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8" r:id="rId4"/>
  </p:sldMasterIdLst>
  <p:notesMasterIdLst>
    <p:notesMasterId r:id="rId6"/>
  </p:notesMasterIdLst>
  <p:handoutMasterIdLst>
    <p:handoutMasterId r:id="rId30"/>
  </p:handoutMasterIdLst>
  <p:sldIdLst>
    <p:sldId id="257" r:id="rId5"/>
    <p:sldId id="346" r:id="rId7"/>
    <p:sldId id="347" r:id="rId8"/>
    <p:sldId id="348" r:id="rId9"/>
    <p:sldId id="725" r:id="rId10"/>
    <p:sldId id="298" r:id="rId11"/>
    <p:sldId id="349" r:id="rId12"/>
    <p:sldId id="356" r:id="rId13"/>
    <p:sldId id="350" r:id="rId14"/>
    <p:sldId id="726" r:id="rId15"/>
    <p:sldId id="363" r:id="rId16"/>
    <p:sldId id="727" r:id="rId17"/>
    <p:sldId id="730" r:id="rId18"/>
    <p:sldId id="728" r:id="rId19"/>
    <p:sldId id="745" r:id="rId20"/>
    <p:sldId id="362" r:id="rId21"/>
    <p:sldId id="361" r:id="rId22"/>
    <p:sldId id="724" r:id="rId23"/>
    <p:sldId id="358" r:id="rId24"/>
    <p:sldId id="357" r:id="rId25"/>
    <p:sldId id="731" r:id="rId26"/>
    <p:sldId id="359" r:id="rId27"/>
    <p:sldId id="360" r:id="rId28"/>
    <p:sldId id="72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AD69411-0DE9-4ADC-AF18-EAA214A5F668}">
          <p14:sldIdLst>
            <p14:sldId id="257"/>
            <p14:sldId id="346"/>
            <p14:sldId id="347"/>
            <p14:sldId id="348"/>
            <p14:sldId id="725"/>
            <p14:sldId id="298"/>
            <p14:sldId id="349"/>
            <p14:sldId id="356"/>
            <p14:sldId id="350"/>
            <p14:sldId id="726"/>
            <p14:sldId id="363"/>
            <p14:sldId id="727"/>
            <p14:sldId id="362"/>
            <p14:sldId id="361"/>
            <p14:sldId id="728"/>
            <p14:sldId id="745"/>
            <p14:sldId id="730"/>
          </p14:sldIdLst>
        </p14:section>
        <p14:section name="无标题节" id="{789E943D-B864-41DF-AEB9-2E4E545DD570}">
          <p14:sldIdLst>
            <p14:sldId id="731"/>
            <p14:sldId id="359"/>
            <p14:sldId id="360"/>
            <p14:sldId id="722"/>
            <p14:sldId id="724"/>
            <p14:sldId id="357"/>
            <p14:sldId id="3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f12910"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0DE651"/>
    <a:srgbClr val="8E8E8E"/>
    <a:srgbClr val="6E1B88"/>
    <a:srgbClr val="ED7D31"/>
    <a:srgbClr val="5598D3"/>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7" autoAdjust="0"/>
    <p:restoredTop sz="95990" autoAdjust="0"/>
  </p:normalViewPr>
  <p:slideViewPr>
    <p:cSldViewPr>
      <p:cViewPr varScale="1">
        <p:scale>
          <a:sx n="114" d="100"/>
          <a:sy n="114" d="100"/>
        </p:scale>
        <p:origin x="1734"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4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B96F0CC1-8FD2-4A40-8CFE-A0DE02629689}"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68BD8-69A0-EF45-B1A4-9034FB6B9B1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95EB9D2-EAE2-3149-83A9-9BFEC897A26B}"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1AB2D-ABA3-4249-8791-2291B03CAA6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1AB2D-ABA3-4249-8791-2291B03CAA6B}"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中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中文版：单击此处编辑标题样式</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anose="05000000000000000000"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zh-CN" altLang="en-US" dirty="0"/>
              <a:t>单击添加副标题</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清华大学</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反应堆工程计算分析实验室</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中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单击此处添加目录</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655" indent="-541655"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742950" indent="-28575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2pPr>
            <a:lvl3pPr marL="1257300" indent="-34290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3pPr>
          </a:lstStyle>
          <a:p>
            <a:pPr lvl="0"/>
            <a:r>
              <a:rPr lang="zh-CN" altLang="en-US" dirty="0"/>
              <a:t>文本样式</a:t>
            </a:r>
            <a:endParaRPr lang="en-US" altLang="zh-CN" dirty="0"/>
          </a:p>
          <a:p>
            <a:pPr lvl="1"/>
            <a:r>
              <a:rPr lang="zh-CN" altLang="en-US" dirty="0"/>
              <a:t>文本样式</a:t>
            </a:r>
            <a:endParaRPr lang="en-US" altLang="zh-CN" dirty="0"/>
          </a:p>
          <a:p>
            <a:pPr lvl="2"/>
            <a:r>
              <a:rPr lang="zh-CN" altLang="en-US" dirty="0"/>
              <a:t>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398" y="2204864"/>
            <a:ext cx="8503201" cy="504056"/>
          </a:xfrm>
        </p:spPr>
        <p:txBody>
          <a:bodyPr/>
          <a:lstStyle>
            <a:lvl1pPr>
              <a:lnSpc>
                <a:spcPct val="150000"/>
              </a:lnSpc>
              <a:defRPr sz="2800" baseline="0">
                <a:latin typeface="Arial" panose="020B0604020202020204" pitchFamily="34" charset="0"/>
                <a:ea typeface="黑体" panose="02010609060101010101" pitchFamily="49" charset="-122"/>
              </a:defRPr>
            </a:lvl1pPr>
          </a:lstStyle>
          <a:p>
            <a:r>
              <a:rPr lang="zh-CN" altLang="en-US" dirty="0"/>
              <a:t>单击此处编辑标题样式</a:t>
            </a:r>
            <a:endParaRPr lang="zh-CN" altLang="en-US" dirty="0"/>
          </a:p>
        </p:txBody>
      </p:sp>
      <p:pic>
        <p:nvPicPr>
          <p:cNvPr id="4"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6"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清华大学</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反应堆工程计算分析实验室</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pic>
        <p:nvPicPr>
          <p:cNvPr id="7"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中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zh-CN" altLang="en-US" dirty="0"/>
              <a:t>单击此处编辑标题样式</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zh-CN" altLang="en-US" dirty="0"/>
              <a:t>单击此处编辑文本样式</a:t>
            </a:r>
            <a:endParaRPr lang="en-US" altLang="zh-CN" dirty="0"/>
          </a:p>
          <a:p>
            <a:pPr lvl="1"/>
            <a:r>
              <a:rPr lang="zh-CN" altLang="en-US" dirty="0"/>
              <a:t>第二层</a:t>
            </a:r>
            <a:endParaRPr lang="en-US" altLang="zh-CN" dirty="0"/>
          </a:p>
          <a:p>
            <a:pPr lvl="2"/>
            <a:r>
              <a:rPr lang="zh-CN" altLang="en-US" dirty="0"/>
              <a:t>第三层</a:t>
            </a:r>
            <a:endParaRPr lang="en-US" altLang="zh-CN" dirty="0"/>
          </a:p>
          <a:p>
            <a:pPr lvl="3"/>
            <a:r>
              <a:rPr lang="zh-CN" altLang="en-US" dirty="0"/>
              <a:t>第四层</a:t>
            </a:r>
            <a:endParaRPr lang="en-US" altLang="zh-CN" dirty="0"/>
          </a:p>
          <a:p>
            <a:pPr lvl="4"/>
            <a:r>
              <a:rPr lang="zh-CN" altLang="en-US" dirty="0"/>
              <a:t>第五层</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英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English Version</a:t>
            </a:r>
            <a:r>
              <a:rPr lang="zh-CN" altLang="en-US" dirty="0"/>
              <a:t>：</a:t>
            </a:r>
            <a:r>
              <a:rPr lang="en-US" altLang="zh-CN" dirty="0"/>
              <a:t>Title</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anose="05000000000000000000"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en-US" altLang="zh-CN" dirty="0"/>
              <a:t>Subtitle</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756446" y="5589240"/>
            <a:ext cx="3631122" cy="707886"/>
          </a:xfrm>
          <a:prstGeom prst="rect">
            <a:avLst/>
          </a:prstGeom>
          <a:noFill/>
        </p:spPr>
        <p:txBody>
          <a:bodyPr wrap="none" rtlCol="0">
            <a:spAutoFit/>
          </a:bodyPr>
          <a:lstStyle/>
          <a:p>
            <a:pPr algn="ctr"/>
            <a:r>
              <a:rPr lang="en-US" altLang="zh-CN" sz="2000" b="1" dirty="0">
                <a:solidFill>
                  <a:srgbClr val="6E1B88"/>
                </a:solidFill>
                <a:latin typeface="STFangsong" panose="02010600040101010101" charset="-122"/>
                <a:ea typeface="STFangsong" panose="02010600040101010101" charset="-122"/>
                <a:cs typeface="STFangsong" panose="02010600040101010101" charset="-122"/>
              </a:rPr>
              <a:t>Tsinghua University</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en-US" altLang="zh-CN" sz="2000" b="1" dirty="0">
                <a:solidFill>
                  <a:srgbClr val="6E1B88"/>
                </a:solidFill>
                <a:latin typeface="STFangsong" panose="02010600040101010101" charset="-122"/>
                <a:ea typeface="STFangsong" panose="02010600040101010101" charset="-122"/>
                <a:cs typeface="STFangsong" panose="02010600040101010101" charset="-122"/>
              </a:rPr>
              <a:t>Reactor Engineering  Analysis Lab</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英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Click here to add content</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655" indent="-541655" algn="l" rtl="0" eaLnBrk="1" fontAlgn="base" hangingPunct="1">
              <a:lnSpc>
                <a:spcPct val="150000"/>
              </a:lnSpc>
              <a:spcBef>
                <a:spcPct val="20000"/>
              </a:spcBef>
              <a:spcAft>
                <a:spcPct val="0"/>
              </a:spcAft>
              <a:buClrTx/>
              <a:buFont typeface="+mj-lt"/>
              <a:buAutoNum type="romanUc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971550" indent="-514350" algn="l">
              <a:buClrTx/>
              <a:buFont typeface="+mj-lt"/>
              <a:buAutoNum type="romanUcPeriod"/>
              <a:defRPr baseline="0">
                <a:latin typeface="Arial" panose="020B0604020202020204" pitchFamily="34" charset="0"/>
                <a:ea typeface="黑体" panose="02010609060101010101" pitchFamily="49" charset="-122"/>
              </a:defRPr>
            </a:lvl2pPr>
            <a:lvl3pPr marL="1428750" indent="-514350" algn="l">
              <a:buClrTx/>
              <a:buFont typeface="+mj-lt"/>
              <a:buAutoNum type="romanUcPeriod"/>
              <a:defRPr baseline="0">
                <a:latin typeface="Arial" panose="020B0604020202020204" pitchFamily="34" charset="0"/>
                <a:ea typeface="黑体" panose="02010609060101010101" pitchFamily="49" charset="-122"/>
              </a:defRPr>
            </a:lvl3pPr>
          </a:lstStyle>
          <a:p>
            <a:pPr lvl="0"/>
            <a:r>
              <a:rPr lang="en-US" altLang="zh-CN" dirty="0"/>
              <a:t>Section 1</a:t>
            </a:r>
            <a:endParaRPr lang="en-US" altLang="zh-CN" dirty="0"/>
          </a:p>
          <a:p>
            <a:pPr lvl="1"/>
            <a:r>
              <a:rPr lang="en-US" altLang="zh-CN" dirty="0"/>
              <a:t>Section 1.1</a:t>
            </a:r>
            <a:endParaRPr lang="en-US" altLang="zh-CN" dirty="0"/>
          </a:p>
          <a:p>
            <a:pPr lvl="2"/>
            <a:r>
              <a:rPr lang="en-US" altLang="zh-CN" dirty="0"/>
              <a:t>Section 1.1.1</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英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en-US" altLang="zh-CN" dirty="0"/>
              <a:t>Click here to edit the title</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en-US" altLang="zh-CN" dirty="0"/>
              <a:t>Click here to edit the text</a:t>
            </a:r>
            <a:endParaRPr lang="en-US" altLang="zh-CN" dirty="0"/>
          </a:p>
          <a:p>
            <a:pPr lvl="1"/>
            <a:r>
              <a:rPr lang="en-US" altLang="zh-CN" dirty="0"/>
              <a:t>list</a:t>
            </a:r>
            <a:endParaRPr lang="en-US" altLang="zh-CN" dirty="0"/>
          </a:p>
          <a:p>
            <a:pPr lvl="2"/>
            <a:r>
              <a:rPr lang="en-US" altLang="zh-CN" dirty="0"/>
              <a:t>list</a:t>
            </a:r>
            <a:endParaRPr lang="en-US" altLang="zh-CN" dirty="0"/>
          </a:p>
          <a:p>
            <a:pPr lvl="3"/>
            <a:r>
              <a:rPr lang="en-US" altLang="zh-CN" dirty="0"/>
              <a:t>list</a:t>
            </a:r>
            <a:endParaRPr lang="en-US" altLang="zh-CN" dirty="0"/>
          </a:p>
          <a:p>
            <a:pPr lvl="4"/>
            <a:r>
              <a:rPr lang="en-US" altLang="zh-CN" dirty="0"/>
              <a:t>list</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礼堂">
    <p:bg>
      <p:bgPr>
        <a:blipFill dpi="0" rotWithShape="1">
          <a:blip r:embed="rId2" cstate="print">
            <a:alphaModFix amt="85000"/>
            <a:lum/>
          </a:blip>
          <a:srcRect/>
          <a:stretch>
            <a:fillRect l="-1000" t="24000" r="-3000" b="-22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3.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 </a:t>
            </a:r>
            <a:r>
              <a:rPr lang="en-US" altLang="zh-CN" dirty="0"/>
              <a:t>2</a:t>
            </a:r>
            <a:endParaRPr lang="zh-CN" altLang="en-US" dirty="0"/>
          </a:p>
          <a:p>
            <a:pPr lvl="2"/>
            <a:r>
              <a:rPr lang="zh-CN" altLang="en-US" dirty="0"/>
              <a:t>第三级 </a:t>
            </a:r>
            <a:r>
              <a:rPr lang="en-US" altLang="zh-CN" dirty="0"/>
              <a:t>3</a:t>
            </a:r>
            <a:endParaRPr lang="zh-CN" altLang="en-US" dirty="0"/>
          </a:p>
          <a:p>
            <a:pPr lvl="3"/>
            <a:r>
              <a:rPr lang="zh-CN" altLang="en-US" dirty="0"/>
              <a:t>第四级 </a:t>
            </a:r>
            <a:r>
              <a:rPr lang="en-US" altLang="zh-CN" dirty="0"/>
              <a:t>4</a:t>
            </a:r>
            <a:endParaRPr lang="zh-CN" altLang="en-US" dirty="0"/>
          </a:p>
          <a:p>
            <a:pPr lvl="4"/>
            <a:r>
              <a:rPr lang="zh-CN" altLang="en-US" dirty="0"/>
              <a:t>第五级 </a:t>
            </a:r>
            <a:r>
              <a:rPr lang="en-US" altLang="zh-CN" dirty="0"/>
              <a:t>5</a:t>
            </a:r>
            <a:endParaRPr lang="en-US" altLang="zh-CN" dirty="0"/>
          </a:p>
        </p:txBody>
      </p:sp>
      <p:sp>
        <p:nvSpPr>
          <p:cNvPr id="1030" name="Rectangle 2"/>
          <p:cNvSpPr>
            <a:spLocks noGrp="1" noChangeArrowheads="1"/>
          </p:cNvSpPr>
          <p:nvPr>
            <p:ph type="title"/>
          </p:nvPr>
        </p:nvSpPr>
        <p:spPr bwMode="white">
          <a:xfrm>
            <a:off x="317271" y="44624"/>
            <a:ext cx="8503201" cy="536667"/>
          </a:xfrm>
          <a:prstGeom prst="rect">
            <a:avLst/>
          </a:prstGeom>
          <a:noFill/>
          <a:ln>
            <a:noFill/>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lstStyle/>
          <a:p>
            <a:pPr lvl="0"/>
            <a:r>
              <a:rPr lang="zh-CN" altLang="en-US" dirty="0"/>
              <a:t>中文版：单击此处编辑标题样式</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责任、厚德、实干、创新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306"/>
          <a:stretch>
            <a:fillRect/>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p>
            <a:pPr lvl="0"/>
            <a:r>
              <a:rPr lang="en-US" altLang="zh-CN" dirty="0"/>
              <a:t>Click here to edit the text</a:t>
            </a:r>
            <a:endParaRPr lang="zh-CN" altLang="en-US" dirty="0"/>
          </a:p>
          <a:p>
            <a:pPr lvl="1"/>
            <a:r>
              <a:rPr lang="en-US" altLang="zh-CN" dirty="0"/>
              <a:t>list</a:t>
            </a:r>
            <a:r>
              <a:rPr lang="zh-CN" altLang="en-US" dirty="0"/>
              <a:t> </a:t>
            </a:r>
            <a:r>
              <a:rPr lang="en-US" altLang="zh-CN" dirty="0"/>
              <a:t>2</a:t>
            </a:r>
            <a:endParaRPr lang="zh-CN" altLang="en-US" dirty="0"/>
          </a:p>
          <a:p>
            <a:pPr lvl="2"/>
            <a:r>
              <a:rPr lang="en-US" altLang="zh-CN" dirty="0"/>
              <a:t>list</a:t>
            </a:r>
            <a:r>
              <a:rPr lang="zh-CN" altLang="en-US" dirty="0"/>
              <a:t> </a:t>
            </a:r>
            <a:r>
              <a:rPr lang="en-US" altLang="zh-CN" dirty="0"/>
              <a:t>3</a:t>
            </a:r>
            <a:endParaRPr lang="zh-CN" altLang="en-US" dirty="0"/>
          </a:p>
          <a:p>
            <a:pPr lvl="3"/>
            <a:r>
              <a:rPr lang="en-US" altLang="zh-CN" dirty="0"/>
              <a:t>list</a:t>
            </a:r>
            <a:r>
              <a:rPr lang="zh-CN" altLang="en-US" dirty="0"/>
              <a:t> </a:t>
            </a:r>
            <a:r>
              <a:rPr lang="en-US" altLang="zh-CN" dirty="0"/>
              <a:t>4</a:t>
            </a:r>
            <a:endParaRPr lang="zh-CN" altLang="en-US" dirty="0"/>
          </a:p>
          <a:p>
            <a:pPr lvl="4"/>
            <a:r>
              <a:rPr lang="en-US" altLang="zh-CN" dirty="0"/>
              <a:t>list</a:t>
            </a:r>
            <a:r>
              <a:rPr lang="zh-CN" altLang="en-US" dirty="0"/>
              <a:t> </a:t>
            </a:r>
            <a:r>
              <a:rPr lang="en-US" altLang="zh-CN" dirty="0"/>
              <a:t>5</a:t>
            </a:r>
            <a:endParaRPr lang="en-US" altLang="zh-CN" dirty="0"/>
          </a:p>
        </p:txBody>
      </p:sp>
      <p:sp>
        <p:nvSpPr>
          <p:cNvPr id="1030" name="Rectangle 2"/>
          <p:cNvSpPr>
            <a:spLocks noGrp="1" noChangeArrowheads="1"/>
          </p:cNvSpPr>
          <p:nvPr>
            <p:ph type="title"/>
          </p:nvPr>
        </p:nvSpPr>
        <p:spPr bwMode="white">
          <a:xfrm>
            <a:off x="317271" y="44624"/>
            <a:ext cx="8503201" cy="536667"/>
          </a:xfrm>
          <a:prstGeom prst="rect">
            <a:avLst/>
          </a:prstGeom>
          <a:noFill/>
          <a:ln>
            <a:noFill/>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lstStyle/>
          <a:p>
            <a:pPr lvl="0"/>
            <a:r>
              <a:rPr lang="en-US" altLang="zh-CN" dirty="0"/>
              <a:t>English Version: Click here to edit the title</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en-US" altLang="zh-CN"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Responsibility, Ethics, Action, Leading by innovation</a:t>
            </a:r>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306"/>
          <a:stretch>
            <a:fillRect/>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7E7B2-901C-4085-9280-DE8F45235790}"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2D471-96A4-4C1F-9FBF-DDBC74DF00A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GB" dirty="0"/>
              <a:t>第</a:t>
            </a:r>
            <a:r>
              <a:rPr lang="zh-CN" altLang="en-US" dirty="0"/>
              <a:t>三</a:t>
            </a:r>
            <a:r>
              <a:rPr lang="zh-CN" altLang="en-GB" dirty="0"/>
              <a:t>章 </a:t>
            </a:r>
            <a:r>
              <a:rPr lang="zh-CN" altLang="en-US" dirty="0"/>
              <a:t>中子慢化和慢化能谱</a:t>
            </a:r>
            <a:endParaRPr lang="en-US" dirty="0"/>
          </a:p>
        </p:txBody>
      </p:sp>
      <p:sp>
        <p:nvSpPr>
          <p:cNvPr id="3" name="Subtitle 2"/>
          <p:cNvSpPr>
            <a:spLocks noGrp="1"/>
          </p:cNvSpPr>
          <p:nvPr>
            <p:ph type="subTitle" idx="1"/>
          </p:nvPr>
        </p:nvSpPr>
        <p:spPr/>
        <p:txBody>
          <a:bodyPr/>
          <a:lstStyle/>
          <a:p>
            <a:r>
              <a:rPr lang="zh-CN" altLang="en-US" dirty="0"/>
              <a:t>骆浩</a:t>
            </a:r>
            <a:r>
              <a:rPr lang="en-US" altLang="zh-CN" dirty="0"/>
              <a:t>,</a:t>
            </a:r>
            <a:r>
              <a:rPr lang="zh-CN" altLang="en-US" dirty="0"/>
              <a:t>江世航</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11634"/>
    </mc:Choice>
    <mc:Fallback>
      <p:transition spd="slow" advTm="116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平均微观吸收截面</a:t>
            </a:r>
            <a:endParaRPr kumimoji="1" lang="zh-CN" altLang="en-US" dirty="0"/>
          </a:p>
        </p:txBody>
      </p:sp>
      <mc:AlternateContent xmlns:mc="http://schemas.openxmlformats.org/markup-compatibility/2006">
        <mc:Choice xmlns:a14="http://schemas.microsoft.com/office/drawing/2010/main" Requires="a14">
          <p:sp>
            <p:nvSpPr>
              <p:cNvPr id="10" name="矩形 9"/>
              <p:cNvSpPr/>
              <p:nvPr/>
            </p:nvSpPr>
            <p:spPr>
              <a:xfrm>
                <a:off x="107504" y="620688"/>
                <a:ext cx="8503200" cy="4718921"/>
              </a:xfrm>
              <a:prstGeom prst="rect">
                <a:avLst/>
              </a:prstGeom>
            </p:spPr>
            <p:txBody>
              <a:bodyPr wrap="square">
                <a:spAutoFit/>
              </a:bodyPr>
              <a:lstStyle/>
              <a:p>
                <a:pPr algn="just"/>
                <a:r>
                  <a:rPr lang="zh-CN" altLang="en-US" sz="2200" dirty="0">
                    <a:solidFill>
                      <a:schemeClr val="tx2"/>
                    </a:solidFill>
                    <a:latin typeface="STKaiti" panose="02010600040101010101" pitchFamily="2" charset="-122"/>
                    <a:ea typeface="STKaiti" panose="02010600040101010101" pitchFamily="2" charset="-122"/>
                  </a:rPr>
                  <a:t>3、设某吸收剂的微观截面</a:t>
                </a:r>
                <a14:m>
                  <m:oMath xmlns:m="http://schemas.openxmlformats.org/officeDocument/2006/math">
                    <m:sSub>
                      <m:sSubPr>
                        <m:ctrlPr>
                          <a:rPr lang="en-US" altLang="zh-CN" sz="2200" b="0" i="1" smtClean="0">
                            <a:solidFill>
                              <a:schemeClr val="tx2"/>
                            </a:solidFill>
                            <a:latin typeface="Cambria Math" panose="02040503050406030204" pitchFamily="18" charset="0"/>
                            <a:ea typeface="STKaiti" panose="02010600040101010101" pitchFamily="2" charset="-122"/>
                          </a:rPr>
                        </m:ctrlPr>
                      </m:sSubPr>
                      <m:e>
                        <m:r>
                          <a:rPr lang="en-US" altLang="zh-CN" sz="2200" b="0" i="1" smtClean="0">
                            <a:solidFill>
                              <a:schemeClr val="tx2"/>
                            </a:solidFill>
                            <a:latin typeface="Cambria Math" panose="02040503050406030204" pitchFamily="18" charset="0"/>
                            <a:ea typeface="STKaiti" panose="02010600040101010101" pitchFamily="2" charset="-122"/>
                          </a:rPr>
                          <m:t>𝜎</m:t>
                        </m:r>
                      </m:e>
                      <m:sub>
                        <m:r>
                          <a:rPr lang="en-US" altLang="zh-CN" sz="2200" b="0" i="1" smtClean="0">
                            <a:solidFill>
                              <a:schemeClr val="tx2"/>
                            </a:solidFill>
                            <a:latin typeface="Cambria Math" panose="02040503050406030204" pitchFamily="18" charset="0"/>
                            <a:ea typeface="STKaiti" panose="02010600040101010101" pitchFamily="2" charset="-122"/>
                          </a:rPr>
                          <m:t>𝑎</m:t>
                        </m:r>
                      </m:sub>
                    </m:sSub>
                    <m:r>
                      <a:rPr lang="en-US" altLang="zh-CN" sz="2200" b="0" i="1" smtClean="0">
                        <a:solidFill>
                          <a:schemeClr val="tx2"/>
                        </a:solidFill>
                        <a:latin typeface="Cambria Math" panose="02040503050406030204" pitchFamily="18" charset="0"/>
                        <a:ea typeface="STKaiti" panose="02010600040101010101" pitchFamily="2" charset="-122"/>
                      </a:rPr>
                      <m:t>(</m:t>
                    </m:r>
                    <m:r>
                      <a:rPr lang="en-US" altLang="zh-CN" sz="2200" b="0" i="1" smtClean="0">
                        <a:solidFill>
                          <a:schemeClr val="tx2"/>
                        </a:solidFill>
                        <a:latin typeface="Cambria Math" panose="02040503050406030204" pitchFamily="18" charset="0"/>
                        <a:ea typeface="STKaiti" panose="02010600040101010101" pitchFamily="2" charset="-122"/>
                      </a:rPr>
                      <m:t>𝐸</m:t>
                    </m:r>
                    <m:r>
                      <a:rPr lang="en-US" altLang="zh-CN" sz="2200" b="0" i="1" smtClean="0">
                        <a:solidFill>
                          <a:schemeClr val="tx2"/>
                        </a:solidFill>
                        <a:latin typeface="Cambria Math" panose="02040503050406030204" pitchFamily="18" charset="0"/>
                        <a:ea typeface="STKaiti" panose="02010600040101010101" pitchFamily="2" charset="-122"/>
                      </a:rPr>
                      <m:t>)</m:t>
                    </m:r>
                  </m:oMath>
                </a14:m>
                <a:r>
                  <a:rPr lang="zh-CN" altLang="en-US" sz="2200" dirty="0">
                    <a:solidFill>
                      <a:schemeClr val="tx2"/>
                    </a:solidFill>
                    <a:latin typeface="STKaiti" panose="02010600040101010101" pitchFamily="2" charset="-122"/>
                    <a:ea typeface="STKaiti" panose="02010600040101010101" pitchFamily="2" charset="-122"/>
                  </a:rPr>
                  <a:t>服从</a:t>
                </a:r>
                <a14:m>
                  <m:oMath xmlns:m="http://schemas.openxmlformats.org/officeDocument/2006/math">
                    <m:r>
                      <a:rPr lang="en-US" altLang="zh-CN" sz="2200" b="0" i="1" dirty="0" smtClean="0">
                        <a:solidFill>
                          <a:schemeClr val="tx2"/>
                        </a:solidFill>
                        <a:latin typeface="Cambria Math" panose="02040503050406030204" pitchFamily="18" charset="0"/>
                        <a:ea typeface="STKaiti" panose="02010600040101010101" pitchFamily="2" charset="-122"/>
                      </a:rPr>
                      <m:t>1</m:t>
                    </m:r>
                    <m:r>
                      <a:rPr lang="en-US" altLang="zh-CN" sz="2200" b="0" i="1" dirty="0" smtClean="0">
                        <a:solidFill>
                          <a:schemeClr val="tx2"/>
                        </a:solidFill>
                        <a:latin typeface="Cambria Math" panose="02040503050406030204" pitchFamily="18" charset="0"/>
                        <a:ea typeface="STKaiti" panose="02010600040101010101" pitchFamily="2" charset="-122"/>
                      </a:rPr>
                      <m:t>/</m:t>
                    </m:r>
                    <m:r>
                      <a:rPr lang="en-US" altLang="zh-CN" sz="2200" b="0" i="1" dirty="0" smtClean="0">
                        <a:solidFill>
                          <a:schemeClr val="tx2"/>
                        </a:solidFill>
                        <a:latin typeface="Cambria Math" panose="02040503050406030204" pitchFamily="18" charset="0"/>
                        <a:ea typeface="STKaiti" panose="02010600040101010101" pitchFamily="2" charset="-122"/>
                      </a:rPr>
                      <m:t>𝑣</m:t>
                    </m:r>
                  </m:oMath>
                </a14:m>
                <a:r>
                  <a:rPr lang="zh-CN" altLang="en-US" sz="2200" dirty="0">
                    <a:solidFill>
                      <a:schemeClr val="tx2"/>
                    </a:solidFill>
                    <a:latin typeface="STKaiti" panose="02010600040101010101" pitchFamily="2" charset="-122"/>
                    <a:ea typeface="STKaiti" panose="02010600040101010101" pitchFamily="2" charset="-122"/>
                  </a:rPr>
                  <a:t> 律，即</a:t>
                </a:r>
                <a14:m>
                  <m:oMath xmlns:m="http://schemas.openxmlformats.org/officeDocument/2006/math">
                    <m:sSub>
                      <m:sSubPr>
                        <m:ctrlPr>
                          <a:rPr lang="en-US" altLang="zh-CN" sz="2200" b="0" i="1" smtClean="0">
                            <a:solidFill>
                              <a:schemeClr val="tx2"/>
                            </a:solidFill>
                            <a:latin typeface="Cambria Math" panose="02040503050406030204" pitchFamily="18" charset="0"/>
                            <a:ea typeface="STKaiti" panose="02010600040101010101" pitchFamily="2" charset="-122"/>
                          </a:rPr>
                        </m:ctrlPr>
                      </m:sSubPr>
                      <m:e>
                        <m:r>
                          <a:rPr lang="en-US" altLang="zh-CN" sz="2200" b="0" i="1" smtClean="0">
                            <a:solidFill>
                              <a:schemeClr val="tx2"/>
                            </a:solidFill>
                            <a:latin typeface="Cambria Math" panose="02040503050406030204" pitchFamily="18" charset="0"/>
                            <a:ea typeface="STKaiti" panose="02010600040101010101" pitchFamily="2" charset="-122"/>
                          </a:rPr>
                          <m:t>𝜎</m:t>
                        </m:r>
                      </m:e>
                      <m:sub>
                        <m:r>
                          <a:rPr lang="en-US" altLang="zh-CN" sz="2200" b="0" i="1" smtClean="0">
                            <a:solidFill>
                              <a:schemeClr val="tx2"/>
                            </a:solidFill>
                            <a:latin typeface="Cambria Math" panose="02040503050406030204" pitchFamily="18" charset="0"/>
                            <a:ea typeface="STKaiti" panose="02010600040101010101" pitchFamily="2" charset="-122"/>
                          </a:rPr>
                          <m:t>𝑎</m:t>
                        </m:r>
                      </m:sub>
                    </m:sSub>
                    <m:rad>
                      <m:radPr>
                        <m:degHide m:val="on"/>
                        <m:ctrlPr>
                          <a:rPr lang="en-US" altLang="zh-CN" sz="2200" b="0" i="1" smtClean="0">
                            <a:solidFill>
                              <a:schemeClr val="tx2"/>
                            </a:solidFill>
                            <a:latin typeface="Cambria Math" panose="02040503050406030204" pitchFamily="18" charset="0"/>
                            <a:ea typeface="STKaiti" panose="02010600040101010101" pitchFamily="2" charset="-122"/>
                          </a:rPr>
                        </m:ctrlPr>
                      </m:radPr>
                      <m:deg/>
                      <m:e>
                        <m:r>
                          <a:rPr lang="en-US" altLang="zh-CN" sz="2200" b="0" i="1" smtClean="0">
                            <a:solidFill>
                              <a:schemeClr val="tx2"/>
                            </a:solidFill>
                            <a:latin typeface="Cambria Math" panose="02040503050406030204" pitchFamily="18" charset="0"/>
                            <a:ea typeface="STKaiti" panose="02010600040101010101" pitchFamily="2" charset="-122"/>
                          </a:rPr>
                          <m:t>𝐸</m:t>
                        </m:r>
                      </m:e>
                    </m:rad>
                    <m:r>
                      <a:rPr lang="en-US" altLang="zh-CN" sz="2200" b="0" i="1" smtClean="0">
                        <a:solidFill>
                          <a:schemeClr val="tx2"/>
                        </a:solidFill>
                        <a:latin typeface="Cambria Math" panose="02040503050406030204" pitchFamily="18" charset="0"/>
                        <a:ea typeface="STKaiti" panose="02010600040101010101" pitchFamily="2" charset="-122"/>
                      </a:rPr>
                      <m:t>=</m:t>
                    </m:r>
                    <m:r>
                      <a:rPr lang="en-US" altLang="zh-CN" sz="2200" b="0" i="1" smtClean="0">
                        <a:solidFill>
                          <a:schemeClr val="tx2"/>
                        </a:solidFill>
                        <a:latin typeface="Cambria Math" panose="02040503050406030204" pitchFamily="18" charset="0"/>
                        <a:ea typeface="STKaiti" panose="02010600040101010101" pitchFamily="2" charset="-122"/>
                      </a:rPr>
                      <m:t>𝑐𝑜𝑛𝑠𝑡</m:t>
                    </m:r>
                  </m:oMath>
                </a14:m>
                <a:r>
                  <a:rPr lang="zh-CN" altLang="en-US" sz="2200" dirty="0">
                    <a:solidFill>
                      <a:schemeClr val="tx2"/>
                    </a:solidFill>
                    <a:latin typeface="STKaiti" panose="02010600040101010101" pitchFamily="2" charset="-122"/>
                    <a:ea typeface="STKaiti" panose="02010600040101010101" pitchFamily="2" charset="-122"/>
                  </a:rPr>
                  <a:t> 且假定近似中子能谱可以用</a:t>
                </a:r>
                <a14:m>
                  <m:oMath xmlns:m="http://schemas.openxmlformats.org/officeDocument/2006/math">
                    <m:r>
                      <m:rPr>
                        <m:sty m:val="p"/>
                      </m:rPr>
                      <a:rPr lang="en-US" altLang="zh-CN" sz="2200" b="0" i="0" smtClean="0">
                        <a:solidFill>
                          <a:schemeClr val="tx2"/>
                        </a:solidFill>
                        <a:latin typeface="Cambria Math" panose="02040503050406030204" pitchFamily="18" charset="0"/>
                        <a:ea typeface="STKaiti" panose="02010600040101010101" pitchFamily="2" charset="-122"/>
                      </a:rPr>
                      <m:t>Φ</m:t>
                    </m:r>
                    <m:d>
                      <m:dPr>
                        <m:ctrlPr>
                          <a:rPr lang="en-US" altLang="zh-CN" sz="2200" b="0" i="1" smtClean="0">
                            <a:solidFill>
                              <a:schemeClr val="tx2"/>
                            </a:solidFill>
                            <a:latin typeface="Cambria Math" panose="02040503050406030204" pitchFamily="18" charset="0"/>
                            <a:ea typeface="STKaiti" panose="02010600040101010101" pitchFamily="2" charset="-122"/>
                          </a:rPr>
                        </m:ctrlPr>
                      </m:dPr>
                      <m:e>
                        <m:r>
                          <a:rPr lang="en-US" altLang="zh-CN" sz="2200" b="0" i="1" smtClean="0">
                            <a:solidFill>
                              <a:schemeClr val="tx2"/>
                            </a:solidFill>
                            <a:latin typeface="Cambria Math" panose="02040503050406030204" pitchFamily="18" charset="0"/>
                            <a:ea typeface="STKaiti" panose="02010600040101010101" pitchFamily="2" charset="-122"/>
                          </a:rPr>
                          <m:t>𝐸</m:t>
                        </m:r>
                      </m:e>
                    </m:d>
                    <m:r>
                      <a:rPr lang="en-US" altLang="zh-CN" sz="2200" b="0" i="1" smtClean="0">
                        <a:solidFill>
                          <a:schemeClr val="tx2"/>
                        </a:solidFill>
                        <a:latin typeface="Cambria Math" panose="02040503050406030204" pitchFamily="18" charset="0"/>
                        <a:ea typeface="STKaiti" panose="02010600040101010101" pitchFamily="2" charset="-122"/>
                      </a:rPr>
                      <m:t>∼</m:t>
                    </m:r>
                    <m:f>
                      <m:fPr>
                        <m:ctrlPr>
                          <a:rPr lang="en-US" altLang="zh-CN" sz="2200" b="0" i="1" smtClean="0">
                            <a:solidFill>
                              <a:schemeClr val="tx2"/>
                            </a:solidFill>
                            <a:latin typeface="Cambria Math" panose="02040503050406030204" pitchFamily="18" charset="0"/>
                            <a:ea typeface="STKaiti" panose="02010600040101010101" pitchFamily="2" charset="-122"/>
                          </a:rPr>
                        </m:ctrlPr>
                      </m:fPr>
                      <m:num>
                        <m:r>
                          <a:rPr lang="en-US" altLang="zh-CN" sz="2200" b="0" i="1" smtClean="0">
                            <a:solidFill>
                              <a:schemeClr val="tx2"/>
                            </a:solidFill>
                            <a:latin typeface="Cambria Math" panose="02040503050406030204" pitchFamily="18" charset="0"/>
                            <a:ea typeface="STKaiti" panose="02010600040101010101" pitchFamily="2" charset="-122"/>
                          </a:rPr>
                          <m:t>𝑐</m:t>
                        </m:r>
                      </m:num>
                      <m:den>
                        <m:r>
                          <a:rPr lang="en-US" altLang="zh-CN" sz="2200" b="0" i="1" smtClean="0">
                            <a:solidFill>
                              <a:schemeClr val="tx2"/>
                            </a:solidFill>
                            <a:latin typeface="Cambria Math" panose="02040503050406030204" pitchFamily="18" charset="0"/>
                            <a:ea typeface="STKaiti" panose="02010600040101010101" pitchFamily="2" charset="-122"/>
                          </a:rPr>
                          <m:t>𝐸</m:t>
                        </m:r>
                      </m:den>
                    </m:f>
                  </m:oMath>
                </a14:m>
                <a:r>
                  <a:rPr lang="zh-CN" altLang="en-US" sz="2200" dirty="0">
                    <a:solidFill>
                      <a:schemeClr val="tx2"/>
                    </a:solidFill>
                    <a:latin typeface="STKaiti" panose="02010600040101010101" pitchFamily="2" charset="-122"/>
                    <a:ea typeface="STKaiti" panose="02010600040101010101" pitchFamily="2" charset="-122"/>
                  </a:rPr>
                  <a:t>描述，试求该吸收剂的第</a:t>
                </a:r>
                <a14:m>
                  <m:oMath xmlns:m="http://schemas.openxmlformats.org/officeDocument/2006/math">
                    <m:r>
                      <a:rPr lang="zh-CN" altLang="en-US" sz="2200" i="1" dirty="0" smtClean="0">
                        <a:solidFill>
                          <a:schemeClr val="tx2"/>
                        </a:solidFill>
                        <a:latin typeface="Cambria Math" panose="02040503050406030204" pitchFamily="18" charset="0"/>
                        <a:ea typeface="STKaiti" panose="02010600040101010101" pitchFamily="2" charset="-122"/>
                      </a:rPr>
                      <m:t>𝑔</m:t>
                    </m:r>
                  </m:oMath>
                </a14:m>
                <a:r>
                  <a:rPr lang="zh-CN" altLang="en-US" sz="2200" dirty="0">
                    <a:solidFill>
                      <a:schemeClr val="tx2"/>
                    </a:solidFill>
                    <a:latin typeface="STKaiti" panose="02010600040101010101" pitchFamily="2" charset="-122"/>
                    <a:ea typeface="STKaiti" panose="02010600040101010101" pitchFamily="2" charset="-122"/>
                  </a:rPr>
                  <a:t>群</a:t>
                </a:r>
                <a14:m>
                  <m:oMath xmlns:m="http://schemas.openxmlformats.org/officeDocument/2006/math">
                    <m:r>
                      <a:rPr lang="zh-CN" altLang="en-US" sz="2200" i="1" dirty="0" smtClean="0">
                        <a:solidFill>
                          <a:schemeClr val="tx2"/>
                        </a:solidFill>
                        <a:latin typeface="Cambria Math" panose="02040503050406030204" pitchFamily="18" charset="0"/>
                        <a:ea typeface="STKaiti" panose="02010600040101010101" pitchFamily="2" charset="-122"/>
                      </a:rPr>
                      <m:t>(</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𝑔</m:t>
                        </m:r>
                        <m:r>
                          <a:rPr lang="en-US" altLang="zh-CN" sz="2200" b="0" i="1" dirty="0" smtClean="0">
                            <a:solidFill>
                              <a:schemeClr val="tx2"/>
                            </a:solidFill>
                            <a:latin typeface="Cambria Math" panose="02040503050406030204" pitchFamily="18" charset="0"/>
                            <a:ea typeface="STKaiti" panose="02010600040101010101" pitchFamily="2" charset="-122"/>
                          </a:rPr>
                          <m:t>−</m:t>
                        </m:r>
                        <m:r>
                          <a:rPr lang="en-US" altLang="zh-CN" sz="2200" b="0" i="1" dirty="0" smtClean="0">
                            <a:solidFill>
                              <a:schemeClr val="tx2"/>
                            </a:solidFill>
                            <a:latin typeface="Cambria Math" panose="02040503050406030204" pitchFamily="18" charset="0"/>
                            <a:ea typeface="STKaiti" panose="02010600040101010101" pitchFamily="2" charset="-122"/>
                          </a:rPr>
                          <m:t>1</m:t>
                        </m:r>
                      </m:sub>
                    </m:sSub>
                    <m:r>
                      <a:rPr lang="zh-CN" altLang="en-US" sz="2200" i="1" dirty="0" smtClean="0">
                        <a:solidFill>
                          <a:schemeClr val="tx2"/>
                        </a:solidFill>
                        <a:latin typeface="Cambria Math" panose="02040503050406030204" pitchFamily="18" charset="0"/>
                        <a:ea typeface="STKaiti" panose="02010600040101010101" pitchFamily="2" charset="-122"/>
                      </a:rPr>
                      <m:t>,</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𝑔</m:t>
                        </m:r>
                      </m:sub>
                    </m:sSub>
                    <m:r>
                      <a:rPr lang="zh-CN" altLang="en-US" sz="2200" i="1" dirty="0" smtClean="0">
                        <a:solidFill>
                          <a:schemeClr val="tx2"/>
                        </a:solidFill>
                        <a:latin typeface="Cambria Math" panose="02040503050406030204" pitchFamily="18" charset="0"/>
                        <a:ea typeface="STKaiti" panose="02010600040101010101" pitchFamily="2" charset="-122"/>
                      </a:rPr>
                      <m:t>)</m:t>
                    </m:r>
                  </m:oMath>
                </a14:m>
                <a:r>
                  <a:rPr lang="zh-CN" altLang="en-US" sz="2200" dirty="0">
                    <a:solidFill>
                      <a:schemeClr val="tx2"/>
                    </a:solidFill>
                    <a:latin typeface="STKaiti" panose="02010600040101010101" pitchFamily="2" charset="-122"/>
                    <a:ea typeface="STKaiti" panose="02010600040101010101" pitchFamily="2" charset="-122"/>
                  </a:rPr>
                  <a:t>的平均微观吸收截面</a:t>
                </a:r>
                <a14:m>
                  <m:oMath xmlns:m="http://schemas.openxmlformats.org/officeDocument/2006/math">
                    <m:sSub>
                      <m:sSubPr>
                        <m:ctrlPr>
                          <a:rPr lang="en-US" altLang="zh-CN" sz="2200" b="0" i="1" smtClean="0">
                            <a:solidFill>
                              <a:schemeClr val="tx2"/>
                            </a:solidFill>
                            <a:latin typeface="Cambria Math" panose="02040503050406030204" pitchFamily="18" charset="0"/>
                            <a:ea typeface="STKaiti" panose="02010600040101010101" pitchFamily="2" charset="-122"/>
                          </a:rPr>
                        </m:ctrlPr>
                      </m:sSubPr>
                      <m:e>
                        <m:r>
                          <a:rPr lang="en-US" altLang="zh-CN" sz="2200" b="0" i="1" smtClean="0">
                            <a:solidFill>
                              <a:schemeClr val="tx2"/>
                            </a:solidFill>
                            <a:latin typeface="Cambria Math" panose="02040503050406030204" pitchFamily="18" charset="0"/>
                            <a:ea typeface="STKaiti" panose="02010600040101010101" pitchFamily="2" charset="-122"/>
                          </a:rPr>
                          <m:t>𝜎</m:t>
                        </m:r>
                      </m:e>
                      <m:sub>
                        <m:r>
                          <a:rPr lang="en-US" altLang="zh-CN" sz="2200" b="0" i="1" smtClean="0">
                            <a:solidFill>
                              <a:schemeClr val="tx2"/>
                            </a:solidFill>
                            <a:latin typeface="Cambria Math" panose="02040503050406030204" pitchFamily="18" charset="0"/>
                            <a:ea typeface="STKaiti" panose="02010600040101010101" pitchFamily="2" charset="-122"/>
                          </a:rPr>
                          <m:t>𝑎</m:t>
                        </m:r>
                        <m:r>
                          <a:rPr lang="en-US" altLang="zh-CN" sz="2200" b="0" i="1" smtClean="0">
                            <a:solidFill>
                              <a:schemeClr val="tx2"/>
                            </a:solidFill>
                            <a:latin typeface="Cambria Math" panose="02040503050406030204" pitchFamily="18" charset="0"/>
                            <a:ea typeface="STKaiti" panose="02010600040101010101" pitchFamily="2" charset="-122"/>
                          </a:rPr>
                          <m:t>,</m:t>
                        </m:r>
                        <m:r>
                          <a:rPr lang="en-US" altLang="zh-CN" sz="2200" b="0" i="1" smtClean="0">
                            <a:solidFill>
                              <a:schemeClr val="tx2"/>
                            </a:solidFill>
                            <a:latin typeface="Cambria Math" panose="02040503050406030204" pitchFamily="18" charset="0"/>
                            <a:ea typeface="STKaiti" panose="02010600040101010101" pitchFamily="2" charset="-122"/>
                          </a:rPr>
                          <m:t>𝑔</m:t>
                        </m:r>
                      </m:sub>
                    </m:sSub>
                  </m:oMath>
                </a14:m>
                <a:r>
                  <a:rPr lang="zh-CN" altLang="en-US" sz="2200" dirty="0">
                    <a:solidFill>
                      <a:schemeClr val="tx2"/>
                    </a:solidFill>
                    <a:latin typeface="STKaiti" panose="02010600040101010101" pitchFamily="2" charset="-122"/>
                    <a:ea typeface="STKaiti" panose="02010600040101010101" pitchFamily="2" charset="-122"/>
                  </a:rPr>
                  <a:t> </a:t>
                </a:r>
                <a:endParaRPr lang="en-US" altLang="zh-CN" sz="2200" dirty="0">
                  <a:solidFill>
                    <a:schemeClr val="tx2"/>
                  </a:solidFill>
                  <a:latin typeface="STKaiti" panose="02010600040101010101" pitchFamily="2" charset="-122"/>
                  <a:ea typeface="STKaiti" panose="02010600040101010101" pitchFamily="2" charset="-122"/>
                </a:endParaRPr>
              </a:p>
              <a:p>
                <a:pPr algn="just">
                  <a:lnSpc>
                    <a:spcPct val="150000"/>
                  </a:lnSpc>
                </a:pPr>
                <a14:m>
                  <m:oMath xmlns:m="http://schemas.openxmlformats.org/officeDocument/2006/math">
                    <m:sSub>
                      <m:sSubPr>
                        <m:ctrlPr>
                          <a:rPr lang="zh-CN" altLang="zh-CN" sz="2000" i="1" smtClean="0">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𝜎</m:t>
                        </m:r>
                      </m:e>
                      <m:sub>
                        <m:r>
                          <a:rPr lang="en-US" altLang="zh-CN" sz="2000" i="1">
                            <a:solidFill>
                              <a:schemeClr val="tx2"/>
                            </a:solidFill>
                            <a:latin typeface="Cambria Math" panose="02040503050406030204" pitchFamily="18" charset="0"/>
                          </a:rPr>
                          <m:t>𝑎𝑔</m:t>
                        </m:r>
                      </m:sub>
                    </m:sSub>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sup>
                        </m:sSubSup>
                        <m:r>
                          <a:rPr lang="en-US" altLang="zh-CN" sz="2000">
                            <a:solidFill>
                              <a:schemeClr val="tx2"/>
                            </a:solidFill>
                            <a:latin typeface="Cambria Math" panose="02040503050406030204" pitchFamily="18" charset="0"/>
                          </a:rPr>
                          <m:t> </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𝜎</m:t>
                            </m:r>
                          </m:e>
                          <m:sub>
                            <m:r>
                              <a:rPr lang="en-US" altLang="zh-CN" sz="2000" i="1">
                                <a:solidFill>
                                  <a:schemeClr val="tx2"/>
                                </a:solidFill>
                                <a:latin typeface="Cambria Math" panose="02040503050406030204" pitchFamily="18" charset="0"/>
                              </a:rPr>
                              <m:t>𝑎</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Φ</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𝑑𝐸</m:t>
                        </m:r>
                      </m:num>
                      <m:den>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sup>
                        </m:sSubSup>
                        <m:r>
                          <a:rPr lang="en-US" altLang="zh-CN" sz="2000">
                            <a:solidFill>
                              <a:schemeClr val="tx2"/>
                            </a:solidFill>
                            <a:latin typeface="Cambria Math" panose="02040503050406030204" pitchFamily="18" charset="0"/>
                          </a:rPr>
                          <m:t> </m:t>
                        </m:r>
                        <m:r>
                          <m:rPr>
                            <m:sty m:val="p"/>
                          </m:rPr>
                          <a:rPr lang="en-US" altLang="zh-CN" sz="2000">
                            <a:solidFill>
                              <a:schemeClr val="tx2"/>
                            </a:solidFill>
                            <a:latin typeface="Cambria Math" panose="02040503050406030204" pitchFamily="18" charset="0"/>
                          </a:rPr>
                          <m:t>Φ</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𝑑𝐸</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sup>
                        </m:sSubSup>
                        <m:r>
                          <a:rPr lang="en-US" altLang="zh-CN" sz="2000">
                            <a:solidFill>
                              <a:schemeClr val="tx2"/>
                            </a:solidFill>
                            <a:latin typeface="Cambria Math" panose="02040503050406030204" pitchFamily="18" charset="0"/>
                          </a:rPr>
                          <m:t> </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𝑎</m:t>
                            </m:r>
                          </m:num>
                          <m:den>
                            <m:rad>
                              <m:radPr>
                                <m:degHide m:val="on"/>
                                <m:ctrlPr>
                                  <a:rPr lang="zh-CN" altLang="zh-CN" sz="2000" i="1">
                                    <a:solidFill>
                                      <a:schemeClr val="tx2"/>
                                    </a:solidFill>
                                    <a:latin typeface="Cambria Math" panose="02040503050406030204" pitchFamily="18" charset="0"/>
                                  </a:rPr>
                                </m:ctrlPr>
                              </m:radPr>
                              <m:deg/>
                              <m:e>
                                <m:r>
                                  <a:rPr lang="en-US" altLang="zh-CN" sz="2000" i="1">
                                    <a:solidFill>
                                      <a:schemeClr val="tx2"/>
                                    </a:solidFill>
                                    <a:latin typeface="Cambria Math" panose="02040503050406030204" pitchFamily="18" charset="0"/>
                                  </a:rPr>
                                  <m:t>𝐸</m:t>
                                </m:r>
                              </m:e>
                            </m:rad>
                          </m:den>
                        </m:f>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𝑐</m:t>
                            </m:r>
                          </m:num>
                          <m:den>
                            <m:r>
                              <a:rPr lang="en-US" altLang="zh-CN" sz="2000" i="1">
                                <a:solidFill>
                                  <a:schemeClr val="tx2"/>
                                </a:solidFill>
                                <a:latin typeface="Cambria Math" panose="02040503050406030204" pitchFamily="18" charset="0"/>
                              </a:rPr>
                              <m:t>𝐸</m:t>
                            </m:r>
                          </m:den>
                        </m:f>
                        <m:r>
                          <a:rPr lang="en-US" altLang="zh-CN" sz="2000" i="1">
                            <a:solidFill>
                              <a:schemeClr val="tx2"/>
                            </a:solidFill>
                            <a:latin typeface="Cambria Math" panose="02040503050406030204" pitchFamily="18" charset="0"/>
                          </a:rPr>
                          <m:t>𝑑𝐸</m:t>
                        </m:r>
                      </m:num>
                      <m:den>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sup>
                        </m:sSubSup>
                        <m:r>
                          <a:rPr lang="en-US" altLang="zh-CN" sz="2000">
                            <a:solidFill>
                              <a:schemeClr val="tx2"/>
                            </a:solidFill>
                            <a:latin typeface="Cambria Math" panose="02040503050406030204" pitchFamily="18" charset="0"/>
                          </a:rPr>
                          <m:t> </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𝑐</m:t>
                            </m:r>
                          </m:num>
                          <m:den>
                            <m:r>
                              <a:rPr lang="en-US" altLang="zh-CN" sz="2000" i="1">
                                <a:solidFill>
                                  <a:schemeClr val="tx2"/>
                                </a:solidFill>
                                <a:latin typeface="Cambria Math" panose="02040503050406030204" pitchFamily="18" charset="0"/>
                              </a:rPr>
                              <m:t>𝐸</m:t>
                            </m:r>
                          </m:den>
                        </m:f>
                        <m:r>
                          <a:rPr lang="en-US" altLang="zh-CN" sz="2000" i="1">
                            <a:solidFill>
                              <a:schemeClr val="tx2"/>
                            </a:solidFill>
                            <a:latin typeface="Cambria Math" panose="02040503050406030204" pitchFamily="18" charset="0"/>
                          </a:rPr>
                          <m:t>𝑑𝐸</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𝑎</m:t>
                        </m:r>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rad>
                                  <m:radPr>
                                    <m:degHide m:val="on"/>
                                    <m:ctrlPr>
                                      <a:rPr lang="zh-CN" altLang="zh-CN" sz="2000" i="1">
                                        <a:solidFill>
                                          <a:schemeClr val="tx2"/>
                                        </a:solidFill>
                                        <a:latin typeface="Cambria Math" panose="02040503050406030204" pitchFamily="18" charset="0"/>
                                      </a:rPr>
                                    </m:ctrlPr>
                                  </m:radPr>
                                  <m:deg/>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e>
                                </m:rad>
                              </m:den>
                            </m:f>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rad>
                                  <m:radPr>
                                    <m:degHide m:val="on"/>
                                    <m:ctrlPr>
                                      <a:rPr lang="zh-CN" altLang="zh-CN" sz="2000" i="1">
                                        <a:solidFill>
                                          <a:schemeClr val="tx2"/>
                                        </a:solidFill>
                                        <a:latin typeface="Cambria Math" panose="02040503050406030204" pitchFamily="18" charset="0"/>
                                      </a:rPr>
                                    </m:ctrlPr>
                                  </m:radPr>
                                  <m:deg/>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e>
                                </m:rad>
                              </m:den>
                            </m:f>
                          </m:e>
                        </m:d>
                      </m:num>
                      <m:den>
                        <m:r>
                          <m:rPr>
                            <m:sty m:val="p"/>
                          </m:rPr>
                          <a:rPr lang="en-US" altLang="zh-CN" sz="2000">
                            <a:solidFill>
                              <a:schemeClr val="tx2"/>
                            </a:solidFill>
                            <a:latin typeface="Cambria Math" panose="02040503050406030204" pitchFamily="18" charset="0"/>
                          </a:rPr>
                          <m:t>ln</m:t>
                        </m:r>
                        <m:d>
                          <m:dPr>
                            <m:ctrlPr>
                              <a:rPr lang="zh-CN" altLang="zh-CN" sz="2000" i="1">
                                <a:solidFill>
                                  <a:schemeClr val="tx2"/>
                                </a:solidFill>
                                <a:latin typeface="Cambria Math" panose="02040503050406030204" pitchFamily="18" charset="0"/>
                              </a:rPr>
                            </m:ctrlPr>
                          </m:dP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r>
                              <a:rPr lang="en-US" altLang="zh-CN" sz="200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e>
                        </m:d>
                      </m:den>
                    </m:f>
                  </m:oMath>
                </a14:m>
                <a:r>
                  <a:rPr lang="en-US" altLang="zh-CN" sz="2000" dirty="0">
                    <a:solidFill>
                      <a:schemeClr val="tx2"/>
                    </a:solidFill>
                    <a:latin typeface="STKaiti" panose="02010600040101010101" pitchFamily="2" charset="-122"/>
                    <a:ea typeface="STKaiti" panose="02010600040101010101" pitchFamily="2" charset="-122"/>
                  </a:rPr>
                  <a:t> </a:t>
                </a:r>
                <a:endParaRPr lang="en-US" altLang="zh-CN" sz="2000" dirty="0">
                  <a:solidFill>
                    <a:schemeClr val="tx2"/>
                  </a:solidFill>
                  <a:latin typeface="STKaiti" panose="02010600040101010101" pitchFamily="2" charset="-122"/>
                  <a:ea typeface="STKaiti" panose="02010600040101010101" pitchFamily="2" charset="-122"/>
                </a:endParaRPr>
              </a:p>
              <a:p>
                <a:pPr algn="just">
                  <a:lnSpc>
                    <a:spcPct val="150000"/>
                  </a:lnSpc>
                </a:pPr>
                <a14:m>
                  <m:oMath xmlns:m="http://schemas.openxmlformats.org/officeDocument/2006/math">
                    <m:r>
                      <a:rPr lang="en-US" altLang="zh-CN" sz="2000" smtClean="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2</m:t>
                        </m:r>
                        <m:d>
                          <m:dPr>
                            <m:begChr m:val="["/>
                            <m:endChr m:val="]"/>
                            <m:ctrlPr>
                              <a:rPr lang="zh-CN" altLang="zh-CN" sz="2000" i="1">
                                <a:solidFill>
                                  <a:schemeClr val="tx2"/>
                                </a:solidFill>
                                <a:latin typeface="Cambria Math" panose="02040503050406030204" pitchFamily="18" charset="0"/>
                              </a:rPr>
                            </m:ctrlPr>
                          </m:dP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𝜎</m:t>
                                </m:r>
                              </m:e>
                              <m:sub>
                                <m:r>
                                  <a:rPr lang="en-US" altLang="zh-CN" sz="2000" i="1">
                                    <a:solidFill>
                                      <a:schemeClr val="tx2"/>
                                    </a:solidFill>
                                    <a:latin typeface="Cambria Math" panose="02040503050406030204" pitchFamily="18" charset="0"/>
                                  </a:rPr>
                                  <m:t>𝑎</m:t>
                                </m:r>
                              </m:sub>
                            </m:sSub>
                            <m:d>
                              <m:dPr>
                                <m:ctrlPr>
                                  <a:rPr lang="zh-CN" altLang="zh-CN" sz="2000" i="1">
                                    <a:solidFill>
                                      <a:schemeClr val="tx2"/>
                                    </a:solidFill>
                                    <a:latin typeface="Cambria Math" panose="02040503050406030204" pitchFamily="18" charset="0"/>
                                  </a:rPr>
                                </m:ctrlPr>
                              </m:dP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e>
                            </m:d>
                            <m:r>
                              <a:rPr lang="en-US" altLang="zh-CN" sz="2000" i="1">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𝜎</m:t>
                                </m:r>
                              </m:e>
                              <m:sub>
                                <m:r>
                                  <a:rPr lang="en-US" altLang="zh-CN" sz="2000" i="1">
                                    <a:solidFill>
                                      <a:schemeClr val="tx2"/>
                                    </a:solidFill>
                                    <a:latin typeface="Cambria Math" panose="02040503050406030204" pitchFamily="18" charset="0"/>
                                  </a:rPr>
                                  <m:t>𝑎</m:t>
                                </m:r>
                              </m:sub>
                            </m:sSub>
                            <m:d>
                              <m:dPr>
                                <m:ctrlPr>
                                  <a:rPr lang="zh-CN" altLang="zh-CN" sz="2000" i="1">
                                    <a:solidFill>
                                      <a:schemeClr val="tx2"/>
                                    </a:solidFill>
                                    <a:latin typeface="Cambria Math" panose="02040503050406030204" pitchFamily="18" charset="0"/>
                                  </a:rPr>
                                </m:ctrlPr>
                              </m:dP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e>
                            </m:d>
                          </m:e>
                        </m:d>
                      </m:num>
                      <m:den>
                        <m:r>
                          <m:rPr>
                            <m:sty m:val="p"/>
                          </m:rPr>
                          <a:rPr lang="en-US" altLang="zh-CN" sz="2000">
                            <a:solidFill>
                              <a:schemeClr val="tx2"/>
                            </a:solidFill>
                            <a:latin typeface="Cambria Math" panose="02040503050406030204" pitchFamily="18" charset="0"/>
                          </a:rPr>
                          <m:t>ln</m:t>
                        </m:r>
                        <m:d>
                          <m:dPr>
                            <m:ctrlPr>
                              <a:rPr lang="zh-CN" altLang="zh-CN" sz="2000" i="1">
                                <a:solidFill>
                                  <a:schemeClr val="tx2"/>
                                </a:solidFill>
                                <a:latin typeface="Cambria Math" panose="02040503050406030204" pitchFamily="18" charset="0"/>
                              </a:rPr>
                            </m:ctrlPr>
                          </m:dP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sub>
                            </m:sSub>
                            <m:r>
                              <a:rPr lang="en-US" altLang="zh-CN" sz="200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𝑔</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sub>
                            </m:sSub>
                          </m:e>
                        </m:d>
                      </m:den>
                    </m:f>
                    <m:acc>
                      <m:accPr>
                        <m:chr m:val="‾"/>
                        <m:ctrlPr>
                          <a:rPr lang="zh-CN" altLang="zh-CN" sz="2000" i="1">
                            <a:solidFill>
                              <a:schemeClr val="tx2"/>
                            </a:solidFill>
                            <a:latin typeface="Cambria Math" panose="02040503050406030204" pitchFamily="18" charset="0"/>
                          </a:rPr>
                        </m:ctrlPr>
                      </m:accPr>
                      <m:e>
                        <m:r>
                          <a:rPr lang="en-US" altLang="zh-CN" sz="2000" i="1">
                            <a:solidFill>
                              <a:schemeClr val="tx2"/>
                            </a:solidFill>
                            <a:latin typeface="Cambria Math" panose="02040503050406030204" pitchFamily="18" charset="0"/>
                          </a:rPr>
                          <m:t>𝑣</m:t>
                        </m:r>
                      </m:e>
                    </m:acc>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i="1">
                            <a:solidFill>
                              <a:schemeClr val="tx2"/>
                            </a:solidFill>
                            <a:latin typeface="Cambria Math" panose="02040503050406030204" pitchFamily="18" charset="0"/>
                          </a:rPr>
                          <m:t>𝑣</m:t>
                        </m:r>
                      </m:sub>
                      <m:sup>
                        <m:rad>
                          <m:radPr>
                            <m:degHide m:val="on"/>
                            <m:ctrlPr>
                              <a:rPr lang="zh-CN" altLang="zh-CN" sz="2000" i="1">
                                <a:solidFill>
                                  <a:schemeClr val="tx2"/>
                                </a:solidFill>
                                <a:latin typeface="Cambria Math" panose="02040503050406030204" pitchFamily="18" charset="0"/>
                              </a:rPr>
                            </m:ctrlPr>
                          </m:radPr>
                          <m:deg/>
                          <m:e>
                            <m:r>
                              <a:rPr lang="en-US" altLang="zh-CN" sz="2000" i="1">
                                <a:solidFill>
                                  <a:schemeClr val="tx2"/>
                                </a:solidFill>
                                <a:latin typeface="Cambria Math" panose="02040503050406030204" pitchFamily="18" charset="0"/>
                              </a:rPr>
                              <m:t>𝛼</m:t>
                            </m:r>
                          </m:e>
                        </m:rad>
                        <m:r>
                          <a:rPr lang="en-US" altLang="zh-CN" sz="2000" i="1">
                            <a:solidFill>
                              <a:schemeClr val="tx2"/>
                            </a:solidFill>
                            <a:latin typeface="Cambria Math" panose="02040503050406030204" pitchFamily="18" charset="0"/>
                          </a:rPr>
                          <m:t>𝑣</m:t>
                        </m:r>
                      </m:sup>
                    </m:sSubSup>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𝑓</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e>
                    </m:d>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i="1">
                            <a:solidFill>
                              <a:schemeClr val="tx2"/>
                            </a:solidFill>
                            <a:latin typeface="Cambria Math" panose="02040503050406030204" pitchFamily="18" charset="0"/>
                          </a:rPr>
                          <m:t>𝑣</m:t>
                        </m:r>
                      </m:sub>
                      <m:sup>
                        <m:rad>
                          <m:radPr>
                            <m:degHide m:val="on"/>
                            <m:ctrlPr>
                              <a:rPr lang="zh-CN" altLang="zh-CN" sz="2000" i="1">
                                <a:solidFill>
                                  <a:schemeClr val="tx2"/>
                                </a:solidFill>
                                <a:latin typeface="Cambria Math" panose="02040503050406030204" pitchFamily="18" charset="0"/>
                              </a:rPr>
                            </m:ctrlPr>
                          </m:radPr>
                          <m:deg/>
                          <m:e>
                            <m:r>
                              <a:rPr lang="en-US" altLang="zh-CN" sz="2000" i="1">
                                <a:solidFill>
                                  <a:schemeClr val="tx2"/>
                                </a:solidFill>
                                <a:latin typeface="Cambria Math" panose="02040503050406030204" pitchFamily="18" charset="0"/>
                              </a:rPr>
                              <m:t>𝛼</m:t>
                            </m:r>
                          </m:e>
                        </m:rad>
                        <m:r>
                          <a:rPr lang="en-US" altLang="zh-CN" sz="2000" i="1">
                            <a:solidFill>
                              <a:schemeClr val="tx2"/>
                            </a:solidFill>
                            <a:latin typeface="Cambria Math" panose="02040503050406030204" pitchFamily="18" charset="0"/>
                          </a:rPr>
                          <m:t>𝑣</m:t>
                        </m:r>
                      </m:sup>
                    </m:sSubSup>
                    <m:r>
                      <a:rPr lang="en-US" altLang="zh-CN" sz="2000">
                        <a:solidFill>
                          <a:schemeClr val="tx2"/>
                        </a:solidFill>
                        <a:latin typeface="Cambria Math" panose="02040503050406030204" pitchFamily="18" charset="0"/>
                      </a:rPr>
                      <m:t> </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2</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sup>
                        </m:sSup>
                      </m:num>
                      <m:den>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a:solidFill>
                                  <a:schemeClr val="tx2"/>
                                </a:solidFill>
                                <a:latin typeface="Cambria Math" panose="02040503050406030204" pitchFamily="18" charset="0"/>
                              </a:rPr>
                              <m:t>2</m:t>
                            </m:r>
                          </m:sup>
                        </m:sSup>
                      </m:den>
                    </m:f>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oMath>
                </a14:m>
                <a:r>
                  <a:rPr lang="zh-CN" altLang="zh-CN" sz="2000" dirty="0">
                    <a:solidFill>
                      <a:schemeClr val="tx2"/>
                    </a:solidFill>
                    <a:effectLst/>
                  </a:rPr>
                  <a:t> </a:t>
                </a:r>
                <a:endParaRPr lang="en-US" altLang="zh-CN" sz="2000" dirty="0">
                  <a:solidFill>
                    <a:schemeClr val="tx2"/>
                  </a:solidFill>
                  <a:effectLst/>
                </a:endParaRPr>
              </a:p>
              <a:p>
                <a:pPr algn="just">
                  <a:lnSpc>
                    <a:spcPct val="150000"/>
                  </a:lnSpc>
                </a:pPr>
                <a14:m>
                  <m:oMath xmlns:m="http://schemas.openxmlformats.org/officeDocument/2006/math">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𝑣</m:t>
                        </m:r>
                      </m:num>
                      <m:den>
                        <m:r>
                          <a:rPr lang="en-US" altLang="zh-CN" sz="2000">
                            <a:solidFill>
                              <a:schemeClr val="tx2"/>
                            </a:solidFill>
                            <a:latin typeface="Cambria Math" panose="02040503050406030204" pitchFamily="18" charset="0"/>
                          </a:rPr>
                          <m:t>3</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𝛼</m:t>
                            </m:r>
                          </m:e>
                          <m:sup>
                            <m:r>
                              <a:rPr lang="en-US" altLang="zh-CN" sz="2000">
                                <a:solidFill>
                                  <a:schemeClr val="tx2"/>
                                </a:solidFill>
                                <a:latin typeface="Cambria Math" panose="02040503050406030204" pitchFamily="18" charset="0"/>
                              </a:rPr>
                              <m:t>3</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sup>
                        </m:sSup>
                      </m:e>
                    </m:d>
                  </m:oMath>
                </a14:m>
                <a:r>
                  <a:rPr lang="en-US" altLang="zh-CN" sz="2000" dirty="0">
                    <a:solidFill>
                      <a:schemeClr val="tx2"/>
                    </a:solidFill>
                  </a:rPr>
                  <a:t> </a:t>
                </a:r>
                <a:endParaRPr lang="zh-CN" altLang="zh-CN" sz="2000" dirty="0">
                  <a:solidFill>
                    <a:schemeClr val="tx2"/>
                  </a:solidFill>
                </a:endParaRPr>
              </a:p>
              <a:p>
                <a:pPr algn="just"/>
                <a:endParaRPr lang="en-US" altLang="zh-CN" sz="2200" dirty="0">
                  <a:solidFill>
                    <a:schemeClr val="tx2"/>
                  </a:solidFill>
                  <a:latin typeface="STKaiti" panose="02010600040101010101" pitchFamily="2" charset="-122"/>
                  <a:ea typeface="STKaiti" panose="02010600040101010101" pitchFamily="2" charset="-122"/>
                </a:endParaRPr>
              </a:p>
            </p:txBody>
          </p:sp>
        </mc:Choice>
        <mc:Fallback>
          <p:sp>
            <p:nvSpPr>
              <p:cNvPr id="10" name="矩形 9"/>
              <p:cNvSpPr>
                <a:spLocks noRot="1" noChangeAspect="1" noMove="1" noResize="1" noEditPoints="1" noAdjustHandles="1" noChangeArrowheads="1" noChangeShapeType="1" noTextEdit="1"/>
              </p:cNvSpPr>
              <p:nvPr/>
            </p:nvSpPr>
            <p:spPr>
              <a:xfrm>
                <a:off x="107504" y="620688"/>
                <a:ext cx="8503200" cy="4718921"/>
              </a:xfrm>
              <a:prstGeom prst="rect">
                <a:avLst/>
              </a:prstGeom>
              <a:blipFill rotWithShape="1">
                <a:blip r:embed="rId1"/>
                <a:stretch>
                  <a:fillRect l="-2" t="-6" r="1" b="-3407"/>
                </a:stretch>
              </a:blipFill>
            </p:spPr>
            <p:txBody>
              <a:bodyPr/>
              <a:lstStyle/>
              <a:p>
                <a:r>
                  <a:rPr lang="zh-CN" altLang="en-US">
                    <a:noFill/>
                  </a:rPr>
                  <a:t> </a:t>
                </a:r>
              </a:p>
            </p:txBody>
          </p:sp>
        </mc:Fallback>
      </mc:AlternateContent>
      <p:sp>
        <p:nvSpPr>
          <p:cNvPr id="11" name="Rectangle 8"/>
          <p:cNvSpPr>
            <a:spLocks noChangeArrowheads="1"/>
          </p:cNvSpPr>
          <p:nvPr/>
        </p:nvSpPr>
        <p:spPr bwMode="auto">
          <a:xfrm>
            <a:off x="65630"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381000" y="4876800"/>
            <a:ext cx="7467600" cy="685800"/>
          </a:xfrm>
          <a:prstGeom prst="rect">
            <a:avLst/>
          </a:prstGeom>
          <a:noFill/>
        </p:spPr>
        <p:txBody>
          <a:bodyPr/>
          <a:lstStyle/>
          <a:p>
            <a:pPr>
              <a:lnSpc>
                <a:spcPct val="80000"/>
              </a:lnSpc>
              <a:spcBef>
                <a:spcPct val="20000"/>
              </a:spcBef>
              <a:defRPr/>
            </a:pPr>
            <a:endParaRPr lang="zh-CN" altLang="en-US" sz="2000" b="1" kern="0" dirty="0">
              <a:solidFill>
                <a:schemeClr val="tx2"/>
              </a:solidFill>
              <a:latin typeface="FangSong" panose="02010609060101010101" pitchFamily="49" charset="-122"/>
              <a:ea typeface="FangSong" panose="02010609060101010101" pitchFamily="49" charset="-122"/>
            </a:endParaRPr>
          </a:p>
        </p:txBody>
      </p:sp>
      <p:sp>
        <p:nvSpPr>
          <p:cNvPr id="10" name="标题 1"/>
          <p:cNvSpPr>
            <a:spLocks noGrp="1"/>
          </p:cNvSpPr>
          <p:nvPr>
            <p:ph type="title"/>
          </p:nvPr>
        </p:nvSpPr>
        <p:spPr>
          <a:xfrm>
            <a:off x="317271" y="44624"/>
            <a:ext cx="8503201" cy="504056"/>
          </a:xfrm>
        </p:spPr>
        <p:txBody>
          <a:bodyPr/>
          <a:lstStyle/>
          <a:p>
            <a:pPr algn="l"/>
            <a:r>
              <a:rPr lang="zh-CN" altLang="en-US" dirty="0"/>
              <a:t>中子的弹性散射过程</a:t>
            </a:r>
            <a:endParaRPr kumimoji="1" lang="zh-CN" altLang="en-US" dirty="0"/>
          </a:p>
        </p:txBody>
      </p:sp>
      <mc:AlternateContent xmlns:mc="http://schemas.openxmlformats.org/markup-compatibility/2006">
        <mc:Choice xmlns:a14="http://schemas.microsoft.com/office/drawing/2010/main" Requires="a14">
          <p:sp>
            <p:nvSpPr>
              <p:cNvPr id="12" name="矩形 11"/>
              <p:cNvSpPr/>
              <p:nvPr/>
            </p:nvSpPr>
            <p:spPr>
              <a:xfrm>
                <a:off x="179512" y="669897"/>
                <a:ext cx="8583488" cy="6345712"/>
              </a:xfrm>
              <a:prstGeom prst="rect">
                <a:avLst/>
              </a:prstGeom>
            </p:spPr>
            <p:txBody>
              <a:bodyPr wrap="square">
                <a:spAutoFit/>
              </a:bodyPr>
              <a:lstStyle/>
              <a:p>
                <a:r>
                  <a:rPr lang="zh-CN" altLang="en-US" sz="2200" dirty="0">
                    <a:solidFill>
                      <a:schemeClr val="tx2"/>
                    </a:solidFill>
                    <a:latin typeface="STKaiti" panose="02010600040101010101" pitchFamily="2" charset="-122"/>
                    <a:ea typeface="STKaiti" panose="02010600040101010101" pitchFamily="2" charset="-122"/>
                  </a:rPr>
                  <a:t>5、设一无限均匀介质内均匀地产生能量为</a:t>
                </a:r>
                <a14:m>
                  <m:oMath xmlns:m="http://schemas.openxmlformats.org/officeDocument/2006/math">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0</m:t>
                        </m:r>
                      </m:sub>
                    </m:sSub>
                  </m:oMath>
                </a14:m>
                <a:r>
                  <a:rPr lang="zh-CN" altLang="en-US" sz="2200" dirty="0">
                    <a:solidFill>
                      <a:schemeClr val="tx2"/>
                    </a:solidFill>
                    <a:latin typeface="STKaiti" panose="02010600040101010101" pitchFamily="2" charset="-122"/>
                    <a:ea typeface="STKaiti" panose="02010600040101010101" pitchFamily="2" charset="-122"/>
                  </a:rPr>
                  <a:t>的快中子，该介质的宏观散射截面为一常数</a:t>
                </a:r>
                <a14:m>
                  <m:oMath xmlns:m="http://schemas.openxmlformats.org/officeDocument/2006/math">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m:rPr>
                            <m:sty m:val="p"/>
                          </m:rPr>
                          <a:rPr lang="zh-CN" altLang="en-US" sz="2200" i="0" dirty="0" smtClean="0">
                            <a:solidFill>
                              <a:schemeClr val="tx2"/>
                            </a:solidFill>
                            <a:latin typeface="Cambria Math" panose="02040503050406030204" pitchFamily="18" charset="0"/>
                            <a:ea typeface="STKaiti" panose="02010600040101010101" pitchFamily="2" charset="-122"/>
                          </a:rPr>
                          <m:t>Σ</m:t>
                        </m:r>
                      </m:e>
                      <m:sub>
                        <m:r>
                          <m:rPr>
                            <m:sty m:val="p"/>
                          </m:rPr>
                          <a:rPr lang="en-US" altLang="zh-CN" sz="2200" b="0" i="0" dirty="0" smtClean="0">
                            <a:solidFill>
                              <a:schemeClr val="tx2"/>
                            </a:solidFill>
                            <a:latin typeface="Cambria Math" panose="02040503050406030204" pitchFamily="18" charset="0"/>
                            <a:ea typeface="STKaiti" panose="02010600040101010101" pitchFamily="2" charset="-122"/>
                          </a:rPr>
                          <m:t>s</m:t>
                        </m:r>
                      </m:sub>
                    </m:sSub>
                  </m:oMath>
                </a14:m>
                <a:r>
                  <a:rPr lang="zh-CN" altLang="en-US" sz="2200" dirty="0">
                    <a:solidFill>
                      <a:schemeClr val="tx2"/>
                    </a:solidFill>
                    <a:latin typeface="STKaiti" panose="02010600040101010101" pitchFamily="2" charset="-122"/>
                    <a:ea typeface="STKaiti" panose="02010600040101010101" pitchFamily="2" charset="-122"/>
                  </a:rPr>
                  <a:t>。设这些中子在慢化至</a:t>
                </a:r>
                <a14:m>
                  <m:oMath xmlns:m="http://schemas.openxmlformats.org/officeDocument/2006/math">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dirty="0">
                    <a:solidFill>
                      <a:schemeClr val="tx2"/>
                    </a:solidFill>
                    <a:latin typeface="STKaiti" panose="02010600040101010101" pitchFamily="2" charset="-122"/>
                    <a:ea typeface="STKaiti" panose="02010600040101010101" pitchFamily="2" charset="-122"/>
                  </a:rPr>
                  <a:t>能量前没有被吸收，</a:t>
                </a:r>
                <a14:m>
                  <m:oMath xmlns:m="http://schemas.openxmlformats.org/officeDocument/2006/math">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1</m:t>
                        </m:r>
                      </m:sub>
                    </m:sSub>
                    <m:r>
                      <a:rPr lang="zh-CN" altLang="en-US" sz="2200" i="1" dirty="0" smtClean="0">
                        <a:solidFill>
                          <a:schemeClr val="tx2"/>
                        </a:solidFill>
                        <a:latin typeface="Cambria Math" panose="02040503050406030204" pitchFamily="18" charset="0"/>
                        <a:ea typeface="STKaiti" panose="02010600040101010101" pitchFamily="2" charset="-122"/>
                      </a:rPr>
                      <m:t>≪</m:t>
                    </m:r>
                    <m:r>
                      <a:rPr lang="zh-CN" altLang="en-US" sz="2200" i="1" dirty="0" smtClean="0">
                        <a:solidFill>
                          <a:schemeClr val="tx2"/>
                        </a:solidFill>
                        <a:latin typeface="Cambria Math" panose="02040503050406030204" pitchFamily="18" charset="0"/>
                        <a:ea typeface="STKaiti" panose="02010600040101010101" pitchFamily="2" charset="-122"/>
                      </a:rPr>
                      <m:t>𝛼</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0</m:t>
                        </m:r>
                      </m:sub>
                    </m:sSub>
                  </m:oMath>
                </a14:m>
                <a:r>
                  <a:rPr lang="zh-CN" altLang="en-US" sz="2200" dirty="0">
                    <a:solidFill>
                      <a:schemeClr val="tx2"/>
                    </a:solidFill>
                    <a:latin typeface="STKaiti" panose="02010600040101010101" pitchFamily="2" charset="-122"/>
                    <a:ea typeface="STKaiti" panose="02010600040101010101" pitchFamily="2" charset="-122"/>
                  </a:rPr>
                  <a:t>，而在[</a:t>
                </a:r>
                <a14:m>
                  <m:oMath xmlns:m="http://schemas.openxmlformats.org/officeDocument/2006/math">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1</m:t>
                        </m:r>
                      </m:sub>
                    </m:sSub>
                    <m:r>
                      <a:rPr lang="zh-CN" altLang="en-US" sz="2200" i="1" dirty="0" smtClean="0">
                        <a:solidFill>
                          <a:schemeClr val="tx2"/>
                        </a:solidFill>
                        <a:latin typeface="Cambria Math" panose="02040503050406030204" pitchFamily="18" charset="0"/>
                        <a:ea typeface="STKaiti" panose="02010600040101010101" pitchFamily="2" charset="-122"/>
                      </a:rPr>
                      <m:t>,</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2</m:t>
                        </m:r>
                      </m:sub>
                    </m:sSub>
                  </m:oMath>
                </a14:m>
                <a:r>
                  <a:rPr lang="zh-CN" altLang="en-US" sz="2200" dirty="0">
                    <a:solidFill>
                      <a:schemeClr val="tx2"/>
                    </a:solidFill>
                    <a:latin typeface="STKaiti" panose="02010600040101010101" pitchFamily="2" charset="-122"/>
                    <a:ea typeface="STKaiti" panose="02010600040101010101" pitchFamily="2" charset="-122"/>
                  </a:rPr>
                  <a:t>]区间内有一强的共振吸收峰，</a:t>
                </a:r>
                <a:r>
                  <a:rPr lang="zh-CN" altLang="en-US" sz="2200" b="1" dirty="0">
                    <a:solidFill>
                      <a:srgbClr val="0070C0"/>
                    </a:solidFill>
                    <a:latin typeface="STKaiti" panose="02010600040101010101" pitchFamily="2" charset="-122"/>
                    <a:ea typeface="STKaiti" panose="02010600040101010101" pitchFamily="2" charset="-122"/>
                  </a:rPr>
                  <a:t>假设慢化到该区间的中子都被吸收。</a:t>
                </a:r>
                <a:endParaRPr lang="zh-CN" altLang="en-US" sz="2200" b="1" dirty="0">
                  <a:solidFill>
                    <a:srgbClr val="0070C0"/>
                  </a:solidFill>
                  <a:latin typeface="STKaiti" panose="02010600040101010101" pitchFamily="2" charset="-122"/>
                  <a:ea typeface="STKaiti" panose="02010600040101010101" pitchFamily="2" charset="-122"/>
                </a:endParaRPr>
              </a:p>
              <a:p>
                <a:r>
                  <a:rPr lang="zh-CN" altLang="en-US" sz="2200" dirty="0">
                    <a:solidFill>
                      <a:schemeClr val="tx2"/>
                    </a:solidFill>
                    <a:latin typeface="STKaiti" panose="02010600040101010101" pitchFamily="2" charset="-122"/>
                    <a:ea typeface="STKaiti" panose="02010600040101010101" pitchFamily="2" charset="-122"/>
                  </a:rPr>
                  <a:t>(1) 若</a:t>
                </a:r>
                <a14:m>
                  <m:oMath xmlns:m="http://schemas.openxmlformats.org/officeDocument/2006/math">
                    <m:r>
                      <a:rPr lang="zh-CN" altLang="en-US" sz="2200" i="1" dirty="0" smtClean="0">
                        <a:solidFill>
                          <a:schemeClr val="tx2"/>
                        </a:solidFill>
                        <a:latin typeface="Cambria Math" panose="02040503050406030204" pitchFamily="18" charset="0"/>
                        <a:ea typeface="STKaiti" panose="02010600040101010101" pitchFamily="2" charset="-122"/>
                      </a:rPr>
                      <m:t>𝛼</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1</m:t>
                        </m:r>
                      </m:sub>
                    </m:sSub>
                    <m:r>
                      <a:rPr lang="zh-CN" altLang="en-US" sz="2200" i="1" dirty="0" smtClean="0">
                        <a:solidFill>
                          <a:schemeClr val="tx2"/>
                        </a:solidFill>
                        <a:latin typeface="Cambria Math" panose="02040503050406030204" pitchFamily="18" charset="0"/>
                        <a:ea typeface="STKaiti" panose="02010600040101010101" pitchFamily="2" charset="-122"/>
                      </a:rPr>
                      <m:t>&lt; </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2</m:t>
                        </m:r>
                      </m:sub>
                    </m:sSub>
                    <m:r>
                      <a:rPr lang="zh-CN" altLang="en-US" sz="2200" i="1" dirty="0" smtClean="0">
                        <a:solidFill>
                          <a:schemeClr val="tx2"/>
                        </a:solidFill>
                        <a:latin typeface="Cambria Math" panose="02040503050406030204" pitchFamily="18" charset="0"/>
                        <a:ea typeface="STKaiti" panose="02010600040101010101" pitchFamily="2" charset="-122"/>
                      </a:rPr>
                      <m:t>&lt;</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dirty="0">
                    <a:solidFill>
                      <a:schemeClr val="tx2"/>
                    </a:solidFill>
                    <a:latin typeface="STKaiti" panose="02010600040101010101" pitchFamily="2" charset="-122"/>
                    <a:ea typeface="STKaiti" panose="02010600040101010101" pitchFamily="2" charset="-122"/>
                  </a:rPr>
                  <a:t>,试计算中子的逃脱共振俘获概率。</a:t>
                </a:r>
                <a:endParaRPr lang="zh-CN" altLang="en-US" sz="2200" dirty="0">
                  <a:solidFill>
                    <a:schemeClr val="tx2"/>
                  </a:solidFill>
                  <a:latin typeface="STKaiti" panose="02010600040101010101" pitchFamily="2" charset="-122"/>
                  <a:ea typeface="STKaiti" panose="02010600040101010101" pitchFamily="2" charset="-122"/>
                </a:endParaRPr>
              </a:p>
              <a:p>
                <a:r>
                  <a:rPr lang="zh-CN" altLang="en-US" sz="2200" dirty="0">
                    <a:solidFill>
                      <a:schemeClr val="tx2"/>
                    </a:solidFill>
                    <a:latin typeface="STKaiti" panose="02010600040101010101" pitchFamily="2" charset="-122"/>
                    <a:ea typeface="STKaiti" panose="02010600040101010101" pitchFamily="2" charset="-122"/>
                  </a:rPr>
                  <a:t>(2) 设</a:t>
                </a:r>
                <a14:m>
                  <m:oMath xmlns:m="http://schemas.openxmlformats.org/officeDocument/2006/math">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2</m:t>
                        </m:r>
                      </m:sub>
                    </m:sSub>
                    <m:r>
                      <a:rPr lang="zh-CN" altLang="en-US" sz="2200" i="1" dirty="0" smtClean="0">
                        <a:solidFill>
                          <a:schemeClr val="tx2"/>
                        </a:solidFill>
                        <a:latin typeface="Cambria Math" panose="02040503050406030204" pitchFamily="18" charset="0"/>
                        <a:ea typeface="STKaiti" panose="02010600040101010101" pitchFamily="2" charset="-122"/>
                      </a:rPr>
                      <m:t>&lt;</m:t>
                    </m:r>
                    <m:r>
                      <a:rPr lang="zh-CN" altLang="en-US" sz="2200" i="1" dirty="0" smtClean="0">
                        <a:solidFill>
                          <a:schemeClr val="tx2"/>
                        </a:solidFill>
                        <a:latin typeface="Cambria Math" panose="02040503050406030204" pitchFamily="18" charset="0"/>
                        <a:ea typeface="STKaiti" panose="02010600040101010101" pitchFamily="2" charset="-122"/>
                      </a:rPr>
                      <m:t>𝛼</m:t>
                    </m:r>
                    <m:sSub>
                      <m:sSubPr>
                        <m:ctrlPr>
                          <a:rPr lang="en-US" altLang="zh-CN" sz="2200" b="0" i="1" dirty="0" smtClean="0">
                            <a:solidFill>
                              <a:schemeClr val="tx2"/>
                            </a:solidFill>
                            <a:latin typeface="Cambria Math" panose="02040503050406030204" pitchFamily="18" charset="0"/>
                            <a:ea typeface="STKaiti" panose="02010600040101010101" pitchFamily="2" charset="-122"/>
                          </a:rPr>
                        </m:ctrlPr>
                      </m:sSubPr>
                      <m:e>
                        <m:r>
                          <a:rPr lang="zh-CN" altLang="en-US" sz="2200" i="1" dirty="0" smtClean="0">
                            <a:solidFill>
                              <a:schemeClr val="tx2"/>
                            </a:solidFill>
                            <a:latin typeface="Cambria Math" panose="02040503050406030204" pitchFamily="18" charset="0"/>
                            <a:ea typeface="STKaiti" panose="02010600040101010101" pitchFamily="2" charset="-122"/>
                          </a:rPr>
                          <m:t>𝐸</m:t>
                        </m:r>
                      </m:e>
                      <m:sub>
                        <m:r>
                          <a:rPr lang="en-US" altLang="zh-CN" sz="2200" b="0" i="1"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dirty="0">
                    <a:solidFill>
                      <a:schemeClr val="tx2"/>
                    </a:solidFill>
                    <a:latin typeface="STKaiti" panose="02010600040101010101" pitchFamily="2" charset="-122"/>
                    <a:ea typeface="STKaiti" panose="02010600040101010101" pitchFamily="2" charset="-122"/>
                  </a:rPr>
                  <a:t>，则逃脱共振俘获概率又为多少？</a:t>
                </a:r>
                <a:endParaRPr lang="en-US" altLang="zh-CN" sz="2200" dirty="0">
                  <a:solidFill>
                    <a:schemeClr val="tx2"/>
                  </a:solidFill>
                  <a:latin typeface="STKaiti" panose="02010600040101010101" pitchFamily="2" charset="-122"/>
                  <a:ea typeface="STKaiti" panose="02010600040101010101" pitchFamily="2" charset="-122"/>
                </a:endParaRPr>
              </a:p>
              <a:p>
                <a:endParaRPr lang="en-US" altLang="zh-CN" sz="2200" dirty="0">
                  <a:solidFill>
                    <a:schemeClr val="tx2"/>
                  </a:solidFill>
                  <a:latin typeface="STKaiti" panose="02010600040101010101" pitchFamily="2" charset="-122"/>
                  <a:ea typeface="STKaiti" panose="02010600040101010101" pitchFamily="2" charset="-122"/>
                </a:endParaRPr>
              </a:p>
              <a:p>
                <a:r>
                  <a:rPr lang="zh-CN" altLang="en-US" sz="2000" b="1" dirty="0">
                    <a:solidFill>
                      <a:srgbClr val="0070C0"/>
                    </a:solidFill>
                    <a:latin typeface="STKaiti" panose="02010600040101010101" pitchFamily="2" charset="-122"/>
                    <a:ea typeface="STKaiti" panose="02010600040101010101" pitchFamily="2" charset="-122"/>
                  </a:rPr>
                  <a:t>逃脱共振俘获（吸收）概率：</a:t>
                </a:r>
                <a:endParaRPr lang="en-US" altLang="zh-CN" sz="2000" b="1" dirty="0">
                  <a:solidFill>
                    <a:srgbClr val="0070C0"/>
                  </a:solidFill>
                  <a:latin typeface="STKaiti" panose="02010600040101010101" pitchFamily="2" charset="-122"/>
                  <a:ea typeface="STKaiti" panose="02010600040101010101" pitchFamily="2" charset="-122"/>
                </a:endParaRPr>
              </a:p>
              <a:p>
                <a14:m>
                  <m:oMathPara xmlns:m="http://schemas.openxmlformats.org/officeDocument/2006/math">
                    <m:oMathParaPr>
                      <m:jc m:val="centerGroup"/>
                    </m:oMathParaPr>
                    <m:oMath xmlns:m="http://schemas.openxmlformats.org/officeDocument/2006/math">
                      <m:r>
                        <a:rPr lang="en-US" altLang="zh-CN" sz="2000" b="0" i="1" smtClean="0">
                          <a:solidFill>
                            <a:schemeClr val="tx2"/>
                          </a:solidFill>
                          <a:latin typeface="Cambria Math" panose="02040503050406030204" pitchFamily="18" charset="0"/>
                          <a:ea typeface="STKaiti" panose="02010600040101010101" pitchFamily="2" charset="-122"/>
                        </a:rPr>
                        <m:t>𝑝</m:t>
                      </m:r>
                      <m:r>
                        <a:rPr lang="en-US" altLang="zh-CN" sz="2000" b="0" i="1" smtClean="0">
                          <a:solidFill>
                            <a:schemeClr val="tx2"/>
                          </a:solidFill>
                          <a:latin typeface="Cambria Math" panose="02040503050406030204" pitchFamily="18" charset="0"/>
                          <a:ea typeface="STKaiti" panose="02010600040101010101" pitchFamily="2" charset="-122"/>
                        </a:rPr>
                        <m:t>=</m:t>
                      </m:r>
                      <m:r>
                        <a:rPr lang="en-US" altLang="zh-CN" sz="2000" b="0" i="1" smtClean="0">
                          <a:solidFill>
                            <a:schemeClr val="tx2"/>
                          </a:solidFill>
                          <a:latin typeface="Cambria Math" panose="02040503050406030204" pitchFamily="18" charset="0"/>
                          <a:ea typeface="STKaiti" panose="02010600040101010101" pitchFamily="2" charset="-122"/>
                        </a:rPr>
                        <m:t>1</m:t>
                      </m:r>
                      <m:r>
                        <a:rPr lang="en-US" altLang="zh-CN" sz="2000" b="0" i="1" smtClean="0">
                          <a:solidFill>
                            <a:schemeClr val="tx2"/>
                          </a:solidFill>
                          <a:latin typeface="Cambria Math" panose="02040503050406030204" pitchFamily="18" charset="0"/>
                          <a:ea typeface="STKaiti" panose="02010600040101010101" pitchFamily="2" charset="-122"/>
                        </a:rPr>
                        <m:t>−</m:t>
                      </m:r>
                      <m:f>
                        <m:fPr>
                          <m:ctrlPr>
                            <a:rPr lang="en-US" altLang="zh-CN" sz="2000" i="1" smtClean="0">
                              <a:solidFill>
                                <a:schemeClr val="tx2"/>
                              </a:solidFill>
                              <a:latin typeface="Cambria Math" panose="02040503050406030204" pitchFamily="18" charset="0"/>
                              <a:ea typeface="STKaiti" panose="02010600040101010101" pitchFamily="2" charset="-122"/>
                            </a:rPr>
                          </m:ctrlPr>
                        </m:fPr>
                        <m:num>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a:rPr lang="en-US" altLang="zh-CN" sz="2000" b="0" i="1" smtClean="0">
                                  <a:solidFill>
                                    <a:schemeClr val="tx2"/>
                                  </a:solidFill>
                                  <a:latin typeface="Cambria Math" panose="02040503050406030204" pitchFamily="18" charset="0"/>
                                  <a:ea typeface="STKaiti" panose="02010600040101010101" pitchFamily="2" charset="-122"/>
                                </a:rPr>
                                <m:t>𝑁</m:t>
                              </m:r>
                            </m:e>
                            <m:sub>
                              <m:r>
                                <a:rPr lang="en-US" altLang="zh-CN" sz="2000" b="0" i="1" smtClean="0">
                                  <a:solidFill>
                                    <a:schemeClr val="tx2"/>
                                  </a:solidFill>
                                  <a:latin typeface="Cambria Math" panose="02040503050406030204" pitchFamily="18" charset="0"/>
                                  <a:ea typeface="STKaiti" panose="02010600040101010101" pitchFamily="2" charset="-122"/>
                                </a:rPr>
                                <m:t>𝐴</m:t>
                              </m:r>
                            </m:sub>
                          </m:sSub>
                          <m:r>
                            <a:rPr lang="en-US" altLang="zh-CN" sz="2000" b="0" i="1" smtClean="0">
                              <a:solidFill>
                                <a:schemeClr val="tx2"/>
                              </a:solidFill>
                              <a:latin typeface="Cambria Math" panose="02040503050406030204" pitchFamily="18" charset="0"/>
                              <a:ea typeface="STKaiti" panose="02010600040101010101" pitchFamily="2" charset="-122"/>
                            </a:rPr>
                            <m:t>𝐼</m:t>
                          </m:r>
                        </m:num>
                        <m:den>
                          <m:r>
                            <a:rPr lang="en-US" altLang="zh-CN" sz="2000" b="0" i="1" smtClean="0">
                              <a:solidFill>
                                <a:schemeClr val="tx2"/>
                              </a:solidFill>
                              <a:latin typeface="Cambria Math" panose="02040503050406030204" pitchFamily="18" charset="0"/>
                              <a:ea typeface="STKaiti" panose="02010600040101010101" pitchFamily="2" charset="-122"/>
                            </a:rPr>
                            <m:t>𝜉</m:t>
                          </m:r>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smtClean="0">
                                  <a:solidFill>
                                    <a:schemeClr val="tx2"/>
                                  </a:solidFill>
                                  <a:latin typeface="Cambria Math" panose="02040503050406030204" pitchFamily="18" charset="0"/>
                                  <a:ea typeface="STKaiti" panose="02010600040101010101" pitchFamily="2" charset="-122"/>
                                </a:rPr>
                                <m:t>Σ</m:t>
                              </m:r>
                            </m:e>
                            <m:sub>
                              <m:r>
                                <m:rPr>
                                  <m:sty m:val="p"/>
                                </m:rPr>
                                <a:rPr lang="en-US" altLang="zh-CN" sz="2000" b="0" i="0" smtClean="0">
                                  <a:solidFill>
                                    <a:schemeClr val="tx2"/>
                                  </a:solidFill>
                                  <a:latin typeface="Cambria Math" panose="02040503050406030204" pitchFamily="18" charset="0"/>
                                  <a:ea typeface="STKaiti" panose="02010600040101010101" pitchFamily="2" charset="-122"/>
                                </a:rPr>
                                <m:t>s</m:t>
                              </m:r>
                            </m:sub>
                          </m:sSub>
                        </m:den>
                      </m:f>
                      <m:r>
                        <a:rPr lang="en-US" altLang="zh-CN" sz="2000" b="0" i="1" smtClean="0">
                          <a:solidFill>
                            <a:schemeClr val="tx2"/>
                          </a:solidFill>
                          <a:latin typeface="Cambria Math" panose="02040503050406030204" pitchFamily="18" charset="0"/>
                          <a:ea typeface="STKaiti" panose="02010600040101010101" pitchFamily="2" charset="-122"/>
                        </a:rPr>
                        <m:t>=</m:t>
                      </m:r>
                      <m:r>
                        <a:rPr lang="en-US" altLang="zh-CN" sz="2000" b="0" i="1" smtClean="0">
                          <a:solidFill>
                            <a:schemeClr val="tx2"/>
                          </a:solidFill>
                          <a:latin typeface="Cambria Math" panose="02040503050406030204" pitchFamily="18" charset="0"/>
                          <a:ea typeface="STKaiti" panose="02010600040101010101" pitchFamily="2" charset="-122"/>
                        </a:rPr>
                        <m:t>1</m:t>
                      </m:r>
                      <m:r>
                        <a:rPr lang="en-US" altLang="zh-CN" sz="2000" b="0" i="1" smtClean="0">
                          <a:solidFill>
                            <a:schemeClr val="tx2"/>
                          </a:solidFill>
                          <a:latin typeface="Cambria Math" panose="02040503050406030204" pitchFamily="18" charset="0"/>
                          <a:ea typeface="STKaiti" panose="02010600040101010101" pitchFamily="2" charset="-122"/>
                        </a:rPr>
                        <m:t>−</m:t>
                      </m:r>
                      <m:f>
                        <m:fPr>
                          <m:ctrlPr>
                            <a:rPr lang="en-US" altLang="zh-CN" sz="2000" i="1" smtClean="0">
                              <a:solidFill>
                                <a:schemeClr val="tx2"/>
                              </a:solidFill>
                              <a:latin typeface="Cambria Math" panose="02040503050406030204" pitchFamily="18" charset="0"/>
                              <a:ea typeface="STKaiti" panose="02010600040101010101" pitchFamily="2" charset="-122"/>
                            </a:rPr>
                          </m:ctrlPr>
                        </m:fPr>
                        <m:num>
                          <m:nary>
                            <m:naryPr>
                              <m:ctrlPr>
                                <a:rPr lang="en-US" altLang="zh-CN" sz="2000" i="1" smtClean="0">
                                  <a:solidFill>
                                    <a:schemeClr val="tx2"/>
                                  </a:solidFill>
                                  <a:latin typeface="Cambria Math" panose="02040503050406030204" pitchFamily="18" charset="0"/>
                                  <a:ea typeface="STKaiti" panose="02010600040101010101" pitchFamily="2" charset="-122"/>
                                </a:rPr>
                              </m:ctrlPr>
                            </m:naryPr>
                            <m:sub>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a:rPr lang="en-US" altLang="zh-CN" sz="2000" b="0" i="1" smtClean="0">
                                      <a:solidFill>
                                        <a:schemeClr val="tx2"/>
                                      </a:solidFill>
                                      <a:latin typeface="Cambria Math" panose="02040503050406030204" pitchFamily="18" charset="0"/>
                                      <a:ea typeface="STKaiti" panose="02010600040101010101" pitchFamily="2" charset="-122"/>
                                    </a:rPr>
                                    <m:t>𝐸</m:t>
                                  </m:r>
                                </m:e>
                                <m:sub>
                                  <m:r>
                                    <a:rPr lang="en-US" altLang="zh-CN" sz="2000" b="0" i="1" smtClean="0">
                                      <a:solidFill>
                                        <a:schemeClr val="tx2"/>
                                      </a:solidFill>
                                      <a:latin typeface="Cambria Math" panose="02040503050406030204" pitchFamily="18" charset="0"/>
                                      <a:ea typeface="STKaiti" panose="02010600040101010101" pitchFamily="2" charset="-122"/>
                                    </a:rPr>
                                    <m:t>1</m:t>
                                  </m:r>
                                </m:sub>
                              </m:sSub>
                            </m:sub>
                            <m:sup>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a:rPr lang="en-US" altLang="zh-CN" sz="2000" b="0" i="1" smtClean="0">
                                      <a:solidFill>
                                        <a:schemeClr val="tx2"/>
                                      </a:solidFill>
                                      <a:latin typeface="Cambria Math" panose="02040503050406030204" pitchFamily="18" charset="0"/>
                                      <a:ea typeface="STKaiti" panose="02010600040101010101" pitchFamily="2" charset="-122"/>
                                    </a:rPr>
                                    <m:t>𝐸</m:t>
                                  </m:r>
                                </m:e>
                                <m:sub>
                                  <m:r>
                                    <a:rPr lang="en-US" altLang="zh-CN" sz="2000" b="0" i="1" smtClean="0">
                                      <a:solidFill>
                                        <a:schemeClr val="tx2"/>
                                      </a:solidFill>
                                      <a:latin typeface="Cambria Math" panose="02040503050406030204" pitchFamily="18" charset="0"/>
                                      <a:ea typeface="STKaiti" panose="02010600040101010101" pitchFamily="2" charset="-122"/>
                                    </a:rPr>
                                    <m:t>2</m:t>
                                  </m:r>
                                </m:sub>
                              </m:sSub>
                            </m:sup>
                            <m:e>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a:rPr lang="en-US" altLang="zh-CN" sz="2000" b="0" i="1" smtClean="0">
                                      <a:solidFill>
                                        <a:schemeClr val="tx2"/>
                                      </a:solidFill>
                                      <a:latin typeface="Cambria Math" panose="02040503050406030204" pitchFamily="18" charset="0"/>
                                      <a:ea typeface="STKaiti" panose="02010600040101010101" pitchFamily="2" charset="-122"/>
                                    </a:rPr>
                                    <m:t>𝑁</m:t>
                                  </m:r>
                                </m:e>
                                <m:sub>
                                  <m:r>
                                    <a:rPr lang="en-US" altLang="zh-CN" sz="2000" b="0" i="1" smtClean="0">
                                      <a:solidFill>
                                        <a:schemeClr val="tx2"/>
                                      </a:solidFill>
                                      <a:latin typeface="Cambria Math" panose="02040503050406030204" pitchFamily="18" charset="0"/>
                                      <a:ea typeface="STKaiti" panose="02010600040101010101" pitchFamily="2" charset="-122"/>
                                    </a:rPr>
                                    <m:t>𝐴</m:t>
                                  </m:r>
                                </m:sub>
                              </m:sSub>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a:rPr lang="en-US" altLang="zh-CN" sz="2000" b="0" i="1" smtClean="0">
                                      <a:solidFill>
                                        <a:schemeClr val="tx2"/>
                                      </a:solidFill>
                                      <a:latin typeface="Cambria Math" panose="02040503050406030204" pitchFamily="18" charset="0"/>
                                      <a:ea typeface="STKaiti" panose="02010600040101010101" pitchFamily="2" charset="-122"/>
                                    </a:rPr>
                                    <m:t>𝜎</m:t>
                                  </m:r>
                                </m:e>
                                <m:sub>
                                  <m:r>
                                    <a:rPr lang="en-US" altLang="zh-CN" sz="2000" b="0" i="1" smtClean="0">
                                      <a:solidFill>
                                        <a:schemeClr val="tx2"/>
                                      </a:solidFill>
                                      <a:latin typeface="Cambria Math" panose="02040503050406030204" pitchFamily="18" charset="0"/>
                                      <a:ea typeface="STKaiti" panose="02010600040101010101" pitchFamily="2" charset="-122"/>
                                    </a:rPr>
                                    <m:t>𝑎</m:t>
                                  </m:r>
                                </m:sub>
                              </m:sSub>
                              <m:d>
                                <m:dPr>
                                  <m:ctrlPr>
                                    <a:rPr lang="en-US" altLang="zh-CN" sz="2000" i="1" smtClean="0">
                                      <a:solidFill>
                                        <a:schemeClr val="tx2"/>
                                      </a:solidFill>
                                      <a:latin typeface="Cambria Math" panose="02040503050406030204" pitchFamily="18" charset="0"/>
                                      <a:ea typeface="STKaiti" panose="02010600040101010101" pitchFamily="2" charset="-122"/>
                                    </a:rPr>
                                  </m:ctrlPr>
                                </m:dPr>
                                <m:e>
                                  <m:r>
                                    <a:rPr lang="en-US" altLang="zh-CN" sz="2000" b="0" i="1" smtClean="0">
                                      <a:solidFill>
                                        <a:schemeClr val="tx2"/>
                                      </a:solidFill>
                                      <a:latin typeface="Cambria Math" panose="02040503050406030204" pitchFamily="18" charset="0"/>
                                      <a:ea typeface="STKaiti" panose="02010600040101010101" pitchFamily="2" charset="-122"/>
                                    </a:rPr>
                                    <m:t>𝐸</m:t>
                                  </m:r>
                                </m:e>
                              </m:d>
                              <m:r>
                                <a:rPr lang="en-US" altLang="zh-CN" sz="2000" b="0" i="1" smtClean="0">
                                  <a:solidFill>
                                    <a:schemeClr val="tx2"/>
                                  </a:solidFill>
                                  <a:latin typeface="Cambria Math" panose="02040503050406030204" pitchFamily="18" charset="0"/>
                                  <a:ea typeface="STKaiti" panose="02010600040101010101" pitchFamily="2" charset="-122"/>
                                </a:rPr>
                                <m:t>𝜙</m:t>
                              </m:r>
                              <m:d>
                                <m:dPr>
                                  <m:ctrlPr>
                                    <a:rPr lang="en-US" altLang="zh-CN" sz="2000" i="1" smtClean="0">
                                      <a:solidFill>
                                        <a:schemeClr val="tx2"/>
                                      </a:solidFill>
                                      <a:latin typeface="Cambria Math" panose="02040503050406030204" pitchFamily="18" charset="0"/>
                                      <a:ea typeface="STKaiti" panose="02010600040101010101" pitchFamily="2" charset="-122"/>
                                    </a:rPr>
                                  </m:ctrlPr>
                                </m:dPr>
                                <m:e>
                                  <m:r>
                                    <a:rPr lang="en-US" altLang="zh-CN" sz="2000" b="0" i="1" smtClean="0">
                                      <a:solidFill>
                                        <a:schemeClr val="tx2"/>
                                      </a:solidFill>
                                      <a:latin typeface="Cambria Math" panose="02040503050406030204" pitchFamily="18" charset="0"/>
                                      <a:ea typeface="STKaiti" panose="02010600040101010101" pitchFamily="2" charset="-122"/>
                                    </a:rPr>
                                    <m:t>𝐸</m:t>
                                  </m:r>
                                </m:e>
                              </m:d>
                              <m:r>
                                <a:rPr lang="en-US" altLang="zh-CN" sz="2000" b="0" i="1" smtClean="0">
                                  <a:solidFill>
                                    <a:schemeClr val="tx2"/>
                                  </a:solidFill>
                                  <a:latin typeface="Cambria Math" panose="02040503050406030204" pitchFamily="18" charset="0"/>
                                  <a:ea typeface="STKaiti" panose="02010600040101010101" pitchFamily="2" charset="-122"/>
                                </a:rPr>
                                <m:t>𝑑𝐸</m:t>
                              </m:r>
                            </m:e>
                          </m:nary>
                        </m:num>
                        <m:den>
                          <m:r>
                            <a:rPr lang="en-US" altLang="zh-CN" sz="2000" b="0" i="1" smtClean="0">
                              <a:solidFill>
                                <a:schemeClr val="tx2"/>
                              </a:solidFill>
                              <a:latin typeface="Cambria Math" panose="02040503050406030204" pitchFamily="18" charset="0"/>
                              <a:ea typeface="STKaiti" panose="02010600040101010101" pitchFamily="2" charset="-122"/>
                            </a:rPr>
                            <m:t>𝜉</m:t>
                          </m:r>
                          <m:sSub>
                            <m:sSubPr>
                              <m:ctrlPr>
                                <a:rPr lang="en-US" altLang="zh-CN" sz="2000" i="1"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smtClean="0">
                                  <a:solidFill>
                                    <a:schemeClr val="tx2"/>
                                  </a:solidFill>
                                  <a:latin typeface="Cambria Math" panose="02040503050406030204" pitchFamily="18" charset="0"/>
                                  <a:ea typeface="STKaiti" panose="02010600040101010101" pitchFamily="2" charset="-122"/>
                                </a:rPr>
                                <m:t>Σ</m:t>
                              </m:r>
                            </m:e>
                            <m:sub>
                              <m:r>
                                <m:rPr>
                                  <m:sty m:val="p"/>
                                </m:rPr>
                                <a:rPr lang="en-US" altLang="zh-CN" sz="2000" b="0" i="0" smtClean="0">
                                  <a:solidFill>
                                    <a:schemeClr val="tx2"/>
                                  </a:solidFill>
                                  <a:latin typeface="Cambria Math" panose="02040503050406030204" pitchFamily="18" charset="0"/>
                                  <a:ea typeface="STKaiti" panose="02010600040101010101" pitchFamily="2" charset="-122"/>
                                </a:rPr>
                                <m:t>S</m:t>
                              </m:r>
                            </m:sub>
                          </m:sSub>
                        </m:den>
                      </m:f>
                    </m:oMath>
                  </m:oMathPara>
                </a14:m>
                <a:endParaRPr lang="en-US" altLang="zh-CN" sz="2000" dirty="0">
                  <a:solidFill>
                    <a:schemeClr val="tx2"/>
                  </a:solidFill>
                  <a:latin typeface="STKaiti" panose="02010600040101010101" pitchFamily="2" charset="-122"/>
                  <a:ea typeface="STKaiti" panose="02010600040101010101" pitchFamily="2" charset="-122"/>
                </a:endParaRPr>
              </a:p>
              <a:p>
                <a:r>
                  <a:rPr lang="zh-CN" altLang="en-US" sz="2000" b="1" dirty="0">
                    <a:solidFill>
                      <a:schemeClr val="tx2"/>
                    </a:solidFill>
                    <a:latin typeface="STKaiti" panose="02010600040101010101" pitchFamily="2" charset="-122"/>
                    <a:ea typeface="STKaiti" panose="02010600040101010101" pitchFamily="2" charset="-122"/>
                  </a:rPr>
                  <a:t>前提是中子通量是已知的或者在窄共振近似中忽略共振峰对中子通量的扰动，共振峰前的慢化中子通量密度用渐进表达式（</a:t>
                </a:r>
                <a:r>
                  <a:rPr lang="en-US" altLang="zh-CN" sz="2000" b="1" dirty="0">
                    <a:solidFill>
                      <a:schemeClr val="tx2"/>
                    </a:solidFill>
                    <a:latin typeface="STKaiti" panose="02010600040101010101" pitchFamily="2" charset="-122"/>
                    <a:ea typeface="STKaiti" panose="02010600040101010101" pitchFamily="2" charset="-122"/>
                  </a:rPr>
                  <a:t>2-46</a:t>
                </a:r>
                <a:r>
                  <a:rPr lang="zh-CN" altLang="en-US" sz="2000" b="1" dirty="0">
                    <a:solidFill>
                      <a:schemeClr val="tx2"/>
                    </a:solidFill>
                    <a:latin typeface="STKaiti" panose="02010600040101010101" pitchFamily="2" charset="-122"/>
                    <a:ea typeface="STKaiti" panose="02010600040101010101" pitchFamily="2" charset="-122"/>
                  </a:rPr>
                  <a:t>）或（</a:t>
                </a:r>
                <a:r>
                  <a:rPr lang="en-US" altLang="zh-CN" sz="2000" b="1" dirty="0">
                    <a:solidFill>
                      <a:schemeClr val="tx2"/>
                    </a:solidFill>
                    <a:latin typeface="STKaiti" panose="02010600040101010101" pitchFamily="2" charset="-122"/>
                    <a:ea typeface="STKaiti" panose="02010600040101010101" pitchFamily="2" charset="-122"/>
                  </a:rPr>
                  <a:t>2-51</a:t>
                </a:r>
                <a:r>
                  <a:rPr lang="zh-CN" altLang="en-US" sz="2000" b="1" dirty="0">
                    <a:solidFill>
                      <a:schemeClr val="tx2"/>
                    </a:solidFill>
                    <a:latin typeface="STKaiti" panose="02010600040101010101" pitchFamily="2" charset="-122"/>
                    <a:ea typeface="STKaiti" panose="02010600040101010101" pitchFamily="2" charset="-122"/>
                  </a:rPr>
                  <a:t>）式表示。</a:t>
                </a:r>
                <a:endParaRPr lang="zh-CN" altLang="en-US" sz="2000" b="1" dirty="0">
                  <a:solidFill>
                    <a:schemeClr val="tx2"/>
                  </a:solidFill>
                  <a:latin typeface="STKaiti" panose="02010600040101010101" pitchFamily="2" charset="-122"/>
                  <a:ea typeface="STKaiti" panose="02010600040101010101" pitchFamily="2" charset="-122"/>
                </a:endParaRPr>
              </a:p>
              <a:p>
                <a:r>
                  <a:rPr lang="zh-CN" altLang="en-US" sz="2000" dirty="0">
                    <a:solidFill>
                      <a:schemeClr val="tx2"/>
                    </a:solidFill>
                    <a:latin typeface="STKaiti" panose="02010600040101010101" pitchFamily="2" charset="-122"/>
                    <a:ea typeface="STKaiti" panose="02010600040101010101" pitchFamily="2" charset="-122"/>
                  </a:rPr>
                  <a:t>无吸收单核素（或混合物）无限介质情况</a:t>
                </a:r>
                <a:r>
                  <a:rPr lang="en-US" altLang="zh-CN" sz="2000" dirty="0">
                    <a:solidFill>
                      <a:schemeClr val="tx2"/>
                    </a:solidFill>
                    <a:latin typeface="STKaiti" panose="02010600040101010101" pitchFamily="2" charset="-122"/>
                    <a:ea typeface="STKaiti" panose="02010600040101010101" pitchFamily="2" charset="-122"/>
                  </a:rPr>
                  <a:t>:</a:t>
                </a:r>
                <a:r>
                  <a:rPr lang="zh-CN" altLang="en-US" sz="200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sz="2000" b="0" i="1" smtClean="0">
                        <a:solidFill>
                          <a:schemeClr val="tx2"/>
                        </a:solidFill>
                        <a:latin typeface="Cambria Math" panose="02040503050406030204" pitchFamily="18" charset="0"/>
                        <a:ea typeface="STKaiti" panose="02010600040101010101" pitchFamily="2" charset="-122"/>
                      </a:rPr>
                      <m:t>𝜙</m:t>
                    </m:r>
                    <m:d>
                      <m:dPr>
                        <m:ctrlPr>
                          <a:rPr lang="en-US" altLang="zh-CN" sz="2000" b="0" i="1" smtClean="0">
                            <a:solidFill>
                              <a:schemeClr val="tx2"/>
                            </a:solidFill>
                            <a:latin typeface="Cambria Math" panose="02040503050406030204" pitchFamily="18" charset="0"/>
                            <a:ea typeface="STKaiti" panose="02010600040101010101" pitchFamily="2" charset="-122"/>
                          </a:rPr>
                        </m:ctrlPr>
                      </m:dPr>
                      <m:e>
                        <m:r>
                          <a:rPr lang="en-US" altLang="zh-CN" sz="2000" b="0" i="1" smtClean="0">
                            <a:solidFill>
                              <a:schemeClr val="tx2"/>
                            </a:solidFill>
                            <a:latin typeface="Cambria Math" panose="02040503050406030204" pitchFamily="18" charset="0"/>
                            <a:ea typeface="STKaiti" panose="02010600040101010101" pitchFamily="2" charset="-122"/>
                          </a:rPr>
                          <m:t>𝐸</m:t>
                        </m:r>
                      </m:e>
                    </m:d>
                    <m:r>
                      <a:rPr lang="en-US" altLang="zh-CN" sz="2000" b="0" i="1" smtClean="0">
                        <a:solidFill>
                          <a:schemeClr val="tx2"/>
                        </a:solidFill>
                        <a:latin typeface="Cambria Math" panose="02040503050406030204" pitchFamily="18" charset="0"/>
                        <a:ea typeface="STKaiti" panose="02010600040101010101" pitchFamily="2" charset="-122"/>
                      </a:rPr>
                      <m:t>=</m:t>
                    </m:r>
                    <m:f>
                      <m:fPr>
                        <m:ctrlPr>
                          <a:rPr lang="en-US" altLang="zh-CN" sz="2000" b="0" i="1" smtClean="0">
                            <a:solidFill>
                              <a:schemeClr val="tx2"/>
                            </a:solidFill>
                            <a:latin typeface="Cambria Math" panose="02040503050406030204" pitchFamily="18" charset="0"/>
                            <a:ea typeface="STKaiti" panose="02010600040101010101" pitchFamily="2" charset="-122"/>
                          </a:rPr>
                        </m:ctrlPr>
                      </m:fPr>
                      <m:num>
                        <m:r>
                          <a:rPr lang="en-US" altLang="zh-CN" sz="2000" b="0" i="1" smtClean="0">
                            <a:solidFill>
                              <a:schemeClr val="tx2"/>
                            </a:solidFill>
                            <a:latin typeface="Cambria Math" panose="02040503050406030204" pitchFamily="18" charset="0"/>
                            <a:ea typeface="STKaiti" panose="02010600040101010101" pitchFamily="2" charset="-122"/>
                          </a:rPr>
                          <m:t>𝑞</m:t>
                        </m:r>
                        <m:d>
                          <m:dPr>
                            <m:ctrlPr>
                              <a:rPr lang="en-US" altLang="zh-CN" sz="2000" b="0" i="1" smtClean="0">
                                <a:solidFill>
                                  <a:schemeClr val="tx2"/>
                                </a:solidFill>
                                <a:latin typeface="Cambria Math" panose="02040503050406030204" pitchFamily="18" charset="0"/>
                                <a:ea typeface="STKaiti" panose="02010600040101010101" pitchFamily="2" charset="-122"/>
                              </a:rPr>
                            </m:ctrlPr>
                          </m:dPr>
                          <m:e>
                            <m:r>
                              <a:rPr lang="en-US" altLang="zh-CN" sz="2000" b="0" i="1" smtClean="0">
                                <a:solidFill>
                                  <a:schemeClr val="tx2"/>
                                </a:solidFill>
                                <a:latin typeface="Cambria Math" panose="02040503050406030204" pitchFamily="18" charset="0"/>
                                <a:ea typeface="STKaiti" panose="02010600040101010101" pitchFamily="2" charset="-122"/>
                              </a:rPr>
                              <m:t>𝐸</m:t>
                            </m:r>
                          </m:e>
                        </m:d>
                      </m:num>
                      <m:den>
                        <m:r>
                          <a:rPr lang="en-US" altLang="zh-CN" sz="2000" b="0" i="1" smtClean="0">
                            <a:solidFill>
                              <a:schemeClr val="tx2"/>
                            </a:solidFill>
                            <a:latin typeface="Cambria Math" panose="02040503050406030204" pitchFamily="18" charset="0"/>
                            <a:ea typeface="STKaiti" panose="02010600040101010101" pitchFamily="2" charset="-122"/>
                          </a:rPr>
                          <m:t>𝜉</m:t>
                        </m:r>
                        <m:sSub>
                          <m:sSubPr>
                            <m:ctrlPr>
                              <a:rPr lang="en-US" altLang="zh-CN" sz="2000" b="0" i="1"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smtClean="0">
                                <a:solidFill>
                                  <a:schemeClr val="tx2"/>
                                </a:solidFill>
                                <a:latin typeface="Cambria Math" panose="02040503050406030204" pitchFamily="18" charset="0"/>
                                <a:ea typeface="STKaiti" panose="02010600040101010101" pitchFamily="2" charset="-122"/>
                              </a:rPr>
                              <m:t>Σ</m:t>
                            </m:r>
                          </m:e>
                          <m:sub>
                            <m:r>
                              <a:rPr lang="en-US" altLang="zh-CN" sz="2000" b="0" i="1" smtClean="0">
                                <a:solidFill>
                                  <a:schemeClr val="tx2"/>
                                </a:solidFill>
                                <a:latin typeface="Cambria Math" panose="02040503050406030204" pitchFamily="18" charset="0"/>
                                <a:ea typeface="STKaiti" panose="02010600040101010101" pitchFamily="2" charset="-122"/>
                              </a:rPr>
                              <m:t>𝑠</m:t>
                            </m:r>
                          </m:sub>
                        </m:sSub>
                        <m:r>
                          <a:rPr lang="en-US" altLang="zh-CN" sz="2000" b="0" i="1" smtClean="0">
                            <a:solidFill>
                              <a:schemeClr val="tx2"/>
                            </a:solidFill>
                            <a:latin typeface="Cambria Math" panose="02040503050406030204" pitchFamily="18" charset="0"/>
                            <a:ea typeface="STKaiti" panose="02010600040101010101" pitchFamily="2" charset="-122"/>
                          </a:rPr>
                          <m:t>𝐸</m:t>
                        </m:r>
                      </m:den>
                    </m:f>
                  </m:oMath>
                </a14:m>
                <a:r>
                  <a:rPr lang="zh-CN" altLang="en-US" sz="2000" dirty="0">
                    <a:solidFill>
                      <a:schemeClr val="tx2"/>
                    </a:solidFill>
                    <a:latin typeface="STKaiti" panose="02010600040101010101" pitchFamily="2" charset="-122"/>
                    <a:ea typeface="STKaiti" panose="02010600040101010101" pitchFamily="2" charset="-122"/>
                  </a:rPr>
                  <a:t>         </a:t>
                </a:r>
                <a:endParaRPr lang="zh-CN" altLang="en-US" sz="2000" dirty="0">
                  <a:solidFill>
                    <a:schemeClr val="tx2"/>
                  </a:solidFill>
                  <a:latin typeface="STKaiti" panose="02010600040101010101" pitchFamily="2" charset="-122"/>
                  <a:ea typeface="STKaiti" panose="02010600040101010101" pitchFamily="2" charset="-122"/>
                </a:endParaRPr>
              </a:p>
              <a:p>
                <a:r>
                  <a:rPr lang="zh-CN" altLang="en-US" sz="2000" dirty="0">
                    <a:solidFill>
                      <a:schemeClr val="tx2"/>
                    </a:solidFill>
                    <a:latin typeface="STKaiti" panose="02010600040101010101" pitchFamily="2" charset="-122"/>
                    <a:ea typeface="STKaiti" panose="02010600040101010101" pitchFamily="2" charset="-122"/>
                  </a:rPr>
                  <a:t>单能源时，</a:t>
                </a:r>
                <a14:m>
                  <m:oMath xmlns:m="http://schemas.openxmlformats.org/officeDocument/2006/math">
                    <m:r>
                      <a:rPr lang="en-US" altLang="zh-CN" sz="2000" b="0" i="1" smtClean="0">
                        <a:solidFill>
                          <a:schemeClr val="tx2"/>
                        </a:solidFill>
                        <a:latin typeface="Cambria Math" panose="02040503050406030204" pitchFamily="18" charset="0"/>
                        <a:ea typeface="STKaiti" panose="02010600040101010101" pitchFamily="2" charset="-122"/>
                      </a:rPr>
                      <m:t>𝜙</m:t>
                    </m:r>
                    <m:d>
                      <m:dPr>
                        <m:ctrlPr>
                          <a:rPr lang="en-US" altLang="zh-CN" sz="2000" b="0" i="1" smtClean="0">
                            <a:solidFill>
                              <a:schemeClr val="tx2"/>
                            </a:solidFill>
                            <a:latin typeface="Cambria Math" panose="02040503050406030204" pitchFamily="18" charset="0"/>
                            <a:ea typeface="STKaiti" panose="02010600040101010101" pitchFamily="2" charset="-122"/>
                          </a:rPr>
                        </m:ctrlPr>
                      </m:dPr>
                      <m:e>
                        <m:r>
                          <a:rPr lang="en-US" altLang="zh-CN" sz="2000" b="0" i="1" smtClean="0">
                            <a:solidFill>
                              <a:schemeClr val="tx2"/>
                            </a:solidFill>
                            <a:latin typeface="Cambria Math" panose="02040503050406030204" pitchFamily="18" charset="0"/>
                            <a:ea typeface="STKaiti" panose="02010600040101010101" pitchFamily="2" charset="-122"/>
                          </a:rPr>
                          <m:t>𝐸</m:t>
                        </m:r>
                      </m:e>
                    </m:d>
                    <m:r>
                      <a:rPr lang="en-US" altLang="zh-CN" sz="2000" b="0" i="1" smtClean="0">
                        <a:solidFill>
                          <a:schemeClr val="tx2"/>
                        </a:solidFill>
                        <a:latin typeface="Cambria Math" panose="02040503050406030204" pitchFamily="18" charset="0"/>
                        <a:ea typeface="STKaiti" panose="02010600040101010101" pitchFamily="2" charset="-122"/>
                      </a:rPr>
                      <m:t>=</m:t>
                    </m:r>
                    <m:f>
                      <m:fPr>
                        <m:ctrlPr>
                          <a:rPr lang="en-US" altLang="zh-CN" sz="2000" b="0" i="1" smtClean="0">
                            <a:solidFill>
                              <a:schemeClr val="tx2"/>
                            </a:solidFill>
                            <a:latin typeface="Cambria Math" panose="02040503050406030204" pitchFamily="18" charset="0"/>
                            <a:ea typeface="STKaiti" panose="02010600040101010101" pitchFamily="2" charset="-122"/>
                          </a:rPr>
                        </m:ctrlPr>
                      </m:fPr>
                      <m:num>
                        <m:sSub>
                          <m:sSubPr>
                            <m:ctrlPr>
                              <a:rPr lang="en-US" altLang="zh-CN" sz="2000" b="0" i="1" smtClean="0">
                                <a:solidFill>
                                  <a:schemeClr val="tx2"/>
                                </a:solidFill>
                                <a:latin typeface="Cambria Math" panose="02040503050406030204" pitchFamily="18" charset="0"/>
                                <a:ea typeface="STKaiti" panose="02010600040101010101" pitchFamily="2" charset="-122"/>
                              </a:rPr>
                            </m:ctrlPr>
                          </m:sSubPr>
                          <m:e>
                            <m:r>
                              <a:rPr lang="en-US" altLang="zh-CN" sz="2000" b="0" i="1" smtClean="0">
                                <a:solidFill>
                                  <a:schemeClr val="tx2"/>
                                </a:solidFill>
                                <a:latin typeface="Cambria Math" panose="02040503050406030204" pitchFamily="18" charset="0"/>
                                <a:ea typeface="STKaiti" panose="02010600040101010101" pitchFamily="2" charset="-122"/>
                              </a:rPr>
                              <m:t>𝑆</m:t>
                            </m:r>
                          </m:e>
                          <m:sub>
                            <m:r>
                              <a:rPr lang="en-US" altLang="zh-CN" sz="2000" b="0" i="1" smtClean="0">
                                <a:solidFill>
                                  <a:schemeClr val="tx2"/>
                                </a:solidFill>
                                <a:latin typeface="Cambria Math" panose="02040503050406030204" pitchFamily="18" charset="0"/>
                                <a:ea typeface="STKaiti" panose="02010600040101010101" pitchFamily="2" charset="-122"/>
                              </a:rPr>
                              <m:t>0</m:t>
                            </m:r>
                          </m:sub>
                        </m:sSub>
                      </m:num>
                      <m:den>
                        <m:r>
                          <a:rPr lang="en-US" altLang="zh-CN" sz="2000" b="0" i="1" smtClean="0">
                            <a:solidFill>
                              <a:schemeClr val="tx2"/>
                            </a:solidFill>
                            <a:latin typeface="Cambria Math" panose="02040503050406030204" pitchFamily="18" charset="0"/>
                            <a:ea typeface="STKaiti" panose="02010600040101010101" pitchFamily="2" charset="-122"/>
                          </a:rPr>
                          <m:t>𝜉</m:t>
                        </m:r>
                        <m:sSub>
                          <m:sSubPr>
                            <m:ctrlPr>
                              <a:rPr lang="en-US" altLang="zh-CN" sz="2000" b="0" i="1"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smtClean="0">
                                <a:solidFill>
                                  <a:schemeClr val="tx2"/>
                                </a:solidFill>
                                <a:latin typeface="Cambria Math" panose="02040503050406030204" pitchFamily="18" charset="0"/>
                                <a:ea typeface="STKaiti" panose="02010600040101010101" pitchFamily="2" charset="-122"/>
                              </a:rPr>
                              <m:t>Σ</m:t>
                            </m:r>
                          </m:e>
                          <m:sub>
                            <m:r>
                              <a:rPr lang="en-US" altLang="zh-CN" sz="2000" b="0" i="1" smtClean="0">
                                <a:solidFill>
                                  <a:schemeClr val="tx2"/>
                                </a:solidFill>
                                <a:latin typeface="Cambria Math" panose="02040503050406030204" pitchFamily="18" charset="0"/>
                                <a:ea typeface="STKaiti" panose="02010600040101010101" pitchFamily="2" charset="-122"/>
                              </a:rPr>
                              <m:t>𝑠</m:t>
                            </m:r>
                          </m:sub>
                        </m:sSub>
                        <m:r>
                          <a:rPr lang="en-US" altLang="zh-CN" sz="2000" b="0" i="1" smtClean="0">
                            <a:solidFill>
                              <a:schemeClr val="tx2"/>
                            </a:solidFill>
                            <a:latin typeface="Cambria Math" panose="02040503050406030204" pitchFamily="18" charset="0"/>
                            <a:ea typeface="STKaiti" panose="02010600040101010101" pitchFamily="2" charset="-122"/>
                          </a:rPr>
                          <m:t>𝐸</m:t>
                        </m:r>
                      </m:den>
                    </m:f>
                  </m:oMath>
                </a14:m>
                <a:endParaRPr lang="zh-CN" altLang="en-US" sz="2000" dirty="0">
                  <a:solidFill>
                    <a:schemeClr val="tx2"/>
                  </a:solidFill>
                  <a:latin typeface="STKaiti" panose="02010600040101010101" pitchFamily="2" charset="-122"/>
                  <a:ea typeface="STKaiti" panose="02010600040101010101" pitchFamily="2" charset="-122"/>
                </a:endParaRPr>
              </a:p>
              <a:p>
                <a:r>
                  <a:rPr lang="zh-CN" altLang="en-US" sz="2000" dirty="0">
                    <a:solidFill>
                      <a:schemeClr val="tx2"/>
                    </a:solidFill>
                    <a:latin typeface="STKaiti" panose="02010600040101010101" pitchFamily="2" charset="-122"/>
                    <a:ea typeface="STKaiti" panose="02010600040101010101" pitchFamily="2" charset="-122"/>
                  </a:rPr>
                  <a:t>无吸收介质内在慢化区内慢化能谱近似服从</a:t>
                </a:r>
                <a14:m>
                  <m:oMath xmlns:m="http://schemas.openxmlformats.org/officeDocument/2006/math">
                    <m:r>
                      <a:rPr lang="en-US" altLang="zh-CN" sz="2000" i="1" dirty="0" smtClean="0">
                        <a:solidFill>
                          <a:schemeClr val="tx2"/>
                        </a:solidFill>
                        <a:latin typeface="Cambria Math" panose="02040503050406030204" pitchFamily="18" charset="0"/>
                        <a:ea typeface="STKaiti" panose="02010600040101010101" pitchFamily="2" charset="-122"/>
                      </a:rPr>
                      <m:t>1</m:t>
                    </m:r>
                    <m:r>
                      <a:rPr lang="en-US" altLang="zh-CN" sz="2000" i="1" dirty="0" smtClean="0">
                        <a:solidFill>
                          <a:schemeClr val="tx2"/>
                        </a:solidFill>
                        <a:latin typeface="Cambria Math" panose="02040503050406030204" pitchFamily="18" charset="0"/>
                        <a:ea typeface="STKaiti" panose="02010600040101010101" pitchFamily="2" charset="-122"/>
                      </a:rPr>
                      <m:t>/</m:t>
                    </m:r>
                    <m:r>
                      <a:rPr lang="en-US" altLang="zh-CN" sz="2000" i="1" dirty="0" smtClean="0">
                        <a:solidFill>
                          <a:schemeClr val="tx2"/>
                        </a:solidFill>
                        <a:latin typeface="Cambria Math" panose="02040503050406030204" pitchFamily="18" charset="0"/>
                        <a:ea typeface="STKaiti" panose="02010600040101010101" pitchFamily="2" charset="-122"/>
                      </a:rPr>
                      <m:t>𝐸</m:t>
                    </m:r>
                  </m:oMath>
                </a14:m>
                <a:r>
                  <a:rPr lang="zh-CN" altLang="en-US" sz="2000" dirty="0">
                    <a:solidFill>
                      <a:schemeClr val="tx2"/>
                    </a:solidFill>
                    <a:latin typeface="STKaiti" panose="02010600040101010101" pitchFamily="2" charset="-122"/>
                    <a:ea typeface="STKaiti" panose="02010600040101010101" pitchFamily="2" charset="-122"/>
                  </a:rPr>
                  <a:t>分布（费米谱分布）</a:t>
                </a:r>
                <a:endParaRPr lang="en-US" altLang="zh-CN" sz="2000" b="0" i="1" dirty="0">
                  <a:solidFill>
                    <a:schemeClr val="tx2"/>
                  </a:solidFill>
                  <a:latin typeface="Cambria Math" panose="02040503050406030204" pitchFamily="18" charset="0"/>
                  <a:ea typeface="STKaiti" panose="02010600040101010101" pitchFamily="2" charset="-122"/>
                </a:endParaRPr>
              </a:p>
              <a:p>
                <a14:m>
                  <m:oMathPara xmlns:m="http://schemas.openxmlformats.org/officeDocument/2006/math">
                    <m:oMathParaPr>
                      <m:jc m:val="centerGroup"/>
                    </m:oMathParaPr>
                    <m:oMath xmlns:m="http://schemas.openxmlformats.org/officeDocument/2006/math">
                      <m:r>
                        <a:rPr lang="en-US" altLang="zh-CN" sz="2000" b="0" i="1" smtClean="0">
                          <a:solidFill>
                            <a:schemeClr val="tx2"/>
                          </a:solidFill>
                          <a:latin typeface="Cambria Math" panose="02040503050406030204" pitchFamily="18" charset="0"/>
                          <a:ea typeface="STKaiti" panose="02010600040101010101" pitchFamily="2" charset="-122"/>
                        </a:rPr>
                        <m:t>𝜙</m:t>
                      </m:r>
                      <m:d>
                        <m:dPr>
                          <m:ctrlPr>
                            <a:rPr lang="en-US" altLang="zh-CN" sz="2000" b="0" i="1" smtClean="0">
                              <a:solidFill>
                                <a:schemeClr val="tx2"/>
                              </a:solidFill>
                              <a:latin typeface="Cambria Math" panose="02040503050406030204" pitchFamily="18" charset="0"/>
                              <a:ea typeface="STKaiti" panose="02010600040101010101" pitchFamily="2" charset="-122"/>
                            </a:rPr>
                          </m:ctrlPr>
                        </m:dPr>
                        <m:e>
                          <m:r>
                            <a:rPr lang="en-US" altLang="zh-CN" sz="2000" b="0" i="1" smtClean="0">
                              <a:solidFill>
                                <a:schemeClr val="tx2"/>
                              </a:solidFill>
                              <a:latin typeface="Cambria Math" panose="02040503050406030204" pitchFamily="18" charset="0"/>
                              <a:ea typeface="STKaiti" panose="02010600040101010101" pitchFamily="2" charset="-122"/>
                            </a:rPr>
                            <m:t>𝐸</m:t>
                          </m:r>
                        </m:e>
                      </m:d>
                      <m:r>
                        <a:rPr lang="en-US" altLang="zh-CN" sz="2000" b="0" i="1" smtClean="0">
                          <a:solidFill>
                            <a:schemeClr val="tx2"/>
                          </a:solidFill>
                          <a:latin typeface="Cambria Math" panose="02040503050406030204" pitchFamily="18" charset="0"/>
                          <a:ea typeface="STKaiti" panose="02010600040101010101" pitchFamily="2" charset="-122"/>
                        </a:rPr>
                        <m:t>=</m:t>
                      </m:r>
                      <m:f>
                        <m:fPr>
                          <m:ctrlPr>
                            <a:rPr lang="en-US" altLang="zh-CN" sz="2000" b="0" i="1" smtClean="0">
                              <a:solidFill>
                                <a:schemeClr val="tx2"/>
                              </a:solidFill>
                              <a:latin typeface="Cambria Math" panose="02040503050406030204" pitchFamily="18" charset="0"/>
                              <a:ea typeface="STKaiti" panose="02010600040101010101" pitchFamily="2" charset="-122"/>
                            </a:rPr>
                          </m:ctrlPr>
                        </m:fPr>
                        <m:num>
                          <m:r>
                            <a:rPr lang="en-US" altLang="zh-CN" sz="2000" b="0" i="1" smtClean="0">
                              <a:solidFill>
                                <a:schemeClr val="tx2"/>
                              </a:solidFill>
                              <a:latin typeface="Cambria Math" panose="02040503050406030204" pitchFamily="18" charset="0"/>
                              <a:ea typeface="STKaiti" panose="02010600040101010101" pitchFamily="2" charset="-122"/>
                            </a:rPr>
                            <m:t>𝐶</m:t>
                          </m:r>
                        </m:num>
                        <m:den>
                          <m:r>
                            <a:rPr lang="en-US" altLang="zh-CN" sz="2000" b="0" i="1" smtClean="0">
                              <a:solidFill>
                                <a:schemeClr val="tx2"/>
                              </a:solidFill>
                              <a:latin typeface="Cambria Math" panose="02040503050406030204" pitchFamily="18" charset="0"/>
                              <a:ea typeface="STKaiti" panose="02010600040101010101" pitchFamily="2" charset="-122"/>
                            </a:rPr>
                            <m:t>𝐸</m:t>
                          </m:r>
                        </m:den>
                      </m:f>
                    </m:oMath>
                  </m:oMathPara>
                </a14:m>
                <a:endParaRPr lang="zh-CN" altLang="en-US" sz="2000" dirty="0">
                  <a:solidFill>
                    <a:schemeClr val="tx2"/>
                  </a:solidFill>
                  <a:latin typeface="STKaiti" panose="02010600040101010101" pitchFamily="2" charset="-122"/>
                  <a:ea typeface="STKaiti" panose="02010600040101010101" pitchFamily="2" charset="-122"/>
                </a:endParaRPr>
              </a:p>
              <a:p>
                <a:endParaRPr lang="en-US" altLang="zh-CN" sz="2000" dirty="0">
                  <a:solidFill>
                    <a:schemeClr val="tx2"/>
                  </a:solidFill>
                  <a:latin typeface="STKaiti" panose="02010600040101010101" pitchFamily="2" charset="-122"/>
                  <a:ea typeface="STKaiti" panose="02010600040101010101" pitchFamily="2" charset="-122"/>
                </a:endParaRPr>
              </a:p>
            </p:txBody>
          </p:sp>
        </mc:Choice>
        <mc:Fallback>
          <p:sp>
            <p:nvSpPr>
              <p:cNvPr id="12" name="矩形 11"/>
              <p:cNvSpPr>
                <a:spLocks noRot="1" noChangeAspect="1" noMove="1" noResize="1" noEditPoints="1" noAdjustHandles="1" noChangeArrowheads="1" noChangeShapeType="1" noTextEdit="1"/>
              </p:cNvSpPr>
              <p:nvPr/>
            </p:nvSpPr>
            <p:spPr>
              <a:xfrm>
                <a:off x="179512" y="669897"/>
                <a:ext cx="8583488" cy="6345712"/>
              </a:xfrm>
              <a:prstGeom prst="rect">
                <a:avLst/>
              </a:prstGeom>
              <a:blipFill rotWithShape="1">
                <a:blip r:embed="rId1"/>
                <a:stretch>
                  <a:fillRect l="-5" t="-10" r="-311" b="2"/>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381000" y="4876800"/>
            <a:ext cx="7467600" cy="685800"/>
          </a:xfrm>
          <a:prstGeom prst="rect">
            <a:avLst/>
          </a:prstGeom>
          <a:noFill/>
        </p:spPr>
        <p:txBody>
          <a:bodyPr/>
          <a:lstStyle/>
          <a:p>
            <a:pPr>
              <a:lnSpc>
                <a:spcPct val="80000"/>
              </a:lnSpc>
              <a:spcBef>
                <a:spcPct val="20000"/>
              </a:spcBef>
              <a:defRPr/>
            </a:pPr>
            <a:endParaRPr lang="zh-CN" altLang="en-US" sz="2000" b="1" kern="0" dirty="0">
              <a:solidFill>
                <a:schemeClr val="tx2"/>
              </a:solidFill>
              <a:latin typeface="FangSong" panose="02010609060101010101" pitchFamily="49" charset="-122"/>
              <a:ea typeface="FangSong" panose="02010609060101010101" pitchFamily="49" charset="-122"/>
            </a:endParaRPr>
          </a:p>
        </p:txBody>
      </p:sp>
      <p:sp>
        <p:nvSpPr>
          <p:cNvPr id="10" name="标题 1"/>
          <p:cNvSpPr>
            <a:spLocks noGrp="1"/>
          </p:cNvSpPr>
          <p:nvPr>
            <p:ph type="title"/>
          </p:nvPr>
        </p:nvSpPr>
        <p:spPr>
          <a:xfrm>
            <a:off x="317271" y="44624"/>
            <a:ext cx="8503201" cy="504056"/>
          </a:xfrm>
        </p:spPr>
        <p:txBody>
          <a:bodyPr/>
          <a:lstStyle/>
          <a:p>
            <a:pPr algn="l"/>
            <a:r>
              <a:rPr lang="zh-CN" altLang="en-US" dirty="0"/>
              <a:t>中子的弹性散射过程</a:t>
            </a:r>
            <a:endParaRPr kumimoji="1" lang="zh-CN" altLang="en-US" dirty="0"/>
          </a:p>
        </p:txBody>
      </p:sp>
      <mc:AlternateContent xmlns:mc="http://schemas.openxmlformats.org/markup-compatibility/2006">
        <mc:Choice xmlns:a14="http://schemas.microsoft.com/office/drawing/2010/main" Requires="a14">
          <p:sp>
            <p:nvSpPr>
              <p:cNvPr id="12" name="矩形 11"/>
              <p:cNvSpPr/>
              <p:nvPr/>
            </p:nvSpPr>
            <p:spPr>
              <a:xfrm>
                <a:off x="179512" y="669897"/>
                <a:ext cx="8503200" cy="5441939"/>
              </a:xfrm>
              <a:prstGeom prst="rect">
                <a:avLst/>
              </a:prstGeom>
            </p:spPr>
            <p:txBody>
              <a:bodyPr wrap="square">
                <a:spAutoFit/>
              </a:bodyPr>
              <a:lstStyle/>
              <a:p>
                <a:r>
                  <a:rPr lang="zh-CN" altLang="en-US" sz="2200" kern="0" dirty="0">
                    <a:solidFill>
                      <a:schemeClr val="tx2"/>
                    </a:solidFill>
                    <a:latin typeface="STKaiti" panose="02010600040101010101" pitchFamily="2" charset="-122"/>
                    <a:ea typeface="STKaiti" panose="02010600040101010101" pitchFamily="2" charset="-122"/>
                  </a:rPr>
                  <a:t>解法一：先求中子落到</a:t>
                </a:r>
                <a:r>
                  <a:rPr lang="en-US" altLang="zh-CN" sz="2200" kern="0" dirty="0">
                    <a:solidFill>
                      <a:schemeClr val="tx2"/>
                    </a:solidFill>
                    <a:latin typeface="STKaiti" panose="02010600040101010101" pitchFamily="2" charset="-122"/>
                    <a:ea typeface="STKaiti" panose="02010600040101010101" pitchFamily="2" charset="-122"/>
                  </a:rPr>
                  <a:t>[</a:t>
                </a:r>
                <a14:m>
                  <m:oMath xmlns:m="http://schemas.openxmlformats.org/officeDocument/2006/math">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r>
                      <a:rPr lang="en-US" altLang="zh-CN" sz="2200" i="1" kern="0">
                        <a:solidFill>
                          <a:schemeClr val="tx2"/>
                        </a:solidFill>
                        <a:latin typeface="Cambria Math" panose="02040503050406030204" pitchFamily="18" charset="0"/>
                        <a:ea typeface="STKaiti" panose="02010600040101010101" pitchFamily="2" charset="-122"/>
                      </a:rPr>
                      <m:t>,</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oMath>
                </a14:m>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区间被吸收概率，再求逃脱共振俘获概率。</a:t>
                </a:r>
                <a:endParaRPr lang="en-US" altLang="zh-CN" sz="2200" kern="0" dirty="0">
                  <a:solidFill>
                    <a:schemeClr val="tx2"/>
                  </a:solidFill>
                  <a:latin typeface="STKaiti" panose="02010600040101010101" pitchFamily="2" charset="-122"/>
                  <a:ea typeface="STKaiti" panose="02010600040101010101" pitchFamily="2" charset="-122"/>
                </a:endParaRPr>
              </a:p>
              <a:p>
                <a:r>
                  <a:rPr lang="zh-CN" altLang="en-US" sz="2200" kern="0" dirty="0">
                    <a:solidFill>
                      <a:schemeClr val="tx2"/>
                    </a:solidFill>
                    <a:latin typeface="STKaiti" panose="02010600040101010101" pitchFamily="2" charset="-122"/>
                    <a:ea typeface="STKaiti" panose="02010600040101010101" pitchFamily="2" charset="-122"/>
                  </a:rPr>
                  <a:t>首先确定中子通量：</a:t>
                </a:r>
                <a14:m>
                  <m:oMath xmlns:m="http://schemas.openxmlformats.org/officeDocument/2006/math">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m:t>
                    </m:r>
                    <m:f>
                      <m:fPr>
                        <m:ctrlPr>
                          <a:rPr lang="en-US" altLang="zh-CN" sz="2200" i="1" kern="0">
                            <a:solidFill>
                              <a:schemeClr val="tx2"/>
                            </a:solidFill>
                            <a:latin typeface="Cambria Math" panose="02040503050406030204" pitchFamily="18" charset="0"/>
                            <a:ea typeface="STKaiti" panose="02010600040101010101" pitchFamily="2" charset="-122"/>
                          </a:rPr>
                        </m:ctrlPr>
                      </m:fPr>
                      <m:num>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𝑆</m:t>
                            </m:r>
                          </m:e>
                          <m:sub>
                            <m:r>
                              <a:rPr lang="en-US" altLang="zh-CN" sz="2200" i="1" kern="0">
                                <a:solidFill>
                                  <a:schemeClr val="tx2"/>
                                </a:solidFill>
                                <a:latin typeface="Cambria Math" panose="02040503050406030204" pitchFamily="18" charset="0"/>
                                <a:ea typeface="STKaiti" panose="02010600040101010101" pitchFamily="2" charset="-122"/>
                              </a:rPr>
                              <m:t>0</m:t>
                            </m:r>
                          </m:sub>
                        </m:sSub>
                      </m:num>
                      <m:den>
                        <m:r>
                          <a:rPr lang="en-US" altLang="zh-CN" sz="2200" i="1" kern="0">
                            <a:solidFill>
                              <a:schemeClr val="tx2"/>
                            </a:solidFill>
                            <a:latin typeface="Cambria Math" panose="02040503050406030204" pitchFamily="18" charset="0"/>
                            <a:ea typeface="STKaiti" panose="02010600040101010101" pitchFamily="2" charset="-122"/>
                          </a:rPr>
                          <m:t>𝜉</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𝐸</m:t>
                        </m:r>
                      </m:den>
                    </m:f>
                    <m:r>
                      <a:rPr lang="en-US" altLang="zh-CN" sz="2200" i="1" kern="0">
                        <a:solidFill>
                          <a:schemeClr val="tx2"/>
                        </a:solidFill>
                        <a:latin typeface="Cambria Math" panose="02040503050406030204" pitchFamily="18" charset="0"/>
                        <a:ea typeface="STKaiti" panose="02010600040101010101" pitchFamily="2" charset="-122"/>
                      </a:rPr>
                      <m:t>,     </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r>
                      <a:rPr lang="en-US" altLang="zh-CN" sz="2200" i="1" kern="0">
                        <a:solidFill>
                          <a:schemeClr val="tx2"/>
                        </a:solidFill>
                        <a:latin typeface="Cambria Math" panose="02040503050406030204" pitchFamily="18" charset="0"/>
                        <a:ea typeface="STKaiti" panose="02010600040101010101" pitchFamily="2" charset="-122"/>
                      </a:rPr>
                      <m:t>&lt;</m:t>
                    </m:r>
                    <m:r>
                      <a:rPr lang="en-US" altLang="zh-CN" sz="2200" i="1" kern="0">
                        <a:solidFill>
                          <a:schemeClr val="tx2"/>
                        </a:solidFill>
                        <a:latin typeface="Cambria Math" panose="02040503050406030204" pitchFamily="18" charset="0"/>
                        <a:ea typeface="STKaiti" panose="02010600040101010101" pitchFamily="2" charset="-122"/>
                      </a:rPr>
                      <m:t>𝐸</m:t>
                    </m:r>
                    <m:r>
                      <a:rPr lang="en-US" altLang="zh-CN" sz="2200" i="1" kern="0">
                        <a:solidFill>
                          <a:schemeClr val="tx2"/>
                        </a:solidFill>
                        <a:latin typeface="Cambria Math" panose="02040503050406030204" pitchFamily="18" charset="0"/>
                        <a:ea typeface="STKaiti" panose="02010600040101010101" pitchFamily="2" charset="-122"/>
                      </a:rPr>
                      <m:t>&lt;</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0</m:t>
                        </m:r>
                      </m:sub>
                    </m:sSub>
                  </m:oMath>
                </a14:m>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慢化到</a:t>
                </a:r>
                <a:r>
                  <a:rPr lang="en-US" altLang="zh-CN" sz="2200" kern="0" dirty="0">
                    <a:solidFill>
                      <a:schemeClr val="tx2"/>
                    </a:solidFill>
                    <a:latin typeface="STKaiti" panose="02010600040101010101" pitchFamily="2" charset="-122"/>
                    <a:ea typeface="STKaiti" panose="02010600040101010101" pitchFamily="2" charset="-122"/>
                  </a:rPr>
                  <a:t>[</a:t>
                </a:r>
                <a14:m>
                  <m:oMath xmlns:m="http://schemas.openxmlformats.org/officeDocument/2006/math">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r>
                      <a:rPr lang="en-US" altLang="zh-CN" sz="2200" i="1" kern="0">
                        <a:solidFill>
                          <a:schemeClr val="tx2"/>
                        </a:solidFill>
                        <a:latin typeface="Cambria Math" panose="02040503050406030204" pitchFamily="18" charset="0"/>
                        <a:ea typeface="STKaiti" panose="02010600040101010101" pitchFamily="2" charset="-122"/>
                      </a:rPr>
                      <m:t>,</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oMath>
                </a14:m>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区间</a:t>
                </a:r>
                <a14:m>
                  <m:oMath xmlns:m="http://schemas.openxmlformats.org/officeDocument/2006/math">
                    <m:r>
                      <a:rPr lang="en-US" altLang="zh-CN" sz="2200" i="1" kern="0" dirty="0" smtClean="0">
                        <a:solidFill>
                          <a:schemeClr val="tx2"/>
                        </a:solidFill>
                        <a:latin typeface="Cambria Math" panose="02040503050406030204" pitchFamily="18" charset="0"/>
                        <a:ea typeface="STKaiti" panose="02010600040101010101" pitchFamily="2" charset="-122"/>
                      </a:rPr>
                      <m:t>𝐸</m:t>
                    </m:r>
                  </m:oMath>
                </a14:m>
                <a:r>
                  <a:rPr lang="zh-CN" altLang="en-US" sz="2200" kern="0" dirty="0">
                    <a:solidFill>
                      <a:schemeClr val="tx2"/>
                    </a:solidFill>
                    <a:latin typeface="STKaiti" panose="02010600040101010101" pitchFamily="2" charset="-122"/>
                    <a:ea typeface="STKaiti" panose="02010600040101010101" pitchFamily="2" charset="-122"/>
                  </a:rPr>
                  <a:t>处的中子数为</a:t>
                </a:r>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注意积分限</a:t>
                </a:r>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14:m>
                  <m:oMath xmlns:m="http://schemas.openxmlformats.org/officeDocument/2006/math">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f>
                          <m:fPr>
                            <m:ctrlPr>
                              <a:rPr lang="en-US" altLang="zh-CN" sz="2200" i="1" kern="0">
                                <a:solidFill>
                                  <a:schemeClr val="tx2"/>
                                </a:solidFill>
                                <a:latin typeface="Cambria Math" panose="02040503050406030204" pitchFamily="18" charset="0"/>
                                <a:ea typeface="STKaiti" panose="02010600040101010101" pitchFamily="2" charset="-122"/>
                              </a:rPr>
                            </m:ctrlPr>
                          </m:fPr>
                          <m:num>
                            <m:r>
                              <a:rPr lang="en-US" altLang="zh-CN" sz="2200" i="1" kern="0">
                                <a:solidFill>
                                  <a:schemeClr val="tx2"/>
                                </a:solidFill>
                                <a:latin typeface="Cambria Math" panose="02040503050406030204" pitchFamily="18" charset="0"/>
                                <a:ea typeface="STKaiti" panose="02010600040101010101" pitchFamily="2" charset="-122"/>
                              </a:rPr>
                              <m:t>𝐸</m:t>
                            </m:r>
                          </m:num>
                          <m:den>
                            <m:r>
                              <a:rPr lang="en-US" altLang="zh-CN" sz="2200" i="1" ker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nary>
                  </m:oMath>
                </a14:m>
                <a:r>
                  <a:rPr lang="zh-CN" altLang="en-US" sz="2200" b="1" dirty="0">
                    <a:solidFill>
                      <a:srgbClr val="FF0000"/>
                    </a:solidFill>
                    <a:latin typeface="STKaiti" panose="02010600040101010101" pitchFamily="2" charset="-122"/>
                    <a:ea typeface="STKaiti" panose="02010600040101010101" pitchFamily="2" charset="-122"/>
                  </a:rPr>
                  <a:t>  </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吸收中子数为</a:t>
                </a:r>
                <a:r>
                  <a:rPr lang="en-US" altLang="zh-CN" sz="2200" kern="0" dirty="0">
                    <a:solidFill>
                      <a:schemeClr val="tx2"/>
                    </a:solidFill>
                    <a:latin typeface="STKaiti" panose="02010600040101010101" pitchFamily="2" charset="-122"/>
                    <a:ea typeface="STKaiti" panose="02010600040101010101" pitchFamily="2" charset="-122"/>
                  </a:rPr>
                  <a:t>:</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en-US" altLang="zh-CN" sz="2200"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nary>
                      <m:naryPr>
                        <m:ctrlPr>
                          <a:rPr lang="en-US" altLang="zh-CN" sz="2200" b="0" i="1" kern="0" dirty="0" smtClean="0">
                            <a:solidFill>
                              <a:schemeClr val="tx2"/>
                            </a:solidFill>
                            <a:latin typeface="Cambria Math" panose="02040503050406030204" pitchFamily="18" charset="0"/>
                            <a:ea typeface="STKaiti" panose="02010600040101010101" pitchFamily="2" charset="-122"/>
                          </a:rPr>
                        </m:ctrlPr>
                      </m:naryPr>
                      <m:sub>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b="0" i="1" kern="0" dirty="0" smtClean="0">
                                <a:solidFill>
                                  <a:schemeClr val="tx2"/>
                                </a:solidFill>
                                <a:latin typeface="Cambria Math" panose="02040503050406030204" pitchFamily="18" charset="0"/>
                                <a:ea typeface="STKaiti" panose="02010600040101010101" pitchFamily="2" charset="-122"/>
                              </a:rPr>
                              <m:t>𝐸</m:t>
                            </m:r>
                          </m:e>
                          <m:sub>
                            <m:r>
                              <a:rPr lang="en-US" altLang="zh-CN" sz="2200" b="0" i="1" kern="0" dirty="0" smtClean="0">
                                <a:solidFill>
                                  <a:schemeClr val="tx2"/>
                                </a:solidFill>
                                <a:latin typeface="Cambria Math" panose="02040503050406030204" pitchFamily="18" charset="0"/>
                                <a:ea typeface="STKaiti" panose="02010600040101010101" pitchFamily="2" charset="-122"/>
                              </a:rPr>
                              <m:t>2</m:t>
                            </m:r>
                          </m:sub>
                        </m:sSub>
                      </m:sub>
                      <m:sup>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b="0" i="1" kern="0" dirty="0" smtClean="0">
                                <a:solidFill>
                                  <a:schemeClr val="tx2"/>
                                </a:solidFill>
                                <a:latin typeface="Cambria Math" panose="02040503050406030204" pitchFamily="18" charset="0"/>
                                <a:ea typeface="STKaiti" panose="02010600040101010101" pitchFamily="2" charset="-122"/>
                              </a:rPr>
                              <m:t>𝐸</m:t>
                            </m:r>
                          </m:e>
                          <m:sub>
                            <m:r>
                              <a:rPr lang="en-US" altLang="zh-CN" sz="2200" b="0" i="1" kern="0" dirty="0" smtClean="0">
                                <a:solidFill>
                                  <a:schemeClr val="tx2"/>
                                </a:solidFill>
                                <a:latin typeface="Cambria Math" panose="02040503050406030204" pitchFamily="18" charset="0"/>
                                <a:ea typeface="STKaiti" panose="02010600040101010101" pitchFamily="2" charset="-122"/>
                              </a:rPr>
                              <m:t>1</m:t>
                            </m:r>
                          </m:sub>
                        </m:sSub>
                      </m:sup>
                      <m:e>
                        <m:r>
                          <a:rPr lang="en-US" altLang="zh-CN" sz="2200" b="0" i="1" kern="0" dirty="0" smtClean="0">
                            <a:solidFill>
                              <a:schemeClr val="tx2"/>
                            </a:solidFill>
                            <a:latin typeface="Cambria Math" panose="02040503050406030204" pitchFamily="18" charset="0"/>
                            <a:ea typeface="STKaiti" panose="02010600040101010101" pitchFamily="2" charset="-122"/>
                          </a:rPr>
                          <m:t>𝑑𝐸</m:t>
                        </m:r>
                        <m:nary>
                          <m:naryPr>
                            <m:ctrlPr>
                              <a:rPr lang="en-US" altLang="zh-CN" sz="2200" i="1" kern="0" smtClean="0">
                                <a:solidFill>
                                  <a:schemeClr val="tx2"/>
                                </a:solidFill>
                                <a:latin typeface="Cambria Math" panose="02040503050406030204" pitchFamily="18" charset="0"/>
                                <a:ea typeface="STKaiti" panose="02010600040101010101" pitchFamily="2" charset="-122"/>
                              </a:rPr>
                            </m:ctrlPr>
                          </m:naryPr>
                          <m:sub>
                            <m:f>
                              <m:fPr>
                                <m:ctrlPr>
                                  <a:rPr lang="en-US" altLang="zh-CN" sz="2200" i="1" kern="0">
                                    <a:solidFill>
                                      <a:schemeClr val="tx2"/>
                                    </a:solidFill>
                                    <a:latin typeface="Cambria Math" panose="02040503050406030204" pitchFamily="18" charset="0"/>
                                    <a:ea typeface="STKaiti" panose="02010600040101010101" pitchFamily="2" charset="-122"/>
                                  </a:rPr>
                                </m:ctrlPr>
                              </m:fPr>
                              <m:num>
                                <m:r>
                                  <a:rPr lang="en-US" altLang="zh-CN" sz="2200" i="1" kern="0">
                                    <a:solidFill>
                                      <a:schemeClr val="tx2"/>
                                    </a:solidFill>
                                    <a:latin typeface="Cambria Math" panose="02040503050406030204" pitchFamily="18" charset="0"/>
                                    <a:ea typeface="STKaiti" panose="02010600040101010101" pitchFamily="2" charset="-122"/>
                                  </a:rPr>
                                  <m:t>𝐸</m:t>
                                </m:r>
                              </m:num>
                              <m:den>
                                <m:r>
                                  <a:rPr lang="en-US" altLang="zh-CN" sz="2200" i="1" ker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nary>
                      </m:e>
                    </m:nary>
                  </m:oMath>
                </a14:m>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逃脱共振俘获概率为：</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14:m>
                  <m:oMath xmlns:m="http://schemas.openxmlformats.org/officeDocument/2006/math">
                    <m:r>
                      <a:rPr lang="en-US" altLang="zh-CN" sz="2200" i="1" kern="0" dirty="0" smtClean="0">
                        <a:solidFill>
                          <a:schemeClr val="tx2"/>
                        </a:solidFill>
                        <a:latin typeface="Cambria Math" panose="02040503050406030204" pitchFamily="18" charset="0"/>
                        <a:ea typeface="STKaiti" panose="02010600040101010101" pitchFamily="2" charset="-122"/>
                      </a:rPr>
                      <m:t>1</m:t>
                    </m:r>
                    <m:r>
                      <a:rPr lang="en-US" altLang="zh-CN" sz="2200" i="1" kern="0" dirty="0" smtClean="0">
                        <a:solidFill>
                          <a:schemeClr val="tx2"/>
                        </a:solidFill>
                        <a:latin typeface="Cambria Math" panose="02040503050406030204" pitchFamily="18" charset="0"/>
                        <a:ea typeface="STKaiti" panose="02010600040101010101" pitchFamily="2" charset="-122"/>
                      </a:rPr>
                      <m:t>−</m:t>
                    </m:r>
                    <m:f>
                      <m:fPr>
                        <m:ctrlPr>
                          <a:rPr lang="en-US" altLang="zh-CN" sz="2200" b="0" i="1" kern="0" dirty="0" smtClean="0">
                            <a:solidFill>
                              <a:schemeClr val="tx2"/>
                            </a:solidFill>
                            <a:latin typeface="Cambria Math" panose="02040503050406030204" pitchFamily="18" charset="0"/>
                            <a:ea typeface="STKaiti" panose="02010600040101010101" pitchFamily="2" charset="-122"/>
                          </a:rPr>
                        </m:ctrlPr>
                      </m:fPr>
                      <m:num>
                        <m:r>
                          <a:rPr lang="en-US" altLang="zh-CN" sz="2200" b="0" i="0" kern="0" dirty="0" smtClean="0">
                            <a:solidFill>
                              <a:schemeClr val="tx2"/>
                            </a:solidFill>
                            <a:latin typeface="Cambria Math" panose="02040503050406030204" pitchFamily="18" charset="0"/>
                            <a:ea typeface="STKaiti" panose="02010600040101010101" pitchFamily="2" charset="-122"/>
                          </a:rPr>
                          <m:t>1</m:t>
                        </m:r>
                      </m:num>
                      <m:den>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b="0" i="1" kern="0" dirty="0" smtClean="0">
                                <a:solidFill>
                                  <a:schemeClr val="tx2"/>
                                </a:solidFill>
                                <a:latin typeface="Cambria Math" panose="02040503050406030204" pitchFamily="18" charset="0"/>
                                <a:ea typeface="STKaiti" panose="02010600040101010101" pitchFamily="2" charset="-122"/>
                              </a:rPr>
                              <m:t>𝑆</m:t>
                            </m:r>
                          </m:e>
                          <m:sub>
                            <m:r>
                              <a:rPr lang="en-US" altLang="zh-CN" sz="2200" b="0" i="1" kern="0" dirty="0" smtClean="0">
                                <a:solidFill>
                                  <a:schemeClr val="tx2"/>
                                </a:solidFill>
                                <a:latin typeface="Cambria Math" panose="02040503050406030204" pitchFamily="18" charset="0"/>
                                <a:ea typeface="STKaiti" panose="02010600040101010101" pitchFamily="2" charset="-122"/>
                              </a:rPr>
                              <m:t>0</m:t>
                            </m:r>
                          </m:sub>
                        </m:sSub>
                      </m:den>
                    </m:f>
                  </m:oMath>
                </a14:m>
                <a:r>
                  <a:rPr lang="en-US" altLang="zh-CN" sz="2200" kern="0" dirty="0">
                    <a:solidFill>
                      <a:schemeClr val="tx2"/>
                    </a:solidFill>
                    <a:ea typeface="STKaiti" panose="02010600040101010101" pitchFamily="2" charset="-122"/>
                  </a:rPr>
                  <a:t> </a:t>
                </a:r>
                <a14:m>
                  <m:oMath xmlns:m="http://schemas.openxmlformats.org/officeDocument/2006/math">
                    <m:nary>
                      <m:naryPr>
                        <m:ctrlPr>
                          <a:rPr lang="en-US" altLang="zh-CN" sz="2200" i="1" kern="0" dirty="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2</m:t>
                            </m:r>
                          </m:sub>
                        </m:sSub>
                      </m:sub>
                      <m:sup>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1</m:t>
                            </m:r>
                          </m:sub>
                        </m:sSub>
                      </m:sup>
                      <m:e>
                        <m:r>
                          <a:rPr lang="en-US" altLang="zh-CN" sz="2200" i="1" kern="0" dirty="0">
                            <a:solidFill>
                              <a:schemeClr val="tx2"/>
                            </a:solidFill>
                            <a:latin typeface="Cambria Math" panose="02040503050406030204" pitchFamily="18" charset="0"/>
                            <a:ea typeface="STKaiti" panose="02010600040101010101" pitchFamily="2" charset="-122"/>
                          </a:rPr>
                          <m:t>𝑑𝐸</m:t>
                        </m:r>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f>
                              <m:fPr>
                                <m:ctrlPr>
                                  <a:rPr lang="en-US" altLang="zh-CN" sz="2200" i="1" kern="0">
                                    <a:solidFill>
                                      <a:schemeClr val="tx2"/>
                                    </a:solidFill>
                                    <a:latin typeface="Cambria Math" panose="02040503050406030204" pitchFamily="18" charset="0"/>
                                    <a:ea typeface="STKaiti" panose="02010600040101010101" pitchFamily="2" charset="-122"/>
                                  </a:rPr>
                                </m:ctrlPr>
                              </m:fPr>
                              <m:num>
                                <m:r>
                                  <a:rPr lang="en-US" altLang="zh-CN" sz="2200" i="1" kern="0">
                                    <a:solidFill>
                                      <a:schemeClr val="tx2"/>
                                    </a:solidFill>
                                    <a:latin typeface="Cambria Math" panose="02040503050406030204" pitchFamily="18" charset="0"/>
                                    <a:ea typeface="STKaiti" panose="02010600040101010101" pitchFamily="2" charset="-122"/>
                                  </a:rPr>
                                  <m:t>𝐸</m:t>
                                </m:r>
                              </m:num>
                              <m:den>
                                <m:r>
                                  <a:rPr lang="en-US" altLang="zh-CN" sz="2200" i="1" ker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nary>
                      </m:e>
                    </m:nary>
                  </m:oMath>
                </a14:m>
                <a:endParaRPr lang="en-US" altLang="zh-CN" sz="2200" kern="0" dirty="0">
                  <a:solidFill>
                    <a:schemeClr val="tx2"/>
                  </a:solidFill>
                  <a:latin typeface="STKaiti" panose="02010600040101010101" pitchFamily="2" charset="-122"/>
                  <a:ea typeface="STKaiti" panose="02010600040101010101" pitchFamily="2" charset="-122"/>
                </a:endParaRPr>
              </a:p>
            </p:txBody>
          </p:sp>
        </mc:Choice>
        <mc:Fallback>
          <p:sp>
            <p:nvSpPr>
              <p:cNvPr id="12" name="矩形 11"/>
              <p:cNvSpPr>
                <a:spLocks noRot="1" noChangeAspect="1" noMove="1" noResize="1" noEditPoints="1" noAdjustHandles="1" noChangeArrowheads="1" noChangeShapeType="1" noTextEdit="1"/>
              </p:cNvSpPr>
              <p:nvPr/>
            </p:nvSpPr>
            <p:spPr>
              <a:xfrm>
                <a:off x="179512" y="669897"/>
                <a:ext cx="8503200" cy="5441939"/>
              </a:xfrm>
              <a:prstGeom prst="rect">
                <a:avLst/>
              </a:prstGeom>
              <a:blipFill rotWithShape="1">
                <a:blip r:embed="rId1"/>
                <a:stretch>
                  <a:fillRect l="-5" t="-11" r="4"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4873745" y="2420888"/>
                <a:ext cx="3782695" cy="3455035"/>
              </a:xfrm>
              <a:prstGeom prst="rect">
                <a:avLst/>
              </a:prstGeom>
            </p:spPr>
            <p:txBody>
              <a:bodyPr wrap="none">
                <a:spAutoFit/>
              </a:bodyPr>
              <a:lstStyle/>
              <a:p>
                <a:pPr marL="342900" indent="-342900" algn="l">
                  <a:lnSpc>
                    <a:spcPct val="150000"/>
                  </a:lnSpc>
                  <a:spcBef>
                    <a:spcPct val="20000"/>
                  </a:spcBef>
                  <a:defRPr/>
                </a:pPr>
                <a:r>
                  <a:rPr lang="en-US" altLang="zh-CN" b="1" kern="0" dirty="0">
                    <a:solidFill>
                      <a:srgbClr val="0432FF"/>
                    </a:solidFill>
                    <a:latin typeface="STKaiti" panose="02010600040101010101" pitchFamily="2" charset="-122"/>
                    <a:ea typeface="STKaiti" panose="02010600040101010101" pitchFamily="2" charset="-122"/>
                    <a:sym typeface="+mn-ea"/>
                  </a:rPr>
                  <a:t>————————————</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𝐸</m:t>
                    </m:r>
                    <m:r>
                      <a:rPr lang="en-US" altLang="zh-CN" i="1" kern="0">
                        <a:solidFill>
                          <a:schemeClr val="tx2"/>
                        </a:solidFill>
                        <a:latin typeface="Cambria Math" panose="02040503050406030204" pitchFamily="18" charset="0"/>
                        <a:ea typeface="STKaiti" panose="02010600040101010101" pitchFamily="2" charset="-122"/>
                      </a:rPr>
                      <m:t>/</m:t>
                    </m:r>
                    <m:r>
                      <a:rPr lang="en-US" altLang="zh-CN" i="1" kern="0">
                        <a:solidFill>
                          <a:schemeClr val="tx2"/>
                        </a:solidFill>
                        <a:latin typeface="Cambria Math" panose="02040503050406030204" pitchFamily="18" charset="0"/>
                        <a:ea typeface="STKaiti" panose="02010600040101010101" pitchFamily="2" charset="-122"/>
                      </a:rPr>
                      <m:t>𝛼</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ts val="1000"/>
                  </a:lnSpc>
                  <a:spcBef>
                    <a:spcPct val="20000"/>
                  </a:spcBef>
                  <a:defRPr/>
                </a:pPr>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ts val="1000"/>
                  </a:lnSpc>
                  <a:spcBef>
                    <a:spcPct val="20000"/>
                  </a:spcBef>
                  <a:defRPr/>
                </a:pPr>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ts val="1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p>
                      <m:sSupPr>
                        <m:ctrlPr>
                          <a:rPr lang="en-US" altLang="zh-CN" i="1" kern="0">
                            <a:solidFill>
                              <a:schemeClr val="tx2"/>
                            </a:solidFill>
                            <a:latin typeface="Cambria Math" panose="02040503050406030204" pitchFamily="18" charset="0"/>
                            <a:ea typeface="STKaiti" panose="02010600040101010101" pitchFamily="2" charset="-122"/>
                          </a:rPr>
                        </m:ctrlPr>
                      </m:sSupPr>
                      <m:e>
                        <m:r>
                          <a:rPr lang="en-US" altLang="zh-CN" i="1" kern="0">
                            <a:solidFill>
                              <a:schemeClr val="tx2"/>
                            </a:solidFill>
                            <a:latin typeface="Cambria Math" panose="02040503050406030204" pitchFamily="18" charset="0"/>
                            <a:ea typeface="STKaiti" panose="02010600040101010101" pitchFamily="2" charset="-122"/>
                          </a:rPr>
                          <m:t>𝐸</m:t>
                        </m:r>
                      </m:e>
                      <m:sup>
                        <m:r>
                          <a:rPr lang="en-US" altLang="zh-CN" i="1" kern="0">
                            <a:solidFill>
                              <a:schemeClr val="tx2"/>
                            </a:solidFill>
                            <a:latin typeface="Cambria Math" panose="02040503050406030204" pitchFamily="18" charset="0"/>
                            <a:ea typeface="STKaiti" panose="02010600040101010101" pitchFamily="2" charset="-122"/>
                          </a:rPr>
                          <m:t>′</m:t>
                        </m:r>
                      </m:sup>
                    </m:sSup>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FF0000"/>
                    </a:solidFill>
                    <a:latin typeface="STKaiti" panose="02010600040101010101" pitchFamily="2" charset="-122"/>
                    <a:ea typeface="STKaiti" panose="02010600040101010101" pitchFamily="2" charset="-122"/>
                  </a:rPr>
                  <a:t>————————————</a:t>
                </a:r>
                <a:r>
                  <a:rPr lang="zh-CN" altLang="en-US" b="1" kern="0" dirty="0">
                    <a:solidFill>
                      <a:srgbClr val="FF0000"/>
                    </a:solidFill>
                    <a:latin typeface="STKaiti" panose="02010600040101010101" pitchFamily="2" charset="-122"/>
                    <a:ea typeface="STKaiti" panose="02010600040101010101" pitchFamily="2" charset="-122"/>
                  </a:rPr>
                  <a:t> </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STKaiti" panose="02010600040101010101" pitchFamily="2" charset="-122"/>
                          </a:rPr>
                        </m:ctrlPr>
                      </m:sSubPr>
                      <m:e>
                        <m:r>
                          <a:rPr lang="en-US" altLang="zh-CN" i="1" kern="0">
                            <a:solidFill>
                              <a:schemeClr val="tx2"/>
                            </a:solidFill>
                            <a:latin typeface="Cambria Math" panose="02040503050406030204" pitchFamily="18" charset="0"/>
                            <a:ea typeface="STKaiti" panose="02010600040101010101" pitchFamily="2" charset="-122"/>
                          </a:rPr>
                          <m:t>𝐸</m:t>
                        </m:r>
                      </m:e>
                      <m:sub>
                        <m:r>
                          <a:rPr lang="en-US" altLang="zh-CN" i="1" kern="0">
                            <a:solidFill>
                              <a:schemeClr val="tx2"/>
                            </a:solidFill>
                            <a:latin typeface="Cambria Math" panose="02040503050406030204" pitchFamily="18" charset="0"/>
                            <a:ea typeface="STKaiti" panose="02010600040101010101" pitchFamily="2" charset="-122"/>
                          </a:rPr>
                          <m:t>1</m:t>
                        </m:r>
                      </m:sub>
                    </m:sSub>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spcBef>
                    <a:spcPct val="20000"/>
                  </a:spcBef>
                  <a:defRPr/>
                </a:pPr>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ts val="1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𝐸</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FF0000"/>
                    </a:solidFill>
                    <a:latin typeface="STKaiti" panose="02010600040101010101" pitchFamily="2" charset="-122"/>
                    <a:ea typeface="STKaiti" panose="02010600040101010101" pitchFamily="2" charset="-122"/>
                  </a:rPr>
                  <a:t>————————————</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STKaiti" panose="02010600040101010101" pitchFamily="2" charset="-122"/>
                          </a:rPr>
                        </m:ctrlPr>
                      </m:sSubPr>
                      <m:e>
                        <m:r>
                          <a:rPr lang="en-US" altLang="zh-CN" i="1" kern="0">
                            <a:solidFill>
                              <a:schemeClr val="tx2"/>
                            </a:solidFill>
                            <a:latin typeface="Cambria Math" panose="02040503050406030204" pitchFamily="18" charset="0"/>
                            <a:ea typeface="STKaiti" panose="02010600040101010101" pitchFamily="2" charset="-122"/>
                          </a:rPr>
                          <m:t>𝐸</m:t>
                        </m:r>
                      </m:e>
                      <m:sub>
                        <m:r>
                          <a:rPr lang="en-US" altLang="zh-CN" b="0" i="1" kern="0" smtClean="0">
                            <a:solidFill>
                              <a:schemeClr val="tx2"/>
                            </a:solidFill>
                            <a:latin typeface="Cambria Math" panose="02040503050406030204" pitchFamily="18" charset="0"/>
                            <a:ea typeface="STKaiti" panose="02010600040101010101" pitchFamily="2" charset="-122"/>
                          </a:rPr>
                          <m:t>2</m:t>
                        </m:r>
                      </m:sub>
                    </m:sSub>
                  </m:oMath>
                </a14:m>
                <a:endParaRPr lang="zh-CN" altLang="en-US" kern="0" dirty="0">
                  <a:solidFill>
                    <a:schemeClr val="tx2"/>
                  </a:solidFill>
                  <a:latin typeface="STKaiti" panose="02010600040101010101" pitchFamily="2" charset="-122"/>
                  <a:ea typeface="STKaiti" panose="02010600040101010101" pitchFamily="2" charset="-122"/>
                </a:endParaRPr>
              </a:p>
              <a:p>
                <a:pPr marL="342900" indent="-342900">
                  <a:lnSpc>
                    <a:spcPct val="150000"/>
                  </a:lnSpc>
                  <a:spcBef>
                    <a:spcPct val="20000"/>
                  </a:spcBef>
                  <a:defRPr/>
                </a:pPr>
                <a:endParaRPr lang="zh-CN" altLang="en-US" kern="0" dirty="0">
                  <a:solidFill>
                    <a:schemeClr val="tx2"/>
                  </a:solidFill>
                  <a:latin typeface="STKaiti" panose="02010600040101010101" pitchFamily="2" charset="-122"/>
                  <a:ea typeface="STKaiti" panose="0201060004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4873745" y="2420888"/>
                <a:ext cx="3782695" cy="3455035"/>
              </a:xfrm>
              <a:prstGeom prst="rect">
                <a:avLst/>
              </a:prstGeom>
              <a:blipFill rotWithShape="1">
                <a:blip r:embed="rId2"/>
                <a:stretch>
                  <a:fillRect l="-3" t="-8" r="-349" b="8"/>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中子的弹性散射过程</a:t>
            </a:r>
            <a:endParaRPr lang="zh-CN" altLang="en-US" dirty="0"/>
          </a:p>
        </p:txBody>
      </p:sp>
      <mc:AlternateContent xmlns:mc="http://schemas.openxmlformats.org/markup-compatibility/2006">
        <mc:Choice xmlns:a14="http://schemas.microsoft.com/office/drawing/2010/main" Requires="a14">
          <p:sp>
            <p:nvSpPr>
              <p:cNvPr id="9" name="矩形 8"/>
              <p:cNvSpPr/>
              <p:nvPr/>
            </p:nvSpPr>
            <p:spPr>
              <a:xfrm>
                <a:off x="179512" y="807192"/>
                <a:ext cx="8352928" cy="5243615"/>
              </a:xfrm>
              <a:prstGeom prst="rect">
                <a:avLst/>
              </a:prstGeom>
            </p:spPr>
            <p:txBody>
              <a:bodyPr wrap="square">
                <a:spAutoFit/>
              </a:bodyPr>
              <a:lstStyle/>
              <a:p>
                <a:pPr>
                  <a:lnSpc>
                    <a:spcPct val="150000"/>
                  </a:lnSpc>
                </a:pPr>
                <a14:m>
                  <m:oMath xmlns:m="http://schemas.openxmlformats.org/officeDocument/2006/math">
                    <m:r>
                      <a:rPr lang="zh-CN" altLang="en-US" sz="2200" i="1" smtClean="0">
                        <a:solidFill>
                          <a:schemeClr val="tx2"/>
                        </a:solidFill>
                        <a:latin typeface="Cambria Math" panose="02040503050406030204" pitchFamily="18" charset="0"/>
                      </a:rPr>
                      <m:t>𝐴</m:t>
                    </m:r>
                    <m:r>
                      <a:rPr lang="zh-CN" altLang="en-US" sz="2200">
                        <a:solidFill>
                          <a:schemeClr val="tx2"/>
                        </a:solidFill>
                        <a:latin typeface="Cambria Math" panose="02040503050406030204" pitchFamily="18" charset="0"/>
                      </a:rPr>
                      <m:t>=</m:t>
                    </m:r>
                    <m:nary>
                      <m:naryPr>
                        <m:grow m:val="on"/>
                        <m:limLoc m:val="subSup"/>
                        <m:ctrlPr>
                          <a:rPr lang="zh-CN" altLang="en-US" sz="2200" i="1">
                            <a:solidFill>
                              <a:schemeClr val="tx2"/>
                            </a:solidFill>
                            <a:latin typeface="Cambria Math" panose="02040503050406030204" pitchFamily="18" charset="0"/>
                          </a:rPr>
                        </m:ctrlPr>
                      </m:naryPr>
                      <m:sub>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2</m:t>
                            </m:r>
                          </m:sub>
                        </m:sSub>
                      </m:sub>
                      <m:sup>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sup>
                      <m:e>
                        <m:r>
                          <a:rPr lang="zh-CN" altLang="en-US" sz="2200">
                            <a:solidFill>
                              <a:schemeClr val="tx2"/>
                            </a:solidFill>
                            <a:latin typeface="Cambria Math" panose="02040503050406030204" pitchFamily="18" charset="0"/>
                          </a:rPr>
                          <m:t> </m:t>
                        </m:r>
                      </m:e>
                    </m:nary>
                    <m:r>
                      <a:rPr lang="zh-CN" altLang="en-US" sz="2200">
                        <a:solidFill>
                          <a:schemeClr val="tx2"/>
                        </a:solidFill>
                        <a:latin typeface="Cambria Math" panose="02040503050406030204" pitchFamily="18" charset="0"/>
                      </a:rPr>
                      <m:t> </m:t>
                    </m:r>
                    <m:r>
                      <a:rPr lang="zh-CN" altLang="en-US" sz="2200" i="1">
                        <a:solidFill>
                          <a:schemeClr val="tx2"/>
                        </a:solidFill>
                        <a:latin typeface="Cambria Math" panose="02040503050406030204" pitchFamily="18" charset="0"/>
                      </a:rPr>
                      <m:t>𝑑𝐸</m:t>
                    </m:r>
                    <m:nary>
                      <m:naryPr>
                        <m:grow m:val="on"/>
                        <m:limLoc m:val="subSup"/>
                        <m:ctrlPr>
                          <a:rPr lang="zh-CN" altLang="en-US" sz="2200" i="1">
                            <a:solidFill>
                              <a:schemeClr val="tx2"/>
                            </a:solidFill>
                            <a:latin typeface="Cambria Math" panose="02040503050406030204" pitchFamily="18" charset="0"/>
                          </a:rPr>
                        </m:ctrlPr>
                      </m:naryPr>
                      <m:sub>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sub>
                      <m:sup>
                        <m:f>
                          <m:fPr>
                            <m:type m:val="lin"/>
                            <m:ctrlPr>
                              <a:rPr lang="zh-CN" altLang="en-US" sz="2200" i="1">
                                <a:solidFill>
                                  <a:schemeClr val="tx2"/>
                                </a:solidFill>
                                <a:latin typeface="Cambria Math" panose="02040503050406030204" pitchFamily="18" charset="0"/>
                              </a:rPr>
                            </m:ctrlPr>
                          </m:fPr>
                          <m:num>
                            <m:r>
                              <a:rPr lang="zh-CN" altLang="en-US" sz="2200" i="1">
                                <a:solidFill>
                                  <a:schemeClr val="tx2"/>
                                </a:solidFill>
                                <a:latin typeface="Cambria Math" panose="02040503050406030204" pitchFamily="18" charset="0"/>
                              </a:rPr>
                              <m:t>𝐸</m:t>
                            </m:r>
                          </m:num>
                          <m:den>
                            <m:r>
                              <a:rPr lang="zh-CN" altLang="en-US" sz="2200" i="1">
                                <a:solidFill>
                                  <a:schemeClr val="tx2"/>
                                </a:solidFill>
                                <a:latin typeface="Cambria Math" panose="02040503050406030204" pitchFamily="18" charset="0"/>
                              </a:rPr>
                              <m:t>𝛼</m:t>
                            </m:r>
                          </m:den>
                        </m:f>
                      </m:sup>
                      <m:e>
                        <m:r>
                          <a:rPr lang="zh-CN" altLang="en-US" sz="2200">
                            <a:solidFill>
                              <a:schemeClr val="tx2"/>
                            </a:solidFill>
                            <a:latin typeface="Cambria Math" panose="02040503050406030204" pitchFamily="18" charset="0"/>
                          </a:rPr>
                          <m:t> </m:t>
                        </m:r>
                      </m:e>
                    </m:nary>
                    <m:r>
                      <a:rPr lang="zh-CN" altLang="en-US" sz="2200">
                        <a:solidFill>
                          <a:schemeClr val="tx2"/>
                        </a:solidFill>
                        <a:latin typeface="Cambria Math" panose="02040503050406030204" pitchFamily="18" charset="0"/>
                      </a:rPr>
                      <m:t> </m:t>
                    </m:r>
                    <m:sSub>
                      <m:sSubPr>
                        <m:ctrlPr>
                          <a:rPr lang="zh-CN" altLang="en-US" sz="2200" i="1">
                            <a:solidFill>
                              <a:schemeClr val="tx2"/>
                            </a:solidFill>
                            <a:latin typeface="Cambria Math" panose="02040503050406030204" pitchFamily="18" charset="0"/>
                          </a:rPr>
                        </m:ctrlPr>
                      </m:sSubPr>
                      <m:e>
                        <m:r>
                          <m:rPr>
                            <m:sty m:val="p"/>
                          </m:rPr>
                          <a:rPr lang="zh-CN" altLang="en-US" sz="2200">
                            <a:solidFill>
                              <a:schemeClr val="tx2"/>
                            </a:solidFill>
                            <a:latin typeface="Cambria Math" panose="02040503050406030204" pitchFamily="18" charset="0"/>
                          </a:rPr>
                          <m:t>Σ</m:t>
                        </m:r>
                      </m:e>
                      <m:sub>
                        <m:r>
                          <a:rPr lang="zh-CN" altLang="en-US" sz="2200" i="1">
                            <a:solidFill>
                              <a:schemeClr val="tx2"/>
                            </a:solidFill>
                            <a:latin typeface="Cambria Math" panose="02040503050406030204" pitchFamily="18" charset="0"/>
                          </a:rPr>
                          <m:t>𝑠</m:t>
                        </m:r>
                      </m:sub>
                    </m:sSub>
                    <m:d>
                      <m:dPr>
                        <m:ctrlPr>
                          <a:rPr lang="zh-CN" altLang="en-US" sz="2200" i="1">
                            <a:solidFill>
                              <a:schemeClr val="tx2"/>
                            </a:solidFill>
                            <a:latin typeface="Cambria Math" panose="02040503050406030204" pitchFamily="18" charset="0"/>
                          </a:rPr>
                        </m:ctrlPr>
                      </m:dPr>
                      <m:e>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𝐸</m:t>
                            </m:r>
                          </m:e>
                          <m:sup>
                            <m:r>
                              <a:rPr lang="zh-CN" altLang="en-US" sz="2200">
                                <a:solidFill>
                                  <a:schemeClr val="tx2"/>
                                </a:solidFill>
                                <a:latin typeface="Cambria Math" panose="02040503050406030204" pitchFamily="18" charset="0"/>
                              </a:rPr>
                              <m:t>′</m:t>
                            </m:r>
                          </m:sup>
                        </m:sSup>
                      </m:e>
                    </m:d>
                    <m:f>
                      <m:fPr>
                        <m:ctrlPr>
                          <a:rPr lang="zh-CN" altLang="en-US" sz="2200" i="1">
                            <a:solidFill>
                              <a:schemeClr val="tx2"/>
                            </a:solidFill>
                            <a:latin typeface="Cambria Math" panose="02040503050406030204" pitchFamily="18" charset="0"/>
                          </a:rPr>
                        </m:ctrlPr>
                      </m:fPr>
                      <m:num>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𝑆</m:t>
                            </m:r>
                          </m:e>
                          <m:sub>
                            <m:r>
                              <a:rPr lang="zh-CN" altLang="en-US" sz="2200">
                                <a:solidFill>
                                  <a:schemeClr val="tx2"/>
                                </a:solidFill>
                                <a:latin typeface="Cambria Math" panose="02040503050406030204" pitchFamily="18" charset="0"/>
                              </a:rPr>
                              <m:t>0</m:t>
                            </m:r>
                          </m:sub>
                        </m:sSub>
                      </m:num>
                      <m:den>
                        <m:r>
                          <a:rPr lang="zh-CN" altLang="en-US" sz="2200" i="1">
                            <a:solidFill>
                              <a:schemeClr val="tx2"/>
                            </a:solidFill>
                            <a:latin typeface="Cambria Math" panose="02040503050406030204" pitchFamily="18" charset="0"/>
                          </a:rPr>
                          <m:t>𝜉</m:t>
                        </m:r>
                        <m:sSub>
                          <m:sSubPr>
                            <m:ctrlPr>
                              <a:rPr lang="zh-CN" altLang="en-US" sz="2200" i="1">
                                <a:solidFill>
                                  <a:schemeClr val="tx2"/>
                                </a:solidFill>
                                <a:latin typeface="Cambria Math" panose="02040503050406030204" pitchFamily="18" charset="0"/>
                              </a:rPr>
                            </m:ctrlPr>
                          </m:sSubPr>
                          <m:e>
                            <m:r>
                              <m:rPr>
                                <m:sty m:val="p"/>
                              </m:rPr>
                              <a:rPr lang="zh-CN" altLang="en-US" sz="2200">
                                <a:solidFill>
                                  <a:schemeClr val="tx2"/>
                                </a:solidFill>
                                <a:latin typeface="Cambria Math" panose="02040503050406030204" pitchFamily="18" charset="0"/>
                              </a:rPr>
                              <m:t>Σ</m:t>
                            </m:r>
                          </m:e>
                          <m:sub>
                            <m:r>
                              <a:rPr lang="zh-CN" altLang="en-US" sz="2200" i="1">
                                <a:solidFill>
                                  <a:schemeClr val="tx2"/>
                                </a:solidFill>
                                <a:latin typeface="Cambria Math" panose="02040503050406030204" pitchFamily="18" charset="0"/>
                              </a:rPr>
                              <m:t>𝑠</m:t>
                            </m:r>
                          </m:sub>
                        </m:sSub>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𝐸</m:t>
                            </m:r>
                          </m:e>
                          <m:sup>
                            <m:r>
                              <a:rPr lang="zh-CN" altLang="en-US" sz="2200">
                                <a:solidFill>
                                  <a:schemeClr val="tx2"/>
                                </a:solidFill>
                                <a:latin typeface="Cambria Math" panose="02040503050406030204" pitchFamily="18" charset="0"/>
                              </a:rPr>
                              <m:t>′</m:t>
                            </m:r>
                          </m:sup>
                        </m:sSup>
                      </m:den>
                    </m:f>
                    <m:f>
                      <m:fPr>
                        <m:ctrlPr>
                          <a:rPr lang="zh-CN" altLang="en-US" sz="2200" i="1">
                            <a:solidFill>
                              <a:schemeClr val="tx2"/>
                            </a:solidFill>
                            <a:latin typeface="Cambria Math" panose="02040503050406030204" pitchFamily="18" charset="0"/>
                          </a:rPr>
                        </m:ctrlPr>
                      </m:fPr>
                      <m:num>
                        <m:r>
                          <a:rPr lang="zh-CN" altLang="en-US" sz="2200">
                            <a:solidFill>
                              <a:schemeClr val="tx2"/>
                            </a:solidFill>
                            <a:latin typeface="Cambria Math" panose="02040503050406030204" pitchFamily="18" charset="0"/>
                          </a:rPr>
                          <m:t>1</m:t>
                        </m:r>
                      </m:num>
                      <m:den>
                        <m:d>
                          <m:dPr>
                            <m:begChr m:val=""/>
                            <m:ctrlPr>
                              <a:rPr lang="zh-CN" altLang="en-US" sz="2200" i="1">
                                <a:solidFill>
                                  <a:schemeClr val="tx2"/>
                                </a:solidFill>
                                <a:latin typeface="Cambria Math" panose="02040503050406030204" pitchFamily="18" charset="0"/>
                              </a:rPr>
                            </m:ctrlPr>
                          </m:dPr>
                          <m:e>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𝐸</m:t>
                                </m:r>
                              </m:e>
                              <m:sup>
                                <m:r>
                                  <a:rPr lang="zh-CN" altLang="en-US" sz="2200">
                                    <a:solidFill>
                                      <a:schemeClr val="tx2"/>
                                    </a:solidFill>
                                    <a:latin typeface="Cambria Math" panose="02040503050406030204" pitchFamily="18" charset="0"/>
                                  </a:rPr>
                                  <m:t>′</m:t>
                                </m:r>
                              </m:sup>
                            </m:sSup>
                            <m:r>
                              <a:rPr lang="zh-CN" altLang="en-US" sz="2200">
                                <a:solidFill>
                                  <a:schemeClr val="tx2"/>
                                </a:solidFill>
                                <a:latin typeface="Cambria Math" panose="02040503050406030204" pitchFamily="18" charset="0"/>
                              </a:rPr>
                              <m:t>(</m:t>
                            </m:r>
                            <m:r>
                              <a:rPr lang="zh-CN" altLang="en-US" sz="2200">
                                <a:solidFill>
                                  <a:schemeClr val="tx2"/>
                                </a:solidFill>
                                <a:latin typeface="Cambria Math" panose="02040503050406030204" pitchFamily="18" charset="0"/>
                              </a:rPr>
                              <m:t>1</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𝛼</m:t>
                            </m:r>
                          </m:e>
                        </m:d>
                      </m:den>
                    </m:f>
                    <m:r>
                      <a:rPr lang="zh-CN" altLang="en-US" sz="2200" i="1">
                        <a:solidFill>
                          <a:schemeClr val="tx2"/>
                        </a:solidFill>
                        <a:latin typeface="Cambria Math" panose="02040503050406030204" pitchFamily="18" charset="0"/>
                      </a:rPr>
                      <m:t>𝑑</m:t>
                    </m:r>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𝐸</m:t>
                        </m:r>
                      </m:e>
                      <m:sup>
                        <m:r>
                          <a:rPr lang="zh-CN" altLang="en-US" sz="2200">
                            <a:solidFill>
                              <a:schemeClr val="tx2"/>
                            </a:solidFill>
                            <a:latin typeface="Cambria Math" panose="02040503050406030204" pitchFamily="18" charset="0"/>
                          </a:rPr>
                          <m:t>′</m:t>
                        </m:r>
                      </m:sup>
                    </m:sSup>
                  </m:oMath>
                </a14:m>
                <a:r>
                  <a:rPr lang="en-US" altLang="zh-CN" sz="2200" i="1" dirty="0">
                    <a:solidFill>
                      <a:schemeClr val="tx2"/>
                    </a:solidFill>
                    <a:latin typeface="Cambria Math" panose="02040503050406030204" pitchFamily="18" charset="0"/>
                  </a:rPr>
                  <a:t> </a:t>
                </a:r>
                <a:endParaRPr lang="en-US" altLang="zh-CN" sz="2200" i="1" dirty="0">
                  <a:solidFill>
                    <a:schemeClr val="tx2"/>
                  </a:solidFill>
                  <a:latin typeface="Cambria Math" panose="02040503050406030204" pitchFamily="18" charset="0"/>
                </a:endParaRPr>
              </a:p>
              <a:p>
                <a:pPr>
                  <a:lnSpc>
                    <a:spcPct val="150000"/>
                  </a:lnSpc>
                </a:pPr>
                <a14:m>
                  <m:oMath xmlns:m="http://schemas.openxmlformats.org/officeDocument/2006/math">
                    <m:r>
                      <a:rPr lang="zh-CN" altLang="en-US" sz="2200">
                        <a:solidFill>
                          <a:schemeClr val="tx2"/>
                        </a:solidFill>
                        <a:latin typeface="Cambria Math" panose="02040503050406030204" pitchFamily="18" charset="0"/>
                      </a:rPr>
                      <m:t>=</m:t>
                    </m:r>
                    <m:f>
                      <m:fPr>
                        <m:ctrlPr>
                          <a:rPr lang="zh-CN" altLang="en-US" sz="2200" i="1">
                            <a:solidFill>
                              <a:schemeClr val="tx2"/>
                            </a:solidFill>
                            <a:latin typeface="Cambria Math" panose="02040503050406030204" pitchFamily="18" charset="0"/>
                          </a:rPr>
                        </m:ctrlPr>
                      </m:fPr>
                      <m:num>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𝑆</m:t>
                            </m:r>
                          </m:e>
                          <m:sub>
                            <m:r>
                              <a:rPr lang="zh-CN" altLang="en-US" sz="2200">
                                <a:solidFill>
                                  <a:schemeClr val="tx2"/>
                                </a:solidFill>
                                <a:latin typeface="Cambria Math" panose="02040503050406030204" pitchFamily="18" charset="0"/>
                              </a:rPr>
                              <m:t>0</m:t>
                            </m:r>
                          </m:sub>
                        </m:sSub>
                      </m:num>
                      <m:den>
                        <m:d>
                          <m:dPr>
                            <m:endChr m:val=""/>
                            <m:ctrlPr>
                              <a:rPr lang="zh-CN" altLang="en-US" sz="2200" i="1">
                                <a:solidFill>
                                  <a:schemeClr val="tx2"/>
                                </a:solidFill>
                                <a:latin typeface="Cambria Math" panose="02040503050406030204" pitchFamily="18" charset="0"/>
                              </a:rPr>
                            </m:ctrlPr>
                          </m:dPr>
                          <m:e>
                            <m:r>
                              <a:rPr lang="zh-CN" altLang="en-US" sz="2200">
                                <a:solidFill>
                                  <a:schemeClr val="tx2"/>
                                </a:solidFill>
                                <a:latin typeface="Cambria Math" panose="02040503050406030204" pitchFamily="18" charset="0"/>
                              </a:rPr>
                              <m:t>1</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𝛼</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𝜉</m:t>
                            </m:r>
                          </m:e>
                        </m:d>
                      </m:den>
                    </m:f>
                    <m:nary>
                      <m:naryPr>
                        <m:grow m:val="on"/>
                        <m:limLoc m:val="subSup"/>
                        <m:ctrlPr>
                          <a:rPr lang="zh-CN" altLang="en-US" sz="2200" i="1">
                            <a:solidFill>
                              <a:schemeClr val="tx2"/>
                            </a:solidFill>
                            <a:latin typeface="Cambria Math" panose="02040503050406030204" pitchFamily="18" charset="0"/>
                          </a:rPr>
                        </m:ctrlPr>
                      </m:naryPr>
                      <m:sub>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2</m:t>
                            </m:r>
                          </m:sub>
                        </m:sSub>
                      </m:sub>
                      <m:sup>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sup>
                      <m:e>
                        <m:r>
                          <a:rPr lang="zh-CN" altLang="en-US" sz="2200">
                            <a:solidFill>
                              <a:schemeClr val="tx2"/>
                            </a:solidFill>
                            <a:latin typeface="Cambria Math" panose="02040503050406030204" pitchFamily="18" charset="0"/>
                          </a:rPr>
                          <m:t> </m:t>
                        </m:r>
                      </m:e>
                    </m:nary>
                    <m:r>
                      <a:rPr lang="zh-CN" altLang="en-US" sz="2200">
                        <a:solidFill>
                          <a:schemeClr val="tx2"/>
                        </a:solidFill>
                        <a:latin typeface="Cambria Math" panose="02040503050406030204" pitchFamily="18" charset="0"/>
                      </a:rPr>
                      <m:t> </m:t>
                    </m:r>
                    <m:r>
                      <a:rPr lang="zh-CN" altLang="en-US" sz="2200" i="1">
                        <a:solidFill>
                          <a:schemeClr val="tx2"/>
                        </a:solidFill>
                        <a:latin typeface="Cambria Math" panose="02040503050406030204" pitchFamily="18" charset="0"/>
                      </a:rPr>
                      <m:t>𝑑𝐸</m:t>
                    </m:r>
                    <m:nary>
                      <m:naryPr>
                        <m:grow m:val="on"/>
                        <m:limLoc m:val="subSup"/>
                        <m:ctrlPr>
                          <a:rPr lang="zh-CN" altLang="en-US" sz="2200" i="1">
                            <a:solidFill>
                              <a:schemeClr val="tx2"/>
                            </a:solidFill>
                            <a:latin typeface="Cambria Math" panose="02040503050406030204" pitchFamily="18" charset="0"/>
                          </a:rPr>
                        </m:ctrlPr>
                      </m:naryPr>
                      <m:sub>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sub>
                      <m:sup>
                        <m:f>
                          <m:fPr>
                            <m:type m:val="lin"/>
                            <m:ctrlPr>
                              <a:rPr lang="zh-CN" altLang="en-US" sz="2200" i="1">
                                <a:solidFill>
                                  <a:schemeClr val="tx2"/>
                                </a:solidFill>
                                <a:latin typeface="Cambria Math" panose="02040503050406030204" pitchFamily="18" charset="0"/>
                              </a:rPr>
                            </m:ctrlPr>
                          </m:fPr>
                          <m:num>
                            <m:r>
                              <a:rPr lang="zh-CN" altLang="en-US" sz="2200" i="1">
                                <a:solidFill>
                                  <a:schemeClr val="tx2"/>
                                </a:solidFill>
                                <a:latin typeface="Cambria Math" panose="02040503050406030204" pitchFamily="18" charset="0"/>
                              </a:rPr>
                              <m:t>𝐸</m:t>
                            </m:r>
                          </m:num>
                          <m:den>
                            <m:r>
                              <a:rPr lang="zh-CN" altLang="en-US" sz="2200" i="1">
                                <a:solidFill>
                                  <a:schemeClr val="tx2"/>
                                </a:solidFill>
                                <a:latin typeface="Cambria Math" panose="02040503050406030204" pitchFamily="18" charset="0"/>
                              </a:rPr>
                              <m:t>𝛼</m:t>
                            </m:r>
                          </m:den>
                        </m:f>
                      </m:sup>
                      <m:e>
                        <m:r>
                          <a:rPr lang="zh-CN" altLang="en-US" sz="2200">
                            <a:solidFill>
                              <a:schemeClr val="tx2"/>
                            </a:solidFill>
                            <a:latin typeface="Cambria Math" panose="02040503050406030204" pitchFamily="18" charset="0"/>
                          </a:rPr>
                          <m:t> </m:t>
                        </m:r>
                      </m:e>
                    </m:nary>
                    <m:r>
                      <a:rPr lang="zh-CN" altLang="en-US" sz="2200">
                        <a:solidFill>
                          <a:schemeClr val="tx2"/>
                        </a:solidFill>
                        <a:latin typeface="Cambria Math" panose="02040503050406030204" pitchFamily="18" charset="0"/>
                      </a:rPr>
                      <m:t> </m:t>
                    </m:r>
                    <m:f>
                      <m:fPr>
                        <m:ctrlPr>
                          <a:rPr lang="zh-CN" altLang="en-US" sz="2200" i="1">
                            <a:solidFill>
                              <a:schemeClr val="tx2"/>
                            </a:solidFill>
                            <a:latin typeface="Cambria Math" panose="02040503050406030204" pitchFamily="18" charset="0"/>
                          </a:rPr>
                        </m:ctrlPr>
                      </m:fPr>
                      <m:num>
                        <m:r>
                          <a:rPr lang="zh-CN" altLang="en-US" sz="2200">
                            <a:solidFill>
                              <a:schemeClr val="tx2"/>
                            </a:solidFill>
                            <a:latin typeface="Cambria Math" panose="02040503050406030204" pitchFamily="18" charset="0"/>
                          </a:rPr>
                          <m:t>1</m:t>
                        </m:r>
                      </m:num>
                      <m:den>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𝐸</m:t>
                            </m:r>
                          </m:e>
                          <m:sup>
                            <m:r>
                              <a:rPr lang="zh-CN" altLang="en-US" sz="2200">
                                <a:solidFill>
                                  <a:schemeClr val="tx2"/>
                                </a:solidFill>
                                <a:latin typeface="Cambria Math" panose="02040503050406030204" pitchFamily="18" charset="0"/>
                              </a:rPr>
                              <m:t>′</m:t>
                            </m:r>
                            <m:r>
                              <a:rPr lang="zh-CN" altLang="en-US" sz="2200">
                                <a:solidFill>
                                  <a:schemeClr val="tx2"/>
                                </a:solidFill>
                                <a:latin typeface="Cambria Math" panose="02040503050406030204" pitchFamily="18" charset="0"/>
                              </a:rPr>
                              <m:t>2</m:t>
                            </m:r>
                          </m:sup>
                        </m:sSup>
                      </m:den>
                    </m:f>
                    <m:r>
                      <a:rPr lang="zh-CN" altLang="en-US" sz="2200" i="1">
                        <a:solidFill>
                          <a:schemeClr val="tx2"/>
                        </a:solidFill>
                        <a:latin typeface="Cambria Math" panose="02040503050406030204" pitchFamily="18" charset="0"/>
                      </a:rPr>
                      <m:t>𝑑</m:t>
                    </m:r>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𝐸</m:t>
                        </m:r>
                      </m:e>
                      <m:sup>
                        <m:r>
                          <a:rPr lang="zh-CN" altLang="en-US" sz="2200">
                            <a:solidFill>
                              <a:schemeClr val="tx2"/>
                            </a:solidFill>
                            <a:latin typeface="Cambria Math" panose="02040503050406030204" pitchFamily="18" charset="0"/>
                          </a:rPr>
                          <m:t>′</m:t>
                        </m:r>
                      </m:sup>
                    </m:sSup>
                  </m:oMath>
                </a14:m>
                <a:r>
                  <a:rPr lang="zh-CN" altLang="en-US" sz="2200" dirty="0">
                    <a:solidFill>
                      <a:schemeClr val="tx2"/>
                    </a:solidFill>
                  </a:rPr>
                  <a:t> </a:t>
                </a:r>
                <a:endParaRPr lang="zh-CN" altLang="en-US" sz="2200" dirty="0">
                  <a:solidFill>
                    <a:schemeClr val="tx2"/>
                  </a:solidFill>
                </a:endParaRPr>
              </a:p>
              <a:p>
                <a:pPr>
                  <a:lnSpc>
                    <a:spcPct val="150000"/>
                  </a:lnSpc>
                </a:pPr>
                <a14:m>
                  <m:oMath xmlns:m="http://schemas.openxmlformats.org/officeDocument/2006/math">
                    <m:r>
                      <a:rPr lang="zh-CN" altLang="en-US" sz="2200">
                        <a:solidFill>
                          <a:schemeClr val="tx2"/>
                        </a:solidFill>
                        <a:latin typeface="Cambria Math" panose="02040503050406030204" pitchFamily="18" charset="0"/>
                      </a:rPr>
                      <m:t>=</m:t>
                    </m:r>
                    <m:f>
                      <m:fPr>
                        <m:ctrlPr>
                          <a:rPr lang="zh-CN" altLang="en-US" sz="2200" i="1">
                            <a:solidFill>
                              <a:schemeClr val="tx2"/>
                            </a:solidFill>
                            <a:latin typeface="Cambria Math" panose="02040503050406030204" pitchFamily="18" charset="0"/>
                          </a:rPr>
                        </m:ctrlPr>
                      </m:fPr>
                      <m:num>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𝑆</m:t>
                            </m:r>
                          </m:e>
                          <m:sub>
                            <m:r>
                              <a:rPr lang="zh-CN" altLang="en-US" sz="2200">
                                <a:solidFill>
                                  <a:schemeClr val="tx2"/>
                                </a:solidFill>
                                <a:latin typeface="Cambria Math" panose="02040503050406030204" pitchFamily="18" charset="0"/>
                              </a:rPr>
                              <m:t>0</m:t>
                            </m:r>
                          </m:sub>
                        </m:sSub>
                      </m:num>
                      <m:den>
                        <m:d>
                          <m:dPr>
                            <m:endChr m:val=""/>
                            <m:ctrlPr>
                              <a:rPr lang="zh-CN" altLang="en-US" sz="2200" i="1">
                                <a:solidFill>
                                  <a:schemeClr val="tx2"/>
                                </a:solidFill>
                                <a:latin typeface="Cambria Math" panose="02040503050406030204" pitchFamily="18" charset="0"/>
                              </a:rPr>
                            </m:ctrlPr>
                          </m:dPr>
                          <m:e>
                            <m:r>
                              <a:rPr lang="zh-CN" altLang="en-US" sz="2200">
                                <a:solidFill>
                                  <a:schemeClr val="tx2"/>
                                </a:solidFill>
                                <a:latin typeface="Cambria Math" panose="02040503050406030204" pitchFamily="18" charset="0"/>
                              </a:rPr>
                              <m:t>1</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𝛼</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𝜉</m:t>
                            </m:r>
                          </m:e>
                        </m:d>
                      </m:den>
                    </m:f>
                    <m:nary>
                      <m:naryPr>
                        <m:grow m:val="on"/>
                        <m:limLoc m:val="subSup"/>
                        <m:ctrlPr>
                          <a:rPr lang="zh-CN" altLang="en-US" sz="2200" i="1">
                            <a:solidFill>
                              <a:schemeClr val="tx2"/>
                            </a:solidFill>
                            <a:latin typeface="Cambria Math" panose="02040503050406030204" pitchFamily="18" charset="0"/>
                          </a:rPr>
                        </m:ctrlPr>
                      </m:naryPr>
                      <m:sub>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2</m:t>
                            </m:r>
                          </m:sub>
                        </m:sSub>
                      </m:sub>
                      <m:sup>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sup>
                      <m:e>
                        <m:r>
                          <a:rPr lang="zh-CN" altLang="en-US" sz="2200">
                            <a:solidFill>
                              <a:schemeClr val="tx2"/>
                            </a:solidFill>
                            <a:latin typeface="Cambria Math" panose="02040503050406030204" pitchFamily="18" charset="0"/>
                          </a:rPr>
                          <m:t> </m:t>
                        </m:r>
                      </m:e>
                    </m:nary>
                    <m:r>
                      <a:rPr lang="zh-CN" altLang="en-US" sz="2200">
                        <a:solidFill>
                          <a:schemeClr val="tx2"/>
                        </a:solidFill>
                        <a:latin typeface="Cambria Math" panose="02040503050406030204" pitchFamily="18" charset="0"/>
                      </a:rPr>
                      <m:t> </m:t>
                    </m:r>
                    <m:d>
                      <m:dPr>
                        <m:ctrlPr>
                          <a:rPr lang="zh-CN" altLang="en-US" sz="2200" i="1">
                            <a:solidFill>
                              <a:schemeClr val="tx2"/>
                            </a:solidFill>
                            <a:latin typeface="Cambria Math" panose="02040503050406030204" pitchFamily="18" charset="0"/>
                          </a:rPr>
                        </m:ctrlPr>
                      </m:dPr>
                      <m:e>
                        <m:f>
                          <m:fPr>
                            <m:ctrlPr>
                              <a:rPr lang="zh-CN" altLang="en-US" sz="2200" i="1">
                                <a:solidFill>
                                  <a:schemeClr val="tx2"/>
                                </a:solidFill>
                                <a:latin typeface="Cambria Math" panose="02040503050406030204" pitchFamily="18" charset="0"/>
                              </a:rPr>
                            </m:ctrlPr>
                          </m:fPr>
                          <m:num>
                            <m:r>
                              <a:rPr lang="zh-CN" altLang="en-US" sz="2200">
                                <a:solidFill>
                                  <a:schemeClr val="tx2"/>
                                </a:solidFill>
                                <a:latin typeface="Cambria Math" panose="02040503050406030204" pitchFamily="18" charset="0"/>
                              </a:rPr>
                              <m:t>1</m:t>
                            </m:r>
                          </m:num>
                          <m:den>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den>
                        </m:f>
                        <m:r>
                          <a:rPr lang="zh-CN" altLang="en-US" sz="2200">
                            <a:solidFill>
                              <a:schemeClr val="tx2"/>
                            </a:solidFill>
                            <a:latin typeface="Cambria Math" panose="02040503050406030204" pitchFamily="18" charset="0"/>
                          </a:rPr>
                          <m:t>−</m:t>
                        </m:r>
                        <m:f>
                          <m:fPr>
                            <m:ctrlPr>
                              <a:rPr lang="zh-CN" altLang="en-US" sz="2200" i="1">
                                <a:solidFill>
                                  <a:schemeClr val="tx2"/>
                                </a:solidFill>
                                <a:latin typeface="Cambria Math" panose="02040503050406030204" pitchFamily="18" charset="0"/>
                              </a:rPr>
                            </m:ctrlPr>
                          </m:fPr>
                          <m:num>
                            <m:r>
                              <a:rPr lang="zh-CN" altLang="en-US" sz="2200" i="1">
                                <a:solidFill>
                                  <a:schemeClr val="tx2"/>
                                </a:solidFill>
                                <a:latin typeface="Cambria Math" panose="02040503050406030204" pitchFamily="18" charset="0"/>
                              </a:rPr>
                              <m:t>𝛼</m:t>
                            </m:r>
                          </m:num>
                          <m:den>
                            <m:r>
                              <a:rPr lang="zh-CN" altLang="en-US" sz="2200" i="1">
                                <a:solidFill>
                                  <a:schemeClr val="tx2"/>
                                </a:solidFill>
                                <a:latin typeface="Cambria Math" panose="02040503050406030204" pitchFamily="18" charset="0"/>
                              </a:rPr>
                              <m:t>𝐸</m:t>
                            </m:r>
                          </m:den>
                        </m:f>
                      </m:e>
                    </m:d>
                    <m:r>
                      <a:rPr lang="zh-CN" altLang="en-US" sz="2200" i="1">
                        <a:solidFill>
                          <a:schemeClr val="tx2"/>
                        </a:solidFill>
                        <a:latin typeface="Cambria Math" panose="02040503050406030204" pitchFamily="18" charset="0"/>
                      </a:rPr>
                      <m:t>𝑑𝐸</m:t>
                    </m:r>
                  </m:oMath>
                </a14:m>
                <a:r>
                  <a:rPr lang="zh-CN" altLang="en-US" sz="2200" dirty="0">
                    <a:solidFill>
                      <a:schemeClr val="tx2"/>
                    </a:solidFill>
                  </a:rPr>
                  <a:t> </a:t>
                </a:r>
                <a:endParaRPr lang="en-US" altLang="zh-CN" sz="2200" dirty="0">
                  <a:solidFill>
                    <a:schemeClr val="tx2"/>
                  </a:solidFill>
                </a:endParaRPr>
              </a:p>
              <a:p>
                <a:pPr>
                  <a:lnSpc>
                    <a:spcPct val="150000"/>
                  </a:lnSpc>
                </a:pPr>
                <a14:m>
                  <m:oMath xmlns:m="http://schemas.openxmlformats.org/officeDocument/2006/math">
                    <m:r>
                      <a:rPr lang="zh-CN" altLang="en-US" sz="2200">
                        <a:solidFill>
                          <a:schemeClr val="tx2"/>
                        </a:solidFill>
                        <a:latin typeface="Cambria Math" panose="02040503050406030204" pitchFamily="18" charset="0"/>
                      </a:rPr>
                      <m:t>=</m:t>
                    </m:r>
                    <m:f>
                      <m:fPr>
                        <m:ctrlPr>
                          <a:rPr lang="zh-CN" altLang="en-US" sz="2200" i="1">
                            <a:solidFill>
                              <a:schemeClr val="tx2"/>
                            </a:solidFill>
                            <a:latin typeface="Cambria Math" panose="02040503050406030204" pitchFamily="18" charset="0"/>
                          </a:rPr>
                        </m:ctrlPr>
                      </m:fPr>
                      <m:num>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𝑆</m:t>
                            </m:r>
                          </m:e>
                          <m:sub>
                            <m:r>
                              <a:rPr lang="zh-CN" altLang="en-US" sz="2200">
                                <a:solidFill>
                                  <a:schemeClr val="tx2"/>
                                </a:solidFill>
                                <a:latin typeface="Cambria Math" panose="02040503050406030204" pitchFamily="18" charset="0"/>
                              </a:rPr>
                              <m:t>0</m:t>
                            </m:r>
                          </m:sub>
                        </m:sSub>
                      </m:num>
                      <m:den>
                        <m:d>
                          <m:dPr>
                            <m:endChr m:val=""/>
                            <m:ctrlPr>
                              <a:rPr lang="zh-CN" altLang="en-US" sz="2200" i="1">
                                <a:solidFill>
                                  <a:schemeClr val="tx2"/>
                                </a:solidFill>
                                <a:latin typeface="Cambria Math" panose="02040503050406030204" pitchFamily="18" charset="0"/>
                              </a:rPr>
                            </m:ctrlPr>
                          </m:dPr>
                          <m:e>
                            <m:r>
                              <a:rPr lang="zh-CN" altLang="en-US" sz="2200">
                                <a:solidFill>
                                  <a:schemeClr val="tx2"/>
                                </a:solidFill>
                                <a:latin typeface="Cambria Math" panose="02040503050406030204" pitchFamily="18" charset="0"/>
                              </a:rPr>
                              <m:t>1</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𝛼</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𝜉</m:t>
                            </m:r>
                          </m:e>
                        </m:d>
                      </m:den>
                    </m:f>
                    <m:d>
                      <m:dPr>
                        <m:ctrlPr>
                          <a:rPr lang="zh-CN" altLang="en-US" sz="2200" i="1">
                            <a:solidFill>
                              <a:schemeClr val="tx2"/>
                            </a:solidFill>
                            <a:latin typeface="Cambria Math" panose="02040503050406030204" pitchFamily="18" charset="0"/>
                          </a:rPr>
                        </m:ctrlPr>
                      </m:dPr>
                      <m:e>
                        <m:f>
                          <m:fPr>
                            <m:ctrlPr>
                              <a:rPr lang="zh-CN" altLang="en-US" sz="2200" i="1">
                                <a:solidFill>
                                  <a:schemeClr val="tx2"/>
                                </a:solidFill>
                                <a:latin typeface="Cambria Math" panose="02040503050406030204" pitchFamily="18" charset="0"/>
                              </a:rPr>
                            </m:ctrlPr>
                          </m:fPr>
                          <m:num>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r>
                              <a:rPr lang="zh-CN" altLang="en-US" sz="2200">
                                <a:solidFill>
                                  <a:schemeClr val="tx2"/>
                                </a:solidFill>
                                <a:latin typeface="Cambria Math" panose="02040503050406030204" pitchFamily="18" charset="0"/>
                              </a:rPr>
                              <m:t>−</m:t>
                            </m:r>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2</m:t>
                                </m:r>
                              </m:sub>
                            </m:sSub>
                          </m:num>
                          <m:den>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den>
                        </m:f>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𝛼</m:t>
                        </m:r>
                        <m:r>
                          <m:rPr>
                            <m:sty m:val="p"/>
                          </m:rPr>
                          <a:rPr lang="zh-CN" altLang="en-US" sz="2200">
                            <a:solidFill>
                              <a:schemeClr val="tx2"/>
                            </a:solidFill>
                            <a:latin typeface="Cambria Math" panose="02040503050406030204" pitchFamily="18" charset="0"/>
                          </a:rPr>
                          <m:t>l</m:t>
                        </m:r>
                        <m:func>
                          <m:funcPr>
                            <m:ctrlPr>
                              <a:rPr lang="zh-CN" altLang="en-US" sz="2200" i="1">
                                <a:solidFill>
                                  <a:schemeClr val="tx2"/>
                                </a:solidFill>
                                <a:latin typeface="Cambria Math" panose="02040503050406030204" pitchFamily="18" charset="0"/>
                              </a:rPr>
                            </m:ctrlPr>
                          </m:funcPr>
                          <m:fName>
                            <m:r>
                              <m:rPr>
                                <m:sty m:val="p"/>
                              </m:rPr>
                              <a:rPr lang="zh-CN" altLang="en-US" sz="2200">
                                <a:solidFill>
                                  <a:schemeClr val="tx2"/>
                                </a:solidFill>
                                <a:latin typeface="Cambria Math" panose="02040503050406030204" pitchFamily="18" charset="0"/>
                              </a:rPr>
                              <m:t>n</m:t>
                            </m:r>
                          </m:fName>
                          <m:e>
                            <m:f>
                              <m:fPr>
                                <m:ctrlPr>
                                  <a:rPr lang="zh-CN" altLang="en-US" sz="2200" i="1">
                                    <a:solidFill>
                                      <a:schemeClr val="tx2"/>
                                    </a:solidFill>
                                    <a:latin typeface="Cambria Math" panose="02040503050406030204" pitchFamily="18" charset="0"/>
                                  </a:rPr>
                                </m:ctrlPr>
                              </m:fPr>
                              <m:num>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2</m:t>
                                    </m:r>
                                  </m:sub>
                                </m:sSub>
                              </m:num>
                              <m:den>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𝐸</m:t>
                                    </m:r>
                                  </m:e>
                                  <m:sub>
                                    <m:r>
                                      <a:rPr lang="zh-CN" altLang="en-US" sz="2200">
                                        <a:solidFill>
                                          <a:schemeClr val="tx2"/>
                                        </a:solidFill>
                                        <a:latin typeface="Cambria Math" panose="02040503050406030204" pitchFamily="18" charset="0"/>
                                      </a:rPr>
                                      <m:t>1</m:t>
                                    </m:r>
                                  </m:sub>
                                </m:sSub>
                              </m:den>
                            </m:f>
                          </m:e>
                        </m:func>
                      </m:e>
                    </m:d>
                  </m:oMath>
                </a14:m>
                <a:r>
                  <a:rPr lang="zh-CN" altLang="en-US" sz="2200" dirty="0">
                    <a:solidFill>
                      <a:schemeClr val="tx2"/>
                    </a:solidFill>
                  </a:rPr>
                  <a:t> </a:t>
                </a:r>
                <a:endParaRPr lang="en-US" altLang="zh-CN" sz="2200" dirty="0">
                  <a:solidFill>
                    <a:schemeClr val="tx2"/>
                  </a:solidFill>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逃脱共振俘获概率为：</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14:m>
                  <m:oMath xmlns:m="http://schemas.openxmlformats.org/officeDocument/2006/math">
                    <m:r>
                      <a:rPr lang="en-US" altLang="zh-CN" sz="2200" b="0" i="1" smtClean="0">
                        <a:solidFill>
                          <a:schemeClr val="tx2"/>
                        </a:solidFill>
                        <a:latin typeface="Cambria Math" panose="02040503050406030204" pitchFamily="18" charset="0"/>
                      </a:rPr>
                      <m:t>𝑝</m:t>
                    </m:r>
                    <m:r>
                      <a:rPr lang="en-US" altLang="zh-CN" sz="2200" b="0" i="1" smtClean="0">
                        <a:solidFill>
                          <a:schemeClr val="tx2"/>
                        </a:solidFill>
                        <a:latin typeface="Cambria Math" panose="02040503050406030204" pitchFamily="18" charset="0"/>
                      </a:rPr>
                      <m:t>=</m:t>
                    </m:r>
                    <m:r>
                      <a:rPr lang="en-US" altLang="zh-CN" sz="2200" b="0" i="1" smtClean="0">
                        <a:solidFill>
                          <a:schemeClr val="tx2"/>
                        </a:solidFill>
                        <a:latin typeface="Cambria Math" panose="02040503050406030204" pitchFamily="18" charset="0"/>
                      </a:rPr>
                      <m:t>1</m:t>
                    </m:r>
                    <m:r>
                      <a:rPr lang="en-US" altLang="zh-CN" sz="2200" b="0" i="1" smtClean="0">
                        <a:solidFill>
                          <a:schemeClr val="tx2"/>
                        </a:solidFill>
                        <a:latin typeface="Cambria Math" panose="02040503050406030204" pitchFamily="18" charset="0"/>
                      </a:rPr>
                      <m:t>−</m:t>
                    </m:r>
                    <m:f>
                      <m:fPr>
                        <m:ctrlPr>
                          <a:rPr lang="en-US" altLang="zh-CN" sz="2200" b="0" i="1" smtClean="0">
                            <a:solidFill>
                              <a:schemeClr val="tx2"/>
                            </a:solidFill>
                            <a:latin typeface="Cambria Math" panose="02040503050406030204" pitchFamily="18" charset="0"/>
                          </a:rPr>
                        </m:ctrlPr>
                      </m:fPr>
                      <m:num>
                        <m:r>
                          <a:rPr lang="en-US" altLang="zh-CN" sz="2200" b="0" i="1" smtClean="0">
                            <a:solidFill>
                              <a:schemeClr val="tx2"/>
                            </a:solidFill>
                            <a:latin typeface="Cambria Math" panose="02040503050406030204" pitchFamily="18" charset="0"/>
                          </a:rPr>
                          <m:t>𝐴</m:t>
                        </m:r>
                      </m:num>
                      <m:den>
                        <m:sSub>
                          <m:sSubPr>
                            <m:ctrlPr>
                              <a:rPr lang="en-US" altLang="zh-CN" sz="2200" b="0" i="1" smtClean="0">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𝑆</m:t>
                            </m:r>
                          </m:e>
                          <m:sub>
                            <m:r>
                              <a:rPr lang="en-US" altLang="zh-CN" sz="2200" b="0" i="1" smtClean="0">
                                <a:solidFill>
                                  <a:schemeClr val="tx2"/>
                                </a:solidFill>
                                <a:latin typeface="Cambria Math" panose="02040503050406030204" pitchFamily="18" charset="0"/>
                              </a:rPr>
                              <m:t>0</m:t>
                            </m:r>
                          </m:sub>
                        </m:sSub>
                      </m:den>
                    </m:f>
                    <m:r>
                      <a:rPr lang="en-US" altLang="zh-CN" sz="2200" b="0" i="1" smtClean="0">
                        <a:solidFill>
                          <a:schemeClr val="tx2"/>
                        </a:solidFill>
                        <a:latin typeface="Cambria Math" panose="02040503050406030204" pitchFamily="18" charset="0"/>
                      </a:rPr>
                      <m:t>=</m:t>
                    </m:r>
                    <m:r>
                      <a:rPr lang="en-US" altLang="zh-CN" sz="2200" b="0" i="1" smtClean="0">
                        <a:solidFill>
                          <a:schemeClr val="tx2"/>
                        </a:solidFill>
                        <a:latin typeface="Cambria Math" panose="02040503050406030204" pitchFamily="18" charset="0"/>
                      </a:rPr>
                      <m:t>1</m:t>
                    </m:r>
                    <m:r>
                      <a:rPr lang="en-US" altLang="zh-CN" sz="2200" b="0" i="1" smtClean="0">
                        <a:solidFill>
                          <a:schemeClr val="tx2"/>
                        </a:solidFill>
                        <a:latin typeface="Cambria Math" panose="02040503050406030204" pitchFamily="18" charset="0"/>
                      </a:rPr>
                      <m:t>−</m:t>
                    </m:r>
                    <m:f>
                      <m:fPr>
                        <m:ctrlPr>
                          <a:rPr lang="en-US" altLang="zh-CN" sz="2200" b="0" i="1" smtClean="0">
                            <a:solidFill>
                              <a:schemeClr val="tx2"/>
                            </a:solidFill>
                            <a:latin typeface="Cambria Math" panose="02040503050406030204" pitchFamily="18" charset="0"/>
                          </a:rPr>
                        </m:ctrlPr>
                      </m:fPr>
                      <m:num>
                        <m:r>
                          <a:rPr lang="en-US" altLang="zh-CN" sz="2200" b="0" i="1" smtClean="0">
                            <a:solidFill>
                              <a:schemeClr val="tx2"/>
                            </a:solidFill>
                            <a:latin typeface="Cambria Math" panose="02040503050406030204" pitchFamily="18" charset="0"/>
                          </a:rPr>
                          <m:t>1</m:t>
                        </m:r>
                      </m:num>
                      <m:den>
                        <m:d>
                          <m:dPr>
                            <m:ctrlPr>
                              <a:rPr lang="en-US" altLang="zh-CN" sz="2200" b="0" i="1" smtClean="0">
                                <a:solidFill>
                                  <a:schemeClr val="tx2"/>
                                </a:solidFill>
                                <a:latin typeface="Cambria Math" panose="02040503050406030204" pitchFamily="18" charset="0"/>
                              </a:rPr>
                            </m:ctrlPr>
                          </m:dPr>
                          <m:e>
                            <m:r>
                              <a:rPr lang="en-US" altLang="zh-CN" sz="2200" i="1">
                                <a:solidFill>
                                  <a:schemeClr val="tx2"/>
                                </a:solidFill>
                                <a:latin typeface="Cambria Math" panose="02040503050406030204" pitchFamily="18" charset="0"/>
                              </a:rPr>
                              <m:t>1</m:t>
                            </m:r>
                            <m:r>
                              <a:rPr lang="en-US" altLang="zh-CN" sz="2200" b="0" i="1" smtClean="0">
                                <a:solidFill>
                                  <a:schemeClr val="tx2"/>
                                </a:solidFill>
                                <a:latin typeface="Cambria Math" panose="02040503050406030204" pitchFamily="18" charset="0"/>
                              </a:rPr>
                              <m:t>−</m:t>
                            </m:r>
                            <m:r>
                              <a:rPr lang="en-US" altLang="zh-CN" sz="2200" b="0" i="1" smtClean="0">
                                <a:solidFill>
                                  <a:schemeClr val="tx2"/>
                                </a:solidFill>
                                <a:latin typeface="Cambria Math" panose="02040503050406030204" pitchFamily="18" charset="0"/>
                              </a:rPr>
                              <m:t>𝛼</m:t>
                            </m:r>
                          </m:e>
                        </m:d>
                        <m:r>
                          <a:rPr lang="en-US" altLang="zh-CN" sz="2200" b="0" i="1" smtClean="0">
                            <a:solidFill>
                              <a:schemeClr val="tx2"/>
                            </a:solidFill>
                            <a:latin typeface="Cambria Math" panose="02040503050406030204" pitchFamily="18" charset="0"/>
                          </a:rPr>
                          <m:t>𝜉</m:t>
                        </m:r>
                      </m:den>
                    </m:f>
                    <m:d>
                      <m:dPr>
                        <m:ctrlPr>
                          <a:rPr lang="en-US" altLang="zh-CN" sz="2200" b="0" i="1" smtClean="0">
                            <a:solidFill>
                              <a:schemeClr val="tx2"/>
                            </a:solidFill>
                            <a:latin typeface="Cambria Math" panose="02040503050406030204" pitchFamily="18" charset="0"/>
                          </a:rPr>
                        </m:ctrlPr>
                      </m:dPr>
                      <m:e>
                        <m:f>
                          <m:fPr>
                            <m:ctrlPr>
                              <a:rPr lang="en-US" altLang="zh-CN" sz="2200" b="0" i="1" smtClean="0">
                                <a:solidFill>
                                  <a:schemeClr val="tx2"/>
                                </a:solidFill>
                                <a:latin typeface="Cambria Math" panose="02040503050406030204" pitchFamily="18" charset="0"/>
                              </a:rPr>
                            </m:ctrlPr>
                          </m:fPr>
                          <m:num>
                            <m:sSub>
                              <m:sSubPr>
                                <m:ctrlPr>
                                  <a:rPr lang="en-US" altLang="zh-CN" sz="2200" b="0" i="1" smtClean="0">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𝐸</m:t>
                                </m:r>
                              </m:e>
                              <m:sub>
                                <m:r>
                                  <a:rPr lang="en-US" altLang="zh-CN" sz="2200" b="0" i="1" smtClean="0">
                                    <a:solidFill>
                                      <a:schemeClr val="tx2"/>
                                    </a:solidFill>
                                    <a:latin typeface="Cambria Math" panose="02040503050406030204" pitchFamily="18" charset="0"/>
                                  </a:rPr>
                                  <m:t>1</m:t>
                                </m:r>
                              </m:sub>
                            </m:sSub>
                            <m:r>
                              <a:rPr lang="en-US" altLang="zh-CN" sz="2200" b="0" i="1" smtClean="0">
                                <a:solidFill>
                                  <a:schemeClr val="tx2"/>
                                </a:solidFill>
                                <a:latin typeface="Cambria Math" panose="02040503050406030204" pitchFamily="18" charset="0"/>
                              </a:rPr>
                              <m:t>−</m:t>
                            </m:r>
                            <m:sSub>
                              <m:sSubPr>
                                <m:ctrlPr>
                                  <a:rPr lang="en-US" altLang="zh-CN" sz="2200" b="0" i="1" smtClean="0">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𝐸</m:t>
                                </m:r>
                              </m:e>
                              <m:sub>
                                <m:r>
                                  <a:rPr lang="en-US" altLang="zh-CN" sz="2200" b="0" i="1" smtClean="0">
                                    <a:solidFill>
                                      <a:schemeClr val="tx2"/>
                                    </a:solidFill>
                                    <a:latin typeface="Cambria Math" panose="02040503050406030204" pitchFamily="18" charset="0"/>
                                  </a:rPr>
                                  <m:t>2</m:t>
                                </m:r>
                              </m:sub>
                            </m:sSub>
                          </m:num>
                          <m:den>
                            <m:sSub>
                              <m:sSubPr>
                                <m:ctrlPr>
                                  <a:rPr lang="en-US" altLang="zh-CN" sz="2200" b="0" i="1" smtClean="0">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𝐸</m:t>
                                </m:r>
                              </m:e>
                              <m:sub>
                                <m:r>
                                  <a:rPr lang="en-US" altLang="zh-CN" sz="2200" b="0" i="1" smtClean="0">
                                    <a:solidFill>
                                      <a:schemeClr val="tx2"/>
                                    </a:solidFill>
                                    <a:latin typeface="Cambria Math" panose="02040503050406030204" pitchFamily="18" charset="0"/>
                                  </a:rPr>
                                  <m:t>1</m:t>
                                </m:r>
                              </m:sub>
                            </m:sSub>
                          </m:den>
                        </m:f>
                        <m:r>
                          <a:rPr lang="en-US" altLang="zh-CN" sz="2200" b="0" i="1" smtClean="0">
                            <a:solidFill>
                              <a:schemeClr val="tx2"/>
                            </a:solidFill>
                            <a:latin typeface="Cambria Math" panose="02040503050406030204" pitchFamily="18" charset="0"/>
                          </a:rPr>
                          <m:t>+</m:t>
                        </m:r>
                        <m:r>
                          <a:rPr lang="en-US" altLang="zh-CN" sz="2200" b="0" i="1" smtClean="0">
                            <a:solidFill>
                              <a:schemeClr val="tx2"/>
                            </a:solidFill>
                            <a:latin typeface="Cambria Math" panose="02040503050406030204" pitchFamily="18" charset="0"/>
                          </a:rPr>
                          <m:t>𝛼</m:t>
                        </m:r>
                        <m:func>
                          <m:funcPr>
                            <m:ctrlPr>
                              <a:rPr lang="en-US" altLang="zh-CN" sz="2200" b="0" i="1" smtClean="0">
                                <a:solidFill>
                                  <a:schemeClr val="tx2"/>
                                </a:solidFill>
                                <a:latin typeface="Cambria Math" panose="02040503050406030204" pitchFamily="18" charset="0"/>
                              </a:rPr>
                            </m:ctrlPr>
                          </m:funcPr>
                          <m:fName>
                            <m:r>
                              <m:rPr>
                                <m:sty m:val="p"/>
                              </m:rPr>
                              <a:rPr lang="en-US" altLang="zh-CN" sz="2200" b="0" i="0" smtClean="0">
                                <a:solidFill>
                                  <a:schemeClr val="tx2"/>
                                </a:solidFill>
                                <a:latin typeface="Cambria Math" panose="02040503050406030204" pitchFamily="18" charset="0"/>
                              </a:rPr>
                              <m:t>ln</m:t>
                            </m:r>
                          </m:fName>
                          <m:e>
                            <m:f>
                              <m:fPr>
                                <m:ctrlPr>
                                  <a:rPr lang="en-US" altLang="zh-CN" sz="2200" b="0" i="1" smtClean="0">
                                    <a:solidFill>
                                      <a:schemeClr val="tx2"/>
                                    </a:solidFill>
                                    <a:latin typeface="Cambria Math" panose="02040503050406030204" pitchFamily="18" charset="0"/>
                                  </a:rPr>
                                </m:ctrlPr>
                              </m:fPr>
                              <m:num>
                                <m:sSub>
                                  <m:sSubPr>
                                    <m:ctrlPr>
                                      <a:rPr lang="en-US" altLang="zh-CN" sz="2200" b="0" i="1" smtClean="0">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𝐸</m:t>
                                    </m:r>
                                  </m:e>
                                  <m:sub>
                                    <m:r>
                                      <a:rPr lang="en-US" altLang="zh-CN" sz="2200" b="0" i="1" smtClean="0">
                                        <a:solidFill>
                                          <a:schemeClr val="tx2"/>
                                        </a:solidFill>
                                        <a:latin typeface="Cambria Math" panose="02040503050406030204" pitchFamily="18" charset="0"/>
                                      </a:rPr>
                                      <m:t>2</m:t>
                                    </m:r>
                                  </m:sub>
                                </m:sSub>
                              </m:num>
                              <m:den>
                                <m:sSub>
                                  <m:sSubPr>
                                    <m:ctrlPr>
                                      <a:rPr lang="en-US" altLang="zh-CN" sz="2200" b="0" i="1" smtClean="0">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𝐸</m:t>
                                    </m:r>
                                  </m:e>
                                  <m:sub>
                                    <m:r>
                                      <a:rPr lang="en-US" altLang="zh-CN" sz="2200" b="0" i="1" smtClean="0">
                                        <a:solidFill>
                                          <a:schemeClr val="tx2"/>
                                        </a:solidFill>
                                        <a:latin typeface="Cambria Math" panose="02040503050406030204" pitchFamily="18" charset="0"/>
                                      </a:rPr>
                                      <m:t>1</m:t>
                                    </m:r>
                                  </m:sub>
                                </m:sSub>
                              </m:den>
                            </m:f>
                          </m:e>
                        </m:func>
                      </m:e>
                    </m:d>
                  </m:oMath>
                </a14:m>
                <a:r>
                  <a:rPr lang="zh-CN" altLang="en-US" sz="2200" dirty="0">
                    <a:solidFill>
                      <a:schemeClr val="tx2"/>
                    </a:solidFill>
                  </a:rPr>
                  <a:t> </a:t>
                </a:r>
                <a:endParaRPr lang="zh-CN" altLang="en-US" sz="2200" dirty="0">
                  <a:solidFill>
                    <a:schemeClr val="tx2"/>
                  </a:solidFill>
                </a:endParaRPr>
              </a:p>
              <a:p>
                <a:endParaRPr lang="zh-CN" altLang="en-US" dirty="0"/>
              </a:p>
              <a:p>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179512" y="807192"/>
                <a:ext cx="8352928" cy="5243615"/>
              </a:xfrm>
              <a:prstGeom prst="rect">
                <a:avLst/>
              </a:prstGeom>
              <a:blipFill rotWithShape="1">
                <a:blip r:embed="rId1"/>
                <a:stretch>
                  <a:fillRect l="-5" t="-2" r="7" b="10"/>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17271" y="44624"/>
            <a:ext cx="8503201" cy="504056"/>
          </a:xfrm>
        </p:spPr>
        <p:txBody>
          <a:bodyPr/>
          <a:lstStyle/>
          <a:p>
            <a:pPr algn="l"/>
            <a:r>
              <a:rPr lang="zh-CN" altLang="en-US" dirty="0"/>
              <a:t>中子的弹性散射过程</a:t>
            </a:r>
            <a:endParaRPr kumimoji="1" lang="zh-CN" altLang="en-US" dirty="0"/>
          </a:p>
        </p:txBody>
      </p:sp>
      <mc:AlternateContent xmlns:mc="http://schemas.openxmlformats.org/markup-compatibility/2006">
        <mc:Choice xmlns:a14="http://schemas.microsoft.com/office/drawing/2010/main" Requires="a14">
          <p:sp>
            <p:nvSpPr>
              <p:cNvPr id="12" name="矩形 11"/>
              <p:cNvSpPr/>
              <p:nvPr/>
            </p:nvSpPr>
            <p:spPr>
              <a:xfrm>
                <a:off x="179512" y="469387"/>
                <a:ext cx="8503200" cy="6935470"/>
              </a:xfrm>
              <a:prstGeom prst="rect">
                <a:avLst/>
              </a:prstGeom>
            </p:spPr>
            <p:txBody>
              <a:bodyPr wrap="square">
                <a:spAutoFit/>
              </a:bodyPr>
              <a:lstStyle/>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解法二：直接求穿过</a:t>
                </a:r>
                <a:r>
                  <a:rPr lang="en-US" altLang="zh-CN" sz="2200" kern="0" dirty="0">
                    <a:solidFill>
                      <a:schemeClr val="tx2"/>
                    </a:solidFill>
                    <a:latin typeface="STKaiti" panose="02010600040101010101" pitchFamily="2" charset="-122"/>
                    <a:ea typeface="STKaiti" panose="02010600040101010101" pitchFamily="2" charset="-122"/>
                  </a:rPr>
                  <a:t>[</a:t>
                </a:r>
                <a14:m>
                  <m:oMath xmlns:m="http://schemas.openxmlformats.org/officeDocument/2006/math">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1</m:t>
                        </m:r>
                      </m:sub>
                    </m:sSub>
                    <m:r>
                      <a:rPr lang="en-US" altLang="zh-CN" sz="2200" i="1" kern="0" dirty="0" smtClean="0">
                        <a:solidFill>
                          <a:schemeClr val="tx2"/>
                        </a:solidFill>
                        <a:latin typeface="Cambria Math" panose="02040503050406030204" pitchFamily="18" charset="0"/>
                        <a:ea typeface="STKaiti" panose="02010600040101010101" pitchFamily="2" charset="-122"/>
                      </a:rPr>
                      <m:t>,</m:t>
                    </m:r>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2</m:t>
                        </m:r>
                      </m:sub>
                    </m:sSub>
                  </m:oMath>
                </a14:m>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区间的中子数。</a:t>
                </a:r>
                <a:endParaRPr lang="zh-CN" altLang="en-US"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首先确定碰撞前和碰撞后的能量范围，</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碰撞前：</a:t>
                </a:r>
                <a:r>
                  <a:rPr lang="en-US" altLang="zh-CN" sz="2200"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p>
                      <m:sSupPr>
                        <m:ctrlP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ctrlPr>
                      </m:sSupPr>
                      <m:e>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𝐸</m:t>
                        </m:r>
                      </m:e>
                      <m:sup>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m:t>
                        </m:r>
                      </m:sup>
                    </m:sSup>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1</m:t>
                        </m:r>
                      </m:sub>
                    </m:sSub>
                    <m:r>
                      <a:rPr lang="en-US" altLang="zh-CN" sz="2200" i="1" kern="0" dirty="0">
                        <a:solidFill>
                          <a:schemeClr val="tx2"/>
                        </a:solidFill>
                        <a:latin typeface="Cambria Math" panose="02040503050406030204" pitchFamily="18" charset="0"/>
                        <a:ea typeface="STKaiti" panose="02010600040101010101" pitchFamily="2" charset="-122"/>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2</m:t>
                        </m:r>
                      </m:sub>
                    </m:sSub>
                    <m:r>
                      <a:rPr lang="en-US" altLang="zh-CN" sz="2200" b="0" i="1" kern="0" dirty="0" smtClean="0">
                        <a:solidFill>
                          <a:schemeClr val="tx2"/>
                        </a:solidFill>
                        <a:latin typeface="Cambria Math" panose="02040503050406030204" pitchFamily="18" charset="0"/>
                        <a:ea typeface="STKaiti" panose="02010600040101010101" pitchFamily="2" charset="-122"/>
                      </a:rPr>
                      <m:t>/</m:t>
                    </m:r>
                    <m:r>
                      <a:rPr lang="en-US" altLang="zh-CN" sz="2200" b="0" i="1" kern="0" dirty="0" smtClean="0">
                        <a:solidFill>
                          <a:schemeClr val="tx2"/>
                        </a:solidFill>
                        <a:latin typeface="Cambria Math" panose="02040503050406030204" pitchFamily="18" charset="0"/>
                        <a:ea typeface="STKaiti" panose="02010600040101010101" pitchFamily="2" charset="-122"/>
                      </a:rPr>
                      <m:t>𝛼</m:t>
                    </m:r>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m:t>
                    </m:r>
                  </m:oMath>
                </a14:m>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碰撞后：</a:t>
                </a:r>
                <a:r>
                  <a:rPr lang="en-US" altLang="zh-CN" sz="2200"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𝐸</m:t>
                    </m:r>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b="0" i="1" kern="0" dirty="0" smtClean="0">
                            <a:solidFill>
                              <a:schemeClr val="tx2"/>
                            </a:solidFill>
                            <a:latin typeface="Cambria Math" panose="02040503050406030204" pitchFamily="18" charset="0"/>
                            <a:ea typeface="STKaiti" panose="02010600040101010101" pitchFamily="2" charset="-122"/>
                          </a:rPr>
                          <m:t>𝛼</m:t>
                        </m:r>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1</m:t>
                        </m:r>
                      </m:sub>
                    </m:sSub>
                    <m:r>
                      <a:rPr lang="en-US" altLang="zh-CN" sz="2200" i="1" kern="0" dirty="0">
                        <a:solidFill>
                          <a:schemeClr val="tx2"/>
                        </a:solidFill>
                        <a:latin typeface="Cambria Math" panose="02040503050406030204" pitchFamily="18" charset="0"/>
                        <a:ea typeface="STKaiti" panose="02010600040101010101" pitchFamily="2" charset="-122"/>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2</m:t>
                        </m:r>
                      </m:sub>
                    </m:sSub>
                    <m:r>
                      <a:rPr lang="en-US" altLang="zh-CN" sz="2200" i="1" kern="0" dirty="0">
                        <a:solidFill>
                          <a:schemeClr val="tx2"/>
                        </a:solidFill>
                        <a:latin typeface="Cambria Math" panose="02040503050406030204" pitchFamily="18" charset="0"/>
                        <a:ea typeface="STKaiti" panose="02010600040101010101" pitchFamily="2" charset="-122"/>
                        <a:cs typeface="Cambria Math" panose="02040503050406030204" pitchFamily="18" charset="0"/>
                      </a:rPr>
                      <m:t>]</m:t>
                    </m:r>
                  </m:oMath>
                </a14:m>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慢化到</a:t>
                </a:r>
                <a:r>
                  <a:rPr lang="en-US" altLang="zh-CN" sz="2200" kern="0" dirty="0">
                    <a:solidFill>
                      <a:schemeClr val="tx2"/>
                    </a:solidFill>
                    <a:latin typeface="STKaiti" panose="02010600040101010101" pitchFamily="2" charset="-122"/>
                    <a:ea typeface="STKaiti" panose="02010600040101010101" pitchFamily="2" charset="-122"/>
                  </a:rPr>
                  <a:t>[</a:t>
                </a:r>
                <a14:m>
                  <m:oMath xmlns:m="http://schemas.openxmlformats.org/officeDocument/2006/math">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𝛼</m:t>
                        </m:r>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1</m:t>
                        </m:r>
                      </m:sub>
                    </m:sSub>
                    <m:r>
                      <a:rPr lang="en-US" altLang="zh-CN" sz="2200" i="1" kern="0" dirty="0">
                        <a:solidFill>
                          <a:schemeClr val="tx2"/>
                        </a:solidFill>
                        <a:latin typeface="Cambria Math" panose="02040503050406030204" pitchFamily="18" charset="0"/>
                        <a:ea typeface="STKaiti" panose="02010600040101010101" pitchFamily="2" charset="-122"/>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2</m:t>
                        </m:r>
                      </m:sub>
                    </m:sSub>
                  </m:oMath>
                </a14:m>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区间</a:t>
                </a:r>
                <a14:m>
                  <m:oMath xmlns:m="http://schemas.openxmlformats.org/officeDocument/2006/math">
                    <m:r>
                      <a:rPr lang="en-US" altLang="zh-CN" sz="2200" b="0" i="1" kern="0" smtClean="0">
                        <a:solidFill>
                          <a:schemeClr val="tx2"/>
                        </a:solidFill>
                        <a:latin typeface="Cambria Math" panose="02040503050406030204" pitchFamily="18" charset="0"/>
                        <a:ea typeface="STKaiti" panose="02010600040101010101" pitchFamily="2" charset="-122"/>
                      </a:rPr>
                      <m:t>𝐸</m:t>
                    </m:r>
                    <m:r>
                      <a:rPr lang="zh-CN" altLang="en-US" sz="2200" i="1" kern="0">
                        <a:solidFill>
                          <a:schemeClr val="tx2"/>
                        </a:solidFill>
                        <a:latin typeface="Cambria Math" panose="02040503050406030204" pitchFamily="18" charset="0"/>
                        <a:ea typeface="STKaiti" panose="02010600040101010101" pitchFamily="2" charset="-122"/>
                      </a:rPr>
                      <m:t>处</m:t>
                    </m:r>
                  </m:oMath>
                </a14:m>
                <a:r>
                  <a:rPr lang="zh-CN" altLang="en-US" sz="2200" kern="0" dirty="0">
                    <a:solidFill>
                      <a:schemeClr val="tx2"/>
                    </a:solidFill>
                    <a:latin typeface="STKaiti" panose="02010600040101010101" pitchFamily="2" charset="-122"/>
                    <a:ea typeface="STKaiti" panose="02010600040101010101" pitchFamily="2" charset="-122"/>
                  </a:rPr>
                  <a:t>的中子数：</a:t>
                </a:r>
                <a:endParaRPr lang="en-US" altLang="zh-CN" sz="2200" kern="0" dirty="0">
                  <a:solidFill>
                    <a:schemeClr val="tx2"/>
                  </a:solidFill>
                  <a:latin typeface="STKaiti" panose="02010600040101010101" pitchFamily="2" charset="-122"/>
                  <a:ea typeface="STKaiti" panose="02010600040101010101" pitchFamily="2" charset="-122"/>
                </a:endParaRPr>
              </a:p>
              <a:p>
                <a14:m>
                  <m:oMath xmlns:m="http://schemas.openxmlformats.org/officeDocument/2006/math">
                    <m:nary>
                      <m:naryPr>
                        <m:ctrlPr>
                          <a:rPr lang="en-US" altLang="zh-CN" sz="2200" b="0" i="1" kern="0" smtClean="0">
                            <a:solidFill>
                              <a:schemeClr val="tx2"/>
                            </a:solidFill>
                            <a:latin typeface="Cambria Math" panose="02040503050406030204" pitchFamily="18" charset="0"/>
                            <a:ea typeface="STKaiti" panose="02010600040101010101" pitchFamily="2" charset="-122"/>
                          </a:rPr>
                        </m:ctrlPr>
                      </m:naryPr>
                      <m:sub>
                        <m:f>
                          <m:fPr>
                            <m:ctrlPr>
                              <a:rPr lang="en-US" altLang="zh-CN" sz="2200" b="0" i="1" kern="0" smtClean="0">
                                <a:solidFill>
                                  <a:schemeClr val="tx2"/>
                                </a:solidFill>
                                <a:latin typeface="Cambria Math" panose="02040503050406030204" pitchFamily="18" charset="0"/>
                                <a:ea typeface="STKaiti" panose="02010600040101010101" pitchFamily="2" charset="-122"/>
                              </a:rPr>
                            </m:ctrlPr>
                          </m:fPr>
                          <m:num>
                            <m:r>
                              <a:rPr lang="en-US" altLang="zh-CN" sz="2200" b="0" i="1" kern="0" smtClean="0">
                                <a:solidFill>
                                  <a:schemeClr val="tx2"/>
                                </a:solidFill>
                                <a:latin typeface="Cambria Math" panose="02040503050406030204" pitchFamily="18" charset="0"/>
                                <a:ea typeface="STKaiti" panose="02010600040101010101" pitchFamily="2" charset="-122"/>
                              </a:rPr>
                              <m:t>𝐸</m:t>
                            </m:r>
                          </m:num>
                          <m:den>
                            <m:r>
                              <a:rPr lang="en-US" altLang="zh-CN" sz="2200" b="0" i="1" kern="0" smtClea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m:rPr>
                                <m:sty m:val="p"/>
                              </m:rPr>
                              <a:rPr lang="en-US" altLang="zh-CN" sz="2200" b="0" i="0" kern="0" smtClean="0">
                                <a:solidFill>
                                  <a:schemeClr val="tx2"/>
                                </a:solidFill>
                                <a:latin typeface="Cambria Math" panose="02040503050406030204" pitchFamily="18" charset="0"/>
                                <a:ea typeface="STKaiti" panose="02010600040101010101" pitchFamily="2" charset="-122"/>
                              </a:rPr>
                              <m:t>Σ</m:t>
                            </m:r>
                          </m:e>
                          <m:sub>
                            <m:r>
                              <a:rPr lang="en-US" altLang="zh-CN" sz="2200" b="0" i="1" kern="0" smtClean="0">
                                <a:solidFill>
                                  <a:schemeClr val="tx2"/>
                                </a:solidFill>
                                <a:latin typeface="Cambria Math" panose="02040503050406030204" pitchFamily="18" charset="0"/>
                                <a:ea typeface="STKaiti" panose="02010600040101010101" pitchFamily="2" charset="-122"/>
                              </a:rPr>
                              <m:t>𝑠</m:t>
                            </m:r>
                          </m:sub>
                        </m:sSub>
                        <m:r>
                          <a:rPr lang="en-US" altLang="zh-CN" sz="2200" b="0" i="1" kern="0" smtClean="0">
                            <a:solidFill>
                              <a:schemeClr val="tx2"/>
                            </a:solidFill>
                            <a:latin typeface="Cambria Math" panose="02040503050406030204" pitchFamily="18" charset="0"/>
                            <a:ea typeface="STKaiti" panose="02010600040101010101" pitchFamily="2" charset="-122"/>
                          </a:rPr>
                          <m:t>𝜙</m:t>
                        </m:r>
                        <m:d>
                          <m:dPr>
                            <m:ctrlPr>
                              <a:rPr lang="en-US" altLang="zh-CN" sz="2200" b="0" i="1" kern="0" smtClea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d>
                        <m:r>
                          <a:rPr lang="en-US" altLang="zh-CN" sz="2200" b="0" i="1" kern="0" smtClean="0">
                            <a:solidFill>
                              <a:schemeClr val="tx2"/>
                            </a:solidFill>
                            <a:latin typeface="Cambria Math" panose="02040503050406030204" pitchFamily="18" charset="0"/>
                            <a:ea typeface="STKaiti" panose="02010600040101010101" pitchFamily="2" charset="-122"/>
                          </a:rPr>
                          <m:t>𝑓</m:t>
                        </m:r>
                        <m:d>
                          <m:dPr>
                            <m:ctrlPr>
                              <a:rPr lang="en-US" altLang="zh-CN" sz="2200" b="0" i="1" kern="0" smtClea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b="0" i="1" kern="0" smtClean="0">
                            <a:solidFill>
                              <a:schemeClr val="tx2"/>
                            </a:solidFill>
                            <a:latin typeface="Cambria Math" panose="02040503050406030204" pitchFamily="18" charset="0"/>
                            <a:ea typeface="STKaiti" panose="02010600040101010101" pitchFamily="2" charset="-122"/>
                          </a:rPr>
                          <m:t>𝑑</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nary>
                  </m:oMath>
                </a14:m>
                <a:r>
                  <a:rPr lang="en-US" altLang="zh-CN" sz="2200" kern="0" dirty="0">
                    <a:solidFill>
                      <a:schemeClr val="tx2"/>
                    </a:solidFill>
                    <a:latin typeface="STKaiti" panose="02010600040101010101" pitchFamily="2" charset="-122"/>
                    <a:ea typeface="STKaiti" panose="02010600040101010101" pitchFamily="2" charset="-122"/>
                  </a:rPr>
                  <a:t> </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慢化到</a:t>
                </a:r>
                <a14:m>
                  <m:oMath xmlns:m="http://schemas.openxmlformats.org/officeDocument/2006/math">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2</m:t>
                        </m:r>
                      </m:sub>
                    </m:sSub>
                  </m:oMath>
                </a14:m>
                <a:r>
                  <a:rPr lang="zh-CN" altLang="en-US" sz="2200" kern="0" dirty="0">
                    <a:solidFill>
                      <a:schemeClr val="tx2"/>
                    </a:solidFill>
                    <a:latin typeface="STKaiti" panose="02010600040101010101" pitchFamily="2" charset="-122"/>
                    <a:ea typeface="STKaiti" panose="02010600040101010101" pitchFamily="2" charset="-122"/>
                  </a:rPr>
                  <a:t>下的中子数：</a:t>
                </a:r>
                <a:endParaRPr lang="en-US" altLang="zh-CN" sz="2200" kern="0" dirty="0">
                  <a:solidFill>
                    <a:schemeClr val="tx2"/>
                  </a:solidFill>
                  <a:latin typeface="STKaiti" panose="02010600040101010101" pitchFamily="2" charset="-122"/>
                  <a:ea typeface="STKaiti" panose="02010600040101010101" pitchFamily="2" charset="-122"/>
                </a:endParaRPr>
              </a:p>
              <a:p>
                <a14:m>
                  <m:oMath xmlns:m="http://schemas.openxmlformats.org/officeDocument/2006/math">
                    <m:nary>
                      <m:naryPr>
                        <m:ctrlPr>
                          <a:rPr lang="en-US" altLang="zh-CN" sz="2200" b="0" i="1" kern="0" smtClea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b="0" i="1" kern="0" dirty="0" smtClean="0">
                                <a:solidFill>
                                  <a:schemeClr val="tx2"/>
                                </a:solidFill>
                                <a:latin typeface="Cambria Math" panose="02040503050406030204" pitchFamily="18" charset="0"/>
                                <a:ea typeface="STKaiti" panose="02010600040101010101" pitchFamily="2" charset="-122"/>
                              </a:rPr>
                              <m:t>𝛼</m:t>
                            </m:r>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1</m:t>
                            </m:r>
                          </m:sub>
                        </m:sSub>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sup>
                      <m:e>
                        <m:r>
                          <a:rPr lang="en-US" altLang="zh-CN" sz="2200" b="0" i="1" kern="0" smtClean="0">
                            <a:solidFill>
                              <a:schemeClr val="tx2"/>
                            </a:solidFill>
                            <a:latin typeface="Cambria Math" panose="02040503050406030204" pitchFamily="18" charset="0"/>
                            <a:ea typeface="STKaiti" panose="02010600040101010101" pitchFamily="2" charset="-122"/>
                          </a:rPr>
                          <m:t>𝑑𝐸</m:t>
                        </m:r>
                        <m:nary>
                          <m:naryPr>
                            <m:ctrlPr>
                              <a:rPr lang="en-US" altLang="zh-CN" sz="2200" b="0" i="1" kern="0" smtClean="0">
                                <a:solidFill>
                                  <a:schemeClr val="tx2"/>
                                </a:solidFill>
                                <a:latin typeface="Cambria Math" panose="02040503050406030204" pitchFamily="18" charset="0"/>
                                <a:ea typeface="STKaiti" panose="02010600040101010101" pitchFamily="2" charset="-122"/>
                              </a:rPr>
                            </m:ctrlPr>
                          </m:naryPr>
                          <m:sub>
                            <m:f>
                              <m:fPr>
                                <m:ctrlPr>
                                  <a:rPr lang="en-US" altLang="zh-CN" sz="2200" b="0" i="1" kern="0" smtClean="0">
                                    <a:solidFill>
                                      <a:schemeClr val="tx2"/>
                                    </a:solidFill>
                                    <a:latin typeface="Cambria Math" panose="02040503050406030204" pitchFamily="18" charset="0"/>
                                    <a:ea typeface="STKaiti" panose="02010600040101010101" pitchFamily="2" charset="-122"/>
                                  </a:rPr>
                                </m:ctrlPr>
                              </m:fPr>
                              <m:num>
                                <m:r>
                                  <a:rPr lang="en-US" altLang="zh-CN" sz="2200" b="0" i="1" kern="0" smtClean="0">
                                    <a:solidFill>
                                      <a:schemeClr val="tx2"/>
                                    </a:solidFill>
                                    <a:latin typeface="Cambria Math" panose="02040503050406030204" pitchFamily="18" charset="0"/>
                                    <a:ea typeface="STKaiti" panose="02010600040101010101" pitchFamily="2" charset="-122"/>
                                  </a:rPr>
                                  <m:t>𝐸</m:t>
                                </m:r>
                              </m:num>
                              <m:den>
                                <m:r>
                                  <a:rPr lang="en-US" altLang="zh-CN" sz="2200" b="0" i="1" kern="0" smtClea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m:rPr>
                                    <m:sty m:val="p"/>
                                  </m:rPr>
                                  <a:rPr lang="en-US" altLang="zh-CN" sz="2200" b="0" i="0" kern="0" smtClean="0">
                                    <a:solidFill>
                                      <a:schemeClr val="tx2"/>
                                    </a:solidFill>
                                    <a:latin typeface="Cambria Math" panose="02040503050406030204" pitchFamily="18" charset="0"/>
                                    <a:ea typeface="STKaiti" panose="02010600040101010101" pitchFamily="2" charset="-122"/>
                                  </a:rPr>
                                  <m:t>Σ</m:t>
                                </m:r>
                              </m:e>
                              <m:sub>
                                <m:r>
                                  <a:rPr lang="en-US" altLang="zh-CN" sz="2200" b="0" i="1" kern="0" smtClean="0">
                                    <a:solidFill>
                                      <a:schemeClr val="tx2"/>
                                    </a:solidFill>
                                    <a:latin typeface="Cambria Math" panose="02040503050406030204" pitchFamily="18" charset="0"/>
                                    <a:ea typeface="STKaiti" panose="02010600040101010101" pitchFamily="2" charset="-122"/>
                                  </a:rPr>
                                  <m:t>𝑠</m:t>
                                </m:r>
                              </m:sub>
                            </m:sSub>
                            <m:r>
                              <a:rPr lang="en-US" altLang="zh-CN" sz="2200" b="0" i="1" kern="0" smtClean="0">
                                <a:solidFill>
                                  <a:schemeClr val="tx2"/>
                                </a:solidFill>
                                <a:latin typeface="Cambria Math" panose="02040503050406030204" pitchFamily="18" charset="0"/>
                                <a:ea typeface="STKaiti" panose="02010600040101010101" pitchFamily="2" charset="-122"/>
                              </a:rPr>
                              <m:t>𝜙</m:t>
                            </m:r>
                            <m:d>
                              <m:dPr>
                                <m:ctrlPr>
                                  <a:rPr lang="en-US" altLang="zh-CN" sz="2200" b="0" i="1" kern="0" smtClea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d>
                            <m:r>
                              <a:rPr lang="en-US" altLang="zh-CN" sz="2200" b="0" i="1" kern="0" smtClean="0">
                                <a:solidFill>
                                  <a:schemeClr val="tx2"/>
                                </a:solidFill>
                                <a:latin typeface="Cambria Math" panose="02040503050406030204" pitchFamily="18" charset="0"/>
                                <a:ea typeface="STKaiti" panose="02010600040101010101" pitchFamily="2" charset="-122"/>
                              </a:rPr>
                              <m:t>𝑓</m:t>
                            </m:r>
                            <m:d>
                              <m:dPr>
                                <m:ctrlPr>
                                  <a:rPr lang="en-US" altLang="zh-CN" sz="2200" b="0" i="1" kern="0" smtClea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b="0" i="1" kern="0" smtClean="0">
                                <a:solidFill>
                                  <a:schemeClr val="tx2"/>
                                </a:solidFill>
                                <a:latin typeface="Cambria Math" panose="02040503050406030204" pitchFamily="18" charset="0"/>
                                <a:ea typeface="STKaiti" panose="02010600040101010101" pitchFamily="2" charset="-122"/>
                              </a:rPr>
                              <m:t>𝑑</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nary>
                      </m:e>
                    </m:nary>
                  </m:oMath>
                </a14:m>
                <a:r>
                  <a:rPr lang="en-US" altLang="zh-CN" sz="2200" kern="0" dirty="0">
                    <a:solidFill>
                      <a:schemeClr val="tx2"/>
                    </a:solidFill>
                    <a:latin typeface="STKaiti" panose="02010600040101010101" pitchFamily="2" charset="-122"/>
                    <a:ea typeface="STKaiti" panose="02010600040101010101" pitchFamily="2" charset="-122"/>
                  </a:rPr>
                  <a:t> </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或者，由</a:t>
                </a:r>
                <a:r>
                  <a:rPr lang="en-US" altLang="zh-CN" sz="2200" kern="0" dirty="0">
                    <a:solidFill>
                      <a:schemeClr val="tx2"/>
                    </a:solidFill>
                    <a:latin typeface="STKaiti" panose="02010600040101010101" pitchFamily="2" charset="-122"/>
                    <a:ea typeface="STKaiti" panose="02010600040101010101" pitchFamily="2" charset="-122"/>
                  </a:rPr>
                  <a:t>[</a:t>
                </a:r>
                <a14:m>
                  <m:oMath xmlns:m="http://schemas.openxmlformats.org/officeDocument/2006/math">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1</m:t>
                        </m:r>
                      </m:sub>
                    </m:sSub>
                    <m:r>
                      <a:rPr lang="en-US" altLang="zh-CN" sz="2200" i="1" kern="0" dirty="0">
                        <a:solidFill>
                          <a:schemeClr val="tx2"/>
                        </a:solidFill>
                        <a:latin typeface="Cambria Math" panose="02040503050406030204" pitchFamily="18" charset="0"/>
                        <a:ea typeface="STKaiti" panose="02010600040101010101" pitchFamily="2" charset="-122"/>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i="1" kern="0" dirty="0">
                            <a:solidFill>
                              <a:schemeClr val="tx2"/>
                            </a:solidFill>
                            <a:latin typeface="Cambria Math" panose="02040503050406030204" pitchFamily="18" charset="0"/>
                            <a:ea typeface="STKaiti" panose="02010600040101010101" pitchFamily="2" charset="-122"/>
                          </a:rPr>
                          <m:t>𝐸</m:t>
                        </m:r>
                      </m:e>
                      <m:sub>
                        <m:r>
                          <a:rPr lang="en-US" altLang="zh-CN" sz="2200" i="1" kern="0" dirty="0">
                            <a:solidFill>
                              <a:schemeClr val="tx2"/>
                            </a:solidFill>
                            <a:latin typeface="Cambria Math" panose="02040503050406030204" pitchFamily="18" charset="0"/>
                            <a:ea typeface="STKaiti" panose="02010600040101010101" pitchFamily="2" charset="-122"/>
                          </a:rPr>
                          <m:t>2</m:t>
                        </m:r>
                      </m:sub>
                    </m:sSub>
                    <m:r>
                      <a:rPr lang="en-US" altLang="zh-CN" sz="2200" i="1" kern="0" dirty="0">
                        <a:solidFill>
                          <a:schemeClr val="tx2"/>
                        </a:solidFill>
                        <a:latin typeface="Cambria Math" panose="02040503050406030204" pitchFamily="18" charset="0"/>
                        <a:ea typeface="STKaiti" panose="02010600040101010101" pitchFamily="2" charset="-122"/>
                      </a:rPr>
                      <m:t>/</m:t>
                    </m:r>
                    <m:r>
                      <a:rPr lang="en-US" altLang="zh-CN" sz="2200" i="1" kern="0" dirty="0">
                        <a:solidFill>
                          <a:schemeClr val="tx2"/>
                        </a:solidFill>
                        <a:latin typeface="Cambria Math" panose="02040503050406030204" pitchFamily="18" charset="0"/>
                        <a:ea typeface="STKaiti" panose="02010600040101010101" pitchFamily="2" charset="-122"/>
                      </a:rPr>
                      <m:t>𝛼</m:t>
                    </m:r>
                  </m:oMath>
                </a14:m>
                <a:r>
                  <a:rPr lang="en-US" altLang="zh-CN" sz="2200" kern="0" dirty="0">
                    <a:solidFill>
                      <a:schemeClr val="tx2"/>
                    </a:solidFill>
                    <a:latin typeface="STKaiti" panose="02010600040101010101" pitchFamily="2" charset="-122"/>
                    <a:ea typeface="STKaiti" panose="02010600040101010101" pitchFamily="2" charset="-122"/>
                  </a:rPr>
                  <a:t>]</a:t>
                </a:r>
                <a:r>
                  <a:rPr lang="zh-CN" altLang="en-US" sz="2200" kern="0" dirty="0">
                    <a:solidFill>
                      <a:schemeClr val="tx2"/>
                    </a:solidFill>
                    <a:latin typeface="STKaiti" panose="02010600040101010101" pitchFamily="2" charset="-122"/>
                    <a:ea typeface="STKaiti" panose="02010600040101010101" pitchFamily="2" charset="-122"/>
                  </a:rPr>
                  <a:t>区间</a:t>
                </a:r>
                <a14:m>
                  <m:oMath xmlns:m="http://schemas.openxmlformats.org/officeDocument/2006/math">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oMath>
                </a14:m>
                <a:r>
                  <a:rPr lang="zh-CN" altLang="en-US" sz="2200" kern="0" dirty="0">
                    <a:solidFill>
                      <a:schemeClr val="tx2"/>
                    </a:solidFill>
                    <a:latin typeface="STKaiti" panose="02010600040101010101" pitchFamily="2" charset="-122"/>
                    <a:ea typeface="STKaiti" panose="02010600040101010101" pitchFamily="2" charset="-122"/>
                  </a:rPr>
                  <a:t>处慢化到</a:t>
                </a:r>
                <a14:m>
                  <m:oMath xmlns:m="http://schemas.openxmlformats.org/officeDocument/2006/math">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2</m:t>
                        </m:r>
                      </m:sub>
                    </m:sSub>
                  </m:oMath>
                </a14:m>
                <a:r>
                  <a:rPr lang="zh-CN" altLang="en-US" sz="2200" kern="0" dirty="0">
                    <a:solidFill>
                      <a:schemeClr val="tx2"/>
                    </a:solidFill>
                    <a:latin typeface="STKaiti" panose="02010600040101010101" pitchFamily="2" charset="-122"/>
                    <a:ea typeface="STKaiti" panose="02010600040101010101" pitchFamily="2" charset="-122"/>
                  </a:rPr>
                  <a:t>下的中子数：</a:t>
                </a:r>
                <a:endParaRPr lang="en-US" altLang="zh-CN" sz="2200" kern="0" dirty="0">
                  <a:solidFill>
                    <a:schemeClr val="tx2"/>
                  </a:solidFill>
                  <a:latin typeface="STKaiti" panose="02010600040101010101" pitchFamily="2" charset="-122"/>
                  <a:ea typeface="STKaiti" panose="02010600040101010101" pitchFamily="2" charset="-122"/>
                </a:endParaRPr>
              </a:p>
              <a:p>
                <a14:m>
                  <m:oMath xmlns:m="http://schemas.openxmlformats.org/officeDocument/2006/math">
                    <m:nary>
                      <m:naryPr>
                        <m:ctrlPr>
                          <a:rPr lang="en-US" altLang="zh-CN" sz="2200" b="0" i="1" kern="0" smtClea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sub>
                      <m:sup>
                        <m:r>
                          <a:rPr lang="en-US" altLang="zh-CN" sz="2200" i="1" kern="0">
                            <a:solidFill>
                              <a:schemeClr val="tx2"/>
                            </a:solidFill>
                            <a:latin typeface="Cambria Math" panose="02040503050406030204" pitchFamily="18" charset="0"/>
                            <a:ea typeface="STKaiti" panose="02010600040101010101" pitchFamily="2" charset="-122"/>
                          </a:rPr>
                          <m:t>𝛼</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r>
                          <a:rPr lang="en-US" altLang="zh-CN" sz="2200" i="1" kern="0">
                            <a:solidFill>
                              <a:schemeClr val="tx2"/>
                            </a:solidFill>
                            <a:latin typeface="Cambria Math" panose="02040503050406030204" pitchFamily="18" charset="0"/>
                            <a:ea typeface="STKaiti" panose="02010600040101010101" pitchFamily="2" charset="-122"/>
                          </a:rPr>
                          <m:t>𝐸</m:t>
                        </m:r>
                      </m:e>
                    </m:nary>
                  </m:oMath>
                </a14:m>
                <a:r>
                  <a:rPr lang="en-US" altLang="zh-CN" sz="2200" kern="0" dirty="0">
                    <a:solidFill>
                      <a:schemeClr val="tx2"/>
                    </a:solidFill>
                    <a:latin typeface="STKaiti" panose="02010600040101010101" pitchFamily="2" charset="-122"/>
                    <a:ea typeface="STKaiti" panose="02010600040101010101" pitchFamily="2" charset="-122"/>
                  </a:rPr>
                  <a:t> </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慢化到</a:t>
                </a:r>
                <a14:m>
                  <m:oMath xmlns:m="http://schemas.openxmlformats.org/officeDocument/2006/math">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2</m:t>
                        </m:r>
                      </m:sub>
                    </m:sSub>
                  </m:oMath>
                </a14:m>
                <a:r>
                  <a:rPr lang="zh-CN" altLang="en-US" sz="2200" kern="0" dirty="0">
                    <a:solidFill>
                      <a:schemeClr val="tx2"/>
                    </a:solidFill>
                    <a:latin typeface="STKaiti" panose="02010600040101010101" pitchFamily="2" charset="-122"/>
                    <a:ea typeface="STKaiti" panose="02010600040101010101" pitchFamily="2" charset="-122"/>
                  </a:rPr>
                  <a:t>下的中子总数：</a:t>
                </a:r>
                <a14:m>
                  <m:oMath xmlns:m="http://schemas.openxmlformats.org/officeDocument/2006/math">
                    <m:nary>
                      <m:naryPr>
                        <m:ctrlPr>
                          <a:rPr lang="en-US" altLang="zh-CN" sz="2200" b="0" i="1" kern="0" smtClean="0">
                            <a:solidFill>
                              <a:schemeClr val="tx2"/>
                            </a:solidFill>
                            <a:latin typeface="Cambria Math" panose="02040503050406030204" pitchFamily="18" charset="0"/>
                            <a:ea typeface="STKaiti" panose="02010600040101010101" pitchFamily="2" charset="-122"/>
                          </a:rPr>
                        </m:ctrlPr>
                      </m:naryPr>
                      <m:sub>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b>
                      <m:sup>
                        <m:f>
                          <m:fPr>
                            <m:ctrlPr>
                              <a:rPr lang="en-US" altLang="zh-CN" sz="2200" b="0" i="1" kern="0" smtClean="0">
                                <a:solidFill>
                                  <a:schemeClr val="tx2"/>
                                </a:solidFill>
                                <a:latin typeface="Cambria Math" panose="02040503050406030204" pitchFamily="18" charset="0"/>
                                <a:ea typeface="STKaiti" panose="02010600040101010101" pitchFamily="2" charset="-122"/>
                              </a:rPr>
                            </m:ctrlPr>
                          </m:fPr>
                          <m:num>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2</m:t>
                                </m:r>
                              </m:sub>
                            </m:sSub>
                          </m:num>
                          <m:den>
                            <m:r>
                              <a:rPr lang="en-US" altLang="zh-CN" sz="2200" b="0" i="1" kern="0" smtClean="0">
                                <a:solidFill>
                                  <a:schemeClr val="tx2"/>
                                </a:solidFill>
                                <a:latin typeface="Cambria Math" panose="02040503050406030204" pitchFamily="18" charset="0"/>
                                <a:ea typeface="STKaiti" panose="02010600040101010101" pitchFamily="2" charset="-122"/>
                              </a:rPr>
                              <m:t>𝛼</m:t>
                            </m:r>
                          </m:den>
                        </m:f>
                      </m:sup>
                      <m:e>
                        <m:r>
                          <a:rPr lang="en-US" altLang="zh-CN" sz="2200" b="0" i="1" kern="0" smtClea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nary>
                          <m:naryPr>
                            <m:ctrlPr>
                              <a:rPr lang="en-US" altLang="zh-CN" sz="2200" b="0" i="1" kern="0" smtClea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sub>
                          <m:sup>
                            <m:r>
                              <a:rPr lang="en-US" altLang="zh-CN" sz="2200" i="1" kern="0">
                                <a:solidFill>
                                  <a:schemeClr val="tx2"/>
                                </a:solidFill>
                                <a:latin typeface="Cambria Math" panose="02040503050406030204" pitchFamily="18" charset="0"/>
                                <a:ea typeface="STKaiti" panose="02010600040101010101" pitchFamily="2" charset="-122"/>
                              </a:rPr>
                              <m:t>𝛼</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𝑑𝐸</m:t>
                            </m:r>
                          </m:e>
                        </m:nary>
                        <m:r>
                          <m:rPr>
                            <m:nor/>
                          </m:rPr>
                          <a:rPr lang="en-US" altLang="zh-CN" sz="2200" kern="0" dirty="0">
                            <a:solidFill>
                              <a:schemeClr val="tx2"/>
                            </a:solidFill>
                            <a:latin typeface="STKaiti" panose="02010600040101010101" pitchFamily="2" charset="-122"/>
                            <a:ea typeface="STKaiti" panose="02010600040101010101" pitchFamily="2" charset="-122"/>
                          </a:rPr>
                          <m:t>  </m:t>
                        </m:r>
                      </m:e>
                    </m:nary>
                  </m:oMath>
                </a14:m>
                <a:r>
                  <a:rPr lang="en-US" altLang="zh-CN" sz="2200" kern="0" dirty="0">
                    <a:solidFill>
                      <a:schemeClr val="tx2"/>
                    </a:solidFill>
                    <a:latin typeface="STKaiti" panose="02010600040101010101" pitchFamily="2" charset="-122"/>
                    <a:ea typeface="STKaiti" panose="02010600040101010101" pitchFamily="2" charset="-122"/>
                  </a:rPr>
                  <a:t> </a:t>
                </a:r>
                <a:endParaRPr lang="en-US" altLang="zh-CN" sz="2200" kern="0" dirty="0">
                  <a:solidFill>
                    <a:schemeClr val="tx2"/>
                  </a:solidFill>
                  <a:latin typeface="STKaiti" panose="02010600040101010101" pitchFamily="2" charset="-122"/>
                  <a:ea typeface="STKaiti" panose="02010600040101010101" pitchFamily="2" charset="-122"/>
                </a:endParaRPr>
              </a:p>
              <a:p>
                <a:endParaRPr lang="en-US" altLang="zh-CN" sz="2200" kern="0" dirty="0">
                  <a:solidFill>
                    <a:schemeClr val="tx2"/>
                  </a:solidFill>
                  <a:latin typeface="STKaiti" panose="02010600040101010101" pitchFamily="2" charset="-122"/>
                  <a:ea typeface="STKaiti" panose="02010600040101010101" pitchFamily="2" charset="-122"/>
                </a:endParaRPr>
              </a:p>
              <a:p>
                <a:endParaRPr lang="en-US" altLang="zh-CN" sz="2200" kern="0" dirty="0">
                  <a:solidFill>
                    <a:schemeClr val="tx2"/>
                  </a:solidFill>
                  <a:latin typeface="STKaiti" panose="02010600040101010101" pitchFamily="2" charset="-122"/>
                  <a:ea typeface="STKaiti" panose="02010600040101010101" pitchFamily="2" charset="-122"/>
                </a:endParaRPr>
              </a:p>
            </p:txBody>
          </p:sp>
        </mc:Choice>
        <mc:Fallback>
          <p:sp>
            <p:nvSpPr>
              <p:cNvPr id="12" name="矩形 11"/>
              <p:cNvSpPr>
                <a:spLocks noRot="1" noChangeAspect="1" noMove="1" noResize="1" noEditPoints="1" noAdjustHandles="1" noChangeArrowheads="1" noChangeShapeType="1" noTextEdit="1"/>
              </p:cNvSpPr>
              <p:nvPr/>
            </p:nvSpPr>
            <p:spPr>
              <a:xfrm>
                <a:off x="179512" y="469387"/>
                <a:ext cx="8503200" cy="6935470"/>
              </a:xfrm>
              <a:prstGeom prst="rect">
                <a:avLst/>
              </a:prstGeom>
              <a:blipFill rotWithShape="1">
                <a:blip r:embed="rId1"/>
                <a:stretch>
                  <a:fillRect l="-5" t="-2" r="4"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5064366" y="1014991"/>
                <a:ext cx="3886835" cy="2938145"/>
              </a:xfrm>
              <a:prstGeom prst="rect">
                <a:avLst/>
              </a:prstGeom>
            </p:spPr>
            <p:txBody>
              <a:bodyPr wrap="none">
                <a:spAutoFit/>
              </a:bodyPr>
              <a:lstStyle/>
              <a:p>
                <a:pPr marL="342900" indent="-342900" algn="l">
                  <a:lnSpc>
                    <a:spcPct val="150000"/>
                  </a:lnSpc>
                  <a:spcBef>
                    <a:spcPct val="20000"/>
                  </a:spcBef>
                  <a:defRPr/>
                </a:pPr>
                <a:r>
                  <a:rPr lang="en-US" altLang="zh-CN" b="1" kern="0" dirty="0">
                    <a:solidFill>
                      <a:srgbClr val="0432FF"/>
                    </a:solidFill>
                    <a:latin typeface="STKaiti" panose="02010600040101010101" pitchFamily="2" charset="-122"/>
                    <a:ea typeface="STKaiti" panose="02010600040101010101" pitchFamily="2" charset="-122"/>
                  </a:rPr>
                  <a:t>————————————</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b="0" i="1" kern="0" smtClean="0">
                            <a:solidFill>
                              <a:schemeClr val="tx2"/>
                            </a:solidFill>
                            <a:latin typeface="Cambria Math" panose="02040503050406030204" pitchFamily="18" charset="0"/>
                            <a:ea typeface="STKaiti" panose="02010600040101010101" pitchFamily="2" charset="-122"/>
                          </a:rPr>
                        </m:ctrlPr>
                      </m:sSubPr>
                      <m:e>
                        <m:r>
                          <a:rPr lang="en-US" altLang="zh-CN" b="0" i="1" kern="0" smtClean="0">
                            <a:solidFill>
                              <a:schemeClr val="tx2"/>
                            </a:solidFill>
                            <a:latin typeface="Cambria Math" panose="02040503050406030204" pitchFamily="18" charset="0"/>
                            <a:ea typeface="STKaiti" panose="02010600040101010101" pitchFamily="2" charset="-122"/>
                          </a:rPr>
                          <m:t>𝐸</m:t>
                        </m:r>
                      </m:e>
                      <m:sub>
                        <m:r>
                          <a:rPr lang="en-US" altLang="zh-CN" b="0" i="1" kern="0" smtClean="0">
                            <a:solidFill>
                              <a:schemeClr val="tx2"/>
                            </a:solidFill>
                            <a:latin typeface="Cambria Math" panose="02040503050406030204" pitchFamily="18" charset="0"/>
                            <a:ea typeface="STKaiti" panose="02010600040101010101" pitchFamily="2" charset="-122"/>
                          </a:rPr>
                          <m:t>2</m:t>
                        </m:r>
                      </m:sub>
                    </m:sSub>
                    <m:r>
                      <a:rPr lang="en-US" altLang="zh-CN" b="0" i="1" kern="0" smtClean="0">
                        <a:solidFill>
                          <a:schemeClr val="tx2"/>
                        </a:solidFill>
                        <a:latin typeface="Cambria Math" panose="02040503050406030204" pitchFamily="18" charset="0"/>
                        <a:ea typeface="STKaiti" panose="02010600040101010101" pitchFamily="2" charset="-122"/>
                      </a:rPr>
                      <m:t>/</m:t>
                    </m:r>
                    <m:r>
                      <a:rPr lang="en-US" altLang="zh-CN" b="0" i="1" kern="0" smtClean="0">
                        <a:solidFill>
                          <a:schemeClr val="tx2"/>
                        </a:solidFill>
                        <a:latin typeface="Cambria Math" panose="02040503050406030204" pitchFamily="18" charset="0"/>
                        <a:ea typeface="STKaiti" panose="02010600040101010101" pitchFamily="2" charset="-122"/>
                      </a:rPr>
                      <m:t>𝛼</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spcBef>
                    <a:spcPct val="20000"/>
                  </a:spcBef>
                  <a:defRPr/>
                </a:pPr>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ts val="1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p>
                      <m:sSupPr>
                        <m:ctrlPr>
                          <a:rPr lang="en-US" altLang="zh-CN" i="1" kern="0">
                            <a:solidFill>
                              <a:schemeClr val="tx2"/>
                            </a:solidFill>
                            <a:latin typeface="Cambria Math" panose="02040503050406030204" pitchFamily="18" charset="0"/>
                            <a:ea typeface="STKaiti" panose="02010600040101010101" pitchFamily="2" charset="-122"/>
                          </a:rPr>
                        </m:ctrlPr>
                      </m:sSupPr>
                      <m:e>
                        <m:r>
                          <a:rPr lang="en-US" altLang="zh-CN" i="1" kern="0">
                            <a:solidFill>
                              <a:schemeClr val="tx2"/>
                            </a:solidFill>
                            <a:latin typeface="Cambria Math" panose="02040503050406030204" pitchFamily="18" charset="0"/>
                            <a:ea typeface="STKaiti" panose="02010600040101010101" pitchFamily="2" charset="-122"/>
                          </a:rPr>
                          <m:t>𝐸</m:t>
                        </m:r>
                      </m:e>
                      <m:sup>
                        <m:r>
                          <a:rPr lang="en-US" altLang="zh-CN" i="1" kern="0">
                            <a:solidFill>
                              <a:schemeClr val="tx2"/>
                            </a:solidFill>
                            <a:latin typeface="Cambria Math" panose="02040503050406030204" pitchFamily="18" charset="0"/>
                            <a:ea typeface="STKaiti" panose="02010600040101010101" pitchFamily="2" charset="-122"/>
                          </a:rPr>
                          <m:t>′</m:t>
                        </m:r>
                      </m:sup>
                    </m:sSup>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FF0000"/>
                    </a:solidFill>
                    <a:latin typeface="STKaiti" panose="02010600040101010101" pitchFamily="2" charset="-122"/>
                    <a:ea typeface="STKaiti" panose="02010600040101010101" pitchFamily="2" charset="-122"/>
                  </a:rPr>
                  <a:t>————————————</a:t>
                </a:r>
                <a:r>
                  <a:rPr lang="zh-CN" altLang="en-US" b="1" kern="0" dirty="0">
                    <a:solidFill>
                      <a:srgbClr val="FF0000"/>
                    </a:solidFill>
                    <a:latin typeface="STKaiti" panose="02010600040101010101" pitchFamily="2" charset="-122"/>
                    <a:ea typeface="STKaiti" panose="02010600040101010101" pitchFamily="2" charset="-122"/>
                  </a:rPr>
                  <a:t> </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STKaiti" panose="02010600040101010101" pitchFamily="2" charset="-122"/>
                          </a:rPr>
                        </m:ctrlPr>
                      </m:sSubPr>
                      <m:e>
                        <m:r>
                          <a:rPr lang="en-US" altLang="zh-CN" i="1" kern="0">
                            <a:solidFill>
                              <a:schemeClr val="tx2"/>
                            </a:solidFill>
                            <a:latin typeface="Cambria Math" panose="02040503050406030204" pitchFamily="18" charset="0"/>
                            <a:ea typeface="STKaiti" panose="02010600040101010101" pitchFamily="2" charset="-122"/>
                          </a:rPr>
                          <m:t>𝐸</m:t>
                        </m:r>
                      </m:e>
                      <m:sub>
                        <m:r>
                          <a:rPr lang="en-US" altLang="zh-CN" i="1" kern="0">
                            <a:solidFill>
                              <a:schemeClr val="tx2"/>
                            </a:solidFill>
                            <a:latin typeface="Cambria Math" panose="02040503050406030204" pitchFamily="18" charset="0"/>
                            <a:ea typeface="STKaiti" panose="02010600040101010101" pitchFamily="2" charset="-122"/>
                          </a:rPr>
                          <m:t>1</m:t>
                        </m:r>
                      </m:sub>
                    </m:sSub>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FF0000"/>
                    </a:solidFill>
                    <a:latin typeface="STKaiti" panose="02010600040101010101" pitchFamily="2" charset="-122"/>
                    <a:ea typeface="STKaiti" panose="02010600040101010101" pitchFamily="2" charset="-122"/>
                  </a:rPr>
                  <a:t>————————————</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STKaiti" panose="02010600040101010101" pitchFamily="2" charset="-122"/>
                          </a:rPr>
                        </m:ctrlPr>
                      </m:sSubPr>
                      <m:e>
                        <m:r>
                          <a:rPr lang="en-US" altLang="zh-CN" i="1" kern="0">
                            <a:solidFill>
                              <a:schemeClr val="tx2"/>
                            </a:solidFill>
                            <a:latin typeface="Cambria Math" panose="02040503050406030204" pitchFamily="18" charset="0"/>
                            <a:ea typeface="STKaiti" panose="02010600040101010101" pitchFamily="2" charset="-122"/>
                          </a:rPr>
                          <m:t>𝐸</m:t>
                        </m:r>
                      </m:e>
                      <m:sub>
                        <m:r>
                          <a:rPr lang="en-US" altLang="zh-CN" b="0" i="1" kern="0" smtClean="0">
                            <a:solidFill>
                              <a:schemeClr val="tx2"/>
                            </a:solidFill>
                            <a:latin typeface="Cambria Math" panose="02040503050406030204" pitchFamily="18" charset="0"/>
                            <a:ea typeface="STKaiti" panose="02010600040101010101" pitchFamily="2" charset="-122"/>
                          </a:rPr>
                          <m:t>2</m:t>
                        </m:r>
                      </m:sub>
                    </m:sSub>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p>
                      <m:sSupPr>
                        <m:ctrlPr>
                          <a:rPr lang="en-US" altLang="zh-CN" i="1" kern="0">
                            <a:solidFill>
                              <a:schemeClr val="tx2"/>
                            </a:solidFill>
                            <a:latin typeface="Cambria Math" panose="02040503050406030204" pitchFamily="18" charset="0"/>
                            <a:ea typeface="STKaiti" panose="02010600040101010101" pitchFamily="2" charset="-122"/>
                          </a:rPr>
                        </m:ctrlPr>
                      </m:sSupPr>
                      <m:e>
                        <m:r>
                          <a:rPr lang="en-US" altLang="zh-CN" i="1" kern="0">
                            <a:solidFill>
                              <a:schemeClr val="tx2"/>
                            </a:solidFill>
                            <a:latin typeface="Cambria Math" panose="02040503050406030204" pitchFamily="18" charset="0"/>
                            <a:ea typeface="STKaiti" panose="02010600040101010101" pitchFamily="2" charset="-122"/>
                          </a:rPr>
                          <m:t>𝐸</m:t>
                        </m:r>
                      </m:e>
                      <m:sup>
                        <m:r>
                          <a:rPr lang="en-US" altLang="zh-CN" i="1" kern="0">
                            <a:solidFill>
                              <a:schemeClr val="tx2"/>
                            </a:solidFill>
                            <a:latin typeface="Cambria Math" panose="02040503050406030204" pitchFamily="18" charset="0"/>
                            <a:ea typeface="STKaiti" panose="02010600040101010101" pitchFamily="2" charset="-122"/>
                          </a:rPr>
                          <m:t> </m:t>
                        </m:r>
                      </m:sup>
                    </m:sSup>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0432FF"/>
                    </a:solidFill>
                    <a:latin typeface="STKaiti" panose="02010600040101010101" pitchFamily="2" charset="-122"/>
                    <a:ea typeface="STKaiti" panose="02010600040101010101" pitchFamily="2" charset="-122"/>
                  </a:rPr>
                  <a:t>————————————</a:t>
                </a:r>
                <a:r>
                  <a:rPr lang="zh-CN" altLang="en-US" kern="0" dirty="0">
                    <a:solidFill>
                      <a:srgbClr val="0432FF"/>
                    </a:solidFill>
                    <a:latin typeface="STKaiti" panose="02010600040101010101" pitchFamily="2" charset="-122"/>
                    <a:ea typeface="STKaiti" panose="02010600040101010101" pitchFamily="2" charset="-122"/>
                  </a:rPr>
                  <a:t> </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𝛼</m:t>
                    </m:r>
                    <m:sSub>
                      <m:sSubPr>
                        <m:ctrlPr>
                          <a:rPr lang="en-US" altLang="zh-CN" b="0" i="1" kern="0" smtClean="0">
                            <a:solidFill>
                              <a:schemeClr val="tx2"/>
                            </a:solidFill>
                            <a:latin typeface="Cambria Math" panose="02040503050406030204" pitchFamily="18" charset="0"/>
                            <a:ea typeface="STKaiti" panose="02010600040101010101" pitchFamily="2" charset="-122"/>
                          </a:rPr>
                        </m:ctrlPr>
                      </m:sSubPr>
                      <m:e>
                        <m:r>
                          <a:rPr lang="en-US" altLang="zh-CN" b="0" i="1" kern="0" smtClean="0">
                            <a:solidFill>
                              <a:schemeClr val="tx2"/>
                            </a:solidFill>
                            <a:latin typeface="Cambria Math" panose="02040503050406030204" pitchFamily="18" charset="0"/>
                            <a:ea typeface="STKaiti" panose="02010600040101010101" pitchFamily="2" charset="-122"/>
                          </a:rPr>
                          <m:t>𝐸</m:t>
                        </m:r>
                      </m:e>
                      <m:sub>
                        <m:r>
                          <a:rPr lang="en-US" altLang="zh-CN" b="0" i="1" kern="0" smtClean="0">
                            <a:solidFill>
                              <a:schemeClr val="tx2"/>
                            </a:solidFill>
                            <a:latin typeface="Cambria Math" panose="02040503050406030204" pitchFamily="18" charset="0"/>
                            <a:ea typeface="STKaiti" panose="02010600040101010101" pitchFamily="2" charset="-122"/>
                          </a:rPr>
                          <m:t>1</m:t>
                        </m:r>
                      </m:sub>
                    </m:sSub>
                  </m:oMath>
                </a14:m>
                <a:endParaRPr lang="zh-CN" altLang="en-US" kern="0" dirty="0">
                  <a:solidFill>
                    <a:schemeClr val="tx2"/>
                  </a:solidFill>
                  <a:latin typeface="STKaiti" panose="02010600040101010101" pitchFamily="2" charset="-122"/>
                  <a:ea typeface="STKaiti" panose="0201060004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5064366" y="1014991"/>
                <a:ext cx="3886835" cy="2938145"/>
              </a:xfrm>
              <a:prstGeom prst="rect">
                <a:avLst/>
              </a:prstGeom>
              <a:blipFill rotWithShape="1">
                <a:blip r:embed="rId2"/>
                <a:stretch>
                  <a:fillRect l="-6" t="-9" r="-337" b="9"/>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17271" y="44624"/>
            <a:ext cx="8503201" cy="504056"/>
          </a:xfrm>
        </p:spPr>
        <p:txBody>
          <a:bodyPr/>
          <a:lstStyle/>
          <a:p>
            <a:pPr algn="l"/>
            <a:r>
              <a:rPr lang="zh-CN" altLang="en-US" dirty="0"/>
              <a:t>中子的弹性散射过程</a:t>
            </a:r>
            <a:endParaRPr kumimoji="1" lang="zh-CN" altLang="en-US" dirty="0"/>
          </a:p>
        </p:txBody>
      </p:sp>
      <mc:AlternateContent xmlns:mc="http://schemas.openxmlformats.org/markup-compatibility/2006">
        <mc:Choice xmlns:a14="http://schemas.microsoft.com/office/drawing/2010/main" Requires="a14">
          <p:sp>
            <p:nvSpPr>
              <p:cNvPr id="12" name="矩形 11"/>
              <p:cNvSpPr/>
              <p:nvPr/>
            </p:nvSpPr>
            <p:spPr>
              <a:xfrm>
                <a:off x="179512" y="469387"/>
                <a:ext cx="8964488" cy="4303395"/>
              </a:xfrm>
              <a:prstGeom prst="rect">
                <a:avLst/>
              </a:prstGeom>
            </p:spPr>
            <p:txBody>
              <a:bodyPr wrap="square">
                <a:spAutoFit/>
              </a:bodyPr>
              <a:lstStyle/>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解法三：分别求由</a:t>
                </a:r>
                <a14:m>
                  <m:oMath xmlns:m="http://schemas.openxmlformats.org/officeDocument/2006/math">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kern="0" dirty="0">
                    <a:solidFill>
                      <a:schemeClr val="tx2"/>
                    </a:solidFill>
                    <a:latin typeface="STKaiti" panose="02010600040101010101" pitchFamily="2" charset="-122"/>
                    <a:ea typeface="STKaiti" panose="02010600040101010101" pitchFamily="2" charset="-122"/>
                  </a:rPr>
                  <a:t>以上慢化到</a:t>
                </a:r>
                <a14:m>
                  <m:oMath xmlns:m="http://schemas.openxmlformats.org/officeDocument/2006/math">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kern="0" dirty="0">
                    <a:solidFill>
                      <a:schemeClr val="tx2"/>
                    </a:solidFill>
                    <a:latin typeface="STKaiti" panose="02010600040101010101" pitchFamily="2" charset="-122"/>
                    <a:ea typeface="STKaiti" panose="02010600040101010101" pitchFamily="2" charset="-122"/>
                  </a:rPr>
                  <a:t>和</a:t>
                </a:r>
                <a14:m>
                  <m:oMath xmlns:m="http://schemas.openxmlformats.org/officeDocument/2006/math">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2</m:t>
                        </m:r>
                      </m:sub>
                    </m:sSub>
                  </m:oMath>
                </a14:m>
                <a:r>
                  <a:rPr lang="zh-CN" altLang="en-US" sz="2200" kern="0" dirty="0">
                    <a:solidFill>
                      <a:schemeClr val="tx2"/>
                    </a:solidFill>
                    <a:latin typeface="STKaiti" panose="02010600040101010101" pitchFamily="2" charset="-122"/>
                    <a:ea typeface="STKaiti" panose="02010600040101010101" pitchFamily="2" charset="-122"/>
                  </a:rPr>
                  <a:t>下的中子数，作比即得逃脱共振吸收几率。</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由</a:t>
                </a:r>
                <a14:m>
                  <m:oMath xmlns:m="http://schemas.openxmlformats.org/officeDocument/2006/math">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kern="0" dirty="0">
                    <a:solidFill>
                      <a:schemeClr val="tx2"/>
                    </a:solidFill>
                    <a:latin typeface="STKaiti" panose="02010600040101010101" pitchFamily="2" charset="-122"/>
                    <a:ea typeface="STKaiti" panose="02010600040101010101" pitchFamily="2" charset="-122"/>
                  </a:rPr>
                  <a:t>以上慢化到</a:t>
                </a:r>
                <a14:m>
                  <m:oMath xmlns:m="http://schemas.openxmlformats.org/officeDocument/2006/math">
                    <m:sSub>
                      <m:sSubPr>
                        <m:ctrlPr>
                          <a:rPr lang="en-US" altLang="zh-CN" sz="2200" b="0" i="1" kern="0" dirty="0" smtClean="0">
                            <a:solidFill>
                              <a:schemeClr val="tx2"/>
                            </a:solidFill>
                            <a:latin typeface="Cambria Math" panose="02040503050406030204" pitchFamily="18" charset="0"/>
                            <a:ea typeface="STKaiti" panose="02010600040101010101" pitchFamily="2" charset="-122"/>
                          </a:rPr>
                        </m:ctrlPr>
                      </m:sSubPr>
                      <m:e>
                        <m:r>
                          <a:rPr lang="en-US" altLang="zh-CN" sz="2200" i="1" kern="0" dirty="0" smtClean="0">
                            <a:solidFill>
                              <a:schemeClr val="tx2"/>
                            </a:solidFill>
                            <a:latin typeface="Cambria Math" panose="02040503050406030204" pitchFamily="18" charset="0"/>
                            <a:ea typeface="STKaiti" panose="02010600040101010101" pitchFamily="2" charset="-122"/>
                          </a:rPr>
                          <m:t>𝐸</m:t>
                        </m:r>
                      </m:e>
                      <m:sub>
                        <m:r>
                          <a:rPr lang="en-US" altLang="zh-CN" sz="2200" i="1" kern="0" dirty="0" smtClean="0">
                            <a:solidFill>
                              <a:schemeClr val="tx2"/>
                            </a:solidFill>
                            <a:latin typeface="Cambria Math" panose="02040503050406030204" pitchFamily="18" charset="0"/>
                            <a:ea typeface="STKaiti" panose="02010600040101010101" pitchFamily="2" charset="-122"/>
                          </a:rPr>
                          <m:t>1</m:t>
                        </m:r>
                      </m:sub>
                    </m:sSub>
                  </m:oMath>
                </a14:m>
                <a:r>
                  <a:rPr lang="zh-CN" altLang="en-US" sz="2200" kern="0" dirty="0">
                    <a:solidFill>
                      <a:schemeClr val="tx2"/>
                    </a:solidFill>
                    <a:latin typeface="STKaiti" panose="02010600040101010101" pitchFamily="2" charset="-122"/>
                    <a:ea typeface="STKaiti" panose="02010600040101010101" pitchFamily="2" charset="-122"/>
                  </a:rPr>
                  <a:t>以下的中子数为：</a:t>
                </a:r>
                <a:endParaRPr lang="en-US" altLang="zh-CN" sz="2200" kern="0" dirty="0">
                  <a:solidFill>
                    <a:schemeClr val="tx2"/>
                  </a:solidFill>
                  <a:latin typeface="STKaiti" panose="02010600040101010101" pitchFamily="2" charset="-122"/>
                  <a:ea typeface="STKaiti" panose="02010600040101010101" pitchFamily="2" charset="-122"/>
                </a:endParaRPr>
              </a:p>
              <a:p>
                <a:pPr>
                  <a:lnSpc>
                    <a:spcPct val="150000"/>
                  </a:lnSpc>
                </a:pPr>
                <a14:m>
                  <m:oMath xmlns:m="http://schemas.openxmlformats.org/officeDocument/2006/math">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𝛼</m:t>
                            </m:r>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p>
                      <m:e>
                        <m:r>
                          <a:rPr lang="en-US" altLang="zh-CN" sz="2200" i="1" kern="0">
                            <a:solidFill>
                              <a:schemeClr val="tx2"/>
                            </a:solidFill>
                            <a:latin typeface="Cambria Math" panose="02040503050406030204" pitchFamily="18" charset="0"/>
                            <a:ea typeface="STKaiti" panose="02010600040101010101" pitchFamily="2" charset="-122"/>
                          </a:rPr>
                          <m:t>𝑑</m:t>
                        </m:r>
                        <m:r>
                          <a:rPr lang="en-US" altLang="zh-CN" sz="2200" i="1" kern="0">
                            <a:solidFill>
                              <a:schemeClr val="tx2"/>
                            </a:solidFill>
                            <a:latin typeface="Cambria Math" panose="02040503050406030204" pitchFamily="18" charset="0"/>
                            <a:ea typeface="STKaiti" panose="02010600040101010101" pitchFamily="2" charset="-122"/>
                          </a:rPr>
                          <m:t>𝐸</m:t>
                        </m:r>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f>
                              <m:fPr>
                                <m:ctrlPr>
                                  <a:rPr lang="en-US" altLang="zh-CN" sz="2200" i="1" kern="0">
                                    <a:solidFill>
                                      <a:schemeClr val="tx2"/>
                                    </a:solidFill>
                                    <a:latin typeface="Cambria Math" panose="02040503050406030204" pitchFamily="18" charset="0"/>
                                    <a:ea typeface="STKaiti" panose="02010600040101010101" pitchFamily="2" charset="-122"/>
                                  </a:rPr>
                                </m:ctrlPr>
                              </m:fPr>
                              <m:num>
                                <m:r>
                                  <a:rPr lang="en-US" altLang="zh-CN" sz="2200" b="0" i="1" kern="0" smtClean="0">
                                    <a:solidFill>
                                      <a:schemeClr val="tx2"/>
                                    </a:solidFill>
                                    <a:latin typeface="Cambria Math" panose="02040503050406030204" pitchFamily="18" charset="0"/>
                                    <a:ea typeface="STKaiti" panose="02010600040101010101" pitchFamily="2" charset="-122"/>
                                  </a:rPr>
                                  <m:t>𝐸</m:t>
                                </m:r>
                              </m:num>
                              <m:den>
                                <m:r>
                                  <a:rPr lang="en-US" altLang="zh-CN" sz="2200" i="1" ker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nary>
                      </m:e>
                    </m:nary>
                  </m:oMath>
                </a14:m>
                <a:r>
                  <a:rPr lang="zh-CN" altLang="en-US" sz="2200" kern="0" dirty="0">
                    <a:solidFill>
                      <a:schemeClr val="tx2"/>
                    </a:solidFill>
                    <a:latin typeface="STKaiti" panose="02010600040101010101" pitchFamily="2" charset="-122"/>
                    <a:ea typeface="STKaiti" panose="02010600040101010101" pitchFamily="2" charset="-122"/>
                  </a:rPr>
                  <a:t> 或</a:t>
                </a:r>
                <a14:m>
                  <m:oMath xmlns:m="http://schemas.openxmlformats.org/officeDocument/2006/math">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𝛼</m:t>
                        </m:r>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r>
                              <a:rPr lang="en-US" altLang="zh-CN" sz="2200" b="0" i="1" kern="0" smtClean="0">
                                <a:solidFill>
                                  <a:schemeClr val="tx2"/>
                                </a:solidFill>
                                <a:latin typeface="Cambria Math" panose="02040503050406030204" pitchFamily="18" charset="0"/>
                                <a:ea typeface="STKaiti" panose="02010600040101010101" pitchFamily="2" charset="-122"/>
                              </a:rPr>
                              <m:t>𝛼</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𝑑𝐸</m:t>
                            </m:r>
                          </m:e>
                        </m:nary>
                      </m:e>
                    </m:nary>
                  </m:oMath>
                </a14:m>
                <a:r>
                  <a:rPr lang="zh-CN" altLang="en-US" sz="2200" kern="0" dirty="0">
                    <a:solidFill>
                      <a:schemeClr val="tx2"/>
                    </a:solidFill>
                    <a:latin typeface="STKaiti" panose="02010600040101010101" pitchFamily="2" charset="-122"/>
                    <a:ea typeface="STKaiti" panose="02010600040101010101" pitchFamily="2" charset="-122"/>
                  </a:rPr>
                  <a:t> </a:t>
                </a:r>
                <a:endParaRPr lang="zh-CN" altLang="en-US" sz="2200" kern="0" dirty="0">
                  <a:solidFill>
                    <a:schemeClr val="tx2"/>
                  </a:solidFill>
                  <a:latin typeface="STKaiti" panose="02010600040101010101" pitchFamily="2" charset="-122"/>
                  <a:ea typeface="STKaiti" panose="02010600040101010101" pitchFamily="2" charset="-122"/>
                </a:endParaRPr>
              </a:p>
              <a:p>
                <a:pPr>
                  <a:lnSpc>
                    <a:spcPct val="150000"/>
                  </a:lnSpc>
                </a:pPr>
                <a:r>
                  <a:rPr lang="zh-CN" altLang="en-US" sz="2200" kern="0" dirty="0">
                    <a:solidFill>
                      <a:schemeClr val="tx2"/>
                    </a:solidFill>
                    <a:latin typeface="STKaiti" panose="02010600040101010101" pitchFamily="2" charset="-122"/>
                    <a:ea typeface="STKaiti" panose="02010600040101010101" pitchFamily="2" charset="-122"/>
                  </a:rPr>
                  <a:t>则逃脱共振吸收几率为：</a:t>
                </a:r>
                <a:endParaRPr lang="zh-CN" altLang="en-US" sz="2200" kern="0" dirty="0">
                  <a:solidFill>
                    <a:schemeClr val="tx2"/>
                  </a:solidFill>
                  <a:latin typeface="STKaiti" panose="02010600040101010101" pitchFamily="2" charset="-122"/>
                  <a:ea typeface="STKaiti" panose="02010600040101010101" pitchFamily="2" charset="-122"/>
                </a:endParaRPr>
              </a:p>
              <a:p>
                <a14:m>
                  <m:oMath xmlns:m="http://schemas.openxmlformats.org/officeDocument/2006/math">
                    <m:f>
                      <m:fPr>
                        <m:ctrlPr>
                          <a:rPr lang="en-US" altLang="zh-CN" sz="2200" i="1" kern="0" dirty="0" smtClean="0">
                            <a:solidFill>
                              <a:schemeClr val="tx2"/>
                            </a:solidFill>
                            <a:latin typeface="Cambria Math" panose="02040503050406030204" pitchFamily="18" charset="0"/>
                            <a:ea typeface="STKaiti" panose="02010600040101010101" pitchFamily="2" charset="-122"/>
                          </a:rPr>
                        </m:ctrlPr>
                      </m:fPr>
                      <m:num>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𝛼</m:t>
                                </m:r>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2</m:t>
                                </m:r>
                              </m:sub>
                            </m:sSub>
                          </m:sup>
                          <m:e>
                            <m:r>
                              <a:rPr lang="en-US" altLang="zh-CN" sz="2200" i="1" kern="0">
                                <a:solidFill>
                                  <a:schemeClr val="tx2"/>
                                </a:solidFill>
                                <a:latin typeface="Cambria Math" panose="02040503050406030204" pitchFamily="18" charset="0"/>
                                <a:ea typeface="STKaiti" panose="02010600040101010101" pitchFamily="2" charset="-122"/>
                              </a:rPr>
                              <m:t>𝑑𝐸</m:t>
                            </m:r>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f>
                                  <m:fPr>
                                    <m:ctrlPr>
                                      <a:rPr lang="en-US" altLang="zh-CN" sz="2200" i="1" kern="0">
                                        <a:solidFill>
                                          <a:schemeClr val="tx2"/>
                                        </a:solidFill>
                                        <a:latin typeface="Cambria Math" panose="02040503050406030204" pitchFamily="18" charset="0"/>
                                        <a:ea typeface="STKaiti" panose="02010600040101010101" pitchFamily="2" charset="-122"/>
                                      </a:rPr>
                                    </m:ctrlPr>
                                  </m:fPr>
                                  <m:num>
                                    <m:r>
                                      <a:rPr lang="en-US" altLang="zh-CN" sz="2200" b="0" i="1" kern="0" smtClean="0">
                                        <a:solidFill>
                                          <a:schemeClr val="tx2"/>
                                        </a:solidFill>
                                        <a:latin typeface="Cambria Math" panose="02040503050406030204" pitchFamily="18" charset="0"/>
                                        <a:ea typeface="STKaiti" panose="02010600040101010101" pitchFamily="2" charset="-122"/>
                                      </a:rPr>
                                      <m:t>𝐸</m:t>
                                    </m:r>
                                  </m:num>
                                  <m:den>
                                    <m:r>
                                      <a:rPr lang="en-US" altLang="zh-CN" sz="2200" i="1" ker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nary>
                          </m:e>
                        </m:nary>
                      </m:num>
                      <m:den>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𝛼</m:t>
                                </m:r>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p>
                          <m:e>
                            <m:r>
                              <a:rPr lang="en-US" altLang="zh-CN" sz="2200" i="1" kern="0">
                                <a:solidFill>
                                  <a:schemeClr val="tx2"/>
                                </a:solidFill>
                                <a:latin typeface="Cambria Math" panose="02040503050406030204" pitchFamily="18" charset="0"/>
                                <a:ea typeface="STKaiti" panose="02010600040101010101" pitchFamily="2" charset="-122"/>
                              </a:rPr>
                              <m:t>𝑑𝐸</m:t>
                            </m:r>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f>
                                  <m:fPr>
                                    <m:ctrlPr>
                                      <a:rPr lang="en-US" altLang="zh-CN" sz="2200" i="1" kern="0">
                                        <a:solidFill>
                                          <a:schemeClr val="tx2"/>
                                        </a:solidFill>
                                        <a:latin typeface="Cambria Math" panose="02040503050406030204" pitchFamily="18" charset="0"/>
                                        <a:ea typeface="STKaiti" panose="02010600040101010101" pitchFamily="2" charset="-122"/>
                                      </a:rPr>
                                    </m:ctrlPr>
                                  </m:fPr>
                                  <m:num>
                                    <m:r>
                                      <a:rPr lang="en-US" altLang="zh-CN" sz="2200" b="0" i="1" kern="0" smtClean="0">
                                        <a:solidFill>
                                          <a:schemeClr val="tx2"/>
                                        </a:solidFill>
                                        <a:latin typeface="Cambria Math" panose="02040503050406030204" pitchFamily="18" charset="0"/>
                                        <a:ea typeface="STKaiti" panose="02010600040101010101" pitchFamily="2" charset="-122"/>
                                      </a:rPr>
                                      <m:t>𝐸</m:t>
                                    </m:r>
                                  </m:num>
                                  <m:den>
                                    <m:r>
                                      <a:rPr lang="en-US" altLang="zh-CN" sz="2200" i="1" kern="0">
                                        <a:solidFill>
                                          <a:schemeClr val="tx2"/>
                                        </a:solidFill>
                                        <a:latin typeface="Cambria Math" panose="02040503050406030204" pitchFamily="18" charset="0"/>
                                        <a:ea typeface="STKaiti" panose="02010600040101010101" pitchFamily="2" charset="-122"/>
                                      </a:rPr>
                                      <m:t>𝛼</m:t>
                                    </m:r>
                                  </m:den>
                                </m:f>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e>
                            </m:nary>
                          </m:e>
                        </m:nary>
                      </m:den>
                    </m:f>
                  </m:oMath>
                </a14:m>
                <a:r>
                  <a:rPr lang="en-US" altLang="zh-CN" sz="2200" kern="0" dirty="0">
                    <a:solidFill>
                      <a:schemeClr val="tx2"/>
                    </a:solidFill>
                    <a:latin typeface="STKaiti" panose="02010600040101010101" pitchFamily="2" charset="-122"/>
                    <a:ea typeface="STKaiti" panose="02010600040101010101" pitchFamily="2" charset="-122"/>
                  </a:rPr>
                  <a:t> </a:t>
                </a:r>
                <a:r>
                  <a:rPr lang="zh-CN" altLang="en-US" sz="2200" kern="0" dirty="0">
                    <a:solidFill>
                      <a:schemeClr val="tx2"/>
                    </a:solidFill>
                    <a:latin typeface="STKaiti" panose="02010600040101010101" pitchFamily="2" charset="-122"/>
                    <a:ea typeface="STKaiti" panose="02010600040101010101" pitchFamily="2" charset="-122"/>
                  </a:rPr>
                  <a:t>或</a:t>
                </a:r>
                <a14:m>
                  <m:oMath xmlns:m="http://schemas.openxmlformats.org/officeDocument/2006/math">
                    <m:f>
                      <m:fPr>
                        <m:ctrlPr>
                          <a:rPr lang="en-US" altLang="zh-CN" sz="2200" i="1" kern="0" dirty="0">
                            <a:solidFill>
                              <a:schemeClr val="tx2"/>
                            </a:solidFill>
                            <a:latin typeface="Cambria Math" panose="02040503050406030204" pitchFamily="18" charset="0"/>
                            <a:ea typeface="STKaiti" panose="02010600040101010101" pitchFamily="2" charset="-122"/>
                          </a:rPr>
                        </m:ctrlPr>
                      </m:fPr>
                      <m:num>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𝛼</m:t>
                            </m:r>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2</m:t>
                                </m:r>
                              </m:sub>
                            </m:sSub>
                          </m:sup>
                          <m:e>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r>
                                  <a:rPr lang="en-US" altLang="zh-CN" sz="2200" b="0" i="1" kern="0" smtClean="0">
                                    <a:solidFill>
                                      <a:schemeClr val="tx2"/>
                                    </a:solidFill>
                                    <a:latin typeface="Cambria Math" panose="02040503050406030204" pitchFamily="18" charset="0"/>
                                    <a:ea typeface="STKaiti" panose="02010600040101010101" pitchFamily="2" charset="-122"/>
                                  </a:rPr>
                                  <m:t>𝛼</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2</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𝑑𝐸</m:t>
                                </m:r>
                              </m:e>
                            </m:nary>
                          </m:e>
                        </m:nary>
                      </m:num>
                      <m:den>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r>
                              <a:rPr lang="en-US" altLang="zh-CN" sz="2200" i="1" kern="0">
                                <a:solidFill>
                                  <a:schemeClr val="tx2"/>
                                </a:solidFill>
                                <a:latin typeface="Cambria Math" panose="02040503050406030204" pitchFamily="18" charset="0"/>
                                <a:ea typeface="STKaiti" panose="02010600040101010101" pitchFamily="2" charset="-122"/>
                              </a:rPr>
                              <m:t>/</m:t>
                            </m:r>
                            <m:r>
                              <a:rPr lang="en-US" altLang="zh-CN" sz="2200" i="1" kern="0">
                                <a:solidFill>
                                  <a:schemeClr val="tx2"/>
                                </a:solidFill>
                                <a:latin typeface="Cambria Math" panose="02040503050406030204" pitchFamily="18" charset="0"/>
                                <a:ea typeface="STKaiti" panose="02010600040101010101" pitchFamily="2" charset="-122"/>
                              </a:rPr>
                              <m:t>𝛼</m:t>
                            </m:r>
                          </m:sub>
                          <m:sup>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i="1" kern="0">
                                    <a:solidFill>
                                      <a:schemeClr val="tx2"/>
                                    </a:solidFill>
                                    <a:latin typeface="Cambria Math" panose="02040503050406030204" pitchFamily="18" charset="0"/>
                                    <a:ea typeface="STKaiti" panose="02010600040101010101" pitchFamily="2" charset="-122"/>
                                  </a:rPr>
                                  <m:t>𝐸</m:t>
                                </m:r>
                              </m:e>
                              <m:sub>
                                <m:r>
                                  <a:rPr lang="en-US" altLang="zh-CN" sz="2200" i="1" kern="0">
                                    <a:solidFill>
                                      <a:schemeClr val="tx2"/>
                                    </a:solidFill>
                                    <a:latin typeface="Cambria Math" panose="02040503050406030204" pitchFamily="18" charset="0"/>
                                    <a:ea typeface="STKaiti" panose="02010600040101010101" pitchFamily="2" charset="-122"/>
                                  </a:rPr>
                                  <m:t>1</m:t>
                                </m:r>
                              </m:sub>
                            </m:sSub>
                          </m:sup>
                          <m:e>
                            <m:r>
                              <a:rPr lang="en-US" altLang="zh-CN" sz="2200" i="1" kern="0">
                                <a:solidFill>
                                  <a:schemeClr val="tx2"/>
                                </a:solidFill>
                                <a:latin typeface="Cambria Math" panose="02040503050406030204" pitchFamily="18" charset="0"/>
                                <a:ea typeface="STKaiti" panose="02010600040101010101" pitchFamily="2" charset="-122"/>
                              </a:rPr>
                              <m:t>𝑑</m:t>
                            </m:r>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nary>
                              <m:naryPr>
                                <m:ctrlPr>
                                  <a:rPr lang="en-US" altLang="zh-CN" sz="2200" i="1" kern="0">
                                    <a:solidFill>
                                      <a:schemeClr val="tx2"/>
                                    </a:solidFill>
                                    <a:latin typeface="Cambria Math" panose="02040503050406030204" pitchFamily="18" charset="0"/>
                                    <a:ea typeface="STKaiti" panose="02010600040101010101" pitchFamily="2" charset="-122"/>
                                  </a:rPr>
                                </m:ctrlPr>
                              </m:naryPr>
                              <m:sub>
                                <m:r>
                                  <a:rPr lang="en-US" altLang="zh-CN" sz="2200" b="0" i="1" kern="0" smtClean="0">
                                    <a:solidFill>
                                      <a:schemeClr val="tx2"/>
                                    </a:solidFill>
                                    <a:latin typeface="Cambria Math" panose="02040503050406030204" pitchFamily="18" charset="0"/>
                                    <a:ea typeface="STKaiti" panose="02010600040101010101" pitchFamily="2" charset="-122"/>
                                  </a:rPr>
                                  <m:t>𝛼</m:t>
                                </m:r>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sub>
                              <m:sup>
                                <m:sSub>
                                  <m:sSubPr>
                                    <m:ctrlPr>
                                      <a:rPr lang="en-US" altLang="zh-CN" sz="2200" b="0" i="1" kern="0" smtClean="0">
                                        <a:solidFill>
                                          <a:schemeClr val="tx2"/>
                                        </a:solidFill>
                                        <a:latin typeface="Cambria Math" panose="02040503050406030204" pitchFamily="18" charset="0"/>
                                        <a:ea typeface="STKaiti" panose="02010600040101010101" pitchFamily="2" charset="-122"/>
                                      </a:rPr>
                                    </m:ctrlPr>
                                  </m:sSubPr>
                                  <m:e>
                                    <m:r>
                                      <a:rPr lang="en-US" altLang="zh-CN" sz="2200" b="0" i="1" kern="0" smtClean="0">
                                        <a:solidFill>
                                          <a:schemeClr val="tx2"/>
                                        </a:solidFill>
                                        <a:latin typeface="Cambria Math" panose="02040503050406030204" pitchFamily="18" charset="0"/>
                                        <a:ea typeface="STKaiti" panose="02010600040101010101" pitchFamily="2" charset="-122"/>
                                      </a:rPr>
                                      <m:t>𝐸</m:t>
                                    </m:r>
                                  </m:e>
                                  <m:sub>
                                    <m:r>
                                      <a:rPr lang="en-US" altLang="zh-CN" sz="2200" b="0" i="1" kern="0" smtClean="0">
                                        <a:solidFill>
                                          <a:schemeClr val="tx2"/>
                                        </a:solidFill>
                                        <a:latin typeface="Cambria Math" panose="02040503050406030204" pitchFamily="18" charset="0"/>
                                        <a:ea typeface="STKaiti" panose="02010600040101010101" pitchFamily="2" charset="-122"/>
                                      </a:rPr>
                                      <m:t>1</m:t>
                                    </m:r>
                                  </m:sub>
                                </m:sSub>
                              </m:sup>
                              <m:e>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Σ</m:t>
                                    </m:r>
                                  </m:e>
                                  <m:sub>
                                    <m:r>
                                      <a:rPr lang="en-US" altLang="zh-CN" sz="2200" i="1" kern="0">
                                        <a:solidFill>
                                          <a:schemeClr val="tx2"/>
                                        </a:solidFill>
                                        <a:latin typeface="Cambria Math" panose="02040503050406030204" pitchFamily="18" charset="0"/>
                                        <a:ea typeface="STKaiti" panose="02010600040101010101" pitchFamily="2" charset="-122"/>
                                      </a:rPr>
                                      <m:t>𝑠</m:t>
                                    </m:r>
                                  </m:sub>
                                </m:sSub>
                                <m:r>
                                  <a:rPr lang="en-US" altLang="zh-CN" sz="2200" i="1" kern="0">
                                    <a:solidFill>
                                      <a:schemeClr val="tx2"/>
                                    </a:solidFill>
                                    <a:latin typeface="Cambria Math" panose="02040503050406030204" pitchFamily="18" charset="0"/>
                                    <a:ea typeface="STKaiti" panose="02010600040101010101" pitchFamily="2" charset="-122"/>
                                  </a:rPr>
                                  <m:t>𝜙</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i="1" kern="0">
                                            <a:solidFill>
                                              <a:schemeClr val="tx2"/>
                                            </a:solidFill>
                                            <a:latin typeface="Cambria Math" panose="02040503050406030204" pitchFamily="18" charset="0"/>
                                            <a:ea typeface="STKaiti" panose="02010600040101010101" pitchFamily="2" charset="-122"/>
                                          </a:rPr>
                                        </m:ctrlPr>
                                      </m:sSupPr>
                                      <m:e>
                                        <m:r>
                                          <a:rPr lang="en-US" altLang="zh-CN" sz="2200" i="1" kern="0">
                                            <a:solidFill>
                                              <a:schemeClr val="tx2"/>
                                            </a:solidFill>
                                            <a:latin typeface="Cambria Math" panose="02040503050406030204" pitchFamily="18" charset="0"/>
                                            <a:ea typeface="STKaiti" panose="02010600040101010101" pitchFamily="2" charset="-122"/>
                                          </a:rPr>
                                          <m:t>𝐸</m:t>
                                        </m:r>
                                      </m:e>
                                      <m:sup>
                                        <m:r>
                                          <a:rPr lang="en-US" altLang="zh-CN" sz="2200" i="1" kern="0">
                                            <a:solidFill>
                                              <a:schemeClr val="tx2"/>
                                            </a:solidFill>
                                            <a:latin typeface="Cambria Math" panose="02040503050406030204" pitchFamily="18" charset="0"/>
                                            <a:ea typeface="STKaiti" panose="02010600040101010101" pitchFamily="2" charset="-122"/>
                                          </a:rPr>
                                          <m:t>′</m:t>
                                        </m:r>
                                      </m:sup>
                                    </m:sSup>
                                  </m:e>
                                </m:d>
                                <m:r>
                                  <a:rPr lang="en-US" altLang="zh-CN" sz="2200" i="1" kern="0">
                                    <a:solidFill>
                                      <a:schemeClr val="tx2"/>
                                    </a:solidFill>
                                    <a:latin typeface="Cambria Math" panose="02040503050406030204" pitchFamily="18" charset="0"/>
                                    <a:ea typeface="STKaiti" panose="02010600040101010101" pitchFamily="2" charset="-122"/>
                                  </a:rPr>
                                  <m:t>𝑓</m:t>
                                </m:r>
                                <m:d>
                                  <m:dPr>
                                    <m:ctrlPr>
                                      <a:rPr lang="en-US" altLang="zh-CN" sz="2200" i="1" kern="0">
                                        <a:solidFill>
                                          <a:schemeClr val="tx2"/>
                                        </a:solidFill>
                                        <a:latin typeface="Cambria Math" panose="02040503050406030204" pitchFamily="18" charset="0"/>
                                        <a:ea typeface="STKaiti" panose="02010600040101010101" pitchFamily="2" charset="-122"/>
                                      </a:rPr>
                                    </m:ctrlPr>
                                  </m:dPr>
                                  <m:e>
                                    <m:sSup>
                                      <m:sSupPr>
                                        <m:ctrlPr>
                                          <a:rPr lang="en-US" altLang="zh-CN" sz="2200" b="0" i="1" kern="0" smtClean="0">
                                            <a:solidFill>
                                              <a:schemeClr val="tx2"/>
                                            </a:solidFill>
                                            <a:latin typeface="Cambria Math" panose="02040503050406030204" pitchFamily="18" charset="0"/>
                                            <a:ea typeface="STKaiti" panose="02010600040101010101" pitchFamily="2" charset="-122"/>
                                          </a:rPr>
                                        </m:ctrlPr>
                                      </m:sSupPr>
                                      <m:e>
                                        <m:r>
                                          <a:rPr lang="en-US" altLang="zh-CN" sz="2200" b="0" i="1" kern="0" smtClean="0">
                                            <a:solidFill>
                                              <a:schemeClr val="tx2"/>
                                            </a:solidFill>
                                            <a:latin typeface="Cambria Math" panose="02040503050406030204" pitchFamily="18" charset="0"/>
                                            <a:ea typeface="STKaiti" panose="02010600040101010101" pitchFamily="2" charset="-122"/>
                                          </a:rPr>
                                          <m:t>𝐸</m:t>
                                        </m:r>
                                      </m:e>
                                      <m:sup>
                                        <m:r>
                                          <a:rPr lang="en-US" altLang="zh-CN" sz="2200" b="0" i="1" kern="0" smtClean="0">
                                            <a:solidFill>
                                              <a:schemeClr val="tx2"/>
                                            </a:solidFill>
                                            <a:latin typeface="Cambria Math" panose="02040503050406030204" pitchFamily="18" charset="0"/>
                                            <a:ea typeface="STKaiti" panose="02010600040101010101" pitchFamily="2" charset="-122"/>
                                          </a:rPr>
                                          <m:t>′</m:t>
                                        </m:r>
                                      </m:sup>
                                    </m:sSup>
                                    <m:r>
                                      <a:rPr lang="en-US" altLang="zh-CN" sz="2200" b="0" i="1" kern="0" smtClean="0">
                                        <a:solidFill>
                                          <a:schemeClr val="tx2"/>
                                        </a:solidFill>
                                        <a:latin typeface="Cambria Math" panose="02040503050406030204" pitchFamily="18" charset="0"/>
                                        <a:ea typeface="STKaiti" panose="02010600040101010101" pitchFamily="2" charset="-122"/>
                                      </a:rPr>
                                      <m:t>→</m:t>
                                    </m:r>
                                    <m:r>
                                      <a:rPr lang="en-US" altLang="zh-CN" sz="2200" b="0" i="1" kern="0" smtClean="0">
                                        <a:solidFill>
                                          <a:schemeClr val="tx2"/>
                                        </a:solidFill>
                                        <a:latin typeface="Cambria Math" panose="02040503050406030204" pitchFamily="18" charset="0"/>
                                        <a:ea typeface="STKaiti" panose="02010600040101010101" pitchFamily="2" charset="-122"/>
                                      </a:rPr>
                                      <m:t>𝐸</m:t>
                                    </m:r>
                                  </m:e>
                                </m:d>
                                <m:r>
                                  <a:rPr lang="en-US" altLang="zh-CN" sz="2200" i="1" kern="0">
                                    <a:solidFill>
                                      <a:schemeClr val="tx2"/>
                                    </a:solidFill>
                                    <a:latin typeface="Cambria Math" panose="02040503050406030204" pitchFamily="18" charset="0"/>
                                    <a:ea typeface="STKaiti" panose="02010600040101010101" pitchFamily="2" charset="-122"/>
                                  </a:rPr>
                                  <m:t>𝑑𝐸</m:t>
                                </m:r>
                              </m:e>
                            </m:nary>
                          </m:e>
                        </m:nary>
                      </m:den>
                    </m:f>
                  </m:oMath>
                </a14:m>
                <a:r>
                  <a:rPr lang="en-US" altLang="zh-CN" sz="2200" kern="0" dirty="0">
                    <a:solidFill>
                      <a:schemeClr val="tx2"/>
                    </a:solidFill>
                    <a:latin typeface="STKaiti" panose="02010600040101010101" pitchFamily="2" charset="-122"/>
                    <a:ea typeface="STKaiti" panose="02010600040101010101" pitchFamily="2" charset="-122"/>
                  </a:rPr>
                  <a:t> </a:t>
                </a:r>
                <a:endParaRPr lang="en-US" altLang="zh-CN" sz="2200" kern="0" dirty="0">
                  <a:solidFill>
                    <a:schemeClr val="tx2"/>
                  </a:solidFill>
                  <a:latin typeface="STKaiti" panose="02010600040101010101" pitchFamily="2" charset="-122"/>
                  <a:ea typeface="STKaiti" panose="02010600040101010101" pitchFamily="2" charset="-122"/>
                </a:endParaRPr>
              </a:p>
              <a:p>
                <a:endParaRPr lang="en-US" altLang="zh-CN" sz="2200" kern="0" dirty="0">
                  <a:solidFill>
                    <a:schemeClr val="tx2"/>
                  </a:solidFill>
                  <a:latin typeface="STKaiti" panose="02010600040101010101" pitchFamily="2" charset="-122"/>
                  <a:ea typeface="STKaiti" panose="02010600040101010101" pitchFamily="2" charset="-122"/>
                </a:endParaRPr>
              </a:p>
            </p:txBody>
          </p:sp>
        </mc:Choice>
        <mc:Fallback>
          <p:sp>
            <p:nvSpPr>
              <p:cNvPr id="12" name="矩形 11"/>
              <p:cNvSpPr>
                <a:spLocks noRot="1" noChangeAspect="1" noMove="1" noResize="1" noEditPoints="1" noAdjustHandles="1" noChangeArrowheads="1" noChangeShapeType="1" noTextEdit="1"/>
              </p:cNvSpPr>
              <p:nvPr/>
            </p:nvSpPr>
            <p:spPr>
              <a:xfrm>
                <a:off x="179512" y="469387"/>
                <a:ext cx="8964488" cy="4303395"/>
              </a:xfrm>
              <a:prstGeom prst="rect">
                <a:avLst/>
              </a:prstGeom>
              <a:blipFill rotWithShape="1">
                <a:blip r:embed="rId1"/>
                <a:stretch>
                  <a:fillRect l="-5" t="-3"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252295" y="4509373"/>
                <a:ext cx="3782695" cy="2101850"/>
              </a:xfrm>
              <a:prstGeom prst="rect">
                <a:avLst/>
              </a:prstGeom>
            </p:spPr>
            <p:txBody>
              <a:bodyPr wrap="none">
                <a:spAutoFit/>
              </a:bodyPr>
              <a:lstStyle/>
              <a:p>
                <a:pPr marL="342900" indent="-342900" algn="l">
                  <a:lnSpc>
                    <a:spcPct val="150000"/>
                  </a:lnSpc>
                  <a:spcBef>
                    <a:spcPct val="20000"/>
                  </a:spcBef>
                  <a:defRPr/>
                </a:pPr>
                <a:r>
                  <a:rPr lang="en-US" altLang="zh-CN" b="1" kern="0" dirty="0">
                    <a:solidFill>
                      <a:srgbClr val="0432FF"/>
                    </a:solidFill>
                    <a:latin typeface="STKaiti" panose="02010600040101010101" pitchFamily="2" charset="-122"/>
                    <a:ea typeface="STKaiti" panose="02010600040101010101" pitchFamily="2" charset="-122"/>
                    <a:sym typeface="+mn-ea"/>
                  </a:rPr>
                  <a:t>————————————</a:t>
                </a:r>
                <a:r>
                  <a:rPr lang="zh-CN" altLang="en-US" kern="0" dirty="0">
                    <a:solidFill>
                      <a:srgbClr val="0432FF"/>
                    </a:solidFill>
                    <a:latin typeface="STKaiti" panose="02010600040101010101" pitchFamily="2" charset="-122"/>
                    <a:ea typeface="STKaiti" panose="02010600040101010101" pitchFamily="2" charset="-122"/>
                  </a:rPr>
                  <a:t> </a:t>
                </a:r>
                <a:r>
                  <a:rPr lang="zh-CN" altLang="en-US" kern="0" dirty="0">
                    <a:solidFill>
                      <a:schemeClr val="tx2"/>
                    </a:solidFill>
                    <a:latin typeface="STKaiti" panose="02010600040101010101" pitchFamily="2" charset="-122"/>
                    <a:ea typeface="STKaiti" panose="02010600040101010101" pitchFamily="2" charset="-122"/>
                  </a:rPr>
                  <a:t>      </a:t>
                </a:r>
                <a:r>
                  <a:rPr lang="zh-CN" altLang="en-US" i="1"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𝐸</m:t>
                    </m:r>
                    <m:r>
                      <a:rPr lang="en-US" altLang="zh-CN" b="0" i="1" kern="0" smtClean="0">
                        <a:solidFill>
                          <a:schemeClr val="tx2"/>
                        </a:solidFill>
                        <a:latin typeface="Cambria Math" panose="02040503050406030204" pitchFamily="18" charset="0"/>
                        <a:ea typeface="STKaiti" panose="02010600040101010101" pitchFamily="2" charset="-122"/>
                      </a:rPr>
                      <m:t>/</m:t>
                    </m:r>
                    <m:r>
                      <a:rPr lang="en-US" altLang="zh-CN" b="0" i="1" kern="0" smtClean="0">
                        <a:solidFill>
                          <a:schemeClr val="tx2"/>
                        </a:solidFill>
                        <a:latin typeface="Cambria Math" panose="02040503050406030204" pitchFamily="18" charset="0"/>
                        <a:ea typeface="STKaiti" panose="02010600040101010101" pitchFamily="2" charset="-122"/>
                      </a:rPr>
                      <m:t>𝛼</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ts val="1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sym typeface="+mn-ea"/>
                  </a:rPr>
                  <a:t>--------------------------------------</a:t>
                </a:r>
                <a:r>
                  <a:rPr lang="zh-CN" altLang="en-US" b="1" kern="0" dirty="0">
                    <a:solidFill>
                      <a:srgbClr val="FF0000"/>
                    </a:solidFill>
                    <a:latin typeface="STKaiti" panose="02010600040101010101" pitchFamily="2" charset="-122"/>
                    <a:ea typeface="STKaiti" panose="02010600040101010101" pitchFamily="2" charset="-122"/>
                    <a:sym typeface="+mn-ea"/>
                  </a:rPr>
                  <a:t> </a:t>
                </a:r>
                <a:r>
                  <a:rPr lang="zh-CN" altLang="en-US" kern="0" dirty="0">
                    <a:solidFill>
                      <a:schemeClr val="tx2"/>
                    </a:solidFill>
                    <a:latin typeface="STKaiti" panose="02010600040101010101" pitchFamily="2" charset="-122"/>
                    <a:ea typeface="STKaiti" panose="02010600040101010101" pitchFamily="2" charset="-122"/>
                    <a:sym typeface="+mn-ea"/>
                  </a:rPr>
                  <a:t>       </a:t>
                </a:r>
                <a14:m>
                  <m:oMath xmlns:m="http://schemas.openxmlformats.org/officeDocument/2006/math">
                    <m:sSup>
                      <m:sSupPr>
                        <m:ctrlPr>
                          <a:rPr lang="en-US" altLang="zh-CN" b="0" i="1" kern="0" smtClean="0">
                            <a:solidFill>
                              <a:schemeClr val="tx2"/>
                            </a:solidFill>
                            <a:latin typeface="Cambria Math" panose="02040503050406030204" pitchFamily="18" charset="0"/>
                            <a:ea typeface="STKaiti" panose="02010600040101010101" pitchFamily="2" charset="-122"/>
                          </a:rPr>
                        </m:ctrlPr>
                      </m:sSupPr>
                      <m:e>
                        <m:r>
                          <a:rPr lang="en-US" altLang="zh-CN" b="0" i="1" kern="0" smtClean="0">
                            <a:solidFill>
                              <a:schemeClr val="tx2"/>
                            </a:solidFill>
                            <a:latin typeface="Cambria Math" panose="02040503050406030204" pitchFamily="18" charset="0"/>
                            <a:ea typeface="STKaiti" panose="02010600040101010101" pitchFamily="2" charset="-122"/>
                          </a:rPr>
                          <m:t>𝐸</m:t>
                        </m:r>
                      </m:e>
                      <m:sup>
                        <m:r>
                          <a:rPr lang="en-US" altLang="zh-CN" b="0" i="1" kern="0" smtClean="0">
                            <a:solidFill>
                              <a:schemeClr val="tx2"/>
                            </a:solidFill>
                            <a:latin typeface="Cambria Math" panose="02040503050406030204" pitchFamily="18" charset="0"/>
                            <a:ea typeface="STKaiti" panose="02010600040101010101" pitchFamily="2" charset="-122"/>
                          </a:rPr>
                          <m:t>′</m:t>
                        </m:r>
                      </m:sup>
                    </m:sSup>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FF0000"/>
                    </a:solidFill>
                    <a:latin typeface="STKaiti" panose="02010600040101010101" pitchFamily="2" charset="-122"/>
                    <a:ea typeface="STKaiti" panose="02010600040101010101" pitchFamily="2" charset="-122"/>
                  </a:rPr>
                  <a:t>————————————</a:t>
                </a:r>
                <a:r>
                  <a:rPr lang="zh-CN" altLang="en-US" b="1" kern="0" dirty="0">
                    <a:solidFill>
                      <a:srgbClr val="FF0000"/>
                    </a:solidFill>
                    <a:latin typeface="STKaiti" panose="02010600040101010101" pitchFamily="2" charset="-122"/>
                    <a:ea typeface="STKaiti" panose="02010600040101010101" pitchFamily="2" charset="-122"/>
                  </a:rPr>
                  <a:t> </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STKaiti" panose="02010600040101010101" pitchFamily="2" charset="-122"/>
                          </a:rPr>
                        </m:ctrlPr>
                      </m:sSubPr>
                      <m:e>
                        <m:r>
                          <a:rPr lang="en-US" altLang="zh-CN" i="1" kern="0">
                            <a:solidFill>
                              <a:schemeClr val="tx2"/>
                            </a:solidFill>
                            <a:latin typeface="Cambria Math" panose="02040503050406030204" pitchFamily="18" charset="0"/>
                            <a:ea typeface="STKaiti" panose="02010600040101010101" pitchFamily="2" charset="-122"/>
                          </a:rPr>
                          <m:t>𝐸</m:t>
                        </m:r>
                      </m:e>
                      <m:sub>
                        <m:r>
                          <a:rPr lang="en-US" altLang="zh-CN" i="1" kern="0">
                            <a:solidFill>
                              <a:schemeClr val="tx2"/>
                            </a:solidFill>
                            <a:latin typeface="Cambria Math" panose="02040503050406030204" pitchFamily="18" charset="0"/>
                            <a:ea typeface="STKaiti" panose="02010600040101010101" pitchFamily="2" charset="-122"/>
                          </a:rPr>
                          <m:t>1</m:t>
                        </m:r>
                      </m:sub>
                    </m:sSub>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𝐸</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0432FF"/>
                    </a:solidFill>
                    <a:latin typeface="STKaiti" panose="02010600040101010101" pitchFamily="2" charset="-122"/>
                    <a:ea typeface="STKaiti" panose="02010600040101010101" pitchFamily="2" charset="-122"/>
                  </a:rPr>
                  <a:t>————————————</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𝛼</m:t>
                    </m:r>
                    <m:sSub>
                      <m:sSubPr>
                        <m:ctrlPr>
                          <a:rPr lang="en-US" altLang="zh-CN" b="0" i="1" kern="0" smtClean="0">
                            <a:solidFill>
                              <a:schemeClr val="tx2"/>
                            </a:solidFill>
                            <a:latin typeface="Cambria Math" panose="02040503050406030204" pitchFamily="18" charset="0"/>
                            <a:ea typeface="STKaiti" panose="02010600040101010101" pitchFamily="2" charset="-122"/>
                          </a:rPr>
                        </m:ctrlPr>
                      </m:sSubPr>
                      <m:e>
                        <m:r>
                          <a:rPr lang="en-US" altLang="zh-CN" b="0" i="1" kern="0" smtClean="0">
                            <a:solidFill>
                              <a:schemeClr val="tx2"/>
                            </a:solidFill>
                            <a:latin typeface="Cambria Math" panose="02040503050406030204" pitchFamily="18" charset="0"/>
                            <a:ea typeface="STKaiti" panose="02010600040101010101" pitchFamily="2" charset="-122"/>
                          </a:rPr>
                          <m:t>𝐸</m:t>
                        </m:r>
                      </m:e>
                      <m:sub>
                        <m:r>
                          <a:rPr lang="en-US" altLang="zh-CN" b="0" i="1" kern="0" smtClean="0">
                            <a:solidFill>
                              <a:schemeClr val="tx2"/>
                            </a:solidFill>
                            <a:latin typeface="Cambria Math" panose="02040503050406030204" pitchFamily="18" charset="0"/>
                            <a:ea typeface="STKaiti" panose="02010600040101010101" pitchFamily="2" charset="-122"/>
                          </a:rPr>
                          <m:t>1</m:t>
                        </m:r>
                      </m:sub>
                    </m:sSub>
                  </m:oMath>
                </a14:m>
                <a:endParaRPr lang="zh-CN" altLang="en-US" kern="0" dirty="0">
                  <a:solidFill>
                    <a:schemeClr val="tx2"/>
                  </a:solidFill>
                  <a:latin typeface="STKaiti" panose="02010600040101010101" pitchFamily="2" charset="-122"/>
                  <a:ea typeface="STKaiti" panose="0201060004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252295" y="4509373"/>
                <a:ext cx="3782695" cy="2101850"/>
              </a:xfrm>
              <a:prstGeom prst="rect">
                <a:avLst/>
              </a:prstGeom>
              <a:blipFill rotWithShape="1">
                <a:blip r:embed="rId2"/>
                <a:stretch>
                  <a:fillRect l="-5" t="-11" r="-347"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4572289" y="4293473"/>
                <a:ext cx="3879215" cy="2860040"/>
              </a:xfrm>
              <a:prstGeom prst="rect">
                <a:avLst/>
              </a:prstGeom>
            </p:spPr>
            <p:txBody>
              <a:bodyPr wrap="none">
                <a:spAutoFit/>
              </a:bodyPr>
              <a:lstStyle/>
              <a:p>
                <a:pPr marL="342900" indent="-342900" algn="l">
                  <a:lnSpc>
                    <a:spcPct val="150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a:t>
                </a:r>
                <a:r>
                  <a:rPr lang="zh-CN" altLang="en-US" kern="0" dirty="0">
                    <a:solidFill>
                      <a:schemeClr val="tx2"/>
                    </a:solidFill>
                    <a:latin typeface="STKaiti" panose="02010600040101010101" pitchFamily="2" charset="-122"/>
                    <a:ea typeface="STKaiti" panose="02010600040101010101" pitchFamily="2" charset="-122"/>
                  </a:rPr>
                  <a:t>       </a:t>
                </a:r>
                <a:r>
                  <a:rPr lang="zh-CN" altLang="en-US" i="1"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b="0" i="1" kern="0" smtClean="0">
                            <a:solidFill>
                              <a:schemeClr val="tx2"/>
                            </a:solidFill>
                            <a:latin typeface="Cambria Math" panose="02040503050406030204" pitchFamily="18" charset="0"/>
                            <a:ea typeface="STKaiti" panose="02010600040101010101" pitchFamily="2" charset="-122"/>
                          </a:rPr>
                        </m:ctrlPr>
                      </m:sSubPr>
                      <m:e>
                        <m:r>
                          <a:rPr lang="en-US" altLang="zh-CN" b="0" i="1" kern="0" smtClean="0">
                            <a:solidFill>
                              <a:schemeClr val="tx2"/>
                            </a:solidFill>
                            <a:latin typeface="Cambria Math" panose="02040503050406030204" pitchFamily="18" charset="0"/>
                            <a:ea typeface="STKaiti" panose="02010600040101010101" pitchFamily="2" charset="-122"/>
                          </a:rPr>
                          <m:t>𝐸</m:t>
                        </m:r>
                      </m:e>
                      <m:sub>
                        <m:r>
                          <a:rPr lang="en-US" altLang="zh-CN" i="1" kern="0">
                            <a:solidFill>
                              <a:schemeClr val="tx2"/>
                            </a:solidFill>
                            <a:latin typeface="Cambria Math" panose="02040503050406030204" pitchFamily="18" charset="0"/>
                            <a:ea typeface="STKaiti" panose="02010600040101010101" pitchFamily="2" charset="-122"/>
                          </a:rPr>
                          <m:t>1</m:t>
                        </m:r>
                      </m:sub>
                    </m:sSub>
                    <m:r>
                      <a:rPr lang="en-US" altLang="zh-CN" b="0" i="1" kern="0" smtClean="0">
                        <a:solidFill>
                          <a:schemeClr val="tx2"/>
                        </a:solidFill>
                        <a:latin typeface="Cambria Math" panose="02040503050406030204" pitchFamily="18" charset="0"/>
                        <a:ea typeface="STKaiti" panose="02010600040101010101" pitchFamily="2" charset="-122"/>
                      </a:rPr>
                      <m:t>/</m:t>
                    </m:r>
                    <m:r>
                      <a:rPr lang="en-US" altLang="zh-CN" b="0" i="1" kern="0" smtClean="0">
                        <a:solidFill>
                          <a:schemeClr val="tx2"/>
                        </a:solidFill>
                        <a:latin typeface="Cambria Math" panose="02040503050406030204" pitchFamily="18" charset="0"/>
                        <a:ea typeface="STKaiti" panose="02010600040101010101" pitchFamily="2" charset="-122"/>
                      </a:rPr>
                      <m:t>𝛼</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a:t>
                </a:r>
                <a:r>
                  <a:rPr lang="zh-CN" altLang="en-US" b="1" kern="0" dirty="0">
                    <a:solidFill>
                      <a:srgbClr val="FF0000"/>
                    </a:solidFill>
                    <a:latin typeface="STKaiti" panose="02010600040101010101" pitchFamily="2" charset="-122"/>
                    <a:ea typeface="STKaiti" panose="02010600040101010101" pitchFamily="2" charset="-122"/>
                  </a:rPr>
                  <a:t> </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p>
                      <m:sSupPr>
                        <m:ctrlPr>
                          <a:rPr lang="en-US" altLang="zh-CN" b="0" i="1" kern="0" smtClean="0">
                            <a:solidFill>
                              <a:schemeClr val="tx2"/>
                            </a:solidFill>
                            <a:latin typeface="Cambria Math" panose="02040503050406030204" pitchFamily="18" charset="0"/>
                            <a:ea typeface="STKaiti" panose="02010600040101010101" pitchFamily="2" charset="-122"/>
                          </a:rPr>
                        </m:ctrlPr>
                      </m:sSupPr>
                      <m:e>
                        <m:r>
                          <a:rPr lang="en-US" altLang="zh-CN" b="0" i="1" kern="0" smtClean="0">
                            <a:solidFill>
                              <a:schemeClr val="tx2"/>
                            </a:solidFill>
                            <a:latin typeface="Cambria Math" panose="02040503050406030204" pitchFamily="18" charset="0"/>
                            <a:ea typeface="STKaiti" panose="02010600040101010101" pitchFamily="2" charset="-122"/>
                          </a:rPr>
                          <m:t>𝐸</m:t>
                        </m:r>
                      </m:e>
                      <m:sup>
                        <m:r>
                          <a:rPr lang="en-US" altLang="zh-CN" b="0" i="1" kern="0" smtClean="0">
                            <a:solidFill>
                              <a:schemeClr val="tx2"/>
                            </a:solidFill>
                            <a:latin typeface="Cambria Math" panose="02040503050406030204" pitchFamily="18" charset="0"/>
                            <a:ea typeface="STKaiti" panose="02010600040101010101" pitchFamily="2" charset="-122"/>
                          </a:rPr>
                          <m:t>′</m:t>
                        </m:r>
                      </m:sup>
                    </m:sSup>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b="1" kern="0" dirty="0">
                    <a:solidFill>
                      <a:srgbClr val="FF0000"/>
                    </a:solidFill>
                    <a:latin typeface="STKaiti" panose="02010600040101010101" pitchFamily="2" charset="-122"/>
                    <a:ea typeface="STKaiti" panose="02010600040101010101" pitchFamily="2" charset="-122"/>
                  </a:rPr>
                  <a:t>————————————</a:t>
                </a:r>
                <a:r>
                  <a:rPr lang="en-US" altLang="zh-CN"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en-US" altLang="zh-CN" b="0" i="1" kern="0" smtClean="0">
                            <a:solidFill>
                              <a:schemeClr val="tx2"/>
                            </a:solidFill>
                            <a:latin typeface="Cambria Math" panose="02040503050406030204" pitchFamily="18" charset="0"/>
                            <a:ea typeface="STKaiti" panose="02010600040101010101" pitchFamily="2" charset="-122"/>
                          </a:rPr>
                        </m:ctrlPr>
                      </m:sSubPr>
                      <m:e>
                        <m:r>
                          <a:rPr lang="en-US" altLang="zh-CN" b="0" i="1" kern="0" smtClean="0">
                            <a:solidFill>
                              <a:schemeClr val="tx2"/>
                            </a:solidFill>
                            <a:latin typeface="Cambria Math" panose="02040503050406030204" pitchFamily="18" charset="0"/>
                            <a:ea typeface="STKaiti" panose="02010600040101010101" pitchFamily="2" charset="-122"/>
                          </a:rPr>
                          <m:t>𝐸</m:t>
                        </m:r>
                      </m:e>
                      <m:sub>
                        <m:r>
                          <a:rPr lang="en-US" altLang="zh-CN" i="1" kern="0">
                            <a:solidFill>
                              <a:schemeClr val="tx2"/>
                            </a:solidFill>
                            <a:latin typeface="Cambria Math" panose="02040503050406030204" pitchFamily="18" charset="0"/>
                            <a:ea typeface="STKaiti" panose="02010600040101010101" pitchFamily="2" charset="-122"/>
                          </a:rPr>
                          <m:t>1</m:t>
                        </m:r>
                      </m:sub>
                    </m:sSub>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gn="l">
                  <a:lnSpc>
                    <a:spcPct val="150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rPr>
                  <a:t>--------------------------------------</a:t>
                </a:r>
                <a:r>
                  <a:rPr lang="zh-CN" altLang="en-US" kern="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𝛼</m:t>
                    </m:r>
                    <m:sSup>
                      <m:sSupPr>
                        <m:ctrlPr>
                          <a:rPr lang="en-US" altLang="zh-CN" b="0" i="1" kern="0" smtClean="0">
                            <a:solidFill>
                              <a:schemeClr val="tx2"/>
                            </a:solidFill>
                            <a:latin typeface="Cambria Math" panose="02040503050406030204" pitchFamily="18" charset="0"/>
                            <a:ea typeface="STKaiti" panose="02010600040101010101" pitchFamily="2" charset="-122"/>
                          </a:rPr>
                        </m:ctrlPr>
                      </m:sSupPr>
                      <m:e>
                        <m:r>
                          <a:rPr lang="en-US" altLang="zh-CN" b="0" i="1" kern="0" smtClean="0">
                            <a:solidFill>
                              <a:schemeClr val="tx2"/>
                            </a:solidFill>
                            <a:latin typeface="Cambria Math" panose="02040503050406030204" pitchFamily="18" charset="0"/>
                            <a:ea typeface="STKaiti" panose="02010600040101010101" pitchFamily="2" charset="-122"/>
                          </a:rPr>
                          <m:t>𝐸</m:t>
                        </m:r>
                      </m:e>
                      <m:sup>
                        <m:r>
                          <a:rPr lang="en-US" altLang="zh-CN" b="0" i="1" kern="0" smtClean="0">
                            <a:solidFill>
                              <a:schemeClr val="tx2"/>
                            </a:solidFill>
                            <a:latin typeface="Cambria Math" panose="02040503050406030204" pitchFamily="18" charset="0"/>
                            <a:ea typeface="STKaiti" panose="02010600040101010101" pitchFamily="2" charset="-122"/>
                          </a:rPr>
                          <m:t>′</m:t>
                        </m:r>
                      </m:sup>
                    </m:sSup>
                  </m:oMath>
                </a14:m>
                <a:endParaRPr lang="en-US" altLang="zh-CN" b="0" i="1" kern="0" smtClean="0">
                  <a:solidFill>
                    <a:schemeClr val="tx2"/>
                  </a:solidFill>
                  <a:latin typeface="Cambria Math" panose="02040503050406030204" pitchFamily="18" charset="0"/>
                  <a:ea typeface="STKaiti" panose="02010600040101010101" pitchFamily="2" charset="-122"/>
                </a:endParaRPr>
              </a:p>
              <a:p>
                <a:pPr marL="342900" indent="-342900" algn="l">
                  <a:lnSpc>
                    <a:spcPct val="150000"/>
                  </a:lnSpc>
                  <a:spcBef>
                    <a:spcPct val="20000"/>
                  </a:spcBef>
                  <a:defRPr/>
                </a:pPr>
                <a:r>
                  <a:rPr lang="en-US" altLang="zh-CN" kern="0" dirty="0">
                    <a:solidFill>
                      <a:schemeClr val="tx2"/>
                    </a:solidFill>
                    <a:latin typeface="STKaiti" panose="02010600040101010101" pitchFamily="2" charset="-122"/>
                    <a:ea typeface="STKaiti" panose="02010600040101010101" pitchFamily="2" charset="-122"/>
                    <a:sym typeface="+mn-ea"/>
                  </a:rPr>
                  <a:t>--------------------------------------        </a:t>
                </a:r>
                <a14:m>
                  <m:oMath xmlns:m="http://schemas.openxmlformats.org/officeDocument/2006/math">
                    <m:r>
                      <a:rPr lang="en-US" altLang="zh-CN" b="0" i="1" kern="0" smtClean="0">
                        <a:solidFill>
                          <a:schemeClr val="tx2"/>
                        </a:solidFill>
                        <a:latin typeface="Cambria Math" panose="02040503050406030204" pitchFamily="18" charset="0"/>
                        <a:ea typeface="STKaiti" panose="02010600040101010101" pitchFamily="2" charset="-122"/>
                      </a:rPr>
                      <m:t>𝐸</m:t>
                    </m:r>
                  </m:oMath>
                </a14:m>
                <a:endParaRPr lang="en-US" altLang="zh-CN" kern="0" dirty="0">
                  <a:solidFill>
                    <a:schemeClr val="tx2"/>
                  </a:solidFill>
                  <a:latin typeface="STKaiti" panose="02010600040101010101" pitchFamily="2" charset="-122"/>
                  <a:ea typeface="STKaiti" panose="02010600040101010101" pitchFamily="2" charset="-122"/>
                </a:endParaRPr>
              </a:p>
              <a:p>
                <a:pPr marL="342900" indent="-342900">
                  <a:lnSpc>
                    <a:spcPct val="150000"/>
                  </a:lnSpc>
                  <a:spcBef>
                    <a:spcPct val="20000"/>
                  </a:spcBef>
                  <a:defRPr/>
                </a:pPr>
                <a:endParaRPr lang="zh-CN" altLang="en-US" kern="0" dirty="0">
                  <a:solidFill>
                    <a:schemeClr val="tx2"/>
                  </a:solidFill>
                  <a:latin typeface="STKaiti" panose="02010600040101010101" pitchFamily="2" charset="-122"/>
                  <a:ea typeface="STKaiti" panose="02010600040101010101" pitchFamily="2" charset="-122"/>
                </a:endParaRPr>
              </a:p>
            </p:txBody>
          </p:sp>
        </mc:Choice>
        <mc:Fallback>
          <p:sp>
            <p:nvSpPr>
              <p:cNvPr id="5" name="矩形 4"/>
              <p:cNvSpPr>
                <a:spLocks noRot="1" noChangeAspect="1" noMove="1" noResize="1" noEditPoints="1" noAdjustHandles="1" noChangeArrowheads="1" noChangeShapeType="1" noTextEdit="1"/>
              </p:cNvSpPr>
              <p:nvPr/>
            </p:nvSpPr>
            <p:spPr>
              <a:xfrm>
                <a:off x="4572289" y="4293473"/>
                <a:ext cx="3879215" cy="2860040"/>
              </a:xfrm>
              <a:prstGeom prst="rect">
                <a:avLst/>
              </a:prstGeom>
              <a:blipFill rotWithShape="1">
                <a:blip r:embed="rId3"/>
                <a:stretch>
                  <a:fillRect l="-7" t="-8" r="-336" b="8"/>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t>H</a:t>
            </a:r>
            <a:r>
              <a:rPr kumimoji="1" lang="zh-CN" altLang="en-US" dirty="0"/>
              <a:t>散射</a:t>
            </a:r>
            <a:endParaRPr kumimoji="1" lang="zh-CN" altLang="en-US" dirty="0"/>
          </a:p>
        </p:txBody>
      </p:sp>
      <mc:AlternateContent xmlns:mc="http://schemas.openxmlformats.org/markup-compatibility/2006">
        <mc:Choice xmlns:a14="http://schemas.microsoft.com/office/drawing/2010/main" Requires="a14">
          <p:sp>
            <p:nvSpPr>
              <p:cNvPr id="5" name="Text Box 5"/>
              <p:cNvSpPr txBox="1">
                <a:spLocks noChangeArrowheads="1"/>
              </p:cNvSpPr>
              <p:nvPr/>
            </p:nvSpPr>
            <p:spPr bwMode="auto">
              <a:xfrm>
                <a:off x="317271" y="654533"/>
                <a:ext cx="8503201" cy="596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6</a:t>
                </a:r>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、在讨论中子热化时，认为热中子源项</a:t>
                </a:r>
                <a14:m>
                  <m:oMath xmlns:m="http://schemas.openxmlformats.org/officeDocument/2006/math">
                    <m:r>
                      <a:rPr lang="en-US" altLang="zh-CN" sz="2200" kern="0">
                        <a:solidFill>
                          <a:schemeClr val="tx2"/>
                        </a:solidFill>
                        <a:latin typeface="Cambria Math" panose="02040503050406030204" pitchFamily="18" charset="0"/>
                        <a:ea typeface="STKaiti" panose="02010600040101010101" pitchFamily="2" charset="-122"/>
                      </a:rPr>
                      <m:t>𝑄</m:t>
                    </m:r>
                    <m:r>
                      <a:rPr lang="en-US" altLang="zh-CN" sz="2200" kern="0">
                        <a:solidFill>
                          <a:schemeClr val="tx2"/>
                        </a:solidFill>
                        <a:latin typeface="Cambria Math" panose="02040503050406030204" pitchFamily="18" charset="0"/>
                        <a:ea typeface="STKaiti" panose="02010600040101010101" pitchFamily="2" charset="-122"/>
                      </a:rPr>
                      <m:t>(</m:t>
                    </m:r>
                    <m:r>
                      <a:rPr lang="en-US" altLang="zh-CN" sz="2200" kern="0">
                        <a:solidFill>
                          <a:schemeClr val="tx2"/>
                        </a:solidFill>
                        <a:latin typeface="Cambria Math" panose="02040503050406030204" pitchFamily="18" charset="0"/>
                        <a:ea typeface="STKaiti" panose="02010600040101010101" pitchFamily="2" charset="-122"/>
                      </a:rPr>
                      <m:t>𝐸</m:t>
                    </m:r>
                    <m:r>
                      <a:rPr lang="en-US" altLang="zh-CN" sz="2200" kern="0">
                        <a:solidFill>
                          <a:schemeClr val="tx2"/>
                        </a:solidFill>
                        <a:latin typeface="Cambria Math" panose="02040503050406030204" pitchFamily="18" charset="0"/>
                        <a:ea typeface="STKaiti" panose="02010600040101010101" pitchFamily="2" charset="-122"/>
                      </a:rPr>
                      <m:t>)</m:t>
                    </m:r>
                  </m:oMath>
                </a14:m>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 是从某给定分界能</a:t>
                </a:r>
                <a14:m>
                  <m:oMath xmlns:m="http://schemas.openxmlformats.org/officeDocument/2006/math">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kern="0" dirty="0">
                            <a:solidFill>
                              <a:schemeClr val="tx2"/>
                            </a:solidFill>
                            <a:latin typeface="Cambria Math" panose="02040503050406030204" pitchFamily="18" charset="0"/>
                            <a:ea typeface="STKaiti" panose="02010600040101010101" pitchFamily="2" charset="-122"/>
                          </a:rPr>
                          <m:t>𝐸</m:t>
                        </m:r>
                      </m:e>
                      <m:sub>
                        <m:r>
                          <a:rPr lang="en-US" altLang="zh-CN" sz="2200" kern="0" dirty="0">
                            <a:solidFill>
                              <a:schemeClr val="tx2"/>
                            </a:solidFill>
                            <a:latin typeface="Cambria Math" panose="02040503050406030204" pitchFamily="18" charset="0"/>
                            <a:ea typeface="STKaiti" panose="02010600040101010101" pitchFamily="2" charset="-122"/>
                          </a:rPr>
                          <m:t>𝑐</m:t>
                        </m:r>
                      </m:sub>
                    </m:sSub>
                  </m:oMath>
                </a14:m>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以上能区的中子，经过弹性散射慢化而来的。设慢化能谱服从</a:t>
                </a:r>
                <a14:m>
                  <m:oMath xmlns:m="http://schemas.openxmlformats.org/officeDocument/2006/math">
                    <m:r>
                      <m:rPr>
                        <m:sty m:val="p"/>
                      </m:rPr>
                      <a:rPr lang="en-US" altLang="zh-CN" sz="2200" kern="0">
                        <a:solidFill>
                          <a:schemeClr val="tx2"/>
                        </a:solidFill>
                        <a:latin typeface="Cambria Math" panose="02040503050406030204" pitchFamily="18" charset="0"/>
                        <a:ea typeface="STKaiti" panose="02010600040101010101" pitchFamily="2" charset="-122"/>
                      </a:rPr>
                      <m:t>Φ</m:t>
                    </m:r>
                    <m:d>
                      <m:dPr>
                        <m:ctrlPr>
                          <a:rPr lang="en-US" altLang="zh-CN" sz="2200" i="1" kern="0">
                            <a:solidFill>
                              <a:schemeClr val="tx2"/>
                            </a:solidFill>
                            <a:latin typeface="Cambria Math" panose="02040503050406030204" pitchFamily="18" charset="0"/>
                            <a:ea typeface="STKaiti" panose="02010600040101010101" pitchFamily="2" charset="-122"/>
                          </a:rPr>
                        </m:ctrlPr>
                      </m:dPr>
                      <m:e>
                        <m:r>
                          <a:rPr lang="en-US" altLang="zh-CN" sz="2200" kern="0">
                            <a:solidFill>
                              <a:schemeClr val="tx2"/>
                            </a:solidFill>
                            <a:latin typeface="Cambria Math" panose="02040503050406030204" pitchFamily="18" charset="0"/>
                            <a:ea typeface="STKaiti" panose="02010600040101010101" pitchFamily="2" charset="-122"/>
                          </a:rPr>
                          <m:t>𝐸</m:t>
                        </m:r>
                      </m:e>
                    </m:d>
                    <m:r>
                      <a:rPr lang="en-US" altLang="zh-CN" sz="2200" kern="0">
                        <a:solidFill>
                          <a:schemeClr val="tx2"/>
                        </a:solidFill>
                        <a:latin typeface="Cambria Math" panose="02040503050406030204" pitchFamily="18" charset="0"/>
                        <a:ea typeface="STKaiti" panose="02010600040101010101" pitchFamily="2" charset="-122"/>
                      </a:rPr>
                      <m:t>=</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m:rPr>
                            <m:sty m:val="p"/>
                          </m:rPr>
                          <a:rPr lang="en-US" altLang="zh-CN" sz="2200" kern="0">
                            <a:solidFill>
                              <a:schemeClr val="tx2"/>
                            </a:solidFill>
                            <a:latin typeface="Cambria Math" panose="02040503050406030204" pitchFamily="18" charset="0"/>
                            <a:ea typeface="STKaiti" panose="02010600040101010101" pitchFamily="2" charset="-122"/>
                          </a:rPr>
                          <m:t>Φ</m:t>
                        </m:r>
                      </m:e>
                      <m:sub>
                        <m:r>
                          <a:rPr lang="en-US" altLang="zh-CN" sz="2200" kern="0">
                            <a:solidFill>
                              <a:schemeClr val="tx2"/>
                            </a:solidFill>
                            <a:latin typeface="Cambria Math" panose="02040503050406030204" pitchFamily="18" charset="0"/>
                            <a:ea typeface="STKaiti" panose="02010600040101010101" pitchFamily="2" charset="-122"/>
                          </a:rPr>
                          <m:t>0</m:t>
                        </m:r>
                      </m:sub>
                    </m:sSub>
                    <m:r>
                      <a:rPr lang="en-US" altLang="zh-CN" sz="2200" kern="0">
                        <a:solidFill>
                          <a:schemeClr val="tx2"/>
                        </a:solidFill>
                        <a:latin typeface="Cambria Math" panose="02040503050406030204" pitchFamily="18" charset="0"/>
                        <a:ea typeface="STKaiti" panose="02010600040101010101" pitchFamily="2" charset="-122"/>
                      </a:rPr>
                      <m:t>/</m:t>
                    </m:r>
                    <m:r>
                      <a:rPr lang="en-US" altLang="zh-CN" sz="2200" kern="0">
                        <a:solidFill>
                          <a:schemeClr val="tx2"/>
                        </a:solidFill>
                        <a:latin typeface="Cambria Math" panose="02040503050406030204" pitchFamily="18" charset="0"/>
                        <a:ea typeface="STKaiti" panose="02010600040101010101" pitchFamily="2" charset="-122"/>
                      </a:rPr>
                      <m:t>𝐸</m:t>
                    </m:r>
                  </m:oMath>
                </a14:m>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分布，试求在氢介质内每秒每立方米内由</a:t>
                </a:r>
                <a14:m>
                  <m:oMath xmlns:m="http://schemas.openxmlformats.org/officeDocument/2006/math">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kern="0">
                            <a:solidFill>
                              <a:schemeClr val="tx2"/>
                            </a:solidFill>
                            <a:latin typeface="Cambria Math" panose="02040503050406030204" pitchFamily="18" charset="0"/>
                            <a:ea typeface="STKaiti" panose="02010600040101010101" pitchFamily="2" charset="-122"/>
                          </a:rPr>
                          <m:t>𝐸</m:t>
                        </m:r>
                      </m:e>
                      <m:sub>
                        <m:r>
                          <a:rPr lang="en-US" altLang="zh-CN" sz="2200" kern="0">
                            <a:solidFill>
                              <a:schemeClr val="tx2"/>
                            </a:solidFill>
                            <a:latin typeface="Cambria Math" panose="02040503050406030204" pitchFamily="18" charset="0"/>
                            <a:ea typeface="STKaiti" panose="02010600040101010101" pitchFamily="2" charset="-122"/>
                          </a:rPr>
                          <m:t>𝑐</m:t>
                        </m:r>
                      </m:sub>
                    </m:sSub>
                  </m:oMath>
                </a14:m>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以上能区，</a:t>
                </a:r>
                <a:r>
                  <a:rPr lang="en-US" altLang="zh-CN"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 散射到能量</a:t>
                </a:r>
                <a14:m>
                  <m:oMath xmlns:m="http://schemas.openxmlformats.org/officeDocument/2006/math">
                    <m:r>
                      <a:rPr lang="en-US" altLang="zh-CN" sz="2200" kern="0">
                        <a:solidFill>
                          <a:schemeClr val="tx2"/>
                        </a:solidFill>
                        <a:latin typeface="Cambria Math" panose="02040503050406030204" pitchFamily="18" charset="0"/>
                        <a:ea typeface="STKaiti" panose="02010600040101010101" pitchFamily="2" charset="-122"/>
                      </a:rPr>
                      <m:t>𝐸</m:t>
                    </m:r>
                    <m:r>
                      <a:rPr lang="en-US" altLang="zh-CN" sz="2200" kern="0">
                        <a:solidFill>
                          <a:schemeClr val="tx2"/>
                        </a:solidFill>
                        <a:latin typeface="Cambria Math" panose="02040503050406030204" pitchFamily="18" charset="0"/>
                        <a:ea typeface="STKaiti" panose="02010600040101010101" pitchFamily="2" charset="-122"/>
                      </a:rPr>
                      <m:t>(</m:t>
                    </m:r>
                    <m:r>
                      <a:rPr lang="en-US" altLang="zh-CN" sz="2200" kern="0">
                        <a:solidFill>
                          <a:schemeClr val="tx2"/>
                        </a:solidFill>
                        <a:latin typeface="Cambria Math" panose="02040503050406030204" pitchFamily="18" charset="0"/>
                        <a:ea typeface="STKaiti" panose="02010600040101010101" pitchFamily="2" charset="-122"/>
                      </a:rPr>
                      <m:t>𝐸</m:t>
                    </m:r>
                    <m:r>
                      <a:rPr lang="en-US" altLang="zh-CN" sz="2200" kern="0">
                        <a:solidFill>
                          <a:schemeClr val="tx2"/>
                        </a:solidFill>
                        <a:latin typeface="Cambria Math" panose="02040503050406030204" pitchFamily="18" charset="0"/>
                        <a:ea typeface="STKaiti" panose="02010600040101010101" pitchFamily="2" charset="-122"/>
                      </a:rPr>
                      <m:t>&lt;</m:t>
                    </m:r>
                    <m:sSub>
                      <m:sSubPr>
                        <m:ctrlPr>
                          <a:rPr lang="en-US" altLang="zh-CN" sz="2200" i="1" kern="0">
                            <a:solidFill>
                              <a:schemeClr val="tx2"/>
                            </a:solidFill>
                            <a:latin typeface="Cambria Math" panose="02040503050406030204" pitchFamily="18" charset="0"/>
                            <a:ea typeface="STKaiti" panose="02010600040101010101" pitchFamily="2" charset="-122"/>
                          </a:rPr>
                        </m:ctrlPr>
                      </m:sSubPr>
                      <m:e>
                        <m:r>
                          <a:rPr lang="en-US" altLang="zh-CN" sz="2200" kern="0">
                            <a:solidFill>
                              <a:schemeClr val="tx2"/>
                            </a:solidFill>
                            <a:latin typeface="Cambria Math" panose="02040503050406030204" pitchFamily="18" charset="0"/>
                            <a:ea typeface="STKaiti" panose="02010600040101010101" pitchFamily="2" charset="-122"/>
                          </a:rPr>
                          <m:t>𝐸</m:t>
                        </m:r>
                      </m:e>
                      <m:sub>
                        <m:r>
                          <a:rPr lang="en-US" altLang="zh-CN" sz="2200" kern="0">
                            <a:solidFill>
                              <a:schemeClr val="tx2"/>
                            </a:solidFill>
                            <a:latin typeface="Cambria Math" panose="02040503050406030204" pitchFamily="18" charset="0"/>
                            <a:ea typeface="STKaiti" panose="02010600040101010101" pitchFamily="2" charset="-122"/>
                          </a:rPr>
                          <m:t>𝑐</m:t>
                        </m:r>
                      </m:sub>
                    </m:sSub>
                    <m:r>
                      <a:rPr lang="en-US" altLang="zh-CN" sz="2200" kern="0">
                        <a:solidFill>
                          <a:schemeClr val="tx2"/>
                        </a:solidFill>
                        <a:latin typeface="Cambria Math" panose="02040503050406030204" pitchFamily="18" charset="0"/>
                        <a:ea typeface="STKaiti" panose="02010600040101010101" pitchFamily="2" charset="-122"/>
                      </a:rPr>
                      <m:t>)</m:t>
                    </m:r>
                  </m:oMath>
                </a14:m>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的单位能量间隔内之中子数 </a:t>
                </a:r>
                <a:r>
                  <a:rPr lang="en-US" altLang="zh-CN"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;(2)</a:t>
                </a:r>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散射到能量区间</a:t>
                </a:r>
                <a14:m>
                  <m:oMath xmlns:m="http://schemas.openxmlformats.org/officeDocument/2006/math">
                    <m:r>
                      <m:rPr>
                        <m:sty m:val="p"/>
                      </m:rPr>
                      <a:rPr lang="en-US" altLang="zh-CN" sz="2200" kern="0" dirty="0">
                        <a:solidFill>
                          <a:schemeClr val="tx2"/>
                        </a:solidFill>
                        <a:latin typeface="Cambria Math" panose="02040503050406030204" pitchFamily="18" charset="0"/>
                        <a:ea typeface="STKaiti" panose="02010600040101010101" pitchFamily="2" charset="-122"/>
                      </a:rPr>
                      <m:t>Δ</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kern="0" dirty="0">
                            <a:solidFill>
                              <a:schemeClr val="tx2"/>
                            </a:solidFill>
                            <a:latin typeface="Cambria Math" panose="02040503050406030204" pitchFamily="18" charset="0"/>
                            <a:ea typeface="STKaiti" panose="02010600040101010101" pitchFamily="2" charset="-122"/>
                          </a:rPr>
                          <m:t>𝐸</m:t>
                        </m:r>
                      </m:e>
                      <m:sub>
                        <m:r>
                          <a:rPr lang="en-US" altLang="zh-CN" sz="2200" kern="0" dirty="0">
                            <a:solidFill>
                              <a:schemeClr val="tx2"/>
                            </a:solidFill>
                            <a:latin typeface="Cambria Math" panose="02040503050406030204" pitchFamily="18" charset="0"/>
                            <a:ea typeface="STKaiti" panose="02010600040101010101" pitchFamily="2" charset="-122"/>
                          </a:rPr>
                          <m:t>𝑔</m:t>
                        </m:r>
                      </m:sub>
                    </m:sSub>
                    <m:r>
                      <a:rPr lang="en-US" altLang="zh-CN" sz="2200" kern="0" dirty="0">
                        <a:solidFill>
                          <a:schemeClr val="tx2"/>
                        </a:solidFill>
                        <a:latin typeface="Cambria Math" panose="02040503050406030204" pitchFamily="18" charset="0"/>
                        <a:ea typeface="STKaiti" panose="02010600040101010101" pitchFamily="2" charset="-122"/>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kern="0" dirty="0">
                            <a:solidFill>
                              <a:schemeClr val="tx2"/>
                            </a:solidFill>
                            <a:latin typeface="Cambria Math" panose="02040503050406030204" pitchFamily="18" charset="0"/>
                            <a:ea typeface="STKaiti" panose="02010600040101010101" pitchFamily="2" charset="-122"/>
                          </a:rPr>
                          <m:t>𝐸</m:t>
                        </m:r>
                      </m:e>
                      <m:sub>
                        <m:r>
                          <a:rPr lang="en-US" altLang="zh-CN" sz="2200" kern="0" dirty="0">
                            <a:solidFill>
                              <a:schemeClr val="tx2"/>
                            </a:solidFill>
                            <a:latin typeface="Cambria Math" panose="02040503050406030204" pitchFamily="18" charset="0"/>
                            <a:ea typeface="STKaiti" panose="02010600040101010101" pitchFamily="2" charset="-122"/>
                          </a:rPr>
                          <m:t>𝑔</m:t>
                        </m:r>
                        <m:r>
                          <a:rPr lang="en-US" altLang="zh-CN" sz="2200" kern="0" dirty="0">
                            <a:solidFill>
                              <a:schemeClr val="tx2"/>
                            </a:solidFill>
                            <a:latin typeface="Cambria Math" panose="02040503050406030204" pitchFamily="18" charset="0"/>
                            <a:ea typeface="STKaiti" panose="02010600040101010101" pitchFamily="2" charset="-122"/>
                          </a:rPr>
                          <m:t>−</m:t>
                        </m:r>
                        <m:r>
                          <a:rPr lang="en-US" altLang="zh-CN" sz="2200" kern="0" dirty="0">
                            <a:solidFill>
                              <a:schemeClr val="tx2"/>
                            </a:solidFill>
                            <a:latin typeface="Cambria Math" panose="02040503050406030204" pitchFamily="18" charset="0"/>
                            <a:ea typeface="STKaiti" panose="02010600040101010101" pitchFamily="2" charset="-122"/>
                          </a:rPr>
                          <m:t>1</m:t>
                        </m:r>
                      </m:sub>
                    </m:sSub>
                    <m:r>
                      <a:rPr lang="en-US" altLang="zh-CN" sz="2200" kern="0" dirty="0">
                        <a:solidFill>
                          <a:schemeClr val="tx2"/>
                        </a:solidFill>
                        <a:latin typeface="Cambria Math" panose="02040503050406030204" pitchFamily="18" charset="0"/>
                        <a:ea typeface="STKaiti" panose="02010600040101010101" pitchFamily="2" charset="-122"/>
                      </a:rPr>
                      <m:t>−</m:t>
                    </m:r>
                    <m:sSub>
                      <m:sSubPr>
                        <m:ctrlPr>
                          <a:rPr lang="en-US" altLang="zh-CN" sz="2200" i="1" kern="0" dirty="0">
                            <a:solidFill>
                              <a:schemeClr val="tx2"/>
                            </a:solidFill>
                            <a:latin typeface="Cambria Math" panose="02040503050406030204" pitchFamily="18" charset="0"/>
                            <a:ea typeface="STKaiti" panose="02010600040101010101" pitchFamily="2" charset="-122"/>
                          </a:rPr>
                        </m:ctrlPr>
                      </m:sSubPr>
                      <m:e>
                        <m:r>
                          <a:rPr lang="en-US" altLang="zh-CN" sz="2200" kern="0" dirty="0">
                            <a:solidFill>
                              <a:schemeClr val="tx2"/>
                            </a:solidFill>
                            <a:latin typeface="Cambria Math" panose="02040503050406030204" pitchFamily="18" charset="0"/>
                            <a:ea typeface="STKaiti" panose="02010600040101010101" pitchFamily="2" charset="-122"/>
                          </a:rPr>
                          <m:t>𝐸</m:t>
                        </m:r>
                      </m:e>
                      <m:sub>
                        <m:r>
                          <a:rPr lang="en-US" altLang="zh-CN" sz="2200" kern="0" dirty="0">
                            <a:solidFill>
                              <a:schemeClr val="tx2"/>
                            </a:solidFill>
                            <a:latin typeface="Cambria Math" panose="02040503050406030204" pitchFamily="18" charset="0"/>
                            <a:ea typeface="STKaiti" panose="02010600040101010101" pitchFamily="2" charset="-122"/>
                          </a:rPr>
                          <m:t>𝑔</m:t>
                        </m:r>
                      </m:sub>
                    </m:sSub>
                  </m:oMath>
                </a14:m>
                <a:r>
                  <a:rPr lang="zh-CN" altLang="en-US"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rPr>
                  <a:t>内的中子数 。</a:t>
                </a:r>
                <a:endParaRPr lang="en-US" altLang="zh-CN" sz="2200" kern="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解</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1</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m:t>
                      </m:r>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、对于氢介质有</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a:rPr lang="en-US" altLang="zh-CN" sz="2000" kern="0">
                          <a:solidFill>
                            <a:schemeClr val="tx2"/>
                          </a:solidFill>
                          <a:latin typeface="Cambria Math" panose="02040503050406030204" pitchFamily="18" charset="0"/>
                          <a:ea typeface="STKaiti" panose="02010600040101010101" pitchFamily="2" charset="-122"/>
                        </a:rPr>
                        <m:t>𝑓</m:t>
                      </m:r>
                      <m:d>
                        <m:dPr>
                          <m:ctrlPr>
                            <a:rPr lang="zh-CN" altLang="zh-CN" sz="2000" i="1" kern="0">
                              <a:solidFill>
                                <a:schemeClr val="tx2"/>
                              </a:solidFill>
                              <a:latin typeface="Cambria Math" panose="02040503050406030204" pitchFamily="18" charset="0"/>
                              <a:ea typeface="STKaiti" panose="02010600040101010101" pitchFamily="2" charset="-122"/>
                            </a:rPr>
                          </m:ctrlPr>
                        </m:dPr>
                        <m:e>
                          <m:sSup>
                            <m:sSupPr>
                              <m:ctrlPr>
                                <a:rPr lang="en-US" altLang="zh-CN" sz="2000" b="0" i="1" kern="0" smtClean="0">
                                  <a:solidFill>
                                    <a:schemeClr val="tx2"/>
                                  </a:solidFill>
                                  <a:latin typeface="Cambria Math" panose="02040503050406030204" pitchFamily="18" charset="0"/>
                                  <a:ea typeface="STKaiti" panose="02010600040101010101" pitchFamily="2" charset="-122"/>
                                </a:rPr>
                              </m:ctrlPr>
                            </m:sSupPr>
                            <m:e>
                              <m:r>
                                <a:rPr lang="en-US" altLang="zh-CN" sz="2000" b="0" i="1" kern="0" smtClean="0">
                                  <a:solidFill>
                                    <a:schemeClr val="tx2"/>
                                  </a:solidFill>
                                  <a:latin typeface="Cambria Math" panose="02040503050406030204" pitchFamily="18" charset="0"/>
                                  <a:ea typeface="STKaiti" panose="02010600040101010101" pitchFamily="2" charset="-122"/>
                                </a:rPr>
                                <m:t>𝐸</m:t>
                              </m:r>
                            </m:e>
                            <m:sup>
                              <m:r>
                                <a:rPr lang="en-US" altLang="zh-CN" sz="2000" b="0" i="1" kern="0" smtClean="0">
                                  <a:solidFill>
                                    <a:schemeClr val="tx2"/>
                                  </a:solidFill>
                                  <a:latin typeface="Cambria Math" panose="02040503050406030204" pitchFamily="18" charset="0"/>
                                  <a:ea typeface="STKaiti" panose="02010600040101010101" pitchFamily="2" charset="-122"/>
                                </a:rPr>
                                <m:t>′</m:t>
                              </m:r>
                            </m:sup>
                          </m:sSup>
                          <m:r>
                            <a:rPr lang="en-US" altLang="zh-CN" sz="2000" b="0" i="1" kern="0" smtClean="0">
                              <a:solidFill>
                                <a:schemeClr val="tx2"/>
                              </a:solidFill>
                              <a:latin typeface="Cambria Math" panose="02040503050406030204" pitchFamily="18" charset="0"/>
                              <a:ea typeface="STKaiti" panose="02010600040101010101" pitchFamily="2" charset="-122"/>
                            </a:rPr>
                            <m:t>→</m:t>
                          </m:r>
                          <m:r>
                            <a:rPr lang="en-US" altLang="zh-CN" sz="2000" b="0" i="1" kern="0" smtClean="0">
                              <a:solidFill>
                                <a:schemeClr val="tx2"/>
                              </a:solidFill>
                              <a:latin typeface="Cambria Math" panose="02040503050406030204" pitchFamily="18" charset="0"/>
                              <a:ea typeface="STKaiti" panose="02010600040101010101" pitchFamily="2" charset="-122"/>
                            </a:rPr>
                            <m:t>𝐸</m:t>
                          </m:r>
                        </m:e>
                      </m:d>
                      <m:r>
                        <a:rPr lang="en-US" altLang="zh-CN" sz="2000" kern="0">
                          <a:solidFill>
                            <a:schemeClr val="tx2"/>
                          </a:solidFill>
                          <a:latin typeface="Cambria Math" panose="02040503050406030204" pitchFamily="18" charset="0"/>
                          <a:ea typeface="STKaiti" panose="02010600040101010101" pitchFamily="2" charset="-122"/>
                        </a:rPr>
                        <m:t>=−</m:t>
                      </m:r>
                      <m:f>
                        <m:fPr>
                          <m:ctrlPr>
                            <a:rPr lang="zh-CN" altLang="zh-CN" sz="2000" i="1" kern="0">
                              <a:solidFill>
                                <a:schemeClr val="tx2"/>
                              </a:solidFill>
                              <a:latin typeface="Cambria Math" panose="02040503050406030204" pitchFamily="18" charset="0"/>
                              <a:ea typeface="STKaiti" panose="02010600040101010101" pitchFamily="2" charset="-122"/>
                            </a:rPr>
                          </m:ctrlPr>
                        </m:fPr>
                        <m:num>
                          <m:r>
                            <a:rPr lang="en-US" altLang="zh-CN" sz="2000" kern="0">
                              <a:solidFill>
                                <a:schemeClr val="tx2"/>
                              </a:solidFill>
                              <a:latin typeface="Cambria Math" panose="02040503050406030204" pitchFamily="18" charset="0"/>
                              <a:ea typeface="STKaiti" panose="02010600040101010101" pitchFamily="2" charset="-122"/>
                            </a:rPr>
                            <m:t>1</m:t>
                          </m:r>
                        </m:num>
                        <m:den>
                          <m:d>
                            <m:dPr>
                              <m:ctrlPr>
                                <a:rPr lang="en-US" altLang="zh-CN" sz="2000" i="1" kern="0">
                                  <a:solidFill>
                                    <a:schemeClr val="tx2"/>
                                  </a:solidFill>
                                  <a:latin typeface="Cambria Math" panose="02040503050406030204" pitchFamily="18" charset="0"/>
                                  <a:ea typeface="STKaiti" panose="02010600040101010101" pitchFamily="2" charset="-122"/>
                                </a:rPr>
                              </m:ctrlPr>
                            </m:dPr>
                            <m:e>
                              <m:r>
                                <a:rPr lang="en-US" altLang="zh-CN" sz="2000" kern="0">
                                  <a:solidFill>
                                    <a:schemeClr val="tx2"/>
                                  </a:solidFill>
                                  <a:latin typeface="Cambria Math" panose="02040503050406030204" pitchFamily="18" charset="0"/>
                                  <a:ea typeface="STKaiti" panose="02010600040101010101" pitchFamily="2" charset="-122"/>
                                </a:rPr>
                                <m:t>1</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𝛼</m:t>
                              </m:r>
                            </m:e>
                          </m:d>
                          <m:r>
                            <a:rPr lang="en-US" altLang="zh-CN" sz="2000" kern="0">
                              <a:solidFill>
                                <a:schemeClr val="tx2"/>
                              </a:solidFill>
                              <a:latin typeface="Cambria Math" panose="02040503050406030204" pitchFamily="18" charset="0"/>
                              <a:ea typeface="STKaiti" panose="02010600040101010101" pitchFamily="2" charset="-122"/>
                            </a:rPr>
                            <m:t>𝐸</m:t>
                          </m:r>
                        </m:den>
                      </m:f>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b="0" i="0" kern="0" smtClean="0">
                          <a:solidFill>
                            <a:schemeClr val="tx2"/>
                          </a:solidFill>
                          <a:latin typeface="Cambria Math" panose="02040503050406030204" pitchFamily="18" charset="0"/>
                          <a:ea typeface="STKaiti" panose="02010600040101010101" pitchFamily="2" charset="-122"/>
                        </a:rPr>
                        <m:t>−</m:t>
                      </m:r>
                      <m:f>
                        <m:fPr>
                          <m:ctrlPr>
                            <a:rPr lang="zh-CN" altLang="zh-CN" sz="2000" i="1" kern="0">
                              <a:solidFill>
                                <a:schemeClr val="tx2"/>
                              </a:solidFill>
                              <a:latin typeface="Cambria Math" panose="02040503050406030204" pitchFamily="18" charset="0"/>
                              <a:ea typeface="STKaiti" panose="02010600040101010101" pitchFamily="2" charset="-122"/>
                            </a:rPr>
                          </m:ctrlPr>
                        </m:fPr>
                        <m:num>
                          <m:r>
                            <a:rPr lang="en-US" altLang="zh-CN" sz="2000" kern="0">
                              <a:solidFill>
                                <a:schemeClr val="tx2"/>
                              </a:solidFill>
                              <a:latin typeface="Cambria Math" panose="02040503050406030204" pitchFamily="18" charset="0"/>
                              <a:ea typeface="STKaiti" panose="02010600040101010101" pitchFamily="2" charset="-122"/>
                            </a:rPr>
                            <m:t>1</m:t>
                          </m:r>
                        </m:num>
                        <m:den>
                          <m:r>
                            <a:rPr lang="en-US" altLang="zh-CN" sz="2000" kern="0">
                              <a:solidFill>
                                <a:schemeClr val="tx2"/>
                              </a:solidFill>
                              <a:latin typeface="Cambria Math" panose="02040503050406030204" pitchFamily="18" charset="0"/>
                              <a:ea typeface="STKaiti" panose="02010600040101010101" pitchFamily="2" charset="-122"/>
                            </a:rPr>
                            <m:t>𝐸</m:t>
                          </m:r>
                        </m:den>
                      </m:f>
                      <m:box>
                        <m:boxPr>
                          <m:ctrlPr>
                            <a:rPr lang="zh-CN" altLang="zh-CN" sz="2000" i="1" kern="0">
                              <a:solidFill>
                                <a:schemeClr val="tx2"/>
                              </a:solidFill>
                              <a:latin typeface="Cambria Math" panose="02040503050406030204" pitchFamily="18" charset="0"/>
                              <a:ea typeface="STKaiti" panose="02010600040101010101" pitchFamily="2" charset="-122"/>
                            </a:rPr>
                          </m:ctrlPr>
                        </m:boxPr>
                        <m:e>
                          <m:r>
                            <a:rPr lang="en-US" altLang="zh-CN" sz="2000" kern="0">
                              <a:solidFill>
                                <a:schemeClr val="tx2"/>
                              </a:solidFill>
                              <a:latin typeface="Cambria Math" panose="02040503050406030204" pitchFamily="18" charset="0"/>
                              <a:ea typeface="STKaiti" panose="02010600040101010101" pitchFamily="2" charset="-122"/>
                            </a:rPr>
                            <m:t> </m:t>
                          </m:r>
                        </m:e>
                      </m:box>
                      <m:d>
                        <m:dPr>
                          <m:ctrlPr>
                            <a:rPr lang="zh-CN" altLang="zh-CN" sz="2000" i="1" kern="0">
                              <a:solidFill>
                                <a:schemeClr val="tx2"/>
                              </a:solidFill>
                              <a:latin typeface="Cambria Math" panose="02040503050406030204" pitchFamily="18" charset="0"/>
                              <a:ea typeface="STKaiti" panose="02010600040101010101" pitchFamily="2" charset="-122"/>
                            </a:rPr>
                          </m:ctrlPr>
                        </m:dPr>
                        <m:e>
                          <m:r>
                            <a:rPr lang="en-US" altLang="zh-CN" sz="2000" kern="0">
                              <a:solidFill>
                                <a:schemeClr val="tx2"/>
                              </a:solidFill>
                              <a:latin typeface="Cambria Math" panose="02040503050406030204" pitchFamily="18" charset="0"/>
                              <a:ea typeface="STKaiti" panose="02010600040101010101" pitchFamily="2" charset="-122"/>
                            </a:rPr>
                            <m:t>0</m:t>
                          </m:r>
                          <m:r>
                            <a:rPr lang="en-US" altLang="zh-CN" sz="2000" kern="0">
                              <a:solidFill>
                                <a:schemeClr val="tx2"/>
                              </a:solidFill>
                              <a:latin typeface="Cambria Math" panose="02040503050406030204" pitchFamily="18" charset="0"/>
                              <a:ea typeface="STKaiti" panose="02010600040101010101" pitchFamily="2" charset="-122"/>
                            </a:rPr>
                            <m:t>&lt;</m:t>
                          </m:r>
                          <m:r>
                            <m:rPr>
                              <m:sty m:val="p"/>
                            </m:rPr>
                            <a:rPr lang="en-US" altLang="zh-CN" sz="2000" kern="0">
                              <a:solidFill>
                                <a:schemeClr val="tx2"/>
                              </a:solidFill>
                              <a:latin typeface="Cambria Math" panose="02040503050406030204" pitchFamily="18" charset="0"/>
                              <a:ea typeface="STKaiti" panose="02010600040101010101" pitchFamily="2" charset="-122"/>
                            </a:rPr>
                            <m:t>E</m:t>
                          </m:r>
                          <m:r>
                            <a:rPr lang="en-US" altLang="zh-CN" sz="2000" kern="0">
                              <a:solidFill>
                                <a:schemeClr val="tx2"/>
                              </a:solidFill>
                              <a:latin typeface="Cambria Math" panose="02040503050406030204" pitchFamily="18" charset="0"/>
                              <a:ea typeface="STKaiti" panose="02010600040101010101" pitchFamily="2" charset="-122"/>
                            </a:rPr>
                            <m:t>&lt;</m:t>
                          </m:r>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m:rPr>
                                  <m:sty m:val="p"/>
                                </m:rPr>
                                <a:rPr lang="en-US" altLang="zh-CN" sz="2000" kern="0">
                                  <a:solidFill>
                                    <a:schemeClr val="tx2"/>
                                  </a:solidFill>
                                  <a:latin typeface="Cambria Math" panose="02040503050406030204" pitchFamily="18" charset="0"/>
                                  <a:ea typeface="STKaiti" panose="02010600040101010101" pitchFamily="2" charset="-122"/>
                                </a:rPr>
                                <m:t>E</m:t>
                              </m:r>
                            </m:e>
                            <m:sup>
                              <m:r>
                                <a:rPr lang="en-US" altLang="zh-CN" sz="2000" kern="0">
                                  <a:solidFill>
                                    <a:schemeClr val="tx2"/>
                                  </a:solidFill>
                                  <a:latin typeface="Cambria Math" panose="02040503050406030204" pitchFamily="18" charset="0"/>
                                  <a:ea typeface="STKaiti" panose="02010600040101010101" pitchFamily="2" charset="-122"/>
                                </a:rPr>
                                <m:t>′</m:t>
                              </m:r>
                            </m:sup>
                          </m:sSup>
                        </m:e>
                      </m:d>
                    </m:oMath>
                    <m:oMath xmlns:m="http://schemas.openxmlformats.org/officeDocument/2006/math">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由</m:t>
                      </m:r>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𝐶</m:t>
                          </m:r>
                        </m:sub>
                      </m:sSub>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以上能区散射到能量</m:t>
                      </m:r>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a:rPr lang="en-US" altLang="zh-CN" sz="2000" kern="0">
                          <a:solidFill>
                            <a:schemeClr val="tx2"/>
                          </a:solidFill>
                          <a:latin typeface="Cambria Math" panose="02040503050406030204" pitchFamily="18" charset="0"/>
                          <a:ea typeface="STKaiti" panose="02010600040101010101" pitchFamily="2" charset="-122"/>
                        </a:rPr>
                        <m:t>𝐸</m:t>
                      </m:r>
                      <m:d>
                        <m:dPr>
                          <m:ctrlPr>
                            <a:rPr lang="zh-CN" altLang="zh-CN" sz="2000" i="1" kern="0">
                              <a:solidFill>
                                <a:schemeClr val="tx2"/>
                              </a:solidFill>
                              <a:latin typeface="Cambria Math" panose="02040503050406030204" pitchFamily="18" charset="0"/>
                              <a:ea typeface="STKaiti" panose="02010600040101010101" pitchFamily="2" charset="-122"/>
                            </a:rPr>
                          </m:ctrlPr>
                        </m:dPr>
                        <m:e>
                          <m:r>
                            <a:rPr lang="en-US" altLang="zh-CN" sz="2000" kern="0">
                              <a:solidFill>
                                <a:schemeClr val="tx2"/>
                              </a:solidFill>
                              <a:latin typeface="Cambria Math" panose="02040503050406030204" pitchFamily="18" charset="0"/>
                              <a:ea typeface="STKaiti" panose="02010600040101010101" pitchFamily="2" charset="-122"/>
                            </a:rPr>
                            <m:t>𝐸</m:t>
                          </m:r>
                          <m:r>
                            <a:rPr lang="en-US" altLang="zh-CN" sz="2000" kern="0">
                              <a:solidFill>
                                <a:schemeClr val="tx2"/>
                              </a:solidFill>
                              <a:latin typeface="Cambria Math" panose="02040503050406030204" pitchFamily="18" charset="0"/>
                              <a:ea typeface="STKaiti" panose="02010600040101010101" pitchFamily="2" charset="-122"/>
                            </a:rPr>
                            <m:t>&lt;</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𝐶</m:t>
                              </m:r>
                            </m:sub>
                          </m:sSub>
                        </m:e>
                      </m:d>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的单位能量间隔内之中子数</m:t>
                      </m:r>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a:rPr lang="en-US" altLang="zh-CN" sz="2000" kern="0">
                          <a:solidFill>
                            <a:schemeClr val="tx2"/>
                          </a:solidFill>
                          <a:latin typeface="Cambria Math" panose="02040503050406030204" pitchFamily="18" charset="0"/>
                          <a:ea typeface="STKaiti" panose="02010600040101010101" pitchFamily="2" charset="-122"/>
                        </a:rPr>
                        <m:t>𝑄</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𝐸</m:t>
                      </m:r>
                      <m:r>
                        <a:rPr lang="en-US" altLang="zh-CN" sz="2000" kern="0">
                          <a:solidFill>
                            <a:schemeClr val="tx2"/>
                          </a:solidFill>
                          <a:latin typeface="Cambria Math" panose="02040503050406030204" pitchFamily="18" charset="0"/>
                          <a:ea typeface="STKaiti" panose="02010600040101010101" pitchFamily="2" charset="-122"/>
                        </a:rPr>
                        <m:t>)</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oMath>
                  </m:oMathPara>
                </a14:m>
                <a:endParaRPr lang="zh-CN"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14:m>
                  <m:oMath xmlns:m="http://schemas.openxmlformats.org/officeDocument/2006/math">
                    <m:r>
                      <a:rPr lang="en-US" altLang="zh-CN" sz="2000" kern="0">
                        <a:solidFill>
                          <a:schemeClr val="tx2"/>
                        </a:solidFill>
                        <a:latin typeface="Cambria Math" panose="02040503050406030204" pitchFamily="18" charset="0"/>
                        <a:ea typeface="STKaiti" panose="02010600040101010101" pitchFamily="2" charset="-122"/>
                      </a:rPr>
                      <m:t>𝑄</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𝐸</m:t>
                    </m:r>
                    <m:r>
                      <a:rPr lang="en-US" altLang="zh-CN" sz="2000" kern="0">
                        <a:solidFill>
                          <a:schemeClr val="tx2"/>
                        </a:solidFill>
                        <a:latin typeface="Cambria Math" panose="02040503050406030204" pitchFamily="18" charset="0"/>
                        <a:ea typeface="STKaiti" panose="02010600040101010101" pitchFamily="2" charset="-122"/>
                      </a:rPr>
                      <m:t>)=</m:t>
                    </m:r>
                    <m:nary>
                      <m:naryPr>
                        <m:grow m:val="on"/>
                        <m:limLoc m:val="subSup"/>
                        <m:ctrlPr>
                          <a:rPr lang="zh-CN" altLang="zh-CN" sz="2000" i="1" kern="0">
                            <a:solidFill>
                              <a:schemeClr val="tx2"/>
                            </a:solidFill>
                            <a:latin typeface="Cambria Math" panose="02040503050406030204" pitchFamily="18" charset="0"/>
                            <a:ea typeface="STKaiti" panose="02010600040101010101" pitchFamily="2" charset="-122"/>
                          </a:rPr>
                        </m:ctrlPr>
                      </m:naryPr>
                      <m: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𝑐</m:t>
                            </m:r>
                          </m:sub>
                        </m:sSub>
                      </m:sub>
                      <m:sup>
                        <m:r>
                          <a:rPr lang="en-US" altLang="zh-CN" sz="2000" kern="0">
                            <a:solidFill>
                              <a:schemeClr val="tx2"/>
                            </a:solidFill>
                            <a:latin typeface="Cambria Math" panose="02040503050406030204" pitchFamily="18" charset="0"/>
                            <a:ea typeface="STKaiti" panose="02010600040101010101" pitchFamily="2" charset="-122"/>
                          </a:rPr>
                          <m:t>+∞</m:t>
                        </m:r>
                      </m:sup>
                      <m:e>
                        <m:r>
                          <a:rPr lang="en-US" altLang="zh-CN" sz="2000" kern="0">
                            <a:solidFill>
                              <a:schemeClr val="tx2"/>
                            </a:solidFill>
                            <a:latin typeface="Cambria Math" panose="02040503050406030204" pitchFamily="18" charset="0"/>
                            <a:ea typeface="STKaiti" panose="02010600040101010101" pitchFamily="2" charset="-122"/>
                          </a:rPr>
                          <m:t> </m:t>
                        </m:r>
                      </m:e>
                    </m:nary>
                    <m:r>
                      <a:rPr lang="en-US" altLang="zh-CN" sz="2000" kern="0">
                        <a:solidFill>
                          <a:schemeClr val="tx2"/>
                        </a:solidFill>
                        <a:latin typeface="Cambria Math" panose="02040503050406030204" pitchFamily="18" charset="0"/>
                        <a:ea typeface="STKaiti" panose="02010600040101010101" pitchFamily="2" charset="-122"/>
                      </a:rPr>
                      <m:t>𝜙</m:t>
                    </m:r>
                    <m:d>
                      <m:dPr>
                        <m:ctrlPr>
                          <a:rPr lang="zh-CN" altLang="zh-CN" sz="2000" i="1" kern="0">
                            <a:solidFill>
                              <a:schemeClr val="tx2"/>
                            </a:solidFill>
                            <a:latin typeface="Cambria Math" panose="02040503050406030204" pitchFamily="18" charset="0"/>
                            <a:ea typeface="STKaiti" panose="02010600040101010101" pitchFamily="2" charset="-122"/>
                          </a:rPr>
                        </m:ctrlPr>
                      </m:dPr>
                      <m:e>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e>
                    </m:d>
                    <m:r>
                      <m:rPr>
                        <m:sty m:val="p"/>
                      </m:rPr>
                      <a:rPr lang="en-US" altLang="zh-CN" sz="2000" kern="0">
                        <a:solidFill>
                          <a:schemeClr val="tx2"/>
                        </a:solidFill>
                        <a:latin typeface="Cambria Math" panose="02040503050406030204" pitchFamily="18" charset="0"/>
                        <a:ea typeface="STKaiti" panose="02010600040101010101" pitchFamily="2" charset="-122"/>
                      </a:rPr>
                      <m:t>Σ</m:t>
                    </m:r>
                    <m:r>
                      <a:rPr lang="en-US" altLang="zh-CN" sz="2000" kern="0">
                        <a:solidFill>
                          <a:schemeClr val="tx2"/>
                        </a:solidFill>
                        <a:latin typeface="Cambria Math" panose="02040503050406030204" pitchFamily="18" charset="0"/>
                        <a:ea typeface="STKaiti" panose="02010600040101010101" pitchFamily="2" charset="-122"/>
                      </a:rPr>
                      <m:t>𝑠</m:t>
                    </m:r>
                    <m:d>
                      <m:dPr>
                        <m:ctrlPr>
                          <a:rPr lang="zh-CN" altLang="zh-CN" sz="2000" i="1" kern="0">
                            <a:solidFill>
                              <a:schemeClr val="tx2"/>
                            </a:solidFill>
                            <a:latin typeface="Cambria Math" panose="02040503050406030204" pitchFamily="18" charset="0"/>
                            <a:ea typeface="STKaiti" panose="02010600040101010101" pitchFamily="2" charset="-122"/>
                          </a:rPr>
                        </m:ctrlPr>
                      </m:dPr>
                      <m:e>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e>
                    </m:d>
                    <m:r>
                      <a:rPr lang="en-US" altLang="zh-CN" sz="2000" kern="0">
                        <a:solidFill>
                          <a:schemeClr val="tx2"/>
                        </a:solidFill>
                        <a:latin typeface="Cambria Math" panose="02040503050406030204" pitchFamily="18" charset="0"/>
                        <a:ea typeface="STKaiti" panose="02010600040101010101" pitchFamily="2" charset="-122"/>
                      </a:rPr>
                      <m:t>𝑓</m:t>
                    </m:r>
                    <m:d>
                      <m:dPr>
                        <m:ctrlPr>
                          <a:rPr lang="zh-CN" altLang="zh-CN" sz="2000" i="1" kern="0">
                            <a:solidFill>
                              <a:schemeClr val="tx2"/>
                            </a:solidFill>
                            <a:latin typeface="Cambria Math" panose="02040503050406030204" pitchFamily="18" charset="0"/>
                            <a:ea typeface="STKaiti" panose="02010600040101010101" pitchFamily="2" charset="-122"/>
                          </a:rPr>
                        </m:ctrlPr>
                      </m:dPr>
                      <m:e>
                        <m:r>
                          <m:rPr>
                            <m:sty m:val="p"/>
                          </m:rPr>
                          <a:rPr lang="en-US" altLang="zh-CN" sz="2000" b="0" i="0" kern="0" smtClean="0">
                            <a:solidFill>
                              <a:schemeClr val="tx2"/>
                            </a:solidFill>
                            <a:latin typeface="Cambria Math" panose="02040503050406030204" pitchFamily="18" charset="0"/>
                            <a:ea typeface="STKaiti" panose="02010600040101010101" pitchFamily="2" charset="-122"/>
                          </a:rPr>
                          <m:t>E</m:t>
                        </m:r>
                        <m:r>
                          <a:rPr lang="en-US" altLang="zh-CN" sz="2000" kern="0">
                            <a:solidFill>
                              <a:schemeClr val="tx2"/>
                            </a:solidFill>
                            <a:latin typeface="Cambria Math" panose="02040503050406030204" pitchFamily="18" charset="0"/>
                            <a:ea typeface="STKaiti" panose="02010600040101010101" pitchFamily="2" charset="-122"/>
                          </a:rPr>
                          <m:t>→</m:t>
                        </m:r>
                        <m:sSup>
                          <m:sSupPr>
                            <m:ctrlPr>
                              <a:rPr lang="en-US" altLang="zh-CN" sz="2000" b="0" i="1" kern="0" smtClea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b="0" i="0" kern="0" smtClean="0">
                                <a:solidFill>
                                  <a:schemeClr val="tx2"/>
                                </a:solidFill>
                                <a:latin typeface="Cambria Math" panose="02040503050406030204" pitchFamily="18" charset="0"/>
                                <a:ea typeface="STKaiti" panose="02010600040101010101" pitchFamily="2" charset="-122"/>
                              </a:rPr>
                              <m:t>′</m:t>
                            </m:r>
                          </m:sup>
                        </m:sSup>
                      </m:e>
                    </m:d>
                    <m:r>
                      <a:rPr lang="en-US" altLang="zh-CN" sz="2000" kern="0">
                        <a:solidFill>
                          <a:schemeClr val="tx2"/>
                        </a:solidFill>
                        <a:latin typeface="Cambria Math" panose="02040503050406030204" pitchFamily="18" charset="0"/>
                        <a:ea typeface="STKaiti" panose="02010600040101010101" pitchFamily="2" charset="-122"/>
                      </a:rPr>
                      <m:t>𝑑</m:t>
                    </m:r>
                    <m:sSup>
                      <m:sSupPr>
                        <m:ctrlPr>
                          <a:rPr lang="zh-CN" altLang="zh-CN" sz="2000" i="1" kern="0" smtClea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r>
                      <a:rPr lang="en-US" altLang="zh-CN" sz="2000" kern="0">
                        <a:solidFill>
                          <a:schemeClr val="tx2"/>
                        </a:solidFill>
                        <a:latin typeface="Cambria Math" panose="02040503050406030204" pitchFamily="18" charset="0"/>
                        <a:ea typeface="STKaiti" panose="02010600040101010101" pitchFamily="2" charset="-122"/>
                      </a:rPr>
                      <m:t>=</m:t>
                    </m:r>
                    <m:nary>
                      <m:naryPr>
                        <m:grow m:val="on"/>
                        <m:limLoc m:val="subSup"/>
                        <m:ctrlPr>
                          <a:rPr lang="zh-CN" altLang="zh-CN" sz="2000" i="1" kern="0">
                            <a:solidFill>
                              <a:schemeClr val="tx2"/>
                            </a:solidFill>
                            <a:latin typeface="Cambria Math" panose="02040503050406030204" pitchFamily="18" charset="0"/>
                            <a:ea typeface="STKaiti" panose="02010600040101010101" pitchFamily="2" charset="-122"/>
                          </a:rPr>
                        </m:ctrlPr>
                      </m:naryPr>
                      <m: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𝑐</m:t>
                            </m:r>
                          </m:sub>
                        </m:sSub>
                      </m:sub>
                      <m:sup>
                        <m:r>
                          <a:rPr lang="en-US" altLang="zh-CN" sz="2000" kern="0">
                            <a:solidFill>
                              <a:schemeClr val="tx2"/>
                            </a:solidFill>
                            <a:latin typeface="Cambria Math" panose="02040503050406030204" pitchFamily="18" charset="0"/>
                            <a:ea typeface="STKaiti" panose="02010600040101010101" pitchFamily="2" charset="-122"/>
                          </a:rPr>
                          <m:t>+∞</m:t>
                        </m:r>
                      </m:sup>
                      <m:e>
                        <m:r>
                          <a:rPr lang="en-US" altLang="zh-CN" sz="2000" kern="0">
                            <a:solidFill>
                              <a:schemeClr val="tx2"/>
                            </a:solidFill>
                            <a:latin typeface="Cambria Math" panose="02040503050406030204" pitchFamily="18" charset="0"/>
                            <a:ea typeface="STKaiti" panose="02010600040101010101" pitchFamily="2" charset="-122"/>
                          </a:rPr>
                          <m:t> </m:t>
                        </m:r>
                      </m:e>
                    </m:nary>
                    <m:f>
                      <m:fPr>
                        <m:ctrlPr>
                          <a:rPr lang="zh-CN" altLang="zh-CN" sz="2000" i="1" kern="0">
                            <a:solidFill>
                              <a:schemeClr val="tx2"/>
                            </a:solidFill>
                            <a:latin typeface="Cambria Math" panose="02040503050406030204" pitchFamily="18" charset="0"/>
                            <a:ea typeface="STKaiti" panose="02010600040101010101" pitchFamily="2" charset="-122"/>
                          </a:rPr>
                        </m:ctrlPr>
                      </m:fPr>
                      <m:num>
                        <m:sSub>
                          <m:sSubPr>
                            <m:ctrlPr>
                              <a:rPr lang="en-US" altLang="zh-CN" sz="2000" b="0" i="1" kern="0"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kern="0" smtClean="0">
                                <a:solidFill>
                                  <a:schemeClr val="tx2"/>
                                </a:solidFill>
                                <a:latin typeface="Cambria Math" panose="02040503050406030204" pitchFamily="18" charset="0"/>
                                <a:ea typeface="STKaiti" panose="02010600040101010101" pitchFamily="2" charset="-122"/>
                              </a:rPr>
                              <m:t>Σ</m:t>
                            </m:r>
                          </m:e>
                          <m:sub>
                            <m:r>
                              <a:rPr lang="en-US" altLang="zh-CN" sz="2000" b="0" i="1" kern="0" smtClean="0">
                                <a:solidFill>
                                  <a:schemeClr val="tx2"/>
                                </a:solidFill>
                                <a:latin typeface="Cambria Math" panose="02040503050406030204" pitchFamily="18" charset="0"/>
                                <a:ea typeface="STKaiti" panose="02010600040101010101" pitchFamily="2" charset="-122"/>
                              </a:rPr>
                              <m:t>𝑠</m:t>
                            </m:r>
                          </m:sub>
                        </m:sSub>
                        <m:d>
                          <m:dPr>
                            <m:ctrlPr>
                              <a:rPr lang="zh-CN" altLang="zh-CN" sz="2000" i="1" kern="0">
                                <a:solidFill>
                                  <a:schemeClr val="tx2"/>
                                </a:solidFill>
                                <a:latin typeface="Cambria Math" panose="02040503050406030204" pitchFamily="18" charset="0"/>
                                <a:ea typeface="STKaiti" panose="02010600040101010101" pitchFamily="2" charset="-122"/>
                              </a:rPr>
                            </m:ctrlPr>
                          </m:dPr>
                          <m:e>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e>
                        </m:d>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𝜙</m:t>
                            </m:r>
                          </m:e>
                          <m:sub>
                            <m:r>
                              <a:rPr lang="en-US" altLang="zh-CN" sz="2000" kern="0">
                                <a:solidFill>
                                  <a:schemeClr val="tx2"/>
                                </a:solidFill>
                                <a:latin typeface="Cambria Math" panose="02040503050406030204" pitchFamily="18" charset="0"/>
                                <a:ea typeface="STKaiti" panose="02010600040101010101" pitchFamily="2" charset="-122"/>
                              </a:rPr>
                              <m:t>0</m:t>
                            </m:r>
                          </m:sub>
                        </m:sSub>
                      </m:num>
                      <m:den>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2</m:t>
                            </m:r>
                          </m:sup>
                        </m:sSup>
                      </m:den>
                    </m:f>
                    <m:r>
                      <a:rPr lang="en-US" altLang="zh-CN" sz="2000" kern="0">
                        <a:solidFill>
                          <a:schemeClr val="tx2"/>
                        </a:solidFill>
                        <a:latin typeface="Cambria Math" panose="02040503050406030204" pitchFamily="18" charset="0"/>
                        <a:ea typeface="STKaiti" panose="02010600040101010101" pitchFamily="2" charset="-122"/>
                      </a:rPr>
                      <m:t>𝑑</m:t>
                    </m:r>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oMath>
                </a14:m>
                <a:r>
                  <a:rPr lang="en-US"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endParaRPr lang="zh-CN"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r>
                  <a:rPr lang="zh-CN" altLang="en-US" sz="2000" kern="0" dirty="0">
                    <a:solidFill>
                      <a:schemeClr val="tx2"/>
                    </a:solidFill>
                    <a:ea typeface="STKaiti" panose="02010600040101010101" pitchFamily="2" charset="-122"/>
                  </a:rPr>
                  <a:t>对于轻核、中等核，中子能量从低能一直到兆电子伏左右的范围，弹性散射截面近似为常数。即</a:t>
                </a:r>
                <a:r>
                  <a:rPr lang="en-US" altLang="zh-CN" sz="2000" kern="0" dirty="0">
                    <a:solidFill>
                      <a:schemeClr val="tx2"/>
                    </a:solidFill>
                    <a:ea typeface="STKaiti" panose="02010600040101010101" pitchFamily="2" charset="-122"/>
                  </a:rPr>
                  <a:t>: </a:t>
                </a:r>
                <a14:m>
                  <m:oMath xmlns:m="http://schemas.openxmlformats.org/officeDocument/2006/math">
                    <m:r>
                      <a:rPr lang="en-US" altLang="zh-CN" sz="2000" kern="0">
                        <a:solidFill>
                          <a:schemeClr val="tx2"/>
                        </a:solidFill>
                        <a:latin typeface="Cambria Math" panose="02040503050406030204" pitchFamily="18" charset="0"/>
                        <a:ea typeface="STKaiti" panose="02010600040101010101" pitchFamily="2" charset="-122"/>
                      </a:rPr>
                      <m:t>𝑄</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𝐸</m:t>
                    </m:r>
                    <m:r>
                      <a:rPr lang="en-US" altLang="zh-CN" sz="2000" kern="0">
                        <a:solidFill>
                          <a:schemeClr val="tx2"/>
                        </a:solidFill>
                        <a:latin typeface="Cambria Math" panose="02040503050406030204" pitchFamily="18" charset="0"/>
                        <a:ea typeface="STKaiti" panose="02010600040101010101" pitchFamily="2" charset="-122"/>
                      </a:rPr>
                      <m:t>)=</m:t>
                    </m:r>
                    <m:f>
                      <m:fPr>
                        <m:ctrlPr>
                          <a:rPr lang="zh-CN" altLang="zh-CN" sz="2000" i="1" kern="0">
                            <a:solidFill>
                              <a:schemeClr val="tx2"/>
                            </a:solidFill>
                            <a:latin typeface="Cambria Math" panose="02040503050406030204" pitchFamily="18" charset="0"/>
                            <a:ea typeface="STKaiti" panose="02010600040101010101" pitchFamily="2" charset="-122"/>
                          </a:rPr>
                        </m:ctrlPr>
                      </m:fPr>
                      <m:num>
                        <m:nary>
                          <m:naryPr>
                            <m:chr m:val="∑"/>
                            <m:supHide m:val="on"/>
                            <m:ctrlPr>
                              <a:rPr lang="en-US" altLang="zh-CN" sz="2000" b="0" kern="0">
                                <a:solidFill>
                                  <a:schemeClr val="tx2"/>
                                </a:solidFill>
                                <a:latin typeface="Cambria Math" panose="02040503050406030204" pitchFamily="18" charset="0"/>
                                <a:ea typeface="STKaiti" panose="02010600040101010101" pitchFamily="2" charset="-122"/>
                              </a:rPr>
                            </m:ctrlPr>
                          </m:naryPr>
                          <m:sub>
                            <m:r>
                              <a:rPr lang="en-US" altLang="zh-CN" sz="2000" b="0" i="1" kern="0" smtClean="0">
                                <a:solidFill>
                                  <a:schemeClr val="tx2"/>
                                </a:solidFill>
                                <a:latin typeface="Cambria Math" panose="02040503050406030204" pitchFamily="18" charset="0"/>
                                <a:ea typeface="STKaiti" panose="02010600040101010101" pitchFamily="2" charset="-122"/>
                              </a:rPr>
                              <m:t>𝑠</m:t>
                            </m:r>
                          </m:sub>
                          <m:sup/>
                          <m:e>
                            <m:sSub>
                              <m:sSubPr>
                                <m:ctrlPr>
                                  <a:rPr lang="en-US" altLang="zh-CN" sz="2000" b="0" i="1" kern="0" smtClean="0">
                                    <a:solidFill>
                                      <a:schemeClr val="tx2"/>
                                    </a:solidFill>
                                    <a:latin typeface="Cambria Math" panose="02040503050406030204" pitchFamily="18" charset="0"/>
                                    <a:ea typeface="STKaiti" panose="02010600040101010101" pitchFamily="2" charset="-122"/>
                                  </a:rPr>
                                </m:ctrlPr>
                              </m:sSubPr>
                              <m:e>
                                <m:r>
                                  <a:rPr lang="en-US" altLang="zh-CN" sz="2000" b="0" i="1" kern="0" smtClean="0">
                                    <a:solidFill>
                                      <a:schemeClr val="tx2"/>
                                    </a:solidFill>
                                    <a:latin typeface="Cambria Math" panose="02040503050406030204" pitchFamily="18" charset="0"/>
                                    <a:ea typeface="STKaiti" panose="02010600040101010101" pitchFamily="2" charset="-122"/>
                                  </a:rPr>
                                  <m:t>𝜙</m:t>
                                </m:r>
                              </m:e>
                              <m:sub>
                                <m:r>
                                  <a:rPr lang="en-US" altLang="zh-CN" sz="2000" b="0" i="1" kern="0" smtClean="0">
                                    <a:solidFill>
                                      <a:schemeClr val="tx2"/>
                                    </a:solidFill>
                                    <a:latin typeface="Cambria Math" panose="02040503050406030204" pitchFamily="18" charset="0"/>
                                    <a:ea typeface="STKaiti" panose="02010600040101010101" pitchFamily="2" charset="-122"/>
                                  </a:rPr>
                                  <m:t>0</m:t>
                                </m:r>
                              </m:sub>
                            </m:sSub>
                          </m:e>
                        </m:nary>
                      </m:num>
                      <m:den>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𝑐</m:t>
                            </m:r>
                          </m:sub>
                        </m:sSub>
                      </m:den>
                    </m:f>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m:t>
                    </m:r>
                  </m:oMath>
                </a14:m>
                <a:endParaRPr lang="en-US"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r>
                  <a:rPr lang="en-US" altLang="zh-CN" sz="2000" kern="0" dirty="0">
                    <a:solidFill>
                      <a:schemeClr val="tx2"/>
                    </a:solidFill>
                    <a:ea typeface="STKaiti" panose="02010600040101010101" pitchFamily="2" charset="-122"/>
                  </a:rPr>
                  <a:t>(2)</a:t>
                </a:r>
                <a:r>
                  <a:rPr lang="zh-CN" altLang="en-US" sz="2000" kern="0" dirty="0">
                    <a:solidFill>
                      <a:schemeClr val="tx2"/>
                    </a:solidFill>
                    <a:ea typeface="STKaiti" panose="02010600040101010101" pitchFamily="2" charset="-122"/>
                  </a:rPr>
                  <a:t>由 </a:t>
                </a:r>
                <a14:m>
                  <m:oMath xmlns:m="http://schemas.openxmlformats.org/officeDocument/2006/math">
                    <m:sSub>
                      <m:sSubPr>
                        <m:ctrlPr>
                          <a:rPr lang="en-US" altLang="zh-CN" sz="2000" i="1" kern="0" dirty="0">
                            <a:solidFill>
                              <a:schemeClr val="tx2"/>
                            </a:solidFill>
                            <a:latin typeface="Cambria Math" panose="02040503050406030204" pitchFamily="18" charset="0"/>
                            <a:ea typeface="STKaiti" panose="02010600040101010101" pitchFamily="2" charset="-122"/>
                          </a:rPr>
                        </m:ctrlPr>
                      </m:sSubPr>
                      <m:e>
                        <m:r>
                          <a:rPr lang="zh-CN" altLang="en-US" sz="2000" i="1" kern="0" dirty="0" smtClean="0">
                            <a:solidFill>
                              <a:schemeClr val="tx2"/>
                            </a:solidFill>
                            <a:latin typeface="Cambria Math" panose="02040503050406030204" pitchFamily="18" charset="0"/>
                            <a:ea typeface="STKaiti" panose="02010600040101010101" pitchFamily="2" charset="-122"/>
                          </a:rPr>
                          <m:t>𝐸</m:t>
                        </m:r>
                      </m:e>
                      <m:sub>
                        <m:r>
                          <a:rPr lang="zh-CN" altLang="en-US" sz="2000" i="1" kern="0" dirty="0" smtClean="0">
                            <a:solidFill>
                              <a:schemeClr val="tx2"/>
                            </a:solidFill>
                            <a:latin typeface="Cambria Math" panose="02040503050406030204" pitchFamily="18" charset="0"/>
                            <a:ea typeface="STKaiti" panose="02010600040101010101" pitchFamily="2" charset="-122"/>
                          </a:rPr>
                          <m:t>𝐶</m:t>
                        </m:r>
                      </m:sub>
                    </m:sSub>
                  </m:oMath>
                </a14:m>
                <a:r>
                  <a:rPr lang="zh-CN" altLang="en-US" sz="2000" kern="0" dirty="0">
                    <a:solidFill>
                      <a:schemeClr val="tx2"/>
                    </a:solidFill>
                    <a:ea typeface="STKaiti" panose="02010600040101010101" pitchFamily="2" charset="-122"/>
                  </a:rPr>
                  <a:t>以上能区散射到能量区间</a:t>
                </a:r>
                <a14:m>
                  <m:oMath xmlns:m="http://schemas.openxmlformats.org/officeDocument/2006/math">
                    <m:r>
                      <m:rPr>
                        <m:sty m:val="p"/>
                      </m:rPr>
                      <a:rPr lang="en-US" altLang="zh-CN" sz="2000" kern="0">
                        <a:solidFill>
                          <a:schemeClr val="tx2"/>
                        </a:solidFill>
                        <a:latin typeface="Cambria Math" panose="02040503050406030204" pitchFamily="18" charset="0"/>
                        <a:ea typeface="STKaiti" panose="02010600040101010101" pitchFamily="2" charset="-122"/>
                      </a:rPr>
                      <m:t>Δ</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sub>
                    </m:sSub>
                    <m:r>
                      <a:rPr lang="en-US" altLang="zh-CN" sz="2000" kern="0">
                        <a:solidFill>
                          <a:schemeClr val="tx2"/>
                        </a:solidFill>
                        <a:latin typeface="Cambria Math" panose="02040503050406030204" pitchFamily="18" charset="0"/>
                        <a:ea typeface="STKaiti" panose="02010600040101010101" pitchFamily="2" charset="-122"/>
                      </a:rPr>
                      <m:t>=</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1</m:t>
                        </m:r>
                      </m:sub>
                    </m:sSub>
                    <m:r>
                      <a:rPr lang="en-US" altLang="zh-CN" sz="2000" kern="0">
                        <a:solidFill>
                          <a:schemeClr val="tx2"/>
                        </a:solidFill>
                        <a:latin typeface="Cambria Math" panose="02040503050406030204" pitchFamily="18" charset="0"/>
                        <a:ea typeface="STKaiti" panose="02010600040101010101" pitchFamily="2" charset="-122"/>
                      </a:rPr>
                      <m:t>−</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sub>
                    </m:sSub>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内的中子数</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𝑄</m:t>
                        </m:r>
                      </m:e>
                      <m:sub>
                        <m:r>
                          <a:rPr lang="en-US" altLang="zh-CN" sz="2000" kern="0">
                            <a:solidFill>
                              <a:schemeClr val="tx2"/>
                            </a:solidFill>
                            <a:latin typeface="Cambria Math" panose="02040503050406030204" pitchFamily="18" charset="0"/>
                            <a:ea typeface="STKaiti" panose="02010600040101010101" pitchFamily="2" charset="-122"/>
                          </a:rPr>
                          <m:t>𝑔</m:t>
                        </m:r>
                      </m:sub>
                    </m:sSub>
                    <m:r>
                      <a:rPr lang="en-US" altLang="zh-CN" sz="2000" kern="0">
                        <a:solidFill>
                          <a:schemeClr val="tx2"/>
                        </a:solidFill>
                        <a:latin typeface="Cambria Math" panose="02040503050406030204" pitchFamily="18" charset="0"/>
                        <a:ea typeface="STKaiti" panose="02010600040101010101" pitchFamily="2" charset="-122"/>
                      </a:rPr>
                      <m:t>:</m:t>
                    </m:r>
                  </m:oMath>
                </a14:m>
                <a:endParaRPr lang="zh-CN"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14:m>
                  <m:oMath xmlns:m="http://schemas.openxmlformats.org/officeDocument/2006/math">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𝑄</m:t>
                        </m:r>
                      </m:e>
                      <m:sub>
                        <m:r>
                          <a:rPr lang="en-US" altLang="zh-CN" sz="2000" kern="0">
                            <a:solidFill>
                              <a:schemeClr val="tx2"/>
                            </a:solidFill>
                            <a:latin typeface="Cambria Math" panose="02040503050406030204" pitchFamily="18" charset="0"/>
                            <a:ea typeface="STKaiti" panose="02010600040101010101" pitchFamily="2" charset="-122"/>
                          </a:rPr>
                          <m:t>𝑔</m:t>
                        </m:r>
                      </m:sub>
                    </m:sSub>
                    <m:r>
                      <a:rPr lang="en-US" altLang="zh-CN" sz="2000" kern="0">
                        <a:solidFill>
                          <a:schemeClr val="tx2"/>
                        </a:solidFill>
                        <a:latin typeface="Cambria Math" panose="02040503050406030204" pitchFamily="18" charset="0"/>
                        <a:ea typeface="STKaiti" panose="02010600040101010101" pitchFamily="2" charset="-122"/>
                      </a:rPr>
                      <m:t>=</m:t>
                    </m:r>
                    <m:nary>
                      <m:naryPr>
                        <m:grow m:val="on"/>
                        <m:limLoc m:val="subSup"/>
                        <m:ctrlPr>
                          <a:rPr lang="zh-CN" altLang="zh-CN" sz="2000" i="1" kern="0">
                            <a:solidFill>
                              <a:schemeClr val="tx2"/>
                            </a:solidFill>
                            <a:latin typeface="Cambria Math" panose="02040503050406030204" pitchFamily="18" charset="0"/>
                            <a:ea typeface="STKaiti" panose="02010600040101010101" pitchFamily="2" charset="-122"/>
                          </a:rPr>
                        </m:ctrlPr>
                      </m:naryPr>
                      <m: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1</m:t>
                            </m:r>
                          </m:sub>
                        </m:sSub>
                      </m:sub>
                      <m:sup>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sub>
                        </m:sSub>
                      </m:sup>
                      <m:e>
                        <m:r>
                          <a:rPr lang="en-US" altLang="zh-CN" sz="2000" kern="0">
                            <a:solidFill>
                              <a:schemeClr val="tx2"/>
                            </a:solidFill>
                            <a:latin typeface="Cambria Math" panose="02040503050406030204" pitchFamily="18" charset="0"/>
                            <a:ea typeface="STKaiti" panose="02010600040101010101" pitchFamily="2" charset="-122"/>
                          </a:rPr>
                          <m:t> </m:t>
                        </m:r>
                      </m:e>
                    </m:nary>
                    <m:r>
                      <a:rPr lang="en-US" altLang="zh-CN" sz="2000" kern="0">
                        <a:solidFill>
                          <a:schemeClr val="tx2"/>
                        </a:solidFill>
                        <a:latin typeface="Cambria Math" panose="02040503050406030204" pitchFamily="18" charset="0"/>
                        <a:ea typeface="STKaiti" panose="02010600040101010101" pitchFamily="2" charset="-122"/>
                      </a:rPr>
                      <m:t>𝑄</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𝐸</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𝑑𝐸</m:t>
                    </m:r>
                    <m:r>
                      <a:rPr lang="en-US" altLang="zh-CN" sz="2000" kern="0">
                        <a:solidFill>
                          <a:schemeClr val="tx2"/>
                        </a:solidFill>
                        <a:latin typeface="Cambria Math" panose="02040503050406030204" pitchFamily="18" charset="0"/>
                        <a:ea typeface="STKaiti" panose="02010600040101010101" pitchFamily="2" charset="-122"/>
                      </a:rPr>
                      <m:t>=</m:t>
                    </m:r>
                    <m:nary>
                      <m:naryPr>
                        <m:grow m:val="on"/>
                        <m:limLoc m:val="subSup"/>
                        <m:ctrlPr>
                          <a:rPr lang="zh-CN" altLang="zh-CN" sz="2000" i="1" kern="0">
                            <a:solidFill>
                              <a:schemeClr val="tx2"/>
                            </a:solidFill>
                            <a:latin typeface="Cambria Math" panose="02040503050406030204" pitchFamily="18" charset="0"/>
                            <a:ea typeface="STKaiti" panose="02010600040101010101" pitchFamily="2" charset="-122"/>
                          </a:rPr>
                        </m:ctrlPr>
                      </m:naryPr>
                      <m: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1</m:t>
                            </m:r>
                          </m:sub>
                        </m:sSub>
                      </m:sub>
                      <m:sup>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sub>
                        </m:sSub>
                      </m:sup>
                      <m:e>
                        <m:r>
                          <a:rPr lang="en-US" altLang="zh-CN" sz="2000" kern="0">
                            <a:solidFill>
                              <a:schemeClr val="tx2"/>
                            </a:solidFill>
                            <a:latin typeface="Cambria Math" panose="02040503050406030204" pitchFamily="18" charset="0"/>
                            <a:ea typeface="STKaiti" panose="02010600040101010101" pitchFamily="2" charset="-122"/>
                          </a:rPr>
                          <m:t> </m:t>
                        </m:r>
                      </m:e>
                    </m:nary>
                    <m:r>
                      <a:rPr lang="en-US" altLang="zh-CN" sz="2000" kern="0">
                        <a:solidFill>
                          <a:schemeClr val="tx2"/>
                        </a:solidFill>
                        <a:latin typeface="Cambria Math" panose="02040503050406030204" pitchFamily="18" charset="0"/>
                        <a:ea typeface="STKaiti" panose="02010600040101010101" pitchFamily="2" charset="-122"/>
                      </a:rPr>
                      <m:t>𝑑𝐸</m:t>
                    </m:r>
                    <m:nary>
                      <m:naryPr>
                        <m:grow m:val="on"/>
                        <m:limLoc m:val="subSup"/>
                        <m:ctrlPr>
                          <a:rPr lang="zh-CN" altLang="zh-CN" sz="2000" i="1" kern="0">
                            <a:solidFill>
                              <a:schemeClr val="tx2"/>
                            </a:solidFill>
                            <a:latin typeface="Cambria Math" panose="02040503050406030204" pitchFamily="18" charset="0"/>
                            <a:ea typeface="STKaiti" panose="02010600040101010101" pitchFamily="2" charset="-122"/>
                          </a:rPr>
                        </m:ctrlPr>
                      </m:naryPr>
                      <m: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𝑐</m:t>
                            </m:r>
                          </m:sub>
                        </m:sSub>
                      </m:sub>
                      <m:sup>
                        <m:r>
                          <a:rPr lang="en-US" altLang="zh-CN" sz="2000" kern="0">
                            <a:solidFill>
                              <a:schemeClr val="tx2"/>
                            </a:solidFill>
                            <a:latin typeface="Cambria Math" panose="02040503050406030204" pitchFamily="18" charset="0"/>
                            <a:ea typeface="STKaiti" panose="02010600040101010101" pitchFamily="2" charset="-122"/>
                          </a:rPr>
                          <m:t>+∞</m:t>
                        </m:r>
                      </m:sup>
                      <m:e>
                        <m:r>
                          <a:rPr lang="en-US" altLang="zh-CN" sz="2000" kern="0">
                            <a:solidFill>
                              <a:schemeClr val="tx2"/>
                            </a:solidFill>
                            <a:latin typeface="Cambria Math" panose="02040503050406030204" pitchFamily="18" charset="0"/>
                            <a:ea typeface="STKaiti" panose="02010600040101010101" pitchFamily="2" charset="-122"/>
                          </a:rPr>
                          <m:t> </m:t>
                        </m:r>
                      </m:e>
                    </m:nary>
                    <m:f>
                      <m:fPr>
                        <m:ctrlPr>
                          <a:rPr lang="zh-CN" altLang="zh-CN" sz="2000" i="1" kern="0">
                            <a:solidFill>
                              <a:schemeClr val="tx2"/>
                            </a:solidFill>
                            <a:latin typeface="Cambria Math" panose="02040503050406030204" pitchFamily="18" charset="0"/>
                            <a:ea typeface="STKaiti" panose="02010600040101010101" pitchFamily="2" charset="-122"/>
                          </a:rPr>
                        </m:ctrlPr>
                      </m:fPr>
                      <m:num>
                        <m:sSub>
                          <m:sSubPr>
                            <m:ctrlPr>
                              <a:rPr lang="en-US" altLang="zh-CN" sz="2000" b="0" i="1" kern="0"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kern="0" smtClean="0">
                                <a:solidFill>
                                  <a:schemeClr val="tx2"/>
                                </a:solidFill>
                                <a:latin typeface="Cambria Math" panose="02040503050406030204" pitchFamily="18" charset="0"/>
                                <a:ea typeface="STKaiti" panose="02010600040101010101" pitchFamily="2" charset="-122"/>
                              </a:rPr>
                              <m:t>Σ</m:t>
                            </m:r>
                          </m:e>
                          <m:sub>
                            <m:r>
                              <a:rPr lang="en-US" altLang="zh-CN" sz="2000" b="0" i="1" kern="0" smtClean="0">
                                <a:solidFill>
                                  <a:schemeClr val="tx2"/>
                                </a:solidFill>
                                <a:latin typeface="Cambria Math" panose="02040503050406030204" pitchFamily="18" charset="0"/>
                                <a:ea typeface="STKaiti" panose="02010600040101010101" pitchFamily="2" charset="-122"/>
                              </a:rPr>
                              <m:t>𝑠</m:t>
                            </m:r>
                          </m:sub>
                        </m:sSub>
                        <m:d>
                          <m:dPr>
                            <m:ctrlPr>
                              <a:rPr lang="zh-CN" altLang="zh-CN" sz="2000" i="1" kern="0">
                                <a:solidFill>
                                  <a:schemeClr val="tx2"/>
                                </a:solidFill>
                                <a:latin typeface="Cambria Math" panose="02040503050406030204" pitchFamily="18" charset="0"/>
                                <a:ea typeface="STKaiti" panose="02010600040101010101" pitchFamily="2" charset="-122"/>
                              </a:rPr>
                            </m:ctrlPr>
                          </m:dPr>
                          <m:e>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e>
                        </m:d>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𝜙</m:t>
                            </m:r>
                          </m:e>
                          <m:sub>
                            <m:r>
                              <a:rPr lang="en-US" altLang="zh-CN" sz="2000" kern="0">
                                <a:solidFill>
                                  <a:schemeClr val="tx2"/>
                                </a:solidFill>
                                <a:latin typeface="Cambria Math" panose="02040503050406030204" pitchFamily="18" charset="0"/>
                                <a:ea typeface="STKaiti" panose="02010600040101010101" pitchFamily="2" charset="-122"/>
                              </a:rPr>
                              <m:t>0</m:t>
                            </m:r>
                          </m:sub>
                        </m:sSub>
                      </m:num>
                      <m:den>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2</m:t>
                            </m:r>
                          </m:sup>
                        </m:sSup>
                      </m:den>
                    </m:f>
                    <m:r>
                      <a:rPr lang="en-US" altLang="zh-CN" sz="2000" kern="0">
                        <a:solidFill>
                          <a:schemeClr val="tx2"/>
                        </a:solidFill>
                        <a:latin typeface="Cambria Math" panose="02040503050406030204" pitchFamily="18" charset="0"/>
                        <a:ea typeface="STKaiti" panose="02010600040101010101" pitchFamily="2" charset="-122"/>
                      </a:rPr>
                      <m:t>𝑑</m:t>
                    </m:r>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r>
                      <a:rPr lang="en-US" altLang="zh-CN" sz="2000" kern="0">
                        <a:solidFill>
                          <a:schemeClr val="tx2"/>
                        </a:solidFill>
                        <a:latin typeface="Cambria Math" panose="02040503050406030204" pitchFamily="18" charset="0"/>
                        <a:ea typeface="STKaiti" panose="02010600040101010101" pitchFamily="2" charset="-122"/>
                      </a:rPr>
                      <m:t>=</m:t>
                    </m:r>
                    <m:r>
                      <m:rPr>
                        <m:sty m:val="p"/>
                      </m:rPr>
                      <a:rPr lang="en-US" altLang="zh-CN" sz="2000" kern="0">
                        <a:solidFill>
                          <a:schemeClr val="tx2"/>
                        </a:solidFill>
                        <a:latin typeface="Cambria Math" panose="02040503050406030204" pitchFamily="18" charset="0"/>
                        <a:ea typeface="STKaiti" panose="02010600040101010101" pitchFamily="2" charset="-122"/>
                      </a:rPr>
                      <m:t>Δ</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sub>
                    </m:sSub>
                    <m:nary>
                      <m:naryPr>
                        <m:grow m:val="on"/>
                        <m:limLoc m:val="subSup"/>
                        <m:ctrlPr>
                          <a:rPr lang="zh-CN" altLang="zh-CN" sz="2000" i="1" kern="0">
                            <a:solidFill>
                              <a:schemeClr val="tx2"/>
                            </a:solidFill>
                            <a:latin typeface="Cambria Math" panose="02040503050406030204" pitchFamily="18" charset="0"/>
                            <a:ea typeface="STKaiti" panose="02010600040101010101" pitchFamily="2" charset="-122"/>
                          </a:rPr>
                        </m:ctrlPr>
                      </m:naryPr>
                      <m: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𝑐</m:t>
                            </m:r>
                          </m:sub>
                        </m:sSub>
                      </m:sub>
                      <m:sup>
                        <m:r>
                          <a:rPr lang="en-US" altLang="zh-CN" sz="2000" kern="0">
                            <a:solidFill>
                              <a:schemeClr val="tx2"/>
                            </a:solidFill>
                            <a:latin typeface="Cambria Math" panose="02040503050406030204" pitchFamily="18" charset="0"/>
                            <a:ea typeface="STKaiti" panose="02010600040101010101" pitchFamily="2" charset="-122"/>
                          </a:rPr>
                          <m:t>+∞</m:t>
                        </m:r>
                      </m:sup>
                      <m:e>
                        <m:r>
                          <a:rPr lang="en-US" altLang="zh-CN" sz="2000" kern="0">
                            <a:solidFill>
                              <a:schemeClr val="tx2"/>
                            </a:solidFill>
                            <a:latin typeface="Cambria Math" panose="02040503050406030204" pitchFamily="18" charset="0"/>
                            <a:ea typeface="STKaiti" panose="02010600040101010101" pitchFamily="2" charset="-122"/>
                          </a:rPr>
                          <m:t> </m:t>
                        </m:r>
                      </m:e>
                    </m:nary>
                    <m:f>
                      <m:fPr>
                        <m:ctrlPr>
                          <a:rPr lang="zh-CN" altLang="zh-CN" sz="2000" i="1" kern="0">
                            <a:solidFill>
                              <a:schemeClr val="tx2"/>
                            </a:solidFill>
                            <a:latin typeface="Cambria Math" panose="02040503050406030204" pitchFamily="18" charset="0"/>
                            <a:ea typeface="STKaiti" panose="02010600040101010101" pitchFamily="2" charset="-122"/>
                          </a:rPr>
                        </m:ctrlPr>
                      </m:fPr>
                      <m:num>
                        <m:sSub>
                          <m:sSubPr>
                            <m:ctrlPr>
                              <a:rPr lang="en-US" altLang="zh-CN" sz="2000" b="0" i="1" kern="0"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kern="0" smtClean="0">
                                <a:solidFill>
                                  <a:schemeClr val="tx2"/>
                                </a:solidFill>
                                <a:latin typeface="Cambria Math" panose="02040503050406030204" pitchFamily="18" charset="0"/>
                                <a:ea typeface="STKaiti" panose="02010600040101010101" pitchFamily="2" charset="-122"/>
                              </a:rPr>
                              <m:t>Σ</m:t>
                            </m:r>
                          </m:e>
                          <m:sub>
                            <m:r>
                              <a:rPr lang="en-US" altLang="zh-CN" sz="2000" b="0" i="1" kern="0" smtClean="0">
                                <a:solidFill>
                                  <a:schemeClr val="tx2"/>
                                </a:solidFill>
                                <a:latin typeface="Cambria Math" panose="02040503050406030204" pitchFamily="18" charset="0"/>
                                <a:ea typeface="STKaiti" panose="02010600040101010101" pitchFamily="2" charset="-122"/>
                              </a:rPr>
                              <m:t>𝑠</m:t>
                            </m:r>
                          </m:sub>
                        </m:sSub>
                        <m:d>
                          <m:dPr>
                            <m:ctrlPr>
                              <a:rPr lang="zh-CN" altLang="zh-CN" sz="2000" i="1" kern="0">
                                <a:solidFill>
                                  <a:schemeClr val="tx2"/>
                                </a:solidFill>
                                <a:latin typeface="Cambria Math" panose="02040503050406030204" pitchFamily="18" charset="0"/>
                                <a:ea typeface="STKaiti" panose="02010600040101010101" pitchFamily="2" charset="-122"/>
                              </a:rPr>
                            </m:ctrlPr>
                          </m:dPr>
                          <m:e>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e>
                        </m:d>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𝜙</m:t>
                            </m:r>
                          </m:e>
                          <m:sub>
                            <m:r>
                              <a:rPr lang="en-US" altLang="zh-CN" sz="2000" kern="0">
                                <a:solidFill>
                                  <a:schemeClr val="tx2"/>
                                </a:solidFill>
                                <a:latin typeface="Cambria Math" panose="02040503050406030204" pitchFamily="18" charset="0"/>
                                <a:ea typeface="STKaiti" panose="02010600040101010101" pitchFamily="2" charset="-122"/>
                              </a:rPr>
                              <m:t>0</m:t>
                            </m:r>
                          </m:sub>
                        </m:sSub>
                      </m:num>
                      <m:den>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r>
                              <a:rPr lang="en-US" altLang="zh-CN" sz="2000" kern="0">
                                <a:solidFill>
                                  <a:schemeClr val="tx2"/>
                                </a:solidFill>
                                <a:latin typeface="Cambria Math" panose="02040503050406030204" pitchFamily="18" charset="0"/>
                                <a:ea typeface="STKaiti" panose="02010600040101010101" pitchFamily="2" charset="-122"/>
                              </a:rPr>
                              <m:t>2</m:t>
                            </m:r>
                          </m:sup>
                        </m:sSup>
                      </m:den>
                    </m:f>
                    <m:r>
                      <a:rPr lang="en-US" altLang="zh-CN" sz="2000" kern="0">
                        <a:solidFill>
                          <a:schemeClr val="tx2"/>
                        </a:solidFill>
                        <a:latin typeface="Cambria Math" panose="02040503050406030204" pitchFamily="18" charset="0"/>
                        <a:ea typeface="STKaiti" panose="02010600040101010101" pitchFamily="2" charset="-122"/>
                      </a:rPr>
                      <m:t>𝑑</m:t>
                    </m:r>
                    <m:sSup>
                      <m:sSupPr>
                        <m:ctrlPr>
                          <a:rPr lang="zh-CN" altLang="zh-CN" sz="2000" i="1" kern="0">
                            <a:solidFill>
                              <a:schemeClr val="tx2"/>
                            </a:solidFill>
                            <a:latin typeface="Cambria Math" panose="02040503050406030204" pitchFamily="18" charset="0"/>
                            <a:ea typeface="STKaiti" panose="02010600040101010101" pitchFamily="2" charset="-122"/>
                          </a:rPr>
                        </m:ctrlPr>
                      </m:sSupPr>
                      <m:e>
                        <m:r>
                          <a:rPr lang="en-US" altLang="zh-CN" sz="2000" kern="0">
                            <a:solidFill>
                              <a:schemeClr val="tx2"/>
                            </a:solidFill>
                            <a:latin typeface="Cambria Math" panose="02040503050406030204" pitchFamily="18" charset="0"/>
                            <a:ea typeface="STKaiti" panose="02010600040101010101" pitchFamily="2" charset="-122"/>
                          </a:rPr>
                          <m:t>𝐸</m:t>
                        </m:r>
                      </m:e>
                      <m:sup>
                        <m:r>
                          <a:rPr lang="en-US" altLang="zh-CN" sz="2000" kern="0">
                            <a:solidFill>
                              <a:schemeClr val="tx2"/>
                            </a:solidFill>
                            <a:latin typeface="Cambria Math" panose="02040503050406030204" pitchFamily="18" charset="0"/>
                            <a:ea typeface="STKaiti" panose="02010600040101010101" pitchFamily="2" charset="-122"/>
                          </a:rPr>
                          <m:t>′</m:t>
                        </m:r>
                      </m:sup>
                    </m:sSup>
                  </m:oMath>
                </a14:m>
                <a:r>
                  <a:rPr lang="en-US"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endParaRPr lang="zh-CN"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nor/>
                        </m:rPr>
                        <a:rPr lang="zh-CN" altLang="en-US"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认为弹性散射截面为常数时有</m:t>
                      </m:r>
                      <m:r>
                        <m:rPr>
                          <m:nor/>
                        </m:rPr>
                        <a:rPr lang="en-US" altLang="zh-CN" sz="2000" kern="0">
                          <a:solidFill>
                            <a:schemeClr val="tx2"/>
                          </a:solidFill>
                          <a:latin typeface="Times New Roman" panose="02020603050405020304" pitchFamily="18" charset="0"/>
                          <a:ea typeface="STKaiti" panose="02010600040101010101" pitchFamily="2" charset="-122"/>
                          <a:cs typeface="Times New Roman" panose="02020603050405020304" pitchFamily="18" charset="0"/>
                        </a:rPr>
                        <m:t>: </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𝑄</m:t>
                          </m:r>
                        </m:e>
                        <m:sub>
                          <m:r>
                            <a:rPr lang="en-US" altLang="zh-CN" sz="2000" kern="0">
                              <a:solidFill>
                                <a:schemeClr val="tx2"/>
                              </a:solidFill>
                              <a:latin typeface="Cambria Math" panose="02040503050406030204" pitchFamily="18" charset="0"/>
                              <a:ea typeface="STKaiti" panose="02010600040101010101" pitchFamily="2" charset="-122"/>
                            </a:rPr>
                            <m:t>𝑔</m:t>
                          </m:r>
                        </m:sub>
                      </m:sSub>
                      <m:r>
                        <a:rPr lang="en-US" altLang="zh-CN" sz="2000" kern="0">
                          <a:solidFill>
                            <a:schemeClr val="tx2"/>
                          </a:solidFill>
                          <a:latin typeface="Cambria Math" panose="02040503050406030204" pitchFamily="18" charset="0"/>
                          <a:ea typeface="STKaiti" panose="02010600040101010101" pitchFamily="2" charset="-122"/>
                        </a:rPr>
                        <m:t>=</m:t>
                      </m:r>
                      <m:f>
                        <m:fPr>
                          <m:ctrlPr>
                            <a:rPr lang="zh-CN" altLang="zh-CN" sz="2000" i="1" kern="0">
                              <a:solidFill>
                                <a:schemeClr val="tx2"/>
                              </a:solidFill>
                              <a:latin typeface="Cambria Math" panose="02040503050406030204" pitchFamily="18" charset="0"/>
                              <a:ea typeface="STKaiti" panose="02010600040101010101" pitchFamily="2" charset="-122"/>
                            </a:rPr>
                          </m:ctrlPr>
                        </m:fPr>
                        <m:num>
                          <m:r>
                            <m:rPr>
                              <m:sty m:val="p"/>
                            </m:rPr>
                            <a:rPr lang="en-US" altLang="zh-CN" sz="2000" kern="0">
                              <a:solidFill>
                                <a:schemeClr val="tx2"/>
                              </a:solidFill>
                              <a:latin typeface="Cambria Math" panose="02040503050406030204" pitchFamily="18" charset="0"/>
                              <a:ea typeface="STKaiti" panose="02010600040101010101" pitchFamily="2" charset="-122"/>
                            </a:rPr>
                            <m:t>Δ</m:t>
                          </m:r>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𝑔</m:t>
                              </m:r>
                            </m:sub>
                          </m:sSub>
                          <m:sSub>
                            <m:sSubPr>
                              <m:ctrlPr>
                                <a:rPr lang="en-US" altLang="zh-CN" sz="2000" b="0" i="1" kern="0" smtClean="0">
                                  <a:solidFill>
                                    <a:schemeClr val="tx2"/>
                                  </a:solidFill>
                                  <a:latin typeface="Cambria Math" panose="02040503050406030204" pitchFamily="18" charset="0"/>
                                  <a:ea typeface="STKaiti" panose="02010600040101010101" pitchFamily="2" charset="-122"/>
                                </a:rPr>
                              </m:ctrlPr>
                            </m:sSubPr>
                            <m:e>
                              <m:r>
                                <m:rPr>
                                  <m:sty m:val="p"/>
                                </m:rPr>
                                <a:rPr lang="en-US" altLang="zh-CN" sz="2000" b="0" i="0" kern="0" smtClean="0">
                                  <a:solidFill>
                                    <a:schemeClr val="tx2"/>
                                  </a:solidFill>
                                  <a:latin typeface="Cambria Math" panose="02040503050406030204" pitchFamily="18" charset="0"/>
                                  <a:ea typeface="STKaiti" panose="02010600040101010101" pitchFamily="2" charset="-122"/>
                                </a:rPr>
                                <m:t>Σ</m:t>
                              </m:r>
                            </m:e>
                            <m:sub>
                              <m:r>
                                <a:rPr lang="en-US" altLang="zh-CN" sz="2000" b="0" i="1" kern="0" smtClean="0">
                                  <a:solidFill>
                                    <a:schemeClr val="tx2"/>
                                  </a:solidFill>
                                  <a:latin typeface="Cambria Math" panose="02040503050406030204" pitchFamily="18" charset="0"/>
                                  <a:ea typeface="STKaiti" panose="02010600040101010101" pitchFamily="2" charset="-122"/>
                                </a:rPr>
                                <m:t>𝑠</m:t>
                              </m:r>
                            </m:sub>
                          </m:sSub>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𝜙</m:t>
                              </m:r>
                            </m:e>
                            <m:sub>
                              <m:r>
                                <a:rPr lang="en-US" altLang="zh-CN" sz="2000" kern="0">
                                  <a:solidFill>
                                    <a:schemeClr val="tx2"/>
                                  </a:solidFill>
                                  <a:latin typeface="Cambria Math" panose="02040503050406030204" pitchFamily="18" charset="0"/>
                                  <a:ea typeface="STKaiti" panose="02010600040101010101" pitchFamily="2" charset="-122"/>
                                </a:rPr>
                                <m:t>0</m:t>
                              </m:r>
                            </m:sub>
                          </m:sSub>
                        </m:num>
                        <m:den>
                          <m:sSub>
                            <m:sSubPr>
                              <m:ctrlPr>
                                <a:rPr lang="zh-CN" altLang="zh-CN" sz="2000" i="1" kern="0">
                                  <a:solidFill>
                                    <a:schemeClr val="tx2"/>
                                  </a:solidFill>
                                  <a:latin typeface="Cambria Math" panose="02040503050406030204" pitchFamily="18" charset="0"/>
                                  <a:ea typeface="STKaiti" panose="02010600040101010101" pitchFamily="2" charset="-122"/>
                                </a:rPr>
                              </m:ctrlPr>
                            </m:sSubPr>
                            <m:e>
                              <m:r>
                                <a:rPr lang="en-US" altLang="zh-CN" sz="2000" kern="0">
                                  <a:solidFill>
                                    <a:schemeClr val="tx2"/>
                                  </a:solidFill>
                                  <a:latin typeface="Cambria Math" panose="02040503050406030204" pitchFamily="18" charset="0"/>
                                  <a:ea typeface="STKaiti" panose="02010600040101010101" pitchFamily="2" charset="-122"/>
                                </a:rPr>
                                <m:t>𝐸</m:t>
                              </m:r>
                            </m:e>
                            <m:sub>
                              <m:r>
                                <a:rPr lang="en-US" altLang="zh-CN" sz="2000" kern="0">
                                  <a:solidFill>
                                    <a:schemeClr val="tx2"/>
                                  </a:solidFill>
                                  <a:latin typeface="Cambria Math" panose="02040503050406030204" pitchFamily="18" charset="0"/>
                                  <a:ea typeface="STKaiti" panose="02010600040101010101" pitchFamily="2" charset="-122"/>
                                </a:rPr>
                                <m:t>𝑐</m:t>
                              </m:r>
                            </m:sub>
                          </m:sSub>
                        </m:den>
                      </m:f>
                    </m:oMath>
                  </m:oMathPara>
                </a14:m>
                <a:endParaRPr lang="zh-CN" altLang="zh-CN" sz="2000" kern="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eaLnBrk="1" hangingPunct="1">
                  <a:spcBef>
                    <a:spcPct val="50000"/>
                  </a:spcBef>
                </a:pPr>
                <a:endParaRPr lang="zh-CN" altLang="en-US" dirty="0">
                  <a:solidFill>
                    <a:schemeClr val="tx2"/>
                  </a:solidFill>
                  <a:latin typeface="Times New Roman" panose="02020603050405020304" pitchFamily="18" charset="0"/>
                  <a:cs typeface="Times New Roman" panose="02020603050405020304" pitchFamily="18" charset="0"/>
                </a:endParaRPr>
              </a:p>
            </p:txBody>
          </p:sp>
        </mc:Choice>
        <mc:Fallback>
          <p:sp>
            <p:nvSpPr>
              <p:cNvPr id="5" name="Text Box 5"/>
              <p:cNvSpPr txBox="1">
                <a:spLocks noRot="1" noChangeAspect="1" noMove="1" noResize="1" noEditPoints="1" noAdjustHandles="1" noChangeArrowheads="1" noChangeShapeType="1" noTextEdit="1"/>
              </p:cNvSpPr>
              <p:nvPr/>
            </p:nvSpPr>
            <p:spPr bwMode="auto">
              <a:xfrm>
                <a:off x="317271" y="654533"/>
                <a:ext cx="8503201" cy="5962015"/>
              </a:xfrm>
              <a:prstGeom prst="rect">
                <a:avLst/>
              </a:prstGeom>
              <a:blipFill rotWithShape="1">
                <a:blip r:embed="rId1"/>
                <a:stretch>
                  <a:fillRect l="-5" t="-8" r="4"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中子的弹性散射过程</a:t>
            </a:r>
            <a:endParaRPr kumimoji="1" lang="zh-CN" altLang="en-US" dirty="0"/>
          </a:p>
        </p:txBody>
      </p:sp>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r="7414"/>
          <a:stretch>
            <a:fillRect/>
          </a:stretch>
        </p:blipFill>
        <p:spPr>
          <a:xfrm>
            <a:off x="5292081" y="2276872"/>
            <a:ext cx="3744416" cy="1331466"/>
          </a:xfrm>
          <a:prstGeom prst="rect">
            <a:avLst/>
          </a:prstGeom>
        </p:spPr>
      </p:pic>
      <mc:AlternateContent xmlns:mc="http://schemas.openxmlformats.org/markup-compatibility/2006">
        <mc:Choice xmlns:a14="http://schemas.microsoft.com/office/drawing/2010/main" Requires="a14">
          <p:sp>
            <p:nvSpPr>
              <p:cNvPr id="9" name="矩形 8"/>
              <p:cNvSpPr/>
              <p:nvPr/>
            </p:nvSpPr>
            <p:spPr>
              <a:xfrm>
                <a:off x="317270" y="692696"/>
                <a:ext cx="8287178" cy="5626412"/>
              </a:xfrm>
              <a:prstGeom prst="rect">
                <a:avLst/>
              </a:prstGeom>
            </p:spPr>
            <p:txBody>
              <a:bodyPr wrap="square">
                <a:spAutoFit/>
              </a:bodyPr>
              <a:lstStyle/>
              <a:p>
                <a:r>
                  <a:rPr lang="zh-CN" altLang="en-US" sz="2200" dirty="0">
                    <a:solidFill>
                      <a:schemeClr val="tx2"/>
                    </a:solidFill>
                    <a:latin typeface="华文楷体" panose="02010600040101010101" charset="-122"/>
                    <a:ea typeface="华文楷体" panose="02010600040101010101" charset="-122"/>
                  </a:rPr>
                  <a:t>某种核在能量</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华文楷体" panose="02010600040101010101" charset="-122"/>
                          </a:rPr>
                        </m:ctrlPr>
                      </m:sSubPr>
                      <m:e>
                        <m:r>
                          <a:rPr lang="en-US" altLang="zh-CN" sz="2200" i="1" dirty="0" smtClean="0">
                            <a:solidFill>
                              <a:schemeClr val="tx2"/>
                            </a:solidFill>
                            <a:latin typeface="Cambria Math" panose="02040503050406030204" pitchFamily="18" charset="0"/>
                            <a:ea typeface="华文楷体" panose="02010600040101010101" charset="-122"/>
                          </a:rPr>
                          <m:t>𝐸</m:t>
                        </m:r>
                      </m:e>
                      <m:sub>
                        <m:r>
                          <a:rPr lang="en-US" altLang="zh-CN" sz="2200" b="0" i="1" dirty="0" smtClean="0">
                            <a:solidFill>
                              <a:schemeClr val="tx2"/>
                            </a:solidFill>
                            <a:latin typeface="Cambria Math" panose="02040503050406030204" pitchFamily="18" charset="0"/>
                            <a:ea typeface="华文楷体" panose="02010600040101010101" charset="-122"/>
                          </a:rPr>
                          <m:t>𝑟</m:t>
                        </m:r>
                      </m:sub>
                    </m:sSub>
                  </m:oMath>
                </a14:m>
                <a:r>
                  <a:rPr lang="zh-CN" altLang="en-US" sz="2200" dirty="0">
                    <a:solidFill>
                      <a:schemeClr val="tx2"/>
                    </a:solidFill>
                    <a:latin typeface="华文楷体" panose="02010600040101010101" charset="-122"/>
                    <a:ea typeface="华文楷体" panose="02010600040101010101" charset="-122"/>
                  </a:rPr>
                  <a:t>处有一个宽度为 </a:t>
                </a:r>
                <a14:m>
                  <m:oMath xmlns:m="http://schemas.openxmlformats.org/officeDocument/2006/math">
                    <m:r>
                      <m:rPr>
                        <m:sty m:val="p"/>
                      </m:rPr>
                      <a:rPr lang="en-US" altLang="zh-CN" sz="2200" b="0" i="0" dirty="0" smtClean="0">
                        <a:solidFill>
                          <a:schemeClr val="tx2"/>
                        </a:solidFill>
                        <a:latin typeface="Cambria Math" panose="02040503050406030204" pitchFamily="18" charset="0"/>
                        <a:ea typeface="华文楷体" panose="02010600040101010101" charset="-122"/>
                      </a:rPr>
                      <m:t>Δ</m:t>
                    </m:r>
                    <m:r>
                      <a:rPr lang="en-US" altLang="zh-CN" sz="2200" i="1" dirty="0">
                        <a:solidFill>
                          <a:schemeClr val="tx2"/>
                        </a:solidFill>
                        <a:latin typeface="Cambria Math" panose="02040503050406030204" pitchFamily="18" charset="0"/>
                        <a:ea typeface="华文楷体" panose="02010600040101010101" charset="-122"/>
                      </a:rPr>
                      <m:t>𝐸</m:t>
                    </m:r>
                  </m:oMath>
                </a14:m>
                <a:r>
                  <a:rPr lang="zh-CN" altLang="en-US" sz="2200" dirty="0">
                    <a:solidFill>
                      <a:schemeClr val="tx2"/>
                    </a:solidFill>
                    <a:latin typeface="华文楷体" panose="02010600040101010101" charset="-122"/>
                    <a:ea typeface="华文楷体" panose="02010600040101010101" charset="-122"/>
                  </a:rPr>
                  <a:t>的强吸收共振峰，在这里， </a:t>
                </a:r>
                <a14:m>
                  <m:oMath xmlns:m="http://schemas.openxmlformats.org/officeDocument/2006/math">
                    <m:sSub>
                      <m:sSubPr>
                        <m:ctrlPr>
                          <a:rPr lang="en-US" altLang="zh-CN" sz="2200" i="1" dirty="0">
                            <a:solidFill>
                              <a:schemeClr val="tx2"/>
                            </a:solidFill>
                            <a:latin typeface="Cambria Math" panose="02040503050406030204" pitchFamily="18" charset="0"/>
                            <a:ea typeface="华文楷体" panose="02010600040101010101" charset="-122"/>
                          </a:rPr>
                        </m:ctrlPr>
                      </m:sSubPr>
                      <m:e>
                        <m:r>
                          <a:rPr lang="en-US" altLang="zh-CN" sz="2200" i="1" dirty="0">
                            <a:solidFill>
                              <a:schemeClr val="tx2"/>
                            </a:solidFill>
                            <a:latin typeface="Cambria Math" panose="02040503050406030204" pitchFamily="18" charset="0"/>
                            <a:ea typeface="华文楷体" panose="02010600040101010101" charset="-122"/>
                          </a:rPr>
                          <m:t>𝐸</m:t>
                        </m:r>
                      </m:e>
                      <m:sub>
                        <m:r>
                          <a:rPr lang="en-US" altLang="zh-CN" sz="2200" i="1" dirty="0">
                            <a:solidFill>
                              <a:schemeClr val="tx2"/>
                            </a:solidFill>
                            <a:latin typeface="Cambria Math" panose="02040503050406030204" pitchFamily="18" charset="0"/>
                            <a:ea typeface="华文楷体" panose="02010600040101010101" charset="-122"/>
                          </a:rPr>
                          <m:t>𝑟</m:t>
                        </m:r>
                      </m:sub>
                    </m:sSub>
                  </m:oMath>
                </a14:m>
                <a:r>
                  <a:rPr lang="zh-CN" altLang="en-US" sz="2200" dirty="0">
                    <a:solidFill>
                      <a:schemeClr val="tx2"/>
                    </a:solidFill>
                    <a:latin typeface="华文楷体" panose="02010600040101010101" charset="-122"/>
                    <a:ea typeface="华文楷体" panose="02010600040101010101" charset="-122"/>
                  </a:rPr>
                  <a:t>比源中子能量低很多，并且 </a:t>
                </a:r>
                <a14:m>
                  <m:oMath xmlns:m="http://schemas.openxmlformats.org/officeDocument/2006/math">
                    <m:r>
                      <m:rPr>
                        <m:sty m:val="p"/>
                      </m:rPr>
                      <a:rPr lang="en-US" altLang="zh-CN" sz="2200" dirty="0">
                        <a:solidFill>
                          <a:schemeClr val="tx2"/>
                        </a:solidFill>
                        <a:latin typeface="Cambria Math" panose="02040503050406030204" pitchFamily="18" charset="0"/>
                        <a:ea typeface="华文楷体" panose="02010600040101010101" charset="-122"/>
                      </a:rPr>
                      <m:t>Δ</m:t>
                    </m:r>
                    <m:r>
                      <a:rPr lang="en-US" altLang="zh-CN" sz="2200" i="1" dirty="0">
                        <a:solidFill>
                          <a:schemeClr val="tx2"/>
                        </a:solidFill>
                        <a:latin typeface="Cambria Math" panose="02040503050406030204" pitchFamily="18" charset="0"/>
                        <a:ea typeface="华文楷体" panose="02010600040101010101" charset="-122"/>
                      </a:rPr>
                      <m:t>𝐸</m:t>
                    </m:r>
                    <m:r>
                      <a:rPr lang="en-US" altLang="zh-CN" sz="2200" b="0" i="1" dirty="0" smtClean="0">
                        <a:solidFill>
                          <a:schemeClr val="tx2"/>
                        </a:solidFill>
                        <a:latin typeface="Cambria Math" panose="02040503050406030204" pitchFamily="18" charset="0"/>
                        <a:ea typeface="华文楷体" panose="02010600040101010101" charset="-122"/>
                      </a:rPr>
                      <m:t>≪</m:t>
                    </m:r>
                    <m:r>
                      <a:rPr lang="en-US" altLang="zh-CN" sz="2200" b="0" i="1" dirty="0" smtClean="0">
                        <a:solidFill>
                          <a:schemeClr val="tx2"/>
                        </a:solidFill>
                        <a:latin typeface="Cambria Math" panose="02040503050406030204" pitchFamily="18" charset="0"/>
                        <a:ea typeface="华文楷体" panose="02010600040101010101" charset="-122"/>
                      </a:rPr>
                      <m:t>𝐸</m:t>
                    </m:r>
                  </m:oMath>
                </a14:m>
                <a:r>
                  <a:rPr lang="en-US" altLang="zh-CN" sz="2200" dirty="0">
                    <a:solidFill>
                      <a:schemeClr val="tx2"/>
                    </a:solidFill>
                    <a:latin typeface="华文楷体" panose="02010600040101010101" charset="-122"/>
                    <a:ea typeface="华文楷体" panose="02010600040101010101" charset="-122"/>
                  </a:rPr>
                  <a:t>. ; </a:t>
                </a:r>
                <a:r>
                  <a:rPr lang="zh-CN" altLang="en-US" sz="2200" dirty="0">
                    <a:solidFill>
                      <a:schemeClr val="tx2"/>
                    </a:solidFill>
                    <a:latin typeface="华文楷体" panose="02010600040101010101" charset="-122"/>
                    <a:ea typeface="华文楷体" panose="02010600040101010101" charset="-122"/>
                  </a:rPr>
                  <a:t>假定所有打在此种核上的且能量在 </a:t>
                </a:r>
                <a14:m>
                  <m:oMath xmlns:m="http://schemas.openxmlformats.org/officeDocument/2006/math">
                    <m:r>
                      <m:rPr>
                        <m:sty m:val="p"/>
                      </m:rPr>
                      <a:rPr lang="en-US" altLang="zh-CN" sz="2200" dirty="0">
                        <a:solidFill>
                          <a:schemeClr val="tx2"/>
                        </a:solidFill>
                        <a:latin typeface="Cambria Math" panose="02040503050406030204" pitchFamily="18" charset="0"/>
                        <a:ea typeface="华文楷体" panose="02010600040101010101" charset="-122"/>
                      </a:rPr>
                      <m:t>Δ</m:t>
                    </m:r>
                    <m:r>
                      <a:rPr lang="en-US" altLang="zh-CN" sz="2200" i="1" dirty="0">
                        <a:solidFill>
                          <a:schemeClr val="tx2"/>
                        </a:solidFill>
                        <a:latin typeface="Cambria Math" panose="02040503050406030204" pitchFamily="18" charset="0"/>
                        <a:ea typeface="华文楷体" panose="02010600040101010101" charset="-122"/>
                      </a:rPr>
                      <m:t>𝐸</m:t>
                    </m:r>
                  </m:oMath>
                </a14:m>
                <a:r>
                  <a:rPr lang="zh-CN" altLang="en-US" sz="2200" dirty="0">
                    <a:solidFill>
                      <a:schemeClr val="tx2"/>
                    </a:solidFill>
                    <a:latin typeface="华文楷体" panose="02010600040101010101" charset="-122"/>
                    <a:ea typeface="华文楷体" panose="02010600040101010101" charset="-122"/>
                  </a:rPr>
                  <a:t>区的中子均被吸收，证明对这个共振的逃脱共振几率是：</a:t>
                </a:r>
                <a:endParaRPr lang="en-US" altLang="zh-CN" sz="220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r>
                        <a:rPr lang="en-US" altLang="zh-CN" i="1" smtClean="0">
                          <a:solidFill>
                            <a:schemeClr val="tx2"/>
                          </a:solidFill>
                          <a:latin typeface="Cambria Math" panose="02040503050406030204" pitchFamily="18" charset="0"/>
                        </a:rPr>
                        <m:t>𝑝</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1</m:t>
                          </m:r>
                        </m:num>
                        <m:den>
                          <m:r>
                            <a:rPr lang="en-US" altLang="zh-CN" i="1">
                              <a:solidFill>
                                <a:schemeClr val="tx2"/>
                              </a:solidFill>
                              <a:latin typeface="Cambria Math" panose="02040503050406030204" pitchFamily="18" charset="0"/>
                            </a:rPr>
                            <m:t>𝜉</m:t>
                          </m:r>
                          <m:d>
                            <m:dPr>
                              <m:ctrlPr>
                                <a:rPr lang="en-US"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𝛼</m:t>
                              </m:r>
                            </m:e>
                          </m:d>
                        </m:den>
                      </m:f>
                      <m:d>
                        <m:dPr>
                          <m:begChr m:val="["/>
                          <m:endChr m:val="]"/>
                          <m:ctrlPr>
                            <a:rPr lang="zh-CN" altLang="zh-CN" i="1">
                              <a:solidFill>
                                <a:schemeClr val="tx2"/>
                              </a:solidFill>
                              <a:latin typeface="Cambria Math" panose="02040503050406030204" pitchFamily="18" charset="0"/>
                            </a:rPr>
                          </m:ctrlPr>
                        </m:dPr>
                        <m:e>
                          <m:f>
                            <m:fPr>
                              <m:ctrlPr>
                                <a:rPr lang="zh-CN" altLang="zh-CN" i="1">
                                  <a:solidFill>
                                    <a:schemeClr val="tx2"/>
                                  </a:solidFill>
                                  <a:latin typeface="Cambria Math" panose="02040503050406030204" pitchFamily="18" charset="0"/>
                                </a:rPr>
                              </m:ctrlPr>
                            </m:fPr>
                            <m:num>
                              <m:r>
                                <m:rPr>
                                  <m:sty m:val="p"/>
                                </m:rPr>
                                <a:rPr lang="en-US" altLang="zh-CN">
                                  <a:solidFill>
                                    <a:schemeClr val="tx2"/>
                                  </a:solidFill>
                                  <a:latin typeface="Cambria Math" panose="02040503050406030204" pitchFamily="18" charset="0"/>
                                </a:rPr>
                                <m:t>Δ</m:t>
                              </m:r>
                              <m:r>
                                <a:rPr lang="en-US" altLang="zh-CN" i="1">
                                  <a:solidFill>
                                    <a:schemeClr val="tx2"/>
                                  </a:solidFill>
                                  <a:latin typeface="Cambria Math" panose="02040503050406030204" pitchFamily="18" charset="0"/>
                                </a:rPr>
                                <m:t>𝐸</m:t>
                              </m:r>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𝐸</m:t>
                                  </m:r>
                                </m:e>
                                <m:sub>
                                  <m:r>
                                    <a:rPr lang="en-US" altLang="zh-CN" i="1">
                                      <a:solidFill>
                                        <a:schemeClr val="tx2"/>
                                      </a:solidFill>
                                      <a:latin typeface="Cambria Math" panose="02040503050406030204" pitchFamily="18" charset="0"/>
                                    </a:rPr>
                                    <m:t>𝑟</m:t>
                                  </m:r>
                                </m:sub>
                              </m:sSub>
                            </m:den>
                          </m:f>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𝛼</m:t>
                          </m:r>
                          <m:r>
                            <m:rPr>
                              <m:sty m:val="p"/>
                            </m:rPr>
                            <a:rPr lang="en-US" altLang="zh-CN">
                              <a:solidFill>
                                <a:schemeClr val="tx2"/>
                              </a:solidFill>
                              <a:latin typeface="Cambria Math" panose="02040503050406030204" pitchFamily="18" charset="0"/>
                            </a:rPr>
                            <m:t>ln</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m:rPr>
                                      <m:sty m:val="p"/>
                                    </m:rPr>
                                    <a:rPr lang="en-US" altLang="zh-CN">
                                      <a:solidFill>
                                        <a:schemeClr val="tx2"/>
                                      </a:solidFill>
                                      <a:latin typeface="Cambria Math" panose="02040503050406030204" pitchFamily="18" charset="0"/>
                                    </a:rPr>
                                    <m:t>Δ</m:t>
                                  </m:r>
                                  <m:r>
                                    <a:rPr lang="en-US" altLang="zh-CN" i="1">
                                      <a:solidFill>
                                        <a:schemeClr val="tx2"/>
                                      </a:solidFill>
                                      <a:latin typeface="Cambria Math" panose="02040503050406030204" pitchFamily="18" charset="0"/>
                                    </a:rPr>
                                    <m:t>𝐸</m:t>
                                  </m:r>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𝐸</m:t>
                                      </m:r>
                                    </m:e>
                                    <m:sub>
                                      <m:r>
                                        <a:rPr lang="en-US" altLang="zh-CN" i="1">
                                          <a:solidFill>
                                            <a:schemeClr val="tx2"/>
                                          </a:solidFill>
                                          <a:latin typeface="Cambria Math" panose="02040503050406030204" pitchFamily="18" charset="0"/>
                                        </a:rPr>
                                        <m:t>𝑟</m:t>
                                      </m:r>
                                    </m:sub>
                                  </m:sSub>
                                </m:den>
                              </m:f>
                            </m:e>
                          </m:d>
                        </m:e>
                      </m:d>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f>
                        <m:fPr>
                          <m:ctrlPr>
                            <a:rPr lang="en-US" altLang="zh-CN" b="0" i="1" smtClean="0">
                              <a:solidFill>
                                <a:schemeClr val="tx2"/>
                              </a:solidFill>
                              <a:latin typeface="Cambria Math" panose="02040503050406030204" pitchFamily="18" charset="0"/>
                            </a:rPr>
                          </m:ctrlPr>
                        </m:fPr>
                        <m:num>
                          <m:r>
                            <m:rPr>
                              <m:sty m:val="p"/>
                            </m:rPr>
                            <a:rPr lang="en-US" altLang="zh-CN" b="0" i="0" smtClean="0">
                              <a:solidFill>
                                <a:schemeClr val="tx2"/>
                              </a:solidFill>
                              <a:latin typeface="Cambria Math" panose="02040503050406030204" pitchFamily="18" charset="0"/>
                            </a:rPr>
                            <m:t>Δ</m:t>
                          </m:r>
                          <m:r>
                            <a:rPr lang="en-US" altLang="zh-CN" b="0" i="1" smtClean="0">
                              <a:solidFill>
                                <a:schemeClr val="tx2"/>
                              </a:solidFill>
                              <a:latin typeface="Cambria Math" panose="02040503050406030204" pitchFamily="18" charset="0"/>
                            </a:rPr>
                            <m:t>𝐸</m:t>
                          </m:r>
                        </m:num>
                        <m:den>
                          <m:r>
                            <a:rPr lang="en-US" altLang="zh-CN" b="0" i="1" smtClean="0">
                              <a:solidFill>
                                <a:schemeClr val="tx2"/>
                              </a:solidFill>
                              <a:latin typeface="Cambria Math" panose="02040503050406030204" pitchFamily="18" charset="0"/>
                            </a:rPr>
                            <m:t>𝜉</m:t>
                          </m:r>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𝐸</m:t>
                              </m:r>
                            </m:e>
                            <m:sub>
                              <m:r>
                                <a:rPr lang="en-US" altLang="zh-CN" b="0" i="1" smtClean="0">
                                  <a:solidFill>
                                    <a:schemeClr val="tx2"/>
                                  </a:solidFill>
                                  <a:latin typeface="Cambria Math" panose="02040503050406030204" pitchFamily="18" charset="0"/>
                                </a:rPr>
                                <m:t>𝑟</m:t>
                              </m:r>
                            </m:sub>
                          </m:sSub>
                        </m:den>
                      </m:f>
                    </m:oMath>
                  </m:oMathPara>
                </a14:m>
                <a:endParaRPr lang="en-US" altLang="zh-CN" dirty="0">
                  <a:solidFill>
                    <a:schemeClr val="tx2"/>
                  </a:solidFill>
                </a:endParaRPr>
              </a:p>
              <a:p>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证明</a:t>
                </a: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 </a:t>
                </a:r>
                <a14:m>
                  <m:oMath xmlns:m="http://schemas.openxmlformats.org/officeDocument/2006/math">
                    <m:r>
                      <m:rPr>
                        <m:sty m:val="p"/>
                      </m:rPr>
                      <a:rPr lang="en-US" altLang="zh-CN" sz="2000" b="0" i="0" smtClean="0">
                        <a:solidFill>
                          <a:schemeClr val="tx2"/>
                        </a:solidFill>
                        <a:latin typeface="Cambria Math" panose="02040503050406030204" pitchFamily="18" charset="0"/>
                      </a:rPr>
                      <m:t>Δ</m:t>
                    </m:r>
                    <m:r>
                      <a:rPr lang="en-US" altLang="zh-CN" sz="2000" b="0" i="1" smtClean="0">
                        <a:solidFill>
                          <a:schemeClr val="tx2"/>
                        </a:solidFill>
                        <a:latin typeface="Cambria Math" panose="02040503050406030204" pitchFamily="18" charset="0"/>
                      </a:rPr>
                      <m:t>𝐸</m:t>
                    </m:r>
                  </m:oMath>
                </a14:m>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中的吸收率密度</a:t>
                </a:r>
                <a14:m>
                  <m:oMath xmlns:m="http://schemas.openxmlformats.org/officeDocument/2006/math">
                    <m:r>
                      <a:rPr lang="en-US" altLang="zh-CN" sz="2000" i="1" dirty="0" smtClean="0">
                        <a:solidFill>
                          <a:schemeClr val="tx2"/>
                        </a:solidFill>
                        <a:latin typeface="Cambria Math" panose="02040503050406030204" pitchFamily="18" charset="0"/>
                      </a:rPr>
                      <m:t>𝑄</m:t>
                    </m:r>
                  </m:oMath>
                </a14:m>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为</a:t>
                </a:r>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14:m>
                  <m:oMath xmlns:m="http://schemas.openxmlformats.org/officeDocument/2006/math">
                    <m:r>
                      <a:rPr lang="en-US" altLang="zh-CN" sz="2000" i="1">
                        <a:solidFill>
                          <a:schemeClr val="tx2"/>
                        </a:solidFill>
                        <a:latin typeface="Cambria Math" panose="02040503050406030204" pitchFamily="18" charset="0"/>
                      </a:rPr>
                      <m:t>𝑄</m:t>
                    </m:r>
                    <m:r>
                      <a:rPr lang="en-US" altLang="zh-CN" sz="2000">
                        <a:solidFill>
                          <a:schemeClr val="tx2"/>
                        </a:solidFill>
                        <a:latin typeface="Cambria Math" panose="02040503050406030204" pitchFamily="18" charset="0"/>
                      </a:rPr>
                      <m:t>=</m:t>
                    </m:r>
                    <m:nary>
                      <m:naryPr>
                        <m:grow m:val="on"/>
                        <m:limLoc m:val="subSup"/>
                        <m:ctrlPr>
                          <a:rPr lang="zh-CN" altLang="zh-CN" sz="2000" i="1">
                            <a:solidFill>
                              <a:schemeClr val="tx2"/>
                            </a:solidFill>
                            <a:latin typeface="Cambria Math" panose="02040503050406030204" pitchFamily="18" charset="0"/>
                          </a:rPr>
                        </m:ctrlPr>
                      </m:naryPr>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r>
                          <a:rPr lang="en-US" altLang="zh-CN" sz="2000" i="1">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sup>
                      <m:e>
                        <m:r>
                          <a:rPr lang="en-US" altLang="zh-CN" sz="2000">
                            <a:solidFill>
                              <a:schemeClr val="tx2"/>
                            </a:solidFill>
                            <a:latin typeface="Cambria Math" panose="02040503050406030204" pitchFamily="18" charset="0"/>
                          </a:rPr>
                          <m:t> </m:t>
                        </m:r>
                      </m:e>
                    </m:nary>
                    <m:r>
                      <m:rPr>
                        <m:sty m:val="p"/>
                      </m:rPr>
                      <a:rPr lang="en-US" altLang="zh-CN" sz="2000">
                        <a:solidFill>
                          <a:schemeClr val="tx2"/>
                        </a:solidFill>
                        <a:latin typeface="Cambria Math" panose="02040503050406030204" pitchFamily="18" charset="0"/>
                      </a:rPr>
                      <m:t>d</m:t>
                    </m:r>
                    <m:r>
                      <a:rPr lang="en-US" altLang="zh-CN" sz="2000" i="1">
                        <a:solidFill>
                          <a:schemeClr val="tx2"/>
                        </a:solidFill>
                        <a:latin typeface="Cambria Math" panose="02040503050406030204" pitchFamily="18" charset="0"/>
                      </a:rPr>
                      <m:t>𝐸</m:t>
                    </m:r>
                    <m:nary>
                      <m:naryPr>
                        <m:grow m:val="on"/>
                        <m:limLoc m:val="subSup"/>
                        <m:ctrlPr>
                          <a:rPr lang="zh-CN" altLang="zh-CN" sz="2000" i="1">
                            <a:solidFill>
                              <a:schemeClr val="tx2"/>
                            </a:solidFill>
                            <a:latin typeface="Cambria Math" panose="02040503050406030204" pitchFamily="18" charset="0"/>
                          </a:rPr>
                        </m:ctrlPr>
                      </m:naryPr>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sub>
                      <m:sup>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sSub>
                      <m:sSubPr>
                        <m:ctrlPr>
                          <a:rPr lang="zh-CN" altLang="zh-CN" sz="2000" i="1">
                            <a:solidFill>
                              <a:schemeClr val="tx2"/>
                            </a:solidFill>
                            <a:latin typeface="Cambria Math" panose="02040503050406030204" pitchFamily="18" charset="0"/>
                          </a:rPr>
                        </m:ctrlPr>
                      </m:sSubPr>
                      <m:e>
                        <m:r>
                          <m:rPr>
                            <m:sty m:val="p"/>
                          </m:rPr>
                          <a:rPr lang="en-US" altLang="zh-CN" sz="2000">
                            <a:solidFill>
                              <a:schemeClr val="tx2"/>
                            </a:solidFill>
                            <a:latin typeface="Cambria Math" panose="02040503050406030204" pitchFamily="18" charset="0"/>
                          </a:rPr>
                          <m:t>Σ</m:t>
                        </m:r>
                      </m:e>
                      <m:sub>
                        <m:r>
                          <a:rPr lang="en-US" altLang="zh-CN" sz="2000" i="1">
                            <a:solidFill>
                              <a:schemeClr val="tx2"/>
                            </a:solidFill>
                            <a:latin typeface="Cambria Math" panose="02040503050406030204" pitchFamily="18" charset="0"/>
                          </a:rPr>
                          <m:t>𝑠</m:t>
                        </m:r>
                      </m:sub>
                    </m:sSub>
                    <m:d>
                      <m:dPr>
                        <m:ctrlPr>
                          <a:rPr lang="zh-CN" altLang="zh-CN" sz="2000" i="1">
                            <a:solidFill>
                              <a:schemeClr val="tx2"/>
                            </a:solidFill>
                            <a:latin typeface="Cambria Math" panose="02040503050406030204" pitchFamily="18" charset="0"/>
                          </a:rPr>
                        </m:ctrlPr>
                      </m:dPr>
                      <m:e>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e>
                    </m:d>
                    <m:r>
                      <a:rPr lang="en-US" altLang="zh-CN" sz="2000" i="1">
                        <a:solidFill>
                          <a:schemeClr val="tx2"/>
                        </a:solidFill>
                        <a:latin typeface="Cambria Math" panose="02040503050406030204" pitchFamily="18" charset="0"/>
                      </a:rPr>
                      <m:t>𝜙</m:t>
                    </m:r>
                    <m:d>
                      <m:dPr>
                        <m:ctrlPr>
                          <a:rPr lang="zh-CN" altLang="zh-CN" sz="2000" i="1">
                            <a:solidFill>
                              <a:schemeClr val="tx2"/>
                            </a:solidFill>
                            <a:latin typeface="Cambria Math" panose="02040503050406030204" pitchFamily="18" charset="0"/>
                          </a:rPr>
                        </m:ctrlPr>
                      </m:dPr>
                      <m:e>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e>
                    </m:d>
                    <m:r>
                      <m:rPr>
                        <m:sty m:val="p"/>
                      </m:rPr>
                      <a:rPr lang="en-US" altLang="zh-CN" sz="2000">
                        <a:solidFill>
                          <a:schemeClr val="tx2"/>
                        </a:solidFill>
                        <a:latin typeface="Cambria Math" panose="02040503050406030204" pitchFamily="18" charset="0"/>
                      </a:rPr>
                      <m:t>d</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r>
                      <a:rPr lang="en-US" altLang="zh-CN" sz="2000" b="0" i="0" smtClean="0">
                        <a:solidFill>
                          <a:schemeClr val="tx2"/>
                        </a:solidFill>
                        <a:latin typeface="Cambria Math" panose="02040503050406030204" pitchFamily="18" charset="0"/>
                      </a:rPr>
                      <m:t>=</m:t>
                    </m:r>
                    <m:nary>
                      <m:naryPr>
                        <m:grow m:val="on"/>
                        <m:limLoc m:val="subSup"/>
                        <m:ctrlPr>
                          <a:rPr lang="zh-CN" altLang="zh-CN" sz="2000" i="1">
                            <a:solidFill>
                              <a:schemeClr val="tx2"/>
                            </a:solidFill>
                            <a:latin typeface="Cambria Math" panose="02040503050406030204" pitchFamily="18" charset="0"/>
                          </a:rPr>
                        </m:ctrlPr>
                      </m:naryPr>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r>
                          <a:rPr lang="en-US" altLang="zh-CN" sz="2000" i="1">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m:rPr>
                                <m:sty m:val="p"/>
                              </m:rPr>
                              <a:rPr lang="en-US" altLang="zh-CN" sz="2000" i="1">
                                <a:solidFill>
                                  <a:schemeClr val="tx2"/>
                                </a:solidFill>
                                <a:latin typeface="Cambria Math" panose="02040503050406030204" pitchFamily="18" charset="0"/>
                              </a:rPr>
                              <m:t>r</m:t>
                            </m:r>
                          </m:sub>
                        </m:sSub>
                      </m:sup>
                      <m:e>
                        <m:r>
                          <a:rPr lang="en-US" altLang="zh-CN" sz="2000">
                            <a:solidFill>
                              <a:schemeClr val="tx2"/>
                            </a:solidFill>
                            <a:latin typeface="Cambria Math" panose="02040503050406030204" pitchFamily="18" charset="0"/>
                          </a:rPr>
                          <m:t> </m:t>
                        </m:r>
                      </m:e>
                    </m:nary>
                    <m:r>
                      <m:rPr>
                        <m:sty m:val="p"/>
                      </m:rPr>
                      <a:rPr lang="en-US" altLang="zh-CN" sz="2000">
                        <a:solidFill>
                          <a:schemeClr val="tx2"/>
                        </a:solidFill>
                        <a:latin typeface="Cambria Math" panose="02040503050406030204" pitchFamily="18" charset="0"/>
                      </a:rPr>
                      <m:t>d</m:t>
                    </m:r>
                    <m:r>
                      <a:rPr lang="en-US" altLang="zh-CN" sz="2000" i="1">
                        <a:solidFill>
                          <a:schemeClr val="tx2"/>
                        </a:solidFill>
                        <a:latin typeface="Cambria Math" panose="02040503050406030204" pitchFamily="18" charset="0"/>
                      </a:rPr>
                      <m:t>𝐸</m:t>
                    </m:r>
                    <m:nary>
                      <m:naryPr>
                        <m:grow m:val="on"/>
                        <m:limLoc m:val="subSup"/>
                        <m:ctrlPr>
                          <a:rPr lang="zh-CN" altLang="zh-CN" sz="2000" i="1">
                            <a:solidFill>
                              <a:schemeClr val="tx2"/>
                            </a:solidFill>
                            <a:latin typeface="Cambria Math" panose="02040503050406030204" pitchFamily="18" charset="0"/>
                          </a:rPr>
                        </m:ctrlPr>
                      </m:naryPr>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sub>
                      <m:sup>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sSub>
                      <m:sSubPr>
                        <m:ctrlPr>
                          <a:rPr lang="zh-CN" altLang="zh-CN" sz="2000" i="1">
                            <a:solidFill>
                              <a:schemeClr val="tx2"/>
                            </a:solidFill>
                            <a:latin typeface="Cambria Math" panose="02040503050406030204" pitchFamily="18" charset="0"/>
                          </a:rPr>
                        </m:ctrlPr>
                      </m:sSubPr>
                      <m:e>
                        <m:r>
                          <m:rPr>
                            <m:sty m:val="p"/>
                          </m:rPr>
                          <a:rPr lang="en-US" altLang="zh-CN" sz="2000">
                            <a:solidFill>
                              <a:schemeClr val="tx2"/>
                            </a:solidFill>
                            <a:latin typeface="Cambria Math" panose="02040503050406030204" pitchFamily="18" charset="0"/>
                          </a:rPr>
                          <m:t>Σ</m:t>
                        </m:r>
                      </m:e>
                      <m:sub>
                        <m:r>
                          <a:rPr lang="en-US" altLang="zh-CN" sz="2000" i="1">
                            <a:solidFill>
                              <a:schemeClr val="tx2"/>
                            </a:solidFill>
                            <a:latin typeface="Cambria Math" panose="02040503050406030204" pitchFamily="18" charset="0"/>
                          </a:rPr>
                          <m:t>𝑠</m:t>
                        </m:r>
                      </m:sub>
                    </m:sSub>
                    <m:d>
                      <m:dPr>
                        <m:ctrlPr>
                          <a:rPr lang="zh-CN" altLang="zh-CN" sz="2000" i="1">
                            <a:solidFill>
                              <a:schemeClr val="tx2"/>
                            </a:solidFill>
                            <a:latin typeface="Cambria Math" panose="02040503050406030204" pitchFamily="18" charset="0"/>
                          </a:rPr>
                        </m:ctrlPr>
                      </m:dPr>
                      <m:e>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e>
                    </m:d>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𝜉</m:t>
                            </m:r>
                          </m:e>
                          <m:sub>
                            <m:r>
                              <a:rPr lang="en-US" altLang="zh-CN" sz="2000" i="1">
                                <a:solidFill>
                                  <a:schemeClr val="tx2"/>
                                </a:solidFill>
                                <a:latin typeface="Cambria Math" panose="02040503050406030204" pitchFamily="18" charset="0"/>
                              </a:rPr>
                              <m:t>𝑠</m:t>
                            </m:r>
                          </m:sub>
                        </m:sSub>
                        <m:d>
                          <m:dPr>
                            <m:ctrlPr>
                              <a:rPr lang="zh-CN" altLang="zh-CN" sz="2000" i="1">
                                <a:solidFill>
                                  <a:schemeClr val="tx2"/>
                                </a:solidFill>
                                <a:latin typeface="Cambria Math" panose="02040503050406030204" pitchFamily="18" charset="0"/>
                              </a:rPr>
                            </m:ctrlPr>
                          </m:dPr>
                          <m:e>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e>
                        </m:d>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den>
                    </m:f>
                    <m:r>
                      <m:rPr>
                        <m:sty m:val="p"/>
                      </m:rPr>
                      <a:rPr lang="en-US" altLang="zh-CN" sz="2000">
                        <a:solidFill>
                          <a:schemeClr val="tx2"/>
                        </a:solidFill>
                        <a:latin typeface="Cambria Math" panose="02040503050406030204" pitchFamily="18" charset="0"/>
                      </a:rPr>
                      <m:t>d</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oMath>
                </a14:m>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 </a:t>
                </a:r>
                <a:endParaRPr lang="zh-CN"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14:m>
                  <m:oMath xmlns:m="http://schemas.openxmlformats.org/officeDocument/2006/math">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num>
                      <m:den>
                        <m:r>
                          <a:rPr lang="en-US" altLang="zh-CN" sz="2000" i="1">
                            <a:solidFill>
                              <a:schemeClr val="tx2"/>
                            </a:solidFill>
                            <a:latin typeface="Cambria Math" panose="02040503050406030204" pitchFamily="18" charset="0"/>
                          </a:rPr>
                          <m:t>𝜉</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nary>
                      <m:naryPr>
                        <m:grow m:val="on"/>
                        <m:limLoc m:val="subSup"/>
                        <m:ctrlPr>
                          <a:rPr lang="zh-CN" altLang="zh-CN" sz="2000" i="1">
                            <a:solidFill>
                              <a:schemeClr val="tx2"/>
                            </a:solidFill>
                            <a:latin typeface="Cambria Math" panose="02040503050406030204" pitchFamily="18" charset="0"/>
                          </a:rPr>
                        </m:ctrlPr>
                      </m:naryPr>
                      <m:sub>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r>
                          <a:rPr lang="en-US" altLang="zh-CN" sz="2000" i="1">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sub>
                      <m:sup>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r>
                      <m:rPr>
                        <m:nor/>
                      </m:rPr>
                      <a:rPr lang="en-US" altLang="zh-CN" sz="2000">
                        <a:solidFill>
                          <a:schemeClr val="tx2"/>
                        </a:solidFill>
                        <a:latin typeface="Times New Roman" panose="02020603050405020304" pitchFamily="18" charset="0"/>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rPr>
                      <m:t>d</m:t>
                    </m:r>
                    <m:r>
                      <a:rPr lang="en-US" altLang="zh-CN" sz="2000" i="1">
                        <a:solidFill>
                          <a:schemeClr val="tx2"/>
                        </a:solidFill>
                        <a:latin typeface="Cambria Math" panose="02040503050406030204" pitchFamily="18" charset="0"/>
                      </a:rPr>
                      <m:t>𝐸</m:t>
                    </m:r>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𝛼</m:t>
                            </m:r>
                          </m:num>
                          <m:den>
                            <m:r>
                              <a:rPr lang="en-US" altLang="zh-CN" sz="2000" i="1">
                                <a:solidFill>
                                  <a:schemeClr val="tx2"/>
                                </a:solidFill>
                                <a:latin typeface="Cambria Math" panose="02040503050406030204" pitchFamily="18" charset="0"/>
                              </a:rPr>
                              <m:t>𝐸</m:t>
                            </m:r>
                          </m:den>
                        </m:f>
                      </m:e>
                    </m:d>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num>
                      <m:den>
                        <m:r>
                          <a:rPr lang="en-US" altLang="zh-CN" sz="2000" i="1">
                            <a:solidFill>
                              <a:schemeClr val="tx2"/>
                            </a:solidFill>
                            <a:latin typeface="Cambria Math" panose="02040503050406030204" pitchFamily="18" charset="0"/>
                          </a:rPr>
                          <m:t>𝜉</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m:rPr>
                            <m:sty m:val="p"/>
                          </m:rPr>
                          <a:rPr lang="en-US" altLang="zh-CN" sz="2000">
                            <a:solidFill>
                              <a:schemeClr val="tx2"/>
                            </a:solidFill>
                            <a:latin typeface="Cambria Math" panose="02040503050406030204" pitchFamily="18" charset="0"/>
                          </a:rPr>
                          <m:t>ln</m:t>
                        </m:r>
                        <m:f>
                          <m:fPr>
                            <m:ctrlPr>
                              <a:rPr lang="zh-CN" altLang="zh-CN" sz="2000" i="1">
                                <a:solidFill>
                                  <a:schemeClr val="tx2"/>
                                </a:solidFill>
                                <a:latin typeface="Cambria Math" panose="02040503050406030204" pitchFamily="18" charset="0"/>
                              </a:rPr>
                            </m:ctrlPr>
                          </m:fPr>
                          <m:num>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r>
                              <a:rPr lang="en-US" altLang="zh-CN" sz="2000" i="1">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e>
                    </m:d>
                  </m:oMath>
                </a14:m>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 </a:t>
                </a:r>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14:m>
                  <m:oMath xmlns:m="http://schemas.openxmlformats.org/officeDocument/2006/math">
                    <m:r>
                      <m:rPr>
                        <m:nor/>
                      </m:rPr>
                      <a:rPr lang="en-US" altLang="zh-CN" sz="2000">
                        <a:solidFill>
                          <a:schemeClr val="tx2"/>
                        </a:solidFill>
                        <a:latin typeface="Times New Roman" panose="02020603050405020304" pitchFamily="18" charset="0"/>
                        <a:ea typeface="华文楷体" panose="02010600040101010101" charset="-122"/>
                        <a:cs typeface="Times New Roman" panose="02020603050405020304" pitchFamily="18" charset="0"/>
                      </a:rPr>
                      <m:t>逃脱概率</m:t>
                    </m:r>
                    <m:r>
                      <m:rPr>
                        <m:nor/>
                      </m:rPr>
                      <a:rPr lang="en-US" altLang="zh-CN" sz="2000">
                        <a:solidFill>
                          <a:schemeClr val="tx2"/>
                        </a:solidFill>
                        <a:latin typeface="Times New Roman" panose="02020603050405020304" pitchFamily="18" charset="0"/>
                        <a:ea typeface="华文楷体" panose="02010600040101010101" charset="-122"/>
                        <a:cs typeface="Times New Roman" panose="02020603050405020304" pitchFamily="18" charset="0"/>
                      </a:rPr>
                      <m:t>:</m:t>
                    </m:r>
                    <m:r>
                      <m:rPr>
                        <m:nor/>
                      </m:rPr>
                      <a:rPr lang="en-US" altLang="zh-CN" sz="2000" i="1">
                        <a:solidFill>
                          <a:schemeClr val="tx2"/>
                        </a:solidFill>
                        <a:latin typeface="Times New Roman" panose="02020603050405020304" pitchFamily="18" charset="0"/>
                        <a:ea typeface="华文楷体" panose="02010600040101010101" charset="-122"/>
                        <a:cs typeface="Times New Roman" panose="02020603050405020304" pitchFamily="18" charset="0"/>
                      </a:rPr>
                      <m:t> </m:t>
                    </m:r>
                    <m:box>
                      <m:boxPr>
                        <m:ctrlPr>
                          <a:rPr lang="zh-CN" altLang="zh-CN" sz="2000" i="1">
                            <a:solidFill>
                              <a:schemeClr val="tx2"/>
                            </a:solidFill>
                            <a:latin typeface="Cambria Math" panose="02040503050406030204" pitchFamily="18" charset="0"/>
                          </a:rPr>
                        </m:ctrlPr>
                      </m:boxPr>
                      <m:e>
                        <m:r>
                          <a:rPr lang="en-US" altLang="zh-CN" sz="2000">
                            <a:solidFill>
                              <a:schemeClr val="tx2"/>
                            </a:solidFill>
                            <a:latin typeface="Cambria Math" panose="02040503050406030204" pitchFamily="18" charset="0"/>
                          </a:rPr>
                          <m:t> </m:t>
                        </m:r>
                      </m:e>
                    </m:box>
                    <m:r>
                      <a:rPr lang="en-US" altLang="zh-CN" sz="2000" i="1">
                        <a:solidFill>
                          <a:schemeClr val="tx2"/>
                        </a:solidFill>
                        <a:latin typeface="Cambria Math" panose="02040503050406030204" pitchFamily="18" charset="0"/>
                      </a:rPr>
                      <m:t>𝑝</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𝑄</m:t>
                        </m:r>
                      </m:num>
                      <m:den>
                        <m:r>
                          <a:rPr lang="en-US" altLang="zh-CN" sz="2000" i="1">
                            <a:solidFill>
                              <a:schemeClr val="tx2"/>
                            </a:solidFill>
                            <a:latin typeface="Cambria Math" panose="02040503050406030204" pitchFamily="18" charset="0"/>
                          </a:rPr>
                          <m:t>𝑆</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r>
                          <a:rPr lang="en-US" altLang="zh-CN" sz="2000" i="1">
                            <a:solidFill>
                              <a:schemeClr val="tx2"/>
                            </a:solidFill>
                            <a:latin typeface="Cambria Math" panose="02040503050406030204" pitchFamily="18" charset="0"/>
                          </a:rPr>
                          <m:t>𝜉</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d>
                      <m:dPr>
                        <m:begChr m:val="["/>
                        <m:endChr m:val="]"/>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m:rPr>
                            <m:sty m:val="p"/>
                          </m:rPr>
                          <a:rPr lang="en-US" altLang="zh-CN" sz="2000">
                            <a:solidFill>
                              <a:schemeClr val="tx2"/>
                            </a:solidFill>
                            <a:latin typeface="Cambria Math" panose="02040503050406030204" pitchFamily="18" charset="0"/>
                          </a:rPr>
                          <m:t>ln</m:t>
                        </m:r>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e>
                        </m:d>
                      </m:e>
                    </m:d>
                  </m:oMath>
                </a14:m>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 </a:t>
                </a:r>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14:m>
                  <m:oMath xmlns:m="http://schemas.openxmlformats.org/officeDocument/2006/math">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ln</m:t>
                    </m:r>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e>
                    </m:d>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oMath>
                </a14:m>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 </a:t>
                </a:r>
                <a:endParaRPr lang="zh-CN"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代入上式得到</a:t>
                </a:r>
                <a14:m>
                  <m:oMath xmlns:m="http://schemas.openxmlformats.org/officeDocument/2006/math">
                    <m:r>
                      <a:rPr lang="en-US" altLang="zh-CN" sz="2000" i="1">
                        <a:solidFill>
                          <a:schemeClr val="tx2"/>
                        </a:solidFill>
                        <a:latin typeface="Cambria Math" panose="02040503050406030204" pitchFamily="18" charset="0"/>
                      </a:rPr>
                      <m:t>𝑝</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m:rPr>
                            <m:sty m:val="p"/>
                          </m:rPr>
                          <a:rPr lang="en-US" altLang="zh-CN" sz="2000">
                            <a:solidFill>
                              <a:schemeClr val="tx2"/>
                            </a:solidFill>
                            <a:latin typeface="Cambria Math" panose="02040503050406030204" pitchFamily="18" charset="0"/>
                          </a:rPr>
                          <m:t>Δ</m:t>
                        </m:r>
                        <m:r>
                          <a:rPr lang="en-US" altLang="zh-CN" sz="2000" i="1">
                            <a:solidFill>
                              <a:schemeClr val="tx2"/>
                            </a:solidFill>
                            <a:latin typeface="Cambria Math" panose="02040503050406030204" pitchFamily="18" charset="0"/>
                          </a:rPr>
                          <m:t>𝐸</m:t>
                        </m:r>
                      </m:num>
                      <m:den>
                        <m:r>
                          <a:rPr lang="en-US" altLang="zh-CN" sz="2000" i="1">
                            <a:solidFill>
                              <a:schemeClr val="tx2"/>
                            </a:solidFill>
                            <a:latin typeface="Cambria Math" panose="02040503050406030204" pitchFamily="18" charset="0"/>
                          </a:rPr>
                          <m:t>𝜉</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i="1">
                                <a:solidFill>
                                  <a:schemeClr val="tx2"/>
                                </a:solidFill>
                                <a:latin typeface="Cambria Math" panose="02040503050406030204" pitchFamily="18" charset="0"/>
                              </a:rPr>
                              <m:t>𝑟</m:t>
                            </m:r>
                          </m:sub>
                        </m:sSub>
                      </m:den>
                    </m:f>
                    <m:box>
                      <m:boxPr>
                        <m:ctrlPr>
                          <a:rPr lang="zh-CN" altLang="zh-CN" sz="2000" i="1">
                            <a:solidFill>
                              <a:schemeClr val="tx2"/>
                            </a:solidFill>
                            <a:latin typeface="Cambria Math" panose="02040503050406030204" pitchFamily="18" charset="0"/>
                          </a:rPr>
                        </m:ctrlPr>
                      </m:boxPr>
                      <m:e>
                        <m:r>
                          <a:rPr lang="en-US" altLang="zh-CN" sz="2000">
                            <a:solidFill>
                              <a:schemeClr val="tx2"/>
                            </a:solidFill>
                            <a:latin typeface="Cambria Math" panose="02040503050406030204" pitchFamily="18" charset="0"/>
                          </a:rPr>
                          <m:t> </m:t>
                        </m:r>
                      </m:e>
                    </m:box>
                    <m:r>
                      <a:rPr lang="en-US" altLang="zh-CN" sz="2000" b="0" i="1" smtClean="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𝑝</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𝐴</m:t>
                        </m:r>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𝑆</m:t>
                            </m:r>
                          </m:e>
                          <m:sub>
                            <m:r>
                              <a:rPr lang="en-US" altLang="zh-CN" sz="2000">
                                <a:solidFill>
                                  <a:schemeClr val="tx2"/>
                                </a:solidFill>
                                <a:latin typeface="Cambria Math" panose="02040503050406030204" pitchFamily="18" charset="0"/>
                              </a:rPr>
                              <m:t>0</m:t>
                            </m:r>
                          </m:sub>
                        </m:sSub>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1</m:t>
                        </m:r>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𝜉</m:t>
                        </m:r>
                      </m:den>
                    </m:f>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a:solidFill>
                                      <a:schemeClr val="tx2"/>
                                    </a:solidFill>
                                    <a:latin typeface="Cambria Math" panose="02040503050406030204" pitchFamily="18" charset="0"/>
                                  </a:rPr>
                                  <m:t>1</m:t>
                                </m:r>
                              </m:sub>
                            </m:sSub>
                            <m:r>
                              <a:rPr lang="en-US" altLang="zh-CN" sz="2000" i="1">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a:solidFill>
                                      <a:schemeClr val="tx2"/>
                                    </a:solidFill>
                                    <a:latin typeface="Cambria Math" panose="02040503050406030204" pitchFamily="18" charset="0"/>
                                  </a:rPr>
                                  <m:t>2</m:t>
                                </m:r>
                              </m:sub>
                            </m:sSub>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a:solidFill>
                                      <a:schemeClr val="tx2"/>
                                    </a:solidFill>
                                    <a:latin typeface="Cambria Math" panose="02040503050406030204" pitchFamily="18" charset="0"/>
                                  </a:rPr>
                                  <m:t>1</m:t>
                                </m:r>
                              </m:sub>
                            </m:sSub>
                          </m:den>
                        </m:f>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m:rPr>
                            <m:sty m:val="p"/>
                          </m:rPr>
                          <a:rPr lang="en-US" altLang="zh-CN" sz="2000">
                            <a:solidFill>
                              <a:schemeClr val="tx2"/>
                            </a:solidFill>
                            <a:latin typeface="Cambria Math" panose="02040503050406030204" pitchFamily="18" charset="0"/>
                          </a:rPr>
                          <m:t>ln</m:t>
                        </m:r>
                        <m:f>
                          <m:fPr>
                            <m:ctrlPr>
                              <a:rPr lang="zh-CN" altLang="zh-CN" sz="2000" i="1">
                                <a:solidFill>
                                  <a:schemeClr val="tx2"/>
                                </a:solidFill>
                                <a:latin typeface="Cambria Math" panose="02040503050406030204" pitchFamily="18" charset="0"/>
                              </a:rPr>
                            </m:ctrlPr>
                          </m:fPr>
                          <m:num>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a:solidFill>
                                      <a:schemeClr val="tx2"/>
                                    </a:solidFill>
                                    <a:latin typeface="Cambria Math" panose="02040503050406030204" pitchFamily="18" charset="0"/>
                                  </a:rPr>
                                  <m:t>2</m:t>
                                </m:r>
                              </m:sub>
                            </m:sSub>
                          </m:num>
                          <m:den>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𝐸</m:t>
                                </m:r>
                              </m:e>
                              <m:sub>
                                <m:r>
                                  <a:rPr lang="en-US" altLang="zh-CN" sz="2000">
                                    <a:solidFill>
                                      <a:schemeClr val="tx2"/>
                                    </a:solidFill>
                                    <a:latin typeface="Cambria Math" panose="02040503050406030204" pitchFamily="18" charset="0"/>
                                  </a:rPr>
                                  <m:t>1</m:t>
                                </m:r>
                              </m:sub>
                            </m:sSub>
                          </m:den>
                        </m:f>
                      </m:e>
                    </m:d>
                  </m:oMath>
                </a14:m>
                <a:endPar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317270" y="692696"/>
                <a:ext cx="8287178" cy="5626412"/>
              </a:xfrm>
              <a:prstGeom prst="rect">
                <a:avLst/>
              </a:prstGeom>
              <a:blipFill rotWithShape="1">
                <a:blip r:embed="rId2"/>
                <a:stretch>
                  <a:fillRect l="-5" t="-10" r="-457" b="4"/>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07504" y="692696"/>
                <a:ext cx="8640960" cy="5815566"/>
              </a:xfrm>
              <a:prstGeom prst="rect">
                <a:avLst/>
              </a:prstGeom>
            </p:spPr>
            <p:txBody>
              <a:bodyPr wrap="square">
                <a:spAutoFit/>
              </a:bodyPr>
              <a:lstStyle/>
              <a:p>
                <a:pPr>
                  <a:spcAft>
                    <a:spcPts val="1200"/>
                  </a:spcAft>
                </a:pPr>
                <a:r>
                  <a:rPr lang="zh-CN" altLang="zh-CN" sz="2000" b="1" dirty="0">
                    <a:solidFill>
                      <a:srgbClr val="0070C0"/>
                    </a:solidFill>
                    <a:latin typeface="华文楷体" panose="02010600040101010101" charset="-122"/>
                    <a:ea typeface="华文楷体" panose="02010600040101010101" charset="-122"/>
                    <a:cs typeface="Times New Roman" panose="02020603050405020304" pitchFamily="18" charset="0"/>
                  </a:rPr>
                  <a:t>逃脱</a:t>
                </a:r>
                <a:r>
                  <a:rPr lang="zh-CN" altLang="en-US" sz="2000" b="1" dirty="0">
                    <a:solidFill>
                      <a:srgbClr val="0070C0"/>
                    </a:solidFill>
                    <a:latin typeface="华文楷体" panose="02010600040101010101" charset="-122"/>
                    <a:ea typeface="华文楷体" panose="02010600040101010101" charset="-122"/>
                    <a:cs typeface="Times New Roman" panose="02020603050405020304" pitchFamily="18" charset="0"/>
                  </a:rPr>
                  <a:t>共振吸收</a:t>
                </a:r>
                <a:r>
                  <a:rPr lang="zh-CN" altLang="zh-CN" sz="2000" b="1" dirty="0">
                    <a:solidFill>
                      <a:srgbClr val="0070C0"/>
                    </a:solidFill>
                    <a:latin typeface="华文楷体" panose="02010600040101010101" charset="-122"/>
                    <a:ea typeface="华文楷体" panose="02010600040101010101" charset="-122"/>
                    <a:cs typeface="Times New Roman" panose="02020603050405020304" pitchFamily="18" charset="0"/>
                  </a:rPr>
                  <a:t>几率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现在，我们再来考虑由慢化剂和吸改剂的均匀混合物组成的无限介质，其中含有每秒每立方厘米放出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个能量为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的中子的均匀分布源。在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到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之 间每秒每立方厘米吸收的中子总数由下式给出</a:t>
                </a: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从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到</a:t>
                </a:r>
                <a14:m>
                  <m:oMath xmlns:m="http://schemas.openxmlformats.org/officeDocument/2006/math">
                    <m:sSub>
                      <m:sSubPr>
                        <m:ctrlP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b>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0</m:t>
                        </m:r>
                      </m:sub>
                    </m:sSub>
                    <m:r>
                      <a:rPr lang="zh-CN" altLang="en-US"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m:t>吸</m:t>
                    </m:r>
                  </m:oMath>
                </a14:m>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收的中子数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sub>
                      <m:sup>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sup>
                    </m:sSub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𝛼</m:t>
                        </m:r>
                      </m:sub>
                    </m:sSub>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现在，如果这些源每秒每立方厘米放出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个中子，那末中子慢化到能量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而不被吸收的 几率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显然是</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r>
                        <m:rPr>
                          <m:sty m:val="p"/>
                        </m:rP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p</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E</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从</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到</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m:rPr>
                              <m:nor/>
                            </m:rPr>
                            <a:rPr lang="en-US" altLang="zh-CN" sz="2000" i="1">
                              <a:solidFill>
                                <a:schemeClr val="tx2"/>
                              </a:solidFill>
                              <a:latin typeface="华文楷体" panose="02010600040101010101" charset="-122"/>
                              <a:ea typeface="华文楷体" panose="02010600040101010101" charset="-122"/>
                              <a:cs typeface="Times New Roman" panose="02020603050405020304" pitchFamily="18" charset="0"/>
                            </a:rPr>
                            <m:t> </m:t>
                          </m:r>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被吸收的中子数</m:t>
                          </m:r>
                        </m:num>
                        <m:den>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S</m:t>
                          </m:r>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den>
                      </m:f>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sub>
                        <m:sup>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m:oMathPara>
                </a14:m>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式是精确的，一旦知道了通量，立刻就可以直接计算 </a:t>
                </a:r>
                <a14:m>
                  <m:oMath xmlns:m="http://schemas.openxmlformats.org/officeDocument/2006/math">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𝑝</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。遗感的是，用解析法计算某一共振内的能量相关的通量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是不可能的，因此需要借助于近似方法。这是由于吸收表现得很象一个负源，并同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节讲过的一样，引起碰撞密度从而也引起通量的起伏。从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节的讨论中显然可以看出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这些起伏是很难用解析方法处理的。从前面知道</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这些起伏是由处于接近源能量的中子多次碰撞而产生的（在现在情况下，源是负的）。</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因</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此，共振区内的中子的多次散射是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𝑝</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通常不能进行解析计算的基本原因。在下面就要讨论的方法中，将对这种多次散射做近似处理。</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在讨论这些方法之前，必须引进实际宽度的概念</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07504" y="692696"/>
                <a:ext cx="8640960" cy="5815566"/>
              </a:xfrm>
              <a:prstGeom prst="rect">
                <a:avLst/>
              </a:prstGeom>
              <a:blipFill rotWithShape="1">
                <a:blip r:embed="rId1"/>
                <a:stretch>
                  <a:fillRect l="-2" t="-9" r="1" b="3"/>
                </a:stretch>
              </a:blipFill>
            </p:spPr>
            <p:txBody>
              <a:bodyPr/>
              <a:lstStyle/>
              <a:p>
                <a:r>
                  <a:rPr lang="zh-CN" altLang="en-US">
                    <a:noFill/>
                  </a:rPr>
                  <a:t> </a:t>
                </a:r>
              </a:p>
            </p:txBody>
          </p:sp>
        </mc:Fallback>
      </mc:AlternateContent>
      <p:sp>
        <p:nvSpPr>
          <p:cNvPr id="6" name="标题 1"/>
          <p:cNvSpPr>
            <a:spLocks noGrp="1"/>
          </p:cNvSpPr>
          <p:nvPr>
            <p:ph type="title"/>
          </p:nvPr>
        </p:nvSpPr>
        <p:spPr>
          <a:xfrm>
            <a:off x="317271" y="44624"/>
            <a:ext cx="8503201" cy="504056"/>
          </a:xfrm>
        </p:spPr>
        <p:txBody>
          <a:bodyPr/>
          <a:lstStyle/>
          <a:p>
            <a:pPr algn="l"/>
            <a:r>
              <a:rPr kumimoji="1" lang="zh-CN" altLang="en-US" dirty="0"/>
              <a:t>关于共振峰的实际宽度</a:t>
            </a:r>
            <a:r>
              <a:rPr kumimoji="1" lang="en-US" altLang="zh-CN" dirty="0"/>
              <a:t>(</a:t>
            </a:r>
            <a:r>
              <a:rPr kumimoji="1" lang="en-US" altLang="zh-CN" dirty="0" err="1"/>
              <a:t>Lamarsh</a:t>
            </a:r>
            <a:r>
              <a:rPr kumimoji="1" lang="en-US" altLang="zh-CN" dirty="0"/>
              <a:t> Page 155)</a:t>
            </a: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关于共振峰的实际宽度</a:t>
            </a:r>
            <a:endParaRPr kumimoji="1" lang="zh-CN" altLang="en-US" dirty="0"/>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a:xfrm>
                <a:off x="252155" y="764560"/>
                <a:ext cx="3886200" cy="6081836"/>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zh-CN" altLang="en-US" sz="2000" b="0" kern="0" dirty="0">
                    <a:latin typeface="Times New Roman" panose="02020603050405020304" pitchFamily="18" charset="0"/>
                    <a:ea typeface="华文楷体" panose="02010600040101010101" charset="-122"/>
                  </a:rPr>
                  <a:t>通常所指的峰宽度：截面值为峰值一半时对应的能量间隔；</a:t>
                </a:r>
                <a:endParaRPr lang="en-US" altLang="zh-CN" sz="2000" b="0" kern="0" dirty="0">
                  <a:latin typeface="Times New Roman" panose="02020603050405020304" pitchFamily="18" charset="0"/>
                  <a:ea typeface="华文楷体" panose="02010600040101010101" charset="-122"/>
                </a:endParaRPr>
              </a:p>
              <a:p>
                <a:pPr marL="342900" indent="-342900" eaLnBrk="0" hangingPunct="0">
                  <a:buFontTx/>
                  <a:buChar char="•"/>
                </a:pPr>
                <a:r>
                  <a:rPr lang="zh-CN" altLang="en-US" sz="2000" b="0" dirty="0">
                    <a:latin typeface="Times New Roman" panose="02020603050405020304" pitchFamily="18" charset="0"/>
                    <a:ea typeface="华文楷体" panose="02010600040101010101" charset="-122"/>
                  </a:rPr>
                  <a:t>共振峰的实际宽度：一种能量间隔，在这个间隔内截面的共振部分大于非共振部分，共振部分截面是共振吸收截面和共振散射截面之和，非共振部分截面主要由势散射决定，用</a:t>
                </a:r>
                <a:r>
                  <a:rPr lang="el-GR" altLang="zh-CN" sz="2000" b="0" dirty="0">
                    <a:latin typeface="Times New Roman" panose="02020603050405020304" pitchFamily="18" charset="0"/>
                    <a:ea typeface="华文楷体" panose="02010600040101010101" charset="-122"/>
                  </a:rPr>
                  <a:t>Γ</a:t>
                </a:r>
                <a:r>
                  <a:rPr lang="en-US" altLang="zh-CN" sz="2000" b="0" baseline="-25000" dirty="0">
                    <a:latin typeface="Times New Roman" panose="02020603050405020304" pitchFamily="18" charset="0"/>
                    <a:ea typeface="华文楷体" panose="02010600040101010101" charset="-122"/>
                  </a:rPr>
                  <a:t>P</a:t>
                </a:r>
                <a:r>
                  <a:rPr lang="zh-CN" altLang="en-US" sz="2000" b="0" dirty="0">
                    <a:latin typeface="Times New Roman" panose="02020603050405020304" pitchFamily="18" charset="0"/>
                    <a:ea typeface="华文楷体" panose="02010600040101010101" charset="-122"/>
                  </a:rPr>
                  <a:t>表示共振峰的实际宽度。（</a:t>
                </a:r>
                <a:r>
                  <a:rPr lang="en-US" altLang="zh-CN" sz="2000" b="0" dirty="0">
                    <a:latin typeface="Times New Roman" panose="02020603050405020304" pitchFamily="18" charset="0"/>
                    <a:ea typeface="华文楷体" panose="02010600040101010101" charset="-122"/>
                  </a:rPr>
                  <a:t>P160</a:t>
                </a:r>
                <a:r>
                  <a:rPr lang="zh-CN" altLang="en-US" sz="2000" b="0" dirty="0">
                    <a:latin typeface="Times New Roman" panose="02020603050405020304" pitchFamily="18" charset="0"/>
                    <a:ea typeface="华文楷体" panose="02010600040101010101" charset="-122"/>
                  </a:rPr>
                  <a:t>页）</a:t>
                </a:r>
                <a:endParaRPr lang="zh-CN" altLang="en-US" sz="2000" b="0" dirty="0">
                  <a:latin typeface="Times New Roman" panose="02020603050405020304" pitchFamily="18" charset="0"/>
                  <a:ea typeface="华文楷体" panose="02010600040101010101" charset="-122"/>
                </a:endParaRPr>
              </a:p>
              <a:p>
                <a:pPr marL="342900" indent="-342900" eaLnBrk="0" hangingPunct="0">
                  <a:buFontTx/>
                  <a:buChar char="•"/>
                </a:pPr>
                <a:r>
                  <a:rPr lang="zh-CN" altLang="zh-CN" sz="2000" b="0" dirty="0">
                    <a:latin typeface="Times New Roman" panose="02020603050405020304" pitchFamily="18" charset="0"/>
                    <a:ea typeface="华文楷体" panose="02010600040101010101" charset="-122"/>
                  </a:rPr>
                  <a:t>根据Г</a:t>
                </a:r>
                <a:r>
                  <a:rPr lang="en-US" altLang="zh-CN" sz="2000" b="0" dirty="0">
                    <a:latin typeface="Times New Roman" panose="02020603050405020304" pitchFamily="18" charset="0"/>
                    <a:ea typeface="华文楷体" panose="02010600040101010101" charset="-122"/>
                  </a:rPr>
                  <a:t>p</a:t>
                </a:r>
                <a:r>
                  <a:rPr lang="zh-CN" altLang="zh-CN" sz="2000" b="0" dirty="0">
                    <a:latin typeface="Times New Roman" panose="02020603050405020304" pitchFamily="18" charset="0"/>
                    <a:ea typeface="华文楷体" panose="02010600040101010101" charset="-122"/>
                  </a:rPr>
                  <a:t>的定义，其应为在共振峰能量</a:t>
                </a:r>
                <a14:m>
                  <m:oMath xmlns:m="http://schemas.openxmlformats.org/officeDocument/2006/math">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𝐸</m:t>
                        </m:r>
                      </m:e>
                      <m:sub>
                        <m:r>
                          <a:rPr lang="en-US" altLang="zh-CN" sz="2000" b="0" i="1" smtClean="0">
                            <a:latin typeface="Cambria Math" panose="02040503050406030204" pitchFamily="18" charset="0"/>
                            <a:ea typeface="华文楷体" panose="02010600040101010101" charset="-122"/>
                          </a:rPr>
                          <m:t>𝑟</m:t>
                        </m:r>
                      </m:sub>
                    </m:sSub>
                  </m:oMath>
                </a14:m>
                <a:r>
                  <a:rPr lang="zh-CN" altLang="zh-CN" sz="2000" b="0" dirty="0">
                    <a:latin typeface="Times New Roman" panose="02020603050405020304" pitchFamily="18" charset="0"/>
                    <a:ea typeface="华文楷体" panose="02010600040101010101" charset="-122"/>
                  </a:rPr>
                  <a:t>附近满足如下等式：</a:t>
                </a:r>
                <a:endParaRPr lang="en-US" altLang="zh-CN" sz="2000" b="0" dirty="0">
                  <a:latin typeface="Times New Roman" panose="02020603050405020304" pitchFamily="18" charset="0"/>
                  <a:ea typeface="华文楷体" panose="02010600040101010101" charset="-122"/>
                </a:endParaRPr>
              </a:p>
              <a:p>
                <a:pPr marL="0" indent="0" eaLnBrk="0" hangingPunc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𝑁</m:t>
                          </m:r>
                        </m:e>
                        <m:sub>
                          <m:r>
                            <a:rPr lang="en-US" altLang="zh-CN" sz="2000" b="0" i="1" smtClean="0">
                              <a:latin typeface="Cambria Math" panose="02040503050406030204" pitchFamily="18" charset="0"/>
                              <a:ea typeface="华文楷体" panose="02010600040101010101" charset="-122"/>
                            </a:rPr>
                            <m:t>𝐴</m:t>
                          </m:r>
                        </m:sub>
                      </m:sSub>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𝜎</m:t>
                          </m:r>
                        </m:e>
                        <m:sub>
                          <m:r>
                            <a:rPr lang="en-US" altLang="zh-CN" sz="2000" b="0" i="1" smtClean="0">
                              <a:latin typeface="Cambria Math" panose="02040503050406030204" pitchFamily="18" charset="0"/>
                              <a:ea typeface="华文楷体" panose="02010600040101010101" charset="-122"/>
                            </a:rPr>
                            <m:t>𝑟</m:t>
                          </m:r>
                        </m:sub>
                      </m:sSub>
                      <m:d>
                        <m:dPr>
                          <m:ctrlPr>
                            <a:rPr lang="en-US" altLang="zh-CN" sz="2000" b="0" i="1" smtClean="0">
                              <a:latin typeface="Cambria Math" panose="02040503050406030204" pitchFamily="18" charset="0"/>
                              <a:ea typeface="华文楷体" panose="02010600040101010101" charset="-122"/>
                            </a:rPr>
                          </m:ctrlPr>
                        </m:dPr>
                        <m:e>
                          <m:r>
                            <a:rPr lang="en-US" altLang="zh-CN" sz="2000" b="0" i="1" smtClean="0">
                              <a:latin typeface="Cambria Math" panose="02040503050406030204" pitchFamily="18" charset="0"/>
                              <a:ea typeface="华文楷体" panose="02010600040101010101" charset="-122"/>
                            </a:rPr>
                            <m:t>𝐸</m:t>
                          </m:r>
                        </m:e>
                      </m:d>
                      <m:r>
                        <a:rPr lang="en-US" altLang="zh-CN" sz="2000" b="0" i="1" smtClean="0">
                          <a:latin typeface="Cambria Math" panose="02040503050406030204" pitchFamily="18" charset="0"/>
                          <a:ea typeface="华文楷体" panose="02010600040101010101" charset="-122"/>
                        </a:rPr>
                        <m:t>=</m:t>
                      </m:r>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𝑁</m:t>
                          </m:r>
                        </m:e>
                        <m:sub>
                          <m:r>
                            <a:rPr lang="en-US" altLang="zh-CN" sz="2000" b="0" i="1" smtClean="0">
                              <a:latin typeface="Cambria Math" panose="02040503050406030204" pitchFamily="18" charset="0"/>
                              <a:ea typeface="华文楷体" panose="02010600040101010101" charset="-122"/>
                            </a:rPr>
                            <m:t>𝐴</m:t>
                          </m:r>
                        </m:sub>
                      </m:sSub>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𝜎</m:t>
                          </m:r>
                        </m:e>
                        <m:sub>
                          <m:r>
                            <a:rPr lang="en-US" altLang="zh-CN" sz="2000" b="0" i="1" smtClean="0">
                              <a:latin typeface="Cambria Math" panose="02040503050406030204" pitchFamily="18" charset="0"/>
                              <a:ea typeface="华文楷体" panose="02010600040101010101" charset="-122"/>
                            </a:rPr>
                            <m:t>𝑝</m:t>
                          </m:r>
                          <m:r>
                            <a:rPr lang="en-US" altLang="zh-CN" sz="2000" b="0" i="1" smtClean="0">
                              <a:latin typeface="Cambria Math" panose="02040503050406030204" pitchFamily="18" charset="0"/>
                              <a:ea typeface="华文楷体" panose="02010600040101010101" charset="-122"/>
                            </a:rPr>
                            <m:t>,</m:t>
                          </m:r>
                          <m:r>
                            <a:rPr lang="en-US" altLang="zh-CN" sz="2000" b="0" i="1" smtClean="0">
                              <a:latin typeface="Cambria Math" panose="02040503050406030204" pitchFamily="18" charset="0"/>
                              <a:ea typeface="华文楷体" panose="02010600040101010101" charset="-122"/>
                            </a:rPr>
                            <m:t>𝐴</m:t>
                          </m:r>
                        </m:sub>
                      </m:sSub>
                      <m:r>
                        <a:rPr lang="en-US" altLang="zh-CN" sz="2000" b="0" i="1" smtClean="0">
                          <a:latin typeface="Cambria Math" panose="02040503050406030204" pitchFamily="18" charset="0"/>
                          <a:ea typeface="华文楷体" panose="02010600040101010101" charset="-122"/>
                        </a:rPr>
                        <m:t>+</m:t>
                      </m:r>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𝑁</m:t>
                          </m:r>
                        </m:e>
                        <m:sub>
                          <m:r>
                            <a:rPr lang="en-US" altLang="zh-CN" sz="2000" b="0" i="1" smtClean="0">
                              <a:latin typeface="Cambria Math" panose="02040503050406030204" pitchFamily="18" charset="0"/>
                              <a:ea typeface="华文楷体" panose="02010600040101010101" charset="-122"/>
                            </a:rPr>
                            <m:t>𝑀</m:t>
                          </m:r>
                        </m:sub>
                      </m:sSub>
                      <m:sSub>
                        <m:sSubPr>
                          <m:ctrlPr>
                            <a:rPr lang="en-US" altLang="zh-CN" sz="2000" b="0" i="1" smtClean="0">
                              <a:latin typeface="Cambria Math" panose="02040503050406030204" pitchFamily="18" charset="0"/>
                              <a:ea typeface="华文楷体" panose="02010600040101010101" charset="-122"/>
                            </a:rPr>
                          </m:ctrlPr>
                        </m:sSubPr>
                        <m:e>
                          <m:r>
                            <a:rPr lang="en-US" altLang="zh-CN" sz="2000" b="0" i="1" smtClean="0">
                              <a:latin typeface="Cambria Math" panose="02040503050406030204" pitchFamily="18" charset="0"/>
                              <a:ea typeface="华文楷体" panose="02010600040101010101" charset="-122"/>
                            </a:rPr>
                            <m:t>𝜎</m:t>
                          </m:r>
                        </m:e>
                        <m:sub>
                          <m:r>
                            <a:rPr lang="en-US" altLang="zh-CN" sz="2000" b="0" i="1" smtClean="0">
                              <a:latin typeface="Cambria Math" panose="02040503050406030204" pitchFamily="18" charset="0"/>
                              <a:ea typeface="华文楷体" panose="02010600040101010101" charset="-122"/>
                            </a:rPr>
                            <m:t>𝑠</m:t>
                          </m:r>
                          <m:r>
                            <a:rPr lang="en-US" altLang="zh-CN" sz="2000" b="0" i="1" smtClean="0">
                              <a:latin typeface="Cambria Math" panose="02040503050406030204" pitchFamily="18" charset="0"/>
                              <a:ea typeface="华文楷体" panose="02010600040101010101" charset="-122"/>
                            </a:rPr>
                            <m:t>,</m:t>
                          </m:r>
                          <m:r>
                            <a:rPr lang="en-US" altLang="zh-CN" sz="2000" b="0" i="1" smtClean="0">
                              <a:latin typeface="Cambria Math" panose="02040503050406030204" pitchFamily="18" charset="0"/>
                              <a:ea typeface="华文楷体" panose="02010600040101010101" charset="-122"/>
                            </a:rPr>
                            <m:t>𝑀</m:t>
                          </m:r>
                        </m:sub>
                      </m:sSub>
                    </m:oMath>
                  </m:oMathPara>
                </a14:m>
                <a:endParaRPr lang="zh-CN" altLang="en-US" sz="2000" b="0" dirty="0">
                  <a:latin typeface="Times New Roman" panose="02020603050405020304" pitchFamily="18" charset="0"/>
                  <a:ea typeface="华文楷体" panose="02010600040101010101" charset="-122"/>
                </a:endParaRPr>
              </a:p>
              <a:p>
                <a:pPr marL="342900" indent="-342900" eaLnBrk="0" hangingPunct="0">
                  <a:buFontTx/>
                  <a:buChar char="•"/>
                </a:pPr>
                <a:r>
                  <a:rPr lang="el-GR" altLang="zh-CN" sz="2000" b="0" dirty="0">
                    <a:latin typeface="Times New Roman" panose="02020603050405020304" pitchFamily="18" charset="0"/>
                    <a:ea typeface="华文楷体" panose="02010600040101010101" charset="-122"/>
                  </a:rPr>
                  <a:t>Γ</a:t>
                </a:r>
                <a:r>
                  <a:rPr lang="en-US" altLang="zh-CN" sz="2000" b="0" baseline="-25000" dirty="0">
                    <a:latin typeface="Times New Roman" panose="02020603050405020304" pitchFamily="18" charset="0"/>
                    <a:ea typeface="华文楷体" panose="02010600040101010101" charset="-122"/>
                  </a:rPr>
                  <a:t>P</a:t>
                </a:r>
                <a:r>
                  <a:rPr lang="zh-CN" altLang="en-US" sz="2000" b="0" dirty="0">
                    <a:latin typeface="Times New Roman" panose="02020603050405020304" pitchFamily="18" charset="0"/>
                    <a:ea typeface="华文楷体" panose="02010600040101010101" charset="-122"/>
                  </a:rPr>
                  <a:t>是共振影响范围的一种度量，在这个能量范围内，高于本底势散射截面的共振是可以看得出来的。可以预测 </a:t>
                </a:r>
                <a:r>
                  <a:rPr lang="el-GR" altLang="zh-CN" sz="2000" b="0" dirty="0">
                    <a:latin typeface="Times New Roman" panose="02020603050405020304" pitchFamily="18" charset="0"/>
                    <a:ea typeface="华文楷体" panose="02010600040101010101" charset="-122"/>
                  </a:rPr>
                  <a:t>Γ</a:t>
                </a:r>
                <a:r>
                  <a:rPr lang="en-US" altLang="zh-CN" sz="2000" b="0" baseline="-25000" dirty="0">
                    <a:latin typeface="Times New Roman" panose="02020603050405020304" pitchFamily="18" charset="0"/>
                    <a:ea typeface="华文楷体" panose="02010600040101010101" charset="-122"/>
                  </a:rPr>
                  <a:t>P</a:t>
                </a:r>
                <a:r>
                  <a:rPr lang="en-US" altLang="zh-CN" sz="2000" b="0" dirty="0">
                    <a:latin typeface="Times New Roman" panose="02020603050405020304" pitchFamily="18" charset="0"/>
                    <a:ea typeface="华文楷体" panose="02010600040101010101" charset="-122"/>
                  </a:rPr>
                  <a:t>&gt;&gt;</a:t>
                </a:r>
                <a:r>
                  <a:rPr lang="el-GR" altLang="zh-CN" sz="2000" b="0" dirty="0">
                    <a:latin typeface="Times New Roman" panose="02020603050405020304" pitchFamily="18" charset="0"/>
                    <a:ea typeface="华文楷体" panose="02010600040101010101" charset="-122"/>
                  </a:rPr>
                  <a:t>Γ</a:t>
                </a:r>
                <a:r>
                  <a:rPr lang="zh-CN" altLang="en-US" sz="2000" b="0" dirty="0">
                    <a:latin typeface="Times New Roman" panose="02020603050405020304" pitchFamily="18" charset="0"/>
                    <a:ea typeface="华文楷体" panose="02010600040101010101" charset="-122"/>
                  </a:rPr>
                  <a:t>。</a:t>
                </a:r>
                <a:endParaRPr lang="zh-CN" altLang="el-GR" sz="2400" b="0" dirty="0">
                  <a:latin typeface="Times New Roman" panose="02020603050405020304" pitchFamily="18" charset="0"/>
                  <a:ea typeface="华文楷体" panose="02010600040101010101" charset="-122"/>
                </a:endParaRPr>
              </a:p>
              <a:p>
                <a:endParaRPr lang="zh-CN" altLang="en-US" sz="2000" kern="0" dirty="0">
                  <a:latin typeface="FangSong" panose="02010609060101010101" pitchFamily="49" charset="-122"/>
                  <a:ea typeface="FangSong" panose="02010609060101010101" pitchFamily="49" charset="-122"/>
                </a:endParaRPr>
              </a:p>
            </p:txBody>
          </p:sp>
        </mc:Choice>
        <mc:Fallback>
          <p:sp>
            <p:nvSpPr>
              <p:cNvPr id="4" name="Rectangle 3"/>
              <p:cNvSpPr txBox="1">
                <a:spLocks noRot="1" noChangeAspect="1" noMove="1" noResize="1" noEditPoints="1" noAdjustHandles="1" noChangeArrowheads="1" noChangeShapeType="1" noTextEdit="1"/>
              </p:cNvSpPr>
              <p:nvPr/>
            </p:nvSpPr>
            <p:spPr>
              <a:xfrm>
                <a:off x="252155" y="764560"/>
                <a:ext cx="3886200" cy="6081836"/>
              </a:xfrm>
              <a:prstGeom prst="rect">
                <a:avLst/>
              </a:prstGeom>
              <a:blipFill rotWithShape="1">
                <a:blip r:embed="rId1"/>
                <a:stretch>
                  <a:fillRect l="-2" r="2" b="8"/>
                </a:stretch>
              </a:blipFill>
            </p:spPr>
            <p:txBody>
              <a:bodyPr/>
              <a:lstStyle/>
              <a:p>
                <a:r>
                  <a:rPr lang="zh-CN" altLang="en-US">
                    <a:noFill/>
                  </a:rPr>
                  <a:t> </a:t>
                </a:r>
              </a:p>
            </p:txBody>
          </p:sp>
        </mc:Fallback>
      </mc:AlternateContent>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90600"/>
            <a:ext cx="48006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331960" y="1628775"/>
            <a:ext cx="3886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Tx/>
              <a:buChar char="•"/>
            </a:pPr>
            <a:endParaRPr lang="zh-CN" altLang="el-GR" sz="2000" dirty="0">
              <a:solidFill>
                <a:schemeClr val="tx2"/>
              </a:solidFill>
              <a:latin typeface="FangSong" panose="02010609060101010101" pitchFamily="49" charset="-122"/>
              <a:ea typeface="FangSong"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主要内容</a:t>
            </a:r>
            <a:endParaRPr lang="zh-CN" altLang="en-US" dirty="0"/>
          </a:p>
        </p:txBody>
      </p:sp>
      <p:sp>
        <p:nvSpPr>
          <p:cNvPr id="3" name="文本占位符 2"/>
          <p:cNvSpPr>
            <a:spLocks noGrp="1"/>
          </p:cNvSpPr>
          <p:nvPr>
            <p:ph type="body" sz="quarter" idx="10"/>
          </p:nvPr>
        </p:nvSpPr>
        <p:spPr>
          <a:xfrm>
            <a:off x="827584" y="314342"/>
            <a:ext cx="7776864" cy="5400600"/>
          </a:xfrm>
        </p:spPr>
        <p:txBody>
          <a:bodyPr/>
          <a:lstStyle/>
          <a:p>
            <a:r>
              <a:rPr lang="zh-CN" altLang="en-US" dirty="0"/>
              <a:t>评分标准</a:t>
            </a:r>
            <a:endParaRPr lang="en-US" altLang="zh-CN" dirty="0"/>
          </a:p>
          <a:p>
            <a:r>
              <a:rPr lang="zh-CN" altLang="en-US" dirty="0"/>
              <a:t>作业题</a:t>
            </a:r>
            <a:endParaRPr lang="en-US" altLang="zh-CN" dirty="0"/>
          </a:p>
          <a:p>
            <a:r>
              <a:rPr lang="zh-CN" altLang="en-US" dirty="0"/>
              <a:t>补充题</a:t>
            </a:r>
            <a:endParaRPr lang="en-US" altLang="zh-CN" dirty="0"/>
          </a:p>
          <a:p>
            <a:r>
              <a:rPr lang="zh-CN" altLang="en-US" dirty="0"/>
              <a:t>思考题</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关于共振峰的实际宽度</a:t>
            </a:r>
            <a:endParaRPr kumimoji="1" lang="zh-CN" altLang="en-US" dirty="0"/>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a:xfrm>
                <a:off x="215827" y="296652"/>
                <a:ext cx="8604645" cy="5878488"/>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50000"/>
                  </a:lnSpc>
                  <a:buNone/>
                </a:pPr>
                <a:r>
                  <a:rPr lang="zh-CN" altLang="en-US" b="0" kern="0" dirty="0">
                    <a:latin typeface="华文楷体" panose="02010600040101010101" charset="-122"/>
                    <a:ea typeface="华文楷体" panose="02010600040101010101" charset="-122"/>
                  </a:rPr>
                  <a:t>下面推导</a:t>
                </a:r>
                <a:r>
                  <a:rPr lang="el-GR" altLang="zh-CN" b="0" kern="0" dirty="0">
                    <a:latin typeface="华文楷体" panose="02010600040101010101" charset="-122"/>
                    <a:ea typeface="华文楷体" panose="02010600040101010101" charset="-122"/>
                  </a:rPr>
                  <a:t>Γ</a:t>
                </a:r>
                <a:r>
                  <a:rPr lang="en-US" altLang="zh-CN" b="0" kern="0" baseline="-25000" dirty="0">
                    <a:latin typeface="华文楷体" panose="02010600040101010101" charset="-122"/>
                    <a:ea typeface="华文楷体" panose="02010600040101010101" charset="-122"/>
                  </a:rPr>
                  <a:t>P</a:t>
                </a:r>
                <a:r>
                  <a:rPr lang="zh-CN" altLang="en-US" b="0" kern="0" dirty="0">
                    <a:latin typeface="华文楷体" panose="02010600040101010101" charset="-122"/>
                    <a:ea typeface="华文楷体" panose="02010600040101010101" charset="-122"/>
                  </a:rPr>
                  <a:t>的一个简单公式：</a:t>
                </a:r>
                <a:r>
                  <a:rPr lang="en-US" altLang="zh-CN" b="0" dirty="0">
                    <a:ea typeface="华文楷体" panose="02010600040101010101" charset="-122"/>
                  </a:rPr>
                  <a:t> </a:t>
                </a:r>
                <a14:m>
                  <m:oMath xmlns:m="http://schemas.openxmlformats.org/officeDocument/2006/math">
                    <m:sSub>
                      <m:sSubPr>
                        <m:ctrlPr>
                          <a:rPr lang="en-US" altLang="zh-CN" b="0" i="1">
                            <a:latin typeface="Cambria Math" panose="02040503050406030204" pitchFamily="18" charset="0"/>
                            <a:ea typeface="华文楷体" panose="02010600040101010101" charset="-122"/>
                          </a:rPr>
                        </m:ctrlPr>
                      </m:sSubPr>
                      <m:e>
                        <m:r>
                          <m:rPr>
                            <m:sty m:val="p"/>
                          </m:rPr>
                          <a:rPr lang="en-US" altLang="zh-CN" b="0">
                            <a:latin typeface="Cambria Math" panose="02040503050406030204" pitchFamily="18" charset="0"/>
                            <a:ea typeface="华文楷体" panose="02010600040101010101" charset="-122"/>
                          </a:rPr>
                          <m:t>Γ</m:t>
                        </m:r>
                      </m:e>
                      <m:sub>
                        <m:r>
                          <a:rPr lang="en-US" altLang="zh-CN" b="0" i="1">
                            <a:latin typeface="Cambria Math" panose="02040503050406030204" pitchFamily="18" charset="0"/>
                            <a:ea typeface="华文楷体" panose="02010600040101010101" charset="-122"/>
                          </a:rPr>
                          <m:t>𝑃</m:t>
                        </m:r>
                      </m:sub>
                    </m:sSub>
                    <m:r>
                      <a:rPr lang="en-US" altLang="zh-CN" b="0" i="1">
                        <a:latin typeface="Cambria Math" panose="02040503050406030204" pitchFamily="18" charset="0"/>
                        <a:ea typeface="华文楷体" panose="02010600040101010101" charset="-122"/>
                      </a:rPr>
                      <m:t>=</m:t>
                    </m:r>
                    <m:r>
                      <m:rPr>
                        <m:sty m:val="p"/>
                      </m:rPr>
                      <a:rPr lang="en-US" altLang="zh-CN" b="0">
                        <a:latin typeface="Cambria Math" panose="02040503050406030204" pitchFamily="18" charset="0"/>
                        <a:ea typeface="华文楷体" panose="02010600040101010101" charset="-122"/>
                      </a:rPr>
                      <m:t>Γ</m:t>
                    </m:r>
                    <m:rad>
                      <m:radPr>
                        <m:degHide m:val="on"/>
                        <m:ctrlPr>
                          <a:rPr lang="en-US" altLang="zh-CN" b="0" i="1">
                            <a:latin typeface="Cambria Math" panose="02040503050406030204" pitchFamily="18" charset="0"/>
                            <a:ea typeface="华文楷体" panose="02010600040101010101" charset="-122"/>
                          </a:rPr>
                        </m:ctrlPr>
                      </m:radPr>
                      <m:deg/>
                      <m:e>
                        <m:f>
                          <m:fPr>
                            <m:ctrlPr>
                              <a:rPr lang="en-US" altLang="zh-CN" b="0" i="1">
                                <a:latin typeface="Cambria Math" panose="02040503050406030204" pitchFamily="18" charset="0"/>
                                <a:ea typeface="华文楷体" panose="02010600040101010101" charset="-122"/>
                              </a:rPr>
                            </m:ctrlPr>
                          </m:fPr>
                          <m:num>
                            <m:sSub>
                              <m:sSubPr>
                                <m:ctrlPr>
                                  <a:rPr lang="en-US" altLang="zh-CN" b="0" i="1">
                                    <a:latin typeface="Cambria Math" panose="02040503050406030204" pitchFamily="18" charset="0"/>
                                    <a:ea typeface="华文楷体" panose="02010600040101010101" charset="-122"/>
                                  </a:rPr>
                                </m:ctrlPr>
                              </m:sSubPr>
                              <m:e>
                                <m:r>
                                  <a:rPr lang="en-US" altLang="zh-CN" b="0" i="1">
                                    <a:latin typeface="Cambria Math" panose="02040503050406030204" pitchFamily="18" charset="0"/>
                                    <a:ea typeface="华文楷体" panose="02010600040101010101" charset="-122"/>
                                  </a:rPr>
                                  <m:t>𝑁</m:t>
                                </m:r>
                              </m:e>
                              <m:sub>
                                <m:r>
                                  <a:rPr lang="en-US" altLang="zh-CN" b="0" i="1">
                                    <a:latin typeface="Cambria Math" panose="02040503050406030204" pitchFamily="18" charset="0"/>
                                    <a:ea typeface="华文楷体" panose="02010600040101010101" charset="-122"/>
                                  </a:rPr>
                                  <m:t>𝐴</m:t>
                                </m:r>
                              </m:sub>
                            </m:sSub>
                            <m:sSub>
                              <m:sSubPr>
                                <m:ctrlPr>
                                  <a:rPr lang="en-US" altLang="zh-CN" b="0" i="1">
                                    <a:latin typeface="Cambria Math" panose="02040503050406030204" pitchFamily="18" charset="0"/>
                                    <a:ea typeface="华文楷体" panose="02010600040101010101" charset="-122"/>
                                  </a:rPr>
                                </m:ctrlPr>
                              </m:sSubPr>
                              <m:e>
                                <m:r>
                                  <a:rPr lang="en-US" altLang="zh-CN" b="0" i="1">
                                    <a:latin typeface="Cambria Math" panose="02040503050406030204" pitchFamily="18" charset="0"/>
                                    <a:ea typeface="华文楷体" panose="02010600040101010101" charset="-122"/>
                                  </a:rPr>
                                  <m:t>𝜎</m:t>
                                </m:r>
                              </m:e>
                              <m:sub>
                                <m:r>
                                  <a:rPr lang="en-US" altLang="zh-CN" b="0" i="1">
                                    <a:latin typeface="Cambria Math" panose="02040503050406030204" pitchFamily="18" charset="0"/>
                                    <a:ea typeface="华文楷体" panose="02010600040101010101" charset="-122"/>
                                  </a:rPr>
                                  <m:t>0</m:t>
                                </m:r>
                              </m:sub>
                            </m:sSub>
                          </m:num>
                          <m:den>
                            <m:sSub>
                              <m:sSubPr>
                                <m:ctrlPr>
                                  <a:rPr lang="en-US" altLang="zh-CN" b="0" i="1">
                                    <a:latin typeface="Cambria Math" panose="02040503050406030204" pitchFamily="18" charset="0"/>
                                    <a:ea typeface="华文楷体" panose="02010600040101010101" charset="-122"/>
                                  </a:rPr>
                                </m:ctrlPr>
                              </m:sSubPr>
                              <m:e>
                                <m:r>
                                  <m:rPr>
                                    <m:sty m:val="p"/>
                                  </m:rPr>
                                  <a:rPr lang="en-US" altLang="zh-CN" b="0">
                                    <a:latin typeface="Cambria Math" panose="02040503050406030204" pitchFamily="18" charset="0"/>
                                    <a:ea typeface="华文楷体" panose="02010600040101010101" charset="-122"/>
                                  </a:rPr>
                                  <m:t>Σ</m:t>
                                </m:r>
                              </m:e>
                              <m:sub>
                                <m:r>
                                  <a:rPr lang="en-US" altLang="zh-CN" b="0" i="1">
                                    <a:latin typeface="Cambria Math" panose="02040503050406030204" pitchFamily="18" charset="0"/>
                                    <a:ea typeface="华文楷体" panose="02010600040101010101" charset="-122"/>
                                  </a:rPr>
                                  <m:t>𝑝</m:t>
                                </m:r>
                              </m:sub>
                            </m:sSub>
                          </m:den>
                        </m:f>
                      </m:e>
                    </m:rad>
                  </m:oMath>
                </a14:m>
                <a:endParaRPr lang="en-US" altLang="zh-CN" b="0" kern="0" dirty="0">
                  <a:latin typeface="华文楷体" panose="02010600040101010101" charset="-122"/>
                  <a:ea typeface="华文楷体" panose="02010600040101010101" charset="-122"/>
                </a:endParaRPr>
              </a:p>
              <a:p>
                <a:pPr marL="0" indent="0">
                  <a:lnSpc>
                    <a:spcPct val="150000"/>
                  </a:lnSpc>
                  <a:buNone/>
                </a:pPr>
                <a:r>
                  <a:rPr lang="zh-CN" altLang="en-US" b="0" dirty="0">
                    <a:latin typeface="华文楷体" panose="02010600040101010101" charset="-122"/>
                    <a:ea typeface="华文楷体" panose="02010600040101010101" charset="-122"/>
                  </a:rPr>
                  <a:t>假设不考虑多普勒展宽，共振吸收截面与共振散射截面分别为（布赖特</a:t>
                </a:r>
                <a:r>
                  <a:rPr lang="en-US" altLang="zh-CN" b="0" dirty="0">
                    <a:latin typeface="华文楷体" panose="02010600040101010101" charset="-122"/>
                    <a:ea typeface="华文楷体" panose="02010600040101010101" charset="-122"/>
                  </a:rPr>
                  <a:t>-</a:t>
                </a:r>
                <a:r>
                  <a:rPr lang="zh-CN" altLang="en-US" b="0" dirty="0">
                    <a:latin typeface="华文楷体" panose="02010600040101010101" charset="-122"/>
                    <a:ea typeface="华文楷体" panose="02010600040101010101" charset="-122"/>
                  </a:rPr>
                  <a:t>魏格纳公式</a:t>
                </a:r>
                <a:r>
                  <a:rPr lang="en-US" altLang="zh-CN" b="0" dirty="0">
                    <a:latin typeface="华文楷体" panose="02010600040101010101" charset="-122"/>
                    <a:ea typeface="华文楷体" panose="02010600040101010101" charset="-122"/>
                  </a:rPr>
                  <a:t>)</a:t>
                </a:r>
                <a:endParaRPr lang="en-US" altLang="zh-CN" b="0" dirty="0">
                  <a:latin typeface="华文楷体" panose="02010600040101010101" charset="-122"/>
                  <a:ea typeface="华文楷体" panose="02010600040101010101" charset="-122"/>
                </a:endParaRPr>
              </a:p>
              <a:p>
                <a:pPr marL="0" indent="0">
                  <a:lnSpc>
                    <a:spcPct val="150000"/>
                  </a:lnSpc>
                  <a:buNone/>
                </a:pPr>
                <a14:m>
                  <m:oMath xmlns:m="http://schemas.openxmlformats.org/officeDocument/2006/math">
                    <m:sSub>
                      <m:sSubPr>
                        <m:ctrlPr>
                          <a:rPr lang="zh-CN" altLang="zh-CN" b="0" i="1"/>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𝛾</m:t>
                        </m:r>
                      </m:sub>
                    </m:sSub>
                    <m:d>
                      <m:dPr>
                        <m:ctrlPr>
                          <a:rPr lang="en-US" altLang="zh-CN" b="0" i="1">
                            <a:latin typeface="Cambria Math" panose="02040503050406030204" pitchFamily="18" charset="0"/>
                          </a:rPr>
                        </m:ctrlPr>
                      </m:dPr>
                      <m:e>
                        <m:r>
                          <a:rPr lang="en-US" altLang="zh-CN" b="0" i="1" smtClean="0">
                            <a:latin typeface="Cambria Math" panose="02040503050406030204" pitchFamily="18" charset="0"/>
                          </a:rPr>
                          <m:t>𝐸</m:t>
                        </m:r>
                      </m:e>
                    </m:d>
                    <m:r>
                      <a:rPr lang="en-US" altLang="zh-CN" b="0" smtClean="0">
                        <a:latin typeface="Cambria Math" panose="02040503050406030204" pitchFamily="18" charset="0"/>
                      </a:rPr>
                      <m:t>=</m:t>
                    </m:r>
                    <m:sSub>
                      <m:sSubPr>
                        <m:ctrlPr>
                          <a:rPr lang="zh-CN" altLang="zh-CN" b="0" i="1"/>
                        </m:ctrlPr>
                      </m:sSubPr>
                      <m:e>
                        <m:r>
                          <a:rPr lang="en-US" altLang="zh-CN" b="0" i="1" smtClean="0">
                            <a:latin typeface="Cambria Math" panose="02040503050406030204" pitchFamily="18" charset="0"/>
                          </a:rPr>
                          <m:t>𝜎</m:t>
                        </m:r>
                      </m:e>
                      <m:sub>
                        <m:r>
                          <a:rPr lang="en-US" altLang="zh-CN" b="0" smtClean="0">
                            <a:latin typeface="Cambria Math" panose="02040503050406030204" pitchFamily="18" charset="0"/>
                          </a:rPr>
                          <m:t>0</m:t>
                        </m:r>
                      </m:sub>
                    </m:sSub>
                    <m:f>
                      <m:fPr>
                        <m:ctrlPr>
                          <a:rPr lang="zh-CN" altLang="zh-CN" b="0" i="1"/>
                        </m:ctrlPr>
                      </m:fPr>
                      <m:num>
                        <m:sSub>
                          <m:sSubPr>
                            <m:ctrlPr>
                              <a:rPr lang="zh-CN" altLang="zh-CN" b="0" i="1"/>
                            </m:ctrlPr>
                          </m:sSubPr>
                          <m:e>
                            <m:r>
                              <m:rPr>
                                <m:sty m:val="p"/>
                              </m:rPr>
                              <a:rPr lang="en-US" altLang="zh-CN" b="0" smtClean="0">
                                <a:latin typeface="Cambria Math" panose="02040503050406030204" pitchFamily="18" charset="0"/>
                              </a:rPr>
                              <m:t>Γ</m:t>
                            </m:r>
                          </m:e>
                          <m:sub>
                            <m:r>
                              <a:rPr lang="en-US" altLang="zh-CN" b="0" i="1" smtClean="0">
                                <a:latin typeface="Cambria Math" panose="02040503050406030204" pitchFamily="18" charset="0"/>
                              </a:rPr>
                              <m:t>𝛾</m:t>
                            </m:r>
                          </m:sub>
                        </m:sSub>
                      </m:num>
                      <m:den>
                        <m:r>
                          <m:rPr>
                            <m:sty m:val="p"/>
                          </m:rPr>
                          <a:rPr lang="en-US" altLang="zh-CN" b="0" smtClean="0">
                            <a:latin typeface="Cambria Math" panose="02040503050406030204" pitchFamily="18" charset="0"/>
                          </a:rPr>
                          <m:t>Γ</m:t>
                        </m:r>
                      </m:den>
                    </m:f>
                    <m:rad>
                      <m:radPr>
                        <m:degHide m:val="on"/>
                        <m:ctrlPr>
                          <a:rPr lang="zh-CN" altLang="zh-CN" b="0" i="1"/>
                        </m:ctrlPr>
                      </m:radPr>
                      <m:deg/>
                      <m:e>
                        <m:f>
                          <m:fPr>
                            <m:ctrlPr>
                              <a:rPr lang="zh-CN" altLang="zh-CN" b="0" i="1"/>
                            </m:ctrlPr>
                          </m:fPr>
                          <m:num>
                            <m:sSub>
                              <m:sSubPr>
                                <m:ctrlPr>
                                  <a:rPr lang="zh-CN" altLang="zh-CN" b="0" i="1"/>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𝑟</m:t>
                                </m:r>
                              </m:sub>
                            </m:sSub>
                          </m:num>
                          <m:den>
                            <m:r>
                              <a:rPr lang="en-US" altLang="zh-CN" b="0" i="1" smtClean="0">
                                <a:latin typeface="Cambria Math" panose="02040503050406030204" pitchFamily="18" charset="0"/>
                              </a:rPr>
                              <m:t>𝐸</m:t>
                            </m:r>
                          </m:den>
                        </m:f>
                      </m:e>
                    </m:rad>
                    <m:f>
                      <m:fPr>
                        <m:ctrlPr>
                          <a:rPr lang="zh-CN" altLang="zh-CN" b="0" i="1"/>
                        </m:ctrlPr>
                      </m:fPr>
                      <m:num>
                        <m:sSup>
                          <m:sSupPr>
                            <m:ctrlPr>
                              <a:rPr lang="zh-CN" altLang="zh-CN" b="0" i="1"/>
                            </m:ctrlPr>
                          </m:sSupPr>
                          <m:e>
                            <m:r>
                              <m:rPr>
                                <m:sty m:val="p"/>
                              </m:rPr>
                              <a:rPr lang="en-US" altLang="zh-CN" b="0" smtClean="0">
                                <a:latin typeface="Cambria Math" panose="02040503050406030204" pitchFamily="18" charset="0"/>
                              </a:rPr>
                              <m:t>Γ</m:t>
                            </m:r>
                          </m:e>
                          <m:sup>
                            <m:r>
                              <a:rPr lang="en-US" altLang="zh-CN" b="0" smtClean="0">
                                <a:latin typeface="Cambria Math" panose="02040503050406030204" pitchFamily="18" charset="0"/>
                              </a:rPr>
                              <m:t>2</m:t>
                            </m:r>
                          </m:sup>
                        </m:sSup>
                      </m:num>
                      <m:den>
                        <m:r>
                          <a:rPr lang="en-US" altLang="zh-CN" b="0" smtClean="0">
                            <a:latin typeface="Cambria Math" panose="02040503050406030204" pitchFamily="18" charset="0"/>
                          </a:rPr>
                          <m:t>4</m:t>
                        </m:r>
                        <m:sSup>
                          <m:sSupPr>
                            <m:ctrlPr>
                              <a:rPr lang="zh-CN" altLang="zh-CN" b="0" i="1"/>
                            </m:ctrlPr>
                          </m:sSupPr>
                          <m:e>
                            <m:d>
                              <m:dPr>
                                <m:ctrlPr>
                                  <a:rPr lang="zh-CN" altLang="zh-CN" b="0" i="1"/>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zh-CN" altLang="zh-CN" b="0" i="1"/>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𝑟</m:t>
                                    </m:r>
                                  </m:sub>
                                </m:sSub>
                              </m:e>
                            </m:d>
                          </m:e>
                          <m:sup>
                            <m:r>
                              <a:rPr lang="en-US" altLang="zh-CN" b="0" smtClean="0">
                                <a:latin typeface="Cambria Math" panose="02040503050406030204" pitchFamily="18" charset="0"/>
                              </a:rPr>
                              <m:t>2</m:t>
                            </m:r>
                          </m:sup>
                        </m:sSup>
                        <m:r>
                          <a:rPr lang="en-US" altLang="zh-CN" b="0" smtClean="0">
                            <a:latin typeface="Cambria Math" panose="02040503050406030204" pitchFamily="18" charset="0"/>
                          </a:rPr>
                          <m:t>+</m:t>
                        </m:r>
                        <m:sSup>
                          <m:sSupPr>
                            <m:ctrlPr>
                              <a:rPr lang="zh-CN" altLang="zh-CN" b="0" i="1"/>
                            </m:ctrlPr>
                          </m:sSupPr>
                          <m:e>
                            <m:r>
                              <m:rPr>
                                <m:sty m:val="p"/>
                              </m:rPr>
                              <a:rPr lang="en-US" altLang="zh-CN" b="0" smtClean="0">
                                <a:latin typeface="Cambria Math" panose="02040503050406030204" pitchFamily="18" charset="0"/>
                              </a:rPr>
                              <m:t>Γ</m:t>
                            </m:r>
                          </m:e>
                          <m:sup>
                            <m:r>
                              <a:rPr lang="en-US" altLang="zh-CN" b="0" smtClean="0">
                                <a:latin typeface="Cambria Math" panose="02040503050406030204" pitchFamily="18" charset="0"/>
                              </a:rPr>
                              <m:t>2</m:t>
                            </m:r>
                          </m:sup>
                        </m:sSup>
                      </m:den>
                    </m:f>
                    <m:box>
                      <m:boxPr>
                        <m:ctrlPr>
                          <a:rPr lang="zh-CN" altLang="zh-CN" b="0" i="1"/>
                        </m:ctrlPr>
                      </m:boxPr>
                      <m:e>
                        <m:r>
                          <a:rPr lang="en-US" altLang="zh-CN" b="0" smtClean="0">
                            <a:latin typeface="Cambria Math" panose="02040503050406030204" pitchFamily="18" charset="0"/>
                          </a:rPr>
                          <m:t> </m:t>
                        </m:r>
                      </m:e>
                    </m:box>
                    <m:r>
                      <a:rPr lang="en-US" altLang="zh-CN" b="0" i="1" smtClean="0">
                        <a:latin typeface="Cambria Math" panose="02040503050406030204" pitchFamily="18" charset="0"/>
                      </a:rPr>
                      <m:t>            </m:t>
                    </m:r>
                    <m:sSub>
                      <m:sSubPr>
                        <m:ctrlPr>
                          <a:rPr lang="zh-CN" altLang="zh-CN" b="0" i="1"/>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𝑛</m:t>
                        </m:r>
                      </m:sub>
                    </m:sSub>
                    <m:r>
                      <a:rPr lang="en-US" altLang="zh-CN" b="0" smtClean="0">
                        <a:latin typeface="Cambria Math" panose="02040503050406030204" pitchFamily="18" charset="0"/>
                      </a:rPr>
                      <m:t>(</m:t>
                    </m:r>
                    <m:r>
                      <a:rPr lang="en-US" altLang="zh-CN" b="0" i="1" smtClean="0">
                        <a:latin typeface="Cambria Math" panose="02040503050406030204" pitchFamily="18" charset="0"/>
                      </a:rPr>
                      <m:t>𝐸</m:t>
                    </m:r>
                    <m:r>
                      <a:rPr lang="en-US" altLang="zh-CN" b="0" smtClean="0">
                        <a:latin typeface="Cambria Math" panose="02040503050406030204" pitchFamily="18" charset="0"/>
                      </a:rPr>
                      <m:t>)=</m:t>
                    </m:r>
                    <m:sSub>
                      <m:sSubPr>
                        <m:ctrlPr>
                          <a:rPr lang="zh-CN" altLang="zh-CN" b="0" i="1"/>
                        </m:ctrlPr>
                      </m:sSubPr>
                      <m:e>
                        <m:r>
                          <a:rPr lang="en-US" altLang="zh-CN" b="0" i="1" smtClean="0">
                            <a:latin typeface="Cambria Math" panose="02040503050406030204" pitchFamily="18" charset="0"/>
                          </a:rPr>
                          <m:t>𝜎</m:t>
                        </m:r>
                      </m:e>
                      <m:sub>
                        <m:r>
                          <a:rPr lang="en-US" altLang="zh-CN" b="0" smtClean="0">
                            <a:latin typeface="Cambria Math" panose="02040503050406030204" pitchFamily="18" charset="0"/>
                          </a:rPr>
                          <m:t>0</m:t>
                        </m:r>
                      </m:sub>
                    </m:sSub>
                    <m:f>
                      <m:fPr>
                        <m:ctrlPr>
                          <a:rPr lang="zh-CN" altLang="zh-CN" b="0" i="1"/>
                        </m:ctrlPr>
                      </m:fPr>
                      <m:num>
                        <m:sSub>
                          <m:sSubPr>
                            <m:ctrlPr>
                              <a:rPr lang="zh-CN" altLang="zh-CN" b="0" i="1"/>
                            </m:ctrlPr>
                          </m:sSubPr>
                          <m:e>
                            <m:r>
                              <m:rPr>
                                <m:sty m:val="p"/>
                              </m:rPr>
                              <a:rPr lang="en-US" altLang="zh-CN" b="0" smtClean="0">
                                <a:latin typeface="Cambria Math" panose="02040503050406030204" pitchFamily="18" charset="0"/>
                              </a:rPr>
                              <m:t>Γ</m:t>
                            </m:r>
                          </m:e>
                          <m:sub>
                            <m:r>
                              <a:rPr lang="en-US" altLang="zh-CN" b="0" i="1" smtClean="0">
                                <a:latin typeface="Cambria Math" panose="02040503050406030204" pitchFamily="18" charset="0"/>
                              </a:rPr>
                              <m:t>𝑛</m:t>
                            </m:r>
                          </m:sub>
                        </m:sSub>
                      </m:num>
                      <m:den>
                        <m:r>
                          <m:rPr>
                            <m:sty m:val="p"/>
                          </m:rPr>
                          <a:rPr lang="en-US" altLang="zh-CN" b="0" smtClean="0">
                            <a:latin typeface="Cambria Math" panose="02040503050406030204" pitchFamily="18" charset="0"/>
                          </a:rPr>
                          <m:t>Γ</m:t>
                        </m:r>
                      </m:den>
                    </m:f>
                    <m:rad>
                      <m:radPr>
                        <m:degHide m:val="on"/>
                        <m:ctrlPr>
                          <a:rPr lang="zh-CN" altLang="zh-CN" b="0" i="1"/>
                        </m:ctrlPr>
                      </m:radPr>
                      <m:deg/>
                      <m:e>
                        <m:f>
                          <m:fPr>
                            <m:ctrlPr>
                              <a:rPr lang="zh-CN" altLang="zh-CN" b="0" i="1"/>
                            </m:ctrlPr>
                          </m:fPr>
                          <m:num>
                            <m:sSub>
                              <m:sSubPr>
                                <m:ctrlPr>
                                  <a:rPr lang="zh-CN" altLang="zh-CN" b="0" i="1"/>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𝑟</m:t>
                                </m:r>
                              </m:sub>
                            </m:sSub>
                          </m:num>
                          <m:den>
                            <m:r>
                              <a:rPr lang="en-US" altLang="zh-CN" b="0" i="1" smtClean="0">
                                <a:latin typeface="Cambria Math" panose="02040503050406030204" pitchFamily="18" charset="0"/>
                              </a:rPr>
                              <m:t>𝐸</m:t>
                            </m:r>
                          </m:den>
                        </m:f>
                      </m:e>
                    </m:rad>
                    <m:f>
                      <m:fPr>
                        <m:ctrlPr>
                          <a:rPr lang="zh-CN" altLang="zh-CN" b="0" i="1"/>
                        </m:ctrlPr>
                      </m:fPr>
                      <m:num>
                        <m:sSup>
                          <m:sSupPr>
                            <m:ctrlPr>
                              <a:rPr lang="zh-CN" altLang="zh-CN" b="0" i="1"/>
                            </m:ctrlPr>
                          </m:sSupPr>
                          <m:e>
                            <m:r>
                              <m:rPr>
                                <m:sty m:val="p"/>
                              </m:rPr>
                              <a:rPr lang="en-US" altLang="zh-CN" b="0" smtClean="0">
                                <a:latin typeface="Cambria Math" panose="02040503050406030204" pitchFamily="18" charset="0"/>
                              </a:rPr>
                              <m:t>Γ</m:t>
                            </m:r>
                          </m:e>
                          <m:sup>
                            <m:r>
                              <a:rPr lang="en-US" altLang="zh-CN" b="0" smtClean="0">
                                <a:latin typeface="Cambria Math" panose="02040503050406030204" pitchFamily="18" charset="0"/>
                              </a:rPr>
                              <m:t>2</m:t>
                            </m:r>
                          </m:sup>
                        </m:sSup>
                      </m:num>
                      <m:den>
                        <m:r>
                          <a:rPr lang="en-US" altLang="zh-CN" b="0" smtClean="0">
                            <a:latin typeface="Cambria Math" panose="02040503050406030204" pitchFamily="18" charset="0"/>
                          </a:rPr>
                          <m:t>4</m:t>
                        </m:r>
                        <m:sSup>
                          <m:sSupPr>
                            <m:ctrlPr>
                              <a:rPr lang="zh-CN" altLang="zh-CN" b="0" i="1"/>
                            </m:ctrlPr>
                          </m:sSupPr>
                          <m:e>
                            <m:d>
                              <m:dPr>
                                <m:ctrlPr>
                                  <a:rPr lang="zh-CN" altLang="zh-CN" b="0" i="1"/>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zh-CN" altLang="zh-CN" b="0" i="1"/>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𝑟</m:t>
                                    </m:r>
                                  </m:sub>
                                </m:sSub>
                              </m:e>
                            </m:d>
                          </m:e>
                          <m:sup>
                            <m:r>
                              <a:rPr lang="en-US" altLang="zh-CN" b="0" smtClean="0">
                                <a:latin typeface="Cambria Math" panose="02040503050406030204" pitchFamily="18" charset="0"/>
                              </a:rPr>
                              <m:t>2</m:t>
                            </m:r>
                          </m:sup>
                        </m:sSup>
                        <m:r>
                          <a:rPr lang="en-US" altLang="zh-CN" b="0" smtClean="0">
                            <a:latin typeface="Cambria Math" panose="02040503050406030204" pitchFamily="18" charset="0"/>
                          </a:rPr>
                          <m:t>+</m:t>
                        </m:r>
                        <m:sSup>
                          <m:sSupPr>
                            <m:ctrlPr>
                              <a:rPr lang="zh-CN" altLang="zh-CN" b="0" i="1"/>
                            </m:ctrlPr>
                          </m:sSupPr>
                          <m:e>
                            <m:r>
                              <m:rPr>
                                <m:sty m:val="p"/>
                              </m:rPr>
                              <a:rPr lang="en-US" altLang="zh-CN" b="0" smtClean="0">
                                <a:latin typeface="Cambria Math" panose="02040503050406030204" pitchFamily="18" charset="0"/>
                              </a:rPr>
                              <m:t>Γ</m:t>
                            </m:r>
                          </m:e>
                          <m:sup>
                            <m:r>
                              <a:rPr lang="en-US" altLang="zh-CN" b="0" smtClean="0">
                                <a:latin typeface="Cambria Math" panose="02040503050406030204" pitchFamily="18" charset="0"/>
                              </a:rPr>
                              <m:t>2</m:t>
                            </m:r>
                          </m:sup>
                        </m:sSup>
                      </m:den>
                    </m:f>
                  </m:oMath>
                </a14:m>
                <a:r>
                  <a:rPr lang="en-US" altLang="zh-CN" b="0" dirty="0">
                    <a:latin typeface="华文楷体" panose="02010600040101010101" charset="-122"/>
                    <a:ea typeface="华文楷体" panose="02010600040101010101" charset="-122"/>
                  </a:rPr>
                  <a:t> </a:t>
                </a:r>
                <a:endParaRPr lang="zh-CN" altLang="zh-CN" b="0" dirty="0">
                  <a:latin typeface="华文楷体" panose="02010600040101010101" charset="-122"/>
                  <a:ea typeface="华文楷体" panose="02010600040101010101" charset="-122"/>
                </a:endParaRPr>
              </a:p>
              <a:p>
                <a:pPr marL="0" indent="0">
                  <a:lnSpc>
                    <a:spcPct val="150000"/>
                  </a:lnSpc>
                  <a:buNone/>
                </a:pPr>
                <a:r>
                  <a:rPr lang="zh-CN" altLang="zh-CN" b="0" dirty="0">
                    <a:latin typeface="华文楷体" panose="02010600040101010101" charset="-122"/>
                    <a:ea typeface="华文楷体" panose="02010600040101010101" charset="-122"/>
                  </a:rPr>
                  <a:t>对于吸收剂 </a:t>
                </a:r>
                <a14:m>
                  <m:oMath xmlns:m="http://schemas.openxmlformats.org/officeDocument/2006/math">
                    <m:r>
                      <m:rPr>
                        <m:sty m:val="p"/>
                      </m:rPr>
                      <a:rPr lang="en-US" altLang="zh-CN" b="0" smtClean="0">
                        <a:latin typeface="Cambria Math" panose="02040503050406030204" pitchFamily="18" charset="0"/>
                        <a:ea typeface="华文楷体" panose="02010600040101010101" charset="-122"/>
                      </a:rPr>
                      <m:t>A</m:t>
                    </m:r>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认为其能级总宽度 </a:t>
                </a:r>
                <a14:m>
                  <m:oMath xmlns:m="http://schemas.openxmlformats.org/officeDocument/2006/math">
                    <m:r>
                      <m:rPr>
                        <m:sty m:val="p"/>
                      </m:rPr>
                      <a:rPr lang="en-US" altLang="zh-CN" b="0" smtClean="0">
                        <a:latin typeface="Cambria Math" panose="02040503050406030204" pitchFamily="18" charset="0"/>
                        <a:ea typeface="华文楷体" panose="02010600040101010101" charset="-122"/>
                      </a:rPr>
                      <m:t>Γ</m:t>
                    </m:r>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smtClean="0">
                            <a:latin typeface="Cambria Math" panose="02040503050406030204" pitchFamily="18" charset="0"/>
                            <a:ea typeface="华文楷体" panose="02010600040101010101" charset="-122"/>
                          </a:rPr>
                          <m:t>Γ</m:t>
                        </m:r>
                      </m:e>
                      <m:sub>
                        <m:r>
                          <m:rPr>
                            <m:sty m:val="p"/>
                          </m:rPr>
                          <a:rPr lang="en-US" altLang="zh-CN" b="0" i="1" smtClean="0">
                            <a:latin typeface="Cambria Math" panose="02040503050406030204" pitchFamily="18" charset="0"/>
                            <a:ea typeface="华文楷体" panose="02010600040101010101" charset="-122"/>
                          </a:rPr>
                          <m:t>γ</m:t>
                        </m:r>
                      </m:sub>
                    </m:sSub>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smtClean="0">
                            <a:latin typeface="Cambria Math" panose="02040503050406030204" pitchFamily="18" charset="0"/>
                            <a:ea typeface="华文楷体" panose="02010600040101010101" charset="-122"/>
                          </a:rPr>
                          <m:t>Γ</m:t>
                        </m:r>
                      </m:e>
                      <m:sub>
                        <m:r>
                          <m:rPr>
                            <m:sty m:val="p"/>
                          </m:rPr>
                          <a:rPr lang="en-US" altLang="zh-CN" b="0" i="1" smtClean="0">
                            <a:latin typeface="Cambria Math" panose="02040503050406030204" pitchFamily="18" charset="0"/>
                            <a:ea typeface="华文楷体" panose="02010600040101010101" charset="-122"/>
                          </a:rPr>
                          <m:t>n</m:t>
                        </m:r>
                      </m:sub>
                    </m:sSub>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同时，在共振峰能量 </a:t>
                </a:r>
                <a14:m>
                  <m:oMath xmlns:m="http://schemas.openxmlformats.org/officeDocument/2006/math">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E</m:t>
                        </m:r>
                      </m:e>
                      <m:sub>
                        <m:r>
                          <m:rPr>
                            <m:sty m:val="p"/>
                          </m:rPr>
                          <a:rPr lang="en-US" altLang="zh-CN" b="0" smtClean="0">
                            <a:latin typeface="Cambria Math" panose="02040503050406030204" pitchFamily="18" charset="0"/>
                            <a:ea typeface="华文楷体" panose="02010600040101010101" charset="-122"/>
                          </a:rPr>
                          <m:t>r</m:t>
                        </m:r>
                      </m:sub>
                    </m:sSub>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附近小范围内 </a:t>
                </a:r>
                <a14:m>
                  <m:oMath xmlns:m="http://schemas.openxmlformats.org/officeDocument/2006/math">
                    <m:f>
                      <m:fPr>
                        <m:ctrlPr>
                          <a:rPr lang="zh-CN" altLang="zh-CN" b="0">
                            <a:latin typeface="华文楷体" panose="02010600040101010101" charset="-122"/>
                            <a:ea typeface="华文楷体" panose="02010600040101010101" charset="-122"/>
                          </a:rPr>
                        </m:ctrlPr>
                      </m:fPr>
                      <m:num>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E</m:t>
                            </m:r>
                          </m:e>
                          <m:sub>
                            <m:r>
                              <m:rPr>
                                <m:sty m:val="p"/>
                              </m:rPr>
                              <a:rPr lang="en-US" altLang="zh-CN" b="0" i="1" smtClean="0">
                                <a:latin typeface="Cambria Math" panose="02040503050406030204" pitchFamily="18" charset="0"/>
                                <a:ea typeface="华文楷体" panose="02010600040101010101" charset="-122"/>
                              </a:rPr>
                              <m:t>r</m:t>
                            </m:r>
                          </m:sub>
                        </m:sSub>
                      </m:num>
                      <m:den>
                        <m:r>
                          <m:rPr>
                            <m:sty m:val="p"/>
                          </m:rPr>
                          <a:rPr lang="en-US" altLang="zh-CN" b="0" i="1" smtClean="0">
                            <a:latin typeface="Cambria Math" panose="02040503050406030204" pitchFamily="18" charset="0"/>
                            <a:ea typeface="华文楷体" panose="02010600040101010101" charset="-122"/>
                          </a:rPr>
                          <m:t>E</m:t>
                        </m:r>
                      </m:den>
                    </m:f>
                    <m:r>
                      <a:rPr lang="en-US" altLang="zh-CN" b="0" smtClean="0">
                        <a:latin typeface="Cambria Math" panose="02040503050406030204" pitchFamily="18" charset="0"/>
                        <a:ea typeface="华文楷体" panose="02010600040101010101" charset="-122"/>
                      </a:rPr>
                      <m:t>≈</m:t>
                    </m:r>
                    <m:r>
                      <a:rPr lang="en-US" altLang="zh-CN" b="0" smtClean="0">
                        <a:latin typeface="Cambria Math" panose="02040503050406030204" pitchFamily="18" charset="0"/>
                        <a:ea typeface="华文楷体" panose="02010600040101010101" charset="-122"/>
                      </a:rPr>
                      <m:t>1</m:t>
                    </m:r>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则</a:t>
                </a:r>
                <a14:m>
                  <m:oMath xmlns:m="http://schemas.openxmlformats.org/officeDocument/2006/math">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r</m:t>
                        </m:r>
                      </m:sub>
                    </m:sSub>
                    <m:d>
                      <m:dPr>
                        <m:ctrlPr>
                          <a:rPr lang="en-US" altLang="zh-CN" b="0">
                            <a:latin typeface="华文楷体" panose="02010600040101010101" charset="-122"/>
                            <a:ea typeface="华文楷体" panose="02010600040101010101" charset="-122"/>
                          </a:rPr>
                        </m:ctrlPr>
                      </m:dPr>
                      <m:e>
                        <m:r>
                          <m:rPr>
                            <m:sty m:val="p"/>
                          </m:rPr>
                          <a:rPr lang="en-US" altLang="zh-CN" b="0" i="1" smtClean="0">
                            <a:latin typeface="Cambria Math" panose="02040503050406030204" pitchFamily="18" charset="0"/>
                            <a:ea typeface="华文楷体" panose="02010600040101010101" charset="-122"/>
                          </a:rPr>
                          <m:t>E</m:t>
                        </m:r>
                      </m:e>
                    </m:d>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γ</m:t>
                        </m:r>
                      </m:sub>
                    </m:sSub>
                    <m:d>
                      <m:dPr>
                        <m:ctrlPr>
                          <a:rPr lang="en-US" altLang="zh-CN" b="0">
                            <a:latin typeface="华文楷体" panose="02010600040101010101" charset="-122"/>
                            <a:ea typeface="华文楷体" panose="02010600040101010101" charset="-122"/>
                          </a:rPr>
                        </m:ctrlPr>
                      </m:dPr>
                      <m:e>
                        <m:r>
                          <m:rPr>
                            <m:sty m:val="p"/>
                          </m:rPr>
                          <a:rPr lang="en-US" altLang="zh-CN" b="0" i="1" smtClean="0">
                            <a:latin typeface="Cambria Math" panose="02040503050406030204" pitchFamily="18" charset="0"/>
                            <a:ea typeface="华文楷体" panose="02010600040101010101" charset="-122"/>
                          </a:rPr>
                          <m:t>E</m:t>
                        </m:r>
                      </m:e>
                    </m:d>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n</m:t>
                        </m:r>
                      </m:sub>
                    </m:sSub>
                    <m:d>
                      <m:dPr>
                        <m:ctrlPr>
                          <a:rPr lang="en-US" altLang="zh-CN" b="0">
                            <a:latin typeface="华文楷体" panose="02010600040101010101" charset="-122"/>
                            <a:ea typeface="华文楷体" panose="02010600040101010101" charset="-122"/>
                          </a:rPr>
                        </m:ctrlPr>
                      </m:dPr>
                      <m:e>
                        <m:r>
                          <m:rPr>
                            <m:sty m:val="p"/>
                          </m:rPr>
                          <a:rPr lang="en-US" altLang="zh-CN" b="0" i="1" smtClean="0">
                            <a:latin typeface="Cambria Math" panose="02040503050406030204" pitchFamily="18" charset="0"/>
                            <a:ea typeface="华文楷体" panose="02010600040101010101" charset="-122"/>
                          </a:rPr>
                          <m:t>E</m:t>
                        </m:r>
                      </m:e>
                    </m:d>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a:rPr lang="en-US" altLang="zh-CN" b="0" smtClean="0">
                            <a:latin typeface="Cambria Math" panose="02040503050406030204" pitchFamily="18" charset="0"/>
                            <a:ea typeface="华文楷体" panose="02010600040101010101" charset="-122"/>
                          </a:rPr>
                          <m:t>0</m:t>
                        </m:r>
                      </m:sub>
                    </m:sSub>
                    <m:f>
                      <m:fPr>
                        <m:ctrlPr>
                          <a:rPr lang="zh-CN" altLang="zh-CN" b="0">
                            <a:latin typeface="华文楷体" panose="02010600040101010101" charset="-122"/>
                            <a:ea typeface="华文楷体" panose="02010600040101010101" charset="-122"/>
                          </a:rPr>
                        </m:ctrlPr>
                      </m:fPr>
                      <m:num>
                        <m:sSup>
                          <m:sSupPr>
                            <m:ctrlPr>
                              <a:rPr lang="zh-CN" altLang="zh-CN" b="0">
                                <a:latin typeface="华文楷体" panose="02010600040101010101" charset="-122"/>
                                <a:ea typeface="华文楷体" panose="02010600040101010101" charset="-122"/>
                              </a:rPr>
                            </m:ctrlPr>
                          </m:sSupPr>
                          <m:e>
                            <m:r>
                              <m:rPr>
                                <m:sty m:val="p"/>
                              </m:rPr>
                              <a:rPr lang="en-US" altLang="zh-CN" b="0" smtClean="0">
                                <a:latin typeface="Cambria Math" panose="02040503050406030204" pitchFamily="18" charset="0"/>
                                <a:ea typeface="华文楷体" panose="02010600040101010101" charset="-122"/>
                              </a:rPr>
                              <m:t>Γ</m:t>
                            </m:r>
                          </m:e>
                          <m:sup>
                            <m:r>
                              <a:rPr lang="en-US" altLang="zh-CN" b="0" smtClean="0">
                                <a:latin typeface="Cambria Math" panose="02040503050406030204" pitchFamily="18" charset="0"/>
                                <a:ea typeface="华文楷体" panose="02010600040101010101" charset="-122"/>
                              </a:rPr>
                              <m:t>2</m:t>
                            </m:r>
                          </m:sup>
                        </m:sSup>
                      </m:num>
                      <m:den>
                        <m:r>
                          <a:rPr lang="en-US" altLang="zh-CN" b="0" smtClean="0">
                            <a:latin typeface="Cambria Math" panose="02040503050406030204" pitchFamily="18" charset="0"/>
                            <a:ea typeface="华文楷体" panose="02010600040101010101" charset="-122"/>
                          </a:rPr>
                          <m:t>4</m:t>
                        </m:r>
                        <m:sSup>
                          <m:sSupPr>
                            <m:ctrlPr>
                              <a:rPr lang="zh-CN" altLang="zh-CN" b="0">
                                <a:latin typeface="华文楷体" panose="02010600040101010101" charset="-122"/>
                                <a:ea typeface="华文楷体" panose="02010600040101010101" charset="-122"/>
                              </a:rPr>
                            </m:ctrlPr>
                          </m:sSupPr>
                          <m:e>
                            <m:d>
                              <m:dPr>
                                <m:ctrlPr>
                                  <a:rPr lang="zh-CN" altLang="zh-CN" b="0">
                                    <a:latin typeface="华文楷体" panose="02010600040101010101" charset="-122"/>
                                    <a:ea typeface="华文楷体" panose="02010600040101010101" charset="-122"/>
                                  </a:rPr>
                                </m:ctrlPr>
                              </m:dPr>
                              <m:e>
                                <m:r>
                                  <m:rPr>
                                    <m:sty m:val="p"/>
                                  </m:rPr>
                                  <a:rPr lang="en-US" altLang="zh-CN" b="0" i="1" smtClean="0">
                                    <a:latin typeface="Cambria Math" panose="02040503050406030204" pitchFamily="18" charset="0"/>
                                    <a:ea typeface="华文楷体" panose="02010600040101010101" charset="-122"/>
                                  </a:rPr>
                                  <m:t>E</m:t>
                                </m:r>
                                <m:r>
                                  <a:rPr lang="en-US" altLang="zh-CN" b="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E</m:t>
                                    </m:r>
                                  </m:e>
                                  <m:sub>
                                    <m:r>
                                      <m:rPr>
                                        <m:sty m:val="p"/>
                                      </m:rPr>
                                      <a:rPr lang="en-US" altLang="zh-CN" b="0" i="1" smtClean="0">
                                        <a:latin typeface="Cambria Math" panose="02040503050406030204" pitchFamily="18" charset="0"/>
                                        <a:ea typeface="华文楷体" panose="02010600040101010101" charset="-122"/>
                                      </a:rPr>
                                      <m:t>r</m:t>
                                    </m:r>
                                  </m:sub>
                                </m:sSub>
                              </m:e>
                            </m:d>
                          </m:e>
                          <m:sup>
                            <m:r>
                              <a:rPr lang="en-US" altLang="zh-CN" b="0" smtClean="0">
                                <a:latin typeface="Cambria Math" panose="02040503050406030204" pitchFamily="18" charset="0"/>
                                <a:ea typeface="华文楷体" panose="02010600040101010101" charset="-122"/>
                              </a:rPr>
                              <m:t>2</m:t>
                            </m:r>
                          </m:sup>
                        </m:sSup>
                        <m:r>
                          <a:rPr lang="en-US" altLang="zh-CN" b="0" smtClean="0">
                            <a:latin typeface="Cambria Math" panose="02040503050406030204" pitchFamily="18" charset="0"/>
                            <a:ea typeface="华文楷体" panose="02010600040101010101" charset="-122"/>
                          </a:rPr>
                          <m:t>+</m:t>
                        </m:r>
                        <m:sSup>
                          <m:sSupPr>
                            <m:ctrlPr>
                              <a:rPr lang="zh-CN" altLang="zh-CN" b="0">
                                <a:latin typeface="华文楷体" panose="02010600040101010101" charset="-122"/>
                                <a:ea typeface="华文楷体" panose="02010600040101010101" charset="-122"/>
                              </a:rPr>
                            </m:ctrlPr>
                          </m:sSupPr>
                          <m:e>
                            <m:r>
                              <m:rPr>
                                <m:sty m:val="p"/>
                              </m:rPr>
                              <a:rPr lang="en-US" altLang="zh-CN" b="0" smtClean="0">
                                <a:latin typeface="Cambria Math" panose="02040503050406030204" pitchFamily="18" charset="0"/>
                                <a:ea typeface="华文楷体" panose="02010600040101010101" charset="-122"/>
                              </a:rPr>
                              <m:t>Γ</m:t>
                            </m:r>
                          </m:e>
                          <m:sup>
                            <m:r>
                              <a:rPr lang="en-US" altLang="zh-CN" b="0" smtClean="0">
                                <a:latin typeface="Cambria Math" panose="02040503050406030204" pitchFamily="18" charset="0"/>
                                <a:ea typeface="华文楷体" panose="02010600040101010101" charset="-122"/>
                              </a:rPr>
                              <m:t>2</m:t>
                            </m:r>
                          </m:sup>
                        </m:sSup>
                      </m:den>
                    </m:f>
                  </m:oMath>
                </a14:m>
                <a:endParaRPr lang="en-US" altLang="zh-CN" b="0" dirty="0">
                  <a:latin typeface="华文楷体" panose="02010600040101010101" charset="-122"/>
                  <a:ea typeface="华文楷体" panose="02010600040101010101" charset="-122"/>
                </a:endParaRPr>
              </a:p>
              <a:p>
                <a:pPr marL="0" indent="0">
                  <a:lnSpc>
                    <a:spcPct val="150000"/>
                  </a:lnSpc>
                  <a:buNone/>
                </a:pPr>
                <a:r>
                  <a:rPr lang="zh-CN" altLang="zh-CN" b="0" dirty="0">
                    <a:latin typeface="华文楷体" panose="02010600040101010101" charset="-122"/>
                    <a:ea typeface="华文楷体" panose="02010600040101010101" charset="-122"/>
                  </a:rPr>
                  <a:t>带入 </a:t>
                </a:r>
                <a14:m>
                  <m:oMath xmlns:m="http://schemas.openxmlformats.org/officeDocument/2006/math">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N</m:t>
                        </m:r>
                      </m:e>
                      <m:sub>
                        <m:r>
                          <m:rPr>
                            <m:sty m:val="p"/>
                          </m:rPr>
                          <a:rPr lang="en-US" altLang="zh-CN" b="0" i="1" smtClean="0">
                            <a:latin typeface="Cambria Math" panose="02040503050406030204" pitchFamily="18" charset="0"/>
                            <a:ea typeface="华文楷体" panose="02010600040101010101" charset="-122"/>
                          </a:rPr>
                          <m:t>A</m:t>
                        </m:r>
                      </m:sub>
                    </m:sSub>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r</m:t>
                        </m:r>
                      </m:sub>
                    </m:sSub>
                    <m:d>
                      <m:dPr>
                        <m:ctrlPr>
                          <a:rPr lang="en-US" altLang="zh-CN" b="0">
                            <a:latin typeface="华文楷体" panose="02010600040101010101" charset="-122"/>
                            <a:ea typeface="华文楷体" panose="02010600040101010101" charset="-122"/>
                          </a:rPr>
                        </m:ctrlPr>
                      </m:dPr>
                      <m:e>
                        <m:r>
                          <m:rPr>
                            <m:sty m:val="p"/>
                          </m:rPr>
                          <a:rPr lang="en-US" altLang="zh-CN" b="0" i="1" smtClean="0">
                            <a:latin typeface="Cambria Math" panose="02040503050406030204" pitchFamily="18" charset="0"/>
                            <a:ea typeface="华文楷体" panose="02010600040101010101" charset="-122"/>
                          </a:rPr>
                          <m:t>E</m:t>
                        </m:r>
                      </m:e>
                    </m:d>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N</m:t>
                        </m:r>
                      </m:e>
                      <m:sub>
                        <m:r>
                          <m:rPr>
                            <m:sty m:val="p"/>
                          </m:rPr>
                          <a:rPr lang="en-US" altLang="zh-CN" b="0" i="1" smtClean="0">
                            <a:latin typeface="Cambria Math" panose="02040503050406030204" pitchFamily="18" charset="0"/>
                            <a:ea typeface="华文楷体" panose="02010600040101010101" charset="-122"/>
                          </a:rPr>
                          <m:t>A</m:t>
                        </m:r>
                      </m:sub>
                    </m:sSub>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p</m:t>
                        </m:r>
                        <m:r>
                          <a:rPr lang="en-US" altLang="zh-CN" b="0">
                            <a:latin typeface="Cambria Math" panose="02040503050406030204" pitchFamily="18" charset="0"/>
                            <a:ea typeface="华文楷体" panose="02010600040101010101" charset="-122"/>
                          </a:rPr>
                          <m:t>,</m:t>
                        </m:r>
                        <m:r>
                          <m:rPr>
                            <m:sty m:val="p"/>
                          </m:rPr>
                          <a:rPr lang="en-US" altLang="zh-CN" b="0" i="1">
                            <a:latin typeface="Cambria Math" panose="02040503050406030204" pitchFamily="18" charset="0"/>
                            <a:ea typeface="华文楷体" panose="02010600040101010101" charset="-122"/>
                          </a:rPr>
                          <m:t>A</m:t>
                        </m:r>
                      </m:sub>
                    </m:sSub>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N</m:t>
                        </m:r>
                      </m:e>
                      <m:sub>
                        <m:r>
                          <m:rPr>
                            <m:sty m:val="p"/>
                          </m:rPr>
                          <a:rPr lang="en-US" altLang="zh-CN" b="0" i="1" smtClean="0">
                            <a:latin typeface="Cambria Math" panose="02040503050406030204" pitchFamily="18" charset="0"/>
                            <a:ea typeface="华文楷体" panose="02010600040101010101" charset="-122"/>
                          </a:rPr>
                          <m:t>M</m:t>
                        </m:r>
                      </m:sub>
                    </m:sSub>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s</m:t>
                        </m:r>
                        <m:r>
                          <a:rPr lang="en-US" altLang="zh-CN" b="0">
                            <a:latin typeface="Cambria Math" panose="02040503050406030204" pitchFamily="18" charset="0"/>
                            <a:ea typeface="华文楷体" panose="02010600040101010101" charset="-122"/>
                          </a:rPr>
                          <m:t>,</m:t>
                        </m:r>
                        <m:r>
                          <m:rPr>
                            <m:sty m:val="p"/>
                          </m:rPr>
                          <a:rPr lang="en-US" altLang="zh-CN" b="0" i="1">
                            <a:latin typeface="Cambria Math" panose="02040503050406030204" pitchFamily="18" charset="0"/>
                            <a:ea typeface="华文楷体" panose="02010600040101010101" charset="-122"/>
                          </a:rPr>
                          <m:t>M</m:t>
                        </m:r>
                      </m:sub>
                    </m:sSub>
                    <m:r>
                      <a:rPr lang="en-US" altLang="zh-CN" b="0" smtClean="0">
                        <a:latin typeface="Cambria Math" panose="02040503050406030204" pitchFamily="18" charset="0"/>
                        <a:ea typeface="华文楷体" panose="02010600040101010101" charset="-122"/>
                      </a:rPr>
                      <m:t>   (∗)</m:t>
                    </m:r>
                  </m:oMath>
                </a14:m>
                <a:r>
                  <a:rPr lang="en-US" altLang="zh-CN" b="0" dirty="0">
                    <a:latin typeface="华文楷体" panose="02010600040101010101" charset="-122"/>
                    <a:ea typeface="华文楷体" panose="02010600040101010101" charset="-122"/>
                  </a:rPr>
                  <a:t>  </a:t>
                </a:r>
                <a:endParaRPr lang="en-US" altLang="zh-CN" b="0" dirty="0">
                  <a:latin typeface="华文楷体" panose="02010600040101010101" charset="-122"/>
                  <a:ea typeface="华文楷体" panose="02010600040101010101" charset="-122"/>
                </a:endParaRPr>
              </a:p>
              <a:p>
                <a:pPr marL="0" indent="0">
                  <a:lnSpc>
                    <a:spcPct val="140000"/>
                  </a:lnSpc>
                  <a:buNone/>
                </a:pPr>
                <a14:m>
                  <m:oMath xmlns:m="http://schemas.openxmlformats.org/officeDocument/2006/math">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N</m:t>
                        </m:r>
                      </m:e>
                      <m:sub>
                        <m:r>
                          <m:rPr>
                            <m:sty m:val="p"/>
                          </m:rPr>
                          <a:rPr lang="en-US" altLang="zh-CN" b="0" i="1" smtClean="0">
                            <a:latin typeface="Cambria Math" panose="02040503050406030204" pitchFamily="18" charset="0"/>
                            <a:ea typeface="华文楷体" panose="02010600040101010101" charset="-122"/>
                          </a:rPr>
                          <m:t>A</m:t>
                        </m:r>
                      </m:sub>
                    </m:sSub>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σ</m:t>
                        </m:r>
                      </m:e>
                      <m:sub>
                        <m:r>
                          <a:rPr lang="en-US" altLang="zh-CN" b="0" smtClean="0">
                            <a:latin typeface="Cambria Math" panose="02040503050406030204" pitchFamily="18" charset="0"/>
                            <a:ea typeface="华文楷体" panose="02010600040101010101" charset="-122"/>
                          </a:rPr>
                          <m:t>0</m:t>
                        </m:r>
                      </m:sub>
                    </m:sSub>
                    <m:f>
                      <m:fPr>
                        <m:ctrlPr>
                          <a:rPr lang="zh-CN" altLang="zh-CN" b="0">
                            <a:latin typeface="华文楷体" panose="02010600040101010101" charset="-122"/>
                            <a:ea typeface="华文楷体" panose="02010600040101010101" charset="-122"/>
                          </a:rPr>
                        </m:ctrlPr>
                      </m:fPr>
                      <m:num>
                        <m:sSup>
                          <m:sSupPr>
                            <m:ctrlPr>
                              <a:rPr lang="zh-CN" altLang="zh-CN" b="0">
                                <a:latin typeface="华文楷体" panose="02010600040101010101" charset="-122"/>
                                <a:ea typeface="华文楷体" panose="02010600040101010101" charset="-122"/>
                              </a:rPr>
                            </m:ctrlPr>
                          </m:sSupPr>
                          <m:e>
                            <m:r>
                              <m:rPr>
                                <m:sty m:val="p"/>
                              </m:rPr>
                              <a:rPr lang="en-US" altLang="zh-CN" b="0" smtClean="0">
                                <a:latin typeface="Cambria Math" panose="02040503050406030204" pitchFamily="18" charset="0"/>
                                <a:ea typeface="华文楷体" panose="02010600040101010101" charset="-122"/>
                              </a:rPr>
                              <m:t>Γ</m:t>
                            </m:r>
                          </m:e>
                          <m:sup>
                            <m:r>
                              <a:rPr lang="en-US" altLang="zh-CN" b="0" smtClean="0">
                                <a:latin typeface="Cambria Math" panose="02040503050406030204" pitchFamily="18" charset="0"/>
                                <a:ea typeface="华文楷体" panose="02010600040101010101" charset="-122"/>
                              </a:rPr>
                              <m:t>2</m:t>
                            </m:r>
                          </m:sup>
                        </m:sSup>
                      </m:num>
                      <m:den>
                        <m:r>
                          <a:rPr lang="en-US" altLang="zh-CN" b="0" smtClean="0">
                            <a:latin typeface="Cambria Math" panose="02040503050406030204" pitchFamily="18" charset="0"/>
                            <a:ea typeface="华文楷体" panose="02010600040101010101" charset="-122"/>
                          </a:rPr>
                          <m:t>4</m:t>
                        </m:r>
                        <m:sSup>
                          <m:sSupPr>
                            <m:ctrlPr>
                              <a:rPr lang="zh-CN" altLang="zh-CN" b="0">
                                <a:latin typeface="华文楷体" panose="02010600040101010101" charset="-122"/>
                                <a:ea typeface="华文楷体" panose="02010600040101010101" charset="-122"/>
                              </a:rPr>
                            </m:ctrlPr>
                          </m:sSupPr>
                          <m:e>
                            <m:d>
                              <m:dPr>
                                <m:ctrlPr>
                                  <a:rPr lang="zh-CN" altLang="zh-CN" b="0">
                                    <a:latin typeface="华文楷体" panose="02010600040101010101" charset="-122"/>
                                    <a:ea typeface="华文楷体" panose="02010600040101010101" charset="-122"/>
                                  </a:rPr>
                                </m:ctrlPr>
                              </m:dPr>
                              <m:e>
                                <m:r>
                                  <m:rPr>
                                    <m:sty m:val="p"/>
                                  </m:rPr>
                                  <a:rPr lang="en-US" altLang="zh-CN" b="0" i="1" smtClean="0">
                                    <a:latin typeface="Cambria Math" panose="02040503050406030204" pitchFamily="18" charset="0"/>
                                    <a:ea typeface="华文楷体" panose="02010600040101010101" charset="-122"/>
                                  </a:rPr>
                                  <m:t>E</m:t>
                                </m:r>
                                <m:r>
                                  <a:rPr lang="en-US" altLang="zh-CN" b="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E</m:t>
                                    </m:r>
                                  </m:e>
                                  <m:sub>
                                    <m:r>
                                      <m:rPr>
                                        <m:sty m:val="p"/>
                                      </m:rPr>
                                      <a:rPr lang="en-US" altLang="zh-CN" b="0" i="1" smtClean="0">
                                        <a:latin typeface="Cambria Math" panose="02040503050406030204" pitchFamily="18" charset="0"/>
                                        <a:ea typeface="华文楷体" panose="02010600040101010101" charset="-122"/>
                                      </a:rPr>
                                      <m:t>r</m:t>
                                    </m:r>
                                  </m:sub>
                                </m:sSub>
                              </m:e>
                            </m:d>
                          </m:e>
                          <m:sup>
                            <m:r>
                              <a:rPr lang="en-US" altLang="zh-CN" b="0" smtClean="0">
                                <a:latin typeface="Cambria Math" panose="02040503050406030204" pitchFamily="18" charset="0"/>
                                <a:ea typeface="华文楷体" panose="02010600040101010101" charset="-122"/>
                              </a:rPr>
                              <m:t>2</m:t>
                            </m:r>
                          </m:sup>
                        </m:sSup>
                        <m:r>
                          <a:rPr lang="en-US" altLang="zh-CN" b="0" smtClean="0">
                            <a:latin typeface="Cambria Math" panose="02040503050406030204" pitchFamily="18" charset="0"/>
                            <a:ea typeface="华文楷体" panose="02010600040101010101" charset="-122"/>
                          </a:rPr>
                          <m:t>+</m:t>
                        </m:r>
                        <m:sSup>
                          <m:sSupPr>
                            <m:ctrlPr>
                              <a:rPr lang="zh-CN" altLang="zh-CN" b="0">
                                <a:latin typeface="华文楷体" panose="02010600040101010101" charset="-122"/>
                                <a:ea typeface="华文楷体" panose="02010600040101010101" charset="-122"/>
                              </a:rPr>
                            </m:ctrlPr>
                          </m:sSupPr>
                          <m:e>
                            <m:r>
                              <m:rPr>
                                <m:sty m:val="p"/>
                              </m:rPr>
                              <a:rPr lang="en-US" altLang="zh-CN" b="0" smtClean="0">
                                <a:latin typeface="Cambria Math" panose="02040503050406030204" pitchFamily="18" charset="0"/>
                                <a:ea typeface="华文楷体" panose="02010600040101010101" charset="-122"/>
                              </a:rPr>
                              <m:t>Γ</m:t>
                            </m:r>
                          </m:e>
                          <m:sup>
                            <m:r>
                              <a:rPr lang="en-US" altLang="zh-CN" b="0" smtClean="0">
                                <a:latin typeface="Cambria Math" panose="02040503050406030204" pitchFamily="18" charset="0"/>
                                <a:ea typeface="华文楷体" panose="02010600040101010101" charset="-122"/>
                              </a:rPr>
                              <m:t>2</m:t>
                            </m:r>
                          </m:sup>
                        </m:sSup>
                      </m:den>
                    </m:f>
                    <m:r>
                      <a:rPr lang="en-US" altLang="zh-CN" b="0" smtClean="0">
                        <a:latin typeface="Cambria Math" panose="02040503050406030204" pitchFamily="18" charset="0"/>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m:rPr>
                            <m:sty m:val="p"/>
                          </m:rPr>
                          <a:rPr lang="en-US" altLang="zh-CN" b="0"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p</m:t>
                        </m:r>
                      </m:sub>
                    </m:sSub>
                  </m:oMath>
                </a14:m>
                <a:r>
                  <a:rPr lang="en-US" altLang="zh-CN" b="0" dirty="0">
                    <a:latin typeface="华文楷体" panose="02010600040101010101" charset="-122"/>
                    <a:ea typeface="华文楷体" panose="02010600040101010101" charset="-122"/>
                  </a:rPr>
                  <a:t> </a:t>
                </a:r>
                <a:endParaRPr lang="zh-CN" altLang="zh-CN" b="0" dirty="0">
                  <a:latin typeface="华文楷体" panose="02010600040101010101" charset="-122"/>
                  <a:ea typeface="华文楷体" panose="02010600040101010101" charset="-122"/>
                </a:endParaRPr>
              </a:p>
              <a:p>
                <a:pPr marL="0" indent="0">
                  <a:buNone/>
                </a:pPr>
                <a:endParaRPr lang="zh-CN" altLang="el-GR" sz="2000" kern="0" dirty="0">
                  <a:latin typeface="华文楷体" panose="02010600040101010101" charset="-122"/>
                  <a:ea typeface="华文楷体" panose="02010600040101010101" charset="-122"/>
                </a:endParaRPr>
              </a:p>
            </p:txBody>
          </p:sp>
        </mc:Choice>
        <mc:Fallback>
          <p:sp>
            <p:nvSpPr>
              <p:cNvPr id="4" name="Rectangle 3"/>
              <p:cNvSpPr txBox="1">
                <a:spLocks noRot="1" noChangeAspect="1" noMove="1" noResize="1" noEditPoints="1" noAdjustHandles="1" noChangeArrowheads="1" noChangeShapeType="1" noTextEdit="1"/>
              </p:cNvSpPr>
              <p:nvPr/>
            </p:nvSpPr>
            <p:spPr>
              <a:xfrm>
                <a:off x="215827" y="296652"/>
                <a:ext cx="8604645" cy="5878488"/>
              </a:xfrm>
              <a:prstGeom prst="rect">
                <a:avLst/>
              </a:prstGeom>
              <a:blipFill rotWithShape="1">
                <a:blip r:embed="rId1"/>
                <a:stretch>
                  <a:fillRect l="-7" t="-2" r="4" b="-13399"/>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关于共振峰的实际宽度</a:t>
            </a:r>
            <a:endParaRPr kumimoji="1" lang="zh-CN" altLang="en-US" dirty="0"/>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a:xfrm>
                <a:off x="208811" y="531805"/>
                <a:ext cx="8604645" cy="5878488"/>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50000"/>
                  </a:lnSpc>
                  <a:buNone/>
                </a:pPr>
                <a14:m>
                  <m:oMath xmlns:m="http://schemas.openxmlformats.org/officeDocument/2006/math">
                    <m:sSub>
                      <m:sSubPr>
                        <m:ctrlPr>
                          <a:rPr lang="zh-CN" altLang="zh-CN" b="0">
                            <a:latin typeface="华文楷体" panose="02010600040101010101" charset="-122"/>
                            <a:ea typeface="华文楷体" panose="02010600040101010101" charset="-122"/>
                          </a:rPr>
                        </m:ctrlPr>
                      </m:sSubPr>
                      <m:e>
                        <m:r>
                          <m:rPr>
                            <m:sty m:val="p"/>
                          </m:rPr>
                          <a:rPr lang="en-US" altLang="zh-CN" b="0" smtClean="0">
                            <a:latin typeface="Cambria Math" panose="02040503050406030204" pitchFamily="18" charset="0"/>
                            <a:ea typeface="华文楷体" panose="02010600040101010101" charset="-122"/>
                          </a:rPr>
                          <m:t>Σ</m:t>
                        </m:r>
                      </m:e>
                      <m:sub>
                        <m:r>
                          <m:rPr>
                            <m:sty m:val="p"/>
                          </m:rPr>
                          <a:rPr lang="en-US" altLang="zh-CN" b="0" i="1" smtClean="0">
                            <a:latin typeface="Cambria Math" panose="02040503050406030204" pitchFamily="18" charset="0"/>
                            <a:ea typeface="华文楷体" panose="02010600040101010101" charset="-122"/>
                          </a:rPr>
                          <m:t>p</m:t>
                        </m:r>
                      </m:sub>
                    </m:sSub>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是混合物的宏观势散射截</a:t>
                </a:r>
                <a:r>
                  <a:rPr lang="zh-CN" altLang="en-US" b="0" dirty="0">
                    <a:latin typeface="华文楷体" panose="02010600040101010101" charset="-122"/>
                    <a:ea typeface="华文楷体" panose="02010600040101010101" charset="-122"/>
                  </a:rPr>
                  <a:t>面</a:t>
                </a:r>
                <a:r>
                  <a:rPr lang="zh-CN" altLang="zh-CN" b="0" dirty="0">
                    <a:latin typeface="华文楷体" panose="02010600040101010101" charset="-122"/>
                    <a:ea typeface="华文楷体" panose="02010600040101010101" charset="-122"/>
                  </a:rPr>
                  <a:t>， </a:t>
                </a:r>
                <a14:m>
                  <m:oMath xmlns:m="http://schemas.openxmlformats.org/officeDocument/2006/math">
                    <m:sSub>
                      <m:sSubPr>
                        <m:ctrlPr>
                          <a:rPr lang="en-US" altLang="zh-CN" b="0" i="1" smtClean="0">
                            <a:latin typeface="Cambria Math" panose="02040503050406030204" pitchFamily="18" charset="0"/>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N</m:t>
                        </m:r>
                      </m:e>
                      <m:sub>
                        <m:r>
                          <a:rPr lang="en-US" altLang="zh-CN" b="0" i="1" smtClean="0">
                            <a:latin typeface="Cambria Math" panose="02040503050406030204" pitchFamily="18" charset="0"/>
                            <a:ea typeface="华文楷体" panose="02010600040101010101" charset="-122"/>
                          </a:rPr>
                          <m:t>𝐴</m:t>
                        </m:r>
                      </m:sub>
                    </m:sSub>
                  </m:oMath>
                </a14:m>
                <a:r>
                  <a:rPr lang="zh-CN" altLang="zh-CN" b="0" dirty="0">
                    <a:latin typeface="华文楷体" panose="02010600040101010101" charset="-122"/>
                    <a:ea typeface="华文楷体" panose="02010600040101010101" charset="-122"/>
                  </a:rPr>
                  <a:t>和 </a:t>
                </a:r>
                <a14:m>
                  <m:oMath xmlns:m="http://schemas.openxmlformats.org/officeDocument/2006/math">
                    <m:sSub>
                      <m:sSubPr>
                        <m:ctrlPr>
                          <a:rPr lang="zh-CN" altLang="zh-CN" b="0">
                            <a:latin typeface="华文楷体" panose="02010600040101010101" charset="-122"/>
                            <a:ea typeface="华文楷体" panose="02010600040101010101" charset="-122"/>
                          </a:rPr>
                        </m:ctrlPr>
                      </m:sSubPr>
                      <m:e>
                        <m:r>
                          <m:rPr>
                            <m:sty m:val="p"/>
                          </m:rPr>
                          <a:rPr lang="en-US" altLang="zh-CN" b="0" i="1" smtClean="0">
                            <a:latin typeface="Cambria Math" panose="02040503050406030204" pitchFamily="18" charset="0"/>
                            <a:ea typeface="华文楷体" panose="02010600040101010101" charset="-122"/>
                          </a:rPr>
                          <m:t>N</m:t>
                        </m:r>
                      </m:e>
                      <m:sub>
                        <m:r>
                          <m:rPr>
                            <m:sty m:val="p"/>
                          </m:rPr>
                          <a:rPr lang="en-US" altLang="zh-CN" b="0" i="1" smtClean="0">
                            <a:latin typeface="Cambria Math" panose="02040503050406030204" pitchFamily="18" charset="0"/>
                            <a:ea typeface="华文楷体" panose="02010600040101010101" charset="-122"/>
                          </a:rPr>
                          <m:t>M</m:t>
                        </m:r>
                      </m:sub>
                    </m:sSub>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分别是吸收剂和慢化剂的原子密度</a:t>
                </a:r>
                <a:r>
                  <a:rPr lang="en-US" altLang="zh-CN" b="0" dirty="0">
                    <a:latin typeface="华文楷体" panose="02010600040101010101" charset="-122"/>
                    <a:ea typeface="华文楷体" panose="02010600040101010101" charset="-122"/>
                  </a:rPr>
                  <a:t>,</a:t>
                </a:r>
                <a:endParaRPr lang="en-US" altLang="zh-CN" b="0" dirty="0">
                  <a:latin typeface="华文楷体" panose="02010600040101010101" charset="-122"/>
                  <a:ea typeface="华文楷体" panose="02010600040101010101" charset="-122"/>
                </a:endParaRPr>
              </a:p>
              <a:p>
                <a:pPr marL="0" indent="0">
                  <a:lnSpc>
                    <a:spcPct val="150000"/>
                  </a:lnSpc>
                  <a:buNone/>
                </a:pPr>
                <a14:m>
                  <m:oMath xmlns:m="http://schemas.openxmlformats.org/officeDocument/2006/math">
                    <m:sSub>
                      <m:sSubPr>
                        <m:ctrlPr>
                          <a:rPr lang="en-US" altLang="zh-CN" b="0" i="1" smtClean="0">
                            <a:latin typeface="Cambria Math" panose="02040503050406030204" pitchFamily="18" charset="0"/>
                            <a:ea typeface="华文楷体" panose="02010600040101010101" charset="-122"/>
                          </a:rPr>
                        </m:ctrlPr>
                      </m:sSubPr>
                      <m:e>
                        <m:r>
                          <a:rPr lang="en-US" altLang="zh-CN" b="0" i="1" smtClean="0">
                            <a:latin typeface="Cambria Math" panose="02040503050406030204" pitchFamily="18" charset="0"/>
                            <a:ea typeface="华文楷体" panose="02010600040101010101" charset="-122"/>
                          </a:rPr>
                          <m:t>𝜎</m:t>
                        </m:r>
                      </m:e>
                      <m:sub>
                        <m:r>
                          <a:rPr lang="en-US" altLang="zh-CN" b="0" i="1" smtClean="0">
                            <a:latin typeface="Cambria Math" panose="02040503050406030204" pitchFamily="18" charset="0"/>
                            <a:ea typeface="华文楷体" panose="02010600040101010101" charset="-122"/>
                          </a:rPr>
                          <m:t>𝑝𝐴</m:t>
                        </m:r>
                      </m:sub>
                    </m:sSub>
                  </m:oMath>
                </a14:m>
                <a:r>
                  <a:rPr lang="zh-CN" altLang="en-US" b="0" dirty="0">
                    <a:latin typeface="华文楷体" panose="02010600040101010101" charset="-122"/>
                    <a:ea typeface="华文楷体" panose="02010600040101010101" charset="-122"/>
                  </a:rPr>
                  <a:t>是吸收剂的势散射截面（</a:t>
                </a:r>
                <a14:m>
                  <m:oMath xmlns:m="http://schemas.openxmlformats.org/officeDocument/2006/math">
                    <m:sSub>
                      <m:sSubPr>
                        <m:ctrlPr>
                          <a:rPr lang="en-US" altLang="zh-CN" b="0" i="1" smtClean="0">
                            <a:latin typeface="Cambria Math" panose="02040503050406030204" pitchFamily="18" charset="0"/>
                            <a:ea typeface="华文楷体" panose="02010600040101010101" charset="-122"/>
                          </a:rPr>
                        </m:ctrlPr>
                      </m:sSubPr>
                      <m:e>
                        <m:r>
                          <a:rPr lang="en-US" altLang="zh-CN" b="0" i="1" smtClean="0">
                            <a:latin typeface="Cambria Math" panose="02040503050406030204" pitchFamily="18" charset="0"/>
                            <a:ea typeface="华文楷体" panose="02010600040101010101" charset="-122"/>
                          </a:rPr>
                          <m:t>𝜎</m:t>
                        </m:r>
                      </m:e>
                      <m:sub>
                        <m:r>
                          <a:rPr lang="en-US" altLang="zh-CN" b="0" i="1" smtClean="0">
                            <a:latin typeface="Cambria Math" panose="02040503050406030204" pitchFamily="18" charset="0"/>
                            <a:ea typeface="华文楷体" panose="02010600040101010101" charset="-122"/>
                          </a:rPr>
                          <m:t>𝑝𝐴</m:t>
                        </m:r>
                      </m:sub>
                    </m:sSub>
                    <m:r>
                      <a:rPr lang="en-US" altLang="zh-CN" b="0" i="1" smtClean="0">
                        <a:latin typeface="Cambria Math" panose="02040503050406030204" pitchFamily="18" charset="0"/>
                        <a:ea typeface="华文楷体" panose="02010600040101010101" charset="-122"/>
                      </a:rPr>
                      <m:t>≈</m:t>
                    </m:r>
                    <m:r>
                      <a:rPr lang="en-US" altLang="zh-CN" b="0" i="1" smtClean="0">
                        <a:latin typeface="Cambria Math" panose="02040503050406030204" pitchFamily="18" charset="0"/>
                        <a:ea typeface="华文楷体" panose="02010600040101010101" charset="-122"/>
                      </a:rPr>
                      <m:t>4</m:t>
                    </m:r>
                    <m:r>
                      <a:rPr lang="en-US" altLang="zh-CN" b="0" i="1" smtClean="0">
                        <a:latin typeface="Cambria Math" panose="02040503050406030204" pitchFamily="18" charset="0"/>
                        <a:ea typeface="华文楷体" panose="02010600040101010101" charset="-122"/>
                      </a:rPr>
                      <m:t>𝜋</m:t>
                    </m:r>
                    <m:sSup>
                      <m:sSupPr>
                        <m:ctrlPr>
                          <a:rPr lang="en-US" altLang="zh-CN" b="0" i="1" smtClean="0">
                            <a:latin typeface="Cambria Math" panose="02040503050406030204" pitchFamily="18" charset="0"/>
                            <a:ea typeface="华文楷体" panose="02010600040101010101" charset="-122"/>
                          </a:rPr>
                        </m:ctrlPr>
                      </m:sSupPr>
                      <m:e>
                        <m:r>
                          <a:rPr lang="en-US" altLang="zh-CN" b="0" i="1" smtClean="0">
                            <a:latin typeface="Cambria Math" panose="02040503050406030204" pitchFamily="18" charset="0"/>
                            <a:ea typeface="华文楷体" panose="02010600040101010101" charset="-122"/>
                          </a:rPr>
                          <m:t>𝑅</m:t>
                        </m:r>
                      </m:e>
                      <m:sup>
                        <m:r>
                          <a:rPr lang="en-US" altLang="zh-CN" b="0" i="1" smtClean="0">
                            <a:latin typeface="Cambria Math" panose="02040503050406030204" pitchFamily="18" charset="0"/>
                            <a:ea typeface="华文楷体" panose="02010600040101010101" charset="-122"/>
                          </a:rPr>
                          <m:t>2</m:t>
                        </m:r>
                      </m:sup>
                    </m:sSup>
                    <m:r>
                      <a:rPr lang="en-US" altLang="zh-CN" b="0" i="1" smtClean="0">
                        <a:latin typeface="Cambria Math" panose="02040503050406030204" pitchFamily="18" charset="0"/>
                        <a:ea typeface="华文楷体" panose="02010600040101010101" charset="-122"/>
                      </a:rPr>
                      <m:t>）</m:t>
                    </m:r>
                    <m:r>
                      <a:rPr lang="en-US" altLang="zh-CN" b="0" i="1" smtClean="0">
                        <a:latin typeface="Cambria Math" panose="02040503050406030204" pitchFamily="18" charset="0"/>
                        <a:ea typeface="华文楷体" panose="02010600040101010101" charset="-122"/>
                      </a:rPr>
                      <m:t>,</m:t>
                    </m:r>
                  </m:oMath>
                </a14:m>
                <a:r>
                  <a:rPr lang="zh-CN" altLang="en-US" b="0" dirty="0">
                    <a:latin typeface="华文楷体" panose="02010600040101010101" charset="-122"/>
                    <a:ea typeface="华文楷体" panose="02010600040101010101" charset="-122"/>
                  </a:rPr>
                  <a:t>以及</a:t>
                </a:r>
                <a14:m>
                  <m:oMath xmlns:m="http://schemas.openxmlformats.org/officeDocument/2006/math">
                    <m:sSub>
                      <m:sSubPr>
                        <m:ctrlPr>
                          <a:rPr lang="en-US" altLang="zh-CN" b="0" i="1" dirty="0" smtClean="0">
                            <a:latin typeface="Cambria Math" panose="02040503050406030204" pitchFamily="18" charset="0"/>
                            <a:ea typeface="华文楷体" panose="02010600040101010101" charset="-122"/>
                          </a:rPr>
                        </m:ctrlPr>
                      </m:sSubPr>
                      <m:e>
                        <m:r>
                          <a:rPr lang="en-US" altLang="zh-CN" b="0" i="1" dirty="0" smtClean="0">
                            <a:latin typeface="Cambria Math" panose="02040503050406030204" pitchFamily="18" charset="0"/>
                            <a:ea typeface="华文楷体" panose="02010600040101010101" charset="-122"/>
                          </a:rPr>
                          <m:t>𝜎</m:t>
                        </m:r>
                      </m:e>
                      <m:sub>
                        <m:r>
                          <a:rPr lang="en-US" altLang="zh-CN" b="0" i="1" dirty="0" smtClean="0">
                            <a:latin typeface="Cambria Math" panose="02040503050406030204" pitchFamily="18" charset="0"/>
                            <a:ea typeface="华文楷体" panose="02010600040101010101" charset="-122"/>
                          </a:rPr>
                          <m:t>𝑠𝑀</m:t>
                        </m:r>
                      </m:sub>
                    </m:sSub>
                    <m:r>
                      <a:rPr lang="zh-CN" altLang="en-US" b="0" i="1" dirty="0">
                        <a:latin typeface="Cambria Math" panose="02040503050406030204" pitchFamily="18" charset="0"/>
                        <a:ea typeface="华文楷体" panose="02010600040101010101" charset="-122"/>
                      </a:rPr>
                      <m:t>是</m:t>
                    </m:r>
                  </m:oMath>
                </a14:m>
                <a:r>
                  <a:rPr lang="zh-CN" altLang="en-US" b="0" dirty="0">
                    <a:latin typeface="华文楷体" panose="02010600040101010101" charset="-122"/>
                    <a:ea typeface="华文楷体" panose="02010600040101010101" charset="-122"/>
                  </a:rPr>
                  <a:t>慢化剂的散射截面（全部是势散射截面）。</a:t>
                </a:r>
                <a:r>
                  <a:rPr lang="zh-CN" altLang="zh-CN" b="0" dirty="0">
                    <a:latin typeface="华文楷体" panose="02010600040101010101" charset="-122"/>
                    <a:ea typeface="华文楷体" panose="02010600040101010101" charset="-122"/>
                  </a:rPr>
                  <a:t>将 </a:t>
                </a:r>
                <a14:m>
                  <m:oMath xmlns:m="http://schemas.openxmlformats.org/officeDocument/2006/math">
                    <m:r>
                      <a:rPr lang="en-US" altLang="zh-CN" b="0">
                        <a:latin typeface="华文楷体" panose="02010600040101010101" charset="-122"/>
                        <a:ea typeface="华文楷体" panose="02010600040101010101" charset="-122"/>
                      </a:rPr>
                      <m:t>𝐸</m:t>
                    </m:r>
                    <m:r>
                      <a:rPr lang="en-US" altLang="zh-CN" b="0">
                        <a:latin typeface="华文楷体" panose="02010600040101010101" charset="-122"/>
                        <a:ea typeface="华文楷体" panose="02010600040101010101" charset="-122"/>
                      </a:rPr>
                      <m:t>=</m:t>
                    </m:r>
                    <m:sSub>
                      <m:sSubPr>
                        <m:ctrlPr>
                          <a:rPr lang="zh-CN" altLang="zh-CN" b="0">
                            <a:latin typeface="华文楷体" panose="02010600040101010101" charset="-122"/>
                            <a:ea typeface="华文楷体" panose="02010600040101010101" charset="-122"/>
                          </a:rPr>
                        </m:ctrlPr>
                      </m:sSubPr>
                      <m:e>
                        <m:r>
                          <a:rPr lang="en-US" altLang="zh-CN" b="0">
                            <a:latin typeface="华文楷体" panose="02010600040101010101" charset="-122"/>
                            <a:ea typeface="华文楷体" panose="02010600040101010101" charset="-122"/>
                          </a:rPr>
                          <m:t>𝐸</m:t>
                        </m:r>
                      </m:e>
                      <m:sub>
                        <m:r>
                          <a:rPr lang="en-US" altLang="zh-CN" b="0">
                            <a:latin typeface="华文楷体" panose="02010600040101010101" charset="-122"/>
                            <a:ea typeface="华文楷体" panose="02010600040101010101" charset="-122"/>
                          </a:rPr>
                          <m:t>𝑟</m:t>
                        </m:r>
                      </m:sub>
                    </m:sSub>
                    <m:r>
                      <a:rPr lang="en-US" altLang="zh-CN" b="0">
                        <a:latin typeface="华文楷体" panose="02010600040101010101" charset="-122"/>
                        <a:ea typeface="华文楷体" panose="02010600040101010101" charset="-122"/>
                      </a:rPr>
                      <m:t>±</m:t>
                    </m:r>
                    <m:f>
                      <m:fPr>
                        <m:ctrlPr>
                          <a:rPr lang="zh-CN" altLang="zh-CN" b="0">
                            <a:latin typeface="华文楷体" panose="02010600040101010101" charset="-122"/>
                            <a:ea typeface="华文楷体" panose="02010600040101010101" charset="-122"/>
                          </a:rPr>
                        </m:ctrlPr>
                      </m:fPr>
                      <m:num>
                        <m:r>
                          <a:rPr lang="en-US" altLang="zh-CN" b="0">
                            <a:latin typeface="华文楷体" panose="02010600040101010101" charset="-122"/>
                            <a:ea typeface="华文楷体" panose="02010600040101010101" charset="-122"/>
                          </a:rPr>
                          <m:t>1</m:t>
                        </m:r>
                      </m:num>
                      <m:den>
                        <m:r>
                          <a:rPr lang="en-US" altLang="zh-CN" b="0">
                            <a:latin typeface="华文楷体" panose="02010600040101010101" charset="-122"/>
                            <a:ea typeface="华文楷体" panose="02010600040101010101" charset="-122"/>
                          </a:rPr>
                          <m:t>2</m:t>
                        </m:r>
                      </m:den>
                    </m:f>
                    <m:sSub>
                      <m:sSubPr>
                        <m:ctrlPr>
                          <a:rPr lang="zh-CN" altLang="zh-CN" b="0">
                            <a:latin typeface="华文楷体" panose="02010600040101010101" charset="-122"/>
                            <a:ea typeface="华文楷体" panose="02010600040101010101" charset="-122"/>
                          </a:rPr>
                        </m:ctrlPr>
                      </m:sSubPr>
                      <m:e>
                        <m:r>
                          <m:rPr>
                            <m:sty m:val="p"/>
                          </m:rPr>
                          <a:rPr lang="en-US" altLang="zh-CN" b="0">
                            <a:latin typeface="华文楷体" panose="02010600040101010101" charset="-122"/>
                            <a:ea typeface="华文楷体" panose="02010600040101010101" charset="-122"/>
                          </a:rPr>
                          <m:t>Γ</m:t>
                        </m:r>
                      </m:e>
                      <m:sub>
                        <m:r>
                          <a:rPr lang="en-US" altLang="zh-CN" b="0">
                            <a:latin typeface="华文楷体" panose="02010600040101010101" charset="-122"/>
                            <a:ea typeface="华文楷体" panose="02010600040101010101" charset="-122"/>
                          </a:rPr>
                          <m:t>𝑝</m:t>
                        </m:r>
                      </m:sub>
                    </m:sSub>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带入上式</a:t>
                </a:r>
                <a:br>
                  <a:rPr lang="en-US" altLang="zh-CN" b="0" dirty="0">
                    <a:latin typeface="华文楷体" panose="02010600040101010101" charset="-122"/>
                    <a:ea typeface="华文楷体" panose="02010600040101010101" charset="-122"/>
                  </a:rPr>
                </a:br>
                <a:r>
                  <a:rPr lang="zh-CN" altLang="zh-CN" b="0" dirty="0">
                    <a:latin typeface="华文楷体" panose="02010600040101010101" charset="-122"/>
                    <a:ea typeface="华文楷体" panose="02010600040101010101" charset="-122"/>
                  </a:rPr>
                  <a:t>一般而言，吸收剂</a:t>
                </a:r>
                <a:r>
                  <a:rPr lang="en-US" altLang="zh-CN" b="0" dirty="0">
                    <a:latin typeface="华文楷体" panose="02010600040101010101" charset="-122"/>
                    <a:ea typeface="华文楷体" panose="02010600040101010101" charset="-122"/>
                  </a:rPr>
                  <a:t>A</a:t>
                </a:r>
                <a:r>
                  <a:rPr lang="zh-CN" altLang="zh-CN" b="0" dirty="0">
                    <a:latin typeface="华文楷体" panose="02010600040101010101" charset="-122"/>
                    <a:ea typeface="华文楷体" panose="02010600040101010101" charset="-122"/>
                  </a:rPr>
                  <a:t>的共振峰值截面远大于混合介质的势散射截面</a:t>
                </a:r>
                <a:endParaRPr lang="en-US" altLang="zh-CN" b="0" dirty="0">
                  <a:latin typeface="华文楷体" panose="02010600040101010101" charset="-122"/>
                  <a:ea typeface="华文楷体" panose="02010600040101010101"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华文楷体" panose="02010600040101010101" charset="-122"/>
                            </a:rPr>
                          </m:ctrlPr>
                        </m:sSubPr>
                        <m:e>
                          <m:r>
                            <m:rPr>
                              <m:sty m:val="p"/>
                            </m:rPr>
                            <a:rPr lang="en-US" altLang="zh-CN" b="0" i="0" smtClean="0">
                              <a:latin typeface="Cambria Math" panose="02040503050406030204" pitchFamily="18" charset="0"/>
                              <a:ea typeface="华文楷体" panose="02010600040101010101" charset="-122"/>
                            </a:rPr>
                            <m:t>Γ</m:t>
                          </m:r>
                        </m:e>
                        <m:sub>
                          <m:r>
                            <a:rPr lang="en-US" altLang="zh-CN" b="0" i="1" smtClean="0">
                              <a:latin typeface="Cambria Math" panose="02040503050406030204" pitchFamily="18" charset="0"/>
                              <a:ea typeface="华文楷体" panose="02010600040101010101" charset="-122"/>
                            </a:rPr>
                            <m:t>𝑃</m:t>
                          </m:r>
                        </m:sub>
                      </m:sSub>
                      <m:r>
                        <a:rPr lang="en-US" altLang="zh-CN" b="0" i="1" smtClean="0">
                          <a:latin typeface="Cambria Math" panose="02040503050406030204" pitchFamily="18" charset="0"/>
                          <a:ea typeface="华文楷体" panose="02010600040101010101" charset="-122"/>
                        </a:rPr>
                        <m:t>=</m:t>
                      </m:r>
                      <m:r>
                        <m:rPr>
                          <m:sty m:val="p"/>
                        </m:rPr>
                        <a:rPr lang="en-US" altLang="zh-CN" b="0" i="0" smtClean="0">
                          <a:latin typeface="Cambria Math" panose="02040503050406030204" pitchFamily="18" charset="0"/>
                          <a:ea typeface="华文楷体" panose="02010600040101010101" charset="-122"/>
                        </a:rPr>
                        <m:t>Γ</m:t>
                      </m:r>
                      <m:rad>
                        <m:radPr>
                          <m:degHide m:val="on"/>
                          <m:ctrlPr>
                            <a:rPr lang="en-US" altLang="zh-CN" b="0" i="1" smtClean="0">
                              <a:latin typeface="Cambria Math" panose="02040503050406030204" pitchFamily="18" charset="0"/>
                              <a:ea typeface="华文楷体" panose="02010600040101010101" charset="-122"/>
                            </a:rPr>
                          </m:ctrlPr>
                        </m:radPr>
                        <m:deg/>
                        <m:e>
                          <m:f>
                            <m:fPr>
                              <m:ctrlPr>
                                <a:rPr lang="en-US" altLang="zh-CN" b="0" i="1" smtClean="0">
                                  <a:latin typeface="Cambria Math" panose="02040503050406030204" pitchFamily="18" charset="0"/>
                                  <a:ea typeface="华文楷体" panose="02010600040101010101" charset="-122"/>
                                </a:rPr>
                              </m:ctrlPr>
                            </m:fPr>
                            <m:num>
                              <m:sSub>
                                <m:sSubPr>
                                  <m:ctrlPr>
                                    <a:rPr lang="en-US" altLang="zh-CN" b="0" i="1" smtClean="0">
                                      <a:latin typeface="Cambria Math" panose="02040503050406030204" pitchFamily="18" charset="0"/>
                                      <a:ea typeface="华文楷体" panose="02010600040101010101" charset="-122"/>
                                    </a:rPr>
                                  </m:ctrlPr>
                                </m:sSubPr>
                                <m:e>
                                  <m:r>
                                    <a:rPr lang="en-US" altLang="zh-CN" b="0" i="1" smtClean="0">
                                      <a:latin typeface="Cambria Math" panose="02040503050406030204" pitchFamily="18" charset="0"/>
                                      <a:ea typeface="华文楷体" panose="02010600040101010101" charset="-122"/>
                                    </a:rPr>
                                    <m:t>𝑁</m:t>
                                  </m:r>
                                </m:e>
                                <m:sub>
                                  <m:r>
                                    <a:rPr lang="en-US" altLang="zh-CN" b="0" i="1" smtClean="0">
                                      <a:latin typeface="Cambria Math" panose="02040503050406030204" pitchFamily="18" charset="0"/>
                                      <a:ea typeface="华文楷体" panose="02010600040101010101" charset="-122"/>
                                    </a:rPr>
                                    <m:t>𝐴</m:t>
                                  </m:r>
                                </m:sub>
                              </m:sSub>
                              <m:sSub>
                                <m:sSubPr>
                                  <m:ctrlPr>
                                    <a:rPr lang="en-US" altLang="zh-CN" b="0" i="1" smtClean="0">
                                      <a:latin typeface="Cambria Math" panose="02040503050406030204" pitchFamily="18" charset="0"/>
                                      <a:ea typeface="华文楷体" panose="02010600040101010101" charset="-122"/>
                                    </a:rPr>
                                  </m:ctrlPr>
                                </m:sSubPr>
                                <m:e>
                                  <m:r>
                                    <a:rPr lang="en-US" altLang="zh-CN" b="0" i="1" smtClean="0">
                                      <a:latin typeface="Cambria Math" panose="02040503050406030204" pitchFamily="18" charset="0"/>
                                      <a:ea typeface="华文楷体" panose="02010600040101010101" charset="-122"/>
                                    </a:rPr>
                                    <m:t>𝜎</m:t>
                                  </m:r>
                                </m:e>
                                <m:sub>
                                  <m:r>
                                    <a:rPr lang="en-US" altLang="zh-CN" b="0" i="1" smtClean="0">
                                      <a:latin typeface="Cambria Math" panose="02040503050406030204" pitchFamily="18" charset="0"/>
                                      <a:ea typeface="华文楷体" panose="02010600040101010101" charset="-122"/>
                                    </a:rPr>
                                    <m:t>0</m:t>
                                  </m:r>
                                </m:sub>
                              </m:sSub>
                            </m:num>
                            <m:den>
                              <m:sSub>
                                <m:sSubPr>
                                  <m:ctrlPr>
                                    <a:rPr lang="en-US" altLang="zh-CN" b="0" i="1" smtClean="0">
                                      <a:latin typeface="Cambria Math" panose="02040503050406030204" pitchFamily="18" charset="0"/>
                                      <a:ea typeface="华文楷体" panose="02010600040101010101" charset="-122"/>
                                    </a:rPr>
                                  </m:ctrlPr>
                                </m:sSubPr>
                                <m:e>
                                  <m:r>
                                    <m:rPr>
                                      <m:sty m:val="p"/>
                                    </m:rPr>
                                    <a:rPr lang="en-US" altLang="zh-CN" b="0" i="0" smtClean="0">
                                      <a:latin typeface="Cambria Math" panose="02040503050406030204" pitchFamily="18" charset="0"/>
                                      <a:ea typeface="华文楷体" panose="02010600040101010101" charset="-122"/>
                                    </a:rPr>
                                    <m:t>Σ</m:t>
                                  </m:r>
                                </m:e>
                                <m:sub>
                                  <m:r>
                                    <a:rPr lang="en-US" altLang="zh-CN" b="0" i="1" smtClean="0">
                                      <a:latin typeface="Cambria Math" panose="02040503050406030204" pitchFamily="18" charset="0"/>
                                      <a:ea typeface="华文楷体" panose="02010600040101010101" charset="-122"/>
                                    </a:rPr>
                                    <m:t>𝑝</m:t>
                                  </m:r>
                                </m:sub>
                              </m:sSub>
                            </m:den>
                          </m:f>
                        </m:e>
                      </m:rad>
                    </m:oMath>
                  </m:oMathPara>
                </a14:m>
                <a:endParaRPr lang="zh-CN" altLang="zh-CN" b="0" dirty="0">
                  <a:latin typeface="华文楷体" panose="02010600040101010101" charset="-122"/>
                  <a:ea typeface="华文楷体" panose="02010600040101010101" charset="-122"/>
                </a:endParaRPr>
              </a:p>
              <a:p>
                <a:pPr marL="0" indent="0">
                  <a:buNone/>
                </a:pPr>
                <a:endParaRPr lang="zh-CN" altLang="zh-CN" sz="2000" dirty="0">
                  <a:latin typeface="华文楷体" panose="02010600040101010101" charset="-122"/>
                  <a:ea typeface="华文楷体" panose="02010600040101010101" charset="-122"/>
                </a:endParaRPr>
              </a:p>
              <a:p>
                <a:pPr marL="0" indent="0">
                  <a:buNone/>
                </a:pPr>
                <a:endParaRPr lang="zh-CN" altLang="el-GR" sz="2000" kern="0" dirty="0">
                  <a:latin typeface="华文楷体" panose="02010600040101010101" charset="-122"/>
                  <a:ea typeface="华文楷体" panose="02010600040101010101" charset="-122"/>
                </a:endParaRPr>
              </a:p>
            </p:txBody>
          </p:sp>
        </mc:Choice>
        <mc:Fallback>
          <p:sp>
            <p:nvSpPr>
              <p:cNvPr id="4" name="Rectangle 3"/>
              <p:cNvSpPr txBox="1">
                <a:spLocks noRot="1" noChangeAspect="1" noMove="1" noResize="1" noEditPoints="1" noAdjustHandles="1" noChangeArrowheads="1" noChangeShapeType="1" noTextEdit="1"/>
              </p:cNvSpPr>
              <p:nvPr/>
            </p:nvSpPr>
            <p:spPr>
              <a:xfrm>
                <a:off x="208811" y="531805"/>
                <a:ext cx="8604645" cy="5878488"/>
              </a:xfrm>
              <a:prstGeom prst="rect">
                <a:avLst/>
              </a:prstGeom>
              <a:blipFill rotWithShape="1">
                <a:blip r:embed="rId1"/>
                <a:stretch>
                  <a:fillRect l="-6" t="-5" r="3" b="10"/>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5" name="文本框 4"/>
          <p:cNvSpPr txBox="1"/>
          <p:nvPr/>
        </p:nvSpPr>
        <p:spPr>
          <a:xfrm>
            <a:off x="395536" y="764704"/>
            <a:ext cx="8208912" cy="4031873"/>
          </a:xfrm>
          <a:prstGeom prst="rect">
            <a:avLst/>
          </a:prstGeom>
          <a:noFill/>
        </p:spPr>
        <p:txBody>
          <a:bodyPr wrap="square" rtlCol="0">
            <a:spAutoFit/>
          </a:bodyPr>
          <a:lstStyle/>
          <a:p>
            <a:r>
              <a:rPr lang="en-US" altLang="zh-CN" sz="2000" b="1" dirty="0">
                <a:solidFill>
                  <a:schemeClr val="tx2"/>
                </a:solidFill>
                <a:latin typeface="华文楷体" panose="02010600040101010101" charset="-122"/>
                <a:ea typeface="华文楷体" panose="02010600040101010101" charset="-122"/>
              </a:rPr>
              <a:t>1.</a:t>
            </a:r>
            <a:r>
              <a:rPr lang="zh-CN" altLang="en-US" sz="2000" b="1" dirty="0">
                <a:solidFill>
                  <a:schemeClr val="tx2"/>
                </a:solidFill>
                <a:latin typeface="华文楷体" panose="02010600040101010101" charset="-122"/>
                <a:ea typeface="华文楷体" panose="02010600040101010101" charset="-122"/>
              </a:rPr>
              <a:t>对于</a:t>
            </a:r>
            <a:r>
              <a:rPr lang="en-US" altLang="zh-CN" sz="2000" b="1" dirty="0">
                <a:solidFill>
                  <a:schemeClr val="tx2"/>
                </a:solidFill>
                <a:latin typeface="华文楷体" panose="02010600040101010101" charset="-122"/>
                <a:ea typeface="华文楷体" panose="02010600040101010101" charset="-122"/>
              </a:rPr>
              <a:t>U-238</a:t>
            </a:r>
            <a:r>
              <a:rPr lang="zh-CN" altLang="en-US" sz="2000" b="1" dirty="0">
                <a:solidFill>
                  <a:schemeClr val="tx2"/>
                </a:solidFill>
                <a:latin typeface="华文楷体" panose="02010600040101010101" charset="-122"/>
                <a:ea typeface="华文楷体" panose="02010600040101010101" charset="-122"/>
              </a:rPr>
              <a:t>、</a:t>
            </a:r>
            <a:r>
              <a:rPr lang="en-US" altLang="zh-CN" sz="2000" b="1" dirty="0">
                <a:solidFill>
                  <a:schemeClr val="tx2"/>
                </a:solidFill>
                <a:latin typeface="华文楷体" panose="02010600040101010101" charset="-122"/>
                <a:ea typeface="华文楷体" panose="02010600040101010101" charset="-122"/>
              </a:rPr>
              <a:t>Th-232</a:t>
            </a:r>
            <a:r>
              <a:rPr lang="zh-CN" altLang="en-US" sz="2000" b="1" dirty="0">
                <a:solidFill>
                  <a:schemeClr val="tx2"/>
                </a:solidFill>
                <a:latin typeface="华文楷体" panose="02010600040101010101" charset="-122"/>
                <a:ea typeface="华文楷体" panose="02010600040101010101" charset="-122"/>
              </a:rPr>
              <a:t>等共振吸收核</a:t>
            </a:r>
            <a:r>
              <a:rPr lang="en-US" altLang="zh-CN" sz="2000" b="1" dirty="0">
                <a:solidFill>
                  <a:schemeClr val="tx2"/>
                </a:solidFill>
                <a:latin typeface="华文楷体" panose="02010600040101010101" charset="-122"/>
                <a:ea typeface="华文楷体" panose="02010600040101010101" charset="-122"/>
              </a:rPr>
              <a:t>, </a:t>
            </a:r>
            <a:r>
              <a:rPr lang="zh-CN" altLang="en-US" sz="2000" b="1" dirty="0">
                <a:solidFill>
                  <a:schemeClr val="tx2"/>
                </a:solidFill>
                <a:latin typeface="华文楷体" panose="02010600040101010101" charset="-122"/>
                <a:ea typeface="华文楷体" panose="02010600040101010101" charset="-122"/>
              </a:rPr>
              <a:t>为什么其低能共振峰的共振吸收是主要的</a:t>
            </a:r>
            <a:r>
              <a:rPr lang="en-US" altLang="zh-CN" sz="2000" b="1" dirty="0">
                <a:solidFill>
                  <a:schemeClr val="tx2"/>
                </a:solidFill>
                <a:latin typeface="华文楷体" panose="02010600040101010101" charset="-122"/>
                <a:ea typeface="华文楷体" panose="02010600040101010101" charset="-122"/>
              </a:rPr>
              <a:t>?</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低能共振峰宽度较大，且中子注量率高（</a:t>
            </a:r>
            <a:r>
              <a:rPr lang="en-US" altLang="zh-CN" sz="2000" dirty="0">
                <a:solidFill>
                  <a:srgbClr val="FF0000"/>
                </a:solidFill>
                <a:latin typeface="华文楷体" panose="02010600040101010101" charset="-122"/>
                <a:ea typeface="华文楷体" panose="02010600040101010101" charset="-122"/>
              </a:rPr>
              <a:t>1/E</a:t>
            </a:r>
            <a:r>
              <a:rPr lang="zh-CN" altLang="en-US" sz="2000" dirty="0">
                <a:solidFill>
                  <a:srgbClr val="FF0000"/>
                </a:solidFill>
                <a:latin typeface="华文楷体" panose="02010600040101010101" charset="-122"/>
                <a:ea typeface="华文楷体" panose="02010600040101010101" charset="-122"/>
              </a:rPr>
              <a:t>谱）。</a:t>
            </a:r>
            <a:endParaRPr lang="en-US" altLang="zh-CN"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2.NR</a:t>
            </a:r>
            <a:r>
              <a:rPr lang="zh-CN" altLang="en-US" sz="2000" b="1" dirty="0">
                <a:solidFill>
                  <a:schemeClr val="tx2"/>
                </a:solidFill>
                <a:latin typeface="华文楷体" panose="02010600040101010101" charset="-122"/>
                <a:ea typeface="华文楷体" panose="02010600040101010101" charset="-122"/>
              </a:rPr>
              <a:t>近似与</a:t>
            </a:r>
            <a:r>
              <a:rPr lang="en-US" altLang="zh-CN" sz="2000" b="1" dirty="0">
                <a:solidFill>
                  <a:schemeClr val="tx2"/>
                </a:solidFill>
                <a:latin typeface="华文楷体" panose="02010600040101010101" charset="-122"/>
                <a:ea typeface="华文楷体" panose="02010600040101010101" charset="-122"/>
              </a:rPr>
              <a:t>NRIM</a:t>
            </a:r>
            <a:r>
              <a:rPr lang="zh-CN" altLang="en-US" sz="2000" b="1" dirty="0">
                <a:solidFill>
                  <a:schemeClr val="tx2"/>
                </a:solidFill>
                <a:latin typeface="华文楷体" panose="02010600040101010101" charset="-122"/>
                <a:ea typeface="华文楷体" panose="02010600040101010101" charset="-122"/>
              </a:rPr>
              <a:t>近似的相同点是什么</a:t>
            </a:r>
            <a:r>
              <a:rPr lang="en-US" altLang="zh-CN" sz="2000" b="1" dirty="0">
                <a:solidFill>
                  <a:schemeClr val="tx2"/>
                </a:solidFill>
                <a:latin typeface="华文楷体" panose="02010600040101010101" charset="-122"/>
                <a:ea typeface="华文楷体" panose="02010600040101010101" charset="-122"/>
              </a:rPr>
              <a:t>? </a:t>
            </a:r>
            <a:r>
              <a:rPr lang="zh-CN" altLang="en-US" sz="2000" b="1" dirty="0">
                <a:solidFill>
                  <a:schemeClr val="tx2"/>
                </a:solidFill>
                <a:latin typeface="华文楷体" panose="02010600040101010101" charset="-122"/>
                <a:ea typeface="华文楷体" panose="02010600040101010101" charset="-122"/>
              </a:rPr>
              <a:t>不同点是什么</a:t>
            </a:r>
            <a:r>
              <a:rPr lang="en-US" altLang="zh-CN" sz="2000" b="1" dirty="0">
                <a:solidFill>
                  <a:schemeClr val="tx2"/>
                </a:solidFill>
                <a:latin typeface="华文楷体" panose="02010600040101010101" charset="-122"/>
                <a:ea typeface="华文楷体" panose="02010600040101010101" charset="-122"/>
              </a:rPr>
              <a:t>? </a:t>
            </a:r>
            <a:r>
              <a:rPr lang="zh-CN" altLang="en-US" sz="2000" b="1" dirty="0">
                <a:solidFill>
                  <a:schemeClr val="tx2"/>
                </a:solidFill>
                <a:latin typeface="华文楷体" panose="02010600040101010101" charset="-122"/>
                <a:ea typeface="华文楷体" panose="02010600040101010101" charset="-122"/>
              </a:rPr>
              <a:t>它们各适用于什么场合</a:t>
            </a:r>
            <a:r>
              <a:rPr lang="en-US" altLang="zh-CN" sz="2000" b="1" dirty="0">
                <a:solidFill>
                  <a:schemeClr val="tx2"/>
                </a:solidFill>
                <a:latin typeface="华文楷体" panose="02010600040101010101" charset="-122"/>
                <a:ea typeface="华文楷体" panose="02010600040101010101" charset="-122"/>
              </a:rPr>
              <a:t>? </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共振峰宽度相对于与慢化剂核碰撞的能量损失而言都是“窄共振”。</a:t>
            </a:r>
            <a:endParaRPr lang="en-US" altLang="zh-CN" sz="2000" dirty="0">
              <a:solidFill>
                <a:srgbClr val="FF0000"/>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 </a:t>
            </a:r>
            <a:r>
              <a:rPr lang="en-US" altLang="zh-CN" sz="2000" dirty="0">
                <a:solidFill>
                  <a:srgbClr val="FF0000"/>
                </a:solidFill>
                <a:latin typeface="华文楷体" panose="02010600040101010101" charset="-122"/>
                <a:ea typeface="华文楷体" panose="02010600040101010101" charset="-122"/>
              </a:rPr>
              <a:t>NR</a:t>
            </a:r>
            <a:r>
              <a:rPr lang="zh-CN" altLang="en-US" sz="2000" dirty="0">
                <a:solidFill>
                  <a:srgbClr val="FF0000"/>
                </a:solidFill>
                <a:latin typeface="华文楷体" panose="02010600040101010101" charset="-122"/>
                <a:ea typeface="华文楷体" panose="02010600040101010101" charset="-122"/>
              </a:rPr>
              <a:t>用于对吸收剂核也满足窄共振近似；</a:t>
            </a:r>
            <a:r>
              <a:rPr lang="en-US" altLang="zh-CN" sz="2000" dirty="0">
                <a:solidFill>
                  <a:srgbClr val="FF0000"/>
                </a:solidFill>
                <a:latin typeface="华文楷体" panose="02010600040101010101" charset="-122"/>
                <a:ea typeface="华文楷体" panose="02010600040101010101" charset="-122"/>
              </a:rPr>
              <a:t>NRIM</a:t>
            </a:r>
            <a:r>
              <a:rPr lang="zh-CN" altLang="en-US" sz="2000" dirty="0">
                <a:solidFill>
                  <a:srgbClr val="FF0000"/>
                </a:solidFill>
                <a:latin typeface="华文楷体" panose="02010600040101010101" charset="-122"/>
                <a:ea typeface="华文楷体" panose="02010600040101010101" charset="-122"/>
              </a:rPr>
              <a:t>做了吸收剂核质量无限大的假设，用于吸收剂核不满足窄共振近似的情况，而属于宽共振。</a:t>
            </a:r>
            <a:endParaRPr lang="en-US" altLang="zh-CN"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3.</a:t>
            </a:r>
            <a:r>
              <a:rPr lang="zh-CN" altLang="en-US" sz="2000" b="1" dirty="0">
                <a:solidFill>
                  <a:schemeClr val="tx2"/>
                </a:solidFill>
                <a:latin typeface="华文楷体" panose="02010600040101010101" charset="-122"/>
                <a:ea typeface="华文楷体" panose="02010600040101010101" charset="-122"/>
              </a:rPr>
              <a:t>为什么还要引入</a:t>
            </a:r>
            <a:r>
              <a:rPr lang="en-US" altLang="zh-CN" sz="2000" b="1" dirty="0">
                <a:solidFill>
                  <a:schemeClr val="tx2"/>
                </a:solidFill>
                <a:latin typeface="华文楷体" panose="02010600040101010101" charset="-122"/>
                <a:ea typeface="华文楷体" panose="02010600040101010101" charset="-122"/>
              </a:rPr>
              <a:t>" </a:t>
            </a:r>
            <a:r>
              <a:rPr lang="zh-CN" altLang="en-US" sz="2000" b="1" dirty="0">
                <a:solidFill>
                  <a:schemeClr val="tx2"/>
                </a:solidFill>
                <a:latin typeface="华文楷体" panose="02010600040101010101" charset="-122"/>
                <a:ea typeface="华文楷体" panose="02010600040101010101" charset="-122"/>
              </a:rPr>
              <a:t>中间近似</a:t>
            </a:r>
            <a:r>
              <a:rPr lang="en-US" altLang="zh-CN" sz="2000" b="1" dirty="0">
                <a:solidFill>
                  <a:schemeClr val="tx2"/>
                </a:solidFill>
                <a:latin typeface="华文楷体" panose="02010600040101010101" charset="-122"/>
                <a:ea typeface="华文楷体" panose="02010600040101010101" charset="-122"/>
              </a:rPr>
              <a:t>" ?</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吸收剂核不满足窄共振近似且吸收剂核质量并不是无限大的情况。</a:t>
            </a:r>
            <a:endParaRPr lang="en-US" altLang="zh-CN"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4.</a:t>
            </a:r>
            <a:r>
              <a:rPr lang="zh-CN" altLang="en-US" sz="2000" b="1" dirty="0">
                <a:solidFill>
                  <a:schemeClr val="tx2"/>
                </a:solidFill>
                <a:latin typeface="华文楷体" panose="02010600040101010101" charset="-122"/>
                <a:ea typeface="华文楷体" panose="02010600040101010101" charset="-122"/>
              </a:rPr>
              <a:t>裂变中子慢化所化的时间与热中子的扩散时间相比，孰长孰短？ </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 慢化短。</a:t>
            </a:r>
            <a:endParaRPr lang="en-US" altLang="zh-CN" sz="2000" dirty="0">
              <a:solidFill>
                <a:srgbClr val="FF0000"/>
              </a:solidFill>
              <a:latin typeface="华文楷体" panose="02010600040101010101" charset="-122"/>
              <a:ea typeface="华文楷体" panose="02010600040101010101" charset="-122"/>
            </a:endParaRPr>
          </a:p>
          <a:p>
            <a:endParaRPr kumimoji="1" lang="zh-CN" altLang="en-US" sz="1600" baseline="0" dirty="0">
              <a:solidFill>
                <a:schemeClr val="tx2"/>
              </a:solidFill>
              <a:latin typeface="华文楷体" panose="02010600040101010101" charset="-122"/>
              <a:ea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文本框 3"/>
          <p:cNvSpPr txBox="1"/>
          <p:nvPr/>
        </p:nvSpPr>
        <p:spPr>
          <a:xfrm>
            <a:off x="343035" y="692696"/>
            <a:ext cx="8064896" cy="5262979"/>
          </a:xfrm>
          <a:prstGeom prst="rect">
            <a:avLst/>
          </a:prstGeom>
          <a:noFill/>
        </p:spPr>
        <p:txBody>
          <a:bodyPr wrap="square" rtlCol="0">
            <a:spAutoFit/>
          </a:bodyPr>
          <a:lstStyle/>
          <a:p>
            <a:r>
              <a:rPr lang="en-US" altLang="zh-CN" sz="2000" b="1" dirty="0">
                <a:solidFill>
                  <a:schemeClr val="tx2"/>
                </a:solidFill>
                <a:latin typeface="华文楷体" panose="02010600040101010101" charset="-122"/>
                <a:ea typeface="华文楷体" panose="02010600040101010101" charset="-122"/>
              </a:rPr>
              <a:t>5.</a:t>
            </a:r>
            <a:r>
              <a:rPr lang="zh-CN" altLang="en-US" sz="2000" b="1" dirty="0">
                <a:solidFill>
                  <a:schemeClr val="tx2"/>
                </a:solidFill>
                <a:latin typeface="华文楷体" panose="02010600040101010101" charset="-122"/>
                <a:ea typeface="华文楷体" panose="02010600040101010101" charset="-122"/>
              </a:rPr>
              <a:t>我们知道，轻水堆一定要用富集的铀燃料才能达到临界，其原因是氢对中子的吸收比较显著。既然如此，我们研究中子在氢中慢化的时候为什么可以忽略氢对中子的吸收？</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在慢化能区氢对中子吸收截面远小于热能区；另外，“氢对中子的吸收比较显著”是相较于氘而言的。</a:t>
            </a:r>
            <a:endParaRPr lang="en-US" altLang="zh-CN"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6.</a:t>
            </a:r>
            <a:r>
              <a:rPr lang="zh-CN" altLang="en-US" sz="2000" b="1" dirty="0">
                <a:solidFill>
                  <a:schemeClr val="tx2"/>
                </a:solidFill>
                <a:latin typeface="华文楷体" panose="02010600040101010101" charset="-122"/>
                <a:ea typeface="华文楷体" panose="02010600040101010101" charset="-122"/>
              </a:rPr>
              <a:t>什么是弹性散射的能量均布定律？</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散射后能量位于任一能量处的概率为常数。</a:t>
            </a:r>
            <a:endParaRPr lang="zh-CN" altLang="en-US"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7.</a:t>
            </a:r>
            <a:r>
              <a:rPr lang="zh-CN" altLang="en-US" sz="2000" b="1" dirty="0">
                <a:solidFill>
                  <a:schemeClr val="tx2"/>
                </a:solidFill>
                <a:latin typeface="华文楷体" panose="02010600040101010101" charset="-122"/>
                <a:ea typeface="华文楷体" panose="02010600040101010101" charset="-122"/>
              </a:rPr>
              <a:t>平均散射角余弦</a:t>
            </a:r>
            <a:r>
              <a:rPr lang="en-US" altLang="zh-CN" sz="2000" b="1" dirty="0">
                <a:solidFill>
                  <a:schemeClr val="tx2"/>
                </a:solidFill>
                <a:latin typeface="华文楷体" panose="02010600040101010101" charset="-122"/>
                <a:ea typeface="华文楷体" panose="02010600040101010101" charset="-122"/>
              </a:rPr>
              <a:t>COS =2/3A ,</a:t>
            </a:r>
            <a:r>
              <a:rPr lang="zh-CN" altLang="en-US" sz="2000" b="1" dirty="0">
                <a:solidFill>
                  <a:schemeClr val="tx2"/>
                </a:solidFill>
                <a:latin typeface="华文楷体" panose="02010600040101010101" charset="-122"/>
                <a:ea typeface="华文楷体" panose="02010600040101010101" charset="-122"/>
              </a:rPr>
              <a:t>而不是等于零。这一事实说明了什么？</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在实验室系中，该散射是各向异性的，且向前散射为主。</a:t>
            </a:r>
            <a:endParaRPr lang="zh-CN" altLang="en-US"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8.</a:t>
            </a:r>
            <a:r>
              <a:rPr lang="zh-CN" altLang="en-US" sz="2000" b="1" dirty="0">
                <a:solidFill>
                  <a:schemeClr val="tx2"/>
                </a:solidFill>
                <a:latin typeface="华文楷体" panose="02010600040101010101" charset="-122"/>
                <a:ea typeface="华文楷体" panose="02010600040101010101" charset="-122"/>
              </a:rPr>
              <a:t>在研究中子慢化时，引入勒这个量有什么方便之处</a:t>
            </a:r>
            <a:r>
              <a:rPr lang="en-US" altLang="zh-CN" sz="2000" b="1" dirty="0">
                <a:solidFill>
                  <a:schemeClr val="tx2"/>
                </a:solidFill>
                <a:latin typeface="华文楷体" panose="02010600040101010101" charset="-122"/>
                <a:ea typeface="华文楷体" panose="02010600040101010101" charset="-122"/>
              </a:rPr>
              <a:t>? </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勒（对数能降）比</a:t>
            </a:r>
            <a:r>
              <a:rPr lang="en-US" altLang="zh-CN" sz="2000" dirty="0">
                <a:solidFill>
                  <a:srgbClr val="FF0000"/>
                </a:solidFill>
                <a:latin typeface="华文楷体" panose="02010600040101010101" charset="-122"/>
                <a:ea typeface="华文楷体" panose="02010600040101010101" charset="-122"/>
              </a:rPr>
              <a:t>E</a:t>
            </a:r>
            <a:r>
              <a:rPr lang="zh-CN" altLang="en-US" sz="2000" dirty="0">
                <a:solidFill>
                  <a:srgbClr val="FF0000"/>
                </a:solidFill>
                <a:latin typeface="华文楷体" panose="02010600040101010101" charset="-122"/>
                <a:ea typeface="华文楷体" panose="02010600040101010101" charset="-122"/>
              </a:rPr>
              <a:t>变化慢，且变化范围小；有时便于数学处理。</a:t>
            </a:r>
            <a:endParaRPr lang="en-US" altLang="zh-CN" sz="2000" dirty="0">
              <a:solidFill>
                <a:srgbClr val="FF0000"/>
              </a:solidFill>
              <a:latin typeface="华文楷体" panose="02010600040101010101" charset="-122"/>
              <a:ea typeface="华文楷体" panose="02010600040101010101" charset="-122"/>
            </a:endParaRPr>
          </a:p>
          <a:p>
            <a:r>
              <a:rPr lang="en-US" altLang="zh-CN" sz="2000" b="1" dirty="0">
                <a:solidFill>
                  <a:schemeClr val="tx2"/>
                </a:solidFill>
                <a:latin typeface="华文楷体" panose="02010600040101010101" charset="-122"/>
                <a:ea typeface="华文楷体" panose="02010600040101010101" charset="-122"/>
              </a:rPr>
              <a:t>9.</a:t>
            </a:r>
            <a:r>
              <a:rPr lang="zh-CN" altLang="en-US" sz="2000" b="1" dirty="0">
                <a:solidFill>
                  <a:schemeClr val="tx2"/>
                </a:solidFill>
                <a:latin typeface="华文楷体" panose="02010600040101010101" charset="-122"/>
                <a:ea typeface="华文楷体" panose="02010600040101010101" charset="-122"/>
              </a:rPr>
              <a:t>既然铀、锆、铝等材料的非弹性散射都能慢化中子，为什么反应堆里还要有专门的慢化剂？</a:t>
            </a:r>
            <a:endParaRPr lang="en-US" altLang="zh-CN" sz="2000" b="1" dirty="0">
              <a:solidFill>
                <a:schemeClr val="tx2"/>
              </a:solidFill>
              <a:latin typeface="华文楷体" panose="02010600040101010101" charset="-122"/>
              <a:ea typeface="华文楷体" panose="02010600040101010101" charset="-122"/>
            </a:endParaRPr>
          </a:p>
          <a:p>
            <a:r>
              <a:rPr lang="zh-CN" altLang="en-US" sz="2000" dirty="0">
                <a:solidFill>
                  <a:srgbClr val="FF0000"/>
                </a:solidFill>
                <a:latin typeface="华文楷体" panose="02010600040101010101" charset="-122"/>
                <a:ea typeface="华文楷体" panose="02010600040101010101" charset="-122"/>
              </a:rPr>
              <a:t> 这些重、中等质量核素的非弹性散射的“慢化性能”虽然比慢化剂（轻核）的弹性散射还要好，但是它具有阈能（</a:t>
            </a:r>
            <a:r>
              <a:rPr lang="en-US" altLang="zh-CN" sz="2000" dirty="0">
                <a:solidFill>
                  <a:srgbClr val="FF0000"/>
                </a:solidFill>
                <a:latin typeface="华文楷体" panose="02010600040101010101" charset="-122"/>
                <a:ea typeface="华文楷体" panose="02010600040101010101" charset="-122"/>
              </a:rPr>
              <a:t>MeV</a:t>
            </a:r>
            <a:r>
              <a:rPr lang="zh-CN" altLang="en-US" sz="2000" dirty="0">
                <a:solidFill>
                  <a:srgbClr val="FF0000"/>
                </a:solidFill>
                <a:latin typeface="华文楷体" panose="02010600040101010101" charset="-122"/>
                <a:ea typeface="华文楷体" panose="02010600040101010101" charset="-122"/>
              </a:rPr>
              <a:t>或数十千</a:t>
            </a:r>
            <a:r>
              <a:rPr lang="en-US" altLang="zh-CN" sz="2000" dirty="0">
                <a:solidFill>
                  <a:srgbClr val="FF0000"/>
                </a:solidFill>
                <a:latin typeface="华文楷体" panose="02010600040101010101" charset="-122"/>
                <a:ea typeface="华文楷体" panose="02010600040101010101" charset="-122"/>
              </a:rPr>
              <a:t>eV</a:t>
            </a:r>
            <a:r>
              <a:rPr lang="zh-CN" altLang="en-US" sz="2000" dirty="0">
                <a:solidFill>
                  <a:srgbClr val="FF0000"/>
                </a:solidFill>
                <a:latin typeface="华文楷体" panose="02010600040101010101" charset="-122"/>
                <a:ea typeface="华文楷体" panose="02010600040101010101" charset="-122"/>
              </a:rPr>
              <a:t>量级），无法产生热中子（</a:t>
            </a:r>
            <a:r>
              <a:rPr lang="en-US" altLang="zh-CN" sz="2000" dirty="0">
                <a:solidFill>
                  <a:srgbClr val="FF0000"/>
                </a:solidFill>
                <a:latin typeface="华文楷体" panose="02010600040101010101" charset="-122"/>
                <a:ea typeface="华文楷体" panose="02010600040101010101" charset="-122"/>
              </a:rPr>
              <a:t>eV</a:t>
            </a:r>
            <a:r>
              <a:rPr lang="zh-CN" altLang="en-US" sz="2000" dirty="0">
                <a:solidFill>
                  <a:srgbClr val="FF0000"/>
                </a:solidFill>
                <a:latin typeface="华文楷体" panose="02010600040101010101" charset="-122"/>
                <a:ea typeface="华文楷体" panose="02010600040101010101" charset="-122"/>
              </a:rPr>
              <a:t>量级）。</a:t>
            </a:r>
            <a:endParaRPr lang="zh-CN" altLang="en-US" sz="2000" dirty="0">
              <a:solidFill>
                <a:srgbClr val="FF0000"/>
              </a:solidFill>
              <a:latin typeface="华文楷体" panose="02010600040101010101" charset="-122"/>
              <a:ea typeface="华文楷体" panose="02010600040101010101" charset="-122"/>
            </a:endParaRPr>
          </a:p>
          <a:p>
            <a:endParaRPr kumimoji="1" lang="zh-CN" altLang="en-US" sz="1600" baseline="0" dirty="0">
              <a:solidFill>
                <a:schemeClr val="tx2"/>
              </a:solidFill>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65205"/>
            <a:ext cx="9144000" cy="5455736"/>
          </a:xfrm>
          <a:prstGeom prst="rect">
            <a:avLst/>
          </a:prstGeom>
        </p:spPr>
      </p:pic>
      <p:sp>
        <p:nvSpPr>
          <p:cNvPr id="4" name="文本框 3"/>
          <p:cNvSpPr txBox="1"/>
          <p:nvPr/>
        </p:nvSpPr>
        <p:spPr>
          <a:xfrm>
            <a:off x="335280" y="408227"/>
            <a:ext cx="278384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rPr>
              <a:t>Q</a:t>
            </a:r>
            <a:r>
              <a:rPr kumimoji="0" lang="en-US" altLang="zh-CN" sz="6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rPr>
              <a:t>&amp;</a:t>
            </a:r>
            <a:r>
              <a:rPr kumimoji="0" lang="en-US" altLang="zh-CN" sz="8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rPr>
              <a:t>A</a:t>
            </a:r>
            <a:endParaRPr kumimoji="0" lang="zh-CN" altLang="en-US" sz="8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endParaRPr>
          </a:p>
        </p:txBody>
      </p:sp>
      <p:sp>
        <p:nvSpPr>
          <p:cNvPr id="19" name="矩形 18"/>
          <p:cNvSpPr/>
          <p:nvPr/>
        </p:nvSpPr>
        <p:spPr>
          <a:xfrm>
            <a:off x="0" y="2136746"/>
            <a:ext cx="9144000" cy="5455736"/>
          </a:xfrm>
          <a:prstGeom prst="rect">
            <a:avLst/>
          </a:prstGeom>
          <a:gradFill flip="none" rotWithShape="1">
            <a:gsLst>
              <a:gs pos="1000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文本框 4"/>
          <p:cNvSpPr txBox="1"/>
          <p:nvPr/>
        </p:nvSpPr>
        <p:spPr>
          <a:xfrm>
            <a:off x="335280" y="1747521"/>
            <a:ext cx="15951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7E6E6">
                    <a:lumMod val="50000"/>
                  </a:srgbClr>
                </a:solidFill>
                <a:effectLst/>
                <a:uLnTx/>
                <a:uFillTx/>
                <a:latin typeface="思源黑体 CN Normal" panose="020B0400000000000000" pitchFamily="34" charset="-122"/>
                <a:ea typeface="思源黑体 CN Normal" panose="020B0400000000000000" pitchFamily="34" charset="-122"/>
                <a:cs typeface="+mn-cs"/>
              </a:rPr>
              <a:t>谢谢关注</a:t>
            </a:r>
            <a:endParaRPr kumimoji="0" lang="zh-CN" altLang="en-US" sz="2400" b="0" i="0" u="none" strike="noStrike" kern="1200" cap="none" spc="0" normalizeH="0" baseline="0" noProof="0" dirty="0">
              <a:ln>
                <a:noFill/>
              </a:ln>
              <a:solidFill>
                <a:srgbClr val="E7E6E6">
                  <a:lumMod val="50000"/>
                </a:srgb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 name="文本框 6"/>
          <p:cNvSpPr txBox="1"/>
          <p:nvPr/>
        </p:nvSpPr>
        <p:spPr>
          <a:xfrm>
            <a:off x="335280" y="2225041"/>
            <a:ext cx="333248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Medium" panose="020B0600000000000000" pitchFamily="34" charset="-122"/>
                <a:cs typeface="+mn-cs"/>
              </a:rPr>
              <a:t>Thanks for Listening</a:t>
            </a:r>
            <a:endParaRPr kumimoji="0" lang="zh-CN" altLang="en-US" sz="24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Medium" panose="020B0600000000000000" pitchFamily="34" charset="-122"/>
              <a:cs typeface="+mn-cs"/>
            </a:endParaRPr>
          </a:p>
        </p:txBody>
      </p:sp>
      <p:cxnSp>
        <p:nvCxnSpPr>
          <p:cNvPr id="9" name="直接连接符 8"/>
          <p:cNvCxnSpPr/>
          <p:nvPr/>
        </p:nvCxnSpPr>
        <p:spPr>
          <a:xfrm>
            <a:off x="426720" y="1663349"/>
            <a:ext cx="8136000" cy="7391"/>
          </a:xfrm>
          <a:prstGeom prst="line">
            <a:avLst/>
          </a:prstGeom>
          <a:ln>
            <a:gradFill flip="none" rotWithShape="1">
              <a:gsLst>
                <a:gs pos="0">
                  <a:schemeClr val="bg1"/>
                </a:gs>
                <a:gs pos="70000">
                  <a:schemeClr val="bg2">
                    <a:lumMod val="9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395282" y="1842352"/>
            <a:ext cx="7315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50000"/>
                  </a:srgbClr>
                </a:solidFill>
                <a:effectLst/>
                <a:uLnTx/>
                <a:uFillTx/>
                <a:latin typeface="思源黑体 CN Normal" panose="020B0400000000000000" pitchFamily="34" charset="-122"/>
                <a:ea typeface="思源黑体 CN Normal" panose="020B0400000000000000" pitchFamily="34" charset="-122"/>
                <a:cs typeface="+mn-cs"/>
              </a:rPr>
              <a:t>王侃</a:t>
            </a:r>
            <a:endParaRPr kumimoji="0" lang="zh-CN" altLang="en-US" sz="1800" b="0" i="0" u="none" strike="noStrike" kern="1200" cap="none" spc="0" normalizeH="0" baseline="0" noProof="0" dirty="0">
              <a:ln>
                <a:noFill/>
              </a:ln>
              <a:solidFill>
                <a:srgbClr val="E7E6E6">
                  <a:lumMod val="50000"/>
                </a:srgbClr>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2" name="矩形 11"/>
          <p:cNvSpPr/>
          <p:nvPr/>
        </p:nvSpPr>
        <p:spPr>
          <a:xfrm>
            <a:off x="7108802" y="1852512"/>
            <a:ext cx="36000" cy="324000"/>
          </a:xfrm>
          <a:prstGeom prst="rect">
            <a:avLst/>
          </a:prstGeom>
          <a:solidFill>
            <a:schemeClr val="bg2">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50000"/>
                </a:srgbClr>
              </a:solidFill>
              <a:effectLst/>
              <a:uLnTx/>
              <a:uFillTx/>
              <a:latin typeface="Calibri" panose="020F0502020204030204"/>
              <a:ea typeface="等线" panose="02010600030101010101" pitchFamily="2" charset="-122"/>
              <a:cs typeface="+mn-cs"/>
            </a:endParaRPr>
          </a:p>
        </p:txBody>
      </p:sp>
      <p:sp>
        <p:nvSpPr>
          <p:cNvPr id="13" name="文本框 12"/>
          <p:cNvSpPr txBox="1"/>
          <p:nvPr/>
        </p:nvSpPr>
        <p:spPr>
          <a:xfrm>
            <a:off x="7218242" y="1850166"/>
            <a:ext cx="159047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rPr>
              <a:t>WANG, Kan</a:t>
            </a:r>
            <a:endParaRPr kumimoji="0" lang="zh-CN" altLang="en-US"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endParaRPr>
          </a:p>
        </p:txBody>
      </p:sp>
      <p:sp>
        <p:nvSpPr>
          <p:cNvPr id="14" name="文本框 13"/>
          <p:cNvSpPr txBox="1"/>
          <p:nvPr/>
        </p:nvSpPr>
        <p:spPr>
          <a:xfrm>
            <a:off x="5729803" y="2276080"/>
            <a:ext cx="297687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rPr>
              <a:t>wangkan@tsinghua.edu.cn</a:t>
            </a:r>
            <a:endParaRPr kumimoji="0" lang="zh-CN" altLang="en-US"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3282" y="1797092"/>
            <a:ext cx="434840" cy="434840"/>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5559" y="526565"/>
            <a:ext cx="1075483" cy="1075483"/>
          </a:xfrm>
          <a:prstGeom prst="rect">
            <a:avLst/>
          </a:prstGeom>
        </p:spPr>
      </p:pic>
      <p:pic>
        <p:nvPicPr>
          <p:cNvPr id="24" name="图片 23"/>
          <p:cNvPicPr>
            <a:picLocks noChangeAspect="1"/>
          </p:cNvPicPr>
          <p:nvPr userDrawn="1"/>
        </p:nvPicPr>
        <p:blipFill rotWithShape="1">
          <a:blip r:embed="rId4" cstate="print">
            <a:extLst>
              <a:ext uri="{28A0092B-C50C-407E-A947-70E740481C1C}">
                <a14:useLocalDpi xmlns:a14="http://schemas.microsoft.com/office/drawing/2010/main" val="0"/>
              </a:ext>
            </a:extLst>
          </a:blip>
          <a:srcRect r="53141"/>
          <a:stretch>
            <a:fillRect/>
          </a:stretch>
        </p:blipFill>
        <p:spPr>
          <a:xfrm>
            <a:off x="6732193" y="717464"/>
            <a:ext cx="1594107" cy="6111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评分标准</a:t>
            </a:r>
            <a:endParaRPr kumimoji="1" lang="zh-CN" altLang="en-US" dirty="0"/>
          </a:p>
        </p:txBody>
      </p:sp>
      <p:sp>
        <p:nvSpPr>
          <p:cNvPr id="4" name="文本框 3"/>
          <p:cNvSpPr txBox="1"/>
          <p:nvPr/>
        </p:nvSpPr>
        <p:spPr>
          <a:xfrm>
            <a:off x="464415" y="1772816"/>
            <a:ext cx="8208912" cy="1877437"/>
          </a:xfrm>
          <a:prstGeom prst="rect">
            <a:avLst/>
          </a:prstGeom>
          <a:noFill/>
        </p:spPr>
        <p:txBody>
          <a:bodyPr wrap="square" rtlCol="0">
            <a:spAutoFit/>
          </a:bodyPr>
          <a:lstStyle/>
          <a:p>
            <a:r>
              <a:rPr lang="zh-CN" altLang="en-US" sz="2000" b="1" dirty="0">
                <a:solidFill>
                  <a:schemeClr val="tx2"/>
                </a:solidFill>
                <a:latin typeface="FangSong" panose="02010609060101010101" pitchFamily="49" charset="-122"/>
                <a:ea typeface="FangSong" panose="02010609060101010101" pitchFamily="49" charset="-122"/>
              </a:rPr>
              <a:t>评分标准</a:t>
            </a:r>
            <a:r>
              <a:rPr lang="en-US" altLang="zh-CN" sz="2000" dirty="0">
                <a:solidFill>
                  <a:schemeClr val="tx2"/>
                </a:solidFill>
                <a:latin typeface="FangSong" panose="02010609060101010101" pitchFamily="49" charset="-122"/>
                <a:ea typeface="FangSong" panose="02010609060101010101" pitchFamily="49" charset="-122"/>
              </a:rPr>
              <a:t>:</a:t>
            </a:r>
            <a:r>
              <a:rPr lang="zh-CN" altLang="en-US" sz="2000" dirty="0">
                <a:solidFill>
                  <a:schemeClr val="tx2"/>
                </a:solidFill>
                <a:latin typeface="FangSong" panose="02010609060101010101" pitchFamily="49" charset="-122"/>
                <a:ea typeface="FangSong" panose="02010609060101010101" pitchFamily="49" charset="-122"/>
              </a:rPr>
              <a:t>每题 </a:t>
            </a:r>
            <a:r>
              <a:rPr lang="en-US" altLang="zh-CN" sz="2000" dirty="0">
                <a:solidFill>
                  <a:schemeClr val="tx2"/>
                </a:solidFill>
                <a:latin typeface="FangSong" panose="02010609060101010101" pitchFamily="49" charset="-122"/>
                <a:ea typeface="FangSong" panose="02010609060101010101" pitchFamily="49" charset="-122"/>
              </a:rPr>
              <a:t>2 </a:t>
            </a:r>
            <a:r>
              <a:rPr lang="zh-CN" altLang="en-US" sz="2000" dirty="0">
                <a:solidFill>
                  <a:schemeClr val="tx2"/>
                </a:solidFill>
                <a:latin typeface="FangSong" panose="02010609060101010101" pitchFamily="49" charset="-122"/>
                <a:ea typeface="FangSong" panose="02010609060101010101" pitchFamily="49" charset="-122"/>
              </a:rPr>
              <a:t>分</a:t>
            </a:r>
            <a:r>
              <a:rPr lang="en-US" altLang="zh-CN" sz="2000" dirty="0">
                <a:solidFill>
                  <a:schemeClr val="tx2"/>
                </a:solidFill>
                <a:latin typeface="FangSong" panose="02010609060101010101" pitchFamily="49" charset="-122"/>
                <a:ea typeface="FangSong" panose="02010609060101010101" pitchFamily="49" charset="-122"/>
              </a:rPr>
              <a:t>(</a:t>
            </a:r>
            <a:r>
              <a:rPr lang="zh-CN" altLang="en-US" sz="2000" dirty="0">
                <a:solidFill>
                  <a:schemeClr val="tx2"/>
                </a:solidFill>
                <a:latin typeface="FangSong" panose="02010609060101010101" pitchFamily="49" charset="-122"/>
                <a:ea typeface="FangSong" panose="02010609060101010101" pitchFamily="49" charset="-122"/>
              </a:rPr>
              <a:t>其中第 </a:t>
            </a:r>
            <a:r>
              <a:rPr lang="en-US" altLang="zh-CN" sz="2000" dirty="0">
                <a:solidFill>
                  <a:schemeClr val="tx2"/>
                </a:solidFill>
                <a:latin typeface="FangSong" panose="02010609060101010101" pitchFamily="49" charset="-122"/>
                <a:ea typeface="FangSong" panose="02010609060101010101" pitchFamily="49" charset="-122"/>
              </a:rPr>
              <a:t>5 </a:t>
            </a:r>
            <a:r>
              <a:rPr lang="zh-CN" altLang="en-US" sz="2000" dirty="0">
                <a:solidFill>
                  <a:schemeClr val="tx2"/>
                </a:solidFill>
                <a:latin typeface="FangSong" panose="02010609060101010101" pitchFamily="49" charset="-122"/>
                <a:ea typeface="FangSong" panose="02010609060101010101" pitchFamily="49" charset="-122"/>
              </a:rPr>
              <a:t>题每问 </a:t>
            </a:r>
            <a:r>
              <a:rPr lang="en-US" altLang="zh-CN" sz="2000" dirty="0">
                <a:solidFill>
                  <a:schemeClr val="tx2"/>
                </a:solidFill>
                <a:latin typeface="FangSong" panose="02010609060101010101" pitchFamily="49" charset="-122"/>
                <a:ea typeface="FangSong" panose="02010609060101010101" pitchFamily="49" charset="-122"/>
              </a:rPr>
              <a:t>1 </a:t>
            </a:r>
            <a:r>
              <a:rPr lang="zh-CN" altLang="en-US" sz="2000" dirty="0">
                <a:solidFill>
                  <a:schemeClr val="tx2"/>
                </a:solidFill>
                <a:latin typeface="FangSong" panose="02010609060101010101" pitchFamily="49" charset="-122"/>
                <a:ea typeface="FangSong" panose="02010609060101010101" pitchFamily="49" charset="-122"/>
              </a:rPr>
              <a:t>分</a:t>
            </a:r>
            <a:r>
              <a:rPr lang="en-US" altLang="zh-CN" sz="2000" dirty="0">
                <a:solidFill>
                  <a:schemeClr val="tx2"/>
                </a:solidFill>
                <a:latin typeface="FangSong" panose="02010609060101010101" pitchFamily="49" charset="-122"/>
                <a:ea typeface="FangSong" panose="02010609060101010101" pitchFamily="49" charset="-122"/>
              </a:rPr>
              <a:t>)</a:t>
            </a:r>
            <a:r>
              <a:rPr lang="zh-CN" altLang="en-US" sz="2000" dirty="0">
                <a:solidFill>
                  <a:schemeClr val="tx2"/>
                </a:solidFill>
                <a:latin typeface="FangSong" panose="02010609060101010101" pitchFamily="49" charset="-122"/>
                <a:ea typeface="FangSong" panose="02010609060101010101" pitchFamily="49" charset="-122"/>
              </a:rPr>
              <a:t>，满分 </a:t>
            </a:r>
            <a:r>
              <a:rPr lang="en-US" altLang="zh-CN" sz="2000" dirty="0">
                <a:solidFill>
                  <a:schemeClr val="tx2"/>
                </a:solidFill>
                <a:latin typeface="FangSong" panose="02010609060101010101" pitchFamily="49" charset="-122"/>
                <a:ea typeface="FangSong" panose="02010609060101010101" pitchFamily="49" charset="-122"/>
              </a:rPr>
              <a:t>10 </a:t>
            </a:r>
            <a:r>
              <a:rPr lang="zh-CN" altLang="en-US" sz="2000" dirty="0">
                <a:solidFill>
                  <a:schemeClr val="tx2"/>
                </a:solidFill>
                <a:latin typeface="FangSong" panose="02010609060101010101" pitchFamily="49" charset="-122"/>
                <a:ea typeface="FangSong" panose="02010609060101010101" pitchFamily="49" charset="-122"/>
              </a:rPr>
              <a:t>分 </a:t>
            </a:r>
            <a:endParaRPr lang="zh-CN" altLang="en-US" sz="2000" dirty="0">
              <a:solidFill>
                <a:schemeClr val="tx2"/>
              </a:solidFill>
              <a:latin typeface="FangSong" panose="02010609060101010101" pitchFamily="49" charset="-122"/>
              <a:ea typeface="FangSong" panose="02010609060101010101" pitchFamily="49" charset="-122"/>
            </a:endParaRPr>
          </a:p>
          <a:p>
            <a:endParaRPr lang="en-US" altLang="zh-CN" sz="2000" dirty="0">
              <a:solidFill>
                <a:schemeClr val="tx2"/>
              </a:solidFill>
              <a:latin typeface="FangSong" panose="02010609060101010101" pitchFamily="49" charset="-122"/>
              <a:ea typeface="FangSong" panose="02010609060101010101" pitchFamily="49" charset="-122"/>
            </a:endParaRPr>
          </a:p>
          <a:p>
            <a:r>
              <a:rPr lang="zh-CN" altLang="en-US" sz="2000" dirty="0">
                <a:solidFill>
                  <a:schemeClr val="tx2"/>
                </a:solidFill>
                <a:latin typeface="FangSong" panose="02010609060101010101" pitchFamily="49" charset="-122"/>
                <a:ea typeface="FangSong" panose="02010609060101010101" pitchFamily="49" charset="-122"/>
              </a:rPr>
              <a:t>作业的答案已经提交网络学堂。</a:t>
            </a:r>
            <a:endParaRPr lang="en-US" altLang="zh-CN" sz="2000" dirty="0">
              <a:solidFill>
                <a:schemeClr val="tx2"/>
              </a:solidFill>
              <a:latin typeface="FangSong" panose="02010609060101010101" pitchFamily="49" charset="-122"/>
              <a:ea typeface="FangSong" panose="02010609060101010101" pitchFamily="49" charset="-122"/>
            </a:endParaRPr>
          </a:p>
          <a:p>
            <a:pPr marL="457200" indent="-457200">
              <a:buFont typeface="+mj-lt"/>
              <a:buAutoNum type="arabicPeriod"/>
            </a:pPr>
            <a:endParaRPr lang="en-US" altLang="zh-CN" sz="2000" dirty="0">
              <a:solidFill>
                <a:schemeClr val="tx2"/>
              </a:solidFill>
              <a:latin typeface="FangSong" panose="02010609060101010101" pitchFamily="49" charset="-122"/>
              <a:ea typeface="FangSong" panose="02010609060101010101" pitchFamily="49" charset="-122"/>
            </a:endParaRPr>
          </a:p>
          <a:p>
            <a:endParaRPr lang="zh-CN" altLang="en-US" sz="2000" dirty="0">
              <a:solidFill>
                <a:schemeClr val="tx2"/>
              </a:solidFill>
              <a:latin typeface="FangSong" panose="02010609060101010101" pitchFamily="49" charset="-122"/>
              <a:ea typeface="FangSong" panose="02010609060101010101" pitchFamily="49" charset="-122"/>
            </a:endParaRPr>
          </a:p>
          <a:p>
            <a:endParaRPr kumimoji="1" lang="zh-CN" altLang="en-US" sz="1600" baseline="0" dirty="0">
              <a:solidFill>
                <a:schemeClr val="tx2"/>
              </a:solidFill>
              <a:latin typeface="Times New Roman" panose="02020603050405020304" pitchFamily="18" charset="0"/>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平均对数能降</a:t>
            </a:r>
            <a:endParaRPr kumimoji="1" lang="zh-CN" altLang="en-US" dirty="0"/>
          </a:p>
        </p:txBody>
      </p:sp>
      <mc:AlternateContent xmlns:mc="http://schemas.openxmlformats.org/markup-compatibility/2006">
        <mc:Choice xmlns:a14="http://schemas.microsoft.com/office/drawing/2010/main" Requires="a14">
          <p:sp>
            <p:nvSpPr>
              <p:cNvPr id="3" name="矩形 2"/>
              <p:cNvSpPr/>
              <p:nvPr/>
            </p:nvSpPr>
            <p:spPr>
              <a:xfrm>
                <a:off x="251520" y="626872"/>
                <a:ext cx="8431193" cy="5372817"/>
              </a:xfrm>
              <a:prstGeom prst="rect">
                <a:avLst/>
              </a:prstGeom>
            </p:spPr>
            <p:txBody>
              <a:bodyPr wrap="square">
                <a:spAutoFit/>
              </a:bodyPr>
              <a:lstStyle/>
              <a:p>
                <a:pPr algn="just">
                  <a:lnSpc>
                    <a:spcPct val="150000"/>
                  </a:lnSpc>
                </a:pP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1</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H</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和</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O</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在</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1000eV</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到</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1eV</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能量范围内的散射截面近似为常数，分别为</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20b</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和</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3.8b</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。计算</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H</a:t>
                </a:r>
                <a:r>
                  <a:rPr lang="en-US" altLang="zh-CN" sz="2000" kern="100" baseline="-25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2</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O</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的ξ以及在</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H</a:t>
                </a:r>
                <a:r>
                  <a:rPr lang="en-US" altLang="zh-CN" sz="2000" kern="100" baseline="-25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2</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O</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中中子从</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1000eV</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慢化到</a:t>
                </a:r>
                <a:r>
                  <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1eV</a:t>
                </a:r>
                <a:r>
                  <a:rPr lang="zh-CN"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所需的平均碰撞次数。</a:t>
                </a:r>
                <a:endPar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14:m>
                  <m:oMath xmlns:m="http://schemas.openxmlformats.org/officeDocument/2006/math">
                    <m:sPre>
                      <m:sPrePr>
                        <m:ctrlPr>
                          <a:rPr kumimoji="1" lang="en-US" altLang="zh-CN" sz="2000" i="1">
                            <a:solidFill>
                              <a:schemeClr val="tx2"/>
                            </a:solidFill>
                            <a:latin typeface="Cambria Math" panose="02040503050406030204" pitchFamily="18" charset="0"/>
                            <a:ea typeface="仿宋" panose="02010609060101010101" pitchFamily="49" charset="-122"/>
                          </a:rPr>
                        </m:ctrlPr>
                      </m:sPrePr>
                      <m:sub>
                        <m:r>
                          <a:rPr kumimoji="1" lang="en-US" altLang="zh-CN" sz="2000" i="1">
                            <a:solidFill>
                              <a:schemeClr val="tx2"/>
                            </a:solidFill>
                            <a:latin typeface="Cambria Math" panose="02040503050406030204" pitchFamily="18" charset="0"/>
                            <a:ea typeface="Cambria Math" panose="02040503050406030204" pitchFamily="18" charset="0"/>
                          </a:rPr>
                          <m:t>𝜉</m:t>
                        </m:r>
                      </m:sub>
                      <m:sup>
                        <m:r>
                          <a:rPr lang="en-US" altLang="zh-CN" sz="2000" i="1">
                            <a:solidFill>
                              <a:schemeClr val="tx2"/>
                            </a:solidFill>
                            <a:latin typeface="Cambria Math" panose="02040503050406030204" pitchFamily="18" charset="0"/>
                          </a:rPr>
                          <m:t>−</m:t>
                        </m:r>
                      </m:sup>
                      <m:e>
                        <m:d>
                          <m:dPr>
                            <m:ctrlPr>
                              <a:rPr lang="en-US"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𝐸</m:t>
                            </m:r>
                          </m:e>
                        </m:d>
                        <m:r>
                          <a:rPr lang="en-US" altLang="zh-CN" sz="2000" i="1">
                            <a:solidFill>
                              <a:schemeClr val="tx2"/>
                            </a:solidFill>
                            <a:latin typeface="Cambria Math" panose="02040503050406030204" pitchFamily="18" charset="0"/>
                          </a:rPr>
                          <m:t>=</m:t>
                        </m:r>
                        <m:f>
                          <m:fPr>
                            <m:ctrlPr>
                              <a:rPr lang="en-US"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1</m:t>
                            </m:r>
                          </m:num>
                          <m:den>
                            <m:sSub>
                              <m:sSubPr>
                                <m:ctrlPr>
                                  <a:rPr lang="en-US" altLang="zh-CN" sz="2000" i="1">
                                    <a:solidFill>
                                      <a:schemeClr val="tx2"/>
                                    </a:solidFill>
                                    <a:latin typeface="Cambria Math" panose="02040503050406030204" pitchFamily="18" charset="0"/>
                                  </a:rPr>
                                </m:ctrlPr>
                              </m:sSubPr>
                              <m:e>
                                <m:r>
                                  <m:rPr>
                                    <m:sty m:val="p"/>
                                  </m:rPr>
                                  <a:rPr lang="el-GR" altLang="zh-CN" sz="2000" i="1">
                                    <a:solidFill>
                                      <a:schemeClr val="tx2"/>
                                    </a:solidFill>
                                    <a:latin typeface="Cambria Math" panose="02040503050406030204" pitchFamily="18" charset="0"/>
                                    <a:ea typeface="Cambria Math" panose="02040503050406030204" pitchFamily="18" charset="0"/>
                                  </a:rPr>
                                  <m:t>Σ</m:t>
                                </m:r>
                              </m:e>
                              <m:sub>
                                <m:r>
                                  <m:rPr>
                                    <m:sty m:val="p"/>
                                  </m:rPr>
                                  <a:rPr lang="en-US" altLang="zh-CN" sz="2000" i="1">
                                    <a:solidFill>
                                      <a:schemeClr val="tx2"/>
                                    </a:solidFill>
                                    <a:latin typeface="Cambria Math" panose="02040503050406030204" pitchFamily="18" charset="0"/>
                                  </a:rPr>
                                  <m:t>s</m:t>
                                </m:r>
                              </m:sub>
                            </m:sSub>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i="1">
                                <a:solidFill>
                                  <a:schemeClr val="tx2"/>
                                </a:solidFill>
                                <a:latin typeface="Cambria Math" panose="02040503050406030204" pitchFamily="18" charset="0"/>
                              </a:rPr>
                              <m:t>)</m:t>
                            </m:r>
                          </m:den>
                        </m:f>
                      </m:e>
                    </m:sPre>
                    <m:nary>
                      <m:naryPr>
                        <m:chr m:val="∑"/>
                        <m:supHide m:val="on"/>
                        <m:ctrlPr>
                          <a:rPr lang="zh-CN" altLang="en-US" sz="2000" i="1">
                            <a:solidFill>
                              <a:schemeClr val="tx2"/>
                            </a:solidFill>
                            <a:latin typeface="Cambria Math" panose="02040503050406030204" pitchFamily="18" charset="0"/>
                          </a:rPr>
                        </m:ctrlPr>
                      </m:naryPr>
                      <m:sub>
                        <m:r>
                          <m:rPr>
                            <m:brk m:alnAt="7"/>
                          </m:rPr>
                          <a:rPr lang="en-US" altLang="zh-CN" sz="2000" i="1">
                            <a:solidFill>
                              <a:schemeClr val="tx2"/>
                            </a:solidFill>
                            <a:latin typeface="Cambria Math" panose="02040503050406030204" pitchFamily="18" charset="0"/>
                          </a:rPr>
                          <m:t>𝑖</m:t>
                        </m:r>
                      </m:sub>
                      <m:sup/>
                      <m:e>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ea typeface="Cambria Math" panose="02040503050406030204" pitchFamily="18" charset="0"/>
                              </a:rPr>
                              <m:t>𝜉</m:t>
                            </m:r>
                          </m:e>
                          <m:sub>
                            <m:r>
                              <a:rPr lang="en-US" altLang="zh-CN" sz="2000" i="1">
                                <a:solidFill>
                                  <a:schemeClr val="tx2"/>
                                </a:solidFill>
                                <a:latin typeface="Cambria Math" panose="02040503050406030204" pitchFamily="18" charset="0"/>
                              </a:rPr>
                              <m:t>𝑖</m:t>
                            </m:r>
                          </m:sub>
                        </m:sSub>
                        <m:sSubSup>
                          <m:sSubSupPr>
                            <m:ctrlPr>
                              <a:rPr lang="en-US" altLang="zh-CN" sz="2000" i="1">
                                <a:solidFill>
                                  <a:schemeClr val="tx2"/>
                                </a:solidFill>
                                <a:latin typeface="Cambria Math" panose="02040503050406030204" pitchFamily="18" charset="0"/>
                              </a:rPr>
                            </m:ctrlPr>
                          </m:sSubSupPr>
                          <m:e>
                            <m:r>
                              <m:rPr>
                                <m:sty m:val="p"/>
                              </m:rPr>
                              <a:rPr lang="el-GR" altLang="zh-CN" sz="2000" i="1">
                                <a:solidFill>
                                  <a:schemeClr val="tx2"/>
                                </a:solidFill>
                                <a:latin typeface="Cambria Math" panose="02040503050406030204" pitchFamily="18" charset="0"/>
                                <a:ea typeface="Cambria Math" panose="02040503050406030204" pitchFamily="18" charset="0"/>
                              </a:rPr>
                              <m:t>Σ</m:t>
                            </m:r>
                          </m:e>
                          <m:sub>
                            <m:r>
                              <a:rPr lang="en-US" altLang="zh-CN" sz="2000" i="1">
                                <a:solidFill>
                                  <a:schemeClr val="tx2"/>
                                </a:solidFill>
                                <a:latin typeface="Cambria Math" panose="02040503050406030204" pitchFamily="18" charset="0"/>
                              </a:rPr>
                              <m:t>𝑠</m:t>
                            </m:r>
                          </m:sub>
                          <m:sup>
                            <m:d>
                              <m:dPr>
                                <m:ctrlPr>
                                  <a:rPr lang="en-US"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𝑖</m:t>
                                </m:r>
                              </m:e>
                            </m:d>
                          </m:sup>
                        </m:sSub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i="1">
                            <a:solidFill>
                              <a:schemeClr val="tx2"/>
                            </a:solidFill>
                            <a:latin typeface="Cambria Math" panose="02040503050406030204" pitchFamily="18" charset="0"/>
                          </a:rPr>
                          <m:t>)</m:t>
                        </m:r>
                      </m:e>
                    </m:nary>
                  </m:oMath>
                </a14:m>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保证慢化能力</a:t>
                </a:r>
                <a14:m>
                  <m:oMath xmlns:m="http://schemas.openxmlformats.org/officeDocument/2006/math">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𝜉</m:t>
                    </m:r>
                    <m:sSub>
                      <m:sSubPr>
                        <m:ctrlP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b="0" i="0"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守恒</a:t>
                </a:r>
                <a:endPar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如果中子的初始能量为</a:t>
                </a:r>
                <a14:m>
                  <m:oMath xmlns:m="http://schemas.openxmlformats.org/officeDocument/2006/math">
                    <m:sSub>
                      <m:sSubPr>
                        <m:ctrlP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，而对应于</a:t>
                </a:r>
                <a14:m>
                  <m:oMath xmlns:m="http://schemas.openxmlformats.org/officeDocument/2006/math">
                    <m:acc>
                      <m:accPr>
                        <m:chr m:val="̅"/>
                        <m:ctrlP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𝑛</m:t>
                            </m:r>
                          </m:sub>
                        </m:sSub>
                      </m:e>
                    </m:acc>
                  </m:oMath>
                </a14:m>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的能量为</a:t>
                </a:r>
                <a14:m>
                  <m:oMath xmlns:m="http://schemas.openxmlformats.org/officeDocument/2006/math">
                    <m:r>
                      <a:rPr lang="en-US" altLang="zh-CN" sz="2000" b="0" i="1" kern="100" smtClean="0">
                        <a:solidFill>
                          <a:schemeClr val="tx2"/>
                        </a:solidFill>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，则</a:t>
                </a:r>
                <a14:m>
                  <m:oMath xmlns:m="http://schemas.openxmlformats.org/officeDocument/2006/math">
                    <m:r>
                      <m:rPr>
                        <m:sty m:val="p"/>
                      </m:rPr>
                      <a:rPr lang="en-US" altLang="zh-CN" sz="2000" i="1" kern="100" dirty="0">
                        <a:solidFill>
                          <a:schemeClr val="tx2"/>
                        </a:solidFill>
                        <a:latin typeface="Cambria Math" panose="02040503050406030204" pitchFamily="18" charset="0"/>
                        <a:ea typeface="宋体" panose="02010600030101010101" pitchFamily="2" charset="-122"/>
                        <a:cs typeface="Times New Roman" panose="02020603050405020304" pitchFamily="18" charset="0"/>
                      </a:rPr>
                      <m:t>n</m:t>
                    </m:r>
                  </m:oMath>
                </a14:m>
                <a:r>
                  <a:rPr lang="zh-CN" altLang="en-US"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由下式给出：</a:t>
                </a:r>
                <a:endParaRPr lang="en-US" altLang="zh-CN" sz="2000" kern="1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kumimoji="1" lang="en-US" altLang="zh-CN" sz="2000" i="1">
                          <a:solidFill>
                            <a:schemeClr val="tx2"/>
                          </a:solidFill>
                          <a:latin typeface="Cambria Math" panose="02040503050406030204" pitchFamily="18" charset="0"/>
                          <a:ea typeface="仿宋" panose="02010609060101010101" pitchFamily="49" charset="-122"/>
                        </a:rPr>
                        <m:t>𝑛</m:t>
                      </m:r>
                      <m:r>
                        <a:rPr kumimoji="1" lang="en-US" altLang="zh-CN" sz="2000" i="1">
                          <a:solidFill>
                            <a:schemeClr val="tx2"/>
                          </a:solidFill>
                          <a:latin typeface="Cambria Math" panose="02040503050406030204" pitchFamily="18" charset="0"/>
                          <a:ea typeface="仿宋" panose="02010609060101010101" pitchFamily="49" charset="-122"/>
                        </a:rPr>
                        <m:t>=</m:t>
                      </m:r>
                      <m:f>
                        <m:fPr>
                          <m:ctrlPr>
                            <a:rPr kumimoji="1" lang="en-US" altLang="zh-CN" sz="2000" i="1">
                              <a:solidFill>
                                <a:schemeClr val="tx2"/>
                              </a:solidFill>
                              <a:latin typeface="Cambria Math" panose="02040503050406030204" pitchFamily="18" charset="0"/>
                              <a:ea typeface="仿宋" panose="02010609060101010101" pitchFamily="49" charset="-122"/>
                            </a:rPr>
                          </m:ctrlPr>
                        </m:fPr>
                        <m:num>
                          <m:r>
                            <a:rPr kumimoji="1" lang="en-US" altLang="zh-CN" sz="2000" i="1">
                              <a:solidFill>
                                <a:schemeClr val="tx2"/>
                              </a:solidFill>
                              <a:latin typeface="Cambria Math" panose="02040503050406030204" pitchFamily="18" charset="0"/>
                              <a:ea typeface="仿宋" panose="02010609060101010101" pitchFamily="49" charset="-122"/>
                            </a:rPr>
                            <m:t>1</m:t>
                          </m:r>
                        </m:num>
                        <m:den>
                          <m:r>
                            <a:rPr kumimoji="1" lang="en-US" altLang="zh-CN" sz="2000" i="1">
                              <a:solidFill>
                                <a:schemeClr val="tx2"/>
                              </a:solidFill>
                              <a:latin typeface="Cambria Math" panose="02040503050406030204" pitchFamily="18" charset="0"/>
                              <a:ea typeface="Cambria Math" panose="02040503050406030204" pitchFamily="18" charset="0"/>
                            </a:rPr>
                            <m:t>𝜉</m:t>
                          </m:r>
                        </m:den>
                      </m:f>
                      <m:r>
                        <a:rPr kumimoji="1" lang="en-US" altLang="zh-CN" sz="2000" i="1">
                          <a:solidFill>
                            <a:schemeClr val="tx2"/>
                          </a:solidFill>
                          <a:latin typeface="Cambria Math" panose="02040503050406030204" pitchFamily="18" charset="0"/>
                          <a:ea typeface="仿宋" panose="02010609060101010101" pitchFamily="49" charset="-122"/>
                        </a:rPr>
                        <m:t>𝑙𝑛</m:t>
                      </m:r>
                      <m:f>
                        <m:fPr>
                          <m:ctrlPr>
                            <a:rPr kumimoji="1" lang="en-US" altLang="zh-CN" sz="2000" i="1">
                              <a:solidFill>
                                <a:schemeClr val="tx2"/>
                              </a:solidFill>
                              <a:latin typeface="Cambria Math" panose="02040503050406030204" pitchFamily="18" charset="0"/>
                              <a:ea typeface="仿宋" panose="02010609060101010101" pitchFamily="49" charset="-122"/>
                            </a:rPr>
                          </m:ctrlPr>
                        </m:fPr>
                        <m:num>
                          <m:sSub>
                            <m:sSubPr>
                              <m:ctrlPr>
                                <a:rPr kumimoji="1" lang="en-US" altLang="zh-CN" sz="2000" i="1">
                                  <a:solidFill>
                                    <a:schemeClr val="tx2"/>
                                  </a:solidFill>
                                  <a:latin typeface="Cambria Math" panose="02040503050406030204" pitchFamily="18" charset="0"/>
                                  <a:ea typeface="仿宋" panose="02010609060101010101" pitchFamily="49" charset="-122"/>
                                </a:rPr>
                              </m:ctrlPr>
                            </m:sSubPr>
                            <m:e>
                              <m:r>
                                <a:rPr kumimoji="1" lang="en-US" altLang="zh-CN" sz="2000" i="1">
                                  <a:solidFill>
                                    <a:schemeClr val="tx2"/>
                                  </a:solidFill>
                                  <a:latin typeface="Cambria Math" panose="02040503050406030204" pitchFamily="18" charset="0"/>
                                  <a:ea typeface="仿宋" panose="02010609060101010101" pitchFamily="49" charset="-122"/>
                                </a:rPr>
                                <m:t>𝐸</m:t>
                              </m:r>
                            </m:e>
                            <m:sub>
                              <m:r>
                                <a:rPr kumimoji="1" lang="en-US" altLang="zh-CN" sz="2000" i="1">
                                  <a:solidFill>
                                    <a:schemeClr val="tx2"/>
                                  </a:solidFill>
                                  <a:latin typeface="Cambria Math" panose="02040503050406030204" pitchFamily="18" charset="0"/>
                                  <a:ea typeface="仿宋" panose="02010609060101010101" pitchFamily="49" charset="-122"/>
                                </a:rPr>
                                <m:t>0</m:t>
                              </m:r>
                            </m:sub>
                          </m:sSub>
                        </m:num>
                        <m:den>
                          <m:r>
                            <a:rPr kumimoji="1" lang="en-US" altLang="zh-CN" sz="2000" i="1">
                              <a:solidFill>
                                <a:schemeClr val="tx2"/>
                              </a:solidFill>
                              <a:latin typeface="Cambria Math" panose="02040503050406030204" pitchFamily="18" charset="0"/>
                              <a:ea typeface="仿宋" panose="02010609060101010101" pitchFamily="49" charset="-122"/>
                            </a:rPr>
                            <m:t>𝐸</m:t>
                          </m:r>
                        </m:den>
                      </m:f>
                    </m:oMath>
                  </m:oMathPara>
                </a14:m>
                <a:endParaRPr lang="en-US" altLang="zh-CN" sz="2000" kern="100" baseline="-25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解释这个公式时，必须谨慎。在这里 </a:t>
                </a:r>
                <a14:m>
                  <m:oMath xmlns:m="http://schemas.openxmlformats.org/officeDocument/2006/math">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𝐧</m:t>
                    </m:r>
                  </m:oMath>
                </a14:m>
                <a:r>
                  <a:rPr lang="en-US"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既不是中子能量从</a:t>
                </a:r>
                <a14:m>
                  <m:oMath xmlns:m="http://schemas.openxmlformats.org/officeDocument/2006/math">
                    <m:sSub>
                      <m:sSubPr>
                        <m:ctrlPr>
                          <a:rPr lang="zh-CN"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𝐄</m:t>
                        </m:r>
                      </m:e>
                      <m:sub>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减少到 </a:t>
                </a:r>
                <a14:m>
                  <m:oMath xmlns:m="http://schemas.openxmlformats.org/officeDocument/2006/math">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𝐄</m:t>
                    </m:r>
                  </m:oMath>
                </a14:m>
                <a:r>
                  <a:rPr lang="en-US"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所需的平均碰撞数，也不是中子的平均能量下降到</a:t>
                </a:r>
                <a14:m>
                  <m:oMath xmlns:m="http://schemas.openxmlformats.org/officeDocument/2006/math">
                    <m:r>
                      <a:rPr lang="en-US" altLang="zh-CN" sz="2000" b="1"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𝐄</m:t>
                    </m:r>
                  </m:oMath>
                </a14:m>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所需的碰撞数。它是使中子的平均勒增加到 </a:t>
                </a:r>
                <a14:m>
                  <m:oMath xmlns:m="http://schemas.openxmlformats.org/officeDocument/2006/math">
                    <m:sSub>
                      <m:sSubPr>
                        <m:ctrlPr>
                          <a:rPr lang="zh-CN"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𝐮</m:t>
                            </m:r>
                          </m:e>
                        </m:acc>
                      </m:e>
                      <m:sub>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𝐧</m:t>
                        </m:r>
                      </m:sub>
                    </m:sSub>
                  </m:oMath>
                </a14:m>
                <a:r>
                  <a:rPr lang="en-US"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它对应于能量</a:t>
                </a:r>
                <a14:m>
                  <m:oMath xmlns:m="http://schemas.openxmlformats.org/officeDocument/2006/math">
                    <m:r>
                      <a:rPr lang="en-US" altLang="zh-CN" sz="20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𝐄</m:t>
                    </m:r>
                  </m:oMath>
                </a14:m>
                <a:r>
                  <a:rPr lang="en-US"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所需要的碰撞数。所有这几种碰撞数表示的概念多少有些差别</a:t>
                </a:r>
                <a:r>
                  <a:rPr lang="zh-CN" altLang="en-US"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a:t>
                </a:r>
                <a:r>
                  <a:rPr lang="en-US"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a:t>
                </a:r>
                <a:r>
                  <a:rPr lang="en-US" altLang="zh-CN" sz="2000" b="1" kern="100" dirty="0" err="1">
                    <a:solidFill>
                      <a:srgbClr val="0070C0"/>
                    </a:solidFill>
                    <a:latin typeface="Times New Roman" panose="02020603050405020304" pitchFamily="18" charset="0"/>
                    <a:ea typeface="STKaiti" panose="02010600040101010101" pitchFamily="2" charset="-122"/>
                    <a:cs typeface="Times New Roman" panose="02020603050405020304" pitchFamily="18" charset="0"/>
                  </a:rPr>
                  <a:t>Lamarsh</a:t>
                </a:r>
                <a:r>
                  <a:rPr lang="en-US" altLang="zh-CN" sz="2000" b="1" kern="1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rPr>
                  <a:t> Page 132)</a:t>
                </a:r>
                <a:endParaRPr lang="en-US" altLang="zh-CN" sz="2000" b="1" kern="100" baseline="-25000" dirty="0">
                  <a:solidFill>
                    <a:srgbClr val="0070C0"/>
                  </a:solidFill>
                  <a:latin typeface="Times New Roman" panose="02020603050405020304" pitchFamily="18" charset="0"/>
                  <a:ea typeface="STKaiti" panose="02010600040101010101" pitchFamily="2"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251520" y="626872"/>
                <a:ext cx="8431193" cy="5372817"/>
              </a:xfrm>
              <a:prstGeom prst="rect">
                <a:avLst/>
              </a:prstGeom>
              <a:blipFill rotWithShape="1">
                <a:blip r:embed="rId1"/>
                <a:stretch>
                  <a:fillRect l="-1" t="-2" r="4" b="-327"/>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平均对数能降</a:t>
            </a:r>
            <a:endParaRPr kumimoji="1" lang="zh-CN" altLang="en-US" dirty="0"/>
          </a:p>
        </p:txBody>
      </p:sp>
      <mc:AlternateContent xmlns:mc="http://schemas.openxmlformats.org/markup-compatibility/2006">
        <mc:Choice xmlns:a14="http://schemas.microsoft.com/office/drawing/2010/main" Requires="a14">
          <p:sp>
            <p:nvSpPr>
              <p:cNvPr id="4" name="矩形 3"/>
              <p:cNvSpPr/>
              <p:nvPr/>
            </p:nvSpPr>
            <p:spPr>
              <a:xfrm>
                <a:off x="251520" y="692696"/>
                <a:ext cx="7999145" cy="4683142"/>
              </a:xfrm>
              <a:prstGeom prst="rect">
                <a:avLst/>
              </a:prstGeom>
            </p:spPr>
            <p:txBody>
              <a:bodyPr wrap="square">
                <a:spAutoFit/>
              </a:bodyPr>
              <a:lstStyle/>
              <a:p>
                <a:pPr>
                  <a:lnSpc>
                    <a:spcPct val="150000"/>
                  </a:lnSpc>
                  <a:spcAft>
                    <a:spcPts val="1200"/>
                  </a:spcAft>
                </a:pP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解：对于</a:t>
                </a:r>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H</m:t>
                        </m:r>
                      </m:e>
                      <m: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0</m:t>
                    </m:r>
                  </m:oMath>
                </a14:m>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有</a:t>
                </a:r>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a:t>
                </a:r>
                <a:endParaRPr lang="zh-CN"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acc>
                        <m:accPr>
                          <m: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acc>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𝑁</m:t>
                              </m:r>
                            </m:e>
                            <m: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e>
                                <m: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e>
                                <m: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den>
                      </m:f>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0</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num>
                        <m:den>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den>
                      </m:f>
                    </m:oMath>
                  </m:oMathPara>
                </a14:m>
                <a:endParaRPr lang="zh-CN"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spcAft>
                    <a:spcPts val="1200"/>
                  </a:spcAft>
                </a:pP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将</a:t>
                </a:r>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12</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3</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8</m:t>
                    </m:r>
                  </m:oMath>
                </a14:m>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代入上式，得</a:t>
                </a:r>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𝑓</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oMath>
                </a14:m>
                <a:endParaRPr lang="zh-CN"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acc>
                        <m:accPr>
                          <m: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acc>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num>
                        <m:den>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𝐻</m:t>
                              </m:r>
                            </m:sub>
                          </m:sSub>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𝑂</m:t>
                              </m:r>
                            </m:sub>
                          </m:sSub>
                        </m:den>
                      </m:f>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12</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3</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8</m:t>
                          </m:r>
                        </m:num>
                        <m:den>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20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3</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8</m:t>
                          </m:r>
                        </m:den>
                      </m:f>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924</m:t>
                      </m:r>
                    </m:oMath>
                  </m:oMathPara>
                </a14:m>
                <a:endParaRPr lang="zh-CN"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nSpc>
                    <a:spcPct val="150000"/>
                  </a:lnSpc>
                  <a:spcAft>
                    <a:spcPts val="1200"/>
                  </a:spcAft>
                </a:pP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中子从</a:t>
                </a:r>
                <a14:m>
                  <m:oMath xmlns:m="http://schemas.openxmlformats.org/officeDocument/2006/math">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1000</m:t>
                    </m:r>
                    <m:r>
                      <m:rPr>
                        <m:sty m:val="p"/>
                      </m:rP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eV</m:t>
                    </m:r>
                  </m:oMath>
                </a14:m>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慢化到</a:t>
                </a:r>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a:t>
                </a:r>
                <a14:m>
                  <m:oMath xmlns:m="http://schemas.openxmlformats.org/officeDocument/2006/math">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m:rPr>
                        <m:sty m:val="p"/>
                      </m:rP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eV</m:t>
                    </m:r>
                  </m:oMath>
                </a14:m>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所需的平均碰撞次数为 :</a:t>
                </a:r>
                <a:b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𝑛</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ln</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1000</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𝜉</m:t>
                          </m:r>
                        </m:e>
                      </m:acc>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7</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DengXian" panose="02010600030101010101" pitchFamily="2" charset="-122"/>
                          <a:cs typeface="Times New Roman" panose="02020603050405020304" pitchFamily="18" charset="0"/>
                        </a:rPr>
                        <m:t>5</m:t>
                      </m:r>
                    </m:oMath>
                  </m:oMathPara>
                </a14:m>
                <a:endParaRPr lang="zh-CN"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51520" y="692696"/>
                <a:ext cx="7999145" cy="4683142"/>
              </a:xfrm>
              <a:prstGeom prst="rect">
                <a:avLst/>
              </a:prstGeom>
              <a:blipFill rotWithShape="1">
                <a:blip r:embed="rId1"/>
                <a:stretch>
                  <a:fillRect l="-1" t="-12" r="1" b="12"/>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中子的弹性散射过程</a:t>
            </a:r>
            <a:endParaRPr lang="zh-CN" altLang="en-US" dirty="0"/>
          </a:p>
        </p:txBody>
      </p:sp>
      <p:sp>
        <p:nvSpPr>
          <p:cNvPr id="4" name="矩形 3"/>
          <p:cNvSpPr/>
          <p:nvPr/>
        </p:nvSpPr>
        <p:spPr>
          <a:xfrm>
            <a:off x="35496" y="604633"/>
            <a:ext cx="4570482" cy="461665"/>
          </a:xfrm>
          <a:prstGeom prst="rect">
            <a:avLst/>
          </a:prstGeom>
        </p:spPr>
        <p:txBody>
          <a:bodyPr wrap="none">
            <a:spAutoFit/>
          </a:bodyPr>
          <a:lstStyle/>
          <a:p>
            <a:pPr>
              <a:spcBef>
                <a:spcPct val="50000"/>
              </a:spcBef>
            </a:pP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华文楷体" panose="02010600040101010101" charset="-122"/>
              </a:rPr>
              <a:t>3.</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华文楷体" panose="02010600040101010101" charset="-122"/>
              </a:rPr>
              <a:t>1.</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华文楷体" panose="02010600040101010101" charset="-122"/>
              </a:rPr>
              <a:t>2 </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华文楷体" panose="02010600040101010101" charset="-122"/>
              </a:rPr>
              <a:t>弹性散射的中子能量分布：</a:t>
            </a:r>
            <a:endParaRPr lang="zh-CN" altLang="en-US" b="1" dirty="0">
              <a:solidFill>
                <a:srgbClr val="FF0000"/>
              </a:solidFill>
              <a:latin typeface="Times New Roman" panose="02020603050405020304" pitchFamily="18" charset="0"/>
              <a:ea typeface="华文楷体" panose="02010600040101010101" charset="-122"/>
            </a:endParaRPr>
          </a:p>
        </p:txBody>
      </p:sp>
      <mc:AlternateContent xmlns:mc="http://schemas.openxmlformats.org/markup-compatibility/2006">
        <mc:Choice xmlns:a14="http://schemas.microsoft.com/office/drawing/2010/main" Requires="a14">
          <p:sp>
            <p:nvSpPr>
              <p:cNvPr id="5" name="矩形 4"/>
              <p:cNvSpPr/>
              <p:nvPr/>
            </p:nvSpPr>
            <p:spPr>
              <a:xfrm>
                <a:off x="107504" y="908720"/>
                <a:ext cx="9649072" cy="5565883"/>
              </a:xfrm>
              <a:prstGeom prst="rect">
                <a:avLst/>
              </a:prstGeom>
            </p:spPr>
            <p:txBody>
              <a:bodyPr wrap="square">
                <a:spAutoFit/>
              </a:bodyPr>
              <a:lstStyle/>
              <a:p>
                <a:pPr>
                  <a:lnSpc>
                    <a:spcPct val="150000"/>
                  </a:lnSpc>
                </a:pP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由</a:t>
                </a:r>
                <a14:m>
                  <m:oMath xmlns:m="http://schemas.openxmlformats.org/officeDocument/2006/math">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zh-CN" altLang="en-US" sz="2000" i="1">
                        <a:solidFill>
                          <a:schemeClr val="tx2"/>
                        </a:solidFill>
                        <a:latin typeface="Cambria Math" panose="02040503050406030204" pitchFamily="18" charset="0"/>
                        <a:ea typeface="华文楷体" panose="02010600040101010101" charset="-122"/>
                        <a:cs typeface="Times New Roman" panose="02020603050405020304" pitchFamily="18" charset="0"/>
                      </a:rPr>
                      <m:t>式</m:t>
                    </m:r>
                  </m:oMath>
                </a14:m>
                <a:r>
                  <a:rPr lang="zh-CN" altLang="en-US"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a:t>，</a:t>
                </a:r>
                <a14:m>
                  <m:oMath xmlns:m="http://schemas.openxmlformats.org/officeDocument/2006/math">
                    <m:sSup>
                      <m:sSupPr>
                        <m:ctrlP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zh-CN" altLang="en-US"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m:t>和</m:t>
                    </m:r>
                    <m:sSub>
                      <m:sSubPr>
                        <m:ctrlP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r>
                      <a:rPr lang="zh-CN" altLang="en-US"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m:t>是一一对应的关系</m:t>
                    </m:r>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        </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𝑓</m:t>
                    </m:r>
                    <m:d>
                      <m:dPr>
                        <m:ctrl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p>
                      <m:sSupPr>
                        <m:ctrl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𝑓</m:t>
                    </m:r>
                    <m:d>
                      <m:dPr>
                        <m:ctrl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sSub>
                          <m:sSubPr>
                            <m:ctrl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e>
                    </m:d>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b>
                      <m:sSubPr>
                        <m:ctrl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oMath>
                </a14:m>
                <a:endParaRPr lang="en-US" altLang="zh-CN" sz="2000" i="1" dirty="0">
                  <a:solidFill>
                    <a:schemeClr val="tx2"/>
                  </a:solidFill>
                  <a:latin typeface="Cambria Math" panose="02040503050406030204" pitchFamily="18" charset="0"/>
                  <a:ea typeface="华文楷体" panose="02010600040101010101" charset="-122"/>
                  <a:cs typeface="Times New Roman" panose="02020603050405020304" pitchFamily="18" charset="0"/>
                </a:endParaRPr>
              </a:p>
              <a:p>
                <a:pPr>
                  <a:lnSpc>
                    <a:spcPct val="150000"/>
                  </a:lnSpc>
                </a:pP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由</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于在质心系各向同性</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a:t>
                </a:r>
                <a14:m>
                  <m:oMath xmlns:m="http://schemas.openxmlformats.org/officeDocument/2006/math">
                    <m: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m:t>图</m:t>
                    </m:r>
                    <m: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2</m:t>
                    </m:r>
                    <m:r>
                      <a:rPr lang="en-US" altLang="zh-CN"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3</m:t>
                    </m:r>
                    <m:r>
                      <a:rPr lang="zh-CN" altLang="en-US"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𝑓</m:t>
                    </m:r>
                    <m:d>
                      <m:d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e>
                    </m:d>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𝑑𝑆</m:t>
                        </m:r>
                      </m:num>
                      <m:den>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𝑆</m:t>
                        </m:r>
                      </m:den>
                    </m:f>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2</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𝜋</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𝑅𝑠𝑖𝑛</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𝑅𝑑</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num>
                      <m:den>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4</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𝜋</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𝑅</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2</m:t>
                            </m:r>
                          </m:sup>
                        </m:sSup>
                      </m:den>
                    </m:f>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1</m:t>
                        </m:r>
                      </m:num>
                      <m:den>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2</m:t>
                        </m:r>
                      </m:den>
                    </m:f>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𝑠𝑖𝑛</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oMath>
                </a14:m>
                <a:b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b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命</a:t>
                </a:r>
                <a: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式两边求微分，得 </a:t>
                </a:r>
                <a14:m>
                  <m:oMath xmlns:m="http://schemas.openxmlformats.org/officeDocument/2006/math">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𝑠𝑖𝑛</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𝜃</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𝑐</m:t>
                        </m:r>
                      </m:sub>
                    </m:sSub>
                    <m:r>
                      <a:rPr lang="en-US" altLang="zh-CN" sz="2000" i="0">
                        <a:solidFill>
                          <a:schemeClr val="tx2"/>
                        </a:solidFill>
                        <a:latin typeface="Cambria Math" panose="02040503050406030204" pitchFamily="18" charset="0"/>
                        <a:ea typeface="华文楷体" panose="02010600040101010101" charset="-122"/>
                        <a:cs typeface="Times New Roman" panose="02020603050405020304" pitchFamily="18" charset="0"/>
                      </a:rPr>
                      <m:t>,</m:t>
                    </m:r>
                  </m:oMath>
                </a14:m>
                <a: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 </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代入上式，得</a:t>
                </a:r>
                <a: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 </a:t>
                </a:r>
                <a:endPar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endParaRPr>
              </a:p>
              <a:p>
                <a:pPr>
                  <a:lnSpc>
                    <a:spcPct val="150000"/>
                  </a:lnSpc>
                </a:pPr>
                <a14:m>
                  <m:oMath xmlns:m="http://schemas.openxmlformats.org/officeDocument/2006/math">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𝑓</m:t>
                    </m:r>
                    <m:d>
                      <m:d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e>
                    </m:d>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p>
                      <m:sSup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d>
                      <m:dPr>
                        <m:begChr m:val="{"/>
                        <m:endChr m:val=""/>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m>
                          <m:mPr>
                            <m:mcs>
                              <m:mc>
                                <m:mcPr>
                                  <m:count m:val="1"/>
                                  <m:mcJc m:val="center"/>
                                </m:mcPr>
                              </m:mc>
                            </m:mcs>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mPr>
                          <m:mr>
                            <m:e>
                              <m:r>
                                <m:rPr>
                                  <m:brk m:alnAt="7"/>
                                </m:r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p>
                                <m:sSup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m:rPr>
                                      <m:brk m:alnAt="7"/>
                                    </m:r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m:rPr>
                                      <m:brk m:alnAt="7"/>
                                    </m:r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m:rPr>
                                  <m:brk m:alnAt="7"/>
                                </m:r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d>
                                <m:d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r>
                                    <m:rPr>
                                      <m:brk m:alnAt="7"/>
                                    </m:r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1</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𝛼</m:t>
                                  </m:r>
                                </m:e>
                              </m:d>
                              <m:r>
                                <m:rPr>
                                  <m:brk m:alnAt="7"/>
                                </m:r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mr>
                          <m:m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0</m:t>
                              </m:r>
                            </m:e>
                          </m:mr>
                        </m:m>
                      </m:e>
                    </m:d>
                  </m:oMath>
                </a14:m>
                <a: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 </a:t>
                </a:r>
                <a14:m>
                  <m:oMath xmlns:m="http://schemas.openxmlformats.org/officeDocument/2006/math">
                    <m:m>
                      <m:mPr>
                        <m:mcs>
                          <m:mc>
                            <m:mcPr>
                              <m:count m:val="1"/>
                              <m:mcJc m:val="center"/>
                            </m:mcPr>
                          </m:mc>
                        </m:mcs>
                        <m:ctrlP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mPr>
                      <m:mr>
                        <m:e>
                          <m:r>
                            <m:rPr>
                              <m:brk m:alnAt="7"/>
                            </m:rP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 </m:t>
                          </m:r>
                          <m:r>
                            <a:rPr lang="en-US" altLang="zh-CN" sz="20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          </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𝛼</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box>
                            <m:box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box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 </m:t>
                              </m:r>
                            </m:e>
                          </m:box>
                          <m:r>
                            <m:rPr>
                              <m:nor/>
                            </m:r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 </m:t>
                          </m:r>
                          <m:r>
                            <m:rPr>
                              <m:nor/>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nor/>
                            </m:rPr>
                            <a:rPr lang="zh-CN"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均匀分布</m:t>
                          </m:r>
                          <m:r>
                            <m:rPr>
                              <m:nor/>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 </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zh-CN" altLang="en-US" sz="2000" i="1">
                              <a:solidFill>
                                <a:schemeClr val="tx2"/>
                              </a:solidFill>
                              <a:latin typeface="Cambria Math" panose="02040503050406030204" pitchFamily="18" charset="0"/>
                              <a:ea typeface="华文楷体" panose="02010600040101010101" charset="-122"/>
                              <a:cs typeface="Times New Roman" panose="02020603050405020304" pitchFamily="18" charset="0"/>
                            </a:rPr>
                            <m:t>与</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m:rPr>
                              <m:nor/>
                            </m:rP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 </m:t>
                          </m:r>
                          <m:r>
                            <m:rPr>
                              <m:nor/>
                            </m:rPr>
                            <a:rPr lang="zh-CN"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无关</m:t>
                          </m:r>
                          <m:r>
                            <m:rPr>
                              <m:nor/>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 </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nor/>
                            </m:rP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m:t> </m:t>
                          </m:r>
                        </m:e>
                      </m:mr>
                      <m:mr>
                        <m:e>
                          <m:r>
                            <a:rPr lang="zh-CN" altLang="en-US" sz="2000" i="1" dirty="0">
                              <a:solidFill>
                                <a:schemeClr val="tx2"/>
                              </a:solidFill>
                              <a:latin typeface="Cambria Math" panose="02040503050406030204" pitchFamily="18" charset="0"/>
                              <a:ea typeface="华文楷体" panose="02010600040101010101" charset="-122"/>
                              <a:cs typeface="Times New Roman" panose="02020603050405020304" pitchFamily="18" charset="0"/>
                            </a:rPr>
                            <m:t>其它</m:t>
                          </m:r>
                          <m:r>
                            <a:rPr lang="zh-CN" altLang="en-US"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情况</m:t>
                          </m:r>
                        </m:e>
                      </m:mr>
                    </m:m>
                  </m:oMath>
                </a14:m>
                <a:b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b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可</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计算</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中子</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遭受</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一次</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弹性</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散射</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碰撞</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的平均最终</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能量</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为</a:t>
                </a:r>
                <a: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a:t>
                </a:r>
                <a:endPar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accPr>
                        <m:e>
                          <m:sSup>
                            <m:sSup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e>
                      </m:acc>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bSup>
                        <m:sSub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e>
                        <m:sub>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sub>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𝛼</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sup>
                      </m:sSub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𝑓</m:t>
                      </m:r>
                      <m:d>
                        <m:d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e>
                      </m:d>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1</m:t>
                          </m:r>
                        </m:num>
                        <m:den>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2</m:t>
                          </m:r>
                        </m:den>
                      </m:f>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1</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𝛼</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oMath>
                  </m:oMathPara>
                </a14:m>
                <a:br>
                  <a:rPr lang="en-US"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b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平均损失</a:t>
                </a:r>
                <a:r>
                  <a:rPr lang="zh-CN" altLang="en-US"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能量</a:t>
                </a:r>
                <a:r>
                  <a:rPr lang="zh-CN" altLang="zh-CN" sz="2000" dirty="0">
                    <a:solidFill>
                      <a:schemeClr val="tx2"/>
                    </a:solidFill>
                    <a:latin typeface="Cambria Math" panose="02040503050406030204" pitchFamily="18" charset="0"/>
                    <a:ea typeface="华文楷体" panose="02010600040101010101" charset="-122"/>
                    <a:cs typeface="Times New Roman" panose="02020603050405020304" pitchFamily="18" charset="0"/>
                  </a:rPr>
                  <a:t>为 </a:t>
                </a:r>
                <a14:m>
                  <m:oMath xmlns:m="http://schemas.openxmlformats.org/officeDocument/2006/math">
                    <m:r>
                      <a:rPr lang="en-US" altLang="zh-CN" sz="2000" i="0">
                        <a:solidFill>
                          <a:schemeClr val="tx2"/>
                        </a:solidFill>
                        <a:latin typeface="Cambria Math" panose="02040503050406030204" pitchFamily="18" charset="0"/>
                        <a:ea typeface="华文楷体" panose="02010600040101010101" charset="-122"/>
                        <a:cs typeface="Times New Roman" panose="02020603050405020304" pitchFamily="18" charset="0"/>
                      </a:rPr>
                      <m:t>:</m:t>
                    </m:r>
                    <m:acc>
                      <m:accPr>
                        <m:chr m:val="̅"/>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acc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𝛥</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e>
                    </m:acc>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e>
                      <m: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1</m:t>
                        </m:r>
                      </m:num>
                      <m:den>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2</m:t>
                        </m:r>
                      </m:den>
                    </m:f>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1</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𝛼</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t>𝐸</m:t>
                    </m:r>
                  </m:oMath>
                </a14:m>
                <a:endParaRPr lang="en-US" altLang="zh-CN" sz="2000" i="1" dirty="0">
                  <a:solidFill>
                    <a:schemeClr val="tx2"/>
                  </a:solidFill>
                  <a:latin typeface="Cambria Math" panose="02040503050406030204" pitchFamily="18" charset="0"/>
                  <a:ea typeface="华文楷体" panose="02010600040101010101" charset="-122"/>
                  <a:cs typeface="Times New Roman" panose="02020603050405020304" pitchFamily="18" charset="0"/>
                </a:endParaRPr>
              </a:p>
              <a:p>
                <a:pPr>
                  <a:lnSpc>
                    <a:spcPct val="150000"/>
                  </a:lnSpc>
                </a:pPr>
                <a:r>
                  <a:rPr lang="zh-CN" altLang="en-US" sz="2000" dirty="0">
                    <a:solidFill>
                      <a:schemeClr val="tx2"/>
                    </a:solidFill>
                    <a:latin typeface="Times New Roman" panose="02020603050405020304" pitchFamily="18" charset="0"/>
                    <a:ea typeface="华文楷体" panose="02010600040101010101" charset="-122"/>
                  </a:rPr>
                  <a:t>核的平均反冲能量，若对快中子，可达</a:t>
                </a:r>
                <a:r>
                  <a:rPr lang="en-US" altLang="zh-CN" sz="2000" dirty="0">
                    <a:solidFill>
                      <a:schemeClr val="tx2"/>
                    </a:solidFill>
                    <a:latin typeface="Times New Roman" panose="02020603050405020304" pitchFamily="18" charset="0"/>
                    <a:cs typeface="Times New Roman" panose="02020603050405020304" pitchFamily="18" charset="0"/>
                  </a:rPr>
                  <a:t>keV</a:t>
                </a:r>
                <a:r>
                  <a:rPr lang="zh-CN" altLang="en-US" sz="2000" dirty="0">
                    <a:solidFill>
                      <a:schemeClr val="tx2"/>
                    </a:solidFill>
                    <a:latin typeface="Times New Roman" panose="02020603050405020304" pitchFamily="18" charset="0"/>
                    <a:ea typeface="华文楷体" panose="02010600040101010101" charset="-122"/>
                  </a:rPr>
                  <a:t>到</a:t>
                </a:r>
                <a:r>
                  <a:rPr lang="en-US" altLang="zh-CN" sz="2000" dirty="0">
                    <a:solidFill>
                      <a:schemeClr val="tx2"/>
                    </a:solidFill>
                    <a:latin typeface="Times New Roman" panose="02020603050405020304" pitchFamily="18" charset="0"/>
                    <a:cs typeface="Times New Roman" panose="02020603050405020304" pitchFamily="18" charset="0"/>
                  </a:rPr>
                  <a:t>MeV</a:t>
                </a:r>
                <a:r>
                  <a:rPr lang="zh-CN" altLang="en-US" sz="2000" dirty="0">
                    <a:solidFill>
                      <a:schemeClr val="tx2"/>
                    </a:solidFill>
                    <a:latin typeface="Times New Roman" panose="02020603050405020304" pitchFamily="18" charset="0"/>
                    <a:ea typeface="华文楷体" panose="02010600040101010101" charset="-122"/>
                  </a:rPr>
                  <a:t>级别。造成核冲出晶格，位错，</a:t>
                </a:r>
                <a:endParaRPr lang="en-US" altLang="zh-CN" sz="2000" dirty="0">
                  <a:solidFill>
                    <a:schemeClr val="tx2"/>
                  </a:solidFill>
                  <a:latin typeface="Times New Roman" panose="02020603050405020304" pitchFamily="18" charset="0"/>
                  <a:ea typeface="华文楷体" panose="02010600040101010101" charset="-122"/>
                </a:endParaRPr>
              </a:p>
              <a:p>
                <a:pPr>
                  <a:lnSpc>
                    <a:spcPct val="150000"/>
                  </a:lnSpc>
                </a:pPr>
                <a:r>
                  <a:rPr lang="zh-CN" altLang="en-US" sz="2000" dirty="0">
                    <a:solidFill>
                      <a:schemeClr val="tx2"/>
                    </a:solidFill>
                    <a:latin typeface="Times New Roman" panose="02020603050405020304" pitchFamily="18" charset="0"/>
                    <a:ea typeface="华文楷体" panose="02010600040101010101" charset="-122"/>
                  </a:rPr>
                  <a:t>即辐照损伤（</a:t>
                </a:r>
                <a:r>
                  <a:rPr lang="en-US" altLang="zh-CN" sz="2000" dirty="0">
                    <a:solidFill>
                      <a:schemeClr val="tx2"/>
                    </a:solidFill>
                    <a:latin typeface="Times New Roman" panose="02020603050405020304" pitchFamily="18" charset="0"/>
                    <a:cs typeface="Times New Roman" panose="02020603050405020304" pitchFamily="18" charset="0"/>
                  </a:rPr>
                  <a:t>radiation damage)。</a:t>
                </a:r>
                <a:endParaRPr lang="en-US" altLang="zh-CN" sz="2000" dirty="0">
                  <a:solidFill>
                    <a:schemeClr val="tx2"/>
                  </a:solidFill>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107504" y="908720"/>
                <a:ext cx="9649072" cy="5565883"/>
              </a:xfrm>
              <a:prstGeom prst="rect">
                <a:avLst/>
              </a:prstGeom>
              <a:blipFill rotWithShape="1">
                <a:blip r:embed="rId1"/>
                <a:stretch>
                  <a:fillRect l="-2" t="-1" r="5" b="3"/>
                </a:stretch>
              </a:blipFill>
            </p:spPr>
            <p:txBody>
              <a:bodyPr/>
              <a:lstStyle/>
              <a:p>
                <a:r>
                  <a:rPr lang="zh-CN" alt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中子的弹性散射过程（</a:t>
            </a:r>
            <a:r>
              <a:rPr kumimoji="1" lang="en-US" altLang="zh-CN" dirty="0" err="1"/>
              <a:t>Lamarsh</a:t>
            </a:r>
            <a:r>
              <a:rPr kumimoji="1" lang="en-US" altLang="zh-CN" dirty="0"/>
              <a:t> Page 120</a:t>
            </a:r>
            <a:r>
              <a:rPr kumimoji="1" lang="zh-CN" altLang="en-US" dirty="0"/>
              <a:t>）</a:t>
            </a:r>
            <a:endParaRPr kumimoji="1" lang="zh-CN" altLang="en-US" dirty="0"/>
          </a:p>
        </p:txBody>
      </p:sp>
      <mc:AlternateContent xmlns:mc="http://schemas.openxmlformats.org/markup-compatibility/2006">
        <mc:Choice xmlns:a14="http://schemas.microsoft.com/office/drawing/2010/main" Requires="a14">
          <p:sp>
            <p:nvSpPr>
              <p:cNvPr id="4" name="矩形 1"/>
              <p:cNvSpPr>
                <a:spLocks noChangeArrowheads="1"/>
              </p:cNvSpPr>
              <p:nvPr/>
            </p:nvSpPr>
            <p:spPr bwMode="auto">
              <a:xfrm>
                <a:off x="212387" y="406554"/>
                <a:ext cx="8712968" cy="701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solidFill>
                      <a:srgbClr val="FF0000"/>
                    </a:solidFill>
                    <a:latin typeface="STKaiti" panose="02010600040101010101" pitchFamily="2" charset="-122"/>
                    <a:ea typeface="STKaiti" panose="02010600040101010101" pitchFamily="2" charset="-122"/>
                  </a:rPr>
                  <a:t>散射函数正负号与积分限的问题</a:t>
                </a:r>
                <a:endParaRPr lang="en-US" altLang="zh-CN" sz="2400" b="1" dirty="0">
                  <a:solidFill>
                    <a:srgbClr val="FF0000"/>
                  </a:solidFill>
                  <a:latin typeface="STKaiti" panose="02010600040101010101" pitchFamily="2" charset="-122"/>
                  <a:ea typeface="STKaiti" panose="02010600040101010101" pitchFamily="2" charset="-122"/>
                </a:endParaRPr>
              </a:p>
              <a:p>
                <a:pPr>
                  <a:lnSpc>
                    <a:spcPct val="150000"/>
                  </a:lnSpc>
                </a:pPr>
                <a14:m>
                  <m:oMath xmlns:m="http://schemas.openxmlformats.org/officeDocument/2006/math">
                    <m:r>
                      <a:rPr kumimoji="1" lang="en-US" altLang="zh-CN" sz="2000" i="1">
                        <a:solidFill>
                          <a:schemeClr val="tx2"/>
                        </a:solidFill>
                        <a:latin typeface="Cambria Math" panose="02040503050406030204" pitchFamily="18" charset="0"/>
                        <a:ea typeface="仿宋" panose="02010609060101010101" pitchFamily="49" charset="-122"/>
                      </a:rPr>
                      <m:t>𝑓</m:t>
                    </m:r>
                    <m:d>
                      <m:dPr>
                        <m:ctrlPr>
                          <a:rPr kumimoji="1" lang="en-US" altLang="zh-CN" sz="2000" i="1">
                            <a:solidFill>
                              <a:schemeClr val="tx2"/>
                            </a:solidFill>
                            <a:latin typeface="Cambria Math" panose="02040503050406030204" pitchFamily="18" charset="0"/>
                            <a:ea typeface="仿宋" panose="02010609060101010101" pitchFamily="49" charset="-122"/>
                          </a:rPr>
                        </m:ctrlPr>
                      </m:dPr>
                      <m:e>
                        <m:r>
                          <a:rPr kumimoji="1" lang="en-US" altLang="zh-CN" sz="2000" i="1">
                            <a:solidFill>
                              <a:schemeClr val="tx2"/>
                            </a:solidFill>
                            <a:latin typeface="Cambria Math" panose="02040503050406030204" pitchFamily="18" charset="0"/>
                            <a:ea typeface="仿宋" panose="02010609060101010101" pitchFamily="49" charset="-122"/>
                          </a:rPr>
                          <m:t>𝐸</m:t>
                        </m:r>
                        <m:r>
                          <a:rPr kumimoji="1" lang="en-US" altLang="zh-CN" sz="2000" i="1">
                            <a:solidFill>
                              <a:schemeClr val="tx2"/>
                            </a:solidFill>
                            <a:latin typeface="Cambria Math" panose="02040503050406030204" pitchFamily="18" charset="0"/>
                            <a:ea typeface="Cambria Math" panose="02040503050406030204" pitchFamily="18" charset="0"/>
                          </a:rPr>
                          <m:t>→</m:t>
                        </m:r>
                        <m:sSup>
                          <m:sSupPr>
                            <m:ctrlPr>
                              <a:rPr kumimoji="1" lang="en-US" altLang="zh-CN" sz="2000" i="1">
                                <a:solidFill>
                                  <a:schemeClr val="tx2"/>
                                </a:solidFill>
                                <a:latin typeface="Cambria Math" panose="02040503050406030204" pitchFamily="18" charset="0"/>
                                <a:ea typeface="Cambria Math" panose="02040503050406030204" pitchFamily="18" charset="0"/>
                              </a:rPr>
                            </m:ctrlPr>
                          </m:sSupPr>
                          <m:e>
                            <m:r>
                              <a:rPr kumimoji="1" lang="en-US" altLang="zh-CN" sz="2000" i="1">
                                <a:solidFill>
                                  <a:schemeClr val="tx2"/>
                                </a:solidFill>
                                <a:latin typeface="Cambria Math" panose="02040503050406030204" pitchFamily="18" charset="0"/>
                                <a:ea typeface="Cambria Math" panose="02040503050406030204" pitchFamily="18" charset="0"/>
                              </a:rPr>
                              <m:t>𝐸</m:t>
                            </m:r>
                          </m:e>
                          <m:sup>
                            <m:r>
                              <a:rPr kumimoji="1" lang="en-US" altLang="zh-CN" sz="2000" i="1">
                                <a:solidFill>
                                  <a:schemeClr val="tx2"/>
                                </a:solidFill>
                                <a:latin typeface="Cambria Math" panose="02040503050406030204" pitchFamily="18" charset="0"/>
                                <a:ea typeface="Cambria Math" panose="02040503050406030204" pitchFamily="18" charset="0"/>
                              </a:rPr>
                              <m:t>′</m:t>
                            </m:r>
                          </m:sup>
                        </m:sSup>
                      </m:e>
                    </m:d>
                    <m:r>
                      <a:rPr kumimoji="1" lang="en-US" altLang="zh-CN" sz="2000" i="1">
                        <a:solidFill>
                          <a:schemeClr val="tx2"/>
                        </a:solidFill>
                        <a:latin typeface="Cambria Math" panose="02040503050406030204" pitchFamily="18" charset="0"/>
                        <a:ea typeface="Cambria Math" panose="02040503050406030204" pitchFamily="18" charset="0"/>
                      </a:rPr>
                      <m:t>𝑑</m:t>
                    </m:r>
                    <m:sSup>
                      <m:sSupPr>
                        <m:ctrlPr>
                          <a:rPr kumimoji="1" lang="en-US" altLang="zh-CN" sz="2000" i="1">
                            <a:solidFill>
                              <a:schemeClr val="tx2"/>
                            </a:solidFill>
                            <a:latin typeface="Cambria Math" panose="02040503050406030204" pitchFamily="18" charset="0"/>
                            <a:ea typeface="Cambria Math" panose="02040503050406030204" pitchFamily="18" charset="0"/>
                          </a:rPr>
                        </m:ctrlPr>
                      </m:sSupPr>
                      <m:e>
                        <m:r>
                          <a:rPr kumimoji="1" lang="en-US" altLang="zh-CN" sz="2000" i="1">
                            <a:solidFill>
                              <a:schemeClr val="tx2"/>
                            </a:solidFill>
                            <a:latin typeface="Cambria Math" panose="02040503050406030204" pitchFamily="18" charset="0"/>
                            <a:ea typeface="Cambria Math" panose="02040503050406030204" pitchFamily="18" charset="0"/>
                          </a:rPr>
                          <m:t>𝐸</m:t>
                        </m:r>
                      </m:e>
                      <m:sup>
                        <m:r>
                          <a:rPr kumimoji="1" lang="en-US" altLang="zh-CN" sz="2000" i="1">
                            <a:solidFill>
                              <a:schemeClr val="tx2"/>
                            </a:solidFill>
                            <a:latin typeface="Cambria Math" panose="02040503050406030204" pitchFamily="18" charset="0"/>
                            <a:ea typeface="Cambria Math" panose="02040503050406030204" pitchFamily="18" charset="0"/>
                          </a:rPr>
                          <m:t>′</m:t>
                        </m:r>
                      </m:sup>
                    </m:sSup>
                    <m:r>
                      <a:rPr kumimoji="1" lang="en-US" altLang="zh-CN" sz="2000" i="1">
                        <a:solidFill>
                          <a:schemeClr val="tx2"/>
                        </a:solidFill>
                        <a:latin typeface="Cambria Math" panose="02040503050406030204" pitchFamily="18" charset="0"/>
                        <a:ea typeface="Cambria Math" panose="02040503050406030204" pitchFamily="18" charset="0"/>
                      </a:rPr>
                      <m:t>=</m:t>
                    </m:r>
                    <m:r>
                      <a:rPr kumimoji="1" lang="en-US" altLang="zh-CN" sz="2000" i="1">
                        <a:solidFill>
                          <a:srgbClr val="FF0000"/>
                        </a:solidFill>
                        <a:latin typeface="Cambria Math" panose="02040503050406030204" pitchFamily="18" charset="0"/>
                        <a:ea typeface="Cambria Math" panose="02040503050406030204" pitchFamily="18" charset="0"/>
                      </a:rPr>
                      <m:t>−</m:t>
                    </m:r>
                    <m:r>
                      <a:rPr kumimoji="1" lang="en-US" altLang="zh-CN" sz="2000" i="1">
                        <a:solidFill>
                          <a:schemeClr val="tx2"/>
                        </a:solidFill>
                        <a:latin typeface="Cambria Math" panose="02040503050406030204" pitchFamily="18" charset="0"/>
                        <a:ea typeface="Cambria Math" panose="02040503050406030204" pitchFamily="18" charset="0"/>
                      </a:rPr>
                      <m:t>𝑓</m:t>
                    </m:r>
                    <m:d>
                      <m:dPr>
                        <m:ctrlPr>
                          <a:rPr kumimoji="1" lang="en-US" altLang="zh-CN" sz="2000" i="1">
                            <a:solidFill>
                              <a:schemeClr val="tx2"/>
                            </a:solidFill>
                            <a:latin typeface="Cambria Math" panose="02040503050406030204" pitchFamily="18" charset="0"/>
                            <a:ea typeface="Cambria Math" panose="02040503050406030204" pitchFamily="18" charset="0"/>
                          </a:rPr>
                        </m:ctrlPr>
                      </m:dPr>
                      <m:e>
                        <m:r>
                          <a:rPr kumimoji="1" lang="en-US" altLang="zh-CN" sz="2000" i="1">
                            <a:solidFill>
                              <a:schemeClr val="tx2"/>
                            </a:solidFill>
                            <a:latin typeface="Cambria Math" panose="02040503050406030204" pitchFamily="18" charset="0"/>
                            <a:ea typeface="Cambria Math" panose="02040503050406030204" pitchFamily="18" charset="0"/>
                          </a:rPr>
                          <m:t>𝜃</m:t>
                        </m:r>
                        <m:r>
                          <a:rPr kumimoji="1" lang="en-US" altLang="zh-CN" sz="2000" i="1">
                            <a:solidFill>
                              <a:schemeClr val="tx2"/>
                            </a:solidFill>
                            <a:latin typeface="Cambria Math" panose="02040503050406030204" pitchFamily="18" charset="0"/>
                            <a:ea typeface="Cambria Math" panose="02040503050406030204" pitchFamily="18" charset="0"/>
                          </a:rPr>
                          <m:t>→</m:t>
                        </m:r>
                        <m:sSup>
                          <m:sSupPr>
                            <m:ctrlPr>
                              <a:rPr kumimoji="1" lang="en-US" altLang="zh-CN" sz="2000" i="1">
                                <a:solidFill>
                                  <a:schemeClr val="tx2"/>
                                </a:solidFill>
                                <a:latin typeface="Cambria Math" panose="02040503050406030204" pitchFamily="18" charset="0"/>
                                <a:ea typeface="Cambria Math" panose="02040503050406030204" pitchFamily="18" charset="0"/>
                              </a:rPr>
                            </m:ctrlPr>
                          </m:sSupPr>
                          <m:e>
                            <m:r>
                              <a:rPr kumimoji="1" lang="en-US" altLang="zh-CN" sz="2000" i="1">
                                <a:solidFill>
                                  <a:schemeClr val="tx2"/>
                                </a:solidFill>
                                <a:latin typeface="Cambria Math" panose="02040503050406030204" pitchFamily="18" charset="0"/>
                                <a:ea typeface="Cambria Math" panose="02040503050406030204" pitchFamily="18" charset="0"/>
                              </a:rPr>
                              <m:t>𝜃</m:t>
                            </m:r>
                          </m:e>
                          <m:sup>
                            <m:r>
                              <a:rPr kumimoji="1" lang="en-US" altLang="zh-CN" sz="2000" i="1">
                                <a:solidFill>
                                  <a:schemeClr val="tx2"/>
                                </a:solidFill>
                                <a:latin typeface="Cambria Math" panose="02040503050406030204" pitchFamily="18" charset="0"/>
                                <a:ea typeface="Cambria Math" panose="02040503050406030204" pitchFamily="18" charset="0"/>
                              </a:rPr>
                              <m:t>′</m:t>
                            </m:r>
                          </m:sup>
                        </m:sSup>
                      </m:e>
                    </m:d>
                    <m:r>
                      <a:rPr kumimoji="1" lang="en-US" altLang="zh-CN" sz="2000" i="1">
                        <a:solidFill>
                          <a:schemeClr val="tx2"/>
                        </a:solidFill>
                        <a:latin typeface="Cambria Math" panose="02040503050406030204" pitchFamily="18" charset="0"/>
                        <a:ea typeface="Cambria Math" panose="02040503050406030204" pitchFamily="18" charset="0"/>
                      </a:rPr>
                      <m:t>𝑑</m:t>
                    </m:r>
                    <m:r>
                      <a:rPr kumimoji="1" lang="en-US" altLang="zh-CN" sz="2000" i="1">
                        <a:solidFill>
                          <a:schemeClr val="tx2"/>
                        </a:solidFill>
                        <a:latin typeface="Cambria Math" panose="02040503050406030204" pitchFamily="18" charset="0"/>
                        <a:ea typeface="Cambria Math" panose="02040503050406030204" pitchFamily="18" charset="0"/>
                      </a:rPr>
                      <m:t>𝜃</m:t>
                    </m:r>
                  </m:oMath>
                </a14:m>
                <a:r>
                  <a:rPr kumimoji="1" lang="zh-CN" altLang="en-US" sz="2000" dirty="0">
                    <a:solidFill>
                      <a:schemeClr val="tx2"/>
                    </a:solidFill>
                    <a:latin typeface="STKaiti" panose="02010600040101010101" pitchFamily="2" charset="-122"/>
                    <a:ea typeface="Cambria Math" panose="02040503050406030204" pitchFamily="18" charset="0"/>
                  </a:rPr>
                  <a:t> </a:t>
                </a:r>
                <a:endParaRPr kumimoji="1" lang="en-US" altLang="zh-CN" sz="2000" dirty="0">
                  <a:solidFill>
                    <a:schemeClr val="tx2"/>
                  </a:solidFill>
                  <a:latin typeface="STKaiti" panose="02010600040101010101" pitchFamily="2" charset="-122"/>
                  <a:ea typeface="Cambria Math" panose="02040503050406030204" pitchFamily="18" charset="0"/>
                </a:endParaRPr>
              </a:p>
              <a:p>
                <a:pPr>
                  <a:lnSpc>
                    <a:spcPct val="150000"/>
                  </a:lnSpc>
                </a:pPr>
                <a:r>
                  <a:rPr kumimoji="1" lang="zh-CN" altLang="en-US" sz="200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Sup>
                      <m:sSubSupPr>
                        <m:ctrlPr>
                          <a:rPr kumimoji="1" lang="en-US" altLang="zh-CN" sz="2000" b="0" i="1" smtClean="0">
                            <a:solidFill>
                              <a:schemeClr val="tx2"/>
                            </a:solidFill>
                            <a:latin typeface="Cambria Math" panose="02040503050406030204" pitchFamily="18" charset="0"/>
                            <a:ea typeface="STKaiti" panose="02010600040101010101" pitchFamily="2" charset="-122"/>
                          </a:rPr>
                        </m:ctrlPr>
                      </m:sSubSupPr>
                      <m:e>
                        <m:r>
                          <a:rPr kumimoji="1" lang="en-US" altLang="zh-CN" sz="2000" b="0" i="1" smtClean="0">
                            <a:solidFill>
                              <a:schemeClr val="tx2"/>
                            </a:solidFill>
                            <a:latin typeface="Cambria Math" panose="02040503050406030204" pitchFamily="18" charset="0"/>
                            <a:ea typeface="STKaiti" panose="02010600040101010101" pitchFamily="2" charset="-122"/>
                          </a:rPr>
                          <m:t>𝐸</m:t>
                        </m:r>
                      </m:e>
                      <m:sub>
                        <m:r>
                          <a:rPr kumimoji="1" lang="en-US" altLang="zh-CN" sz="2000" b="0" i="1" smtClean="0">
                            <a:solidFill>
                              <a:schemeClr val="tx2"/>
                            </a:solidFill>
                            <a:latin typeface="Cambria Math" panose="02040503050406030204" pitchFamily="18" charset="0"/>
                            <a:ea typeface="STKaiti" panose="02010600040101010101" pitchFamily="2" charset="-122"/>
                          </a:rPr>
                          <m:t>𝑙</m:t>
                        </m:r>
                      </m:sub>
                      <m:sup>
                        <m:r>
                          <a:rPr kumimoji="1" lang="en-US" altLang="zh-CN" sz="2000" b="0" i="1" smtClean="0">
                            <a:solidFill>
                              <a:schemeClr val="tx2"/>
                            </a:solidFill>
                            <a:latin typeface="Cambria Math" panose="02040503050406030204" pitchFamily="18" charset="0"/>
                            <a:ea typeface="STKaiti" panose="02010600040101010101" pitchFamily="2" charset="-122"/>
                          </a:rPr>
                          <m:t>′</m:t>
                        </m:r>
                      </m:sup>
                    </m:sSubSup>
                    <m:r>
                      <a:rPr kumimoji="1" lang="en-US" altLang="zh-CN" sz="2000" b="0" i="1" smtClean="0">
                        <a:solidFill>
                          <a:schemeClr val="tx2"/>
                        </a:solidFill>
                        <a:latin typeface="Cambria Math" panose="02040503050406030204" pitchFamily="18" charset="0"/>
                        <a:ea typeface="STKaiti" panose="02010600040101010101" pitchFamily="2" charset="-122"/>
                      </a:rPr>
                      <m:t>=</m:t>
                    </m:r>
                    <m:f>
                      <m:fPr>
                        <m:ctrlPr>
                          <a:rPr kumimoji="1" lang="en-US" altLang="zh-CN" sz="2000" b="0" i="1" smtClean="0">
                            <a:solidFill>
                              <a:schemeClr val="tx2"/>
                            </a:solidFill>
                            <a:latin typeface="Cambria Math" panose="02040503050406030204" pitchFamily="18" charset="0"/>
                            <a:ea typeface="STKaiti" panose="02010600040101010101" pitchFamily="2" charset="-122"/>
                          </a:rPr>
                        </m:ctrlPr>
                      </m:fPr>
                      <m:num>
                        <m:r>
                          <a:rPr kumimoji="1" lang="en-US" altLang="zh-CN" sz="2000" b="0" i="1" smtClean="0">
                            <a:solidFill>
                              <a:schemeClr val="tx2"/>
                            </a:solidFill>
                            <a:latin typeface="Cambria Math" panose="02040503050406030204" pitchFamily="18" charset="0"/>
                            <a:ea typeface="STKaiti" panose="02010600040101010101" pitchFamily="2" charset="-122"/>
                          </a:rPr>
                          <m:t>1</m:t>
                        </m:r>
                      </m:num>
                      <m:den>
                        <m:r>
                          <a:rPr kumimoji="1" lang="en-US" altLang="zh-CN" sz="2000" b="0" i="1" smtClean="0">
                            <a:solidFill>
                              <a:schemeClr val="tx2"/>
                            </a:solidFill>
                            <a:latin typeface="Cambria Math" panose="02040503050406030204" pitchFamily="18" charset="0"/>
                            <a:ea typeface="STKaiti" panose="02010600040101010101" pitchFamily="2" charset="-122"/>
                          </a:rPr>
                          <m:t>2</m:t>
                        </m:r>
                      </m:den>
                    </m:f>
                    <m:sSub>
                      <m:sSubPr>
                        <m:ctrlPr>
                          <a:rPr kumimoji="1" lang="en-US" altLang="zh-CN" sz="2000" b="0" i="1" smtClean="0">
                            <a:solidFill>
                              <a:schemeClr val="tx2"/>
                            </a:solidFill>
                            <a:latin typeface="Cambria Math" panose="02040503050406030204" pitchFamily="18" charset="0"/>
                            <a:ea typeface="STKaiti" panose="02010600040101010101" pitchFamily="2" charset="-122"/>
                          </a:rPr>
                        </m:ctrlPr>
                      </m:sSubPr>
                      <m:e>
                        <m:r>
                          <a:rPr kumimoji="1" lang="en-US" altLang="zh-CN" sz="2000" b="0" i="1" smtClean="0">
                            <a:solidFill>
                              <a:schemeClr val="tx2"/>
                            </a:solidFill>
                            <a:latin typeface="Cambria Math" panose="02040503050406030204" pitchFamily="18" charset="0"/>
                            <a:ea typeface="STKaiti" panose="02010600040101010101" pitchFamily="2" charset="-122"/>
                          </a:rPr>
                          <m:t>𝐸</m:t>
                        </m:r>
                      </m:e>
                      <m:sub>
                        <m:r>
                          <a:rPr kumimoji="1" lang="en-US" altLang="zh-CN" sz="2000" b="0" i="1" smtClean="0">
                            <a:solidFill>
                              <a:schemeClr val="tx2"/>
                            </a:solidFill>
                            <a:latin typeface="Cambria Math" panose="02040503050406030204" pitchFamily="18" charset="0"/>
                            <a:ea typeface="STKaiti" panose="02010600040101010101" pitchFamily="2" charset="-122"/>
                          </a:rPr>
                          <m:t>𝑙</m:t>
                        </m:r>
                      </m:sub>
                    </m:sSub>
                    <m:r>
                      <a:rPr kumimoji="1" lang="en-US" altLang="zh-CN" sz="2000" b="0" i="1" smtClean="0">
                        <a:solidFill>
                          <a:schemeClr val="tx2"/>
                        </a:solidFill>
                        <a:latin typeface="Cambria Math" panose="02040503050406030204" pitchFamily="18" charset="0"/>
                        <a:ea typeface="STKaiti" panose="02010600040101010101" pitchFamily="2" charset="-122"/>
                      </a:rPr>
                      <m:t>[</m:t>
                    </m:r>
                    <m:d>
                      <m:dPr>
                        <m:ctrlPr>
                          <a:rPr kumimoji="1" lang="en-US" altLang="zh-CN" sz="2000" b="0" i="1" smtClean="0">
                            <a:solidFill>
                              <a:schemeClr val="tx2"/>
                            </a:solidFill>
                            <a:latin typeface="Cambria Math" panose="02040503050406030204" pitchFamily="18" charset="0"/>
                            <a:ea typeface="STKaiti" panose="02010600040101010101" pitchFamily="2" charset="-122"/>
                          </a:rPr>
                        </m:ctrlPr>
                      </m:dPr>
                      <m:e>
                        <m:r>
                          <a:rPr kumimoji="1" lang="en-US" altLang="zh-CN" sz="2000" b="0" i="1" smtClean="0">
                            <a:solidFill>
                              <a:schemeClr val="tx2"/>
                            </a:solidFill>
                            <a:latin typeface="Cambria Math" panose="02040503050406030204" pitchFamily="18" charset="0"/>
                            <a:ea typeface="STKaiti" panose="02010600040101010101" pitchFamily="2" charset="-122"/>
                          </a:rPr>
                          <m:t>1</m:t>
                        </m:r>
                        <m:r>
                          <a:rPr kumimoji="1" lang="en-US" altLang="zh-CN" sz="2000" b="0" i="1" smtClean="0">
                            <a:solidFill>
                              <a:schemeClr val="tx2"/>
                            </a:solidFill>
                            <a:latin typeface="Cambria Math" panose="02040503050406030204" pitchFamily="18" charset="0"/>
                            <a:ea typeface="STKaiti" panose="02010600040101010101" pitchFamily="2" charset="-122"/>
                          </a:rPr>
                          <m:t>+</m:t>
                        </m:r>
                        <m:r>
                          <a:rPr kumimoji="1" lang="en-US" altLang="zh-CN" sz="2000" b="0" i="1" smtClean="0">
                            <a:solidFill>
                              <a:schemeClr val="tx2"/>
                            </a:solidFill>
                            <a:latin typeface="Cambria Math" panose="02040503050406030204" pitchFamily="18" charset="0"/>
                            <a:ea typeface="STKaiti" panose="02010600040101010101" pitchFamily="2" charset="-122"/>
                          </a:rPr>
                          <m:t>𝛼</m:t>
                        </m:r>
                      </m:e>
                    </m:d>
                    <m:r>
                      <a:rPr kumimoji="1" lang="en-US" altLang="zh-CN" sz="2000" b="0" i="1" smtClean="0">
                        <a:solidFill>
                          <a:schemeClr val="tx2"/>
                        </a:solidFill>
                        <a:latin typeface="Cambria Math" panose="02040503050406030204" pitchFamily="18" charset="0"/>
                        <a:ea typeface="STKaiti" panose="02010600040101010101" pitchFamily="2" charset="-122"/>
                      </a:rPr>
                      <m:t>+</m:t>
                    </m:r>
                    <m:d>
                      <m:dPr>
                        <m:ctrlPr>
                          <a:rPr kumimoji="1" lang="en-US" altLang="zh-CN" sz="2000" b="0" i="1" smtClean="0">
                            <a:solidFill>
                              <a:schemeClr val="tx2"/>
                            </a:solidFill>
                            <a:latin typeface="Cambria Math" panose="02040503050406030204" pitchFamily="18" charset="0"/>
                            <a:ea typeface="STKaiti" panose="02010600040101010101" pitchFamily="2" charset="-122"/>
                          </a:rPr>
                        </m:ctrlPr>
                      </m:dPr>
                      <m:e>
                        <m:r>
                          <a:rPr kumimoji="1" lang="en-US" altLang="zh-CN" sz="2000" b="0" i="1" smtClean="0">
                            <a:solidFill>
                              <a:schemeClr val="tx2"/>
                            </a:solidFill>
                            <a:latin typeface="Cambria Math" panose="02040503050406030204" pitchFamily="18" charset="0"/>
                            <a:ea typeface="STKaiti" panose="02010600040101010101" pitchFamily="2" charset="-122"/>
                          </a:rPr>
                          <m:t>1</m:t>
                        </m:r>
                        <m:r>
                          <a:rPr kumimoji="1" lang="en-US" altLang="zh-CN" sz="2000" b="0" i="1" smtClean="0">
                            <a:solidFill>
                              <a:schemeClr val="tx2"/>
                            </a:solidFill>
                            <a:latin typeface="Cambria Math" panose="02040503050406030204" pitchFamily="18" charset="0"/>
                            <a:ea typeface="STKaiti" panose="02010600040101010101" pitchFamily="2" charset="-122"/>
                          </a:rPr>
                          <m:t>−</m:t>
                        </m:r>
                        <m:r>
                          <a:rPr kumimoji="1" lang="en-US" altLang="zh-CN" sz="2000" b="0" i="1" smtClean="0">
                            <a:solidFill>
                              <a:schemeClr val="tx2"/>
                            </a:solidFill>
                            <a:latin typeface="Cambria Math" panose="02040503050406030204" pitchFamily="18" charset="0"/>
                            <a:ea typeface="STKaiti" panose="02010600040101010101" pitchFamily="2" charset="-122"/>
                          </a:rPr>
                          <m:t>𝛼</m:t>
                        </m:r>
                      </m:e>
                    </m:d>
                    <m:r>
                      <a:rPr kumimoji="1" lang="en-US" altLang="zh-CN" sz="2000" b="0" i="1" smtClean="0">
                        <a:solidFill>
                          <a:schemeClr val="tx2"/>
                        </a:solidFill>
                        <a:latin typeface="Cambria Math" panose="02040503050406030204" pitchFamily="18" charset="0"/>
                        <a:ea typeface="STKaiti" panose="02010600040101010101" pitchFamily="2" charset="-122"/>
                      </a:rPr>
                      <m:t>𝑐𝑜𝑠</m:t>
                    </m:r>
                    <m:r>
                      <a:rPr kumimoji="1" lang="en-US" altLang="zh-CN" sz="2000" b="0" i="1" smtClean="0">
                        <a:solidFill>
                          <a:schemeClr val="tx2"/>
                        </a:solidFill>
                        <a:latin typeface="Cambria Math" panose="02040503050406030204" pitchFamily="18" charset="0"/>
                        <a:ea typeface="STKaiti" panose="02010600040101010101" pitchFamily="2" charset="-122"/>
                      </a:rPr>
                      <m:t>𝜃</m:t>
                    </m:r>
                    <m:r>
                      <a:rPr kumimoji="1" lang="en-US" altLang="zh-CN" sz="2000" b="0" i="1" smtClean="0">
                        <a:solidFill>
                          <a:schemeClr val="tx2"/>
                        </a:solidFill>
                        <a:latin typeface="Cambria Math" panose="02040503050406030204" pitchFamily="18" charset="0"/>
                        <a:ea typeface="STKaiti" panose="02010600040101010101" pitchFamily="2" charset="-122"/>
                      </a:rPr>
                      <m:t>]</m:t>
                    </m:r>
                  </m:oMath>
                </a14:m>
                <a:r>
                  <a:rPr kumimoji="1" lang="en-US" altLang="zh-CN" sz="200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kumimoji="1" lang="en-US" altLang="zh-CN" sz="2000" b="0" i="1" dirty="0" smtClean="0">
                            <a:solidFill>
                              <a:schemeClr val="tx2"/>
                            </a:solidFill>
                            <a:latin typeface="Cambria Math" panose="02040503050406030204" pitchFamily="18" charset="0"/>
                            <a:ea typeface="STKaiti" panose="02010600040101010101" pitchFamily="2" charset="-122"/>
                          </a:rPr>
                        </m:ctrlPr>
                      </m:sSubPr>
                      <m:e>
                        <m:sSubSup>
                          <m:sSubSupPr>
                            <m:ctrlPr>
                              <a:rPr kumimoji="1" lang="en-US" altLang="zh-CN" sz="2000" b="0" i="1" dirty="0" smtClean="0">
                                <a:solidFill>
                                  <a:schemeClr val="tx2"/>
                                </a:solidFill>
                                <a:latin typeface="Cambria Math" panose="02040503050406030204" pitchFamily="18" charset="0"/>
                                <a:ea typeface="STKaiti" panose="02010600040101010101" pitchFamily="2" charset="-122"/>
                              </a:rPr>
                            </m:ctrlPr>
                          </m:sSubSupPr>
                          <m:e>
                            <m:r>
                              <a:rPr kumimoji="1" lang="en-US" altLang="zh-CN" sz="2000" b="0" i="1" dirty="0" smtClean="0">
                                <a:solidFill>
                                  <a:schemeClr val="tx2"/>
                                </a:solidFill>
                                <a:latin typeface="Cambria Math" panose="02040503050406030204" pitchFamily="18" charset="0"/>
                                <a:ea typeface="STKaiti" panose="02010600040101010101" pitchFamily="2" charset="-122"/>
                              </a:rPr>
                              <m:t>𝐸</m:t>
                            </m:r>
                          </m:e>
                          <m:sub>
                            <m:r>
                              <a:rPr kumimoji="1" lang="en-US" altLang="zh-CN" sz="2000" b="0" i="1" dirty="0" smtClean="0">
                                <a:solidFill>
                                  <a:schemeClr val="tx2"/>
                                </a:solidFill>
                                <a:latin typeface="Cambria Math" panose="02040503050406030204" pitchFamily="18" charset="0"/>
                                <a:ea typeface="STKaiti" panose="02010600040101010101" pitchFamily="2" charset="-122"/>
                              </a:rPr>
                              <m:t>𝑙</m:t>
                            </m:r>
                          </m:sub>
                          <m:sup>
                            <m:r>
                              <a:rPr kumimoji="1" lang="en-US" altLang="zh-CN" sz="2000" b="0" i="1" dirty="0" smtClean="0">
                                <a:solidFill>
                                  <a:schemeClr val="tx2"/>
                                </a:solidFill>
                                <a:latin typeface="Cambria Math" panose="02040503050406030204" pitchFamily="18" charset="0"/>
                                <a:ea typeface="STKaiti" panose="02010600040101010101" pitchFamily="2" charset="-122"/>
                              </a:rPr>
                              <m:t>′</m:t>
                            </m:r>
                          </m:sup>
                        </m:sSubSup>
                      </m:e>
                      <m:sub>
                        <m:r>
                          <a:rPr kumimoji="1" lang="en-US" altLang="zh-CN" sz="2000" b="0" i="1" dirty="0" smtClean="0">
                            <a:solidFill>
                              <a:schemeClr val="tx2"/>
                            </a:solidFill>
                            <a:latin typeface="Cambria Math" panose="02040503050406030204" pitchFamily="18" charset="0"/>
                            <a:ea typeface="STKaiti" panose="02010600040101010101" pitchFamily="2" charset="-122"/>
                          </a:rPr>
                          <m:t>𝑚𝑖𝑛</m:t>
                        </m:r>
                      </m:sub>
                    </m:sSub>
                    <m:r>
                      <a:rPr kumimoji="1" lang="en-US" altLang="zh-CN" sz="2000" b="0" i="1" dirty="0" smtClean="0">
                        <a:solidFill>
                          <a:schemeClr val="tx2"/>
                        </a:solidFill>
                        <a:latin typeface="Cambria Math" panose="02040503050406030204" pitchFamily="18" charset="0"/>
                        <a:ea typeface="STKaiti" panose="02010600040101010101" pitchFamily="2" charset="-122"/>
                      </a:rPr>
                      <m:t>=</m:t>
                    </m:r>
                    <m:r>
                      <a:rPr kumimoji="1" lang="en-US" altLang="zh-CN" sz="2000" b="0" i="1" dirty="0" smtClean="0">
                        <a:solidFill>
                          <a:schemeClr val="tx2"/>
                        </a:solidFill>
                        <a:latin typeface="Cambria Math" panose="02040503050406030204" pitchFamily="18" charset="0"/>
                        <a:ea typeface="STKaiti" panose="02010600040101010101" pitchFamily="2" charset="-122"/>
                      </a:rPr>
                      <m:t>𝛼</m:t>
                    </m:r>
                    <m:sSub>
                      <m:sSubPr>
                        <m:ctrlPr>
                          <a:rPr kumimoji="1" lang="en-US" altLang="zh-CN" sz="2000" b="0" i="1" dirty="0" smtClean="0">
                            <a:solidFill>
                              <a:schemeClr val="tx2"/>
                            </a:solidFill>
                            <a:latin typeface="Cambria Math" panose="02040503050406030204" pitchFamily="18" charset="0"/>
                            <a:ea typeface="STKaiti" panose="02010600040101010101" pitchFamily="2" charset="-122"/>
                          </a:rPr>
                        </m:ctrlPr>
                      </m:sSubPr>
                      <m:e>
                        <m:r>
                          <a:rPr kumimoji="1" lang="en-US" altLang="zh-CN" sz="2000" b="0" i="1" dirty="0" smtClean="0">
                            <a:solidFill>
                              <a:schemeClr val="tx2"/>
                            </a:solidFill>
                            <a:latin typeface="Cambria Math" panose="02040503050406030204" pitchFamily="18" charset="0"/>
                            <a:ea typeface="STKaiti" panose="02010600040101010101" pitchFamily="2" charset="-122"/>
                          </a:rPr>
                          <m:t>𝐸</m:t>
                        </m:r>
                      </m:e>
                      <m:sub>
                        <m:r>
                          <a:rPr kumimoji="1" lang="en-US" altLang="zh-CN" sz="2000" b="0" i="1" dirty="0" smtClean="0">
                            <a:solidFill>
                              <a:schemeClr val="tx2"/>
                            </a:solidFill>
                            <a:latin typeface="Cambria Math" panose="02040503050406030204" pitchFamily="18" charset="0"/>
                            <a:ea typeface="STKaiti" panose="02010600040101010101" pitchFamily="2" charset="-122"/>
                          </a:rPr>
                          <m:t>𝑙</m:t>
                        </m:r>
                      </m:sub>
                    </m:sSub>
                  </m:oMath>
                </a14:m>
                <a:r>
                  <a:rPr kumimoji="1"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                (6-5)</a:t>
                </a:r>
                <a:endParaRPr kumimoji="1"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ts val="3000"/>
                  </a:lnSpc>
                </a:pPr>
                <a14:m>
                  <m:oMath xmlns:m="http://schemas.openxmlformats.org/officeDocument/2006/math">
                    <m:r>
                      <m:rPr>
                        <m:nor/>
                      </m:rPr>
                      <a:rPr lang="en-US" altLang="zh-CN" sz="2000" dirty="0" smtClean="0">
                        <a:solidFill>
                          <a:schemeClr val="tx2"/>
                        </a:solidFill>
                        <a:latin typeface="STKaiti" panose="02010600040101010101" pitchFamily="2" charset="-122"/>
                        <a:ea typeface="STKaiti" panose="02010600040101010101" pitchFamily="2" charset="-122"/>
                      </a:rPr>
                      <m:t>从上面的讨论中显然可以看出，若</m:t>
                    </m:r>
                    <m:r>
                      <a:rPr lang="en-US" altLang="zh-CN" sz="2000" b="0" i="1">
                        <a:solidFill>
                          <a:schemeClr val="tx2"/>
                        </a:solidFill>
                        <a:latin typeface="Cambria Math" panose="02040503050406030204" pitchFamily="18" charset="0"/>
                      </a:rPr>
                      <m:t>𝐸</m:t>
                    </m:r>
                    <m:r>
                      <a:rPr lang="en-US" altLang="zh-CN" sz="2000" b="0">
                        <a:solidFill>
                          <a:schemeClr val="tx2"/>
                        </a:solidFill>
                        <a:latin typeface="Cambria Math" panose="02040503050406030204" pitchFamily="18" charset="0"/>
                      </a:rPr>
                      <m:t>&lt;</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r>
                      <a:rPr lang="en-US" altLang="zh-CN" sz="2000" b="0">
                        <a:solidFill>
                          <a:schemeClr val="tx2"/>
                        </a:solidFill>
                        <a:latin typeface="Cambria Math" panose="02040503050406030204" pitchFamily="18" charset="0"/>
                      </a:rPr>
                      <m:t>&lt;</m:t>
                    </m:r>
                    <m:r>
                      <a:rPr lang="en-US" altLang="zh-CN" sz="2000" b="0" i="1">
                        <a:solidFill>
                          <a:schemeClr val="tx2"/>
                        </a:solidFill>
                        <a:latin typeface="Cambria Math" panose="02040503050406030204" pitchFamily="18" charset="0"/>
                      </a:rPr>
                      <m:t>𝛼</m:t>
                    </m:r>
                    <m:r>
                      <a:rPr lang="en-US" altLang="zh-CN" sz="2000" b="0" i="1">
                        <a:solidFill>
                          <a:schemeClr val="tx2"/>
                        </a:solidFill>
                        <a:latin typeface="Cambria Math" panose="02040503050406030204" pitchFamily="18" charset="0"/>
                      </a:rPr>
                      <m:t>𝐸</m:t>
                    </m:r>
                  </m:oMath>
                </a14:m>
                <a:r>
                  <a:rPr lang="en-US" altLang="zh-CN" sz="2000" dirty="0">
                    <a:solidFill>
                      <a:schemeClr val="tx2"/>
                    </a:solidFill>
                    <a:latin typeface="STKaiti" panose="02010600040101010101" pitchFamily="2" charset="-122"/>
                    <a:ea typeface="STKaiti" panose="02010600040101010101" pitchFamily="2" charset="-122"/>
                  </a:rPr>
                  <a:t>, </a:t>
                </a:r>
                <a:r>
                  <a:rPr lang="zh-CN" altLang="en-US" sz="2000" dirty="0">
                    <a:solidFill>
                      <a:schemeClr val="tx2"/>
                    </a:solidFill>
                    <a:latin typeface="STKaiti" panose="02010600040101010101" pitchFamily="2" charset="-122"/>
                    <a:ea typeface="STKaiti" panose="02010600040101010101" pitchFamily="2" charset="-122"/>
                  </a:rPr>
                  <a:t>则</a:t>
                </a:r>
                <a14:m>
                  <m:oMath xmlns:m="http://schemas.openxmlformats.org/officeDocument/2006/math">
                    <m:r>
                      <a:rPr lang="en-US" altLang="zh-CN" sz="2000" b="0" i="1">
                        <a:solidFill>
                          <a:schemeClr val="tx2"/>
                        </a:solidFill>
                        <a:latin typeface="Cambria Math" panose="02040503050406030204" pitchFamily="18" charset="0"/>
                      </a:rPr>
                      <m:t>𝑃</m:t>
                    </m:r>
                    <m:d>
                      <m:dPr>
                        <m:ctrlPr>
                          <a:rPr lang="zh-CN" altLang="zh-CN" sz="2000" i="1">
                            <a:solidFill>
                              <a:schemeClr val="tx2"/>
                            </a:solidFill>
                            <a:latin typeface="Cambria Math" panose="02040503050406030204" pitchFamily="18" charset="0"/>
                          </a:rPr>
                        </m:ctrlPr>
                      </m:dPr>
                      <m:e>
                        <m:r>
                          <a:rPr lang="en-US" altLang="zh-CN" sz="2000" b="0" i="1">
                            <a:solidFill>
                              <a:schemeClr val="tx2"/>
                            </a:solidFill>
                            <a:latin typeface="Cambria Math" panose="02040503050406030204" pitchFamily="18" charset="0"/>
                          </a:rPr>
                          <m:t>𝐸</m:t>
                        </m:r>
                        <m:r>
                          <a:rPr lang="en-US" altLang="zh-CN" sz="2000" b="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e>
                    </m:d>
                    <m:r>
                      <a:rPr lang="en-US" altLang="zh-CN" sz="2000" b="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0</m:t>
                        </m:r>
                      </m:e>
                      <m:sub>
                        <m:r>
                          <a:rPr lang="en-US" altLang="zh-CN" sz="2000" b="0">
                            <a:solidFill>
                              <a:schemeClr val="tx2"/>
                            </a:solidFill>
                            <a:latin typeface="Cambria Math" panose="02040503050406030204" pitchFamily="18" charset="0"/>
                          </a:rPr>
                          <m:t>∘</m:t>
                        </m:r>
                      </m:sub>
                    </m:sSub>
                  </m:oMath>
                </a14:m>
                <a:r>
                  <a:rPr lang="en-US" altLang="zh-CN" sz="2000" dirty="0">
                    <a:solidFill>
                      <a:schemeClr val="tx2"/>
                    </a:solidFill>
                    <a:latin typeface="STKaiti" panose="02010600040101010101" pitchFamily="2" charset="-122"/>
                    <a:ea typeface="STKaiti" panose="02010600040101010101" pitchFamily="2" charset="-122"/>
                  </a:rPr>
                  <a:t>在能区 </a:t>
                </a:r>
                <a14:m>
                  <m:oMath xmlns:m="http://schemas.openxmlformats.org/officeDocument/2006/math">
                    <m:r>
                      <a:rPr lang="en-US" altLang="zh-CN" sz="2000" b="0" i="1">
                        <a:solidFill>
                          <a:schemeClr val="tx2"/>
                        </a:solidFill>
                        <a:latin typeface="Cambria Math" panose="02040503050406030204" pitchFamily="18" charset="0"/>
                      </a:rPr>
                      <m:t>𝛼</m:t>
                    </m:r>
                    <m:r>
                      <a:rPr lang="en-US" altLang="zh-CN" sz="2000" b="0" i="1">
                        <a:solidFill>
                          <a:schemeClr val="tx2"/>
                        </a:solidFill>
                        <a:latin typeface="Cambria Math" panose="02040503050406030204" pitchFamily="18" charset="0"/>
                      </a:rPr>
                      <m:t>𝐸</m:t>
                    </m:r>
                    <m:r>
                      <a:rPr lang="en-US" altLang="zh-CN" sz="2000" b="0">
                        <a:solidFill>
                          <a:schemeClr val="tx2"/>
                        </a:solidFill>
                        <a:latin typeface="Cambria Math" panose="02040503050406030204" pitchFamily="18" charset="0"/>
                      </a:rPr>
                      <m:t>&lt;</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r>
                      <a:rPr lang="en-US" altLang="zh-CN" sz="2000" b="0">
                        <a:solidFill>
                          <a:schemeClr val="tx2"/>
                        </a:solidFill>
                        <a:latin typeface="Cambria Math" panose="02040503050406030204" pitchFamily="18" charset="0"/>
                      </a:rPr>
                      <m:t>&lt;</m:t>
                    </m:r>
                    <m:r>
                      <a:rPr lang="en-US" altLang="zh-CN" sz="2000" b="0" i="1">
                        <a:solidFill>
                          <a:schemeClr val="tx2"/>
                        </a:solidFill>
                        <a:latin typeface="Cambria Math" panose="02040503050406030204" pitchFamily="18" charset="0"/>
                      </a:rPr>
                      <m:t>𝐸</m:t>
                    </m:r>
                  </m:oMath>
                </a14:m>
                <a:r>
                  <a:rPr lang="zh-CN" altLang="en-US" sz="2000" dirty="0">
                    <a:solidFill>
                      <a:schemeClr val="tx2"/>
                    </a:solidFill>
                    <a:latin typeface="STKaiti" panose="02010600040101010101" pitchFamily="2" charset="-122"/>
                    <a:ea typeface="STKaiti" panose="02010600040101010101" pitchFamily="2" charset="-122"/>
                  </a:rPr>
                  <a:t>内</a:t>
                </a:r>
                <a:r>
                  <a:rPr lang="en-US" altLang="zh-CN" sz="2000" dirty="0">
                    <a:solidFill>
                      <a:schemeClr val="tx2"/>
                    </a:solidFill>
                    <a:latin typeface="STKaiti" panose="02010600040101010101" pitchFamily="2" charset="-122"/>
                    <a:ea typeface="STKaiti" panose="02010600040101010101" pitchFamily="2" charset="-122"/>
                  </a:rPr>
                  <a:t>，</a:t>
                </a:r>
                <a14:m>
                  <m:oMath xmlns:m="http://schemas.openxmlformats.org/officeDocument/2006/math">
                    <m:r>
                      <a:rPr lang="en-US" altLang="zh-CN" sz="2000" b="0" i="1">
                        <a:solidFill>
                          <a:schemeClr val="tx2"/>
                        </a:solidFill>
                        <a:latin typeface="Cambria Math" panose="02040503050406030204" pitchFamily="18" charset="0"/>
                      </a:rPr>
                      <m:t>𝑃</m:t>
                    </m:r>
                    <m:d>
                      <m:dPr>
                        <m:ctrlPr>
                          <a:rPr lang="zh-CN" altLang="zh-CN" sz="2000" i="1">
                            <a:solidFill>
                              <a:schemeClr val="tx2"/>
                            </a:solidFill>
                            <a:latin typeface="Cambria Math" panose="02040503050406030204" pitchFamily="18" charset="0"/>
                          </a:rPr>
                        </m:ctrlPr>
                      </m:dPr>
                      <m:e>
                        <m:r>
                          <a:rPr lang="en-US" altLang="zh-CN" sz="2000" b="0" i="1">
                            <a:solidFill>
                              <a:schemeClr val="tx2"/>
                            </a:solidFill>
                            <a:latin typeface="Cambria Math" panose="02040503050406030204" pitchFamily="18" charset="0"/>
                          </a:rPr>
                          <m:t>𝐸</m:t>
                        </m:r>
                        <m:r>
                          <a:rPr lang="en-US" altLang="zh-CN" sz="2000" b="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e>
                    </m:d>
                  </m:oMath>
                </a14:m>
                <a:r>
                  <a:rPr lang="zh-CN" altLang="en-US" sz="2000" dirty="0">
                    <a:solidFill>
                      <a:schemeClr val="tx2"/>
                    </a:solidFill>
                    <a:latin typeface="STKaiti" panose="02010600040101010101" pitchFamily="2" charset="-122"/>
                    <a:ea typeface="STKaiti" panose="02010600040101010101" pitchFamily="2" charset="-122"/>
                  </a:rPr>
                  <a:t>可以通过下面的论证来确定。首先应该注意到</a:t>
                </a:r>
                <a:r>
                  <a:rPr lang="en-US" altLang="zh-CN" sz="2000" dirty="0">
                    <a:solidFill>
                      <a:schemeClr val="tx2"/>
                    </a:solidFill>
                    <a:latin typeface="STKaiti" panose="02010600040101010101" pitchFamily="2" charset="-122"/>
                    <a:ea typeface="STKaiti" panose="02010600040101010101" pitchFamily="2" charset="-122"/>
                  </a:rPr>
                  <a:t>: </a:t>
                </a:r>
                <a:r>
                  <a:rPr lang="zh-CN" altLang="en-US" sz="2000" dirty="0">
                    <a:solidFill>
                      <a:schemeClr val="tx2"/>
                    </a:solidFill>
                    <a:latin typeface="STKaiti" panose="02010600040101010101" pitchFamily="2" charset="-122"/>
                    <a:ea typeface="STKaiti" panose="02010600040101010101" pitchFamily="2" charset="-122"/>
                  </a:rPr>
                  <a:t>根据 </a:t>
                </a:r>
                <a:r>
                  <a:rPr lang="en-US" altLang="zh-CN" sz="2000" dirty="0">
                    <a:solidFill>
                      <a:schemeClr val="tx2"/>
                    </a:solidFill>
                    <a:latin typeface="STKaiti" panose="02010600040101010101" pitchFamily="2" charset="-122"/>
                    <a:ea typeface="STKaiti" panose="02010600040101010101" pitchFamily="2" charset="-122"/>
                  </a:rPr>
                  <a:t>(6-5) </a:t>
                </a:r>
                <a:r>
                  <a:rPr lang="zh-CN" altLang="en-US" sz="2000" dirty="0">
                    <a:solidFill>
                      <a:schemeClr val="tx2"/>
                    </a:solidFill>
                    <a:latin typeface="STKaiti" panose="02010600040101010101" pitchFamily="2" charset="-122"/>
                    <a:ea typeface="STKaiti" panose="02010600040101010101" pitchFamily="2" charset="-122"/>
                  </a:rPr>
                  <a:t>式，被散射中子的能量与中子以怎样的角度被散射出来有关。（无论是实验室系的散射角还是质心系的散射角在这里都可以采用，但是采用后者较方便。）因此，出现在 </a:t>
                </a:r>
                <a14:m>
                  <m:oMath xmlns:m="http://schemas.openxmlformats.org/officeDocument/2006/math">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oMath>
                </a14:m>
                <a:r>
                  <a:rPr lang="en-US" altLang="zh-CN" sz="2000" dirty="0">
                    <a:solidFill>
                      <a:schemeClr val="tx2"/>
                    </a:solidFill>
                    <a:latin typeface="STKaiti" panose="02010600040101010101" pitchFamily="2" charset="-122"/>
                    <a:ea typeface="STKaiti" panose="02010600040101010101" pitchFamily="2" charset="-122"/>
                  </a:rPr>
                  <a:t> </a:t>
                </a:r>
                <a:r>
                  <a:rPr lang="zh-CN" altLang="en-US" sz="2000" dirty="0">
                    <a:solidFill>
                      <a:schemeClr val="tx2"/>
                    </a:solidFill>
                    <a:latin typeface="STKaiti" panose="02010600040101010101" pitchFamily="2" charset="-122"/>
                    <a:ea typeface="STKaiti" panose="02010600040101010101" pitchFamily="2" charset="-122"/>
                  </a:rPr>
                  <a:t>与</a:t>
                </a:r>
                <a:r>
                  <a:rPr lang="en-US" altLang="zh-CN" sz="200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oMath>
                </a14:m>
                <a:r>
                  <a:rPr lang="zh-CN" altLang="en-US" sz="2000" dirty="0">
                    <a:solidFill>
                      <a:schemeClr val="tx2"/>
                    </a:solidFill>
                    <a:latin typeface="STKaiti" panose="02010600040101010101" pitchFamily="2" charset="-122"/>
                    <a:ea typeface="STKaiti" panose="02010600040101010101" pitchFamily="2" charset="-122"/>
                  </a:rPr>
                  <a:t>之间的中子和散射到</a:t>
                </a:r>
                <a14:m>
                  <m:oMath xmlns:m="http://schemas.openxmlformats.org/officeDocument/2006/math">
                    <m:r>
                      <a:rPr lang="en-US" altLang="zh-CN" sz="2000" b="0" i="1">
                        <a:solidFill>
                          <a:schemeClr val="tx2"/>
                        </a:solidFill>
                        <a:latin typeface="Cambria Math" panose="02040503050406030204" pitchFamily="18" charset="0"/>
                      </a:rPr>
                      <m:t>𝜃</m:t>
                    </m:r>
                  </m:oMath>
                </a14:m>
                <a:r>
                  <a:rPr lang="zh-CN" altLang="en-US" sz="2000" dirty="0">
                    <a:solidFill>
                      <a:schemeClr val="tx2"/>
                    </a:solidFill>
                    <a:latin typeface="STKaiti" panose="02010600040101010101" pitchFamily="2" charset="-122"/>
                    <a:ea typeface="STKaiti" panose="02010600040101010101" pitchFamily="2" charset="-122"/>
                  </a:rPr>
                  <a:t>与</a:t>
                </a:r>
                <a14:m>
                  <m:oMath xmlns:m="http://schemas.openxmlformats.org/officeDocument/2006/math">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𝑑</m:t>
                    </m:r>
                    <m:r>
                      <a:rPr lang="en-US" altLang="zh-CN" sz="2000" b="0" i="1">
                        <a:solidFill>
                          <a:schemeClr val="tx2"/>
                        </a:solidFill>
                        <a:latin typeface="Cambria Math" panose="02040503050406030204" pitchFamily="18" charset="0"/>
                      </a:rPr>
                      <m:t>𝜃</m:t>
                    </m:r>
                  </m:oMath>
                </a14:m>
                <a:r>
                  <a:rPr lang="zh-CN" altLang="en-US" sz="2000" dirty="0">
                    <a:solidFill>
                      <a:schemeClr val="tx2"/>
                    </a:solidFill>
                    <a:latin typeface="STKaiti" panose="02010600040101010101" pitchFamily="2" charset="-122"/>
                    <a:ea typeface="STKaiti" panose="02010600040101010101" pitchFamily="2" charset="-122"/>
                  </a:rPr>
                  <a:t>的角度之间的中子是同一回事。那么，正如</a:t>
                </a:r>
                <a14:m>
                  <m:oMath xmlns:m="http://schemas.openxmlformats.org/officeDocument/2006/math">
                    <m:r>
                      <a:rPr lang="en-US" altLang="zh-CN" sz="2000" b="0" i="1">
                        <a:solidFill>
                          <a:schemeClr val="tx2"/>
                        </a:solidFill>
                        <a:latin typeface="Cambria Math" panose="02040503050406030204" pitchFamily="18" charset="0"/>
                      </a:rPr>
                      <m:t>2</m:t>
                    </m:r>
                    <m:r>
                      <a:rPr lang="en-US" altLang="zh-CN" sz="2000" b="0" i="1">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4</m:t>
                    </m:r>
                  </m:oMath>
                </a14:m>
                <a:r>
                  <a:rPr lang="zh-CN" altLang="en-US" sz="2000" dirty="0">
                    <a:solidFill>
                      <a:schemeClr val="tx2"/>
                    </a:solidFill>
                    <a:latin typeface="STKaiti" panose="02010600040101010101" pitchFamily="2" charset="-122"/>
                    <a:ea typeface="STKaiti" panose="02010600040101010101" pitchFamily="2" charset="-122"/>
                  </a:rPr>
                  <a:t>节所指出的，中子被散射到 </a:t>
                </a:r>
                <a14:m>
                  <m:oMath xmlns:m="http://schemas.openxmlformats.org/officeDocument/2006/math">
                    <m:r>
                      <a:rPr lang="en-US" altLang="zh-CN" sz="2000" b="0" i="1">
                        <a:solidFill>
                          <a:schemeClr val="tx2"/>
                        </a:solidFill>
                        <a:latin typeface="Cambria Math" panose="02040503050406030204" pitchFamily="18" charset="0"/>
                      </a:rPr>
                      <m:t>𝜃</m:t>
                    </m:r>
                  </m:oMath>
                </a14:m>
                <a:r>
                  <a:rPr lang="en-US" altLang="zh-CN" sz="2000" dirty="0">
                    <a:solidFill>
                      <a:schemeClr val="tx2"/>
                    </a:solidFill>
                    <a:latin typeface="STKaiti" panose="02010600040101010101" pitchFamily="2" charset="-122"/>
                    <a:ea typeface="STKaiti" panose="02010600040101010101" pitchFamily="2" charset="-122"/>
                  </a:rPr>
                  <a:t> </a:t>
                </a:r>
                <a:r>
                  <a:rPr lang="zh-CN" altLang="en-US" sz="2000" dirty="0">
                    <a:solidFill>
                      <a:schemeClr val="tx2"/>
                    </a:solidFill>
                    <a:latin typeface="STKaiti" panose="02010600040101010101" pitchFamily="2" charset="-122"/>
                    <a:ea typeface="STKaiti" panose="02010600040101010101" pitchFamily="2" charset="-122"/>
                  </a:rPr>
                  <a:t>与</a:t>
                </a:r>
                <a:r>
                  <a:rPr lang="en-US" altLang="zh-CN" sz="2000" dirty="0">
                    <a:solidFill>
                      <a:schemeClr val="tx2"/>
                    </a:solidFill>
                    <a:latin typeface="STKaiti" panose="02010600040101010101" pitchFamily="2" charset="-122"/>
                    <a:ea typeface="STKaiti" panose="02010600040101010101" pitchFamily="2" charset="-122"/>
                  </a:rPr>
                  <a:t> </a:t>
                </a:r>
                <a14:m>
                  <m:oMath xmlns:m="http://schemas.openxmlformats.org/officeDocument/2006/math">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𝑑</m:t>
                    </m:r>
                    <m:r>
                      <a:rPr lang="en-US" altLang="zh-CN" sz="2000" b="0" i="1">
                        <a:solidFill>
                          <a:schemeClr val="tx2"/>
                        </a:solidFill>
                        <a:latin typeface="Cambria Math" panose="02040503050406030204" pitchFamily="18" charset="0"/>
                      </a:rPr>
                      <m:t>𝜃</m:t>
                    </m:r>
                  </m:oMath>
                </a14:m>
                <a:r>
                  <a:rPr lang="zh-CN" altLang="en-US" sz="2000" dirty="0">
                    <a:solidFill>
                      <a:schemeClr val="tx2"/>
                    </a:solidFill>
                    <a:latin typeface="STKaiti" panose="02010600040101010101" pitchFamily="2" charset="-122"/>
                    <a:ea typeface="STKaiti" panose="02010600040101010101" pitchFamily="2" charset="-122"/>
                  </a:rPr>
                  <a:t>间的几率等于</a:t>
                </a:r>
                <a14:m>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𝑑</m:t>
                    </m:r>
                    <m:acc>
                      <m:accPr>
                        <m:chr m:val="˙"/>
                        <m:ctrlPr>
                          <a:rPr lang="zh-CN" altLang="zh-CN" sz="2000" i="1">
                            <a:solidFill>
                              <a:schemeClr val="tx2"/>
                            </a:solidFill>
                            <a:latin typeface="Cambria Math" panose="02040503050406030204" pitchFamily="18" charset="0"/>
                          </a:rPr>
                        </m:ctrlPr>
                      </m:accPr>
                      <m:e>
                        <m:r>
                          <a:rPr lang="en-US" altLang="zh-CN" sz="2000" b="0" i="1">
                            <a:solidFill>
                              <a:schemeClr val="tx2"/>
                            </a:solidFill>
                            <a:latin typeface="Cambria Math" panose="02040503050406030204" pitchFamily="18" charset="0"/>
                          </a:rPr>
                          <m:t>𝛺</m:t>
                        </m:r>
                      </m:e>
                    </m:acc>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2</m:t>
                    </m:r>
                    <m:r>
                      <a:rPr lang="en-US" altLang="zh-CN" sz="2000" b="0" i="1">
                        <a:solidFill>
                          <a:schemeClr val="tx2"/>
                        </a:solidFill>
                        <a:latin typeface="Cambria Math" panose="02040503050406030204" pitchFamily="18" charset="0"/>
                      </a:rPr>
                      <m:t>𝜋</m:t>
                    </m:r>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𝑠𝑖𝑛</m:t>
                    </m:r>
                    <m:r>
                      <a:rPr lang="en-US" altLang="zh-CN" sz="2000" b="0" i="1">
                        <a:solidFill>
                          <a:schemeClr val="tx2"/>
                        </a:solidFill>
                        <a:latin typeface="Cambria Math" panose="02040503050406030204" pitchFamily="18" charset="0"/>
                      </a:rPr>
                      <m:t>𝜃</m:t>
                    </m:r>
                    <m:r>
                      <a:rPr lang="en-US" altLang="zh-CN" sz="2000" b="0" i="1">
                        <a:solidFill>
                          <a:schemeClr val="tx2"/>
                        </a:solidFill>
                        <a:latin typeface="Cambria Math" panose="02040503050406030204" pitchFamily="18" charset="0"/>
                      </a:rPr>
                      <m:t>𝑑</m:t>
                    </m:r>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oMath>
                </a14:m>
                <a:r>
                  <a:rPr lang="en-US" altLang="zh-CN" sz="2000" dirty="0">
                    <a:solidFill>
                      <a:schemeClr val="tx2"/>
                    </a:solidFill>
                    <a:latin typeface="STKaiti" panose="02010600040101010101" pitchFamily="2" charset="-122"/>
                    <a:ea typeface="STKaiti" panose="02010600040101010101" pitchFamily="2" charset="-122"/>
                  </a:rPr>
                  <a:t>, </a:t>
                </a:r>
                <a:r>
                  <a:rPr lang="zh-CN" altLang="en-US" sz="2000" dirty="0">
                    <a:solidFill>
                      <a:schemeClr val="tx2"/>
                    </a:solidFill>
                    <a:latin typeface="STKaiti" panose="02010600040101010101" pitchFamily="2" charset="-122"/>
                    <a:ea typeface="STKaiti" panose="02010600040101010101" pitchFamily="2" charset="-122"/>
                  </a:rPr>
                  <a:t>其中</a:t>
                </a:r>
                <a14:m>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oMath>
                </a14:m>
                <a:r>
                  <a:rPr lang="en-US" altLang="zh-CN" sz="2000" dirty="0">
                    <a:solidFill>
                      <a:schemeClr val="tx2"/>
                    </a:solidFill>
                    <a:latin typeface="STKaiti" panose="02010600040101010101" pitchFamily="2" charset="-122"/>
                    <a:ea typeface="STKaiti" panose="02010600040101010101" pitchFamily="2" charset="-122"/>
                  </a:rPr>
                  <a:t> </a:t>
                </a:r>
                <a:r>
                  <a:rPr lang="zh-CN" altLang="en-US" sz="2000" dirty="0">
                    <a:solidFill>
                      <a:schemeClr val="tx2"/>
                    </a:solidFill>
                    <a:latin typeface="STKaiti" panose="02010600040101010101" pitchFamily="2" charset="-122"/>
                    <a:ea typeface="STKaiti" panose="02010600040101010101" pitchFamily="2" charset="-122"/>
                  </a:rPr>
                  <a:t>和</a:t>
                </a:r>
                <a:r>
                  <a:rPr lang="en-US" altLang="zh-CN" sz="2000" dirty="0">
                    <a:solidFill>
                      <a:schemeClr val="tx2"/>
                    </a:solidFill>
                    <a:latin typeface="STKaiti" panose="02010600040101010101" pitchFamily="2" charset="-122"/>
                    <a:ea typeface="STKaiti" panose="02010600040101010101" pitchFamily="2" charset="-122"/>
                  </a:rPr>
                  <a:t> </a:t>
                </a:r>
                <a14:m>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oMath>
                </a14:m>
                <a:r>
                  <a:rPr lang="zh-CN" altLang="en-US" sz="2000" dirty="0">
                    <a:solidFill>
                      <a:schemeClr val="tx2"/>
                    </a:solidFill>
                    <a:latin typeface="STKaiti" panose="02010600040101010101" pitchFamily="2" charset="-122"/>
                    <a:ea typeface="STKaiti" panose="02010600040101010101" pitchFamily="2" charset="-122"/>
                  </a:rPr>
                  <a:t>分别为微分弹性散射截面和总的弹性散射截面。由此得出</a:t>
                </a:r>
                <a:endParaRPr lang="zh-CN" altLang="zh-CN" sz="2000" dirty="0">
                  <a:solidFill>
                    <a:schemeClr val="tx2"/>
                  </a:solidFill>
                  <a:latin typeface="STKaiti" panose="02010600040101010101" pitchFamily="2" charset="-122"/>
                  <a:ea typeface="STKaiti" panose="02010600040101010101" pitchFamily="2" charset="-122"/>
                </a:endParaRPr>
              </a:p>
              <a:p>
                <a14:m>
                  <m:oMathPara xmlns:m="http://schemas.openxmlformats.org/officeDocument/2006/math">
                    <m:oMathParaPr>
                      <m:jc m:val="centerGroup"/>
                    </m:oMathParaPr>
                    <m:oMath xmlns:m="http://schemas.openxmlformats.org/officeDocument/2006/math">
                      <m:r>
                        <a:rPr lang="en-US" altLang="zh-CN" sz="2000" b="0" i="1">
                          <a:solidFill>
                            <a:schemeClr val="tx2"/>
                          </a:solidFill>
                          <a:latin typeface="Cambria Math" panose="02040503050406030204" pitchFamily="18" charset="0"/>
                        </a:rPr>
                        <m:t>𝑃</m:t>
                      </m:r>
                      <m:d>
                        <m:dPr>
                          <m:ctrlPr>
                            <a:rPr lang="zh-CN" altLang="zh-CN" sz="2000" i="1">
                              <a:solidFill>
                                <a:schemeClr val="tx2"/>
                              </a:solidFill>
                              <a:latin typeface="Cambria Math" panose="02040503050406030204" pitchFamily="18" charset="0"/>
                            </a:rPr>
                          </m:ctrlPr>
                        </m:dPr>
                        <m:e>
                          <m:r>
                            <a:rPr lang="en-US" altLang="zh-CN" sz="2000" b="0" i="1">
                              <a:solidFill>
                                <a:schemeClr val="tx2"/>
                              </a:solidFill>
                              <a:latin typeface="Cambria Math" panose="02040503050406030204" pitchFamily="18" charset="0"/>
                            </a:rPr>
                            <m:t>𝐸</m:t>
                          </m:r>
                          <m:r>
                            <a:rPr lang="en-US" altLang="zh-CN" sz="2000" b="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e>
                      </m:d>
                      <m:r>
                        <a:rPr lang="en-US" altLang="zh-CN" sz="2000" b="0" i="1" smtClean="0">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b="0" i="1">
                              <a:solidFill>
                                <a:schemeClr val="tx2"/>
                              </a:solidFill>
                              <a:latin typeface="Cambria Math" panose="02040503050406030204" pitchFamily="18" charset="0"/>
                            </a:rPr>
                            <m:t>2</m:t>
                          </m:r>
                          <m:r>
                            <a:rPr lang="en-US" altLang="zh-CN" sz="2000" b="0" i="1">
                              <a:solidFill>
                                <a:schemeClr val="tx2"/>
                              </a:solidFill>
                              <a:latin typeface="Cambria Math" panose="02040503050406030204" pitchFamily="18" charset="0"/>
                            </a:rPr>
                            <m:t>𝜋</m:t>
                          </m:r>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𝜃</m:t>
                          </m:r>
                          <m:r>
                            <a:rPr lang="en-US" altLang="zh-CN" sz="2000" b="0">
                              <a:solidFill>
                                <a:schemeClr val="tx2"/>
                              </a:solidFill>
                              <a:latin typeface="Cambria Math" panose="02040503050406030204" pitchFamily="18" charset="0"/>
                            </a:rPr>
                            <m:t>)</m:t>
                          </m:r>
                          <m:r>
                            <a:rPr lang="en-US" altLang="zh-CN" sz="2000" b="0" i="1">
                              <a:solidFill>
                                <a:schemeClr val="tx2"/>
                              </a:solidFill>
                              <a:latin typeface="Cambria Math" panose="02040503050406030204" pitchFamily="18" charset="0"/>
                            </a:rPr>
                            <m:t>𝑠𝑖𝑛</m:t>
                          </m:r>
                          <m:r>
                            <a:rPr lang="en-US" altLang="zh-CN" sz="2000" b="0" i="1">
                              <a:solidFill>
                                <a:schemeClr val="tx2"/>
                              </a:solidFill>
                              <a:latin typeface="Cambria Math" panose="02040503050406030204" pitchFamily="18" charset="0"/>
                            </a:rPr>
                            <m:t>𝜃</m:t>
                          </m:r>
                          <m:r>
                            <a:rPr lang="en-US" altLang="zh-CN" sz="2000" b="0" i="1">
                              <a:solidFill>
                                <a:schemeClr val="tx2"/>
                              </a:solidFill>
                              <a:latin typeface="Cambria Math" panose="02040503050406030204" pitchFamily="18" charset="0"/>
                            </a:rPr>
                            <m:t>𝑑</m:t>
                          </m:r>
                          <m:r>
                            <a:rPr lang="en-US" altLang="zh-CN" sz="2000" b="0" i="1">
                              <a:solidFill>
                                <a:schemeClr val="tx2"/>
                              </a:solidFill>
                              <a:latin typeface="Cambria Math" panose="02040503050406030204" pitchFamily="18" charset="0"/>
                            </a:rPr>
                            <m:t>𝜃</m:t>
                          </m:r>
                        </m:num>
                        <m:den>
                          <m:sSub>
                            <m:sSubPr>
                              <m:ctrlPr>
                                <a:rPr lang="zh-CN" altLang="zh-CN" sz="2000" i="1">
                                  <a:solidFill>
                                    <a:schemeClr val="tx2"/>
                                  </a:solidFill>
                                  <a:latin typeface="Cambria Math" panose="02040503050406030204" pitchFamily="18" charset="0"/>
                                </a:rPr>
                              </m:ctrlPr>
                            </m:sSubPr>
                            <m:e>
                              <m:r>
                                <a:rPr lang="en-US" altLang="zh-CN" sz="2000" b="0" i="1">
                                  <a:solidFill>
                                    <a:schemeClr val="tx2"/>
                                  </a:solidFill>
                                  <a:latin typeface="Cambria Math" panose="02040503050406030204" pitchFamily="18" charset="0"/>
                                </a:rPr>
                                <m:t>𝜎</m:t>
                              </m:r>
                            </m:e>
                            <m:sub>
                              <m:r>
                                <a:rPr lang="en-US" altLang="zh-CN" sz="2000" b="0" i="1">
                                  <a:solidFill>
                                    <a:schemeClr val="tx2"/>
                                  </a:solidFill>
                                  <a:latin typeface="Cambria Math" panose="02040503050406030204" pitchFamily="18" charset="0"/>
                                </a:rPr>
                                <m:t>𝑠</m:t>
                              </m:r>
                            </m:sub>
                          </m:sSub>
                        </m:den>
                      </m:f>
                    </m:oMath>
                  </m:oMathPara>
                </a14:m>
                <a:endParaRPr lang="zh-CN" altLang="zh-CN" sz="2000" dirty="0">
                  <a:solidFill>
                    <a:schemeClr val="tx2"/>
                  </a:solidFill>
                  <a:latin typeface="STKaiti" panose="02010600040101010101" pitchFamily="2" charset="-122"/>
                  <a:ea typeface="STKaiti" panose="02010600040101010101" pitchFamily="2" charset="-122"/>
                </a:endParaRPr>
              </a:p>
              <a:p>
                <a:pPr>
                  <a:lnSpc>
                    <a:spcPts val="3000"/>
                  </a:lnSpc>
                </a:pPr>
                <a:r>
                  <a:rPr lang="zh-CN" altLang="en-US" sz="2000" dirty="0">
                    <a:solidFill>
                      <a:schemeClr val="tx2"/>
                    </a:solidFill>
                    <a:latin typeface="STKaiti" panose="02010600040101010101" pitchFamily="2" charset="-122"/>
                    <a:ea typeface="STKaiti" panose="02010600040101010101" pitchFamily="2" charset="-122"/>
                  </a:rPr>
                  <a:t>在这个等式中出现负号是因为</a:t>
                </a:r>
                <a14:m>
                  <m:oMath xmlns:m="http://schemas.openxmlformats.org/officeDocument/2006/math">
                    <m:sSup>
                      <m:sSupPr>
                        <m:ctrlPr>
                          <a:rPr lang="zh-CN" altLang="zh-CN" sz="2000" i="1">
                            <a:solidFill>
                              <a:schemeClr val="tx2"/>
                            </a:solidFill>
                            <a:latin typeface="Cambria Math" panose="02040503050406030204" pitchFamily="18" charset="0"/>
                            <a:ea typeface="STKaiti" panose="02010600040101010101" pitchFamily="2" charset="-122"/>
                          </a:rPr>
                        </m:ctrlPr>
                      </m:sSupPr>
                      <m:e>
                        <m:r>
                          <a:rPr lang="en-US" altLang="zh-CN" sz="2000" b="0" i="1">
                            <a:solidFill>
                              <a:schemeClr val="tx2"/>
                            </a:solidFill>
                            <a:latin typeface="Cambria Math" panose="02040503050406030204" pitchFamily="18" charset="0"/>
                            <a:ea typeface="STKaiti" panose="02010600040101010101" pitchFamily="2" charset="-122"/>
                          </a:rPr>
                          <m:t>𝐸</m:t>
                        </m:r>
                      </m:e>
                      <m:sup>
                        <m:r>
                          <a:rPr lang="en-US" altLang="zh-CN" sz="2000" b="0">
                            <a:solidFill>
                              <a:schemeClr val="tx2"/>
                            </a:solidFill>
                            <a:latin typeface="Cambria Math" panose="02040503050406030204" pitchFamily="18" charset="0"/>
                            <a:ea typeface="STKaiti" panose="02010600040101010101" pitchFamily="2" charset="-122"/>
                          </a:rPr>
                          <m:t>′</m:t>
                        </m:r>
                      </m:sup>
                    </m:sSup>
                  </m:oMath>
                </a14:m>
                <a:r>
                  <a:rPr lang="zh-CN" altLang="en-US" sz="2000" dirty="0">
                    <a:solidFill>
                      <a:schemeClr val="tx2"/>
                    </a:solidFill>
                    <a:latin typeface="STKaiti" panose="02010600040101010101" pitchFamily="2" charset="-122"/>
                    <a:ea typeface="STKaiti" panose="02010600040101010101" pitchFamily="2" charset="-122"/>
                  </a:rPr>
                  <a:t>是随着</a:t>
                </a:r>
                <a14:m>
                  <m:oMath xmlns:m="http://schemas.openxmlformats.org/officeDocument/2006/math">
                    <m:r>
                      <a:rPr lang="en-US" altLang="zh-CN" sz="2000" b="0" i="1">
                        <a:solidFill>
                          <a:schemeClr val="tx2"/>
                        </a:solidFill>
                        <a:latin typeface="Cambria Math" panose="02040503050406030204" pitchFamily="18" charset="0"/>
                      </a:rPr>
                      <m:t>𝜃</m:t>
                    </m:r>
                  </m:oMath>
                </a14:m>
                <a:r>
                  <a:rPr lang="zh-CN" altLang="en-US" sz="2000" dirty="0">
                    <a:solidFill>
                      <a:schemeClr val="tx2"/>
                    </a:solidFill>
                    <a:latin typeface="STKaiti" panose="02010600040101010101" pitchFamily="2" charset="-122"/>
                    <a:ea typeface="STKaiti" panose="02010600040101010101" pitchFamily="2" charset="-122"/>
                  </a:rPr>
                  <a:t>的增加而下降的，因此一个正的 </a:t>
                </a:r>
                <a14:m>
                  <m:oMath xmlns:m="http://schemas.openxmlformats.org/officeDocument/2006/math">
                    <m:r>
                      <a:rPr lang="en-US" altLang="zh-CN" sz="2000" b="0" i="1">
                        <a:solidFill>
                          <a:schemeClr val="tx2"/>
                        </a:solidFill>
                        <a:latin typeface="Cambria Math" panose="02040503050406030204" pitchFamily="18" charset="0"/>
                      </a:rPr>
                      <m:t>𝑑</m:t>
                    </m:r>
                    <m:r>
                      <a:rPr lang="en-US" altLang="zh-CN" sz="2000" b="0" i="1">
                        <a:solidFill>
                          <a:schemeClr val="tx2"/>
                        </a:solidFill>
                        <a:latin typeface="Cambria Math" panose="02040503050406030204" pitchFamily="18" charset="0"/>
                      </a:rPr>
                      <m:t>𝜃</m:t>
                    </m:r>
                  </m:oMath>
                </a14:m>
                <a:r>
                  <a:rPr lang="zh-CN" altLang="en-US" sz="2000" dirty="0">
                    <a:solidFill>
                      <a:schemeClr val="tx2"/>
                    </a:solidFill>
                    <a:latin typeface="STKaiti" panose="02010600040101010101" pitchFamily="2" charset="-122"/>
                    <a:ea typeface="STKaiti" panose="02010600040101010101" pitchFamily="2" charset="-122"/>
                  </a:rPr>
                  <a:t>必然对应一个负的 </a:t>
                </a:r>
                <a14:m>
                  <m:oMath xmlns:m="http://schemas.openxmlformats.org/officeDocument/2006/math">
                    <m:r>
                      <a:rPr lang="en-US" altLang="zh-CN" sz="2000" b="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oMath>
                </a14:m>
                <a:r>
                  <a:rPr lang="en-US" altLang="zh-CN" sz="2000" dirty="0">
                    <a:solidFill>
                      <a:schemeClr val="tx2"/>
                    </a:solidFill>
                    <a:latin typeface="STKaiti" panose="02010600040101010101" pitchFamily="2" charset="-122"/>
                    <a:ea typeface="STKaiti" panose="02010600040101010101" pitchFamily="2" charset="-122"/>
                  </a:rPr>
                  <a:t>; (6-8)</a:t>
                </a:r>
                <a:r>
                  <a:rPr lang="zh-CN" altLang="en-US" sz="2000" dirty="0">
                    <a:solidFill>
                      <a:schemeClr val="tx2"/>
                    </a:solidFill>
                    <a:latin typeface="STKaiti" panose="02010600040101010101" pitchFamily="2" charset="-122"/>
                    <a:ea typeface="STKaiti" panose="02010600040101010101" pitchFamily="2" charset="-122"/>
                  </a:rPr>
                  <a:t>式中的负号保证了</a:t>
                </a:r>
                <a14:m>
                  <m:oMath xmlns:m="http://schemas.openxmlformats.org/officeDocument/2006/math">
                    <m:r>
                      <a:rPr lang="en-US" altLang="zh-CN" sz="2000" b="0" i="1">
                        <a:solidFill>
                          <a:schemeClr val="tx2"/>
                        </a:solidFill>
                        <a:latin typeface="Cambria Math" panose="02040503050406030204" pitchFamily="18" charset="0"/>
                      </a:rPr>
                      <m:t>𝑃</m:t>
                    </m:r>
                    <m:d>
                      <m:dPr>
                        <m:ctrlPr>
                          <a:rPr lang="zh-CN" altLang="zh-CN" sz="2000" i="1">
                            <a:solidFill>
                              <a:schemeClr val="tx2"/>
                            </a:solidFill>
                            <a:latin typeface="Cambria Math" panose="02040503050406030204" pitchFamily="18" charset="0"/>
                          </a:rPr>
                        </m:ctrlPr>
                      </m:dPr>
                      <m:e>
                        <m:r>
                          <a:rPr lang="en-US" altLang="zh-CN" sz="2000" b="0" i="1">
                            <a:solidFill>
                              <a:schemeClr val="tx2"/>
                            </a:solidFill>
                            <a:latin typeface="Cambria Math" panose="02040503050406030204" pitchFamily="18" charset="0"/>
                          </a:rPr>
                          <m:t>𝐸</m:t>
                        </m:r>
                        <m:r>
                          <a:rPr lang="en-US" altLang="zh-CN" sz="2000" b="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b="0" i="1">
                                <a:solidFill>
                                  <a:schemeClr val="tx2"/>
                                </a:solidFill>
                                <a:latin typeface="Cambria Math" panose="02040503050406030204" pitchFamily="18" charset="0"/>
                              </a:rPr>
                              <m:t>𝐸</m:t>
                            </m:r>
                          </m:e>
                          <m:sup>
                            <m:r>
                              <a:rPr lang="en-US" altLang="zh-CN" sz="2000" b="0" i="1">
                                <a:solidFill>
                                  <a:schemeClr val="tx2"/>
                                </a:solidFill>
                                <a:latin typeface="Cambria Math" panose="02040503050406030204" pitchFamily="18" charset="0"/>
                              </a:rPr>
                              <m:t>′</m:t>
                            </m:r>
                          </m:sup>
                        </m:sSup>
                      </m:e>
                    </m:d>
                  </m:oMath>
                </a14:m>
                <a:r>
                  <a:rPr lang="zh-CN" altLang="en-US" sz="2000" dirty="0">
                    <a:solidFill>
                      <a:schemeClr val="tx2"/>
                    </a:solidFill>
                    <a:latin typeface="STKaiti" panose="02010600040101010101" pitchFamily="2" charset="-122"/>
                    <a:ea typeface="STKaiti" panose="02010600040101010101" pitchFamily="2" charset="-122"/>
                  </a:rPr>
                  <a:t>是一个正的量</a:t>
                </a:r>
                <a:r>
                  <a:rPr lang="en-US" altLang="zh-CN" sz="2000" dirty="0">
                    <a:solidFill>
                      <a:schemeClr val="tx2"/>
                    </a:solidFill>
                    <a:latin typeface="STKaiti" panose="02010600040101010101" pitchFamily="2" charset="-122"/>
                    <a:ea typeface="STKaiti" panose="02010600040101010101" pitchFamily="2" charset="-122"/>
                  </a:rPr>
                  <a:t>。</a:t>
                </a:r>
                <a:endParaRPr lang="zh-CN" altLang="zh-CN" sz="2000" dirty="0">
                  <a:solidFill>
                    <a:schemeClr val="tx2"/>
                  </a:solidFill>
                  <a:latin typeface="STKaiti" panose="02010600040101010101" pitchFamily="2" charset="-122"/>
                  <a:ea typeface="STKaiti" panose="02010600040101010101" pitchFamily="2" charset="-122"/>
                </a:endParaRPr>
              </a:p>
              <a:p>
                <a:pPr>
                  <a:lnSpc>
                    <a:spcPct val="150000"/>
                  </a:lnSpc>
                </a:pPr>
                <a:endParaRPr kumimoji="1" lang="zh-CN" altLang="en-US" sz="2000" dirty="0">
                  <a:solidFill>
                    <a:schemeClr val="tx2"/>
                  </a:solidFill>
                  <a:latin typeface="STKaiti" panose="02010600040101010101" pitchFamily="2" charset="-122"/>
                  <a:ea typeface="STKaiti" panose="02010600040101010101" pitchFamily="2" charset="-122"/>
                </a:endParaRPr>
              </a:p>
              <a:p>
                <a:endParaRPr lang="zh-CN" altLang="en-US" sz="2000" dirty="0">
                  <a:solidFill>
                    <a:srgbClr val="FF0000"/>
                  </a:solidFill>
                  <a:latin typeface="STKaiti" panose="02010600040101010101" pitchFamily="2" charset="-122"/>
                  <a:ea typeface="STKaiti" panose="02010600040101010101" pitchFamily="2" charset="-122"/>
                </a:endParaRPr>
              </a:p>
            </p:txBody>
          </p:sp>
        </mc:Choice>
        <mc:Fallback>
          <p:sp>
            <p:nvSpPr>
              <p:cNvPr id="4" name="矩形 1"/>
              <p:cNvSpPr>
                <a:spLocks noRot="1" noChangeAspect="1" noMove="1" noResize="1" noEditPoints="1" noAdjustHandles="1" noChangeArrowheads="1" noChangeShapeType="1" noTextEdit="1"/>
              </p:cNvSpPr>
              <p:nvPr/>
            </p:nvSpPr>
            <p:spPr bwMode="auto">
              <a:xfrm>
                <a:off x="212387" y="406554"/>
                <a:ext cx="8712968" cy="7014677"/>
              </a:xfrm>
              <a:prstGeom prst="rect">
                <a:avLst/>
              </a:prstGeom>
              <a:blipFill rotWithShape="1">
                <a:blip r:embed="rId1"/>
                <a:stretch>
                  <a:fillRect l="-3" t="-2" r="5" b="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椭圆 14"/>
          <p:cNvSpPr/>
          <p:nvPr/>
        </p:nvSpPr>
        <p:spPr>
          <a:xfrm>
            <a:off x="2123728" y="980728"/>
            <a:ext cx="216024" cy="393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中子的弹性散射过程</a:t>
            </a:r>
            <a:endParaRPr kumimoji="1" lang="zh-CN" altLang="en-US" dirty="0"/>
          </a:p>
        </p:txBody>
      </p:sp>
      <mc:AlternateContent xmlns:mc="http://schemas.openxmlformats.org/markup-compatibility/2006">
        <mc:Choice xmlns:a14="http://schemas.microsoft.com/office/drawing/2010/main" Requires="a14">
          <p:sp>
            <p:nvSpPr>
              <p:cNvPr id="15" name="矩形 14"/>
              <p:cNvSpPr/>
              <p:nvPr/>
            </p:nvSpPr>
            <p:spPr>
              <a:xfrm>
                <a:off x="248719" y="620688"/>
                <a:ext cx="8571753" cy="5156925"/>
              </a:xfrm>
              <a:prstGeom prst="rect">
                <a:avLst/>
              </a:prstGeom>
            </p:spPr>
            <p:txBody>
              <a:bodyPr wrap="square">
                <a:spAutoFit/>
              </a:bodyPr>
              <a:lstStyle/>
              <a:p>
                <a:pPr algn="just"/>
                <a:r>
                  <a:rPr lang="zh-CN" altLang="en-US" sz="22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2、设表示L系中速度的中子弹性散射后速度在</a:t>
                </a:r>
                <a14:m>
                  <m:oMath xmlns:m="http://schemas.openxmlformats.org/officeDocument/2006/math">
                    <m:sSup>
                      <m:sSupPr>
                        <m:ctrlPr>
                          <a:rPr lang="en-US" altLang="zh-CN" sz="2200" b="0" i="1"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𝜐</m:t>
                        </m:r>
                      </m:e>
                      <m:sup>
                        <m:r>
                          <a:rPr lang="en-US" altLang="zh-CN" sz="2200" b="0" i="1"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up>
                    </m:sSup>
                  </m:oMath>
                </a14:m>
                <a:r>
                  <a:rPr lang="zh-CN" altLang="en-US" sz="22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附近</a:t>
                </a:r>
                <a14:m>
                  <m:oMath xmlns:m="http://schemas.openxmlformats.org/officeDocument/2006/math">
                    <m:r>
                      <a:rPr lang="en-US" altLang="zh-CN" sz="22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𝑑</m:t>
                    </m:r>
                    <m:sSup>
                      <m:sSupPr>
                        <m:ctrlPr>
                          <a:rPr lang="en-US" altLang="zh-CN" sz="22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US" altLang="zh-CN" sz="22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𝜐</m:t>
                        </m:r>
                      </m:e>
                      <m:sup>
                        <m:r>
                          <a:rPr lang="en-US" altLang="zh-CN" sz="22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up>
                    </m:sSup>
                  </m:oMath>
                </a14:m>
                <a:r>
                  <a:rPr lang="zh-CN" altLang="en-US" sz="22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内的概率。假定在C系中散射是各向同性的，求</a:t>
                </a:r>
                <a14:m>
                  <m:oMath xmlns:m="http://schemas.openxmlformats.org/officeDocument/2006/math">
                    <m:r>
                      <a:rPr lang="en-US" altLang="zh-CN" sz="2200" b="0" i="1" smtClean="0">
                        <a:solidFill>
                          <a:schemeClr val="tx2"/>
                        </a:solidFill>
                        <a:latin typeface="Cambria Math" panose="02040503050406030204" pitchFamily="18" charset="0"/>
                      </a:rPr>
                      <m:t>𝑓</m:t>
                    </m:r>
                    <m:d>
                      <m:dPr>
                        <m:ctrlPr>
                          <a:rPr lang="en-US" altLang="zh-CN" sz="2200" b="0" i="1" smtClean="0">
                            <a:solidFill>
                              <a:schemeClr val="tx2"/>
                            </a:solidFill>
                            <a:latin typeface="Cambria Math" panose="02040503050406030204" pitchFamily="18" charset="0"/>
                          </a:rPr>
                        </m:ctrlPr>
                      </m:dPr>
                      <m:e>
                        <m:r>
                          <a:rPr lang="en-US" altLang="zh-CN" sz="2200" b="0" i="1" smtClean="0">
                            <a:solidFill>
                              <a:schemeClr val="tx2"/>
                            </a:solidFill>
                            <a:latin typeface="Cambria Math" panose="02040503050406030204" pitchFamily="18" charset="0"/>
                          </a:rPr>
                          <m:t>𝜐</m:t>
                        </m:r>
                        <m:r>
                          <a:rPr lang="en-US" altLang="zh-CN" sz="2200" b="0" i="1" smtClean="0">
                            <a:solidFill>
                              <a:schemeClr val="tx2"/>
                            </a:solidFill>
                            <a:latin typeface="Cambria Math" panose="02040503050406030204" pitchFamily="18" charset="0"/>
                          </a:rPr>
                          <m:t>→</m:t>
                        </m:r>
                        <m:sSup>
                          <m:sSupPr>
                            <m:ctrlPr>
                              <a:rPr lang="en-US" altLang="zh-CN" sz="2200" b="0" i="1" smtClean="0">
                                <a:solidFill>
                                  <a:schemeClr val="tx2"/>
                                </a:solidFill>
                                <a:latin typeface="Cambria Math" panose="02040503050406030204" pitchFamily="18" charset="0"/>
                              </a:rPr>
                            </m:ctrlPr>
                          </m:sSupPr>
                          <m:e>
                            <m:r>
                              <a:rPr lang="en-US" altLang="zh-CN" sz="2200" b="0" i="1" smtClean="0">
                                <a:solidFill>
                                  <a:schemeClr val="tx2"/>
                                </a:solidFill>
                                <a:latin typeface="Cambria Math" panose="02040503050406030204" pitchFamily="18" charset="0"/>
                              </a:rPr>
                              <m:t>𝜐</m:t>
                            </m:r>
                          </m:e>
                          <m:sup>
                            <m:r>
                              <a:rPr lang="en-US" altLang="zh-CN" sz="2200" b="0" i="1" smtClean="0">
                                <a:solidFill>
                                  <a:schemeClr val="tx2"/>
                                </a:solidFill>
                                <a:latin typeface="Cambria Math" panose="02040503050406030204" pitchFamily="18" charset="0"/>
                              </a:rPr>
                              <m:t>′</m:t>
                            </m:r>
                          </m:sup>
                        </m:sSup>
                      </m:e>
                    </m:d>
                    <m:r>
                      <a:rPr lang="en-US" altLang="zh-CN" sz="2200" b="0" i="1" smtClean="0">
                        <a:solidFill>
                          <a:schemeClr val="tx2"/>
                        </a:solidFill>
                        <a:latin typeface="Cambria Math" panose="02040503050406030204" pitchFamily="18" charset="0"/>
                      </a:rPr>
                      <m:t>𝑑</m:t>
                    </m:r>
                    <m:sSup>
                      <m:sSupPr>
                        <m:ctrlPr>
                          <a:rPr lang="en-US" altLang="zh-CN" sz="2200" b="0" i="1" smtClean="0">
                            <a:solidFill>
                              <a:schemeClr val="tx2"/>
                            </a:solidFill>
                            <a:latin typeface="Cambria Math" panose="02040503050406030204" pitchFamily="18" charset="0"/>
                          </a:rPr>
                        </m:ctrlPr>
                      </m:sSupPr>
                      <m:e>
                        <m:r>
                          <a:rPr lang="en-US" altLang="zh-CN" sz="2200" b="0" i="1" smtClean="0">
                            <a:solidFill>
                              <a:schemeClr val="tx2"/>
                            </a:solidFill>
                            <a:latin typeface="Cambria Math" panose="02040503050406030204" pitchFamily="18" charset="0"/>
                          </a:rPr>
                          <m:t>𝜐</m:t>
                        </m:r>
                      </m:e>
                      <m:sup>
                        <m:r>
                          <a:rPr lang="en-US" altLang="zh-CN" sz="2200" b="0" i="1" smtClean="0">
                            <a:solidFill>
                              <a:schemeClr val="tx2"/>
                            </a:solidFill>
                            <a:latin typeface="Cambria Math" panose="02040503050406030204" pitchFamily="18" charset="0"/>
                          </a:rPr>
                          <m:t>′</m:t>
                        </m:r>
                      </m:sup>
                    </m:sSup>
                  </m:oMath>
                </a14:m>
                <a:r>
                  <a:rPr lang="zh-CN" altLang="en-US" sz="22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的表达式，并求一次碰撞后的平均速度。</a:t>
                </a:r>
                <a:endParaRPr lang="en-US" altLang="zh-CN" sz="22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解</a:t>
                </a: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sym typeface="Wingdings" panose="05000000000000000000" pitchFamily="2" charset="2"/>
                  </a:rPr>
                  <a:t>：（解法一）</a:t>
                </a:r>
                <a:r>
                  <a:rPr lang="en-US" altLang="zh-CN" sz="2000" dirty="0">
                    <a:solidFill>
                      <a:schemeClr val="tx2"/>
                    </a:solidFill>
                  </a:rPr>
                  <a:t> </a:t>
                </a:r>
                <a14:m>
                  <m:oMath xmlns:m="http://schemas.openxmlformats.org/officeDocument/2006/math">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𝑓</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e>
                    </m:d>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num>
                      <m:den>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oMath>
                </a14:m>
                <a:r>
                  <a:rPr lang="zh-CN" altLang="zh-CN" sz="2000" dirty="0">
                    <a:solidFill>
                      <a:schemeClr val="tx2"/>
                    </a:solidFill>
                    <a:effectLst/>
                  </a:rPr>
                  <a:t> </a:t>
                </a:r>
                <a:endParaRPr lang="en-US" altLang="zh-CN" sz="2000" dirty="0">
                  <a:solidFill>
                    <a:schemeClr val="tx2"/>
                  </a:solidFill>
                  <a:effectLst/>
                </a:endParaRPr>
              </a:p>
              <a:p>
                <a:pPr algn="just">
                  <a:lnSpc>
                    <a:spcPct val="150000"/>
                  </a:lnSpc>
                </a:pPr>
                <a14:m>
                  <m:oMath xmlns:m="http://schemas.openxmlformats.org/officeDocument/2006/math">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𝑓</m:t>
                    </m:r>
                    <m:d>
                      <m:dPr>
                        <m:ctrlP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dPr>
                      <m:e>
                        <m:r>
                          <a:rPr lang="en-US" altLang="zh-CN" sz="20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𝜐</m:t>
                        </m:r>
                        <m:r>
                          <a:rPr lang="en-US" altLang="zh-CN" sz="20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Sup>
                          <m:sSupPr>
                            <m:ctrlPr>
                              <a:rPr lang="en-US" altLang="zh-CN" sz="20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US" altLang="zh-CN" sz="20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𝜐</m:t>
                            </m:r>
                          </m:e>
                          <m:sup>
                            <m:r>
                              <a:rPr lang="en-US" altLang="zh-CN" sz="2000" b="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up>
                        </m:sSup>
                      </m:e>
                    </m:d>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𝑑</m:t>
                    </m:r>
                    <m:sSup>
                      <m:sSup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e>
                      <m:sup>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up>
                    </m:sSup>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 </m:t>
                    </m:r>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表示</a:t>
                </a:r>
                <a:r>
                  <a:rPr lang="en-GB"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L</a:t>
                </a: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系中速度</a:t>
                </a:r>
                <a14:m>
                  <m:oMath xmlns:m="http://schemas.openxmlformats.org/officeDocument/2006/math">
                    <m:r>
                      <a:rPr lang="en-US" altLang="zh-CN" sz="2000" b="0" i="1"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𝜐</m:t>
                    </m:r>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的中子弹性散射后速度在</a:t>
                </a:r>
                <a14:m>
                  <m:oMath xmlns:m="http://schemas.openxmlformats.org/officeDocument/2006/math">
                    <m:sSup>
                      <m:sSupPr>
                        <m:ctrlP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e>
                      <m:sup>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up>
                    </m:sSup>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附近 </a:t>
                </a:r>
                <a14:m>
                  <m:oMath xmlns:m="http://schemas.openxmlformats.org/officeDocument/2006/math">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𝑑</m:t>
                    </m:r>
                    <m:sSup>
                      <m:sSupPr>
                        <m:ctrlP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e>
                      <m:sup>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sup>
                    </m:sSup>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内的概率，换句话说，就是表示</a:t>
                </a:r>
                <a:r>
                  <a:rPr lang="en-GB"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L</a:t>
                </a:r>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系中能量 </a:t>
                </a:r>
                <a14:m>
                  <m:oMath xmlns:m="http://schemas.openxmlformats.org/officeDocument/2006/math">
                    <m:f>
                      <m:f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fPr>
                      <m:num>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𝑚</m:t>
                        </m:r>
                        <m:sSup>
                          <m:sSup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e>
                          <m:sup>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2</m:t>
                            </m:r>
                          </m:sup>
                        </m:sSup>
                      </m:num>
                      <m:den>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2</m:t>
                        </m:r>
                      </m:den>
                    </m:f>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的中子弹性散射后能量在</a:t>
                </a:r>
                <a14:m>
                  <m:oMath xmlns:m="http://schemas.openxmlformats.org/officeDocument/2006/math">
                    <m:f>
                      <m:f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fPr>
                      <m:num>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𝑚</m:t>
                        </m:r>
                        <m:sSup>
                          <m:sSup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e>
                          <m:sup>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2</m:t>
                            </m:r>
                          </m:sup>
                        </m:sSup>
                      </m:num>
                      <m:den>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2</m:t>
                        </m:r>
                      </m:den>
                    </m:f>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附近</a:t>
                </a:r>
                <a14:m>
                  <m:oMath xmlns:m="http://schemas.openxmlformats.org/officeDocument/2006/math">
                    <m:r>
                      <a:rPr lang="en-GB" altLang="zh-CN"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𝑑</m:t>
                    </m:r>
                    <m:f>
                      <m:f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fPr>
                      <m:num>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𝑚</m:t>
                        </m:r>
                        <m:sSup>
                          <m:sSupPr>
                            <m:ctrlP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ctrlPr>
                          </m:sSupPr>
                          <m:e>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e>
                          <m:sup>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m:t>
                            </m:r>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2</m:t>
                            </m:r>
                          </m:sup>
                        </m:sSup>
                      </m:num>
                      <m:den>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2</m:t>
                        </m:r>
                      </m:den>
                    </m:f>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内的概率，即</a:t>
                </a:r>
                <a14:m>
                  <m:oMath xmlns:m="http://schemas.openxmlformats.org/officeDocument/2006/math">
                    <m:r>
                      <a:rPr lang="zh-CN" altLang="en-US"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 </m:t>
                    </m:r>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𝐸</m:t>
                    </m:r>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 </m:t>
                    </m:r>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与</a:t>
                </a:r>
                <a14:m>
                  <m:oMath xmlns:m="http://schemas.openxmlformats.org/officeDocument/2006/math">
                    <m:r>
                      <a:rPr lang="zh-CN" altLang="en-US" sz="2000" i="1" dirty="0" smtClean="0">
                        <a:solidFill>
                          <a:schemeClr val="tx2"/>
                        </a:solidFill>
                        <a:latin typeface="Cambria Math" panose="02040503050406030204" pitchFamily="18" charset="0"/>
                        <a:ea typeface="STKaiti" panose="02010600040101010101" pitchFamily="2" charset="-122"/>
                        <a:cs typeface="Times New Roman" panose="02020603050405020304" pitchFamily="18" charset="0"/>
                      </a:rPr>
                      <m:t> </m:t>
                    </m:r>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𝑣</m:t>
                    </m:r>
                    <m:r>
                      <a:rPr lang="en-GB" altLang="zh-CN" sz="2000" i="1" dirty="0">
                        <a:solidFill>
                          <a:schemeClr val="tx2"/>
                        </a:solidFill>
                        <a:latin typeface="Cambria Math" panose="02040503050406030204" pitchFamily="18" charset="0"/>
                        <a:ea typeface="STKaiti" panose="02010600040101010101" pitchFamily="2" charset="-122"/>
                        <a:cs typeface="Times New Roman" panose="02020603050405020304" pitchFamily="18" charset="0"/>
                      </a:rPr>
                      <m:t> </m:t>
                    </m:r>
                  </m:oMath>
                </a14:m>
                <a:r>
                  <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一一对应，所以有</a:t>
                </a:r>
                <a:r>
                  <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rPr>
                  <a:t>:</a:t>
                </a:r>
                <a:endPar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14:m>
                  <m:oMath xmlns:m="http://schemas.openxmlformats.org/officeDocument/2006/math">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𝑓</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e>
                    </m:d>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𝑓</m:t>
                    </m:r>
                    <m:d>
                      <m:dPr>
                        <m:ctrlPr>
                          <a:rPr lang="zh-CN" altLang="zh-CN" sz="2000" i="1">
                            <a:solidFill>
                              <a:schemeClr val="tx2"/>
                            </a:solidFill>
                            <a:latin typeface="Cambria Math" panose="02040503050406030204" pitchFamily="18" charset="0"/>
                          </a:rPr>
                        </m:ctrlPr>
                      </m:dPr>
                      <m:e>
                        <m:f>
                          <m:fPr>
                            <m:ctrlPr>
                              <a:rPr lang="en-US"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a:solidFill>
                                      <a:schemeClr val="tx2"/>
                                    </a:solidFill>
                                    <a:latin typeface="Cambria Math" panose="02040503050406030204" pitchFamily="18" charset="0"/>
                                  </a:rPr>
                                  <m:t>2</m:t>
                                </m:r>
                              </m:sup>
                            </m:sSup>
                          </m:num>
                          <m:den>
                            <m:r>
                              <a:rPr lang="en-US" altLang="zh-CN" sz="2000">
                                <a:solidFill>
                                  <a:schemeClr val="tx2"/>
                                </a:solidFill>
                                <a:latin typeface="Cambria Math" panose="02040503050406030204" pitchFamily="18" charset="0"/>
                              </a:rPr>
                              <m:t>2</m:t>
                            </m:r>
                          </m:den>
                        </m:f>
                        <m:r>
                          <a:rPr lang="en-US" altLang="zh-CN" sz="2000">
                            <a:solidFill>
                              <a:schemeClr val="tx2"/>
                            </a:solidFill>
                            <a:latin typeface="Cambria Math" panose="02040503050406030204" pitchFamily="18" charset="0"/>
                          </a:rPr>
                          <m:t>→</m:t>
                        </m:r>
                        <m:f>
                          <m:fPr>
                            <m:ctrlPr>
                              <a:rPr lang="en-US"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sup>
                            </m:sSup>
                          </m:num>
                          <m:den>
                            <m:r>
                              <a:rPr lang="en-US" altLang="zh-CN" sz="2000">
                                <a:solidFill>
                                  <a:schemeClr val="tx2"/>
                                </a:solidFill>
                                <a:latin typeface="Cambria Math" panose="02040503050406030204" pitchFamily="18" charset="0"/>
                              </a:rPr>
                              <m:t>2</m:t>
                            </m:r>
                          </m:den>
                        </m:f>
                      </m:e>
                    </m:d>
                    <m:r>
                      <a:rPr lang="en-US" altLang="zh-CN" sz="2000" i="1">
                        <a:solidFill>
                          <a:schemeClr val="tx2"/>
                        </a:solidFill>
                        <a:latin typeface="Cambria Math" panose="02040503050406030204" pitchFamily="18" charset="0"/>
                      </a:rPr>
                      <m:t>𝑑</m:t>
                    </m:r>
                    <m:d>
                      <m:dPr>
                        <m:ctrlPr>
                          <a:rPr lang="zh-CN" altLang="zh-CN" sz="2000" i="1">
                            <a:solidFill>
                              <a:schemeClr val="tx2"/>
                            </a:solidFill>
                            <a:latin typeface="Cambria Math" panose="02040503050406030204" pitchFamily="18" charset="0"/>
                          </a:rPr>
                        </m:ctrlPr>
                      </m:dPr>
                      <m:e>
                        <m:f>
                          <m:fPr>
                            <m:ctrlPr>
                              <a:rPr lang="en-US"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sup>
                            </m:sSup>
                          </m:num>
                          <m:den>
                            <m:r>
                              <a:rPr lang="en-US" altLang="zh-CN" sz="2000">
                                <a:solidFill>
                                  <a:schemeClr val="tx2"/>
                                </a:solidFill>
                                <a:latin typeface="Cambria Math" panose="02040503050406030204" pitchFamily="18" charset="0"/>
                              </a:rPr>
                              <m:t>2</m:t>
                            </m:r>
                          </m:den>
                        </m:f>
                      </m:e>
                    </m:d>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𝑓</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e>
                    </m:d>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oMath>
                </a14:m>
                <a:r>
                  <a:rPr lang="zh-CN" altLang="zh-CN" sz="2000" dirty="0">
                    <a:solidFill>
                      <a:schemeClr val="tx2"/>
                    </a:solidFill>
                    <a:effectLst/>
                  </a:rPr>
                  <a:t> </a:t>
                </a:r>
                <a:endParaRPr lang="en-US" altLang="zh-CN"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a:p>
                <a:pPr algn="just">
                  <a:lnSpc>
                    <a:spcPct val="150000"/>
                  </a:lnSpc>
                </a:pPr>
                <a14:m>
                  <m:oMath xmlns:m="http://schemas.openxmlformats.org/officeDocument/2006/math">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𝐸</m:t>
                            </m:r>
                          </m:e>
                          <m:sup>
                            <m:r>
                              <a:rPr lang="en-US" altLang="zh-CN" sz="2000" i="1">
                                <a:solidFill>
                                  <a:schemeClr val="tx2"/>
                                </a:solidFill>
                                <a:latin typeface="Cambria Math" panose="02040503050406030204" pitchFamily="18" charset="0"/>
                              </a:rPr>
                              <m:t>′</m:t>
                            </m:r>
                          </m:sup>
                        </m:sSup>
                      </m:num>
                      <m:den>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𝑑</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sup>
                            </m:sSup>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e>
                        </m:d>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a:solidFill>
                                  <a:schemeClr val="tx2"/>
                                </a:solidFill>
                                <a:latin typeface="Cambria Math" panose="02040503050406030204" pitchFamily="18" charset="0"/>
                              </a:rPr>
                              <m:t>2</m:t>
                            </m:r>
                          </m:sup>
                        </m:sSup>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den>
                    </m:f>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r>
                          <a:rPr lang="en-US" altLang="zh-CN" sz="2000" i="1">
                            <a:solidFill>
                              <a:schemeClr val="tx2"/>
                            </a:solidFill>
                            <a:latin typeface="Cambria Math" panose="02040503050406030204" pitchFamily="18" charset="0"/>
                          </a:rPr>
                          <m:t>𝑑</m:t>
                        </m:r>
                        <m:d>
                          <m:dPr>
                            <m:ctrlPr>
                              <a:rPr lang="zh-CN" altLang="zh-CN" sz="2000" i="1">
                                <a:solidFill>
                                  <a:schemeClr val="tx2"/>
                                </a:solidFill>
                                <a:latin typeface="Cambria Math" panose="02040503050406030204" pitchFamily="18" charset="0"/>
                              </a:rPr>
                            </m:ctrlPr>
                          </m:dPr>
                          <m:e>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e>
                        </m:d>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𝑚</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a:solidFill>
                                  <a:schemeClr val="tx2"/>
                                </a:solidFill>
                                <a:latin typeface="Cambria Math" panose="02040503050406030204" pitchFamily="18" charset="0"/>
                              </a:rPr>
                              <m:t>2</m:t>
                            </m:r>
                          </m:sup>
                        </m:sSup>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den>
                    </m:f>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2</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a:solidFill>
                                  <a:schemeClr val="tx2"/>
                                </a:solidFill>
                                <a:latin typeface="Cambria Math" panose="02040503050406030204" pitchFamily="18" charset="0"/>
                              </a:rPr>
                              <m:t>2</m:t>
                            </m:r>
                          </m:sup>
                        </m:sSup>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𝛼</m:t>
                        </m:r>
                        <m:r>
                          <a:rPr lang="en-US" altLang="zh-CN" sz="2000">
                            <a:solidFill>
                              <a:schemeClr val="tx2"/>
                            </a:solidFill>
                            <a:latin typeface="Cambria Math" panose="02040503050406030204" pitchFamily="18" charset="0"/>
                          </a:rPr>
                          <m:t>)</m:t>
                        </m:r>
                      </m:den>
                    </m:f>
                    <m:r>
                      <a:rPr lang="en-US" altLang="zh-CN" sz="2000" i="1">
                        <a:solidFill>
                          <a:schemeClr val="tx2"/>
                        </a:solidFill>
                        <a:latin typeface="Cambria Math" panose="02040503050406030204" pitchFamily="18" charset="0"/>
                      </a:rPr>
                      <m:t>𝑑</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𝑣</m:t>
                        </m:r>
                      </m:e>
                      <m:sup>
                        <m:r>
                          <a:rPr lang="en-US" altLang="zh-CN" sz="2000" i="1">
                            <a:solidFill>
                              <a:schemeClr val="tx2"/>
                            </a:solidFill>
                            <a:latin typeface="Cambria Math" panose="02040503050406030204" pitchFamily="18" charset="0"/>
                          </a:rPr>
                          <m:t>′</m:t>
                        </m:r>
                      </m:sup>
                    </m:sSup>
                  </m:oMath>
                </a14:m>
                <a:r>
                  <a:rPr lang="zh-CN" altLang="zh-CN" sz="2000" dirty="0">
                    <a:solidFill>
                      <a:schemeClr val="tx2"/>
                    </a:solidFill>
                    <a:effectLst/>
                  </a:rPr>
                  <a:t> </a:t>
                </a:r>
                <a:endParaRPr lang="zh-CN" altLang="en-US" sz="2000" dirty="0">
                  <a:solidFill>
                    <a:schemeClr val="tx2"/>
                  </a:solidFill>
                  <a:latin typeface="Times New Roman" panose="02020603050405020304" pitchFamily="18" charset="0"/>
                  <a:ea typeface="STKaiti" panose="02010600040101010101" pitchFamily="2" charset="-122"/>
                  <a:cs typeface="Times New Roman" panose="02020603050405020304" pitchFamily="18" charset="0"/>
                </a:endParaRPr>
              </a:p>
            </p:txBody>
          </p:sp>
        </mc:Choice>
        <mc:Fallback>
          <p:sp>
            <p:nvSpPr>
              <p:cNvPr id="15" name="矩形 14"/>
              <p:cNvSpPr>
                <a:spLocks noRot="1" noChangeAspect="1" noMove="1" noResize="1" noEditPoints="1" noAdjustHandles="1" noChangeArrowheads="1" noChangeShapeType="1" noTextEdit="1"/>
              </p:cNvSpPr>
              <p:nvPr/>
            </p:nvSpPr>
            <p:spPr>
              <a:xfrm>
                <a:off x="248719" y="620688"/>
                <a:ext cx="8571753" cy="5156925"/>
              </a:xfrm>
              <a:prstGeom prst="rect">
                <a:avLst/>
              </a:prstGeom>
              <a:blipFill rotWithShape="1">
                <a:blip r:embed="rId1"/>
                <a:stretch>
                  <a:fillRect l="-5" t="-6" r="4" b="7"/>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中子的弹性散射过程</a:t>
            </a:r>
            <a:endParaRPr kumimoji="1" lang="zh-CN" altLang="en-US" dirty="0"/>
          </a:p>
        </p:txBody>
      </p:sp>
      <mc:AlternateContent xmlns:mc="http://schemas.openxmlformats.org/markup-compatibility/2006">
        <mc:Choice xmlns:a14="http://schemas.microsoft.com/office/drawing/2010/main" Requires="a14">
          <p:sp>
            <p:nvSpPr>
              <p:cNvPr id="13" name="矩形 12"/>
              <p:cNvSpPr/>
              <p:nvPr/>
            </p:nvSpPr>
            <p:spPr>
              <a:xfrm>
                <a:off x="155983" y="725937"/>
                <a:ext cx="8640960" cy="5701176"/>
              </a:xfrm>
              <a:prstGeom prst="rect">
                <a:avLst/>
              </a:prstGeom>
            </p:spPr>
            <p:txBody>
              <a:bodyPr wrap="square">
                <a:spAutoFit/>
              </a:bodyPr>
              <a:lstStyle/>
              <a:p>
                <a:pPr>
                  <a:spcAft>
                    <a:spcPts val="1200"/>
                  </a:spcAft>
                </a:pPr>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解法二</a:t>
                </a:r>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碰撞后，中子速度在 </a:t>
                </a:r>
                <a14:m>
                  <m:oMath xmlns:m="http://schemas.openxmlformats.org/officeDocument/2006/math">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oMath>
                </a14:m>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附近 </a:t>
                </a:r>
                <a14:m>
                  <m:oMath xmlns:m="http://schemas.openxmlformats.org/officeDocument/2006/math">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oMath>
                </a14:m>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内的几率等于对应的散射角在 </a:t>
                </a:r>
                <a14:m>
                  <m:oMath xmlns:m="http://schemas.openxmlformats.org/officeDocument/2006/math">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oMath>
                </a14:m>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附近 </a:t>
                </a:r>
                <a14:m>
                  <m:oMath xmlns:m="http://schemas.openxmlformats.org/officeDocument/2006/math">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oMath>
                </a14:m>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内</a:t>
                </a:r>
                <a:b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b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的几率，即</a:t>
                </a:r>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14:m>
                  <m:oMath xmlns:m="http://schemas.openxmlformats.org/officeDocument/2006/math">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𝑓</m:t>
                    </m:r>
                    <m:d>
                      <m:d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e>
                    </m:d>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𝑓</m:t>
                    </m:r>
                    <m:d>
                      <m:d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e>
                    </m:d>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oMath>
                </a14:m>
                <a:b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b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根据书上</a:t>
                </a:r>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(3-14)</a:t>
                </a: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式可得</a:t>
                </a:r>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14:m>
                  <m:oMath xmlns:m="http://schemas.openxmlformats.org/officeDocument/2006/math">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up>
                    </m:sSup>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num>
                      <m:den>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den>
                    </m:f>
                    <m:d>
                      <m:dPr>
                        <m:begChr m:val="["/>
                        <m:endChr m:val="]"/>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𝛼</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𝛼</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cos</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e>
                    </m:d>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up>
                    </m:sSup>
                  </m:oMath>
                </a14:m>
                <a:b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br>
                <a:r>
                  <a:rPr lang="zh-CN"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求导得</a:t>
                </a:r>
                <a:r>
                  <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rPr>
                  <a:t>: </a:t>
                </a:r>
                <a14:m>
                  <m:oMath xmlns:m="http://schemas.openxmlformats.org/officeDocument/2006/math">
                    <m:f>
                      <m:f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num>
                      <m:den>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𝑑</m:t>
                        </m:r>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den>
                    </m:f>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4</m:t>
                        </m:r>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up>
                        </m:sSup>
                      </m:num>
                      <m:den>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1</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𝛼</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𝑣</m:t>
                            </m:r>
                          </m:e>
                          <m:sup>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2</m:t>
                            </m:r>
                          </m:sup>
                        </m:sSup>
                        <m:r>
                          <m:rPr>
                            <m:sty m:val="p"/>
                          </m:rP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sin</m:t>
                        </m:r>
                        <m:r>
                          <a:rPr lang="en-US" altLang="zh-CN">
                            <a:solidFill>
                              <a:schemeClr val="tx2"/>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altLang="zh-CN" i="1">
                                <a:solidFill>
                                  <a:schemeClr val="tx2"/>
                                </a:solidFill>
                                <a:latin typeface="Cambria Math" panose="02040503050406030204" pitchFamily="18" charset="0"/>
                                <a:ea typeface="DengXian" panose="02010600030101010101" pitchFamily="2" charset="-122"/>
                                <a:cs typeface="Times New Roman" panose="02020603050405020304" pitchFamily="18" charset="0"/>
                              </a:rPr>
                              <m:t>𝑐</m:t>
                            </m:r>
                          </m:sub>
                        </m:sSub>
                      </m:den>
                    </m:f>
                  </m:oMath>
                </a14:m>
                <a:endParaRPr lang="en-US" altLang="zh-CN" dirty="0">
                  <a:solidFill>
                    <a:schemeClr val="tx2"/>
                  </a:solidFill>
                  <a:latin typeface="STKaiti" panose="02010600040101010101" pitchFamily="2" charset="-122"/>
                  <a:ea typeface="STKaiti" panose="02010600040101010101" pitchFamily="2" charset="-122"/>
                  <a:cs typeface="Times New Roman" panose="02020603050405020304" pitchFamily="18" charset="0"/>
                </a:endParaRPr>
              </a:p>
              <a:p>
                <a:pPr>
                  <a:spcAft>
                    <a:spcPts val="1200"/>
                  </a:spcAft>
                </a:pPr>
                <a14:m>
                  <m:oMath xmlns:m="http://schemas.openxmlformats.org/officeDocument/2006/math">
                    <m:r>
                      <m:rPr>
                        <m:nor/>
                      </m:rPr>
                      <a:rPr lang="en-US" altLang="zh-CN">
                        <a:solidFill>
                          <a:schemeClr val="tx2"/>
                        </a:solidFill>
                        <a:latin typeface="STKaiti" panose="02010600040101010101" pitchFamily="2" charset="-122"/>
                        <a:ea typeface="STKaiti" panose="02010600040101010101" pitchFamily="2" charset="-122"/>
                      </a:rPr>
                      <m:t>又</m:t>
                    </m:r>
                    <m:r>
                      <m:rPr>
                        <m:nor/>
                      </m:rPr>
                      <a:rPr lang="en-US" altLang="zh-CN" i="1">
                        <a:solidFill>
                          <a:schemeClr val="tx2"/>
                        </a:solidFill>
                        <a:latin typeface="STKaiti" panose="02010600040101010101" pitchFamily="2" charset="-122"/>
                        <a:ea typeface="STKaiti" panose="02010600040101010101" pitchFamily="2" charset="-122"/>
                      </a:rPr>
                      <m:t> </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𝑓</m:t>
                    </m:r>
                    <m:d>
                      <m:dPr>
                        <m:ctrlPr>
                          <a:rPr lang="zh-CN" altLang="zh-CN" i="1">
                            <a:solidFill>
                              <a:schemeClr val="tx2"/>
                            </a:solidFill>
                            <a:latin typeface="Cambria Math" panose="02040503050406030204" pitchFamily="18" charset="0"/>
                          </a:rPr>
                        </m:ctrlPr>
                      </m:dPr>
                      <m:e>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e>
                    </m:d>
                    <m:r>
                      <a:rPr lang="en-US" altLang="zh-CN" i="1">
                        <a:solidFill>
                          <a:schemeClr val="tx2"/>
                        </a:solidFill>
                        <a:latin typeface="Cambria Math" panose="02040503050406030204" pitchFamily="18" charset="0"/>
                      </a:rPr>
                      <m:t>𝑑</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m:rPr>
                            <m:sty m:val="p"/>
                          </m:rPr>
                          <a:rPr lang="en-US" altLang="zh-CN">
                            <a:solidFill>
                              <a:schemeClr val="tx2"/>
                            </a:solidFill>
                            <a:latin typeface="Cambria Math" panose="02040503050406030204" pitchFamily="18" charset="0"/>
                          </a:rPr>
                          <m:t>sin</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num>
                      <m:den>
                        <m:r>
                          <a:rPr lang="en-US" altLang="zh-CN">
                            <a:solidFill>
                              <a:schemeClr val="tx2"/>
                            </a:solidFill>
                            <a:latin typeface="Cambria Math" panose="02040503050406030204" pitchFamily="18" charset="0"/>
                          </a:rPr>
                          <m:t>2</m:t>
                        </m:r>
                      </m:den>
                    </m:f>
                    <m:r>
                      <a:rPr lang="en-US" altLang="zh-CN" i="1">
                        <a:solidFill>
                          <a:schemeClr val="tx2"/>
                        </a:solidFill>
                        <a:latin typeface="Cambria Math" panose="02040503050406030204" pitchFamily="18" charset="0"/>
                      </a:rPr>
                      <m:t>𝑑</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oMath>
                </a14:m>
                <a:r>
                  <a:rPr lang="en-US" altLang="zh-CN" dirty="0">
                    <a:solidFill>
                      <a:schemeClr val="tx2"/>
                    </a:solidFill>
                  </a:rPr>
                  <a:t> </a:t>
                </a:r>
                <a:endParaRPr lang="en-US" altLang="zh-CN" dirty="0">
                  <a:solidFill>
                    <a:schemeClr val="tx2"/>
                  </a:solidFill>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𝑓</m:t>
                      </m:r>
                      <m:d>
                        <m:dPr>
                          <m:ctrlPr>
                            <a:rPr lang="zh-CN" altLang="zh-CN" i="1">
                              <a:solidFill>
                                <a:schemeClr val="tx2"/>
                              </a:solidFill>
                              <a:latin typeface="Cambria Math" panose="02040503050406030204" pitchFamily="18" charset="0"/>
                            </a:rPr>
                          </m:ctrlPr>
                        </m:dPr>
                        <m:e>
                          <m:r>
                            <a:rPr lang="en-US" altLang="zh-CN" i="1">
                              <a:solidFill>
                                <a:schemeClr val="tx2"/>
                              </a:solidFill>
                              <a:latin typeface="Cambria Math" panose="02040503050406030204" pitchFamily="18" charset="0"/>
                            </a:rPr>
                            <m:t>𝑣</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e>
                      </m:d>
                      <m:r>
                        <a:rPr lang="en-US" altLang="zh-CN" i="1">
                          <a:solidFill>
                            <a:schemeClr val="tx2"/>
                          </a:solidFill>
                          <a:latin typeface="Cambria Math" panose="02040503050406030204" pitchFamily="18" charset="0"/>
                        </a:rPr>
                        <m:t>𝑑</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𝑓</m:t>
                      </m:r>
                      <m:d>
                        <m:dPr>
                          <m:ctrlPr>
                            <a:rPr lang="zh-CN" altLang="zh-CN" i="1">
                              <a:solidFill>
                                <a:schemeClr val="tx2"/>
                              </a:solidFill>
                              <a:latin typeface="Cambria Math" panose="02040503050406030204" pitchFamily="18" charset="0"/>
                            </a:rPr>
                          </m:ctrlPr>
                        </m:dPr>
                        <m:e>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e>
                      </m:d>
                      <m:r>
                        <a:rPr lang="en-US" altLang="zh-CN" i="1">
                          <a:solidFill>
                            <a:schemeClr val="tx2"/>
                          </a:solidFill>
                          <a:latin typeface="Cambria Math" panose="02040503050406030204" pitchFamily="18" charset="0"/>
                        </a:rPr>
                        <m:t>𝑑</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m:rPr>
                              <m:sty m:val="p"/>
                            </m:rPr>
                            <a:rPr lang="en-US" altLang="zh-CN">
                              <a:solidFill>
                                <a:schemeClr val="tx2"/>
                              </a:solidFill>
                              <a:latin typeface="Cambria Math" panose="02040503050406030204" pitchFamily="18" charset="0"/>
                            </a:rPr>
                            <m:t>sin</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num>
                        <m:den>
                          <m:r>
                            <a:rPr lang="en-US" altLang="zh-CN">
                              <a:solidFill>
                                <a:schemeClr val="tx2"/>
                              </a:solidFill>
                              <a:latin typeface="Cambria Math" panose="02040503050406030204" pitchFamily="18" charset="0"/>
                            </a:rPr>
                            <m:t>2</m:t>
                          </m:r>
                        </m:den>
                      </m:f>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4</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num>
                        <m:den>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𝛼</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a:solidFill>
                                    <a:schemeClr val="tx2"/>
                                  </a:solidFill>
                                  <a:latin typeface="Cambria Math" panose="02040503050406030204" pitchFamily="18" charset="0"/>
                                </a:rPr>
                                <m:t>2</m:t>
                              </m:r>
                            </m:sup>
                          </m:sSup>
                          <m:r>
                            <m:rPr>
                              <m:sty m:val="p"/>
                            </m:rPr>
                            <a:rPr lang="en-US" altLang="zh-CN">
                              <a:solidFill>
                                <a:schemeClr val="tx2"/>
                              </a:solidFill>
                              <a:latin typeface="Cambria Math" panose="02040503050406030204" pitchFamily="18" charset="0"/>
                            </a:rPr>
                            <m:t>sin</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𝜃</m:t>
                              </m:r>
                            </m:e>
                            <m:sub>
                              <m:r>
                                <a:rPr lang="en-US" altLang="zh-CN" i="1">
                                  <a:solidFill>
                                    <a:schemeClr val="tx2"/>
                                  </a:solidFill>
                                  <a:latin typeface="Cambria Math" panose="02040503050406030204" pitchFamily="18" charset="0"/>
                                </a:rPr>
                                <m:t>𝑐</m:t>
                              </m:r>
                            </m:sub>
                          </m:sSub>
                        </m:den>
                      </m:f>
                      <m:r>
                        <a:rPr lang="en-US" altLang="zh-CN" i="1">
                          <a:solidFill>
                            <a:schemeClr val="tx2"/>
                          </a:solidFill>
                          <a:latin typeface="Cambria Math" panose="02040503050406030204" pitchFamily="18" charset="0"/>
                        </a:rPr>
                        <m:t>𝑑</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2</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num>
                        <m:den>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𝛼</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a:solidFill>
                                    <a:schemeClr val="tx2"/>
                                  </a:solidFill>
                                  <a:latin typeface="Cambria Math" panose="02040503050406030204" pitchFamily="18" charset="0"/>
                                </a:rPr>
                                <m:t>2</m:t>
                              </m:r>
                            </m:sup>
                          </m:sSup>
                        </m:den>
                      </m:f>
                      <m:r>
                        <a:rPr lang="en-US" altLang="zh-CN" i="1">
                          <a:solidFill>
                            <a:schemeClr val="tx2"/>
                          </a:solidFill>
                          <a:latin typeface="Cambria Math" panose="02040503050406030204" pitchFamily="18" charset="0"/>
                        </a:rPr>
                        <m:t>𝑑</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oMath>
                  </m:oMathPara>
                </a14:m>
                <a:endParaRPr lang="zh-CN" altLang="zh-CN" dirty="0">
                  <a:solidFill>
                    <a:schemeClr val="tx2"/>
                  </a:solidFill>
                  <a:latin typeface="STKaiti" panose="02010600040101010101" pitchFamily="2" charset="-122"/>
                  <a:ea typeface="STKaiti" panose="02010600040101010101" pitchFamily="2" charset="-122"/>
                </a:endParaRPr>
              </a:p>
              <a:p>
                <a:pPr>
                  <a:spcAft>
                    <a:spcPts val="1200"/>
                  </a:spcAft>
                </a:pPr>
                <a:r>
                  <a:rPr lang="zh-CN" altLang="en-US" dirty="0">
                    <a:solidFill>
                      <a:schemeClr val="tx2"/>
                    </a:solidFill>
                    <a:latin typeface="STKaiti" panose="02010600040101010101" pitchFamily="2" charset="-122"/>
                    <a:ea typeface="STKaiti" panose="02010600040101010101" pitchFamily="2" charset="-122"/>
                  </a:rPr>
                  <a:t>平均速度</a:t>
                </a:r>
                <a:r>
                  <a:rPr lang="zh-CN" altLang="en-US" dirty="0">
                    <a:solidFill>
                      <a:schemeClr val="tx2"/>
                    </a:solidFill>
                  </a:rPr>
                  <a:t>：</a:t>
                </a:r>
                <a14:m>
                  <m:oMath xmlns:m="http://schemas.openxmlformats.org/officeDocument/2006/math">
                    <m:acc>
                      <m:accPr>
                        <m:chr m:val="‾"/>
                        <m:ctrlPr>
                          <a:rPr lang="zh-CN" altLang="zh-CN" i="1" smtClean="0">
                            <a:solidFill>
                              <a:schemeClr val="tx2"/>
                            </a:solidFill>
                            <a:latin typeface="Cambria Math" panose="02040503050406030204" pitchFamily="18" charset="0"/>
                          </a:rPr>
                        </m:ctrlPr>
                      </m:accPr>
                      <m:e>
                        <m:r>
                          <a:rPr lang="en-US" altLang="zh-CN" i="1">
                            <a:solidFill>
                              <a:schemeClr val="tx2"/>
                            </a:solidFill>
                            <a:latin typeface="Cambria Math" panose="02040503050406030204" pitchFamily="18" charset="0"/>
                          </a:rPr>
                          <m:t>𝑣</m:t>
                        </m:r>
                      </m:e>
                    </m:acc>
                    <m:r>
                      <a:rPr lang="en-US" altLang="zh-CN">
                        <a:solidFill>
                          <a:schemeClr val="tx2"/>
                        </a:solidFill>
                        <a:latin typeface="Cambria Math" panose="02040503050406030204" pitchFamily="18" charset="0"/>
                      </a:rPr>
                      <m:t>=</m:t>
                    </m:r>
                    <m:sSubSup>
                      <m:sSubSupPr>
                        <m:ctrlPr>
                          <a:rPr lang="zh-CN" altLang="zh-CN" i="1">
                            <a:solidFill>
                              <a:schemeClr val="tx2"/>
                            </a:solidFill>
                            <a:latin typeface="Cambria Math" panose="02040503050406030204" pitchFamily="18" charset="0"/>
                          </a:rPr>
                        </m:ctrlPr>
                      </m:sSubSupPr>
                      <m:e>
                        <m:r>
                          <a:rPr lang="en-US" altLang="zh-CN">
                            <a:solidFill>
                              <a:schemeClr val="tx2"/>
                            </a:solidFill>
                            <a:latin typeface="Cambria Math" panose="02040503050406030204" pitchFamily="18" charset="0"/>
                          </a:rPr>
                          <m:t>∫</m:t>
                        </m:r>
                      </m:e>
                      <m:sub>
                        <m:r>
                          <a:rPr lang="en-US" altLang="zh-CN" i="1">
                            <a:solidFill>
                              <a:schemeClr val="tx2"/>
                            </a:solidFill>
                            <a:latin typeface="Cambria Math" panose="02040503050406030204" pitchFamily="18" charset="0"/>
                          </a:rPr>
                          <m:t>𝑣</m:t>
                        </m:r>
                      </m:sub>
                      <m:sup>
                        <m:rad>
                          <m:radPr>
                            <m:degHide m:val="on"/>
                            <m:ctrlPr>
                              <a:rPr lang="zh-CN" altLang="zh-CN" i="1">
                                <a:solidFill>
                                  <a:schemeClr val="tx2"/>
                                </a:solidFill>
                                <a:latin typeface="Cambria Math" panose="02040503050406030204" pitchFamily="18" charset="0"/>
                              </a:rPr>
                            </m:ctrlPr>
                          </m:radPr>
                          <m:deg/>
                          <m:e>
                            <m:r>
                              <a:rPr lang="en-US" altLang="zh-CN" i="1">
                                <a:solidFill>
                                  <a:schemeClr val="tx2"/>
                                </a:solidFill>
                                <a:latin typeface="Cambria Math" panose="02040503050406030204" pitchFamily="18" charset="0"/>
                              </a:rPr>
                              <m:t>𝛼</m:t>
                            </m:r>
                          </m:e>
                        </m:rad>
                        <m:r>
                          <a:rPr lang="en-US" altLang="zh-CN" i="1">
                            <a:solidFill>
                              <a:schemeClr val="tx2"/>
                            </a:solidFill>
                            <a:latin typeface="Cambria Math" panose="02040503050406030204" pitchFamily="18" charset="0"/>
                          </a:rPr>
                          <m:t>𝑣</m:t>
                        </m:r>
                      </m:sup>
                    </m:sSubSup>
                    <m:r>
                      <a:rPr lang="en-US" altLang="zh-CN">
                        <a:solidFill>
                          <a:schemeClr val="tx2"/>
                        </a:solidFill>
                        <a:latin typeface="Cambria Math" panose="02040503050406030204" pitchFamily="18" charset="0"/>
                      </a:rPr>
                      <m:t> </m:t>
                    </m:r>
                    <m:r>
                      <a:rPr lang="en-US" altLang="zh-CN" i="1">
                        <a:solidFill>
                          <a:schemeClr val="tx2"/>
                        </a:solidFill>
                        <a:latin typeface="Cambria Math" panose="02040503050406030204" pitchFamily="18" charset="0"/>
                      </a:rPr>
                      <m:t>𝑓</m:t>
                    </m:r>
                    <m:d>
                      <m:dPr>
                        <m:ctrlPr>
                          <a:rPr lang="zh-CN" altLang="zh-CN" i="1">
                            <a:solidFill>
                              <a:schemeClr val="tx2"/>
                            </a:solidFill>
                            <a:latin typeface="Cambria Math" panose="02040503050406030204" pitchFamily="18" charset="0"/>
                          </a:rPr>
                        </m:ctrlPr>
                      </m:dPr>
                      <m:e>
                        <m:r>
                          <a:rPr lang="en-US" altLang="zh-CN" i="1">
                            <a:solidFill>
                              <a:schemeClr val="tx2"/>
                            </a:solidFill>
                            <a:latin typeface="Cambria Math" panose="02040503050406030204" pitchFamily="18" charset="0"/>
                          </a:rPr>
                          <m:t>𝑣</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e>
                    </m:d>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r>
                      <a:rPr lang="en-US" altLang="zh-CN" i="1">
                        <a:solidFill>
                          <a:schemeClr val="tx2"/>
                        </a:solidFill>
                        <a:latin typeface="Cambria Math" panose="02040503050406030204" pitchFamily="18" charset="0"/>
                      </a:rPr>
                      <m:t>𝑑</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r>
                      <a:rPr lang="en-US" altLang="zh-CN">
                        <a:solidFill>
                          <a:schemeClr val="tx2"/>
                        </a:solidFill>
                        <a:latin typeface="Cambria Math" panose="02040503050406030204" pitchFamily="18" charset="0"/>
                      </a:rPr>
                      <m:t>=</m:t>
                    </m:r>
                    <m:sSubSup>
                      <m:sSubSupPr>
                        <m:ctrlPr>
                          <a:rPr lang="zh-CN" altLang="zh-CN" i="1">
                            <a:solidFill>
                              <a:schemeClr val="tx2"/>
                            </a:solidFill>
                            <a:latin typeface="Cambria Math" panose="02040503050406030204" pitchFamily="18" charset="0"/>
                          </a:rPr>
                        </m:ctrlPr>
                      </m:sSubSupPr>
                      <m:e>
                        <m:r>
                          <a:rPr lang="en-US" altLang="zh-CN">
                            <a:solidFill>
                              <a:schemeClr val="tx2"/>
                            </a:solidFill>
                            <a:latin typeface="Cambria Math" panose="02040503050406030204" pitchFamily="18" charset="0"/>
                          </a:rPr>
                          <m:t>∫</m:t>
                        </m:r>
                      </m:e>
                      <m:sub>
                        <m:r>
                          <a:rPr lang="en-US" altLang="zh-CN" i="1">
                            <a:solidFill>
                              <a:schemeClr val="tx2"/>
                            </a:solidFill>
                            <a:latin typeface="Cambria Math" panose="02040503050406030204" pitchFamily="18" charset="0"/>
                          </a:rPr>
                          <m:t>𝑣</m:t>
                        </m:r>
                      </m:sub>
                      <m:sup>
                        <m:rad>
                          <m:radPr>
                            <m:degHide m:val="on"/>
                            <m:ctrlPr>
                              <a:rPr lang="zh-CN" altLang="zh-CN" i="1">
                                <a:solidFill>
                                  <a:schemeClr val="tx2"/>
                                </a:solidFill>
                                <a:latin typeface="Cambria Math" panose="02040503050406030204" pitchFamily="18" charset="0"/>
                              </a:rPr>
                            </m:ctrlPr>
                          </m:radPr>
                          <m:deg/>
                          <m:e>
                            <m:r>
                              <a:rPr lang="en-US" altLang="zh-CN" i="1">
                                <a:solidFill>
                                  <a:schemeClr val="tx2"/>
                                </a:solidFill>
                                <a:latin typeface="Cambria Math" panose="02040503050406030204" pitchFamily="18" charset="0"/>
                              </a:rPr>
                              <m:t>𝛼</m:t>
                            </m:r>
                            <m:r>
                              <a:rPr lang="en-US" altLang="zh-CN" i="1">
                                <a:solidFill>
                                  <a:schemeClr val="tx2"/>
                                </a:solidFill>
                                <a:latin typeface="Cambria Math" panose="02040503050406030204" pitchFamily="18" charset="0"/>
                              </a:rPr>
                              <m:t>𝑣</m:t>
                            </m:r>
                          </m:e>
                        </m:rad>
                      </m:sup>
                    </m:sSubSup>
                    <m:r>
                      <a:rPr lang="en-US" altLang="zh-CN">
                        <a:solidFill>
                          <a:schemeClr val="tx2"/>
                        </a:solidFill>
                        <a:latin typeface="Cambria Math" panose="02040503050406030204" pitchFamily="18" charset="0"/>
                      </a:rPr>
                      <m:t> </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2</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sup>
                        </m:sSup>
                      </m:num>
                      <m:den>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𝛼</m:t>
                        </m:r>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a:solidFill>
                                  <a:schemeClr val="tx2"/>
                                </a:solidFill>
                                <a:latin typeface="Cambria Math" panose="02040503050406030204" pitchFamily="18" charset="0"/>
                              </a:rPr>
                              <m:t>2</m:t>
                            </m:r>
                          </m:sup>
                        </m:sSup>
                      </m:den>
                    </m:f>
                    <m:r>
                      <a:rPr lang="en-US" altLang="zh-CN" i="1">
                        <a:solidFill>
                          <a:schemeClr val="tx2"/>
                        </a:solidFill>
                        <a:latin typeface="Cambria Math" panose="02040503050406030204" pitchFamily="18" charset="0"/>
                      </a:rPr>
                      <m:t>𝑑</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𝑣</m:t>
                        </m:r>
                      </m:e>
                      <m:sup>
                        <m:r>
                          <a:rPr lang="en-US" altLang="zh-CN" i="1">
                            <a:solidFill>
                              <a:schemeClr val="tx2"/>
                            </a:solidFill>
                            <a:latin typeface="Cambria Math" panose="02040503050406030204" pitchFamily="18" charset="0"/>
                          </a:rPr>
                          <m:t>′</m:t>
                        </m:r>
                      </m:sup>
                    </m:sSup>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2</m:t>
                        </m:r>
                        <m:r>
                          <a:rPr lang="en-US" altLang="zh-CN" i="1">
                            <a:solidFill>
                              <a:schemeClr val="tx2"/>
                            </a:solidFill>
                            <a:latin typeface="Cambria Math" panose="02040503050406030204" pitchFamily="18" charset="0"/>
                          </a:rPr>
                          <m:t>𝑣</m:t>
                        </m:r>
                      </m:num>
                      <m:den>
                        <m:r>
                          <a:rPr lang="en-US" altLang="zh-CN">
                            <a:solidFill>
                              <a:schemeClr val="tx2"/>
                            </a:solidFill>
                            <a:latin typeface="Cambria Math" panose="02040503050406030204" pitchFamily="18" charset="0"/>
                          </a:rPr>
                          <m:t>3</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𝛼</m:t>
                        </m:r>
                        <m:r>
                          <a:rPr lang="en-US" altLang="zh-CN">
                            <a:solidFill>
                              <a:schemeClr val="tx2"/>
                            </a:solidFill>
                            <a:latin typeface="Cambria Math" panose="02040503050406030204" pitchFamily="18" charset="0"/>
                          </a:rPr>
                          <m:t>)</m:t>
                        </m:r>
                      </m:den>
                    </m:f>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𝛼</m:t>
                            </m:r>
                          </m:e>
                          <m:sup>
                            <m:r>
                              <a:rPr lang="en-US" altLang="zh-CN">
                                <a:solidFill>
                                  <a:schemeClr val="tx2"/>
                                </a:solidFill>
                                <a:latin typeface="Cambria Math" panose="02040503050406030204" pitchFamily="18" charset="0"/>
                              </a:rPr>
                              <m:t>3</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sup>
                        </m:sSup>
                      </m:e>
                    </m:d>
                  </m:oMath>
                </a14:m>
                <a:r>
                  <a:rPr lang="en-US" altLang="zh-CN" dirty="0">
                    <a:solidFill>
                      <a:schemeClr val="tx2"/>
                    </a:solidFill>
                    <a:latin typeface="STKaiti" panose="02010600040101010101" pitchFamily="2" charset="-122"/>
                    <a:ea typeface="STKaiti" panose="02010600040101010101" pitchFamily="2" charset="-122"/>
                  </a:rPr>
                  <a:t> </a:t>
                </a:r>
                <a:endParaRPr lang="en-US" altLang="zh-CN" dirty="0">
                  <a:solidFill>
                    <a:schemeClr val="tx2"/>
                  </a:solidFill>
                  <a:latin typeface="STKaiti" panose="02010600040101010101" pitchFamily="2" charset="-122"/>
                  <a:ea typeface="STKaiti" panose="02010600040101010101" pitchFamily="2" charset="-122"/>
                </a:endParaRPr>
              </a:p>
              <a:p>
                <a:pPr>
                  <a:spcAft>
                    <a:spcPts val="1200"/>
                  </a:spcAft>
                </a:pPr>
                <a:r>
                  <a:rPr lang="zh-CN" altLang="en-US" b="0" dirty="0">
                    <a:solidFill>
                      <a:schemeClr val="tx2"/>
                    </a:solidFill>
                    <a:latin typeface="STKaiti" panose="02010600040101010101" pitchFamily="2" charset="-122"/>
                    <a:ea typeface="STKaiti" panose="02010600040101010101" pitchFamily="2" charset="-122"/>
                  </a:rPr>
                  <a:t>平均量</a:t>
                </a:r>
                <a14:m>
                  <m:oMath xmlns:m="http://schemas.openxmlformats.org/officeDocument/2006/math">
                    <m:acc>
                      <m:accPr>
                        <m:chr m:val="̅"/>
                        <m:ctrlPr>
                          <a:rPr lang="en-US" altLang="zh-CN" b="0" i="1" smtClean="0">
                            <a:solidFill>
                              <a:schemeClr val="tx2"/>
                            </a:solidFill>
                            <a:latin typeface="Cambria Math" panose="02040503050406030204" pitchFamily="18" charset="0"/>
                          </a:rPr>
                        </m:ctrlPr>
                      </m:accPr>
                      <m:e>
                        <m:r>
                          <a:rPr lang="en-US" altLang="zh-CN" b="0" i="1" smtClean="0">
                            <a:solidFill>
                              <a:schemeClr val="tx2"/>
                            </a:solidFill>
                            <a:latin typeface="Cambria Math" panose="02040503050406030204" pitchFamily="18" charset="0"/>
                          </a:rPr>
                          <m:t>𝑥</m:t>
                        </m:r>
                      </m:e>
                    </m:acc>
                    <m:r>
                      <a:rPr lang="en-US" altLang="zh-CN" b="0" i="1" dirty="0" smtClean="0">
                        <a:solidFill>
                          <a:schemeClr val="tx2"/>
                        </a:solidFill>
                        <a:latin typeface="Cambria Math" panose="02040503050406030204" pitchFamily="18" charset="0"/>
                      </a:rPr>
                      <m:t>=</m:t>
                    </m:r>
                    <m:f>
                      <m:fPr>
                        <m:ctrlPr>
                          <a:rPr lang="en-US" altLang="zh-CN" b="0" i="1" dirty="0" smtClean="0">
                            <a:solidFill>
                              <a:schemeClr val="tx2"/>
                            </a:solidFill>
                            <a:latin typeface="Cambria Math" panose="02040503050406030204" pitchFamily="18" charset="0"/>
                          </a:rPr>
                        </m:ctrlPr>
                      </m:fPr>
                      <m:num>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𝑥𝑓</m:t>
                        </m:r>
                        <m:d>
                          <m:dPr>
                            <m:ctrlPr>
                              <a:rPr lang="en-US" altLang="zh-CN" b="0" i="1" dirty="0" smtClean="0">
                                <a:solidFill>
                                  <a:schemeClr val="tx2"/>
                                </a:solidFill>
                                <a:latin typeface="Cambria Math" panose="02040503050406030204" pitchFamily="18" charset="0"/>
                              </a:rPr>
                            </m:ctrlPr>
                          </m:dPr>
                          <m:e>
                            <m:r>
                              <a:rPr lang="en-US" altLang="zh-CN" b="0" i="1" dirty="0" smtClean="0">
                                <a:solidFill>
                                  <a:schemeClr val="tx2"/>
                                </a:solidFill>
                                <a:latin typeface="Cambria Math" panose="02040503050406030204" pitchFamily="18" charset="0"/>
                              </a:rPr>
                              <m:t>𝑥</m:t>
                            </m:r>
                          </m:e>
                        </m:d>
                        <m:r>
                          <a:rPr lang="en-US" altLang="zh-CN" b="0" i="1" dirty="0" smtClean="0">
                            <a:solidFill>
                              <a:schemeClr val="tx2"/>
                            </a:solidFill>
                            <a:latin typeface="Cambria Math" panose="02040503050406030204" pitchFamily="18" charset="0"/>
                          </a:rPr>
                          <m:t>𝑑𝑥</m:t>
                        </m:r>
                      </m:num>
                      <m:den>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𝑓</m:t>
                        </m:r>
                        <m:d>
                          <m:dPr>
                            <m:ctrlPr>
                              <a:rPr lang="en-US" altLang="zh-CN" b="0" i="1" dirty="0" smtClean="0">
                                <a:solidFill>
                                  <a:schemeClr val="tx2"/>
                                </a:solidFill>
                                <a:latin typeface="Cambria Math" panose="02040503050406030204" pitchFamily="18" charset="0"/>
                              </a:rPr>
                            </m:ctrlPr>
                          </m:dPr>
                          <m:e>
                            <m:r>
                              <a:rPr lang="en-US" altLang="zh-CN" b="0" i="1" dirty="0" smtClean="0">
                                <a:solidFill>
                                  <a:schemeClr val="tx2"/>
                                </a:solidFill>
                                <a:latin typeface="Cambria Math" panose="02040503050406030204" pitchFamily="18" charset="0"/>
                              </a:rPr>
                              <m:t>𝑥</m:t>
                            </m:r>
                          </m:e>
                        </m:d>
                        <m:r>
                          <a:rPr lang="en-US" altLang="zh-CN" b="0" i="1" dirty="0" smtClean="0">
                            <a:solidFill>
                              <a:schemeClr val="tx2"/>
                            </a:solidFill>
                            <a:latin typeface="Cambria Math" panose="02040503050406030204" pitchFamily="18" charset="0"/>
                          </a:rPr>
                          <m:t>𝑑𝑥</m:t>
                        </m:r>
                      </m:den>
                    </m:f>
                    <m:r>
                      <a:rPr lang="en-US" altLang="zh-CN" b="0" i="1" dirty="0" smtClean="0">
                        <a:solidFill>
                          <a:schemeClr val="tx2"/>
                        </a:solidFill>
                        <a:latin typeface="Cambria Math" panose="02040503050406030204" pitchFamily="18" charset="0"/>
                      </a:rPr>
                      <m:t>                  ∫</m:t>
                    </m:r>
                    <m:r>
                      <a:rPr lang="en-US" altLang="zh-CN" b="0" i="1" dirty="0" smtClean="0">
                        <a:solidFill>
                          <a:schemeClr val="tx2"/>
                        </a:solidFill>
                        <a:latin typeface="Cambria Math" panose="02040503050406030204" pitchFamily="18" charset="0"/>
                      </a:rPr>
                      <m:t>𝑓</m:t>
                    </m:r>
                    <m:d>
                      <m:dPr>
                        <m:ctrlPr>
                          <a:rPr lang="en-US" altLang="zh-CN" b="0" i="1" dirty="0" smtClean="0">
                            <a:solidFill>
                              <a:schemeClr val="tx2"/>
                            </a:solidFill>
                            <a:latin typeface="Cambria Math" panose="02040503050406030204" pitchFamily="18" charset="0"/>
                          </a:rPr>
                        </m:ctrlPr>
                      </m:dPr>
                      <m:e>
                        <m:r>
                          <a:rPr lang="en-US" altLang="zh-CN" b="0" i="1" dirty="0" smtClean="0">
                            <a:solidFill>
                              <a:schemeClr val="tx2"/>
                            </a:solidFill>
                            <a:latin typeface="Cambria Math" panose="02040503050406030204" pitchFamily="18" charset="0"/>
                          </a:rPr>
                          <m:t>𝑥</m:t>
                        </m:r>
                      </m:e>
                    </m:d>
                    <m:r>
                      <a:rPr lang="en-US" altLang="zh-CN" b="0" i="1" dirty="0" smtClean="0">
                        <a:solidFill>
                          <a:schemeClr val="tx2"/>
                        </a:solidFill>
                        <a:latin typeface="Cambria Math" panose="02040503050406030204" pitchFamily="18" charset="0"/>
                      </a:rPr>
                      <m:t>𝑑𝑥</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oMath>
                </a14:m>
                <a:r>
                  <a:rPr lang="en-US" altLang="zh-CN" dirty="0">
                    <a:solidFill>
                      <a:schemeClr val="tx2"/>
                    </a:solidFill>
                    <a:latin typeface="STKaiti" panose="02010600040101010101" pitchFamily="2" charset="-122"/>
                    <a:ea typeface="STKaiti" panose="02010600040101010101" pitchFamily="2" charset="-122"/>
                  </a:rPr>
                  <a:t> </a:t>
                </a:r>
                <a:endParaRPr lang="en-US" altLang="zh-CN" dirty="0">
                  <a:solidFill>
                    <a:schemeClr val="tx2"/>
                  </a:solidFill>
                  <a:latin typeface="STKaiti" panose="02010600040101010101" pitchFamily="2" charset="-122"/>
                  <a:ea typeface="STKaiti" panose="02010600040101010101" pitchFamily="2" charset="-122"/>
                </a:endParaRPr>
              </a:p>
              <a:p>
                <a:pPr>
                  <a:spcAft>
                    <a:spcPts val="1200"/>
                  </a:spcAft>
                </a:pPr>
                <a14:m>
                  <m:oMath xmlns:m="http://schemas.openxmlformats.org/officeDocument/2006/math">
                    <m:r>
                      <a:rPr lang="en-US" altLang="zh-CN" b="0" i="1" smtClean="0">
                        <a:solidFill>
                          <a:schemeClr val="tx2"/>
                        </a:solidFill>
                        <a:latin typeface="Cambria Math" panose="02040503050406030204" pitchFamily="18" charset="0"/>
                      </a:rPr>
                      <m:t>⇒</m:t>
                    </m:r>
                  </m:oMath>
                </a14:m>
                <a:r>
                  <a:rPr kumimoji="1" lang="en-US" altLang="zh-CN" b="1" dirty="0">
                    <a:solidFill>
                      <a:srgbClr val="0070C0"/>
                    </a:solidFill>
                    <a:latin typeface="STKaiti" panose="02010600040101010101" pitchFamily="2" charset="-122"/>
                    <a:ea typeface="STKaiti" panose="02010600040101010101" pitchFamily="2" charset="-122"/>
                  </a:rPr>
                  <a:t>3.</a:t>
                </a:r>
                <a:r>
                  <a:rPr kumimoji="1" lang="zh-CN" altLang="en-US" b="1" dirty="0">
                    <a:solidFill>
                      <a:srgbClr val="0070C0"/>
                    </a:solidFill>
                    <a:latin typeface="STKaiti" panose="02010600040101010101" pitchFamily="2" charset="-122"/>
                    <a:ea typeface="STKaiti" panose="02010600040101010101" pitchFamily="2" charset="-122"/>
                  </a:rPr>
                  <a:t>求解平均微观吸收截面：</a:t>
                </a:r>
                <a:r>
                  <a:rPr kumimoji="1" lang="en-US" altLang="zh-CN" b="1" dirty="0">
                    <a:solidFill>
                      <a:srgbClr val="0070C0"/>
                    </a:solidFill>
                    <a:latin typeface="STKaiti" panose="02010600040101010101" pitchFamily="2" charset="-122"/>
                    <a:ea typeface="STKaiti" panose="02010600040101010101" pitchFamily="2" charset="-122"/>
                  </a:rPr>
                  <a:t> </a:t>
                </a:r>
                <a14:m>
                  <m:oMath xmlns:m="http://schemas.openxmlformats.org/officeDocument/2006/math">
                    <m:sSub>
                      <m:sSubPr>
                        <m:ctrlPr>
                          <a:rPr kumimoji="1" lang="en-US" altLang="zh-CN" b="0" i="1" smtClean="0">
                            <a:solidFill>
                              <a:schemeClr val="tx2"/>
                            </a:solidFill>
                            <a:latin typeface="Cambria Math" panose="02040503050406030204" pitchFamily="18" charset="0"/>
                            <a:ea typeface="仿宋" panose="02010609060101010101" pitchFamily="49" charset="-122"/>
                          </a:rPr>
                        </m:ctrlPr>
                      </m:sSubPr>
                      <m:e>
                        <m:r>
                          <a:rPr kumimoji="1" lang="en-US" altLang="zh-CN" b="0" i="1" smtClean="0">
                            <a:solidFill>
                              <a:schemeClr val="tx2"/>
                            </a:solidFill>
                            <a:latin typeface="Cambria Math" panose="02040503050406030204" pitchFamily="18" charset="0"/>
                            <a:ea typeface="仿宋" panose="02010609060101010101" pitchFamily="49" charset="-122"/>
                          </a:rPr>
                          <m:t>𝜎</m:t>
                        </m:r>
                      </m:e>
                      <m:sub>
                        <m:r>
                          <a:rPr kumimoji="1" lang="en-US" altLang="zh-CN" b="0" i="1" smtClean="0">
                            <a:solidFill>
                              <a:schemeClr val="tx2"/>
                            </a:solidFill>
                            <a:latin typeface="Cambria Math" panose="02040503050406030204" pitchFamily="18" charset="0"/>
                            <a:ea typeface="仿宋" panose="02010609060101010101" pitchFamily="49" charset="-122"/>
                          </a:rPr>
                          <m:t>𝑎</m:t>
                        </m:r>
                        <m:r>
                          <a:rPr kumimoji="1" lang="en-US" altLang="zh-CN" b="0" i="1" smtClean="0">
                            <a:solidFill>
                              <a:schemeClr val="tx2"/>
                            </a:solidFill>
                            <a:latin typeface="Cambria Math" panose="02040503050406030204" pitchFamily="18" charset="0"/>
                            <a:ea typeface="仿宋" panose="02010609060101010101" pitchFamily="49" charset="-122"/>
                          </a:rPr>
                          <m:t>,</m:t>
                        </m:r>
                        <m:r>
                          <a:rPr kumimoji="1" lang="en-US" altLang="zh-CN" b="0" i="1" smtClean="0">
                            <a:solidFill>
                              <a:schemeClr val="tx2"/>
                            </a:solidFill>
                            <a:latin typeface="Cambria Math" panose="02040503050406030204" pitchFamily="18" charset="0"/>
                            <a:ea typeface="仿宋" panose="02010609060101010101" pitchFamily="49" charset="-122"/>
                          </a:rPr>
                          <m:t>𝑔</m:t>
                        </m:r>
                      </m:sub>
                    </m:sSub>
                    <m:r>
                      <a:rPr kumimoji="1" lang="en-US" altLang="zh-CN" b="0" i="1" smtClean="0">
                        <a:solidFill>
                          <a:schemeClr val="tx2"/>
                        </a:solidFill>
                        <a:latin typeface="Cambria Math" panose="02040503050406030204" pitchFamily="18" charset="0"/>
                        <a:ea typeface="仿宋" panose="02010609060101010101" pitchFamily="49" charset="-122"/>
                      </a:rPr>
                      <m:t>=</m:t>
                    </m:r>
                    <m:f>
                      <m:fPr>
                        <m:ctrlPr>
                          <a:rPr kumimoji="1" lang="en-US" altLang="zh-CN" b="0" i="1" smtClean="0">
                            <a:solidFill>
                              <a:schemeClr val="tx2"/>
                            </a:solidFill>
                            <a:latin typeface="Cambria Math" panose="02040503050406030204" pitchFamily="18" charset="0"/>
                            <a:ea typeface="仿宋" panose="02010609060101010101" pitchFamily="49" charset="-122"/>
                          </a:rPr>
                        </m:ctrlPr>
                      </m:fPr>
                      <m:num>
                        <m:nary>
                          <m:naryPr>
                            <m:ctrlPr>
                              <a:rPr kumimoji="1" lang="en-US" altLang="zh-CN" b="0" i="1" smtClean="0">
                                <a:solidFill>
                                  <a:schemeClr val="tx2"/>
                                </a:solidFill>
                                <a:latin typeface="Cambria Math" panose="02040503050406030204" pitchFamily="18" charset="0"/>
                                <a:ea typeface="仿宋" panose="02010609060101010101" pitchFamily="49" charset="-122"/>
                              </a:rPr>
                            </m:ctrlPr>
                          </m:naryPr>
                          <m:sub>
                            <m:sSub>
                              <m:sSubPr>
                                <m:ctrlPr>
                                  <a:rPr kumimoji="1" lang="en-US" altLang="zh-CN" b="0" i="1" smtClean="0">
                                    <a:solidFill>
                                      <a:schemeClr val="tx2"/>
                                    </a:solidFill>
                                    <a:latin typeface="Cambria Math" panose="02040503050406030204" pitchFamily="18" charset="0"/>
                                    <a:ea typeface="仿宋" panose="02010609060101010101" pitchFamily="49" charset="-122"/>
                                  </a:rPr>
                                </m:ctrlPr>
                              </m:sSubPr>
                              <m:e>
                                <m:r>
                                  <a:rPr kumimoji="1" lang="en-US" altLang="zh-CN" b="0" i="1" smtClean="0">
                                    <a:solidFill>
                                      <a:schemeClr val="tx2"/>
                                    </a:solidFill>
                                    <a:latin typeface="Cambria Math" panose="02040503050406030204" pitchFamily="18" charset="0"/>
                                    <a:ea typeface="仿宋" panose="02010609060101010101" pitchFamily="49" charset="-122"/>
                                  </a:rPr>
                                  <m:t>𝐸</m:t>
                                </m:r>
                              </m:e>
                              <m:sub>
                                <m:r>
                                  <a:rPr kumimoji="1" lang="en-US" altLang="zh-CN" b="0" i="1" smtClean="0">
                                    <a:solidFill>
                                      <a:schemeClr val="tx2"/>
                                    </a:solidFill>
                                    <a:latin typeface="Cambria Math" panose="02040503050406030204" pitchFamily="18" charset="0"/>
                                    <a:ea typeface="仿宋" panose="02010609060101010101" pitchFamily="49" charset="-122"/>
                                  </a:rPr>
                                  <m:t>𝑔</m:t>
                                </m:r>
                                <m:r>
                                  <a:rPr kumimoji="1" lang="en-US" altLang="zh-CN" b="0" i="1" smtClean="0">
                                    <a:solidFill>
                                      <a:schemeClr val="tx2"/>
                                    </a:solidFill>
                                    <a:latin typeface="Cambria Math" panose="02040503050406030204" pitchFamily="18" charset="0"/>
                                    <a:ea typeface="仿宋" panose="02010609060101010101" pitchFamily="49" charset="-122"/>
                                  </a:rPr>
                                  <m:t>−</m:t>
                                </m:r>
                                <m:r>
                                  <a:rPr kumimoji="1" lang="en-US" altLang="zh-CN" b="0" i="1" smtClean="0">
                                    <a:solidFill>
                                      <a:schemeClr val="tx2"/>
                                    </a:solidFill>
                                    <a:latin typeface="Cambria Math" panose="02040503050406030204" pitchFamily="18" charset="0"/>
                                    <a:ea typeface="仿宋" panose="02010609060101010101" pitchFamily="49" charset="-122"/>
                                  </a:rPr>
                                  <m:t>1</m:t>
                                </m:r>
                              </m:sub>
                            </m:sSub>
                          </m:sub>
                          <m:sup>
                            <m:sSub>
                              <m:sSubPr>
                                <m:ctrlPr>
                                  <a:rPr kumimoji="1" lang="en-US" altLang="zh-CN" b="0" i="1" smtClean="0">
                                    <a:solidFill>
                                      <a:schemeClr val="tx2"/>
                                    </a:solidFill>
                                    <a:latin typeface="Cambria Math" panose="02040503050406030204" pitchFamily="18" charset="0"/>
                                    <a:ea typeface="仿宋" panose="02010609060101010101" pitchFamily="49" charset="-122"/>
                                  </a:rPr>
                                </m:ctrlPr>
                              </m:sSubPr>
                              <m:e>
                                <m:r>
                                  <a:rPr kumimoji="1" lang="en-US" altLang="zh-CN" b="0" i="1" smtClean="0">
                                    <a:solidFill>
                                      <a:schemeClr val="tx2"/>
                                    </a:solidFill>
                                    <a:latin typeface="Cambria Math" panose="02040503050406030204" pitchFamily="18" charset="0"/>
                                    <a:ea typeface="仿宋" panose="02010609060101010101" pitchFamily="49" charset="-122"/>
                                  </a:rPr>
                                  <m:t>𝐸</m:t>
                                </m:r>
                              </m:e>
                              <m:sub>
                                <m:r>
                                  <a:rPr kumimoji="1" lang="en-US" altLang="zh-CN" b="0" i="1" smtClean="0">
                                    <a:solidFill>
                                      <a:schemeClr val="tx2"/>
                                    </a:solidFill>
                                    <a:latin typeface="Cambria Math" panose="02040503050406030204" pitchFamily="18" charset="0"/>
                                    <a:ea typeface="仿宋" panose="02010609060101010101" pitchFamily="49" charset="-122"/>
                                  </a:rPr>
                                  <m:t>𝑔</m:t>
                                </m:r>
                              </m:sub>
                            </m:sSub>
                          </m:sup>
                          <m:e>
                            <m:sSub>
                              <m:sSubPr>
                                <m:ctrlPr>
                                  <a:rPr kumimoji="1" lang="en-US" altLang="zh-CN" b="0" i="1" smtClean="0">
                                    <a:solidFill>
                                      <a:schemeClr val="tx2"/>
                                    </a:solidFill>
                                    <a:latin typeface="Cambria Math" panose="02040503050406030204" pitchFamily="18" charset="0"/>
                                    <a:ea typeface="仿宋" panose="02010609060101010101" pitchFamily="49" charset="-122"/>
                                  </a:rPr>
                                </m:ctrlPr>
                              </m:sSubPr>
                              <m:e>
                                <m:r>
                                  <a:rPr kumimoji="1" lang="en-US" altLang="zh-CN" b="0" i="1" smtClean="0">
                                    <a:solidFill>
                                      <a:schemeClr val="tx2"/>
                                    </a:solidFill>
                                    <a:latin typeface="Cambria Math" panose="02040503050406030204" pitchFamily="18" charset="0"/>
                                    <a:ea typeface="仿宋" panose="02010609060101010101" pitchFamily="49" charset="-122"/>
                                  </a:rPr>
                                  <m:t>𝜎</m:t>
                                </m:r>
                              </m:e>
                              <m:sub>
                                <m:r>
                                  <a:rPr kumimoji="1" lang="en-US" altLang="zh-CN" b="0" i="1" smtClean="0">
                                    <a:solidFill>
                                      <a:schemeClr val="tx2"/>
                                    </a:solidFill>
                                    <a:latin typeface="Cambria Math" panose="02040503050406030204" pitchFamily="18" charset="0"/>
                                    <a:ea typeface="仿宋" panose="02010609060101010101" pitchFamily="49" charset="-122"/>
                                  </a:rPr>
                                  <m:t>𝑎</m:t>
                                </m:r>
                              </m:sub>
                            </m:sSub>
                            <m:r>
                              <a:rPr kumimoji="1" lang="en-US" altLang="zh-CN" b="0" i="1" smtClean="0">
                                <a:solidFill>
                                  <a:schemeClr val="tx2"/>
                                </a:solidFill>
                                <a:latin typeface="Cambria Math" panose="02040503050406030204" pitchFamily="18" charset="0"/>
                                <a:ea typeface="仿宋" panose="02010609060101010101" pitchFamily="49" charset="-122"/>
                              </a:rPr>
                              <m:t>(</m:t>
                            </m:r>
                            <m:r>
                              <a:rPr kumimoji="1" lang="en-US" altLang="zh-CN" b="0" i="1" smtClean="0">
                                <a:solidFill>
                                  <a:schemeClr val="tx2"/>
                                </a:solidFill>
                                <a:latin typeface="Cambria Math" panose="02040503050406030204" pitchFamily="18" charset="0"/>
                                <a:ea typeface="仿宋" panose="02010609060101010101" pitchFamily="49" charset="-122"/>
                              </a:rPr>
                              <m:t>𝐸</m:t>
                            </m:r>
                            <m:r>
                              <a:rPr kumimoji="1" lang="en-US" altLang="zh-CN" b="0" i="1" smtClean="0">
                                <a:solidFill>
                                  <a:schemeClr val="tx2"/>
                                </a:solidFill>
                                <a:latin typeface="Cambria Math" panose="02040503050406030204" pitchFamily="18" charset="0"/>
                                <a:ea typeface="仿宋" panose="02010609060101010101" pitchFamily="49" charset="-122"/>
                              </a:rPr>
                              <m:t>)</m:t>
                            </m:r>
                            <m:r>
                              <m:rPr>
                                <m:sty m:val="p"/>
                              </m:rPr>
                              <a:rPr kumimoji="1" lang="en-US" altLang="zh-CN" b="0" i="0" smtClean="0">
                                <a:solidFill>
                                  <a:schemeClr val="tx2"/>
                                </a:solidFill>
                                <a:latin typeface="Cambria Math" panose="02040503050406030204" pitchFamily="18" charset="0"/>
                                <a:ea typeface="仿宋" panose="02010609060101010101" pitchFamily="49" charset="-122"/>
                              </a:rPr>
                              <m:t>Φ</m:t>
                            </m:r>
                            <m:r>
                              <a:rPr kumimoji="1" lang="en-US" altLang="zh-CN" b="0" i="1" smtClean="0">
                                <a:solidFill>
                                  <a:schemeClr val="tx2"/>
                                </a:solidFill>
                                <a:latin typeface="Cambria Math" panose="02040503050406030204" pitchFamily="18" charset="0"/>
                                <a:ea typeface="仿宋" panose="02010609060101010101" pitchFamily="49" charset="-122"/>
                              </a:rPr>
                              <m:t>(</m:t>
                            </m:r>
                            <m:r>
                              <a:rPr kumimoji="1" lang="en-US" altLang="zh-CN" b="0" i="1" smtClean="0">
                                <a:solidFill>
                                  <a:schemeClr val="tx2"/>
                                </a:solidFill>
                                <a:latin typeface="Cambria Math" panose="02040503050406030204" pitchFamily="18" charset="0"/>
                                <a:ea typeface="仿宋" panose="02010609060101010101" pitchFamily="49" charset="-122"/>
                              </a:rPr>
                              <m:t>𝐸</m:t>
                            </m:r>
                            <m:r>
                              <a:rPr kumimoji="1" lang="en-US" altLang="zh-CN" b="0" i="1" smtClean="0">
                                <a:solidFill>
                                  <a:schemeClr val="tx2"/>
                                </a:solidFill>
                                <a:latin typeface="Cambria Math" panose="02040503050406030204" pitchFamily="18" charset="0"/>
                                <a:ea typeface="仿宋" panose="02010609060101010101" pitchFamily="49" charset="-122"/>
                              </a:rPr>
                              <m:t>)</m:t>
                            </m:r>
                          </m:e>
                        </m:nary>
                        <m:r>
                          <a:rPr kumimoji="1" lang="en-US" altLang="zh-CN" b="0" i="1" smtClean="0">
                            <a:solidFill>
                              <a:schemeClr val="tx2"/>
                            </a:solidFill>
                            <a:latin typeface="Cambria Math" panose="02040503050406030204" pitchFamily="18" charset="0"/>
                            <a:ea typeface="仿宋" panose="02010609060101010101" pitchFamily="49" charset="-122"/>
                          </a:rPr>
                          <m:t>𝑑𝐸</m:t>
                        </m:r>
                      </m:num>
                      <m:den>
                        <m:nary>
                          <m:naryPr>
                            <m:ctrlPr>
                              <a:rPr kumimoji="1" lang="en-US" altLang="zh-CN" i="1">
                                <a:solidFill>
                                  <a:schemeClr val="tx2"/>
                                </a:solidFill>
                                <a:latin typeface="Cambria Math" panose="02040503050406030204" pitchFamily="18" charset="0"/>
                                <a:ea typeface="仿宋" panose="02010609060101010101" pitchFamily="49" charset="-122"/>
                              </a:rPr>
                            </m:ctrlPr>
                          </m:naryPr>
                          <m:sub>
                            <m:sSub>
                              <m:sSubPr>
                                <m:ctrlPr>
                                  <a:rPr kumimoji="1" lang="en-US" altLang="zh-CN" i="1">
                                    <a:solidFill>
                                      <a:schemeClr val="tx2"/>
                                    </a:solidFill>
                                    <a:latin typeface="Cambria Math" panose="02040503050406030204" pitchFamily="18" charset="0"/>
                                    <a:ea typeface="仿宋" panose="02010609060101010101" pitchFamily="49" charset="-122"/>
                                  </a:rPr>
                                </m:ctrlPr>
                              </m:sSubPr>
                              <m:e>
                                <m:r>
                                  <a:rPr kumimoji="1" lang="en-US" altLang="zh-CN" i="1">
                                    <a:solidFill>
                                      <a:schemeClr val="tx2"/>
                                    </a:solidFill>
                                    <a:latin typeface="Cambria Math" panose="02040503050406030204" pitchFamily="18" charset="0"/>
                                    <a:ea typeface="仿宋" panose="02010609060101010101" pitchFamily="49" charset="-122"/>
                                  </a:rPr>
                                  <m:t>𝐸</m:t>
                                </m:r>
                              </m:e>
                              <m:sub>
                                <m:r>
                                  <a:rPr kumimoji="1" lang="en-US" altLang="zh-CN" i="1">
                                    <a:solidFill>
                                      <a:schemeClr val="tx2"/>
                                    </a:solidFill>
                                    <a:latin typeface="Cambria Math" panose="02040503050406030204" pitchFamily="18" charset="0"/>
                                    <a:ea typeface="仿宋" panose="02010609060101010101" pitchFamily="49" charset="-122"/>
                                  </a:rPr>
                                  <m:t>𝑔</m:t>
                                </m:r>
                                <m:r>
                                  <a:rPr kumimoji="1" lang="en-US" altLang="zh-CN" i="1">
                                    <a:solidFill>
                                      <a:schemeClr val="tx2"/>
                                    </a:solidFill>
                                    <a:latin typeface="Cambria Math" panose="02040503050406030204" pitchFamily="18" charset="0"/>
                                    <a:ea typeface="仿宋" panose="02010609060101010101" pitchFamily="49" charset="-122"/>
                                  </a:rPr>
                                  <m:t>−</m:t>
                                </m:r>
                                <m:r>
                                  <a:rPr kumimoji="1" lang="en-US" altLang="zh-CN" i="1">
                                    <a:solidFill>
                                      <a:schemeClr val="tx2"/>
                                    </a:solidFill>
                                    <a:latin typeface="Cambria Math" panose="02040503050406030204" pitchFamily="18" charset="0"/>
                                    <a:ea typeface="仿宋" panose="02010609060101010101" pitchFamily="49" charset="-122"/>
                                  </a:rPr>
                                  <m:t>1</m:t>
                                </m:r>
                              </m:sub>
                            </m:sSub>
                          </m:sub>
                          <m:sup>
                            <m:sSub>
                              <m:sSubPr>
                                <m:ctrlPr>
                                  <a:rPr kumimoji="1" lang="en-US" altLang="zh-CN" i="1">
                                    <a:solidFill>
                                      <a:schemeClr val="tx2"/>
                                    </a:solidFill>
                                    <a:latin typeface="Cambria Math" panose="02040503050406030204" pitchFamily="18" charset="0"/>
                                    <a:ea typeface="仿宋" panose="02010609060101010101" pitchFamily="49" charset="-122"/>
                                  </a:rPr>
                                </m:ctrlPr>
                              </m:sSubPr>
                              <m:e>
                                <m:r>
                                  <a:rPr kumimoji="1" lang="en-US" altLang="zh-CN" i="1">
                                    <a:solidFill>
                                      <a:schemeClr val="tx2"/>
                                    </a:solidFill>
                                    <a:latin typeface="Cambria Math" panose="02040503050406030204" pitchFamily="18" charset="0"/>
                                    <a:ea typeface="仿宋" panose="02010609060101010101" pitchFamily="49" charset="-122"/>
                                  </a:rPr>
                                  <m:t>𝐸</m:t>
                                </m:r>
                              </m:e>
                              <m:sub>
                                <m:r>
                                  <a:rPr kumimoji="1" lang="en-US" altLang="zh-CN" i="1">
                                    <a:solidFill>
                                      <a:schemeClr val="tx2"/>
                                    </a:solidFill>
                                    <a:latin typeface="Cambria Math" panose="02040503050406030204" pitchFamily="18" charset="0"/>
                                    <a:ea typeface="仿宋" panose="02010609060101010101" pitchFamily="49" charset="-122"/>
                                  </a:rPr>
                                  <m:t>𝑔</m:t>
                                </m:r>
                              </m:sub>
                            </m:sSub>
                          </m:sup>
                          <m:e>
                            <m:r>
                              <m:rPr>
                                <m:sty m:val="p"/>
                              </m:rPr>
                              <a:rPr kumimoji="1" lang="en-US" altLang="zh-CN">
                                <a:solidFill>
                                  <a:schemeClr val="tx2"/>
                                </a:solidFill>
                                <a:latin typeface="Cambria Math" panose="02040503050406030204" pitchFamily="18" charset="0"/>
                                <a:ea typeface="仿宋" panose="02010609060101010101" pitchFamily="49" charset="-122"/>
                              </a:rPr>
                              <m:t>Φ</m:t>
                            </m:r>
                            <m:r>
                              <a:rPr kumimoji="1" lang="en-US" altLang="zh-CN" i="1">
                                <a:solidFill>
                                  <a:schemeClr val="tx2"/>
                                </a:solidFill>
                                <a:latin typeface="Cambria Math" panose="02040503050406030204" pitchFamily="18" charset="0"/>
                                <a:ea typeface="仿宋" panose="02010609060101010101" pitchFamily="49" charset="-122"/>
                              </a:rPr>
                              <m:t>(</m:t>
                            </m:r>
                            <m:r>
                              <a:rPr kumimoji="1" lang="en-US" altLang="zh-CN" i="1">
                                <a:solidFill>
                                  <a:schemeClr val="tx2"/>
                                </a:solidFill>
                                <a:latin typeface="Cambria Math" panose="02040503050406030204" pitchFamily="18" charset="0"/>
                                <a:ea typeface="仿宋" panose="02010609060101010101" pitchFamily="49" charset="-122"/>
                              </a:rPr>
                              <m:t>𝐸</m:t>
                            </m:r>
                            <m:r>
                              <a:rPr kumimoji="1" lang="en-US" altLang="zh-CN" i="1">
                                <a:solidFill>
                                  <a:schemeClr val="tx2"/>
                                </a:solidFill>
                                <a:latin typeface="Cambria Math" panose="02040503050406030204" pitchFamily="18" charset="0"/>
                                <a:ea typeface="仿宋" panose="02010609060101010101" pitchFamily="49" charset="-122"/>
                              </a:rPr>
                              <m:t>)</m:t>
                            </m:r>
                          </m:e>
                        </m:nary>
                        <m:r>
                          <a:rPr kumimoji="1" lang="en-US" altLang="zh-CN" i="1">
                            <a:solidFill>
                              <a:schemeClr val="tx2"/>
                            </a:solidFill>
                            <a:latin typeface="Cambria Math" panose="02040503050406030204" pitchFamily="18" charset="0"/>
                            <a:ea typeface="仿宋" panose="02010609060101010101" pitchFamily="49" charset="-122"/>
                          </a:rPr>
                          <m:t>𝑑𝐸</m:t>
                        </m:r>
                      </m:den>
                    </m:f>
                  </m:oMath>
                </a14:m>
                <a:endParaRPr lang="zh-CN" altLang="zh-CN" dirty="0">
                  <a:solidFill>
                    <a:schemeClr val="tx2"/>
                  </a:solidFill>
                  <a:latin typeface="STKaiti" panose="02010600040101010101" pitchFamily="2" charset="-122"/>
                  <a:ea typeface="STKaiti" panose="02010600040101010101" pitchFamily="2" charset="-122"/>
                </a:endParaRPr>
              </a:p>
              <a:p>
                <a:pPr>
                  <a:spcAft>
                    <a:spcPts val="1200"/>
                  </a:spcAft>
                </a:pPr>
                <a:endParaRPr lang="zh-CN" altLang="en-US" dirty="0">
                  <a:solidFill>
                    <a:srgbClr val="FF0000"/>
                  </a:solidFill>
                  <a:latin typeface="STKaiti" panose="02010600040101010101" pitchFamily="2" charset="-122"/>
                  <a:ea typeface="STKaiti" panose="02010600040101010101" pitchFamily="2" charset="-122"/>
                </a:endParaRPr>
              </a:p>
            </p:txBody>
          </p:sp>
        </mc:Choice>
        <mc:Fallback>
          <p:sp>
            <p:nvSpPr>
              <p:cNvPr id="13" name="矩形 12"/>
              <p:cNvSpPr>
                <a:spLocks noRot="1" noChangeAspect="1" noMove="1" noResize="1" noEditPoints="1" noAdjustHandles="1" noChangeArrowheads="1" noChangeShapeType="1" noTextEdit="1"/>
              </p:cNvSpPr>
              <p:nvPr/>
            </p:nvSpPr>
            <p:spPr>
              <a:xfrm>
                <a:off x="155983" y="725937"/>
                <a:ext cx="8640960" cy="5701176"/>
              </a:xfrm>
              <a:prstGeom prst="rect">
                <a:avLst/>
              </a:prstGeom>
              <a:blipFill rotWithShape="1">
                <a:blip r:embed="rId1"/>
                <a:stretch>
                  <a:fillRect l="-5" t="-2" r="3" b="5"/>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REAL团队PPT模板">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baseline="0" dirty="0" smtClean="0">
            <a:solidFill>
              <a:schemeClr val="tx2"/>
            </a:solidFill>
            <a:latin typeface="Times New Roman" panose="02020603050405020304" pitchFamily="18" charset="0"/>
            <a:ea typeface="仿宋" panose="02010609060101010101" pitchFamily="49" charset="-122"/>
          </a:defRPr>
        </a:defPPr>
      </a:lstStyle>
    </a:txDef>
  </a:objectDefaul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AL Template Eng Ver.">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REAL团队PPT模板</Template>
  <TotalTime>0</TotalTime>
  <Words>11087</Words>
  <Application>WPS 演示</Application>
  <PresentationFormat>全屏显示(4:3)</PresentationFormat>
  <Paragraphs>274</Paragraphs>
  <Slides>24</Slides>
  <Notes>1</Notes>
  <HiddenSlides>0</HiddenSlides>
  <MMClips>0</MMClips>
  <ScaleCrop>false</ScaleCrop>
  <HeadingPairs>
    <vt:vector size="6" baseType="variant">
      <vt:variant>
        <vt:lpstr>已用的字体</vt:lpstr>
      </vt:variant>
      <vt:variant>
        <vt:i4>27</vt:i4>
      </vt:variant>
      <vt:variant>
        <vt:lpstr>主题</vt:lpstr>
      </vt:variant>
      <vt:variant>
        <vt:i4>3</vt:i4>
      </vt:variant>
      <vt:variant>
        <vt:lpstr>幻灯片标题</vt:lpstr>
      </vt:variant>
      <vt:variant>
        <vt:i4>24</vt:i4>
      </vt:variant>
    </vt:vector>
  </HeadingPairs>
  <TitlesOfParts>
    <vt:vector size="54" baseType="lpstr">
      <vt:lpstr>Arial</vt:lpstr>
      <vt:lpstr>宋体</vt:lpstr>
      <vt:lpstr>Wingdings</vt:lpstr>
      <vt:lpstr>Times New Roman</vt:lpstr>
      <vt:lpstr>仿宋</vt:lpstr>
      <vt:lpstr>隶书</vt:lpstr>
      <vt:lpstr>黑体</vt:lpstr>
      <vt:lpstr>华文楷体</vt:lpstr>
      <vt:lpstr>Verdana</vt:lpstr>
      <vt:lpstr>STFangsong</vt:lpstr>
      <vt:lpstr>FangSong</vt:lpstr>
      <vt:lpstr>STKaiti</vt:lpstr>
      <vt:lpstr>Cambria Math</vt:lpstr>
      <vt:lpstr>DengXian</vt:lpstr>
      <vt:lpstr>微软雅黑</vt:lpstr>
      <vt:lpstr>Arial Unicode MS</vt:lpstr>
      <vt:lpstr>Calibri</vt:lpstr>
      <vt:lpstr>等线</vt:lpstr>
      <vt:lpstr>AvenirNext LT Pro Bold</vt:lpstr>
      <vt:lpstr>Tw Cen MT Condensed Extra Bold</vt:lpstr>
      <vt:lpstr>Calibri</vt:lpstr>
      <vt:lpstr>思源黑体 CN Normal</vt:lpstr>
      <vt:lpstr>Avenir LT Std 65 Medium</vt:lpstr>
      <vt:lpstr>思源黑体 CN Medium</vt:lpstr>
      <vt:lpstr>Trebuchet MS</vt:lpstr>
      <vt:lpstr>等线 Light</vt:lpstr>
      <vt:lpstr>Calibri Light</vt:lpstr>
      <vt:lpstr>REAL团队PPT模板</vt:lpstr>
      <vt:lpstr>REAL Template Eng Ver.</vt:lpstr>
      <vt:lpstr>Office 主题​​</vt:lpstr>
      <vt:lpstr>第三章 中子慢化和慢化能谱</vt:lpstr>
      <vt:lpstr>主要内容</vt:lpstr>
      <vt:lpstr>评分标准</vt:lpstr>
      <vt:lpstr>平均对数能降</vt:lpstr>
      <vt:lpstr>平均对数能降</vt:lpstr>
      <vt:lpstr>中子的弹性散射过程</vt:lpstr>
      <vt:lpstr>中子的弹性散射过程（Lamarsh Page 120）</vt:lpstr>
      <vt:lpstr>中子的弹性散射过程</vt:lpstr>
      <vt:lpstr>中子的弹性散射过程</vt:lpstr>
      <vt:lpstr>平均微观吸收截面</vt:lpstr>
      <vt:lpstr>中子的弹性散射过程</vt:lpstr>
      <vt:lpstr>中子的弹性散射过程</vt:lpstr>
      <vt:lpstr>中子的弹性散射过程</vt:lpstr>
      <vt:lpstr>中子的弹性散射过程</vt:lpstr>
      <vt:lpstr>中子的弹性散射过程</vt:lpstr>
      <vt:lpstr>H散射</vt:lpstr>
      <vt:lpstr>中子的弹性散射过程</vt:lpstr>
      <vt:lpstr>关于共振峰的实际宽度(Lamarsh Page 155)</vt:lpstr>
      <vt:lpstr>关于共振峰的实际宽度</vt:lpstr>
      <vt:lpstr>关于共振峰的实际宽度</vt:lpstr>
      <vt:lpstr>关于共振峰的实际宽度</vt:lpstr>
      <vt:lpstr>思考题</vt:lpstr>
      <vt:lpstr>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RMC燃耗数据库及控制棒项目进展汇报</dc:title>
  <dc:creator>Microsoft Office User</dc:creator>
  <cp:lastModifiedBy>luohao</cp:lastModifiedBy>
  <cp:revision>176</cp:revision>
  <cp:lastPrinted>2023-04-17T03:41:01Z</cp:lastPrinted>
  <dcterms:created xsi:type="dcterms:W3CDTF">2023-04-17T03:41:01Z</dcterms:created>
  <dcterms:modified xsi:type="dcterms:W3CDTF">2023-04-17T03:41:01Z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2052-11.1.0.11664</vt:lpwstr>
  </property>
</Properties>
</file>