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png" ContentType="image/png"/>
  <Default Extension="wmf" ContentType="image/x-wmf"/>
  <Default Extension="emf" ContentType="image/x-emf"/>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8" r:id="rId3"/>
  </p:sldMasterIdLst>
  <p:notesMasterIdLst>
    <p:notesMasterId r:id="rId5"/>
  </p:notesMasterIdLst>
  <p:handoutMasterIdLst>
    <p:handoutMasterId r:id="rId40"/>
  </p:handoutMasterIdLst>
  <p:sldIdLst>
    <p:sldId id="257" r:id="rId4"/>
    <p:sldId id="358" r:id="rId6"/>
    <p:sldId id="321" r:id="rId7"/>
    <p:sldId id="357" r:id="rId8"/>
    <p:sldId id="335" r:id="rId9"/>
    <p:sldId id="323" r:id="rId10"/>
    <p:sldId id="326" r:id="rId11"/>
    <p:sldId id="336" r:id="rId12"/>
    <p:sldId id="337" r:id="rId13"/>
    <p:sldId id="317" r:id="rId14"/>
    <p:sldId id="343" r:id="rId15"/>
    <p:sldId id="319" r:id="rId16"/>
    <p:sldId id="344" r:id="rId17"/>
    <p:sldId id="392" r:id="rId18"/>
    <p:sldId id="345" r:id="rId19"/>
    <p:sldId id="346" r:id="rId20"/>
    <p:sldId id="304" r:id="rId21"/>
    <p:sldId id="347" r:id="rId22"/>
    <p:sldId id="348" r:id="rId23"/>
    <p:sldId id="349" r:id="rId24"/>
    <p:sldId id="350" r:id="rId25"/>
    <p:sldId id="333" r:id="rId26"/>
    <p:sldId id="351" r:id="rId27"/>
    <p:sldId id="341" r:id="rId28"/>
    <p:sldId id="342" r:id="rId29"/>
    <p:sldId id="397" r:id="rId30"/>
    <p:sldId id="352" r:id="rId31"/>
    <p:sldId id="308" r:id="rId32"/>
    <p:sldId id="271" r:id="rId33"/>
    <p:sldId id="355" r:id="rId34"/>
    <p:sldId id="356" r:id="rId35"/>
    <p:sldId id="296" r:id="rId36"/>
    <p:sldId id="393" r:id="rId37"/>
    <p:sldId id="395" r:id="rId38"/>
    <p:sldId id="312" r:id="rId39"/>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f12910" initials="j"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8E8E8E"/>
    <a:srgbClr val="0432FF"/>
    <a:srgbClr val="0DE651"/>
    <a:srgbClr val="6E1B88"/>
    <a:srgbClr val="ED7D31"/>
    <a:srgbClr val="5598D3"/>
    <a:srgbClr val="005EA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546" autoAdjust="0"/>
    <p:restoredTop sz="95990" autoAdjust="0"/>
  </p:normalViewPr>
  <p:slideViewPr>
    <p:cSldViewPr>
      <p:cViewPr varScale="1">
        <p:scale>
          <a:sx n="116" d="100"/>
          <a:sy n="116" d="100"/>
        </p:scale>
        <p:origin x="1566" y="96"/>
      </p:cViewPr>
      <p:guideLst>
        <p:guide orient="horz" pos="2160"/>
        <p:guide pos="2880"/>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4" Type="http://schemas.openxmlformats.org/officeDocument/2006/relationships/commentAuthors" Target="commentAuthors.xml"/><Relationship Id="rId43" Type="http://schemas.openxmlformats.org/officeDocument/2006/relationships/tableStyles" Target="tableStyles.xml"/><Relationship Id="rId42" Type="http://schemas.openxmlformats.org/officeDocument/2006/relationships/viewProps" Target="viewProps.xml"/><Relationship Id="rId41" Type="http://schemas.openxmlformats.org/officeDocument/2006/relationships/presProps" Target="presProps.xml"/><Relationship Id="rId40" Type="http://schemas.openxmlformats.org/officeDocument/2006/relationships/handoutMaster" Target="handoutMasters/handoutMaster1.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image" Target="../media/image9.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1"/>
            <a:ext cx="2971800" cy="458788"/>
          </a:xfrm>
          <a:prstGeom prst="rect">
            <a:avLst/>
          </a:prstGeom>
        </p:spPr>
        <p:txBody>
          <a:bodyPr vert="horz" lIns="91440" tIns="45720" rIns="91440" bIns="45720" rtlCol="0"/>
          <a:lstStyle>
            <a:lvl1pPr algn="r">
              <a:defRPr sz="1200"/>
            </a:lvl1pPr>
          </a:lstStyle>
          <a:p>
            <a:fld id="{B96F0CC1-8FD2-4A40-8CFE-A0DE02629689}" type="datetimeFigureOut">
              <a:rPr lang="en-US" smtClean="0"/>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9568BD8-69A0-EF45-B1A4-9034FB6B9B12}" type="slidenum">
              <a:rPr lang="en-US" smtClean="0"/>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1"/>
            <a:ext cx="2971800" cy="458788"/>
          </a:xfrm>
          <a:prstGeom prst="rect">
            <a:avLst/>
          </a:prstGeom>
        </p:spPr>
        <p:txBody>
          <a:bodyPr vert="horz" lIns="91440" tIns="45720" rIns="91440" bIns="45720" rtlCol="0"/>
          <a:lstStyle>
            <a:lvl1pPr algn="r">
              <a:defRPr sz="1200"/>
            </a:lvl1pPr>
          </a:lstStyle>
          <a:p>
            <a:fld id="{095EB9D2-EAE2-3149-83A9-9BFEC897A26B}" type="datetimeFigureOut">
              <a:rPr lang="en-US" smtClean="0"/>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49"/>
            <a:ext cx="5486400" cy="3600451"/>
          </a:xfrm>
          <a:prstGeom prst="rect">
            <a:avLst/>
          </a:prstGeom>
        </p:spPr>
        <p:txBody>
          <a:bodyPr vert="horz" lIns="91440" tIns="45720" rIns="91440" bIns="45720" rtlCol="0"/>
          <a:lstStyle/>
          <a:p>
            <a:pPr lvl="0"/>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8F1AB2D-ABA3-4249-8791-2291B03CAA6B}"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F1AB2D-ABA3-4249-8791-2291B03CAA6B}" type="slidenum">
              <a:rPr lang="en-US" smtClean="0"/>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参见图</a:t>
            </a:r>
            <a:r>
              <a:rPr lang="en-US" altLang="zh-CN" dirty="0"/>
              <a:t>3-1</a:t>
            </a:r>
            <a:endParaRPr lang="zh-CN" altLang="en-US" dirty="0"/>
          </a:p>
        </p:txBody>
      </p:sp>
      <p:sp>
        <p:nvSpPr>
          <p:cNvPr id="4" name="灯片编号占位符 3"/>
          <p:cNvSpPr>
            <a:spLocks noGrp="1"/>
          </p:cNvSpPr>
          <p:nvPr>
            <p:ph type="sldNum" sz="quarter" idx="10"/>
          </p:nvPr>
        </p:nvSpPr>
        <p:spPr/>
        <p:txBody>
          <a:bodyPr/>
          <a:lstStyle/>
          <a:p>
            <a:pPr>
              <a:defRPr/>
            </a:pPr>
            <a:fld id="{472E3C24-D546-40BF-8A3C-36150DDE203F}" type="slidenum">
              <a:rPr lang="en-US" altLang="zh-CN" smtClean="0"/>
            </a:fld>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buFontTx/>
              <a:buNone/>
            </a:pPr>
            <a:r>
              <a:rPr lang="zh-CN" altLang="en-US" b="1" dirty="0"/>
              <a:t>中子流密度用于描述中子的定向运动，是向量。</a:t>
            </a:r>
            <a:endParaRPr lang="zh-CN" altLang="en-US" b="1" dirty="0"/>
          </a:p>
          <a:p>
            <a:pPr>
              <a:buFontTx/>
              <a:buNone/>
            </a:pPr>
            <a:r>
              <a:rPr lang="zh-CN" altLang="en-US" b="1" dirty="0"/>
              <a:t>中子通量密度用于计算核反应率，是标量。 </a:t>
            </a:r>
            <a:r>
              <a:rPr lang="zh-CN" altLang="en-US" b="1" dirty="0">
                <a:solidFill>
                  <a:srgbClr val="0000CC"/>
                </a:solidFill>
              </a:rPr>
              <a:t>当所有中子运动方向相同时，中子通量与中子流在数量上（大小）相等。</a:t>
            </a:r>
            <a:endParaRPr lang="zh-CN" altLang="en-US" b="1" dirty="0"/>
          </a:p>
          <a:p>
            <a:endParaRPr lang="zh-CN" altLang="en-US" dirty="0"/>
          </a:p>
        </p:txBody>
      </p:sp>
      <p:sp>
        <p:nvSpPr>
          <p:cNvPr id="4" name="灯片编号占位符 3"/>
          <p:cNvSpPr>
            <a:spLocks noGrp="1"/>
          </p:cNvSpPr>
          <p:nvPr>
            <p:ph type="sldNum" sz="quarter" idx="10"/>
          </p:nvPr>
        </p:nvSpPr>
        <p:spPr/>
        <p:txBody>
          <a:bodyPr/>
          <a:lstStyle/>
          <a:p>
            <a:pPr>
              <a:defRPr/>
            </a:pPr>
            <a:fld id="{472E3C24-D546-40BF-8A3C-36150DDE203F}" type="slidenum">
              <a:rPr lang="en-US" altLang="zh-CN" smtClean="0"/>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userDrawn="1">
  <p:cSld name="中文封面">
    <p:spTree>
      <p:nvGrpSpPr>
        <p:cNvPr id="1" name=""/>
        <p:cNvGrpSpPr/>
        <p:nvPr/>
      </p:nvGrpSpPr>
      <p:grpSpPr>
        <a:xfrm>
          <a:off x="0" y="0"/>
          <a:ext cx="0" cy="0"/>
          <a:chOff x="0" y="0"/>
          <a:chExt cx="0" cy="0"/>
        </a:xfrm>
      </p:grpSpPr>
      <p:sp>
        <p:nvSpPr>
          <p:cNvPr id="3074" name="Rectangle 2"/>
          <p:cNvSpPr>
            <a:spLocks noGrp="1" noChangeArrowheads="1"/>
          </p:cNvSpPr>
          <p:nvPr>
            <p:ph type="ctrTitle" hasCustomPrompt="1"/>
          </p:nvPr>
        </p:nvSpPr>
        <p:spPr>
          <a:xfrm>
            <a:off x="179512" y="1669480"/>
            <a:ext cx="8784976" cy="1000132"/>
          </a:xfrm>
          <a:noFill/>
          <a:ln>
            <a:noFill/>
          </a:ln>
          <a:effectLst/>
        </p:spPr>
        <p:txBody>
          <a:bodyPr/>
          <a:lstStyle>
            <a:lvl1pPr algn="ctr">
              <a:defRPr sz="3600" baseline="0">
                <a:solidFill>
                  <a:schemeClr val="tx2"/>
                </a:solidFill>
                <a:latin typeface="Arial" panose="020B0604020202020204" pitchFamily="34" charset="0"/>
                <a:ea typeface="黑体" panose="02010609060101010101" pitchFamily="49" charset="-122"/>
                <a:cs typeface="Times New Roman" panose="02020603050405020304" pitchFamily="18" charset="0"/>
              </a:defRPr>
            </a:lvl1pPr>
          </a:lstStyle>
          <a:p>
            <a:r>
              <a:rPr lang="zh-CN" altLang="en-US" dirty="0"/>
              <a:t>中文版：单击此处编辑标题样式</a:t>
            </a:r>
            <a:endParaRPr lang="en-US" altLang="zh-CN" dirty="0"/>
          </a:p>
        </p:txBody>
      </p:sp>
      <p:sp>
        <p:nvSpPr>
          <p:cNvPr id="3075" name="Rectangle 3"/>
          <p:cNvSpPr>
            <a:spLocks noGrp="1" noChangeArrowheads="1"/>
          </p:cNvSpPr>
          <p:nvPr>
            <p:ph type="subTitle" idx="1" hasCustomPrompt="1"/>
          </p:nvPr>
        </p:nvSpPr>
        <p:spPr bwMode="white">
          <a:xfrm>
            <a:off x="1905000" y="2887410"/>
            <a:ext cx="5334000" cy="325566"/>
          </a:xfrm>
        </p:spPr>
        <p:txBody>
          <a:bodyPr/>
          <a:lstStyle>
            <a:lvl1pPr marL="0" indent="0" algn="ctr">
              <a:buFont typeface="Wingdings" panose="05000000000000000000" pitchFamily="2" charset="2"/>
              <a:buNone/>
              <a:defRPr sz="1600" b="0" baseline="0">
                <a:solidFill>
                  <a:schemeClr val="tx2"/>
                </a:solidFill>
                <a:latin typeface="Arial" panose="020B0604020202020204" pitchFamily="34" charset="0"/>
                <a:ea typeface="仿宋" panose="02010609060101010101" pitchFamily="49" charset="-122"/>
                <a:cs typeface="Times New Roman" panose="02020603050405020304" pitchFamily="18" charset="0"/>
              </a:defRPr>
            </a:lvl1pPr>
          </a:lstStyle>
          <a:p>
            <a:r>
              <a:rPr lang="zh-CN" altLang="en-US" dirty="0"/>
              <a:t>单击添加副标题</a:t>
            </a:r>
            <a:endParaRPr lang="en-US" altLang="zh-CN" dirty="0"/>
          </a:p>
        </p:txBody>
      </p:sp>
      <p:pic>
        <p:nvPicPr>
          <p:cNvPr id="12" name="图片 18" descr="清华校徽_背面.gif"/>
          <p:cNvPicPr>
            <a:picLocks noChangeAspect="1"/>
          </p:cNvPicPr>
          <p:nvPr userDrawn="1"/>
        </p:nvPicPr>
        <p:blipFill>
          <a:blip r:embed="rId2" cstate="print"/>
          <a:srcRect/>
          <a:stretch>
            <a:fillRect/>
          </a:stretch>
        </p:blipFill>
        <p:spPr bwMode="auto">
          <a:xfrm>
            <a:off x="2662067" y="4275075"/>
            <a:ext cx="1388642" cy="1386173"/>
          </a:xfrm>
          <a:prstGeom prst="rect">
            <a:avLst/>
          </a:prstGeom>
          <a:noFill/>
          <a:ln w="9525">
            <a:noFill/>
            <a:miter lim="800000"/>
            <a:headEnd/>
            <a:tailEnd/>
          </a:ln>
        </p:spPr>
      </p:pic>
      <p:sp>
        <p:nvSpPr>
          <p:cNvPr id="7" name="TextBox 3"/>
          <p:cNvSpPr txBox="1"/>
          <p:nvPr userDrawn="1"/>
        </p:nvSpPr>
        <p:spPr>
          <a:xfrm>
            <a:off x="2940783" y="5589240"/>
            <a:ext cx="3262432" cy="707886"/>
          </a:xfrm>
          <a:prstGeom prst="rect">
            <a:avLst/>
          </a:prstGeom>
          <a:noFill/>
        </p:spPr>
        <p:txBody>
          <a:bodyPr wrap="none" rtlCol="0">
            <a:spAutoFit/>
          </a:bodyPr>
          <a:lstStyle/>
          <a:p>
            <a:pPr algn="ctr"/>
            <a:r>
              <a:rPr lang="zh-CN" altLang="en-US" sz="2000" b="1" dirty="0">
                <a:solidFill>
                  <a:srgbClr val="6E1B88"/>
                </a:solidFill>
                <a:latin typeface="STFangsong" panose="02010600040101010101" charset="-122"/>
                <a:ea typeface="STFangsong" panose="02010600040101010101" charset="-122"/>
                <a:cs typeface="STFangsong" panose="02010600040101010101" charset="-122"/>
              </a:rPr>
              <a:t>清华大学</a:t>
            </a:r>
            <a:endParaRPr lang="zh-CN" altLang="en-US" sz="2000" b="1" dirty="0">
              <a:solidFill>
                <a:srgbClr val="6E1B88"/>
              </a:solidFill>
              <a:latin typeface="STFangsong" panose="02010600040101010101" charset="-122"/>
              <a:ea typeface="STFangsong" panose="02010600040101010101" charset="-122"/>
              <a:cs typeface="STFangsong" panose="02010600040101010101" charset="-122"/>
            </a:endParaRPr>
          </a:p>
          <a:p>
            <a:pPr algn="ctr"/>
            <a:r>
              <a:rPr lang="zh-CN" altLang="en-US" sz="2000" b="1" dirty="0">
                <a:solidFill>
                  <a:srgbClr val="6E1B88"/>
                </a:solidFill>
                <a:latin typeface="STFangsong" panose="02010600040101010101" charset="-122"/>
                <a:ea typeface="STFangsong" panose="02010600040101010101" charset="-122"/>
                <a:cs typeface="STFangsong" panose="02010600040101010101" charset="-122"/>
              </a:rPr>
              <a:t>反应堆工程计算分析实验室</a:t>
            </a:r>
            <a:endParaRPr lang="en-US" sz="2000" b="1" dirty="0">
              <a:solidFill>
                <a:srgbClr val="6E1B88"/>
              </a:solidFill>
              <a:latin typeface="STFangsong" panose="02010600040101010101" charset="-122"/>
              <a:ea typeface="STFangsong" panose="02010600040101010101" charset="-122"/>
              <a:cs typeface="STFangsong" panose="02010600040101010101" charset="-122"/>
            </a:endParaRPr>
          </a:p>
        </p:txBody>
      </p:sp>
      <p:sp>
        <p:nvSpPr>
          <p:cNvPr id="8" name="文本占位符 12"/>
          <p:cNvSpPr>
            <a:spLocks noGrp="1"/>
          </p:cNvSpPr>
          <p:nvPr>
            <p:ph type="body" sz="quarter" idx="10" hasCustomPrompt="1"/>
          </p:nvPr>
        </p:nvSpPr>
        <p:spPr>
          <a:xfrm>
            <a:off x="251520" y="6339739"/>
            <a:ext cx="8640960" cy="329621"/>
          </a:xfrm>
        </p:spPr>
        <p:txBody>
          <a:bodyPr anchor="ctr"/>
          <a:lstStyle>
            <a:lvl1pPr marL="0" indent="0" algn="ctr" defTabSz="914400" rtl="0" eaLnBrk="1" latinLnBrk="0" hangingPunct="1">
              <a:buNone/>
              <a:defRPr lang="zh-CN" altLang="en-US" sz="1600" kern="1200" baseline="0" dirty="0" smtClean="0">
                <a:solidFill>
                  <a:schemeClr val="tx2"/>
                </a:solidFill>
                <a:latin typeface="Times New Roman" panose="02020603050405020304" pitchFamily="18" charset="0"/>
                <a:ea typeface="仿宋" panose="02010609060101010101" pitchFamily="49" charset="-122"/>
                <a:cs typeface="Times New Roman" panose="02020603050405020304" pitchFamily="18" charset="0"/>
              </a:defRPr>
            </a:lvl1pPr>
          </a:lstStyle>
          <a:p>
            <a:pPr lvl="0"/>
            <a:r>
              <a:rPr lang="en-US" altLang="zh-CN" dirty="0"/>
              <a:t>Conference name or certain issue</a:t>
            </a:r>
            <a:endParaRPr lang="zh-CN" altLang="en-US" dirty="0"/>
          </a:p>
        </p:txBody>
      </p:sp>
      <p:pic>
        <p:nvPicPr>
          <p:cNvPr id="1026" name="Picture 2" descr="清华大学工程物理系核能所REAL实验室-Tsinghua REAL"/>
          <p:cNvPicPr>
            <a:picLocks noChangeAspect="1" noChangeArrowheads="1"/>
          </p:cNvPicPr>
          <p:nvPr userDrawn="1"/>
        </p:nvPicPr>
        <p:blipFill rotWithShape="1">
          <a:blip r:embed="rId3">
            <a:extLst>
              <a:ext uri="{28A0092B-C50C-407E-A947-70E740481C1C}">
                <a14:useLocalDpi xmlns:a14="http://schemas.microsoft.com/office/drawing/2010/main" val="0"/>
              </a:ext>
            </a:extLst>
          </a:blip>
          <a:srcRect r="53306"/>
          <a:stretch>
            <a:fillRect/>
          </a:stretch>
        </p:blipFill>
        <p:spPr bwMode="auto">
          <a:xfrm>
            <a:off x="4499992" y="4482163"/>
            <a:ext cx="2304257" cy="97199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showMasterSp="0" userDrawn="1">
  <p:cSld name="英文封面">
    <p:spTree>
      <p:nvGrpSpPr>
        <p:cNvPr id="1" name=""/>
        <p:cNvGrpSpPr/>
        <p:nvPr/>
      </p:nvGrpSpPr>
      <p:grpSpPr>
        <a:xfrm>
          <a:off x="0" y="0"/>
          <a:ext cx="0" cy="0"/>
          <a:chOff x="0" y="0"/>
          <a:chExt cx="0" cy="0"/>
        </a:xfrm>
      </p:grpSpPr>
      <p:sp>
        <p:nvSpPr>
          <p:cNvPr id="3074" name="Rectangle 2"/>
          <p:cNvSpPr>
            <a:spLocks noGrp="1" noChangeArrowheads="1"/>
          </p:cNvSpPr>
          <p:nvPr>
            <p:ph type="ctrTitle" hasCustomPrompt="1"/>
          </p:nvPr>
        </p:nvSpPr>
        <p:spPr>
          <a:xfrm>
            <a:off x="179512" y="1669480"/>
            <a:ext cx="8784976" cy="1000132"/>
          </a:xfrm>
          <a:noFill/>
          <a:ln>
            <a:noFill/>
          </a:ln>
          <a:effectLst/>
        </p:spPr>
        <p:txBody>
          <a:bodyPr/>
          <a:lstStyle>
            <a:lvl1pPr algn="ctr">
              <a:defRPr sz="3600" baseline="0">
                <a:solidFill>
                  <a:schemeClr val="tx2"/>
                </a:solidFill>
                <a:latin typeface="Arial" panose="020B0604020202020204" pitchFamily="34" charset="0"/>
                <a:ea typeface="黑体" panose="02010609060101010101" pitchFamily="49" charset="-122"/>
                <a:cs typeface="Times New Roman" panose="02020603050405020304" pitchFamily="18" charset="0"/>
              </a:defRPr>
            </a:lvl1pPr>
          </a:lstStyle>
          <a:p>
            <a:r>
              <a:rPr lang="en-US" altLang="zh-CN" dirty="0"/>
              <a:t>English Version</a:t>
            </a:r>
            <a:r>
              <a:rPr lang="zh-CN" altLang="en-US" dirty="0"/>
              <a:t>：</a:t>
            </a:r>
            <a:r>
              <a:rPr lang="en-US" altLang="zh-CN" dirty="0"/>
              <a:t>Title</a:t>
            </a:r>
            <a:endParaRPr lang="en-US" altLang="zh-CN" dirty="0"/>
          </a:p>
        </p:txBody>
      </p:sp>
      <p:sp>
        <p:nvSpPr>
          <p:cNvPr id="3075" name="Rectangle 3"/>
          <p:cNvSpPr>
            <a:spLocks noGrp="1" noChangeArrowheads="1"/>
          </p:cNvSpPr>
          <p:nvPr>
            <p:ph type="subTitle" idx="1" hasCustomPrompt="1"/>
          </p:nvPr>
        </p:nvSpPr>
        <p:spPr bwMode="white">
          <a:xfrm>
            <a:off x="1905000" y="2887410"/>
            <a:ext cx="5334000" cy="325566"/>
          </a:xfrm>
        </p:spPr>
        <p:txBody>
          <a:bodyPr/>
          <a:lstStyle>
            <a:lvl1pPr marL="0" indent="0" algn="ctr">
              <a:buFont typeface="Wingdings" panose="05000000000000000000" pitchFamily="2" charset="2"/>
              <a:buNone/>
              <a:defRPr sz="1600" b="0" baseline="0">
                <a:solidFill>
                  <a:schemeClr val="tx2"/>
                </a:solidFill>
                <a:latin typeface="Arial" panose="020B0604020202020204" pitchFamily="34" charset="0"/>
                <a:ea typeface="仿宋" panose="02010609060101010101" pitchFamily="49" charset="-122"/>
                <a:cs typeface="Times New Roman" panose="02020603050405020304" pitchFamily="18" charset="0"/>
              </a:defRPr>
            </a:lvl1pPr>
          </a:lstStyle>
          <a:p>
            <a:r>
              <a:rPr lang="en-US" altLang="zh-CN" dirty="0"/>
              <a:t>Subtitle</a:t>
            </a:r>
            <a:endParaRPr lang="en-US" altLang="zh-CN" dirty="0"/>
          </a:p>
        </p:txBody>
      </p:sp>
      <p:pic>
        <p:nvPicPr>
          <p:cNvPr id="12" name="图片 18" descr="清华校徽_背面.gif"/>
          <p:cNvPicPr>
            <a:picLocks noChangeAspect="1"/>
          </p:cNvPicPr>
          <p:nvPr userDrawn="1"/>
        </p:nvPicPr>
        <p:blipFill>
          <a:blip r:embed="rId2" cstate="print"/>
          <a:srcRect/>
          <a:stretch>
            <a:fillRect/>
          </a:stretch>
        </p:blipFill>
        <p:spPr bwMode="auto">
          <a:xfrm>
            <a:off x="2662067" y="4275075"/>
            <a:ext cx="1388642" cy="1386173"/>
          </a:xfrm>
          <a:prstGeom prst="rect">
            <a:avLst/>
          </a:prstGeom>
          <a:noFill/>
          <a:ln w="9525">
            <a:noFill/>
            <a:miter lim="800000"/>
            <a:headEnd/>
            <a:tailEnd/>
          </a:ln>
        </p:spPr>
      </p:pic>
      <p:sp>
        <p:nvSpPr>
          <p:cNvPr id="7" name="TextBox 3"/>
          <p:cNvSpPr txBox="1"/>
          <p:nvPr userDrawn="1"/>
        </p:nvSpPr>
        <p:spPr>
          <a:xfrm>
            <a:off x="2756446" y="5589240"/>
            <a:ext cx="3631122" cy="707886"/>
          </a:xfrm>
          <a:prstGeom prst="rect">
            <a:avLst/>
          </a:prstGeom>
          <a:noFill/>
        </p:spPr>
        <p:txBody>
          <a:bodyPr wrap="none" rtlCol="0">
            <a:spAutoFit/>
          </a:bodyPr>
          <a:lstStyle/>
          <a:p>
            <a:pPr algn="ctr"/>
            <a:r>
              <a:rPr lang="en-US" altLang="zh-CN" sz="2000" b="1" dirty="0">
                <a:solidFill>
                  <a:srgbClr val="6E1B88"/>
                </a:solidFill>
                <a:latin typeface="STFangsong" panose="02010600040101010101" charset="-122"/>
                <a:ea typeface="STFangsong" panose="02010600040101010101" charset="-122"/>
                <a:cs typeface="STFangsong" panose="02010600040101010101" charset="-122"/>
              </a:rPr>
              <a:t>Tsinghua University</a:t>
            </a:r>
            <a:endParaRPr lang="zh-CN" altLang="en-US" sz="2000" b="1" dirty="0">
              <a:solidFill>
                <a:srgbClr val="6E1B88"/>
              </a:solidFill>
              <a:latin typeface="STFangsong" panose="02010600040101010101" charset="-122"/>
              <a:ea typeface="STFangsong" panose="02010600040101010101" charset="-122"/>
              <a:cs typeface="STFangsong" panose="02010600040101010101" charset="-122"/>
            </a:endParaRPr>
          </a:p>
          <a:p>
            <a:pPr algn="ctr"/>
            <a:r>
              <a:rPr lang="en-US" altLang="zh-CN" sz="2000" b="1" dirty="0">
                <a:solidFill>
                  <a:srgbClr val="6E1B88"/>
                </a:solidFill>
                <a:latin typeface="STFangsong" panose="02010600040101010101" charset="-122"/>
                <a:ea typeface="STFangsong" panose="02010600040101010101" charset="-122"/>
                <a:cs typeface="STFangsong" panose="02010600040101010101" charset="-122"/>
              </a:rPr>
              <a:t>Reactor Engineering  Analysis Lab</a:t>
            </a:r>
            <a:endParaRPr lang="en-US" sz="2000" b="1" dirty="0">
              <a:solidFill>
                <a:srgbClr val="6E1B88"/>
              </a:solidFill>
              <a:latin typeface="STFangsong" panose="02010600040101010101" charset="-122"/>
              <a:ea typeface="STFangsong" panose="02010600040101010101" charset="-122"/>
              <a:cs typeface="STFangsong" panose="02010600040101010101" charset="-122"/>
            </a:endParaRPr>
          </a:p>
        </p:txBody>
      </p:sp>
      <p:sp>
        <p:nvSpPr>
          <p:cNvPr id="8" name="文本占位符 12"/>
          <p:cNvSpPr>
            <a:spLocks noGrp="1"/>
          </p:cNvSpPr>
          <p:nvPr>
            <p:ph type="body" sz="quarter" idx="10" hasCustomPrompt="1"/>
          </p:nvPr>
        </p:nvSpPr>
        <p:spPr>
          <a:xfrm>
            <a:off x="251520" y="6339739"/>
            <a:ext cx="8640960" cy="329621"/>
          </a:xfrm>
        </p:spPr>
        <p:txBody>
          <a:bodyPr anchor="ctr"/>
          <a:lstStyle>
            <a:lvl1pPr marL="0" indent="0" algn="ctr" defTabSz="914400" rtl="0" eaLnBrk="1" latinLnBrk="0" hangingPunct="1">
              <a:buNone/>
              <a:defRPr lang="zh-CN" altLang="en-US" sz="1600" kern="1200" baseline="0" dirty="0" smtClean="0">
                <a:solidFill>
                  <a:schemeClr val="tx2"/>
                </a:solidFill>
                <a:latin typeface="Times New Roman" panose="02020603050405020304" pitchFamily="18" charset="0"/>
                <a:ea typeface="仿宋" panose="02010609060101010101" pitchFamily="49" charset="-122"/>
                <a:cs typeface="Times New Roman" panose="02020603050405020304" pitchFamily="18" charset="0"/>
              </a:defRPr>
            </a:lvl1pPr>
          </a:lstStyle>
          <a:p>
            <a:pPr lvl="0"/>
            <a:r>
              <a:rPr lang="en-US" altLang="zh-CN" dirty="0"/>
              <a:t>Conference name or certain issue</a:t>
            </a:r>
            <a:endParaRPr lang="zh-CN" altLang="en-US" dirty="0"/>
          </a:p>
        </p:txBody>
      </p:sp>
      <p:pic>
        <p:nvPicPr>
          <p:cNvPr id="1026" name="Picture 2" descr="清华大学工程物理系核能所REAL实验室-Tsinghua REAL"/>
          <p:cNvPicPr>
            <a:picLocks noChangeAspect="1" noChangeArrowheads="1"/>
          </p:cNvPicPr>
          <p:nvPr userDrawn="1"/>
        </p:nvPicPr>
        <p:blipFill rotWithShape="1">
          <a:blip r:embed="rId3">
            <a:extLst>
              <a:ext uri="{28A0092B-C50C-407E-A947-70E740481C1C}">
                <a14:useLocalDpi xmlns:a14="http://schemas.microsoft.com/office/drawing/2010/main" val="0"/>
              </a:ext>
            </a:extLst>
          </a:blip>
          <a:srcRect r="53306"/>
          <a:stretch>
            <a:fillRect/>
          </a:stretch>
        </p:blipFill>
        <p:spPr bwMode="auto">
          <a:xfrm>
            <a:off x="4499992" y="4482163"/>
            <a:ext cx="2304257" cy="97199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英文目录">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317271" y="44624"/>
            <a:ext cx="8503201" cy="504056"/>
          </a:xfrm>
        </p:spPr>
        <p:txBody>
          <a:bodyPr/>
          <a:lstStyle>
            <a:lvl1pPr>
              <a:defRPr sz="2800" baseline="0">
                <a:latin typeface="Arial" panose="020B0604020202020204" pitchFamily="34" charset="0"/>
                <a:ea typeface="黑体" panose="02010609060101010101" pitchFamily="49" charset="-122"/>
                <a:cs typeface="Times New Roman" panose="02020603050405020304" pitchFamily="18" charset="0"/>
              </a:defRPr>
            </a:lvl1pPr>
          </a:lstStyle>
          <a:p>
            <a:r>
              <a:rPr lang="en-US" altLang="zh-CN" dirty="0"/>
              <a:t>Click here to add content</a:t>
            </a:r>
            <a:endParaRPr lang="zh-CN" altLang="en-US" dirty="0"/>
          </a:p>
        </p:txBody>
      </p:sp>
      <p:sp>
        <p:nvSpPr>
          <p:cNvPr id="4" name="文本占位符 3"/>
          <p:cNvSpPr>
            <a:spLocks noGrp="1"/>
          </p:cNvSpPr>
          <p:nvPr>
            <p:ph type="body" sz="quarter" idx="10" hasCustomPrompt="1"/>
          </p:nvPr>
        </p:nvSpPr>
        <p:spPr>
          <a:xfrm>
            <a:off x="1328511" y="980728"/>
            <a:ext cx="6480720" cy="5400600"/>
          </a:xfrm>
        </p:spPr>
        <p:txBody>
          <a:bodyPr anchor="ctr"/>
          <a:lstStyle>
            <a:lvl1pPr marL="541655" indent="-541655" algn="l" rtl="0" eaLnBrk="1" fontAlgn="base" hangingPunct="1">
              <a:lnSpc>
                <a:spcPct val="150000"/>
              </a:lnSpc>
              <a:spcBef>
                <a:spcPct val="20000"/>
              </a:spcBef>
              <a:spcAft>
                <a:spcPct val="0"/>
              </a:spcAft>
              <a:buClrTx/>
              <a:buFont typeface="+mj-lt"/>
              <a:buAutoNum type="romanUcPeriod"/>
              <a:defRPr lang="zh-CN" altLang="en-US" sz="2600" b="1" baseline="0" dirty="0" smtClean="0">
                <a:solidFill>
                  <a:schemeClr val="tx2"/>
                </a:solidFill>
                <a:latin typeface="Arial" panose="020B0604020202020204" pitchFamily="34" charset="0"/>
                <a:ea typeface="黑体" panose="02010609060101010101" pitchFamily="49" charset="-122"/>
                <a:cs typeface="Times New Roman" panose="02020603050405020304" pitchFamily="18" charset="0"/>
              </a:defRPr>
            </a:lvl1pPr>
            <a:lvl2pPr marL="971550" indent="-514350" algn="l">
              <a:buClrTx/>
              <a:buFont typeface="+mj-lt"/>
              <a:buAutoNum type="romanUcPeriod"/>
              <a:defRPr baseline="0">
                <a:latin typeface="Arial" panose="020B0604020202020204" pitchFamily="34" charset="0"/>
                <a:ea typeface="黑体" panose="02010609060101010101" pitchFamily="49" charset="-122"/>
              </a:defRPr>
            </a:lvl2pPr>
            <a:lvl3pPr marL="1428750" indent="-514350" algn="l">
              <a:buClrTx/>
              <a:buFont typeface="+mj-lt"/>
              <a:buAutoNum type="romanUcPeriod"/>
              <a:defRPr baseline="0">
                <a:latin typeface="Arial" panose="020B0604020202020204" pitchFamily="34" charset="0"/>
                <a:ea typeface="黑体" panose="02010609060101010101" pitchFamily="49" charset="-122"/>
              </a:defRPr>
            </a:lvl3pPr>
          </a:lstStyle>
          <a:p>
            <a:pPr lvl="0"/>
            <a:r>
              <a:rPr lang="en-US" altLang="zh-CN" dirty="0"/>
              <a:t>Section 1</a:t>
            </a:r>
            <a:endParaRPr lang="en-US" altLang="zh-CN" dirty="0"/>
          </a:p>
          <a:p>
            <a:pPr lvl="1"/>
            <a:r>
              <a:rPr lang="en-US" altLang="zh-CN" dirty="0"/>
              <a:t>Section 1.1</a:t>
            </a:r>
            <a:endParaRPr lang="en-US" altLang="zh-CN" dirty="0"/>
          </a:p>
          <a:p>
            <a:pPr lvl="2"/>
            <a:r>
              <a:rPr lang="en-US" altLang="zh-CN" dirty="0"/>
              <a:t>Section 1.1.1</a:t>
            </a:r>
            <a:endParaRPr lang="en-US" altLang="zh-CN"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英文标题内容">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320138" y="44624"/>
            <a:ext cx="8503201" cy="504056"/>
          </a:xfrm>
        </p:spPr>
        <p:txBody>
          <a:bodyPr/>
          <a:lstStyle>
            <a:lvl1pPr>
              <a:defRPr sz="2800" baseline="0">
                <a:latin typeface="Arial" panose="020B0604020202020204" pitchFamily="34" charset="0"/>
                <a:ea typeface="黑体" panose="02010609060101010101" pitchFamily="49" charset="-122"/>
              </a:defRPr>
            </a:lvl1pPr>
          </a:lstStyle>
          <a:p>
            <a:r>
              <a:rPr lang="en-US" altLang="zh-CN" dirty="0"/>
              <a:t>Click here to edit the title</a:t>
            </a:r>
            <a:endParaRPr lang="zh-CN" altLang="en-US" dirty="0"/>
          </a:p>
        </p:txBody>
      </p:sp>
      <p:sp>
        <p:nvSpPr>
          <p:cNvPr id="5" name="Rectangle 3"/>
          <p:cNvSpPr>
            <a:spLocks noGrp="1" noChangeArrowheads="1"/>
          </p:cNvSpPr>
          <p:nvPr>
            <p:ph idx="1" hasCustomPrompt="1"/>
          </p:nvPr>
        </p:nvSpPr>
        <p:spPr bwMode="auto">
          <a:xfrm>
            <a:off x="317271" y="980728"/>
            <a:ext cx="8503201" cy="5400600"/>
          </a:xfrm>
          <a:prstGeom prst="rect">
            <a:avLst/>
          </a:prstGeom>
          <a:noFill/>
          <a:ln w="9525">
            <a:noFill/>
            <a:miter lim="800000"/>
          </a:ln>
        </p:spPr>
        <p:txBody>
          <a:bodyPr vert="horz" wrap="square" lIns="91440" tIns="45720" rIns="91440" bIns="45720" numCol="1" anchor="t" anchorCtr="0" compatLnSpc="1"/>
          <a:lstStyle>
            <a:lvl1pPr marL="355600" indent="-355600">
              <a:defRPr baseline="0">
                <a:solidFill>
                  <a:schemeClr val="tx2"/>
                </a:solidFill>
                <a:latin typeface="Arial" panose="020B0604020202020204" pitchFamily="34" charset="0"/>
                <a:ea typeface="黑体" panose="02010609060101010101" pitchFamily="49" charset="-122"/>
              </a:defRPr>
            </a:lvl1pPr>
            <a:lvl2pPr>
              <a:defRPr baseline="0">
                <a:ea typeface="仿宋" panose="02010609060101010101" pitchFamily="49" charset="-122"/>
              </a:defRPr>
            </a:lvl2pPr>
            <a:lvl3pPr>
              <a:defRPr baseline="0">
                <a:ea typeface="仿宋" panose="02010609060101010101" pitchFamily="49" charset="-122"/>
              </a:defRPr>
            </a:lvl3pPr>
            <a:lvl4pPr>
              <a:defRPr baseline="0">
                <a:ea typeface="仿宋" panose="02010609060101010101" pitchFamily="49" charset="-122"/>
              </a:defRPr>
            </a:lvl4pPr>
            <a:lvl5pPr>
              <a:defRPr baseline="0">
                <a:ea typeface="仿宋" panose="02010609060101010101" pitchFamily="49" charset="-122"/>
              </a:defRPr>
            </a:lvl5pPr>
          </a:lstStyle>
          <a:p>
            <a:pPr lvl="0"/>
            <a:r>
              <a:rPr lang="en-US" altLang="zh-CN" dirty="0"/>
              <a:t>Click here to edit the text</a:t>
            </a:r>
            <a:endParaRPr lang="en-US" altLang="zh-CN" dirty="0"/>
          </a:p>
          <a:p>
            <a:pPr lvl="1"/>
            <a:r>
              <a:rPr lang="en-US" altLang="zh-CN" dirty="0"/>
              <a:t>list</a:t>
            </a:r>
            <a:endParaRPr lang="en-US" altLang="zh-CN" dirty="0"/>
          </a:p>
          <a:p>
            <a:pPr lvl="2"/>
            <a:r>
              <a:rPr lang="en-US" altLang="zh-CN" dirty="0"/>
              <a:t>list</a:t>
            </a:r>
            <a:endParaRPr lang="en-US" altLang="zh-CN" dirty="0"/>
          </a:p>
          <a:p>
            <a:pPr lvl="3"/>
            <a:r>
              <a:rPr lang="en-US" altLang="zh-CN" dirty="0"/>
              <a:t>list</a:t>
            </a:r>
            <a:endParaRPr lang="en-US" altLang="zh-CN" dirty="0"/>
          </a:p>
          <a:p>
            <a:pPr lvl="4"/>
            <a:r>
              <a:rPr lang="en-US" altLang="zh-CN" dirty="0"/>
              <a:t>list</a:t>
            </a:r>
            <a:endParaRPr lang="en-US" altLang="zh-CN"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showMasterSp="0" userDrawn="1">
  <p:cSld name="礼堂">
    <p:bg>
      <p:bgPr>
        <a:blipFill dpi="0" rotWithShape="1">
          <a:blip r:embed="rId2" cstate="print">
            <a:alphaModFix amt="85000"/>
            <a:lum/>
          </a:blip>
          <a:srcRect/>
          <a:stretch>
            <a:fillRect l="-1000" t="24000" r="-3000" b="-22000"/>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中文目录">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317271" y="44624"/>
            <a:ext cx="8503201" cy="504056"/>
          </a:xfrm>
        </p:spPr>
        <p:txBody>
          <a:bodyPr/>
          <a:lstStyle>
            <a:lvl1pPr>
              <a:defRPr sz="2800" baseline="0">
                <a:latin typeface="Arial" panose="020B0604020202020204" pitchFamily="34" charset="0"/>
                <a:ea typeface="黑体" panose="02010609060101010101" pitchFamily="49" charset="-122"/>
                <a:cs typeface="Times New Roman" panose="02020603050405020304" pitchFamily="18" charset="0"/>
              </a:defRPr>
            </a:lvl1pPr>
          </a:lstStyle>
          <a:p>
            <a:r>
              <a:rPr lang="zh-CN" altLang="en-US" dirty="0"/>
              <a:t>单击此处添加目录</a:t>
            </a:r>
            <a:endParaRPr lang="zh-CN" altLang="en-US" dirty="0"/>
          </a:p>
        </p:txBody>
      </p:sp>
      <p:sp>
        <p:nvSpPr>
          <p:cNvPr id="4" name="文本占位符 3"/>
          <p:cNvSpPr>
            <a:spLocks noGrp="1"/>
          </p:cNvSpPr>
          <p:nvPr>
            <p:ph type="body" sz="quarter" idx="10" hasCustomPrompt="1"/>
          </p:nvPr>
        </p:nvSpPr>
        <p:spPr>
          <a:xfrm>
            <a:off x="1328511" y="980728"/>
            <a:ext cx="6480720" cy="5400600"/>
          </a:xfrm>
        </p:spPr>
        <p:txBody>
          <a:bodyPr anchor="ctr"/>
          <a:lstStyle>
            <a:lvl1pPr marL="541655" indent="-541655" algn="l" rtl="0" eaLnBrk="1" fontAlgn="base" hangingPunct="1">
              <a:lnSpc>
                <a:spcPct val="150000"/>
              </a:lnSpc>
              <a:spcBef>
                <a:spcPct val="20000"/>
              </a:spcBef>
              <a:spcAft>
                <a:spcPct val="0"/>
              </a:spcAft>
              <a:buClrTx/>
              <a:buFont typeface="+mj-ea"/>
              <a:buAutoNum type="ea1JpnChsDbPeriod"/>
              <a:defRPr lang="zh-CN" altLang="en-US" sz="2600" b="1" baseline="0" dirty="0" smtClean="0">
                <a:solidFill>
                  <a:schemeClr val="tx2"/>
                </a:solidFill>
                <a:latin typeface="Arial" panose="020B0604020202020204" pitchFamily="34" charset="0"/>
                <a:ea typeface="黑体" panose="02010609060101010101" pitchFamily="49" charset="-122"/>
                <a:cs typeface="Times New Roman" panose="02020603050405020304" pitchFamily="18" charset="0"/>
              </a:defRPr>
            </a:lvl1pPr>
            <a:lvl2pPr marL="742950" indent="-285750" algn="l">
              <a:buClrTx/>
              <a:buFont typeface="Times New Roman" panose="02020603050405020304" pitchFamily="18" charset="0"/>
              <a:buChar char="-"/>
              <a:defRPr baseline="0">
                <a:latin typeface="Arial" panose="020B0604020202020204" pitchFamily="34" charset="0"/>
                <a:ea typeface="黑体" panose="02010609060101010101" pitchFamily="49" charset="-122"/>
              </a:defRPr>
            </a:lvl2pPr>
            <a:lvl3pPr marL="1257300" indent="-342900" algn="l">
              <a:buClrTx/>
              <a:buFont typeface="Times New Roman" panose="02020603050405020304" pitchFamily="18" charset="0"/>
              <a:buChar char="-"/>
              <a:defRPr baseline="0">
                <a:latin typeface="Arial" panose="020B0604020202020204" pitchFamily="34" charset="0"/>
                <a:ea typeface="黑体" panose="02010609060101010101" pitchFamily="49" charset="-122"/>
              </a:defRPr>
            </a:lvl3pPr>
          </a:lstStyle>
          <a:p>
            <a:pPr lvl="0"/>
            <a:r>
              <a:rPr lang="zh-CN" altLang="en-US" dirty="0"/>
              <a:t>文本样式</a:t>
            </a:r>
            <a:endParaRPr lang="en-US" altLang="zh-CN" dirty="0"/>
          </a:p>
          <a:p>
            <a:pPr lvl="1"/>
            <a:r>
              <a:rPr lang="zh-CN" altLang="en-US" dirty="0"/>
              <a:t>文本样式</a:t>
            </a:r>
            <a:endParaRPr lang="en-US" altLang="zh-CN" dirty="0"/>
          </a:p>
          <a:p>
            <a:pPr lvl="2"/>
            <a:r>
              <a:rPr lang="zh-CN" altLang="en-US" dirty="0"/>
              <a:t>文本样式</a:t>
            </a:r>
            <a:endParaRPr lang="en-US" altLang="zh-CN"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320398" y="2204864"/>
            <a:ext cx="8503201" cy="504056"/>
          </a:xfrm>
        </p:spPr>
        <p:txBody>
          <a:bodyPr/>
          <a:lstStyle>
            <a:lvl1pPr>
              <a:lnSpc>
                <a:spcPct val="150000"/>
              </a:lnSpc>
              <a:defRPr sz="2800" baseline="0">
                <a:latin typeface="Arial" panose="020B0604020202020204" pitchFamily="34" charset="0"/>
                <a:ea typeface="黑体" panose="02010609060101010101" pitchFamily="49" charset="-122"/>
              </a:defRPr>
            </a:lvl1pPr>
          </a:lstStyle>
          <a:p>
            <a:r>
              <a:rPr lang="zh-CN" altLang="en-US" dirty="0"/>
              <a:t>单击此处编辑标题样式</a:t>
            </a:r>
            <a:endParaRPr lang="zh-CN" altLang="en-US" dirty="0"/>
          </a:p>
        </p:txBody>
      </p:sp>
      <p:pic>
        <p:nvPicPr>
          <p:cNvPr id="4" name="图片 18" descr="清华校徽_背面.gif"/>
          <p:cNvPicPr>
            <a:picLocks noChangeAspect="1"/>
          </p:cNvPicPr>
          <p:nvPr userDrawn="1"/>
        </p:nvPicPr>
        <p:blipFill>
          <a:blip r:embed="rId2" cstate="print"/>
          <a:srcRect/>
          <a:stretch>
            <a:fillRect/>
          </a:stretch>
        </p:blipFill>
        <p:spPr bwMode="auto">
          <a:xfrm>
            <a:off x="2662067" y="4275075"/>
            <a:ext cx="1388642" cy="1386173"/>
          </a:xfrm>
          <a:prstGeom prst="rect">
            <a:avLst/>
          </a:prstGeom>
          <a:noFill/>
          <a:ln w="9525">
            <a:noFill/>
            <a:miter lim="800000"/>
            <a:headEnd/>
            <a:tailEnd/>
          </a:ln>
        </p:spPr>
      </p:pic>
      <p:sp>
        <p:nvSpPr>
          <p:cNvPr id="6" name="TextBox 3"/>
          <p:cNvSpPr txBox="1"/>
          <p:nvPr userDrawn="1"/>
        </p:nvSpPr>
        <p:spPr>
          <a:xfrm>
            <a:off x="2940783" y="5589240"/>
            <a:ext cx="3262432" cy="707886"/>
          </a:xfrm>
          <a:prstGeom prst="rect">
            <a:avLst/>
          </a:prstGeom>
          <a:noFill/>
        </p:spPr>
        <p:txBody>
          <a:bodyPr wrap="none" rtlCol="0">
            <a:spAutoFit/>
          </a:bodyPr>
          <a:lstStyle/>
          <a:p>
            <a:pPr algn="ctr"/>
            <a:r>
              <a:rPr lang="zh-CN" altLang="en-US" sz="2000" b="1" dirty="0">
                <a:solidFill>
                  <a:srgbClr val="6E1B88"/>
                </a:solidFill>
                <a:latin typeface="STFangsong" panose="02010600040101010101" charset="-122"/>
                <a:ea typeface="STFangsong" panose="02010600040101010101" charset="-122"/>
                <a:cs typeface="STFangsong" panose="02010600040101010101" charset="-122"/>
              </a:rPr>
              <a:t>清华大学</a:t>
            </a:r>
            <a:endParaRPr lang="zh-CN" altLang="en-US" sz="2000" b="1" dirty="0">
              <a:solidFill>
                <a:srgbClr val="6E1B88"/>
              </a:solidFill>
              <a:latin typeface="STFangsong" panose="02010600040101010101" charset="-122"/>
              <a:ea typeface="STFangsong" panose="02010600040101010101" charset="-122"/>
              <a:cs typeface="STFangsong" panose="02010600040101010101" charset="-122"/>
            </a:endParaRPr>
          </a:p>
          <a:p>
            <a:pPr algn="ctr"/>
            <a:r>
              <a:rPr lang="zh-CN" altLang="en-US" sz="2000" b="1" dirty="0">
                <a:solidFill>
                  <a:srgbClr val="6E1B88"/>
                </a:solidFill>
                <a:latin typeface="STFangsong" panose="02010600040101010101" charset="-122"/>
                <a:ea typeface="STFangsong" panose="02010600040101010101" charset="-122"/>
                <a:cs typeface="STFangsong" panose="02010600040101010101" charset="-122"/>
              </a:rPr>
              <a:t>反应堆工程计算分析实验室</a:t>
            </a:r>
            <a:endParaRPr lang="en-US" sz="2000" b="1" dirty="0">
              <a:solidFill>
                <a:srgbClr val="6E1B88"/>
              </a:solidFill>
              <a:latin typeface="STFangsong" panose="02010600040101010101" charset="-122"/>
              <a:ea typeface="STFangsong" panose="02010600040101010101" charset="-122"/>
              <a:cs typeface="STFangsong" panose="02010600040101010101" charset="-122"/>
            </a:endParaRPr>
          </a:p>
        </p:txBody>
      </p:sp>
      <p:pic>
        <p:nvPicPr>
          <p:cNvPr id="7" name="Picture 2" descr="清华大学工程物理系核能所REAL实验室-Tsinghua REAL"/>
          <p:cNvPicPr>
            <a:picLocks noChangeAspect="1" noChangeArrowheads="1"/>
          </p:cNvPicPr>
          <p:nvPr userDrawn="1"/>
        </p:nvPicPr>
        <p:blipFill rotWithShape="1">
          <a:blip r:embed="rId3">
            <a:extLst>
              <a:ext uri="{28A0092B-C50C-407E-A947-70E740481C1C}">
                <a14:useLocalDpi xmlns:a14="http://schemas.microsoft.com/office/drawing/2010/main" val="0"/>
              </a:ext>
            </a:extLst>
          </a:blip>
          <a:srcRect r="53306"/>
          <a:stretch>
            <a:fillRect/>
          </a:stretch>
        </p:blipFill>
        <p:spPr bwMode="auto">
          <a:xfrm>
            <a:off x="4499992" y="4482163"/>
            <a:ext cx="2304257" cy="97199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中文标题内容">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320138" y="44624"/>
            <a:ext cx="8503201" cy="504056"/>
          </a:xfrm>
        </p:spPr>
        <p:txBody>
          <a:bodyPr/>
          <a:lstStyle>
            <a:lvl1pPr>
              <a:defRPr sz="2800" baseline="0">
                <a:latin typeface="Arial" panose="020B0604020202020204" pitchFamily="34" charset="0"/>
                <a:ea typeface="黑体" panose="02010609060101010101" pitchFamily="49" charset="-122"/>
              </a:defRPr>
            </a:lvl1pPr>
          </a:lstStyle>
          <a:p>
            <a:r>
              <a:rPr lang="zh-CN" altLang="en-US" dirty="0"/>
              <a:t>单击此处编辑标题样式</a:t>
            </a:r>
            <a:endParaRPr lang="zh-CN" altLang="en-US" dirty="0"/>
          </a:p>
        </p:txBody>
      </p:sp>
      <p:sp>
        <p:nvSpPr>
          <p:cNvPr id="5" name="Rectangle 3"/>
          <p:cNvSpPr>
            <a:spLocks noGrp="1" noChangeArrowheads="1"/>
          </p:cNvSpPr>
          <p:nvPr>
            <p:ph idx="1" hasCustomPrompt="1"/>
          </p:nvPr>
        </p:nvSpPr>
        <p:spPr bwMode="auto">
          <a:xfrm>
            <a:off x="317271" y="980728"/>
            <a:ext cx="8503201" cy="5400600"/>
          </a:xfrm>
          <a:prstGeom prst="rect">
            <a:avLst/>
          </a:prstGeom>
          <a:noFill/>
          <a:ln w="9525">
            <a:noFill/>
            <a:miter lim="800000"/>
          </a:ln>
        </p:spPr>
        <p:txBody>
          <a:bodyPr vert="horz" wrap="square" lIns="91440" tIns="45720" rIns="91440" bIns="45720" numCol="1" anchor="t" anchorCtr="0" compatLnSpc="1"/>
          <a:lstStyle>
            <a:lvl1pPr marL="355600" indent="-355600">
              <a:defRPr baseline="0">
                <a:solidFill>
                  <a:schemeClr val="tx2"/>
                </a:solidFill>
                <a:latin typeface="Arial" panose="020B0604020202020204" pitchFamily="34" charset="0"/>
                <a:ea typeface="黑体" panose="02010609060101010101" pitchFamily="49" charset="-122"/>
              </a:defRPr>
            </a:lvl1pPr>
            <a:lvl2pPr>
              <a:defRPr baseline="0">
                <a:ea typeface="仿宋" panose="02010609060101010101" pitchFamily="49" charset="-122"/>
              </a:defRPr>
            </a:lvl2pPr>
            <a:lvl3pPr>
              <a:defRPr baseline="0">
                <a:ea typeface="仿宋" panose="02010609060101010101" pitchFamily="49" charset="-122"/>
              </a:defRPr>
            </a:lvl3pPr>
            <a:lvl4pPr>
              <a:defRPr baseline="0">
                <a:ea typeface="仿宋" panose="02010609060101010101" pitchFamily="49" charset="-122"/>
              </a:defRPr>
            </a:lvl4pPr>
            <a:lvl5pPr>
              <a:defRPr baseline="0">
                <a:ea typeface="仿宋" panose="02010609060101010101" pitchFamily="49" charset="-122"/>
              </a:defRPr>
            </a:lvl5pPr>
          </a:lstStyle>
          <a:p>
            <a:pPr lvl="0"/>
            <a:r>
              <a:rPr lang="zh-CN" altLang="en-US" dirty="0"/>
              <a:t>单击此处编辑文本样式</a:t>
            </a:r>
            <a:endParaRPr lang="en-US" altLang="zh-CN" dirty="0"/>
          </a:p>
          <a:p>
            <a:pPr lvl="1"/>
            <a:r>
              <a:rPr lang="zh-CN" altLang="en-US" dirty="0"/>
              <a:t>第二层</a:t>
            </a:r>
            <a:endParaRPr lang="en-US" altLang="zh-CN" dirty="0"/>
          </a:p>
          <a:p>
            <a:pPr lvl="2"/>
            <a:r>
              <a:rPr lang="zh-CN" altLang="en-US" dirty="0"/>
              <a:t>第三层</a:t>
            </a:r>
            <a:endParaRPr lang="en-US" altLang="zh-CN" dirty="0"/>
          </a:p>
          <a:p>
            <a:pPr lvl="3"/>
            <a:r>
              <a:rPr lang="zh-CN" altLang="en-US" dirty="0"/>
              <a:t>第四层</a:t>
            </a:r>
            <a:endParaRPr lang="en-US" altLang="zh-CN" dirty="0"/>
          </a:p>
          <a:p>
            <a:pPr lvl="4"/>
            <a:r>
              <a:rPr lang="zh-CN" altLang="en-US" dirty="0"/>
              <a:t>第五层</a:t>
            </a:r>
            <a:endParaRPr lang="en-US" altLang="zh-CN"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4"/>
          <p:cNvSpPr>
            <a:spLocks noGrp="1" noChangeArrowheads="1"/>
          </p:cNvSpPr>
          <p:nvPr>
            <p:ph type="dt" sz="half" idx="10"/>
          </p:nvPr>
        </p:nvSpPr>
        <p:spPr>
          <a:xfrm>
            <a:off x="457200" y="6245225"/>
            <a:ext cx="2133600" cy="476250"/>
          </a:xfrm>
          <a:prstGeom prst="rect">
            <a:avLst/>
          </a:prstGeom>
        </p:spPr>
        <p:txBody>
          <a:bodyPr/>
          <a:lstStyle>
            <a:lvl1pPr>
              <a:defRPr>
                <a:ea typeface="宋体" panose="02010600030101010101" pitchFamily="2" charset="-122"/>
              </a:defRPr>
            </a:lvl1pPr>
          </a:lstStyle>
          <a:p>
            <a:pPr>
              <a:defRPr/>
            </a:pPr>
            <a:endParaRPr lang="en-US" altLang="zh-CN"/>
          </a:p>
        </p:txBody>
      </p:sp>
      <p:sp>
        <p:nvSpPr>
          <p:cNvPr id="5" name="Rectangle 5"/>
          <p:cNvSpPr>
            <a:spLocks noGrp="1" noChangeArrowheads="1"/>
          </p:cNvSpPr>
          <p:nvPr>
            <p:ph type="ftr" sz="quarter" idx="11"/>
          </p:nvPr>
        </p:nvSpPr>
        <p:spPr>
          <a:xfrm>
            <a:off x="3124200" y="6245225"/>
            <a:ext cx="2895600" cy="476250"/>
          </a:xfrm>
          <a:prstGeom prst="rect">
            <a:avLst/>
          </a:prstGeom>
        </p:spPr>
        <p:txBody>
          <a:bodyPr/>
          <a:lstStyle>
            <a:lvl1pPr>
              <a:defRPr>
                <a:ea typeface="宋体" panose="02010600030101010101" pitchFamily="2" charset="-122"/>
              </a:defRPr>
            </a:lvl1pPr>
          </a:lstStyle>
          <a:p>
            <a:pPr>
              <a:defRPr/>
            </a:pPr>
            <a:endParaRPr lang="en-US" altLang="zh-CN"/>
          </a:p>
        </p:txBody>
      </p:sp>
      <p:sp>
        <p:nvSpPr>
          <p:cNvPr id="6" name="Rectangle 6"/>
          <p:cNvSpPr>
            <a:spLocks noGrp="1" noChangeArrowheads="1"/>
          </p:cNvSpPr>
          <p:nvPr>
            <p:ph type="sldNum" sz="quarter" idx="12"/>
          </p:nvPr>
        </p:nvSpPr>
        <p:spPr>
          <a:xfrm>
            <a:off x="6553200" y="6245225"/>
            <a:ext cx="2133600" cy="476250"/>
          </a:xfrm>
          <a:prstGeom prst="rect">
            <a:avLst/>
          </a:prstGeom>
        </p:spPr>
        <p:txBody>
          <a:bodyPr/>
          <a:lstStyle>
            <a:lvl1pPr>
              <a:defRPr>
                <a:ea typeface="宋体" panose="02010600030101010101" pitchFamily="2" charset="-122"/>
              </a:defRPr>
            </a:lvl1pPr>
          </a:lstStyle>
          <a:p>
            <a:pPr>
              <a:defRPr/>
            </a:pPr>
            <a:fld id="{BEBBF8CA-3D0E-4626-9DE3-09516CEC7D09}" type="slidenum">
              <a:rPr lang="en-US" altLang="zh-CN"/>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竖排_中文">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4" name="竖排文字占位符 3"/>
          <p:cNvSpPr>
            <a:spLocks noGrp="1"/>
          </p:cNvSpPr>
          <p:nvPr>
            <p:ph type="body" orient="vert" sz="quarter" idx="10"/>
          </p:nvPr>
        </p:nvSpPr>
        <p:spPr>
          <a:xfrm>
            <a:off x="571500" y="1357313"/>
            <a:ext cx="8143875" cy="4929187"/>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xfrm>
            <a:off x="457200" y="6245225"/>
            <a:ext cx="2133600" cy="476250"/>
          </a:xfrm>
          <a:prstGeom prst="rect">
            <a:avLst/>
          </a:prstGeom>
        </p:spPr>
        <p:txBody>
          <a:bodyPr/>
          <a:lstStyle>
            <a:lvl1pPr>
              <a:defRPr>
                <a:ea typeface="宋体" panose="02010600030101010101" pitchFamily="2" charset="-122"/>
              </a:defRPr>
            </a:lvl1pPr>
          </a:lstStyle>
          <a:p>
            <a:pPr>
              <a:defRPr/>
            </a:pPr>
            <a:endParaRPr lang="en-US" altLang="zh-CN"/>
          </a:p>
        </p:txBody>
      </p:sp>
      <p:sp>
        <p:nvSpPr>
          <p:cNvPr id="3" name="Rectangle 5"/>
          <p:cNvSpPr>
            <a:spLocks noGrp="1" noChangeArrowheads="1"/>
          </p:cNvSpPr>
          <p:nvPr>
            <p:ph type="ftr" sz="quarter" idx="11"/>
          </p:nvPr>
        </p:nvSpPr>
        <p:spPr>
          <a:xfrm>
            <a:off x="3124200" y="6245225"/>
            <a:ext cx="2895600" cy="476250"/>
          </a:xfrm>
          <a:prstGeom prst="rect">
            <a:avLst/>
          </a:prstGeom>
        </p:spPr>
        <p:txBody>
          <a:bodyPr/>
          <a:lstStyle>
            <a:lvl1pPr>
              <a:defRPr>
                <a:ea typeface="宋体" panose="02010600030101010101" pitchFamily="2" charset="-122"/>
              </a:defRPr>
            </a:lvl1pPr>
          </a:lstStyle>
          <a:p>
            <a:pPr>
              <a:defRPr/>
            </a:pPr>
            <a:endParaRPr lang="en-US" altLang="zh-CN"/>
          </a:p>
        </p:txBody>
      </p:sp>
      <p:sp>
        <p:nvSpPr>
          <p:cNvPr id="4" name="Rectangle 6"/>
          <p:cNvSpPr>
            <a:spLocks noGrp="1" noChangeArrowheads="1"/>
          </p:cNvSpPr>
          <p:nvPr>
            <p:ph type="sldNum" sz="quarter" idx="12"/>
          </p:nvPr>
        </p:nvSpPr>
        <p:spPr>
          <a:xfrm>
            <a:off x="6553200" y="6245225"/>
            <a:ext cx="2133600" cy="476250"/>
          </a:xfrm>
          <a:prstGeom prst="rect">
            <a:avLst/>
          </a:prstGeom>
        </p:spPr>
        <p:txBody>
          <a:bodyPr/>
          <a:lstStyle>
            <a:lvl1pPr>
              <a:defRPr>
                <a:ea typeface="宋体" panose="02010600030101010101" pitchFamily="2" charset="-122"/>
              </a:defRPr>
            </a:lvl1pPr>
          </a:lstStyle>
          <a:p>
            <a:pPr>
              <a:defRPr/>
            </a:pPr>
            <a:fld id="{4E4630B3-895C-44F2-B0F9-3D3F9ACED470}" type="slidenum">
              <a:rPr lang="en-US" altLang="zh-CN"/>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标题和内容_中文">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dirty="0"/>
          </a:p>
        </p:txBody>
      </p:sp>
      <p:sp>
        <p:nvSpPr>
          <p:cNvPr id="4" name="内容占位符 3"/>
          <p:cNvSpPr>
            <a:spLocks noGrp="1"/>
          </p:cNvSpPr>
          <p:nvPr>
            <p:ph sz="quarter" idx="10"/>
          </p:nvPr>
        </p:nvSpPr>
        <p:spPr>
          <a:xfrm>
            <a:off x="500034" y="1285874"/>
            <a:ext cx="8143932" cy="5072083"/>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cSld name="礼堂">
    <p:bg>
      <p:bgPr>
        <a:blipFill dpi="0" rotWithShape="1">
          <a:blip r:embed="rId2" cstate="print">
            <a:alphaModFix amt="85000"/>
            <a:lum/>
          </a:blip>
          <a:srcRect/>
          <a:stretch>
            <a:fillRect l="-1000" t="24000" r="-3000" b="-22000"/>
          </a:stretch>
        </a:blipFill>
        <a:effectLst/>
      </p:bgPr>
    </p:bg>
    <p:spTree>
      <p:nvGrpSpPr>
        <p:cNvPr id="1" name=""/>
        <p:cNvGrpSpPr/>
        <p:nvPr/>
      </p:nvGrpSpPr>
      <p:grpSpPr>
        <a:xfrm>
          <a:off x="0" y="0"/>
          <a:ext cx="0" cy="0"/>
          <a:chOff x="0" y="0"/>
          <a:chExt cx="0" cy="0"/>
        </a:xfrm>
      </p:grpSpPr>
      <p:sp>
        <p:nvSpPr>
          <p:cNvPr id="19" name="标题 18"/>
          <p:cNvSpPr>
            <a:spLocks noGrp="1"/>
          </p:cNvSpPr>
          <p:nvPr>
            <p:ph type="title"/>
          </p:nvPr>
        </p:nvSpPr>
        <p:spPr>
          <a:xfrm>
            <a:off x="0" y="814042"/>
            <a:ext cx="9144000" cy="1134132"/>
          </a:xfrm>
          <a:noFill/>
        </p:spPr>
        <p:txBody>
          <a:bodyPr/>
          <a:lstStyle>
            <a:lvl1pPr>
              <a:defRPr sz="4400">
                <a:solidFill>
                  <a:srgbClr val="7030A0"/>
                </a:solidFill>
                <a:latin typeface="华文琥珀" panose="02010800040101010101" pitchFamily="2" charset="-122"/>
                <a:ea typeface="华文琥珀" panose="02010800040101010101" pitchFamily="2" charset="-122"/>
              </a:defRPr>
            </a:lvl1pPr>
          </a:lstStyle>
          <a:p>
            <a:r>
              <a:rPr lang="zh-CN" altLang="en-US"/>
              <a:t>单击此处编辑母版标题样式</a:t>
            </a:r>
            <a:endParaRPr lang="zh-CN"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image" Target="../media/image2.png"/><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6" Type="http://schemas.openxmlformats.org/officeDocument/2006/relationships/theme" Target="../theme/theme2.xml"/><Relationship Id="rId5" Type="http://schemas.openxmlformats.org/officeDocument/2006/relationships/image" Target="../media/image2.png"/><Relationship Id="rId4" Type="http://schemas.openxmlformats.org/officeDocument/2006/relationships/slideLayout" Target="../slideLayouts/slideLayout13.xml"/><Relationship Id="rId3" Type="http://schemas.openxmlformats.org/officeDocument/2006/relationships/slideLayout" Target="../slideLayouts/slideLayout12.xml"/><Relationship Id="rId2" Type="http://schemas.openxmlformats.org/officeDocument/2006/relationships/slideLayout" Target="../slideLayouts/slideLayout11.xml"/><Relationship Id="rId1"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9" name="Rectangle 3"/>
          <p:cNvSpPr>
            <a:spLocks noGrp="1" noChangeArrowheads="1"/>
          </p:cNvSpPr>
          <p:nvPr>
            <p:ph type="body" idx="1"/>
          </p:nvPr>
        </p:nvSpPr>
        <p:spPr bwMode="auto">
          <a:xfrm>
            <a:off x="317271" y="980728"/>
            <a:ext cx="8503201" cy="5400600"/>
          </a:xfrm>
          <a:prstGeom prst="rect">
            <a:avLst/>
          </a:prstGeom>
          <a:noFill/>
          <a:ln w="9525">
            <a:noFill/>
            <a:miter lim="800000"/>
          </a:ln>
        </p:spPr>
        <p:txBody>
          <a:bodyPr vert="horz" wrap="square" lIns="91440" tIns="45720" rIns="91440" bIns="45720" numCol="1" anchor="t" anchorCtr="0" compatLnSpc="1"/>
          <a:lstStyle/>
          <a:p>
            <a:pPr lvl="0"/>
            <a:r>
              <a:rPr lang="zh-CN" altLang="en-US" dirty="0"/>
              <a:t>单击此处编辑母版文本样式</a:t>
            </a:r>
            <a:endParaRPr lang="zh-CN" altLang="en-US" dirty="0"/>
          </a:p>
          <a:p>
            <a:pPr lvl="1"/>
            <a:r>
              <a:rPr lang="zh-CN" altLang="en-US" dirty="0"/>
              <a:t>第二级 </a:t>
            </a:r>
            <a:r>
              <a:rPr lang="en-US" altLang="zh-CN" dirty="0"/>
              <a:t>2</a:t>
            </a:r>
            <a:endParaRPr lang="zh-CN" altLang="en-US" dirty="0"/>
          </a:p>
          <a:p>
            <a:pPr lvl="2"/>
            <a:r>
              <a:rPr lang="zh-CN" altLang="en-US" dirty="0"/>
              <a:t>第三级 </a:t>
            </a:r>
            <a:r>
              <a:rPr lang="en-US" altLang="zh-CN" dirty="0"/>
              <a:t>3</a:t>
            </a:r>
            <a:endParaRPr lang="zh-CN" altLang="en-US" dirty="0"/>
          </a:p>
          <a:p>
            <a:pPr lvl="3"/>
            <a:r>
              <a:rPr lang="zh-CN" altLang="en-US" dirty="0"/>
              <a:t>第四级 </a:t>
            </a:r>
            <a:r>
              <a:rPr lang="en-US" altLang="zh-CN" dirty="0"/>
              <a:t>4</a:t>
            </a:r>
            <a:endParaRPr lang="zh-CN" altLang="en-US" dirty="0"/>
          </a:p>
          <a:p>
            <a:pPr lvl="4"/>
            <a:r>
              <a:rPr lang="zh-CN" altLang="en-US" dirty="0"/>
              <a:t>第五级 </a:t>
            </a:r>
            <a:r>
              <a:rPr lang="en-US" altLang="zh-CN" dirty="0"/>
              <a:t>5</a:t>
            </a:r>
            <a:endParaRPr lang="en-US" altLang="zh-CN" dirty="0"/>
          </a:p>
        </p:txBody>
      </p:sp>
      <p:sp>
        <p:nvSpPr>
          <p:cNvPr id="1030" name="Rectangle 2"/>
          <p:cNvSpPr>
            <a:spLocks noGrp="1" noChangeArrowheads="1"/>
          </p:cNvSpPr>
          <p:nvPr>
            <p:ph type="title"/>
          </p:nvPr>
        </p:nvSpPr>
        <p:spPr bwMode="white">
          <a:xfrm>
            <a:off x="317271" y="44624"/>
            <a:ext cx="8503201" cy="536667"/>
          </a:xfrm>
          <a:prstGeom prst="rect">
            <a:avLst/>
          </a:prstGeom>
          <a:noFill/>
          <a:ln>
            <a:noFill/>
          </a:ln>
          <a:effectLst/>
        </p:spPr>
        <p:style>
          <a:lnRef idx="1">
            <a:schemeClr val="accent6"/>
          </a:lnRef>
          <a:fillRef idx="2">
            <a:schemeClr val="accent6"/>
          </a:fillRef>
          <a:effectRef idx="1">
            <a:schemeClr val="accent6"/>
          </a:effectRef>
          <a:fontRef idx="none"/>
        </p:style>
        <p:txBody>
          <a:bodyPr vert="horz" wrap="square" lIns="91440" tIns="45720" rIns="91440" bIns="45720" numCol="1" anchor="ctr" anchorCtr="0" compatLnSpc="1"/>
          <a:lstStyle/>
          <a:p>
            <a:pPr lvl="0"/>
            <a:r>
              <a:rPr lang="zh-CN" altLang="en-US" dirty="0"/>
              <a:t>中文版：单击此处编辑标题样式</a:t>
            </a:r>
            <a:endParaRPr lang="en-US" altLang="zh-CN" dirty="0"/>
          </a:p>
        </p:txBody>
      </p:sp>
      <p:cxnSp>
        <p:nvCxnSpPr>
          <p:cNvPr id="4" name="Straight Connector 3"/>
          <p:cNvCxnSpPr/>
          <p:nvPr userDrawn="1"/>
        </p:nvCxnSpPr>
        <p:spPr>
          <a:xfrm flipH="1" flipV="1">
            <a:off x="323528" y="581291"/>
            <a:ext cx="7920000" cy="5757"/>
          </a:xfrm>
          <a:prstGeom prst="line">
            <a:avLst/>
          </a:prstGeom>
          <a:ln w="12700">
            <a:gradFill flip="none" rotWithShape="1">
              <a:gsLst>
                <a:gs pos="0">
                  <a:schemeClr val="accent2">
                    <a:lumMod val="67000"/>
                  </a:schemeClr>
                </a:gs>
                <a:gs pos="20000">
                  <a:schemeClr val="accent2">
                    <a:lumMod val="75000"/>
                    <a:lumOff val="25000"/>
                  </a:schemeClr>
                </a:gs>
                <a:gs pos="100000">
                  <a:schemeClr val="accent2">
                    <a:lumMod val="60000"/>
                    <a:lumOff val="40000"/>
                  </a:schemeClr>
                </a:gs>
              </a:gsLst>
              <a:lin ang="0" scaled="1"/>
              <a:tileRect/>
            </a:gradFill>
          </a:ln>
        </p:spPr>
        <p:style>
          <a:lnRef idx="1">
            <a:schemeClr val="accent1"/>
          </a:lnRef>
          <a:fillRef idx="0">
            <a:schemeClr val="accent1"/>
          </a:fillRef>
          <a:effectRef idx="0">
            <a:schemeClr val="accent1"/>
          </a:effectRef>
          <a:fontRef idx="minor">
            <a:schemeClr val="tx1"/>
          </a:fontRef>
        </p:style>
      </p:cxnSp>
      <p:sp>
        <p:nvSpPr>
          <p:cNvPr id="10" name="文本框 9"/>
          <p:cNvSpPr txBox="1"/>
          <p:nvPr userDrawn="1"/>
        </p:nvSpPr>
        <p:spPr>
          <a:xfrm>
            <a:off x="107504" y="6588695"/>
            <a:ext cx="9001000" cy="261610"/>
          </a:xfrm>
          <a:prstGeom prst="rect">
            <a:avLst/>
          </a:prstGeom>
          <a:noFill/>
        </p:spPr>
        <p:txBody>
          <a:bodyPr wrap="square" rtlCol="0" anchor="ctr">
            <a:spAutoFit/>
          </a:bodyPr>
          <a:lstStyle/>
          <a:p>
            <a:r>
              <a:rPr lang="zh-CN" altLang="en-US" sz="1100" dirty="0">
                <a:solidFill>
                  <a:schemeClr val="accent6">
                    <a:lumMod val="75000"/>
                  </a:schemeClr>
                </a:solidFill>
                <a:latin typeface="Times New Roman" panose="02020603050405020304" pitchFamily="18" charset="0"/>
                <a:ea typeface="隶书" panose="02010509060101010101" pitchFamily="49" charset="-122"/>
                <a:cs typeface="Times New Roman" panose="02020603050405020304" pitchFamily="18" charset="0"/>
              </a:rPr>
              <a:t>责任、厚德、实干、创新                                                                                                                                                                                                         </a:t>
            </a:r>
            <a:fld id="{666FEFDA-DD7F-4951-83E0-8FC5FFABAEA6}" type="slidenum">
              <a:rPr lang="zh-CN" altLang="en-US" sz="1050" u="sng" smtClean="0">
                <a:solidFill>
                  <a:schemeClr val="accent6">
                    <a:lumMod val="75000"/>
                  </a:schemeClr>
                </a:solidFill>
                <a:latin typeface="Times New Roman" panose="02020603050405020304" pitchFamily="18" charset="0"/>
                <a:ea typeface="隶书" panose="02010509060101010101" pitchFamily="49" charset="-122"/>
                <a:cs typeface="Times New Roman" panose="02020603050405020304" pitchFamily="18" charset="0"/>
              </a:rPr>
            </a:fld>
            <a:endParaRPr lang="zh-CN" altLang="en-US" u="sng" dirty="0">
              <a:solidFill>
                <a:schemeClr val="accent6">
                  <a:lumMod val="75000"/>
                </a:schemeClr>
              </a:solidFill>
              <a:latin typeface="Times New Roman" panose="02020603050405020304" pitchFamily="18" charset="0"/>
              <a:ea typeface="隶书" panose="02010509060101010101" pitchFamily="49" charset="-122"/>
              <a:cs typeface="Times New Roman" panose="02020603050405020304" pitchFamily="18" charset="0"/>
            </a:endParaRPr>
          </a:p>
        </p:txBody>
      </p:sp>
      <p:pic>
        <p:nvPicPr>
          <p:cNvPr id="7" name="Picture 2" descr="清华大学工程物理系核能所REAL实验室-Tsinghua REAL"/>
          <p:cNvPicPr>
            <a:picLocks noChangeAspect="1" noChangeArrowheads="1"/>
          </p:cNvPicPr>
          <p:nvPr userDrawn="1"/>
        </p:nvPicPr>
        <p:blipFill rotWithShape="1">
          <a:blip r:embed="rId10" cstate="print">
            <a:extLst>
              <a:ext uri="{28A0092B-C50C-407E-A947-70E740481C1C}">
                <a14:useLocalDpi xmlns:a14="http://schemas.microsoft.com/office/drawing/2010/main" val="0"/>
              </a:ext>
            </a:extLst>
          </a:blip>
          <a:srcRect r="53306"/>
          <a:stretch>
            <a:fillRect/>
          </a:stretch>
        </p:blipFill>
        <p:spPr bwMode="auto">
          <a:xfrm>
            <a:off x="8308355" y="468497"/>
            <a:ext cx="512117" cy="216024"/>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xStyles>
    <p:titleStyle>
      <a:lvl1pPr algn="ctr" rtl="0" eaLnBrk="1" fontAlgn="base" hangingPunct="1">
        <a:spcBef>
          <a:spcPct val="0"/>
        </a:spcBef>
        <a:spcAft>
          <a:spcPct val="0"/>
        </a:spcAft>
        <a:defRPr sz="2800" b="1" cap="none" spc="0" baseline="0">
          <a:ln w="0"/>
          <a:solidFill>
            <a:schemeClr val="tx2"/>
          </a:solidFill>
          <a:effectLst/>
          <a:latin typeface="Arial" panose="020B0604020202020204" pitchFamily="34" charset="0"/>
          <a:ea typeface="黑体" panose="02010609060101010101" pitchFamily="49" charset="-122"/>
          <a:cs typeface="华文楷体" panose="02010600040101010101" charset="-122"/>
        </a:defRPr>
      </a:lvl1pPr>
      <a:lvl2pPr algn="ctr" rtl="0" eaLnBrk="1" fontAlgn="base" hangingPunct="1">
        <a:spcBef>
          <a:spcPct val="0"/>
        </a:spcBef>
        <a:spcAft>
          <a:spcPct val="0"/>
        </a:spcAft>
        <a:defRPr sz="3200" b="1">
          <a:solidFill>
            <a:schemeClr val="bg1"/>
          </a:solidFill>
          <a:latin typeface="华文楷体" panose="02010600040101010101" charset="-122"/>
          <a:ea typeface="华文楷体" panose="02010600040101010101" charset="-122"/>
        </a:defRPr>
      </a:lvl2pPr>
      <a:lvl3pPr algn="ctr" rtl="0" eaLnBrk="1" fontAlgn="base" hangingPunct="1">
        <a:spcBef>
          <a:spcPct val="0"/>
        </a:spcBef>
        <a:spcAft>
          <a:spcPct val="0"/>
        </a:spcAft>
        <a:defRPr sz="3200" b="1">
          <a:solidFill>
            <a:schemeClr val="bg1"/>
          </a:solidFill>
          <a:latin typeface="华文楷体" panose="02010600040101010101" charset="-122"/>
          <a:ea typeface="华文楷体" panose="02010600040101010101" charset="-122"/>
        </a:defRPr>
      </a:lvl3pPr>
      <a:lvl4pPr algn="ctr" rtl="0" eaLnBrk="1" fontAlgn="base" hangingPunct="1">
        <a:spcBef>
          <a:spcPct val="0"/>
        </a:spcBef>
        <a:spcAft>
          <a:spcPct val="0"/>
        </a:spcAft>
        <a:defRPr sz="3200" b="1">
          <a:solidFill>
            <a:schemeClr val="bg1"/>
          </a:solidFill>
          <a:latin typeface="华文楷体" panose="02010600040101010101" charset="-122"/>
          <a:ea typeface="华文楷体" panose="02010600040101010101" charset="-122"/>
        </a:defRPr>
      </a:lvl4pPr>
      <a:lvl5pPr algn="ctr" rtl="0" eaLnBrk="1" fontAlgn="base" hangingPunct="1">
        <a:spcBef>
          <a:spcPct val="0"/>
        </a:spcBef>
        <a:spcAft>
          <a:spcPct val="0"/>
        </a:spcAft>
        <a:defRPr sz="3200" b="1">
          <a:solidFill>
            <a:schemeClr val="bg1"/>
          </a:solidFill>
          <a:latin typeface="华文楷体" panose="02010600040101010101" charset="-122"/>
          <a:ea typeface="华文楷体" panose="02010600040101010101" charset="-122"/>
        </a:defRPr>
      </a:lvl5pPr>
      <a:lvl6pPr marL="457200" algn="ctr" rtl="0" eaLnBrk="1" fontAlgn="base" hangingPunct="1">
        <a:spcBef>
          <a:spcPct val="0"/>
        </a:spcBef>
        <a:spcAft>
          <a:spcPct val="0"/>
        </a:spcAft>
        <a:defRPr sz="3200" b="1">
          <a:solidFill>
            <a:schemeClr val="bg1"/>
          </a:solidFill>
          <a:latin typeface="Verdana" panose="020B0604030504040204" pitchFamily="34" charset="0"/>
        </a:defRPr>
      </a:lvl6pPr>
      <a:lvl7pPr marL="914400" algn="ctr" rtl="0" eaLnBrk="1" fontAlgn="base" hangingPunct="1">
        <a:spcBef>
          <a:spcPct val="0"/>
        </a:spcBef>
        <a:spcAft>
          <a:spcPct val="0"/>
        </a:spcAft>
        <a:defRPr sz="3200" b="1">
          <a:solidFill>
            <a:schemeClr val="bg1"/>
          </a:solidFill>
          <a:latin typeface="Verdana" panose="020B0604030504040204" pitchFamily="34" charset="0"/>
        </a:defRPr>
      </a:lvl7pPr>
      <a:lvl8pPr marL="1371600" algn="ctr" rtl="0" eaLnBrk="1" fontAlgn="base" hangingPunct="1">
        <a:spcBef>
          <a:spcPct val="0"/>
        </a:spcBef>
        <a:spcAft>
          <a:spcPct val="0"/>
        </a:spcAft>
        <a:defRPr sz="3200" b="1">
          <a:solidFill>
            <a:schemeClr val="bg1"/>
          </a:solidFill>
          <a:latin typeface="Verdana" panose="020B0604030504040204" pitchFamily="34" charset="0"/>
        </a:defRPr>
      </a:lvl8pPr>
      <a:lvl9pPr marL="1828800" algn="ctr" rtl="0" eaLnBrk="1" fontAlgn="base" hangingPunct="1">
        <a:spcBef>
          <a:spcPct val="0"/>
        </a:spcBef>
        <a:spcAft>
          <a:spcPct val="0"/>
        </a:spcAft>
        <a:defRPr sz="3200" b="1">
          <a:solidFill>
            <a:schemeClr val="bg1"/>
          </a:solidFill>
          <a:latin typeface="Verdana" panose="020B0604030504040204" pitchFamily="34" charset="0"/>
        </a:defRPr>
      </a:lvl9pPr>
    </p:titleStyle>
    <p:bodyStyle>
      <a:lvl1pPr marL="355600" indent="-355600" algn="l" rtl="0" eaLnBrk="1" fontAlgn="base" hangingPunct="1">
        <a:spcBef>
          <a:spcPct val="20000"/>
        </a:spcBef>
        <a:spcAft>
          <a:spcPct val="0"/>
        </a:spcAft>
        <a:buClrTx/>
        <a:buFont typeface="Arial" panose="020B0604020202020204" pitchFamily="34" charset="0"/>
        <a:buChar char="•"/>
        <a:defRPr sz="2200" b="1" baseline="0">
          <a:solidFill>
            <a:schemeClr val="tx2"/>
          </a:solidFill>
          <a:latin typeface="Arial" panose="020B0604020202020204" pitchFamily="34" charset="0"/>
          <a:ea typeface="黑体" panose="02010609060101010101" pitchFamily="49" charset="-122"/>
          <a:cs typeface="Times New Roman" panose="02020603050405020304" pitchFamily="18" charset="0"/>
        </a:defRPr>
      </a:lvl1pPr>
      <a:lvl2pPr marL="541655" indent="-186055" algn="l" rtl="0" eaLnBrk="1" fontAlgn="base" hangingPunct="1">
        <a:spcBef>
          <a:spcPct val="20000"/>
        </a:spcBef>
        <a:spcAft>
          <a:spcPct val="0"/>
        </a:spcAft>
        <a:buClrTx/>
        <a:buFont typeface="Times New Roman" panose="02020603050405020304" pitchFamily="18" charset="0"/>
        <a:buChar char="-"/>
        <a:defRPr sz="2000" b="0" baseline="0">
          <a:solidFill>
            <a:schemeClr val="tx2"/>
          </a:solidFill>
          <a:latin typeface="Times New Roman" panose="02020603050405020304" pitchFamily="18" charset="0"/>
          <a:ea typeface="仿宋" panose="02010609060101010101" pitchFamily="49" charset="-122"/>
          <a:cs typeface="Times New Roman" panose="02020603050405020304" pitchFamily="18" charset="0"/>
        </a:defRPr>
      </a:lvl2pPr>
      <a:lvl3pPr marL="897255" indent="-177800" algn="l" rtl="0" eaLnBrk="1" fontAlgn="base" hangingPunct="1">
        <a:spcBef>
          <a:spcPct val="20000"/>
        </a:spcBef>
        <a:spcAft>
          <a:spcPct val="0"/>
        </a:spcAft>
        <a:buClrTx/>
        <a:buFont typeface="Times New Roman" panose="02020603050405020304" pitchFamily="18" charset="0"/>
        <a:buChar char="-"/>
        <a:defRPr sz="2000" b="0" baseline="0">
          <a:solidFill>
            <a:schemeClr val="tx2"/>
          </a:solidFill>
          <a:latin typeface="Times New Roman" panose="02020603050405020304" pitchFamily="18" charset="0"/>
          <a:ea typeface="仿宋" panose="02010609060101010101" pitchFamily="49" charset="-122"/>
          <a:cs typeface="Times New Roman" panose="02020603050405020304" pitchFamily="18" charset="0"/>
        </a:defRPr>
      </a:lvl3pPr>
      <a:lvl4pPr marL="1252855" indent="-177800" algn="l" rtl="0" eaLnBrk="1" fontAlgn="base" hangingPunct="1">
        <a:spcBef>
          <a:spcPct val="20000"/>
        </a:spcBef>
        <a:spcAft>
          <a:spcPct val="0"/>
        </a:spcAft>
        <a:buFont typeface="Times New Roman" panose="02020603050405020304" pitchFamily="18" charset="0"/>
        <a:buChar char="-"/>
        <a:defRPr sz="1800" b="0" baseline="0">
          <a:solidFill>
            <a:schemeClr val="tx2"/>
          </a:solidFill>
          <a:latin typeface="Times New Roman" panose="02020603050405020304" pitchFamily="18" charset="0"/>
          <a:ea typeface="仿宋" panose="02010609060101010101" pitchFamily="49" charset="-122"/>
          <a:cs typeface="Times New Roman" panose="02020603050405020304" pitchFamily="18" charset="0"/>
        </a:defRPr>
      </a:lvl4pPr>
      <a:lvl5pPr marL="1617980" indent="-177800" algn="l" rtl="0" eaLnBrk="1" fontAlgn="base" hangingPunct="1">
        <a:spcBef>
          <a:spcPct val="20000"/>
        </a:spcBef>
        <a:spcAft>
          <a:spcPct val="0"/>
        </a:spcAft>
        <a:buFont typeface="Times New Roman" panose="02020603050405020304" pitchFamily="18" charset="0"/>
        <a:buChar char="-"/>
        <a:defRPr sz="1600" b="0" baseline="0">
          <a:solidFill>
            <a:schemeClr val="tx2"/>
          </a:solidFill>
          <a:latin typeface="Times New Roman" panose="02020603050405020304" pitchFamily="18" charset="0"/>
          <a:ea typeface="仿宋" panose="02010609060101010101" pitchFamily="49" charset="-122"/>
          <a:cs typeface="Times New Roman" panose="02020603050405020304" pitchFamily="18" charset="0"/>
        </a:defRPr>
      </a:lvl5pPr>
      <a:lvl6pPr marL="2514600" indent="-228600" algn="l" rtl="0" eaLnBrk="1" fontAlgn="base" hangingPunct="1">
        <a:spcBef>
          <a:spcPct val="20000"/>
        </a:spcBef>
        <a:spcAft>
          <a:spcPct val="0"/>
        </a:spcAft>
        <a:buChar char="»"/>
        <a:defRPr sz="2000">
          <a:solidFill>
            <a:schemeClr val="tx1"/>
          </a:solidFill>
          <a:latin typeface="Arial" panose="020B0604020202020204" pitchFamily="34" charset="0"/>
        </a:defRPr>
      </a:lvl6pPr>
      <a:lvl7pPr marL="2971800" indent="-228600" algn="l" rtl="0" eaLnBrk="1" fontAlgn="base" hangingPunct="1">
        <a:spcBef>
          <a:spcPct val="20000"/>
        </a:spcBef>
        <a:spcAft>
          <a:spcPct val="0"/>
        </a:spcAft>
        <a:buChar char="»"/>
        <a:defRPr sz="2000">
          <a:solidFill>
            <a:schemeClr val="tx1"/>
          </a:solidFill>
          <a:latin typeface="Arial" panose="020B0604020202020204" pitchFamily="34" charset="0"/>
        </a:defRPr>
      </a:lvl7pPr>
      <a:lvl8pPr marL="3429000" indent="-228600" algn="l" rtl="0" eaLnBrk="1" fontAlgn="base" hangingPunct="1">
        <a:spcBef>
          <a:spcPct val="20000"/>
        </a:spcBef>
        <a:spcAft>
          <a:spcPct val="0"/>
        </a:spcAft>
        <a:buChar char="»"/>
        <a:defRPr sz="2000">
          <a:solidFill>
            <a:schemeClr val="tx1"/>
          </a:solidFill>
          <a:latin typeface="Arial" panose="020B0604020202020204" pitchFamily="34" charset="0"/>
        </a:defRPr>
      </a:lvl8pPr>
      <a:lvl9pPr marL="3886200" indent="-228600" algn="l" rtl="0" eaLnBrk="1" fontAlgn="base" hangingPunct="1">
        <a:spcBef>
          <a:spcPct val="20000"/>
        </a:spcBef>
        <a:spcAft>
          <a:spcPct val="0"/>
        </a:spcAft>
        <a:buChar char="»"/>
        <a:defRPr sz="2000">
          <a:solidFill>
            <a:schemeClr val="tx1"/>
          </a:solidFill>
          <a:latin typeface="Arial" panose="020B0604020202020204" pitchFamily="34"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9" name="Rectangle 3"/>
          <p:cNvSpPr>
            <a:spLocks noGrp="1" noChangeArrowheads="1"/>
          </p:cNvSpPr>
          <p:nvPr>
            <p:ph type="body" idx="1"/>
          </p:nvPr>
        </p:nvSpPr>
        <p:spPr bwMode="auto">
          <a:xfrm>
            <a:off x="317271" y="980728"/>
            <a:ext cx="8503201" cy="5400600"/>
          </a:xfrm>
          <a:prstGeom prst="rect">
            <a:avLst/>
          </a:prstGeom>
          <a:noFill/>
          <a:ln w="9525">
            <a:noFill/>
            <a:miter lim="800000"/>
          </a:ln>
        </p:spPr>
        <p:txBody>
          <a:bodyPr vert="horz" wrap="square" lIns="91440" tIns="45720" rIns="91440" bIns="45720" numCol="1" anchor="t" anchorCtr="0" compatLnSpc="1"/>
          <a:lstStyle/>
          <a:p>
            <a:pPr lvl="0"/>
            <a:r>
              <a:rPr lang="en-US" altLang="zh-CN" dirty="0"/>
              <a:t>Click here to edit the text</a:t>
            </a:r>
            <a:endParaRPr lang="zh-CN" altLang="en-US" dirty="0"/>
          </a:p>
          <a:p>
            <a:pPr lvl="1"/>
            <a:r>
              <a:rPr lang="en-US" altLang="zh-CN" dirty="0"/>
              <a:t>list</a:t>
            </a:r>
            <a:r>
              <a:rPr lang="zh-CN" altLang="en-US" dirty="0"/>
              <a:t> </a:t>
            </a:r>
            <a:r>
              <a:rPr lang="en-US" altLang="zh-CN" dirty="0"/>
              <a:t>2</a:t>
            </a:r>
            <a:endParaRPr lang="zh-CN" altLang="en-US" dirty="0"/>
          </a:p>
          <a:p>
            <a:pPr lvl="2"/>
            <a:r>
              <a:rPr lang="en-US" altLang="zh-CN" dirty="0"/>
              <a:t>list</a:t>
            </a:r>
            <a:r>
              <a:rPr lang="zh-CN" altLang="en-US" dirty="0"/>
              <a:t> </a:t>
            </a:r>
            <a:r>
              <a:rPr lang="en-US" altLang="zh-CN" dirty="0"/>
              <a:t>3</a:t>
            </a:r>
            <a:endParaRPr lang="zh-CN" altLang="en-US" dirty="0"/>
          </a:p>
          <a:p>
            <a:pPr lvl="3"/>
            <a:r>
              <a:rPr lang="en-US" altLang="zh-CN" dirty="0"/>
              <a:t>list</a:t>
            </a:r>
            <a:r>
              <a:rPr lang="zh-CN" altLang="en-US" dirty="0"/>
              <a:t> </a:t>
            </a:r>
            <a:r>
              <a:rPr lang="en-US" altLang="zh-CN" dirty="0"/>
              <a:t>4</a:t>
            </a:r>
            <a:endParaRPr lang="zh-CN" altLang="en-US" dirty="0"/>
          </a:p>
          <a:p>
            <a:pPr lvl="4"/>
            <a:r>
              <a:rPr lang="en-US" altLang="zh-CN" dirty="0"/>
              <a:t>list</a:t>
            </a:r>
            <a:r>
              <a:rPr lang="zh-CN" altLang="en-US" dirty="0"/>
              <a:t> </a:t>
            </a:r>
            <a:r>
              <a:rPr lang="en-US" altLang="zh-CN" dirty="0"/>
              <a:t>5</a:t>
            </a:r>
            <a:endParaRPr lang="en-US" altLang="zh-CN" dirty="0"/>
          </a:p>
        </p:txBody>
      </p:sp>
      <p:sp>
        <p:nvSpPr>
          <p:cNvPr id="1030" name="Rectangle 2"/>
          <p:cNvSpPr>
            <a:spLocks noGrp="1" noChangeArrowheads="1"/>
          </p:cNvSpPr>
          <p:nvPr>
            <p:ph type="title"/>
          </p:nvPr>
        </p:nvSpPr>
        <p:spPr bwMode="white">
          <a:xfrm>
            <a:off x="317271" y="44624"/>
            <a:ext cx="8503201" cy="536667"/>
          </a:xfrm>
          <a:prstGeom prst="rect">
            <a:avLst/>
          </a:prstGeom>
          <a:noFill/>
          <a:ln>
            <a:noFill/>
          </a:ln>
          <a:effectLst/>
        </p:spPr>
        <p:style>
          <a:lnRef idx="1">
            <a:schemeClr val="accent6"/>
          </a:lnRef>
          <a:fillRef idx="2">
            <a:schemeClr val="accent6"/>
          </a:fillRef>
          <a:effectRef idx="1">
            <a:schemeClr val="accent6"/>
          </a:effectRef>
          <a:fontRef idx="none"/>
        </p:style>
        <p:txBody>
          <a:bodyPr vert="horz" wrap="square" lIns="91440" tIns="45720" rIns="91440" bIns="45720" numCol="1" anchor="ctr" anchorCtr="0" compatLnSpc="1"/>
          <a:lstStyle/>
          <a:p>
            <a:pPr lvl="0"/>
            <a:r>
              <a:rPr lang="en-US" altLang="zh-CN" dirty="0"/>
              <a:t>English Version: Click here to edit the title</a:t>
            </a:r>
            <a:endParaRPr lang="en-US" altLang="zh-CN" dirty="0"/>
          </a:p>
        </p:txBody>
      </p:sp>
      <p:cxnSp>
        <p:nvCxnSpPr>
          <p:cNvPr id="4" name="Straight Connector 3"/>
          <p:cNvCxnSpPr/>
          <p:nvPr userDrawn="1"/>
        </p:nvCxnSpPr>
        <p:spPr>
          <a:xfrm flipH="1" flipV="1">
            <a:off x="323528" y="581291"/>
            <a:ext cx="7920000" cy="5757"/>
          </a:xfrm>
          <a:prstGeom prst="line">
            <a:avLst/>
          </a:prstGeom>
          <a:ln w="12700">
            <a:gradFill flip="none" rotWithShape="1">
              <a:gsLst>
                <a:gs pos="0">
                  <a:schemeClr val="accent2">
                    <a:lumMod val="67000"/>
                  </a:schemeClr>
                </a:gs>
                <a:gs pos="20000">
                  <a:schemeClr val="accent2">
                    <a:lumMod val="75000"/>
                    <a:lumOff val="25000"/>
                  </a:schemeClr>
                </a:gs>
                <a:gs pos="100000">
                  <a:schemeClr val="accent2">
                    <a:lumMod val="60000"/>
                    <a:lumOff val="40000"/>
                  </a:schemeClr>
                </a:gs>
              </a:gsLst>
              <a:lin ang="0" scaled="1"/>
              <a:tileRect/>
            </a:gradFill>
          </a:ln>
        </p:spPr>
        <p:style>
          <a:lnRef idx="1">
            <a:schemeClr val="accent1"/>
          </a:lnRef>
          <a:fillRef idx="0">
            <a:schemeClr val="accent1"/>
          </a:fillRef>
          <a:effectRef idx="0">
            <a:schemeClr val="accent1"/>
          </a:effectRef>
          <a:fontRef idx="minor">
            <a:schemeClr val="tx1"/>
          </a:fontRef>
        </p:style>
      </p:cxnSp>
      <p:sp>
        <p:nvSpPr>
          <p:cNvPr id="10" name="文本框 9"/>
          <p:cNvSpPr txBox="1"/>
          <p:nvPr userDrawn="1"/>
        </p:nvSpPr>
        <p:spPr>
          <a:xfrm>
            <a:off x="107504" y="6588695"/>
            <a:ext cx="9001000" cy="261610"/>
          </a:xfrm>
          <a:prstGeom prst="rect">
            <a:avLst/>
          </a:prstGeom>
          <a:noFill/>
        </p:spPr>
        <p:txBody>
          <a:bodyPr wrap="square" rtlCol="0" anchor="ctr">
            <a:spAutoFit/>
          </a:bodyPr>
          <a:lstStyle/>
          <a:p>
            <a:r>
              <a:rPr lang="en-US" altLang="zh-CN" sz="1100" dirty="0">
                <a:solidFill>
                  <a:schemeClr val="accent6">
                    <a:lumMod val="75000"/>
                  </a:schemeClr>
                </a:solidFill>
                <a:latin typeface="Times New Roman" panose="02020603050405020304" pitchFamily="18" charset="0"/>
                <a:ea typeface="隶书" panose="02010509060101010101" pitchFamily="49" charset="-122"/>
                <a:cs typeface="Times New Roman" panose="02020603050405020304" pitchFamily="18" charset="0"/>
              </a:rPr>
              <a:t>Responsibility, Ethics, Action, Leading by innovation</a:t>
            </a:r>
            <a:r>
              <a:rPr lang="zh-CN" altLang="en-US" sz="1100" dirty="0">
                <a:solidFill>
                  <a:schemeClr val="accent6">
                    <a:lumMod val="75000"/>
                  </a:schemeClr>
                </a:solidFill>
                <a:latin typeface="Times New Roman" panose="02020603050405020304" pitchFamily="18" charset="0"/>
                <a:ea typeface="隶书" panose="02010509060101010101" pitchFamily="49" charset="-122"/>
                <a:cs typeface="Times New Roman" panose="02020603050405020304" pitchFamily="18" charset="0"/>
              </a:rPr>
              <a:t>                                                                                                                                                                </a:t>
            </a:r>
            <a:fld id="{666FEFDA-DD7F-4951-83E0-8FC5FFABAEA6}" type="slidenum">
              <a:rPr lang="zh-CN" altLang="en-US" sz="1050" u="sng" smtClean="0">
                <a:solidFill>
                  <a:schemeClr val="accent6">
                    <a:lumMod val="75000"/>
                  </a:schemeClr>
                </a:solidFill>
                <a:latin typeface="Times New Roman" panose="02020603050405020304" pitchFamily="18" charset="0"/>
                <a:ea typeface="隶书" panose="02010509060101010101" pitchFamily="49" charset="-122"/>
                <a:cs typeface="Times New Roman" panose="02020603050405020304" pitchFamily="18" charset="0"/>
              </a:rPr>
            </a:fld>
            <a:endParaRPr lang="zh-CN" altLang="en-US" u="sng" dirty="0">
              <a:solidFill>
                <a:schemeClr val="accent6">
                  <a:lumMod val="75000"/>
                </a:schemeClr>
              </a:solidFill>
              <a:latin typeface="Times New Roman" panose="02020603050405020304" pitchFamily="18" charset="0"/>
              <a:ea typeface="隶书" panose="02010509060101010101" pitchFamily="49" charset="-122"/>
              <a:cs typeface="Times New Roman" panose="02020603050405020304" pitchFamily="18" charset="0"/>
            </a:endParaRPr>
          </a:p>
        </p:txBody>
      </p:sp>
      <p:pic>
        <p:nvPicPr>
          <p:cNvPr id="7" name="Picture 2" descr="清华大学工程物理系核能所REAL实验室-Tsinghua REAL"/>
          <p:cNvPicPr>
            <a:picLocks noChangeAspect="1" noChangeArrowheads="1"/>
          </p:cNvPicPr>
          <p:nvPr userDrawn="1"/>
        </p:nvPicPr>
        <p:blipFill rotWithShape="1">
          <a:blip r:embed="rId5" cstate="print">
            <a:extLst>
              <a:ext uri="{28A0092B-C50C-407E-A947-70E740481C1C}">
                <a14:useLocalDpi xmlns:a14="http://schemas.microsoft.com/office/drawing/2010/main" val="0"/>
              </a:ext>
            </a:extLst>
          </a:blip>
          <a:srcRect r="53306"/>
          <a:stretch>
            <a:fillRect/>
          </a:stretch>
        </p:blipFill>
        <p:spPr bwMode="auto">
          <a:xfrm>
            <a:off x="8308355" y="468497"/>
            <a:ext cx="512117" cy="216024"/>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Lst>
  <p:txStyles>
    <p:titleStyle>
      <a:lvl1pPr algn="ctr" rtl="0" eaLnBrk="1" fontAlgn="base" hangingPunct="1">
        <a:spcBef>
          <a:spcPct val="0"/>
        </a:spcBef>
        <a:spcAft>
          <a:spcPct val="0"/>
        </a:spcAft>
        <a:defRPr sz="2800" b="1" cap="none" spc="0" baseline="0">
          <a:ln w="0"/>
          <a:solidFill>
            <a:schemeClr val="tx2"/>
          </a:solidFill>
          <a:effectLst/>
          <a:latin typeface="Arial" panose="020B0604020202020204" pitchFamily="34" charset="0"/>
          <a:ea typeface="黑体" panose="02010609060101010101" pitchFamily="49" charset="-122"/>
          <a:cs typeface="华文楷体" panose="02010600040101010101" charset="-122"/>
        </a:defRPr>
      </a:lvl1pPr>
      <a:lvl2pPr algn="ctr" rtl="0" eaLnBrk="1" fontAlgn="base" hangingPunct="1">
        <a:spcBef>
          <a:spcPct val="0"/>
        </a:spcBef>
        <a:spcAft>
          <a:spcPct val="0"/>
        </a:spcAft>
        <a:defRPr sz="3200" b="1">
          <a:solidFill>
            <a:schemeClr val="bg1"/>
          </a:solidFill>
          <a:latin typeface="华文楷体" panose="02010600040101010101" charset="-122"/>
          <a:ea typeface="华文楷体" panose="02010600040101010101" charset="-122"/>
        </a:defRPr>
      </a:lvl2pPr>
      <a:lvl3pPr algn="ctr" rtl="0" eaLnBrk="1" fontAlgn="base" hangingPunct="1">
        <a:spcBef>
          <a:spcPct val="0"/>
        </a:spcBef>
        <a:spcAft>
          <a:spcPct val="0"/>
        </a:spcAft>
        <a:defRPr sz="3200" b="1">
          <a:solidFill>
            <a:schemeClr val="bg1"/>
          </a:solidFill>
          <a:latin typeface="华文楷体" panose="02010600040101010101" charset="-122"/>
          <a:ea typeface="华文楷体" panose="02010600040101010101" charset="-122"/>
        </a:defRPr>
      </a:lvl3pPr>
      <a:lvl4pPr algn="ctr" rtl="0" eaLnBrk="1" fontAlgn="base" hangingPunct="1">
        <a:spcBef>
          <a:spcPct val="0"/>
        </a:spcBef>
        <a:spcAft>
          <a:spcPct val="0"/>
        </a:spcAft>
        <a:defRPr sz="3200" b="1">
          <a:solidFill>
            <a:schemeClr val="bg1"/>
          </a:solidFill>
          <a:latin typeface="华文楷体" panose="02010600040101010101" charset="-122"/>
          <a:ea typeface="华文楷体" panose="02010600040101010101" charset="-122"/>
        </a:defRPr>
      </a:lvl4pPr>
      <a:lvl5pPr algn="ctr" rtl="0" eaLnBrk="1" fontAlgn="base" hangingPunct="1">
        <a:spcBef>
          <a:spcPct val="0"/>
        </a:spcBef>
        <a:spcAft>
          <a:spcPct val="0"/>
        </a:spcAft>
        <a:defRPr sz="3200" b="1">
          <a:solidFill>
            <a:schemeClr val="bg1"/>
          </a:solidFill>
          <a:latin typeface="华文楷体" panose="02010600040101010101" charset="-122"/>
          <a:ea typeface="华文楷体" panose="02010600040101010101" charset="-122"/>
        </a:defRPr>
      </a:lvl5pPr>
      <a:lvl6pPr marL="457200" algn="ctr" rtl="0" eaLnBrk="1" fontAlgn="base" hangingPunct="1">
        <a:spcBef>
          <a:spcPct val="0"/>
        </a:spcBef>
        <a:spcAft>
          <a:spcPct val="0"/>
        </a:spcAft>
        <a:defRPr sz="3200" b="1">
          <a:solidFill>
            <a:schemeClr val="bg1"/>
          </a:solidFill>
          <a:latin typeface="Verdana" panose="020B0604030504040204" pitchFamily="34" charset="0"/>
        </a:defRPr>
      </a:lvl6pPr>
      <a:lvl7pPr marL="914400" algn="ctr" rtl="0" eaLnBrk="1" fontAlgn="base" hangingPunct="1">
        <a:spcBef>
          <a:spcPct val="0"/>
        </a:spcBef>
        <a:spcAft>
          <a:spcPct val="0"/>
        </a:spcAft>
        <a:defRPr sz="3200" b="1">
          <a:solidFill>
            <a:schemeClr val="bg1"/>
          </a:solidFill>
          <a:latin typeface="Verdana" panose="020B0604030504040204" pitchFamily="34" charset="0"/>
        </a:defRPr>
      </a:lvl7pPr>
      <a:lvl8pPr marL="1371600" algn="ctr" rtl="0" eaLnBrk="1" fontAlgn="base" hangingPunct="1">
        <a:spcBef>
          <a:spcPct val="0"/>
        </a:spcBef>
        <a:spcAft>
          <a:spcPct val="0"/>
        </a:spcAft>
        <a:defRPr sz="3200" b="1">
          <a:solidFill>
            <a:schemeClr val="bg1"/>
          </a:solidFill>
          <a:latin typeface="Verdana" panose="020B0604030504040204" pitchFamily="34" charset="0"/>
        </a:defRPr>
      </a:lvl8pPr>
      <a:lvl9pPr marL="1828800" algn="ctr" rtl="0" eaLnBrk="1" fontAlgn="base" hangingPunct="1">
        <a:spcBef>
          <a:spcPct val="0"/>
        </a:spcBef>
        <a:spcAft>
          <a:spcPct val="0"/>
        </a:spcAft>
        <a:defRPr sz="3200" b="1">
          <a:solidFill>
            <a:schemeClr val="bg1"/>
          </a:solidFill>
          <a:latin typeface="Verdana" panose="020B0604030504040204" pitchFamily="34" charset="0"/>
        </a:defRPr>
      </a:lvl9pPr>
    </p:titleStyle>
    <p:bodyStyle>
      <a:lvl1pPr marL="355600" indent="-355600" algn="l" rtl="0" eaLnBrk="1" fontAlgn="base" hangingPunct="1">
        <a:spcBef>
          <a:spcPct val="20000"/>
        </a:spcBef>
        <a:spcAft>
          <a:spcPct val="0"/>
        </a:spcAft>
        <a:buClrTx/>
        <a:buFont typeface="Arial" panose="020B0604020202020204" pitchFamily="34" charset="0"/>
        <a:buChar char="•"/>
        <a:defRPr sz="2200" b="1" baseline="0">
          <a:solidFill>
            <a:schemeClr val="tx2"/>
          </a:solidFill>
          <a:latin typeface="Arial" panose="020B0604020202020204" pitchFamily="34" charset="0"/>
          <a:ea typeface="黑体" panose="02010609060101010101" pitchFamily="49" charset="-122"/>
          <a:cs typeface="Times New Roman" panose="02020603050405020304" pitchFamily="18" charset="0"/>
        </a:defRPr>
      </a:lvl1pPr>
      <a:lvl2pPr marL="541655" indent="-186055" algn="l" rtl="0" eaLnBrk="1" fontAlgn="base" hangingPunct="1">
        <a:spcBef>
          <a:spcPct val="20000"/>
        </a:spcBef>
        <a:spcAft>
          <a:spcPct val="0"/>
        </a:spcAft>
        <a:buClrTx/>
        <a:buFont typeface="Times New Roman" panose="02020603050405020304" pitchFamily="18" charset="0"/>
        <a:buChar char="-"/>
        <a:defRPr sz="2000" b="0" baseline="0">
          <a:solidFill>
            <a:schemeClr val="tx2"/>
          </a:solidFill>
          <a:latin typeface="Times New Roman" panose="02020603050405020304" pitchFamily="18" charset="0"/>
          <a:ea typeface="仿宋" panose="02010609060101010101" pitchFamily="49" charset="-122"/>
          <a:cs typeface="Times New Roman" panose="02020603050405020304" pitchFamily="18" charset="0"/>
        </a:defRPr>
      </a:lvl2pPr>
      <a:lvl3pPr marL="897255" indent="-177800" algn="l" rtl="0" eaLnBrk="1" fontAlgn="base" hangingPunct="1">
        <a:spcBef>
          <a:spcPct val="20000"/>
        </a:spcBef>
        <a:spcAft>
          <a:spcPct val="0"/>
        </a:spcAft>
        <a:buClrTx/>
        <a:buFont typeface="Times New Roman" panose="02020603050405020304" pitchFamily="18" charset="0"/>
        <a:buChar char="-"/>
        <a:defRPr sz="2000" b="0" baseline="0">
          <a:solidFill>
            <a:schemeClr val="tx2"/>
          </a:solidFill>
          <a:latin typeface="Times New Roman" panose="02020603050405020304" pitchFamily="18" charset="0"/>
          <a:ea typeface="仿宋" panose="02010609060101010101" pitchFamily="49" charset="-122"/>
          <a:cs typeface="Times New Roman" panose="02020603050405020304" pitchFamily="18" charset="0"/>
        </a:defRPr>
      </a:lvl3pPr>
      <a:lvl4pPr marL="1252855" indent="-177800" algn="l" rtl="0" eaLnBrk="1" fontAlgn="base" hangingPunct="1">
        <a:spcBef>
          <a:spcPct val="20000"/>
        </a:spcBef>
        <a:spcAft>
          <a:spcPct val="0"/>
        </a:spcAft>
        <a:buFont typeface="Times New Roman" panose="02020603050405020304" pitchFamily="18" charset="0"/>
        <a:buChar char="-"/>
        <a:defRPr sz="1800" b="0" baseline="0">
          <a:solidFill>
            <a:schemeClr val="tx2"/>
          </a:solidFill>
          <a:latin typeface="Times New Roman" panose="02020603050405020304" pitchFamily="18" charset="0"/>
          <a:ea typeface="仿宋" panose="02010609060101010101" pitchFamily="49" charset="-122"/>
          <a:cs typeface="Times New Roman" panose="02020603050405020304" pitchFamily="18" charset="0"/>
        </a:defRPr>
      </a:lvl4pPr>
      <a:lvl5pPr marL="1617980" indent="-177800" algn="l" rtl="0" eaLnBrk="1" fontAlgn="base" hangingPunct="1">
        <a:spcBef>
          <a:spcPct val="20000"/>
        </a:spcBef>
        <a:spcAft>
          <a:spcPct val="0"/>
        </a:spcAft>
        <a:buFont typeface="Times New Roman" panose="02020603050405020304" pitchFamily="18" charset="0"/>
        <a:buChar char="-"/>
        <a:defRPr sz="1600" b="0" baseline="0">
          <a:solidFill>
            <a:schemeClr val="tx2"/>
          </a:solidFill>
          <a:latin typeface="Times New Roman" panose="02020603050405020304" pitchFamily="18" charset="0"/>
          <a:ea typeface="仿宋" panose="02010609060101010101" pitchFamily="49" charset="-122"/>
          <a:cs typeface="Times New Roman" panose="02020603050405020304" pitchFamily="18" charset="0"/>
        </a:defRPr>
      </a:lvl5pPr>
      <a:lvl6pPr marL="2514600" indent="-228600" algn="l" rtl="0" eaLnBrk="1" fontAlgn="base" hangingPunct="1">
        <a:spcBef>
          <a:spcPct val="20000"/>
        </a:spcBef>
        <a:spcAft>
          <a:spcPct val="0"/>
        </a:spcAft>
        <a:buChar char="»"/>
        <a:defRPr sz="2000">
          <a:solidFill>
            <a:schemeClr val="tx1"/>
          </a:solidFill>
          <a:latin typeface="Arial" panose="020B0604020202020204" pitchFamily="34" charset="0"/>
        </a:defRPr>
      </a:lvl6pPr>
      <a:lvl7pPr marL="2971800" indent="-228600" algn="l" rtl="0" eaLnBrk="1" fontAlgn="base" hangingPunct="1">
        <a:spcBef>
          <a:spcPct val="20000"/>
        </a:spcBef>
        <a:spcAft>
          <a:spcPct val="0"/>
        </a:spcAft>
        <a:buChar char="»"/>
        <a:defRPr sz="2000">
          <a:solidFill>
            <a:schemeClr val="tx1"/>
          </a:solidFill>
          <a:latin typeface="Arial" panose="020B0604020202020204" pitchFamily="34" charset="0"/>
        </a:defRPr>
      </a:lvl7pPr>
      <a:lvl8pPr marL="3429000" indent="-228600" algn="l" rtl="0" eaLnBrk="1" fontAlgn="base" hangingPunct="1">
        <a:spcBef>
          <a:spcPct val="20000"/>
        </a:spcBef>
        <a:spcAft>
          <a:spcPct val="0"/>
        </a:spcAft>
        <a:buChar char="»"/>
        <a:defRPr sz="2000">
          <a:solidFill>
            <a:schemeClr val="tx1"/>
          </a:solidFill>
          <a:latin typeface="Arial" panose="020B0604020202020204" pitchFamily="34" charset="0"/>
        </a:defRPr>
      </a:lvl8pPr>
      <a:lvl9pPr marL="3886200" indent="-228600" algn="l" rtl="0" eaLnBrk="1" fontAlgn="base" hangingPunct="1">
        <a:spcBef>
          <a:spcPct val="20000"/>
        </a:spcBef>
        <a:spcAft>
          <a:spcPct val="0"/>
        </a:spcAft>
        <a:buChar char="»"/>
        <a:defRPr sz="2000">
          <a:solidFill>
            <a:schemeClr val="tx1"/>
          </a:solidFill>
          <a:latin typeface="Arial" panose="020B0604020202020204" pitchFamily="34"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image" Target="../media/image19.png"/><Relationship Id="rId1" Type="http://schemas.openxmlformats.org/officeDocument/2006/relationships/image" Target="../media/image18.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20.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21.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2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image" Target="../media/image24.emf"/><Relationship Id="rId1" Type="http://schemas.openxmlformats.org/officeDocument/2006/relationships/image" Target="../media/image23.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25.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26.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27.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2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29.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30.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1.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2.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3.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4.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5.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6.pn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37.pn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38.png"/></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5.xml"/><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4.png"/></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39.png"/></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40.png"/></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8.xml"/><Relationship Id="rId1" Type="http://schemas.openxmlformats.org/officeDocument/2006/relationships/image" Target="../media/image41.png"/></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42.png"/></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43.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7.png"/></Relationships>
</file>

<file path=ppt/slides/_rels/slide5.xml.rels><?xml version="1.0" encoding="UTF-8" standalone="yes"?>
<Relationships xmlns="http://schemas.openxmlformats.org/package/2006/relationships"><Relationship Id="rId8" Type="http://schemas.openxmlformats.org/officeDocument/2006/relationships/vmlDrawing" Target="../drawings/vmlDrawing1.vml"/><Relationship Id="rId7" Type="http://schemas.openxmlformats.org/officeDocument/2006/relationships/slideLayout" Target="../slideLayouts/slideLayout4.xml"/><Relationship Id="rId6" Type="http://schemas.openxmlformats.org/officeDocument/2006/relationships/image" Target="../media/image11.png"/><Relationship Id="rId5" Type="http://schemas.openxmlformats.org/officeDocument/2006/relationships/image" Target="../media/image10.wmf"/><Relationship Id="rId4" Type="http://schemas.openxmlformats.org/officeDocument/2006/relationships/oleObject" Target="../embeddings/oleObject2.bin"/><Relationship Id="rId3" Type="http://schemas.openxmlformats.org/officeDocument/2006/relationships/image" Target="../media/image9.wmf"/><Relationship Id="rId2" Type="http://schemas.openxmlformats.org/officeDocument/2006/relationships/oleObject" Target="../embeddings/oleObject1.bin"/><Relationship Id="rId1" Type="http://schemas.openxmlformats.org/officeDocument/2006/relationships/image" Target="../media/image8.emf"/></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5.xml"/><Relationship Id="rId1" Type="http://schemas.openxmlformats.org/officeDocument/2006/relationships/image" Target="../media/image12.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5.png"/><Relationship Id="rId1"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7.png"/><Relationship Id="rId1"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zh-CN" altLang="en-GB" dirty="0"/>
              <a:t>第</a:t>
            </a:r>
            <a:r>
              <a:rPr lang="zh-CN" altLang="en-US" dirty="0"/>
              <a:t>二</a:t>
            </a:r>
            <a:r>
              <a:rPr lang="zh-CN" altLang="en-GB" dirty="0"/>
              <a:t>章</a:t>
            </a:r>
            <a:r>
              <a:rPr lang="zh-CN" altLang="en-US" dirty="0"/>
              <a:t> 单速中子扩散理论</a:t>
            </a:r>
            <a:endParaRPr lang="en-US" dirty="0"/>
          </a:p>
        </p:txBody>
      </p:sp>
      <p:sp>
        <p:nvSpPr>
          <p:cNvPr id="3" name="Subtitle 2"/>
          <p:cNvSpPr>
            <a:spLocks noGrp="1"/>
          </p:cNvSpPr>
          <p:nvPr>
            <p:ph type="subTitle" idx="1"/>
          </p:nvPr>
        </p:nvSpPr>
        <p:spPr/>
        <p:txBody>
          <a:bodyPr/>
          <a:lstStyle/>
          <a:p>
            <a:r>
              <a:rPr lang="zh-CN" altLang="en-US" dirty="0"/>
              <a:t>骆浩，江世航</a:t>
            </a:r>
            <a:endParaRPr lang="en-US" altLang="zh-CN" dirty="0"/>
          </a:p>
        </p:txBody>
      </p:sp>
    </p:spTree>
  </p:cSld>
  <p:clrMapOvr>
    <a:masterClrMapping/>
  </p:clrMapOvr>
  <mc:AlternateContent xmlns:mc="http://schemas.openxmlformats.org/markup-compatibility/2006">
    <mc:Choice xmlns:p14="http://schemas.microsoft.com/office/powerpoint/2010/main" Requires="p14">
      <p:transition spd="slow" p14:dur="2000" advTm="11634"/>
    </mc:Choice>
    <mc:Fallback>
      <p:transition spd="slow" advTm="11634"/>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a:ln>
                  <a:noFill/>
                </a:ln>
              </a:rPr>
              <a:t>坐标系建立及转换</a:t>
            </a:r>
            <a:endParaRPr lang="zh-CN" altLang="en-US" dirty="0"/>
          </a:p>
        </p:txBody>
      </p:sp>
      <mc:AlternateContent xmlns:mc="http://schemas.openxmlformats.org/markup-compatibility/2006">
        <mc:Choice xmlns:a14="http://schemas.microsoft.com/office/drawing/2010/main" Requires="a14">
          <p:sp>
            <p:nvSpPr>
              <p:cNvPr id="3" name="矩形 2"/>
              <p:cNvSpPr/>
              <p:nvPr/>
            </p:nvSpPr>
            <p:spPr>
              <a:xfrm>
                <a:off x="107504" y="563013"/>
                <a:ext cx="9036496" cy="5688609"/>
              </a:xfrm>
              <a:prstGeom prst="rect">
                <a:avLst/>
              </a:prstGeom>
            </p:spPr>
            <p:txBody>
              <a:bodyPr wrap="square">
                <a:spAutoFit/>
              </a:bodyPr>
              <a:lstStyle/>
              <a:p>
                <a:pPr marL="342900" lvl="0" indent="-342900">
                  <a:spcAft>
                    <a:spcPts val="600"/>
                  </a:spcAft>
                  <a:buFont typeface="+mj-lt"/>
                  <a:buAutoNum type="arabicPeriod" startAt="2"/>
                  <a:tabLst>
                    <a:tab pos="457200" algn="l"/>
                  </a:tabLst>
                </a:pPr>
                <a:r>
                  <a:rPr lang="zh-CN" altLang="zh-CN" sz="2200" dirty="0">
                    <a:solidFill>
                      <a:schemeClr val="tx2"/>
                    </a:solidFill>
                    <a:latin typeface="华文楷体" panose="02010600040101010101" charset="-122"/>
                    <a:ea typeface="华文楷体" panose="02010600040101010101" charset="-122"/>
                    <a:cs typeface="Times New Roman" panose="02020603050405020304" pitchFamily="18" charset="0"/>
                  </a:rPr>
                  <a:t>设在 </a:t>
                </a:r>
                <a14:m>
                  <m:oMath xmlns:m="http://schemas.openxmlformats.org/officeDocument/2006/math">
                    <m:r>
                      <m:rPr>
                        <m:sty m:val="p"/>
                      </m:rPr>
                      <a:rPr lang="en-US" altLang="zh-CN" sz="2200">
                        <a:solidFill>
                          <a:schemeClr val="tx2"/>
                        </a:solidFill>
                        <a:latin typeface="Cambria Math" panose="02040503050406030204" pitchFamily="18" charset="0"/>
                        <a:ea typeface="等线" panose="02010600030101010101" pitchFamily="2" charset="-122"/>
                        <a:cs typeface="Times New Roman" panose="02020603050405020304" pitchFamily="18" charset="0"/>
                      </a:rPr>
                      <m:t>x</m:t>
                    </m:r>
                  </m:oMath>
                </a14:m>
                <a:r>
                  <a:rPr lang="en-US" altLang="zh-CN" sz="2200" dirty="0">
                    <a:solidFill>
                      <a:schemeClr val="tx2"/>
                    </a:solidFill>
                    <a:latin typeface="华文楷体" panose="02010600040101010101" charset="-122"/>
                    <a:ea typeface="华文楷体" panose="02010600040101010101" charset="-122"/>
                    <a:cs typeface="Times New Roman" panose="02020603050405020304" pitchFamily="18" charset="0"/>
                  </a:rPr>
                  <a:t> </a:t>
                </a:r>
                <a:r>
                  <a:rPr lang="zh-CN" altLang="zh-CN" sz="2200" dirty="0">
                    <a:solidFill>
                      <a:schemeClr val="tx2"/>
                    </a:solidFill>
                    <a:latin typeface="华文楷体" panose="02010600040101010101" charset="-122"/>
                    <a:ea typeface="华文楷体" panose="02010600040101010101" charset="-122"/>
                    <a:cs typeface="Times New Roman" panose="02020603050405020304" pitchFamily="18" charset="0"/>
                  </a:rPr>
                  <a:t>处中子密度的分布函数是</a:t>
                </a:r>
                <a:endParaRPr lang="zh-CN" altLang="zh-CN" sz="2200" dirty="0">
                  <a:solidFill>
                    <a:schemeClr val="tx2"/>
                  </a:solidFill>
                  <a:latin typeface="华文楷体" panose="02010600040101010101" charset="-122"/>
                  <a:ea typeface="华文楷体" panose="02010600040101010101" charset="-122"/>
                  <a:cs typeface="Times New Roman" panose="02020603050405020304" pitchFamily="18" charset="0"/>
                </a:endParaRPr>
              </a:p>
              <a:p>
                <a:pPr>
                  <a:spcAft>
                    <a:spcPts val="1200"/>
                  </a:spcAft>
                </a:pPr>
                <a14:m>
                  <m:oMathPara xmlns:m="http://schemas.openxmlformats.org/officeDocument/2006/math">
                    <m:oMathParaPr>
                      <m:jc m:val="centerGroup"/>
                    </m:oMathParaPr>
                    <m:oMath xmlns:m="http://schemas.openxmlformats.org/officeDocument/2006/math">
                      <m:r>
                        <a:rPr lang="en-US" altLang="zh-CN" sz="22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𝑛</m:t>
                      </m:r>
                      <m:r>
                        <a:rPr lang="en-US" altLang="zh-CN" sz="2200">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r>
                        <a:rPr lang="en-US" altLang="zh-CN" sz="22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𝑥</m:t>
                      </m:r>
                      <m:r>
                        <a:rPr lang="en-US" altLang="zh-CN" sz="2200">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r>
                        <a:rPr lang="en-US" altLang="zh-CN" sz="22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𝐸</m:t>
                      </m:r>
                      <m:r>
                        <a:rPr lang="en-US" altLang="zh-CN" sz="2200">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r>
                        <m:rPr>
                          <m:sty m:val="p"/>
                        </m:rPr>
                        <a:rPr lang="en-US" altLang="zh-CN" sz="2200">
                          <a:solidFill>
                            <a:schemeClr val="tx2"/>
                          </a:solidFill>
                          <a:latin typeface="Cambria Math" panose="02040503050406030204" pitchFamily="18" charset="0"/>
                          <a:ea typeface="等线" panose="02010600030101010101" pitchFamily="2" charset="-122"/>
                          <a:cs typeface="Times New Roman" panose="02020603050405020304" pitchFamily="18" charset="0"/>
                        </a:rPr>
                        <m:t>Ω</m:t>
                      </m:r>
                      <m:r>
                        <a:rPr lang="en-US" altLang="zh-CN" sz="2200">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f>
                        <m:fPr>
                          <m:ctrlPr>
                            <a:rPr lang="zh-CN" altLang="zh-CN" sz="2200" i="1">
                              <a:solidFill>
                                <a:schemeClr val="tx2"/>
                              </a:solidFill>
                              <a:latin typeface="Cambria Math" panose="02040503050406030204" pitchFamily="18" charset="0"/>
                              <a:ea typeface="Cambria Math" panose="02040503050406030204" pitchFamily="18" charset="0"/>
                              <a:cs typeface="Times New Roman" panose="02020603050405020304" pitchFamily="18" charset="0"/>
                            </a:rPr>
                          </m:ctrlPr>
                        </m:fPr>
                        <m:num>
                          <m:sSub>
                            <m:sSubPr>
                              <m:ctrlPr>
                                <a:rPr lang="zh-CN" altLang="zh-CN" sz="2200" i="1">
                                  <a:solidFill>
                                    <a:schemeClr val="tx2"/>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2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𝑛</m:t>
                              </m:r>
                            </m:e>
                            <m:sub>
                              <m:r>
                                <a:rPr lang="en-US" altLang="zh-CN" sz="2200">
                                  <a:solidFill>
                                    <a:schemeClr val="tx2"/>
                                  </a:solidFill>
                                  <a:latin typeface="Cambria Math" panose="02040503050406030204" pitchFamily="18" charset="0"/>
                                  <a:ea typeface="等线" panose="02010600030101010101" pitchFamily="2" charset="-122"/>
                                  <a:cs typeface="Times New Roman" panose="02020603050405020304" pitchFamily="18" charset="0"/>
                                </a:rPr>
                                <m:t>0</m:t>
                              </m:r>
                            </m:sub>
                          </m:sSub>
                        </m:num>
                        <m:den>
                          <m:r>
                            <a:rPr lang="en-US" altLang="zh-CN" sz="2200">
                              <a:solidFill>
                                <a:schemeClr val="tx2"/>
                              </a:solidFill>
                              <a:latin typeface="Cambria Math" panose="02040503050406030204" pitchFamily="18" charset="0"/>
                              <a:ea typeface="等线" panose="02010600030101010101" pitchFamily="2" charset="-122"/>
                              <a:cs typeface="Times New Roman" panose="02020603050405020304" pitchFamily="18" charset="0"/>
                            </a:rPr>
                            <m:t>2</m:t>
                          </m:r>
                          <m:r>
                            <a:rPr lang="en-US" altLang="zh-CN" sz="22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𝜋</m:t>
                          </m:r>
                        </m:den>
                      </m:f>
                      <m:sSup>
                        <m:sSupPr>
                          <m:ctrlPr>
                            <a:rPr lang="zh-CN" altLang="zh-CN" sz="2200" i="1">
                              <a:solidFill>
                                <a:schemeClr val="tx2"/>
                              </a:solidFill>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22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𝑒</m:t>
                          </m:r>
                        </m:e>
                        <m:sup>
                          <m:r>
                            <a:rPr lang="en-US" altLang="zh-CN" sz="2200" i="1">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r>
                            <a:rPr lang="en-US" altLang="zh-CN" sz="22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𝑥</m:t>
                          </m:r>
                          <m:r>
                            <a:rPr lang="en-US" altLang="zh-CN" sz="2200">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r>
                            <a:rPr lang="en-US" altLang="zh-CN" sz="22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𝜆</m:t>
                          </m:r>
                        </m:sup>
                      </m:sSup>
                      <m:sSup>
                        <m:sSupPr>
                          <m:ctrlPr>
                            <a:rPr lang="zh-CN" altLang="zh-CN" sz="2200" i="1">
                              <a:solidFill>
                                <a:schemeClr val="tx2"/>
                              </a:solidFill>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22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𝑒</m:t>
                          </m:r>
                        </m:e>
                        <m:sup>
                          <m:r>
                            <a:rPr lang="en-US" altLang="zh-CN" sz="22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𝑎𝐸</m:t>
                          </m:r>
                        </m:sup>
                      </m:sSup>
                      <m:r>
                        <a:rPr lang="en-US" altLang="zh-CN" sz="2200">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r>
                        <a:rPr lang="en-US" altLang="zh-CN" sz="2200">
                          <a:solidFill>
                            <a:schemeClr val="tx2"/>
                          </a:solidFill>
                          <a:latin typeface="Cambria Math" panose="02040503050406030204" pitchFamily="18" charset="0"/>
                          <a:ea typeface="等线" panose="02010600030101010101" pitchFamily="2" charset="-122"/>
                          <a:cs typeface="Times New Roman" panose="02020603050405020304" pitchFamily="18" charset="0"/>
                        </a:rPr>
                        <m:t>1</m:t>
                      </m:r>
                      <m:r>
                        <a:rPr lang="en-US" altLang="zh-CN" sz="2200">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r>
                        <m:rPr>
                          <m:sty m:val="p"/>
                        </m:rPr>
                        <a:rPr lang="en-US" altLang="zh-CN" sz="2200">
                          <a:solidFill>
                            <a:schemeClr val="tx2"/>
                          </a:solidFill>
                          <a:latin typeface="Cambria Math" panose="02040503050406030204" pitchFamily="18" charset="0"/>
                          <a:ea typeface="等线" panose="02010600030101010101" pitchFamily="2" charset="-122"/>
                          <a:cs typeface="Times New Roman" panose="02020603050405020304" pitchFamily="18" charset="0"/>
                        </a:rPr>
                        <m:t>cos</m:t>
                      </m:r>
                      <m:r>
                        <a:rPr lang="en-US" altLang="zh-CN" sz="2200">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r>
                        <a:rPr lang="en-US" altLang="zh-CN" sz="22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𝜇</m:t>
                      </m:r>
                      <m:r>
                        <a:rPr lang="en-US" altLang="zh-CN" sz="2200">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oMath>
                  </m:oMathPara>
                </a14:m>
                <a:endParaRPr lang="zh-CN" altLang="zh-CN" sz="2200" dirty="0">
                  <a:solidFill>
                    <a:schemeClr val="tx2"/>
                  </a:solidFill>
                  <a:latin typeface="华文楷体" panose="02010600040101010101" charset="-122"/>
                  <a:ea typeface="华文楷体" panose="02010600040101010101" charset="-122"/>
                  <a:cs typeface="Times New Roman" panose="02020603050405020304" pitchFamily="18" charset="0"/>
                </a:endParaRPr>
              </a:p>
              <a:p>
                <a:pPr>
                  <a:spcAft>
                    <a:spcPts val="1200"/>
                  </a:spcAft>
                </a:pPr>
                <a:r>
                  <a:rPr lang="zh-CN" altLang="zh-CN" sz="2200" dirty="0">
                    <a:solidFill>
                      <a:schemeClr val="tx2"/>
                    </a:solidFill>
                    <a:latin typeface="华文楷体" panose="02010600040101010101" charset="-122"/>
                    <a:ea typeface="华文楷体" panose="02010600040101010101" charset="-122"/>
                    <a:cs typeface="Times New Roman" panose="02020603050405020304" pitchFamily="18" charset="0"/>
                  </a:rPr>
                  <a:t>其中</a:t>
                </a:r>
                <a:r>
                  <a:rPr lang="en-US" altLang="zh-CN" sz="2200" dirty="0">
                    <a:solidFill>
                      <a:schemeClr val="tx2"/>
                    </a:solidFill>
                    <a:latin typeface="华文楷体" panose="02010600040101010101" charset="-122"/>
                    <a:ea typeface="华文楷体" panose="02010600040101010101" charset="-122"/>
                    <a:cs typeface="Times New Roman" panose="02020603050405020304" pitchFamily="18" charset="0"/>
                  </a:rPr>
                  <a:t>: </a:t>
                </a:r>
                <a14:m>
                  <m:oMath xmlns:m="http://schemas.openxmlformats.org/officeDocument/2006/math">
                    <m:r>
                      <a:rPr lang="en-US" altLang="zh-CN" sz="22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𝜆</m:t>
                    </m:r>
                    <m:r>
                      <a:rPr lang="en-US" altLang="zh-CN" sz="2200">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r>
                      <m:rPr>
                        <m:sty m:val="p"/>
                      </m:rPr>
                      <a:rPr lang="en-US" altLang="zh-CN" sz="2200">
                        <a:solidFill>
                          <a:schemeClr val="tx2"/>
                        </a:solidFill>
                        <a:latin typeface="Cambria Math" panose="02040503050406030204" pitchFamily="18" charset="0"/>
                        <a:ea typeface="等线" panose="02010600030101010101" pitchFamily="2" charset="-122"/>
                        <a:cs typeface="Times New Roman" panose="02020603050405020304" pitchFamily="18" charset="0"/>
                      </a:rPr>
                      <m:t>a</m:t>
                    </m:r>
                  </m:oMath>
                </a14:m>
                <a:r>
                  <a:rPr lang="en-US" altLang="zh-CN" sz="2200" dirty="0">
                    <a:solidFill>
                      <a:schemeClr val="tx2"/>
                    </a:solidFill>
                    <a:latin typeface="华文楷体" panose="02010600040101010101" charset="-122"/>
                    <a:ea typeface="华文楷体" panose="02010600040101010101" charset="-122"/>
                    <a:cs typeface="Times New Roman" panose="02020603050405020304" pitchFamily="18" charset="0"/>
                  </a:rPr>
                  <a:t> </a:t>
                </a:r>
                <a:r>
                  <a:rPr lang="zh-CN" altLang="zh-CN" sz="2200" dirty="0">
                    <a:solidFill>
                      <a:schemeClr val="tx2"/>
                    </a:solidFill>
                    <a:latin typeface="华文楷体" panose="02010600040101010101" charset="-122"/>
                    <a:ea typeface="华文楷体" panose="02010600040101010101" charset="-122"/>
                    <a:cs typeface="Times New Roman" panose="02020603050405020304" pitchFamily="18" charset="0"/>
                  </a:rPr>
                  <a:t>为常数， </a:t>
                </a:r>
                <a14:m>
                  <m:oMath xmlns:m="http://schemas.openxmlformats.org/officeDocument/2006/math">
                    <m:r>
                      <a:rPr lang="en-US" altLang="zh-CN" sz="22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𝜇</m:t>
                    </m:r>
                  </m:oMath>
                </a14:m>
                <a:r>
                  <a:rPr lang="en-US" altLang="zh-CN" sz="2200" dirty="0">
                    <a:solidFill>
                      <a:schemeClr val="tx2"/>
                    </a:solidFill>
                    <a:latin typeface="华文楷体" panose="02010600040101010101" charset="-122"/>
                    <a:ea typeface="华文楷体" panose="02010600040101010101" charset="-122"/>
                    <a:cs typeface="Times New Roman" panose="02020603050405020304" pitchFamily="18" charset="0"/>
                  </a:rPr>
                  <a:t> </a:t>
                </a:r>
                <a:r>
                  <a:rPr lang="zh-CN" altLang="zh-CN" sz="2200" dirty="0">
                    <a:solidFill>
                      <a:schemeClr val="tx2"/>
                    </a:solidFill>
                    <a:latin typeface="华文楷体" panose="02010600040101010101" charset="-122"/>
                    <a:ea typeface="华文楷体" panose="02010600040101010101" charset="-122"/>
                    <a:cs typeface="Times New Roman" panose="02020603050405020304" pitchFamily="18" charset="0"/>
                  </a:rPr>
                  <a:t>是 </a:t>
                </a:r>
                <a14:m>
                  <m:oMath xmlns:m="http://schemas.openxmlformats.org/officeDocument/2006/math">
                    <m:r>
                      <m:rPr>
                        <m:sty m:val="p"/>
                      </m:rPr>
                      <a:rPr lang="en-US" altLang="zh-CN" sz="2200">
                        <a:solidFill>
                          <a:schemeClr val="tx2"/>
                        </a:solidFill>
                        <a:latin typeface="Cambria Math" panose="02040503050406030204" pitchFamily="18" charset="0"/>
                        <a:ea typeface="等线" panose="02010600030101010101" pitchFamily="2" charset="-122"/>
                        <a:cs typeface="Times New Roman" panose="02020603050405020304" pitchFamily="18" charset="0"/>
                      </a:rPr>
                      <m:t>Ω</m:t>
                    </m:r>
                  </m:oMath>
                </a14:m>
                <a:r>
                  <a:rPr lang="en-US" altLang="zh-CN" sz="2200" dirty="0">
                    <a:solidFill>
                      <a:schemeClr val="tx2"/>
                    </a:solidFill>
                    <a:latin typeface="华文楷体" panose="02010600040101010101" charset="-122"/>
                    <a:ea typeface="华文楷体" panose="02010600040101010101" charset="-122"/>
                    <a:cs typeface="Times New Roman" panose="02020603050405020304" pitchFamily="18" charset="0"/>
                  </a:rPr>
                  <a:t> </a:t>
                </a:r>
                <a:r>
                  <a:rPr lang="zh-CN" altLang="zh-CN" sz="2200" dirty="0">
                    <a:solidFill>
                      <a:schemeClr val="tx2"/>
                    </a:solidFill>
                    <a:latin typeface="华文楷体" panose="02010600040101010101" charset="-122"/>
                    <a:ea typeface="华文楷体" panose="02010600040101010101" charset="-122"/>
                    <a:cs typeface="Times New Roman" panose="02020603050405020304" pitchFamily="18" charset="0"/>
                  </a:rPr>
                  <a:t>与 </a:t>
                </a:r>
                <a14:m>
                  <m:oMath xmlns:m="http://schemas.openxmlformats.org/officeDocument/2006/math">
                    <m:r>
                      <m:rPr>
                        <m:sty m:val="p"/>
                      </m:rPr>
                      <a:rPr lang="en-US" altLang="zh-CN" sz="2200">
                        <a:solidFill>
                          <a:schemeClr val="tx2"/>
                        </a:solidFill>
                        <a:latin typeface="Cambria Math" panose="02040503050406030204" pitchFamily="18" charset="0"/>
                        <a:ea typeface="等线" panose="02010600030101010101" pitchFamily="2" charset="-122"/>
                        <a:cs typeface="Times New Roman" panose="02020603050405020304" pitchFamily="18" charset="0"/>
                      </a:rPr>
                      <m:t>x</m:t>
                    </m:r>
                  </m:oMath>
                </a14:m>
                <a:r>
                  <a:rPr lang="en-US" altLang="zh-CN" sz="2200" dirty="0">
                    <a:solidFill>
                      <a:schemeClr val="tx2"/>
                    </a:solidFill>
                    <a:latin typeface="华文楷体" panose="02010600040101010101" charset="-122"/>
                    <a:ea typeface="华文楷体" panose="02010600040101010101" charset="-122"/>
                    <a:cs typeface="Times New Roman" panose="02020603050405020304" pitchFamily="18" charset="0"/>
                  </a:rPr>
                  <a:t> </a:t>
                </a:r>
                <a:r>
                  <a:rPr lang="zh-CN" altLang="zh-CN" sz="2200" dirty="0">
                    <a:solidFill>
                      <a:schemeClr val="tx2"/>
                    </a:solidFill>
                    <a:latin typeface="华文楷体" panose="02010600040101010101" charset="-122"/>
                    <a:ea typeface="华文楷体" panose="02010600040101010101" charset="-122"/>
                    <a:cs typeface="Times New Roman" panose="02020603050405020304" pitchFamily="18" charset="0"/>
                  </a:rPr>
                  <a:t>轴的夹角。求：</a:t>
                </a:r>
                <a:br>
                  <a:rPr lang="en-US" altLang="zh-CN" sz="2200" dirty="0">
                    <a:solidFill>
                      <a:schemeClr val="tx2"/>
                    </a:solidFill>
                    <a:latin typeface="华文楷体" panose="02010600040101010101" charset="-122"/>
                    <a:ea typeface="华文楷体" panose="02010600040101010101" charset="-122"/>
                    <a:cs typeface="Times New Roman" panose="02020603050405020304" pitchFamily="18" charset="0"/>
                  </a:rPr>
                </a:br>
                <a:r>
                  <a:rPr lang="en-US" altLang="zh-CN" sz="2200" dirty="0">
                    <a:solidFill>
                      <a:schemeClr val="tx2"/>
                    </a:solidFill>
                    <a:latin typeface="华文楷体" panose="02010600040101010101" charset="-122"/>
                    <a:ea typeface="华文楷体" panose="02010600040101010101" charset="-122"/>
                    <a:cs typeface="Times New Roman" panose="02020603050405020304" pitchFamily="18" charset="0"/>
                  </a:rPr>
                  <a:t>(1)</a:t>
                </a:r>
                <a:r>
                  <a:rPr lang="zh-CN" altLang="zh-CN" sz="2200" dirty="0">
                    <a:solidFill>
                      <a:schemeClr val="tx2"/>
                    </a:solidFill>
                    <a:latin typeface="华文楷体" panose="02010600040101010101" charset="-122"/>
                    <a:ea typeface="华文楷体" panose="02010600040101010101" charset="-122"/>
                    <a:cs typeface="Times New Roman" panose="02020603050405020304" pitchFamily="18" charset="0"/>
                  </a:rPr>
                  <a:t>中子总密度</a:t>
                </a:r>
                <a:r>
                  <a:rPr lang="en-US" altLang="zh-CN" sz="2200" dirty="0">
                    <a:solidFill>
                      <a:schemeClr val="tx2"/>
                    </a:solidFill>
                    <a:latin typeface="华文楷体" panose="02010600040101010101" charset="-122"/>
                    <a:ea typeface="华文楷体" panose="02010600040101010101" charset="-122"/>
                    <a:cs typeface="Times New Roman" panose="02020603050405020304" pitchFamily="18" charset="0"/>
                  </a:rPr>
                  <a:t> n(x);</a:t>
                </a:r>
                <a:br>
                  <a:rPr lang="en-US" altLang="zh-CN" sz="2200" dirty="0">
                    <a:solidFill>
                      <a:schemeClr val="tx2"/>
                    </a:solidFill>
                    <a:latin typeface="华文楷体" panose="02010600040101010101" charset="-122"/>
                    <a:ea typeface="华文楷体" panose="02010600040101010101" charset="-122"/>
                    <a:cs typeface="Times New Roman" panose="02020603050405020304" pitchFamily="18" charset="0"/>
                  </a:rPr>
                </a:br>
                <a:r>
                  <a:rPr lang="en-US" altLang="zh-CN" sz="2200" dirty="0">
                    <a:solidFill>
                      <a:schemeClr val="tx2"/>
                    </a:solidFill>
                    <a:latin typeface="华文楷体" panose="02010600040101010101" charset="-122"/>
                    <a:ea typeface="华文楷体" panose="02010600040101010101" charset="-122"/>
                    <a:cs typeface="Times New Roman" panose="02020603050405020304" pitchFamily="18" charset="0"/>
                  </a:rPr>
                  <a:t>(2)</a:t>
                </a:r>
                <a:r>
                  <a:rPr lang="zh-CN" altLang="zh-CN" sz="2200" dirty="0">
                    <a:solidFill>
                      <a:schemeClr val="tx2"/>
                    </a:solidFill>
                    <a:latin typeface="华文楷体" panose="02010600040101010101" charset="-122"/>
                    <a:ea typeface="华文楷体" panose="02010600040101010101" charset="-122"/>
                    <a:cs typeface="Times New Roman" panose="02020603050405020304" pitchFamily="18" charset="0"/>
                  </a:rPr>
                  <a:t>与能量相关的中子通量密度 </a:t>
                </a:r>
                <a14:m>
                  <m:oMath xmlns:m="http://schemas.openxmlformats.org/officeDocument/2006/math">
                    <m:r>
                      <a:rPr lang="en-US" altLang="zh-CN" sz="22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𝜙</m:t>
                    </m:r>
                    <m:r>
                      <a:rPr lang="en-US" altLang="zh-CN" sz="2200">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r>
                      <a:rPr lang="en-US" altLang="zh-CN" sz="22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𝑥</m:t>
                    </m:r>
                    <m:r>
                      <a:rPr lang="en-US" altLang="zh-CN" sz="2200">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r>
                      <a:rPr lang="en-US" altLang="zh-CN" sz="22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𝐸</m:t>
                    </m:r>
                    <m:r>
                      <a:rPr lang="en-US" altLang="zh-CN" sz="2200">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oMath>
                </a14:m>
                <a:br>
                  <a:rPr lang="en-US" altLang="zh-CN" sz="2200" dirty="0">
                    <a:solidFill>
                      <a:schemeClr val="tx2"/>
                    </a:solidFill>
                    <a:latin typeface="华文楷体" panose="02010600040101010101" charset="-122"/>
                    <a:ea typeface="华文楷体" panose="02010600040101010101" charset="-122"/>
                    <a:cs typeface="Times New Roman" panose="02020603050405020304" pitchFamily="18" charset="0"/>
                  </a:rPr>
                </a:br>
                <a:r>
                  <a:rPr lang="en-US" altLang="zh-CN" sz="2200" dirty="0">
                    <a:solidFill>
                      <a:schemeClr val="tx2"/>
                    </a:solidFill>
                    <a:latin typeface="华文楷体" panose="02010600040101010101" charset="-122"/>
                    <a:ea typeface="华文楷体" panose="02010600040101010101" charset="-122"/>
                    <a:cs typeface="Times New Roman" panose="02020603050405020304" pitchFamily="18" charset="0"/>
                  </a:rPr>
                  <a:t>(3)</a:t>
                </a:r>
                <a:r>
                  <a:rPr lang="zh-CN" altLang="zh-CN" sz="2200" dirty="0">
                    <a:solidFill>
                      <a:schemeClr val="tx2"/>
                    </a:solidFill>
                    <a:latin typeface="华文楷体" panose="02010600040101010101" charset="-122"/>
                    <a:ea typeface="华文楷体" panose="02010600040101010101" charset="-122"/>
                    <a:cs typeface="Times New Roman" panose="02020603050405020304" pitchFamily="18" charset="0"/>
                  </a:rPr>
                  <a:t>中子流密度 </a:t>
                </a:r>
                <a14:m>
                  <m:oMath xmlns:m="http://schemas.openxmlformats.org/officeDocument/2006/math">
                    <m:r>
                      <a:rPr lang="en-US" altLang="zh-CN" sz="22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𝐽</m:t>
                    </m:r>
                    <m:r>
                      <a:rPr lang="en-US" altLang="zh-CN" sz="2200">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r>
                      <a:rPr lang="en-US" altLang="zh-CN" sz="22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𝑥</m:t>
                    </m:r>
                    <m:r>
                      <a:rPr lang="en-US" altLang="zh-CN" sz="2200">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r>
                      <a:rPr lang="en-US" altLang="zh-CN" sz="22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𝐸</m:t>
                    </m:r>
                    <m:r>
                      <a:rPr lang="en-US" altLang="zh-CN" sz="2200">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oMath>
                </a14:m>
                <a:r>
                  <a:rPr lang="en-US" altLang="zh-CN" sz="2200" dirty="0">
                    <a:solidFill>
                      <a:schemeClr val="tx2"/>
                    </a:solidFill>
                    <a:latin typeface="华文楷体" panose="02010600040101010101" charset="-122"/>
                    <a:ea typeface="华文楷体" panose="02010600040101010101" charset="-122"/>
                    <a:cs typeface="Times New Roman" panose="02020603050405020304" pitchFamily="18" charset="0"/>
                  </a:rPr>
                  <a:t> </a:t>
                </a:r>
                <a:r>
                  <a:rPr lang="zh-CN" altLang="zh-CN" sz="2200" dirty="0">
                    <a:solidFill>
                      <a:schemeClr val="tx2"/>
                    </a:solidFill>
                    <a:latin typeface="华文楷体" panose="02010600040101010101" charset="-122"/>
                    <a:ea typeface="华文楷体" panose="02010600040101010101" charset="-122"/>
                    <a:cs typeface="Times New Roman" panose="02020603050405020304" pitchFamily="18" charset="0"/>
                  </a:rPr>
                  <a:t>。</a:t>
                </a:r>
                <a:endParaRPr lang="en-US" altLang="zh-CN" sz="2200" dirty="0">
                  <a:solidFill>
                    <a:schemeClr val="tx2"/>
                  </a:solidFill>
                  <a:latin typeface="华文楷体" panose="02010600040101010101" charset="-122"/>
                  <a:ea typeface="华文楷体" panose="02010600040101010101" charset="-122"/>
                  <a:cs typeface="Times New Roman" panose="02020603050405020304" pitchFamily="18" charset="0"/>
                </a:endParaRPr>
              </a:p>
              <a:p>
                <a:pPr>
                  <a:spcAft>
                    <a:spcPts val="1200"/>
                  </a:spcAft>
                </a:pPr>
                <a:r>
                  <a:rPr lang="zh-CN" altLang="en-US" sz="2000" dirty="0">
                    <a:solidFill>
                      <a:schemeClr val="tx2"/>
                    </a:solidFill>
                    <a:latin typeface="华文楷体" panose="02010600040101010101" charset="-122"/>
                    <a:ea typeface="华文楷体" panose="02010600040101010101" charset="-122"/>
                    <a:cs typeface="Times New Roman" panose="02020603050405020304" pitchFamily="18" charset="0"/>
                  </a:rPr>
                  <a:t>解</a:t>
                </a:r>
                <a:r>
                  <a:rPr lang="en-US" altLang="zh-CN" sz="2000" dirty="0">
                    <a:solidFill>
                      <a:schemeClr val="tx2"/>
                    </a:solidFill>
                    <a:latin typeface="华文楷体" panose="02010600040101010101" charset="-122"/>
                    <a:ea typeface="华文楷体" panose="02010600040101010101" charset="-122"/>
                    <a:cs typeface="Times New Roman" panose="02020603050405020304" pitchFamily="18" charset="0"/>
                  </a:rPr>
                  <a:t>:</a:t>
                </a:r>
                <a:r>
                  <a:rPr lang="en-US" altLang="zh-CN" sz="2000" dirty="0">
                    <a:solidFill>
                      <a:schemeClr val="tx2"/>
                    </a:solidFill>
                    <a:latin typeface="华文楷体" panose="02010600040101010101" charset="-122"/>
                    <a:ea typeface="华文楷体" panose="02010600040101010101" charset="-122"/>
                    <a:cs typeface="Times New Roman" panose="02020603050405020304" pitchFamily="18" charset="0"/>
                    <a:sym typeface="Wingdings" panose="05000000000000000000" pitchFamily="2" charset="2"/>
                  </a:rPr>
                  <a:t>(1)</a:t>
                </a:r>
                <a:r>
                  <a:rPr lang="en-US" altLang="zh-CN" sz="2000" dirty="0">
                    <a:solidFill>
                      <a:schemeClr val="tx2"/>
                    </a:solidFill>
                    <a:ea typeface="等线" panose="02010600030101010101" pitchFamily="2" charset="-122"/>
                    <a:cs typeface="Times New Roman" panose="02020603050405020304" pitchFamily="18" charset="0"/>
                  </a:rPr>
                  <a:t> </a:t>
                </a:r>
                <a14:m>
                  <m:oMath xmlns:m="http://schemas.openxmlformats.org/officeDocument/2006/math">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𝑛</m:t>
                    </m:r>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𝑥</m:t>
                    </m:r>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𝐸</m:t>
                    </m:r>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r>
                      <m:rPr>
                        <m:sty m:val="p"/>
                      </m:rP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Ω</m:t>
                    </m:r>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f>
                      <m:fPr>
                        <m:ctrlPr>
                          <a:rPr lang="zh-CN" altLang="zh-CN" sz="2000" i="1">
                            <a:solidFill>
                              <a:schemeClr val="tx2"/>
                            </a:solidFill>
                            <a:latin typeface="Cambria Math" panose="02040503050406030204" pitchFamily="18" charset="0"/>
                            <a:ea typeface="Cambria Math" panose="02040503050406030204" pitchFamily="18" charset="0"/>
                            <a:cs typeface="Times New Roman" panose="02020603050405020304" pitchFamily="18" charset="0"/>
                          </a:rPr>
                        </m:ctrlPr>
                      </m:fPr>
                      <m:num>
                        <m:sSub>
                          <m:sSubPr>
                            <m:ctrlPr>
                              <a:rPr lang="zh-CN" altLang="zh-CN" sz="2000" i="1">
                                <a:solidFill>
                                  <a:schemeClr val="tx2"/>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𝑛</m:t>
                            </m:r>
                          </m:e>
                          <m:sub>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0</m:t>
                            </m:r>
                          </m:sub>
                        </m:sSub>
                      </m:num>
                      <m:den>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2</m:t>
                        </m:r>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𝜋</m:t>
                        </m:r>
                      </m:den>
                    </m:f>
                    <m:sSup>
                      <m:sSupPr>
                        <m:ctrlPr>
                          <a:rPr lang="zh-CN" altLang="zh-CN" sz="2000" i="1">
                            <a:solidFill>
                              <a:schemeClr val="tx2"/>
                            </a:solidFill>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𝑒</m:t>
                        </m:r>
                      </m:e>
                      <m:sup>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f>
                          <m:fPr>
                            <m:ctrlP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ctrlPr>
                          </m:fPr>
                          <m:num>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𝑥</m:t>
                            </m:r>
                          </m:num>
                          <m:den>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𝜆</m:t>
                            </m:r>
                          </m:den>
                        </m:f>
                      </m:sup>
                    </m:sSup>
                    <m:sSup>
                      <m:sSupPr>
                        <m:ctrlPr>
                          <a:rPr lang="zh-CN" altLang="zh-CN" sz="2000" i="1">
                            <a:solidFill>
                              <a:schemeClr val="tx2"/>
                            </a:solidFill>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𝑒</m:t>
                        </m:r>
                      </m:e>
                      <m:sup>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𝑎𝐸</m:t>
                        </m:r>
                      </m:sup>
                    </m:sSup>
                    <m:d>
                      <m:dPr>
                        <m:ctrlP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ctrlPr>
                      </m:dPr>
                      <m:e>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1</m:t>
                        </m:r>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func>
                          <m:funcPr>
                            <m:ctrlP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ctrlPr>
                          </m:funcPr>
                          <m:fName>
                            <m:r>
                              <m:rPr>
                                <m:sty m:val="p"/>
                              </m:rP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cos</m:t>
                            </m:r>
                          </m:fName>
                          <m:e>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𝜇</m:t>
                            </m:r>
                          </m:e>
                        </m:func>
                      </m:e>
                    </m:d>
                  </m:oMath>
                </a14:m>
                <a:r>
                  <a:rPr lang="en-US" altLang="zh-CN" sz="2000" dirty="0">
                    <a:solidFill>
                      <a:schemeClr val="tx2"/>
                    </a:solidFill>
                    <a:latin typeface="华文楷体" panose="02010600040101010101" charset="-122"/>
                    <a:ea typeface="华文楷体" panose="02010600040101010101" charset="-122"/>
                    <a:cs typeface="Times New Roman" panose="02020603050405020304" pitchFamily="18" charset="0"/>
                  </a:rPr>
                  <a:t> </a:t>
                </a:r>
                <a:endParaRPr lang="en-US" altLang="zh-CN" sz="2000" dirty="0">
                  <a:solidFill>
                    <a:schemeClr val="tx2"/>
                  </a:solidFill>
                  <a:latin typeface="华文楷体" panose="02010600040101010101" charset="-122"/>
                  <a:ea typeface="华文楷体" panose="02010600040101010101" charset="-122"/>
                  <a:cs typeface="Times New Roman" panose="02020603050405020304" pitchFamily="18" charset="0"/>
                </a:endParaRPr>
              </a:p>
              <a:p>
                <a:pPr>
                  <a:spcAft>
                    <a:spcPts val="1200"/>
                  </a:spcAft>
                </a:pPr>
                <a14:m>
                  <m:oMath xmlns:m="http://schemas.openxmlformats.org/officeDocument/2006/math">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𝑛</m:t>
                    </m:r>
                    <m:d>
                      <m:dPr>
                        <m:ctrlP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ctrlPr>
                      </m:dPr>
                      <m:e>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𝑥</m:t>
                        </m:r>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𝐸</m:t>
                        </m:r>
                      </m:e>
                    </m:d>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nary>
                      <m:naryPr>
                        <m:grow m:val="on"/>
                        <m:limLoc m:val="subSup"/>
                        <m:supHide m:val="on"/>
                        <m:ctrlPr>
                          <a:rPr lang="zh-CN" altLang="zh-CN" sz="2000" i="1">
                            <a:solidFill>
                              <a:schemeClr val="tx2"/>
                            </a:solidFill>
                            <a:latin typeface="Cambria Math" panose="02040503050406030204" pitchFamily="18" charset="0"/>
                            <a:ea typeface="Cambria Math" panose="02040503050406030204" pitchFamily="18" charset="0"/>
                            <a:cs typeface="Times New Roman" panose="02020603050405020304" pitchFamily="18" charset="0"/>
                          </a:rPr>
                        </m:ctrlPr>
                      </m:naryPr>
                      <m:sub>
                        <m:r>
                          <m:rPr>
                            <m:sty m:val="p"/>
                          </m:rP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Ω</m:t>
                        </m:r>
                      </m:sub>
                      <m:sup/>
                      <m:e>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 </m:t>
                        </m:r>
                      </m:e>
                    </m:nary>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 </m:t>
                    </m:r>
                    <m:f>
                      <m:fPr>
                        <m:ctrlPr>
                          <a:rPr lang="zh-CN" altLang="zh-CN" sz="2000" i="1">
                            <a:solidFill>
                              <a:schemeClr val="tx2"/>
                            </a:solidFill>
                            <a:latin typeface="Cambria Math" panose="02040503050406030204" pitchFamily="18" charset="0"/>
                            <a:ea typeface="Cambria Math" panose="02040503050406030204" pitchFamily="18" charset="0"/>
                            <a:cs typeface="Times New Roman" panose="02020603050405020304" pitchFamily="18" charset="0"/>
                          </a:rPr>
                        </m:ctrlPr>
                      </m:fPr>
                      <m:num>
                        <m:sSub>
                          <m:sSubPr>
                            <m:ctrlPr>
                              <a:rPr lang="zh-CN" altLang="zh-CN" sz="2000" i="1">
                                <a:solidFill>
                                  <a:schemeClr val="tx2"/>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𝑛</m:t>
                            </m:r>
                          </m:e>
                          <m:sub>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0</m:t>
                            </m:r>
                          </m:sub>
                        </m:sSub>
                      </m:num>
                      <m:den>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2</m:t>
                        </m:r>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𝜋</m:t>
                        </m:r>
                      </m:den>
                    </m:f>
                    <m:sSup>
                      <m:sSupPr>
                        <m:ctrlPr>
                          <a:rPr lang="zh-CN" altLang="zh-CN" sz="2000" i="1">
                            <a:solidFill>
                              <a:schemeClr val="tx2"/>
                            </a:solidFill>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𝑒</m:t>
                        </m:r>
                      </m:e>
                      <m:sup>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f>
                          <m:fPr>
                            <m:ctrlP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ctrlPr>
                          </m:fPr>
                          <m:num>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𝑥</m:t>
                            </m:r>
                          </m:num>
                          <m:den>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𝜆</m:t>
                            </m:r>
                          </m:den>
                        </m:f>
                      </m:sup>
                    </m:sSup>
                    <m:sSup>
                      <m:sSupPr>
                        <m:ctrlPr>
                          <a:rPr lang="zh-CN" altLang="zh-CN" sz="2000" i="1">
                            <a:solidFill>
                              <a:schemeClr val="tx2"/>
                            </a:solidFill>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𝑒</m:t>
                        </m:r>
                      </m:e>
                      <m:sup>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𝑎𝐸</m:t>
                        </m:r>
                      </m:sup>
                    </m:sSup>
                    <m:d>
                      <m:dPr>
                        <m:ctrlP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ctrlPr>
                      </m:dPr>
                      <m:e>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1</m:t>
                        </m:r>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func>
                          <m:funcPr>
                            <m:ctrlP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ctrlPr>
                          </m:funcPr>
                          <m:fName>
                            <m:r>
                              <m:rPr>
                                <m:sty m:val="p"/>
                              </m:rP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cos</m:t>
                            </m:r>
                          </m:fName>
                          <m:e>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𝜇</m:t>
                            </m:r>
                          </m:e>
                        </m:func>
                      </m:e>
                    </m:d>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𝑑</m:t>
                    </m:r>
                    <m:r>
                      <m:rPr>
                        <m:sty m:val="p"/>
                      </m:rP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Ω</m:t>
                    </m:r>
                  </m:oMath>
                </a14:m>
                <a:r>
                  <a:rPr lang="en-US" altLang="zh-CN" sz="2000" dirty="0">
                    <a:solidFill>
                      <a:schemeClr val="tx2"/>
                    </a:solidFill>
                    <a:latin typeface="华文楷体" panose="02010600040101010101" charset="-122"/>
                    <a:ea typeface="华文楷体" panose="02010600040101010101" charset="-122"/>
                    <a:cs typeface="Times New Roman" panose="02020603050405020304" pitchFamily="18" charset="0"/>
                  </a:rPr>
                  <a:t>          </a:t>
                </a:r>
                <a:r>
                  <a:rPr lang="zh-CN" altLang="en-US" sz="2000" b="1" dirty="0">
                    <a:solidFill>
                      <a:srgbClr val="0070C0"/>
                    </a:solidFill>
                    <a:latin typeface="华文楷体" panose="02010600040101010101" charset="-122"/>
                    <a:ea typeface="华文楷体" panose="02010600040101010101" charset="-122"/>
                    <a:cs typeface="Times New Roman" panose="02020603050405020304" pitchFamily="18" charset="0"/>
                  </a:rPr>
                  <a:t>解法一</a:t>
                </a:r>
                <a:endParaRPr lang="zh-CN" altLang="zh-CN" sz="2000" b="1" dirty="0">
                  <a:solidFill>
                    <a:srgbClr val="0070C0"/>
                  </a:solidFill>
                  <a:latin typeface="华文楷体" panose="02010600040101010101" charset="-122"/>
                  <a:ea typeface="华文楷体" panose="02010600040101010101" charset="-122"/>
                  <a:cs typeface="Times New Roman" panose="02020603050405020304" pitchFamily="18" charset="0"/>
                </a:endParaRPr>
              </a:p>
              <a:p>
                <a:pPr>
                  <a:spcAft>
                    <a:spcPts val="1200"/>
                  </a:spcAft>
                </a:pPr>
                <a14:m>
                  <m:oMathPara xmlns:m="http://schemas.openxmlformats.org/officeDocument/2006/math">
                    <m:oMathParaPr>
                      <m:jc m:val="left"/>
                    </m:oMathParaPr>
                    <m:oMath xmlns:m="http://schemas.openxmlformats.org/officeDocument/2006/math">
                      <m:r>
                        <a:rPr lang="en-US" altLang="zh-CN" sz="2000" b="0" i="1" smtClean="0">
                          <a:solidFill>
                            <a:schemeClr val="tx2"/>
                          </a:solidFill>
                          <a:latin typeface="Cambria Math" panose="02040503050406030204" pitchFamily="18" charset="0"/>
                          <a:ea typeface="Cambria Math" panose="02040503050406030204" pitchFamily="18" charset="0"/>
                          <a:cs typeface="Times New Roman" panose="02020603050405020304" pitchFamily="18" charset="0"/>
                        </a:rPr>
                        <m:t>=</m:t>
                      </m:r>
                      <m:nary>
                        <m:naryPr>
                          <m:grow m:val="on"/>
                          <m:limLoc m:val="subSup"/>
                          <m:ctrlPr>
                            <a:rPr lang="zh-CN" altLang="zh-CN" sz="2000" i="1">
                              <a:solidFill>
                                <a:schemeClr val="tx2"/>
                              </a:solidFill>
                              <a:latin typeface="Cambria Math" panose="02040503050406030204" pitchFamily="18" charset="0"/>
                              <a:ea typeface="Cambria Math" panose="02040503050406030204" pitchFamily="18" charset="0"/>
                              <a:cs typeface="Times New Roman" panose="02020603050405020304" pitchFamily="18" charset="0"/>
                            </a:rPr>
                          </m:ctrlPr>
                        </m:naryPr>
                        <m:sub>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0</m:t>
                          </m:r>
                        </m:sub>
                        <m:sup>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2</m:t>
                          </m:r>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𝜋</m:t>
                          </m:r>
                        </m:sup>
                        <m:e>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 </m:t>
                          </m:r>
                        </m:e>
                      </m:nary>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 </m:t>
                      </m:r>
                      <m:nary>
                        <m:naryPr>
                          <m:grow m:val="on"/>
                          <m:limLoc m:val="subSup"/>
                          <m:ctrlPr>
                            <a:rPr lang="zh-CN" altLang="zh-CN" sz="2000" i="1">
                              <a:solidFill>
                                <a:schemeClr val="tx2"/>
                              </a:solidFill>
                              <a:latin typeface="Cambria Math" panose="02040503050406030204" pitchFamily="18" charset="0"/>
                              <a:ea typeface="Cambria Math" panose="02040503050406030204" pitchFamily="18" charset="0"/>
                              <a:cs typeface="Times New Roman" panose="02020603050405020304" pitchFamily="18" charset="0"/>
                            </a:rPr>
                          </m:ctrlPr>
                        </m:naryPr>
                        <m:sub>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0</m:t>
                          </m:r>
                        </m:sub>
                        <m:sup>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𝜋</m:t>
                          </m:r>
                        </m:sup>
                        <m:e>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 </m:t>
                          </m:r>
                        </m:e>
                      </m:nary>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 </m:t>
                      </m:r>
                      <m:f>
                        <m:fPr>
                          <m:ctrlPr>
                            <a:rPr lang="zh-CN" altLang="zh-CN" sz="2000" i="1">
                              <a:solidFill>
                                <a:schemeClr val="tx2"/>
                              </a:solidFill>
                              <a:latin typeface="Cambria Math" panose="02040503050406030204" pitchFamily="18" charset="0"/>
                              <a:ea typeface="Cambria Math" panose="02040503050406030204" pitchFamily="18" charset="0"/>
                              <a:cs typeface="Times New Roman" panose="02020603050405020304" pitchFamily="18" charset="0"/>
                            </a:rPr>
                          </m:ctrlPr>
                        </m:fPr>
                        <m:num>
                          <m:sSub>
                            <m:sSubPr>
                              <m:ctrlPr>
                                <a:rPr lang="zh-CN" altLang="zh-CN" sz="2000" i="1">
                                  <a:solidFill>
                                    <a:schemeClr val="tx2"/>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𝑛</m:t>
                              </m:r>
                            </m:e>
                            <m:sub>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0</m:t>
                              </m:r>
                            </m:sub>
                          </m:sSub>
                        </m:num>
                        <m:den>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2</m:t>
                          </m:r>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𝜋</m:t>
                          </m:r>
                        </m:den>
                      </m:f>
                      <m:sSup>
                        <m:sSupPr>
                          <m:ctrlPr>
                            <a:rPr lang="zh-CN" altLang="zh-CN" sz="2000" i="1">
                              <a:solidFill>
                                <a:schemeClr val="tx2"/>
                              </a:solidFill>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𝑒</m:t>
                          </m:r>
                        </m:e>
                        <m:sup>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𝑥</m:t>
                          </m:r>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𝜆</m:t>
                          </m:r>
                        </m:sup>
                      </m:sSup>
                      <m:sSup>
                        <m:sSupPr>
                          <m:ctrlPr>
                            <a:rPr lang="zh-CN" altLang="zh-CN" sz="2000" i="1">
                              <a:solidFill>
                                <a:schemeClr val="tx2"/>
                              </a:solidFill>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𝑒</m:t>
                          </m:r>
                        </m:e>
                        <m:sup>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𝑎𝐸</m:t>
                          </m:r>
                        </m:sup>
                      </m:sSup>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1</m:t>
                      </m:r>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r>
                        <m:rPr>
                          <m:sty m:val="p"/>
                        </m:rP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cos</m:t>
                      </m:r>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𝜇</m:t>
                      </m:r>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r>
                        <m:rPr>
                          <m:sty m:val="p"/>
                        </m:rP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sin</m:t>
                      </m:r>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𝜇</m:t>
                      </m:r>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𝑑</m:t>
                      </m:r>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𝜇</m:t>
                      </m:r>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𝑑</m:t>
                      </m:r>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𝜑</m:t>
                      </m:r>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f>
                        <m:fPr>
                          <m:ctrlPr>
                            <a:rPr lang="zh-CN" altLang="zh-CN" sz="2000" i="1">
                              <a:solidFill>
                                <a:schemeClr val="tx2"/>
                              </a:solidFill>
                              <a:latin typeface="Cambria Math" panose="02040503050406030204" pitchFamily="18" charset="0"/>
                              <a:ea typeface="Cambria Math" panose="02040503050406030204" pitchFamily="18" charset="0"/>
                              <a:cs typeface="Times New Roman" panose="02020603050405020304" pitchFamily="18" charset="0"/>
                            </a:rPr>
                          </m:ctrlPr>
                        </m:fPr>
                        <m:num>
                          <m:sSub>
                            <m:sSubPr>
                              <m:ctrlPr>
                                <a:rPr lang="zh-CN" altLang="zh-CN" sz="2000" i="1">
                                  <a:solidFill>
                                    <a:schemeClr val="tx2"/>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𝑛</m:t>
                              </m:r>
                            </m:e>
                            <m:sub>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0</m:t>
                              </m:r>
                            </m:sub>
                          </m:sSub>
                        </m:num>
                        <m:den>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2</m:t>
                          </m:r>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𝜋</m:t>
                          </m:r>
                        </m:den>
                      </m:f>
                      <m:sSup>
                        <m:sSupPr>
                          <m:ctrlPr>
                            <a:rPr lang="zh-CN" altLang="zh-CN" sz="2000" i="1">
                              <a:solidFill>
                                <a:schemeClr val="tx2"/>
                              </a:solidFill>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𝑒</m:t>
                          </m:r>
                        </m:e>
                        <m:sup>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𝑥</m:t>
                          </m:r>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2</m:t>
                          </m:r>
                        </m:sup>
                      </m:sSup>
                      <m:sSup>
                        <m:sSupPr>
                          <m:ctrlPr>
                            <a:rPr lang="zh-CN" altLang="zh-CN" sz="2000" i="1">
                              <a:solidFill>
                                <a:schemeClr val="tx2"/>
                              </a:solidFill>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𝑒</m:t>
                          </m:r>
                        </m:e>
                        <m:sup>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𝑎𝐸</m:t>
                          </m:r>
                        </m:sup>
                      </m:sSup>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4</m:t>
                      </m:r>
                      <m:r>
                        <a:rPr lang="en-US" altLang="zh-CN" sz="2000" i="1" smtClean="0">
                          <a:solidFill>
                            <a:schemeClr val="tx2"/>
                          </a:solidFill>
                          <a:latin typeface="Cambria Math" panose="02040503050406030204" pitchFamily="18" charset="0"/>
                          <a:ea typeface="等线" panose="02010600030101010101" pitchFamily="2" charset="-122"/>
                          <a:cs typeface="Times New Roman" panose="02020603050405020304" pitchFamily="18" charset="0"/>
                        </a:rPr>
                        <m:t>𝜋</m:t>
                      </m:r>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2</m:t>
                      </m:r>
                      <m:sSub>
                        <m:sSubPr>
                          <m:ctrlPr>
                            <a:rPr lang="zh-CN" altLang="zh-CN" sz="2000" i="1">
                              <a:solidFill>
                                <a:schemeClr val="tx2"/>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𝑛</m:t>
                          </m:r>
                        </m:e>
                        <m:sub>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0</m:t>
                          </m:r>
                        </m:sub>
                      </m:sSub>
                      <m:sSup>
                        <m:sSupPr>
                          <m:ctrlPr>
                            <a:rPr lang="zh-CN" altLang="zh-CN" sz="2000" i="1">
                              <a:solidFill>
                                <a:schemeClr val="tx2"/>
                              </a:solidFill>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𝑒</m:t>
                          </m:r>
                        </m:e>
                        <m:sup>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𝑥</m:t>
                          </m:r>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𝜆</m:t>
                          </m:r>
                        </m:sup>
                      </m:sSup>
                      <m:sSup>
                        <m:sSupPr>
                          <m:ctrlPr>
                            <a:rPr lang="zh-CN" altLang="zh-CN" sz="2000" i="1">
                              <a:solidFill>
                                <a:schemeClr val="tx2"/>
                              </a:solidFill>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𝑒</m:t>
                          </m:r>
                        </m:e>
                        <m:sup>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𝑎𝐸</m:t>
                          </m:r>
                        </m:sup>
                      </m:sSup>
                    </m:oMath>
                  </m:oMathPara>
                </a14:m>
                <a:endParaRPr lang="en-US" altLang="zh-CN" sz="2000" dirty="0">
                  <a:solidFill>
                    <a:schemeClr val="tx2"/>
                  </a:solidFill>
                  <a:latin typeface="华文楷体" panose="02010600040101010101" charset="-122"/>
                  <a:ea typeface="华文楷体" panose="02010600040101010101" charset="-122"/>
                  <a:cs typeface="Times New Roman" panose="02020603050405020304" pitchFamily="18" charset="0"/>
                </a:endParaRPr>
              </a:p>
              <a:p>
                <a:pPr>
                  <a:spcAft>
                    <a:spcPts val="1200"/>
                  </a:spcAft>
                </a:pPr>
                <a14:m>
                  <m:oMathPara xmlns:m="http://schemas.openxmlformats.org/officeDocument/2006/math">
                    <m:oMathParaPr>
                      <m:jc m:val="left"/>
                    </m:oMathParaPr>
                    <m:oMath xmlns:m="http://schemas.openxmlformats.org/officeDocument/2006/math">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𝑛</m:t>
                      </m:r>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𝑥</m:t>
                      </m:r>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nary>
                        <m:naryPr>
                          <m:grow m:val="on"/>
                          <m:limLoc m:val="subSup"/>
                          <m:ctrlPr>
                            <a:rPr lang="zh-CN" altLang="zh-CN" sz="2000" i="1">
                              <a:solidFill>
                                <a:schemeClr val="tx2"/>
                              </a:solidFill>
                              <a:latin typeface="Cambria Math" panose="02040503050406030204" pitchFamily="18" charset="0"/>
                              <a:ea typeface="Cambria Math" panose="02040503050406030204" pitchFamily="18" charset="0"/>
                              <a:cs typeface="Times New Roman" panose="02020603050405020304" pitchFamily="18" charset="0"/>
                            </a:rPr>
                          </m:ctrlPr>
                        </m:naryPr>
                        <m:sub>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0</m:t>
                          </m:r>
                        </m:sub>
                        <m:sup>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sup>
                        <m:e>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 </m:t>
                          </m:r>
                        </m:e>
                      </m:nary>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 </m:t>
                      </m:r>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𝑛</m:t>
                      </m:r>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𝑥</m:t>
                      </m:r>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𝐸</m:t>
                      </m:r>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𝑑𝐸</m:t>
                      </m:r>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nary>
                        <m:naryPr>
                          <m:grow m:val="on"/>
                          <m:limLoc m:val="subSup"/>
                          <m:ctrlPr>
                            <a:rPr lang="zh-CN" altLang="zh-CN" sz="2000" i="1">
                              <a:solidFill>
                                <a:schemeClr val="tx2"/>
                              </a:solidFill>
                              <a:latin typeface="Cambria Math" panose="02040503050406030204" pitchFamily="18" charset="0"/>
                              <a:ea typeface="Cambria Math" panose="02040503050406030204" pitchFamily="18" charset="0"/>
                              <a:cs typeface="Times New Roman" panose="02020603050405020304" pitchFamily="18" charset="0"/>
                            </a:rPr>
                          </m:ctrlPr>
                        </m:naryPr>
                        <m:sub>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0</m:t>
                          </m:r>
                        </m:sub>
                        <m:sup>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sup>
                        <m:e>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 </m:t>
                          </m:r>
                        </m:e>
                      </m:nary>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 </m:t>
                      </m:r>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2</m:t>
                      </m:r>
                      <m:sSub>
                        <m:sSubPr>
                          <m:ctrlPr>
                            <a:rPr lang="zh-CN" altLang="zh-CN" sz="2000" i="1">
                              <a:solidFill>
                                <a:schemeClr val="tx2"/>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𝑛</m:t>
                          </m:r>
                        </m:e>
                        <m:sub>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0</m:t>
                          </m:r>
                        </m:sub>
                      </m:sSub>
                      <m:sSup>
                        <m:sSupPr>
                          <m:ctrlPr>
                            <a:rPr lang="zh-CN" altLang="zh-CN" sz="2000" i="1">
                              <a:solidFill>
                                <a:schemeClr val="tx2"/>
                              </a:solidFill>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𝑒</m:t>
                          </m:r>
                        </m:e>
                        <m:sup>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𝑥</m:t>
                          </m:r>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𝜆</m:t>
                          </m:r>
                        </m:sup>
                      </m:sSup>
                      <m:sSup>
                        <m:sSupPr>
                          <m:ctrlPr>
                            <a:rPr lang="zh-CN" altLang="zh-CN" sz="2000" i="1">
                              <a:solidFill>
                                <a:schemeClr val="tx2"/>
                              </a:solidFill>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𝑒</m:t>
                          </m:r>
                        </m:e>
                        <m:sup>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𝑎𝐸</m:t>
                          </m:r>
                        </m:sup>
                      </m:sSup>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𝑑𝐸</m:t>
                      </m:r>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f>
                        <m:fPr>
                          <m:ctrlPr>
                            <a:rPr lang="zh-CN" altLang="zh-CN" sz="2000" i="1">
                              <a:solidFill>
                                <a:schemeClr val="tx2"/>
                              </a:solidFill>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2</m:t>
                          </m:r>
                          <m:sSub>
                            <m:sSubPr>
                              <m:ctrlPr>
                                <a:rPr lang="zh-CN" altLang="zh-CN" sz="2000" i="1">
                                  <a:solidFill>
                                    <a:schemeClr val="tx2"/>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𝑛</m:t>
                              </m:r>
                            </m:e>
                            <m:sub>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0</m:t>
                              </m:r>
                            </m:sub>
                          </m:sSub>
                        </m:num>
                        <m:den>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𝑎</m:t>
                          </m:r>
                        </m:den>
                      </m:f>
                      <m:sSup>
                        <m:sSupPr>
                          <m:ctrlPr>
                            <a:rPr lang="zh-CN" altLang="zh-CN" sz="2000" i="1">
                              <a:solidFill>
                                <a:schemeClr val="tx2"/>
                              </a:solidFill>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𝑒</m:t>
                          </m:r>
                        </m:e>
                        <m:sup>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𝑥</m:t>
                          </m:r>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𝜆</m:t>
                          </m:r>
                        </m:sup>
                      </m:sSup>
                      <m:box>
                        <m:boxPr>
                          <m:ctrlPr>
                            <a:rPr lang="zh-CN" altLang="zh-CN" sz="2000" i="1">
                              <a:solidFill>
                                <a:schemeClr val="tx2"/>
                              </a:solidFill>
                              <a:latin typeface="Cambria Math" panose="02040503050406030204" pitchFamily="18" charset="0"/>
                              <a:ea typeface="Cambria Math" panose="02040503050406030204" pitchFamily="18" charset="0"/>
                              <a:cs typeface="Times New Roman" panose="02020603050405020304" pitchFamily="18" charset="0"/>
                            </a:rPr>
                          </m:ctrlPr>
                        </m:boxPr>
                        <m:e>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 </m:t>
                          </m:r>
                        </m:e>
                      </m:box>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𝑎</m:t>
                      </m:r>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&lt;</m:t>
                      </m:r>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0</m:t>
                      </m:r>
                      <m:r>
                        <a:rPr lang="zh-CN" altLang="en-US"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oMath>
                  </m:oMathPara>
                </a14:m>
                <a:endParaRPr lang="zh-CN" altLang="zh-CN" sz="2000" dirty="0">
                  <a:solidFill>
                    <a:schemeClr val="tx2"/>
                  </a:solidFill>
                  <a:latin typeface="华文楷体" panose="02010600040101010101" charset="-122"/>
                  <a:ea typeface="华文楷体" panose="02010600040101010101" charset="-122"/>
                  <a:cs typeface="Times New Roman" panose="02020603050405020304" pitchFamily="18" charset="0"/>
                </a:endParaRPr>
              </a:p>
            </p:txBody>
          </p:sp>
        </mc:Choice>
        <mc:Fallback>
          <p:sp>
            <p:nvSpPr>
              <p:cNvPr id="3" name="矩形 2"/>
              <p:cNvSpPr>
                <a:spLocks noRot="1" noChangeAspect="1" noMove="1" noResize="1" noEditPoints="1" noAdjustHandles="1" noChangeArrowheads="1" noChangeShapeType="1" noTextEdit="1"/>
              </p:cNvSpPr>
              <p:nvPr/>
            </p:nvSpPr>
            <p:spPr>
              <a:xfrm>
                <a:off x="107504" y="563013"/>
                <a:ext cx="9036496" cy="5688609"/>
              </a:xfrm>
              <a:prstGeom prst="rect">
                <a:avLst/>
              </a:prstGeom>
              <a:blipFill rotWithShape="1">
                <a:blip r:embed="rId1"/>
                <a:stretch>
                  <a:fillRect l="-2" t="-7" b="1"/>
                </a:stretch>
              </a:blipFill>
            </p:spPr>
            <p:txBody>
              <a:bodyPr/>
              <a:lstStyle/>
              <a:p>
                <a:r>
                  <a:rPr lang="zh-CN" altLang="en-US">
                    <a:noFill/>
                  </a:rPr>
                  <a:t> </a:t>
                </a:r>
              </a:p>
            </p:txBody>
          </p:sp>
        </mc:Fallback>
      </mc:AlternateContent>
      <p:pic>
        <p:nvPicPr>
          <p:cNvPr id="18" name="Picture 17"/>
          <p:cNvPicPr>
            <a:picLocks noChangeAspect="1" noChangeArrowheads="1"/>
          </p:cNvPicPr>
          <p:nvPr/>
        </p:nvPicPr>
        <p:blipFill>
          <a:blip r:embed="rId2">
            <a:extLst>
              <a:ext uri="{28A0092B-C50C-407E-A947-70E740481C1C}">
                <a14:useLocalDpi xmlns:a14="http://schemas.microsoft.com/office/drawing/2010/main" val="0"/>
              </a:ext>
            </a:extLst>
          </a:blip>
          <a:srcRect l="21379" t="20630" r="20160" b="23427"/>
          <a:stretch>
            <a:fillRect/>
          </a:stretch>
        </p:blipFill>
        <p:spPr bwMode="auto">
          <a:xfrm>
            <a:off x="6012160" y="1844824"/>
            <a:ext cx="2971800" cy="2528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椭圆 4"/>
          <p:cNvSpPr/>
          <p:nvPr/>
        </p:nvSpPr>
        <p:spPr>
          <a:xfrm>
            <a:off x="3923928" y="4653136"/>
            <a:ext cx="1152128" cy="43204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a:ln>
                  <a:noFill/>
                </a:ln>
              </a:rPr>
              <a:t>坐标系建立及转换</a:t>
            </a:r>
            <a:endParaRPr lang="zh-CN" altLang="en-US" dirty="0"/>
          </a:p>
        </p:txBody>
      </p:sp>
      <mc:AlternateContent xmlns:mc="http://schemas.openxmlformats.org/markup-compatibility/2006">
        <mc:Choice xmlns:a14="http://schemas.microsoft.com/office/drawing/2010/main" Requires="a14">
          <p:sp>
            <p:nvSpPr>
              <p:cNvPr id="7" name="矩形 6"/>
              <p:cNvSpPr/>
              <p:nvPr/>
            </p:nvSpPr>
            <p:spPr>
              <a:xfrm>
                <a:off x="289924" y="594479"/>
                <a:ext cx="8712968" cy="6278514"/>
              </a:xfrm>
              <a:prstGeom prst="rect">
                <a:avLst/>
              </a:prstGeom>
            </p:spPr>
            <p:txBody>
              <a:bodyPr wrap="square">
                <a:spAutoFit/>
              </a:bodyPr>
              <a:lstStyle/>
              <a:p>
                <a14:m>
                  <m:oMathPara xmlns:m="http://schemas.openxmlformats.org/officeDocument/2006/math">
                    <m:oMathParaPr>
                      <m:jc m:val="left"/>
                    </m:oMathParaPr>
                    <m:oMath xmlns:m="http://schemas.openxmlformats.org/officeDocument/2006/math">
                      <m:r>
                        <a:rPr lang="zh-CN" altLang="en-US" sz="2000" i="1" smtClean="0">
                          <a:solidFill>
                            <a:schemeClr val="tx2"/>
                          </a:solidFill>
                          <a:latin typeface="Cambria Math" panose="02040503050406030204" pitchFamily="18" charset="0"/>
                        </a:rPr>
                        <m:t>𝑛</m:t>
                      </m:r>
                      <m:d>
                        <m:dPr>
                          <m:ctrlPr>
                            <a:rPr lang="zh-CN" altLang="en-US" sz="2000" i="1" smtClean="0">
                              <a:solidFill>
                                <a:schemeClr val="tx2"/>
                              </a:solidFill>
                              <a:latin typeface="Cambria Math" panose="02040503050406030204" pitchFamily="18" charset="0"/>
                            </a:rPr>
                          </m:ctrlPr>
                        </m:dPr>
                        <m:e>
                          <m:r>
                            <a:rPr lang="zh-CN" altLang="en-US" sz="2000" i="1">
                              <a:solidFill>
                                <a:schemeClr val="tx2"/>
                              </a:solidFill>
                              <a:latin typeface="Cambria Math" panose="02040503050406030204" pitchFamily="18" charset="0"/>
                            </a:rPr>
                            <m:t>𝑥</m:t>
                          </m:r>
                          <m:r>
                            <a:rPr lang="zh-CN" altLang="en-US" sz="2000" i="0">
                              <a:solidFill>
                                <a:schemeClr val="tx2"/>
                              </a:solidFill>
                              <a:latin typeface="Cambria Math" panose="02040503050406030204" pitchFamily="18" charset="0"/>
                            </a:rPr>
                            <m:t>,</m:t>
                          </m:r>
                          <m:r>
                            <a:rPr lang="zh-CN" altLang="en-US" sz="2000" i="1">
                              <a:solidFill>
                                <a:schemeClr val="tx2"/>
                              </a:solidFill>
                              <a:latin typeface="Cambria Math" panose="02040503050406030204" pitchFamily="18" charset="0"/>
                            </a:rPr>
                            <m:t>𝐸</m:t>
                          </m:r>
                        </m:e>
                      </m:d>
                      <m:r>
                        <a:rPr lang="zh-CN" altLang="en-US" sz="2000" i="0">
                          <a:solidFill>
                            <a:schemeClr val="tx2"/>
                          </a:solidFill>
                          <a:latin typeface="Cambria Math" panose="02040503050406030204" pitchFamily="18" charset="0"/>
                        </a:rPr>
                        <m:t>=</m:t>
                      </m:r>
                      <m:sSub>
                        <m:sSubPr>
                          <m:ctrlPr>
                            <a:rPr lang="zh-CN" altLang="en-US" sz="2000" i="1">
                              <a:solidFill>
                                <a:schemeClr val="tx2"/>
                              </a:solidFill>
                              <a:latin typeface="Cambria Math" panose="02040503050406030204" pitchFamily="18" charset="0"/>
                            </a:rPr>
                          </m:ctrlPr>
                        </m:sSubPr>
                        <m:e>
                          <m:r>
                            <a:rPr lang="en-US" altLang="zh-CN" sz="2000" b="0" i="1" smtClean="0">
                              <a:solidFill>
                                <a:schemeClr val="tx2"/>
                              </a:solidFill>
                              <a:latin typeface="Cambria Math" panose="02040503050406030204" pitchFamily="18" charset="0"/>
                            </a:rPr>
                            <m:t>∫</m:t>
                          </m:r>
                        </m:e>
                        <m:sub>
                          <m:r>
                            <m:rPr>
                              <m:sty m:val="p"/>
                            </m:rPr>
                            <a:rPr lang="zh-CN" altLang="en-US" sz="2000" i="0">
                              <a:solidFill>
                                <a:schemeClr val="tx2"/>
                              </a:solidFill>
                              <a:latin typeface="Cambria Math" panose="02040503050406030204" pitchFamily="18" charset="0"/>
                            </a:rPr>
                            <m:t>Ω</m:t>
                          </m:r>
                        </m:sub>
                      </m:sSub>
                      <m:r>
                        <a:rPr lang="zh-CN" altLang="en-US" sz="2000" i="0">
                          <a:solidFill>
                            <a:schemeClr val="tx2"/>
                          </a:solidFill>
                          <a:latin typeface="Cambria Math" panose="02040503050406030204" pitchFamily="18" charset="0"/>
                        </a:rPr>
                        <m:t> </m:t>
                      </m:r>
                      <m:f>
                        <m:fPr>
                          <m:ctrlPr>
                            <a:rPr lang="zh-CN" altLang="en-US" sz="2000" i="1">
                              <a:solidFill>
                                <a:schemeClr val="tx2"/>
                              </a:solidFill>
                              <a:latin typeface="Cambria Math" panose="02040503050406030204" pitchFamily="18" charset="0"/>
                            </a:rPr>
                          </m:ctrlPr>
                        </m:fPr>
                        <m:num>
                          <m:sSub>
                            <m:sSubPr>
                              <m:ctrlPr>
                                <a:rPr lang="zh-CN" altLang="en-US" sz="2000" i="1">
                                  <a:solidFill>
                                    <a:schemeClr val="tx2"/>
                                  </a:solidFill>
                                  <a:latin typeface="Cambria Math" panose="02040503050406030204" pitchFamily="18" charset="0"/>
                                </a:rPr>
                              </m:ctrlPr>
                            </m:sSubPr>
                            <m:e>
                              <m:r>
                                <a:rPr lang="zh-CN" altLang="en-US" sz="2000" i="1">
                                  <a:solidFill>
                                    <a:schemeClr val="tx2"/>
                                  </a:solidFill>
                                  <a:latin typeface="Cambria Math" panose="02040503050406030204" pitchFamily="18" charset="0"/>
                                </a:rPr>
                                <m:t>𝑛</m:t>
                              </m:r>
                            </m:e>
                            <m:sub>
                              <m:r>
                                <a:rPr lang="zh-CN" altLang="en-US" sz="2000" i="0">
                                  <a:solidFill>
                                    <a:schemeClr val="tx2"/>
                                  </a:solidFill>
                                  <a:latin typeface="Cambria Math" panose="02040503050406030204" pitchFamily="18" charset="0"/>
                                </a:rPr>
                                <m:t>0</m:t>
                              </m:r>
                            </m:sub>
                          </m:sSub>
                        </m:num>
                        <m:den>
                          <m:r>
                            <a:rPr lang="zh-CN" altLang="en-US" sz="2000" i="0">
                              <a:solidFill>
                                <a:schemeClr val="tx2"/>
                              </a:solidFill>
                              <a:latin typeface="Cambria Math" panose="02040503050406030204" pitchFamily="18" charset="0"/>
                            </a:rPr>
                            <m:t>2</m:t>
                          </m:r>
                          <m:r>
                            <a:rPr lang="zh-CN" altLang="en-US" sz="2000" i="1">
                              <a:solidFill>
                                <a:schemeClr val="tx2"/>
                              </a:solidFill>
                              <a:latin typeface="Cambria Math" panose="02040503050406030204" pitchFamily="18" charset="0"/>
                            </a:rPr>
                            <m:t>𝜋</m:t>
                          </m:r>
                        </m:den>
                      </m:f>
                      <m:sSup>
                        <m:sSupPr>
                          <m:ctrlPr>
                            <a:rPr lang="zh-CN" altLang="en-US" sz="2000" i="1">
                              <a:solidFill>
                                <a:schemeClr val="tx2"/>
                              </a:solidFill>
                              <a:latin typeface="Cambria Math" panose="02040503050406030204" pitchFamily="18" charset="0"/>
                            </a:rPr>
                          </m:ctrlPr>
                        </m:sSupPr>
                        <m:e>
                          <m:r>
                            <a:rPr lang="zh-CN" altLang="en-US" sz="2000" i="1">
                              <a:solidFill>
                                <a:schemeClr val="tx2"/>
                              </a:solidFill>
                              <a:latin typeface="Cambria Math" panose="02040503050406030204" pitchFamily="18" charset="0"/>
                            </a:rPr>
                            <m:t>𝑒</m:t>
                          </m:r>
                        </m:e>
                        <m:sup>
                          <m:r>
                            <a:rPr lang="zh-CN" altLang="en-US" sz="2000" i="0">
                              <a:solidFill>
                                <a:schemeClr val="tx2"/>
                              </a:solidFill>
                              <a:latin typeface="Cambria Math" panose="02040503050406030204" pitchFamily="18" charset="0"/>
                            </a:rPr>
                            <m:t>−</m:t>
                          </m:r>
                          <m:f>
                            <m:fPr>
                              <m:type m:val="lin"/>
                              <m:ctrlPr>
                                <a:rPr lang="zh-CN" altLang="en-US" sz="2000" i="1">
                                  <a:solidFill>
                                    <a:schemeClr val="tx2"/>
                                  </a:solidFill>
                                  <a:latin typeface="Cambria Math" panose="02040503050406030204" pitchFamily="18" charset="0"/>
                                </a:rPr>
                              </m:ctrlPr>
                            </m:fPr>
                            <m:num>
                              <m:r>
                                <a:rPr lang="zh-CN" altLang="en-US" sz="2000" i="1">
                                  <a:solidFill>
                                    <a:schemeClr val="tx2"/>
                                  </a:solidFill>
                                  <a:latin typeface="Cambria Math" panose="02040503050406030204" pitchFamily="18" charset="0"/>
                                </a:rPr>
                                <m:t>𝑥</m:t>
                              </m:r>
                            </m:num>
                            <m:den>
                              <m:r>
                                <a:rPr lang="zh-CN" altLang="en-US" sz="2000" i="1">
                                  <a:solidFill>
                                    <a:schemeClr val="tx2"/>
                                  </a:solidFill>
                                  <a:latin typeface="Cambria Math" panose="02040503050406030204" pitchFamily="18" charset="0"/>
                                </a:rPr>
                                <m:t>𝜆</m:t>
                              </m:r>
                            </m:den>
                          </m:f>
                        </m:sup>
                      </m:sSup>
                      <m:sSup>
                        <m:sSupPr>
                          <m:ctrlPr>
                            <a:rPr lang="zh-CN" altLang="en-US" sz="2000" i="1">
                              <a:solidFill>
                                <a:schemeClr val="tx2"/>
                              </a:solidFill>
                              <a:latin typeface="Cambria Math" panose="02040503050406030204" pitchFamily="18" charset="0"/>
                            </a:rPr>
                          </m:ctrlPr>
                        </m:sSupPr>
                        <m:e>
                          <m:r>
                            <a:rPr lang="zh-CN" altLang="en-US" sz="2000" i="1">
                              <a:solidFill>
                                <a:schemeClr val="tx2"/>
                              </a:solidFill>
                              <a:latin typeface="Cambria Math" panose="02040503050406030204" pitchFamily="18" charset="0"/>
                            </a:rPr>
                            <m:t>𝑒</m:t>
                          </m:r>
                        </m:e>
                        <m:sup>
                          <m:r>
                            <a:rPr lang="zh-CN" altLang="en-US" sz="2000" i="1">
                              <a:solidFill>
                                <a:schemeClr val="tx2"/>
                              </a:solidFill>
                              <a:latin typeface="Cambria Math" panose="02040503050406030204" pitchFamily="18" charset="0"/>
                            </a:rPr>
                            <m:t>𝑎𝐸</m:t>
                          </m:r>
                        </m:sup>
                      </m:sSup>
                      <m:d>
                        <m:dPr>
                          <m:ctrlPr>
                            <a:rPr lang="zh-CN" altLang="en-US" sz="2000" i="1">
                              <a:solidFill>
                                <a:schemeClr val="tx2"/>
                              </a:solidFill>
                              <a:latin typeface="Cambria Math" panose="02040503050406030204" pitchFamily="18" charset="0"/>
                            </a:rPr>
                          </m:ctrlPr>
                        </m:dPr>
                        <m:e>
                          <m:r>
                            <a:rPr lang="zh-CN" altLang="en-US" sz="2000" i="0">
                              <a:solidFill>
                                <a:schemeClr val="tx2"/>
                              </a:solidFill>
                              <a:latin typeface="Cambria Math" panose="02040503050406030204" pitchFamily="18" charset="0"/>
                            </a:rPr>
                            <m:t>1</m:t>
                          </m:r>
                          <m:r>
                            <a:rPr lang="zh-CN" altLang="en-US" sz="2000" i="0">
                              <a:solidFill>
                                <a:schemeClr val="tx2"/>
                              </a:solidFill>
                              <a:latin typeface="Cambria Math" panose="02040503050406030204" pitchFamily="18" charset="0"/>
                            </a:rPr>
                            <m:t>+</m:t>
                          </m:r>
                          <m:r>
                            <m:rPr>
                              <m:sty m:val="p"/>
                            </m:rPr>
                            <a:rPr lang="zh-CN" altLang="en-US" sz="2000" i="0">
                              <a:solidFill>
                                <a:schemeClr val="tx2"/>
                              </a:solidFill>
                              <a:latin typeface="Cambria Math" panose="02040503050406030204" pitchFamily="18" charset="0"/>
                            </a:rPr>
                            <m:t>co</m:t>
                          </m:r>
                          <m:func>
                            <m:funcPr>
                              <m:ctrlPr>
                                <a:rPr lang="zh-CN" altLang="en-US" sz="2000" i="1">
                                  <a:solidFill>
                                    <a:schemeClr val="tx2"/>
                                  </a:solidFill>
                                  <a:latin typeface="Cambria Math" panose="02040503050406030204" pitchFamily="18" charset="0"/>
                                </a:rPr>
                              </m:ctrlPr>
                            </m:funcPr>
                            <m:fName>
                              <m:r>
                                <m:rPr>
                                  <m:sty m:val="p"/>
                                </m:rPr>
                                <a:rPr lang="zh-CN" altLang="en-US" sz="2000" i="0">
                                  <a:solidFill>
                                    <a:schemeClr val="tx2"/>
                                  </a:solidFill>
                                  <a:latin typeface="Cambria Math" panose="02040503050406030204" pitchFamily="18" charset="0"/>
                                </a:rPr>
                                <m:t>s</m:t>
                              </m:r>
                            </m:fName>
                            <m:e>
                              <m:r>
                                <a:rPr lang="zh-CN" altLang="en-US" sz="2000" i="1">
                                  <a:solidFill>
                                    <a:schemeClr val="tx2"/>
                                  </a:solidFill>
                                  <a:latin typeface="Cambria Math" panose="02040503050406030204" pitchFamily="18" charset="0"/>
                                </a:rPr>
                                <m:t>𝜇</m:t>
                              </m:r>
                            </m:e>
                          </m:func>
                        </m:e>
                      </m:d>
                      <m:r>
                        <a:rPr lang="zh-CN" altLang="en-US" sz="2000" i="1">
                          <a:solidFill>
                            <a:schemeClr val="tx2"/>
                          </a:solidFill>
                          <a:latin typeface="Cambria Math" panose="02040503050406030204" pitchFamily="18" charset="0"/>
                        </a:rPr>
                        <m:t>𝑑</m:t>
                      </m:r>
                      <m:r>
                        <m:rPr>
                          <m:sty m:val="p"/>
                        </m:rPr>
                        <a:rPr lang="zh-CN" altLang="en-US" sz="2000" i="0">
                          <a:solidFill>
                            <a:schemeClr val="tx2"/>
                          </a:solidFill>
                          <a:latin typeface="Cambria Math" panose="02040503050406030204" pitchFamily="18" charset="0"/>
                        </a:rPr>
                        <m:t>Ω</m:t>
                      </m:r>
                      <m:r>
                        <a:rPr lang="zh-CN" altLang="en-US" sz="2000" i="0">
                          <a:solidFill>
                            <a:schemeClr val="tx2"/>
                          </a:solidFill>
                          <a:latin typeface="Cambria Math" panose="02040503050406030204" pitchFamily="18" charset="0"/>
                        </a:rPr>
                        <m:t>=</m:t>
                      </m:r>
                      <m:sSubSup>
                        <m:sSubSupPr>
                          <m:ctrlPr>
                            <a:rPr lang="zh-CN" altLang="en-US" sz="2000" i="1">
                              <a:solidFill>
                                <a:schemeClr val="tx2"/>
                              </a:solidFill>
                              <a:latin typeface="Cambria Math" panose="02040503050406030204" pitchFamily="18" charset="0"/>
                            </a:rPr>
                          </m:ctrlPr>
                        </m:sSubSupPr>
                        <m:e>
                          <m:r>
                            <a:rPr lang="en-US" altLang="zh-CN" sz="2000" b="0" i="1" smtClean="0">
                              <a:solidFill>
                                <a:schemeClr val="tx2"/>
                              </a:solidFill>
                              <a:latin typeface="Cambria Math" panose="02040503050406030204" pitchFamily="18" charset="0"/>
                            </a:rPr>
                            <m:t>∫</m:t>
                          </m:r>
                        </m:e>
                        <m:sub>
                          <m:r>
                            <a:rPr lang="zh-CN" altLang="en-US" sz="2000" i="0">
                              <a:solidFill>
                                <a:schemeClr val="tx2"/>
                              </a:solidFill>
                              <a:latin typeface="Cambria Math" panose="02040503050406030204" pitchFamily="18" charset="0"/>
                            </a:rPr>
                            <m:t>0</m:t>
                          </m:r>
                        </m:sub>
                        <m:sup>
                          <m:r>
                            <a:rPr lang="zh-CN" altLang="en-US" sz="2000" i="0">
                              <a:solidFill>
                                <a:schemeClr val="tx2"/>
                              </a:solidFill>
                              <a:latin typeface="Cambria Math" panose="02040503050406030204" pitchFamily="18" charset="0"/>
                            </a:rPr>
                            <m:t>2</m:t>
                          </m:r>
                          <m:r>
                            <a:rPr lang="zh-CN" altLang="en-US" sz="2000" i="1">
                              <a:solidFill>
                                <a:schemeClr val="tx2"/>
                              </a:solidFill>
                              <a:latin typeface="Cambria Math" panose="02040503050406030204" pitchFamily="18" charset="0"/>
                            </a:rPr>
                            <m:t>𝜋</m:t>
                          </m:r>
                        </m:sup>
                      </m:sSubSup>
                      <m:r>
                        <a:rPr lang="zh-CN" altLang="en-US" sz="2000" i="0">
                          <a:solidFill>
                            <a:schemeClr val="tx2"/>
                          </a:solidFill>
                          <a:latin typeface="Cambria Math" panose="02040503050406030204" pitchFamily="18" charset="0"/>
                        </a:rPr>
                        <m:t> </m:t>
                      </m:r>
                      <m:sSubSup>
                        <m:sSubSupPr>
                          <m:ctrlPr>
                            <a:rPr lang="zh-CN" altLang="en-US" sz="2000" i="1">
                              <a:solidFill>
                                <a:schemeClr val="tx2"/>
                              </a:solidFill>
                              <a:latin typeface="Cambria Math" panose="02040503050406030204" pitchFamily="18" charset="0"/>
                            </a:rPr>
                          </m:ctrlPr>
                        </m:sSubSupPr>
                        <m:e>
                          <m:r>
                            <a:rPr lang="en-US" altLang="zh-CN" sz="2000" b="0" i="1" smtClean="0">
                              <a:solidFill>
                                <a:schemeClr val="tx2"/>
                              </a:solidFill>
                              <a:latin typeface="Cambria Math" panose="02040503050406030204" pitchFamily="18" charset="0"/>
                            </a:rPr>
                            <m:t>∫</m:t>
                          </m:r>
                        </m:e>
                        <m:sub>
                          <m:r>
                            <a:rPr lang="zh-CN" altLang="en-US" sz="2000" i="0">
                              <a:solidFill>
                                <a:schemeClr val="tx2"/>
                              </a:solidFill>
                              <a:latin typeface="Cambria Math" panose="02040503050406030204" pitchFamily="18" charset="0"/>
                            </a:rPr>
                            <m:t>0</m:t>
                          </m:r>
                        </m:sub>
                        <m:sup>
                          <m:r>
                            <a:rPr lang="zh-CN" altLang="en-US" sz="2000" i="1">
                              <a:solidFill>
                                <a:schemeClr val="tx2"/>
                              </a:solidFill>
                              <a:latin typeface="Cambria Math" panose="02040503050406030204" pitchFamily="18" charset="0"/>
                            </a:rPr>
                            <m:t>𝜋</m:t>
                          </m:r>
                        </m:sup>
                      </m:sSubSup>
                      <m:r>
                        <a:rPr lang="zh-CN" altLang="en-US" sz="2000" i="0">
                          <a:solidFill>
                            <a:schemeClr val="tx2"/>
                          </a:solidFill>
                          <a:latin typeface="Cambria Math" panose="02040503050406030204" pitchFamily="18" charset="0"/>
                        </a:rPr>
                        <m:t> </m:t>
                      </m:r>
                      <m:f>
                        <m:fPr>
                          <m:ctrlPr>
                            <a:rPr lang="zh-CN" altLang="en-US" sz="2000" i="1">
                              <a:solidFill>
                                <a:schemeClr val="tx2"/>
                              </a:solidFill>
                              <a:latin typeface="Cambria Math" panose="02040503050406030204" pitchFamily="18" charset="0"/>
                            </a:rPr>
                          </m:ctrlPr>
                        </m:fPr>
                        <m:num>
                          <m:sSub>
                            <m:sSubPr>
                              <m:ctrlPr>
                                <a:rPr lang="zh-CN" altLang="en-US" sz="2000" i="1">
                                  <a:solidFill>
                                    <a:schemeClr val="tx2"/>
                                  </a:solidFill>
                                  <a:latin typeface="Cambria Math" panose="02040503050406030204" pitchFamily="18" charset="0"/>
                                </a:rPr>
                              </m:ctrlPr>
                            </m:sSubPr>
                            <m:e>
                              <m:r>
                                <a:rPr lang="zh-CN" altLang="en-US" sz="2000" i="1">
                                  <a:solidFill>
                                    <a:schemeClr val="tx2"/>
                                  </a:solidFill>
                                  <a:latin typeface="Cambria Math" panose="02040503050406030204" pitchFamily="18" charset="0"/>
                                </a:rPr>
                                <m:t>𝑛</m:t>
                              </m:r>
                            </m:e>
                            <m:sub>
                              <m:r>
                                <a:rPr lang="zh-CN" altLang="en-US" sz="2000" i="0">
                                  <a:solidFill>
                                    <a:schemeClr val="tx2"/>
                                  </a:solidFill>
                                  <a:latin typeface="Cambria Math" panose="02040503050406030204" pitchFamily="18" charset="0"/>
                                </a:rPr>
                                <m:t>0</m:t>
                              </m:r>
                            </m:sub>
                          </m:sSub>
                        </m:num>
                        <m:den>
                          <m:r>
                            <a:rPr lang="zh-CN" altLang="en-US" sz="2000" i="0">
                              <a:solidFill>
                                <a:schemeClr val="tx2"/>
                              </a:solidFill>
                              <a:latin typeface="Cambria Math" panose="02040503050406030204" pitchFamily="18" charset="0"/>
                            </a:rPr>
                            <m:t>2</m:t>
                          </m:r>
                          <m:r>
                            <a:rPr lang="zh-CN" altLang="en-US" sz="2000" i="1">
                              <a:solidFill>
                                <a:schemeClr val="tx2"/>
                              </a:solidFill>
                              <a:latin typeface="Cambria Math" panose="02040503050406030204" pitchFamily="18" charset="0"/>
                            </a:rPr>
                            <m:t>𝜋</m:t>
                          </m:r>
                        </m:den>
                      </m:f>
                      <m:sSup>
                        <m:sSupPr>
                          <m:ctrlPr>
                            <a:rPr lang="zh-CN" altLang="en-US" sz="2000" i="1">
                              <a:solidFill>
                                <a:schemeClr val="tx2"/>
                              </a:solidFill>
                              <a:latin typeface="Cambria Math" panose="02040503050406030204" pitchFamily="18" charset="0"/>
                            </a:rPr>
                          </m:ctrlPr>
                        </m:sSupPr>
                        <m:e>
                          <m:r>
                            <a:rPr lang="zh-CN" altLang="en-US" sz="2000" i="1">
                              <a:solidFill>
                                <a:schemeClr val="tx2"/>
                              </a:solidFill>
                              <a:latin typeface="Cambria Math" panose="02040503050406030204" pitchFamily="18" charset="0"/>
                            </a:rPr>
                            <m:t>𝑒</m:t>
                          </m:r>
                        </m:e>
                        <m:sup>
                          <m:r>
                            <a:rPr lang="zh-CN" altLang="en-US" sz="2000" i="0">
                              <a:solidFill>
                                <a:schemeClr val="tx2"/>
                              </a:solidFill>
                              <a:latin typeface="Cambria Math" panose="02040503050406030204" pitchFamily="18" charset="0"/>
                            </a:rPr>
                            <m:t>−</m:t>
                          </m:r>
                          <m:f>
                            <m:fPr>
                              <m:type m:val="lin"/>
                              <m:ctrlPr>
                                <a:rPr lang="zh-CN" altLang="en-US" sz="2000" i="1">
                                  <a:solidFill>
                                    <a:schemeClr val="tx2"/>
                                  </a:solidFill>
                                  <a:latin typeface="Cambria Math" panose="02040503050406030204" pitchFamily="18" charset="0"/>
                                </a:rPr>
                              </m:ctrlPr>
                            </m:fPr>
                            <m:num>
                              <m:r>
                                <a:rPr lang="zh-CN" altLang="en-US" sz="2000" i="1">
                                  <a:solidFill>
                                    <a:schemeClr val="tx2"/>
                                  </a:solidFill>
                                  <a:latin typeface="Cambria Math" panose="02040503050406030204" pitchFamily="18" charset="0"/>
                                </a:rPr>
                                <m:t>𝑥</m:t>
                              </m:r>
                            </m:num>
                            <m:den>
                              <m:r>
                                <a:rPr lang="zh-CN" altLang="en-US" sz="2000" i="1">
                                  <a:solidFill>
                                    <a:schemeClr val="tx2"/>
                                  </a:solidFill>
                                  <a:latin typeface="Cambria Math" panose="02040503050406030204" pitchFamily="18" charset="0"/>
                                </a:rPr>
                                <m:t>𝜆</m:t>
                              </m:r>
                            </m:den>
                          </m:f>
                        </m:sup>
                      </m:sSup>
                      <m:sSup>
                        <m:sSupPr>
                          <m:ctrlPr>
                            <a:rPr lang="zh-CN" altLang="en-US" sz="2000" i="1">
                              <a:solidFill>
                                <a:schemeClr val="tx2"/>
                              </a:solidFill>
                              <a:latin typeface="Cambria Math" panose="02040503050406030204" pitchFamily="18" charset="0"/>
                            </a:rPr>
                          </m:ctrlPr>
                        </m:sSupPr>
                        <m:e>
                          <m:r>
                            <a:rPr lang="zh-CN" altLang="en-US" sz="2000" i="1">
                              <a:solidFill>
                                <a:schemeClr val="tx2"/>
                              </a:solidFill>
                              <a:latin typeface="Cambria Math" panose="02040503050406030204" pitchFamily="18" charset="0"/>
                            </a:rPr>
                            <m:t>𝑒</m:t>
                          </m:r>
                        </m:e>
                        <m:sup>
                          <m:r>
                            <a:rPr lang="zh-CN" altLang="en-US" sz="2000" i="1">
                              <a:solidFill>
                                <a:schemeClr val="tx2"/>
                              </a:solidFill>
                              <a:latin typeface="Cambria Math" panose="02040503050406030204" pitchFamily="18" charset="0"/>
                            </a:rPr>
                            <m:t>𝑎𝐸</m:t>
                          </m:r>
                        </m:sup>
                      </m:sSup>
                      <m:r>
                        <a:rPr lang="zh-CN" altLang="en-US" sz="2000" i="0">
                          <a:solidFill>
                            <a:schemeClr val="tx2"/>
                          </a:solidFill>
                          <a:latin typeface="Cambria Math" panose="02040503050406030204" pitchFamily="18" charset="0"/>
                        </a:rPr>
                        <m:t>(</m:t>
                      </m:r>
                      <m:r>
                        <a:rPr lang="zh-CN" altLang="en-US" sz="2000" i="0">
                          <a:solidFill>
                            <a:schemeClr val="tx2"/>
                          </a:solidFill>
                          <a:latin typeface="Cambria Math" panose="02040503050406030204" pitchFamily="18" charset="0"/>
                        </a:rPr>
                        <m:t>1</m:t>
                      </m:r>
                      <m:r>
                        <a:rPr lang="zh-CN" altLang="en-US" sz="2000" i="0">
                          <a:solidFill>
                            <a:schemeClr val="tx2"/>
                          </a:solidFill>
                          <a:latin typeface="Cambria Math" panose="02040503050406030204" pitchFamily="18" charset="0"/>
                        </a:rPr>
                        <m:t>+</m:t>
                      </m:r>
                      <m:r>
                        <m:rPr>
                          <m:sty m:val="p"/>
                        </m:rPr>
                        <a:rPr lang="zh-CN" altLang="en-US" sz="2000" i="0">
                          <a:solidFill>
                            <a:schemeClr val="tx2"/>
                          </a:solidFill>
                          <a:latin typeface="Cambria Math" panose="02040503050406030204" pitchFamily="18" charset="0"/>
                        </a:rPr>
                        <m:t>si</m:t>
                      </m:r>
                      <m:func>
                        <m:funcPr>
                          <m:ctrlPr>
                            <a:rPr lang="zh-CN" altLang="en-US" sz="2000" i="1">
                              <a:solidFill>
                                <a:schemeClr val="tx2"/>
                              </a:solidFill>
                              <a:latin typeface="Cambria Math" panose="02040503050406030204" pitchFamily="18" charset="0"/>
                            </a:rPr>
                          </m:ctrlPr>
                        </m:funcPr>
                        <m:fName>
                          <m:r>
                            <m:rPr>
                              <m:sty m:val="p"/>
                            </m:rPr>
                            <a:rPr lang="zh-CN" altLang="en-US" sz="2000" i="0">
                              <a:solidFill>
                                <a:schemeClr val="tx2"/>
                              </a:solidFill>
                              <a:latin typeface="Cambria Math" panose="02040503050406030204" pitchFamily="18" charset="0"/>
                            </a:rPr>
                            <m:t>n</m:t>
                          </m:r>
                        </m:fName>
                        <m:e>
                          <m:r>
                            <a:rPr lang="zh-CN" altLang="en-US" sz="2000" i="1">
                              <a:solidFill>
                                <a:schemeClr val="tx2"/>
                              </a:solidFill>
                              <a:latin typeface="Cambria Math" panose="02040503050406030204" pitchFamily="18" charset="0"/>
                            </a:rPr>
                            <m:t>𝜃</m:t>
                          </m:r>
                        </m:e>
                      </m:func>
                      <m:r>
                        <m:rPr>
                          <m:sty m:val="p"/>
                        </m:rPr>
                        <a:rPr lang="zh-CN" altLang="en-US" sz="2000" i="0">
                          <a:solidFill>
                            <a:schemeClr val="tx2"/>
                          </a:solidFill>
                          <a:latin typeface="Cambria Math" panose="02040503050406030204" pitchFamily="18" charset="0"/>
                        </a:rPr>
                        <m:t>co</m:t>
                      </m:r>
                      <m:func>
                        <m:funcPr>
                          <m:ctrlPr>
                            <a:rPr lang="zh-CN" altLang="en-US" sz="2000" i="1">
                              <a:solidFill>
                                <a:schemeClr val="tx2"/>
                              </a:solidFill>
                              <a:latin typeface="Cambria Math" panose="02040503050406030204" pitchFamily="18" charset="0"/>
                            </a:rPr>
                          </m:ctrlPr>
                        </m:funcPr>
                        <m:fName>
                          <m:r>
                            <m:rPr>
                              <m:sty m:val="p"/>
                            </m:rPr>
                            <a:rPr lang="zh-CN" altLang="en-US" sz="2000" i="0">
                              <a:solidFill>
                                <a:schemeClr val="tx2"/>
                              </a:solidFill>
                              <a:latin typeface="Cambria Math" panose="02040503050406030204" pitchFamily="18" charset="0"/>
                            </a:rPr>
                            <m:t>s</m:t>
                          </m:r>
                        </m:fName>
                        <m:e>
                          <m:r>
                            <a:rPr lang="zh-CN" altLang="en-US" sz="2000" i="1">
                              <a:solidFill>
                                <a:schemeClr val="tx2"/>
                              </a:solidFill>
                              <a:latin typeface="Cambria Math" panose="02040503050406030204" pitchFamily="18" charset="0"/>
                            </a:rPr>
                            <m:t>𝜑</m:t>
                          </m:r>
                        </m:e>
                      </m:func>
                      <m:r>
                        <a:rPr lang="zh-CN" altLang="en-US" sz="2000" i="0">
                          <a:solidFill>
                            <a:schemeClr val="tx2"/>
                          </a:solidFill>
                          <a:latin typeface="Cambria Math" panose="02040503050406030204" pitchFamily="18" charset="0"/>
                        </a:rPr>
                        <m:t>)</m:t>
                      </m:r>
                      <m:r>
                        <m:rPr>
                          <m:sty m:val="p"/>
                        </m:rPr>
                        <a:rPr lang="zh-CN" altLang="en-US" sz="2000" i="0">
                          <a:solidFill>
                            <a:schemeClr val="tx2"/>
                          </a:solidFill>
                          <a:latin typeface="Cambria Math" panose="02040503050406030204" pitchFamily="18" charset="0"/>
                        </a:rPr>
                        <m:t>si</m:t>
                      </m:r>
                      <m:func>
                        <m:funcPr>
                          <m:ctrlPr>
                            <a:rPr lang="zh-CN" altLang="en-US" sz="2000" i="1">
                              <a:solidFill>
                                <a:schemeClr val="tx2"/>
                              </a:solidFill>
                              <a:latin typeface="Cambria Math" panose="02040503050406030204" pitchFamily="18" charset="0"/>
                            </a:rPr>
                          </m:ctrlPr>
                        </m:funcPr>
                        <m:fName>
                          <m:r>
                            <m:rPr>
                              <m:sty m:val="p"/>
                            </m:rPr>
                            <a:rPr lang="zh-CN" altLang="en-US" sz="2000" i="0">
                              <a:solidFill>
                                <a:schemeClr val="tx2"/>
                              </a:solidFill>
                              <a:latin typeface="Cambria Math" panose="02040503050406030204" pitchFamily="18" charset="0"/>
                            </a:rPr>
                            <m:t>n</m:t>
                          </m:r>
                        </m:fName>
                        <m:e>
                          <m:r>
                            <a:rPr lang="zh-CN" altLang="en-US" sz="2000" i="1">
                              <a:solidFill>
                                <a:schemeClr val="tx2"/>
                              </a:solidFill>
                              <a:latin typeface="Cambria Math" panose="02040503050406030204" pitchFamily="18" charset="0"/>
                            </a:rPr>
                            <m:t>𝜃</m:t>
                          </m:r>
                        </m:e>
                      </m:func>
                      <m:r>
                        <a:rPr lang="zh-CN" altLang="en-US" sz="2000" i="1">
                          <a:solidFill>
                            <a:schemeClr val="tx2"/>
                          </a:solidFill>
                          <a:latin typeface="Cambria Math" panose="02040503050406030204" pitchFamily="18" charset="0"/>
                        </a:rPr>
                        <m:t>𝑑</m:t>
                      </m:r>
                      <m:r>
                        <a:rPr lang="zh-CN" altLang="en-US" sz="2000" i="1">
                          <a:solidFill>
                            <a:schemeClr val="tx2"/>
                          </a:solidFill>
                          <a:latin typeface="Cambria Math" panose="02040503050406030204" pitchFamily="18" charset="0"/>
                        </a:rPr>
                        <m:t>𝜃</m:t>
                      </m:r>
                      <m:r>
                        <a:rPr lang="zh-CN" altLang="en-US" sz="2000" i="1">
                          <a:solidFill>
                            <a:schemeClr val="tx2"/>
                          </a:solidFill>
                          <a:latin typeface="Cambria Math" panose="02040503050406030204" pitchFamily="18" charset="0"/>
                        </a:rPr>
                        <m:t>𝑑</m:t>
                      </m:r>
                      <m:r>
                        <a:rPr lang="zh-CN" altLang="en-US" sz="2000" i="1">
                          <a:solidFill>
                            <a:schemeClr val="tx2"/>
                          </a:solidFill>
                          <a:latin typeface="Cambria Math" panose="02040503050406030204" pitchFamily="18" charset="0"/>
                        </a:rPr>
                        <m:t>𝜑</m:t>
                      </m:r>
                      <m:r>
                        <a:rPr lang="zh-CN" altLang="en-US" sz="2000" i="0">
                          <a:solidFill>
                            <a:schemeClr val="tx2"/>
                          </a:solidFill>
                          <a:latin typeface="Cambria Math" panose="02040503050406030204" pitchFamily="18" charset="0"/>
                        </a:rPr>
                        <m:t>=</m:t>
                      </m:r>
                      <m:f>
                        <m:fPr>
                          <m:ctrlPr>
                            <a:rPr lang="zh-CN" altLang="en-US" sz="2000" i="1">
                              <a:solidFill>
                                <a:schemeClr val="tx2"/>
                              </a:solidFill>
                              <a:latin typeface="Cambria Math" panose="02040503050406030204" pitchFamily="18" charset="0"/>
                            </a:rPr>
                          </m:ctrlPr>
                        </m:fPr>
                        <m:num>
                          <m:sSub>
                            <m:sSubPr>
                              <m:ctrlPr>
                                <a:rPr lang="zh-CN" altLang="en-US" sz="2000" i="1">
                                  <a:solidFill>
                                    <a:schemeClr val="tx2"/>
                                  </a:solidFill>
                                  <a:latin typeface="Cambria Math" panose="02040503050406030204" pitchFamily="18" charset="0"/>
                                </a:rPr>
                              </m:ctrlPr>
                            </m:sSubPr>
                            <m:e>
                              <m:r>
                                <a:rPr lang="zh-CN" altLang="en-US" sz="2000" i="1">
                                  <a:solidFill>
                                    <a:schemeClr val="tx2"/>
                                  </a:solidFill>
                                  <a:latin typeface="Cambria Math" panose="02040503050406030204" pitchFamily="18" charset="0"/>
                                </a:rPr>
                                <m:t>𝑛</m:t>
                              </m:r>
                            </m:e>
                            <m:sub>
                              <m:r>
                                <a:rPr lang="zh-CN" altLang="en-US" sz="2000" i="0">
                                  <a:solidFill>
                                    <a:schemeClr val="tx2"/>
                                  </a:solidFill>
                                  <a:latin typeface="Cambria Math" panose="02040503050406030204" pitchFamily="18" charset="0"/>
                                </a:rPr>
                                <m:t>0</m:t>
                              </m:r>
                            </m:sub>
                          </m:sSub>
                        </m:num>
                        <m:den>
                          <m:r>
                            <a:rPr lang="zh-CN" altLang="en-US" sz="2000" i="0">
                              <a:solidFill>
                                <a:schemeClr val="tx2"/>
                              </a:solidFill>
                              <a:latin typeface="Cambria Math" panose="02040503050406030204" pitchFamily="18" charset="0"/>
                            </a:rPr>
                            <m:t>2</m:t>
                          </m:r>
                          <m:r>
                            <a:rPr lang="zh-CN" altLang="en-US" sz="2000" i="1">
                              <a:solidFill>
                                <a:schemeClr val="tx2"/>
                              </a:solidFill>
                              <a:latin typeface="Cambria Math" panose="02040503050406030204" pitchFamily="18" charset="0"/>
                            </a:rPr>
                            <m:t>𝜋</m:t>
                          </m:r>
                        </m:den>
                      </m:f>
                      <m:sSup>
                        <m:sSupPr>
                          <m:ctrlPr>
                            <a:rPr lang="zh-CN" altLang="en-US" sz="2000" i="1">
                              <a:solidFill>
                                <a:schemeClr val="tx2"/>
                              </a:solidFill>
                              <a:latin typeface="Cambria Math" panose="02040503050406030204" pitchFamily="18" charset="0"/>
                            </a:rPr>
                          </m:ctrlPr>
                        </m:sSupPr>
                        <m:e>
                          <m:r>
                            <a:rPr lang="zh-CN" altLang="en-US" sz="2000" i="1">
                              <a:solidFill>
                                <a:schemeClr val="tx2"/>
                              </a:solidFill>
                              <a:latin typeface="Cambria Math" panose="02040503050406030204" pitchFamily="18" charset="0"/>
                            </a:rPr>
                            <m:t>𝑒</m:t>
                          </m:r>
                        </m:e>
                        <m:sup>
                          <m:r>
                            <a:rPr lang="zh-CN" altLang="en-US" sz="2000" i="0">
                              <a:solidFill>
                                <a:schemeClr val="tx2"/>
                              </a:solidFill>
                              <a:latin typeface="Cambria Math" panose="02040503050406030204" pitchFamily="18" charset="0"/>
                            </a:rPr>
                            <m:t>−</m:t>
                          </m:r>
                          <m:f>
                            <m:fPr>
                              <m:type m:val="lin"/>
                              <m:ctrlPr>
                                <a:rPr lang="zh-CN" altLang="en-US" sz="2000" i="1">
                                  <a:solidFill>
                                    <a:schemeClr val="tx2"/>
                                  </a:solidFill>
                                  <a:latin typeface="Cambria Math" panose="02040503050406030204" pitchFamily="18" charset="0"/>
                                </a:rPr>
                              </m:ctrlPr>
                            </m:fPr>
                            <m:num>
                              <m:r>
                                <a:rPr lang="zh-CN" altLang="en-US" sz="2000" i="1">
                                  <a:solidFill>
                                    <a:schemeClr val="tx2"/>
                                  </a:solidFill>
                                  <a:latin typeface="Cambria Math" panose="02040503050406030204" pitchFamily="18" charset="0"/>
                                </a:rPr>
                                <m:t>𝑥</m:t>
                              </m:r>
                            </m:num>
                            <m:den>
                              <m:r>
                                <a:rPr lang="zh-CN" altLang="en-US" sz="2000" i="1">
                                  <a:solidFill>
                                    <a:schemeClr val="tx2"/>
                                  </a:solidFill>
                                  <a:latin typeface="Cambria Math" panose="02040503050406030204" pitchFamily="18" charset="0"/>
                                </a:rPr>
                                <m:t>𝜆</m:t>
                              </m:r>
                            </m:den>
                          </m:f>
                        </m:sup>
                      </m:sSup>
                      <m:sSup>
                        <m:sSupPr>
                          <m:ctrlPr>
                            <a:rPr lang="zh-CN" altLang="en-US" sz="2000" i="1">
                              <a:solidFill>
                                <a:schemeClr val="tx2"/>
                              </a:solidFill>
                              <a:latin typeface="Cambria Math" panose="02040503050406030204" pitchFamily="18" charset="0"/>
                            </a:rPr>
                          </m:ctrlPr>
                        </m:sSupPr>
                        <m:e>
                          <m:r>
                            <a:rPr lang="zh-CN" altLang="en-US" sz="2000" i="1">
                              <a:solidFill>
                                <a:schemeClr val="tx2"/>
                              </a:solidFill>
                              <a:latin typeface="Cambria Math" panose="02040503050406030204" pitchFamily="18" charset="0"/>
                            </a:rPr>
                            <m:t>𝑒</m:t>
                          </m:r>
                        </m:e>
                        <m:sup>
                          <m:r>
                            <a:rPr lang="zh-CN" altLang="en-US" sz="2000" i="1">
                              <a:solidFill>
                                <a:schemeClr val="tx2"/>
                              </a:solidFill>
                              <a:latin typeface="Cambria Math" panose="02040503050406030204" pitchFamily="18" charset="0"/>
                            </a:rPr>
                            <m:t>𝑎𝐸</m:t>
                          </m:r>
                        </m:sup>
                      </m:sSup>
                      <m:r>
                        <a:rPr lang="zh-CN" altLang="en-US" sz="2000" i="0">
                          <a:solidFill>
                            <a:schemeClr val="tx2"/>
                          </a:solidFill>
                          <a:latin typeface="Cambria Math" panose="02040503050406030204" pitchFamily="18" charset="0"/>
                        </a:rPr>
                        <m:t>⋅</m:t>
                      </m:r>
                      <m:r>
                        <a:rPr lang="zh-CN" altLang="en-US" sz="2000" i="0">
                          <a:solidFill>
                            <a:schemeClr val="tx2"/>
                          </a:solidFill>
                          <a:latin typeface="Cambria Math" panose="02040503050406030204" pitchFamily="18" charset="0"/>
                        </a:rPr>
                        <m:t>4</m:t>
                      </m:r>
                      <m:r>
                        <a:rPr lang="zh-CN" altLang="en-US" sz="2000" i="1">
                          <a:solidFill>
                            <a:schemeClr val="tx2"/>
                          </a:solidFill>
                          <a:latin typeface="Cambria Math" panose="02040503050406030204" pitchFamily="18" charset="0"/>
                        </a:rPr>
                        <m:t>𝜋</m:t>
                      </m:r>
                      <m:r>
                        <a:rPr lang="zh-CN" altLang="en-US" sz="2000" i="0">
                          <a:solidFill>
                            <a:schemeClr val="tx2"/>
                          </a:solidFill>
                          <a:latin typeface="Cambria Math" panose="02040503050406030204" pitchFamily="18" charset="0"/>
                        </a:rPr>
                        <m:t>=</m:t>
                      </m:r>
                      <m:r>
                        <a:rPr lang="zh-CN" altLang="en-US" sz="2000" i="0">
                          <a:solidFill>
                            <a:schemeClr val="tx2"/>
                          </a:solidFill>
                          <a:latin typeface="Cambria Math" panose="02040503050406030204" pitchFamily="18" charset="0"/>
                        </a:rPr>
                        <m:t>2</m:t>
                      </m:r>
                      <m:sSub>
                        <m:sSubPr>
                          <m:ctrlPr>
                            <a:rPr lang="zh-CN" altLang="en-US" sz="2000" i="1">
                              <a:solidFill>
                                <a:schemeClr val="tx2"/>
                              </a:solidFill>
                              <a:latin typeface="Cambria Math" panose="02040503050406030204" pitchFamily="18" charset="0"/>
                            </a:rPr>
                          </m:ctrlPr>
                        </m:sSubPr>
                        <m:e>
                          <m:r>
                            <a:rPr lang="zh-CN" altLang="en-US" sz="2000" i="1">
                              <a:solidFill>
                                <a:schemeClr val="tx2"/>
                              </a:solidFill>
                              <a:latin typeface="Cambria Math" panose="02040503050406030204" pitchFamily="18" charset="0"/>
                            </a:rPr>
                            <m:t>𝑛</m:t>
                          </m:r>
                        </m:e>
                        <m:sub>
                          <m:r>
                            <a:rPr lang="zh-CN" altLang="en-US" sz="2000" i="0">
                              <a:solidFill>
                                <a:schemeClr val="tx2"/>
                              </a:solidFill>
                              <a:latin typeface="Cambria Math" panose="02040503050406030204" pitchFamily="18" charset="0"/>
                            </a:rPr>
                            <m:t>0</m:t>
                          </m:r>
                        </m:sub>
                      </m:sSub>
                      <m:sSup>
                        <m:sSupPr>
                          <m:ctrlPr>
                            <a:rPr lang="zh-CN" altLang="en-US" sz="2000" i="1">
                              <a:solidFill>
                                <a:schemeClr val="tx2"/>
                              </a:solidFill>
                              <a:latin typeface="Cambria Math" panose="02040503050406030204" pitchFamily="18" charset="0"/>
                            </a:rPr>
                          </m:ctrlPr>
                        </m:sSupPr>
                        <m:e>
                          <m:r>
                            <a:rPr lang="zh-CN" altLang="en-US" sz="2000" i="1">
                              <a:solidFill>
                                <a:schemeClr val="tx2"/>
                              </a:solidFill>
                              <a:latin typeface="Cambria Math" panose="02040503050406030204" pitchFamily="18" charset="0"/>
                            </a:rPr>
                            <m:t>𝑒</m:t>
                          </m:r>
                        </m:e>
                        <m:sup>
                          <m:r>
                            <a:rPr lang="zh-CN" altLang="en-US" sz="2000" i="0">
                              <a:solidFill>
                                <a:schemeClr val="tx2"/>
                              </a:solidFill>
                              <a:latin typeface="Cambria Math" panose="02040503050406030204" pitchFamily="18" charset="0"/>
                            </a:rPr>
                            <m:t>−</m:t>
                          </m:r>
                          <m:f>
                            <m:fPr>
                              <m:type m:val="lin"/>
                              <m:ctrlPr>
                                <a:rPr lang="zh-CN" altLang="en-US" sz="2000" i="1">
                                  <a:solidFill>
                                    <a:schemeClr val="tx2"/>
                                  </a:solidFill>
                                  <a:latin typeface="Cambria Math" panose="02040503050406030204" pitchFamily="18" charset="0"/>
                                </a:rPr>
                              </m:ctrlPr>
                            </m:fPr>
                            <m:num>
                              <m:r>
                                <a:rPr lang="zh-CN" altLang="en-US" sz="2000" i="1">
                                  <a:solidFill>
                                    <a:schemeClr val="tx2"/>
                                  </a:solidFill>
                                  <a:latin typeface="Cambria Math" panose="02040503050406030204" pitchFamily="18" charset="0"/>
                                </a:rPr>
                                <m:t>𝑥</m:t>
                              </m:r>
                            </m:num>
                            <m:den>
                              <m:r>
                                <a:rPr lang="zh-CN" altLang="en-US" sz="2000" i="1">
                                  <a:solidFill>
                                    <a:schemeClr val="tx2"/>
                                  </a:solidFill>
                                  <a:latin typeface="Cambria Math" panose="02040503050406030204" pitchFamily="18" charset="0"/>
                                </a:rPr>
                                <m:t>𝜆</m:t>
                              </m:r>
                            </m:den>
                          </m:f>
                        </m:sup>
                      </m:sSup>
                      <m:sSup>
                        <m:sSupPr>
                          <m:ctrlPr>
                            <a:rPr lang="zh-CN" altLang="en-US" sz="2000" i="1">
                              <a:solidFill>
                                <a:schemeClr val="tx2"/>
                              </a:solidFill>
                              <a:latin typeface="Cambria Math" panose="02040503050406030204" pitchFamily="18" charset="0"/>
                            </a:rPr>
                          </m:ctrlPr>
                        </m:sSupPr>
                        <m:e>
                          <m:r>
                            <a:rPr lang="zh-CN" altLang="en-US" sz="2000" i="1">
                              <a:solidFill>
                                <a:schemeClr val="tx2"/>
                              </a:solidFill>
                              <a:latin typeface="Cambria Math" panose="02040503050406030204" pitchFamily="18" charset="0"/>
                            </a:rPr>
                            <m:t>𝑒</m:t>
                          </m:r>
                        </m:e>
                        <m:sup>
                          <m:r>
                            <a:rPr lang="zh-CN" altLang="en-US" sz="2000" i="1">
                              <a:solidFill>
                                <a:schemeClr val="tx2"/>
                              </a:solidFill>
                              <a:latin typeface="Cambria Math" panose="02040503050406030204" pitchFamily="18" charset="0"/>
                            </a:rPr>
                            <m:t>𝑎𝐸</m:t>
                          </m:r>
                        </m:sup>
                      </m:sSup>
                    </m:oMath>
                  </m:oMathPara>
                </a14:m>
                <a:endParaRPr lang="en-US" altLang="zh-CN" sz="2000" dirty="0">
                  <a:solidFill>
                    <a:schemeClr val="tx2"/>
                  </a:solidFill>
                  <a:latin typeface="华文楷体" panose="02010600040101010101" charset="-122"/>
                  <a:ea typeface="华文楷体" panose="02010600040101010101" charset="-122"/>
                </a:endParaRPr>
              </a:p>
              <a:p>
                <a:endParaRPr lang="en-US" altLang="zh-CN" sz="2000" dirty="0">
                  <a:solidFill>
                    <a:schemeClr val="tx2"/>
                  </a:solidFill>
                  <a:latin typeface="华文楷体" panose="02010600040101010101" charset="-122"/>
                  <a:ea typeface="华文楷体" panose="02010600040101010101" charset="-122"/>
                </a:endParaRPr>
              </a:p>
              <a:p>
                <a:r>
                  <a:rPr lang="en-US" altLang="zh-CN" sz="2200" b="1" dirty="0">
                    <a:solidFill>
                      <a:srgbClr val="0070C0"/>
                    </a:solidFill>
                    <a:latin typeface="华文楷体" panose="02010600040101010101" charset="-122"/>
                    <a:ea typeface="华文楷体" panose="02010600040101010101" charset="-122"/>
                  </a:rPr>
                  <a:t>(</a:t>
                </a:r>
                <a:r>
                  <a:rPr lang="zh-CN" altLang="zh-CN" sz="2200" b="1" dirty="0">
                    <a:solidFill>
                      <a:srgbClr val="0070C0"/>
                    </a:solidFill>
                    <a:latin typeface="华文楷体" panose="02010600040101010101" charset="-122"/>
                    <a:ea typeface="华文楷体" panose="02010600040101010101" charset="-122"/>
                  </a:rPr>
                  <a:t>等价性证明：</a:t>
                </a:r>
                <a:r>
                  <a:rPr lang="zh-CN" altLang="zh-CN" sz="2000" dirty="0">
                    <a:solidFill>
                      <a:schemeClr val="tx2"/>
                    </a:solidFill>
                    <a:latin typeface="华文楷体" panose="02010600040101010101" charset="-122"/>
                    <a:ea typeface="华文楷体" panose="02010600040101010101" charset="-122"/>
                  </a:rPr>
                  <a:t>如果不作坐标变换，则依据投影关系可得</a:t>
                </a:r>
                <a:r>
                  <a:rPr lang="en-US" altLang="zh-CN" sz="2000" dirty="0">
                    <a:solidFill>
                      <a:schemeClr val="tx2"/>
                    </a:solidFill>
                    <a:latin typeface="华文楷体" panose="02010600040101010101" charset="-122"/>
                    <a:ea typeface="华文楷体" panose="02010600040101010101" charset="-122"/>
                  </a:rPr>
                  <a:t>:</a:t>
                </a:r>
                <a:br>
                  <a:rPr lang="en-US" altLang="zh-CN" sz="2000" dirty="0">
                    <a:solidFill>
                      <a:schemeClr val="tx2"/>
                    </a:solidFill>
                    <a:latin typeface="华文楷体" panose="02010600040101010101" charset="-122"/>
                    <a:ea typeface="华文楷体" panose="02010600040101010101" charset="-122"/>
                  </a:rPr>
                </a:br>
                <a14:m>
                  <m:oMathPara xmlns:m="http://schemas.openxmlformats.org/officeDocument/2006/math">
                    <m:oMathParaPr>
                      <m:jc m:val="left"/>
                    </m:oMathParaPr>
                    <m:oMath xmlns:m="http://schemas.openxmlformats.org/officeDocument/2006/math">
                      <m:r>
                        <m:rPr>
                          <m:sty m:val="p"/>
                        </m:rPr>
                        <a:rPr lang="en-US" altLang="zh-CN" sz="2000">
                          <a:solidFill>
                            <a:schemeClr val="tx2"/>
                          </a:solidFill>
                          <a:latin typeface="Cambria Math" panose="02040503050406030204" pitchFamily="18" charset="0"/>
                        </a:rPr>
                        <m:t>cos</m:t>
                      </m:r>
                      <m:r>
                        <a:rPr lang="en-US" altLang="zh-CN" sz="2000" i="1">
                          <a:solidFill>
                            <a:schemeClr val="tx2"/>
                          </a:solidFill>
                          <a:latin typeface="Cambria Math" panose="02040503050406030204" pitchFamily="18" charset="0"/>
                        </a:rPr>
                        <m:t>𝜇</m:t>
                      </m:r>
                      <m:r>
                        <a:rPr lang="en-US" altLang="zh-CN" sz="2000">
                          <a:solidFill>
                            <a:schemeClr val="tx2"/>
                          </a:solidFill>
                          <a:latin typeface="Cambria Math" panose="02040503050406030204" pitchFamily="18" charset="0"/>
                        </a:rPr>
                        <m:t>=</m:t>
                      </m:r>
                      <m:r>
                        <m:rPr>
                          <m:sty m:val="p"/>
                        </m:rPr>
                        <a:rPr lang="en-US" altLang="zh-CN" sz="2000">
                          <a:solidFill>
                            <a:schemeClr val="tx2"/>
                          </a:solidFill>
                          <a:latin typeface="Cambria Math" panose="02040503050406030204" pitchFamily="18" charset="0"/>
                        </a:rPr>
                        <m:t>sin</m:t>
                      </m:r>
                      <m:r>
                        <a:rPr lang="en-US" altLang="zh-CN" sz="2000" i="1">
                          <a:solidFill>
                            <a:schemeClr val="tx2"/>
                          </a:solidFill>
                          <a:latin typeface="Cambria Math" panose="02040503050406030204" pitchFamily="18" charset="0"/>
                        </a:rPr>
                        <m:t>𝜃</m:t>
                      </m:r>
                      <m:r>
                        <m:rPr>
                          <m:sty m:val="p"/>
                        </m:rPr>
                        <a:rPr lang="en-US" altLang="zh-CN" sz="2000">
                          <a:solidFill>
                            <a:schemeClr val="tx2"/>
                          </a:solidFill>
                          <a:latin typeface="Cambria Math" panose="02040503050406030204" pitchFamily="18" charset="0"/>
                        </a:rPr>
                        <m:t>cos</m:t>
                      </m:r>
                      <m:r>
                        <a:rPr lang="en-US" altLang="zh-CN" sz="2000" i="1">
                          <a:solidFill>
                            <a:schemeClr val="tx2"/>
                          </a:solidFill>
                          <a:latin typeface="Cambria Math" panose="02040503050406030204" pitchFamily="18" charset="0"/>
                        </a:rPr>
                        <m:t>𝜑</m:t>
                      </m:r>
                    </m:oMath>
                  </m:oMathPara>
                </a14:m>
                <a:br>
                  <a:rPr lang="en-US" altLang="zh-CN" sz="2000" dirty="0">
                    <a:solidFill>
                      <a:schemeClr val="tx2"/>
                    </a:solidFill>
                    <a:latin typeface="华文楷体" panose="02010600040101010101" charset="-122"/>
                    <a:ea typeface="华文楷体" panose="02010600040101010101" charset="-122"/>
                  </a:rPr>
                </a:br>
                <a:r>
                  <a:rPr lang="zh-CN" altLang="zh-CN" sz="2000" dirty="0">
                    <a:solidFill>
                      <a:schemeClr val="tx2"/>
                    </a:solidFill>
                    <a:latin typeface="华文楷体" panose="02010600040101010101" charset="-122"/>
                    <a:ea typeface="华文楷体" panose="02010600040101010101" charset="-122"/>
                  </a:rPr>
                  <a:t>则涉及角通量的、关于空间角的积分</a:t>
                </a:r>
                <a:r>
                  <a:rPr lang="en-US" altLang="zh-CN" sz="2000" dirty="0">
                    <a:solidFill>
                      <a:schemeClr val="tx2"/>
                    </a:solidFill>
                    <a:latin typeface="华文楷体" panose="02010600040101010101" charset="-122"/>
                    <a:ea typeface="华文楷体" panose="02010600040101010101" charset="-122"/>
                  </a:rPr>
                  <a:t>:</a:t>
                </a:r>
                <a:br>
                  <a:rPr lang="en-US" altLang="zh-CN" sz="2000" dirty="0">
                    <a:solidFill>
                      <a:schemeClr val="tx2"/>
                    </a:solidFill>
                    <a:latin typeface="华文楷体" panose="02010600040101010101" charset="-122"/>
                    <a:ea typeface="华文楷体" panose="02010600040101010101" charset="-122"/>
                  </a:rPr>
                </a:br>
                <a14:m>
                  <m:oMathPara xmlns:m="http://schemas.openxmlformats.org/officeDocument/2006/math">
                    <m:oMathParaPr>
                      <m:jc m:val="left"/>
                    </m:oMathParaPr>
                    <m:oMath xmlns:m="http://schemas.openxmlformats.org/officeDocument/2006/math">
                      <m:sSub>
                        <m:sSubPr>
                          <m:ctrlPr>
                            <a:rPr lang="zh-CN" altLang="zh-CN" sz="2000" i="1">
                              <a:solidFill>
                                <a:schemeClr val="tx2"/>
                              </a:solidFill>
                              <a:latin typeface="Cambria Math" panose="02040503050406030204" pitchFamily="18" charset="0"/>
                            </a:rPr>
                          </m:ctrlPr>
                        </m:sSubPr>
                        <m:e>
                          <m:r>
                            <a:rPr lang="en-US" altLang="zh-CN" sz="2000">
                              <a:solidFill>
                                <a:schemeClr val="tx2"/>
                              </a:solidFill>
                              <a:latin typeface="Cambria Math" panose="02040503050406030204" pitchFamily="18" charset="0"/>
                            </a:rPr>
                            <m:t>∫</m:t>
                          </m:r>
                        </m:e>
                        <m:sub>
                          <m:r>
                            <a:rPr lang="en-US" altLang="zh-CN" sz="2000">
                              <a:solidFill>
                                <a:schemeClr val="tx2"/>
                              </a:solidFill>
                              <a:latin typeface="Cambria Math" panose="02040503050406030204" pitchFamily="18" charset="0"/>
                            </a:rPr>
                            <m:t>4</m:t>
                          </m:r>
                          <m:r>
                            <a:rPr lang="en-US" altLang="zh-CN" sz="2000" i="1">
                              <a:solidFill>
                                <a:schemeClr val="tx2"/>
                              </a:solidFill>
                              <a:latin typeface="Cambria Math" panose="02040503050406030204" pitchFamily="18" charset="0"/>
                            </a:rPr>
                            <m:t>𝜋</m:t>
                          </m:r>
                        </m:sub>
                      </m:sSub>
                      <m:r>
                        <a:rPr lang="en-US" altLang="zh-CN" sz="2000">
                          <a:solidFill>
                            <a:schemeClr val="tx2"/>
                          </a:solidFill>
                          <a:latin typeface="Cambria Math" panose="02040503050406030204" pitchFamily="18" charset="0"/>
                        </a:rPr>
                        <m:t> (</m:t>
                      </m:r>
                      <m:r>
                        <a:rPr lang="en-US" altLang="zh-CN" sz="2000">
                          <a:solidFill>
                            <a:schemeClr val="tx2"/>
                          </a:solidFill>
                          <a:latin typeface="Cambria Math" panose="02040503050406030204" pitchFamily="18" charset="0"/>
                        </a:rPr>
                        <m:t>1</m:t>
                      </m:r>
                      <m:r>
                        <a:rPr lang="en-US" altLang="zh-CN" sz="2000">
                          <a:solidFill>
                            <a:schemeClr val="tx2"/>
                          </a:solidFill>
                          <a:latin typeface="Cambria Math" panose="02040503050406030204" pitchFamily="18" charset="0"/>
                        </a:rPr>
                        <m:t>+</m:t>
                      </m:r>
                      <m:r>
                        <m:rPr>
                          <m:sty m:val="p"/>
                        </m:rPr>
                        <a:rPr lang="en-US" altLang="zh-CN" sz="2000">
                          <a:solidFill>
                            <a:schemeClr val="tx2"/>
                          </a:solidFill>
                          <a:latin typeface="Cambria Math" panose="02040503050406030204" pitchFamily="18" charset="0"/>
                        </a:rPr>
                        <m:t>cos</m:t>
                      </m:r>
                      <m:r>
                        <a:rPr lang="en-US" altLang="zh-CN" sz="2000" i="1">
                          <a:solidFill>
                            <a:schemeClr val="tx2"/>
                          </a:solidFill>
                          <a:latin typeface="Cambria Math" panose="02040503050406030204" pitchFamily="18" charset="0"/>
                        </a:rPr>
                        <m:t>𝜇</m:t>
                      </m:r>
                      <m:r>
                        <a:rPr lang="en-US" altLang="zh-CN" sz="2000">
                          <a:solidFill>
                            <a:schemeClr val="tx2"/>
                          </a:solidFill>
                          <a:latin typeface="Cambria Math" panose="02040503050406030204" pitchFamily="18" charset="0"/>
                        </a:rPr>
                        <m:t>)</m:t>
                      </m:r>
                      <m:r>
                        <a:rPr lang="en-US" altLang="zh-CN" sz="2000" i="1">
                          <a:solidFill>
                            <a:schemeClr val="tx2"/>
                          </a:solidFill>
                          <a:latin typeface="Cambria Math" panose="02040503050406030204" pitchFamily="18" charset="0"/>
                        </a:rPr>
                        <m:t>𝑑</m:t>
                      </m:r>
                      <m:acc>
                        <m:accPr>
                          <m:chr m:val="⃗"/>
                          <m:ctrlPr>
                            <a:rPr lang="zh-CN" altLang="zh-CN" sz="2000" i="1">
                              <a:solidFill>
                                <a:schemeClr val="tx2"/>
                              </a:solidFill>
                              <a:latin typeface="Cambria Math" panose="02040503050406030204" pitchFamily="18" charset="0"/>
                            </a:rPr>
                          </m:ctrlPr>
                        </m:accPr>
                        <m:e>
                          <m:r>
                            <m:rPr>
                              <m:sty m:val="p"/>
                            </m:rPr>
                            <a:rPr lang="en-US" altLang="zh-CN" sz="2000">
                              <a:solidFill>
                                <a:schemeClr val="tx2"/>
                              </a:solidFill>
                              <a:latin typeface="Cambria Math" panose="02040503050406030204" pitchFamily="18" charset="0"/>
                            </a:rPr>
                            <m:t>Ω</m:t>
                          </m:r>
                        </m:e>
                      </m:acc>
                      <m:r>
                        <a:rPr lang="en-US" altLang="zh-CN" sz="2000">
                          <a:solidFill>
                            <a:schemeClr val="tx2"/>
                          </a:solidFill>
                          <a:latin typeface="Cambria Math" panose="02040503050406030204" pitchFamily="18" charset="0"/>
                        </a:rPr>
                        <m:t>=</m:t>
                      </m:r>
                      <m:sSubSup>
                        <m:sSubSupPr>
                          <m:ctrlPr>
                            <a:rPr lang="zh-CN" altLang="zh-CN" sz="2000" i="1">
                              <a:solidFill>
                                <a:schemeClr val="tx2"/>
                              </a:solidFill>
                              <a:latin typeface="Cambria Math" panose="02040503050406030204" pitchFamily="18" charset="0"/>
                            </a:rPr>
                          </m:ctrlPr>
                        </m:sSubSupPr>
                        <m:e>
                          <m:r>
                            <a:rPr lang="en-US" altLang="zh-CN" sz="2000">
                              <a:solidFill>
                                <a:schemeClr val="tx2"/>
                              </a:solidFill>
                              <a:latin typeface="Cambria Math" panose="02040503050406030204" pitchFamily="18" charset="0"/>
                            </a:rPr>
                            <m:t>∫</m:t>
                          </m:r>
                        </m:e>
                        <m:sub>
                          <m:r>
                            <a:rPr lang="en-US" altLang="zh-CN" sz="2000">
                              <a:solidFill>
                                <a:schemeClr val="tx2"/>
                              </a:solidFill>
                              <a:latin typeface="Cambria Math" panose="02040503050406030204" pitchFamily="18" charset="0"/>
                            </a:rPr>
                            <m:t>0</m:t>
                          </m:r>
                        </m:sub>
                        <m:sup>
                          <m:r>
                            <a:rPr lang="en-US" altLang="zh-CN" sz="2000">
                              <a:solidFill>
                                <a:schemeClr val="tx2"/>
                              </a:solidFill>
                              <a:latin typeface="Cambria Math" panose="02040503050406030204" pitchFamily="18" charset="0"/>
                            </a:rPr>
                            <m:t>2</m:t>
                          </m:r>
                          <m:r>
                            <a:rPr lang="en-US" altLang="zh-CN" sz="2000" i="1">
                              <a:solidFill>
                                <a:schemeClr val="tx2"/>
                              </a:solidFill>
                              <a:latin typeface="Cambria Math" panose="02040503050406030204" pitchFamily="18" charset="0"/>
                            </a:rPr>
                            <m:t>𝜋</m:t>
                          </m:r>
                        </m:sup>
                      </m:sSubSup>
                      <m:r>
                        <a:rPr lang="en-US" altLang="zh-CN" sz="2000">
                          <a:solidFill>
                            <a:schemeClr val="tx2"/>
                          </a:solidFill>
                          <a:latin typeface="Cambria Math" panose="02040503050406030204" pitchFamily="18" charset="0"/>
                        </a:rPr>
                        <m:t> </m:t>
                      </m:r>
                      <m:r>
                        <a:rPr lang="en-US" altLang="zh-CN" sz="2000" i="1">
                          <a:solidFill>
                            <a:schemeClr val="tx2"/>
                          </a:solidFill>
                          <a:latin typeface="Cambria Math" panose="02040503050406030204" pitchFamily="18" charset="0"/>
                        </a:rPr>
                        <m:t>𝑑</m:t>
                      </m:r>
                      <m:r>
                        <a:rPr lang="en-US" altLang="zh-CN" sz="2000" i="1">
                          <a:solidFill>
                            <a:schemeClr val="tx2"/>
                          </a:solidFill>
                          <a:latin typeface="Cambria Math" panose="02040503050406030204" pitchFamily="18" charset="0"/>
                        </a:rPr>
                        <m:t>𝜑</m:t>
                      </m:r>
                      <m:sSubSup>
                        <m:sSubSupPr>
                          <m:ctrlPr>
                            <a:rPr lang="zh-CN" altLang="zh-CN" sz="2000" i="1">
                              <a:solidFill>
                                <a:schemeClr val="tx2"/>
                              </a:solidFill>
                              <a:latin typeface="Cambria Math" panose="02040503050406030204" pitchFamily="18" charset="0"/>
                            </a:rPr>
                          </m:ctrlPr>
                        </m:sSubSupPr>
                        <m:e>
                          <m:r>
                            <a:rPr lang="en-US" altLang="zh-CN" sz="2000">
                              <a:solidFill>
                                <a:schemeClr val="tx2"/>
                              </a:solidFill>
                              <a:latin typeface="Cambria Math" panose="02040503050406030204" pitchFamily="18" charset="0"/>
                            </a:rPr>
                            <m:t>∫</m:t>
                          </m:r>
                        </m:e>
                        <m:sub>
                          <m:r>
                            <a:rPr lang="en-US" altLang="zh-CN" sz="2000">
                              <a:solidFill>
                                <a:schemeClr val="tx2"/>
                              </a:solidFill>
                              <a:latin typeface="Cambria Math" panose="02040503050406030204" pitchFamily="18" charset="0"/>
                            </a:rPr>
                            <m:t>0</m:t>
                          </m:r>
                        </m:sub>
                        <m:sup>
                          <m:r>
                            <a:rPr lang="en-US" altLang="zh-CN" sz="2000" i="1">
                              <a:solidFill>
                                <a:schemeClr val="tx2"/>
                              </a:solidFill>
                              <a:latin typeface="Cambria Math" panose="02040503050406030204" pitchFamily="18" charset="0"/>
                            </a:rPr>
                            <m:t>𝜋</m:t>
                          </m:r>
                        </m:sup>
                      </m:sSubSup>
                      <m:r>
                        <a:rPr lang="en-US" altLang="zh-CN" sz="2000">
                          <a:solidFill>
                            <a:schemeClr val="tx2"/>
                          </a:solidFill>
                          <a:latin typeface="Cambria Math" panose="02040503050406030204" pitchFamily="18" charset="0"/>
                        </a:rPr>
                        <m:t> (</m:t>
                      </m:r>
                      <m:r>
                        <a:rPr lang="en-US" altLang="zh-CN" sz="2000">
                          <a:solidFill>
                            <a:schemeClr val="tx2"/>
                          </a:solidFill>
                          <a:latin typeface="Cambria Math" panose="02040503050406030204" pitchFamily="18" charset="0"/>
                        </a:rPr>
                        <m:t>1</m:t>
                      </m:r>
                      <m:r>
                        <a:rPr lang="en-US" altLang="zh-CN" sz="2000">
                          <a:solidFill>
                            <a:schemeClr val="tx2"/>
                          </a:solidFill>
                          <a:latin typeface="Cambria Math" panose="02040503050406030204" pitchFamily="18" charset="0"/>
                        </a:rPr>
                        <m:t>+</m:t>
                      </m:r>
                      <m:r>
                        <m:rPr>
                          <m:sty m:val="p"/>
                        </m:rPr>
                        <a:rPr lang="en-US" altLang="zh-CN" sz="2000">
                          <a:solidFill>
                            <a:schemeClr val="tx2"/>
                          </a:solidFill>
                          <a:latin typeface="Cambria Math" panose="02040503050406030204" pitchFamily="18" charset="0"/>
                        </a:rPr>
                        <m:t>sin</m:t>
                      </m:r>
                      <m:r>
                        <a:rPr lang="en-US" altLang="zh-CN" sz="2000" i="1">
                          <a:solidFill>
                            <a:schemeClr val="tx2"/>
                          </a:solidFill>
                          <a:latin typeface="Cambria Math" panose="02040503050406030204" pitchFamily="18" charset="0"/>
                        </a:rPr>
                        <m:t>𝜃</m:t>
                      </m:r>
                      <m:r>
                        <m:rPr>
                          <m:sty m:val="p"/>
                        </m:rPr>
                        <a:rPr lang="en-US" altLang="zh-CN" sz="2000">
                          <a:solidFill>
                            <a:schemeClr val="tx2"/>
                          </a:solidFill>
                          <a:latin typeface="Cambria Math" panose="02040503050406030204" pitchFamily="18" charset="0"/>
                        </a:rPr>
                        <m:t>cos</m:t>
                      </m:r>
                      <m:r>
                        <a:rPr lang="en-US" altLang="zh-CN" sz="2000" i="1" smtClean="0">
                          <a:solidFill>
                            <a:schemeClr val="tx2"/>
                          </a:solidFill>
                          <a:latin typeface="Cambria Math" panose="02040503050406030204" pitchFamily="18" charset="0"/>
                        </a:rPr>
                        <m:t>𝜑</m:t>
                      </m:r>
                      <m:r>
                        <a:rPr lang="en-US" altLang="zh-CN" sz="2000">
                          <a:solidFill>
                            <a:schemeClr val="tx2"/>
                          </a:solidFill>
                          <a:latin typeface="Cambria Math" panose="02040503050406030204" pitchFamily="18" charset="0"/>
                        </a:rPr>
                        <m:t>)</m:t>
                      </m:r>
                      <m:r>
                        <m:rPr>
                          <m:sty m:val="p"/>
                        </m:rPr>
                        <a:rPr lang="en-US" altLang="zh-CN" sz="2000">
                          <a:solidFill>
                            <a:schemeClr val="tx2"/>
                          </a:solidFill>
                          <a:latin typeface="Cambria Math" panose="02040503050406030204" pitchFamily="18" charset="0"/>
                        </a:rPr>
                        <m:t>sin</m:t>
                      </m:r>
                      <m:r>
                        <a:rPr lang="en-US" altLang="zh-CN" sz="2000" i="1">
                          <a:solidFill>
                            <a:schemeClr val="tx2"/>
                          </a:solidFill>
                          <a:latin typeface="Cambria Math" panose="02040503050406030204" pitchFamily="18" charset="0"/>
                        </a:rPr>
                        <m:t>𝜃</m:t>
                      </m:r>
                      <m:r>
                        <a:rPr lang="en-US" altLang="zh-CN" sz="2000" i="1">
                          <a:solidFill>
                            <a:schemeClr val="tx2"/>
                          </a:solidFill>
                          <a:latin typeface="Cambria Math" panose="02040503050406030204" pitchFamily="18" charset="0"/>
                        </a:rPr>
                        <m:t>𝑑</m:t>
                      </m:r>
                      <m:r>
                        <a:rPr lang="en-US" altLang="zh-CN" sz="2000" i="1">
                          <a:solidFill>
                            <a:schemeClr val="tx2"/>
                          </a:solidFill>
                          <a:latin typeface="Cambria Math" panose="02040503050406030204" pitchFamily="18" charset="0"/>
                        </a:rPr>
                        <m:t>𝜃</m:t>
                      </m:r>
                    </m:oMath>
                    <m:oMath xmlns:m="http://schemas.openxmlformats.org/officeDocument/2006/math">
                      <m:r>
                        <a:rPr lang="en-US" altLang="zh-CN" sz="2000">
                          <a:solidFill>
                            <a:schemeClr val="tx2"/>
                          </a:solidFill>
                          <a:latin typeface="Cambria Math" panose="02040503050406030204" pitchFamily="18" charset="0"/>
                        </a:rPr>
                        <m:t>=</m:t>
                      </m:r>
                      <m:sSubSup>
                        <m:sSubSupPr>
                          <m:ctrlPr>
                            <a:rPr lang="zh-CN" altLang="zh-CN" sz="2000" i="1">
                              <a:solidFill>
                                <a:schemeClr val="tx2"/>
                              </a:solidFill>
                              <a:latin typeface="Cambria Math" panose="02040503050406030204" pitchFamily="18" charset="0"/>
                            </a:rPr>
                          </m:ctrlPr>
                        </m:sSubSupPr>
                        <m:e>
                          <m:r>
                            <a:rPr lang="en-US" altLang="zh-CN" sz="2000">
                              <a:solidFill>
                                <a:schemeClr val="tx2"/>
                              </a:solidFill>
                              <a:latin typeface="Cambria Math" panose="02040503050406030204" pitchFamily="18" charset="0"/>
                            </a:rPr>
                            <m:t>∫</m:t>
                          </m:r>
                        </m:e>
                        <m:sub>
                          <m:r>
                            <a:rPr lang="en-US" altLang="zh-CN" sz="2000">
                              <a:solidFill>
                                <a:schemeClr val="tx2"/>
                              </a:solidFill>
                              <a:latin typeface="Cambria Math" panose="02040503050406030204" pitchFamily="18" charset="0"/>
                            </a:rPr>
                            <m:t>0</m:t>
                          </m:r>
                        </m:sub>
                        <m:sup>
                          <m:r>
                            <a:rPr lang="en-US" altLang="zh-CN" sz="2000">
                              <a:solidFill>
                                <a:schemeClr val="tx2"/>
                              </a:solidFill>
                              <a:latin typeface="Cambria Math" panose="02040503050406030204" pitchFamily="18" charset="0"/>
                            </a:rPr>
                            <m:t>2</m:t>
                          </m:r>
                          <m:r>
                            <a:rPr lang="en-US" altLang="zh-CN" sz="2000" i="1">
                              <a:solidFill>
                                <a:schemeClr val="tx2"/>
                              </a:solidFill>
                              <a:latin typeface="Cambria Math" panose="02040503050406030204" pitchFamily="18" charset="0"/>
                            </a:rPr>
                            <m:t>𝜋</m:t>
                          </m:r>
                        </m:sup>
                      </m:sSubSup>
                      <m:r>
                        <a:rPr lang="en-US" altLang="zh-CN" sz="2000">
                          <a:solidFill>
                            <a:schemeClr val="tx2"/>
                          </a:solidFill>
                          <a:latin typeface="Cambria Math" panose="02040503050406030204" pitchFamily="18" charset="0"/>
                        </a:rPr>
                        <m:t> </m:t>
                      </m:r>
                      <m:r>
                        <a:rPr lang="en-US" altLang="zh-CN" sz="2000" i="1">
                          <a:solidFill>
                            <a:schemeClr val="tx2"/>
                          </a:solidFill>
                          <a:latin typeface="Cambria Math" panose="02040503050406030204" pitchFamily="18" charset="0"/>
                        </a:rPr>
                        <m:t>𝑑</m:t>
                      </m:r>
                      <m:r>
                        <a:rPr lang="en-US" altLang="zh-CN" sz="2000" i="1">
                          <a:solidFill>
                            <a:schemeClr val="tx2"/>
                          </a:solidFill>
                          <a:latin typeface="Cambria Math" panose="02040503050406030204" pitchFamily="18" charset="0"/>
                        </a:rPr>
                        <m:t>𝜑</m:t>
                      </m:r>
                      <m:sSubSup>
                        <m:sSubSupPr>
                          <m:ctrlPr>
                            <a:rPr lang="zh-CN" altLang="zh-CN" sz="2000" i="1">
                              <a:solidFill>
                                <a:schemeClr val="tx2"/>
                              </a:solidFill>
                              <a:latin typeface="Cambria Math" panose="02040503050406030204" pitchFamily="18" charset="0"/>
                            </a:rPr>
                          </m:ctrlPr>
                        </m:sSubSupPr>
                        <m:e>
                          <m:r>
                            <a:rPr lang="en-US" altLang="zh-CN" sz="2000">
                              <a:solidFill>
                                <a:schemeClr val="tx2"/>
                              </a:solidFill>
                              <a:latin typeface="Cambria Math" panose="02040503050406030204" pitchFamily="18" charset="0"/>
                            </a:rPr>
                            <m:t>∫</m:t>
                          </m:r>
                        </m:e>
                        <m:sub>
                          <m:r>
                            <a:rPr lang="en-US" altLang="zh-CN" sz="2000">
                              <a:solidFill>
                                <a:schemeClr val="tx2"/>
                              </a:solidFill>
                              <a:latin typeface="Cambria Math" panose="02040503050406030204" pitchFamily="18" charset="0"/>
                            </a:rPr>
                            <m:t>0</m:t>
                          </m:r>
                        </m:sub>
                        <m:sup>
                          <m:r>
                            <a:rPr lang="en-US" altLang="zh-CN" sz="2000" i="1">
                              <a:solidFill>
                                <a:schemeClr val="tx2"/>
                              </a:solidFill>
                              <a:latin typeface="Cambria Math" panose="02040503050406030204" pitchFamily="18" charset="0"/>
                            </a:rPr>
                            <m:t>𝜋</m:t>
                          </m:r>
                        </m:sup>
                      </m:sSubSup>
                      <m:r>
                        <a:rPr lang="en-US" altLang="zh-CN" sz="2000">
                          <a:solidFill>
                            <a:schemeClr val="tx2"/>
                          </a:solidFill>
                          <a:latin typeface="Cambria Math" panose="02040503050406030204" pitchFamily="18" charset="0"/>
                        </a:rPr>
                        <m:t> </m:t>
                      </m:r>
                      <m:r>
                        <m:rPr>
                          <m:sty m:val="p"/>
                        </m:rPr>
                        <a:rPr lang="en-US" altLang="zh-CN" sz="2000">
                          <a:solidFill>
                            <a:schemeClr val="tx2"/>
                          </a:solidFill>
                          <a:latin typeface="Cambria Math" panose="02040503050406030204" pitchFamily="18" charset="0"/>
                        </a:rPr>
                        <m:t>sin</m:t>
                      </m:r>
                      <m:r>
                        <a:rPr lang="en-US" altLang="zh-CN" sz="2000" i="1">
                          <a:solidFill>
                            <a:schemeClr val="tx2"/>
                          </a:solidFill>
                          <a:latin typeface="Cambria Math" panose="02040503050406030204" pitchFamily="18" charset="0"/>
                        </a:rPr>
                        <m:t>𝜃</m:t>
                      </m:r>
                      <m:r>
                        <a:rPr lang="en-US" altLang="zh-CN" sz="2000" i="1">
                          <a:solidFill>
                            <a:schemeClr val="tx2"/>
                          </a:solidFill>
                          <a:latin typeface="Cambria Math" panose="02040503050406030204" pitchFamily="18" charset="0"/>
                        </a:rPr>
                        <m:t>𝑑</m:t>
                      </m:r>
                      <m:r>
                        <a:rPr lang="en-US" altLang="zh-CN" sz="2000" i="1">
                          <a:solidFill>
                            <a:schemeClr val="tx2"/>
                          </a:solidFill>
                          <a:latin typeface="Cambria Math" panose="02040503050406030204" pitchFamily="18" charset="0"/>
                        </a:rPr>
                        <m:t>𝜃</m:t>
                      </m:r>
                      <m:r>
                        <a:rPr lang="en-US" altLang="zh-CN" sz="2000">
                          <a:solidFill>
                            <a:schemeClr val="tx2"/>
                          </a:solidFill>
                          <a:latin typeface="Cambria Math" panose="02040503050406030204" pitchFamily="18" charset="0"/>
                        </a:rPr>
                        <m:t>+</m:t>
                      </m:r>
                      <m:sSubSup>
                        <m:sSubSupPr>
                          <m:ctrlPr>
                            <a:rPr lang="zh-CN" altLang="zh-CN" sz="2000" i="1">
                              <a:solidFill>
                                <a:schemeClr val="tx2"/>
                              </a:solidFill>
                              <a:latin typeface="Cambria Math" panose="02040503050406030204" pitchFamily="18" charset="0"/>
                            </a:rPr>
                          </m:ctrlPr>
                        </m:sSubSupPr>
                        <m:e>
                          <m:r>
                            <a:rPr lang="en-US" altLang="zh-CN" sz="2000">
                              <a:solidFill>
                                <a:schemeClr val="tx2"/>
                              </a:solidFill>
                              <a:latin typeface="Cambria Math" panose="02040503050406030204" pitchFamily="18" charset="0"/>
                            </a:rPr>
                            <m:t>∫</m:t>
                          </m:r>
                        </m:e>
                        <m:sub>
                          <m:r>
                            <a:rPr lang="en-US" altLang="zh-CN" sz="2000">
                              <a:solidFill>
                                <a:schemeClr val="tx2"/>
                              </a:solidFill>
                              <a:latin typeface="Cambria Math" panose="02040503050406030204" pitchFamily="18" charset="0"/>
                            </a:rPr>
                            <m:t>0</m:t>
                          </m:r>
                        </m:sub>
                        <m:sup>
                          <m:r>
                            <a:rPr lang="en-US" altLang="zh-CN" sz="2000">
                              <a:solidFill>
                                <a:schemeClr val="tx2"/>
                              </a:solidFill>
                              <a:latin typeface="Cambria Math" panose="02040503050406030204" pitchFamily="18" charset="0"/>
                            </a:rPr>
                            <m:t>2</m:t>
                          </m:r>
                          <m:r>
                            <a:rPr lang="en-US" altLang="zh-CN" sz="2000" i="1">
                              <a:solidFill>
                                <a:schemeClr val="tx2"/>
                              </a:solidFill>
                              <a:latin typeface="Cambria Math" panose="02040503050406030204" pitchFamily="18" charset="0"/>
                            </a:rPr>
                            <m:t>𝜋</m:t>
                          </m:r>
                        </m:sup>
                      </m:sSubSup>
                      <m:r>
                        <a:rPr lang="en-US" altLang="zh-CN" sz="2000">
                          <a:solidFill>
                            <a:schemeClr val="tx2"/>
                          </a:solidFill>
                          <a:latin typeface="Cambria Math" panose="02040503050406030204" pitchFamily="18" charset="0"/>
                        </a:rPr>
                        <m:t> </m:t>
                      </m:r>
                      <m:r>
                        <m:rPr>
                          <m:sty m:val="p"/>
                        </m:rPr>
                        <a:rPr lang="en-US" altLang="zh-CN" sz="2000">
                          <a:solidFill>
                            <a:schemeClr val="tx2"/>
                          </a:solidFill>
                          <a:latin typeface="Cambria Math" panose="02040503050406030204" pitchFamily="18" charset="0"/>
                        </a:rPr>
                        <m:t>cos</m:t>
                      </m:r>
                      <m:r>
                        <a:rPr lang="en-US" altLang="zh-CN" sz="2000" i="1">
                          <a:solidFill>
                            <a:schemeClr val="tx2"/>
                          </a:solidFill>
                          <a:latin typeface="Cambria Math" panose="02040503050406030204" pitchFamily="18" charset="0"/>
                        </a:rPr>
                        <m:t>𝜑</m:t>
                      </m:r>
                      <m:r>
                        <a:rPr lang="en-US" altLang="zh-CN" sz="2000" i="1">
                          <a:solidFill>
                            <a:schemeClr val="tx2"/>
                          </a:solidFill>
                          <a:latin typeface="Cambria Math" panose="02040503050406030204" pitchFamily="18" charset="0"/>
                        </a:rPr>
                        <m:t>𝑑</m:t>
                      </m:r>
                      <m:r>
                        <a:rPr lang="en-US" altLang="zh-CN" sz="2000" i="1">
                          <a:solidFill>
                            <a:schemeClr val="tx2"/>
                          </a:solidFill>
                          <a:latin typeface="Cambria Math" panose="02040503050406030204" pitchFamily="18" charset="0"/>
                        </a:rPr>
                        <m:t>𝜑</m:t>
                      </m:r>
                      <m:sSubSup>
                        <m:sSubSupPr>
                          <m:ctrlPr>
                            <a:rPr lang="zh-CN" altLang="zh-CN" sz="2000" i="1">
                              <a:solidFill>
                                <a:schemeClr val="tx2"/>
                              </a:solidFill>
                              <a:latin typeface="Cambria Math" panose="02040503050406030204" pitchFamily="18" charset="0"/>
                            </a:rPr>
                          </m:ctrlPr>
                        </m:sSubSupPr>
                        <m:e>
                          <m:r>
                            <a:rPr lang="en-US" altLang="zh-CN" sz="2000">
                              <a:solidFill>
                                <a:schemeClr val="tx2"/>
                              </a:solidFill>
                              <a:latin typeface="Cambria Math" panose="02040503050406030204" pitchFamily="18" charset="0"/>
                            </a:rPr>
                            <m:t>∫</m:t>
                          </m:r>
                        </m:e>
                        <m:sub>
                          <m:r>
                            <a:rPr lang="en-US" altLang="zh-CN" sz="2000">
                              <a:solidFill>
                                <a:schemeClr val="tx2"/>
                              </a:solidFill>
                              <a:latin typeface="Cambria Math" panose="02040503050406030204" pitchFamily="18" charset="0"/>
                            </a:rPr>
                            <m:t>0</m:t>
                          </m:r>
                        </m:sub>
                        <m:sup>
                          <m:r>
                            <a:rPr lang="en-US" altLang="zh-CN" sz="2000" i="1">
                              <a:solidFill>
                                <a:schemeClr val="tx2"/>
                              </a:solidFill>
                              <a:latin typeface="Cambria Math" panose="02040503050406030204" pitchFamily="18" charset="0"/>
                            </a:rPr>
                            <m:t>𝜋</m:t>
                          </m:r>
                        </m:sup>
                      </m:sSubSup>
                      <m:r>
                        <a:rPr lang="en-US" altLang="zh-CN" sz="2000">
                          <a:solidFill>
                            <a:schemeClr val="tx2"/>
                          </a:solidFill>
                          <a:latin typeface="Cambria Math" panose="02040503050406030204" pitchFamily="18" charset="0"/>
                        </a:rPr>
                        <m:t> </m:t>
                      </m:r>
                      <m:sSup>
                        <m:sSupPr>
                          <m:ctrlPr>
                            <a:rPr lang="zh-CN" altLang="zh-CN" sz="2000" i="1">
                              <a:solidFill>
                                <a:schemeClr val="tx2"/>
                              </a:solidFill>
                              <a:latin typeface="Cambria Math" panose="02040503050406030204" pitchFamily="18" charset="0"/>
                            </a:rPr>
                          </m:ctrlPr>
                        </m:sSupPr>
                        <m:e>
                          <m:r>
                            <m:rPr>
                              <m:sty m:val="p"/>
                            </m:rPr>
                            <a:rPr lang="en-US" altLang="zh-CN" sz="2000">
                              <a:solidFill>
                                <a:schemeClr val="tx2"/>
                              </a:solidFill>
                              <a:latin typeface="Cambria Math" panose="02040503050406030204" pitchFamily="18" charset="0"/>
                            </a:rPr>
                            <m:t>sin</m:t>
                          </m:r>
                        </m:e>
                        <m:sup>
                          <m:r>
                            <a:rPr lang="en-US" altLang="zh-CN" sz="2000">
                              <a:solidFill>
                                <a:schemeClr val="tx2"/>
                              </a:solidFill>
                              <a:latin typeface="Cambria Math" panose="02040503050406030204" pitchFamily="18" charset="0"/>
                            </a:rPr>
                            <m:t>2</m:t>
                          </m:r>
                        </m:sup>
                      </m:sSup>
                      <m:r>
                        <a:rPr lang="en-US" altLang="zh-CN" sz="2000" i="1">
                          <a:solidFill>
                            <a:schemeClr val="tx2"/>
                          </a:solidFill>
                          <a:latin typeface="Cambria Math" panose="02040503050406030204" pitchFamily="18" charset="0"/>
                        </a:rPr>
                        <m:t>𝜃</m:t>
                      </m:r>
                      <m:r>
                        <a:rPr lang="en-US" altLang="zh-CN" sz="2000" i="1">
                          <a:solidFill>
                            <a:schemeClr val="tx2"/>
                          </a:solidFill>
                          <a:latin typeface="Cambria Math" panose="02040503050406030204" pitchFamily="18" charset="0"/>
                        </a:rPr>
                        <m:t>𝑑</m:t>
                      </m:r>
                      <m:r>
                        <a:rPr lang="en-US" altLang="zh-CN" sz="2000" i="1">
                          <a:solidFill>
                            <a:schemeClr val="tx2"/>
                          </a:solidFill>
                          <a:latin typeface="Cambria Math" panose="02040503050406030204" pitchFamily="18" charset="0"/>
                        </a:rPr>
                        <m:t>𝜃</m:t>
                      </m:r>
                    </m:oMath>
                    <m:oMath xmlns:m="http://schemas.openxmlformats.org/officeDocument/2006/math">
                      <m:r>
                        <a:rPr lang="en-US" altLang="zh-CN" sz="2000">
                          <a:solidFill>
                            <a:schemeClr val="tx2"/>
                          </a:solidFill>
                          <a:latin typeface="Cambria Math" panose="02040503050406030204" pitchFamily="18" charset="0"/>
                        </a:rPr>
                        <m:t>=</m:t>
                      </m:r>
                      <m:r>
                        <a:rPr lang="en-US" altLang="zh-CN" sz="2000">
                          <a:solidFill>
                            <a:schemeClr val="tx2"/>
                          </a:solidFill>
                          <a:latin typeface="Cambria Math" panose="02040503050406030204" pitchFamily="18" charset="0"/>
                        </a:rPr>
                        <m:t>2</m:t>
                      </m:r>
                      <m:r>
                        <a:rPr lang="en-US" altLang="zh-CN" sz="2000" i="1">
                          <a:solidFill>
                            <a:schemeClr val="tx2"/>
                          </a:solidFill>
                          <a:latin typeface="Cambria Math" panose="02040503050406030204" pitchFamily="18" charset="0"/>
                        </a:rPr>
                        <m:t>𝜋</m:t>
                      </m:r>
                      <m:d>
                        <m:dPr>
                          <m:ctrlPr>
                            <a:rPr lang="zh-CN" altLang="zh-CN" sz="2000" i="1">
                              <a:solidFill>
                                <a:schemeClr val="tx2"/>
                              </a:solidFill>
                              <a:latin typeface="Cambria Math" panose="02040503050406030204" pitchFamily="18" charset="0"/>
                            </a:rPr>
                          </m:ctrlPr>
                        </m:dPr>
                        <m:e>
                          <m:r>
                            <a:rPr lang="en-US" altLang="zh-CN" sz="2000" i="1">
                              <a:solidFill>
                                <a:schemeClr val="tx2"/>
                              </a:solidFill>
                              <a:latin typeface="Cambria Math" panose="02040503050406030204" pitchFamily="18" charset="0"/>
                            </a:rPr>
                            <m:t>−</m:t>
                          </m:r>
                          <m:sSubSup>
                            <m:sSubSupPr>
                              <m:ctrlPr>
                                <a:rPr lang="zh-CN" altLang="zh-CN" sz="2000" i="1">
                                  <a:solidFill>
                                    <a:schemeClr val="tx2"/>
                                  </a:solidFill>
                                  <a:latin typeface="Cambria Math" panose="02040503050406030204" pitchFamily="18" charset="0"/>
                                </a:rPr>
                              </m:ctrlPr>
                            </m:sSubSupPr>
                            <m:e>
                              <m:d>
                                <m:dPr>
                                  <m:begChr m:val=""/>
                                  <m:endChr m:val="|"/>
                                  <m:ctrlPr>
                                    <a:rPr lang="zh-CN" altLang="zh-CN" sz="2000" i="1">
                                      <a:solidFill>
                                        <a:schemeClr val="tx2"/>
                                      </a:solidFill>
                                      <a:latin typeface="Cambria Math" panose="02040503050406030204" pitchFamily="18" charset="0"/>
                                    </a:rPr>
                                  </m:ctrlPr>
                                </m:dPr>
                                <m:e>
                                  <m:r>
                                    <m:rPr>
                                      <m:sty m:val="p"/>
                                    </m:rPr>
                                    <a:rPr lang="en-US" altLang="zh-CN" sz="2000">
                                      <a:solidFill>
                                        <a:schemeClr val="tx2"/>
                                      </a:solidFill>
                                      <a:latin typeface="Cambria Math" panose="02040503050406030204" pitchFamily="18" charset="0"/>
                                    </a:rPr>
                                    <m:t>cos</m:t>
                                  </m:r>
                                  <m:r>
                                    <a:rPr lang="en-US" altLang="zh-CN" sz="2000" i="1">
                                      <a:solidFill>
                                        <a:schemeClr val="tx2"/>
                                      </a:solidFill>
                                      <a:latin typeface="Cambria Math" panose="02040503050406030204" pitchFamily="18" charset="0"/>
                                    </a:rPr>
                                    <m:t>𝜃</m:t>
                                  </m:r>
                                </m:e>
                              </m:d>
                            </m:e>
                            <m:sub>
                              <m:r>
                                <a:rPr lang="en-US" altLang="zh-CN" sz="2000">
                                  <a:solidFill>
                                    <a:schemeClr val="tx2"/>
                                  </a:solidFill>
                                  <a:latin typeface="Cambria Math" panose="02040503050406030204" pitchFamily="18" charset="0"/>
                                </a:rPr>
                                <m:t>0</m:t>
                              </m:r>
                            </m:sub>
                            <m:sup>
                              <m:r>
                                <a:rPr lang="en-US" altLang="zh-CN" sz="2000" i="1">
                                  <a:solidFill>
                                    <a:schemeClr val="tx2"/>
                                  </a:solidFill>
                                  <a:latin typeface="Cambria Math" panose="02040503050406030204" pitchFamily="18" charset="0"/>
                                </a:rPr>
                                <m:t>𝜋</m:t>
                              </m:r>
                            </m:sup>
                          </m:sSubSup>
                        </m:e>
                      </m:d>
                      <m:r>
                        <a:rPr lang="en-US" altLang="zh-CN" sz="2000">
                          <a:solidFill>
                            <a:schemeClr val="tx2"/>
                          </a:solidFill>
                          <a:latin typeface="Cambria Math" panose="02040503050406030204" pitchFamily="18" charset="0"/>
                        </a:rPr>
                        <m:t>+</m:t>
                      </m:r>
                      <m:d>
                        <m:dPr>
                          <m:ctrlPr>
                            <a:rPr lang="zh-CN" altLang="zh-CN" sz="2000" i="1">
                              <a:solidFill>
                                <a:schemeClr val="tx2"/>
                              </a:solidFill>
                              <a:latin typeface="Cambria Math" panose="02040503050406030204" pitchFamily="18" charset="0"/>
                            </a:rPr>
                          </m:ctrlPr>
                        </m:dPr>
                        <m:e>
                          <m:sSubSup>
                            <m:sSubSupPr>
                              <m:ctrlPr>
                                <a:rPr lang="zh-CN" altLang="zh-CN" sz="2000" i="1">
                                  <a:solidFill>
                                    <a:schemeClr val="tx2"/>
                                  </a:solidFill>
                                  <a:latin typeface="Cambria Math" panose="02040503050406030204" pitchFamily="18" charset="0"/>
                                </a:rPr>
                              </m:ctrlPr>
                            </m:sSubSupPr>
                            <m:e>
                              <m:d>
                                <m:dPr>
                                  <m:begChr m:val=""/>
                                  <m:endChr m:val="|"/>
                                  <m:ctrlPr>
                                    <a:rPr lang="zh-CN" altLang="zh-CN" sz="2000" i="1">
                                      <a:solidFill>
                                        <a:schemeClr val="tx2"/>
                                      </a:solidFill>
                                      <a:latin typeface="Cambria Math" panose="02040503050406030204" pitchFamily="18" charset="0"/>
                                    </a:rPr>
                                  </m:ctrlPr>
                                </m:dPr>
                                <m:e>
                                  <m:r>
                                    <m:rPr>
                                      <m:sty m:val="p"/>
                                    </m:rPr>
                                    <a:rPr lang="en-US" altLang="zh-CN" sz="2000">
                                      <a:solidFill>
                                        <a:schemeClr val="tx2"/>
                                      </a:solidFill>
                                      <a:latin typeface="Cambria Math" panose="02040503050406030204" pitchFamily="18" charset="0"/>
                                    </a:rPr>
                                    <m:t>sin</m:t>
                                  </m:r>
                                  <m:r>
                                    <a:rPr lang="en-US" altLang="zh-CN" sz="2000" i="1">
                                      <a:solidFill>
                                        <a:schemeClr val="tx2"/>
                                      </a:solidFill>
                                      <a:latin typeface="Cambria Math" panose="02040503050406030204" pitchFamily="18" charset="0"/>
                                    </a:rPr>
                                    <m:t>𝜑</m:t>
                                  </m:r>
                                </m:e>
                              </m:d>
                            </m:e>
                            <m:sub>
                              <m:r>
                                <a:rPr lang="en-US" altLang="zh-CN" sz="2000">
                                  <a:solidFill>
                                    <a:schemeClr val="tx2"/>
                                  </a:solidFill>
                                  <a:latin typeface="Cambria Math" panose="02040503050406030204" pitchFamily="18" charset="0"/>
                                </a:rPr>
                                <m:t>0</m:t>
                              </m:r>
                            </m:sub>
                            <m:sup>
                              <m:r>
                                <a:rPr lang="en-US" altLang="zh-CN" sz="2000">
                                  <a:solidFill>
                                    <a:schemeClr val="tx2"/>
                                  </a:solidFill>
                                  <a:latin typeface="Cambria Math" panose="02040503050406030204" pitchFamily="18" charset="0"/>
                                </a:rPr>
                                <m:t>2</m:t>
                              </m:r>
                              <m:r>
                                <a:rPr lang="en-US" altLang="zh-CN" sz="2000" i="1">
                                  <a:solidFill>
                                    <a:schemeClr val="tx2"/>
                                  </a:solidFill>
                                  <a:latin typeface="Cambria Math" panose="02040503050406030204" pitchFamily="18" charset="0"/>
                                </a:rPr>
                                <m:t>𝜋</m:t>
                              </m:r>
                            </m:sup>
                          </m:sSubSup>
                          <m:r>
                            <a:rPr lang="en-US" altLang="zh-CN" sz="2000">
                              <a:solidFill>
                                <a:schemeClr val="tx2"/>
                              </a:solidFill>
                              <a:latin typeface="Cambria Math" panose="02040503050406030204" pitchFamily="18" charset="0"/>
                            </a:rPr>
                            <m:t>⋅</m:t>
                          </m:r>
                          <m:sSubSup>
                            <m:sSubSupPr>
                              <m:ctrlPr>
                                <a:rPr lang="zh-CN" altLang="zh-CN" sz="2000" i="1">
                                  <a:solidFill>
                                    <a:schemeClr val="tx2"/>
                                  </a:solidFill>
                                  <a:latin typeface="Cambria Math" panose="02040503050406030204" pitchFamily="18" charset="0"/>
                                </a:rPr>
                              </m:ctrlPr>
                            </m:sSubSupPr>
                            <m:e>
                              <m:r>
                                <a:rPr lang="en-US" altLang="zh-CN" sz="2000">
                                  <a:solidFill>
                                    <a:schemeClr val="tx2"/>
                                  </a:solidFill>
                                  <a:latin typeface="Cambria Math" panose="02040503050406030204" pitchFamily="18" charset="0"/>
                                </a:rPr>
                                <m:t>∫</m:t>
                              </m:r>
                            </m:e>
                            <m:sub>
                              <m:r>
                                <a:rPr lang="en-US" altLang="zh-CN" sz="2000">
                                  <a:solidFill>
                                    <a:schemeClr val="tx2"/>
                                  </a:solidFill>
                                  <a:latin typeface="Cambria Math" panose="02040503050406030204" pitchFamily="18" charset="0"/>
                                </a:rPr>
                                <m:t>0</m:t>
                              </m:r>
                            </m:sub>
                            <m:sup>
                              <m:r>
                                <a:rPr lang="en-US" altLang="zh-CN" sz="2000" i="1">
                                  <a:solidFill>
                                    <a:schemeClr val="tx2"/>
                                  </a:solidFill>
                                  <a:latin typeface="Cambria Math" panose="02040503050406030204" pitchFamily="18" charset="0"/>
                                </a:rPr>
                                <m:t>𝜋</m:t>
                              </m:r>
                            </m:sup>
                          </m:sSubSup>
                          <m:r>
                            <a:rPr lang="en-US" altLang="zh-CN" sz="2000">
                              <a:solidFill>
                                <a:schemeClr val="tx2"/>
                              </a:solidFill>
                              <a:latin typeface="Cambria Math" panose="02040503050406030204" pitchFamily="18" charset="0"/>
                            </a:rPr>
                            <m:t> </m:t>
                          </m:r>
                          <m:sSup>
                            <m:sSupPr>
                              <m:ctrlPr>
                                <a:rPr lang="zh-CN" altLang="zh-CN" sz="2000" i="1">
                                  <a:solidFill>
                                    <a:schemeClr val="tx2"/>
                                  </a:solidFill>
                                  <a:latin typeface="Cambria Math" panose="02040503050406030204" pitchFamily="18" charset="0"/>
                                </a:rPr>
                              </m:ctrlPr>
                            </m:sSupPr>
                            <m:e>
                              <m:r>
                                <m:rPr>
                                  <m:sty m:val="p"/>
                                </m:rPr>
                                <a:rPr lang="en-US" altLang="zh-CN" sz="2000">
                                  <a:solidFill>
                                    <a:schemeClr val="tx2"/>
                                  </a:solidFill>
                                  <a:latin typeface="Cambria Math" panose="02040503050406030204" pitchFamily="18" charset="0"/>
                                </a:rPr>
                                <m:t>sin</m:t>
                              </m:r>
                            </m:e>
                            <m:sup>
                              <m:r>
                                <a:rPr lang="en-US" altLang="zh-CN" sz="2000">
                                  <a:solidFill>
                                    <a:schemeClr val="tx2"/>
                                  </a:solidFill>
                                  <a:latin typeface="Cambria Math" panose="02040503050406030204" pitchFamily="18" charset="0"/>
                                </a:rPr>
                                <m:t>2</m:t>
                              </m:r>
                            </m:sup>
                          </m:sSup>
                          <m:r>
                            <a:rPr lang="en-US" altLang="zh-CN" sz="2000" i="1" smtClean="0">
                              <a:solidFill>
                                <a:schemeClr val="tx2"/>
                              </a:solidFill>
                              <a:latin typeface="Cambria Math" panose="02040503050406030204" pitchFamily="18" charset="0"/>
                            </a:rPr>
                            <m:t>𝜃</m:t>
                          </m:r>
                          <m:r>
                            <a:rPr lang="en-US" altLang="zh-CN" sz="2000" i="1">
                              <a:solidFill>
                                <a:schemeClr val="tx2"/>
                              </a:solidFill>
                              <a:latin typeface="Cambria Math" panose="02040503050406030204" pitchFamily="18" charset="0"/>
                            </a:rPr>
                            <m:t>𝑑</m:t>
                          </m:r>
                          <m:r>
                            <a:rPr lang="en-US" altLang="zh-CN" sz="2000" i="1">
                              <a:solidFill>
                                <a:schemeClr val="tx2"/>
                              </a:solidFill>
                              <a:latin typeface="Cambria Math" panose="02040503050406030204" pitchFamily="18" charset="0"/>
                            </a:rPr>
                            <m:t>𝜃</m:t>
                          </m:r>
                        </m:e>
                      </m:d>
                      <m:r>
                        <a:rPr lang="en-US" altLang="zh-CN" sz="2000">
                          <a:solidFill>
                            <a:schemeClr val="tx2"/>
                          </a:solidFill>
                          <a:latin typeface="Cambria Math" panose="02040503050406030204" pitchFamily="18" charset="0"/>
                        </a:rPr>
                        <m:t>=</m:t>
                      </m:r>
                      <m:r>
                        <a:rPr lang="en-US" altLang="zh-CN" sz="2000">
                          <a:solidFill>
                            <a:schemeClr val="tx2"/>
                          </a:solidFill>
                          <a:latin typeface="Cambria Math" panose="02040503050406030204" pitchFamily="18" charset="0"/>
                        </a:rPr>
                        <m:t>4</m:t>
                      </m:r>
                      <m:r>
                        <a:rPr lang="en-US" altLang="zh-CN" sz="2000" i="1">
                          <a:solidFill>
                            <a:schemeClr val="tx2"/>
                          </a:solidFill>
                          <a:latin typeface="Cambria Math" panose="02040503050406030204" pitchFamily="18" charset="0"/>
                        </a:rPr>
                        <m:t>𝜋</m:t>
                      </m:r>
                      <m:r>
                        <a:rPr lang="en-US" altLang="zh-CN" sz="2000">
                          <a:solidFill>
                            <a:schemeClr val="tx2"/>
                          </a:solidFill>
                          <a:latin typeface="Cambria Math" panose="02040503050406030204" pitchFamily="18" charset="0"/>
                        </a:rPr>
                        <m:t>+</m:t>
                      </m:r>
                      <m:r>
                        <a:rPr lang="en-US" altLang="zh-CN" sz="2000">
                          <a:solidFill>
                            <a:schemeClr val="tx2"/>
                          </a:solidFill>
                          <a:latin typeface="Cambria Math" panose="02040503050406030204" pitchFamily="18" charset="0"/>
                        </a:rPr>
                        <m:t>0</m:t>
                      </m:r>
                      <m:r>
                        <a:rPr lang="en-US" altLang="zh-CN" sz="2000">
                          <a:solidFill>
                            <a:schemeClr val="tx2"/>
                          </a:solidFill>
                          <a:latin typeface="Cambria Math" panose="02040503050406030204" pitchFamily="18" charset="0"/>
                        </a:rPr>
                        <m:t>=</m:t>
                      </m:r>
                      <m:r>
                        <a:rPr lang="en-US" altLang="zh-CN" sz="2000">
                          <a:solidFill>
                            <a:schemeClr val="tx2"/>
                          </a:solidFill>
                          <a:latin typeface="Cambria Math" panose="02040503050406030204" pitchFamily="18" charset="0"/>
                        </a:rPr>
                        <m:t>4</m:t>
                      </m:r>
                      <m:r>
                        <a:rPr lang="en-US" altLang="zh-CN" sz="2000" i="1">
                          <a:solidFill>
                            <a:schemeClr val="tx2"/>
                          </a:solidFill>
                          <a:latin typeface="Cambria Math" panose="02040503050406030204" pitchFamily="18" charset="0"/>
                        </a:rPr>
                        <m:t>𝜋</m:t>
                      </m:r>
                    </m:oMath>
                  </m:oMathPara>
                </a14:m>
                <a:br>
                  <a:rPr lang="en-US" altLang="zh-CN" sz="2000" dirty="0">
                    <a:solidFill>
                      <a:schemeClr val="tx2"/>
                    </a:solidFill>
                    <a:latin typeface="华文楷体" panose="02010600040101010101" charset="-122"/>
                    <a:ea typeface="华文楷体" panose="02010600040101010101" charset="-122"/>
                  </a:rPr>
                </a:br>
                <a:r>
                  <a:rPr lang="zh-CN" altLang="zh-CN" sz="2000" dirty="0">
                    <a:solidFill>
                      <a:schemeClr val="tx2"/>
                    </a:solidFill>
                    <a:latin typeface="华文楷体" panose="02010600040101010101" charset="-122"/>
                    <a:ea typeface="华文楷体" panose="02010600040101010101" charset="-122"/>
                  </a:rPr>
                  <a:t>对比</a:t>
                </a:r>
                <a:r>
                  <a:rPr lang="en-US" altLang="zh-CN" sz="2000" dirty="0">
                    <a:solidFill>
                      <a:schemeClr val="tx2"/>
                    </a:solidFill>
                    <a:latin typeface="华文楷体" panose="02010600040101010101" charset="-122"/>
                    <a:ea typeface="华文楷体" panose="02010600040101010101" charset="-122"/>
                  </a:rPr>
                  <a:t>:</a:t>
                </a:r>
                <a:br>
                  <a:rPr lang="en-US" altLang="zh-CN" sz="2000" dirty="0">
                    <a:solidFill>
                      <a:schemeClr val="tx2"/>
                    </a:solidFill>
                    <a:latin typeface="华文楷体" panose="02010600040101010101" charset="-122"/>
                    <a:ea typeface="华文楷体" panose="02010600040101010101" charset="-122"/>
                  </a:rPr>
                </a:br>
                <a14:m>
                  <m:oMathPara xmlns:m="http://schemas.openxmlformats.org/officeDocument/2006/math">
                    <m:oMathParaPr>
                      <m:jc m:val="left"/>
                    </m:oMathParaPr>
                    <m:oMath xmlns:m="http://schemas.openxmlformats.org/officeDocument/2006/math">
                      <m:sSub>
                        <m:sSubPr>
                          <m:ctrlPr>
                            <a:rPr lang="zh-CN" altLang="zh-CN" sz="2000" i="1">
                              <a:solidFill>
                                <a:schemeClr val="tx2"/>
                              </a:solidFill>
                              <a:latin typeface="Cambria Math" panose="02040503050406030204" pitchFamily="18" charset="0"/>
                            </a:rPr>
                          </m:ctrlPr>
                        </m:sSubPr>
                        <m:e>
                          <m:r>
                            <a:rPr lang="en-US" altLang="zh-CN" sz="2000">
                              <a:solidFill>
                                <a:schemeClr val="tx2"/>
                              </a:solidFill>
                              <a:latin typeface="Cambria Math" panose="02040503050406030204" pitchFamily="18" charset="0"/>
                            </a:rPr>
                            <m:t>∫</m:t>
                          </m:r>
                        </m:e>
                        <m:sub>
                          <m:r>
                            <a:rPr lang="en-US" altLang="zh-CN" sz="2000">
                              <a:solidFill>
                                <a:schemeClr val="tx2"/>
                              </a:solidFill>
                              <a:latin typeface="Cambria Math" panose="02040503050406030204" pitchFamily="18" charset="0"/>
                            </a:rPr>
                            <m:t>4</m:t>
                          </m:r>
                          <m:r>
                            <a:rPr lang="en-US" altLang="zh-CN" sz="2000" i="1">
                              <a:solidFill>
                                <a:schemeClr val="tx2"/>
                              </a:solidFill>
                              <a:latin typeface="Cambria Math" panose="02040503050406030204" pitchFamily="18" charset="0"/>
                            </a:rPr>
                            <m:t>𝜋</m:t>
                          </m:r>
                        </m:sub>
                      </m:sSub>
                      <m:r>
                        <a:rPr lang="en-US" altLang="zh-CN" sz="2000">
                          <a:solidFill>
                            <a:schemeClr val="tx2"/>
                          </a:solidFill>
                          <a:latin typeface="Cambria Math" panose="02040503050406030204" pitchFamily="18" charset="0"/>
                        </a:rPr>
                        <m:t> (</m:t>
                      </m:r>
                      <m:r>
                        <a:rPr lang="en-US" altLang="zh-CN" sz="2000">
                          <a:solidFill>
                            <a:schemeClr val="tx2"/>
                          </a:solidFill>
                          <a:latin typeface="Cambria Math" panose="02040503050406030204" pitchFamily="18" charset="0"/>
                        </a:rPr>
                        <m:t>1</m:t>
                      </m:r>
                      <m:r>
                        <a:rPr lang="en-US" altLang="zh-CN" sz="2000">
                          <a:solidFill>
                            <a:schemeClr val="tx2"/>
                          </a:solidFill>
                          <a:latin typeface="Cambria Math" panose="02040503050406030204" pitchFamily="18" charset="0"/>
                        </a:rPr>
                        <m:t>+</m:t>
                      </m:r>
                      <m:r>
                        <m:rPr>
                          <m:sty m:val="p"/>
                        </m:rPr>
                        <a:rPr lang="en-US" altLang="zh-CN" sz="2000">
                          <a:solidFill>
                            <a:schemeClr val="tx2"/>
                          </a:solidFill>
                          <a:latin typeface="Cambria Math" panose="02040503050406030204" pitchFamily="18" charset="0"/>
                        </a:rPr>
                        <m:t>cos</m:t>
                      </m:r>
                      <m:r>
                        <a:rPr lang="en-US" altLang="zh-CN" sz="2000" i="1">
                          <a:solidFill>
                            <a:schemeClr val="tx2"/>
                          </a:solidFill>
                          <a:latin typeface="Cambria Math" panose="02040503050406030204" pitchFamily="18" charset="0"/>
                        </a:rPr>
                        <m:t>𝜇</m:t>
                      </m:r>
                      <m:r>
                        <a:rPr lang="en-US" altLang="zh-CN" sz="2000">
                          <a:solidFill>
                            <a:schemeClr val="tx2"/>
                          </a:solidFill>
                          <a:latin typeface="Cambria Math" panose="02040503050406030204" pitchFamily="18" charset="0"/>
                        </a:rPr>
                        <m:t>)</m:t>
                      </m:r>
                      <m:r>
                        <a:rPr lang="en-US" altLang="zh-CN" sz="2000" i="1">
                          <a:solidFill>
                            <a:schemeClr val="tx2"/>
                          </a:solidFill>
                          <a:latin typeface="Cambria Math" panose="02040503050406030204" pitchFamily="18" charset="0"/>
                        </a:rPr>
                        <m:t>𝑑</m:t>
                      </m:r>
                      <m:acc>
                        <m:accPr>
                          <m:chr m:val="⃗"/>
                          <m:ctrlPr>
                            <a:rPr lang="zh-CN" altLang="zh-CN" sz="2000" i="1">
                              <a:solidFill>
                                <a:schemeClr val="tx2"/>
                              </a:solidFill>
                              <a:latin typeface="Cambria Math" panose="02040503050406030204" pitchFamily="18" charset="0"/>
                            </a:rPr>
                          </m:ctrlPr>
                        </m:accPr>
                        <m:e>
                          <m:r>
                            <m:rPr>
                              <m:sty m:val="p"/>
                            </m:rPr>
                            <a:rPr lang="en-US" altLang="zh-CN" sz="2000">
                              <a:solidFill>
                                <a:schemeClr val="tx2"/>
                              </a:solidFill>
                              <a:latin typeface="Cambria Math" panose="02040503050406030204" pitchFamily="18" charset="0"/>
                            </a:rPr>
                            <m:t>Ω</m:t>
                          </m:r>
                        </m:e>
                      </m:acc>
                      <m:r>
                        <a:rPr lang="en-US" altLang="zh-CN" sz="2000">
                          <a:solidFill>
                            <a:schemeClr val="tx2"/>
                          </a:solidFill>
                          <a:latin typeface="Cambria Math" panose="02040503050406030204" pitchFamily="18" charset="0"/>
                        </a:rPr>
                        <m:t>=</m:t>
                      </m:r>
                      <m:sSubSup>
                        <m:sSubSupPr>
                          <m:ctrlPr>
                            <a:rPr lang="zh-CN" altLang="zh-CN" sz="2000" i="1">
                              <a:solidFill>
                                <a:schemeClr val="tx2"/>
                              </a:solidFill>
                              <a:latin typeface="Cambria Math" panose="02040503050406030204" pitchFamily="18" charset="0"/>
                            </a:rPr>
                          </m:ctrlPr>
                        </m:sSubSupPr>
                        <m:e>
                          <m:r>
                            <a:rPr lang="en-US" altLang="zh-CN" sz="2000">
                              <a:solidFill>
                                <a:schemeClr val="tx2"/>
                              </a:solidFill>
                              <a:latin typeface="Cambria Math" panose="02040503050406030204" pitchFamily="18" charset="0"/>
                            </a:rPr>
                            <m:t>∫</m:t>
                          </m:r>
                        </m:e>
                        <m:sub>
                          <m:r>
                            <a:rPr lang="en-US" altLang="zh-CN" sz="2000">
                              <a:solidFill>
                                <a:schemeClr val="tx2"/>
                              </a:solidFill>
                              <a:latin typeface="Cambria Math" panose="02040503050406030204" pitchFamily="18" charset="0"/>
                            </a:rPr>
                            <m:t>0</m:t>
                          </m:r>
                        </m:sub>
                        <m:sup>
                          <m:r>
                            <a:rPr lang="en-US" altLang="zh-CN" sz="2000">
                              <a:solidFill>
                                <a:schemeClr val="tx2"/>
                              </a:solidFill>
                              <a:latin typeface="Cambria Math" panose="02040503050406030204" pitchFamily="18" charset="0"/>
                            </a:rPr>
                            <m:t>2</m:t>
                          </m:r>
                          <m:r>
                            <a:rPr lang="en-US" altLang="zh-CN" sz="2000" i="1">
                              <a:solidFill>
                                <a:schemeClr val="tx2"/>
                              </a:solidFill>
                              <a:latin typeface="Cambria Math" panose="02040503050406030204" pitchFamily="18" charset="0"/>
                            </a:rPr>
                            <m:t>𝜋</m:t>
                          </m:r>
                        </m:sup>
                      </m:sSubSup>
                      <m:r>
                        <a:rPr lang="en-US" altLang="zh-CN" sz="2000">
                          <a:solidFill>
                            <a:schemeClr val="tx2"/>
                          </a:solidFill>
                          <a:latin typeface="Cambria Math" panose="02040503050406030204" pitchFamily="18" charset="0"/>
                        </a:rPr>
                        <m:t> </m:t>
                      </m:r>
                      <m:r>
                        <a:rPr lang="en-US" altLang="zh-CN" sz="2000" i="1">
                          <a:solidFill>
                            <a:schemeClr val="tx2"/>
                          </a:solidFill>
                          <a:latin typeface="Cambria Math" panose="02040503050406030204" pitchFamily="18" charset="0"/>
                        </a:rPr>
                        <m:t>𝑑</m:t>
                      </m:r>
                      <m:r>
                        <a:rPr lang="en-US" altLang="zh-CN" sz="2000" i="1">
                          <a:solidFill>
                            <a:schemeClr val="tx2"/>
                          </a:solidFill>
                          <a:latin typeface="Cambria Math" panose="02040503050406030204" pitchFamily="18" charset="0"/>
                        </a:rPr>
                        <m:t>𝜑</m:t>
                      </m:r>
                      <m:sSubSup>
                        <m:sSubSupPr>
                          <m:ctrlPr>
                            <a:rPr lang="zh-CN" altLang="zh-CN" sz="2000" i="1">
                              <a:solidFill>
                                <a:schemeClr val="tx2"/>
                              </a:solidFill>
                              <a:latin typeface="Cambria Math" panose="02040503050406030204" pitchFamily="18" charset="0"/>
                            </a:rPr>
                          </m:ctrlPr>
                        </m:sSubSupPr>
                        <m:e>
                          <m:r>
                            <a:rPr lang="en-US" altLang="zh-CN" sz="2000">
                              <a:solidFill>
                                <a:schemeClr val="tx2"/>
                              </a:solidFill>
                              <a:latin typeface="Cambria Math" panose="02040503050406030204" pitchFamily="18" charset="0"/>
                            </a:rPr>
                            <m:t>∫</m:t>
                          </m:r>
                        </m:e>
                        <m:sub>
                          <m:r>
                            <a:rPr lang="en-US" altLang="zh-CN" sz="2000">
                              <a:solidFill>
                                <a:schemeClr val="tx2"/>
                              </a:solidFill>
                              <a:latin typeface="Cambria Math" panose="02040503050406030204" pitchFamily="18" charset="0"/>
                            </a:rPr>
                            <m:t>0</m:t>
                          </m:r>
                        </m:sub>
                        <m:sup>
                          <m:r>
                            <a:rPr lang="en-US" altLang="zh-CN" sz="2000" i="1">
                              <a:solidFill>
                                <a:schemeClr val="tx2"/>
                              </a:solidFill>
                              <a:latin typeface="Cambria Math" panose="02040503050406030204" pitchFamily="18" charset="0"/>
                            </a:rPr>
                            <m:t>𝜋</m:t>
                          </m:r>
                        </m:sup>
                      </m:sSubSup>
                      <m:r>
                        <a:rPr lang="en-US" altLang="zh-CN" sz="2000">
                          <a:solidFill>
                            <a:schemeClr val="tx2"/>
                          </a:solidFill>
                          <a:latin typeface="Cambria Math" panose="02040503050406030204" pitchFamily="18" charset="0"/>
                        </a:rPr>
                        <m:t> (</m:t>
                      </m:r>
                      <m:r>
                        <a:rPr lang="en-US" altLang="zh-CN" sz="2000">
                          <a:solidFill>
                            <a:schemeClr val="tx2"/>
                          </a:solidFill>
                          <a:latin typeface="Cambria Math" panose="02040503050406030204" pitchFamily="18" charset="0"/>
                        </a:rPr>
                        <m:t>1</m:t>
                      </m:r>
                      <m:r>
                        <a:rPr lang="en-US" altLang="zh-CN" sz="2000">
                          <a:solidFill>
                            <a:schemeClr val="tx2"/>
                          </a:solidFill>
                          <a:latin typeface="Cambria Math" panose="02040503050406030204" pitchFamily="18" charset="0"/>
                        </a:rPr>
                        <m:t>+</m:t>
                      </m:r>
                      <m:r>
                        <m:rPr>
                          <m:sty m:val="p"/>
                        </m:rPr>
                        <a:rPr lang="en-US" altLang="zh-CN" sz="2000">
                          <a:solidFill>
                            <a:schemeClr val="tx2"/>
                          </a:solidFill>
                          <a:latin typeface="Cambria Math" panose="02040503050406030204" pitchFamily="18" charset="0"/>
                        </a:rPr>
                        <m:t>cos</m:t>
                      </m:r>
                      <m:r>
                        <a:rPr lang="en-US" altLang="zh-CN" sz="2000" i="1">
                          <a:solidFill>
                            <a:schemeClr val="tx2"/>
                          </a:solidFill>
                          <a:latin typeface="Cambria Math" panose="02040503050406030204" pitchFamily="18" charset="0"/>
                        </a:rPr>
                        <m:t>𝜇</m:t>
                      </m:r>
                      <m:r>
                        <a:rPr lang="en-US" altLang="zh-CN" sz="2000">
                          <a:solidFill>
                            <a:schemeClr val="tx2"/>
                          </a:solidFill>
                          <a:latin typeface="Cambria Math" panose="02040503050406030204" pitchFamily="18" charset="0"/>
                        </a:rPr>
                        <m:t>)</m:t>
                      </m:r>
                      <m:r>
                        <m:rPr>
                          <m:sty m:val="p"/>
                        </m:rPr>
                        <a:rPr lang="en-US" altLang="zh-CN" sz="2000">
                          <a:solidFill>
                            <a:schemeClr val="tx2"/>
                          </a:solidFill>
                          <a:latin typeface="Cambria Math" panose="02040503050406030204" pitchFamily="18" charset="0"/>
                        </a:rPr>
                        <m:t>sin</m:t>
                      </m:r>
                      <m:r>
                        <a:rPr lang="en-US" altLang="zh-CN" sz="2000" i="1">
                          <a:solidFill>
                            <a:schemeClr val="tx2"/>
                          </a:solidFill>
                          <a:latin typeface="Cambria Math" panose="02040503050406030204" pitchFamily="18" charset="0"/>
                        </a:rPr>
                        <m:t>𝜇</m:t>
                      </m:r>
                      <m:r>
                        <a:rPr lang="en-US" altLang="zh-CN" sz="2000" i="1">
                          <a:solidFill>
                            <a:schemeClr val="tx2"/>
                          </a:solidFill>
                          <a:latin typeface="Cambria Math" panose="02040503050406030204" pitchFamily="18" charset="0"/>
                        </a:rPr>
                        <m:t>𝑑</m:t>
                      </m:r>
                      <m:r>
                        <a:rPr lang="en-US" altLang="zh-CN" sz="2000" i="1">
                          <a:solidFill>
                            <a:schemeClr val="tx2"/>
                          </a:solidFill>
                          <a:latin typeface="Cambria Math" panose="02040503050406030204" pitchFamily="18" charset="0"/>
                        </a:rPr>
                        <m:t>𝜇</m:t>
                      </m:r>
                    </m:oMath>
                    <m:oMath xmlns:m="http://schemas.openxmlformats.org/officeDocument/2006/math">
                      <m:r>
                        <a:rPr lang="en-US" altLang="zh-CN" sz="2000">
                          <a:solidFill>
                            <a:schemeClr val="tx2"/>
                          </a:solidFill>
                          <a:latin typeface="Cambria Math" panose="02040503050406030204" pitchFamily="18" charset="0"/>
                        </a:rPr>
                        <m:t>=</m:t>
                      </m:r>
                      <m:sSubSup>
                        <m:sSubSupPr>
                          <m:ctrlPr>
                            <a:rPr lang="zh-CN" altLang="zh-CN" sz="2000" i="1">
                              <a:solidFill>
                                <a:schemeClr val="tx2"/>
                              </a:solidFill>
                              <a:latin typeface="Cambria Math" panose="02040503050406030204" pitchFamily="18" charset="0"/>
                            </a:rPr>
                          </m:ctrlPr>
                        </m:sSubSupPr>
                        <m:e>
                          <m:r>
                            <a:rPr lang="en-US" altLang="zh-CN" sz="2000">
                              <a:solidFill>
                                <a:schemeClr val="tx2"/>
                              </a:solidFill>
                              <a:latin typeface="Cambria Math" panose="02040503050406030204" pitchFamily="18" charset="0"/>
                            </a:rPr>
                            <m:t>∫</m:t>
                          </m:r>
                        </m:e>
                        <m:sub>
                          <m:r>
                            <a:rPr lang="en-US" altLang="zh-CN" sz="2000">
                              <a:solidFill>
                                <a:schemeClr val="tx2"/>
                              </a:solidFill>
                              <a:latin typeface="Cambria Math" panose="02040503050406030204" pitchFamily="18" charset="0"/>
                            </a:rPr>
                            <m:t>0</m:t>
                          </m:r>
                        </m:sub>
                        <m:sup>
                          <m:r>
                            <a:rPr lang="en-US" altLang="zh-CN" sz="2000">
                              <a:solidFill>
                                <a:schemeClr val="tx2"/>
                              </a:solidFill>
                              <a:latin typeface="Cambria Math" panose="02040503050406030204" pitchFamily="18" charset="0"/>
                            </a:rPr>
                            <m:t>2</m:t>
                          </m:r>
                          <m:r>
                            <a:rPr lang="en-US" altLang="zh-CN" sz="2000" i="1">
                              <a:solidFill>
                                <a:schemeClr val="tx2"/>
                              </a:solidFill>
                              <a:latin typeface="Cambria Math" panose="02040503050406030204" pitchFamily="18" charset="0"/>
                            </a:rPr>
                            <m:t>𝜋</m:t>
                          </m:r>
                        </m:sup>
                      </m:sSubSup>
                      <m:r>
                        <a:rPr lang="en-US" altLang="zh-CN" sz="2000">
                          <a:solidFill>
                            <a:schemeClr val="tx2"/>
                          </a:solidFill>
                          <a:latin typeface="Cambria Math" panose="02040503050406030204" pitchFamily="18" charset="0"/>
                        </a:rPr>
                        <m:t> </m:t>
                      </m:r>
                      <m:r>
                        <a:rPr lang="en-US" altLang="zh-CN" sz="2000" i="1">
                          <a:solidFill>
                            <a:schemeClr val="tx2"/>
                          </a:solidFill>
                          <a:latin typeface="Cambria Math" panose="02040503050406030204" pitchFamily="18" charset="0"/>
                        </a:rPr>
                        <m:t>𝑑</m:t>
                      </m:r>
                      <m:r>
                        <a:rPr lang="en-US" altLang="zh-CN" sz="2000" i="1">
                          <a:solidFill>
                            <a:schemeClr val="tx2"/>
                          </a:solidFill>
                          <a:latin typeface="Cambria Math" panose="02040503050406030204" pitchFamily="18" charset="0"/>
                        </a:rPr>
                        <m:t>𝜑</m:t>
                      </m:r>
                      <m:sSubSup>
                        <m:sSubSupPr>
                          <m:ctrlPr>
                            <a:rPr lang="zh-CN" altLang="zh-CN" sz="2000" i="1">
                              <a:solidFill>
                                <a:schemeClr val="tx2"/>
                              </a:solidFill>
                              <a:latin typeface="Cambria Math" panose="02040503050406030204" pitchFamily="18" charset="0"/>
                            </a:rPr>
                          </m:ctrlPr>
                        </m:sSubSupPr>
                        <m:e>
                          <m:r>
                            <a:rPr lang="en-US" altLang="zh-CN" sz="2000">
                              <a:solidFill>
                                <a:schemeClr val="tx2"/>
                              </a:solidFill>
                              <a:latin typeface="Cambria Math" panose="02040503050406030204" pitchFamily="18" charset="0"/>
                            </a:rPr>
                            <m:t>∫</m:t>
                          </m:r>
                        </m:e>
                        <m:sub>
                          <m:r>
                            <a:rPr lang="en-US" altLang="zh-CN" sz="2000">
                              <a:solidFill>
                                <a:schemeClr val="tx2"/>
                              </a:solidFill>
                              <a:latin typeface="Cambria Math" panose="02040503050406030204" pitchFamily="18" charset="0"/>
                            </a:rPr>
                            <m:t>0</m:t>
                          </m:r>
                        </m:sub>
                        <m:sup>
                          <m:r>
                            <a:rPr lang="en-US" altLang="zh-CN" sz="2000" i="1">
                              <a:solidFill>
                                <a:schemeClr val="tx2"/>
                              </a:solidFill>
                              <a:latin typeface="Cambria Math" panose="02040503050406030204" pitchFamily="18" charset="0"/>
                            </a:rPr>
                            <m:t>𝜋</m:t>
                          </m:r>
                        </m:sup>
                      </m:sSubSup>
                      <m:r>
                        <a:rPr lang="en-US" altLang="zh-CN" sz="2000">
                          <a:solidFill>
                            <a:schemeClr val="tx2"/>
                          </a:solidFill>
                          <a:latin typeface="Cambria Math" panose="02040503050406030204" pitchFamily="18" charset="0"/>
                        </a:rPr>
                        <m:t> </m:t>
                      </m:r>
                      <m:r>
                        <m:rPr>
                          <m:sty m:val="p"/>
                        </m:rPr>
                        <a:rPr lang="en-US" altLang="zh-CN" sz="2000">
                          <a:solidFill>
                            <a:schemeClr val="tx2"/>
                          </a:solidFill>
                          <a:latin typeface="Cambria Math" panose="02040503050406030204" pitchFamily="18" charset="0"/>
                        </a:rPr>
                        <m:t>sin</m:t>
                      </m:r>
                      <m:r>
                        <a:rPr lang="en-US" altLang="zh-CN" sz="2000" i="1">
                          <a:solidFill>
                            <a:schemeClr val="tx2"/>
                          </a:solidFill>
                          <a:latin typeface="Cambria Math" panose="02040503050406030204" pitchFamily="18" charset="0"/>
                        </a:rPr>
                        <m:t>𝜇</m:t>
                      </m:r>
                      <m:r>
                        <a:rPr lang="en-US" altLang="zh-CN" sz="2000" i="1">
                          <a:solidFill>
                            <a:schemeClr val="tx2"/>
                          </a:solidFill>
                          <a:latin typeface="Cambria Math" panose="02040503050406030204" pitchFamily="18" charset="0"/>
                        </a:rPr>
                        <m:t>𝑑</m:t>
                      </m:r>
                      <m:r>
                        <a:rPr lang="en-US" altLang="zh-CN" sz="2000" i="1">
                          <a:solidFill>
                            <a:schemeClr val="tx2"/>
                          </a:solidFill>
                          <a:latin typeface="Cambria Math" panose="02040503050406030204" pitchFamily="18" charset="0"/>
                        </a:rPr>
                        <m:t>𝜇</m:t>
                      </m:r>
                      <m:r>
                        <a:rPr lang="en-US" altLang="zh-CN" sz="2000">
                          <a:solidFill>
                            <a:schemeClr val="tx2"/>
                          </a:solidFill>
                          <a:latin typeface="Cambria Math" panose="02040503050406030204" pitchFamily="18" charset="0"/>
                        </a:rPr>
                        <m:t>+</m:t>
                      </m:r>
                      <m:sSubSup>
                        <m:sSubSupPr>
                          <m:ctrlPr>
                            <a:rPr lang="zh-CN" altLang="zh-CN" sz="2000" i="1">
                              <a:solidFill>
                                <a:schemeClr val="tx2"/>
                              </a:solidFill>
                              <a:latin typeface="Cambria Math" panose="02040503050406030204" pitchFamily="18" charset="0"/>
                            </a:rPr>
                          </m:ctrlPr>
                        </m:sSubSupPr>
                        <m:e>
                          <m:r>
                            <a:rPr lang="en-US" altLang="zh-CN" sz="2000">
                              <a:solidFill>
                                <a:schemeClr val="tx2"/>
                              </a:solidFill>
                              <a:latin typeface="Cambria Math" panose="02040503050406030204" pitchFamily="18" charset="0"/>
                            </a:rPr>
                            <m:t>∫</m:t>
                          </m:r>
                        </m:e>
                        <m:sub>
                          <m:r>
                            <a:rPr lang="en-US" altLang="zh-CN" sz="2000">
                              <a:solidFill>
                                <a:schemeClr val="tx2"/>
                              </a:solidFill>
                              <a:latin typeface="Cambria Math" panose="02040503050406030204" pitchFamily="18" charset="0"/>
                            </a:rPr>
                            <m:t>0</m:t>
                          </m:r>
                        </m:sub>
                        <m:sup>
                          <m:r>
                            <a:rPr lang="en-US" altLang="zh-CN" sz="2000">
                              <a:solidFill>
                                <a:schemeClr val="tx2"/>
                              </a:solidFill>
                              <a:latin typeface="Cambria Math" panose="02040503050406030204" pitchFamily="18" charset="0"/>
                            </a:rPr>
                            <m:t>2</m:t>
                          </m:r>
                          <m:r>
                            <a:rPr lang="en-US" altLang="zh-CN" sz="2000" i="1">
                              <a:solidFill>
                                <a:schemeClr val="tx2"/>
                              </a:solidFill>
                              <a:latin typeface="Cambria Math" panose="02040503050406030204" pitchFamily="18" charset="0"/>
                            </a:rPr>
                            <m:t>𝜋</m:t>
                          </m:r>
                        </m:sup>
                      </m:sSubSup>
                      <m:r>
                        <a:rPr lang="en-US" altLang="zh-CN" sz="2000">
                          <a:solidFill>
                            <a:schemeClr val="tx2"/>
                          </a:solidFill>
                          <a:latin typeface="Cambria Math" panose="02040503050406030204" pitchFamily="18" charset="0"/>
                        </a:rPr>
                        <m:t> </m:t>
                      </m:r>
                      <m:r>
                        <a:rPr lang="en-US" altLang="zh-CN" sz="2000" i="1">
                          <a:solidFill>
                            <a:schemeClr val="tx2"/>
                          </a:solidFill>
                          <a:latin typeface="Cambria Math" panose="02040503050406030204" pitchFamily="18" charset="0"/>
                        </a:rPr>
                        <m:t>𝑑</m:t>
                      </m:r>
                      <m:r>
                        <a:rPr lang="en-US" altLang="zh-CN" sz="2000" i="1">
                          <a:solidFill>
                            <a:schemeClr val="tx2"/>
                          </a:solidFill>
                          <a:latin typeface="Cambria Math" panose="02040503050406030204" pitchFamily="18" charset="0"/>
                        </a:rPr>
                        <m:t>𝜑</m:t>
                      </m:r>
                      <m:sSubSup>
                        <m:sSubSupPr>
                          <m:ctrlPr>
                            <a:rPr lang="zh-CN" altLang="zh-CN" sz="2000" i="1">
                              <a:solidFill>
                                <a:schemeClr val="tx2"/>
                              </a:solidFill>
                              <a:latin typeface="Cambria Math" panose="02040503050406030204" pitchFamily="18" charset="0"/>
                            </a:rPr>
                          </m:ctrlPr>
                        </m:sSubSupPr>
                        <m:e>
                          <m:r>
                            <a:rPr lang="en-US" altLang="zh-CN" sz="2000">
                              <a:solidFill>
                                <a:schemeClr val="tx2"/>
                              </a:solidFill>
                              <a:latin typeface="Cambria Math" panose="02040503050406030204" pitchFamily="18" charset="0"/>
                            </a:rPr>
                            <m:t>∫</m:t>
                          </m:r>
                        </m:e>
                        <m:sub>
                          <m:r>
                            <a:rPr lang="en-US" altLang="zh-CN" sz="2000">
                              <a:solidFill>
                                <a:schemeClr val="tx2"/>
                              </a:solidFill>
                              <a:latin typeface="Cambria Math" panose="02040503050406030204" pitchFamily="18" charset="0"/>
                            </a:rPr>
                            <m:t>0</m:t>
                          </m:r>
                        </m:sub>
                        <m:sup>
                          <m:r>
                            <a:rPr lang="en-US" altLang="zh-CN" sz="2000" i="1">
                              <a:solidFill>
                                <a:schemeClr val="tx2"/>
                              </a:solidFill>
                              <a:latin typeface="Cambria Math" panose="02040503050406030204" pitchFamily="18" charset="0"/>
                            </a:rPr>
                            <m:t>𝜋</m:t>
                          </m:r>
                        </m:sup>
                      </m:sSubSup>
                      <m:r>
                        <a:rPr lang="en-US" altLang="zh-CN" sz="2000">
                          <a:solidFill>
                            <a:schemeClr val="tx2"/>
                          </a:solidFill>
                          <a:latin typeface="Cambria Math" panose="02040503050406030204" pitchFamily="18" charset="0"/>
                        </a:rPr>
                        <m:t> </m:t>
                      </m:r>
                      <m:r>
                        <m:rPr>
                          <m:sty m:val="p"/>
                        </m:rPr>
                        <a:rPr lang="en-US" altLang="zh-CN" sz="2000">
                          <a:solidFill>
                            <a:schemeClr val="tx2"/>
                          </a:solidFill>
                          <a:latin typeface="Cambria Math" panose="02040503050406030204" pitchFamily="18" charset="0"/>
                        </a:rPr>
                        <m:t>sin</m:t>
                      </m:r>
                      <m:r>
                        <a:rPr lang="en-US" altLang="zh-CN" sz="2000" i="1">
                          <a:solidFill>
                            <a:schemeClr val="tx2"/>
                          </a:solidFill>
                          <a:latin typeface="Cambria Math" panose="02040503050406030204" pitchFamily="18" charset="0"/>
                        </a:rPr>
                        <m:t>𝜇</m:t>
                      </m:r>
                      <m:r>
                        <m:rPr>
                          <m:sty m:val="p"/>
                        </m:rPr>
                        <a:rPr lang="en-US" altLang="zh-CN" sz="2000">
                          <a:solidFill>
                            <a:schemeClr val="tx2"/>
                          </a:solidFill>
                          <a:latin typeface="Cambria Math" panose="02040503050406030204" pitchFamily="18" charset="0"/>
                        </a:rPr>
                        <m:t>cos</m:t>
                      </m:r>
                      <m:r>
                        <a:rPr lang="en-US" altLang="zh-CN" sz="2000" i="1">
                          <a:solidFill>
                            <a:schemeClr val="tx2"/>
                          </a:solidFill>
                          <a:latin typeface="Cambria Math" panose="02040503050406030204" pitchFamily="18" charset="0"/>
                        </a:rPr>
                        <m:t>𝜇</m:t>
                      </m:r>
                      <m:r>
                        <a:rPr lang="en-US" altLang="zh-CN" sz="2000" i="1">
                          <a:solidFill>
                            <a:schemeClr val="tx2"/>
                          </a:solidFill>
                          <a:latin typeface="Cambria Math" panose="02040503050406030204" pitchFamily="18" charset="0"/>
                        </a:rPr>
                        <m:t>𝑑</m:t>
                      </m:r>
                      <m:r>
                        <a:rPr lang="en-US" altLang="zh-CN" sz="2000" i="1">
                          <a:solidFill>
                            <a:schemeClr val="tx2"/>
                          </a:solidFill>
                          <a:latin typeface="Cambria Math" panose="02040503050406030204" pitchFamily="18" charset="0"/>
                        </a:rPr>
                        <m:t>𝜇</m:t>
                      </m:r>
                    </m:oMath>
                    <m:oMath xmlns:m="http://schemas.openxmlformats.org/officeDocument/2006/math">
                      <m:r>
                        <a:rPr lang="en-US" altLang="zh-CN" sz="2000">
                          <a:solidFill>
                            <a:schemeClr val="tx2"/>
                          </a:solidFill>
                          <a:latin typeface="Cambria Math" panose="02040503050406030204" pitchFamily="18" charset="0"/>
                        </a:rPr>
                        <m:t>=</m:t>
                      </m:r>
                      <m:r>
                        <a:rPr lang="en-US" altLang="zh-CN" sz="2000">
                          <a:solidFill>
                            <a:schemeClr val="tx2"/>
                          </a:solidFill>
                          <a:latin typeface="Cambria Math" panose="02040503050406030204" pitchFamily="18" charset="0"/>
                        </a:rPr>
                        <m:t>2</m:t>
                      </m:r>
                      <m:r>
                        <a:rPr lang="en-US" altLang="zh-CN" sz="2000" i="1">
                          <a:solidFill>
                            <a:schemeClr val="tx2"/>
                          </a:solidFill>
                          <a:latin typeface="Cambria Math" panose="02040503050406030204" pitchFamily="18" charset="0"/>
                        </a:rPr>
                        <m:t>𝜋</m:t>
                      </m:r>
                      <m:d>
                        <m:dPr>
                          <m:ctrlPr>
                            <a:rPr lang="zh-CN" altLang="zh-CN" sz="2000" i="1">
                              <a:solidFill>
                                <a:schemeClr val="tx2"/>
                              </a:solidFill>
                              <a:latin typeface="Cambria Math" panose="02040503050406030204" pitchFamily="18" charset="0"/>
                            </a:rPr>
                          </m:ctrlPr>
                        </m:dPr>
                        <m:e>
                          <m:r>
                            <a:rPr lang="en-US" altLang="zh-CN" sz="2000" i="1">
                              <a:solidFill>
                                <a:schemeClr val="tx2"/>
                              </a:solidFill>
                              <a:latin typeface="Cambria Math" panose="02040503050406030204" pitchFamily="18" charset="0"/>
                            </a:rPr>
                            <m:t>−</m:t>
                          </m:r>
                          <m:sSubSup>
                            <m:sSubSupPr>
                              <m:ctrlPr>
                                <a:rPr lang="zh-CN" altLang="zh-CN" sz="2000" i="1">
                                  <a:solidFill>
                                    <a:schemeClr val="tx2"/>
                                  </a:solidFill>
                                  <a:latin typeface="Cambria Math" panose="02040503050406030204" pitchFamily="18" charset="0"/>
                                </a:rPr>
                              </m:ctrlPr>
                            </m:sSubSupPr>
                            <m:e>
                              <m:d>
                                <m:dPr>
                                  <m:begChr m:val=""/>
                                  <m:endChr m:val="|"/>
                                  <m:ctrlPr>
                                    <a:rPr lang="zh-CN" altLang="zh-CN" sz="2000" i="1">
                                      <a:solidFill>
                                        <a:schemeClr val="tx2"/>
                                      </a:solidFill>
                                      <a:latin typeface="Cambria Math" panose="02040503050406030204" pitchFamily="18" charset="0"/>
                                    </a:rPr>
                                  </m:ctrlPr>
                                </m:dPr>
                                <m:e>
                                  <m:r>
                                    <m:rPr>
                                      <m:sty m:val="p"/>
                                    </m:rPr>
                                    <a:rPr lang="en-US" altLang="zh-CN" sz="2000">
                                      <a:solidFill>
                                        <a:schemeClr val="tx2"/>
                                      </a:solidFill>
                                      <a:latin typeface="Cambria Math" panose="02040503050406030204" pitchFamily="18" charset="0"/>
                                    </a:rPr>
                                    <m:t>cos</m:t>
                                  </m:r>
                                  <m:r>
                                    <a:rPr lang="en-US" altLang="zh-CN" sz="2000" i="1">
                                      <a:solidFill>
                                        <a:schemeClr val="tx2"/>
                                      </a:solidFill>
                                      <a:latin typeface="Cambria Math" panose="02040503050406030204" pitchFamily="18" charset="0"/>
                                    </a:rPr>
                                    <m:t>𝜇</m:t>
                                  </m:r>
                                </m:e>
                              </m:d>
                            </m:e>
                            <m:sub>
                              <m:r>
                                <a:rPr lang="en-US" altLang="zh-CN" sz="2000">
                                  <a:solidFill>
                                    <a:schemeClr val="tx2"/>
                                  </a:solidFill>
                                  <a:latin typeface="Cambria Math" panose="02040503050406030204" pitchFamily="18" charset="0"/>
                                </a:rPr>
                                <m:t>0</m:t>
                              </m:r>
                            </m:sub>
                            <m:sup>
                              <m:r>
                                <a:rPr lang="en-US" altLang="zh-CN" sz="2000" i="1">
                                  <a:solidFill>
                                    <a:schemeClr val="tx2"/>
                                  </a:solidFill>
                                  <a:latin typeface="Cambria Math" panose="02040503050406030204" pitchFamily="18" charset="0"/>
                                </a:rPr>
                                <m:t>𝜋</m:t>
                              </m:r>
                            </m:sup>
                          </m:sSubSup>
                        </m:e>
                      </m:d>
                      <m:r>
                        <a:rPr lang="en-US" altLang="zh-CN" sz="2000">
                          <a:solidFill>
                            <a:schemeClr val="tx2"/>
                          </a:solidFill>
                          <a:latin typeface="Cambria Math" panose="02040503050406030204" pitchFamily="18" charset="0"/>
                        </a:rPr>
                        <m:t>+</m:t>
                      </m:r>
                      <m:d>
                        <m:dPr>
                          <m:ctrlPr>
                            <a:rPr lang="zh-CN" altLang="zh-CN" sz="2000" i="1">
                              <a:solidFill>
                                <a:schemeClr val="tx2"/>
                              </a:solidFill>
                              <a:latin typeface="Cambria Math" panose="02040503050406030204" pitchFamily="18" charset="0"/>
                            </a:rPr>
                          </m:ctrlPr>
                        </m:dPr>
                        <m:e>
                          <m:r>
                            <a:rPr lang="en-US" altLang="zh-CN" sz="2000">
                              <a:solidFill>
                                <a:schemeClr val="tx2"/>
                              </a:solidFill>
                              <a:latin typeface="Cambria Math" panose="02040503050406030204" pitchFamily="18" charset="0"/>
                            </a:rPr>
                            <m:t>2</m:t>
                          </m:r>
                          <m:r>
                            <a:rPr lang="en-US" altLang="zh-CN" sz="2000" i="1">
                              <a:solidFill>
                                <a:schemeClr val="tx2"/>
                              </a:solidFill>
                              <a:latin typeface="Cambria Math" panose="02040503050406030204" pitchFamily="18" charset="0"/>
                            </a:rPr>
                            <m:t>𝜋</m:t>
                          </m:r>
                          <m:r>
                            <a:rPr lang="en-US" altLang="zh-CN" sz="2000">
                              <a:solidFill>
                                <a:schemeClr val="tx2"/>
                              </a:solidFill>
                              <a:latin typeface="Cambria Math" panose="02040503050406030204" pitchFamily="18" charset="0"/>
                            </a:rPr>
                            <m:t>⋅</m:t>
                          </m:r>
                          <m:sSubSup>
                            <m:sSubSupPr>
                              <m:ctrlPr>
                                <a:rPr lang="zh-CN" altLang="zh-CN" sz="2000" i="1">
                                  <a:solidFill>
                                    <a:schemeClr val="tx2"/>
                                  </a:solidFill>
                                  <a:latin typeface="Cambria Math" panose="02040503050406030204" pitchFamily="18" charset="0"/>
                                </a:rPr>
                              </m:ctrlPr>
                            </m:sSubSupPr>
                            <m:e>
                              <m:r>
                                <a:rPr lang="en-US" altLang="zh-CN" sz="2000">
                                  <a:solidFill>
                                    <a:schemeClr val="tx2"/>
                                  </a:solidFill>
                                  <a:latin typeface="Cambria Math" panose="02040503050406030204" pitchFamily="18" charset="0"/>
                                </a:rPr>
                                <m:t>∫</m:t>
                              </m:r>
                            </m:e>
                            <m:sub>
                              <m:r>
                                <a:rPr lang="en-US" altLang="zh-CN" sz="2000">
                                  <a:solidFill>
                                    <a:schemeClr val="tx2"/>
                                  </a:solidFill>
                                  <a:latin typeface="Cambria Math" panose="02040503050406030204" pitchFamily="18" charset="0"/>
                                </a:rPr>
                                <m:t>0</m:t>
                              </m:r>
                            </m:sub>
                            <m:sup>
                              <m:r>
                                <a:rPr lang="en-US" altLang="zh-CN" sz="2000" i="1">
                                  <a:solidFill>
                                    <a:schemeClr val="tx2"/>
                                  </a:solidFill>
                                  <a:latin typeface="Cambria Math" panose="02040503050406030204" pitchFamily="18" charset="0"/>
                                </a:rPr>
                                <m:t>𝜋</m:t>
                              </m:r>
                            </m:sup>
                          </m:sSubSup>
                          <m:r>
                            <a:rPr lang="en-US" altLang="zh-CN" sz="2000">
                              <a:solidFill>
                                <a:schemeClr val="tx2"/>
                              </a:solidFill>
                              <a:latin typeface="Cambria Math" panose="02040503050406030204" pitchFamily="18" charset="0"/>
                            </a:rPr>
                            <m:t> </m:t>
                          </m:r>
                          <m:r>
                            <m:rPr>
                              <m:sty m:val="p"/>
                            </m:rPr>
                            <a:rPr lang="en-US" altLang="zh-CN" sz="2000">
                              <a:solidFill>
                                <a:schemeClr val="tx2"/>
                              </a:solidFill>
                              <a:latin typeface="Cambria Math" panose="02040503050406030204" pitchFamily="18" charset="0"/>
                            </a:rPr>
                            <m:t>sin</m:t>
                          </m:r>
                          <m:r>
                            <a:rPr lang="en-US" altLang="zh-CN" sz="2000" i="1">
                              <a:solidFill>
                                <a:schemeClr val="tx2"/>
                              </a:solidFill>
                              <a:latin typeface="Cambria Math" panose="02040503050406030204" pitchFamily="18" charset="0"/>
                            </a:rPr>
                            <m:t>𝜇</m:t>
                          </m:r>
                          <m:r>
                            <m:rPr>
                              <m:sty m:val="p"/>
                            </m:rPr>
                            <a:rPr lang="en-US" altLang="zh-CN" sz="2000">
                              <a:solidFill>
                                <a:schemeClr val="tx2"/>
                              </a:solidFill>
                              <a:latin typeface="Cambria Math" panose="02040503050406030204" pitchFamily="18" charset="0"/>
                            </a:rPr>
                            <m:t>cos</m:t>
                          </m:r>
                          <m:r>
                            <a:rPr lang="en-US" altLang="zh-CN" sz="2000" i="1">
                              <a:solidFill>
                                <a:schemeClr val="tx2"/>
                              </a:solidFill>
                              <a:latin typeface="Cambria Math" panose="02040503050406030204" pitchFamily="18" charset="0"/>
                            </a:rPr>
                            <m:t>𝜇</m:t>
                          </m:r>
                          <m:r>
                            <a:rPr lang="en-US" altLang="zh-CN" sz="2000" i="1">
                              <a:solidFill>
                                <a:schemeClr val="tx2"/>
                              </a:solidFill>
                              <a:latin typeface="Cambria Math" panose="02040503050406030204" pitchFamily="18" charset="0"/>
                            </a:rPr>
                            <m:t>𝑑</m:t>
                          </m:r>
                          <m:r>
                            <a:rPr lang="en-US" altLang="zh-CN" sz="2000" i="1">
                              <a:solidFill>
                                <a:schemeClr val="tx2"/>
                              </a:solidFill>
                              <a:latin typeface="Cambria Math" panose="02040503050406030204" pitchFamily="18" charset="0"/>
                            </a:rPr>
                            <m:t>𝜇</m:t>
                          </m:r>
                        </m:e>
                      </m:d>
                      <m:r>
                        <a:rPr lang="en-US" altLang="zh-CN" sz="2000">
                          <a:solidFill>
                            <a:schemeClr val="tx2"/>
                          </a:solidFill>
                          <a:latin typeface="Cambria Math" panose="02040503050406030204" pitchFamily="18" charset="0"/>
                        </a:rPr>
                        <m:t>=</m:t>
                      </m:r>
                      <m:r>
                        <a:rPr lang="en-US" altLang="zh-CN" sz="2000">
                          <a:solidFill>
                            <a:schemeClr val="tx2"/>
                          </a:solidFill>
                          <a:latin typeface="Cambria Math" panose="02040503050406030204" pitchFamily="18" charset="0"/>
                        </a:rPr>
                        <m:t>4</m:t>
                      </m:r>
                      <m:r>
                        <a:rPr lang="en-US" altLang="zh-CN" sz="2000" i="1">
                          <a:solidFill>
                            <a:schemeClr val="tx2"/>
                          </a:solidFill>
                          <a:latin typeface="Cambria Math" panose="02040503050406030204" pitchFamily="18" charset="0"/>
                        </a:rPr>
                        <m:t>𝜋</m:t>
                      </m:r>
                      <m:r>
                        <a:rPr lang="en-US" altLang="zh-CN" sz="2000">
                          <a:solidFill>
                            <a:schemeClr val="tx2"/>
                          </a:solidFill>
                          <a:latin typeface="Cambria Math" panose="02040503050406030204" pitchFamily="18" charset="0"/>
                        </a:rPr>
                        <m:t>+</m:t>
                      </m:r>
                      <m:r>
                        <a:rPr lang="en-US" altLang="zh-CN" sz="2000">
                          <a:solidFill>
                            <a:schemeClr val="tx2"/>
                          </a:solidFill>
                          <a:latin typeface="Cambria Math" panose="02040503050406030204" pitchFamily="18" charset="0"/>
                        </a:rPr>
                        <m:t>0</m:t>
                      </m:r>
                      <m:r>
                        <a:rPr lang="en-US" altLang="zh-CN" sz="2000">
                          <a:solidFill>
                            <a:schemeClr val="tx2"/>
                          </a:solidFill>
                          <a:latin typeface="Cambria Math" panose="02040503050406030204" pitchFamily="18" charset="0"/>
                        </a:rPr>
                        <m:t>=</m:t>
                      </m:r>
                      <m:r>
                        <a:rPr lang="en-US" altLang="zh-CN" sz="2000">
                          <a:solidFill>
                            <a:schemeClr val="tx2"/>
                          </a:solidFill>
                          <a:latin typeface="Cambria Math" panose="02040503050406030204" pitchFamily="18" charset="0"/>
                        </a:rPr>
                        <m:t>4</m:t>
                      </m:r>
                      <m:r>
                        <a:rPr lang="en-US" altLang="zh-CN" sz="2000" i="1">
                          <a:solidFill>
                            <a:schemeClr val="tx2"/>
                          </a:solidFill>
                          <a:latin typeface="Cambria Math" panose="02040503050406030204" pitchFamily="18" charset="0"/>
                        </a:rPr>
                        <m:t>𝜋</m:t>
                      </m:r>
                    </m:oMath>
                  </m:oMathPara>
                </a14:m>
                <a:endParaRPr lang="zh-CN" altLang="zh-CN" sz="2000" dirty="0">
                  <a:solidFill>
                    <a:schemeClr val="tx2"/>
                  </a:solidFill>
                  <a:latin typeface="华文楷体" panose="02010600040101010101" charset="-122"/>
                  <a:ea typeface="华文楷体" panose="02010600040101010101" charset="-122"/>
                </a:endParaRPr>
              </a:p>
              <a:p>
                <a:endParaRPr lang="zh-CN" altLang="en-US" sz="2000" dirty="0">
                  <a:solidFill>
                    <a:schemeClr val="tx2"/>
                  </a:solidFill>
                  <a:latin typeface="华文楷体" panose="02010600040101010101" charset="-122"/>
                  <a:ea typeface="华文楷体" panose="02010600040101010101" charset="-122"/>
                </a:endParaRPr>
              </a:p>
            </p:txBody>
          </p:sp>
        </mc:Choice>
        <mc:Fallback>
          <p:sp>
            <p:nvSpPr>
              <p:cNvPr id="7" name="矩形 6"/>
              <p:cNvSpPr>
                <a:spLocks noRot="1" noChangeAspect="1" noMove="1" noResize="1" noEditPoints="1" noAdjustHandles="1" noChangeArrowheads="1" noChangeShapeType="1" noTextEdit="1"/>
              </p:cNvSpPr>
              <p:nvPr/>
            </p:nvSpPr>
            <p:spPr>
              <a:xfrm>
                <a:off x="289924" y="594479"/>
                <a:ext cx="8712968" cy="6278514"/>
              </a:xfrm>
              <a:prstGeom prst="rect">
                <a:avLst/>
              </a:prstGeom>
              <a:blipFill rotWithShape="1">
                <a:blip r:embed="rId1"/>
                <a:stretch>
                  <a:fillRect l="-4" t="-2" r="6" b="6"/>
                </a:stretch>
              </a:blipFill>
            </p:spPr>
            <p:txBody>
              <a:bodyPr/>
              <a:lstStyle/>
              <a:p>
                <a:r>
                  <a:rPr lang="zh-CN" altLang="en-US">
                    <a:noFill/>
                  </a:rPr>
                  <a:t> </a:t>
                </a:r>
              </a:p>
            </p:txBody>
          </p:sp>
        </mc:Fallback>
      </mc:AlternateContent>
      <p:sp>
        <p:nvSpPr>
          <p:cNvPr id="8" name="矩形 7"/>
          <p:cNvSpPr/>
          <p:nvPr/>
        </p:nvSpPr>
        <p:spPr>
          <a:xfrm>
            <a:off x="5148064" y="692696"/>
            <a:ext cx="1800200" cy="430887"/>
          </a:xfrm>
          <a:prstGeom prst="rect">
            <a:avLst/>
          </a:prstGeom>
        </p:spPr>
        <p:txBody>
          <a:bodyPr wrap="square">
            <a:spAutoFit/>
          </a:bodyPr>
          <a:lstStyle/>
          <a:p>
            <a:pPr>
              <a:spcAft>
                <a:spcPts val="1200"/>
              </a:spcAft>
            </a:pPr>
            <a:r>
              <a:rPr lang="zh-CN" altLang="en-US" sz="2200" b="1" dirty="0">
                <a:solidFill>
                  <a:srgbClr val="0070C0"/>
                </a:solidFill>
                <a:latin typeface="华文楷体" panose="02010600040101010101" charset="-122"/>
                <a:ea typeface="华文楷体" panose="02010600040101010101" charset="-122"/>
                <a:cs typeface="Times New Roman" panose="02020603050405020304" pitchFamily="18" charset="0"/>
              </a:rPr>
              <a:t>解法二</a:t>
            </a:r>
            <a:endParaRPr lang="zh-CN" altLang="zh-CN" sz="2200" b="1" dirty="0">
              <a:solidFill>
                <a:srgbClr val="0070C0"/>
              </a:solidFill>
              <a:latin typeface="华文楷体" panose="02010600040101010101" charset="-122"/>
              <a:ea typeface="华文楷体" panose="02010600040101010101" charset="-122"/>
              <a:cs typeface="Times New Roman" panose="02020603050405020304" pitchFamily="18" charset="0"/>
            </a:endParaRPr>
          </a:p>
        </p:txBody>
      </p:sp>
      <p:sp>
        <p:nvSpPr>
          <p:cNvPr id="10" name="椭圆 9"/>
          <p:cNvSpPr/>
          <p:nvPr/>
        </p:nvSpPr>
        <p:spPr>
          <a:xfrm>
            <a:off x="4672978" y="1221800"/>
            <a:ext cx="1339182" cy="43088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a:t>求解中子流密度</a:t>
            </a:r>
            <a:endParaRPr lang="zh-CN" altLang="en-US" dirty="0"/>
          </a:p>
        </p:txBody>
      </p:sp>
      <p:sp>
        <p:nvSpPr>
          <p:cNvPr id="13" name="Rectangle 2"/>
          <p:cNvSpPr>
            <a:spLocks noChangeArrowheads="1"/>
          </p:cNvSpPr>
          <p:nvPr/>
        </p:nvSpPr>
        <p:spPr bwMode="auto">
          <a:xfrm>
            <a:off x="1981199" y="6008909"/>
            <a:ext cx="10089931"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endParaRPr lang="zh-CN" altLang="en-US"/>
          </a:p>
        </p:txBody>
      </p:sp>
      <mc:AlternateContent xmlns:mc="http://schemas.openxmlformats.org/markup-compatibility/2006">
        <mc:Choice xmlns:a14="http://schemas.microsoft.com/office/drawing/2010/main" Requires="a14">
          <p:sp>
            <p:nvSpPr>
              <p:cNvPr id="3" name="矩形 2"/>
              <p:cNvSpPr/>
              <p:nvPr/>
            </p:nvSpPr>
            <p:spPr>
              <a:xfrm>
                <a:off x="107504" y="692696"/>
                <a:ext cx="8152827" cy="6467027"/>
              </a:xfrm>
              <a:prstGeom prst="rect">
                <a:avLst/>
              </a:prstGeom>
            </p:spPr>
            <p:txBody>
              <a:bodyPr wrap="square">
                <a:spAutoFit/>
              </a:bodyPr>
              <a:lstStyle/>
              <a:p>
                <a:pPr>
                  <a:spcAft>
                    <a:spcPts val="1200"/>
                  </a:spcAft>
                </a:pPr>
                <a:r>
                  <a:rPr lang="en-US" altLang="zh-CN" sz="2200" dirty="0">
                    <a:solidFill>
                      <a:schemeClr val="tx2"/>
                    </a:solidFill>
                    <a:latin typeface="华文楷体" panose="02010600040101010101" charset="-122"/>
                    <a:ea typeface="华文楷体" panose="02010600040101010101" charset="-122"/>
                    <a:cs typeface="Times New Roman" panose="02020603050405020304" pitchFamily="18" charset="0"/>
                  </a:rPr>
                  <a:t>(3)</a:t>
                </a:r>
                <a:r>
                  <a:rPr lang="zh-CN" altLang="zh-CN" sz="2200" dirty="0">
                    <a:solidFill>
                      <a:schemeClr val="tx2"/>
                    </a:solidFill>
                    <a:latin typeface="华文楷体" panose="02010600040101010101" charset="-122"/>
                    <a:ea typeface="华文楷体" panose="02010600040101010101" charset="-122"/>
                    <a:cs typeface="Times New Roman" panose="02020603050405020304" pitchFamily="18" charset="0"/>
                  </a:rPr>
                  <a:t>中子流密度 </a:t>
                </a:r>
                <a14:m>
                  <m:oMath xmlns:m="http://schemas.openxmlformats.org/officeDocument/2006/math">
                    <m:r>
                      <a:rPr lang="en-US" altLang="zh-CN" sz="22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𝐽</m:t>
                    </m:r>
                    <m:r>
                      <a:rPr lang="en-US" altLang="zh-CN" sz="2200">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r>
                      <a:rPr lang="en-US" altLang="zh-CN" sz="22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𝑥</m:t>
                    </m:r>
                    <m:r>
                      <a:rPr lang="en-US" altLang="zh-CN" sz="2200">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r>
                      <a:rPr lang="en-US" altLang="zh-CN" sz="22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𝐸</m:t>
                    </m:r>
                    <m:r>
                      <a:rPr lang="en-US" altLang="zh-CN" sz="2200">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oMath>
                </a14:m>
                <a:r>
                  <a:rPr lang="en-US" altLang="zh-CN" sz="2200" dirty="0">
                    <a:solidFill>
                      <a:schemeClr val="tx2"/>
                    </a:solidFill>
                    <a:latin typeface="华文楷体" panose="02010600040101010101" charset="-122"/>
                    <a:ea typeface="华文楷体" panose="02010600040101010101" charset="-122"/>
                    <a:cs typeface="Times New Roman" panose="02020603050405020304" pitchFamily="18" charset="0"/>
                  </a:rPr>
                  <a:t> </a:t>
                </a:r>
                <a:r>
                  <a:rPr lang="zh-CN" altLang="zh-CN" sz="2200" dirty="0">
                    <a:solidFill>
                      <a:schemeClr val="tx2"/>
                    </a:solidFill>
                    <a:latin typeface="华文楷体" panose="02010600040101010101" charset="-122"/>
                    <a:ea typeface="华文楷体" panose="02010600040101010101" charset="-122"/>
                    <a:cs typeface="Times New Roman" panose="02020603050405020304" pitchFamily="18" charset="0"/>
                  </a:rPr>
                  <a:t>。</a:t>
                </a:r>
                <a:endParaRPr lang="en-US" altLang="zh-CN" sz="2200" dirty="0">
                  <a:solidFill>
                    <a:schemeClr val="tx2"/>
                  </a:solidFill>
                  <a:latin typeface="华文楷体" panose="02010600040101010101" charset="-122"/>
                  <a:ea typeface="华文楷体" panose="02010600040101010101" charset="-122"/>
                  <a:cs typeface="Times New Roman" panose="02020603050405020304" pitchFamily="18" charset="0"/>
                </a:endParaRPr>
              </a:p>
              <a:p>
                <a:pPr>
                  <a:spcAft>
                    <a:spcPts val="1200"/>
                  </a:spcAft>
                </a:pPr>
                <a14:m>
                  <m:oMathPara xmlns:m="http://schemas.openxmlformats.org/officeDocument/2006/math">
                    <m:oMathParaPr>
                      <m:jc m:val="left"/>
                    </m:oMathParaPr>
                    <m:oMath xmlns:m="http://schemas.openxmlformats.org/officeDocument/2006/math">
                      <m:acc>
                        <m:accPr>
                          <m:chr m:val="⃗"/>
                          <m:ctrlPr>
                            <a:rPr lang="zh-CN" altLang="zh-CN" sz="2000" i="1" smtClean="0">
                              <a:solidFill>
                                <a:schemeClr val="tx2"/>
                              </a:solidFill>
                              <a:latin typeface="Cambria Math" panose="02040503050406030204" pitchFamily="18" charset="0"/>
                            </a:rPr>
                          </m:ctrlPr>
                        </m:accPr>
                        <m:e>
                          <m:r>
                            <a:rPr lang="en-US" altLang="zh-CN" sz="2000" i="1">
                              <a:solidFill>
                                <a:schemeClr val="tx2"/>
                              </a:solidFill>
                              <a:latin typeface="Cambria Math" panose="02040503050406030204" pitchFamily="18" charset="0"/>
                            </a:rPr>
                            <m:t>𝐽</m:t>
                          </m:r>
                        </m:e>
                      </m:acc>
                      <m:r>
                        <a:rPr lang="en-US" altLang="zh-CN" sz="2000">
                          <a:solidFill>
                            <a:schemeClr val="tx2"/>
                          </a:solidFill>
                          <a:latin typeface="Cambria Math" panose="02040503050406030204" pitchFamily="18" charset="0"/>
                        </a:rPr>
                        <m:t>(</m:t>
                      </m:r>
                      <m:r>
                        <a:rPr lang="en-US" altLang="zh-CN" sz="2000" i="1">
                          <a:solidFill>
                            <a:schemeClr val="tx2"/>
                          </a:solidFill>
                          <a:latin typeface="Cambria Math" panose="02040503050406030204" pitchFamily="18" charset="0"/>
                        </a:rPr>
                        <m:t>𝑥</m:t>
                      </m:r>
                      <m:r>
                        <a:rPr lang="en-US" altLang="zh-CN" sz="2000">
                          <a:solidFill>
                            <a:schemeClr val="tx2"/>
                          </a:solidFill>
                          <a:latin typeface="Cambria Math" panose="02040503050406030204" pitchFamily="18" charset="0"/>
                        </a:rPr>
                        <m:t>,</m:t>
                      </m:r>
                      <m:r>
                        <a:rPr lang="en-US" altLang="zh-CN" sz="2000" i="1">
                          <a:solidFill>
                            <a:schemeClr val="tx2"/>
                          </a:solidFill>
                          <a:latin typeface="Cambria Math" panose="02040503050406030204" pitchFamily="18" charset="0"/>
                        </a:rPr>
                        <m:t>𝐸</m:t>
                      </m:r>
                      <m:r>
                        <a:rPr lang="en-US" altLang="zh-CN" sz="2000">
                          <a:solidFill>
                            <a:schemeClr val="tx2"/>
                          </a:solidFill>
                          <a:latin typeface="Cambria Math" panose="02040503050406030204" pitchFamily="18" charset="0"/>
                        </a:rPr>
                        <m:t>,</m:t>
                      </m:r>
                      <m:r>
                        <m:rPr>
                          <m:sty m:val="p"/>
                        </m:rPr>
                        <a:rPr lang="en-US" altLang="zh-CN" sz="2000">
                          <a:solidFill>
                            <a:schemeClr val="tx2"/>
                          </a:solidFill>
                          <a:latin typeface="Cambria Math" panose="02040503050406030204" pitchFamily="18" charset="0"/>
                        </a:rPr>
                        <m:t>Ω</m:t>
                      </m:r>
                      <m:r>
                        <a:rPr lang="en-US" altLang="zh-CN" sz="2000">
                          <a:solidFill>
                            <a:schemeClr val="tx2"/>
                          </a:solidFill>
                          <a:latin typeface="Cambria Math" panose="02040503050406030204" pitchFamily="18" charset="0"/>
                        </a:rPr>
                        <m:t>)=</m:t>
                      </m:r>
                      <m:r>
                        <a:rPr lang="en-US" altLang="zh-CN" sz="2000" i="1">
                          <a:solidFill>
                            <a:schemeClr val="tx2"/>
                          </a:solidFill>
                          <a:latin typeface="Cambria Math" panose="02040503050406030204" pitchFamily="18" charset="0"/>
                        </a:rPr>
                        <m:t>𝑣</m:t>
                      </m:r>
                      <m:r>
                        <a:rPr lang="en-US" altLang="zh-CN" sz="2000">
                          <a:solidFill>
                            <a:schemeClr val="tx2"/>
                          </a:solidFill>
                          <a:latin typeface="Cambria Math" panose="02040503050406030204" pitchFamily="18" charset="0"/>
                        </a:rPr>
                        <m:t>(</m:t>
                      </m:r>
                      <m:r>
                        <a:rPr lang="en-US" altLang="zh-CN" sz="2000" i="1">
                          <a:solidFill>
                            <a:schemeClr val="tx2"/>
                          </a:solidFill>
                          <a:latin typeface="Cambria Math" panose="02040503050406030204" pitchFamily="18" charset="0"/>
                        </a:rPr>
                        <m:t>𝐸</m:t>
                      </m:r>
                      <m:r>
                        <a:rPr lang="en-US" altLang="zh-CN" sz="2000">
                          <a:solidFill>
                            <a:schemeClr val="tx2"/>
                          </a:solidFill>
                          <a:latin typeface="Cambria Math" panose="02040503050406030204" pitchFamily="18" charset="0"/>
                        </a:rPr>
                        <m:t>)</m:t>
                      </m:r>
                      <m:r>
                        <a:rPr lang="en-US" altLang="zh-CN" sz="2000" i="1">
                          <a:solidFill>
                            <a:schemeClr val="tx2"/>
                          </a:solidFill>
                          <a:latin typeface="Cambria Math" panose="02040503050406030204" pitchFamily="18" charset="0"/>
                        </a:rPr>
                        <m:t>𝑛</m:t>
                      </m:r>
                      <m:r>
                        <a:rPr lang="en-US" altLang="zh-CN" sz="2000">
                          <a:solidFill>
                            <a:schemeClr val="tx2"/>
                          </a:solidFill>
                          <a:latin typeface="Cambria Math" panose="02040503050406030204" pitchFamily="18" charset="0"/>
                        </a:rPr>
                        <m:t>(</m:t>
                      </m:r>
                      <m:r>
                        <a:rPr lang="en-US" altLang="zh-CN" sz="2000" i="1">
                          <a:solidFill>
                            <a:schemeClr val="tx2"/>
                          </a:solidFill>
                          <a:latin typeface="Cambria Math" panose="02040503050406030204" pitchFamily="18" charset="0"/>
                        </a:rPr>
                        <m:t>𝑥</m:t>
                      </m:r>
                      <m:r>
                        <a:rPr lang="en-US" altLang="zh-CN" sz="2000">
                          <a:solidFill>
                            <a:schemeClr val="tx2"/>
                          </a:solidFill>
                          <a:latin typeface="Cambria Math" panose="02040503050406030204" pitchFamily="18" charset="0"/>
                        </a:rPr>
                        <m:t>,</m:t>
                      </m:r>
                      <m:r>
                        <a:rPr lang="en-US" altLang="zh-CN" sz="2000" i="1">
                          <a:solidFill>
                            <a:schemeClr val="tx2"/>
                          </a:solidFill>
                          <a:latin typeface="Cambria Math" panose="02040503050406030204" pitchFamily="18" charset="0"/>
                        </a:rPr>
                        <m:t>𝐸</m:t>
                      </m:r>
                      <m:r>
                        <a:rPr lang="en-US" altLang="zh-CN" sz="2000">
                          <a:solidFill>
                            <a:schemeClr val="tx2"/>
                          </a:solidFill>
                          <a:latin typeface="Cambria Math" panose="02040503050406030204" pitchFamily="18" charset="0"/>
                        </a:rPr>
                        <m:t>,</m:t>
                      </m:r>
                      <m:r>
                        <m:rPr>
                          <m:sty m:val="p"/>
                        </m:rPr>
                        <a:rPr lang="en-US" altLang="zh-CN" sz="2000">
                          <a:solidFill>
                            <a:schemeClr val="tx2"/>
                          </a:solidFill>
                          <a:latin typeface="Cambria Math" panose="02040503050406030204" pitchFamily="18" charset="0"/>
                        </a:rPr>
                        <m:t>Ω</m:t>
                      </m:r>
                      <m:r>
                        <a:rPr lang="en-US" altLang="zh-CN" sz="2000">
                          <a:solidFill>
                            <a:schemeClr val="tx2"/>
                          </a:solidFill>
                          <a:latin typeface="Cambria Math" panose="02040503050406030204" pitchFamily="18" charset="0"/>
                        </a:rPr>
                        <m:t>)</m:t>
                      </m:r>
                      <m:acc>
                        <m:accPr>
                          <m:chr m:val="⃗"/>
                          <m:ctrlPr>
                            <a:rPr lang="zh-CN" altLang="zh-CN" sz="2000" i="1">
                              <a:solidFill>
                                <a:schemeClr val="tx2"/>
                              </a:solidFill>
                              <a:latin typeface="Cambria Math" panose="02040503050406030204" pitchFamily="18" charset="0"/>
                            </a:rPr>
                          </m:ctrlPr>
                        </m:accPr>
                        <m:e>
                          <m:r>
                            <m:rPr>
                              <m:sty m:val="p"/>
                            </m:rPr>
                            <a:rPr lang="en-US" altLang="zh-CN" sz="2000">
                              <a:solidFill>
                                <a:schemeClr val="tx2"/>
                              </a:solidFill>
                              <a:latin typeface="Cambria Math" panose="02040503050406030204" pitchFamily="18" charset="0"/>
                            </a:rPr>
                            <m:t>Ω</m:t>
                          </m:r>
                        </m:e>
                      </m:acc>
                    </m:oMath>
                    <m:oMath xmlns:m="http://schemas.openxmlformats.org/officeDocument/2006/math">
                      <m:sSub>
                        <m:sSubPr>
                          <m:ctrlPr>
                            <a:rPr lang="zh-CN" altLang="zh-CN" sz="2000" i="1">
                              <a:solidFill>
                                <a:schemeClr val="tx2"/>
                              </a:solidFill>
                              <a:latin typeface="Cambria Math" panose="02040503050406030204" pitchFamily="18" charset="0"/>
                            </a:rPr>
                          </m:ctrlPr>
                        </m:sSubPr>
                        <m:e>
                          <m:r>
                            <a:rPr lang="en-US" altLang="zh-CN" sz="2000" i="1">
                              <a:solidFill>
                                <a:schemeClr val="tx2"/>
                              </a:solidFill>
                              <a:latin typeface="Cambria Math" panose="02040503050406030204" pitchFamily="18" charset="0"/>
                            </a:rPr>
                            <m:t>𝐽</m:t>
                          </m:r>
                        </m:e>
                        <m:sub>
                          <m:r>
                            <a:rPr lang="en-US" altLang="zh-CN" sz="2000" i="1">
                              <a:solidFill>
                                <a:schemeClr val="tx2"/>
                              </a:solidFill>
                              <a:latin typeface="Cambria Math" panose="02040503050406030204" pitchFamily="18" charset="0"/>
                            </a:rPr>
                            <m:t>𝑥</m:t>
                          </m:r>
                        </m:sub>
                      </m:sSub>
                      <m:r>
                        <a:rPr lang="en-US" altLang="zh-CN" sz="2000">
                          <a:solidFill>
                            <a:schemeClr val="tx2"/>
                          </a:solidFill>
                          <a:latin typeface="Cambria Math" panose="02040503050406030204" pitchFamily="18" charset="0"/>
                        </a:rPr>
                        <m:t>(</m:t>
                      </m:r>
                      <m:r>
                        <a:rPr lang="en-US" altLang="zh-CN" sz="2000" i="1">
                          <a:solidFill>
                            <a:schemeClr val="tx2"/>
                          </a:solidFill>
                          <a:latin typeface="Cambria Math" panose="02040503050406030204" pitchFamily="18" charset="0"/>
                        </a:rPr>
                        <m:t>𝑥</m:t>
                      </m:r>
                      <m:r>
                        <a:rPr lang="en-US" altLang="zh-CN" sz="2000">
                          <a:solidFill>
                            <a:schemeClr val="tx2"/>
                          </a:solidFill>
                          <a:latin typeface="Cambria Math" panose="02040503050406030204" pitchFamily="18" charset="0"/>
                        </a:rPr>
                        <m:t>,</m:t>
                      </m:r>
                      <m:r>
                        <a:rPr lang="en-US" altLang="zh-CN" sz="2000" i="1">
                          <a:solidFill>
                            <a:schemeClr val="tx2"/>
                          </a:solidFill>
                          <a:latin typeface="Cambria Math" panose="02040503050406030204" pitchFamily="18" charset="0"/>
                        </a:rPr>
                        <m:t>𝐸</m:t>
                      </m:r>
                      <m:r>
                        <a:rPr lang="en-US" altLang="zh-CN" sz="2000">
                          <a:solidFill>
                            <a:schemeClr val="tx2"/>
                          </a:solidFill>
                          <a:latin typeface="Cambria Math" panose="02040503050406030204" pitchFamily="18" charset="0"/>
                        </a:rPr>
                        <m:t>,</m:t>
                      </m:r>
                      <m:r>
                        <m:rPr>
                          <m:sty m:val="p"/>
                        </m:rPr>
                        <a:rPr lang="en-US" altLang="zh-CN" sz="2000">
                          <a:solidFill>
                            <a:schemeClr val="tx2"/>
                          </a:solidFill>
                          <a:latin typeface="Cambria Math" panose="02040503050406030204" pitchFamily="18" charset="0"/>
                        </a:rPr>
                        <m:t>Ω</m:t>
                      </m:r>
                      <m:r>
                        <a:rPr lang="en-US" altLang="zh-CN" sz="2000">
                          <a:solidFill>
                            <a:schemeClr val="tx2"/>
                          </a:solidFill>
                          <a:latin typeface="Cambria Math" panose="02040503050406030204" pitchFamily="18" charset="0"/>
                        </a:rPr>
                        <m:t>)=</m:t>
                      </m:r>
                      <m:r>
                        <a:rPr lang="en-US" altLang="zh-CN" sz="2000" i="1">
                          <a:solidFill>
                            <a:schemeClr val="tx2"/>
                          </a:solidFill>
                          <a:latin typeface="Cambria Math" panose="02040503050406030204" pitchFamily="18" charset="0"/>
                        </a:rPr>
                        <m:t>𝑣</m:t>
                      </m:r>
                      <m:r>
                        <a:rPr lang="en-US" altLang="zh-CN" sz="2000">
                          <a:solidFill>
                            <a:schemeClr val="tx2"/>
                          </a:solidFill>
                          <a:latin typeface="Cambria Math" panose="02040503050406030204" pitchFamily="18" charset="0"/>
                        </a:rPr>
                        <m:t>(</m:t>
                      </m:r>
                      <m:r>
                        <a:rPr lang="en-US" altLang="zh-CN" sz="2000" i="1">
                          <a:solidFill>
                            <a:schemeClr val="tx2"/>
                          </a:solidFill>
                          <a:latin typeface="Cambria Math" panose="02040503050406030204" pitchFamily="18" charset="0"/>
                        </a:rPr>
                        <m:t>𝐸</m:t>
                      </m:r>
                      <m:r>
                        <a:rPr lang="en-US" altLang="zh-CN" sz="2000">
                          <a:solidFill>
                            <a:schemeClr val="tx2"/>
                          </a:solidFill>
                          <a:latin typeface="Cambria Math" panose="02040503050406030204" pitchFamily="18" charset="0"/>
                        </a:rPr>
                        <m:t>)</m:t>
                      </m:r>
                      <m:r>
                        <a:rPr lang="en-US" altLang="zh-CN" sz="2000" i="1">
                          <a:solidFill>
                            <a:schemeClr val="tx2"/>
                          </a:solidFill>
                          <a:latin typeface="Cambria Math" panose="02040503050406030204" pitchFamily="18" charset="0"/>
                        </a:rPr>
                        <m:t>𝑛</m:t>
                      </m:r>
                      <m:r>
                        <a:rPr lang="en-US" altLang="zh-CN" sz="2000">
                          <a:solidFill>
                            <a:schemeClr val="tx2"/>
                          </a:solidFill>
                          <a:latin typeface="Cambria Math" panose="02040503050406030204" pitchFamily="18" charset="0"/>
                        </a:rPr>
                        <m:t>(</m:t>
                      </m:r>
                      <m:r>
                        <a:rPr lang="en-US" altLang="zh-CN" sz="2000" i="1">
                          <a:solidFill>
                            <a:schemeClr val="tx2"/>
                          </a:solidFill>
                          <a:latin typeface="Cambria Math" panose="02040503050406030204" pitchFamily="18" charset="0"/>
                        </a:rPr>
                        <m:t>𝑥</m:t>
                      </m:r>
                      <m:r>
                        <a:rPr lang="en-US" altLang="zh-CN" sz="2000">
                          <a:solidFill>
                            <a:schemeClr val="tx2"/>
                          </a:solidFill>
                          <a:latin typeface="Cambria Math" panose="02040503050406030204" pitchFamily="18" charset="0"/>
                        </a:rPr>
                        <m:t>,</m:t>
                      </m:r>
                      <m:r>
                        <a:rPr lang="en-US" altLang="zh-CN" sz="2000" i="1">
                          <a:solidFill>
                            <a:schemeClr val="tx2"/>
                          </a:solidFill>
                          <a:latin typeface="Cambria Math" panose="02040503050406030204" pitchFamily="18" charset="0"/>
                        </a:rPr>
                        <m:t>𝐸</m:t>
                      </m:r>
                      <m:r>
                        <a:rPr lang="en-US" altLang="zh-CN" sz="2000">
                          <a:solidFill>
                            <a:schemeClr val="tx2"/>
                          </a:solidFill>
                          <a:latin typeface="Cambria Math" panose="02040503050406030204" pitchFamily="18" charset="0"/>
                        </a:rPr>
                        <m:t>,</m:t>
                      </m:r>
                      <m:r>
                        <m:rPr>
                          <m:sty m:val="p"/>
                        </m:rPr>
                        <a:rPr lang="en-US" altLang="zh-CN" sz="2000">
                          <a:solidFill>
                            <a:schemeClr val="tx2"/>
                          </a:solidFill>
                          <a:latin typeface="Cambria Math" panose="02040503050406030204" pitchFamily="18" charset="0"/>
                        </a:rPr>
                        <m:t>Ω</m:t>
                      </m:r>
                      <m:r>
                        <a:rPr lang="en-US" altLang="zh-CN" sz="2000">
                          <a:solidFill>
                            <a:schemeClr val="tx2"/>
                          </a:solidFill>
                          <a:latin typeface="Cambria Math" panose="02040503050406030204" pitchFamily="18" charset="0"/>
                        </a:rPr>
                        <m:t>)</m:t>
                      </m:r>
                      <m:d>
                        <m:dPr>
                          <m:ctrlPr>
                            <a:rPr lang="zh-CN" altLang="zh-CN" sz="2000" i="1">
                              <a:solidFill>
                                <a:schemeClr val="tx2"/>
                              </a:solidFill>
                              <a:latin typeface="Cambria Math" panose="02040503050406030204" pitchFamily="18" charset="0"/>
                            </a:rPr>
                          </m:ctrlPr>
                        </m:dPr>
                        <m:e>
                          <m:acc>
                            <m:accPr>
                              <m:chr m:val="‾"/>
                              <m:ctrlPr>
                                <a:rPr lang="zh-CN" altLang="zh-CN" sz="2000" i="1">
                                  <a:solidFill>
                                    <a:schemeClr val="tx2"/>
                                  </a:solidFill>
                                  <a:latin typeface="Cambria Math" panose="02040503050406030204" pitchFamily="18" charset="0"/>
                                </a:rPr>
                              </m:ctrlPr>
                            </m:accPr>
                            <m:e>
                              <m:r>
                                <m:rPr>
                                  <m:sty m:val="p"/>
                                </m:rPr>
                                <a:rPr lang="en-US" altLang="zh-CN" sz="2000">
                                  <a:solidFill>
                                    <a:schemeClr val="tx2"/>
                                  </a:solidFill>
                                  <a:latin typeface="Cambria Math" panose="02040503050406030204" pitchFamily="18" charset="0"/>
                                </a:rPr>
                                <m:t>Ω</m:t>
                              </m:r>
                            </m:e>
                          </m:acc>
                          <m:sSub>
                            <m:sSubPr>
                              <m:ctrlPr>
                                <a:rPr lang="zh-CN" altLang="zh-CN" sz="2000" i="1">
                                  <a:solidFill>
                                    <a:schemeClr val="tx2"/>
                                  </a:solidFill>
                                  <a:latin typeface="Cambria Math" panose="02040503050406030204" pitchFamily="18" charset="0"/>
                                </a:rPr>
                              </m:ctrlPr>
                            </m:sSubPr>
                            <m:e>
                              <m:acc>
                                <m:accPr>
                                  <m:chr m:val="ˆ"/>
                                  <m:ctrlPr>
                                    <a:rPr lang="zh-CN" altLang="zh-CN" sz="2000" i="1">
                                      <a:solidFill>
                                        <a:schemeClr val="tx2"/>
                                      </a:solidFill>
                                      <a:latin typeface="Cambria Math" panose="02040503050406030204" pitchFamily="18" charset="0"/>
                                    </a:rPr>
                                  </m:ctrlPr>
                                </m:accPr>
                                <m:e>
                                  <m:r>
                                    <a:rPr lang="en-US" altLang="zh-CN" sz="2000" i="1">
                                      <a:solidFill>
                                        <a:schemeClr val="tx2"/>
                                      </a:solidFill>
                                      <a:latin typeface="Cambria Math" panose="02040503050406030204" pitchFamily="18" charset="0"/>
                                    </a:rPr>
                                    <m:t>𝑛</m:t>
                                  </m:r>
                                </m:e>
                              </m:acc>
                            </m:e>
                            <m:sub>
                              <m:r>
                                <a:rPr lang="en-US" altLang="zh-CN" sz="2000" i="1">
                                  <a:solidFill>
                                    <a:schemeClr val="tx2"/>
                                  </a:solidFill>
                                  <a:latin typeface="Cambria Math" panose="02040503050406030204" pitchFamily="18" charset="0"/>
                                </a:rPr>
                                <m:t>𝑥</m:t>
                              </m:r>
                            </m:sub>
                          </m:sSub>
                        </m:e>
                      </m:d>
                      <m:r>
                        <a:rPr lang="en-US" altLang="zh-CN" sz="2000">
                          <a:solidFill>
                            <a:schemeClr val="tx2"/>
                          </a:solidFill>
                          <a:latin typeface="Cambria Math" panose="02040503050406030204" pitchFamily="18" charset="0"/>
                        </a:rPr>
                        <m:t>=</m:t>
                      </m:r>
                      <m:r>
                        <a:rPr lang="en-US" altLang="zh-CN" sz="2000" i="1">
                          <a:solidFill>
                            <a:schemeClr val="tx2"/>
                          </a:solidFill>
                          <a:latin typeface="Cambria Math" panose="02040503050406030204" pitchFamily="18" charset="0"/>
                        </a:rPr>
                        <m:t>𝑣</m:t>
                      </m:r>
                      <m:r>
                        <a:rPr lang="en-US" altLang="zh-CN" sz="2000">
                          <a:solidFill>
                            <a:schemeClr val="tx2"/>
                          </a:solidFill>
                          <a:latin typeface="Cambria Math" panose="02040503050406030204" pitchFamily="18" charset="0"/>
                        </a:rPr>
                        <m:t>(</m:t>
                      </m:r>
                      <m:r>
                        <a:rPr lang="en-US" altLang="zh-CN" sz="2000" i="1">
                          <a:solidFill>
                            <a:schemeClr val="tx2"/>
                          </a:solidFill>
                          <a:latin typeface="Cambria Math" panose="02040503050406030204" pitchFamily="18" charset="0"/>
                        </a:rPr>
                        <m:t>𝐸</m:t>
                      </m:r>
                      <m:r>
                        <a:rPr lang="en-US" altLang="zh-CN" sz="2000">
                          <a:solidFill>
                            <a:schemeClr val="tx2"/>
                          </a:solidFill>
                          <a:latin typeface="Cambria Math" panose="02040503050406030204" pitchFamily="18" charset="0"/>
                        </a:rPr>
                        <m:t>)</m:t>
                      </m:r>
                      <m:r>
                        <a:rPr lang="en-US" altLang="zh-CN" sz="2000" i="1">
                          <a:solidFill>
                            <a:schemeClr val="tx2"/>
                          </a:solidFill>
                          <a:latin typeface="Cambria Math" panose="02040503050406030204" pitchFamily="18" charset="0"/>
                        </a:rPr>
                        <m:t>𝑛</m:t>
                      </m:r>
                      <m:r>
                        <a:rPr lang="en-US" altLang="zh-CN" sz="2000">
                          <a:solidFill>
                            <a:schemeClr val="tx2"/>
                          </a:solidFill>
                          <a:latin typeface="Cambria Math" panose="02040503050406030204" pitchFamily="18" charset="0"/>
                        </a:rPr>
                        <m:t>(</m:t>
                      </m:r>
                      <m:r>
                        <a:rPr lang="en-US" altLang="zh-CN" sz="2000" i="1">
                          <a:solidFill>
                            <a:schemeClr val="tx2"/>
                          </a:solidFill>
                          <a:latin typeface="Cambria Math" panose="02040503050406030204" pitchFamily="18" charset="0"/>
                        </a:rPr>
                        <m:t>𝑥</m:t>
                      </m:r>
                      <m:r>
                        <a:rPr lang="en-US" altLang="zh-CN" sz="2000">
                          <a:solidFill>
                            <a:schemeClr val="tx2"/>
                          </a:solidFill>
                          <a:latin typeface="Cambria Math" panose="02040503050406030204" pitchFamily="18" charset="0"/>
                        </a:rPr>
                        <m:t>,</m:t>
                      </m:r>
                      <m:r>
                        <a:rPr lang="en-US" altLang="zh-CN" sz="2000" i="1">
                          <a:solidFill>
                            <a:schemeClr val="tx2"/>
                          </a:solidFill>
                          <a:latin typeface="Cambria Math" panose="02040503050406030204" pitchFamily="18" charset="0"/>
                        </a:rPr>
                        <m:t>𝐸</m:t>
                      </m:r>
                      <m:r>
                        <a:rPr lang="en-US" altLang="zh-CN" sz="2000">
                          <a:solidFill>
                            <a:schemeClr val="tx2"/>
                          </a:solidFill>
                          <a:latin typeface="Cambria Math" panose="02040503050406030204" pitchFamily="18" charset="0"/>
                        </a:rPr>
                        <m:t>,</m:t>
                      </m:r>
                      <m:r>
                        <m:rPr>
                          <m:sty m:val="p"/>
                        </m:rPr>
                        <a:rPr lang="en-US" altLang="zh-CN" sz="2000">
                          <a:solidFill>
                            <a:schemeClr val="tx2"/>
                          </a:solidFill>
                          <a:latin typeface="Cambria Math" panose="02040503050406030204" pitchFamily="18" charset="0"/>
                        </a:rPr>
                        <m:t>Ω</m:t>
                      </m:r>
                      <m:r>
                        <a:rPr lang="en-US" altLang="zh-CN" sz="2000">
                          <a:solidFill>
                            <a:schemeClr val="tx2"/>
                          </a:solidFill>
                          <a:latin typeface="Cambria Math" panose="02040503050406030204" pitchFamily="18" charset="0"/>
                        </a:rPr>
                        <m:t>)</m:t>
                      </m:r>
                      <m:r>
                        <m:rPr>
                          <m:sty m:val="p"/>
                        </m:rPr>
                        <a:rPr lang="en-US" altLang="zh-CN" sz="2000">
                          <a:solidFill>
                            <a:schemeClr val="tx2"/>
                          </a:solidFill>
                          <a:latin typeface="Cambria Math" panose="02040503050406030204" pitchFamily="18" charset="0"/>
                        </a:rPr>
                        <m:t>cos</m:t>
                      </m:r>
                      <m:r>
                        <a:rPr lang="en-US" altLang="zh-CN" sz="2000" i="1">
                          <a:solidFill>
                            <a:schemeClr val="tx2"/>
                          </a:solidFill>
                          <a:latin typeface="Cambria Math" panose="02040503050406030204" pitchFamily="18" charset="0"/>
                        </a:rPr>
                        <m:t>𝜇</m:t>
                      </m:r>
                    </m:oMath>
                    <m:oMath xmlns:m="http://schemas.openxmlformats.org/officeDocument/2006/math">
                      <m:sSub>
                        <m:sSubPr>
                          <m:ctrlPr>
                            <a:rPr lang="zh-CN" altLang="zh-CN" sz="2000" i="1">
                              <a:solidFill>
                                <a:schemeClr val="tx2"/>
                              </a:solidFill>
                              <a:latin typeface="Cambria Math" panose="02040503050406030204" pitchFamily="18" charset="0"/>
                            </a:rPr>
                          </m:ctrlPr>
                        </m:sSubPr>
                        <m:e>
                          <m:r>
                            <a:rPr lang="en-US" altLang="zh-CN" sz="2000" i="1">
                              <a:solidFill>
                                <a:schemeClr val="tx2"/>
                              </a:solidFill>
                              <a:latin typeface="Cambria Math" panose="02040503050406030204" pitchFamily="18" charset="0"/>
                            </a:rPr>
                            <m:t>𝐽</m:t>
                          </m:r>
                        </m:e>
                        <m:sub>
                          <m:r>
                            <a:rPr lang="en-US" altLang="zh-CN" sz="2000" i="1">
                              <a:solidFill>
                                <a:schemeClr val="tx2"/>
                              </a:solidFill>
                              <a:latin typeface="Cambria Math" panose="02040503050406030204" pitchFamily="18" charset="0"/>
                            </a:rPr>
                            <m:t>𝑦</m:t>
                          </m:r>
                        </m:sub>
                      </m:sSub>
                      <m:r>
                        <a:rPr lang="en-US" altLang="zh-CN" sz="2000">
                          <a:solidFill>
                            <a:schemeClr val="tx2"/>
                          </a:solidFill>
                          <a:latin typeface="Cambria Math" panose="02040503050406030204" pitchFamily="18" charset="0"/>
                        </a:rPr>
                        <m:t>(</m:t>
                      </m:r>
                      <m:r>
                        <a:rPr lang="en-US" altLang="zh-CN" sz="2000" i="1">
                          <a:solidFill>
                            <a:schemeClr val="tx2"/>
                          </a:solidFill>
                          <a:latin typeface="Cambria Math" panose="02040503050406030204" pitchFamily="18" charset="0"/>
                        </a:rPr>
                        <m:t>𝑥</m:t>
                      </m:r>
                      <m:r>
                        <a:rPr lang="en-US" altLang="zh-CN" sz="2000">
                          <a:solidFill>
                            <a:schemeClr val="tx2"/>
                          </a:solidFill>
                          <a:latin typeface="Cambria Math" panose="02040503050406030204" pitchFamily="18" charset="0"/>
                        </a:rPr>
                        <m:t>,</m:t>
                      </m:r>
                      <m:r>
                        <a:rPr lang="en-US" altLang="zh-CN" sz="2000" i="1">
                          <a:solidFill>
                            <a:schemeClr val="tx2"/>
                          </a:solidFill>
                          <a:latin typeface="Cambria Math" panose="02040503050406030204" pitchFamily="18" charset="0"/>
                        </a:rPr>
                        <m:t>𝐸</m:t>
                      </m:r>
                      <m:r>
                        <a:rPr lang="en-US" altLang="zh-CN" sz="2000">
                          <a:solidFill>
                            <a:schemeClr val="tx2"/>
                          </a:solidFill>
                          <a:latin typeface="Cambria Math" panose="02040503050406030204" pitchFamily="18" charset="0"/>
                        </a:rPr>
                        <m:t>,</m:t>
                      </m:r>
                      <m:r>
                        <m:rPr>
                          <m:sty m:val="p"/>
                        </m:rPr>
                        <a:rPr lang="en-US" altLang="zh-CN" sz="2000">
                          <a:solidFill>
                            <a:schemeClr val="tx2"/>
                          </a:solidFill>
                          <a:latin typeface="Cambria Math" panose="02040503050406030204" pitchFamily="18" charset="0"/>
                        </a:rPr>
                        <m:t>Ω</m:t>
                      </m:r>
                      <m:r>
                        <a:rPr lang="en-US" altLang="zh-CN" sz="2000">
                          <a:solidFill>
                            <a:schemeClr val="tx2"/>
                          </a:solidFill>
                          <a:latin typeface="Cambria Math" panose="02040503050406030204" pitchFamily="18" charset="0"/>
                        </a:rPr>
                        <m:t>)=</m:t>
                      </m:r>
                      <m:r>
                        <a:rPr lang="en-US" altLang="zh-CN" sz="2000" i="1">
                          <a:solidFill>
                            <a:schemeClr val="tx2"/>
                          </a:solidFill>
                          <a:latin typeface="Cambria Math" panose="02040503050406030204" pitchFamily="18" charset="0"/>
                        </a:rPr>
                        <m:t>𝑣</m:t>
                      </m:r>
                      <m:r>
                        <a:rPr lang="en-US" altLang="zh-CN" sz="2000">
                          <a:solidFill>
                            <a:schemeClr val="tx2"/>
                          </a:solidFill>
                          <a:latin typeface="Cambria Math" panose="02040503050406030204" pitchFamily="18" charset="0"/>
                        </a:rPr>
                        <m:t>(</m:t>
                      </m:r>
                      <m:r>
                        <a:rPr lang="en-US" altLang="zh-CN" sz="2000" i="1">
                          <a:solidFill>
                            <a:schemeClr val="tx2"/>
                          </a:solidFill>
                          <a:latin typeface="Cambria Math" panose="02040503050406030204" pitchFamily="18" charset="0"/>
                        </a:rPr>
                        <m:t>𝐸</m:t>
                      </m:r>
                      <m:r>
                        <a:rPr lang="en-US" altLang="zh-CN" sz="2000">
                          <a:solidFill>
                            <a:schemeClr val="tx2"/>
                          </a:solidFill>
                          <a:latin typeface="Cambria Math" panose="02040503050406030204" pitchFamily="18" charset="0"/>
                        </a:rPr>
                        <m:t>)</m:t>
                      </m:r>
                      <m:r>
                        <a:rPr lang="en-US" altLang="zh-CN" sz="2000" i="1">
                          <a:solidFill>
                            <a:schemeClr val="tx2"/>
                          </a:solidFill>
                          <a:latin typeface="Cambria Math" panose="02040503050406030204" pitchFamily="18" charset="0"/>
                        </a:rPr>
                        <m:t>𝑛</m:t>
                      </m:r>
                      <m:r>
                        <a:rPr lang="en-US" altLang="zh-CN" sz="2000">
                          <a:solidFill>
                            <a:schemeClr val="tx2"/>
                          </a:solidFill>
                          <a:latin typeface="Cambria Math" panose="02040503050406030204" pitchFamily="18" charset="0"/>
                        </a:rPr>
                        <m:t>(</m:t>
                      </m:r>
                      <m:r>
                        <a:rPr lang="en-US" altLang="zh-CN" sz="2000" i="1">
                          <a:solidFill>
                            <a:schemeClr val="tx2"/>
                          </a:solidFill>
                          <a:latin typeface="Cambria Math" panose="02040503050406030204" pitchFamily="18" charset="0"/>
                        </a:rPr>
                        <m:t>𝑥</m:t>
                      </m:r>
                      <m:r>
                        <a:rPr lang="en-US" altLang="zh-CN" sz="2000">
                          <a:solidFill>
                            <a:schemeClr val="tx2"/>
                          </a:solidFill>
                          <a:latin typeface="Cambria Math" panose="02040503050406030204" pitchFamily="18" charset="0"/>
                        </a:rPr>
                        <m:t>,</m:t>
                      </m:r>
                      <m:r>
                        <a:rPr lang="en-US" altLang="zh-CN" sz="2000" i="1">
                          <a:solidFill>
                            <a:schemeClr val="tx2"/>
                          </a:solidFill>
                          <a:latin typeface="Cambria Math" panose="02040503050406030204" pitchFamily="18" charset="0"/>
                        </a:rPr>
                        <m:t>𝐸</m:t>
                      </m:r>
                      <m:r>
                        <a:rPr lang="en-US" altLang="zh-CN" sz="2000">
                          <a:solidFill>
                            <a:schemeClr val="tx2"/>
                          </a:solidFill>
                          <a:latin typeface="Cambria Math" panose="02040503050406030204" pitchFamily="18" charset="0"/>
                        </a:rPr>
                        <m:t>,</m:t>
                      </m:r>
                      <m:r>
                        <m:rPr>
                          <m:sty m:val="p"/>
                        </m:rPr>
                        <a:rPr lang="en-US" altLang="zh-CN" sz="2000">
                          <a:solidFill>
                            <a:schemeClr val="tx2"/>
                          </a:solidFill>
                          <a:latin typeface="Cambria Math" panose="02040503050406030204" pitchFamily="18" charset="0"/>
                        </a:rPr>
                        <m:t>Ω</m:t>
                      </m:r>
                      <m:r>
                        <a:rPr lang="en-US" altLang="zh-CN" sz="2000">
                          <a:solidFill>
                            <a:schemeClr val="tx2"/>
                          </a:solidFill>
                          <a:latin typeface="Cambria Math" panose="02040503050406030204" pitchFamily="18" charset="0"/>
                        </a:rPr>
                        <m:t>)</m:t>
                      </m:r>
                      <m:d>
                        <m:dPr>
                          <m:ctrlPr>
                            <a:rPr lang="zh-CN" altLang="zh-CN" sz="2000" i="1">
                              <a:solidFill>
                                <a:schemeClr val="tx2"/>
                              </a:solidFill>
                              <a:latin typeface="Cambria Math" panose="02040503050406030204" pitchFamily="18" charset="0"/>
                            </a:rPr>
                          </m:ctrlPr>
                        </m:dPr>
                        <m:e>
                          <m:acc>
                            <m:accPr>
                              <m:chr m:val="‾"/>
                              <m:ctrlPr>
                                <a:rPr lang="zh-CN" altLang="zh-CN" sz="2000" i="1">
                                  <a:solidFill>
                                    <a:schemeClr val="tx2"/>
                                  </a:solidFill>
                                  <a:latin typeface="Cambria Math" panose="02040503050406030204" pitchFamily="18" charset="0"/>
                                </a:rPr>
                              </m:ctrlPr>
                            </m:accPr>
                            <m:e>
                              <m:r>
                                <m:rPr>
                                  <m:sty m:val="p"/>
                                </m:rPr>
                                <a:rPr lang="en-US" altLang="zh-CN" sz="2000">
                                  <a:solidFill>
                                    <a:schemeClr val="tx2"/>
                                  </a:solidFill>
                                  <a:latin typeface="Cambria Math" panose="02040503050406030204" pitchFamily="18" charset="0"/>
                                </a:rPr>
                                <m:t>Ω</m:t>
                              </m:r>
                            </m:e>
                          </m:acc>
                          <m:sSub>
                            <m:sSubPr>
                              <m:ctrlPr>
                                <a:rPr lang="zh-CN" altLang="zh-CN" sz="2000" i="1">
                                  <a:solidFill>
                                    <a:schemeClr val="tx2"/>
                                  </a:solidFill>
                                  <a:latin typeface="Cambria Math" panose="02040503050406030204" pitchFamily="18" charset="0"/>
                                </a:rPr>
                              </m:ctrlPr>
                            </m:sSubPr>
                            <m:e>
                              <m:acc>
                                <m:accPr>
                                  <m:chr m:val="ˆ"/>
                                  <m:ctrlPr>
                                    <a:rPr lang="zh-CN" altLang="zh-CN" sz="2000" i="1">
                                      <a:solidFill>
                                        <a:schemeClr val="tx2"/>
                                      </a:solidFill>
                                      <a:latin typeface="Cambria Math" panose="02040503050406030204" pitchFamily="18" charset="0"/>
                                    </a:rPr>
                                  </m:ctrlPr>
                                </m:accPr>
                                <m:e>
                                  <m:r>
                                    <a:rPr lang="en-US" altLang="zh-CN" sz="2000" i="1">
                                      <a:solidFill>
                                        <a:schemeClr val="tx2"/>
                                      </a:solidFill>
                                      <a:latin typeface="Cambria Math" panose="02040503050406030204" pitchFamily="18" charset="0"/>
                                    </a:rPr>
                                    <m:t>𝑛</m:t>
                                  </m:r>
                                </m:e>
                              </m:acc>
                            </m:e>
                            <m:sub>
                              <m:r>
                                <a:rPr lang="en-US" altLang="zh-CN" sz="2000" i="1">
                                  <a:solidFill>
                                    <a:schemeClr val="tx2"/>
                                  </a:solidFill>
                                  <a:latin typeface="Cambria Math" panose="02040503050406030204" pitchFamily="18" charset="0"/>
                                </a:rPr>
                                <m:t>𝑦</m:t>
                              </m:r>
                            </m:sub>
                          </m:sSub>
                        </m:e>
                      </m:d>
                      <m:r>
                        <a:rPr lang="en-US" altLang="zh-CN" sz="2000">
                          <a:solidFill>
                            <a:schemeClr val="tx2"/>
                          </a:solidFill>
                          <a:latin typeface="Cambria Math" panose="02040503050406030204" pitchFamily="18" charset="0"/>
                        </a:rPr>
                        <m:t>=</m:t>
                      </m:r>
                      <m:r>
                        <a:rPr lang="en-US" altLang="zh-CN" sz="2000" i="1">
                          <a:solidFill>
                            <a:schemeClr val="tx2"/>
                          </a:solidFill>
                          <a:latin typeface="Cambria Math" panose="02040503050406030204" pitchFamily="18" charset="0"/>
                        </a:rPr>
                        <m:t>𝑣</m:t>
                      </m:r>
                      <m:r>
                        <a:rPr lang="en-US" altLang="zh-CN" sz="2000">
                          <a:solidFill>
                            <a:schemeClr val="tx2"/>
                          </a:solidFill>
                          <a:latin typeface="Cambria Math" panose="02040503050406030204" pitchFamily="18" charset="0"/>
                        </a:rPr>
                        <m:t>(</m:t>
                      </m:r>
                      <m:r>
                        <a:rPr lang="en-US" altLang="zh-CN" sz="2000" i="1">
                          <a:solidFill>
                            <a:schemeClr val="tx2"/>
                          </a:solidFill>
                          <a:latin typeface="Cambria Math" panose="02040503050406030204" pitchFamily="18" charset="0"/>
                        </a:rPr>
                        <m:t>𝐸</m:t>
                      </m:r>
                      <m:r>
                        <a:rPr lang="en-US" altLang="zh-CN" sz="2000">
                          <a:solidFill>
                            <a:schemeClr val="tx2"/>
                          </a:solidFill>
                          <a:latin typeface="Cambria Math" panose="02040503050406030204" pitchFamily="18" charset="0"/>
                        </a:rPr>
                        <m:t>)</m:t>
                      </m:r>
                      <m:r>
                        <a:rPr lang="en-US" altLang="zh-CN" sz="2000" i="1">
                          <a:solidFill>
                            <a:schemeClr val="tx2"/>
                          </a:solidFill>
                          <a:latin typeface="Cambria Math" panose="02040503050406030204" pitchFamily="18" charset="0"/>
                        </a:rPr>
                        <m:t>𝑛</m:t>
                      </m:r>
                      <m:r>
                        <a:rPr lang="en-US" altLang="zh-CN" sz="2000">
                          <a:solidFill>
                            <a:schemeClr val="tx2"/>
                          </a:solidFill>
                          <a:latin typeface="Cambria Math" panose="02040503050406030204" pitchFamily="18" charset="0"/>
                        </a:rPr>
                        <m:t>(</m:t>
                      </m:r>
                      <m:r>
                        <a:rPr lang="en-US" altLang="zh-CN" sz="2000" i="1">
                          <a:solidFill>
                            <a:schemeClr val="tx2"/>
                          </a:solidFill>
                          <a:latin typeface="Cambria Math" panose="02040503050406030204" pitchFamily="18" charset="0"/>
                        </a:rPr>
                        <m:t>𝑥</m:t>
                      </m:r>
                      <m:r>
                        <a:rPr lang="en-US" altLang="zh-CN" sz="2000">
                          <a:solidFill>
                            <a:schemeClr val="tx2"/>
                          </a:solidFill>
                          <a:latin typeface="Cambria Math" panose="02040503050406030204" pitchFamily="18" charset="0"/>
                        </a:rPr>
                        <m:t>,</m:t>
                      </m:r>
                      <m:r>
                        <a:rPr lang="en-US" altLang="zh-CN" sz="2000" i="1">
                          <a:solidFill>
                            <a:schemeClr val="tx2"/>
                          </a:solidFill>
                          <a:latin typeface="Cambria Math" panose="02040503050406030204" pitchFamily="18" charset="0"/>
                        </a:rPr>
                        <m:t>𝐸</m:t>
                      </m:r>
                      <m:r>
                        <a:rPr lang="en-US" altLang="zh-CN" sz="2000">
                          <a:solidFill>
                            <a:schemeClr val="tx2"/>
                          </a:solidFill>
                          <a:latin typeface="Cambria Math" panose="02040503050406030204" pitchFamily="18" charset="0"/>
                        </a:rPr>
                        <m:t>,</m:t>
                      </m:r>
                      <m:r>
                        <m:rPr>
                          <m:sty m:val="p"/>
                        </m:rPr>
                        <a:rPr lang="en-US" altLang="zh-CN" sz="2000">
                          <a:solidFill>
                            <a:schemeClr val="tx2"/>
                          </a:solidFill>
                          <a:latin typeface="Cambria Math" panose="02040503050406030204" pitchFamily="18" charset="0"/>
                        </a:rPr>
                        <m:t>Ω</m:t>
                      </m:r>
                      <m:r>
                        <a:rPr lang="en-US" altLang="zh-CN" sz="2000">
                          <a:solidFill>
                            <a:schemeClr val="tx2"/>
                          </a:solidFill>
                          <a:latin typeface="Cambria Math" panose="02040503050406030204" pitchFamily="18" charset="0"/>
                        </a:rPr>
                        <m:t>)</m:t>
                      </m:r>
                      <m:r>
                        <m:rPr>
                          <m:sty m:val="p"/>
                        </m:rPr>
                        <a:rPr lang="en-US" altLang="zh-CN" sz="2000">
                          <a:solidFill>
                            <a:schemeClr val="tx2"/>
                          </a:solidFill>
                          <a:latin typeface="Cambria Math" panose="02040503050406030204" pitchFamily="18" charset="0"/>
                        </a:rPr>
                        <m:t>sin</m:t>
                      </m:r>
                      <m:r>
                        <a:rPr lang="en-US" altLang="zh-CN" sz="2000" i="1">
                          <a:solidFill>
                            <a:schemeClr val="tx2"/>
                          </a:solidFill>
                          <a:latin typeface="Cambria Math" panose="02040503050406030204" pitchFamily="18" charset="0"/>
                        </a:rPr>
                        <m:t>𝜇</m:t>
                      </m:r>
                      <m:r>
                        <m:rPr>
                          <m:sty m:val="p"/>
                        </m:rPr>
                        <a:rPr lang="en-US" altLang="zh-CN" sz="2000">
                          <a:solidFill>
                            <a:schemeClr val="tx2"/>
                          </a:solidFill>
                          <a:latin typeface="Cambria Math" panose="02040503050406030204" pitchFamily="18" charset="0"/>
                        </a:rPr>
                        <m:t>cos</m:t>
                      </m:r>
                      <m:r>
                        <a:rPr lang="en-US" altLang="zh-CN" sz="2000" i="1">
                          <a:solidFill>
                            <a:schemeClr val="tx2"/>
                          </a:solidFill>
                          <a:latin typeface="Cambria Math" panose="02040503050406030204" pitchFamily="18" charset="0"/>
                        </a:rPr>
                        <m:t>𝜑</m:t>
                      </m:r>
                    </m:oMath>
                    <m:oMath xmlns:m="http://schemas.openxmlformats.org/officeDocument/2006/math">
                      <m:sSub>
                        <m:sSubPr>
                          <m:ctrlPr>
                            <a:rPr lang="zh-CN" altLang="zh-CN" sz="2000" i="1">
                              <a:solidFill>
                                <a:schemeClr val="tx2"/>
                              </a:solidFill>
                              <a:latin typeface="Cambria Math" panose="02040503050406030204" pitchFamily="18" charset="0"/>
                            </a:rPr>
                          </m:ctrlPr>
                        </m:sSubPr>
                        <m:e>
                          <m:r>
                            <a:rPr lang="en-US" altLang="zh-CN" sz="2000" i="1">
                              <a:solidFill>
                                <a:schemeClr val="tx2"/>
                              </a:solidFill>
                              <a:latin typeface="Cambria Math" panose="02040503050406030204" pitchFamily="18" charset="0"/>
                            </a:rPr>
                            <m:t>𝐽</m:t>
                          </m:r>
                        </m:e>
                        <m:sub>
                          <m:r>
                            <a:rPr lang="en-US" altLang="zh-CN" sz="2000" i="1">
                              <a:solidFill>
                                <a:schemeClr val="tx2"/>
                              </a:solidFill>
                              <a:latin typeface="Cambria Math" panose="02040503050406030204" pitchFamily="18" charset="0"/>
                            </a:rPr>
                            <m:t>𝑧</m:t>
                          </m:r>
                        </m:sub>
                      </m:sSub>
                      <m:r>
                        <a:rPr lang="en-US" altLang="zh-CN" sz="2000">
                          <a:solidFill>
                            <a:schemeClr val="tx2"/>
                          </a:solidFill>
                          <a:latin typeface="Cambria Math" panose="02040503050406030204" pitchFamily="18" charset="0"/>
                        </a:rPr>
                        <m:t>(</m:t>
                      </m:r>
                      <m:r>
                        <a:rPr lang="en-US" altLang="zh-CN" sz="2000" i="1">
                          <a:solidFill>
                            <a:schemeClr val="tx2"/>
                          </a:solidFill>
                          <a:latin typeface="Cambria Math" panose="02040503050406030204" pitchFamily="18" charset="0"/>
                        </a:rPr>
                        <m:t>𝑥</m:t>
                      </m:r>
                      <m:r>
                        <a:rPr lang="en-US" altLang="zh-CN" sz="2000">
                          <a:solidFill>
                            <a:schemeClr val="tx2"/>
                          </a:solidFill>
                          <a:latin typeface="Cambria Math" panose="02040503050406030204" pitchFamily="18" charset="0"/>
                        </a:rPr>
                        <m:t>,</m:t>
                      </m:r>
                      <m:r>
                        <a:rPr lang="en-US" altLang="zh-CN" sz="2000" i="1">
                          <a:solidFill>
                            <a:schemeClr val="tx2"/>
                          </a:solidFill>
                          <a:latin typeface="Cambria Math" panose="02040503050406030204" pitchFamily="18" charset="0"/>
                        </a:rPr>
                        <m:t>𝐸</m:t>
                      </m:r>
                      <m:r>
                        <a:rPr lang="en-US" altLang="zh-CN" sz="2000">
                          <a:solidFill>
                            <a:schemeClr val="tx2"/>
                          </a:solidFill>
                          <a:latin typeface="Cambria Math" panose="02040503050406030204" pitchFamily="18" charset="0"/>
                        </a:rPr>
                        <m:t>,</m:t>
                      </m:r>
                      <m:r>
                        <m:rPr>
                          <m:sty m:val="p"/>
                        </m:rPr>
                        <a:rPr lang="en-US" altLang="zh-CN" sz="2000">
                          <a:solidFill>
                            <a:schemeClr val="tx2"/>
                          </a:solidFill>
                          <a:latin typeface="Cambria Math" panose="02040503050406030204" pitchFamily="18" charset="0"/>
                        </a:rPr>
                        <m:t>Ω</m:t>
                      </m:r>
                      <m:r>
                        <a:rPr lang="en-US" altLang="zh-CN" sz="2000">
                          <a:solidFill>
                            <a:schemeClr val="tx2"/>
                          </a:solidFill>
                          <a:latin typeface="Cambria Math" panose="02040503050406030204" pitchFamily="18" charset="0"/>
                        </a:rPr>
                        <m:t>)=</m:t>
                      </m:r>
                      <m:r>
                        <a:rPr lang="en-US" altLang="zh-CN" sz="2000" i="1">
                          <a:solidFill>
                            <a:schemeClr val="tx2"/>
                          </a:solidFill>
                          <a:latin typeface="Cambria Math" panose="02040503050406030204" pitchFamily="18" charset="0"/>
                        </a:rPr>
                        <m:t>𝑣</m:t>
                      </m:r>
                      <m:r>
                        <a:rPr lang="en-US" altLang="zh-CN" sz="2000">
                          <a:solidFill>
                            <a:schemeClr val="tx2"/>
                          </a:solidFill>
                          <a:latin typeface="Cambria Math" panose="02040503050406030204" pitchFamily="18" charset="0"/>
                        </a:rPr>
                        <m:t>(</m:t>
                      </m:r>
                      <m:r>
                        <a:rPr lang="en-US" altLang="zh-CN" sz="2000" i="1">
                          <a:solidFill>
                            <a:schemeClr val="tx2"/>
                          </a:solidFill>
                          <a:latin typeface="Cambria Math" panose="02040503050406030204" pitchFamily="18" charset="0"/>
                        </a:rPr>
                        <m:t>𝐸</m:t>
                      </m:r>
                      <m:r>
                        <a:rPr lang="en-US" altLang="zh-CN" sz="2000">
                          <a:solidFill>
                            <a:schemeClr val="tx2"/>
                          </a:solidFill>
                          <a:latin typeface="Cambria Math" panose="02040503050406030204" pitchFamily="18" charset="0"/>
                        </a:rPr>
                        <m:t>)</m:t>
                      </m:r>
                      <m:r>
                        <a:rPr lang="en-US" altLang="zh-CN" sz="2000" i="1">
                          <a:solidFill>
                            <a:schemeClr val="tx2"/>
                          </a:solidFill>
                          <a:latin typeface="Cambria Math" panose="02040503050406030204" pitchFamily="18" charset="0"/>
                        </a:rPr>
                        <m:t>𝑛</m:t>
                      </m:r>
                      <m:r>
                        <a:rPr lang="en-US" altLang="zh-CN" sz="2000">
                          <a:solidFill>
                            <a:schemeClr val="tx2"/>
                          </a:solidFill>
                          <a:latin typeface="Cambria Math" panose="02040503050406030204" pitchFamily="18" charset="0"/>
                        </a:rPr>
                        <m:t>(</m:t>
                      </m:r>
                      <m:r>
                        <a:rPr lang="en-US" altLang="zh-CN" sz="2000" i="1">
                          <a:solidFill>
                            <a:schemeClr val="tx2"/>
                          </a:solidFill>
                          <a:latin typeface="Cambria Math" panose="02040503050406030204" pitchFamily="18" charset="0"/>
                        </a:rPr>
                        <m:t>𝑥</m:t>
                      </m:r>
                      <m:r>
                        <a:rPr lang="en-US" altLang="zh-CN" sz="2000">
                          <a:solidFill>
                            <a:schemeClr val="tx2"/>
                          </a:solidFill>
                          <a:latin typeface="Cambria Math" panose="02040503050406030204" pitchFamily="18" charset="0"/>
                        </a:rPr>
                        <m:t>,</m:t>
                      </m:r>
                      <m:r>
                        <a:rPr lang="en-US" altLang="zh-CN" sz="2000" i="1">
                          <a:solidFill>
                            <a:schemeClr val="tx2"/>
                          </a:solidFill>
                          <a:latin typeface="Cambria Math" panose="02040503050406030204" pitchFamily="18" charset="0"/>
                        </a:rPr>
                        <m:t>𝐸</m:t>
                      </m:r>
                      <m:r>
                        <a:rPr lang="en-US" altLang="zh-CN" sz="2000">
                          <a:solidFill>
                            <a:schemeClr val="tx2"/>
                          </a:solidFill>
                          <a:latin typeface="Cambria Math" panose="02040503050406030204" pitchFamily="18" charset="0"/>
                        </a:rPr>
                        <m:t>,</m:t>
                      </m:r>
                      <m:r>
                        <m:rPr>
                          <m:sty m:val="p"/>
                        </m:rPr>
                        <a:rPr lang="en-US" altLang="zh-CN" sz="2000">
                          <a:solidFill>
                            <a:schemeClr val="tx2"/>
                          </a:solidFill>
                          <a:latin typeface="Cambria Math" panose="02040503050406030204" pitchFamily="18" charset="0"/>
                        </a:rPr>
                        <m:t>Ω</m:t>
                      </m:r>
                      <m:r>
                        <a:rPr lang="en-US" altLang="zh-CN" sz="2000">
                          <a:solidFill>
                            <a:schemeClr val="tx2"/>
                          </a:solidFill>
                          <a:latin typeface="Cambria Math" panose="02040503050406030204" pitchFamily="18" charset="0"/>
                        </a:rPr>
                        <m:t>)</m:t>
                      </m:r>
                      <m:d>
                        <m:dPr>
                          <m:ctrlPr>
                            <a:rPr lang="zh-CN" altLang="zh-CN" sz="2000" i="1">
                              <a:solidFill>
                                <a:schemeClr val="tx2"/>
                              </a:solidFill>
                              <a:latin typeface="Cambria Math" panose="02040503050406030204" pitchFamily="18" charset="0"/>
                            </a:rPr>
                          </m:ctrlPr>
                        </m:dPr>
                        <m:e>
                          <m:acc>
                            <m:accPr>
                              <m:chr m:val="‾"/>
                              <m:ctrlPr>
                                <a:rPr lang="zh-CN" altLang="zh-CN" sz="2000" i="1">
                                  <a:solidFill>
                                    <a:schemeClr val="tx2"/>
                                  </a:solidFill>
                                  <a:latin typeface="Cambria Math" panose="02040503050406030204" pitchFamily="18" charset="0"/>
                                </a:rPr>
                              </m:ctrlPr>
                            </m:accPr>
                            <m:e>
                              <m:r>
                                <m:rPr>
                                  <m:sty m:val="p"/>
                                </m:rPr>
                                <a:rPr lang="en-US" altLang="zh-CN" sz="2000">
                                  <a:solidFill>
                                    <a:schemeClr val="tx2"/>
                                  </a:solidFill>
                                  <a:latin typeface="Cambria Math" panose="02040503050406030204" pitchFamily="18" charset="0"/>
                                </a:rPr>
                                <m:t>Ω</m:t>
                              </m:r>
                            </m:e>
                          </m:acc>
                          <m:r>
                            <a:rPr lang="en-US" altLang="zh-CN" sz="2000">
                              <a:solidFill>
                                <a:schemeClr val="tx2"/>
                              </a:solidFill>
                              <a:latin typeface="Cambria Math" panose="02040503050406030204" pitchFamily="18" charset="0"/>
                            </a:rPr>
                            <m:t>⋅</m:t>
                          </m:r>
                          <m:sSub>
                            <m:sSubPr>
                              <m:ctrlPr>
                                <a:rPr lang="zh-CN" altLang="zh-CN" sz="2000" i="1">
                                  <a:solidFill>
                                    <a:schemeClr val="tx2"/>
                                  </a:solidFill>
                                  <a:latin typeface="Cambria Math" panose="02040503050406030204" pitchFamily="18" charset="0"/>
                                </a:rPr>
                              </m:ctrlPr>
                            </m:sSubPr>
                            <m:e>
                              <m:acc>
                                <m:accPr>
                                  <m:chr m:val="ˆ"/>
                                  <m:ctrlPr>
                                    <a:rPr lang="zh-CN" altLang="zh-CN" sz="2000" i="1">
                                      <a:solidFill>
                                        <a:schemeClr val="tx2"/>
                                      </a:solidFill>
                                      <a:latin typeface="Cambria Math" panose="02040503050406030204" pitchFamily="18" charset="0"/>
                                    </a:rPr>
                                  </m:ctrlPr>
                                </m:accPr>
                                <m:e>
                                  <m:r>
                                    <a:rPr lang="en-US" altLang="zh-CN" sz="2000" i="1">
                                      <a:solidFill>
                                        <a:schemeClr val="tx2"/>
                                      </a:solidFill>
                                      <a:latin typeface="Cambria Math" panose="02040503050406030204" pitchFamily="18" charset="0"/>
                                    </a:rPr>
                                    <m:t>𝑛</m:t>
                                  </m:r>
                                </m:e>
                              </m:acc>
                            </m:e>
                            <m:sub>
                              <m:r>
                                <a:rPr lang="en-US" altLang="zh-CN" sz="2000" i="1">
                                  <a:solidFill>
                                    <a:schemeClr val="tx2"/>
                                  </a:solidFill>
                                  <a:latin typeface="Cambria Math" panose="02040503050406030204" pitchFamily="18" charset="0"/>
                                </a:rPr>
                                <m:t>𝑧</m:t>
                              </m:r>
                            </m:sub>
                          </m:sSub>
                        </m:e>
                      </m:d>
                      <m:r>
                        <a:rPr lang="en-US" altLang="zh-CN" sz="2000">
                          <a:solidFill>
                            <a:schemeClr val="tx2"/>
                          </a:solidFill>
                          <a:latin typeface="Cambria Math" panose="02040503050406030204" pitchFamily="18" charset="0"/>
                        </a:rPr>
                        <m:t>=</m:t>
                      </m:r>
                      <m:r>
                        <a:rPr lang="en-US" altLang="zh-CN" sz="2000" i="1">
                          <a:solidFill>
                            <a:schemeClr val="tx2"/>
                          </a:solidFill>
                          <a:latin typeface="Cambria Math" panose="02040503050406030204" pitchFamily="18" charset="0"/>
                        </a:rPr>
                        <m:t>𝑣</m:t>
                      </m:r>
                      <m:r>
                        <a:rPr lang="en-US" altLang="zh-CN" sz="2000">
                          <a:solidFill>
                            <a:schemeClr val="tx2"/>
                          </a:solidFill>
                          <a:latin typeface="Cambria Math" panose="02040503050406030204" pitchFamily="18" charset="0"/>
                        </a:rPr>
                        <m:t>(</m:t>
                      </m:r>
                      <m:r>
                        <a:rPr lang="en-US" altLang="zh-CN" sz="2000" i="1">
                          <a:solidFill>
                            <a:schemeClr val="tx2"/>
                          </a:solidFill>
                          <a:latin typeface="Cambria Math" panose="02040503050406030204" pitchFamily="18" charset="0"/>
                        </a:rPr>
                        <m:t>𝐸</m:t>
                      </m:r>
                      <m:r>
                        <a:rPr lang="en-US" altLang="zh-CN" sz="2000">
                          <a:solidFill>
                            <a:schemeClr val="tx2"/>
                          </a:solidFill>
                          <a:latin typeface="Cambria Math" panose="02040503050406030204" pitchFamily="18" charset="0"/>
                        </a:rPr>
                        <m:t>)</m:t>
                      </m:r>
                      <m:r>
                        <a:rPr lang="en-US" altLang="zh-CN" sz="2000" i="1">
                          <a:solidFill>
                            <a:schemeClr val="tx2"/>
                          </a:solidFill>
                          <a:latin typeface="Cambria Math" panose="02040503050406030204" pitchFamily="18" charset="0"/>
                        </a:rPr>
                        <m:t>𝑛</m:t>
                      </m:r>
                      <m:r>
                        <a:rPr lang="en-US" altLang="zh-CN" sz="2000">
                          <a:solidFill>
                            <a:schemeClr val="tx2"/>
                          </a:solidFill>
                          <a:latin typeface="Cambria Math" panose="02040503050406030204" pitchFamily="18" charset="0"/>
                        </a:rPr>
                        <m:t>(</m:t>
                      </m:r>
                      <m:r>
                        <a:rPr lang="en-US" altLang="zh-CN" sz="2000" i="1">
                          <a:solidFill>
                            <a:schemeClr val="tx2"/>
                          </a:solidFill>
                          <a:latin typeface="Cambria Math" panose="02040503050406030204" pitchFamily="18" charset="0"/>
                        </a:rPr>
                        <m:t>𝑥</m:t>
                      </m:r>
                      <m:r>
                        <a:rPr lang="en-US" altLang="zh-CN" sz="2000">
                          <a:solidFill>
                            <a:schemeClr val="tx2"/>
                          </a:solidFill>
                          <a:latin typeface="Cambria Math" panose="02040503050406030204" pitchFamily="18" charset="0"/>
                        </a:rPr>
                        <m:t>,</m:t>
                      </m:r>
                      <m:r>
                        <a:rPr lang="en-US" altLang="zh-CN" sz="2000" i="1">
                          <a:solidFill>
                            <a:schemeClr val="tx2"/>
                          </a:solidFill>
                          <a:latin typeface="Cambria Math" panose="02040503050406030204" pitchFamily="18" charset="0"/>
                        </a:rPr>
                        <m:t>𝐸</m:t>
                      </m:r>
                      <m:r>
                        <a:rPr lang="en-US" altLang="zh-CN" sz="2000">
                          <a:solidFill>
                            <a:schemeClr val="tx2"/>
                          </a:solidFill>
                          <a:latin typeface="Cambria Math" panose="02040503050406030204" pitchFamily="18" charset="0"/>
                        </a:rPr>
                        <m:t>,</m:t>
                      </m:r>
                      <m:r>
                        <m:rPr>
                          <m:sty m:val="p"/>
                        </m:rPr>
                        <a:rPr lang="en-US" altLang="zh-CN" sz="2000">
                          <a:solidFill>
                            <a:schemeClr val="tx2"/>
                          </a:solidFill>
                          <a:latin typeface="Cambria Math" panose="02040503050406030204" pitchFamily="18" charset="0"/>
                        </a:rPr>
                        <m:t>Ω</m:t>
                      </m:r>
                      <m:r>
                        <a:rPr lang="en-US" altLang="zh-CN" sz="2000">
                          <a:solidFill>
                            <a:schemeClr val="tx2"/>
                          </a:solidFill>
                          <a:latin typeface="Cambria Math" panose="02040503050406030204" pitchFamily="18" charset="0"/>
                        </a:rPr>
                        <m:t>)</m:t>
                      </m:r>
                      <m:r>
                        <m:rPr>
                          <m:sty m:val="p"/>
                        </m:rPr>
                        <a:rPr lang="en-US" altLang="zh-CN" sz="2000">
                          <a:solidFill>
                            <a:schemeClr val="tx2"/>
                          </a:solidFill>
                          <a:latin typeface="Cambria Math" panose="02040503050406030204" pitchFamily="18" charset="0"/>
                        </a:rPr>
                        <m:t>sin</m:t>
                      </m:r>
                      <m:r>
                        <a:rPr lang="en-US" altLang="zh-CN" sz="2000" i="1">
                          <a:solidFill>
                            <a:schemeClr val="tx2"/>
                          </a:solidFill>
                          <a:latin typeface="Cambria Math" panose="02040503050406030204" pitchFamily="18" charset="0"/>
                        </a:rPr>
                        <m:t>𝜇</m:t>
                      </m:r>
                      <m:r>
                        <m:rPr>
                          <m:sty m:val="p"/>
                        </m:rPr>
                        <a:rPr lang="en-US" altLang="zh-CN" sz="2000">
                          <a:solidFill>
                            <a:schemeClr val="tx2"/>
                          </a:solidFill>
                          <a:latin typeface="Cambria Math" panose="02040503050406030204" pitchFamily="18" charset="0"/>
                        </a:rPr>
                        <m:t>sin</m:t>
                      </m:r>
                      <m:r>
                        <a:rPr lang="en-US" altLang="zh-CN" sz="2000" i="1">
                          <a:solidFill>
                            <a:schemeClr val="tx2"/>
                          </a:solidFill>
                          <a:latin typeface="Cambria Math" panose="02040503050406030204" pitchFamily="18" charset="0"/>
                        </a:rPr>
                        <m:t>𝜑</m:t>
                      </m:r>
                    </m:oMath>
                  </m:oMathPara>
                </a14:m>
                <a:endParaRPr lang="en-US" altLang="zh-CN" sz="2000" dirty="0">
                  <a:solidFill>
                    <a:schemeClr val="tx2"/>
                  </a:solidFill>
                  <a:latin typeface="华文楷体" panose="02010600040101010101" charset="-122"/>
                  <a:ea typeface="华文楷体" panose="02010600040101010101" charset="-122"/>
                </a:endParaRPr>
              </a:p>
              <a:p>
                <a:pPr>
                  <a:spcAft>
                    <a:spcPts val="1200"/>
                  </a:spcAft>
                </a:pPr>
                <a:r>
                  <a:rPr lang="zh-CN" altLang="en-US" sz="2000" dirty="0">
                    <a:solidFill>
                      <a:schemeClr val="tx2"/>
                    </a:solidFill>
                    <a:latin typeface="华文楷体" panose="02010600040101010101" charset="-122"/>
                    <a:ea typeface="华文楷体" panose="02010600040101010101" charset="-122"/>
                  </a:rPr>
                  <a:t>可以证明：</a:t>
                </a:r>
                <a:endParaRPr lang="zh-CN" altLang="zh-CN" sz="2000" dirty="0">
                  <a:solidFill>
                    <a:schemeClr val="tx2"/>
                  </a:solidFill>
                  <a:latin typeface="华文楷体" panose="02010600040101010101" charset="-122"/>
                  <a:ea typeface="华文楷体" panose="02010600040101010101" charset="-122"/>
                </a:endParaRPr>
              </a:p>
              <a:p>
                <a14:m>
                  <m:oMathPara xmlns:m="http://schemas.openxmlformats.org/officeDocument/2006/math">
                    <m:oMathParaPr>
                      <m:jc m:val="centerGroup"/>
                    </m:oMathParaPr>
                    <m:oMath xmlns:m="http://schemas.openxmlformats.org/officeDocument/2006/math">
                      <m:m>
                        <m:mPr>
                          <m:mcs>
                            <m:mc>
                              <m:mcPr>
                                <m:count m:val="1"/>
                                <m:mcJc m:val="center"/>
                              </m:mcPr>
                            </m:mc>
                          </m:mcs>
                          <m:plcHide m:val="on"/>
                          <m:ctrlPr>
                            <a:rPr lang="zh-CN" altLang="zh-CN" sz="2000" i="1" smtClean="0">
                              <a:solidFill>
                                <a:schemeClr val="tx2"/>
                              </a:solidFill>
                              <a:latin typeface="Cambria Math" panose="02040503050406030204" pitchFamily="18" charset="0"/>
                            </a:rPr>
                          </m:ctrlPr>
                        </m:mPr>
                        <m:mr>
                          <m:e>
                            <m:sSub>
                              <m:sSubPr>
                                <m:ctrlPr>
                                  <a:rPr lang="zh-CN" altLang="zh-CN" sz="2000" i="1">
                                    <a:solidFill>
                                      <a:schemeClr val="tx2"/>
                                    </a:solidFill>
                                    <a:latin typeface="Cambria Math" panose="02040503050406030204" pitchFamily="18" charset="0"/>
                                  </a:rPr>
                                </m:ctrlPr>
                              </m:sSubPr>
                              <m:e>
                                <m:r>
                                  <a:rPr lang="en-US" altLang="zh-CN" sz="2000" i="1">
                                    <a:solidFill>
                                      <a:schemeClr val="tx2"/>
                                    </a:solidFill>
                                    <a:latin typeface="Cambria Math" panose="02040503050406030204" pitchFamily="18" charset="0"/>
                                  </a:rPr>
                                  <m:t>𝐽</m:t>
                                </m:r>
                              </m:e>
                              <m:sub>
                                <m:r>
                                  <a:rPr lang="en-US" altLang="zh-CN" sz="2000" i="1">
                                    <a:solidFill>
                                      <a:schemeClr val="tx2"/>
                                    </a:solidFill>
                                    <a:latin typeface="Cambria Math" panose="02040503050406030204" pitchFamily="18" charset="0"/>
                                  </a:rPr>
                                  <m:t>𝑦</m:t>
                                </m:r>
                              </m:sub>
                            </m:sSub>
                            <m:r>
                              <a:rPr lang="en-US" altLang="zh-CN" sz="2000">
                                <a:solidFill>
                                  <a:schemeClr val="tx2"/>
                                </a:solidFill>
                                <a:latin typeface="Cambria Math" panose="02040503050406030204" pitchFamily="18" charset="0"/>
                              </a:rPr>
                              <m:t>(</m:t>
                            </m:r>
                            <m:r>
                              <a:rPr lang="en-US" altLang="zh-CN" sz="2000" i="1">
                                <a:solidFill>
                                  <a:schemeClr val="tx2"/>
                                </a:solidFill>
                                <a:latin typeface="Cambria Math" panose="02040503050406030204" pitchFamily="18" charset="0"/>
                              </a:rPr>
                              <m:t>𝑥</m:t>
                            </m:r>
                            <m:r>
                              <a:rPr lang="en-US" altLang="zh-CN" sz="2000">
                                <a:solidFill>
                                  <a:schemeClr val="tx2"/>
                                </a:solidFill>
                                <a:latin typeface="Cambria Math" panose="02040503050406030204" pitchFamily="18" charset="0"/>
                              </a:rPr>
                              <m:t>,</m:t>
                            </m:r>
                            <m:r>
                              <a:rPr lang="en-US" altLang="zh-CN" sz="2000" i="1">
                                <a:solidFill>
                                  <a:schemeClr val="tx2"/>
                                </a:solidFill>
                                <a:latin typeface="Cambria Math" panose="02040503050406030204" pitchFamily="18" charset="0"/>
                              </a:rPr>
                              <m:t>𝐸</m:t>
                            </m:r>
                            <m:r>
                              <a:rPr lang="en-US" altLang="zh-CN" sz="2000">
                                <a:solidFill>
                                  <a:schemeClr val="tx2"/>
                                </a:solidFill>
                                <a:latin typeface="Cambria Math" panose="02040503050406030204" pitchFamily="18" charset="0"/>
                              </a:rPr>
                              <m:t>)=</m:t>
                            </m:r>
                            <m:nary>
                              <m:naryPr>
                                <m:grow m:val="on"/>
                                <m:limLoc m:val="subSup"/>
                                <m:supHide m:val="on"/>
                                <m:ctrlPr>
                                  <a:rPr lang="zh-CN" altLang="zh-CN" sz="2000" i="1">
                                    <a:solidFill>
                                      <a:schemeClr val="tx2"/>
                                    </a:solidFill>
                                    <a:latin typeface="Cambria Math" panose="02040503050406030204" pitchFamily="18" charset="0"/>
                                  </a:rPr>
                                </m:ctrlPr>
                              </m:naryPr>
                              <m:sub>
                                <m:r>
                                  <m:rPr>
                                    <m:sty m:val="p"/>
                                  </m:rPr>
                                  <a:rPr lang="en-US" altLang="zh-CN" sz="2000">
                                    <a:solidFill>
                                      <a:schemeClr val="tx2"/>
                                    </a:solidFill>
                                    <a:latin typeface="Cambria Math" panose="02040503050406030204" pitchFamily="18" charset="0"/>
                                  </a:rPr>
                                  <m:t>Ω</m:t>
                                </m:r>
                              </m:sub>
                              <m:sup/>
                              <m:e>
                                <m:r>
                                  <a:rPr lang="en-US" altLang="zh-CN" sz="2000">
                                    <a:solidFill>
                                      <a:schemeClr val="tx2"/>
                                    </a:solidFill>
                                    <a:latin typeface="Cambria Math" panose="02040503050406030204" pitchFamily="18" charset="0"/>
                                  </a:rPr>
                                  <m:t> </m:t>
                                </m:r>
                              </m:e>
                            </m:nary>
                            <m:r>
                              <a:rPr lang="en-US" altLang="zh-CN" sz="2000">
                                <a:solidFill>
                                  <a:schemeClr val="tx2"/>
                                </a:solidFill>
                                <a:latin typeface="Cambria Math" panose="02040503050406030204" pitchFamily="18" charset="0"/>
                              </a:rPr>
                              <m:t> </m:t>
                            </m:r>
                            <m:sSub>
                              <m:sSubPr>
                                <m:ctrlPr>
                                  <a:rPr lang="zh-CN" altLang="zh-CN" sz="2000" i="1">
                                    <a:solidFill>
                                      <a:schemeClr val="tx2"/>
                                    </a:solidFill>
                                    <a:latin typeface="Cambria Math" panose="02040503050406030204" pitchFamily="18" charset="0"/>
                                  </a:rPr>
                                </m:ctrlPr>
                              </m:sSubPr>
                              <m:e>
                                <m:r>
                                  <a:rPr lang="en-US" altLang="zh-CN" sz="2000" i="1">
                                    <a:solidFill>
                                      <a:schemeClr val="tx2"/>
                                    </a:solidFill>
                                    <a:latin typeface="Cambria Math" panose="02040503050406030204" pitchFamily="18" charset="0"/>
                                  </a:rPr>
                                  <m:t>𝐽</m:t>
                                </m:r>
                              </m:e>
                              <m:sub>
                                <m:r>
                                  <a:rPr lang="en-US" altLang="zh-CN" sz="2000" i="1">
                                    <a:solidFill>
                                      <a:schemeClr val="tx2"/>
                                    </a:solidFill>
                                    <a:latin typeface="Cambria Math" panose="02040503050406030204" pitchFamily="18" charset="0"/>
                                  </a:rPr>
                                  <m:t>𝑦</m:t>
                                </m:r>
                              </m:sub>
                            </m:sSub>
                            <m:r>
                              <a:rPr lang="en-US" altLang="zh-CN" sz="2000">
                                <a:solidFill>
                                  <a:schemeClr val="tx2"/>
                                </a:solidFill>
                                <a:latin typeface="Cambria Math" panose="02040503050406030204" pitchFamily="18" charset="0"/>
                              </a:rPr>
                              <m:t>(</m:t>
                            </m:r>
                            <m:r>
                              <a:rPr lang="en-US" altLang="zh-CN" sz="2000" i="1">
                                <a:solidFill>
                                  <a:schemeClr val="tx2"/>
                                </a:solidFill>
                                <a:latin typeface="Cambria Math" panose="02040503050406030204" pitchFamily="18" charset="0"/>
                              </a:rPr>
                              <m:t>𝑥</m:t>
                            </m:r>
                            <m:r>
                              <a:rPr lang="en-US" altLang="zh-CN" sz="2000">
                                <a:solidFill>
                                  <a:schemeClr val="tx2"/>
                                </a:solidFill>
                                <a:latin typeface="Cambria Math" panose="02040503050406030204" pitchFamily="18" charset="0"/>
                              </a:rPr>
                              <m:t>,</m:t>
                            </m:r>
                            <m:r>
                              <a:rPr lang="en-US" altLang="zh-CN" sz="2000" i="1">
                                <a:solidFill>
                                  <a:schemeClr val="tx2"/>
                                </a:solidFill>
                                <a:latin typeface="Cambria Math" panose="02040503050406030204" pitchFamily="18" charset="0"/>
                              </a:rPr>
                              <m:t>𝐸</m:t>
                            </m:r>
                            <m:r>
                              <a:rPr lang="en-US" altLang="zh-CN" sz="2000">
                                <a:solidFill>
                                  <a:schemeClr val="tx2"/>
                                </a:solidFill>
                                <a:latin typeface="Cambria Math" panose="02040503050406030204" pitchFamily="18" charset="0"/>
                              </a:rPr>
                              <m:t>,</m:t>
                            </m:r>
                            <m:r>
                              <m:rPr>
                                <m:sty m:val="p"/>
                              </m:rPr>
                              <a:rPr lang="en-US" altLang="zh-CN" sz="2000">
                                <a:solidFill>
                                  <a:schemeClr val="tx2"/>
                                </a:solidFill>
                                <a:latin typeface="Cambria Math" panose="02040503050406030204" pitchFamily="18" charset="0"/>
                              </a:rPr>
                              <m:t>Ω</m:t>
                            </m:r>
                            <m:r>
                              <a:rPr lang="en-US" altLang="zh-CN" sz="2000">
                                <a:solidFill>
                                  <a:schemeClr val="tx2"/>
                                </a:solidFill>
                                <a:latin typeface="Cambria Math" panose="02040503050406030204" pitchFamily="18" charset="0"/>
                              </a:rPr>
                              <m:t>)</m:t>
                            </m:r>
                            <m:r>
                              <a:rPr lang="en-US" altLang="zh-CN" sz="2000" i="1">
                                <a:solidFill>
                                  <a:schemeClr val="tx2"/>
                                </a:solidFill>
                                <a:latin typeface="Cambria Math" panose="02040503050406030204" pitchFamily="18" charset="0"/>
                              </a:rPr>
                              <m:t>𝑑</m:t>
                            </m:r>
                            <m:r>
                              <m:rPr>
                                <m:sty m:val="p"/>
                              </m:rPr>
                              <a:rPr lang="en-US" altLang="zh-CN" sz="2000">
                                <a:solidFill>
                                  <a:schemeClr val="tx2"/>
                                </a:solidFill>
                                <a:latin typeface="Cambria Math" panose="02040503050406030204" pitchFamily="18" charset="0"/>
                              </a:rPr>
                              <m:t>Ω</m:t>
                            </m:r>
                            <m:r>
                              <a:rPr lang="en-US" altLang="zh-CN" sz="2000">
                                <a:solidFill>
                                  <a:schemeClr val="tx2"/>
                                </a:solidFill>
                                <a:latin typeface="Cambria Math" panose="02040503050406030204" pitchFamily="18" charset="0"/>
                              </a:rPr>
                              <m:t>=</m:t>
                            </m:r>
                            <m:r>
                              <a:rPr lang="en-US" altLang="zh-CN" sz="2000">
                                <a:solidFill>
                                  <a:schemeClr val="tx2"/>
                                </a:solidFill>
                                <a:latin typeface="Cambria Math" panose="02040503050406030204" pitchFamily="18" charset="0"/>
                              </a:rPr>
                              <m:t>0</m:t>
                            </m:r>
                          </m:e>
                        </m:mr>
                        <m:mr>
                          <m:e>
                            <m:sSub>
                              <m:sSubPr>
                                <m:ctrlPr>
                                  <a:rPr lang="zh-CN" altLang="zh-CN" sz="2000" i="1">
                                    <a:solidFill>
                                      <a:schemeClr val="tx2"/>
                                    </a:solidFill>
                                    <a:latin typeface="Cambria Math" panose="02040503050406030204" pitchFamily="18" charset="0"/>
                                  </a:rPr>
                                </m:ctrlPr>
                              </m:sSubPr>
                              <m:e>
                                <m:r>
                                  <a:rPr lang="en-US" altLang="zh-CN" sz="2000" i="1">
                                    <a:solidFill>
                                      <a:schemeClr val="tx2"/>
                                    </a:solidFill>
                                    <a:latin typeface="Cambria Math" panose="02040503050406030204" pitchFamily="18" charset="0"/>
                                  </a:rPr>
                                  <m:t>𝐽</m:t>
                                </m:r>
                              </m:e>
                              <m:sub>
                                <m:r>
                                  <a:rPr lang="en-US" altLang="zh-CN" sz="2000" i="1">
                                    <a:solidFill>
                                      <a:schemeClr val="tx2"/>
                                    </a:solidFill>
                                    <a:latin typeface="Cambria Math" panose="02040503050406030204" pitchFamily="18" charset="0"/>
                                  </a:rPr>
                                  <m:t>𝑧</m:t>
                                </m:r>
                              </m:sub>
                            </m:sSub>
                            <m:r>
                              <a:rPr lang="en-US" altLang="zh-CN" sz="2000">
                                <a:solidFill>
                                  <a:schemeClr val="tx2"/>
                                </a:solidFill>
                                <a:latin typeface="Cambria Math" panose="02040503050406030204" pitchFamily="18" charset="0"/>
                              </a:rPr>
                              <m:t>(</m:t>
                            </m:r>
                            <m:r>
                              <a:rPr lang="en-US" altLang="zh-CN" sz="2000" i="1">
                                <a:solidFill>
                                  <a:schemeClr val="tx2"/>
                                </a:solidFill>
                                <a:latin typeface="Cambria Math" panose="02040503050406030204" pitchFamily="18" charset="0"/>
                              </a:rPr>
                              <m:t>𝑥</m:t>
                            </m:r>
                            <m:r>
                              <a:rPr lang="en-US" altLang="zh-CN" sz="2000">
                                <a:solidFill>
                                  <a:schemeClr val="tx2"/>
                                </a:solidFill>
                                <a:latin typeface="Cambria Math" panose="02040503050406030204" pitchFamily="18" charset="0"/>
                              </a:rPr>
                              <m:t>,</m:t>
                            </m:r>
                            <m:r>
                              <a:rPr lang="en-US" altLang="zh-CN" sz="2000" i="1">
                                <a:solidFill>
                                  <a:schemeClr val="tx2"/>
                                </a:solidFill>
                                <a:latin typeface="Cambria Math" panose="02040503050406030204" pitchFamily="18" charset="0"/>
                              </a:rPr>
                              <m:t>𝐸</m:t>
                            </m:r>
                            <m:r>
                              <a:rPr lang="en-US" altLang="zh-CN" sz="2000">
                                <a:solidFill>
                                  <a:schemeClr val="tx2"/>
                                </a:solidFill>
                                <a:latin typeface="Cambria Math" panose="02040503050406030204" pitchFamily="18" charset="0"/>
                              </a:rPr>
                              <m:t>)=</m:t>
                            </m:r>
                            <m:nary>
                              <m:naryPr>
                                <m:grow m:val="on"/>
                                <m:limLoc m:val="subSup"/>
                                <m:supHide m:val="on"/>
                                <m:ctrlPr>
                                  <a:rPr lang="zh-CN" altLang="zh-CN" sz="2000" i="1">
                                    <a:solidFill>
                                      <a:schemeClr val="tx2"/>
                                    </a:solidFill>
                                    <a:latin typeface="Cambria Math" panose="02040503050406030204" pitchFamily="18" charset="0"/>
                                  </a:rPr>
                                </m:ctrlPr>
                              </m:naryPr>
                              <m:sub>
                                <m:r>
                                  <m:rPr>
                                    <m:sty m:val="p"/>
                                  </m:rPr>
                                  <a:rPr lang="en-US" altLang="zh-CN" sz="2000">
                                    <a:solidFill>
                                      <a:schemeClr val="tx2"/>
                                    </a:solidFill>
                                    <a:latin typeface="Cambria Math" panose="02040503050406030204" pitchFamily="18" charset="0"/>
                                  </a:rPr>
                                  <m:t>Ω</m:t>
                                </m:r>
                              </m:sub>
                              <m:sup/>
                              <m:e>
                                <m:r>
                                  <a:rPr lang="en-US" altLang="zh-CN" sz="2000">
                                    <a:solidFill>
                                      <a:schemeClr val="tx2"/>
                                    </a:solidFill>
                                    <a:latin typeface="Cambria Math" panose="02040503050406030204" pitchFamily="18" charset="0"/>
                                  </a:rPr>
                                  <m:t> </m:t>
                                </m:r>
                              </m:e>
                            </m:nary>
                            <m:r>
                              <a:rPr lang="en-US" altLang="zh-CN" sz="2000">
                                <a:solidFill>
                                  <a:schemeClr val="tx2"/>
                                </a:solidFill>
                                <a:latin typeface="Cambria Math" panose="02040503050406030204" pitchFamily="18" charset="0"/>
                              </a:rPr>
                              <m:t> </m:t>
                            </m:r>
                            <m:sSub>
                              <m:sSubPr>
                                <m:ctrlPr>
                                  <a:rPr lang="zh-CN" altLang="zh-CN" sz="2000" i="1">
                                    <a:solidFill>
                                      <a:schemeClr val="tx2"/>
                                    </a:solidFill>
                                    <a:latin typeface="Cambria Math" panose="02040503050406030204" pitchFamily="18" charset="0"/>
                                  </a:rPr>
                                </m:ctrlPr>
                              </m:sSubPr>
                              <m:e>
                                <m:r>
                                  <a:rPr lang="en-US" altLang="zh-CN" sz="2000" i="1">
                                    <a:solidFill>
                                      <a:schemeClr val="tx2"/>
                                    </a:solidFill>
                                    <a:latin typeface="Cambria Math" panose="02040503050406030204" pitchFamily="18" charset="0"/>
                                  </a:rPr>
                                  <m:t>𝐽</m:t>
                                </m:r>
                              </m:e>
                              <m:sub>
                                <m:r>
                                  <a:rPr lang="en-US" altLang="zh-CN" sz="2000" i="1">
                                    <a:solidFill>
                                      <a:schemeClr val="tx2"/>
                                    </a:solidFill>
                                    <a:latin typeface="Cambria Math" panose="02040503050406030204" pitchFamily="18" charset="0"/>
                                  </a:rPr>
                                  <m:t>𝑧</m:t>
                                </m:r>
                              </m:sub>
                            </m:sSub>
                            <m:r>
                              <a:rPr lang="en-US" altLang="zh-CN" sz="2000">
                                <a:solidFill>
                                  <a:schemeClr val="tx2"/>
                                </a:solidFill>
                                <a:latin typeface="Cambria Math" panose="02040503050406030204" pitchFamily="18" charset="0"/>
                              </a:rPr>
                              <m:t>(</m:t>
                            </m:r>
                            <m:r>
                              <a:rPr lang="en-US" altLang="zh-CN" sz="2000" i="1">
                                <a:solidFill>
                                  <a:schemeClr val="tx2"/>
                                </a:solidFill>
                                <a:latin typeface="Cambria Math" panose="02040503050406030204" pitchFamily="18" charset="0"/>
                              </a:rPr>
                              <m:t>𝑥</m:t>
                            </m:r>
                            <m:r>
                              <a:rPr lang="en-US" altLang="zh-CN" sz="2000">
                                <a:solidFill>
                                  <a:schemeClr val="tx2"/>
                                </a:solidFill>
                                <a:latin typeface="Cambria Math" panose="02040503050406030204" pitchFamily="18" charset="0"/>
                              </a:rPr>
                              <m:t>,</m:t>
                            </m:r>
                            <m:r>
                              <a:rPr lang="en-US" altLang="zh-CN" sz="2000" i="1">
                                <a:solidFill>
                                  <a:schemeClr val="tx2"/>
                                </a:solidFill>
                                <a:latin typeface="Cambria Math" panose="02040503050406030204" pitchFamily="18" charset="0"/>
                              </a:rPr>
                              <m:t>𝐸</m:t>
                            </m:r>
                            <m:r>
                              <a:rPr lang="en-US" altLang="zh-CN" sz="2000">
                                <a:solidFill>
                                  <a:schemeClr val="tx2"/>
                                </a:solidFill>
                                <a:latin typeface="Cambria Math" panose="02040503050406030204" pitchFamily="18" charset="0"/>
                              </a:rPr>
                              <m:t>,</m:t>
                            </m:r>
                            <m:r>
                              <m:rPr>
                                <m:sty m:val="p"/>
                              </m:rPr>
                              <a:rPr lang="en-US" altLang="zh-CN" sz="2000">
                                <a:solidFill>
                                  <a:schemeClr val="tx2"/>
                                </a:solidFill>
                                <a:latin typeface="Cambria Math" panose="02040503050406030204" pitchFamily="18" charset="0"/>
                              </a:rPr>
                              <m:t>Ω</m:t>
                            </m:r>
                            <m:r>
                              <a:rPr lang="en-US" altLang="zh-CN" sz="2000">
                                <a:solidFill>
                                  <a:schemeClr val="tx2"/>
                                </a:solidFill>
                                <a:latin typeface="Cambria Math" panose="02040503050406030204" pitchFamily="18" charset="0"/>
                              </a:rPr>
                              <m:t>)</m:t>
                            </m:r>
                            <m:r>
                              <a:rPr lang="en-US" altLang="zh-CN" sz="2000" i="1">
                                <a:solidFill>
                                  <a:schemeClr val="tx2"/>
                                </a:solidFill>
                                <a:latin typeface="Cambria Math" panose="02040503050406030204" pitchFamily="18" charset="0"/>
                              </a:rPr>
                              <m:t>𝑑</m:t>
                            </m:r>
                            <m:r>
                              <m:rPr>
                                <m:sty m:val="p"/>
                              </m:rPr>
                              <a:rPr lang="en-US" altLang="zh-CN" sz="2000">
                                <a:solidFill>
                                  <a:schemeClr val="tx2"/>
                                </a:solidFill>
                                <a:latin typeface="Cambria Math" panose="02040503050406030204" pitchFamily="18" charset="0"/>
                              </a:rPr>
                              <m:t>Ω</m:t>
                            </m:r>
                            <m:r>
                              <a:rPr lang="en-US" altLang="zh-CN" sz="2000">
                                <a:solidFill>
                                  <a:schemeClr val="tx2"/>
                                </a:solidFill>
                                <a:latin typeface="Cambria Math" panose="02040503050406030204" pitchFamily="18" charset="0"/>
                              </a:rPr>
                              <m:t>=</m:t>
                            </m:r>
                            <m:r>
                              <a:rPr lang="en-US" altLang="zh-CN" sz="2000">
                                <a:solidFill>
                                  <a:schemeClr val="tx2"/>
                                </a:solidFill>
                                <a:latin typeface="Cambria Math" panose="02040503050406030204" pitchFamily="18" charset="0"/>
                              </a:rPr>
                              <m:t>0</m:t>
                            </m:r>
                          </m:e>
                        </m:mr>
                      </m:m>
                    </m:oMath>
                  </m:oMathPara>
                </a14:m>
                <a:endParaRPr lang="zh-CN" altLang="zh-CN" sz="2000" dirty="0">
                  <a:solidFill>
                    <a:schemeClr val="tx2"/>
                  </a:solidFill>
                  <a:latin typeface="华文楷体" panose="02010600040101010101" charset="-122"/>
                  <a:ea typeface="华文楷体" panose="02010600040101010101" charset="-122"/>
                </a:endParaRPr>
              </a:p>
              <a:p>
                <a:r>
                  <a:rPr lang="en-US" altLang="zh-CN" sz="2000" dirty="0">
                    <a:solidFill>
                      <a:schemeClr val="tx2"/>
                    </a:solidFill>
                    <a:latin typeface="华文楷体" panose="02010600040101010101" charset="-122"/>
                    <a:ea typeface="华文楷体" panose="02010600040101010101" charset="-122"/>
                  </a:rPr>
                  <a:t>则:</a:t>
                </a:r>
                <a:endParaRPr lang="zh-CN" altLang="zh-CN" sz="2000" dirty="0">
                  <a:solidFill>
                    <a:schemeClr val="tx2"/>
                  </a:solidFill>
                  <a:latin typeface="华文楷体" panose="02010600040101010101" charset="-122"/>
                  <a:ea typeface="华文楷体" panose="02010600040101010101" charset="-122"/>
                </a:endParaRPr>
              </a:p>
              <a:p>
                <a14:m>
                  <m:oMathPara xmlns:m="http://schemas.openxmlformats.org/officeDocument/2006/math">
                    <m:oMathParaPr>
                      <m:jc m:val="centerGroup"/>
                    </m:oMathParaPr>
                    <m:oMath xmlns:m="http://schemas.openxmlformats.org/officeDocument/2006/math">
                      <m:m>
                        <m:mPr>
                          <m:mcs>
                            <m:mc>
                              <m:mcPr>
                                <m:count m:val="1"/>
                                <m:mcJc m:val="center"/>
                              </m:mcPr>
                            </m:mc>
                          </m:mcs>
                          <m:plcHide m:val="on"/>
                          <m:ctrlPr>
                            <a:rPr lang="zh-CN" altLang="zh-CN" sz="2000" i="1">
                              <a:solidFill>
                                <a:schemeClr val="tx2"/>
                              </a:solidFill>
                              <a:latin typeface="Cambria Math" panose="02040503050406030204" pitchFamily="18" charset="0"/>
                            </a:rPr>
                          </m:ctrlPr>
                        </m:mPr>
                        <m:mr>
                          <m:e>
                            <m:r>
                              <a:rPr lang="en-US" altLang="zh-CN" sz="2000" i="1">
                                <a:solidFill>
                                  <a:schemeClr val="tx2"/>
                                </a:solidFill>
                                <a:latin typeface="Cambria Math" panose="02040503050406030204" pitchFamily="18" charset="0"/>
                              </a:rPr>
                              <m:t>𝐽</m:t>
                            </m:r>
                            <m:r>
                              <a:rPr lang="en-US" altLang="zh-CN" sz="2000">
                                <a:solidFill>
                                  <a:schemeClr val="tx2"/>
                                </a:solidFill>
                                <a:latin typeface="Cambria Math" panose="02040503050406030204" pitchFamily="18" charset="0"/>
                              </a:rPr>
                              <m:t>(</m:t>
                            </m:r>
                            <m:r>
                              <a:rPr lang="en-US" altLang="zh-CN" sz="2000" i="1">
                                <a:solidFill>
                                  <a:schemeClr val="tx2"/>
                                </a:solidFill>
                                <a:latin typeface="Cambria Math" panose="02040503050406030204" pitchFamily="18" charset="0"/>
                              </a:rPr>
                              <m:t>𝑥</m:t>
                            </m:r>
                            <m:r>
                              <a:rPr lang="en-US" altLang="zh-CN" sz="2000">
                                <a:solidFill>
                                  <a:schemeClr val="tx2"/>
                                </a:solidFill>
                                <a:latin typeface="Cambria Math" panose="02040503050406030204" pitchFamily="18" charset="0"/>
                              </a:rPr>
                              <m:t>,</m:t>
                            </m:r>
                            <m:r>
                              <a:rPr lang="en-US" altLang="zh-CN" sz="2000" i="1">
                                <a:solidFill>
                                  <a:schemeClr val="tx2"/>
                                </a:solidFill>
                                <a:latin typeface="Cambria Math" panose="02040503050406030204" pitchFamily="18" charset="0"/>
                              </a:rPr>
                              <m:t>𝐸</m:t>
                            </m:r>
                            <m:r>
                              <a:rPr lang="en-US" altLang="zh-CN" sz="2000">
                                <a:solidFill>
                                  <a:schemeClr val="tx2"/>
                                </a:solidFill>
                                <a:latin typeface="Cambria Math" panose="02040503050406030204" pitchFamily="18" charset="0"/>
                              </a:rPr>
                              <m:t>)=</m:t>
                            </m:r>
                            <m:sSub>
                              <m:sSubPr>
                                <m:ctrlPr>
                                  <a:rPr lang="zh-CN" altLang="zh-CN" sz="2000" i="1">
                                    <a:solidFill>
                                      <a:schemeClr val="tx2"/>
                                    </a:solidFill>
                                    <a:latin typeface="Cambria Math" panose="02040503050406030204" pitchFamily="18" charset="0"/>
                                  </a:rPr>
                                </m:ctrlPr>
                              </m:sSubPr>
                              <m:e>
                                <m:r>
                                  <a:rPr lang="en-US" altLang="zh-CN" sz="2000" i="1">
                                    <a:solidFill>
                                      <a:schemeClr val="tx2"/>
                                    </a:solidFill>
                                    <a:latin typeface="Cambria Math" panose="02040503050406030204" pitchFamily="18" charset="0"/>
                                  </a:rPr>
                                  <m:t>𝐽</m:t>
                                </m:r>
                              </m:e>
                              <m:sub>
                                <m:r>
                                  <a:rPr lang="en-US" altLang="zh-CN" sz="2000" i="1">
                                    <a:solidFill>
                                      <a:schemeClr val="tx2"/>
                                    </a:solidFill>
                                    <a:latin typeface="Cambria Math" panose="02040503050406030204" pitchFamily="18" charset="0"/>
                                  </a:rPr>
                                  <m:t>𝑥</m:t>
                                </m:r>
                              </m:sub>
                            </m:sSub>
                            <m:r>
                              <a:rPr lang="en-US" altLang="zh-CN" sz="2000">
                                <a:solidFill>
                                  <a:schemeClr val="tx2"/>
                                </a:solidFill>
                                <a:latin typeface="Cambria Math" panose="02040503050406030204" pitchFamily="18" charset="0"/>
                              </a:rPr>
                              <m:t>(</m:t>
                            </m:r>
                            <m:r>
                              <a:rPr lang="en-US" altLang="zh-CN" sz="2000" i="1">
                                <a:solidFill>
                                  <a:schemeClr val="tx2"/>
                                </a:solidFill>
                                <a:latin typeface="Cambria Math" panose="02040503050406030204" pitchFamily="18" charset="0"/>
                              </a:rPr>
                              <m:t>𝑥</m:t>
                            </m:r>
                            <m:r>
                              <a:rPr lang="en-US" altLang="zh-CN" sz="2000">
                                <a:solidFill>
                                  <a:schemeClr val="tx2"/>
                                </a:solidFill>
                                <a:latin typeface="Cambria Math" panose="02040503050406030204" pitchFamily="18" charset="0"/>
                              </a:rPr>
                              <m:t>,</m:t>
                            </m:r>
                            <m:r>
                              <a:rPr lang="en-US" altLang="zh-CN" sz="2000" i="1">
                                <a:solidFill>
                                  <a:schemeClr val="tx2"/>
                                </a:solidFill>
                                <a:latin typeface="Cambria Math" panose="02040503050406030204" pitchFamily="18" charset="0"/>
                              </a:rPr>
                              <m:t>𝐸</m:t>
                            </m:r>
                            <m:r>
                              <a:rPr lang="en-US" altLang="zh-CN" sz="2000">
                                <a:solidFill>
                                  <a:schemeClr val="tx2"/>
                                </a:solidFill>
                                <a:latin typeface="Cambria Math" panose="02040503050406030204" pitchFamily="18" charset="0"/>
                              </a:rPr>
                              <m:t>)=</m:t>
                            </m:r>
                            <m:nary>
                              <m:naryPr>
                                <m:grow m:val="on"/>
                                <m:limLoc m:val="subSup"/>
                                <m:supHide m:val="on"/>
                                <m:ctrlPr>
                                  <a:rPr lang="zh-CN" altLang="zh-CN" sz="2000" i="1">
                                    <a:solidFill>
                                      <a:schemeClr val="tx2"/>
                                    </a:solidFill>
                                    <a:latin typeface="Cambria Math" panose="02040503050406030204" pitchFamily="18" charset="0"/>
                                  </a:rPr>
                                </m:ctrlPr>
                              </m:naryPr>
                              <m:sub>
                                <m:r>
                                  <m:rPr>
                                    <m:sty m:val="p"/>
                                  </m:rPr>
                                  <a:rPr lang="en-US" altLang="zh-CN" sz="2000">
                                    <a:solidFill>
                                      <a:schemeClr val="tx2"/>
                                    </a:solidFill>
                                    <a:latin typeface="Cambria Math" panose="02040503050406030204" pitchFamily="18" charset="0"/>
                                  </a:rPr>
                                  <m:t>Ω</m:t>
                                </m:r>
                              </m:sub>
                              <m:sup/>
                              <m:e>
                                <m:r>
                                  <a:rPr lang="en-US" altLang="zh-CN" sz="2000">
                                    <a:solidFill>
                                      <a:schemeClr val="tx2"/>
                                    </a:solidFill>
                                    <a:latin typeface="Cambria Math" panose="02040503050406030204" pitchFamily="18" charset="0"/>
                                  </a:rPr>
                                  <m:t> </m:t>
                                </m:r>
                              </m:e>
                            </m:nary>
                            <m:r>
                              <a:rPr lang="en-US" altLang="zh-CN" sz="2000">
                                <a:solidFill>
                                  <a:schemeClr val="tx2"/>
                                </a:solidFill>
                                <a:latin typeface="Cambria Math" panose="02040503050406030204" pitchFamily="18" charset="0"/>
                              </a:rPr>
                              <m:t> </m:t>
                            </m:r>
                            <m:sSub>
                              <m:sSubPr>
                                <m:ctrlPr>
                                  <a:rPr lang="zh-CN" altLang="zh-CN" sz="2000" i="1">
                                    <a:solidFill>
                                      <a:schemeClr val="tx2"/>
                                    </a:solidFill>
                                    <a:latin typeface="Cambria Math" panose="02040503050406030204" pitchFamily="18" charset="0"/>
                                  </a:rPr>
                                </m:ctrlPr>
                              </m:sSubPr>
                              <m:e>
                                <m:r>
                                  <a:rPr lang="en-US" altLang="zh-CN" sz="2000" i="1">
                                    <a:solidFill>
                                      <a:schemeClr val="tx2"/>
                                    </a:solidFill>
                                    <a:latin typeface="Cambria Math" panose="02040503050406030204" pitchFamily="18" charset="0"/>
                                  </a:rPr>
                                  <m:t>𝐽</m:t>
                                </m:r>
                              </m:e>
                              <m:sub>
                                <m:r>
                                  <a:rPr lang="en-US" altLang="zh-CN" sz="2000" i="1">
                                    <a:solidFill>
                                      <a:schemeClr val="tx2"/>
                                    </a:solidFill>
                                    <a:latin typeface="Cambria Math" panose="02040503050406030204" pitchFamily="18" charset="0"/>
                                  </a:rPr>
                                  <m:t>𝑥</m:t>
                                </m:r>
                              </m:sub>
                            </m:sSub>
                            <m:r>
                              <a:rPr lang="en-US" altLang="zh-CN" sz="2000">
                                <a:solidFill>
                                  <a:schemeClr val="tx2"/>
                                </a:solidFill>
                                <a:latin typeface="Cambria Math" panose="02040503050406030204" pitchFamily="18" charset="0"/>
                              </a:rPr>
                              <m:t>(</m:t>
                            </m:r>
                            <m:r>
                              <a:rPr lang="en-US" altLang="zh-CN" sz="2000" i="1">
                                <a:solidFill>
                                  <a:schemeClr val="tx2"/>
                                </a:solidFill>
                                <a:latin typeface="Cambria Math" panose="02040503050406030204" pitchFamily="18" charset="0"/>
                              </a:rPr>
                              <m:t>𝑥</m:t>
                            </m:r>
                            <m:r>
                              <a:rPr lang="en-US" altLang="zh-CN" sz="2000">
                                <a:solidFill>
                                  <a:schemeClr val="tx2"/>
                                </a:solidFill>
                                <a:latin typeface="Cambria Math" panose="02040503050406030204" pitchFamily="18" charset="0"/>
                              </a:rPr>
                              <m:t>,</m:t>
                            </m:r>
                            <m:r>
                              <a:rPr lang="en-US" altLang="zh-CN" sz="2000" i="1">
                                <a:solidFill>
                                  <a:schemeClr val="tx2"/>
                                </a:solidFill>
                                <a:latin typeface="Cambria Math" panose="02040503050406030204" pitchFamily="18" charset="0"/>
                              </a:rPr>
                              <m:t>𝐸</m:t>
                            </m:r>
                            <m:r>
                              <a:rPr lang="en-US" altLang="zh-CN" sz="2000">
                                <a:solidFill>
                                  <a:schemeClr val="tx2"/>
                                </a:solidFill>
                                <a:latin typeface="Cambria Math" panose="02040503050406030204" pitchFamily="18" charset="0"/>
                              </a:rPr>
                              <m:t>,</m:t>
                            </m:r>
                            <m:r>
                              <m:rPr>
                                <m:sty m:val="p"/>
                              </m:rPr>
                              <a:rPr lang="en-US" altLang="zh-CN" sz="2000">
                                <a:solidFill>
                                  <a:schemeClr val="tx2"/>
                                </a:solidFill>
                                <a:latin typeface="Cambria Math" panose="02040503050406030204" pitchFamily="18" charset="0"/>
                              </a:rPr>
                              <m:t>Ω</m:t>
                            </m:r>
                            <m:r>
                              <a:rPr lang="en-US" altLang="zh-CN" sz="2000">
                                <a:solidFill>
                                  <a:schemeClr val="tx2"/>
                                </a:solidFill>
                                <a:latin typeface="Cambria Math" panose="02040503050406030204" pitchFamily="18" charset="0"/>
                              </a:rPr>
                              <m:t>)</m:t>
                            </m:r>
                            <m:r>
                              <a:rPr lang="en-US" altLang="zh-CN" sz="2000" i="1">
                                <a:solidFill>
                                  <a:schemeClr val="tx2"/>
                                </a:solidFill>
                                <a:latin typeface="Cambria Math" panose="02040503050406030204" pitchFamily="18" charset="0"/>
                              </a:rPr>
                              <m:t>𝑑</m:t>
                            </m:r>
                            <m:r>
                              <m:rPr>
                                <m:sty m:val="p"/>
                              </m:rPr>
                              <a:rPr lang="en-US" altLang="zh-CN" sz="2000">
                                <a:solidFill>
                                  <a:schemeClr val="tx2"/>
                                </a:solidFill>
                                <a:latin typeface="Cambria Math" panose="02040503050406030204" pitchFamily="18" charset="0"/>
                              </a:rPr>
                              <m:t>Ω</m:t>
                            </m:r>
                            <m:r>
                              <a:rPr lang="en-US" altLang="zh-CN" sz="2000">
                                <a:solidFill>
                                  <a:schemeClr val="tx2"/>
                                </a:solidFill>
                                <a:latin typeface="Cambria Math" panose="02040503050406030204" pitchFamily="18" charset="0"/>
                              </a:rPr>
                              <m:t>=</m:t>
                            </m:r>
                            <m:nary>
                              <m:naryPr>
                                <m:grow m:val="on"/>
                                <m:limLoc m:val="subSup"/>
                                <m:supHide m:val="on"/>
                                <m:ctrlPr>
                                  <a:rPr lang="zh-CN" altLang="zh-CN" sz="2000" i="1">
                                    <a:solidFill>
                                      <a:schemeClr val="tx2"/>
                                    </a:solidFill>
                                    <a:latin typeface="Cambria Math" panose="02040503050406030204" pitchFamily="18" charset="0"/>
                                  </a:rPr>
                                </m:ctrlPr>
                              </m:naryPr>
                              <m:sub>
                                <m:r>
                                  <m:rPr>
                                    <m:sty m:val="p"/>
                                  </m:rPr>
                                  <a:rPr lang="en-US" altLang="zh-CN" sz="2000">
                                    <a:solidFill>
                                      <a:schemeClr val="tx2"/>
                                    </a:solidFill>
                                    <a:latin typeface="Cambria Math" panose="02040503050406030204" pitchFamily="18" charset="0"/>
                                  </a:rPr>
                                  <m:t>Ω</m:t>
                                </m:r>
                              </m:sub>
                              <m:sup/>
                              <m:e>
                                <m:r>
                                  <a:rPr lang="en-US" altLang="zh-CN" sz="2000">
                                    <a:solidFill>
                                      <a:schemeClr val="tx2"/>
                                    </a:solidFill>
                                    <a:latin typeface="Cambria Math" panose="02040503050406030204" pitchFamily="18" charset="0"/>
                                  </a:rPr>
                                  <m:t> </m:t>
                                </m:r>
                              </m:e>
                            </m:nary>
                            <m:r>
                              <a:rPr lang="en-US" altLang="zh-CN" sz="2000">
                                <a:solidFill>
                                  <a:schemeClr val="tx2"/>
                                </a:solidFill>
                                <a:latin typeface="Cambria Math" panose="02040503050406030204" pitchFamily="18" charset="0"/>
                              </a:rPr>
                              <m:t> </m:t>
                            </m:r>
                            <m:r>
                              <a:rPr lang="en-US" altLang="zh-CN" sz="2000" i="1">
                                <a:solidFill>
                                  <a:schemeClr val="tx2"/>
                                </a:solidFill>
                                <a:latin typeface="Cambria Math" panose="02040503050406030204" pitchFamily="18" charset="0"/>
                              </a:rPr>
                              <m:t>𝑣</m:t>
                            </m:r>
                            <m:r>
                              <a:rPr lang="en-US" altLang="zh-CN" sz="2000">
                                <a:solidFill>
                                  <a:schemeClr val="tx2"/>
                                </a:solidFill>
                                <a:latin typeface="Cambria Math" panose="02040503050406030204" pitchFamily="18" charset="0"/>
                              </a:rPr>
                              <m:t>(</m:t>
                            </m:r>
                            <m:r>
                              <a:rPr lang="en-US" altLang="zh-CN" sz="2000" i="1">
                                <a:solidFill>
                                  <a:schemeClr val="tx2"/>
                                </a:solidFill>
                                <a:latin typeface="Cambria Math" panose="02040503050406030204" pitchFamily="18" charset="0"/>
                              </a:rPr>
                              <m:t>𝐸</m:t>
                            </m:r>
                            <m:r>
                              <a:rPr lang="en-US" altLang="zh-CN" sz="2000">
                                <a:solidFill>
                                  <a:schemeClr val="tx2"/>
                                </a:solidFill>
                                <a:latin typeface="Cambria Math" panose="02040503050406030204" pitchFamily="18" charset="0"/>
                              </a:rPr>
                              <m:t>)</m:t>
                            </m:r>
                            <m:r>
                              <a:rPr lang="en-US" altLang="zh-CN" sz="2000" i="1">
                                <a:solidFill>
                                  <a:schemeClr val="tx2"/>
                                </a:solidFill>
                                <a:latin typeface="Cambria Math" panose="02040503050406030204" pitchFamily="18" charset="0"/>
                              </a:rPr>
                              <m:t>𝑛</m:t>
                            </m:r>
                            <m:r>
                              <a:rPr lang="en-US" altLang="zh-CN" sz="2000">
                                <a:solidFill>
                                  <a:schemeClr val="tx2"/>
                                </a:solidFill>
                                <a:latin typeface="Cambria Math" panose="02040503050406030204" pitchFamily="18" charset="0"/>
                              </a:rPr>
                              <m:t>(</m:t>
                            </m:r>
                            <m:r>
                              <a:rPr lang="en-US" altLang="zh-CN" sz="2000" i="1">
                                <a:solidFill>
                                  <a:schemeClr val="tx2"/>
                                </a:solidFill>
                                <a:latin typeface="Cambria Math" panose="02040503050406030204" pitchFamily="18" charset="0"/>
                              </a:rPr>
                              <m:t>𝑥</m:t>
                            </m:r>
                            <m:r>
                              <a:rPr lang="en-US" altLang="zh-CN" sz="2000">
                                <a:solidFill>
                                  <a:schemeClr val="tx2"/>
                                </a:solidFill>
                                <a:latin typeface="Cambria Math" panose="02040503050406030204" pitchFamily="18" charset="0"/>
                              </a:rPr>
                              <m:t>,</m:t>
                            </m:r>
                            <m:r>
                              <a:rPr lang="en-US" altLang="zh-CN" sz="2000" i="1">
                                <a:solidFill>
                                  <a:schemeClr val="tx2"/>
                                </a:solidFill>
                                <a:latin typeface="Cambria Math" panose="02040503050406030204" pitchFamily="18" charset="0"/>
                              </a:rPr>
                              <m:t>𝐸</m:t>
                            </m:r>
                            <m:r>
                              <a:rPr lang="en-US" altLang="zh-CN" sz="2000">
                                <a:solidFill>
                                  <a:schemeClr val="tx2"/>
                                </a:solidFill>
                                <a:latin typeface="Cambria Math" panose="02040503050406030204" pitchFamily="18" charset="0"/>
                              </a:rPr>
                              <m:t>,</m:t>
                            </m:r>
                            <m:r>
                              <m:rPr>
                                <m:sty m:val="p"/>
                              </m:rPr>
                              <a:rPr lang="en-US" altLang="zh-CN" sz="2000">
                                <a:solidFill>
                                  <a:schemeClr val="tx2"/>
                                </a:solidFill>
                                <a:latin typeface="Cambria Math" panose="02040503050406030204" pitchFamily="18" charset="0"/>
                              </a:rPr>
                              <m:t>Ω</m:t>
                            </m:r>
                            <m:r>
                              <a:rPr lang="en-US" altLang="zh-CN" sz="2000">
                                <a:solidFill>
                                  <a:schemeClr val="tx2"/>
                                </a:solidFill>
                                <a:latin typeface="Cambria Math" panose="02040503050406030204" pitchFamily="18" charset="0"/>
                              </a:rPr>
                              <m:t>)</m:t>
                            </m:r>
                            <m:r>
                              <m:rPr>
                                <m:sty m:val="p"/>
                              </m:rPr>
                              <a:rPr lang="en-US" altLang="zh-CN" sz="2000">
                                <a:solidFill>
                                  <a:schemeClr val="tx2"/>
                                </a:solidFill>
                                <a:latin typeface="Cambria Math" panose="02040503050406030204" pitchFamily="18" charset="0"/>
                              </a:rPr>
                              <m:t>cos</m:t>
                            </m:r>
                            <m:r>
                              <a:rPr lang="en-US" altLang="zh-CN" sz="2000" i="1">
                                <a:solidFill>
                                  <a:schemeClr val="tx2"/>
                                </a:solidFill>
                                <a:latin typeface="Cambria Math" panose="02040503050406030204" pitchFamily="18" charset="0"/>
                              </a:rPr>
                              <m:t>𝜇</m:t>
                            </m:r>
                            <m:r>
                              <a:rPr lang="en-US" altLang="zh-CN" sz="2000" i="1">
                                <a:solidFill>
                                  <a:schemeClr val="tx2"/>
                                </a:solidFill>
                                <a:latin typeface="Cambria Math" panose="02040503050406030204" pitchFamily="18" charset="0"/>
                              </a:rPr>
                              <m:t>𝑑</m:t>
                            </m:r>
                            <m:r>
                              <m:rPr>
                                <m:sty m:val="p"/>
                              </m:rPr>
                              <a:rPr lang="en-US" altLang="zh-CN" sz="2000">
                                <a:solidFill>
                                  <a:schemeClr val="tx2"/>
                                </a:solidFill>
                                <a:latin typeface="Cambria Math" panose="02040503050406030204" pitchFamily="18" charset="0"/>
                              </a:rPr>
                              <m:t>Ω</m:t>
                            </m:r>
                          </m:e>
                        </m:mr>
                        <m:mr>
                          <m:e>
                            <m:r>
                              <a:rPr lang="en-US" altLang="zh-CN" sz="2000">
                                <a:solidFill>
                                  <a:schemeClr val="tx2"/>
                                </a:solidFill>
                                <a:latin typeface="Cambria Math" panose="02040503050406030204" pitchFamily="18" charset="0"/>
                              </a:rPr>
                              <m:t>=</m:t>
                            </m:r>
                            <m:r>
                              <a:rPr lang="en-US" altLang="zh-CN" sz="2000" i="1">
                                <a:solidFill>
                                  <a:schemeClr val="tx2"/>
                                </a:solidFill>
                                <a:latin typeface="Cambria Math" panose="02040503050406030204" pitchFamily="18" charset="0"/>
                              </a:rPr>
                              <m:t>𝑣</m:t>
                            </m:r>
                            <m:r>
                              <a:rPr lang="en-US" altLang="zh-CN" sz="2000">
                                <a:solidFill>
                                  <a:schemeClr val="tx2"/>
                                </a:solidFill>
                                <a:latin typeface="Cambria Math" panose="02040503050406030204" pitchFamily="18" charset="0"/>
                              </a:rPr>
                              <m:t>(</m:t>
                            </m:r>
                            <m:r>
                              <a:rPr lang="en-US" altLang="zh-CN" sz="2000" i="1">
                                <a:solidFill>
                                  <a:schemeClr val="tx2"/>
                                </a:solidFill>
                                <a:latin typeface="Cambria Math" panose="02040503050406030204" pitchFamily="18" charset="0"/>
                              </a:rPr>
                              <m:t>𝐸</m:t>
                            </m:r>
                            <m:r>
                              <a:rPr lang="en-US" altLang="zh-CN" sz="2000">
                                <a:solidFill>
                                  <a:schemeClr val="tx2"/>
                                </a:solidFill>
                                <a:latin typeface="Cambria Math" panose="02040503050406030204" pitchFamily="18" charset="0"/>
                              </a:rPr>
                              <m:t>)</m:t>
                            </m:r>
                            <m:f>
                              <m:fPr>
                                <m:ctrlPr>
                                  <a:rPr lang="zh-CN" altLang="zh-CN" sz="2000" i="1">
                                    <a:solidFill>
                                      <a:schemeClr val="tx2"/>
                                    </a:solidFill>
                                    <a:latin typeface="Cambria Math" panose="02040503050406030204" pitchFamily="18" charset="0"/>
                                  </a:rPr>
                                </m:ctrlPr>
                              </m:fPr>
                              <m:num>
                                <m:sSub>
                                  <m:sSubPr>
                                    <m:ctrlPr>
                                      <a:rPr lang="zh-CN" altLang="zh-CN" sz="2000" i="1">
                                        <a:solidFill>
                                          <a:schemeClr val="tx2"/>
                                        </a:solidFill>
                                        <a:latin typeface="Cambria Math" panose="02040503050406030204" pitchFamily="18" charset="0"/>
                                      </a:rPr>
                                    </m:ctrlPr>
                                  </m:sSubPr>
                                  <m:e>
                                    <m:r>
                                      <a:rPr lang="en-US" altLang="zh-CN" sz="2000" i="1">
                                        <a:solidFill>
                                          <a:schemeClr val="tx2"/>
                                        </a:solidFill>
                                        <a:latin typeface="Cambria Math" panose="02040503050406030204" pitchFamily="18" charset="0"/>
                                      </a:rPr>
                                      <m:t>𝑛</m:t>
                                    </m:r>
                                  </m:e>
                                  <m:sub>
                                    <m:r>
                                      <a:rPr lang="en-US" altLang="zh-CN" sz="2000">
                                        <a:solidFill>
                                          <a:schemeClr val="tx2"/>
                                        </a:solidFill>
                                        <a:latin typeface="Cambria Math" panose="02040503050406030204" pitchFamily="18" charset="0"/>
                                      </a:rPr>
                                      <m:t>0</m:t>
                                    </m:r>
                                  </m:sub>
                                </m:sSub>
                              </m:num>
                              <m:den>
                                <m:r>
                                  <a:rPr lang="en-US" altLang="zh-CN" sz="2000">
                                    <a:solidFill>
                                      <a:schemeClr val="tx2"/>
                                    </a:solidFill>
                                    <a:latin typeface="Cambria Math" panose="02040503050406030204" pitchFamily="18" charset="0"/>
                                  </a:rPr>
                                  <m:t>2</m:t>
                                </m:r>
                                <m:r>
                                  <a:rPr lang="en-US" altLang="zh-CN" sz="2000" i="1">
                                    <a:solidFill>
                                      <a:schemeClr val="tx2"/>
                                    </a:solidFill>
                                    <a:latin typeface="Cambria Math" panose="02040503050406030204" pitchFamily="18" charset="0"/>
                                  </a:rPr>
                                  <m:t>𝜋</m:t>
                                </m:r>
                              </m:den>
                            </m:f>
                            <m:sSup>
                              <m:sSupPr>
                                <m:ctrlPr>
                                  <a:rPr lang="zh-CN" altLang="zh-CN" sz="2000" i="1">
                                    <a:solidFill>
                                      <a:schemeClr val="tx2"/>
                                    </a:solidFill>
                                    <a:latin typeface="Cambria Math" panose="02040503050406030204" pitchFamily="18" charset="0"/>
                                  </a:rPr>
                                </m:ctrlPr>
                              </m:sSupPr>
                              <m:e>
                                <m:r>
                                  <a:rPr lang="en-US" altLang="zh-CN" sz="2000" i="1">
                                    <a:solidFill>
                                      <a:schemeClr val="tx2"/>
                                    </a:solidFill>
                                    <a:latin typeface="Cambria Math" panose="02040503050406030204" pitchFamily="18" charset="0"/>
                                  </a:rPr>
                                  <m:t>𝑒</m:t>
                                </m:r>
                              </m:e>
                              <m:sup>
                                <m:r>
                                  <a:rPr lang="en-US" altLang="zh-CN" sz="2000" i="1">
                                    <a:solidFill>
                                      <a:schemeClr val="tx2"/>
                                    </a:solidFill>
                                    <a:latin typeface="Cambria Math" panose="02040503050406030204" pitchFamily="18" charset="0"/>
                                  </a:rPr>
                                  <m:t>−</m:t>
                                </m:r>
                                <m:r>
                                  <a:rPr lang="en-US" altLang="zh-CN" sz="2000" i="1">
                                    <a:solidFill>
                                      <a:schemeClr val="tx2"/>
                                    </a:solidFill>
                                    <a:latin typeface="Cambria Math" panose="02040503050406030204" pitchFamily="18" charset="0"/>
                                  </a:rPr>
                                  <m:t>𝑥</m:t>
                                </m:r>
                                <m:r>
                                  <a:rPr lang="en-US" altLang="zh-CN" sz="2000">
                                    <a:solidFill>
                                      <a:schemeClr val="tx2"/>
                                    </a:solidFill>
                                    <a:latin typeface="Cambria Math" panose="02040503050406030204" pitchFamily="18" charset="0"/>
                                  </a:rPr>
                                  <m:t>/</m:t>
                                </m:r>
                                <m:r>
                                  <a:rPr lang="en-US" altLang="zh-CN" sz="2000">
                                    <a:solidFill>
                                      <a:schemeClr val="tx2"/>
                                    </a:solidFill>
                                    <a:latin typeface="Cambria Math" panose="02040503050406030204" pitchFamily="18" charset="0"/>
                                  </a:rPr>
                                  <m:t>2</m:t>
                                </m:r>
                              </m:sup>
                            </m:sSup>
                            <m:sSup>
                              <m:sSupPr>
                                <m:ctrlPr>
                                  <a:rPr lang="zh-CN" altLang="zh-CN" sz="2000" i="1">
                                    <a:solidFill>
                                      <a:schemeClr val="tx2"/>
                                    </a:solidFill>
                                    <a:latin typeface="Cambria Math" panose="02040503050406030204" pitchFamily="18" charset="0"/>
                                  </a:rPr>
                                </m:ctrlPr>
                              </m:sSupPr>
                              <m:e>
                                <m:r>
                                  <a:rPr lang="en-US" altLang="zh-CN" sz="2000" i="1">
                                    <a:solidFill>
                                      <a:schemeClr val="tx2"/>
                                    </a:solidFill>
                                    <a:latin typeface="Cambria Math" panose="02040503050406030204" pitchFamily="18" charset="0"/>
                                  </a:rPr>
                                  <m:t>𝑒</m:t>
                                </m:r>
                              </m:e>
                              <m:sup>
                                <m:r>
                                  <a:rPr lang="en-US" altLang="zh-CN" sz="2000" i="1">
                                    <a:solidFill>
                                      <a:schemeClr val="tx2"/>
                                    </a:solidFill>
                                    <a:latin typeface="Cambria Math" panose="02040503050406030204" pitchFamily="18" charset="0"/>
                                  </a:rPr>
                                  <m:t>𝑎𝐸</m:t>
                                </m:r>
                              </m:sup>
                            </m:sSup>
                            <m:nary>
                              <m:naryPr>
                                <m:grow m:val="on"/>
                                <m:limLoc m:val="subSup"/>
                                <m:ctrlPr>
                                  <a:rPr lang="zh-CN" altLang="zh-CN" sz="2000" i="1">
                                    <a:solidFill>
                                      <a:schemeClr val="tx2"/>
                                    </a:solidFill>
                                    <a:latin typeface="Cambria Math" panose="02040503050406030204" pitchFamily="18" charset="0"/>
                                  </a:rPr>
                                </m:ctrlPr>
                              </m:naryPr>
                              <m:sub>
                                <m:r>
                                  <a:rPr lang="en-US" altLang="zh-CN" sz="2000">
                                    <a:solidFill>
                                      <a:schemeClr val="tx2"/>
                                    </a:solidFill>
                                    <a:latin typeface="Cambria Math" panose="02040503050406030204" pitchFamily="18" charset="0"/>
                                  </a:rPr>
                                  <m:t>0</m:t>
                                </m:r>
                              </m:sub>
                              <m:sup>
                                <m:r>
                                  <a:rPr lang="en-US" altLang="zh-CN" sz="2000">
                                    <a:solidFill>
                                      <a:schemeClr val="tx2"/>
                                    </a:solidFill>
                                    <a:latin typeface="Cambria Math" panose="02040503050406030204" pitchFamily="18" charset="0"/>
                                  </a:rPr>
                                  <m:t>2</m:t>
                                </m:r>
                                <m:r>
                                  <a:rPr lang="en-US" altLang="zh-CN" sz="2000" i="1">
                                    <a:solidFill>
                                      <a:schemeClr val="tx2"/>
                                    </a:solidFill>
                                    <a:latin typeface="Cambria Math" panose="02040503050406030204" pitchFamily="18" charset="0"/>
                                  </a:rPr>
                                  <m:t>𝜋</m:t>
                                </m:r>
                              </m:sup>
                              <m:e>
                                <m:r>
                                  <a:rPr lang="en-US" altLang="zh-CN" sz="2000">
                                    <a:solidFill>
                                      <a:schemeClr val="tx2"/>
                                    </a:solidFill>
                                    <a:latin typeface="Cambria Math" panose="02040503050406030204" pitchFamily="18" charset="0"/>
                                  </a:rPr>
                                  <m:t> </m:t>
                                </m:r>
                              </m:e>
                            </m:nary>
                            <m:r>
                              <a:rPr lang="en-US" altLang="zh-CN" sz="2000">
                                <a:solidFill>
                                  <a:schemeClr val="tx2"/>
                                </a:solidFill>
                                <a:latin typeface="Cambria Math" panose="02040503050406030204" pitchFamily="18" charset="0"/>
                              </a:rPr>
                              <m:t> </m:t>
                            </m:r>
                            <m:r>
                              <a:rPr lang="en-US" altLang="zh-CN" sz="2000" i="1">
                                <a:solidFill>
                                  <a:schemeClr val="tx2"/>
                                </a:solidFill>
                                <a:latin typeface="Cambria Math" panose="02040503050406030204" pitchFamily="18" charset="0"/>
                              </a:rPr>
                              <m:t>𝑑</m:t>
                            </m:r>
                            <m:r>
                              <a:rPr lang="en-US" altLang="zh-CN" sz="2000" i="1">
                                <a:solidFill>
                                  <a:schemeClr val="tx2"/>
                                </a:solidFill>
                                <a:latin typeface="Cambria Math" panose="02040503050406030204" pitchFamily="18" charset="0"/>
                              </a:rPr>
                              <m:t>𝜑</m:t>
                            </m:r>
                            <m:nary>
                              <m:naryPr>
                                <m:grow m:val="on"/>
                                <m:limLoc m:val="subSup"/>
                                <m:ctrlPr>
                                  <a:rPr lang="zh-CN" altLang="zh-CN" sz="2000" i="1">
                                    <a:solidFill>
                                      <a:schemeClr val="tx2"/>
                                    </a:solidFill>
                                    <a:latin typeface="Cambria Math" panose="02040503050406030204" pitchFamily="18" charset="0"/>
                                  </a:rPr>
                                </m:ctrlPr>
                              </m:naryPr>
                              <m:sub>
                                <m:r>
                                  <a:rPr lang="en-US" altLang="zh-CN" sz="2000">
                                    <a:solidFill>
                                      <a:schemeClr val="tx2"/>
                                    </a:solidFill>
                                    <a:latin typeface="Cambria Math" panose="02040503050406030204" pitchFamily="18" charset="0"/>
                                  </a:rPr>
                                  <m:t>0</m:t>
                                </m:r>
                              </m:sub>
                              <m:sup>
                                <m:r>
                                  <a:rPr lang="en-US" altLang="zh-CN" sz="2000" i="1">
                                    <a:solidFill>
                                      <a:schemeClr val="tx2"/>
                                    </a:solidFill>
                                    <a:latin typeface="Cambria Math" panose="02040503050406030204" pitchFamily="18" charset="0"/>
                                  </a:rPr>
                                  <m:t>𝜋</m:t>
                                </m:r>
                              </m:sup>
                              <m:e>
                                <m:r>
                                  <a:rPr lang="en-US" altLang="zh-CN" sz="2000">
                                    <a:solidFill>
                                      <a:schemeClr val="tx2"/>
                                    </a:solidFill>
                                    <a:latin typeface="Cambria Math" panose="02040503050406030204" pitchFamily="18" charset="0"/>
                                  </a:rPr>
                                  <m:t> </m:t>
                                </m:r>
                              </m:e>
                            </m:nary>
                            <m:r>
                              <a:rPr lang="en-US" altLang="zh-CN" sz="2000">
                                <a:solidFill>
                                  <a:schemeClr val="tx2"/>
                                </a:solidFill>
                                <a:latin typeface="Cambria Math" panose="02040503050406030204" pitchFamily="18" charset="0"/>
                              </a:rPr>
                              <m:t> (</m:t>
                            </m:r>
                            <m:r>
                              <a:rPr lang="en-US" altLang="zh-CN" sz="2000">
                                <a:solidFill>
                                  <a:schemeClr val="tx2"/>
                                </a:solidFill>
                                <a:latin typeface="Cambria Math" panose="02040503050406030204" pitchFamily="18" charset="0"/>
                              </a:rPr>
                              <m:t>1</m:t>
                            </m:r>
                            <m:r>
                              <a:rPr lang="en-US" altLang="zh-CN" sz="2000">
                                <a:solidFill>
                                  <a:schemeClr val="tx2"/>
                                </a:solidFill>
                                <a:latin typeface="Cambria Math" panose="02040503050406030204" pitchFamily="18" charset="0"/>
                              </a:rPr>
                              <m:t>+</m:t>
                            </m:r>
                            <m:r>
                              <m:rPr>
                                <m:sty m:val="p"/>
                              </m:rPr>
                              <a:rPr lang="en-US" altLang="zh-CN" sz="2000">
                                <a:solidFill>
                                  <a:schemeClr val="tx2"/>
                                </a:solidFill>
                                <a:latin typeface="Cambria Math" panose="02040503050406030204" pitchFamily="18" charset="0"/>
                              </a:rPr>
                              <m:t>cos</m:t>
                            </m:r>
                            <m:r>
                              <a:rPr lang="en-US" altLang="zh-CN" sz="2000" i="1">
                                <a:solidFill>
                                  <a:schemeClr val="tx2"/>
                                </a:solidFill>
                                <a:latin typeface="Cambria Math" panose="02040503050406030204" pitchFamily="18" charset="0"/>
                              </a:rPr>
                              <m:t>𝜇</m:t>
                            </m:r>
                            <m:r>
                              <a:rPr lang="en-US" altLang="zh-CN" sz="2000">
                                <a:solidFill>
                                  <a:schemeClr val="tx2"/>
                                </a:solidFill>
                                <a:latin typeface="Cambria Math" panose="02040503050406030204" pitchFamily="18" charset="0"/>
                              </a:rPr>
                              <m:t>)</m:t>
                            </m:r>
                            <m:r>
                              <m:rPr>
                                <m:sty m:val="p"/>
                              </m:rPr>
                              <a:rPr lang="en-US" altLang="zh-CN" sz="2000">
                                <a:solidFill>
                                  <a:schemeClr val="tx2"/>
                                </a:solidFill>
                                <a:latin typeface="Cambria Math" panose="02040503050406030204" pitchFamily="18" charset="0"/>
                              </a:rPr>
                              <m:t>cos</m:t>
                            </m:r>
                            <m:r>
                              <a:rPr lang="en-US" altLang="zh-CN" sz="2000" i="1">
                                <a:solidFill>
                                  <a:schemeClr val="tx2"/>
                                </a:solidFill>
                                <a:latin typeface="Cambria Math" panose="02040503050406030204" pitchFamily="18" charset="0"/>
                              </a:rPr>
                              <m:t>𝜇</m:t>
                            </m:r>
                            <m:r>
                              <a:rPr lang="en-US" altLang="zh-CN" sz="2000">
                                <a:solidFill>
                                  <a:schemeClr val="tx2"/>
                                </a:solidFill>
                                <a:latin typeface="Cambria Math" panose="02040503050406030204" pitchFamily="18" charset="0"/>
                              </a:rPr>
                              <m:t>⋅</m:t>
                            </m:r>
                            <m:r>
                              <m:rPr>
                                <m:sty m:val="p"/>
                              </m:rPr>
                              <a:rPr lang="en-US" altLang="zh-CN" sz="2000">
                                <a:solidFill>
                                  <a:schemeClr val="tx2"/>
                                </a:solidFill>
                                <a:latin typeface="Cambria Math" panose="02040503050406030204" pitchFamily="18" charset="0"/>
                              </a:rPr>
                              <m:t>sin</m:t>
                            </m:r>
                            <m:r>
                              <a:rPr lang="en-US" altLang="zh-CN" sz="2000" i="1">
                                <a:solidFill>
                                  <a:schemeClr val="tx2"/>
                                </a:solidFill>
                                <a:latin typeface="Cambria Math" panose="02040503050406030204" pitchFamily="18" charset="0"/>
                              </a:rPr>
                              <m:t>𝜇</m:t>
                            </m:r>
                            <m:r>
                              <a:rPr lang="en-US" altLang="zh-CN" sz="2000" i="1">
                                <a:solidFill>
                                  <a:schemeClr val="tx2"/>
                                </a:solidFill>
                                <a:latin typeface="Cambria Math" panose="02040503050406030204" pitchFamily="18" charset="0"/>
                              </a:rPr>
                              <m:t>𝑑</m:t>
                            </m:r>
                            <m:r>
                              <a:rPr lang="en-US" altLang="zh-CN" sz="2000" i="1">
                                <a:solidFill>
                                  <a:schemeClr val="tx2"/>
                                </a:solidFill>
                                <a:latin typeface="Cambria Math" panose="02040503050406030204" pitchFamily="18" charset="0"/>
                              </a:rPr>
                              <m:t>𝜇</m:t>
                            </m:r>
                          </m:e>
                        </m:mr>
                        <m:mr>
                          <m:e>
                            <m:r>
                              <a:rPr lang="en-US" altLang="zh-CN" sz="2000">
                                <a:solidFill>
                                  <a:schemeClr val="tx2"/>
                                </a:solidFill>
                                <a:latin typeface="Cambria Math" panose="02040503050406030204" pitchFamily="18" charset="0"/>
                              </a:rPr>
                              <m:t>=</m:t>
                            </m:r>
                            <m:f>
                              <m:fPr>
                                <m:ctrlPr>
                                  <a:rPr lang="zh-CN" altLang="zh-CN" sz="2000" i="1">
                                    <a:solidFill>
                                      <a:schemeClr val="tx2"/>
                                    </a:solidFill>
                                    <a:latin typeface="Cambria Math" panose="02040503050406030204" pitchFamily="18" charset="0"/>
                                  </a:rPr>
                                </m:ctrlPr>
                              </m:fPr>
                              <m:num>
                                <m:r>
                                  <a:rPr lang="en-US" altLang="zh-CN" sz="2000">
                                    <a:solidFill>
                                      <a:schemeClr val="tx2"/>
                                    </a:solidFill>
                                    <a:latin typeface="Cambria Math" panose="02040503050406030204" pitchFamily="18" charset="0"/>
                                  </a:rPr>
                                  <m:t>2</m:t>
                                </m:r>
                              </m:num>
                              <m:den>
                                <m:r>
                                  <a:rPr lang="en-US" altLang="zh-CN" sz="2000">
                                    <a:solidFill>
                                      <a:schemeClr val="tx2"/>
                                    </a:solidFill>
                                    <a:latin typeface="Cambria Math" panose="02040503050406030204" pitchFamily="18" charset="0"/>
                                  </a:rPr>
                                  <m:t>3</m:t>
                                </m:r>
                              </m:den>
                            </m:f>
                            <m:sSub>
                              <m:sSubPr>
                                <m:ctrlPr>
                                  <a:rPr lang="zh-CN" altLang="zh-CN" sz="2000" i="1">
                                    <a:solidFill>
                                      <a:schemeClr val="tx2"/>
                                    </a:solidFill>
                                    <a:latin typeface="Cambria Math" panose="02040503050406030204" pitchFamily="18" charset="0"/>
                                  </a:rPr>
                                </m:ctrlPr>
                              </m:sSubPr>
                              <m:e>
                                <m:r>
                                  <a:rPr lang="en-US" altLang="zh-CN" sz="2000" i="1">
                                    <a:solidFill>
                                      <a:schemeClr val="tx2"/>
                                    </a:solidFill>
                                    <a:latin typeface="Cambria Math" panose="02040503050406030204" pitchFamily="18" charset="0"/>
                                  </a:rPr>
                                  <m:t>𝑛</m:t>
                                </m:r>
                              </m:e>
                              <m:sub>
                                <m:r>
                                  <a:rPr lang="en-US" altLang="zh-CN" sz="2000">
                                    <a:solidFill>
                                      <a:schemeClr val="tx2"/>
                                    </a:solidFill>
                                    <a:latin typeface="Cambria Math" panose="02040503050406030204" pitchFamily="18" charset="0"/>
                                  </a:rPr>
                                  <m:t>0</m:t>
                                </m:r>
                              </m:sub>
                            </m:sSub>
                            <m:r>
                              <a:rPr lang="en-US" altLang="zh-CN" sz="2000" i="1">
                                <a:solidFill>
                                  <a:schemeClr val="tx2"/>
                                </a:solidFill>
                                <a:latin typeface="Cambria Math" panose="02040503050406030204" pitchFamily="18" charset="0"/>
                              </a:rPr>
                              <m:t>𝑣</m:t>
                            </m:r>
                            <m:r>
                              <a:rPr lang="en-US" altLang="zh-CN" sz="2000">
                                <a:solidFill>
                                  <a:schemeClr val="tx2"/>
                                </a:solidFill>
                                <a:latin typeface="Cambria Math" panose="02040503050406030204" pitchFamily="18" charset="0"/>
                              </a:rPr>
                              <m:t>(</m:t>
                            </m:r>
                            <m:r>
                              <a:rPr lang="en-US" altLang="zh-CN" sz="2000" i="1">
                                <a:solidFill>
                                  <a:schemeClr val="tx2"/>
                                </a:solidFill>
                                <a:latin typeface="Cambria Math" panose="02040503050406030204" pitchFamily="18" charset="0"/>
                              </a:rPr>
                              <m:t>𝐸</m:t>
                            </m:r>
                            <m:r>
                              <a:rPr lang="en-US" altLang="zh-CN" sz="2000">
                                <a:solidFill>
                                  <a:schemeClr val="tx2"/>
                                </a:solidFill>
                                <a:latin typeface="Cambria Math" panose="02040503050406030204" pitchFamily="18" charset="0"/>
                              </a:rPr>
                              <m:t>)</m:t>
                            </m:r>
                            <m:sSup>
                              <m:sSupPr>
                                <m:ctrlPr>
                                  <a:rPr lang="zh-CN" altLang="zh-CN" sz="2000" i="1">
                                    <a:solidFill>
                                      <a:schemeClr val="tx2"/>
                                    </a:solidFill>
                                    <a:latin typeface="Cambria Math" panose="02040503050406030204" pitchFamily="18" charset="0"/>
                                  </a:rPr>
                                </m:ctrlPr>
                              </m:sSupPr>
                              <m:e>
                                <m:r>
                                  <a:rPr lang="en-US" altLang="zh-CN" sz="2000" i="1">
                                    <a:solidFill>
                                      <a:schemeClr val="tx2"/>
                                    </a:solidFill>
                                    <a:latin typeface="Cambria Math" panose="02040503050406030204" pitchFamily="18" charset="0"/>
                                  </a:rPr>
                                  <m:t>𝑒</m:t>
                                </m:r>
                              </m:e>
                              <m:sup>
                                <m:r>
                                  <a:rPr lang="en-US" altLang="zh-CN" sz="2000" i="1">
                                    <a:solidFill>
                                      <a:schemeClr val="tx2"/>
                                    </a:solidFill>
                                    <a:latin typeface="Cambria Math" panose="02040503050406030204" pitchFamily="18" charset="0"/>
                                  </a:rPr>
                                  <m:t>−</m:t>
                                </m:r>
                                <m:r>
                                  <a:rPr lang="en-US" altLang="zh-CN" sz="2000" i="1">
                                    <a:solidFill>
                                      <a:schemeClr val="tx2"/>
                                    </a:solidFill>
                                    <a:latin typeface="Cambria Math" panose="02040503050406030204" pitchFamily="18" charset="0"/>
                                  </a:rPr>
                                  <m:t>𝑥</m:t>
                                </m:r>
                                <m:r>
                                  <a:rPr lang="en-US" altLang="zh-CN" sz="2000">
                                    <a:solidFill>
                                      <a:schemeClr val="tx2"/>
                                    </a:solidFill>
                                    <a:latin typeface="Cambria Math" panose="02040503050406030204" pitchFamily="18" charset="0"/>
                                  </a:rPr>
                                  <m:t>/</m:t>
                                </m:r>
                                <m:r>
                                  <a:rPr lang="en-US" altLang="zh-CN" sz="2000" i="1">
                                    <a:solidFill>
                                      <a:schemeClr val="tx2"/>
                                    </a:solidFill>
                                    <a:latin typeface="Cambria Math" panose="02040503050406030204" pitchFamily="18" charset="0"/>
                                  </a:rPr>
                                  <m:t>𝜆</m:t>
                                </m:r>
                              </m:sup>
                            </m:sSup>
                            <m:sSup>
                              <m:sSupPr>
                                <m:ctrlPr>
                                  <a:rPr lang="zh-CN" altLang="zh-CN" sz="2000" i="1">
                                    <a:solidFill>
                                      <a:schemeClr val="tx2"/>
                                    </a:solidFill>
                                    <a:latin typeface="Cambria Math" panose="02040503050406030204" pitchFamily="18" charset="0"/>
                                  </a:rPr>
                                </m:ctrlPr>
                              </m:sSupPr>
                              <m:e>
                                <m:r>
                                  <a:rPr lang="en-US" altLang="zh-CN" sz="2000" i="1">
                                    <a:solidFill>
                                      <a:schemeClr val="tx2"/>
                                    </a:solidFill>
                                    <a:latin typeface="Cambria Math" panose="02040503050406030204" pitchFamily="18" charset="0"/>
                                  </a:rPr>
                                  <m:t>𝑒</m:t>
                                </m:r>
                              </m:e>
                              <m:sup>
                                <m:r>
                                  <a:rPr lang="en-US" altLang="zh-CN" sz="2000" i="1">
                                    <a:solidFill>
                                      <a:schemeClr val="tx2"/>
                                    </a:solidFill>
                                    <a:latin typeface="Cambria Math" panose="02040503050406030204" pitchFamily="18" charset="0"/>
                                  </a:rPr>
                                  <m:t>𝑎𝐸</m:t>
                                </m:r>
                              </m:sup>
                            </m:sSup>
                          </m:e>
                        </m:mr>
                      </m:m>
                    </m:oMath>
                  </m:oMathPara>
                </a14:m>
                <a:endParaRPr lang="zh-CN" altLang="zh-CN" sz="2000" dirty="0">
                  <a:latin typeface="华文楷体" panose="02010600040101010101" charset="-122"/>
                  <a:ea typeface="华文楷体" panose="02010600040101010101" charset="-122"/>
                </a:endParaRPr>
              </a:p>
              <a:p>
                <a:pPr>
                  <a:spcAft>
                    <a:spcPts val="1200"/>
                  </a:spcAft>
                </a:pPr>
                <a:endParaRPr lang="en-US" altLang="zh-CN" sz="2200" dirty="0">
                  <a:solidFill>
                    <a:schemeClr val="tx2"/>
                  </a:solidFill>
                  <a:latin typeface="华文楷体" panose="02010600040101010101" charset="-122"/>
                  <a:ea typeface="华文楷体" panose="02010600040101010101" charset="-122"/>
                  <a:cs typeface="Times New Roman" panose="02020603050405020304" pitchFamily="18" charset="0"/>
                </a:endParaRPr>
              </a:p>
            </p:txBody>
          </p:sp>
        </mc:Choice>
        <mc:Fallback>
          <p:sp>
            <p:nvSpPr>
              <p:cNvPr id="3" name="矩形 2"/>
              <p:cNvSpPr>
                <a:spLocks noRot="1" noChangeAspect="1" noMove="1" noResize="1" noEditPoints="1" noAdjustHandles="1" noChangeArrowheads="1" noChangeShapeType="1" noTextEdit="1"/>
              </p:cNvSpPr>
              <p:nvPr/>
            </p:nvSpPr>
            <p:spPr>
              <a:xfrm>
                <a:off x="107504" y="692696"/>
                <a:ext cx="8152827" cy="6467027"/>
              </a:xfrm>
              <a:prstGeom prst="rect">
                <a:avLst/>
              </a:prstGeom>
              <a:blipFill rotWithShape="1">
                <a:blip r:embed="rId1"/>
                <a:stretch>
                  <a:fillRect l="-2" t="-8" r="3" b="2"/>
                </a:stretch>
              </a:blipFill>
            </p:spPr>
            <p:txBody>
              <a:bodyPr/>
              <a:lstStyle/>
              <a:p>
                <a:r>
                  <a:rPr lang="zh-CN" altLang="en-US">
                    <a:noFill/>
                  </a:rPr>
                  <a:t> </a:t>
                </a:r>
              </a:p>
            </p:txBody>
          </p:sp>
        </mc:Fallback>
      </mc:AlternateContent>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a:t>求解中子流密度</a:t>
            </a:r>
            <a:endParaRPr lang="zh-CN" altLang="en-US" dirty="0"/>
          </a:p>
        </p:txBody>
      </p:sp>
      <mc:AlternateContent xmlns:mc="http://schemas.openxmlformats.org/markup-compatibility/2006">
        <mc:Choice xmlns:a14="http://schemas.microsoft.com/office/drawing/2010/main" Requires="a14">
          <p:sp>
            <p:nvSpPr>
              <p:cNvPr id="4" name="矩形 3"/>
              <p:cNvSpPr/>
              <p:nvPr/>
            </p:nvSpPr>
            <p:spPr>
              <a:xfrm>
                <a:off x="251520" y="752146"/>
                <a:ext cx="8388424" cy="5369419"/>
              </a:xfrm>
              <a:prstGeom prst="rect">
                <a:avLst/>
              </a:prstGeom>
            </p:spPr>
            <p:txBody>
              <a:bodyPr wrap="square">
                <a:spAutoFit/>
              </a:bodyPr>
              <a:lstStyle/>
              <a:p>
                <a:r>
                  <a:rPr lang="zh-CN" altLang="en-US" sz="2200" dirty="0">
                    <a:solidFill>
                      <a:schemeClr val="tx2"/>
                    </a:solidFill>
                    <a:latin typeface="华文楷体" panose="02010600040101010101" charset="-122"/>
                    <a:ea typeface="华文楷体" panose="02010600040101010101" charset="-122"/>
                  </a:rPr>
                  <a:t>斐克定律</a:t>
                </a:r>
                <a:r>
                  <a:rPr lang="en-US" altLang="zh-CN" sz="2200" dirty="0">
                    <a:solidFill>
                      <a:schemeClr val="tx2"/>
                    </a:solidFill>
                    <a:latin typeface="华文楷体" panose="02010600040101010101" charset="-122"/>
                    <a:ea typeface="华文楷体" panose="02010600040101010101" charset="-122"/>
                  </a:rPr>
                  <a:t>:</a:t>
                </a:r>
                <a14:m>
                  <m:oMath xmlns:m="http://schemas.openxmlformats.org/officeDocument/2006/math">
                    <m:r>
                      <a:rPr lang="en-US" altLang="zh-CN" sz="2200" b="0" i="1" smtClean="0">
                        <a:solidFill>
                          <a:schemeClr val="tx2"/>
                        </a:solidFill>
                        <a:latin typeface="Cambria Math" panose="02040503050406030204" pitchFamily="18" charset="0"/>
                        <a:ea typeface="华文楷体" panose="02010600040101010101" charset="-122"/>
                      </a:rPr>
                      <m:t>𝐽</m:t>
                    </m:r>
                    <m:r>
                      <a:rPr lang="en-US" altLang="zh-CN" sz="2200" b="0" i="1" smtClean="0">
                        <a:solidFill>
                          <a:schemeClr val="tx2"/>
                        </a:solidFill>
                        <a:latin typeface="Cambria Math" panose="02040503050406030204" pitchFamily="18" charset="0"/>
                        <a:ea typeface="华文楷体" panose="02010600040101010101" charset="-122"/>
                      </a:rPr>
                      <m:t>=−</m:t>
                    </m:r>
                    <m:r>
                      <a:rPr lang="en-US" altLang="zh-CN" sz="2200" b="0" i="1" smtClean="0">
                        <a:solidFill>
                          <a:schemeClr val="tx2"/>
                        </a:solidFill>
                        <a:latin typeface="Cambria Math" panose="02040503050406030204" pitchFamily="18" charset="0"/>
                        <a:ea typeface="华文楷体" panose="02010600040101010101" charset="-122"/>
                      </a:rPr>
                      <m:t>𝐷𝑔𝑟𝑎𝑑</m:t>
                    </m:r>
                    <m:r>
                      <a:rPr lang="en-US" altLang="zh-CN" sz="2200" b="0" i="1" smtClean="0">
                        <a:solidFill>
                          <a:schemeClr val="tx2"/>
                        </a:solidFill>
                        <a:latin typeface="Cambria Math" panose="02040503050406030204" pitchFamily="18" charset="0"/>
                        <a:ea typeface="华文楷体" panose="02010600040101010101" charset="-122"/>
                      </a:rPr>
                      <m:t>𝜙</m:t>
                    </m:r>
                    <m:r>
                      <a:rPr lang="en-US" altLang="zh-CN" sz="2200" b="0" i="1" smtClean="0">
                        <a:solidFill>
                          <a:schemeClr val="tx2"/>
                        </a:solidFill>
                        <a:latin typeface="Cambria Math" panose="02040503050406030204" pitchFamily="18" charset="0"/>
                        <a:ea typeface="华文楷体" panose="02010600040101010101" charset="-122"/>
                      </a:rPr>
                      <m:t>=−</m:t>
                    </m:r>
                    <m:r>
                      <a:rPr lang="en-US" altLang="zh-CN" sz="2200" b="0" i="1" smtClean="0">
                        <a:solidFill>
                          <a:schemeClr val="tx2"/>
                        </a:solidFill>
                        <a:latin typeface="Cambria Math" panose="02040503050406030204" pitchFamily="18" charset="0"/>
                        <a:ea typeface="华文楷体" panose="02010600040101010101" charset="-122"/>
                      </a:rPr>
                      <m:t>𝐷</m:t>
                    </m:r>
                    <m:f>
                      <m:fPr>
                        <m:ctrlPr>
                          <a:rPr lang="en-US" altLang="zh-CN" sz="2200" b="0" i="1" smtClean="0">
                            <a:solidFill>
                              <a:schemeClr val="tx2"/>
                            </a:solidFill>
                            <a:latin typeface="Cambria Math" panose="02040503050406030204" pitchFamily="18" charset="0"/>
                            <a:ea typeface="华文楷体" panose="02010600040101010101" charset="-122"/>
                          </a:rPr>
                        </m:ctrlPr>
                      </m:fPr>
                      <m:num>
                        <m:r>
                          <a:rPr lang="en-US" altLang="zh-CN" sz="2200" b="0" i="1" smtClean="0">
                            <a:solidFill>
                              <a:schemeClr val="tx2"/>
                            </a:solidFill>
                            <a:latin typeface="Cambria Math" panose="02040503050406030204" pitchFamily="18" charset="0"/>
                            <a:ea typeface="华文楷体" panose="02010600040101010101" charset="-122"/>
                          </a:rPr>
                          <m:t>𝑑</m:t>
                        </m:r>
                        <m:r>
                          <a:rPr lang="en-US" altLang="zh-CN" sz="2200" b="0" i="1" smtClean="0">
                            <a:solidFill>
                              <a:schemeClr val="tx2"/>
                            </a:solidFill>
                            <a:latin typeface="Cambria Math" panose="02040503050406030204" pitchFamily="18" charset="0"/>
                            <a:ea typeface="华文楷体" panose="02010600040101010101" charset="-122"/>
                          </a:rPr>
                          <m:t>𝜙</m:t>
                        </m:r>
                      </m:num>
                      <m:den>
                        <m:r>
                          <a:rPr lang="en-US" altLang="zh-CN" sz="2200" b="0" i="1" smtClean="0">
                            <a:solidFill>
                              <a:schemeClr val="tx2"/>
                            </a:solidFill>
                            <a:latin typeface="Cambria Math" panose="02040503050406030204" pitchFamily="18" charset="0"/>
                            <a:ea typeface="华文楷体" panose="02010600040101010101" charset="-122"/>
                          </a:rPr>
                          <m:t>𝑑𝑥</m:t>
                        </m:r>
                      </m:den>
                    </m:f>
                  </m:oMath>
                </a14:m>
                <a:endParaRPr lang="en-US" altLang="zh-CN" sz="2200" b="0" dirty="0">
                  <a:solidFill>
                    <a:schemeClr val="tx2"/>
                  </a:solidFill>
                  <a:latin typeface="华文楷体" panose="02010600040101010101" charset="-122"/>
                  <a:ea typeface="华文楷体" panose="02010600040101010101" charset="-122"/>
                </a:endParaRPr>
              </a:p>
              <a:p>
                <a:endParaRPr lang="en-US" altLang="zh-CN" sz="2200" b="0" i="1" dirty="0">
                  <a:solidFill>
                    <a:schemeClr val="tx2"/>
                  </a:solidFill>
                  <a:latin typeface="Cambria Math" panose="02040503050406030204" pitchFamily="18" charset="0"/>
                </a:endParaRPr>
              </a:p>
              <a:p>
                <a14:m>
                  <m:oMathPara xmlns:m="http://schemas.openxmlformats.org/officeDocument/2006/math">
                    <m:oMathParaPr>
                      <m:jc m:val="left"/>
                    </m:oMathParaPr>
                    <m:oMath xmlns:m="http://schemas.openxmlformats.org/officeDocument/2006/math">
                      <m:r>
                        <a:rPr lang="en-US" altLang="zh-CN" sz="2200" b="0" i="1" smtClean="0">
                          <a:solidFill>
                            <a:schemeClr val="tx2"/>
                          </a:solidFill>
                          <a:latin typeface="Cambria Math" panose="02040503050406030204" pitchFamily="18" charset="0"/>
                        </a:rPr>
                        <m:t>𝐽</m:t>
                      </m:r>
                      <m:d>
                        <m:dPr>
                          <m:ctrlPr>
                            <a:rPr lang="en-US" altLang="zh-CN" sz="2200" b="0" i="1" smtClean="0">
                              <a:solidFill>
                                <a:schemeClr val="tx2"/>
                              </a:solidFill>
                              <a:latin typeface="Cambria Math" panose="02040503050406030204" pitchFamily="18" charset="0"/>
                            </a:rPr>
                          </m:ctrlPr>
                        </m:dPr>
                        <m:e>
                          <m:r>
                            <a:rPr lang="zh-CN" altLang="en-US" sz="2200" i="1">
                              <a:solidFill>
                                <a:schemeClr val="tx2"/>
                              </a:solidFill>
                              <a:latin typeface="Cambria Math" panose="02040503050406030204" pitchFamily="18" charset="0"/>
                            </a:rPr>
                            <m:t>𝑥</m:t>
                          </m:r>
                          <m:r>
                            <a:rPr lang="zh-CN" altLang="en-US" sz="2200">
                              <a:solidFill>
                                <a:schemeClr val="tx2"/>
                              </a:solidFill>
                              <a:latin typeface="Cambria Math" panose="02040503050406030204" pitchFamily="18" charset="0"/>
                            </a:rPr>
                            <m:t>,</m:t>
                          </m:r>
                          <m:r>
                            <a:rPr lang="zh-CN" altLang="en-US" sz="2200" i="1">
                              <a:solidFill>
                                <a:schemeClr val="tx2"/>
                              </a:solidFill>
                              <a:latin typeface="Cambria Math" panose="02040503050406030204" pitchFamily="18" charset="0"/>
                            </a:rPr>
                            <m:t>𝐸</m:t>
                          </m:r>
                        </m:e>
                      </m:d>
                      <m:r>
                        <a:rPr lang="zh-CN" altLang="en-US" sz="2200">
                          <a:solidFill>
                            <a:schemeClr val="tx2"/>
                          </a:solidFill>
                          <a:latin typeface="Cambria Math" panose="02040503050406030204" pitchFamily="18" charset="0"/>
                        </a:rPr>
                        <m:t>=−</m:t>
                      </m:r>
                      <m:r>
                        <a:rPr lang="zh-CN" altLang="en-US" sz="2200" i="1">
                          <a:solidFill>
                            <a:schemeClr val="tx2"/>
                          </a:solidFill>
                          <a:latin typeface="Cambria Math" panose="02040503050406030204" pitchFamily="18" charset="0"/>
                        </a:rPr>
                        <m:t>𝐷</m:t>
                      </m:r>
                      <m:f>
                        <m:fPr>
                          <m:ctrlPr>
                            <a:rPr lang="zh-CN" altLang="en-US" sz="2200" i="1">
                              <a:solidFill>
                                <a:schemeClr val="tx2"/>
                              </a:solidFill>
                              <a:latin typeface="Cambria Math" panose="02040503050406030204" pitchFamily="18" charset="0"/>
                            </a:rPr>
                          </m:ctrlPr>
                        </m:fPr>
                        <m:num>
                          <m:d>
                            <m:dPr>
                              <m:begChr m:val=""/>
                              <m:ctrlPr>
                                <a:rPr lang="zh-CN" altLang="en-US" sz="2200" i="1">
                                  <a:solidFill>
                                    <a:schemeClr val="tx2"/>
                                  </a:solidFill>
                                  <a:latin typeface="Cambria Math" panose="02040503050406030204" pitchFamily="18" charset="0"/>
                                </a:rPr>
                              </m:ctrlPr>
                            </m:dPr>
                            <m:e>
                              <m:r>
                                <a:rPr lang="zh-CN" altLang="en-US" sz="2200" i="1">
                                  <a:solidFill>
                                    <a:schemeClr val="tx2"/>
                                  </a:solidFill>
                                  <a:latin typeface="Cambria Math" panose="02040503050406030204" pitchFamily="18" charset="0"/>
                                </a:rPr>
                                <m:t>𝑑</m:t>
                              </m:r>
                              <m:r>
                                <m:rPr>
                                  <m:sty m:val="p"/>
                                </m:rPr>
                                <a:rPr lang="zh-CN" altLang="en-US" sz="2200">
                                  <a:solidFill>
                                    <a:schemeClr val="tx2"/>
                                  </a:solidFill>
                                  <a:latin typeface="Cambria Math" panose="02040503050406030204" pitchFamily="18" charset="0"/>
                                </a:rPr>
                                <m:t>Φ</m:t>
                              </m:r>
                              <m:r>
                                <a:rPr lang="zh-CN" altLang="en-US" sz="2200">
                                  <a:solidFill>
                                    <a:schemeClr val="tx2"/>
                                  </a:solidFill>
                                  <a:latin typeface="Cambria Math" panose="02040503050406030204" pitchFamily="18" charset="0"/>
                                </a:rPr>
                                <m:t>(</m:t>
                              </m:r>
                              <m:r>
                                <a:rPr lang="zh-CN" altLang="en-US" sz="2200" i="1">
                                  <a:solidFill>
                                    <a:schemeClr val="tx2"/>
                                  </a:solidFill>
                                  <a:latin typeface="Cambria Math" panose="02040503050406030204" pitchFamily="18" charset="0"/>
                                </a:rPr>
                                <m:t>𝑥</m:t>
                              </m:r>
                              <m:r>
                                <a:rPr lang="zh-CN" altLang="en-US" sz="2200">
                                  <a:solidFill>
                                    <a:schemeClr val="tx2"/>
                                  </a:solidFill>
                                  <a:latin typeface="Cambria Math" panose="02040503050406030204" pitchFamily="18" charset="0"/>
                                </a:rPr>
                                <m:t>,</m:t>
                              </m:r>
                              <m:r>
                                <a:rPr lang="zh-CN" altLang="en-US" sz="2200" i="1">
                                  <a:solidFill>
                                    <a:schemeClr val="tx2"/>
                                  </a:solidFill>
                                  <a:latin typeface="Cambria Math" panose="02040503050406030204" pitchFamily="18" charset="0"/>
                                </a:rPr>
                                <m:t>𝐸</m:t>
                              </m:r>
                            </m:e>
                          </m:d>
                        </m:num>
                        <m:den>
                          <m:r>
                            <a:rPr lang="zh-CN" altLang="en-US" sz="2200" i="1">
                              <a:solidFill>
                                <a:schemeClr val="tx2"/>
                              </a:solidFill>
                              <a:latin typeface="Cambria Math" panose="02040503050406030204" pitchFamily="18" charset="0"/>
                            </a:rPr>
                            <m:t>𝑑𝑥</m:t>
                          </m:r>
                        </m:den>
                      </m:f>
                      <m:r>
                        <a:rPr lang="zh-CN" altLang="en-US" sz="2200">
                          <a:solidFill>
                            <a:schemeClr val="tx2"/>
                          </a:solidFill>
                          <a:latin typeface="Cambria Math" panose="02040503050406030204" pitchFamily="18" charset="0"/>
                        </a:rPr>
                        <m:t>=−</m:t>
                      </m:r>
                      <m:r>
                        <a:rPr lang="zh-CN" altLang="en-US" sz="2200" i="1">
                          <a:solidFill>
                            <a:schemeClr val="tx2"/>
                          </a:solidFill>
                          <a:latin typeface="Cambria Math" panose="02040503050406030204" pitchFamily="18" charset="0"/>
                        </a:rPr>
                        <m:t>𝐷</m:t>
                      </m:r>
                      <m:r>
                        <a:rPr lang="zh-CN" altLang="en-US" sz="2200">
                          <a:solidFill>
                            <a:schemeClr val="tx2"/>
                          </a:solidFill>
                          <a:latin typeface="Cambria Math" panose="02040503050406030204" pitchFamily="18" charset="0"/>
                        </a:rPr>
                        <m:t>2</m:t>
                      </m:r>
                      <m:sSub>
                        <m:sSubPr>
                          <m:ctrlPr>
                            <a:rPr lang="zh-CN" altLang="en-US" sz="2200" i="1">
                              <a:solidFill>
                                <a:schemeClr val="tx2"/>
                              </a:solidFill>
                              <a:latin typeface="Cambria Math" panose="02040503050406030204" pitchFamily="18" charset="0"/>
                            </a:rPr>
                          </m:ctrlPr>
                        </m:sSubPr>
                        <m:e>
                          <m:r>
                            <a:rPr lang="zh-CN" altLang="en-US" sz="2200" i="1">
                              <a:solidFill>
                                <a:schemeClr val="tx2"/>
                              </a:solidFill>
                              <a:latin typeface="Cambria Math" panose="02040503050406030204" pitchFamily="18" charset="0"/>
                            </a:rPr>
                            <m:t>𝑛</m:t>
                          </m:r>
                        </m:e>
                        <m:sub>
                          <m:r>
                            <a:rPr lang="zh-CN" altLang="en-US" sz="2200">
                              <a:solidFill>
                                <a:schemeClr val="tx2"/>
                              </a:solidFill>
                              <a:latin typeface="Cambria Math" panose="02040503050406030204" pitchFamily="18" charset="0"/>
                            </a:rPr>
                            <m:t>0</m:t>
                          </m:r>
                        </m:sub>
                      </m:sSub>
                      <m:r>
                        <a:rPr lang="zh-CN" altLang="en-US" sz="2200" i="1">
                          <a:solidFill>
                            <a:schemeClr val="tx2"/>
                          </a:solidFill>
                          <a:latin typeface="Cambria Math" panose="02040503050406030204" pitchFamily="18" charset="0"/>
                        </a:rPr>
                        <m:t>𝑣</m:t>
                      </m:r>
                      <m:d>
                        <m:dPr>
                          <m:ctrlPr>
                            <a:rPr lang="zh-CN" altLang="en-US" sz="2200" i="1">
                              <a:solidFill>
                                <a:schemeClr val="tx2"/>
                              </a:solidFill>
                              <a:latin typeface="Cambria Math" panose="02040503050406030204" pitchFamily="18" charset="0"/>
                            </a:rPr>
                          </m:ctrlPr>
                        </m:dPr>
                        <m:e>
                          <m:r>
                            <a:rPr lang="zh-CN" altLang="en-US" sz="2200" i="1">
                              <a:solidFill>
                                <a:schemeClr val="tx2"/>
                              </a:solidFill>
                              <a:latin typeface="Cambria Math" panose="02040503050406030204" pitchFamily="18" charset="0"/>
                            </a:rPr>
                            <m:t>𝐸</m:t>
                          </m:r>
                        </m:e>
                      </m:d>
                      <m:sSup>
                        <m:sSupPr>
                          <m:ctrlPr>
                            <a:rPr lang="zh-CN" altLang="en-US" sz="2200" i="1">
                              <a:solidFill>
                                <a:schemeClr val="tx2"/>
                              </a:solidFill>
                              <a:latin typeface="Cambria Math" panose="02040503050406030204" pitchFamily="18" charset="0"/>
                            </a:rPr>
                          </m:ctrlPr>
                        </m:sSupPr>
                        <m:e>
                          <m:r>
                            <a:rPr lang="zh-CN" altLang="en-US" sz="2200" i="1">
                              <a:solidFill>
                                <a:schemeClr val="tx2"/>
                              </a:solidFill>
                              <a:latin typeface="Cambria Math" panose="02040503050406030204" pitchFamily="18" charset="0"/>
                            </a:rPr>
                            <m:t>𝑒</m:t>
                          </m:r>
                        </m:e>
                        <m:sup>
                          <m:r>
                            <a:rPr lang="zh-CN" altLang="en-US" sz="2200">
                              <a:solidFill>
                                <a:schemeClr val="tx2"/>
                              </a:solidFill>
                              <a:latin typeface="Cambria Math" panose="02040503050406030204" pitchFamily="18" charset="0"/>
                            </a:rPr>
                            <m:t>−</m:t>
                          </m:r>
                          <m:f>
                            <m:fPr>
                              <m:type m:val="lin"/>
                              <m:ctrlPr>
                                <a:rPr lang="zh-CN" altLang="en-US" sz="2200" i="1">
                                  <a:solidFill>
                                    <a:schemeClr val="tx2"/>
                                  </a:solidFill>
                                  <a:latin typeface="Cambria Math" panose="02040503050406030204" pitchFamily="18" charset="0"/>
                                </a:rPr>
                              </m:ctrlPr>
                            </m:fPr>
                            <m:num>
                              <m:r>
                                <a:rPr lang="zh-CN" altLang="en-US" sz="2200" i="1">
                                  <a:solidFill>
                                    <a:schemeClr val="tx2"/>
                                  </a:solidFill>
                                  <a:latin typeface="Cambria Math" panose="02040503050406030204" pitchFamily="18" charset="0"/>
                                </a:rPr>
                                <m:t>𝑥</m:t>
                              </m:r>
                            </m:num>
                            <m:den>
                              <m:r>
                                <a:rPr lang="zh-CN" altLang="en-US" sz="2200" i="1">
                                  <a:solidFill>
                                    <a:schemeClr val="tx2"/>
                                  </a:solidFill>
                                  <a:latin typeface="Cambria Math" panose="02040503050406030204" pitchFamily="18" charset="0"/>
                                </a:rPr>
                                <m:t>𝜆</m:t>
                              </m:r>
                            </m:den>
                          </m:f>
                        </m:sup>
                      </m:sSup>
                      <m:sSup>
                        <m:sSupPr>
                          <m:ctrlPr>
                            <a:rPr lang="zh-CN" altLang="en-US" sz="2200" i="1">
                              <a:solidFill>
                                <a:schemeClr val="tx2"/>
                              </a:solidFill>
                              <a:latin typeface="Cambria Math" panose="02040503050406030204" pitchFamily="18" charset="0"/>
                            </a:rPr>
                          </m:ctrlPr>
                        </m:sSupPr>
                        <m:e>
                          <m:r>
                            <a:rPr lang="zh-CN" altLang="en-US" sz="2200" i="1">
                              <a:solidFill>
                                <a:schemeClr val="tx2"/>
                              </a:solidFill>
                              <a:latin typeface="Cambria Math" panose="02040503050406030204" pitchFamily="18" charset="0"/>
                            </a:rPr>
                            <m:t>𝑒</m:t>
                          </m:r>
                        </m:e>
                        <m:sup>
                          <m:r>
                            <a:rPr lang="zh-CN" altLang="en-US" sz="2200" i="1">
                              <a:solidFill>
                                <a:schemeClr val="tx2"/>
                              </a:solidFill>
                              <a:latin typeface="Cambria Math" panose="02040503050406030204" pitchFamily="18" charset="0"/>
                            </a:rPr>
                            <m:t>𝑎𝐸</m:t>
                          </m:r>
                        </m:sup>
                      </m:sSup>
                      <m:r>
                        <a:rPr lang="zh-CN" altLang="en-US" sz="2200">
                          <a:solidFill>
                            <a:schemeClr val="tx2"/>
                          </a:solidFill>
                          <a:latin typeface="Cambria Math" panose="02040503050406030204" pitchFamily="18" charset="0"/>
                        </a:rPr>
                        <m:t>⋅</m:t>
                      </m:r>
                      <m:d>
                        <m:dPr>
                          <m:ctrlPr>
                            <a:rPr lang="zh-CN" altLang="en-US" sz="2200" i="1">
                              <a:solidFill>
                                <a:schemeClr val="tx2"/>
                              </a:solidFill>
                              <a:latin typeface="Cambria Math" panose="02040503050406030204" pitchFamily="18" charset="0"/>
                            </a:rPr>
                          </m:ctrlPr>
                        </m:dPr>
                        <m:e>
                          <m:r>
                            <a:rPr lang="zh-CN" altLang="en-US" sz="2200">
                              <a:solidFill>
                                <a:schemeClr val="tx2"/>
                              </a:solidFill>
                              <a:latin typeface="Cambria Math" panose="02040503050406030204" pitchFamily="18" charset="0"/>
                            </a:rPr>
                            <m:t>−</m:t>
                          </m:r>
                          <m:f>
                            <m:fPr>
                              <m:ctrlPr>
                                <a:rPr lang="zh-CN" altLang="en-US" sz="2200" i="1">
                                  <a:solidFill>
                                    <a:schemeClr val="tx2"/>
                                  </a:solidFill>
                                  <a:latin typeface="Cambria Math" panose="02040503050406030204" pitchFamily="18" charset="0"/>
                                </a:rPr>
                              </m:ctrlPr>
                            </m:fPr>
                            <m:num>
                              <m:r>
                                <a:rPr lang="zh-CN" altLang="en-US" sz="2200">
                                  <a:solidFill>
                                    <a:schemeClr val="tx2"/>
                                  </a:solidFill>
                                  <a:latin typeface="Cambria Math" panose="02040503050406030204" pitchFamily="18" charset="0"/>
                                </a:rPr>
                                <m:t>1</m:t>
                              </m:r>
                            </m:num>
                            <m:den>
                              <m:r>
                                <a:rPr lang="zh-CN" altLang="en-US" sz="2200" i="1">
                                  <a:solidFill>
                                    <a:schemeClr val="tx2"/>
                                  </a:solidFill>
                                  <a:latin typeface="Cambria Math" panose="02040503050406030204" pitchFamily="18" charset="0"/>
                                </a:rPr>
                                <m:t>𝜆</m:t>
                              </m:r>
                            </m:den>
                          </m:f>
                        </m:e>
                      </m:d>
                      <m:r>
                        <a:rPr lang="zh-CN" altLang="en-US" sz="2200">
                          <a:solidFill>
                            <a:schemeClr val="tx2"/>
                          </a:solidFill>
                          <a:latin typeface="Cambria Math" panose="02040503050406030204" pitchFamily="18" charset="0"/>
                        </a:rPr>
                        <m:t>=</m:t>
                      </m:r>
                      <m:f>
                        <m:fPr>
                          <m:ctrlPr>
                            <a:rPr lang="zh-CN" altLang="en-US" sz="2200" i="1">
                              <a:solidFill>
                                <a:schemeClr val="tx2"/>
                              </a:solidFill>
                              <a:latin typeface="Cambria Math" panose="02040503050406030204" pitchFamily="18" charset="0"/>
                            </a:rPr>
                          </m:ctrlPr>
                        </m:fPr>
                        <m:num>
                          <m:r>
                            <a:rPr lang="zh-CN" altLang="en-US" sz="2200">
                              <a:solidFill>
                                <a:schemeClr val="tx2"/>
                              </a:solidFill>
                              <a:latin typeface="Cambria Math" panose="02040503050406030204" pitchFamily="18" charset="0"/>
                            </a:rPr>
                            <m:t>2</m:t>
                          </m:r>
                          <m:sSub>
                            <m:sSubPr>
                              <m:ctrlPr>
                                <a:rPr lang="zh-CN" altLang="en-US" sz="2200" i="1">
                                  <a:solidFill>
                                    <a:schemeClr val="tx2"/>
                                  </a:solidFill>
                                  <a:latin typeface="Cambria Math" panose="02040503050406030204" pitchFamily="18" charset="0"/>
                                </a:rPr>
                              </m:ctrlPr>
                            </m:sSubPr>
                            <m:e>
                              <m:r>
                                <a:rPr lang="zh-CN" altLang="en-US" sz="2200" i="1">
                                  <a:solidFill>
                                    <a:schemeClr val="tx2"/>
                                  </a:solidFill>
                                  <a:latin typeface="Cambria Math" panose="02040503050406030204" pitchFamily="18" charset="0"/>
                                </a:rPr>
                                <m:t>𝑛</m:t>
                              </m:r>
                            </m:e>
                            <m:sub>
                              <m:r>
                                <a:rPr lang="zh-CN" altLang="en-US" sz="2200">
                                  <a:solidFill>
                                    <a:schemeClr val="tx2"/>
                                  </a:solidFill>
                                  <a:latin typeface="Cambria Math" panose="02040503050406030204" pitchFamily="18" charset="0"/>
                                </a:rPr>
                                <m:t>0</m:t>
                              </m:r>
                            </m:sub>
                          </m:sSub>
                        </m:num>
                        <m:den>
                          <m:r>
                            <a:rPr lang="zh-CN" altLang="en-US" sz="2200" i="1">
                              <a:solidFill>
                                <a:schemeClr val="tx2"/>
                              </a:solidFill>
                              <a:latin typeface="Cambria Math" panose="02040503050406030204" pitchFamily="18" charset="0"/>
                            </a:rPr>
                            <m:t>𝜆</m:t>
                          </m:r>
                        </m:den>
                      </m:f>
                      <m:r>
                        <a:rPr lang="zh-CN" altLang="en-US" sz="2200" i="1">
                          <a:solidFill>
                            <a:schemeClr val="tx2"/>
                          </a:solidFill>
                          <a:latin typeface="Cambria Math" panose="02040503050406030204" pitchFamily="18" charset="0"/>
                        </a:rPr>
                        <m:t>𝐷𝑣</m:t>
                      </m:r>
                      <m:d>
                        <m:dPr>
                          <m:ctrlPr>
                            <a:rPr lang="zh-CN" altLang="en-US" sz="2200" i="1">
                              <a:solidFill>
                                <a:schemeClr val="tx2"/>
                              </a:solidFill>
                              <a:latin typeface="Cambria Math" panose="02040503050406030204" pitchFamily="18" charset="0"/>
                            </a:rPr>
                          </m:ctrlPr>
                        </m:dPr>
                        <m:e>
                          <m:r>
                            <a:rPr lang="zh-CN" altLang="en-US" sz="2200" i="1">
                              <a:solidFill>
                                <a:schemeClr val="tx2"/>
                              </a:solidFill>
                              <a:latin typeface="Cambria Math" panose="02040503050406030204" pitchFamily="18" charset="0"/>
                            </a:rPr>
                            <m:t>𝐸</m:t>
                          </m:r>
                        </m:e>
                      </m:d>
                      <m:sSup>
                        <m:sSupPr>
                          <m:ctrlPr>
                            <a:rPr lang="zh-CN" altLang="en-US" sz="2200" i="1">
                              <a:solidFill>
                                <a:schemeClr val="tx2"/>
                              </a:solidFill>
                              <a:latin typeface="Cambria Math" panose="02040503050406030204" pitchFamily="18" charset="0"/>
                            </a:rPr>
                          </m:ctrlPr>
                        </m:sSupPr>
                        <m:e>
                          <m:r>
                            <a:rPr lang="zh-CN" altLang="en-US" sz="2200" i="1">
                              <a:solidFill>
                                <a:schemeClr val="tx2"/>
                              </a:solidFill>
                              <a:latin typeface="Cambria Math" panose="02040503050406030204" pitchFamily="18" charset="0"/>
                            </a:rPr>
                            <m:t>𝑒</m:t>
                          </m:r>
                        </m:e>
                        <m:sup>
                          <m:r>
                            <a:rPr lang="zh-CN" altLang="en-US" sz="2200">
                              <a:solidFill>
                                <a:schemeClr val="tx2"/>
                              </a:solidFill>
                              <a:latin typeface="Cambria Math" panose="02040503050406030204" pitchFamily="18" charset="0"/>
                            </a:rPr>
                            <m:t>−</m:t>
                          </m:r>
                          <m:f>
                            <m:fPr>
                              <m:type m:val="lin"/>
                              <m:ctrlPr>
                                <a:rPr lang="zh-CN" altLang="en-US" sz="2200" i="1">
                                  <a:solidFill>
                                    <a:schemeClr val="tx2"/>
                                  </a:solidFill>
                                  <a:latin typeface="Cambria Math" panose="02040503050406030204" pitchFamily="18" charset="0"/>
                                </a:rPr>
                              </m:ctrlPr>
                            </m:fPr>
                            <m:num>
                              <m:r>
                                <a:rPr lang="zh-CN" altLang="en-US" sz="2200" i="1">
                                  <a:solidFill>
                                    <a:schemeClr val="tx2"/>
                                  </a:solidFill>
                                  <a:latin typeface="Cambria Math" panose="02040503050406030204" pitchFamily="18" charset="0"/>
                                </a:rPr>
                                <m:t>𝑥</m:t>
                              </m:r>
                            </m:num>
                            <m:den>
                              <m:r>
                                <a:rPr lang="zh-CN" altLang="en-US" sz="2200" i="1">
                                  <a:solidFill>
                                    <a:schemeClr val="tx2"/>
                                  </a:solidFill>
                                  <a:latin typeface="Cambria Math" panose="02040503050406030204" pitchFamily="18" charset="0"/>
                                </a:rPr>
                                <m:t>𝜆</m:t>
                              </m:r>
                            </m:den>
                          </m:f>
                        </m:sup>
                      </m:sSup>
                      <m:sSup>
                        <m:sSupPr>
                          <m:ctrlPr>
                            <a:rPr lang="zh-CN" altLang="en-US" sz="2200" i="1">
                              <a:solidFill>
                                <a:schemeClr val="tx2"/>
                              </a:solidFill>
                              <a:latin typeface="Cambria Math" panose="02040503050406030204" pitchFamily="18" charset="0"/>
                            </a:rPr>
                          </m:ctrlPr>
                        </m:sSupPr>
                        <m:e>
                          <m:r>
                            <a:rPr lang="zh-CN" altLang="en-US" sz="2200" i="1">
                              <a:solidFill>
                                <a:schemeClr val="tx2"/>
                              </a:solidFill>
                              <a:latin typeface="Cambria Math" panose="02040503050406030204" pitchFamily="18" charset="0"/>
                            </a:rPr>
                            <m:t>𝑒</m:t>
                          </m:r>
                        </m:e>
                        <m:sup>
                          <m:r>
                            <a:rPr lang="zh-CN" altLang="en-US" sz="2200" i="1">
                              <a:solidFill>
                                <a:schemeClr val="tx2"/>
                              </a:solidFill>
                              <a:latin typeface="Cambria Math" panose="02040503050406030204" pitchFamily="18" charset="0"/>
                            </a:rPr>
                            <m:t>𝑎𝐸</m:t>
                          </m:r>
                        </m:sup>
                      </m:sSup>
                    </m:oMath>
                  </m:oMathPara>
                </a14:m>
                <a:endParaRPr lang="en-US" altLang="zh-CN" sz="2200" dirty="0">
                  <a:solidFill>
                    <a:schemeClr val="tx2"/>
                  </a:solidFill>
                </a:endParaRPr>
              </a:p>
              <a:p>
                <a:endParaRPr lang="en-US" altLang="zh-CN" sz="2200" dirty="0">
                  <a:solidFill>
                    <a:schemeClr val="tx2"/>
                  </a:solidFill>
                </a:endParaRPr>
              </a:p>
              <a:p>
                <a:r>
                  <a:rPr lang="zh-CN" altLang="en-US" sz="2200" dirty="0">
                    <a:solidFill>
                      <a:schemeClr val="tx2"/>
                    </a:solidFill>
                    <a:latin typeface="华文楷体" panose="02010600040101010101" charset="-122"/>
                    <a:ea typeface="华文楷体" panose="02010600040101010101" charset="-122"/>
                  </a:rPr>
                  <a:t>斐克定律的适用条件：</a:t>
                </a:r>
                <a:endParaRPr lang="en-US" altLang="zh-CN" sz="2200" dirty="0">
                  <a:solidFill>
                    <a:schemeClr val="tx2"/>
                  </a:solidFill>
                  <a:latin typeface="华文楷体" panose="02010600040101010101" charset="-122"/>
                  <a:ea typeface="华文楷体" panose="02010600040101010101" charset="-122"/>
                </a:endParaRPr>
              </a:p>
              <a:p>
                <a:endParaRPr lang="en-US" altLang="zh-CN" sz="2200" dirty="0">
                  <a:solidFill>
                    <a:schemeClr val="tx2"/>
                  </a:solidFill>
                  <a:latin typeface="华文楷体" panose="02010600040101010101" charset="-122"/>
                  <a:ea typeface="华文楷体" panose="02010600040101010101" charset="-122"/>
                </a:endParaRPr>
              </a:p>
              <a:p>
                <a:r>
                  <a:rPr lang="en-US" altLang="zh-CN" sz="2200" dirty="0">
                    <a:solidFill>
                      <a:schemeClr val="tx2"/>
                    </a:solidFill>
                    <a:latin typeface="华文楷体" panose="02010600040101010101" charset="-122"/>
                    <a:ea typeface="华文楷体" panose="02010600040101010101" charset="-122"/>
                  </a:rPr>
                  <a:t>1</a:t>
                </a:r>
                <a:r>
                  <a:rPr lang="zh-CN" altLang="en-US" sz="2200" dirty="0">
                    <a:solidFill>
                      <a:schemeClr val="tx2"/>
                    </a:solidFill>
                    <a:latin typeface="华文楷体" panose="02010600040101010101" charset="-122"/>
                    <a:ea typeface="华文楷体" panose="02010600040101010101" charset="-122"/>
                  </a:rPr>
                  <a:t>）无限、均匀介质；</a:t>
                </a:r>
                <a:endParaRPr lang="en-US" altLang="zh-CN" sz="2200" dirty="0">
                  <a:solidFill>
                    <a:schemeClr val="tx2"/>
                  </a:solidFill>
                  <a:latin typeface="华文楷体" panose="02010600040101010101" charset="-122"/>
                  <a:ea typeface="华文楷体" panose="02010600040101010101" charset="-122"/>
                </a:endParaRPr>
              </a:p>
              <a:p>
                <a:r>
                  <a:rPr lang="en-US" altLang="zh-CN" sz="2200" dirty="0">
                    <a:solidFill>
                      <a:schemeClr val="tx2"/>
                    </a:solidFill>
                    <a:latin typeface="华文楷体" panose="02010600040101010101" charset="-122"/>
                    <a:ea typeface="华文楷体" panose="02010600040101010101" charset="-122"/>
                  </a:rPr>
                  <a:t>2</a:t>
                </a:r>
                <a:r>
                  <a:rPr lang="zh-CN" altLang="en-US" sz="2200" dirty="0">
                    <a:solidFill>
                      <a:schemeClr val="tx2"/>
                    </a:solidFill>
                    <a:latin typeface="华文楷体" panose="02010600040101010101" charset="-122"/>
                    <a:ea typeface="华文楷体" panose="02010600040101010101" charset="-122"/>
                  </a:rPr>
                  <a:t>）在实验室坐标系中散射各向同性；</a:t>
                </a:r>
                <a:endParaRPr lang="en-US" altLang="zh-CN" sz="2200" dirty="0">
                  <a:solidFill>
                    <a:schemeClr val="tx2"/>
                  </a:solidFill>
                  <a:latin typeface="华文楷体" panose="02010600040101010101" charset="-122"/>
                  <a:ea typeface="华文楷体" panose="02010600040101010101" charset="-122"/>
                </a:endParaRPr>
              </a:p>
              <a:p>
                <a:r>
                  <a:rPr lang="en-US" altLang="zh-CN" sz="2200" dirty="0">
                    <a:solidFill>
                      <a:schemeClr val="tx2"/>
                    </a:solidFill>
                    <a:latin typeface="华文楷体" panose="02010600040101010101" charset="-122"/>
                    <a:ea typeface="华文楷体" panose="02010600040101010101" charset="-122"/>
                  </a:rPr>
                  <a:t>3</a:t>
                </a:r>
                <a:r>
                  <a:rPr lang="zh-CN" altLang="en-US" sz="2200" dirty="0">
                    <a:solidFill>
                      <a:schemeClr val="tx2"/>
                    </a:solidFill>
                    <a:latin typeface="华文楷体" panose="02010600040101010101" charset="-122"/>
                    <a:ea typeface="华文楷体" panose="02010600040101010101" charset="-122"/>
                  </a:rPr>
                  <a:t>）介质的吸收截面很小，即</a:t>
                </a:r>
                <a14:m>
                  <m:oMath xmlns:m="http://schemas.openxmlformats.org/officeDocument/2006/math">
                    <m:sSub>
                      <m:sSubPr>
                        <m:ctrlPr>
                          <a:rPr lang="en-US" altLang="zh-CN" sz="2200" i="1">
                            <a:solidFill>
                              <a:schemeClr val="tx2"/>
                            </a:solidFill>
                            <a:latin typeface="Cambria Math" panose="02040503050406030204" pitchFamily="18" charset="0"/>
                          </a:rPr>
                        </m:ctrlPr>
                      </m:sSubPr>
                      <m:e>
                        <m:r>
                          <m:rPr>
                            <m:sty m:val="p"/>
                          </m:rPr>
                          <a:rPr lang="en-US" altLang="zh-CN" sz="2200">
                            <a:solidFill>
                              <a:schemeClr val="tx2"/>
                            </a:solidFill>
                            <a:latin typeface="Cambria Math" panose="02040503050406030204" pitchFamily="18" charset="0"/>
                          </a:rPr>
                          <m:t>Σ</m:t>
                        </m:r>
                      </m:e>
                      <m:sub>
                        <m:r>
                          <a:rPr lang="en-US" altLang="zh-CN" sz="2200">
                            <a:solidFill>
                              <a:schemeClr val="tx2"/>
                            </a:solidFill>
                            <a:latin typeface="Cambria Math" panose="02040503050406030204" pitchFamily="18" charset="0"/>
                          </a:rPr>
                          <m:t>𝑎</m:t>
                        </m:r>
                      </m:sub>
                    </m:sSub>
                    <m:r>
                      <a:rPr lang="en-US" altLang="zh-CN" sz="2200">
                        <a:solidFill>
                          <a:schemeClr val="tx2"/>
                        </a:solidFill>
                        <a:latin typeface="Cambria Math" panose="02040503050406030204" pitchFamily="18" charset="0"/>
                      </a:rPr>
                      <m:t>≪</m:t>
                    </m:r>
                    <m:sSub>
                      <m:sSubPr>
                        <m:ctrlPr>
                          <a:rPr lang="en-US" altLang="zh-CN" sz="2200" i="1">
                            <a:solidFill>
                              <a:schemeClr val="tx2"/>
                            </a:solidFill>
                            <a:latin typeface="Cambria Math" panose="02040503050406030204" pitchFamily="18" charset="0"/>
                          </a:rPr>
                        </m:ctrlPr>
                      </m:sSubPr>
                      <m:e>
                        <m:r>
                          <m:rPr>
                            <m:sty m:val="p"/>
                          </m:rPr>
                          <a:rPr lang="en-US" altLang="zh-CN" sz="2200">
                            <a:solidFill>
                              <a:schemeClr val="tx2"/>
                            </a:solidFill>
                            <a:latin typeface="Cambria Math" panose="02040503050406030204" pitchFamily="18" charset="0"/>
                          </a:rPr>
                          <m:t>Σ</m:t>
                        </m:r>
                      </m:e>
                      <m:sub>
                        <m:r>
                          <a:rPr lang="en-US" altLang="zh-CN" sz="2200">
                            <a:solidFill>
                              <a:schemeClr val="tx2"/>
                            </a:solidFill>
                            <a:latin typeface="Cambria Math" panose="02040503050406030204" pitchFamily="18" charset="0"/>
                          </a:rPr>
                          <m:t>𝑠</m:t>
                        </m:r>
                      </m:sub>
                    </m:sSub>
                    <m:r>
                      <a:rPr lang="zh-CN" altLang="en-US" sz="2200">
                        <a:solidFill>
                          <a:schemeClr val="tx2"/>
                        </a:solidFill>
                        <a:latin typeface="Cambria Math" panose="02040503050406030204" pitchFamily="18" charset="0"/>
                      </a:rPr>
                      <m:t>；</m:t>
                    </m:r>
                  </m:oMath>
                </a14:m>
                <a:endParaRPr lang="en-US" altLang="zh-CN" sz="2200" dirty="0">
                  <a:solidFill>
                    <a:schemeClr val="tx2"/>
                  </a:solidFill>
                  <a:latin typeface="华文楷体" panose="02010600040101010101" charset="-122"/>
                  <a:ea typeface="华文楷体" panose="02010600040101010101" charset="-122"/>
                </a:endParaRPr>
              </a:p>
              <a:p>
                <a:r>
                  <a:rPr lang="en-US" altLang="zh-CN" sz="2200" dirty="0">
                    <a:solidFill>
                      <a:schemeClr val="tx2"/>
                    </a:solidFill>
                    <a:latin typeface="华文楷体" panose="02010600040101010101" charset="-122"/>
                    <a:ea typeface="华文楷体" panose="02010600040101010101" charset="-122"/>
                  </a:rPr>
                  <a:t>4</a:t>
                </a:r>
                <a:r>
                  <a:rPr lang="zh-CN" altLang="en-US" sz="2200" dirty="0">
                    <a:solidFill>
                      <a:schemeClr val="tx2"/>
                    </a:solidFill>
                    <a:latin typeface="华文楷体" panose="02010600040101010101" charset="-122"/>
                    <a:ea typeface="华文楷体" panose="02010600040101010101" charset="-122"/>
                  </a:rPr>
                  <a:t>）中子通量密度是随空间位置缓慢变化的函数</a:t>
                </a:r>
                <a:endParaRPr lang="en-US" altLang="zh-CN" sz="2200" dirty="0">
                  <a:solidFill>
                    <a:schemeClr val="tx2"/>
                  </a:solidFill>
                  <a:latin typeface="华文楷体" panose="02010600040101010101" charset="-122"/>
                  <a:ea typeface="华文楷体" panose="02010600040101010101" charset="-122"/>
                </a:endParaRPr>
              </a:p>
              <a:p>
                <a:endParaRPr lang="en-US" altLang="zh-CN" sz="2200" dirty="0">
                  <a:solidFill>
                    <a:schemeClr val="tx2"/>
                  </a:solidFill>
                  <a:latin typeface="华文楷体" panose="02010600040101010101" charset="-122"/>
                  <a:ea typeface="华文楷体" panose="02010600040101010101" charset="-122"/>
                </a:endParaRPr>
              </a:p>
              <a:p>
                <a:endParaRPr lang="zh-CN" altLang="en-US" sz="2200" dirty="0">
                  <a:solidFill>
                    <a:schemeClr val="tx2"/>
                  </a:solidFill>
                  <a:latin typeface="华文楷体" panose="02010600040101010101" charset="-122"/>
                  <a:ea typeface="华文楷体" panose="02010600040101010101" charset="-122"/>
                </a:endParaRPr>
              </a:p>
            </p:txBody>
          </p:sp>
        </mc:Choice>
        <mc:Fallback>
          <p:sp>
            <p:nvSpPr>
              <p:cNvPr id="4" name="矩形 3"/>
              <p:cNvSpPr>
                <a:spLocks noRot="1" noChangeAspect="1" noMove="1" noResize="1" noEditPoints="1" noAdjustHandles="1" noChangeArrowheads="1" noChangeShapeType="1" noTextEdit="1"/>
              </p:cNvSpPr>
              <p:nvPr/>
            </p:nvSpPr>
            <p:spPr>
              <a:xfrm>
                <a:off x="251520" y="752146"/>
                <a:ext cx="8388424" cy="5369419"/>
              </a:xfrm>
              <a:prstGeom prst="rect">
                <a:avLst/>
              </a:prstGeom>
              <a:blipFill rotWithShape="1">
                <a:blip r:embed="rId1"/>
                <a:stretch>
                  <a:fillRect l="-1" t="-6" r="2" b="3"/>
                </a:stretch>
              </a:blipFill>
            </p:spPr>
            <p:txBody>
              <a:bodyPr/>
              <a:lstStyle/>
              <a:p>
                <a:r>
                  <a:rPr lang="zh-CN" altLang="en-US">
                    <a:noFill/>
                  </a:rPr>
                  <a:t> </a:t>
                </a:r>
              </a:p>
            </p:txBody>
          </p:sp>
        </mc:Fallback>
      </mc:AlternateContent>
      <p:sp>
        <p:nvSpPr>
          <p:cNvPr id="5" name="Text Box 7"/>
          <p:cNvSpPr txBox="1">
            <a:spLocks noChangeArrowheads="1"/>
          </p:cNvSpPr>
          <p:nvPr/>
        </p:nvSpPr>
        <p:spPr bwMode="auto">
          <a:xfrm>
            <a:off x="1331640" y="5855871"/>
            <a:ext cx="676875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400" b="1" dirty="0">
                <a:solidFill>
                  <a:srgbClr val="FF0000"/>
                </a:solidFill>
                <a:latin typeface="华文楷体" panose="02010600040101010101" charset="-122"/>
                <a:ea typeface="华文楷体" panose="02010600040101010101" charset="-122"/>
              </a:rPr>
              <a:t>这里不满足各向同性，菲克定律不成立！</a:t>
            </a:r>
            <a:endParaRPr lang="zh-CN" altLang="en-US" sz="2400" b="1" dirty="0">
              <a:solidFill>
                <a:srgbClr val="FF0000"/>
              </a:solidFill>
              <a:latin typeface="华文楷体" panose="02010600040101010101" charset="-122"/>
              <a:ea typeface="华文楷体" panose="02010600040101010101" charset="-12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稳态单能中子扩散方程求解方法总结</a:t>
            </a:r>
            <a:endParaRPr lang="zh-CN" altLang="en-US"/>
          </a:p>
        </p:txBody>
      </p:sp>
      <p:sp>
        <p:nvSpPr>
          <p:cNvPr id="3" name="内容占位符 2"/>
          <p:cNvSpPr>
            <a:spLocks noGrp="1"/>
          </p:cNvSpPr>
          <p:nvPr>
            <p:ph idx="1"/>
          </p:nvPr>
        </p:nvSpPr>
        <p:spPr/>
        <p:txBody>
          <a:bodyPr/>
          <a:p>
            <a:pPr marL="0" indent="0">
              <a:buNone/>
            </a:pPr>
            <a:r>
              <a:rPr lang="zh-CN" altLang="en-US">
                <a:solidFill>
                  <a:srgbClr val="FF0000"/>
                </a:solidFill>
              </a:rPr>
              <a:t>方程</a:t>
            </a:r>
            <a:r>
              <a:rPr lang="en-US" altLang="zh-CN">
                <a:solidFill>
                  <a:srgbClr val="FF0000"/>
                </a:solidFill>
              </a:rPr>
              <a:t>+</a:t>
            </a:r>
            <a:r>
              <a:rPr lang="zh-CN" altLang="en-US">
                <a:solidFill>
                  <a:srgbClr val="FF0000"/>
                </a:solidFill>
              </a:rPr>
              <a:t>边界条件</a:t>
            </a:r>
            <a:endParaRPr lang="zh-CN" altLang="en-US">
              <a:solidFill>
                <a:srgbClr val="FF0000"/>
              </a:solidFill>
            </a:endParaRPr>
          </a:p>
          <a:p>
            <a:endParaRPr lang="zh-CN" altLang="en-US"/>
          </a:p>
          <a:p>
            <a:r>
              <a:rPr lang="zh-CN" altLang="en-US"/>
              <a:t>点源</a:t>
            </a:r>
            <a:r>
              <a:rPr lang="en-US" altLang="zh-CN"/>
              <a:t> VS </a:t>
            </a:r>
            <a:r>
              <a:rPr lang="zh-CN" altLang="en-US"/>
              <a:t>线源</a:t>
            </a:r>
            <a:r>
              <a:rPr lang="en-US" altLang="zh-CN"/>
              <a:t> VS </a:t>
            </a:r>
            <a:r>
              <a:rPr lang="zh-CN" altLang="en-US"/>
              <a:t>均匀体源？</a:t>
            </a:r>
            <a:endParaRPr lang="zh-CN" altLang="en-US"/>
          </a:p>
          <a:p>
            <a:endParaRPr lang="zh-CN" altLang="en-US"/>
          </a:p>
          <a:p>
            <a:r>
              <a:rPr lang="en-US" altLang="zh-CN"/>
              <a:t>J  VS  J+  VS  J-</a:t>
            </a:r>
            <a:r>
              <a:rPr lang="zh-CN" altLang="en-US"/>
              <a:t>？</a:t>
            </a:r>
            <a:endParaRPr lang="en-US" altLang="zh-CN"/>
          </a:p>
          <a:p>
            <a:endParaRPr lang="en-US" altLang="zh-CN"/>
          </a:p>
          <a:p>
            <a:r>
              <a:rPr lang="zh-CN" altLang="en-US"/>
              <a:t>外推距离</a:t>
            </a:r>
            <a:r>
              <a:rPr lang="en-US" altLang="zh-CN"/>
              <a:t>  VS J-=0</a:t>
            </a:r>
            <a:r>
              <a:rPr lang="zh-CN" altLang="en-US"/>
              <a:t>？</a:t>
            </a:r>
            <a:endParaRPr lang="zh-CN"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a:t>点源</a:t>
            </a:r>
            <a:r>
              <a:rPr lang="en-US" altLang="zh-CN" dirty="0"/>
              <a:t>--- </a:t>
            </a:r>
            <a:r>
              <a:rPr lang="zh-CN" altLang="en-US" dirty="0"/>
              <a:t>叠加原理</a:t>
            </a:r>
            <a:endParaRPr lang="zh-CN" altLang="en-US" dirty="0"/>
          </a:p>
        </p:txBody>
      </p:sp>
      <mc:AlternateContent xmlns:mc="http://schemas.openxmlformats.org/markup-compatibility/2006">
        <mc:Choice xmlns:a14="http://schemas.microsoft.com/office/drawing/2010/main" Requires="a14">
          <p:sp>
            <p:nvSpPr>
              <p:cNvPr id="5" name="矩形 4"/>
              <p:cNvSpPr/>
              <p:nvPr/>
            </p:nvSpPr>
            <p:spPr>
              <a:xfrm>
                <a:off x="179512" y="606236"/>
                <a:ext cx="8640960" cy="5932073"/>
              </a:xfrm>
              <a:prstGeom prst="rect">
                <a:avLst/>
              </a:prstGeom>
            </p:spPr>
            <p:txBody>
              <a:bodyPr wrap="square">
                <a:spAutoFit/>
              </a:bodyPr>
              <a:lstStyle/>
              <a:p>
                <a:pPr algn="just">
                  <a:spcAft>
                    <a:spcPts val="0"/>
                  </a:spcAft>
                </a:pPr>
                <a:r>
                  <a:rPr lang="en-US" altLang="zh-CN" sz="2200" kern="100" dirty="0">
                    <a:solidFill>
                      <a:schemeClr val="tx2"/>
                    </a:solidFill>
                    <a:latin typeface="华文楷体" panose="02010600040101010101" charset="-122"/>
                    <a:ea typeface="华文楷体" panose="02010600040101010101" charset="-122"/>
                  </a:rPr>
                  <a:t>13. </a:t>
                </a:r>
                <a:r>
                  <a:rPr lang="zh-CN" altLang="zh-CN" sz="2200" kern="100" dirty="0">
                    <a:solidFill>
                      <a:schemeClr val="tx2"/>
                    </a:solidFill>
                    <a:latin typeface="华文楷体" panose="02010600040101010101" charset="-122"/>
                    <a:ea typeface="华文楷体" panose="02010600040101010101" charset="-122"/>
                  </a:rPr>
                  <a:t>如图所示，在无限介质内有两个源强为</a:t>
                </a:r>
                <a:r>
                  <a:rPr lang="en-US" altLang="zh-CN" sz="2200" kern="100" dirty="0">
                    <a:solidFill>
                      <a:schemeClr val="tx2"/>
                    </a:solidFill>
                    <a:latin typeface="华文楷体" panose="02010600040101010101" charset="-122"/>
                    <a:ea typeface="华文楷体" panose="02010600040101010101" charset="-122"/>
                  </a:rPr>
                  <a:t>S </a:t>
                </a:r>
                <a14:m>
                  <m:oMath xmlns:m="http://schemas.openxmlformats.org/officeDocument/2006/math">
                    <m:sSup>
                      <m:sSupPr>
                        <m:ctrlPr>
                          <a:rPr lang="en-US" altLang="zh-CN" sz="2200" b="0" i="1" kern="100" smtClean="0">
                            <a:solidFill>
                              <a:schemeClr val="tx2"/>
                            </a:solidFill>
                            <a:latin typeface="Cambria Math" panose="02040503050406030204" pitchFamily="18" charset="0"/>
                            <a:ea typeface="华文楷体" panose="02010600040101010101" charset="-122"/>
                          </a:rPr>
                        </m:ctrlPr>
                      </m:sSupPr>
                      <m:e>
                        <m:r>
                          <a:rPr lang="en-US" altLang="zh-CN" sz="2200" b="0" i="1" kern="100" smtClean="0">
                            <a:solidFill>
                              <a:schemeClr val="tx2"/>
                            </a:solidFill>
                            <a:latin typeface="Cambria Math" panose="02040503050406030204" pitchFamily="18" charset="0"/>
                            <a:ea typeface="华文楷体" panose="02010600040101010101" charset="-122"/>
                          </a:rPr>
                          <m:t>𝑠</m:t>
                        </m:r>
                      </m:e>
                      <m:sup>
                        <m:r>
                          <a:rPr lang="en-US" altLang="zh-CN" sz="2200" b="0" i="1" kern="100" smtClean="0">
                            <a:solidFill>
                              <a:schemeClr val="tx2"/>
                            </a:solidFill>
                            <a:latin typeface="Cambria Math" panose="02040503050406030204" pitchFamily="18" charset="0"/>
                            <a:ea typeface="华文楷体" panose="02010600040101010101" charset="-122"/>
                          </a:rPr>
                          <m:t>−</m:t>
                        </m:r>
                        <m:r>
                          <a:rPr lang="en-US" altLang="zh-CN" sz="2200" b="0" i="1" kern="100" smtClean="0">
                            <a:solidFill>
                              <a:schemeClr val="tx2"/>
                            </a:solidFill>
                            <a:latin typeface="Cambria Math" panose="02040503050406030204" pitchFamily="18" charset="0"/>
                            <a:ea typeface="华文楷体" panose="02010600040101010101" charset="-122"/>
                          </a:rPr>
                          <m:t>1</m:t>
                        </m:r>
                      </m:sup>
                    </m:sSup>
                  </m:oMath>
                </a14:m>
                <a:r>
                  <a:rPr lang="zh-CN" altLang="zh-CN" sz="2200" kern="100" dirty="0">
                    <a:solidFill>
                      <a:schemeClr val="tx2"/>
                    </a:solidFill>
                    <a:latin typeface="华文楷体" panose="02010600040101010101" charset="-122"/>
                    <a:ea typeface="华文楷体" panose="02010600040101010101" charset="-122"/>
                  </a:rPr>
                  <a:t>的点源，试求</a:t>
                </a:r>
                <a:r>
                  <a:rPr lang="en-US" altLang="zh-CN" sz="2200" kern="100" dirty="0">
                    <a:solidFill>
                      <a:schemeClr val="tx2"/>
                    </a:solidFill>
                    <a:latin typeface="华文楷体" panose="02010600040101010101" charset="-122"/>
                    <a:ea typeface="华文楷体" panose="02010600040101010101" charset="-122"/>
                  </a:rPr>
                  <a:t>P1</a:t>
                </a:r>
                <a:r>
                  <a:rPr lang="zh-CN" altLang="zh-CN" sz="2200" kern="100" dirty="0">
                    <a:solidFill>
                      <a:schemeClr val="tx2"/>
                    </a:solidFill>
                    <a:latin typeface="华文楷体" panose="02010600040101010101" charset="-122"/>
                    <a:ea typeface="华文楷体" panose="02010600040101010101" charset="-122"/>
                  </a:rPr>
                  <a:t>和</a:t>
                </a:r>
                <a:r>
                  <a:rPr lang="en-US" altLang="zh-CN" sz="2200" kern="100" dirty="0">
                    <a:solidFill>
                      <a:schemeClr val="tx2"/>
                    </a:solidFill>
                    <a:latin typeface="华文楷体" panose="02010600040101010101" charset="-122"/>
                    <a:ea typeface="华文楷体" panose="02010600040101010101" charset="-122"/>
                  </a:rPr>
                  <a:t>P2</a:t>
                </a:r>
                <a:r>
                  <a:rPr lang="zh-CN" altLang="zh-CN" sz="2200" kern="100" dirty="0">
                    <a:solidFill>
                      <a:schemeClr val="tx2"/>
                    </a:solidFill>
                    <a:latin typeface="华文楷体" panose="02010600040101010101" charset="-122"/>
                    <a:ea typeface="华文楷体" panose="02010600040101010101" charset="-122"/>
                  </a:rPr>
                  <a:t>点的中子通量和中子流密度。</a:t>
                </a:r>
                <a:endParaRPr lang="en-US" altLang="zh-CN" sz="2200" kern="100" dirty="0">
                  <a:solidFill>
                    <a:schemeClr val="tx2"/>
                  </a:solidFill>
                  <a:latin typeface="华文楷体" panose="02010600040101010101" charset="-122"/>
                  <a:ea typeface="华文楷体" panose="02010600040101010101" charset="-122"/>
                </a:endParaRPr>
              </a:p>
              <a:p>
                <a:pPr algn="just">
                  <a:spcAft>
                    <a:spcPts val="0"/>
                  </a:spcAft>
                </a:pPr>
                <a:endParaRPr lang="en-US" altLang="zh-CN" sz="2000" kern="100" dirty="0">
                  <a:solidFill>
                    <a:schemeClr val="tx2"/>
                  </a:solidFill>
                  <a:latin typeface="华文楷体" panose="02010600040101010101" charset="-122"/>
                  <a:ea typeface="华文楷体" panose="02010600040101010101" charset="-122"/>
                </a:endParaRPr>
              </a:p>
              <a:p>
                <a:pPr algn="just">
                  <a:spcAft>
                    <a:spcPts val="0"/>
                  </a:spcAft>
                </a:pPr>
                <a:r>
                  <a:rPr lang="zh-CN" altLang="en-US" sz="2000" kern="100" dirty="0">
                    <a:solidFill>
                      <a:schemeClr val="tx2"/>
                    </a:solidFill>
                    <a:latin typeface="华文楷体" panose="02010600040101010101" charset="-122"/>
                    <a:ea typeface="华文楷体" panose="02010600040101010101" charset="-122"/>
                  </a:rPr>
                  <a:t>由于题目未说明无限大介质的性质，因此需要分类</a:t>
                </a:r>
                <a:endParaRPr lang="en-US" altLang="zh-CN" sz="2000" kern="100" dirty="0">
                  <a:solidFill>
                    <a:schemeClr val="tx2"/>
                  </a:solidFill>
                  <a:latin typeface="华文楷体" panose="02010600040101010101" charset="-122"/>
                  <a:ea typeface="华文楷体" panose="02010600040101010101" charset="-122"/>
                </a:endParaRPr>
              </a:p>
              <a:p>
                <a:pPr algn="just">
                  <a:spcAft>
                    <a:spcPts val="0"/>
                  </a:spcAft>
                </a:pPr>
                <a:r>
                  <a:rPr lang="zh-CN" altLang="en-US" sz="2000" kern="100" dirty="0">
                    <a:solidFill>
                      <a:schemeClr val="tx2"/>
                    </a:solidFill>
                    <a:latin typeface="华文楷体" panose="02010600040101010101" charset="-122"/>
                    <a:ea typeface="华文楷体" panose="02010600040101010101" charset="-122"/>
                  </a:rPr>
                  <a:t>讨论。由于只是在点源附近很小的范围内各向同性</a:t>
                </a:r>
                <a:endParaRPr lang="en-US" altLang="zh-CN" sz="2000" kern="100" dirty="0">
                  <a:solidFill>
                    <a:schemeClr val="tx2"/>
                  </a:solidFill>
                  <a:latin typeface="华文楷体" panose="02010600040101010101" charset="-122"/>
                  <a:ea typeface="华文楷体" panose="02010600040101010101" charset="-122"/>
                </a:endParaRPr>
              </a:p>
              <a:p>
                <a:pPr algn="just">
                  <a:spcAft>
                    <a:spcPts val="0"/>
                  </a:spcAft>
                </a:pPr>
                <a:r>
                  <a:rPr lang="zh-CN" altLang="en-US" sz="2000" kern="100" dirty="0">
                    <a:solidFill>
                      <a:schemeClr val="tx2"/>
                    </a:solidFill>
                    <a:latin typeface="华文楷体" panose="02010600040101010101" charset="-122"/>
                    <a:ea typeface="华文楷体" panose="02010600040101010101" charset="-122"/>
                  </a:rPr>
                  <a:t>不满足，而其他区域均满足，因此分别以</a:t>
                </a:r>
                <a:r>
                  <a:rPr lang="en-US" altLang="zh-CN" sz="2000" kern="100" dirty="0">
                    <a:solidFill>
                      <a:schemeClr val="tx2"/>
                    </a:solidFill>
                    <a:latin typeface="华文楷体" panose="02010600040101010101" charset="-122"/>
                    <a:ea typeface="华文楷体" panose="02010600040101010101" charset="-122"/>
                  </a:rPr>
                  <a:t>S1</a:t>
                </a:r>
                <a:r>
                  <a:rPr lang="zh-CN" altLang="en-US" sz="2000" kern="100" dirty="0">
                    <a:solidFill>
                      <a:schemeClr val="tx2"/>
                    </a:solidFill>
                    <a:latin typeface="华文楷体" panose="02010600040101010101" charset="-122"/>
                    <a:ea typeface="华文楷体" panose="02010600040101010101" charset="-122"/>
                  </a:rPr>
                  <a:t>和</a:t>
                </a:r>
                <a:r>
                  <a:rPr lang="en-US" altLang="zh-CN" sz="2000" kern="100" dirty="0">
                    <a:solidFill>
                      <a:schemeClr val="tx2"/>
                    </a:solidFill>
                    <a:latin typeface="华文楷体" panose="02010600040101010101" charset="-122"/>
                    <a:ea typeface="华文楷体" panose="02010600040101010101" charset="-122"/>
                  </a:rPr>
                  <a:t>S2</a:t>
                </a:r>
                <a:endParaRPr lang="en-US" altLang="zh-CN" sz="2000" kern="100" dirty="0">
                  <a:solidFill>
                    <a:schemeClr val="tx2"/>
                  </a:solidFill>
                  <a:latin typeface="华文楷体" panose="02010600040101010101" charset="-122"/>
                  <a:ea typeface="华文楷体" panose="02010600040101010101" charset="-122"/>
                </a:endParaRPr>
              </a:p>
              <a:p>
                <a:pPr algn="just">
                  <a:spcAft>
                    <a:spcPts val="0"/>
                  </a:spcAft>
                </a:pPr>
                <a:r>
                  <a:rPr lang="zh-CN" altLang="en-US" sz="2000" b="1" kern="100" dirty="0">
                    <a:solidFill>
                      <a:srgbClr val="0070C0"/>
                    </a:solidFill>
                    <a:latin typeface="华文楷体" panose="02010600040101010101" charset="-122"/>
                    <a:ea typeface="华文楷体" panose="02010600040101010101" charset="-122"/>
                  </a:rPr>
                  <a:t>两个点源单独存在得到中子通量密度和中子流密</a:t>
                </a:r>
                <a:endParaRPr lang="en-US" altLang="zh-CN" sz="2000" b="1" kern="100" dirty="0">
                  <a:solidFill>
                    <a:srgbClr val="0070C0"/>
                  </a:solidFill>
                  <a:latin typeface="华文楷体" panose="02010600040101010101" charset="-122"/>
                  <a:ea typeface="华文楷体" panose="02010600040101010101" charset="-122"/>
                </a:endParaRPr>
              </a:p>
              <a:p>
                <a:pPr algn="just">
                  <a:spcAft>
                    <a:spcPts val="0"/>
                  </a:spcAft>
                </a:pPr>
                <a:r>
                  <a:rPr lang="zh-CN" altLang="en-US" sz="2000" b="1" kern="100" dirty="0">
                    <a:solidFill>
                      <a:srgbClr val="0070C0"/>
                    </a:solidFill>
                    <a:latin typeface="华文楷体" panose="02010600040101010101" charset="-122"/>
                    <a:ea typeface="华文楷体" panose="02010600040101010101" charset="-122"/>
                  </a:rPr>
                  <a:t>度，然后应用叠加原理。</a:t>
                </a:r>
                <a:endParaRPr lang="en-US" altLang="zh-CN" sz="2000" b="1" kern="100" dirty="0">
                  <a:solidFill>
                    <a:srgbClr val="0070C0"/>
                  </a:solidFill>
                  <a:latin typeface="华文楷体" panose="02010600040101010101" charset="-122"/>
                  <a:ea typeface="华文楷体" panose="02010600040101010101" charset="-122"/>
                </a:endParaRPr>
              </a:p>
              <a:p>
                <a:pPr algn="just">
                  <a:spcAft>
                    <a:spcPts val="0"/>
                  </a:spcAft>
                </a:pPr>
                <a:endParaRPr lang="en-US" altLang="zh-CN" sz="2000" kern="100" dirty="0">
                  <a:solidFill>
                    <a:schemeClr val="tx2"/>
                  </a:solidFill>
                  <a:latin typeface="华文楷体" panose="02010600040101010101" charset="-122"/>
                  <a:ea typeface="华文楷体" panose="02010600040101010101" charset="-122"/>
                </a:endParaRPr>
              </a:p>
              <a:p>
                <a:pPr>
                  <a:spcAft>
                    <a:spcPts val="0"/>
                  </a:spcAft>
                </a:pPr>
                <a:r>
                  <a:rPr lang="en-US" altLang="zh-CN" sz="2000" kern="100" dirty="0">
                    <a:solidFill>
                      <a:schemeClr val="tx2"/>
                    </a:solidFill>
                    <a:latin typeface="华文楷体" panose="02010600040101010101" charset="-122"/>
                    <a:ea typeface="华文楷体" panose="02010600040101010101" charset="-122"/>
                  </a:rPr>
                  <a:t>1</a:t>
                </a:r>
                <a:r>
                  <a:rPr lang="zh-CN" altLang="zh-CN" sz="2000" kern="100" dirty="0">
                    <a:solidFill>
                      <a:schemeClr val="tx2"/>
                    </a:solidFill>
                    <a:latin typeface="华文楷体" panose="02010600040101010101" charset="-122"/>
                    <a:ea typeface="华文楷体" panose="02010600040101010101" charset="-122"/>
                  </a:rPr>
                  <a:t>） 当介质 </a:t>
                </a:r>
                <a14:m>
                  <m:oMath xmlns:m="http://schemas.openxmlformats.org/officeDocument/2006/math">
                    <m:sSub>
                      <m:sSubPr>
                        <m:ctrlPr>
                          <a:rPr lang="zh-CN" altLang="zh-CN" sz="2000" i="1" kern="100">
                            <a:solidFill>
                              <a:schemeClr val="tx2"/>
                            </a:solidFill>
                            <a:latin typeface="Cambria Math" panose="02040503050406030204" pitchFamily="18" charset="0"/>
                            <a:ea typeface="华文楷体" panose="02010600040101010101" charset="-122"/>
                          </a:rPr>
                        </m:ctrlPr>
                      </m:sSubPr>
                      <m:e>
                        <m:r>
                          <m:rPr>
                            <m:sty m:val="p"/>
                          </m:rPr>
                          <a:rPr lang="en-US" altLang="zh-CN" sz="2000" kern="100">
                            <a:solidFill>
                              <a:schemeClr val="tx2"/>
                            </a:solidFill>
                            <a:latin typeface="Cambria Math" panose="02040503050406030204" pitchFamily="18" charset="0"/>
                            <a:ea typeface="华文楷体" panose="02010600040101010101" charset="-122"/>
                          </a:rPr>
                          <m:t>Σ</m:t>
                        </m:r>
                      </m:e>
                      <m:sub>
                        <m:r>
                          <a:rPr lang="en-US" altLang="zh-CN" sz="2000" kern="100">
                            <a:solidFill>
                              <a:schemeClr val="tx2"/>
                            </a:solidFill>
                            <a:latin typeface="Cambria Math" panose="02040503050406030204" pitchFamily="18" charset="0"/>
                            <a:ea typeface="华文楷体" panose="02010600040101010101" charset="-122"/>
                          </a:rPr>
                          <m:t>𝑠</m:t>
                        </m:r>
                      </m:sub>
                    </m:sSub>
                    <m:r>
                      <a:rPr lang="en-US" altLang="zh-CN" sz="2000" kern="100">
                        <a:solidFill>
                          <a:schemeClr val="tx2"/>
                        </a:solidFill>
                        <a:latin typeface="Cambria Math" panose="02040503050406030204" pitchFamily="18" charset="0"/>
                        <a:ea typeface="华文楷体" panose="02010600040101010101" charset="-122"/>
                      </a:rPr>
                      <m:t>=</m:t>
                    </m:r>
                    <m:r>
                      <a:rPr lang="en-US" altLang="zh-CN" sz="2000" kern="100">
                        <a:solidFill>
                          <a:schemeClr val="tx2"/>
                        </a:solidFill>
                        <a:latin typeface="Cambria Math" panose="02040503050406030204" pitchFamily="18" charset="0"/>
                        <a:ea typeface="华文楷体" panose="02010600040101010101" charset="-122"/>
                      </a:rPr>
                      <m:t>0</m:t>
                    </m:r>
                  </m:oMath>
                </a14:m>
                <a:r>
                  <a:rPr lang="en-US" altLang="zh-CN" sz="2000" kern="100" dirty="0">
                    <a:solidFill>
                      <a:schemeClr val="tx2"/>
                    </a:solidFill>
                    <a:latin typeface="华文楷体" panose="02010600040101010101" charset="-122"/>
                    <a:ea typeface="华文楷体" panose="02010600040101010101" charset="-122"/>
                  </a:rPr>
                  <a:t> </a:t>
                </a:r>
                <a:r>
                  <a:rPr lang="zh-CN" altLang="zh-CN" sz="2000" kern="100" dirty="0">
                    <a:solidFill>
                      <a:schemeClr val="tx2"/>
                    </a:solidFill>
                    <a:latin typeface="华文楷体" panose="02010600040101010101" charset="-122"/>
                    <a:ea typeface="华文楷体" panose="02010600040101010101" charset="-122"/>
                  </a:rPr>
                  <a:t>时</a:t>
                </a:r>
                <a:r>
                  <a:rPr lang="en-US" altLang="zh-CN" sz="2000" kern="100" dirty="0">
                    <a:solidFill>
                      <a:schemeClr val="tx2"/>
                    </a:solidFill>
                    <a:latin typeface="华文楷体" panose="02010600040101010101" charset="-122"/>
                    <a:ea typeface="华文楷体" panose="02010600040101010101" charset="-122"/>
                  </a:rPr>
                  <a:t> : </a:t>
                </a:r>
                <a:r>
                  <a:rPr lang="zh-CN" altLang="zh-CN" sz="2000" kern="100" dirty="0">
                    <a:solidFill>
                      <a:schemeClr val="tx2"/>
                    </a:solidFill>
                    <a:latin typeface="华文楷体" panose="02010600040101010101" charset="-122"/>
                    <a:ea typeface="华文楷体" panose="02010600040101010101" charset="-122"/>
                  </a:rPr>
                  <a:t>中子通量密度</a:t>
                </a:r>
                <a:r>
                  <a:rPr lang="en-US" altLang="zh-CN" sz="2000" kern="100" dirty="0">
                    <a:solidFill>
                      <a:schemeClr val="tx2"/>
                    </a:solidFill>
                    <a:latin typeface="华文楷体" panose="02010600040101010101" charset="-122"/>
                    <a:ea typeface="华文楷体" panose="02010600040101010101" charset="-122"/>
                  </a:rPr>
                  <a:t>: </a:t>
                </a:r>
                <a14:m>
                  <m:oMath xmlns:m="http://schemas.openxmlformats.org/officeDocument/2006/math">
                    <m:r>
                      <a:rPr lang="en-US" altLang="zh-CN" sz="2000" kern="100">
                        <a:solidFill>
                          <a:schemeClr val="tx2"/>
                        </a:solidFill>
                        <a:latin typeface="Cambria Math" panose="02040503050406030204" pitchFamily="18" charset="0"/>
                        <a:ea typeface="华文楷体" panose="02010600040101010101" charset="-122"/>
                      </a:rPr>
                      <m:t>𝜙</m:t>
                    </m:r>
                    <m:r>
                      <a:rPr lang="en-US" altLang="zh-CN" sz="2000" kern="100">
                        <a:solidFill>
                          <a:schemeClr val="tx2"/>
                        </a:solidFill>
                        <a:latin typeface="Cambria Math" panose="02040503050406030204" pitchFamily="18" charset="0"/>
                        <a:ea typeface="华文楷体" panose="02010600040101010101" charset="-122"/>
                      </a:rPr>
                      <m:t>(</m:t>
                    </m:r>
                    <m:r>
                      <a:rPr lang="en-US" altLang="zh-CN" sz="2000" kern="100">
                        <a:solidFill>
                          <a:schemeClr val="tx2"/>
                        </a:solidFill>
                        <a:latin typeface="Cambria Math" panose="02040503050406030204" pitchFamily="18" charset="0"/>
                        <a:ea typeface="华文楷体" panose="02010600040101010101" charset="-122"/>
                      </a:rPr>
                      <m:t>𝑟</m:t>
                    </m:r>
                    <m:r>
                      <a:rPr lang="en-US" altLang="zh-CN" sz="2000" kern="100">
                        <a:solidFill>
                          <a:schemeClr val="tx2"/>
                        </a:solidFill>
                        <a:latin typeface="Cambria Math" panose="02040503050406030204" pitchFamily="18" charset="0"/>
                        <a:ea typeface="华文楷体" panose="02010600040101010101" charset="-122"/>
                      </a:rPr>
                      <m:t>)=</m:t>
                    </m:r>
                    <m:f>
                      <m:fPr>
                        <m:ctrlPr>
                          <a:rPr lang="zh-CN" altLang="zh-CN" sz="2000" i="1" kern="100">
                            <a:solidFill>
                              <a:schemeClr val="tx2"/>
                            </a:solidFill>
                            <a:latin typeface="Cambria Math" panose="02040503050406030204" pitchFamily="18" charset="0"/>
                            <a:ea typeface="华文楷体" panose="02010600040101010101" charset="-122"/>
                          </a:rPr>
                        </m:ctrlPr>
                      </m:fPr>
                      <m:num>
                        <m:r>
                          <a:rPr lang="en-US" altLang="zh-CN" sz="2000" kern="100">
                            <a:solidFill>
                              <a:schemeClr val="tx2"/>
                            </a:solidFill>
                            <a:latin typeface="Cambria Math" panose="02040503050406030204" pitchFamily="18" charset="0"/>
                            <a:ea typeface="华文楷体" panose="02010600040101010101" charset="-122"/>
                          </a:rPr>
                          <m:t>𝑆</m:t>
                        </m:r>
                        <m:sSup>
                          <m:sSupPr>
                            <m:ctrlPr>
                              <a:rPr lang="zh-CN" altLang="zh-CN" sz="2000" i="1" kern="100">
                                <a:solidFill>
                                  <a:schemeClr val="tx2"/>
                                </a:solidFill>
                                <a:latin typeface="Cambria Math" panose="02040503050406030204" pitchFamily="18" charset="0"/>
                                <a:ea typeface="华文楷体" panose="02010600040101010101" charset="-122"/>
                              </a:rPr>
                            </m:ctrlPr>
                          </m:sSupPr>
                          <m:e>
                            <m:r>
                              <a:rPr lang="en-US" altLang="zh-CN" sz="2000" kern="100">
                                <a:solidFill>
                                  <a:schemeClr val="tx2"/>
                                </a:solidFill>
                                <a:latin typeface="Cambria Math" panose="02040503050406030204" pitchFamily="18" charset="0"/>
                                <a:ea typeface="华文楷体" panose="02010600040101010101" charset="-122"/>
                              </a:rPr>
                              <m:t>𝑒</m:t>
                            </m:r>
                          </m:e>
                          <m:sup>
                            <m:r>
                              <a:rPr lang="en-US" altLang="zh-CN" sz="2000" kern="100">
                                <a:solidFill>
                                  <a:schemeClr val="tx2"/>
                                </a:solidFill>
                                <a:latin typeface="Cambria Math" panose="02040503050406030204" pitchFamily="18" charset="0"/>
                                <a:ea typeface="华文楷体" panose="02010600040101010101" charset="-122"/>
                              </a:rPr>
                              <m:t>−</m:t>
                            </m:r>
                            <m:r>
                              <a:rPr lang="en-US" altLang="zh-CN" sz="2000" kern="100">
                                <a:solidFill>
                                  <a:schemeClr val="tx2"/>
                                </a:solidFill>
                                <a:latin typeface="Cambria Math" panose="02040503050406030204" pitchFamily="18" charset="0"/>
                                <a:ea typeface="华文楷体" panose="02010600040101010101" charset="-122"/>
                              </a:rPr>
                              <m:t>𝑟</m:t>
                            </m:r>
                            <m:sSub>
                              <m:sSubPr>
                                <m:ctrlPr>
                                  <a:rPr lang="zh-CN" altLang="zh-CN" sz="2000" i="1" kern="100">
                                    <a:solidFill>
                                      <a:schemeClr val="tx2"/>
                                    </a:solidFill>
                                    <a:latin typeface="Cambria Math" panose="02040503050406030204" pitchFamily="18" charset="0"/>
                                    <a:ea typeface="华文楷体" panose="02010600040101010101" charset="-122"/>
                                  </a:rPr>
                                </m:ctrlPr>
                              </m:sSubPr>
                              <m:e>
                                <m:r>
                                  <m:rPr>
                                    <m:sty m:val="p"/>
                                  </m:rPr>
                                  <a:rPr lang="en-US" altLang="zh-CN" sz="2000" kern="100">
                                    <a:solidFill>
                                      <a:schemeClr val="tx2"/>
                                    </a:solidFill>
                                    <a:latin typeface="Cambria Math" panose="02040503050406030204" pitchFamily="18" charset="0"/>
                                    <a:ea typeface="华文楷体" panose="02010600040101010101" charset="-122"/>
                                  </a:rPr>
                                  <m:t>Σ</m:t>
                                </m:r>
                              </m:e>
                              <m:sub>
                                <m:r>
                                  <a:rPr lang="en-US" altLang="zh-CN" sz="2000" kern="100">
                                    <a:solidFill>
                                      <a:schemeClr val="tx2"/>
                                    </a:solidFill>
                                    <a:latin typeface="Cambria Math" panose="02040503050406030204" pitchFamily="18" charset="0"/>
                                    <a:ea typeface="华文楷体" panose="02010600040101010101" charset="-122"/>
                                  </a:rPr>
                                  <m:t>𝑎</m:t>
                                </m:r>
                              </m:sub>
                            </m:sSub>
                          </m:sup>
                        </m:sSup>
                      </m:num>
                      <m:den>
                        <m:r>
                          <a:rPr lang="en-US" altLang="zh-CN" sz="2000" kern="100">
                            <a:solidFill>
                              <a:schemeClr val="tx2"/>
                            </a:solidFill>
                            <a:latin typeface="Cambria Math" panose="02040503050406030204" pitchFamily="18" charset="0"/>
                            <a:ea typeface="华文楷体" panose="02010600040101010101" charset="-122"/>
                          </a:rPr>
                          <m:t>4</m:t>
                        </m:r>
                        <m:r>
                          <a:rPr lang="en-US" altLang="zh-CN" sz="2000" kern="100">
                            <a:solidFill>
                              <a:schemeClr val="tx2"/>
                            </a:solidFill>
                            <a:latin typeface="Cambria Math" panose="02040503050406030204" pitchFamily="18" charset="0"/>
                            <a:ea typeface="华文楷体" panose="02010600040101010101" charset="-122"/>
                          </a:rPr>
                          <m:t>𝜋</m:t>
                        </m:r>
                        <m:sSup>
                          <m:sSupPr>
                            <m:ctrlPr>
                              <a:rPr lang="zh-CN" altLang="zh-CN" sz="2000" i="1" kern="100">
                                <a:solidFill>
                                  <a:schemeClr val="tx2"/>
                                </a:solidFill>
                                <a:latin typeface="Cambria Math" panose="02040503050406030204" pitchFamily="18" charset="0"/>
                                <a:ea typeface="华文楷体" panose="02010600040101010101" charset="-122"/>
                              </a:rPr>
                            </m:ctrlPr>
                          </m:sSupPr>
                          <m:e>
                            <m:r>
                              <a:rPr lang="en-US" altLang="zh-CN" sz="2000" kern="100">
                                <a:solidFill>
                                  <a:schemeClr val="tx2"/>
                                </a:solidFill>
                                <a:latin typeface="Cambria Math" panose="02040503050406030204" pitchFamily="18" charset="0"/>
                                <a:ea typeface="华文楷体" panose="02010600040101010101" charset="-122"/>
                              </a:rPr>
                              <m:t>𝑟</m:t>
                            </m:r>
                          </m:e>
                          <m:sup>
                            <m:r>
                              <a:rPr lang="en-US" altLang="zh-CN" sz="2000" kern="100">
                                <a:solidFill>
                                  <a:schemeClr val="tx2"/>
                                </a:solidFill>
                                <a:latin typeface="Cambria Math" panose="02040503050406030204" pitchFamily="18" charset="0"/>
                                <a:ea typeface="华文楷体" panose="02010600040101010101" charset="-122"/>
                              </a:rPr>
                              <m:t>2</m:t>
                            </m:r>
                          </m:sup>
                        </m:sSup>
                      </m:den>
                    </m:f>
                    <m:r>
                      <a:rPr lang="en-US" altLang="zh-CN" sz="2000" kern="100">
                        <a:solidFill>
                          <a:schemeClr val="tx2"/>
                        </a:solidFill>
                        <a:latin typeface="Cambria Math" panose="02040503050406030204" pitchFamily="18" charset="0"/>
                        <a:ea typeface="华文楷体" panose="02010600040101010101" charset="-122"/>
                      </a:rPr>
                      <m:t>,</m:t>
                    </m:r>
                  </m:oMath>
                </a14:m>
                <a:r>
                  <a:rPr lang="en-US" altLang="zh-CN" sz="2000" kern="100" dirty="0">
                    <a:solidFill>
                      <a:schemeClr val="tx2"/>
                    </a:solidFill>
                    <a:latin typeface="华文楷体" panose="02010600040101010101" charset="-122"/>
                    <a:ea typeface="华文楷体" panose="02010600040101010101" charset="-122"/>
                  </a:rPr>
                  <a:t> </a:t>
                </a:r>
                <a:r>
                  <a:rPr lang="zh-CN" altLang="zh-CN" sz="2000" kern="100" dirty="0">
                    <a:solidFill>
                      <a:schemeClr val="tx2"/>
                    </a:solidFill>
                    <a:latin typeface="华文楷体" panose="02010600040101010101" charset="-122"/>
                    <a:ea typeface="华文楷体" panose="02010600040101010101" charset="-122"/>
                  </a:rPr>
                  <a:t>中子流密度 </a:t>
                </a:r>
                <a14:m>
                  <m:oMath xmlns:m="http://schemas.openxmlformats.org/officeDocument/2006/math">
                    <m:r>
                      <a:rPr lang="en-US" altLang="zh-CN" sz="2000" kern="100">
                        <a:solidFill>
                          <a:schemeClr val="tx2"/>
                        </a:solidFill>
                        <a:latin typeface="Cambria Math" panose="02040503050406030204" pitchFamily="18" charset="0"/>
                        <a:ea typeface="华文楷体" panose="02010600040101010101" charset="-122"/>
                      </a:rPr>
                      <m:t>:</m:t>
                    </m:r>
                    <m:acc>
                      <m:accPr>
                        <m:chr m:val="⃗"/>
                        <m:ctrlPr>
                          <a:rPr lang="zh-CN" altLang="zh-CN" sz="2000" i="1" kern="100">
                            <a:solidFill>
                              <a:schemeClr val="tx2"/>
                            </a:solidFill>
                            <a:latin typeface="Cambria Math" panose="02040503050406030204" pitchFamily="18" charset="0"/>
                            <a:ea typeface="华文楷体" panose="02010600040101010101" charset="-122"/>
                          </a:rPr>
                        </m:ctrlPr>
                      </m:accPr>
                      <m:e>
                        <m:r>
                          <a:rPr lang="en-US" altLang="zh-CN" sz="2000" kern="100">
                            <a:solidFill>
                              <a:schemeClr val="tx2"/>
                            </a:solidFill>
                            <a:latin typeface="Cambria Math" panose="02040503050406030204" pitchFamily="18" charset="0"/>
                            <a:ea typeface="华文楷体" panose="02010600040101010101" charset="-122"/>
                          </a:rPr>
                          <m:t>𝐽</m:t>
                        </m:r>
                      </m:e>
                    </m:acc>
                    <m:r>
                      <a:rPr lang="en-US" altLang="zh-CN" sz="2000" kern="100">
                        <a:solidFill>
                          <a:schemeClr val="tx2"/>
                        </a:solidFill>
                        <a:latin typeface="Cambria Math" panose="02040503050406030204" pitchFamily="18" charset="0"/>
                        <a:ea typeface="华文楷体" panose="02010600040101010101" charset="-122"/>
                      </a:rPr>
                      <m:t>(</m:t>
                    </m:r>
                    <m:r>
                      <a:rPr lang="en-US" altLang="zh-CN" sz="2000" kern="100">
                        <a:solidFill>
                          <a:schemeClr val="tx2"/>
                        </a:solidFill>
                        <a:latin typeface="Cambria Math" panose="02040503050406030204" pitchFamily="18" charset="0"/>
                        <a:ea typeface="华文楷体" panose="02010600040101010101" charset="-122"/>
                      </a:rPr>
                      <m:t>𝑟</m:t>
                    </m:r>
                    <m:r>
                      <a:rPr lang="en-US" altLang="zh-CN" sz="2000" kern="100">
                        <a:solidFill>
                          <a:schemeClr val="tx2"/>
                        </a:solidFill>
                        <a:latin typeface="Cambria Math" panose="02040503050406030204" pitchFamily="18" charset="0"/>
                        <a:ea typeface="华文楷体" panose="02010600040101010101" charset="-122"/>
                      </a:rPr>
                      <m:t>)=</m:t>
                    </m:r>
                    <m:r>
                      <a:rPr lang="en-US" altLang="zh-CN" sz="2000" kern="100">
                        <a:solidFill>
                          <a:schemeClr val="tx2"/>
                        </a:solidFill>
                        <a:latin typeface="Cambria Math" panose="02040503050406030204" pitchFamily="18" charset="0"/>
                        <a:ea typeface="华文楷体" panose="02010600040101010101" charset="-122"/>
                      </a:rPr>
                      <m:t>𝜙</m:t>
                    </m:r>
                    <m:r>
                      <a:rPr lang="en-US" altLang="zh-CN" sz="2000" kern="100">
                        <a:solidFill>
                          <a:schemeClr val="tx2"/>
                        </a:solidFill>
                        <a:latin typeface="Cambria Math" panose="02040503050406030204" pitchFamily="18" charset="0"/>
                        <a:ea typeface="华文楷体" panose="02010600040101010101" charset="-122"/>
                      </a:rPr>
                      <m:t>(</m:t>
                    </m:r>
                    <m:r>
                      <a:rPr lang="en-US" altLang="zh-CN" sz="2000" kern="100">
                        <a:solidFill>
                          <a:schemeClr val="tx2"/>
                        </a:solidFill>
                        <a:latin typeface="Cambria Math" panose="02040503050406030204" pitchFamily="18" charset="0"/>
                        <a:ea typeface="华文楷体" panose="02010600040101010101" charset="-122"/>
                      </a:rPr>
                      <m:t>𝑟</m:t>
                    </m:r>
                    <m:r>
                      <a:rPr lang="en-US" altLang="zh-CN" sz="2000" kern="100">
                        <a:solidFill>
                          <a:schemeClr val="tx2"/>
                        </a:solidFill>
                        <a:latin typeface="Cambria Math" panose="02040503050406030204" pitchFamily="18" charset="0"/>
                        <a:ea typeface="华文楷体" panose="02010600040101010101" charset="-122"/>
                      </a:rPr>
                      <m:t>)</m:t>
                    </m:r>
                    <m:acc>
                      <m:accPr>
                        <m:chr m:val="⃗"/>
                        <m:ctrlPr>
                          <a:rPr lang="zh-CN" altLang="zh-CN" sz="2000" i="1" kern="100">
                            <a:solidFill>
                              <a:schemeClr val="tx2"/>
                            </a:solidFill>
                            <a:latin typeface="Cambria Math" panose="02040503050406030204" pitchFamily="18" charset="0"/>
                            <a:ea typeface="华文楷体" panose="02010600040101010101" charset="-122"/>
                          </a:rPr>
                        </m:ctrlPr>
                      </m:accPr>
                      <m:e>
                        <m:sSub>
                          <m:sSubPr>
                            <m:ctrlPr>
                              <a:rPr lang="zh-CN" altLang="zh-CN" sz="2000" i="1" kern="100">
                                <a:solidFill>
                                  <a:schemeClr val="tx2"/>
                                </a:solidFill>
                                <a:latin typeface="Cambria Math" panose="02040503050406030204" pitchFamily="18" charset="0"/>
                                <a:ea typeface="华文楷体" panose="02010600040101010101" charset="-122"/>
                              </a:rPr>
                            </m:ctrlPr>
                          </m:sSubPr>
                          <m:e>
                            <m:r>
                              <a:rPr lang="en-US" altLang="zh-CN" sz="2000" kern="100">
                                <a:solidFill>
                                  <a:schemeClr val="tx2"/>
                                </a:solidFill>
                                <a:latin typeface="Cambria Math" panose="02040503050406030204" pitchFamily="18" charset="0"/>
                                <a:ea typeface="华文楷体" panose="02010600040101010101" charset="-122"/>
                              </a:rPr>
                              <m:t>𝑒</m:t>
                            </m:r>
                          </m:e>
                          <m:sub>
                            <m:r>
                              <a:rPr lang="en-US" altLang="zh-CN" sz="2000" kern="100">
                                <a:solidFill>
                                  <a:schemeClr val="tx2"/>
                                </a:solidFill>
                                <a:latin typeface="Cambria Math" panose="02040503050406030204" pitchFamily="18" charset="0"/>
                                <a:ea typeface="华文楷体" panose="02010600040101010101" charset="-122"/>
                              </a:rPr>
                              <m:t>𝑟</m:t>
                            </m:r>
                          </m:sub>
                        </m:sSub>
                      </m:e>
                    </m:acc>
                  </m:oMath>
                </a14:m>
                <a:r>
                  <a:rPr lang="en-US" altLang="zh-CN" sz="2000" kern="100" dirty="0">
                    <a:solidFill>
                      <a:schemeClr val="tx2"/>
                    </a:solidFill>
                    <a:latin typeface="华文楷体" panose="02010600040101010101" charset="-122"/>
                    <a:ea typeface="华文楷体" panose="02010600040101010101" charset="-122"/>
                  </a:rPr>
                  <a:t> (</a:t>
                </a:r>
                <a:r>
                  <a:rPr lang="zh-CN" altLang="zh-CN" sz="2000" kern="100" dirty="0">
                    <a:solidFill>
                      <a:schemeClr val="tx2"/>
                    </a:solidFill>
                    <a:latin typeface="华文楷体" panose="02010600040101010101" charset="-122"/>
                    <a:ea typeface="华文楷体" panose="02010600040101010101" charset="-122"/>
                  </a:rPr>
                  <a:t>此时不能采用菲克定律，由于对单个点源来说，中子流和通量在数值上是相等的</a:t>
                </a:r>
                <a:br>
                  <a:rPr lang="en-US" altLang="zh-CN" sz="2000" kern="100" dirty="0">
                    <a:solidFill>
                      <a:schemeClr val="tx2"/>
                    </a:solidFill>
                    <a:latin typeface="华文楷体" panose="02010600040101010101" charset="-122"/>
                    <a:ea typeface="华文楷体" panose="02010600040101010101" charset="-122"/>
                  </a:rPr>
                </a:br>
                <a:r>
                  <a:rPr lang="zh-CN" altLang="zh-CN" sz="2000" kern="100" dirty="0">
                    <a:solidFill>
                      <a:schemeClr val="tx2"/>
                    </a:solidFill>
                    <a:latin typeface="华文楷体" panose="02010600040101010101" charset="-122"/>
                    <a:ea typeface="华文楷体" panose="02010600040101010101" charset="-122"/>
                  </a:rPr>
                  <a:t>在 </a:t>
                </a:r>
                <a14:m>
                  <m:oMath xmlns:m="http://schemas.openxmlformats.org/officeDocument/2006/math">
                    <m:r>
                      <m:rPr>
                        <m:sty m:val="p"/>
                      </m:rPr>
                      <a:rPr lang="en-US" altLang="zh-CN" sz="2000" kern="100">
                        <a:solidFill>
                          <a:schemeClr val="tx2"/>
                        </a:solidFill>
                        <a:latin typeface="Cambria Math" panose="02040503050406030204" pitchFamily="18" charset="0"/>
                        <a:ea typeface="华文楷体" panose="02010600040101010101" charset="-122"/>
                      </a:rPr>
                      <m:t>P</m:t>
                    </m:r>
                    <m:r>
                      <a:rPr lang="en-US" altLang="zh-CN" sz="2000" kern="100">
                        <a:solidFill>
                          <a:schemeClr val="tx2"/>
                        </a:solidFill>
                        <a:latin typeface="Cambria Math" panose="02040503050406030204" pitchFamily="18" charset="0"/>
                        <a:ea typeface="华文楷体" panose="02010600040101010101" charset="-122"/>
                      </a:rPr>
                      <m:t>1</m:t>
                    </m:r>
                  </m:oMath>
                </a14:m>
                <a:r>
                  <a:rPr lang="en-US" altLang="zh-CN" sz="2000" kern="100" dirty="0">
                    <a:solidFill>
                      <a:schemeClr val="tx2"/>
                    </a:solidFill>
                    <a:latin typeface="华文楷体" panose="02010600040101010101" charset="-122"/>
                    <a:ea typeface="华文楷体" panose="02010600040101010101" charset="-122"/>
                  </a:rPr>
                  <a:t> </a:t>
                </a:r>
                <a:r>
                  <a:rPr lang="zh-CN" altLang="zh-CN" sz="2000" kern="100" dirty="0">
                    <a:solidFill>
                      <a:schemeClr val="tx2"/>
                    </a:solidFill>
                    <a:latin typeface="华文楷体" panose="02010600040101010101" charset="-122"/>
                    <a:ea typeface="华文楷体" panose="02010600040101010101" charset="-122"/>
                  </a:rPr>
                  <a:t>点</a:t>
                </a:r>
                <a:r>
                  <a:rPr lang="en-US" altLang="zh-CN" sz="2000" kern="100" dirty="0">
                    <a:solidFill>
                      <a:schemeClr val="tx2"/>
                    </a:solidFill>
                    <a:latin typeface="华文楷体" panose="02010600040101010101" charset="-122"/>
                    <a:ea typeface="华文楷体" panose="02010600040101010101" charset="-122"/>
                  </a:rPr>
                  <a:t>: </a:t>
                </a:r>
                <a14:m>
                  <m:oMath xmlns:m="http://schemas.openxmlformats.org/officeDocument/2006/math">
                    <m:r>
                      <a:rPr lang="en-US" altLang="zh-CN" sz="2000" kern="100">
                        <a:solidFill>
                          <a:schemeClr val="tx2"/>
                        </a:solidFill>
                        <a:latin typeface="Cambria Math" panose="02040503050406030204" pitchFamily="18" charset="0"/>
                        <a:ea typeface="华文楷体" panose="02010600040101010101" charset="-122"/>
                      </a:rPr>
                      <m:t>𝜙</m:t>
                    </m:r>
                    <m:r>
                      <a:rPr lang="en-US" altLang="zh-CN" sz="2000" kern="100">
                        <a:solidFill>
                          <a:schemeClr val="tx2"/>
                        </a:solidFill>
                        <a:latin typeface="Cambria Math" panose="02040503050406030204" pitchFamily="18" charset="0"/>
                        <a:ea typeface="华文楷体" panose="02010600040101010101" charset="-122"/>
                      </a:rPr>
                      <m:t>(</m:t>
                    </m:r>
                    <m:r>
                      <a:rPr lang="en-US" altLang="zh-CN" sz="2000" kern="100">
                        <a:solidFill>
                          <a:schemeClr val="tx2"/>
                        </a:solidFill>
                        <a:latin typeface="Cambria Math" panose="02040503050406030204" pitchFamily="18" charset="0"/>
                        <a:ea typeface="华文楷体" panose="02010600040101010101" charset="-122"/>
                      </a:rPr>
                      <m:t>𝑟</m:t>
                    </m:r>
                    <m:r>
                      <a:rPr lang="en-US" altLang="zh-CN" sz="2000" kern="100">
                        <a:solidFill>
                          <a:schemeClr val="tx2"/>
                        </a:solidFill>
                        <a:latin typeface="Cambria Math" panose="02040503050406030204" pitchFamily="18" charset="0"/>
                        <a:ea typeface="华文楷体" panose="02010600040101010101" charset="-122"/>
                      </a:rPr>
                      <m:t>)=</m:t>
                    </m:r>
                    <m:f>
                      <m:fPr>
                        <m:ctrlPr>
                          <a:rPr lang="zh-CN" altLang="zh-CN" sz="2000" i="1" kern="100">
                            <a:solidFill>
                              <a:schemeClr val="tx2"/>
                            </a:solidFill>
                            <a:latin typeface="Cambria Math" panose="02040503050406030204" pitchFamily="18" charset="0"/>
                            <a:ea typeface="华文楷体" panose="02010600040101010101" charset="-122"/>
                          </a:rPr>
                        </m:ctrlPr>
                      </m:fPr>
                      <m:num>
                        <m:r>
                          <a:rPr lang="en-US" altLang="zh-CN" sz="2000" kern="100">
                            <a:solidFill>
                              <a:schemeClr val="tx2"/>
                            </a:solidFill>
                            <a:latin typeface="Cambria Math" panose="02040503050406030204" pitchFamily="18" charset="0"/>
                            <a:ea typeface="华文楷体" panose="02010600040101010101" charset="-122"/>
                          </a:rPr>
                          <m:t>𝑆</m:t>
                        </m:r>
                        <m:sSup>
                          <m:sSupPr>
                            <m:ctrlPr>
                              <a:rPr lang="zh-CN" altLang="zh-CN" sz="2000" i="1" kern="100">
                                <a:solidFill>
                                  <a:schemeClr val="tx2"/>
                                </a:solidFill>
                                <a:latin typeface="Cambria Math" panose="02040503050406030204" pitchFamily="18" charset="0"/>
                                <a:ea typeface="华文楷体" panose="02010600040101010101" charset="-122"/>
                              </a:rPr>
                            </m:ctrlPr>
                          </m:sSupPr>
                          <m:e>
                            <m:r>
                              <a:rPr lang="en-US" altLang="zh-CN" sz="2000" kern="100">
                                <a:solidFill>
                                  <a:schemeClr val="tx2"/>
                                </a:solidFill>
                                <a:latin typeface="Cambria Math" panose="02040503050406030204" pitchFamily="18" charset="0"/>
                                <a:ea typeface="华文楷体" panose="02010600040101010101" charset="-122"/>
                              </a:rPr>
                              <m:t>𝑒</m:t>
                            </m:r>
                          </m:e>
                          <m:sup>
                            <m:r>
                              <a:rPr lang="en-US" altLang="zh-CN" sz="2000" kern="100">
                                <a:solidFill>
                                  <a:schemeClr val="tx2"/>
                                </a:solidFill>
                                <a:latin typeface="Cambria Math" panose="02040503050406030204" pitchFamily="18" charset="0"/>
                                <a:ea typeface="华文楷体" panose="02010600040101010101" charset="-122"/>
                              </a:rPr>
                              <m:t>−</m:t>
                            </m:r>
                            <m:rad>
                              <m:radPr>
                                <m:degHide m:val="on"/>
                                <m:ctrlPr>
                                  <a:rPr lang="zh-CN" altLang="zh-CN" sz="2000" i="1" kern="100">
                                    <a:solidFill>
                                      <a:schemeClr val="tx2"/>
                                    </a:solidFill>
                                    <a:latin typeface="Cambria Math" panose="02040503050406030204" pitchFamily="18" charset="0"/>
                                    <a:ea typeface="华文楷体" panose="02010600040101010101" charset="-122"/>
                                  </a:rPr>
                                </m:ctrlPr>
                              </m:radPr>
                              <m:deg/>
                              <m:e>
                                <m:r>
                                  <a:rPr lang="en-US" altLang="zh-CN" sz="2000" kern="100">
                                    <a:solidFill>
                                      <a:schemeClr val="tx2"/>
                                    </a:solidFill>
                                    <a:latin typeface="Cambria Math" panose="02040503050406030204" pitchFamily="18" charset="0"/>
                                    <a:ea typeface="华文楷体" panose="02010600040101010101" charset="-122"/>
                                  </a:rPr>
                                  <m:t>2</m:t>
                                </m:r>
                              </m:e>
                            </m:rad>
                            <m:r>
                              <a:rPr lang="en-US" altLang="zh-CN" sz="2000" kern="100">
                                <a:solidFill>
                                  <a:schemeClr val="tx2"/>
                                </a:solidFill>
                                <a:latin typeface="Cambria Math" panose="02040503050406030204" pitchFamily="18" charset="0"/>
                                <a:ea typeface="华文楷体" panose="02010600040101010101" charset="-122"/>
                              </a:rPr>
                              <m:t>𝑎</m:t>
                            </m:r>
                            <m:sSub>
                              <m:sSubPr>
                                <m:ctrlPr>
                                  <a:rPr lang="zh-CN" altLang="zh-CN" sz="2000" i="1" kern="100">
                                    <a:solidFill>
                                      <a:schemeClr val="tx2"/>
                                    </a:solidFill>
                                    <a:latin typeface="Cambria Math" panose="02040503050406030204" pitchFamily="18" charset="0"/>
                                    <a:ea typeface="华文楷体" panose="02010600040101010101" charset="-122"/>
                                  </a:rPr>
                                </m:ctrlPr>
                              </m:sSubPr>
                              <m:e>
                                <m:r>
                                  <m:rPr>
                                    <m:sty m:val="p"/>
                                  </m:rPr>
                                  <a:rPr lang="en-US" altLang="zh-CN" sz="2000" kern="100">
                                    <a:solidFill>
                                      <a:schemeClr val="tx2"/>
                                    </a:solidFill>
                                    <a:latin typeface="Cambria Math" panose="02040503050406030204" pitchFamily="18" charset="0"/>
                                    <a:ea typeface="华文楷体" panose="02010600040101010101" charset="-122"/>
                                  </a:rPr>
                                  <m:t>Σ</m:t>
                                </m:r>
                              </m:e>
                              <m:sub>
                                <m:r>
                                  <a:rPr lang="en-US" altLang="zh-CN" sz="2000" kern="100">
                                    <a:solidFill>
                                      <a:schemeClr val="tx2"/>
                                    </a:solidFill>
                                    <a:latin typeface="Cambria Math" panose="02040503050406030204" pitchFamily="18" charset="0"/>
                                    <a:ea typeface="华文楷体" panose="02010600040101010101" charset="-122"/>
                                  </a:rPr>
                                  <m:t>𝑎</m:t>
                                </m:r>
                              </m:sub>
                            </m:sSub>
                          </m:sup>
                        </m:sSup>
                      </m:num>
                      <m:den>
                        <m:r>
                          <a:rPr lang="en-US" altLang="zh-CN" sz="2000" kern="100">
                            <a:solidFill>
                              <a:schemeClr val="tx2"/>
                            </a:solidFill>
                            <a:latin typeface="Cambria Math" panose="02040503050406030204" pitchFamily="18" charset="0"/>
                            <a:ea typeface="华文楷体" panose="02010600040101010101" charset="-122"/>
                          </a:rPr>
                          <m:t>4</m:t>
                        </m:r>
                        <m:r>
                          <a:rPr lang="en-US" altLang="zh-CN" sz="2000" kern="100">
                            <a:solidFill>
                              <a:schemeClr val="tx2"/>
                            </a:solidFill>
                            <a:latin typeface="Cambria Math" panose="02040503050406030204" pitchFamily="18" charset="0"/>
                            <a:ea typeface="华文楷体" panose="02010600040101010101" charset="-122"/>
                          </a:rPr>
                          <m:t>𝜋</m:t>
                        </m:r>
                        <m:r>
                          <a:rPr lang="en-US" altLang="zh-CN" sz="2000" kern="100">
                            <a:solidFill>
                              <a:schemeClr val="tx2"/>
                            </a:solidFill>
                            <a:latin typeface="Cambria Math" panose="02040503050406030204" pitchFamily="18" charset="0"/>
                            <a:ea typeface="华文楷体" panose="02010600040101010101" charset="-122"/>
                          </a:rPr>
                          <m:t>(</m:t>
                        </m:r>
                        <m:rad>
                          <m:radPr>
                            <m:degHide m:val="on"/>
                            <m:ctrlPr>
                              <a:rPr lang="zh-CN" altLang="zh-CN" sz="2000" i="1" kern="100">
                                <a:solidFill>
                                  <a:schemeClr val="tx2"/>
                                </a:solidFill>
                                <a:latin typeface="Cambria Math" panose="02040503050406030204" pitchFamily="18" charset="0"/>
                                <a:ea typeface="华文楷体" panose="02010600040101010101" charset="-122"/>
                              </a:rPr>
                            </m:ctrlPr>
                          </m:radPr>
                          <m:deg/>
                          <m:e>
                            <m:r>
                              <a:rPr lang="en-US" altLang="zh-CN" sz="2000" kern="100">
                                <a:solidFill>
                                  <a:schemeClr val="tx2"/>
                                </a:solidFill>
                                <a:latin typeface="Cambria Math" panose="02040503050406030204" pitchFamily="18" charset="0"/>
                                <a:ea typeface="华文楷体" panose="02010600040101010101" charset="-122"/>
                              </a:rPr>
                              <m:t>2</m:t>
                            </m:r>
                          </m:e>
                        </m:rad>
                        <m:r>
                          <a:rPr lang="en-US" altLang="zh-CN" sz="2000" kern="100">
                            <a:solidFill>
                              <a:schemeClr val="tx2"/>
                            </a:solidFill>
                            <a:latin typeface="Cambria Math" panose="02040503050406030204" pitchFamily="18" charset="0"/>
                            <a:ea typeface="华文楷体" panose="02010600040101010101" charset="-122"/>
                          </a:rPr>
                          <m:t>𝑎</m:t>
                        </m:r>
                        <m:sSup>
                          <m:sSupPr>
                            <m:ctrlPr>
                              <a:rPr lang="zh-CN" altLang="zh-CN" sz="2000" i="1" kern="100">
                                <a:solidFill>
                                  <a:schemeClr val="tx2"/>
                                </a:solidFill>
                                <a:latin typeface="Cambria Math" panose="02040503050406030204" pitchFamily="18" charset="0"/>
                                <a:ea typeface="华文楷体" panose="02010600040101010101" charset="-122"/>
                              </a:rPr>
                            </m:ctrlPr>
                          </m:sSupPr>
                          <m:e>
                            <m:r>
                              <a:rPr lang="en-US" altLang="zh-CN" sz="2000" kern="100">
                                <a:solidFill>
                                  <a:schemeClr val="tx2"/>
                                </a:solidFill>
                                <a:latin typeface="Cambria Math" panose="02040503050406030204" pitchFamily="18" charset="0"/>
                                <a:ea typeface="华文楷体" panose="02010600040101010101" charset="-122"/>
                              </a:rPr>
                              <m:t>)</m:t>
                            </m:r>
                          </m:e>
                          <m:sup>
                            <m:r>
                              <a:rPr lang="en-US" altLang="zh-CN" sz="2000" kern="100">
                                <a:solidFill>
                                  <a:schemeClr val="tx2"/>
                                </a:solidFill>
                                <a:latin typeface="Cambria Math" panose="02040503050406030204" pitchFamily="18" charset="0"/>
                                <a:ea typeface="华文楷体" panose="02010600040101010101" charset="-122"/>
                              </a:rPr>
                              <m:t>2</m:t>
                            </m:r>
                          </m:sup>
                        </m:sSup>
                      </m:den>
                    </m:f>
                    <m:r>
                      <a:rPr lang="en-US" altLang="zh-CN" sz="2000" kern="100">
                        <a:solidFill>
                          <a:schemeClr val="tx2"/>
                        </a:solidFill>
                        <a:latin typeface="Cambria Math" panose="02040503050406030204" pitchFamily="18" charset="0"/>
                        <a:ea typeface="华文楷体" panose="02010600040101010101" charset="-122"/>
                      </a:rPr>
                      <m:t>×</m:t>
                    </m:r>
                    <m:r>
                      <a:rPr lang="en-US" altLang="zh-CN" sz="2000" kern="100">
                        <a:solidFill>
                          <a:schemeClr val="tx2"/>
                        </a:solidFill>
                        <a:latin typeface="Cambria Math" panose="02040503050406030204" pitchFamily="18" charset="0"/>
                        <a:ea typeface="华文楷体" panose="02010600040101010101" charset="-122"/>
                      </a:rPr>
                      <m:t>2</m:t>
                    </m:r>
                    <m:r>
                      <a:rPr lang="en-US" altLang="zh-CN" sz="2000" kern="100">
                        <a:solidFill>
                          <a:schemeClr val="tx2"/>
                        </a:solidFill>
                        <a:latin typeface="Cambria Math" panose="02040503050406030204" pitchFamily="18" charset="0"/>
                        <a:ea typeface="华文楷体" panose="02010600040101010101" charset="-122"/>
                      </a:rPr>
                      <m:t>=</m:t>
                    </m:r>
                    <m:f>
                      <m:fPr>
                        <m:ctrlPr>
                          <a:rPr lang="zh-CN" altLang="zh-CN" sz="2000" i="1" kern="100">
                            <a:solidFill>
                              <a:schemeClr val="tx2"/>
                            </a:solidFill>
                            <a:latin typeface="Cambria Math" panose="02040503050406030204" pitchFamily="18" charset="0"/>
                            <a:ea typeface="华文楷体" panose="02010600040101010101" charset="-122"/>
                          </a:rPr>
                        </m:ctrlPr>
                      </m:fPr>
                      <m:num>
                        <m:r>
                          <a:rPr lang="en-US" altLang="zh-CN" sz="2000" kern="100">
                            <a:solidFill>
                              <a:schemeClr val="tx2"/>
                            </a:solidFill>
                            <a:latin typeface="Cambria Math" panose="02040503050406030204" pitchFamily="18" charset="0"/>
                            <a:ea typeface="华文楷体" panose="02010600040101010101" charset="-122"/>
                          </a:rPr>
                          <m:t>𝑆</m:t>
                        </m:r>
                        <m:sSup>
                          <m:sSupPr>
                            <m:ctrlPr>
                              <a:rPr lang="zh-CN" altLang="zh-CN" sz="2000" i="1" kern="100">
                                <a:solidFill>
                                  <a:schemeClr val="tx2"/>
                                </a:solidFill>
                                <a:latin typeface="Cambria Math" panose="02040503050406030204" pitchFamily="18" charset="0"/>
                                <a:ea typeface="华文楷体" panose="02010600040101010101" charset="-122"/>
                              </a:rPr>
                            </m:ctrlPr>
                          </m:sSupPr>
                          <m:e>
                            <m:r>
                              <a:rPr lang="en-US" altLang="zh-CN" sz="2000" kern="100">
                                <a:solidFill>
                                  <a:schemeClr val="tx2"/>
                                </a:solidFill>
                                <a:latin typeface="Cambria Math" panose="02040503050406030204" pitchFamily="18" charset="0"/>
                                <a:ea typeface="华文楷体" panose="02010600040101010101" charset="-122"/>
                              </a:rPr>
                              <m:t>𝑒</m:t>
                            </m:r>
                          </m:e>
                          <m:sup>
                            <m:r>
                              <a:rPr lang="en-US" altLang="zh-CN" sz="2000" kern="100">
                                <a:solidFill>
                                  <a:schemeClr val="tx2"/>
                                </a:solidFill>
                                <a:latin typeface="Cambria Math" panose="02040503050406030204" pitchFamily="18" charset="0"/>
                                <a:ea typeface="华文楷体" panose="02010600040101010101" charset="-122"/>
                              </a:rPr>
                              <m:t>−</m:t>
                            </m:r>
                            <m:rad>
                              <m:radPr>
                                <m:degHide m:val="on"/>
                                <m:ctrlPr>
                                  <a:rPr lang="zh-CN" altLang="zh-CN" sz="2000" i="1" kern="100">
                                    <a:solidFill>
                                      <a:schemeClr val="tx2"/>
                                    </a:solidFill>
                                    <a:latin typeface="Cambria Math" panose="02040503050406030204" pitchFamily="18" charset="0"/>
                                    <a:ea typeface="华文楷体" panose="02010600040101010101" charset="-122"/>
                                  </a:rPr>
                                </m:ctrlPr>
                              </m:radPr>
                              <m:deg/>
                              <m:e>
                                <m:r>
                                  <a:rPr lang="en-US" altLang="zh-CN" sz="2000" kern="100">
                                    <a:solidFill>
                                      <a:schemeClr val="tx2"/>
                                    </a:solidFill>
                                    <a:latin typeface="Cambria Math" panose="02040503050406030204" pitchFamily="18" charset="0"/>
                                    <a:ea typeface="华文楷体" panose="02010600040101010101" charset="-122"/>
                                  </a:rPr>
                                  <m:t>2</m:t>
                                </m:r>
                              </m:e>
                            </m:rad>
                            <m:r>
                              <a:rPr lang="en-US" altLang="zh-CN" sz="2000" kern="100">
                                <a:solidFill>
                                  <a:schemeClr val="tx2"/>
                                </a:solidFill>
                                <a:latin typeface="Cambria Math" panose="02040503050406030204" pitchFamily="18" charset="0"/>
                                <a:ea typeface="华文楷体" panose="02010600040101010101" charset="-122"/>
                              </a:rPr>
                              <m:t>𝑎</m:t>
                            </m:r>
                            <m:sSub>
                              <m:sSubPr>
                                <m:ctrlPr>
                                  <a:rPr lang="zh-CN" altLang="zh-CN" sz="2000" i="1" kern="100">
                                    <a:solidFill>
                                      <a:schemeClr val="tx2"/>
                                    </a:solidFill>
                                    <a:latin typeface="Cambria Math" panose="02040503050406030204" pitchFamily="18" charset="0"/>
                                    <a:ea typeface="华文楷体" panose="02010600040101010101" charset="-122"/>
                                  </a:rPr>
                                </m:ctrlPr>
                              </m:sSubPr>
                              <m:e>
                                <m:r>
                                  <m:rPr>
                                    <m:sty m:val="p"/>
                                  </m:rPr>
                                  <a:rPr lang="en-US" altLang="zh-CN" sz="2000" kern="100">
                                    <a:solidFill>
                                      <a:schemeClr val="tx2"/>
                                    </a:solidFill>
                                    <a:latin typeface="Cambria Math" panose="02040503050406030204" pitchFamily="18" charset="0"/>
                                    <a:ea typeface="华文楷体" panose="02010600040101010101" charset="-122"/>
                                  </a:rPr>
                                  <m:t>Σ</m:t>
                                </m:r>
                              </m:e>
                              <m:sub>
                                <m:r>
                                  <a:rPr lang="en-US" altLang="zh-CN" sz="2000" kern="100">
                                    <a:solidFill>
                                      <a:schemeClr val="tx2"/>
                                    </a:solidFill>
                                    <a:latin typeface="Cambria Math" panose="02040503050406030204" pitchFamily="18" charset="0"/>
                                    <a:ea typeface="华文楷体" panose="02010600040101010101" charset="-122"/>
                                  </a:rPr>
                                  <m:t>𝑎</m:t>
                                </m:r>
                              </m:sub>
                            </m:sSub>
                          </m:sup>
                        </m:sSup>
                      </m:num>
                      <m:den>
                        <m:r>
                          <a:rPr lang="en-US" altLang="zh-CN" sz="2000" kern="100">
                            <a:solidFill>
                              <a:schemeClr val="tx2"/>
                            </a:solidFill>
                            <a:latin typeface="Cambria Math" panose="02040503050406030204" pitchFamily="18" charset="0"/>
                            <a:ea typeface="华文楷体" panose="02010600040101010101" charset="-122"/>
                          </a:rPr>
                          <m:t>4</m:t>
                        </m:r>
                        <m:r>
                          <a:rPr lang="en-US" altLang="zh-CN" sz="2000" kern="100">
                            <a:solidFill>
                              <a:schemeClr val="tx2"/>
                            </a:solidFill>
                            <a:latin typeface="Cambria Math" panose="02040503050406030204" pitchFamily="18" charset="0"/>
                            <a:ea typeface="华文楷体" panose="02010600040101010101" charset="-122"/>
                          </a:rPr>
                          <m:t>𝜋</m:t>
                        </m:r>
                        <m:sSup>
                          <m:sSupPr>
                            <m:ctrlPr>
                              <a:rPr lang="zh-CN" altLang="zh-CN" sz="2000" i="1" kern="100">
                                <a:solidFill>
                                  <a:schemeClr val="tx2"/>
                                </a:solidFill>
                                <a:latin typeface="Cambria Math" panose="02040503050406030204" pitchFamily="18" charset="0"/>
                                <a:ea typeface="华文楷体" panose="02010600040101010101" charset="-122"/>
                              </a:rPr>
                            </m:ctrlPr>
                          </m:sSupPr>
                          <m:e>
                            <m:r>
                              <a:rPr lang="en-US" altLang="zh-CN" sz="2000" kern="100">
                                <a:solidFill>
                                  <a:schemeClr val="tx2"/>
                                </a:solidFill>
                                <a:latin typeface="Cambria Math" panose="02040503050406030204" pitchFamily="18" charset="0"/>
                                <a:ea typeface="华文楷体" panose="02010600040101010101" charset="-122"/>
                              </a:rPr>
                              <m:t>𝑎</m:t>
                            </m:r>
                          </m:e>
                          <m:sup>
                            <m:r>
                              <a:rPr lang="en-US" altLang="zh-CN" sz="2000" kern="100">
                                <a:solidFill>
                                  <a:schemeClr val="tx2"/>
                                </a:solidFill>
                                <a:latin typeface="Cambria Math" panose="02040503050406030204" pitchFamily="18" charset="0"/>
                                <a:ea typeface="华文楷体" panose="02010600040101010101" charset="-122"/>
                              </a:rPr>
                              <m:t>2</m:t>
                            </m:r>
                          </m:sup>
                        </m:sSup>
                      </m:den>
                    </m:f>
                  </m:oMath>
                </a14:m>
                <a:br>
                  <a:rPr lang="en-US" altLang="zh-CN" sz="2000" kern="100" dirty="0">
                    <a:solidFill>
                      <a:schemeClr val="tx2"/>
                    </a:solidFill>
                    <a:latin typeface="华文楷体" panose="02010600040101010101" charset="-122"/>
                    <a:ea typeface="华文楷体" panose="02010600040101010101" charset="-122"/>
                  </a:rPr>
                </a:br>
                <a14:m>
                  <m:oMath xmlns:m="http://schemas.openxmlformats.org/officeDocument/2006/math">
                    <m:r>
                      <a:rPr lang="en-US" altLang="zh-CN" sz="2000" kern="100">
                        <a:solidFill>
                          <a:schemeClr val="tx2"/>
                        </a:solidFill>
                        <a:latin typeface="Cambria Math" panose="02040503050406030204" pitchFamily="18" charset="0"/>
                        <a:ea typeface="华文楷体" panose="02010600040101010101" charset="-122"/>
                      </a:rPr>
                      <m:t>𝐽</m:t>
                    </m:r>
                    <m:r>
                      <a:rPr lang="en-US" altLang="zh-CN" sz="2000" kern="100">
                        <a:solidFill>
                          <a:schemeClr val="tx2"/>
                        </a:solidFill>
                        <a:latin typeface="Cambria Math" panose="02040503050406030204" pitchFamily="18" charset="0"/>
                        <a:ea typeface="华文楷体" panose="02010600040101010101" charset="-122"/>
                      </a:rPr>
                      <m:t>(</m:t>
                    </m:r>
                    <m:r>
                      <a:rPr lang="en-US" altLang="zh-CN" sz="2000" kern="100">
                        <a:solidFill>
                          <a:schemeClr val="tx2"/>
                        </a:solidFill>
                        <a:latin typeface="Cambria Math" panose="02040503050406030204" pitchFamily="18" charset="0"/>
                        <a:ea typeface="华文楷体" panose="02010600040101010101" charset="-122"/>
                      </a:rPr>
                      <m:t>𝑟</m:t>
                    </m:r>
                    <m:r>
                      <a:rPr lang="en-US" altLang="zh-CN" sz="2000" kern="100">
                        <a:solidFill>
                          <a:schemeClr val="tx2"/>
                        </a:solidFill>
                        <a:latin typeface="Cambria Math" panose="02040503050406030204" pitchFamily="18" charset="0"/>
                        <a:ea typeface="华文楷体" panose="02010600040101010101" charset="-122"/>
                      </a:rPr>
                      <m:t>)=</m:t>
                    </m:r>
                    <m:f>
                      <m:fPr>
                        <m:ctrlPr>
                          <a:rPr lang="zh-CN" altLang="zh-CN" sz="2000" i="1" kern="100">
                            <a:solidFill>
                              <a:schemeClr val="tx2"/>
                            </a:solidFill>
                            <a:latin typeface="Cambria Math" panose="02040503050406030204" pitchFamily="18" charset="0"/>
                            <a:ea typeface="华文楷体" panose="02010600040101010101" charset="-122"/>
                          </a:rPr>
                        </m:ctrlPr>
                      </m:fPr>
                      <m:num>
                        <m:r>
                          <a:rPr lang="en-US" altLang="zh-CN" sz="2000" kern="100">
                            <a:solidFill>
                              <a:schemeClr val="tx2"/>
                            </a:solidFill>
                            <a:latin typeface="Cambria Math" panose="02040503050406030204" pitchFamily="18" charset="0"/>
                            <a:ea typeface="华文楷体" panose="02010600040101010101" charset="-122"/>
                          </a:rPr>
                          <m:t>𝑆</m:t>
                        </m:r>
                        <m:sSup>
                          <m:sSupPr>
                            <m:ctrlPr>
                              <a:rPr lang="zh-CN" altLang="zh-CN" sz="2000" i="1" kern="100">
                                <a:solidFill>
                                  <a:schemeClr val="tx2"/>
                                </a:solidFill>
                                <a:latin typeface="Cambria Math" panose="02040503050406030204" pitchFamily="18" charset="0"/>
                                <a:ea typeface="华文楷体" panose="02010600040101010101" charset="-122"/>
                              </a:rPr>
                            </m:ctrlPr>
                          </m:sSupPr>
                          <m:e>
                            <m:r>
                              <a:rPr lang="en-US" altLang="zh-CN" sz="2000" kern="100">
                                <a:solidFill>
                                  <a:schemeClr val="tx2"/>
                                </a:solidFill>
                                <a:latin typeface="Cambria Math" panose="02040503050406030204" pitchFamily="18" charset="0"/>
                                <a:ea typeface="华文楷体" panose="02010600040101010101" charset="-122"/>
                              </a:rPr>
                              <m:t>𝑒</m:t>
                            </m:r>
                          </m:e>
                          <m:sup>
                            <m:r>
                              <a:rPr lang="en-US" altLang="zh-CN" sz="2000" kern="100">
                                <a:solidFill>
                                  <a:schemeClr val="tx2"/>
                                </a:solidFill>
                                <a:latin typeface="Cambria Math" panose="02040503050406030204" pitchFamily="18" charset="0"/>
                                <a:ea typeface="华文楷体" panose="02010600040101010101" charset="-122"/>
                              </a:rPr>
                              <m:t>−</m:t>
                            </m:r>
                            <m:rad>
                              <m:radPr>
                                <m:degHide m:val="on"/>
                                <m:ctrlPr>
                                  <a:rPr lang="zh-CN" altLang="zh-CN" sz="2000" i="1" kern="100">
                                    <a:solidFill>
                                      <a:schemeClr val="tx2"/>
                                    </a:solidFill>
                                    <a:latin typeface="Cambria Math" panose="02040503050406030204" pitchFamily="18" charset="0"/>
                                    <a:ea typeface="华文楷体" panose="02010600040101010101" charset="-122"/>
                                  </a:rPr>
                                </m:ctrlPr>
                              </m:radPr>
                              <m:deg/>
                              <m:e>
                                <m:r>
                                  <a:rPr lang="en-US" altLang="zh-CN" sz="2000" kern="100">
                                    <a:solidFill>
                                      <a:schemeClr val="tx2"/>
                                    </a:solidFill>
                                    <a:latin typeface="Cambria Math" panose="02040503050406030204" pitchFamily="18" charset="0"/>
                                    <a:ea typeface="华文楷体" panose="02010600040101010101" charset="-122"/>
                                  </a:rPr>
                                  <m:t>2</m:t>
                                </m:r>
                              </m:e>
                            </m:rad>
                            <m:r>
                              <a:rPr lang="en-US" altLang="zh-CN" sz="2000" kern="100">
                                <a:solidFill>
                                  <a:schemeClr val="tx2"/>
                                </a:solidFill>
                                <a:latin typeface="Cambria Math" panose="02040503050406030204" pitchFamily="18" charset="0"/>
                                <a:ea typeface="华文楷体" panose="02010600040101010101" charset="-122"/>
                              </a:rPr>
                              <m:t>𝑎</m:t>
                            </m:r>
                            <m:sSub>
                              <m:sSubPr>
                                <m:ctrlPr>
                                  <a:rPr lang="zh-CN" altLang="zh-CN" sz="2000" i="1" kern="100">
                                    <a:solidFill>
                                      <a:schemeClr val="tx2"/>
                                    </a:solidFill>
                                    <a:latin typeface="Cambria Math" panose="02040503050406030204" pitchFamily="18" charset="0"/>
                                    <a:ea typeface="华文楷体" panose="02010600040101010101" charset="-122"/>
                                  </a:rPr>
                                </m:ctrlPr>
                              </m:sSubPr>
                              <m:e>
                                <m:r>
                                  <m:rPr>
                                    <m:sty m:val="p"/>
                                  </m:rPr>
                                  <a:rPr lang="en-US" altLang="zh-CN" sz="2000" kern="100">
                                    <a:solidFill>
                                      <a:schemeClr val="tx2"/>
                                    </a:solidFill>
                                    <a:latin typeface="Cambria Math" panose="02040503050406030204" pitchFamily="18" charset="0"/>
                                    <a:ea typeface="华文楷体" panose="02010600040101010101" charset="-122"/>
                                  </a:rPr>
                                  <m:t>Σ</m:t>
                                </m:r>
                              </m:e>
                              <m:sub>
                                <m:r>
                                  <a:rPr lang="en-US" altLang="zh-CN" sz="2000" kern="100">
                                    <a:solidFill>
                                      <a:schemeClr val="tx2"/>
                                    </a:solidFill>
                                    <a:latin typeface="Cambria Math" panose="02040503050406030204" pitchFamily="18" charset="0"/>
                                    <a:ea typeface="华文楷体" panose="02010600040101010101" charset="-122"/>
                                  </a:rPr>
                                  <m:t>𝑎</m:t>
                                </m:r>
                              </m:sub>
                            </m:sSub>
                          </m:sup>
                        </m:sSup>
                      </m:num>
                      <m:den>
                        <m:r>
                          <a:rPr lang="en-US" altLang="zh-CN" sz="2000" kern="100">
                            <a:solidFill>
                              <a:schemeClr val="tx2"/>
                            </a:solidFill>
                            <a:latin typeface="Cambria Math" panose="02040503050406030204" pitchFamily="18" charset="0"/>
                            <a:ea typeface="华文楷体" panose="02010600040101010101" charset="-122"/>
                          </a:rPr>
                          <m:t>4</m:t>
                        </m:r>
                        <m:r>
                          <a:rPr lang="en-US" altLang="zh-CN" sz="2000" kern="100">
                            <a:solidFill>
                              <a:schemeClr val="tx2"/>
                            </a:solidFill>
                            <a:latin typeface="Cambria Math" panose="02040503050406030204" pitchFamily="18" charset="0"/>
                            <a:ea typeface="华文楷体" panose="02010600040101010101" charset="-122"/>
                          </a:rPr>
                          <m:t>𝜋</m:t>
                        </m:r>
                        <m:sSup>
                          <m:sSupPr>
                            <m:ctrlPr>
                              <a:rPr lang="zh-CN" altLang="zh-CN" sz="2000" i="1" kern="100">
                                <a:solidFill>
                                  <a:schemeClr val="tx2"/>
                                </a:solidFill>
                                <a:latin typeface="Cambria Math" panose="02040503050406030204" pitchFamily="18" charset="0"/>
                                <a:ea typeface="华文楷体" panose="02010600040101010101" charset="-122"/>
                              </a:rPr>
                            </m:ctrlPr>
                          </m:sSupPr>
                          <m:e>
                            <m:r>
                              <a:rPr lang="en-US" altLang="zh-CN" sz="2000" kern="100">
                                <a:solidFill>
                                  <a:schemeClr val="tx2"/>
                                </a:solidFill>
                                <a:latin typeface="Cambria Math" panose="02040503050406030204" pitchFamily="18" charset="0"/>
                                <a:ea typeface="华文楷体" panose="02010600040101010101" charset="-122"/>
                              </a:rPr>
                              <m:t>𝑎</m:t>
                            </m:r>
                          </m:e>
                          <m:sup>
                            <m:r>
                              <a:rPr lang="en-US" altLang="zh-CN" sz="2000" kern="100">
                                <a:solidFill>
                                  <a:schemeClr val="tx2"/>
                                </a:solidFill>
                                <a:latin typeface="Cambria Math" panose="02040503050406030204" pitchFamily="18" charset="0"/>
                                <a:ea typeface="华文楷体" panose="02010600040101010101" charset="-122"/>
                              </a:rPr>
                              <m:t>2</m:t>
                            </m:r>
                          </m:sup>
                        </m:sSup>
                      </m:den>
                    </m:f>
                    <m:r>
                      <a:rPr lang="en-US" altLang="zh-CN" sz="2000" kern="100">
                        <a:solidFill>
                          <a:schemeClr val="tx2"/>
                        </a:solidFill>
                        <a:latin typeface="Cambria Math" panose="02040503050406030204" pitchFamily="18" charset="0"/>
                        <a:ea typeface="华文楷体" panose="02010600040101010101" charset="-122"/>
                      </a:rPr>
                      <m:t>×</m:t>
                    </m:r>
                    <m:f>
                      <m:fPr>
                        <m:ctrlPr>
                          <a:rPr lang="zh-CN" altLang="zh-CN" sz="2000" i="1" kern="100">
                            <a:solidFill>
                              <a:schemeClr val="tx2"/>
                            </a:solidFill>
                            <a:latin typeface="Cambria Math" panose="02040503050406030204" pitchFamily="18" charset="0"/>
                            <a:ea typeface="华文楷体" panose="02010600040101010101" charset="-122"/>
                          </a:rPr>
                        </m:ctrlPr>
                      </m:fPr>
                      <m:num>
                        <m:rad>
                          <m:radPr>
                            <m:degHide m:val="on"/>
                            <m:ctrlPr>
                              <a:rPr lang="zh-CN" altLang="zh-CN" sz="2000" i="1" kern="100">
                                <a:solidFill>
                                  <a:schemeClr val="tx2"/>
                                </a:solidFill>
                                <a:latin typeface="Cambria Math" panose="02040503050406030204" pitchFamily="18" charset="0"/>
                                <a:ea typeface="华文楷体" panose="02010600040101010101" charset="-122"/>
                              </a:rPr>
                            </m:ctrlPr>
                          </m:radPr>
                          <m:deg/>
                          <m:e>
                            <m:r>
                              <a:rPr lang="en-US" altLang="zh-CN" sz="2000" kern="100">
                                <a:solidFill>
                                  <a:schemeClr val="tx2"/>
                                </a:solidFill>
                                <a:latin typeface="Cambria Math" panose="02040503050406030204" pitchFamily="18" charset="0"/>
                                <a:ea typeface="华文楷体" panose="02010600040101010101" charset="-122"/>
                              </a:rPr>
                              <m:t>2</m:t>
                            </m:r>
                          </m:e>
                        </m:rad>
                      </m:num>
                      <m:den>
                        <m:r>
                          <a:rPr lang="en-US" altLang="zh-CN" sz="2000" kern="100">
                            <a:solidFill>
                              <a:schemeClr val="tx2"/>
                            </a:solidFill>
                            <a:latin typeface="Cambria Math" panose="02040503050406030204" pitchFamily="18" charset="0"/>
                            <a:ea typeface="华文楷体" panose="02010600040101010101" charset="-122"/>
                          </a:rPr>
                          <m:t>2</m:t>
                        </m:r>
                      </m:den>
                    </m:f>
                    <m:r>
                      <a:rPr lang="en-US" altLang="zh-CN" sz="2000" kern="100">
                        <a:solidFill>
                          <a:schemeClr val="tx2"/>
                        </a:solidFill>
                        <a:latin typeface="Cambria Math" panose="02040503050406030204" pitchFamily="18" charset="0"/>
                        <a:ea typeface="华文楷体" panose="02010600040101010101" charset="-122"/>
                      </a:rPr>
                      <m:t>×</m:t>
                    </m:r>
                    <m:r>
                      <a:rPr lang="en-US" altLang="zh-CN" sz="2000" kern="100">
                        <a:solidFill>
                          <a:schemeClr val="tx2"/>
                        </a:solidFill>
                        <a:latin typeface="Cambria Math" panose="02040503050406030204" pitchFamily="18" charset="0"/>
                        <a:ea typeface="华文楷体" panose="02010600040101010101" charset="-122"/>
                      </a:rPr>
                      <m:t>2</m:t>
                    </m:r>
                    <m:r>
                      <a:rPr lang="en-US" altLang="zh-CN" sz="2000" kern="100">
                        <a:solidFill>
                          <a:schemeClr val="tx2"/>
                        </a:solidFill>
                        <a:latin typeface="Cambria Math" panose="02040503050406030204" pitchFamily="18" charset="0"/>
                        <a:ea typeface="华文楷体" panose="02010600040101010101" charset="-122"/>
                      </a:rPr>
                      <m:t>=</m:t>
                    </m:r>
                    <m:f>
                      <m:fPr>
                        <m:ctrlPr>
                          <a:rPr lang="zh-CN" altLang="zh-CN" sz="2000" i="1" kern="100">
                            <a:solidFill>
                              <a:schemeClr val="tx2"/>
                            </a:solidFill>
                            <a:latin typeface="Cambria Math" panose="02040503050406030204" pitchFamily="18" charset="0"/>
                            <a:ea typeface="华文楷体" panose="02010600040101010101" charset="-122"/>
                          </a:rPr>
                        </m:ctrlPr>
                      </m:fPr>
                      <m:num>
                        <m:rad>
                          <m:radPr>
                            <m:degHide m:val="on"/>
                            <m:ctrlPr>
                              <a:rPr lang="zh-CN" altLang="zh-CN" sz="2000" i="1" kern="100">
                                <a:solidFill>
                                  <a:schemeClr val="tx2"/>
                                </a:solidFill>
                                <a:latin typeface="Cambria Math" panose="02040503050406030204" pitchFamily="18" charset="0"/>
                                <a:ea typeface="华文楷体" panose="02010600040101010101" charset="-122"/>
                              </a:rPr>
                            </m:ctrlPr>
                          </m:radPr>
                          <m:deg/>
                          <m:e>
                            <m:r>
                              <a:rPr lang="en-US" altLang="zh-CN" sz="2000" kern="100">
                                <a:solidFill>
                                  <a:schemeClr val="tx2"/>
                                </a:solidFill>
                                <a:latin typeface="Cambria Math" panose="02040503050406030204" pitchFamily="18" charset="0"/>
                                <a:ea typeface="华文楷体" panose="02010600040101010101" charset="-122"/>
                              </a:rPr>
                              <m:t>2</m:t>
                            </m:r>
                          </m:e>
                        </m:rad>
                        <m:r>
                          <a:rPr lang="en-US" altLang="zh-CN" sz="2000" kern="100">
                            <a:solidFill>
                              <a:schemeClr val="tx2"/>
                            </a:solidFill>
                            <a:latin typeface="Cambria Math" panose="02040503050406030204" pitchFamily="18" charset="0"/>
                            <a:ea typeface="华文楷体" panose="02010600040101010101" charset="-122"/>
                          </a:rPr>
                          <m:t>𝑆</m:t>
                        </m:r>
                        <m:sSup>
                          <m:sSupPr>
                            <m:ctrlPr>
                              <a:rPr lang="zh-CN" altLang="zh-CN" sz="2000" i="1" kern="100">
                                <a:solidFill>
                                  <a:schemeClr val="tx2"/>
                                </a:solidFill>
                                <a:latin typeface="Cambria Math" panose="02040503050406030204" pitchFamily="18" charset="0"/>
                                <a:ea typeface="华文楷体" panose="02010600040101010101" charset="-122"/>
                              </a:rPr>
                            </m:ctrlPr>
                          </m:sSupPr>
                          <m:e>
                            <m:r>
                              <a:rPr lang="en-US" altLang="zh-CN" sz="2000" kern="100">
                                <a:solidFill>
                                  <a:schemeClr val="tx2"/>
                                </a:solidFill>
                                <a:latin typeface="Cambria Math" panose="02040503050406030204" pitchFamily="18" charset="0"/>
                                <a:ea typeface="华文楷体" panose="02010600040101010101" charset="-122"/>
                              </a:rPr>
                              <m:t>𝑒</m:t>
                            </m:r>
                          </m:e>
                          <m:sup>
                            <m:r>
                              <a:rPr lang="en-US" altLang="zh-CN" sz="2000" kern="100">
                                <a:solidFill>
                                  <a:schemeClr val="tx2"/>
                                </a:solidFill>
                                <a:latin typeface="Cambria Math" panose="02040503050406030204" pitchFamily="18" charset="0"/>
                                <a:ea typeface="华文楷体" panose="02010600040101010101" charset="-122"/>
                              </a:rPr>
                              <m:t>−</m:t>
                            </m:r>
                            <m:rad>
                              <m:radPr>
                                <m:degHide m:val="on"/>
                                <m:ctrlPr>
                                  <a:rPr lang="zh-CN" altLang="zh-CN" sz="2000" i="1" kern="100">
                                    <a:solidFill>
                                      <a:schemeClr val="tx2"/>
                                    </a:solidFill>
                                    <a:latin typeface="Cambria Math" panose="02040503050406030204" pitchFamily="18" charset="0"/>
                                    <a:ea typeface="华文楷体" panose="02010600040101010101" charset="-122"/>
                                  </a:rPr>
                                </m:ctrlPr>
                              </m:radPr>
                              <m:deg/>
                              <m:e>
                                <m:r>
                                  <a:rPr lang="en-US" altLang="zh-CN" sz="2000" kern="100">
                                    <a:solidFill>
                                      <a:schemeClr val="tx2"/>
                                    </a:solidFill>
                                    <a:latin typeface="Cambria Math" panose="02040503050406030204" pitchFamily="18" charset="0"/>
                                    <a:ea typeface="华文楷体" panose="02010600040101010101" charset="-122"/>
                                  </a:rPr>
                                  <m:t>2</m:t>
                                </m:r>
                              </m:e>
                            </m:rad>
                            <m:r>
                              <a:rPr lang="en-US" altLang="zh-CN" sz="2000" kern="100">
                                <a:solidFill>
                                  <a:schemeClr val="tx2"/>
                                </a:solidFill>
                                <a:latin typeface="Cambria Math" panose="02040503050406030204" pitchFamily="18" charset="0"/>
                                <a:ea typeface="华文楷体" panose="02010600040101010101" charset="-122"/>
                              </a:rPr>
                              <m:t>𝑎</m:t>
                            </m:r>
                            <m:sSub>
                              <m:sSubPr>
                                <m:ctrlPr>
                                  <a:rPr lang="zh-CN" altLang="zh-CN" sz="2000" i="1" kern="100">
                                    <a:solidFill>
                                      <a:schemeClr val="tx2"/>
                                    </a:solidFill>
                                    <a:latin typeface="Cambria Math" panose="02040503050406030204" pitchFamily="18" charset="0"/>
                                    <a:ea typeface="华文楷体" panose="02010600040101010101" charset="-122"/>
                                  </a:rPr>
                                </m:ctrlPr>
                              </m:sSubPr>
                              <m:e>
                                <m:r>
                                  <m:rPr>
                                    <m:sty m:val="p"/>
                                  </m:rPr>
                                  <a:rPr lang="en-US" altLang="zh-CN" sz="2000" kern="100">
                                    <a:solidFill>
                                      <a:schemeClr val="tx2"/>
                                    </a:solidFill>
                                    <a:latin typeface="Cambria Math" panose="02040503050406030204" pitchFamily="18" charset="0"/>
                                    <a:ea typeface="华文楷体" panose="02010600040101010101" charset="-122"/>
                                  </a:rPr>
                                  <m:t>Σ</m:t>
                                </m:r>
                              </m:e>
                              <m:sub>
                                <m:r>
                                  <a:rPr lang="en-US" altLang="zh-CN" sz="2000" kern="100">
                                    <a:solidFill>
                                      <a:schemeClr val="tx2"/>
                                    </a:solidFill>
                                    <a:latin typeface="Cambria Math" panose="02040503050406030204" pitchFamily="18" charset="0"/>
                                    <a:ea typeface="华文楷体" panose="02010600040101010101" charset="-122"/>
                                  </a:rPr>
                                  <m:t>𝑎</m:t>
                                </m:r>
                              </m:sub>
                            </m:sSub>
                          </m:sup>
                        </m:sSup>
                      </m:num>
                      <m:den>
                        <m:r>
                          <a:rPr lang="en-US" altLang="zh-CN" sz="2000" kern="100">
                            <a:solidFill>
                              <a:schemeClr val="tx2"/>
                            </a:solidFill>
                            <a:latin typeface="Cambria Math" panose="02040503050406030204" pitchFamily="18" charset="0"/>
                            <a:ea typeface="华文楷体" panose="02010600040101010101" charset="-122"/>
                          </a:rPr>
                          <m:t>4</m:t>
                        </m:r>
                        <m:r>
                          <a:rPr lang="en-US" altLang="zh-CN" sz="2000" kern="100">
                            <a:solidFill>
                              <a:schemeClr val="tx2"/>
                            </a:solidFill>
                            <a:latin typeface="Cambria Math" panose="02040503050406030204" pitchFamily="18" charset="0"/>
                            <a:ea typeface="华文楷体" panose="02010600040101010101" charset="-122"/>
                          </a:rPr>
                          <m:t>𝜋</m:t>
                        </m:r>
                        <m:sSup>
                          <m:sSupPr>
                            <m:ctrlPr>
                              <a:rPr lang="zh-CN" altLang="zh-CN" sz="2000" i="1" kern="100">
                                <a:solidFill>
                                  <a:schemeClr val="tx2"/>
                                </a:solidFill>
                                <a:latin typeface="Cambria Math" panose="02040503050406030204" pitchFamily="18" charset="0"/>
                                <a:ea typeface="华文楷体" panose="02010600040101010101" charset="-122"/>
                              </a:rPr>
                            </m:ctrlPr>
                          </m:sSupPr>
                          <m:e>
                            <m:r>
                              <a:rPr lang="en-US" altLang="zh-CN" sz="2000" kern="100">
                                <a:solidFill>
                                  <a:schemeClr val="tx2"/>
                                </a:solidFill>
                                <a:latin typeface="Cambria Math" panose="02040503050406030204" pitchFamily="18" charset="0"/>
                                <a:ea typeface="华文楷体" panose="02010600040101010101" charset="-122"/>
                              </a:rPr>
                              <m:t>𝑎</m:t>
                            </m:r>
                          </m:e>
                          <m:sup>
                            <m:r>
                              <a:rPr lang="en-US" altLang="zh-CN" sz="2000" kern="100">
                                <a:solidFill>
                                  <a:schemeClr val="tx2"/>
                                </a:solidFill>
                                <a:latin typeface="Cambria Math" panose="02040503050406030204" pitchFamily="18" charset="0"/>
                                <a:ea typeface="华文楷体" panose="02010600040101010101" charset="-122"/>
                              </a:rPr>
                              <m:t>2</m:t>
                            </m:r>
                          </m:sup>
                        </m:sSup>
                      </m:den>
                    </m:f>
                  </m:oMath>
                </a14:m>
                <a:r>
                  <a:rPr lang="en-US" altLang="zh-CN" sz="2000" kern="100" dirty="0">
                    <a:solidFill>
                      <a:schemeClr val="tx2"/>
                    </a:solidFill>
                    <a:latin typeface="华文楷体" panose="02010600040101010101" charset="-122"/>
                    <a:ea typeface="华文楷体" panose="02010600040101010101" charset="-122"/>
                  </a:rPr>
                  <a:t> </a:t>
                </a:r>
                <a:r>
                  <a:rPr lang="zh-CN" altLang="zh-CN" sz="2000" kern="100" dirty="0">
                    <a:solidFill>
                      <a:schemeClr val="tx2"/>
                    </a:solidFill>
                    <a:latin typeface="华文楷体" panose="02010600040101010101" charset="-122"/>
                    <a:ea typeface="华文楷体" panose="02010600040101010101" charset="-122"/>
                  </a:rPr>
                  <a:t>方向为</a:t>
                </a:r>
                <a:r>
                  <a:rPr lang="zh-CN" altLang="en-US" sz="2000" kern="100" dirty="0">
                    <a:solidFill>
                      <a:schemeClr val="tx2"/>
                    </a:solidFill>
                    <a:latin typeface="华文楷体" panose="02010600040101010101" charset="-122"/>
                    <a:ea typeface="华文楷体" panose="02010600040101010101" charset="-122"/>
                  </a:rPr>
                  <a:t>竖</a:t>
                </a:r>
                <a:r>
                  <a:rPr lang="zh-CN" altLang="zh-CN" sz="2000" kern="100" dirty="0">
                    <a:solidFill>
                      <a:schemeClr val="tx2"/>
                    </a:solidFill>
                    <a:latin typeface="华文楷体" panose="02010600040101010101" charset="-122"/>
                    <a:ea typeface="华文楷体" panose="02010600040101010101" charset="-122"/>
                  </a:rPr>
                  <a:t>直向上</a:t>
                </a:r>
                <a:br>
                  <a:rPr lang="en-US" altLang="zh-CN" sz="2000" kern="100" dirty="0">
                    <a:solidFill>
                      <a:schemeClr val="tx2"/>
                    </a:solidFill>
                    <a:latin typeface="华文楷体" panose="02010600040101010101" charset="-122"/>
                    <a:ea typeface="华文楷体" panose="02010600040101010101" charset="-122"/>
                  </a:rPr>
                </a:br>
                <a:r>
                  <a:rPr lang="zh-CN" altLang="zh-CN" sz="2000" kern="100" dirty="0">
                    <a:solidFill>
                      <a:schemeClr val="tx2"/>
                    </a:solidFill>
                    <a:latin typeface="华文楷体" panose="02010600040101010101" charset="-122"/>
                    <a:ea typeface="华文楷体" panose="02010600040101010101" charset="-122"/>
                  </a:rPr>
                  <a:t>在 </a:t>
                </a:r>
                <a14:m>
                  <m:oMath xmlns:m="http://schemas.openxmlformats.org/officeDocument/2006/math">
                    <m:r>
                      <m:rPr>
                        <m:sty m:val="p"/>
                      </m:rPr>
                      <a:rPr lang="en-US" altLang="zh-CN" sz="2000" kern="100">
                        <a:solidFill>
                          <a:schemeClr val="tx2"/>
                        </a:solidFill>
                        <a:latin typeface="Cambria Math" panose="02040503050406030204" pitchFamily="18" charset="0"/>
                        <a:ea typeface="华文楷体" panose="02010600040101010101" charset="-122"/>
                      </a:rPr>
                      <m:t>P</m:t>
                    </m:r>
                    <m:r>
                      <a:rPr lang="en-US" altLang="zh-CN" sz="2000" kern="100">
                        <a:solidFill>
                          <a:schemeClr val="tx2"/>
                        </a:solidFill>
                        <a:latin typeface="Cambria Math" panose="02040503050406030204" pitchFamily="18" charset="0"/>
                        <a:ea typeface="华文楷体" panose="02010600040101010101" charset="-122"/>
                      </a:rPr>
                      <m:t>2</m:t>
                    </m:r>
                  </m:oMath>
                </a14:m>
                <a:r>
                  <a:rPr lang="en-US" altLang="zh-CN" sz="2000" kern="100" dirty="0">
                    <a:solidFill>
                      <a:schemeClr val="tx2"/>
                    </a:solidFill>
                    <a:latin typeface="华文楷体" panose="02010600040101010101" charset="-122"/>
                    <a:ea typeface="华文楷体" panose="02010600040101010101" charset="-122"/>
                  </a:rPr>
                  <a:t> </a:t>
                </a:r>
                <a:r>
                  <a:rPr lang="zh-CN" altLang="zh-CN" sz="2000" kern="100" dirty="0">
                    <a:solidFill>
                      <a:schemeClr val="tx2"/>
                    </a:solidFill>
                    <a:latin typeface="华文楷体" panose="02010600040101010101" charset="-122"/>
                    <a:ea typeface="华文楷体" panose="02010600040101010101" charset="-122"/>
                  </a:rPr>
                  <a:t>点</a:t>
                </a:r>
                <a:r>
                  <a:rPr lang="en-US" altLang="zh-CN" sz="2000" kern="100" dirty="0">
                    <a:solidFill>
                      <a:schemeClr val="tx2"/>
                    </a:solidFill>
                    <a:latin typeface="华文楷体" panose="02010600040101010101" charset="-122"/>
                    <a:ea typeface="华文楷体" panose="02010600040101010101" charset="-122"/>
                  </a:rPr>
                  <a:t>: </a:t>
                </a:r>
                <a14:m>
                  <m:oMath xmlns:m="http://schemas.openxmlformats.org/officeDocument/2006/math">
                    <m:r>
                      <a:rPr lang="en-US" altLang="zh-CN" sz="2000" kern="100">
                        <a:solidFill>
                          <a:schemeClr val="tx2"/>
                        </a:solidFill>
                        <a:latin typeface="Cambria Math" panose="02040503050406030204" pitchFamily="18" charset="0"/>
                        <a:ea typeface="华文楷体" panose="02010600040101010101" charset="-122"/>
                      </a:rPr>
                      <m:t>𝜙</m:t>
                    </m:r>
                    <m:r>
                      <a:rPr lang="en-US" altLang="zh-CN" sz="2000" kern="100">
                        <a:solidFill>
                          <a:schemeClr val="tx2"/>
                        </a:solidFill>
                        <a:latin typeface="Cambria Math" panose="02040503050406030204" pitchFamily="18" charset="0"/>
                        <a:ea typeface="华文楷体" panose="02010600040101010101" charset="-122"/>
                      </a:rPr>
                      <m:t>(</m:t>
                    </m:r>
                    <m:r>
                      <a:rPr lang="en-US" altLang="zh-CN" sz="2000" kern="100">
                        <a:solidFill>
                          <a:schemeClr val="tx2"/>
                        </a:solidFill>
                        <a:latin typeface="Cambria Math" panose="02040503050406030204" pitchFamily="18" charset="0"/>
                        <a:ea typeface="华文楷体" panose="02010600040101010101" charset="-122"/>
                      </a:rPr>
                      <m:t>𝑟</m:t>
                    </m:r>
                    <m:r>
                      <a:rPr lang="en-US" altLang="zh-CN" sz="2000" kern="100">
                        <a:solidFill>
                          <a:schemeClr val="tx2"/>
                        </a:solidFill>
                        <a:latin typeface="Cambria Math" panose="02040503050406030204" pitchFamily="18" charset="0"/>
                        <a:ea typeface="华文楷体" panose="02010600040101010101" charset="-122"/>
                      </a:rPr>
                      <m:t>)=</m:t>
                    </m:r>
                    <m:f>
                      <m:fPr>
                        <m:ctrlPr>
                          <a:rPr lang="zh-CN" altLang="zh-CN" sz="2000" i="1" kern="100">
                            <a:solidFill>
                              <a:schemeClr val="tx2"/>
                            </a:solidFill>
                            <a:latin typeface="Cambria Math" panose="02040503050406030204" pitchFamily="18" charset="0"/>
                            <a:ea typeface="华文楷体" panose="02010600040101010101" charset="-122"/>
                          </a:rPr>
                        </m:ctrlPr>
                      </m:fPr>
                      <m:num>
                        <m:r>
                          <a:rPr lang="en-US" altLang="zh-CN" sz="2000" kern="100">
                            <a:solidFill>
                              <a:schemeClr val="tx2"/>
                            </a:solidFill>
                            <a:latin typeface="Cambria Math" panose="02040503050406030204" pitchFamily="18" charset="0"/>
                            <a:ea typeface="华文楷体" panose="02010600040101010101" charset="-122"/>
                          </a:rPr>
                          <m:t>𝑆</m:t>
                        </m:r>
                        <m:sSup>
                          <m:sSupPr>
                            <m:ctrlPr>
                              <a:rPr lang="zh-CN" altLang="zh-CN" sz="2000" i="1" kern="100">
                                <a:solidFill>
                                  <a:schemeClr val="tx2"/>
                                </a:solidFill>
                                <a:latin typeface="Cambria Math" panose="02040503050406030204" pitchFamily="18" charset="0"/>
                                <a:ea typeface="华文楷体" panose="02010600040101010101" charset="-122"/>
                              </a:rPr>
                            </m:ctrlPr>
                          </m:sSupPr>
                          <m:e>
                            <m:r>
                              <a:rPr lang="en-US" altLang="zh-CN" sz="2000" kern="100">
                                <a:solidFill>
                                  <a:schemeClr val="tx2"/>
                                </a:solidFill>
                                <a:latin typeface="Cambria Math" panose="02040503050406030204" pitchFamily="18" charset="0"/>
                                <a:ea typeface="华文楷体" panose="02010600040101010101" charset="-122"/>
                              </a:rPr>
                              <m:t>𝑒</m:t>
                            </m:r>
                          </m:e>
                          <m:sup>
                            <m:r>
                              <a:rPr lang="en-US" altLang="zh-CN" sz="2000" kern="100">
                                <a:solidFill>
                                  <a:schemeClr val="tx2"/>
                                </a:solidFill>
                                <a:latin typeface="Cambria Math" panose="02040503050406030204" pitchFamily="18" charset="0"/>
                                <a:ea typeface="华文楷体" panose="02010600040101010101" charset="-122"/>
                              </a:rPr>
                              <m:t>−</m:t>
                            </m:r>
                            <m:r>
                              <a:rPr lang="en-US" altLang="zh-CN" sz="2000" kern="100">
                                <a:solidFill>
                                  <a:schemeClr val="tx2"/>
                                </a:solidFill>
                                <a:latin typeface="Cambria Math" panose="02040503050406030204" pitchFamily="18" charset="0"/>
                                <a:ea typeface="华文楷体" panose="02010600040101010101" charset="-122"/>
                              </a:rPr>
                              <m:t>𝑎</m:t>
                            </m:r>
                            <m:sSub>
                              <m:sSubPr>
                                <m:ctrlPr>
                                  <a:rPr lang="zh-CN" altLang="zh-CN" sz="2000" i="1" kern="100">
                                    <a:solidFill>
                                      <a:schemeClr val="tx2"/>
                                    </a:solidFill>
                                    <a:latin typeface="Cambria Math" panose="02040503050406030204" pitchFamily="18" charset="0"/>
                                    <a:ea typeface="华文楷体" panose="02010600040101010101" charset="-122"/>
                                  </a:rPr>
                                </m:ctrlPr>
                              </m:sSubPr>
                              <m:e>
                                <m:r>
                                  <m:rPr>
                                    <m:sty m:val="p"/>
                                  </m:rPr>
                                  <a:rPr lang="en-US" altLang="zh-CN" sz="2000" kern="100">
                                    <a:solidFill>
                                      <a:schemeClr val="tx2"/>
                                    </a:solidFill>
                                    <a:latin typeface="Cambria Math" panose="02040503050406030204" pitchFamily="18" charset="0"/>
                                    <a:ea typeface="华文楷体" panose="02010600040101010101" charset="-122"/>
                                  </a:rPr>
                                  <m:t>Σ</m:t>
                                </m:r>
                              </m:e>
                              <m:sub>
                                <m:r>
                                  <a:rPr lang="en-US" altLang="zh-CN" sz="2000" kern="100">
                                    <a:solidFill>
                                      <a:schemeClr val="tx2"/>
                                    </a:solidFill>
                                    <a:latin typeface="Cambria Math" panose="02040503050406030204" pitchFamily="18" charset="0"/>
                                    <a:ea typeface="华文楷体" panose="02010600040101010101" charset="-122"/>
                                  </a:rPr>
                                  <m:t>𝑎</m:t>
                                </m:r>
                              </m:sub>
                            </m:sSub>
                          </m:sup>
                        </m:sSup>
                      </m:num>
                      <m:den>
                        <m:r>
                          <a:rPr lang="en-US" altLang="zh-CN" sz="2000" kern="100">
                            <a:solidFill>
                              <a:schemeClr val="tx2"/>
                            </a:solidFill>
                            <a:latin typeface="Cambria Math" panose="02040503050406030204" pitchFamily="18" charset="0"/>
                            <a:ea typeface="华文楷体" panose="02010600040101010101" charset="-122"/>
                          </a:rPr>
                          <m:t>4</m:t>
                        </m:r>
                        <m:r>
                          <a:rPr lang="en-US" altLang="zh-CN" sz="2000" kern="100">
                            <a:solidFill>
                              <a:schemeClr val="tx2"/>
                            </a:solidFill>
                            <a:latin typeface="Cambria Math" panose="02040503050406030204" pitchFamily="18" charset="0"/>
                            <a:ea typeface="华文楷体" panose="02010600040101010101" charset="-122"/>
                          </a:rPr>
                          <m:t>𝜋</m:t>
                        </m:r>
                        <m:sSup>
                          <m:sSupPr>
                            <m:ctrlPr>
                              <a:rPr lang="zh-CN" altLang="zh-CN" sz="2000" i="1" kern="100">
                                <a:solidFill>
                                  <a:schemeClr val="tx2"/>
                                </a:solidFill>
                                <a:latin typeface="Cambria Math" panose="02040503050406030204" pitchFamily="18" charset="0"/>
                                <a:ea typeface="华文楷体" panose="02010600040101010101" charset="-122"/>
                              </a:rPr>
                            </m:ctrlPr>
                          </m:sSupPr>
                          <m:e>
                            <m:r>
                              <a:rPr lang="en-US" altLang="zh-CN" sz="2000" kern="100">
                                <a:solidFill>
                                  <a:schemeClr val="tx2"/>
                                </a:solidFill>
                                <a:latin typeface="Cambria Math" panose="02040503050406030204" pitchFamily="18" charset="0"/>
                                <a:ea typeface="华文楷体" panose="02010600040101010101" charset="-122"/>
                              </a:rPr>
                              <m:t>𝑎</m:t>
                            </m:r>
                          </m:e>
                          <m:sup>
                            <m:r>
                              <a:rPr lang="en-US" altLang="zh-CN" sz="2000" kern="100">
                                <a:solidFill>
                                  <a:schemeClr val="tx2"/>
                                </a:solidFill>
                                <a:latin typeface="Cambria Math" panose="02040503050406030204" pitchFamily="18" charset="0"/>
                                <a:ea typeface="华文楷体" panose="02010600040101010101" charset="-122"/>
                              </a:rPr>
                              <m:t>2</m:t>
                            </m:r>
                          </m:sup>
                        </m:sSup>
                      </m:den>
                    </m:f>
                    <m:r>
                      <a:rPr lang="en-US" altLang="zh-CN" sz="2000" kern="100">
                        <a:solidFill>
                          <a:schemeClr val="tx2"/>
                        </a:solidFill>
                        <a:latin typeface="Cambria Math" panose="02040503050406030204" pitchFamily="18" charset="0"/>
                        <a:ea typeface="华文楷体" panose="02010600040101010101" charset="-122"/>
                      </a:rPr>
                      <m:t>×</m:t>
                    </m:r>
                    <m:r>
                      <a:rPr lang="en-US" altLang="zh-CN" sz="2000" kern="100">
                        <a:solidFill>
                          <a:schemeClr val="tx2"/>
                        </a:solidFill>
                        <a:latin typeface="Cambria Math" panose="02040503050406030204" pitchFamily="18" charset="0"/>
                        <a:ea typeface="华文楷体" panose="02010600040101010101" charset="-122"/>
                      </a:rPr>
                      <m:t>2</m:t>
                    </m:r>
                    <m:r>
                      <a:rPr lang="en-US" altLang="zh-CN" sz="2000" kern="100">
                        <a:solidFill>
                          <a:schemeClr val="tx2"/>
                        </a:solidFill>
                        <a:latin typeface="Cambria Math" panose="02040503050406030204" pitchFamily="18" charset="0"/>
                        <a:ea typeface="华文楷体" panose="02010600040101010101" charset="-122"/>
                      </a:rPr>
                      <m:t>=</m:t>
                    </m:r>
                    <m:f>
                      <m:fPr>
                        <m:ctrlPr>
                          <a:rPr lang="zh-CN" altLang="zh-CN" sz="2000" i="1" kern="100">
                            <a:solidFill>
                              <a:schemeClr val="tx2"/>
                            </a:solidFill>
                            <a:latin typeface="Cambria Math" panose="02040503050406030204" pitchFamily="18" charset="0"/>
                            <a:ea typeface="华文楷体" panose="02010600040101010101" charset="-122"/>
                          </a:rPr>
                        </m:ctrlPr>
                      </m:fPr>
                      <m:num>
                        <m:r>
                          <a:rPr lang="en-US" altLang="zh-CN" sz="2000" kern="100">
                            <a:solidFill>
                              <a:schemeClr val="tx2"/>
                            </a:solidFill>
                            <a:latin typeface="Cambria Math" panose="02040503050406030204" pitchFamily="18" charset="0"/>
                            <a:ea typeface="华文楷体" panose="02010600040101010101" charset="-122"/>
                          </a:rPr>
                          <m:t>𝑆</m:t>
                        </m:r>
                        <m:sSup>
                          <m:sSupPr>
                            <m:ctrlPr>
                              <a:rPr lang="zh-CN" altLang="zh-CN" sz="2000" i="1" kern="100">
                                <a:solidFill>
                                  <a:schemeClr val="tx2"/>
                                </a:solidFill>
                                <a:latin typeface="Cambria Math" panose="02040503050406030204" pitchFamily="18" charset="0"/>
                                <a:ea typeface="华文楷体" panose="02010600040101010101" charset="-122"/>
                              </a:rPr>
                            </m:ctrlPr>
                          </m:sSupPr>
                          <m:e>
                            <m:r>
                              <a:rPr lang="en-US" altLang="zh-CN" sz="2000" kern="100">
                                <a:solidFill>
                                  <a:schemeClr val="tx2"/>
                                </a:solidFill>
                                <a:latin typeface="Cambria Math" panose="02040503050406030204" pitchFamily="18" charset="0"/>
                                <a:ea typeface="华文楷体" panose="02010600040101010101" charset="-122"/>
                              </a:rPr>
                              <m:t>𝑒</m:t>
                            </m:r>
                          </m:e>
                          <m:sup>
                            <m:r>
                              <a:rPr lang="en-US" altLang="zh-CN" sz="2000" kern="100">
                                <a:solidFill>
                                  <a:schemeClr val="tx2"/>
                                </a:solidFill>
                                <a:latin typeface="Cambria Math" panose="02040503050406030204" pitchFamily="18" charset="0"/>
                                <a:ea typeface="华文楷体" panose="02010600040101010101" charset="-122"/>
                              </a:rPr>
                              <m:t>−</m:t>
                            </m:r>
                            <m:r>
                              <a:rPr lang="en-US" altLang="zh-CN" sz="2000" kern="100">
                                <a:solidFill>
                                  <a:schemeClr val="tx2"/>
                                </a:solidFill>
                                <a:latin typeface="Cambria Math" panose="02040503050406030204" pitchFamily="18" charset="0"/>
                                <a:ea typeface="华文楷体" panose="02010600040101010101" charset="-122"/>
                              </a:rPr>
                              <m:t>𝑎</m:t>
                            </m:r>
                            <m:sSub>
                              <m:sSubPr>
                                <m:ctrlPr>
                                  <a:rPr lang="zh-CN" altLang="zh-CN" sz="2000" i="1" kern="100">
                                    <a:solidFill>
                                      <a:schemeClr val="tx2"/>
                                    </a:solidFill>
                                    <a:latin typeface="Cambria Math" panose="02040503050406030204" pitchFamily="18" charset="0"/>
                                    <a:ea typeface="华文楷体" panose="02010600040101010101" charset="-122"/>
                                  </a:rPr>
                                </m:ctrlPr>
                              </m:sSubPr>
                              <m:e>
                                <m:r>
                                  <m:rPr>
                                    <m:sty m:val="p"/>
                                  </m:rPr>
                                  <a:rPr lang="en-US" altLang="zh-CN" sz="2000" kern="100">
                                    <a:solidFill>
                                      <a:schemeClr val="tx2"/>
                                    </a:solidFill>
                                    <a:latin typeface="Cambria Math" panose="02040503050406030204" pitchFamily="18" charset="0"/>
                                    <a:ea typeface="华文楷体" panose="02010600040101010101" charset="-122"/>
                                  </a:rPr>
                                  <m:t>Σ</m:t>
                                </m:r>
                              </m:e>
                              <m:sub>
                                <m:r>
                                  <a:rPr lang="en-US" altLang="zh-CN" sz="2000" kern="100">
                                    <a:solidFill>
                                      <a:schemeClr val="tx2"/>
                                    </a:solidFill>
                                    <a:latin typeface="Cambria Math" panose="02040503050406030204" pitchFamily="18" charset="0"/>
                                    <a:ea typeface="华文楷体" panose="02010600040101010101" charset="-122"/>
                                  </a:rPr>
                                  <m:t>𝑎</m:t>
                                </m:r>
                              </m:sub>
                            </m:sSub>
                          </m:sup>
                        </m:sSup>
                      </m:num>
                      <m:den>
                        <m:r>
                          <a:rPr lang="en-US" altLang="zh-CN" sz="2000" kern="100">
                            <a:solidFill>
                              <a:schemeClr val="tx2"/>
                            </a:solidFill>
                            <a:latin typeface="Cambria Math" panose="02040503050406030204" pitchFamily="18" charset="0"/>
                            <a:ea typeface="华文楷体" panose="02010600040101010101" charset="-122"/>
                          </a:rPr>
                          <m:t>2</m:t>
                        </m:r>
                        <m:r>
                          <a:rPr lang="en-US" altLang="zh-CN" sz="2000" kern="100">
                            <a:solidFill>
                              <a:schemeClr val="tx2"/>
                            </a:solidFill>
                            <a:latin typeface="Cambria Math" panose="02040503050406030204" pitchFamily="18" charset="0"/>
                            <a:ea typeface="华文楷体" panose="02010600040101010101" charset="-122"/>
                          </a:rPr>
                          <m:t>𝜋</m:t>
                        </m:r>
                        <m:sSup>
                          <m:sSupPr>
                            <m:ctrlPr>
                              <a:rPr lang="zh-CN" altLang="zh-CN" sz="2000" i="1" kern="100">
                                <a:solidFill>
                                  <a:schemeClr val="tx2"/>
                                </a:solidFill>
                                <a:latin typeface="Cambria Math" panose="02040503050406030204" pitchFamily="18" charset="0"/>
                                <a:ea typeface="华文楷体" panose="02010600040101010101" charset="-122"/>
                              </a:rPr>
                            </m:ctrlPr>
                          </m:sSupPr>
                          <m:e>
                            <m:r>
                              <a:rPr lang="en-US" altLang="zh-CN" sz="2000" kern="100">
                                <a:solidFill>
                                  <a:schemeClr val="tx2"/>
                                </a:solidFill>
                                <a:latin typeface="Cambria Math" panose="02040503050406030204" pitchFamily="18" charset="0"/>
                                <a:ea typeface="华文楷体" panose="02010600040101010101" charset="-122"/>
                              </a:rPr>
                              <m:t>𝑎</m:t>
                            </m:r>
                          </m:e>
                          <m:sup>
                            <m:r>
                              <a:rPr lang="en-US" altLang="zh-CN" sz="2000" kern="100">
                                <a:solidFill>
                                  <a:schemeClr val="tx2"/>
                                </a:solidFill>
                                <a:latin typeface="Cambria Math" panose="02040503050406030204" pitchFamily="18" charset="0"/>
                                <a:ea typeface="华文楷体" panose="02010600040101010101" charset="-122"/>
                              </a:rPr>
                              <m:t>2</m:t>
                            </m:r>
                          </m:sup>
                        </m:sSup>
                      </m:den>
                    </m:f>
                  </m:oMath>
                </a14:m>
                <a:endParaRPr lang="en-US" altLang="zh-CN" sz="2000" kern="100" dirty="0">
                  <a:solidFill>
                    <a:schemeClr val="tx2"/>
                  </a:solidFill>
                  <a:latin typeface="华文楷体" panose="02010600040101010101" charset="-122"/>
                  <a:ea typeface="华文楷体" panose="02010600040101010101" charset="-122"/>
                </a:endParaRPr>
              </a:p>
              <a:p>
                <a:pPr>
                  <a:spcAft>
                    <a:spcPts val="0"/>
                  </a:spcAft>
                </a:pPr>
                <a14:m>
                  <m:oMathPara xmlns:m="http://schemas.openxmlformats.org/officeDocument/2006/math">
                    <m:oMathParaPr>
                      <m:jc m:val="left"/>
                    </m:oMathParaPr>
                    <m:oMath xmlns:m="http://schemas.openxmlformats.org/officeDocument/2006/math">
                      <m:r>
                        <a:rPr lang="en-US" altLang="zh-CN" sz="2000" kern="100">
                          <a:solidFill>
                            <a:schemeClr val="tx2"/>
                          </a:solidFill>
                          <a:latin typeface="Cambria Math" panose="02040503050406030204" pitchFamily="18" charset="0"/>
                          <a:ea typeface="华文楷体" panose="02010600040101010101" charset="-122"/>
                        </a:rPr>
                        <m:t>𝐽</m:t>
                      </m:r>
                      <m:r>
                        <a:rPr lang="en-US" altLang="zh-CN" sz="2000" kern="100">
                          <a:solidFill>
                            <a:schemeClr val="tx2"/>
                          </a:solidFill>
                          <a:latin typeface="Cambria Math" panose="02040503050406030204" pitchFamily="18" charset="0"/>
                          <a:ea typeface="华文楷体" panose="02010600040101010101" charset="-122"/>
                        </a:rPr>
                        <m:t>(</m:t>
                      </m:r>
                      <m:r>
                        <a:rPr lang="en-US" altLang="zh-CN" sz="2000" kern="100">
                          <a:solidFill>
                            <a:schemeClr val="tx2"/>
                          </a:solidFill>
                          <a:latin typeface="Cambria Math" panose="02040503050406030204" pitchFamily="18" charset="0"/>
                          <a:ea typeface="华文楷体" panose="02010600040101010101" charset="-122"/>
                        </a:rPr>
                        <m:t>𝑟</m:t>
                      </m:r>
                      <m:r>
                        <a:rPr lang="en-US" altLang="zh-CN" sz="2000" kern="100">
                          <a:solidFill>
                            <a:schemeClr val="tx2"/>
                          </a:solidFill>
                          <a:latin typeface="Cambria Math" panose="02040503050406030204" pitchFamily="18" charset="0"/>
                          <a:ea typeface="华文楷体" panose="02010600040101010101" charset="-122"/>
                        </a:rPr>
                        <m:t>)=</m:t>
                      </m:r>
                      <m:r>
                        <a:rPr lang="en-US" altLang="zh-CN" sz="2000" kern="100">
                          <a:solidFill>
                            <a:schemeClr val="tx2"/>
                          </a:solidFill>
                          <a:latin typeface="Cambria Math" panose="02040503050406030204" pitchFamily="18" charset="0"/>
                          <a:ea typeface="华文楷体" panose="02010600040101010101" charset="-122"/>
                        </a:rPr>
                        <m:t>0</m:t>
                      </m:r>
                    </m:oMath>
                  </m:oMathPara>
                </a14:m>
                <a:br>
                  <a:rPr lang="en-US" altLang="zh-CN" sz="2000" kern="100" dirty="0">
                    <a:solidFill>
                      <a:schemeClr val="tx2"/>
                    </a:solidFill>
                    <a:latin typeface="华文楷体" panose="02010600040101010101" charset="-122"/>
                    <a:ea typeface="华文楷体" panose="02010600040101010101" charset="-122"/>
                  </a:rPr>
                </a:br>
                <a:endParaRPr lang="zh-CN" altLang="zh-CN" sz="2000" kern="100" dirty="0">
                  <a:solidFill>
                    <a:schemeClr val="tx2"/>
                  </a:solidFill>
                  <a:latin typeface="华文楷体" panose="02010600040101010101" charset="-122"/>
                  <a:ea typeface="华文楷体" panose="02010600040101010101" charset="-122"/>
                </a:endParaRPr>
              </a:p>
            </p:txBody>
          </p:sp>
        </mc:Choice>
        <mc:Fallback>
          <p:sp>
            <p:nvSpPr>
              <p:cNvPr id="5" name="矩形 4"/>
              <p:cNvSpPr>
                <a:spLocks noRot="1" noChangeAspect="1" noMove="1" noResize="1" noEditPoints="1" noAdjustHandles="1" noChangeArrowheads="1" noChangeShapeType="1" noTextEdit="1"/>
              </p:cNvSpPr>
              <p:nvPr/>
            </p:nvSpPr>
            <p:spPr>
              <a:xfrm>
                <a:off x="179512" y="606236"/>
                <a:ext cx="8640960" cy="5932073"/>
              </a:xfrm>
              <a:prstGeom prst="rect">
                <a:avLst/>
              </a:prstGeom>
              <a:blipFill rotWithShape="1">
                <a:blip r:embed="rId1"/>
                <a:stretch>
                  <a:fillRect l="-5" t="-8" r="4" b="-3366"/>
                </a:stretch>
              </a:blipFill>
            </p:spPr>
            <p:txBody>
              <a:bodyPr/>
              <a:lstStyle/>
              <a:p>
                <a:r>
                  <a:rPr lang="zh-CN" altLang="en-US">
                    <a:noFill/>
                  </a:rPr>
                  <a:t> </a:t>
                </a:r>
              </a:p>
            </p:txBody>
          </p:sp>
        </mc:Fallback>
      </mc:AlternateContent>
      <p:pic>
        <p:nvPicPr>
          <p:cNvPr id="35" name="图片 34"/>
          <p:cNvPicPr>
            <a:picLocks noChangeAspect="1"/>
          </p:cNvPicPr>
          <p:nvPr/>
        </p:nvPicPr>
        <p:blipFill rotWithShape="1">
          <a:blip r:embed="rId2"/>
          <a:srcRect l="26698" t="5882" r="33266"/>
          <a:stretch>
            <a:fillRect/>
          </a:stretch>
        </p:blipFill>
        <p:spPr>
          <a:xfrm>
            <a:off x="6156176" y="1124744"/>
            <a:ext cx="2971852" cy="2232248"/>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5" name="矩形 4"/>
              <p:cNvSpPr/>
              <p:nvPr/>
            </p:nvSpPr>
            <p:spPr>
              <a:xfrm>
                <a:off x="179512" y="606236"/>
                <a:ext cx="8352928" cy="5237139"/>
              </a:xfrm>
              <a:prstGeom prst="rect">
                <a:avLst/>
              </a:prstGeom>
            </p:spPr>
            <p:txBody>
              <a:bodyPr wrap="square">
                <a:spAutoFit/>
              </a:bodyPr>
              <a:lstStyle/>
              <a:p>
                <a:r>
                  <a:rPr lang="zh-CN" altLang="zh-CN" sz="2000" dirty="0">
                    <a:solidFill>
                      <a:schemeClr val="tx2"/>
                    </a:solidFill>
                    <a:latin typeface="华文楷体" panose="02010600040101010101" charset="-122"/>
                    <a:ea typeface="华文楷体" panose="02010600040101010101" charset="-122"/>
                  </a:rPr>
                  <a:t>（</a:t>
                </a:r>
                <a:r>
                  <a:rPr lang="en-US" altLang="zh-CN" sz="2000" dirty="0">
                    <a:solidFill>
                      <a:schemeClr val="tx2"/>
                    </a:solidFill>
                    <a:latin typeface="华文楷体" panose="02010600040101010101" charset="-122"/>
                    <a:ea typeface="华文楷体" panose="02010600040101010101" charset="-122"/>
                  </a:rPr>
                  <a:t>2</a:t>
                </a:r>
                <a:r>
                  <a:rPr lang="zh-CN" altLang="zh-CN" sz="2000" dirty="0">
                    <a:solidFill>
                      <a:schemeClr val="tx2"/>
                    </a:solidFill>
                    <a:latin typeface="华文楷体" panose="02010600040101010101" charset="-122"/>
                    <a:ea typeface="华文楷体" panose="02010600040101010101" charset="-122"/>
                  </a:rPr>
                  <a:t>） 当介质 </a:t>
                </a:r>
                <a14:m>
                  <m:oMath xmlns:m="http://schemas.openxmlformats.org/officeDocument/2006/math">
                    <m:sSub>
                      <m:sSubPr>
                        <m:ctrlPr>
                          <a:rPr lang="zh-CN" altLang="zh-CN" sz="2000" i="1">
                            <a:solidFill>
                              <a:schemeClr val="tx2"/>
                            </a:solidFill>
                            <a:latin typeface="Cambria Math" panose="02040503050406030204" pitchFamily="18" charset="0"/>
                          </a:rPr>
                        </m:ctrlPr>
                      </m:sSubPr>
                      <m:e>
                        <m:r>
                          <m:rPr>
                            <m:sty m:val="p"/>
                          </m:rPr>
                          <a:rPr lang="en-US" altLang="zh-CN" sz="2000">
                            <a:solidFill>
                              <a:schemeClr val="tx2"/>
                            </a:solidFill>
                            <a:latin typeface="Cambria Math" panose="02040503050406030204" pitchFamily="18" charset="0"/>
                          </a:rPr>
                          <m:t>Σ</m:t>
                        </m:r>
                      </m:e>
                      <m:sub>
                        <m:r>
                          <a:rPr lang="en-US" altLang="zh-CN" sz="2000" i="1">
                            <a:solidFill>
                              <a:schemeClr val="tx2"/>
                            </a:solidFill>
                            <a:latin typeface="Cambria Math" panose="02040503050406030204" pitchFamily="18" charset="0"/>
                          </a:rPr>
                          <m:t>𝑠</m:t>
                        </m:r>
                      </m:sub>
                    </m:sSub>
                    <m:r>
                      <a:rPr lang="en-US" altLang="zh-CN" sz="2000">
                        <a:solidFill>
                          <a:schemeClr val="tx2"/>
                        </a:solidFill>
                        <a:latin typeface="Cambria Math" panose="02040503050406030204" pitchFamily="18" charset="0"/>
                      </a:rPr>
                      <m:t>≠</m:t>
                    </m:r>
                    <m:r>
                      <a:rPr lang="en-US" altLang="zh-CN" sz="2000">
                        <a:solidFill>
                          <a:schemeClr val="tx2"/>
                        </a:solidFill>
                        <a:latin typeface="Cambria Math" panose="02040503050406030204" pitchFamily="18" charset="0"/>
                      </a:rPr>
                      <m:t>0</m:t>
                    </m:r>
                  </m:oMath>
                </a14:m>
                <a:r>
                  <a:rPr lang="en-US" altLang="zh-CN" sz="2000" dirty="0">
                    <a:solidFill>
                      <a:schemeClr val="tx2"/>
                    </a:solidFill>
                    <a:latin typeface="华文楷体" panose="02010600040101010101" charset="-122"/>
                    <a:ea typeface="华文楷体" panose="02010600040101010101" charset="-122"/>
                  </a:rPr>
                  <a:t> </a:t>
                </a:r>
                <a:r>
                  <a:rPr lang="zh-CN" altLang="zh-CN" sz="2000" dirty="0">
                    <a:solidFill>
                      <a:schemeClr val="tx2"/>
                    </a:solidFill>
                    <a:latin typeface="华文楷体" panose="02010600040101010101" charset="-122"/>
                    <a:ea typeface="华文楷体" panose="02010600040101010101" charset="-122"/>
                  </a:rPr>
                  <a:t>（弱吸收）</a:t>
                </a:r>
                <a:r>
                  <a:rPr lang="en-US" altLang="zh-CN" sz="2000" dirty="0">
                    <a:solidFill>
                      <a:schemeClr val="tx2"/>
                    </a:solidFill>
                    <a:latin typeface="华文楷体" panose="02010600040101010101" charset="-122"/>
                    <a:ea typeface="华文楷体" panose="02010600040101010101" charset="-122"/>
                  </a:rPr>
                  <a:t>: </a:t>
                </a:r>
                <a:r>
                  <a:rPr lang="zh-CN" altLang="zh-CN" sz="2000" dirty="0">
                    <a:solidFill>
                      <a:schemeClr val="tx2"/>
                    </a:solidFill>
                    <a:latin typeface="华文楷体" panose="02010600040101010101" charset="-122"/>
                    <a:ea typeface="华文楷体" panose="02010600040101010101" charset="-122"/>
                  </a:rPr>
                  <a:t>根据无限大介质点源的公式，中子通量密度</a:t>
                </a:r>
                <a:r>
                  <a:rPr lang="en-US" altLang="zh-CN" sz="2000" dirty="0">
                    <a:solidFill>
                      <a:schemeClr val="tx2"/>
                    </a:solidFill>
                    <a:latin typeface="华文楷体" panose="02010600040101010101" charset="-122"/>
                    <a:ea typeface="华文楷体" panose="02010600040101010101" charset="-122"/>
                  </a:rPr>
                  <a:t>:</a:t>
                </a:r>
                <a:br>
                  <a:rPr lang="en-US" altLang="zh-CN" sz="2000" dirty="0">
                    <a:solidFill>
                      <a:schemeClr val="tx2"/>
                    </a:solidFill>
                    <a:latin typeface="华文楷体" panose="02010600040101010101" charset="-122"/>
                    <a:ea typeface="华文楷体" panose="02010600040101010101" charset="-122"/>
                  </a:rPr>
                </a:br>
                <a14:m>
                  <m:oMath xmlns:m="http://schemas.openxmlformats.org/officeDocument/2006/math">
                    <m:r>
                      <a:rPr lang="en-US" altLang="zh-CN" sz="2000" i="1">
                        <a:solidFill>
                          <a:schemeClr val="tx2"/>
                        </a:solidFill>
                        <a:latin typeface="Cambria Math" panose="02040503050406030204" pitchFamily="18" charset="0"/>
                      </a:rPr>
                      <m:t>𝜙</m:t>
                    </m:r>
                    <m:r>
                      <a:rPr lang="en-US" altLang="zh-CN" sz="2000">
                        <a:solidFill>
                          <a:schemeClr val="tx2"/>
                        </a:solidFill>
                        <a:latin typeface="Cambria Math" panose="02040503050406030204" pitchFamily="18" charset="0"/>
                      </a:rPr>
                      <m:t>(</m:t>
                    </m:r>
                    <m:r>
                      <a:rPr lang="en-US" altLang="zh-CN" sz="2000" i="1">
                        <a:solidFill>
                          <a:schemeClr val="tx2"/>
                        </a:solidFill>
                        <a:latin typeface="Cambria Math" panose="02040503050406030204" pitchFamily="18" charset="0"/>
                      </a:rPr>
                      <m:t>𝑟</m:t>
                    </m:r>
                    <m:r>
                      <a:rPr lang="en-US" altLang="zh-CN" sz="2000">
                        <a:solidFill>
                          <a:schemeClr val="tx2"/>
                        </a:solidFill>
                        <a:latin typeface="Cambria Math" panose="02040503050406030204" pitchFamily="18" charset="0"/>
                      </a:rPr>
                      <m:t>)=</m:t>
                    </m:r>
                    <m:f>
                      <m:fPr>
                        <m:ctrlPr>
                          <a:rPr lang="zh-CN" altLang="zh-CN" sz="2000" i="1">
                            <a:solidFill>
                              <a:schemeClr val="tx2"/>
                            </a:solidFill>
                            <a:latin typeface="Cambria Math" panose="02040503050406030204" pitchFamily="18" charset="0"/>
                          </a:rPr>
                        </m:ctrlPr>
                      </m:fPr>
                      <m:num>
                        <m:r>
                          <a:rPr lang="en-US" altLang="zh-CN" sz="2000" i="1">
                            <a:solidFill>
                              <a:schemeClr val="tx2"/>
                            </a:solidFill>
                            <a:latin typeface="Cambria Math" panose="02040503050406030204" pitchFamily="18" charset="0"/>
                          </a:rPr>
                          <m:t>𝑆</m:t>
                        </m:r>
                        <m:sSup>
                          <m:sSupPr>
                            <m:ctrlPr>
                              <a:rPr lang="zh-CN" altLang="zh-CN" sz="2000" i="1">
                                <a:solidFill>
                                  <a:schemeClr val="tx2"/>
                                </a:solidFill>
                                <a:latin typeface="Cambria Math" panose="02040503050406030204" pitchFamily="18" charset="0"/>
                              </a:rPr>
                            </m:ctrlPr>
                          </m:sSupPr>
                          <m:e>
                            <m:r>
                              <a:rPr lang="en-US" altLang="zh-CN" sz="2000" i="1">
                                <a:solidFill>
                                  <a:schemeClr val="tx2"/>
                                </a:solidFill>
                                <a:latin typeface="Cambria Math" panose="02040503050406030204" pitchFamily="18" charset="0"/>
                              </a:rPr>
                              <m:t>𝑒</m:t>
                            </m:r>
                          </m:e>
                          <m:sup>
                            <m:r>
                              <a:rPr lang="en-US" altLang="zh-CN" sz="2000" i="1">
                                <a:solidFill>
                                  <a:schemeClr val="tx2"/>
                                </a:solidFill>
                                <a:latin typeface="Cambria Math" panose="02040503050406030204" pitchFamily="18" charset="0"/>
                              </a:rPr>
                              <m:t>−</m:t>
                            </m:r>
                            <m:r>
                              <a:rPr lang="en-US" altLang="zh-CN" sz="2000" i="1">
                                <a:solidFill>
                                  <a:schemeClr val="tx2"/>
                                </a:solidFill>
                                <a:latin typeface="Cambria Math" panose="02040503050406030204" pitchFamily="18" charset="0"/>
                              </a:rPr>
                              <m:t>𝑟</m:t>
                            </m:r>
                            <m:r>
                              <a:rPr lang="en-US" altLang="zh-CN" sz="2000">
                                <a:solidFill>
                                  <a:schemeClr val="tx2"/>
                                </a:solidFill>
                                <a:latin typeface="Cambria Math" panose="02040503050406030204" pitchFamily="18" charset="0"/>
                              </a:rPr>
                              <m:t>/</m:t>
                            </m:r>
                            <m:r>
                              <a:rPr lang="en-US" altLang="zh-CN" sz="2000" i="1">
                                <a:solidFill>
                                  <a:schemeClr val="tx2"/>
                                </a:solidFill>
                                <a:latin typeface="Cambria Math" panose="02040503050406030204" pitchFamily="18" charset="0"/>
                              </a:rPr>
                              <m:t>𝐿</m:t>
                            </m:r>
                          </m:sup>
                        </m:sSup>
                      </m:num>
                      <m:den>
                        <m:r>
                          <a:rPr lang="en-US" altLang="zh-CN" sz="2000">
                            <a:solidFill>
                              <a:schemeClr val="tx2"/>
                            </a:solidFill>
                            <a:latin typeface="Cambria Math" panose="02040503050406030204" pitchFamily="18" charset="0"/>
                          </a:rPr>
                          <m:t>4</m:t>
                        </m:r>
                        <m:r>
                          <a:rPr lang="en-US" altLang="zh-CN" sz="2000" i="1">
                            <a:solidFill>
                              <a:schemeClr val="tx2"/>
                            </a:solidFill>
                            <a:latin typeface="Cambria Math" panose="02040503050406030204" pitchFamily="18" charset="0"/>
                          </a:rPr>
                          <m:t>𝜋</m:t>
                        </m:r>
                        <m:r>
                          <a:rPr lang="en-US" altLang="zh-CN" sz="2000" i="1">
                            <a:solidFill>
                              <a:schemeClr val="tx2"/>
                            </a:solidFill>
                            <a:latin typeface="Cambria Math" panose="02040503050406030204" pitchFamily="18" charset="0"/>
                          </a:rPr>
                          <m:t>𝐷𝑟</m:t>
                        </m:r>
                      </m:den>
                    </m:f>
                    <m:r>
                      <a:rPr lang="en-US" altLang="zh-CN" sz="2000">
                        <a:solidFill>
                          <a:schemeClr val="tx2"/>
                        </a:solidFill>
                        <a:latin typeface="Cambria Math" panose="02040503050406030204" pitchFamily="18" charset="0"/>
                      </a:rPr>
                      <m:t>,</m:t>
                    </m:r>
                  </m:oMath>
                </a14:m>
                <a:r>
                  <a:rPr lang="en-US" altLang="zh-CN" sz="2000" dirty="0">
                    <a:solidFill>
                      <a:schemeClr val="tx2"/>
                    </a:solidFill>
                    <a:latin typeface="华文楷体" panose="02010600040101010101" charset="-122"/>
                    <a:ea typeface="华文楷体" panose="02010600040101010101" charset="-122"/>
                  </a:rPr>
                  <a:t> </a:t>
                </a:r>
                <a:r>
                  <a:rPr lang="zh-CN" altLang="zh-CN" sz="2000" dirty="0">
                    <a:solidFill>
                      <a:schemeClr val="tx2"/>
                    </a:solidFill>
                    <a:latin typeface="华文楷体" panose="02010600040101010101" charset="-122"/>
                    <a:ea typeface="华文楷体" panose="02010600040101010101" charset="-122"/>
                  </a:rPr>
                  <a:t>中子流密度 </a:t>
                </a:r>
                <a14:m>
                  <m:oMath xmlns:m="http://schemas.openxmlformats.org/officeDocument/2006/math">
                    <m:r>
                      <a:rPr lang="en-US" altLang="zh-CN" sz="2000" i="1">
                        <a:solidFill>
                          <a:schemeClr val="tx2"/>
                        </a:solidFill>
                        <a:latin typeface="Cambria Math" panose="02040503050406030204" pitchFamily="18" charset="0"/>
                      </a:rPr>
                      <m:t>𝐽</m:t>
                    </m:r>
                    <m:r>
                      <a:rPr lang="en-US" altLang="zh-CN" sz="2000">
                        <a:solidFill>
                          <a:schemeClr val="tx2"/>
                        </a:solidFill>
                        <a:latin typeface="Cambria Math" panose="02040503050406030204" pitchFamily="18" charset="0"/>
                      </a:rPr>
                      <m:t>(</m:t>
                    </m:r>
                    <m:r>
                      <a:rPr lang="en-US" altLang="zh-CN" sz="2000" i="1">
                        <a:solidFill>
                          <a:schemeClr val="tx2"/>
                        </a:solidFill>
                        <a:latin typeface="Cambria Math" panose="02040503050406030204" pitchFamily="18" charset="0"/>
                      </a:rPr>
                      <m:t>𝑟</m:t>
                    </m:r>
                    <m:r>
                      <a:rPr lang="en-US" altLang="zh-CN" sz="2000">
                        <a:solidFill>
                          <a:schemeClr val="tx2"/>
                        </a:solidFill>
                        <a:latin typeface="Cambria Math" panose="02040503050406030204" pitchFamily="18" charset="0"/>
                      </a:rPr>
                      <m:t>)=</m:t>
                    </m:r>
                    <m:r>
                      <a:rPr lang="en-US" altLang="zh-CN" sz="2000" i="1">
                        <a:solidFill>
                          <a:schemeClr val="tx2"/>
                        </a:solidFill>
                        <a:latin typeface="Cambria Math" panose="02040503050406030204" pitchFamily="18" charset="0"/>
                      </a:rPr>
                      <m:t>−</m:t>
                    </m:r>
                    <m:r>
                      <a:rPr lang="en-US" altLang="zh-CN" sz="2000" i="1">
                        <a:solidFill>
                          <a:schemeClr val="tx2"/>
                        </a:solidFill>
                        <a:latin typeface="Cambria Math" panose="02040503050406030204" pitchFamily="18" charset="0"/>
                      </a:rPr>
                      <m:t>𝐷</m:t>
                    </m:r>
                    <m:f>
                      <m:fPr>
                        <m:ctrlPr>
                          <a:rPr lang="zh-CN" altLang="zh-CN" sz="2000" i="1">
                            <a:solidFill>
                              <a:schemeClr val="tx2"/>
                            </a:solidFill>
                            <a:latin typeface="Cambria Math" panose="02040503050406030204" pitchFamily="18" charset="0"/>
                          </a:rPr>
                        </m:ctrlPr>
                      </m:fPr>
                      <m:num>
                        <m:r>
                          <a:rPr lang="en-US" altLang="zh-CN" sz="2000" i="1">
                            <a:solidFill>
                              <a:schemeClr val="tx2"/>
                            </a:solidFill>
                            <a:latin typeface="Cambria Math" panose="02040503050406030204" pitchFamily="18" charset="0"/>
                          </a:rPr>
                          <m:t>𝑑</m:t>
                        </m:r>
                        <m:r>
                          <a:rPr lang="en-US" altLang="zh-CN" sz="2000" i="1">
                            <a:solidFill>
                              <a:schemeClr val="tx2"/>
                            </a:solidFill>
                            <a:latin typeface="Cambria Math" panose="02040503050406030204" pitchFamily="18" charset="0"/>
                          </a:rPr>
                          <m:t>𝜙</m:t>
                        </m:r>
                      </m:num>
                      <m:den>
                        <m:r>
                          <a:rPr lang="en-US" altLang="zh-CN" sz="2000" i="1">
                            <a:solidFill>
                              <a:schemeClr val="tx2"/>
                            </a:solidFill>
                            <a:latin typeface="Cambria Math" panose="02040503050406030204" pitchFamily="18" charset="0"/>
                          </a:rPr>
                          <m:t>𝑑𝑟</m:t>
                        </m:r>
                      </m:den>
                    </m:f>
                    <m:r>
                      <a:rPr lang="en-US" altLang="zh-CN" sz="2000">
                        <a:solidFill>
                          <a:schemeClr val="tx2"/>
                        </a:solidFill>
                        <a:latin typeface="Cambria Math" panose="02040503050406030204" pitchFamily="18" charset="0"/>
                      </a:rPr>
                      <m:t>=</m:t>
                    </m:r>
                    <m:f>
                      <m:fPr>
                        <m:ctrlPr>
                          <a:rPr lang="zh-CN" altLang="zh-CN" sz="2000" i="1">
                            <a:solidFill>
                              <a:schemeClr val="tx2"/>
                            </a:solidFill>
                            <a:latin typeface="Cambria Math" panose="02040503050406030204" pitchFamily="18" charset="0"/>
                          </a:rPr>
                        </m:ctrlPr>
                      </m:fPr>
                      <m:num>
                        <m:r>
                          <a:rPr lang="en-US" altLang="zh-CN" sz="2000" i="1">
                            <a:solidFill>
                              <a:schemeClr val="tx2"/>
                            </a:solidFill>
                            <a:latin typeface="Cambria Math" panose="02040503050406030204" pitchFamily="18" charset="0"/>
                          </a:rPr>
                          <m:t>𝑆</m:t>
                        </m:r>
                        <m:sSup>
                          <m:sSupPr>
                            <m:ctrlPr>
                              <a:rPr lang="zh-CN" altLang="zh-CN" sz="2000" i="1">
                                <a:solidFill>
                                  <a:schemeClr val="tx2"/>
                                </a:solidFill>
                                <a:latin typeface="Cambria Math" panose="02040503050406030204" pitchFamily="18" charset="0"/>
                              </a:rPr>
                            </m:ctrlPr>
                          </m:sSupPr>
                          <m:e>
                            <m:r>
                              <a:rPr lang="en-US" altLang="zh-CN" sz="2000" i="1">
                                <a:solidFill>
                                  <a:schemeClr val="tx2"/>
                                </a:solidFill>
                                <a:latin typeface="Cambria Math" panose="02040503050406030204" pitchFamily="18" charset="0"/>
                              </a:rPr>
                              <m:t>𝑒</m:t>
                            </m:r>
                          </m:e>
                          <m:sup>
                            <m:r>
                              <a:rPr lang="en-US" altLang="zh-CN" sz="2000" i="1">
                                <a:solidFill>
                                  <a:schemeClr val="tx2"/>
                                </a:solidFill>
                                <a:latin typeface="Cambria Math" panose="02040503050406030204" pitchFamily="18" charset="0"/>
                              </a:rPr>
                              <m:t>−</m:t>
                            </m:r>
                            <m:r>
                              <a:rPr lang="en-US" altLang="zh-CN" sz="2000" i="1">
                                <a:solidFill>
                                  <a:schemeClr val="tx2"/>
                                </a:solidFill>
                                <a:latin typeface="Cambria Math" panose="02040503050406030204" pitchFamily="18" charset="0"/>
                              </a:rPr>
                              <m:t>𝑟</m:t>
                            </m:r>
                            <m:r>
                              <a:rPr lang="en-US" altLang="zh-CN" sz="2000">
                                <a:solidFill>
                                  <a:schemeClr val="tx2"/>
                                </a:solidFill>
                                <a:latin typeface="Cambria Math" panose="02040503050406030204" pitchFamily="18" charset="0"/>
                              </a:rPr>
                              <m:t>/</m:t>
                            </m:r>
                            <m:r>
                              <a:rPr lang="en-US" altLang="zh-CN" sz="2000" i="1">
                                <a:solidFill>
                                  <a:schemeClr val="tx2"/>
                                </a:solidFill>
                                <a:latin typeface="Cambria Math" panose="02040503050406030204" pitchFamily="18" charset="0"/>
                              </a:rPr>
                              <m:t>𝐿</m:t>
                            </m:r>
                          </m:sup>
                        </m:sSup>
                      </m:num>
                      <m:den>
                        <m:r>
                          <a:rPr lang="en-US" altLang="zh-CN" sz="2000">
                            <a:solidFill>
                              <a:schemeClr val="tx2"/>
                            </a:solidFill>
                            <a:latin typeface="Cambria Math" panose="02040503050406030204" pitchFamily="18" charset="0"/>
                          </a:rPr>
                          <m:t>4</m:t>
                        </m:r>
                        <m:r>
                          <a:rPr lang="en-US" altLang="zh-CN" sz="2000" i="1">
                            <a:solidFill>
                              <a:schemeClr val="tx2"/>
                            </a:solidFill>
                            <a:latin typeface="Cambria Math" panose="02040503050406030204" pitchFamily="18" charset="0"/>
                          </a:rPr>
                          <m:t>𝜋</m:t>
                        </m:r>
                        <m:sSup>
                          <m:sSupPr>
                            <m:ctrlPr>
                              <a:rPr lang="zh-CN" altLang="zh-CN" sz="2000" i="1">
                                <a:solidFill>
                                  <a:schemeClr val="tx2"/>
                                </a:solidFill>
                                <a:latin typeface="Cambria Math" panose="02040503050406030204" pitchFamily="18" charset="0"/>
                              </a:rPr>
                            </m:ctrlPr>
                          </m:sSupPr>
                          <m:e>
                            <m:r>
                              <a:rPr lang="en-US" altLang="zh-CN" sz="2000" i="1">
                                <a:solidFill>
                                  <a:schemeClr val="tx2"/>
                                </a:solidFill>
                                <a:latin typeface="Cambria Math" panose="02040503050406030204" pitchFamily="18" charset="0"/>
                              </a:rPr>
                              <m:t>𝑟</m:t>
                            </m:r>
                          </m:e>
                          <m:sup>
                            <m:r>
                              <a:rPr lang="en-US" altLang="zh-CN" sz="2000">
                                <a:solidFill>
                                  <a:schemeClr val="tx2"/>
                                </a:solidFill>
                                <a:latin typeface="Cambria Math" panose="02040503050406030204" pitchFamily="18" charset="0"/>
                              </a:rPr>
                              <m:t>2</m:t>
                            </m:r>
                          </m:sup>
                        </m:sSup>
                      </m:den>
                    </m:f>
                    <m:d>
                      <m:dPr>
                        <m:ctrlPr>
                          <a:rPr lang="zh-CN" altLang="zh-CN" sz="2000" i="1">
                            <a:solidFill>
                              <a:schemeClr val="tx2"/>
                            </a:solidFill>
                            <a:latin typeface="Cambria Math" panose="02040503050406030204" pitchFamily="18" charset="0"/>
                          </a:rPr>
                        </m:ctrlPr>
                      </m:dPr>
                      <m:e>
                        <m:f>
                          <m:fPr>
                            <m:ctrlPr>
                              <a:rPr lang="zh-CN" altLang="zh-CN" sz="2000" i="1">
                                <a:solidFill>
                                  <a:schemeClr val="tx2"/>
                                </a:solidFill>
                                <a:latin typeface="Cambria Math" panose="02040503050406030204" pitchFamily="18" charset="0"/>
                              </a:rPr>
                            </m:ctrlPr>
                          </m:fPr>
                          <m:num>
                            <m:r>
                              <a:rPr lang="en-US" altLang="zh-CN" sz="2000" i="1">
                                <a:solidFill>
                                  <a:schemeClr val="tx2"/>
                                </a:solidFill>
                                <a:latin typeface="Cambria Math" panose="02040503050406030204" pitchFamily="18" charset="0"/>
                              </a:rPr>
                              <m:t>𝑟</m:t>
                            </m:r>
                          </m:num>
                          <m:den>
                            <m:r>
                              <a:rPr lang="en-US" altLang="zh-CN" sz="2000" i="1">
                                <a:solidFill>
                                  <a:schemeClr val="tx2"/>
                                </a:solidFill>
                                <a:latin typeface="Cambria Math" panose="02040503050406030204" pitchFamily="18" charset="0"/>
                              </a:rPr>
                              <m:t>𝐿</m:t>
                            </m:r>
                          </m:den>
                        </m:f>
                        <m:r>
                          <a:rPr lang="en-US" altLang="zh-CN" sz="2000">
                            <a:solidFill>
                              <a:schemeClr val="tx2"/>
                            </a:solidFill>
                            <a:latin typeface="Cambria Math" panose="02040503050406030204" pitchFamily="18" charset="0"/>
                          </a:rPr>
                          <m:t>+</m:t>
                        </m:r>
                        <m:r>
                          <a:rPr lang="en-US" altLang="zh-CN" sz="2000">
                            <a:solidFill>
                              <a:schemeClr val="tx2"/>
                            </a:solidFill>
                            <a:latin typeface="Cambria Math" panose="02040503050406030204" pitchFamily="18" charset="0"/>
                          </a:rPr>
                          <m:t>1</m:t>
                        </m:r>
                      </m:e>
                    </m:d>
                  </m:oMath>
                </a14:m>
                <a:br>
                  <a:rPr lang="en-US" altLang="zh-CN" sz="2000" dirty="0">
                    <a:solidFill>
                      <a:schemeClr val="tx2"/>
                    </a:solidFill>
                    <a:latin typeface="华文楷体" panose="02010600040101010101" charset="-122"/>
                    <a:ea typeface="华文楷体" panose="02010600040101010101" charset="-122"/>
                  </a:rPr>
                </a:br>
                <a:r>
                  <a:rPr lang="zh-CN" altLang="zh-CN" sz="2000" dirty="0">
                    <a:solidFill>
                      <a:schemeClr val="tx2"/>
                    </a:solidFill>
                    <a:latin typeface="华文楷体" panose="02010600040101010101" charset="-122"/>
                    <a:ea typeface="华文楷体" panose="02010600040101010101" charset="-122"/>
                  </a:rPr>
                  <a:t>在 </a:t>
                </a:r>
                <a14:m>
                  <m:oMath xmlns:m="http://schemas.openxmlformats.org/officeDocument/2006/math">
                    <m:r>
                      <m:rPr>
                        <m:sty m:val="p"/>
                      </m:rPr>
                      <a:rPr lang="en-US" altLang="zh-CN" sz="2000">
                        <a:solidFill>
                          <a:schemeClr val="tx2"/>
                        </a:solidFill>
                        <a:latin typeface="Cambria Math" panose="02040503050406030204" pitchFamily="18" charset="0"/>
                      </a:rPr>
                      <m:t>P</m:t>
                    </m:r>
                    <m:r>
                      <a:rPr lang="en-US" altLang="zh-CN" sz="2000">
                        <a:solidFill>
                          <a:schemeClr val="tx2"/>
                        </a:solidFill>
                        <a:latin typeface="Cambria Math" panose="02040503050406030204" pitchFamily="18" charset="0"/>
                      </a:rPr>
                      <m:t>1</m:t>
                    </m:r>
                  </m:oMath>
                </a14:m>
                <a:r>
                  <a:rPr lang="en-US" altLang="zh-CN" sz="2000" dirty="0">
                    <a:solidFill>
                      <a:schemeClr val="tx2"/>
                    </a:solidFill>
                    <a:latin typeface="华文楷体" panose="02010600040101010101" charset="-122"/>
                    <a:ea typeface="华文楷体" panose="02010600040101010101" charset="-122"/>
                  </a:rPr>
                  <a:t> </a:t>
                </a:r>
                <a:r>
                  <a:rPr lang="zh-CN" altLang="zh-CN" sz="2000" dirty="0">
                    <a:solidFill>
                      <a:schemeClr val="tx2"/>
                    </a:solidFill>
                    <a:latin typeface="华文楷体" panose="02010600040101010101" charset="-122"/>
                    <a:ea typeface="华文楷体" panose="02010600040101010101" charset="-122"/>
                  </a:rPr>
                  <a:t>点</a:t>
                </a:r>
                <a:r>
                  <a:rPr lang="en-US" altLang="zh-CN" sz="2000" dirty="0">
                    <a:solidFill>
                      <a:schemeClr val="tx2"/>
                    </a:solidFill>
                    <a:latin typeface="华文楷体" panose="02010600040101010101" charset="-122"/>
                    <a:ea typeface="华文楷体" panose="02010600040101010101" charset="-122"/>
                  </a:rPr>
                  <a:t>: </a:t>
                </a:r>
                <a14:m>
                  <m:oMath xmlns:m="http://schemas.openxmlformats.org/officeDocument/2006/math">
                    <m:r>
                      <a:rPr lang="en-US" altLang="zh-CN" sz="2000" i="1">
                        <a:solidFill>
                          <a:schemeClr val="tx2"/>
                        </a:solidFill>
                        <a:latin typeface="Cambria Math" panose="02040503050406030204" pitchFamily="18" charset="0"/>
                      </a:rPr>
                      <m:t>𝜙</m:t>
                    </m:r>
                    <m:r>
                      <a:rPr lang="en-US" altLang="zh-CN" sz="2000">
                        <a:solidFill>
                          <a:schemeClr val="tx2"/>
                        </a:solidFill>
                        <a:latin typeface="Cambria Math" panose="02040503050406030204" pitchFamily="18" charset="0"/>
                      </a:rPr>
                      <m:t>(</m:t>
                    </m:r>
                    <m:r>
                      <a:rPr lang="en-US" altLang="zh-CN" sz="2000" i="1">
                        <a:solidFill>
                          <a:schemeClr val="tx2"/>
                        </a:solidFill>
                        <a:latin typeface="Cambria Math" panose="02040503050406030204" pitchFamily="18" charset="0"/>
                      </a:rPr>
                      <m:t>𝑟</m:t>
                    </m:r>
                    <m:r>
                      <a:rPr lang="en-US" altLang="zh-CN" sz="2000">
                        <a:solidFill>
                          <a:schemeClr val="tx2"/>
                        </a:solidFill>
                        <a:latin typeface="Cambria Math" panose="02040503050406030204" pitchFamily="18" charset="0"/>
                      </a:rPr>
                      <m:t>)=</m:t>
                    </m:r>
                    <m:f>
                      <m:fPr>
                        <m:ctrlPr>
                          <a:rPr lang="zh-CN" altLang="zh-CN" sz="2000" i="1">
                            <a:solidFill>
                              <a:schemeClr val="tx2"/>
                            </a:solidFill>
                            <a:latin typeface="Cambria Math" panose="02040503050406030204" pitchFamily="18" charset="0"/>
                          </a:rPr>
                        </m:ctrlPr>
                      </m:fPr>
                      <m:num>
                        <m:r>
                          <a:rPr lang="en-US" altLang="zh-CN" sz="2000" i="1">
                            <a:solidFill>
                              <a:schemeClr val="tx2"/>
                            </a:solidFill>
                            <a:latin typeface="Cambria Math" panose="02040503050406030204" pitchFamily="18" charset="0"/>
                          </a:rPr>
                          <m:t>𝑆</m:t>
                        </m:r>
                        <m:sSup>
                          <m:sSupPr>
                            <m:ctrlPr>
                              <a:rPr lang="zh-CN" altLang="zh-CN" sz="2000" i="1">
                                <a:solidFill>
                                  <a:schemeClr val="tx2"/>
                                </a:solidFill>
                                <a:latin typeface="Cambria Math" panose="02040503050406030204" pitchFamily="18" charset="0"/>
                              </a:rPr>
                            </m:ctrlPr>
                          </m:sSupPr>
                          <m:e>
                            <m:r>
                              <a:rPr lang="en-US" altLang="zh-CN" sz="2000" i="1">
                                <a:solidFill>
                                  <a:schemeClr val="tx2"/>
                                </a:solidFill>
                                <a:latin typeface="Cambria Math" panose="02040503050406030204" pitchFamily="18" charset="0"/>
                              </a:rPr>
                              <m:t>𝑒</m:t>
                            </m:r>
                          </m:e>
                          <m:sup>
                            <m:r>
                              <a:rPr lang="en-US" altLang="zh-CN" sz="2000" i="1">
                                <a:solidFill>
                                  <a:schemeClr val="tx2"/>
                                </a:solidFill>
                                <a:latin typeface="Cambria Math" panose="02040503050406030204" pitchFamily="18" charset="0"/>
                              </a:rPr>
                              <m:t>−</m:t>
                            </m:r>
                            <m:rad>
                              <m:radPr>
                                <m:degHide m:val="on"/>
                                <m:ctrlPr>
                                  <a:rPr lang="zh-CN" altLang="zh-CN" sz="2000" i="1">
                                    <a:solidFill>
                                      <a:schemeClr val="tx2"/>
                                    </a:solidFill>
                                    <a:latin typeface="Cambria Math" panose="02040503050406030204" pitchFamily="18" charset="0"/>
                                  </a:rPr>
                                </m:ctrlPr>
                              </m:radPr>
                              <m:deg/>
                              <m:e>
                                <m:r>
                                  <a:rPr lang="en-US" altLang="zh-CN" sz="2000">
                                    <a:solidFill>
                                      <a:schemeClr val="tx2"/>
                                    </a:solidFill>
                                    <a:latin typeface="Cambria Math" panose="02040503050406030204" pitchFamily="18" charset="0"/>
                                  </a:rPr>
                                  <m:t>2</m:t>
                                </m:r>
                              </m:e>
                            </m:rad>
                            <m:r>
                              <a:rPr lang="en-US" altLang="zh-CN" sz="2000" i="1">
                                <a:solidFill>
                                  <a:schemeClr val="tx2"/>
                                </a:solidFill>
                                <a:latin typeface="Cambria Math" panose="02040503050406030204" pitchFamily="18" charset="0"/>
                              </a:rPr>
                              <m:t>𝑎</m:t>
                            </m:r>
                            <m:r>
                              <a:rPr lang="en-US" altLang="zh-CN" sz="2000">
                                <a:solidFill>
                                  <a:schemeClr val="tx2"/>
                                </a:solidFill>
                                <a:latin typeface="Cambria Math" panose="02040503050406030204" pitchFamily="18" charset="0"/>
                              </a:rPr>
                              <m:t>/</m:t>
                            </m:r>
                            <m:r>
                              <a:rPr lang="en-US" altLang="zh-CN" sz="2000" i="1">
                                <a:solidFill>
                                  <a:schemeClr val="tx2"/>
                                </a:solidFill>
                                <a:latin typeface="Cambria Math" panose="02040503050406030204" pitchFamily="18" charset="0"/>
                              </a:rPr>
                              <m:t>𝐿</m:t>
                            </m:r>
                          </m:sup>
                        </m:sSup>
                      </m:num>
                      <m:den>
                        <m:r>
                          <a:rPr lang="en-US" altLang="zh-CN" sz="2000">
                            <a:solidFill>
                              <a:schemeClr val="tx2"/>
                            </a:solidFill>
                            <a:latin typeface="Cambria Math" panose="02040503050406030204" pitchFamily="18" charset="0"/>
                          </a:rPr>
                          <m:t>4</m:t>
                        </m:r>
                        <m:r>
                          <a:rPr lang="en-US" altLang="zh-CN" sz="2000" i="1">
                            <a:solidFill>
                              <a:schemeClr val="tx2"/>
                            </a:solidFill>
                            <a:latin typeface="Cambria Math" panose="02040503050406030204" pitchFamily="18" charset="0"/>
                          </a:rPr>
                          <m:t>𝜋</m:t>
                        </m:r>
                        <m:r>
                          <a:rPr lang="en-US" altLang="zh-CN" sz="2000" i="1">
                            <a:solidFill>
                              <a:schemeClr val="tx2"/>
                            </a:solidFill>
                            <a:latin typeface="Cambria Math" panose="02040503050406030204" pitchFamily="18" charset="0"/>
                          </a:rPr>
                          <m:t>𝐷</m:t>
                        </m:r>
                        <m:rad>
                          <m:radPr>
                            <m:degHide m:val="on"/>
                            <m:ctrlPr>
                              <a:rPr lang="zh-CN" altLang="zh-CN" sz="2000" i="1">
                                <a:solidFill>
                                  <a:schemeClr val="tx2"/>
                                </a:solidFill>
                                <a:latin typeface="Cambria Math" panose="02040503050406030204" pitchFamily="18" charset="0"/>
                              </a:rPr>
                            </m:ctrlPr>
                          </m:radPr>
                          <m:deg/>
                          <m:e>
                            <m:r>
                              <a:rPr lang="en-US" altLang="zh-CN" sz="2000">
                                <a:solidFill>
                                  <a:schemeClr val="tx2"/>
                                </a:solidFill>
                                <a:latin typeface="Cambria Math" panose="02040503050406030204" pitchFamily="18" charset="0"/>
                              </a:rPr>
                              <m:t>2</m:t>
                            </m:r>
                          </m:e>
                        </m:rad>
                        <m:r>
                          <a:rPr lang="en-US" altLang="zh-CN" sz="2000" i="1">
                            <a:solidFill>
                              <a:schemeClr val="tx2"/>
                            </a:solidFill>
                            <a:latin typeface="Cambria Math" panose="02040503050406030204" pitchFamily="18" charset="0"/>
                          </a:rPr>
                          <m:t>𝑎</m:t>
                        </m:r>
                      </m:den>
                    </m:f>
                    <m:r>
                      <a:rPr lang="en-US" altLang="zh-CN" sz="2000">
                        <a:solidFill>
                          <a:schemeClr val="tx2"/>
                        </a:solidFill>
                        <a:latin typeface="Cambria Math" panose="02040503050406030204" pitchFamily="18" charset="0"/>
                      </a:rPr>
                      <m:t>×</m:t>
                    </m:r>
                    <m:r>
                      <a:rPr lang="en-US" altLang="zh-CN" sz="2000">
                        <a:solidFill>
                          <a:schemeClr val="tx2"/>
                        </a:solidFill>
                        <a:latin typeface="Cambria Math" panose="02040503050406030204" pitchFamily="18" charset="0"/>
                      </a:rPr>
                      <m:t>2</m:t>
                    </m:r>
                    <m:r>
                      <a:rPr lang="en-US" altLang="zh-CN" sz="2000">
                        <a:solidFill>
                          <a:schemeClr val="tx2"/>
                        </a:solidFill>
                        <a:latin typeface="Cambria Math" panose="02040503050406030204" pitchFamily="18" charset="0"/>
                      </a:rPr>
                      <m:t>=</m:t>
                    </m:r>
                    <m:f>
                      <m:fPr>
                        <m:ctrlPr>
                          <a:rPr lang="zh-CN" altLang="zh-CN" sz="2000" i="1">
                            <a:solidFill>
                              <a:schemeClr val="tx2"/>
                            </a:solidFill>
                            <a:latin typeface="Cambria Math" panose="02040503050406030204" pitchFamily="18" charset="0"/>
                          </a:rPr>
                        </m:ctrlPr>
                      </m:fPr>
                      <m:num>
                        <m:r>
                          <a:rPr lang="en-US" altLang="zh-CN" sz="2000" i="1">
                            <a:solidFill>
                              <a:schemeClr val="tx2"/>
                            </a:solidFill>
                            <a:latin typeface="Cambria Math" panose="02040503050406030204" pitchFamily="18" charset="0"/>
                          </a:rPr>
                          <m:t>𝑆</m:t>
                        </m:r>
                        <m:sSup>
                          <m:sSupPr>
                            <m:ctrlPr>
                              <a:rPr lang="zh-CN" altLang="zh-CN" sz="2000" i="1">
                                <a:solidFill>
                                  <a:schemeClr val="tx2"/>
                                </a:solidFill>
                                <a:latin typeface="Cambria Math" panose="02040503050406030204" pitchFamily="18" charset="0"/>
                              </a:rPr>
                            </m:ctrlPr>
                          </m:sSupPr>
                          <m:e>
                            <m:r>
                              <a:rPr lang="en-US" altLang="zh-CN" sz="2000" i="1">
                                <a:solidFill>
                                  <a:schemeClr val="tx2"/>
                                </a:solidFill>
                                <a:latin typeface="Cambria Math" panose="02040503050406030204" pitchFamily="18" charset="0"/>
                              </a:rPr>
                              <m:t>𝑒</m:t>
                            </m:r>
                          </m:e>
                          <m:sup>
                            <m:r>
                              <a:rPr lang="en-US" altLang="zh-CN" sz="2000" i="1">
                                <a:solidFill>
                                  <a:schemeClr val="tx2"/>
                                </a:solidFill>
                                <a:latin typeface="Cambria Math" panose="02040503050406030204" pitchFamily="18" charset="0"/>
                              </a:rPr>
                              <m:t>−</m:t>
                            </m:r>
                            <m:rad>
                              <m:radPr>
                                <m:degHide m:val="on"/>
                                <m:ctrlPr>
                                  <a:rPr lang="zh-CN" altLang="zh-CN" sz="2000" i="1">
                                    <a:solidFill>
                                      <a:schemeClr val="tx2"/>
                                    </a:solidFill>
                                    <a:latin typeface="Cambria Math" panose="02040503050406030204" pitchFamily="18" charset="0"/>
                                  </a:rPr>
                                </m:ctrlPr>
                              </m:radPr>
                              <m:deg/>
                              <m:e>
                                <m:r>
                                  <a:rPr lang="en-US" altLang="zh-CN" sz="2000">
                                    <a:solidFill>
                                      <a:schemeClr val="tx2"/>
                                    </a:solidFill>
                                    <a:latin typeface="Cambria Math" panose="02040503050406030204" pitchFamily="18" charset="0"/>
                                  </a:rPr>
                                  <m:t>2</m:t>
                                </m:r>
                              </m:e>
                            </m:rad>
                            <m:r>
                              <a:rPr lang="en-US" altLang="zh-CN" sz="2000" i="1">
                                <a:solidFill>
                                  <a:schemeClr val="tx2"/>
                                </a:solidFill>
                                <a:latin typeface="Cambria Math" panose="02040503050406030204" pitchFamily="18" charset="0"/>
                              </a:rPr>
                              <m:t>𝑎</m:t>
                            </m:r>
                            <m:r>
                              <a:rPr lang="en-US" altLang="zh-CN" sz="2000">
                                <a:solidFill>
                                  <a:schemeClr val="tx2"/>
                                </a:solidFill>
                                <a:latin typeface="Cambria Math" panose="02040503050406030204" pitchFamily="18" charset="0"/>
                              </a:rPr>
                              <m:t>/</m:t>
                            </m:r>
                            <m:r>
                              <a:rPr lang="en-US" altLang="zh-CN" sz="2000" i="1">
                                <a:solidFill>
                                  <a:schemeClr val="tx2"/>
                                </a:solidFill>
                                <a:latin typeface="Cambria Math" panose="02040503050406030204" pitchFamily="18" charset="0"/>
                              </a:rPr>
                              <m:t>𝐿</m:t>
                            </m:r>
                          </m:sup>
                        </m:sSup>
                      </m:num>
                      <m:den>
                        <m:r>
                          <a:rPr lang="en-US" altLang="zh-CN" sz="2000">
                            <a:solidFill>
                              <a:schemeClr val="tx2"/>
                            </a:solidFill>
                            <a:latin typeface="Cambria Math" panose="02040503050406030204" pitchFamily="18" charset="0"/>
                          </a:rPr>
                          <m:t>2</m:t>
                        </m:r>
                        <m:rad>
                          <m:radPr>
                            <m:degHide m:val="on"/>
                            <m:ctrlPr>
                              <a:rPr lang="zh-CN" altLang="zh-CN" sz="2000" i="1">
                                <a:solidFill>
                                  <a:schemeClr val="tx2"/>
                                </a:solidFill>
                                <a:latin typeface="Cambria Math" panose="02040503050406030204" pitchFamily="18" charset="0"/>
                              </a:rPr>
                            </m:ctrlPr>
                          </m:radPr>
                          <m:deg/>
                          <m:e>
                            <m:r>
                              <a:rPr lang="en-US" altLang="zh-CN" sz="2000">
                                <a:solidFill>
                                  <a:schemeClr val="tx2"/>
                                </a:solidFill>
                                <a:latin typeface="Cambria Math" panose="02040503050406030204" pitchFamily="18" charset="0"/>
                              </a:rPr>
                              <m:t>2</m:t>
                            </m:r>
                          </m:e>
                        </m:rad>
                        <m:r>
                          <a:rPr lang="en-US" altLang="zh-CN" sz="2000" i="1">
                            <a:solidFill>
                              <a:schemeClr val="tx2"/>
                            </a:solidFill>
                            <a:latin typeface="Cambria Math" panose="02040503050406030204" pitchFamily="18" charset="0"/>
                          </a:rPr>
                          <m:t>𝜋</m:t>
                        </m:r>
                        <m:r>
                          <a:rPr lang="en-US" altLang="zh-CN" sz="2000" i="1">
                            <a:solidFill>
                              <a:schemeClr val="tx2"/>
                            </a:solidFill>
                            <a:latin typeface="Cambria Math" panose="02040503050406030204" pitchFamily="18" charset="0"/>
                          </a:rPr>
                          <m:t>𝐷𝑎</m:t>
                        </m:r>
                      </m:den>
                    </m:f>
                  </m:oMath>
                </a14:m>
                <a:br>
                  <a:rPr lang="en-US" altLang="zh-CN" sz="2000" dirty="0">
                    <a:solidFill>
                      <a:schemeClr val="tx2"/>
                    </a:solidFill>
                    <a:latin typeface="华文楷体" panose="02010600040101010101" charset="-122"/>
                    <a:ea typeface="华文楷体" panose="02010600040101010101" charset="-122"/>
                  </a:rPr>
                </a:br>
                <a14:m>
                  <m:oMath xmlns:m="http://schemas.openxmlformats.org/officeDocument/2006/math">
                    <m:r>
                      <a:rPr lang="en-US" altLang="zh-CN" sz="2000" i="1">
                        <a:solidFill>
                          <a:schemeClr val="tx2"/>
                        </a:solidFill>
                        <a:latin typeface="Cambria Math" panose="02040503050406030204" pitchFamily="18" charset="0"/>
                      </a:rPr>
                      <m:t>𝐽</m:t>
                    </m:r>
                    <m:r>
                      <a:rPr lang="en-US" altLang="zh-CN" sz="2000">
                        <a:solidFill>
                          <a:schemeClr val="tx2"/>
                        </a:solidFill>
                        <a:latin typeface="Cambria Math" panose="02040503050406030204" pitchFamily="18" charset="0"/>
                      </a:rPr>
                      <m:t>(</m:t>
                    </m:r>
                    <m:r>
                      <a:rPr lang="en-US" altLang="zh-CN" sz="2000" i="1">
                        <a:solidFill>
                          <a:schemeClr val="tx2"/>
                        </a:solidFill>
                        <a:latin typeface="Cambria Math" panose="02040503050406030204" pitchFamily="18" charset="0"/>
                      </a:rPr>
                      <m:t>𝑟</m:t>
                    </m:r>
                    <m:r>
                      <a:rPr lang="en-US" altLang="zh-CN" sz="2000">
                        <a:solidFill>
                          <a:schemeClr val="tx2"/>
                        </a:solidFill>
                        <a:latin typeface="Cambria Math" panose="02040503050406030204" pitchFamily="18" charset="0"/>
                      </a:rPr>
                      <m:t>)=</m:t>
                    </m:r>
                    <m:f>
                      <m:fPr>
                        <m:ctrlPr>
                          <a:rPr lang="zh-CN" altLang="zh-CN" sz="2000" i="1">
                            <a:solidFill>
                              <a:schemeClr val="tx2"/>
                            </a:solidFill>
                            <a:latin typeface="Cambria Math" panose="02040503050406030204" pitchFamily="18" charset="0"/>
                          </a:rPr>
                        </m:ctrlPr>
                      </m:fPr>
                      <m:num>
                        <m:r>
                          <a:rPr lang="en-US" altLang="zh-CN" sz="2000" i="1">
                            <a:solidFill>
                              <a:schemeClr val="tx2"/>
                            </a:solidFill>
                            <a:latin typeface="Cambria Math" panose="02040503050406030204" pitchFamily="18" charset="0"/>
                          </a:rPr>
                          <m:t>𝑆</m:t>
                        </m:r>
                        <m:sSup>
                          <m:sSupPr>
                            <m:ctrlPr>
                              <a:rPr lang="zh-CN" altLang="zh-CN" sz="2000" i="1">
                                <a:solidFill>
                                  <a:schemeClr val="tx2"/>
                                </a:solidFill>
                                <a:latin typeface="Cambria Math" panose="02040503050406030204" pitchFamily="18" charset="0"/>
                              </a:rPr>
                            </m:ctrlPr>
                          </m:sSupPr>
                          <m:e>
                            <m:r>
                              <a:rPr lang="en-US" altLang="zh-CN" sz="2000" i="1">
                                <a:solidFill>
                                  <a:schemeClr val="tx2"/>
                                </a:solidFill>
                                <a:latin typeface="Cambria Math" panose="02040503050406030204" pitchFamily="18" charset="0"/>
                              </a:rPr>
                              <m:t>𝑒</m:t>
                            </m:r>
                          </m:e>
                          <m:sup>
                            <m:r>
                              <a:rPr lang="en-US" altLang="zh-CN" sz="2000" i="1">
                                <a:solidFill>
                                  <a:schemeClr val="tx2"/>
                                </a:solidFill>
                                <a:latin typeface="Cambria Math" panose="02040503050406030204" pitchFamily="18" charset="0"/>
                              </a:rPr>
                              <m:t>−</m:t>
                            </m:r>
                            <m:rad>
                              <m:radPr>
                                <m:degHide m:val="on"/>
                                <m:ctrlPr>
                                  <a:rPr lang="zh-CN" altLang="zh-CN" sz="2000" i="1">
                                    <a:solidFill>
                                      <a:schemeClr val="tx2"/>
                                    </a:solidFill>
                                    <a:latin typeface="Cambria Math" panose="02040503050406030204" pitchFamily="18" charset="0"/>
                                  </a:rPr>
                                </m:ctrlPr>
                              </m:radPr>
                              <m:deg/>
                              <m:e>
                                <m:r>
                                  <a:rPr lang="en-US" altLang="zh-CN" sz="2000">
                                    <a:solidFill>
                                      <a:schemeClr val="tx2"/>
                                    </a:solidFill>
                                    <a:latin typeface="Cambria Math" panose="02040503050406030204" pitchFamily="18" charset="0"/>
                                  </a:rPr>
                                  <m:t>2</m:t>
                                </m:r>
                              </m:e>
                            </m:rad>
                            <m:r>
                              <a:rPr lang="en-US" altLang="zh-CN" sz="2000" i="1">
                                <a:solidFill>
                                  <a:schemeClr val="tx2"/>
                                </a:solidFill>
                                <a:latin typeface="Cambria Math" panose="02040503050406030204" pitchFamily="18" charset="0"/>
                              </a:rPr>
                              <m:t>𝑎</m:t>
                            </m:r>
                            <m:r>
                              <a:rPr lang="en-US" altLang="zh-CN" sz="2000">
                                <a:solidFill>
                                  <a:schemeClr val="tx2"/>
                                </a:solidFill>
                                <a:latin typeface="Cambria Math" panose="02040503050406030204" pitchFamily="18" charset="0"/>
                              </a:rPr>
                              <m:t>/</m:t>
                            </m:r>
                            <m:r>
                              <a:rPr lang="en-US" altLang="zh-CN" sz="2000" i="1">
                                <a:solidFill>
                                  <a:schemeClr val="tx2"/>
                                </a:solidFill>
                                <a:latin typeface="Cambria Math" panose="02040503050406030204" pitchFamily="18" charset="0"/>
                              </a:rPr>
                              <m:t>𝐿</m:t>
                            </m:r>
                          </m:sup>
                        </m:sSup>
                      </m:num>
                      <m:den>
                        <m:r>
                          <a:rPr lang="en-US" altLang="zh-CN" sz="2000">
                            <a:solidFill>
                              <a:schemeClr val="tx2"/>
                            </a:solidFill>
                            <a:latin typeface="Cambria Math" panose="02040503050406030204" pitchFamily="18" charset="0"/>
                          </a:rPr>
                          <m:t>4</m:t>
                        </m:r>
                        <m:r>
                          <a:rPr lang="en-US" altLang="zh-CN" sz="2000" i="1">
                            <a:solidFill>
                              <a:schemeClr val="tx2"/>
                            </a:solidFill>
                            <a:latin typeface="Cambria Math" panose="02040503050406030204" pitchFamily="18" charset="0"/>
                          </a:rPr>
                          <m:t>𝜋</m:t>
                        </m:r>
                        <m:r>
                          <a:rPr lang="en-US" altLang="zh-CN" sz="2000">
                            <a:solidFill>
                              <a:schemeClr val="tx2"/>
                            </a:solidFill>
                            <a:latin typeface="Cambria Math" panose="02040503050406030204" pitchFamily="18" charset="0"/>
                          </a:rPr>
                          <m:t>(</m:t>
                        </m:r>
                        <m:rad>
                          <m:radPr>
                            <m:degHide m:val="on"/>
                            <m:ctrlPr>
                              <a:rPr lang="zh-CN" altLang="zh-CN" sz="2000" i="1">
                                <a:solidFill>
                                  <a:schemeClr val="tx2"/>
                                </a:solidFill>
                                <a:latin typeface="Cambria Math" panose="02040503050406030204" pitchFamily="18" charset="0"/>
                              </a:rPr>
                            </m:ctrlPr>
                          </m:radPr>
                          <m:deg/>
                          <m:e>
                            <m:r>
                              <a:rPr lang="en-US" altLang="zh-CN" sz="2000">
                                <a:solidFill>
                                  <a:schemeClr val="tx2"/>
                                </a:solidFill>
                                <a:latin typeface="Cambria Math" panose="02040503050406030204" pitchFamily="18" charset="0"/>
                              </a:rPr>
                              <m:t>2</m:t>
                            </m:r>
                          </m:e>
                        </m:rad>
                        <m:r>
                          <a:rPr lang="en-US" altLang="zh-CN" sz="2000" i="1">
                            <a:solidFill>
                              <a:schemeClr val="tx2"/>
                            </a:solidFill>
                            <a:latin typeface="Cambria Math" panose="02040503050406030204" pitchFamily="18" charset="0"/>
                          </a:rPr>
                          <m:t>𝑎</m:t>
                        </m:r>
                        <m:sSup>
                          <m:sSupPr>
                            <m:ctrlPr>
                              <a:rPr lang="zh-CN" altLang="zh-CN" sz="2000" i="1">
                                <a:solidFill>
                                  <a:schemeClr val="tx2"/>
                                </a:solidFill>
                                <a:latin typeface="Cambria Math" panose="02040503050406030204" pitchFamily="18" charset="0"/>
                              </a:rPr>
                            </m:ctrlPr>
                          </m:sSupPr>
                          <m:e>
                            <m:r>
                              <a:rPr lang="en-US" altLang="zh-CN" sz="2000">
                                <a:solidFill>
                                  <a:schemeClr val="tx2"/>
                                </a:solidFill>
                                <a:latin typeface="Cambria Math" panose="02040503050406030204" pitchFamily="18" charset="0"/>
                              </a:rPr>
                              <m:t>)</m:t>
                            </m:r>
                          </m:e>
                          <m:sup>
                            <m:r>
                              <a:rPr lang="en-US" altLang="zh-CN" sz="2000">
                                <a:solidFill>
                                  <a:schemeClr val="tx2"/>
                                </a:solidFill>
                                <a:latin typeface="Cambria Math" panose="02040503050406030204" pitchFamily="18" charset="0"/>
                              </a:rPr>
                              <m:t>2</m:t>
                            </m:r>
                          </m:sup>
                        </m:sSup>
                      </m:den>
                    </m:f>
                    <m:d>
                      <m:dPr>
                        <m:ctrlPr>
                          <a:rPr lang="zh-CN" altLang="zh-CN" sz="2000" i="1">
                            <a:solidFill>
                              <a:schemeClr val="tx2"/>
                            </a:solidFill>
                            <a:latin typeface="Cambria Math" panose="02040503050406030204" pitchFamily="18" charset="0"/>
                          </a:rPr>
                        </m:ctrlPr>
                      </m:dPr>
                      <m:e>
                        <m:f>
                          <m:fPr>
                            <m:ctrlPr>
                              <a:rPr lang="zh-CN" altLang="zh-CN" sz="2000" i="1">
                                <a:solidFill>
                                  <a:schemeClr val="tx2"/>
                                </a:solidFill>
                                <a:latin typeface="Cambria Math" panose="02040503050406030204" pitchFamily="18" charset="0"/>
                              </a:rPr>
                            </m:ctrlPr>
                          </m:fPr>
                          <m:num>
                            <m:rad>
                              <m:radPr>
                                <m:degHide m:val="on"/>
                                <m:ctrlPr>
                                  <a:rPr lang="zh-CN" altLang="zh-CN" sz="2000" i="1">
                                    <a:solidFill>
                                      <a:schemeClr val="tx2"/>
                                    </a:solidFill>
                                    <a:latin typeface="Cambria Math" panose="02040503050406030204" pitchFamily="18" charset="0"/>
                                  </a:rPr>
                                </m:ctrlPr>
                              </m:radPr>
                              <m:deg/>
                              <m:e>
                                <m:r>
                                  <a:rPr lang="en-US" altLang="zh-CN" sz="2000">
                                    <a:solidFill>
                                      <a:schemeClr val="tx2"/>
                                    </a:solidFill>
                                    <a:latin typeface="Cambria Math" panose="02040503050406030204" pitchFamily="18" charset="0"/>
                                  </a:rPr>
                                  <m:t>2</m:t>
                                </m:r>
                              </m:e>
                            </m:rad>
                            <m:r>
                              <a:rPr lang="en-US" altLang="zh-CN" sz="2000" i="1">
                                <a:solidFill>
                                  <a:schemeClr val="tx2"/>
                                </a:solidFill>
                                <a:latin typeface="Cambria Math" panose="02040503050406030204" pitchFamily="18" charset="0"/>
                              </a:rPr>
                              <m:t>𝑎</m:t>
                            </m:r>
                          </m:num>
                          <m:den>
                            <m:r>
                              <a:rPr lang="en-US" altLang="zh-CN" sz="2000" i="1">
                                <a:solidFill>
                                  <a:schemeClr val="tx2"/>
                                </a:solidFill>
                                <a:latin typeface="Cambria Math" panose="02040503050406030204" pitchFamily="18" charset="0"/>
                              </a:rPr>
                              <m:t>𝐿</m:t>
                            </m:r>
                          </m:den>
                        </m:f>
                        <m:r>
                          <a:rPr lang="en-US" altLang="zh-CN" sz="2000">
                            <a:solidFill>
                              <a:schemeClr val="tx2"/>
                            </a:solidFill>
                            <a:latin typeface="Cambria Math" panose="02040503050406030204" pitchFamily="18" charset="0"/>
                          </a:rPr>
                          <m:t>+</m:t>
                        </m:r>
                        <m:r>
                          <a:rPr lang="en-US" altLang="zh-CN" sz="2000">
                            <a:solidFill>
                              <a:schemeClr val="tx2"/>
                            </a:solidFill>
                            <a:latin typeface="Cambria Math" panose="02040503050406030204" pitchFamily="18" charset="0"/>
                          </a:rPr>
                          <m:t>1</m:t>
                        </m:r>
                      </m:e>
                    </m:d>
                    <m:r>
                      <a:rPr lang="en-US" altLang="zh-CN" sz="2000">
                        <a:solidFill>
                          <a:schemeClr val="tx2"/>
                        </a:solidFill>
                        <a:latin typeface="Cambria Math" panose="02040503050406030204" pitchFamily="18" charset="0"/>
                      </a:rPr>
                      <m:t>×</m:t>
                    </m:r>
                    <m:f>
                      <m:fPr>
                        <m:ctrlPr>
                          <a:rPr lang="zh-CN" altLang="zh-CN" sz="2000" i="1">
                            <a:solidFill>
                              <a:schemeClr val="tx2"/>
                            </a:solidFill>
                            <a:latin typeface="Cambria Math" panose="02040503050406030204" pitchFamily="18" charset="0"/>
                          </a:rPr>
                        </m:ctrlPr>
                      </m:fPr>
                      <m:num>
                        <m:rad>
                          <m:radPr>
                            <m:degHide m:val="on"/>
                            <m:ctrlPr>
                              <a:rPr lang="zh-CN" altLang="zh-CN" sz="2000" i="1">
                                <a:solidFill>
                                  <a:schemeClr val="tx2"/>
                                </a:solidFill>
                                <a:latin typeface="Cambria Math" panose="02040503050406030204" pitchFamily="18" charset="0"/>
                              </a:rPr>
                            </m:ctrlPr>
                          </m:radPr>
                          <m:deg/>
                          <m:e>
                            <m:r>
                              <a:rPr lang="en-US" altLang="zh-CN" sz="2000">
                                <a:solidFill>
                                  <a:schemeClr val="tx2"/>
                                </a:solidFill>
                                <a:latin typeface="Cambria Math" panose="02040503050406030204" pitchFamily="18" charset="0"/>
                              </a:rPr>
                              <m:t>2</m:t>
                            </m:r>
                          </m:e>
                        </m:rad>
                      </m:num>
                      <m:den>
                        <m:r>
                          <a:rPr lang="en-US" altLang="zh-CN" sz="2000">
                            <a:solidFill>
                              <a:schemeClr val="tx2"/>
                            </a:solidFill>
                            <a:latin typeface="Cambria Math" panose="02040503050406030204" pitchFamily="18" charset="0"/>
                          </a:rPr>
                          <m:t>2</m:t>
                        </m:r>
                      </m:den>
                    </m:f>
                    <m:r>
                      <a:rPr lang="en-US" altLang="zh-CN" sz="2000">
                        <a:solidFill>
                          <a:schemeClr val="tx2"/>
                        </a:solidFill>
                        <a:latin typeface="Cambria Math" panose="02040503050406030204" pitchFamily="18" charset="0"/>
                      </a:rPr>
                      <m:t>×</m:t>
                    </m:r>
                    <m:r>
                      <a:rPr lang="en-US" altLang="zh-CN" sz="2000">
                        <a:solidFill>
                          <a:schemeClr val="tx2"/>
                        </a:solidFill>
                        <a:latin typeface="Cambria Math" panose="02040503050406030204" pitchFamily="18" charset="0"/>
                      </a:rPr>
                      <m:t>2</m:t>
                    </m:r>
                    <m:r>
                      <a:rPr lang="en-US" altLang="zh-CN" sz="2000">
                        <a:solidFill>
                          <a:schemeClr val="tx2"/>
                        </a:solidFill>
                        <a:latin typeface="Cambria Math" panose="02040503050406030204" pitchFamily="18" charset="0"/>
                      </a:rPr>
                      <m:t>=</m:t>
                    </m:r>
                    <m:f>
                      <m:fPr>
                        <m:ctrlPr>
                          <a:rPr lang="zh-CN" altLang="zh-CN" sz="2000" i="1">
                            <a:solidFill>
                              <a:schemeClr val="tx2"/>
                            </a:solidFill>
                            <a:latin typeface="Cambria Math" panose="02040503050406030204" pitchFamily="18" charset="0"/>
                          </a:rPr>
                        </m:ctrlPr>
                      </m:fPr>
                      <m:num>
                        <m:r>
                          <a:rPr lang="en-US" altLang="zh-CN" sz="2000" i="1">
                            <a:solidFill>
                              <a:schemeClr val="tx2"/>
                            </a:solidFill>
                            <a:latin typeface="Cambria Math" panose="02040503050406030204" pitchFamily="18" charset="0"/>
                          </a:rPr>
                          <m:t>𝑆</m:t>
                        </m:r>
                        <m:sSup>
                          <m:sSupPr>
                            <m:ctrlPr>
                              <a:rPr lang="zh-CN" altLang="zh-CN" sz="2000" i="1">
                                <a:solidFill>
                                  <a:schemeClr val="tx2"/>
                                </a:solidFill>
                                <a:latin typeface="Cambria Math" panose="02040503050406030204" pitchFamily="18" charset="0"/>
                              </a:rPr>
                            </m:ctrlPr>
                          </m:sSupPr>
                          <m:e>
                            <m:r>
                              <a:rPr lang="en-US" altLang="zh-CN" sz="2000" i="1">
                                <a:solidFill>
                                  <a:schemeClr val="tx2"/>
                                </a:solidFill>
                                <a:latin typeface="Cambria Math" panose="02040503050406030204" pitchFamily="18" charset="0"/>
                              </a:rPr>
                              <m:t>𝑒</m:t>
                            </m:r>
                          </m:e>
                          <m:sup>
                            <m:r>
                              <a:rPr lang="en-US" altLang="zh-CN" sz="2000" i="1">
                                <a:solidFill>
                                  <a:schemeClr val="tx2"/>
                                </a:solidFill>
                                <a:latin typeface="Cambria Math" panose="02040503050406030204" pitchFamily="18" charset="0"/>
                              </a:rPr>
                              <m:t>−</m:t>
                            </m:r>
                            <m:rad>
                              <m:radPr>
                                <m:degHide m:val="on"/>
                                <m:ctrlPr>
                                  <a:rPr lang="zh-CN" altLang="zh-CN" sz="2000" i="1">
                                    <a:solidFill>
                                      <a:schemeClr val="tx2"/>
                                    </a:solidFill>
                                    <a:latin typeface="Cambria Math" panose="02040503050406030204" pitchFamily="18" charset="0"/>
                                  </a:rPr>
                                </m:ctrlPr>
                              </m:radPr>
                              <m:deg/>
                              <m:e>
                                <m:r>
                                  <a:rPr lang="en-US" altLang="zh-CN" sz="2000">
                                    <a:solidFill>
                                      <a:schemeClr val="tx2"/>
                                    </a:solidFill>
                                    <a:latin typeface="Cambria Math" panose="02040503050406030204" pitchFamily="18" charset="0"/>
                                  </a:rPr>
                                  <m:t>2</m:t>
                                </m:r>
                              </m:e>
                            </m:rad>
                            <m:r>
                              <a:rPr lang="en-US" altLang="zh-CN" sz="2000" i="1">
                                <a:solidFill>
                                  <a:schemeClr val="tx2"/>
                                </a:solidFill>
                                <a:latin typeface="Cambria Math" panose="02040503050406030204" pitchFamily="18" charset="0"/>
                              </a:rPr>
                              <m:t>𝑎</m:t>
                            </m:r>
                            <m:r>
                              <a:rPr lang="en-US" altLang="zh-CN" sz="2000">
                                <a:solidFill>
                                  <a:schemeClr val="tx2"/>
                                </a:solidFill>
                                <a:latin typeface="Cambria Math" panose="02040503050406030204" pitchFamily="18" charset="0"/>
                              </a:rPr>
                              <m:t>/</m:t>
                            </m:r>
                            <m:r>
                              <a:rPr lang="en-US" altLang="zh-CN" sz="2000" i="1">
                                <a:solidFill>
                                  <a:schemeClr val="tx2"/>
                                </a:solidFill>
                                <a:latin typeface="Cambria Math" panose="02040503050406030204" pitchFamily="18" charset="0"/>
                              </a:rPr>
                              <m:t>𝐿</m:t>
                            </m:r>
                          </m:sup>
                        </m:sSup>
                      </m:num>
                      <m:den>
                        <m:r>
                          <a:rPr lang="en-US" altLang="zh-CN" sz="2000">
                            <a:solidFill>
                              <a:schemeClr val="tx2"/>
                            </a:solidFill>
                            <a:latin typeface="Cambria Math" panose="02040503050406030204" pitchFamily="18" charset="0"/>
                          </a:rPr>
                          <m:t>8</m:t>
                        </m:r>
                        <m:r>
                          <a:rPr lang="en-US" altLang="zh-CN" sz="2000" i="1">
                            <a:solidFill>
                              <a:schemeClr val="tx2"/>
                            </a:solidFill>
                            <a:latin typeface="Cambria Math" panose="02040503050406030204" pitchFamily="18" charset="0"/>
                          </a:rPr>
                          <m:t>𝜋</m:t>
                        </m:r>
                        <m:sSup>
                          <m:sSupPr>
                            <m:ctrlPr>
                              <a:rPr lang="zh-CN" altLang="zh-CN" sz="2000" i="1">
                                <a:solidFill>
                                  <a:schemeClr val="tx2"/>
                                </a:solidFill>
                                <a:latin typeface="Cambria Math" panose="02040503050406030204" pitchFamily="18" charset="0"/>
                              </a:rPr>
                            </m:ctrlPr>
                          </m:sSupPr>
                          <m:e>
                            <m:r>
                              <a:rPr lang="en-US" altLang="zh-CN" sz="2000" i="1">
                                <a:solidFill>
                                  <a:schemeClr val="tx2"/>
                                </a:solidFill>
                                <a:latin typeface="Cambria Math" panose="02040503050406030204" pitchFamily="18" charset="0"/>
                              </a:rPr>
                              <m:t>𝑎</m:t>
                            </m:r>
                          </m:e>
                          <m:sup>
                            <m:r>
                              <a:rPr lang="en-US" altLang="zh-CN" sz="2000">
                                <a:solidFill>
                                  <a:schemeClr val="tx2"/>
                                </a:solidFill>
                                <a:latin typeface="Cambria Math" panose="02040503050406030204" pitchFamily="18" charset="0"/>
                              </a:rPr>
                              <m:t>2</m:t>
                            </m:r>
                          </m:sup>
                        </m:sSup>
                      </m:den>
                    </m:f>
                    <m:d>
                      <m:dPr>
                        <m:ctrlPr>
                          <a:rPr lang="zh-CN" altLang="zh-CN" sz="2000" i="1">
                            <a:solidFill>
                              <a:schemeClr val="tx2"/>
                            </a:solidFill>
                            <a:latin typeface="Cambria Math" panose="02040503050406030204" pitchFamily="18" charset="0"/>
                          </a:rPr>
                        </m:ctrlPr>
                      </m:dPr>
                      <m:e>
                        <m:f>
                          <m:fPr>
                            <m:ctrlPr>
                              <a:rPr lang="zh-CN" altLang="zh-CN" sz="2000" i="1">
                                <a:solidFill>
                                  <a:schemeClr val="tx2"/>
                                </a:solidFill>
                                <a:latin typeface="Cambria Math" panose="02040503050406030204" pitchFamily="18" charset="0"/>
                              </a:rPr>
                            </m:ctrlPr>
                          </m:fPr>
                          <m:num>
                            <m:rad>
                              <m:radPr>
                                <m:degHide m:val="on"/>
                                <m:ctrlPr>
                                  <a:rPr lang="zh-CN" altLang="zh-CN" sz="2000" i="1">
                                    <a:solidFill>
                                      <a:schemeClr val="tx2"/>
                                    </a:solidFill>
                                    <a:latin typeface="Cambria Math" panose="02040503050406030204" pitchFamily="18" charset="0"/>
                                  </a:rPr>
                                </m:ctrlPr>
                              </m:radPr>
                              <m:deg/>
                              <m:e>
                                <m:r>
                                  <a:rPr lang="en-US" altLang="zh-CN" sz="2000">
                                    <a:solidFill>
                                      <a:schemeClr val="tx2"/>
                                    </a:solidFill>
                                    <a:latin typeface="Cambria Math" panose="02040503050406030204" pitchFamily="18" charset="0"/>
                                  </a:rPr>
                                  <m:t>2</m:t>
                                </m:r>
                              </m:e>
                            </m:rad>
                            <m:r>
                              <a:rPr lang="en-US" altLang="zh-CN" sz="2000" i="1">
                                <a:solidFill>
                                  <a:schemeClr val="tx2"/>
                                </a:solidFill>
                                <a:latin typeface="Cambria Math" panose="02040503050406030204" pitchFamily="18" charset="0"/>
                              </a:rPr>
                              <m:t>𝑎</m:t>
                            </m:r>
                          </m:num>
                          <m:den>
                            <m:r>
                              <a:rPr lang="en-US" altLang="zh-CN" sz="2000" i="1">
                                <a:solidFill>
                                  <a:schemeClr val="tx2"/>
                                </a:solidFill>
                                <a:latin typeface="Cambria Math" panose="02040503050406030204" pitchFamily="18" charset="0"/>
                              </a:rPr>
                              <m:t>𝐿</m:t>
                            </m:r>
                          </m:den>
                        </m:f>
                        <m:r>
                          <a:rPr lang="en-US" altLang="zh-CN" sz="2000">
                            <a:solidFill>
                              <a:schemeClr val="tx2"/>
                            </a:solidFill>
                            <a:latin typeface="Cambria Math" panose="02040503050406030204" pitchFamily="18" charset="0"/>
                          </a:rPr>
                          <m:t>+</m:t>
                        </m:r>
                        <m:r>
                          <a:rPr lang="en-US" altLang="zh-CN" sz="2000">
                            <a:solidFill>
                              <a:schemeClr val="tx2"/>
                            </a:solidFill>
                            <a:latin typeface="Cambria Math" panose="02040503050406030204" pitchFamily="18" charset="0"/>
                          </a:rPr>
                          <m:t>1</m:t>
                        </m:r>
                      </m:e>
                    </m:d>
                  </m:oMath>
                </a14:m>
                <a:r>
                  <a:rPr lang="en-US" altLang="zh-CN" sz="2000" kern="100" dirty="0">
                    <a:solidFill>
                      <a:schemeClr val="tx2"/>
                    </a:solidFill>
                    <a:latin typeface="华文楷体" panose="02010600040101010101" charset="-122"/>
                    <a:ea typeface="华文楷体" panose="02010600040101010101" charset="-122"/>
                  </a:rPr>
                  <a:t> </a:t>
                </a:r>
                <a:br>
                  <a:rPr lang="en-US" altLang="zh-CN" sz="2000" kern="100" dirty="0">
                    <a:solidFill>
                      <a:schemeClr val="tx2"/>
                    </a:solidFill>
                    <a:latin typeface="华文楷体" panose="02010600040101010101" charset="-122"/>
                    <a:ea typeface="华文楷体" panose="02010600040101010101" charset="-122"/>
                  </a:rPr>
                </a:br>
                <a:r>
                  <a:rPr lang="zh-CN" altLang="zh-CN" sz="2000" dirty="0">
                    <a:solidFill>
                      <a:schemeClr val="tx2"/>
                    </a:solidFill>
                    <a:latin typeface="华文楷体" panose="02010600040101010101" charset="-122"/>
                    <a:ea typeface="华文楷体" panose="02010600040101010101" charset="-122"/>
                  </a:rPr>
                  <a:t>在 </a:t>
                </a:r>
                <a14:m>
                  <m:oMath xmlns:m="http://schemas.openxmlformats.org/officeDocument/2006/math">
                    <m:r>
                      <m:rPr>
                        <m:sty m:val="p"/>
                      </m:rPr>
                      <a:rPr lang="en-US" altLang="zh-CN" sz="2000">
                        <a:solidFill>
                          <a:schemeClr val="tx2"/>
                        </a:solidFill>
                        <a:latin typeface="Cambria Math" panose="02040503050406030204" pitchFamily="18" charset="0"/>
                        <a:ea typeface="华文楷体" panose="02010600040101010101" charset="-122"/>
                      </a:rPr>
                      <m:t>P</m:t>
                    </m:r>
                    <m:r>
                      <a:rPr lang="en-US" altLang="zh-CN" sz="2000">
                        <a:solidFill>
                          <a:schemeClr val="tx2"/>
                        </a:solidFill>
                        <a:latin typeface="Cambria Math" panose="02040503050406030204" pitchFamily="18" charset="0"/>
                        <a:ea typeface="华文楷体" panose="02010600040101010101" charset="-122"/>
                      </a:rPr>
                      <m:t>2</m:t>
                    </m:r>
                  </m:oMath>
                </a14:m>
                <a:r>
                  <a:rPr lang="en-US" altLang="zh-CN" sz="2000" dirty="0">
                    <a:solidFill>
                      <a:schemeClr val="tx2"/>
                    </a:solidFill>
                    <a:latin typeface="华文楷体" panose="02010600040101010101" charset="-122"/>
                    <a:ea typeface="华文楷体" panose="02010600040101010101" charset="-122"/>
                  </a:rPr>
                  <a:t> </a:t>
                </a:r>
                <a:r>
                  <a:rPr lang="zh-CN" altLang="zh-CN" sz="2000" dirty="0">
                    <a:solidFill>
                      <a:schemeClr val="tx2"/>
                    </a:solidFill>
                    <a:latin typeface="华文楷体" panose="02010600040101010101" charset="-122"/>
                    <a:ea typeface="华文楷体" panose="02010600040101010101" charset="-122"/>
                  </a:rPr>
                  <a:t>点</a:t>
                </a:r>
                <a:r>
                  <a:rPr lang="en-US" altLang="zh-CN" sz="2000" dirty="0">
                    <a:solidFill>
                      <a:schemeClr val="tx2"/>
                    </a:solidFill>
                    <a:latin typeface="华文楷体" panose="02010600040101010101" charset="-122"/>
                    <a:ea typeface="华文楷体" panose="02010600040101010101" charset="-122"/>
                  </a:rPr>
                  <a:t>: </a:t>
                </a:r>
                <a14:m>
                  <m:oMath xmlns:m="http://schemas.openxmlformats.org/officeDocument/2006/math">
                    <m:r>
                      <a:rPr lang="en-US" altLang="zh-CN" sz="2000">
                        <a:solidFill>
                          <a:schemeClr val="tx2"/>
                        </a:solidFill>
                        <a:latin typeface="Cambria Math" panose="02040503050406030204" pitchFamily="18" charset="0"/>
                        <a:ea typeface="华文楷体" panose="02010600040101010101" charset="-122"/>
                      </a:rPr>
                      <m:t>𝜙</m:t>
                    </m:r>
                    <m:r>
                      <a:rPr lang="en-US" altLang="zh-CN" sz="2000">
                        <a:solidFill>
                          <a:schemeClr val="tx2"/>
                        </a:solidFill>
                        <a:latin typeface="Cambria Math" panose="02040503050406030204" pitchFamily="18" charset="0"/>
                        <a:ea typeface="华文楷体" panose="02010600040101010101" charset="-122"/>
                      </a:rPr>
                      <m:t>(</m:t>
                    </m:r>
                    <m:r>
                      <a:rPr lang="en-US" altLang="zh-CN" sz="2000">
                        <a:solidFill>
                          <a:schemeClr val="tx2"/>
                        </a:solidFill>
                        <a:latin typeface="Cambria Math" panose="02040503050406030204" pitchFamily="18" charset="0"/>
                        <a:ea typeface="华文楷体" panose="02010600040101010101" charset="-122"/>
                      </a:rPr>
                      <m:t>𝑟</m:t>
                    </m:r>
                    <m:r>
                      <a:rPr lang="en-US" altLang="zh-CN" sz="2000">
                        <a:solidFill>
                          <a:schemeClr val="tx2"/>
                        </a:solidFill>
                        <a:latin typeface="Cambria Math" panose="02040503050406030204" pitchFamily="18" charset="0"/>
                        <a:ea typeface="华文楷体" panose="02010600040101010101" charset="-122"/>
                      </a:rPr>
                      <m:t>)=</m:t>
                    </m:r>
                    <m:f>
                      <m:fPr>
                        <m:ctrlPr>
                          <a:rPr lang="zh-CN" altLang="zh-CN" sz="2000" i="1">
                            <a:solidFill>
                              <a:schemeClr val="tx2"/>
                            </a:solidFill>
                            <a:latin typeface="Cambria Math" panose="02040503050406030204" pitchFamily="18" charset="0"/>
                            <a:ea typeface="华文楷体" panose="02010600040101010101" charset="-122"/>
                          </a:rPr>
                        </m:ctrlPr>
                      </m:fPr>
                      <m:num>
                        <m:r>
                          <a:rPr lang="en-US" altLang="zh-CN" sz="2000">
                            <a:solidFill>
                              <a:schemeClr val="tx2"/>
                            </a:solidFill>
                            <a:latin typeface="Cambria Math" panose="02040503050406030204" pitchFamily="18" charset="0"/>
                            <a:ea typeface="华文楷体" panose="02010600040101010101" charset="-122"/>
                          </a:rPr>
                          <m:t>𝑆</m:t>
                        </m:r>
                        <m:sSup>
                          <m:sSupPr>
                            <m:ctrlPr>
                              <a:rPr lang="zh-CN" altLang="zh-CN" sz="2000" i="1">
                                <a:solidFill>
                                  <a:schemeClr val="tx2"/>
                                </a:solidFill>
                                <a:latin typeface="Cambria Math" panose="02040503050406030204" pitchFamily="18" charset="0"/>
                                <a:ea typeface="华文楷体" panose="02010600040101010101" charset="-122"/>
                              </a:rPr>
                            </m:ctrlPr>
                          </m:sSupPr>
                          <m:e>
                            <m:r>
                              <a:rPr lang="en-US" altLang="zh-CN" sz="2000">
                                <a:solidFill>
                                  <a:schemeClr val="tx2"/>
                                </a:solidFill>
                                <a:latin typeface="Cambria Math" panose="02040503050406030204" pitchFamily="18" charset="0"/>
                                <a:ea typeface="华文楷体" panose="02010600040101010101" charset="-122"/>
                              </a:rPr>
                              <m:t>𝑒</m:t>
                            </m:r>
                          </m:e>
                          <m:sup>
                            <m:r>
                              <a:rPr lang="en-US" altLang="zh-CN" sz="2000">
                                <a:solidFill>
                                  <a:schemeClr val="tx2"/>
                                </a:solidFill>
                                <a:latin typeface="Cambria Math" panose="02040503050406030204" pitchFamily="18" charset="0"/>
                                <a:ea typeface="华文楷体" panose="02010600040101010101" charset="-122"/>
                              </a:rPr>
                              <m:t>−</m:t>
                            </m:r>
                            <m:r>
                              <a:rPr lang="en-US" altLang="zh-CN" sz="2000">
                                <a:solidFill>
                                  <a:schemeClr val="tx2"/>
                                </a:solidFill>
                                <a:latin typeface="Cambria Math" panose="02040503050406030204" pitchFamily="18" charset="0"/>
                                <a:ea typeface="华文楷体" panose="02010600040101010101" charset="-122"/>
                              </a:rPr>
                              <m:t>𝑎</m:t>
                            </m:r>
                            <m:r>
                              <a:rPr lang="en-US" altLang="zh-CN" sz="2000">
                                <a:solidFill>
                                  <a:schemeClr val="tx2"/>
                                </a:solidFill>
                                <a:latin typeface="Cambria Math" panose="02040503050406030204" pitchFamily="18" charset="0"/>
                                <a:ea typeface="华文楷体" panose="02010600040101010101" charset="-122"/>
                              </a:rPr>
                              <m:t>/</m:t>
                            </m:r>
                            <m:r>
                              <a:rPr lang="en-US" altLang="zh-CN" sz="2000">
                                <a:solidFill>
                                  <a:schemeClr val="tx2"/>
                                </a:solidFill>
                                <a:latin typeface="Cambria Math" panose="02040503050406030204" pitchFamily="18" charset="0"/>
                                <a:ea typeface="华文楷体" panose="02010600040101010101" charset="-122"/>
                              </a:rPr>
                              <m:t>𝐿</m:t>
                            </m:r>
                          </m:sup>
                        </m:sSup>
                      </m:num>
                      <m:den>
                        <m:r>
                          <a:rPr lang="en-US" altLang="zh-CN" sz="2000">
                            <a:solidFill>
                              <a:schemeClr val="tx2"/>
                            </a:solidFill>
                            <a:latin typeface="Cambria Math" panose="02040503050406030204" pitchFamily="18" charset="0"/>
                            <a:ea typeface="华文楷体" panose="02010600040101010101" charset="-122"/>
                          </a:rPr>
                          <m:t>4</m:t>
                        </m:r>
                        <m:r>
                          <a:rPr lang="en-US" altLang="zh-CN" sz="2000">
                            <a:solidFill>
                              <a:schemeClr val="tx2"/>
                            </a:solidFill>
                            <a:latin typeface="Cambria Math" panose="02040503050406030204" pitchFamily="18" charset="0"/>
                            <a:ea typeface="华文楷体" panose="02010600040101010101" charset="-122"/>
                          </a:rPr>
                          <m:t>𝜋</m:t>
                        </m:r>
                        <m:r>
                          <a:rPr lang="en-US" altLang="zh-CN" sz="2000">
                            <a:solidFill>
                              <a:schemeClr val="tx2"/>
                            </a:solidFill>
                            <a:latin typeface="Cambria Math" panose="02040503050406030204" pitchFamily="18" charset="0"/>
                            <a:ea typeface="华文楷体" panose="02010600040101010101" charset="-122"/>
                          </a:rPr>
                          <m:t>𝐷𝑎</m:t>
                        </m:r>
                      </m:den>
                    </m:f>
                    <m:r>
                      <a:rPr lang="en-US" altLang="zh-CN" sz="2000">
                        <a:solidFill>
                          <a:schemeClr val="tx2"/>
                        </a:solidFill>
                        <a:latin typeface="Cambria Math" panose="02040503050406030204" pitchFamily="18" charset="0"/>
                        <a:ea typeface="华文楷体" panose="02010600040101010101" charset="-122"/>
                      </a:rPr>
                      <m:t>×</m:t>
                    </m:r>
                    <m:r>
                      <a:rPr lang="en-US" altLang="zh-CN" sz="2000">
                        <a:solidFill>
                          <a:schemeClr val="tx2"/>
                        </a:solidFill>
                        <a:latin typeface="Cambria Math" panose="02040503050406030204" pitchFamily="18" charset="0"/>
                        <a:ea typeface="华文楷体" panose="02010600040101010101" charset="-122"/>
                      </a:rPr>
                      <m:t>2</m:t>
                    </m:r>
                    <m:r>
                      <a:rPr lang="en-US" altLang="zh-CN" sz="2000">
                        <a:solidFill>
                          <a:schemeClr val="tx2"/>
                        </a:solidFill>
                        <a:latin typeface="Cambria Math" panose="02040503050406030204" pitchFamily="18" charset="0"/>
                        <a:ea typeface="华文楷体" panose="02010600040101010101" charset="-122"/>
                      </a:rPr>
                      <m:t>=</m:t>
                    </m:r>
                    <m:f>
                      <m:fPr>
                        <m:ctrlPr>
                          <a:rPr lang="zh-CN" altLang="zh-CN" sz="2000" i="1">
                            <a:solidFill>
                              <a:schemeClr val="tx2"/>
                            </a:solidFill>
                            <a:latin typeface="Cambria Math" panose="02040503050406030204" pitchFamily="18" charset="0"/>
                            <a:ea typeface="华文楷体" panose="02010600040101010101" charset="-122"/>
                          </a:rPr>
                        </m:ctrlPr>
                      </m:fPr>
                      <m:num>
                        <m:r>
                          <a:rPr lang="en-US" altLang="zh-CN" sz="2000">
                            <a:solidFill>
                              <a:schemeClr val="tx2"/>
                            </a:solidFill>
                            <a:latin typeface="Cambria Math" panose="02040503050406030204" pitchFamily="18" charset="0"/>
                            <a:ea typeface="华文楷体" panose="02010600040101010101" charset="-122"/>
                          </a:rPr>
                          <m:t>𝑆</m:t>
                        </m:r>
                        <m:sSup>
                          <m:sSupPr>
                            <m:ctrlPr>
                              <a:rPr lang="zh-CN" altLang="zh-CN" sz="2000" i="1">
                                <a:solidFill>
                                  <a:schemeClr val="tx2"/>
                                </a:solidFill>
                                <a:latin typeface="Cambria Math" panose="02040503050406030204" pitchFamily="18" charset="0"/>
                                <a:ea typeface="华文楷体" panose="02010600040101010101" charset="-122"/>
                              </a:rPr>
                            </m:ctrlPr>
                          </m:sSupPr>
                          <m:e>
                            <m:r>
                              <a:rPr lang="en-US" altLang="zh-CN" sz="2000">
                                <a:solidFill>
                                  <a:schemeClr val="tx2"/>
                                </a:solidFill>
                                <a:latin typeface="Cambria Math" panose="02040503050406030204" pitchFamily="18" charset="0"/>
                                <a:ea typeface="华文楷体" panose="02010600040101010101" charset="-122"/>
                              </a:rPr>
                              <m:t>𝑒</m:t>
                            </m:r>
                          </m:e>
                          <m:sup>
                            <m:r>
                              <a:rPr lang="en-US" altLang="zh-CN" sz="2000">
                                <a:solidFill>
                                  <a:schemeClr val="tx2"/>
                                </a:solidFill>
                                <a:latin typeface="Cambria Math" panose="02040503050406030204" pitchFamily="18" charset="0"/>
                                <a:ea typeface="华文楷体" panose="02010600040101010101" charset="-122"/>
                              </a:rPr>
                              <m:t>−</m:t>
                            </m:r>
                            <m:r>
                              <a:rPr lang="en-US" altLang="zh-CN" sz="2000">
                                <a:solidFill>
                                  <a:schemeClr val="tx2"/>
                                </a:solidFill>
                                <a:latin typeface="Cambria Math" panose="02040503050406030204" pitchFamily="18" charset="0"/>
                                <a:ea typeface="华文楷体" panose="02010600040101010101" charset="-122"/>
                              </a:rPr>
                              <m:t>𝑎</m:t>
                            </m:r>
                            <m:r>
                              <a:rPr lang="en-US" altLang="zh-CN" sz="2000">
                                <a:solidFill>
                                  <a:schemeClr val="tx2"/>
                                </a:solidFill>
                                <a:latin typeface="Cambria Math" panose="02040503050406030204" pitchFamily="18" charset="0"/>
                                <a:ea typeface="华文楷体" panose="02010600040101010101" charset="-122"/>
                              </a:rPr>
                              <m:t>/</m:t>
                            </m:r>
                            <m:r>
                              <a:rPr lang="en-US" altLang="zh-CN" sz="2000">
                                <a:solidFill>
                                  <a:schemeClr val="tx2"/>
                                </a:solidFill>
                                <a:latin typeface="Cambria Math" panose="02040503050406030204" pitchFamily="18" charset="0"/>
                                <a:ea typeface="华文楷体" panose="02010600040101010101" charset="-122"/>
                              </a:rPr>
                              <m:t>𝐿</m:t>
                            </m:r>
                          </m:sup>
                        </m:sSup>
                      </m:num>
                      <m:den>
                        <m:r>
                          <a:rPr lang="en-US" altLang="zh-CN" sz="2000">
                            <a:solidFill>
                              <a:schemeClr val="tx2"/>
                            </a:solidFill>
                            <a:latin typeface="Cambria Math" panose="02040503050406030204" pitchFamily="18" charset="0"/>
                            <a:ea typeface="华文楷体" panose="02010600040101010101" charset="-122"/>
                          </a:rPr>
                          <m:t>2</m:t>
                        </m:r>
                        <m:r>
                          <a:rPr lang="en-US" altLang="zh-CN" sz="2000">
                            <a:solidFill>
                              <a:schemeClr val="tx2"/>
                            </a:solidFill>
                            <a:latin typeface="Cambria Math" panose="02040503050406030204" pitchFamily="18" charset="0"/>
                            <a:ea typeface="华文楷体" panose="02010600040101010101" charset="-122"/>
                          </a:rPr>
                          <m:t>𝜋</m:t>
                        </m:r>
                        <m:r>
                          <a:rPr lang="en-US" altLang="zh-CN" sz="2000">
                            <a:solidFill>
                              <a:schemeClr val="tx2"/>
                            </a:solidFill>
                            <a:latin typeface="Cambria Math" panose="02040503050406030204" pitchFamily="18" charset="0"/>
                            <a:ea typeface="华文楷体" panose="02010600040101010101" charset="-122"/>
                          </a:rPr>
                          <m:t>𝐷𝑎</m:t>
                        </m:r>
                      </m:den>
                    </m:f>
                  </m:oMath>
                </a14:m>
                <a:br>
                  <a:rPr lang="en-US" altLang="zh-CN" sz="2000" dirty="0">
                    <a:solidFill>
                      <a:schemeClr val="tx2"/>
                    </a:solidFill>
                    <a:latin typeface="华文楷体" panose="02010600040101010101" charset="-122"/>
                    <a:ea typeface="华文楷体" panose="02010600040101010101" charset="-122"/>
                  </a:rPr>
                </a:br>
                <a14:m>
                  <m:oMathPara xmlns:m="http://schemas.openxmlformats.org/officeDocument/2006/math">
                    <m:oMathParaPr>
                      <m:jc m:val="centerGroup"/>
                    </m:oMathParaPr>
                    <m:oMath xmlns:m="http://schemas.openxmlformats.org/officeDocument/2006/math">
                      <m:r>
                        <a:rPr lang="en-US" altLang="zh-CN" sz="2000">
                          <a:solidFill>
                            <a:schemeClr val="tx2"/>
                          </a:solidFill>
                          <a:latin typeface="Cambria Math" panose="02040503050406030204" pitchFamily="18" charset="0"/>
                          <a:ea typeface="华文楷体" panose="02010600040101010101" charset="-122"/>
                        </a:rPr>
                        <m:t>𝐽</m:t>
                      </m:r>
                      <m:d>
                        <m:dPr>
                          <m:ctrlPr>
                            <a:rPr lang="en-US" altLang="zh-CN" sz="2000" i="1">
                              <a:solidFill>
                                <a:schemeClr val="tx2"/>
                              </a:solidFill>
                              <a:latin typeface="Cambria Math" panose="02040503050406030204" pitchFamily="18" charset="0"/>
                              <a:ea typeface="华文楷体" panose="02010600040101010101" charset="-122"/>
                            </a:rPr>
                          </m:ctrlPr>
                        </m:dPr>
                        <m:e>
                          <m:r>
                            <a:rPr lang="en-US" altLang="zh-CN" sz="2000">
                              <a:solidFill>
                                <a:schemeClr val="tx2"/>
                              </a:solidFill>
                              <a:latin typeface="Cambria Math" panose="02040503050406030204" pitchFamily="18" charset="0"/>
                              <a:ea typeface="华文楷体" panose="02010600040101010101" charset="-122"/>
                            </a:rPr>
                            <m:t>𝑟</m:t>
                          </m:r>
                        </m:e>
                      </m:d>
                      <m:r>
                        <a:rPr lang="en-US" altLang="zh-CN" sz="2000">
                          <a:solidFill>
                            <a:schemeClr val="tx2"/>
                          </a:solidFill>
                          <a:latin typeface="Cambria Math" panose="02040503050406030204" pitchFamily="18" charset="0"/>
                          <a:ea typeface="华文楷体" panose="02010600040101010101" charset="-122"/>
                        </a:rPr>
                        <m:t>=</m:t>
                      </m:r>
                      <m:f>
                        <m:fPr>
                          <m:ctrlPr>
                            <a:rPr lang="zh-CN" altLang="zh-CN" sz="2000" i="1">
                              <a:solidFill>
                                <a:schemeClr val="tx2"/>
                              </a:solidFill>
                              <a:latin typeface="Cambria Math" panose="02040503050406030204" pitchFamily="18" charset="0"/>
                              <a:ea typeface="华文楷体" panose="02010600040101010101" charset="-122"/>
                            </a:rPr>
                          </m:ctrlPr>
                        </m:fPr>
                        <m:num>
                          <m:r>
                            <a:rPr lang="en-US" altLang="zh-CN" sz="2000">
                              <a:solidFill>
                                <a:schemeClr val="tx2"/>
                              </a:solidFill>
                              <a:latin typeface="Cambria Math" panose="02040503050406030204" pitchFamily="18" charset="0"/>
                              <a:ea typeface="华文楷体" panose="02010600040101010101" charset="-122"/>
                            </a:rPr>
                            <m:t>𝑆</m:t>
                          </m:r>
                          <m:sSup>
                            <m:sSupPr>
                              <m:ctrlPr>
                                <a:rPr lang="zh-CN" altLang="zh-CN" sz="2000" i="1">
                                  <a:solidFill>
                                    <a:schemeClr val="tx2"/>
                                  </a:solidFill>
                                  <a:latin typeface="Cambria Math" panose="02040503050406030204" pitchFamily="18" charset="0"/>
                                  <a:ea typeface="华文楷体" panose="02010600040101010101" charset="-122"/>
                                </a:rPr>
                              </m:ctrlPr>
                            </m:sSupPr>
                            <m:e>
                              <m:r>
                                <a:rPr lang="en-US" altLang="zh-CN" sz="2000">
                                  <a:solidFill>
                                    <a:schemeClr val="tx2"/>
                                  </a:solidFill>
                                  <a:latin typeface="Cambria Math" panose="02040503050406030204" pitchFamily="18" charset="0"/>
                                  <a:ea typeface="华文楷体" panose="02010600040101010101" charset="-122"/>
                                </a:rPr>
                                <m:t>𝑒</m:t>
                              </m:r>
                            </m:e>
                            <m:sup>
                              <m:r>
                                <a:rPr lang="en-US" altLang="zh-CN" sz="2000">
                                  <a:solidFill>
                                    <a:schemeClr val="tx2"/>
                                  </a:solidFill>
                                  <a:latin typeface="Cambria Math" panose="02040503050406030204" pitchFamily="18" charset="0"/>
                                  <a:ea typeface="华文楷体" panose="02010600040101010101" charset="-122"/>
                                </a:rPr>
                                <m:t>−</m:t>
                              </m:r>
                              <m:f>
                                <m:fPr>
                                  <m:ctrlPr>
                                    <a:rPr lang="en-US" altLang="zh-CN" sz="2000" i="1">
                                      <a:solidFill>
                                        <a:schemeClr val="tx2"/>
                                      </a:solidFill>
                                      <a:latin typeface="Cambria Math" panose="02040503050406030204" pitchFamily="18" charset="0"/>
                                      <a:ea typeface="华文楷体" panose="02010600040101010101" charset="-122"/>
                                    </a:rPr>
                                  </m:ctrlPr>
                                </m:fPr>
                                <m:num>
                                  <m:r>
                                    <a:rPr lang="en-US" altLang="zh-CN" sz="2000">
                                      <a:solidFill>
                                        <a:schemeClr val="tx2"/>
                                      </a:solidFill>
                                      <a:latin typeface="Cambria Math" panose="02040503050406030204" pitchFamily="18" charset="0"/>
                                      <a:ea typeface="华文楷体" panose="02010600040101010101" charset="-122"/>
                                    </a:rPr>
                                    <m:t>𝑎</m:t>
                                  </m:r>
                                </m:num>
                                <m:den>
                                  <m:r>
                                    <a:rPr lang="en-US" altLang="zh-CN" sz="2000">
                                      <a:solidFill>
                                        <a:schemeClr val="tx2"/>
                                      </a:solidFill>
                                      <a:latin typeface="Cambria Math" panose="02040503050406030204" pitchFamily="18" charset="0"/>
                                      <a:ea typeface="华文楷体" panose="02010600040101010101" charset="-122"/>
                                    </a:rPr>
                                    <m:t>𝐿</m:t>
                                  </m:r>
                                </m:den>
                              </m:f>
                            </m:sup>
                          </m:sSup>
                        </m:num>
                        <m:den>
                          <m:r>
                            <a:rPr lang="en-US" altLang="zh-CN" sz="2000">
                              <a:solidFill>
                                <a:schemeClr val="tx2"/>
                              </a:solidFill>
                              <a:latin typeface="Cambria Math" panose="02040503050406030204" pitchFamily="18" charset="0"/>
                              <a:ea typeface="华文楷体" panose="02010600040101010101" charset="-122"/>
                            </a:rPr>
                            <m:t>4</m:t>
                          </m:r>
                          <m:r>
                            <a:rPr lang="en-US" altLang="zh-CN" sz="2000">
                              <a:solidFill>
                                <a:schemeClr val="tx2"/>
                              </a:solidFill>
                              <a:latin typeface="Cambria Math" panose="02040503050406030204" pitchFamily="18" charset="0"/>
                              <a:ea typeface="华文楷体" panose="02010600040101010101" charset="-122"/>
                            </a:rPr>
                            <m:t>𝜋</m:t>
                          </m:r>
                          <m:sSup>
                            <m:sSupPr>
                              <m:ctrlPr>
                                <a:rPr lang="zh-CN" altLang="zh-CN" sz="2000" i="1">
                                  <a:solidFill>
                                    <a:schemeClr val="tx2"/>
                                  </a:solidFill>
                                  <a:latin typeface="Cambria Math" panose="02040503050406030204" pitchFamily="18" charset="0"/>
                                  <a:ea typeface="华文楷体" panose="02010600040101010101" charset="-122"/>
                                </a:rPr>
                              </m:ctrlPr>
                            </m:sSupPr>
                            <m:e>
                              <m:r>
                                <a:rPr lang="en-US" altLang="zh-CN" sz="2000">
                                  <a:solidFill>
                                    <a:schemeClr val="tx2"/>
                                  </a:solidFill>
                                  <a:latin typeface="Cambria Math" panose="02040503050406030204" pitchFamily="18" charset="0"/>
                                  <a:ea typeface="华文楷体" panose="02010600040101010101" charset="-122"/>
                                </a:rPr>
                                <m:t>𝑎</m:t>
                              </m:r>
                            </m:e>
                            <m:sup>
                              <m:r>
                                <a:rPr lang="en-US" altLang="zh-CN" sz="2000">
                                  <a:solidFill>
                                    <a:schemeClr val="tx2"/>
                                  </a:solidFill>
                                  <a:latin typeface="Cambria Math" panose="02040503050406030204" pitchFamily="18" charset="0"/>
                                  <a:ea typeface="华文楷体" panose="02010600040101010101" charset="-122"/>
                                </a:rPr>
                                <m:t>2</m:t>
                              </m:r>
                            </m:sup>
                          </m:sSup>
                        </m:den>
                      </m:f>
                      <m:d>
                        <m:dPr>
                          <m:ctrlPr>
                            <a:rPr lang="zh-CN" altLang="zh-CN" sz="2000" i="1">
                              <a:solidFill>
                                <a:schemeClr val="tx2"/>
                              </a:solidFill>
                              <a:latin typeface="Cambria Math" panose="02040503050406030204" pitchFamily="18" charset="0"/>
                              <a:ea typeface="华文楷体" panose="02010600040101010101" charset="-122"/>
                            </a:rPr>
                          </m:ctrlPr>
                        </m:dPr>
                        <m:e>
                          <m:f>
                            <m:fPr>
                              <m:ctrlPr>
                                <a:rPr lang="zh-CN" altLang="zh-CN" sz="2000" i="1">
                                  <a:solidFill>
                                    <a:schemeClr val="tx2"/>
                                  </a:solidFill>
                                  <a:latin typeface="Cambria Math" panose="02040503050406030204" pitchFamily="18" charset="0"/>
                                  <a:ea typeface="华文楷体" panose="02010600040101010101" charset="-122"/>
                                </a:rPr>
                              </m:ctrlPr>
                            </m:fPr>
                            <m:num>
                              <m:r>
                                <a:rPr lang="en-US" altLang="zh-CN" sz="2000">
                                  <a:solidFill>
                                    <a:schemeClr val="tx2"/>
                                  </a:solidFill>
                                  <a:latin typeface="Cambria Math" panose="02040503050406030204" pitchFamily="18" charset="0"/>
                                  <a:ea typeface="华文楷体" panose="02010600040101010101" charset="-122"/>
                                </a:rPr>
                                <m:t>𝑎</m:t>
                              </m:r>
                            </m:num>
                            <m:den>
                              <m:r>
                                <a:rPr lang="en-US" altLang="zh-CN" sz="2000">
                                  <a:solidFill>
                                    <a:schemeClr val="tx2"/>
                                  </a:solidFill>
                                  <a:latin typeface="Cambria Math" panose="02040503050406030204" pitchFamily="18" charset="0"/>
                                  <a:ea typeface="华文楷体" panose="02010600040101010101" charset="-122"/>
                                </a:rPr>
                                <m:t>𝐿</m:t>
                              </m:r>
                            </m:den>
                          </m:f>
                          <m:r>
                            <a:rPr lang="en-US" altLang="zh-CN" sz="2000">
                              <a:solidFill>
                                <a:schemeClr val="tx2"/>
                              </a:solidFill>
                              <a:latin typeface="Cambria Math" panose="02040503050406030204" pitchFamily="18" charset="0"/>
                              <a:ea typeface="华文楷体" panose="02010600040101010101" charset="-122"/>
                            </a:rPr>
                            <m:t>+</m:t>
                          </m:r>
                          <m:r>
                            <a:rPr lang="en-US" altLang="zh-CN" sz="2000">
                              <a:solidFill>
                                <a:schemeClr val="tx2"/>
                              </a:solidFill>
                              <a:latin typeface="Cambria Math" panose="02040503050406030204" pitchFamily="18" charset="0"/>
                              <a:ea typeface="华文楷体" panose="02010600040101010101" charset="-122"/>
                            </a:rPr>
                            <m:t>1</m:t>
                          </m:r>
                        </m:e>
                      </m:d>
                      <m:r>
                        <a:rPr lang="en-US" altLang="zh-CN" sz="2000">
                          <a:solidFill>
                            <a:schemeClr val="tx2"/>
                          </a:solidFill>
                          <a:latin typeface="Cambria Math" panose="02040503050406030204" pitchFamily="18" charset="0"/>
                          <a:ea typeface="华文楷体" panose="02010600040101010101" charset="-122"/>
                        </a:rPr>
                        <m:t>−</m:t>
                      </m:r>
                      <m:f>
                        <m:fPr>
                          <m:ctrlPr>
                            <a:rPr lang="zh-CN" altLang="zh-CN" sz="2000" i="1">
                              <a:solidFill>
                                <a:schemeClr val="tx2"/>
                              </a:solidFill>
                              <a:latin typeface="Cambria Math" panose="02040503050406030204" pitchFamily="18" charset="0"/>
                              <a:ea typeface="华文楷体" panose="02010600040101010101" charset="-122"/>
                            </a:rPr>
                          </m:ctrlPr>
                        </m:fPr>
                        <m:num>
                          <m:r>
                            <a:rPr lang="en-US" altLang="zh-CN" sz="2000">
                              <a:solidFill>
                                <a:schemeClr val="tx2"/>
                              </a:solidFill>
                              <a:latin typeface="Cambria Math" panose="02040503050406030204" pitchFamily="18" charset="0"/>
                              <a:ea typeface="华文楷体" panose="02010600040101010101" charset="-122"/>
                            </a:rPr>
                            <m:t>𝑆</m:t>
                          </m:r>
                          <m:sSup>
                            <m:sSupPr>
                              <m:ctrlPr>
                                <a:rPr lang="zh-CN" altLang="zh-CN" sz="2000" i="1">
                                  <a:solidFill>
                                    <a:schemeClr val="tx2"/>
                                  </a:solidFill>
                                  <a:latin typeface="Cambria Math" panose="02040503050406030204" pitchFamily="18" charset="0"/>
                                  <a:ea typeface="华文楷体" panose="02010600040101010101" charset="-122"/>
                                </a:rPr>
                              </m:ctrlPr>
                            </m:sSupPr>
                            <m:e>
                              <m:r>
                                <a:rPr lang="en-US" altLang="zh-CN" sz="2000">
                                  <a:solidFill>
                                    <a:schemeClr val="tx2"/>
                                  </a:solidFill>
                                  <a:latin typeface="Cambria Math" panose="02040503050406030204" pitchFamily="18" charset="0"/>
                                  <a:ea typeface="华文楷体" panose="02010600040101010101" charset="-122"/>
                                </a:rPr>
                                <m:t>𝑒</m:t>
                              </m:r>
                            </m:e>
                            <m:sup>
                              <m:r>
                                <a:rPr lang="en-US" altLang="zh-CN" sz="2000">
                                  <a:solidFill>
                                    <a:schemeClr val="tx2"/>
                                  </a:solidFill>
                                  <a:latin typeface="Cambria Math" panose="02040503050406030204" pitchFamily="18" charset="0"/>
                                  <a:ea typeface="华文楷体" panose="02010600040101010101" charset="-122"/>
                                </a:rPr>
                                <m:t>−</m:t>
                              </m:r>
                              <m:f>
                                <m:fPr>
                                  <m:ctrlPr>
                                    <a:rPr lang="en-US" altLang="zh-CN" sz="2000" i="1">
                                      <a:solidFill>
                                        <a:schemeClr val="tx2"/>
                                      </a:solidFill>
                                      <a:latin typeface="Cambria Math" panose="02040503050406030204" pitchFamily="18" charset="0"/>
                                      <a:ea typeface="华文楷体" panose="02010600040101010101" charset="-122"/>
                                    </a:rPr>
                                  </m:ctrlPr>
                                </m:fPr>
                                <m:num>
                                  <m:r>
                                    <a:rPr lang="en-US" altLang="zh-CN" sz="2000">
                                      <a:solidFill>
                                        <a:schemeClr val="tx2"/>
                                      </a:solidFill>
                                      <a:latin typeface="Cambria Math" panose="02040503050406030204" pitchFamily="18" charset="0"/>
                                      <a:ea typeface="华文楷体" panose="02010600040101010101" charset="-122"/>
                                    </a:rPr>
                                    <m:t>𝑎</m:t>
                                  </m:r>
                                </m:num>
                                <m:den>
                                  <m:r>
                                    <a:rPr lang="en-US" altLang="zh-CN" sz="2000">
                                      <a:solidFill>
                                        <a:schemeClr val="tx2"/>
                                      </a:solidFill>
                                      <a:latin typeface="Cambria Math" panose="02040503050406030204" pitchFamily="18" charset="0"/>
                                      <a:ea typeface="华文楷体" panose="02010600040101010101" charset="-122"/>
                                    </a:rPr>
                                    <m:t>𝐿</m:t>
                                  </m:r>
                                </m:den>
                              </m:f>
                            </m:sup>
                          </m:sSup>
                        </m:num>
                        <m:den>
                          <m:r>
                            <a:rPr lang="en-US" altLang="zh-CN" sz="2000">
                              <a:solidFill>
                                <a:schemeClr val="tx2"/>
                              </a:solidFill>
                              <a:latin typeface="Cambria Math" panose="02040503050406030204" pitchFamily="18" charset="0"/>
                              <a:ea typeface="华文楷体" panose="02010600040101010101" charset="-122"/>
                            </a:rPr>
                            <m:t>4</m:t>
                          </m:r>
                          <m:r>
                            <a:rPr lang="en-US" altLang="zh-CN" sz="2000">
                              <a:solidFill>
                                <a:schemeClr val="tx2"/>
                              </a:solidFill>
                              <a:latin typeface="Cambria Math" panose="02040503050406030204" pitchFamily="18" charset="0"/>
                              <a:ea typeface="华文楷体" panose="02010600040101010101" charset="-122"/>
                            </a:rPr>
                            <m:t>𝜋</m:t>
                          </m:r>
                          <m:sSup>
                            <m:sSupPr>
                              <m:ctrlPr>
                                <a:rPr lang="zh-CN" altLang="zh-CN" sz="2000" i="1">
                                  <a:solidFill>
                                    <a:schemeClr val="tx2"/>
                                  </a:solidFill>
                                  <a:latin typeface="Cambria Math" panose="02040503050406030204" pitchFamily="18" charset="0"/>
                                  <a:ea typeface="华文楷体" panose="02010600040101010101" charset="-122"/>
                                </a:rPr>
                              </m:ctrlPr>
                            </m:sSupPr>
                            <m:e>
                              <m:r>
                                <a:rPr lang="en-US" altLang="zh-CN" sz="2000">
                                  <a:solidFill>
                                    <a:schemeClr val="tx2"/>
                                  </a:solidFill>
                                  <a:latin typeface="Cambria Math" panose="02040503050406030204" pitchFamily="18" charset="0"/>
                                  <a:ea typeface="华文楷体" panose="02010600040101010101" charset="-122"/>
                                </a:rPr>
                                <m:t>𝑎</m:t>
                              </m:r>
                            </m:e>
                            <m:sup>
                              <m:r>
                                <a:rPr lang="en-US" altLang="zh-CN" sz="2000">
                                  <a:solidFill>
                                    <a:schemeClr val="tx2"/>
                                  </a:solidFill>
                                  <a:latin typeface="Cambria Math" panose="02040503050406030204" pitchFamily="18" charset="0"/>
                                  <a:ea typeface="华文楷体" panose="02010600040101010101" charset="-122"/>
                                </a:rPr>
                                <m:t>2</m:t>
                              </m:r>
                            </m:sup>
                          </m:sSup>
                        </m:den>
                      </m:f>
                      <m:d>
                        <m:dPr>
                          <m:ctrlPr>
                            <a:rPr lang="zh-CN" altLang="zh-CN" sz="2000" i="1">
                              <a:solidFill>
                                <a:schemeClr val="tx2"/>
                              </a:solidFill>
                              <a:latin typeface="Cambria Math" panose="02040503050406030204" pitchFamily="18" charset="0"/>
                              <a:ea typeface="华文楷体" panose="02010600040101010101" charset="-122"/>
                            </a:rPr>
                          </m:ctrlPr>
                        </m:dPr>
                        <m:e>
                          <m:f>
                            <m:fPr>
                              <m:ctrlPr>
                                <a:rPr lang="zh-CN" altLang="zh-CN" sz="2000" i="1">
                                  <a:solidFill>
                                    <a:schemeClr val="tx2"/>
                                  </a:solidFill>
                                  <a:latin typeface="Cambria Math" panose="02040503050406030204" pitchFamily="18" charset="0"/>
                                  <a:ea typeface="华文楷体" panose="02010600040101010101" charset="-122"/>
                                </a:rPr>
                              </m:ctrlPr>
                            </m:fPr>
                            <m:num>
                              <m:r>
                                <a:rPr lang="en-US" altLang="zh-CN" sz="2000">
                                  <a:solidFill>
                                    <a:schemeClr val="tx2"/>
                                  </a:solidFill>
                                  <a:latin typeface="Cambria Math" panose="02040503050406030204" pitchFamily="18" charset="0"/>
                                  <a:ea typeface="华文楷体" panose="02010600040101010101" charset="-122"/>
                                </a:rPr>
                                <m:t>𝑎</m:t>
                              </m:r>
                            </m:num>
                            <m:den>
                              <m:r>
                                <a:rPr lang="en-US" altLang="zh-CN" sz="2000">
                                  <a:solidFill>
                                    <a:schemeClr val="tx2"/>
                                  </a:solidFill>
                                  <a:latin typeface="Cambria Math" panose="02040503050406030204" pitchFamily="18" charset="0"/>
                                  <a:ea typeface="华文楷体" panose="02010600040101010101" charset="-122"/>
                                </a:rPr>
                                <m:t>𝐿</m:t>
                              </m:r>
                            </m:den>
                          </m:f>
                          <m:r>
                            <a:rPr lang="en-US" altLang="zh-CN" sz="2000">
                              <a:solidFill>
                                <a:schemeClr val="tx2"/>
                              </a:solidFill>
                              <a:latin typeface="Cambria Math" panose="02040503050406030204" pitchFamily="18" charset="0"/>
                              <a:ea typeface="华文楷体" panose="02010600040101010101" charset="-122"/>
                            </a:rPr>
                            <m:t>+</m:t>
                          </m:r>
                          <m:r>
                            <a:rPr lang="en-US" altLang="zh-CN" sz="2000">
                              <a:solidFill>
                                <a:schemeClr val="tx2"/>
                              </a:solidFill>
                              <a:latin typeface="Cambria Math" panose="02040503050406030204" pitchFamily="18" charset="0"/>
                              <a:ea typeface="华文楷体" panose="02010600040101010101" charset="-122"/>
                            </a:rPr>
                            <m:t>1</m:t>
                          </m:r>
                        </m:e>
                      </m:d>
                      <m:r>
                        <a:rPr lang="en-US" altLang="zh-CN" sz="2000">
                          <a:solidFill>
                            <a:schemeClr val="tx2"/>
                          </a:solidFill>
                          <a:latin typeface="Cambria Math" panose="02040503050406030204" pitchFamily="18" charset="0"/>
                          <a:ea typeface="华文楷体" panose="02010600040101010101" charset="-122"/>
                        </a:rPr>
                        <m:t>=</m:t>
                      </m:r>
                      <m:r>
                        <a:rPr lang="en-US" altLang="zh-CN" sz="2000">
                          <a:solidFill>
                            <a:schemeClr val="tx2"/>
                          </a:solidFill>
                          <a:latin typeface="Cambria Math" panose="02040503050406030204" pitchFamily="18" charset="0"/>
                          <a:ea typeface="华文楷体" panose="02010600040101010101" charset="-122"/>
                        </a:rPr>
                        <m:t>0</m:t>
                      </m:r>
                    </m:oMath>
                  </m:oMathPara>
                </a14:m>
                <a:endParaRPr lang="en-US" altLang="zh-CN" sz="2000" dirty="0">
                  <a:solidFill>
                    <a:schemeClr val="tx2"/>
                  </a:solidFill>
                  <a:latin typeface="华文楷体" panose="02010600040101010101" charset="-122"/>
                  <a:ea typeface="华文楷体" panose="02010600040101010101" charset="-122"/>
                </a:endParaRPr>
              </a:p>
              <a:p>
                <a:br>
                  <a:rPr lang="en-US" altLang="zh-CN" sz="2000" dirty="0">
                    <a:solidFill>
                      <a:schemeClr val="tx2"/>
                    </a:solidFill>
                    <a:latin typeface="华文楷体" panose="02010600040101010101" charset="-122"/>
                    <a:ea typeface="华文楷体" panose="02010600040101010101" charset="-122"/>
                  </a:rPr>
                </a:br>
                <a:r>
                  <a:rPr lang="zh-CN" altLang="zh-CN" sz="2000" dirty="0">
                    <a:solidFill>
                      <a:schemeClr val="tx2"/>
                    </a:solidFill>
                    <a:latin typeface="华文楷体" panose="02010600040101010101" charset="-122"/>
                    <a:ea typeface="华文楷体" panose="02010600040101010101" charset="-122"/>
                  </a:rPr>
                  <a:t>（</a:t>
                </a:r>
                <a:r>
                  <a:rPr lang="en-US" altLang="zh-CN" sz="2000" dirty="0">
                    <a:solidFill>
                      <a:schemeClr val="tx2"/>
                    </a:solidFill>
                    <a:latin typeface="华文楷体" panose="02010600040101010101" charset="-122"/>
                    <a:ea typeface="华文楷体" panose="02010600040101010101" charset="-122"/>
                  </a:rPr>
                  <a:t>3</a:t>
                </a:r>
                <a:r>
                  <a:rPr lang="zh-CN" altLang="zh-CN" sz="2000" dirty="0">
                    <a:solidFill>
                      <a:schemeClr val="tx2"/>
                    </a:solidFill>
                    <a:latin typeface="华文楷体" panose="02010600040101010101" charset="-122"/>
                    <a:ea typeface="华文楷体" panose="02010600040101010101" charset="-122"/>
                  </a:rPr>
                  <a:t>） 当介质无吸收也无散射（类似于情况</a:t>
                </a:r>
                <a:r>
                  <a:rPr lang="en-US" altLang="zh-CN" sz="2000" dirty="0">
                    <a:solidFill>
                      <a:schemeClr val="tx2"/>
                    </a:solidFill>
                    <a:latin typeface="华文楷体" panose="02010600040101010101" charset="-122"/>
                    <a:ea typeface="华文楷体" panose="02010600040101010101" charset="-122"/>
                  </a:rPr>
                  <a:t> 1 </a:t>
                </a:r>
                <a:r>
                  <a:rPr lang="zh-CN" altLang="zh-CN" sz="2000" dirty="0">
                    <a:solidFill>
                      <a:schemeClr val="tx2"/>
                    </a:solidFill>
                    <a:latin typeface="华文楷体" panose="02010600040101010101" charset="-122"/>
                    <a:ea typeface="华文楷体" panose="02010600040101010101" charset="-122"/>
                  </a:rPr>
                  <a:t>）时，按照简单的平方反比定律计算即可，</a:t>
                </a:r>
                <a:br>
                  <a:rPr lang="en-US" altLang="zh-CN" sz="2000" dirty="0">
                    <a:solidFill>
                      <a:schemeClr val="tx2"/>
                    </a:solidFill>
                    <a:latin typeface="华文楷体" panose="02010600040101010101" charset="-122"/>
                    <a:ea typeface="华文楷体" panose="02010600040101010101" charset="-122"/>
                  </a:rPr>
                </a:br>
                <a:r>
                  <a:rPr lang="zh-CN" altLang="zh-CN" sz="2000" dirty="0">
                    <a:solidFill>
                      <a:schemeClr val="tx2"/>
                    </a:solidFill>
                    <a:latin typeface="华文楷体" panose="02010600040101010101" charset="-122"/>
                    <a:ea typeface="华文楷体" panose="02010600040101010101" charset="-122"/>
                  </a:rPr>
                  <a:t>中子通量密度</a:t>
                </a:r>
                <a:r>
                  <a:rPr lang="en-US" altLang="zh-CN" sz="2000" dirty="0">
                    <a:solidFill>
                      <a:schemeClr val="tx2"/>
                    </a:solidFill>
                    <a:latin typeface="华文楷体" panose="02010600040101010101" charset="-122"/>
                    <a:ea typeface="华文楷体" panose="02010600040101010101" charset="-122"/>
                  </a:rPr>
                  <a:t>: </a:t>
                </a:r>
                <a14:m>
                  <m:oMath xmlns:m="http://schemas.openxmlformats.org/officeDocument/2006/math">
                    <m:r>
                      <a:rPr lang="en-US" altLang="zh-CN" sz="2000">
                        <a:solidFill>
                          <a:schemeClr val="tx2"/>
                        </a:solidFill>
                        <a:latin typeface="Cambria Math" panose="02040503050406030204" pitchFamily="18" charset="0"/>
                        <a:ea typeface="华文楷体" panose="02010600040101010101" charset="-122"/>
                      </a:rPr>
                      <m:t>𝜙</m:t>
                    </m:r>
                    <m:r>
                      <a:rPr lang="en-US" altLang="zh-CN" sz="2000">
                        <a:solidFill>
                          <a:schemeClr val="tx2"/>
                        </a:solidFill>
                        <a:latin typeface="Cambria Math" panose="02040503050406030204" pitchFamily="18" charset="0"/>
                        <a:ea typeface="华文楷体" panose="02010600040101010101" charset="-122"/>
                      </a:rPr>
                      <m:t>(</m:t>
                    </m:r>
                    <m:r>
                      <a:rPr lang="en-US" altLang="zh-CN" sz="2000">
                        <a:solidFill>
                          <a:schemeClr val="tx2"/>
                        </a:solidFill>
                        <a:latin typeface="Cambria Math" panose="02040503050406030204" pitchFamily="18" charset="0"/>
                        <a:ea typeface="华文楷体" panose="02010600040101010101" charset="-122"/>
                      </a:rPr>
                      <m:t>𝑟</m:t>
                    </m:r>
                    <m:r>
                      <a:rPr lang="en-US" altLang="zh-CN" sz="2000">
                        <a:solidFill>
                          <a:schemeClr val="tx2"/>
                        </a:solidFill>
                        <a:latin typeface="Cambria Math" panose="02040503050406030204" pitchFamily="18" charset="0"/>
                        <a:ea typeface="华文楷体" panose="02010600040101010101" charset="-122"/>
                      </a:rPr>
                      <m:t>)=</m:t>
                    </m:r>
                    <m:f>
                      <m:fPr>
                        <m:ctrlPr>
                          <a:rPr lang="zh-CN" altLang="zh-CN" sz="2000" i="1">
                            <a:solidFill>
                              <a:schemeClr val="tx2"/>
                            </a:solidFill>
                            <a:latin typeface="Cambria Math" panose="02040503050406030204" pitchFamily="18" charset="0"/>
                            <a:ea typeface="华文楷体" panose="02010600040101010101" charset="-122"/>
                          </a:rPr>
                        </m:ctrlPr>
                      </m:fPr>
                      <m:num>
                        <m:r>
                          <a:rPr lang="en-US" altLang="zh-CN" sz="2000">
                            <a:solidFill>
                              <a:schemeClr val="tx2"/>
                            </a:solidFill>
                            <a:latin typeface="Cambria Math" panose="02040503050406030204" pitchFamily="18" charset="0"/>
                            <a:ea typeface="华文楷体" panose="02010600040101010101" charset="-122"/>
                          </a:rPr>
                          <m:t>𝑆</m:t>
                        </m:r>
                      </m:num>
                      <m:den>
                        <m:r>
                          <a:rPr lang="en-US" altLang="zh-CN" sz="2000">
                            <a:solidFill>
                              <a:schemeClr val="tx2"/>
                            </a:solidFill>
                            <a:latin typeface="Cambria Math" panose="02040503050406030204" pitchFamily="18" charset="0"/>
                            <a:ea typeface="华文楷体" panose="02010600040101010101" charset="-122"/>
                          </a:rPr>
                          <m:t>4</m:t>
                        </m:r>
                        <m:r>
                          <a:rPr lang="en-US" altLang="zh-CN" sz="2000">
                            <a:solidFill>
                              <a:schemeClr val="tx2"/>
                            </a:solidFill>
                            <a:latin typeface="Cambria Math" panose="02040503050406030204" pitchFamily="18" charset="0"/>
                            <a:ea typeface="华文楷体" panose="02010600040101010101" charset="-122"/>
                          </a:rPr>
                          <m:t>𝜋</m:t>
                        </m:r>
                        <m:sSup>
                          <m:sSupPr>
                            <m:ctrlPr>
                              <a:rPr lang="zh-CN" altLang="zh-CN" sz="2000" i="1">
                                <a:solidFill>
                                  <a:schemeClr val="tx2"/>
                                </a:solidFill>
                                <a:latin typeface="Cambria Math" panose="02040503050406030204" pitchFamily="18" charset="0"/>
                                <a:ea typeface="华文楷体" panose="02010600040101010101" charset="-122"/>
                              </a:rPr>
                            </m:ctrlPr>
                          </m:sSupPr>
                          <m:e>
                            <m:r>
                              <a:rPr lang="en-US" altLang="zh-CN" sz="2000">
                                <a:solidFill>
                                  <a:schemeClr val="tx2"/>
                                </a:solidFill>
                                <a:latin typeface="Cambria Math" panose="02040503050406030204" pitchFamily="18" charset="0"/>
                                <a:ea typeface="华文楷体" panose="02010600040101010101" charset="-122"/>
                              </a:rPr>
                              <m:t>𝑟</m:t>
                            </m:r>
                          </m:e>
                          <m:sup>
                            <m:r>
                              <a:rPr lang="en-US" altLang="zh-CN" sz="2000">
                                <a:solidFill>
                                  <a:schemeClr val="tx2"/>
                                </a:solidFill>
                                <a:latin typeface="Cambria Math" panose="02040503050406030204" pitchFamily="18" charset="0"/>
                                <a:ea typeface="华文楷体" panose="02010600040101010101" charset="-122"/>
                              </a:rPr>
                              <m:t>2</m:t>
                            </m:r>
                          </m:sup>
                        </m:sSup>
                      </m:den>
                    </m:f>
                    <m:r>
                      <a:rPr lang="en-US" altLang="zh-CN" sz="2000">
                        <a:solidFill>
                          <a:schemeClr val="tx2"/>
                        </a:solidFill>
                        <a:latin typeface="Cambria Math" panose="02040503050406030204" pitchFamily="18" charset="0"/>
                        <a:ea typeface="华文楷体" panose="02010600040101010101" charset="-122"/>
                      </a:rPr>
                      <m:t>,</m:t>
                    </m:r>
                  </m:oMath>
                </a14:m>
                <a:r>
                  <a:rPr lang="en-US" altLang="zh-CN" sz="2000" dirty="0">
                    <a:solidFill>
                      <a:schemeClr val="tx2"/>
                    </a:solidFill>
                    <a:latin typeface="华文楷体" panose="02010600040101010101" charset="-122"/>
                    <a:ea typeface="华文楷体" panose="02010600040101010101" charset="-122"/>
                  </a:rPr>
                  <a:t> </a:t>
                </a:r>
                <a:r>
                  <a:rPr lang="zh-CN" altLang="zh-CN" sz="2000" dirty="0">
                    <a:solidFill>
                      <a:schemeClr val="tx2"/>
                    </a:solidFill>
                    <a:latin typeface="华文楷体" panose="02010600040101010101" charset="-122"/>
                    <a:ea typeface="华文楷体" panose="02010600040101010101" charset="-122"/>
                  </a:rPr>
                  <a:t>即将 </a:t>
                </a:r>
                <a14:m>
                  <m:oMath xmlns:m="http://schemas.openxmlformats.org/officeDocument/2006/math">
                    <m:sSub>
                      <m:sSubPr>
                        <m:ctrlPr>
                          <a:rPr lang="zh-CN" altLang="zh-CN" sz="2000" i="1">
                            <a:solidFill>
                              <a:schemeClr val="tx2"/>
                            </a:solidFill>
                            <a:latin typeface="Cambria Math" panose="02040503050406030204" pitchFamily="18" charset="0"/>
                            <a:ea typeface="华文楷体" panose="02010600040101010101" charset="-122"/>
                          </a:rPr>
                        </m:ctrlPr>
                      </m:sSubPr>
                      <m:e>
                        <m:r>
                          <m:rPr>
                            <m:sty m:val="p"/>
                          </m:rPr>
                          <a:rPr lang="en-US" altLang="zh-CN" sz="2000">
                            <a:solidFill>
                              <a:schemeClr val="tx2"/>
                            </a:solidFill>
                            <a:latin typeface="Cambria Math" panose="02040503050406030204" pitchFamily="18" charset="0"/>
                            <a:ea typeface="华文楷体" panose="02010600040101010101" charset="-122"/>
                          </a:rPr>
                          <m:t>Σ</m:t>
                        </m:r>
                      </m:e>
                      <m:sub>
                        <m:r>
                          <a:rPr lang="en-US" altLang="zh-CN" sz="2000">
                            <a:solidFill>
                              <a:schemeClr val="tx2"/>
                            </a:solidFill>
                            <a:latin typeface="Cambria Math" panose="02040503050406030204" pitchFamily="18" charset="0"/>
                            <a:ea typeface="华文楷体" panose="02010600040101010101" charset="-122"/>
                          </a:rPr>
                          <m:t>𝑎</m:t>
                        </m:r>
                      </m:sub>
                    </m:sSub>
                    <m:r>
                      <a:rPr lang="en-US" altLang="zh-CN" sz="2000">
                        <a:solidFill>
                          <a:schemeClr val="tx2"/>
                        </a:solidFill>
                        <a:latin typeface="Cambria Math" panose="02040503050406030204" pitchFamily="18" charset="0"/>
                        <a:ea typeface="华文楷体" panose="02010600040101010101" charset="-122"/>
                      </a:rPr>
                      <m:t>=</m:t>
                    </m:r>
                    <m:r>
                      <a:rPr lang="en-US" altLang="zh-CN" sz="2000">
                        <a:solidFill>
                          <a:schemeClr val="tx2"/>
                        </a:solidFill>
                        <a:latin typeface="Cambria Math" panose="02040503050406030204" pitchFamily="18" charset="0"/>
                        <a:ea typeface="华文楷体" panose="02010600040101010101" charset="-122"/>
                      </a:rPr>
                      <m:t>0</m:t>
                    </m:r>
                  </m:oMath>
                </a14:m>
                <a:r>
                  <a:rPr lang="en-US" altLang="zh-CN" sz="2000" dirty="0">
                    <a:solidFill>
                      <a:schemeClr val="tx2"/>
                    </a:solidFill>
                    <a:latin typeface="华文楷体" panose="02010600040101010101" charset="-122"/>
                    <a:ea typeface="华文楷体" panose="02010600040101010101" charset="-122"/>
                  </a:rPr>
                  <a:t> </a:t>
                </a:r>
                <a:r>
                  <a:rPr lang="zh-CN" altLang="zh-CN" sz="2000" dirty="0">
                    <a:solidFill>
                      <a:schemeClr val="tx2"/>
                    </a:solidFill>
                    <a:latin typeface="华文楷体" panose="02010600040101010101" charset="-122"/>
                    <a:ea typeface="华文楷体" panose="02010600040101010101" charset="-122"/>
                  </a:rPr>
                  <a:t>代入。</a:t>
                </a:r>
                <a:endParaRPr lang="zh-CN" altLang="zh-CN" sz="2000" dirty="0">
                  <a:solidFill>
                    <a:schemeClr val="tx2"/>
                  </a:solidFill>
                  <a:latin typeface="华文楷体" panose="02010600040101010101" charset="-122"/>
                  <a:ea typeface="华文楷体" panose="02010600040101010101" charset="-122"/>
                </a:endParaRPr>
              </a:p>
              <a:p>
                <a:pPr>
                  <a:spcAft>
                    <a:spcPts val="0"/>
                  </a:spcAft>
                </a:pPr>
                <a:endParaRPr lang="zh-CN" altLang="zh-CN" sz="2000" kern="100" dirty="0">
                  <a:solidFill>
                    <a:schemeClr val="tx2"/>
                  </a:solidFill>
                  <a:latin typeface="华文楷体" panose="02010600040101010101" charset="-122"/>
                  <a:ea typeface="华文楷体" panose="02010600040101010101" charset="-122"/>
                </a:endParaRPr>
              </a:p>
            </p:txBody>
          </p:sp>
        </mc:Choice>
        <mc:Fallback>
          <p:sp>
            <p:nvSpPr>
              <p:cNvPr id="5" name="矩形 4"/>
              <p:cNvSpPr>
                <a:spLocks noRot="1" noChangeAspect="1" noMove="1" noResize="1" noEditPoints="1" noAdjustHandles="1" noChangeArrowheads="1" noChangeShapeType="1" noTextEdit="1"/>
              </p:cNvSpPr>
              <p:nvPr/>
            </p:nvSpPr>
            <p:spPr>
              <a:xfrm>
                <a:off x="179512" y="606236"/>
                <a:ext cx="8352928" cy="5237139"/>
              </a:xfrm>
              <a:prstGeom prst="rect">
                <a:avLst/>
              </a:prstGeom>
              <a:blipFill rotWithShape="1">
                <a:blip r:embed="rId1"/>
                <a:stretch>
                  <a:fillRect l="-5" t="-9" r="7" b="2"/>
                </a:stretch>
              </a:blipFill>
            </p:spPr>
            <p:txBody>
              <a:bodyPr/>
              <a:lstStyle/>
              <a:p>
                <a:r>
                  <a:rPr lang="zh-CN" altLang="en-US">
                    <a:noFill/>
                  </a:rPr>
                  <a:t> </a:t>
                </a:r>
              </a:p>
            </p:txBody>
          </p:sp>
        </mc:Fallback>
      </mc:AlternateContent>
      <p:sp>
        <p:nvSpPr>
          <p:cNvPr id="8" name="标题 1"/>
          <p:cNvSpPr>
            <a:spLocks noGrp="1"/>
          </p:cNvSpPr>
          <p:nvPr>
            <p:ph type="title"/>
          </p:nvPr>
        </p:nvSpPr>
        <p:spPr>
          <a:xfrm>
            <a:off x="317271" y="44624"/>
            <a:ext cx="8503201" cy="536667"/>
          </a:xfrm>
        </p:spPr>
        <p:txBody>
          <a:bodyPr/>
          <a:lstStyle/>
          <a:p>
            <a:pPr algn="l"/>
            <a:r>
              <a:rPr lang="zh-CN" altLang="en-US" dirty="0"/>
              <a:t>点源</a:t>
            </a:r>
            <a:endParaRPr lang="zh-CN" alt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2747317" y="1608066"/>
            <a:ext cx="5943600" cy="369332"/>
          </a:xfrm>
          <a:prstGeom prst="rect">
            <a:avLst/>
          </a:prstGeom>
          <a:noFill/>
          <a:ln>
            <a:solidFill>
              <a:srgbClr val="FF0000"/>
            </a:solidFill>
          </a:ln>
        </p:spPr>
        <p:txBody>
          <a:bodyPr wrap="square" rtlCol="0">
            <a:spAutoFit/>
          </a:bodyPr>
          <a:lstStyle/>
          <a:p>
            <a:r>
              <a:rPr lang="zh-CN" altLang="en-US" dirty="0">
                <a:solidFill>
                  <a:srgbClr val="FF0000"/>
                </a:solidFill>
              </a:rPr>
              <a:t>纯吸收介质，菲克定律不成立，采用基本定义</a:t>
            </a:r>
            <a:endParaRPr lang="zh-CN" altLang="en-US" dirty="0">
              <a:solidFill>
                <a:srgbClr val="FF0000"/>
              </a:solidFill>
            </a:endParaRPr>
          </a:p>
        </p:txBody>
      </p:sp>
      <mc:AlternateContent xmlns:mc="http://schemas.openxmlformats.org/markup-compatibility/2006">
        <mc:Choice xmlns:a14="http://schemas.microsoft.com/office/drawing/2010/main" Requires="a14">
          <p:sp>
            <p:nvSpPr>
              <p:cNvPr id="25" name="矩形 24"/>
              <p:cNvSpPr/>
              <p:nvPr/>
            </p:nvSpPr>
            <p:spPr>
              <a:xfrm>
                <a:off x="259110" y="501160"/>
                <a:ext cx="8561362" cy="6982681"/>
              </a:xfrm>
              <a:prstGeom prst="rect">
                <a:avLst/>
              </a:prstGeom>
            </p:spPr>
            <p:txBody>
              <a:bodyPr wrap="square">
                <a:spAutoFit/>
              </a:bodyPr>
              <a:lstStyle/>
              <a:p>
                <a:pPr>
                  <a:lnSpc>
                    <a:spcPct val="150000"/>
                  </a:lnSpc>
                </a:pPr>
                <a:r>
                  <a:rPr lang="zh-CN" altLang="en-US" sz="2200" dirty="0">
                    <a:solidFill>
                      <a:schemeClr val="tx2"/>
                    </a:solidFill>
                    <a:latin typeface="华文楷体" panose="02010600040101010101" charset="-122"/>
                    <a:ea typeface="华文楷体" panose="02010600040101010101" charset="-122"/>
                  </a:rPr>
                  <a:t> </a:t>
                </a:r>
                <a:r>
                  <a:rPr lang="en-US" altLang="zh-CN" sz="2200" dirty="0">
                    <a:solidFill>
                      <a:schemeClr val="tx2"/>
                    </a:solidFill>
                    <a:latin typeface="华文楷体" panose="02010600040101010101" charset="-122"/>
                    <a:ea typeface="华文楷体" panose="02010600040101010101" charset="-122"/>
                  </a:rPr>
                  <a:t>14</a:t>
                </a:r>
                <a:r>
                  <a:rPr lang="zh-CN" altLang="en-US" sz="2200" dirty="0">
                    <a:solidFill>
                      <a:schemeClr val="tx2"/>
                    </a:solidFill>
                    <a:latin typeface="华文楷体" panose="02010600040101010101" charset="-122"/>
                    <a:ea typeface="华文楷体" panose="02010600040101010101" charset="-122"/>
                  </a:rPr>
                  <a:t>．在半径为</a:t>
                </a:r>
                <a:r>
                  <a:rPr lang="en-US" altLang="zh-CN" sz="2200" dirty="0">
                    <a:solidFill>
                      <a:schemeClr val="tx2"/>
                    </a:solidFill>
                    <a:latin typeface="华文楷体" panose="02010600040101010101" charset="-122"/>
                    <a:ea typeface="华文楷体" panose="02010600040101010101" charset="-122"/>
                  </a:rPr>
                  <a:t>R</a:t>
                </a:r>
                <a:r>
                  <a:rPr lang="zh-CN" altLang="en-US" sz="2200" dirty="0">
                    <a:solidFill>
                      <a:schemeClr val="tx2"/>
                    </a:solidFill>
                    <a:latin typeface="华文楷体" panose="02010600040101010101" charset="-122"/>
                    <a:ea typeface="华文楷体" panose="02010600040101010101" charset="-122"/>
                  </a:rPr>
                  <a:t>的均匀球体中心，有一个各向同性的单位强度热中子源，介质的宏观吸收截面为</a:t>
                </a:r>
                <a14:m>
                  <m:oMath xmlns:m="http://schemas.openxmlformats.org/officeDocument/2006/math">
                    <m:sSub>
                      <m:sSubPr>
                        <m:ctrlPr>
                          <a:rPr lang="en-US" altLang="zh-CN" sz="2200" b="0" i="1" smtClean="0">
                            <a:solidFill>
                              <a:schemeClr val="tx2"/>
                            </a:solidFill>
                            <a:latin typeface="Cambria Math" panose="02040503050406030204" pitchFamily="18" charset="0"/>
                          </a:rPr>
                        </m:ctrlPr>
                      </m:sSubPr>
                      <m:e>
                        <m:r>
                          <m:rPr>
                            <m:sty m:val="p"/>
                          </m:rPr>
                          <a:rPr lang="en-US" altLang="zh-CN" sz="2200" b="0" i="0" smtClean="0">
                            <a:solidFill>
                              <a:schemeClr val="tx2"/>
                            </a:solidFill>
                            <a:latin typeface="Cambria Math" panose="02040503050406030204" pitchFamily="18" charset="0"/>
                          </a:rPr>
                          <m:t>Σ</m:t>
                        </m:r>
                      </m:e>
                      <m:sub>
                        <m:r>
                          <a:rPr lang="en-US" altLang="zh-CN" sz="2200" b="0" i="1" smtClean="0">
                            <a:solidFill>
                              <a:schemeClr val="tx2"/>
                            </a:solidFill>
                            <a:latin typeface="Cambria Math" panose="02040503050406030204" pitchFamily="18" charset="0"/>
                          </a:rPr>
                          <m:t>𝑎</m:t>
                        </m:r>
                      </m:sub>
                    </m:sSub>
                  </m:oMath>
                </a14:m>
                <a:r>
                  <a:rPr lang="zh-CN" altLang="en-US" sz="2200" dirty="0">
                    <a:solidFill>
                      <a:schemeClr val="tx2"/>
                    </a:solidFill>
                    <a:latin typeface="华文楷体" panose="02010600040101010101" charset="-122"/>
                    <a:ea typeface="华文楷体" panose="02010600040101010101" charset="-122"/>
                  </a:rPr>
                  <a:t>。试分别求：</a:t>
                </a:r>
                <a:endParaRPr lang="zh-CN" altLang="en-US" sz="2200" dirty="0">
                  <a:solidFill>
                    <a:schemeClr val="tx2"/>
                  </a:solidFill>
                  <a:latin typeface="华文楷体" panose="02010600040101010101" charset="-122"/>
                  <a:ea typeface="华文楷体" panose="02010600040101010101" charset="-122"/>
                </a:endParaRPr>
              </a:p>
              <a:p>
                <a:pPr>
                  <a:lnSpc>
                    <a:spcPct val="150000"/>
                  </a:lnSpc>
                </a:pPr>
                <a:r>
                  <a:rPr lang="en-US" altLang="zh-CN" sz="2200" dirty="0">
                    <a:solidFill>
                      <a:schemeClr val="tx2"/>
                    </a:solidFill>
                    <a:latin typeface="华文楷体" panose="02010600040101010101" charset="-122"/>
                    <a:ea typeface="华文楷体" panose="02010600040101010101" charset="-122"/>
                  </a:rPr>
                  <a:t>(1)</a:t>
                </a:r>
                <a:r>
                  <a:rPr lang="zh-CN" altLang="en-US" sz="2200" dirty="0">
                    <a:solidFill>
                      <a:schemeClr val="tx2"/>
                    </a:solidFill>
                    <a:latin typeface="华文楷体" panose="02010600040101010101" charset="-122"/>
                    <a:ea typeface="华文楷体" panose="02010600040101010101" charset="-122"/>
                  </a:rPr>
                  <a:t>介质</a:t>
                </a:r>
                <a14:m>
                  <m:oMath xmlns:m="http://schemas.openxmlformats.org/officeDocument/2006/math">
                    <m:sSub>
                      <m:sSubPr>
                        <m:ctrlPr>
                          <a:rPr lang="en-US" altLang="zh-CN" sz="2200" b="0" i="1" smtClean="0">
                            <a:solidFill>
                              <a:schemeClr val="tx2"/>
                            </a:solidFill>
                            <a:latin typeface="Cambria Math" panose="02040503050406030204" pitchFamily="18" charset="0"/>
                          </a:rPr>
                        </m:ctrlPr>
                      </m:sSubPr>
                      <m:e>
                        <m:r>
                          <m:rPr>
                            <m:sty m:val="p"/>
                          </m:rPr>
                          <a:rPr lang="en-US" altLang="zh-CN" sz="2200" b="0" i="0" smtClean="0">
                            <a:solidFill>
                              <a:schemeClr val="tx2"/>
                            </a:solidFill>
                            <a:latin typeface="Cambria Math" panose="02040503050406030204" pitchFamily="18" charset="0"/>
                          </a:rPr>
                          <m:t>Σ</m:t>
                        </m:r>
                      </m:e>
                      <m:sub>
                        <m:r>
                          <a:rPr lang="en-US" altLang="zh-CN" sz="2200" b="0" i="1" smtClean="0">
                            <a:solidFill>
                              <a:schemeClr val="tx2"/>
                            </a:solidFill>
                            <a:latin typeface="Cambria Math" panose="02040503050406030204" pitchFamily="18" charset="0"/>
                          </a:rPr>
                          <m:t>𝑠</m:t>
                        </m:r>
                      </m:sub>
                    </m:sSub>
                    <m:r>
                      <a:rPr lang="en-US" altLang="zh-CN" sz="2200" b="0" i="1" smtClean="0">
                        <a:solidFill>
                          <a:schemeClr val="tx2"/>
                        </a:solidFill>
                        <a:latin typeface="Cambria Math" panose="02040503050406030204" pitchFamily="18" charset="0"/>
                      </a:rPr>
                      <m:t>=</m:t>
                    </m:r>
                    <m:r>
                      <a:rPr lang="en-US" altLang="zh-CN" sz="2200" b="0" i="1" smtClean="0">
                        <a:solidFill>
                          <a:schemeClr val="tx2"/>
                        </a:solidFill>
                        <a:latin typeface="Cambria Math" panose="02040503050406030204" pitchFamily="18" charset="0"/>
                      </a:rPr>
                      <m:t>0</m:t>
                    </m:r>
                  </m:oMath>
                </a14:m>
                <a:r>
                  <a:rPr lang="zh-CN" altLang="en-US" sz="2200" dirty="0">
                    <a:solidFill>
                      <a:schemeClr val="tx2"/>
                    </a:solidFill>
                    <a:latin typeface="华文楷体" panose="02010600040101010101" charset="-122"/>
                    <a:ea typeface="华文楷体" panose="02010600040101010101" charset="-122"/>
                  </a:rPr>
                  <a:t> ；</a:t>
                </a:r>
                <a:endParaRPr lang="zh-CN" altLang="en-US" sz="2200" dirty="0">
                  <a:solidFill>
                    <a:schemeClr val="tx2"/>
                  </a:solidFill>
                  <a:latin typeface="华文楷体" panose="02010600040101010101" charset="-122"/>
                  <a:ea typeface="华文楷体" panose="02010600040101010101" charset="-122"/>
                </a:endParaRPr>
              </a:p>
              <a:p>
                <a:pPr>
                  <a:lnSpc>
                    <a:spcPct val="150000"/>
                  </a:lnSpc>
                </a:pPr>
                <a:r>
                  <a:rPr lang="en-US" altLang="zh-CN" sz="2200" dirty="0">
                    <a:solidFill>
                      <a:schemeClr val="tx2"/>
                    </a:solidFill>
                    <a:latin typeface="华文楷体" panose="02010600040101010101" charset="-122"/>
                    <a:ea typeface="华文楷体" panose="02010600040101010101" charset="-122"/>
                  </a:rPr>
                  <a:t>(2) </a:t>
                </a:r>
                <a14:m>
                  <m:oMath xmlns:m="http://schemas.openxmlformats.org/officeDocument/2006/math">
                    <m:sSub>
                      <m:sSubPr>
                        <m:ctrlPr>
                          <a:rPr lang="en-US" altLang="zh-CN" sz="2200" b="0" i="1" smtClean="0">
                            <a:solidFill>
                              <a:schemeClr val="tx2"/>
                            </a:solidFill>
                            <a:latin typeface="Cambria Math" panose="02040503050406030204" pitchFamily="18" charset="0"/>
                          </a:rPr>
                        </m:ctrlPr>
                      </m:sSubPr>
                      <m:e>
                        <m:r>
                          <m:rPr>
                            <m:sty m:val="p"/>
                          </m:rPr>
                          <a:rPr lang="en-US" altLang="zh-CN" sz="2200" b="0" i="0" smtClean="0">
                            <a:solidFill>
                              <a:schemeClr val="tx2"/>
                            </a:solidFill>
                            <a:latin typeface="Cambria Math" panose="02040503050406030204" pitchFamily="18" charset="0"/>
                          </a:rPr>
                          <m:t>Σ</m:t>
                        </m:r>
                      </m:e>
                      <m:sub>
                        <m:r>
                          <a:rPr lang="en-US" altLang="zh-CN" sz="2200" b="0" i="1" smtClean="0">
                            <a:solidFill>
                              <a:schemeClr val="tx2"/>
                            </a:solidFill>
                            <a:latin typeface="Cambria Math" panose="02040503050406030204" pitchFamily="18" charset="0"/>
                          </a:rPr>
                          <m:t>𝑆</m:t>
                        </m:r>
                      </m:sub>
                    </m:sSub>
                    <m:r>
                      <a:rPr lang="en-US" altLang="zh-CN" sz="2200" i="1">
                        <a:solidFill>
                          <a:schemeClr val="tx2"/>
                        </a:solidFill>
                        <a:latin typeface="Cambria Math" panose="02040503050406030204" pitchFamily="18" charset="0"/>
                        <a:ea typeface="Cambria Math" panose="02040503050406030204" pitchFamily="18" charset="0"/>
                      </a:rPr>
                      <m:t>≠</m:t>
                    </m:r>
                    <m:r>
                      <a:rPr lang="en-US" altLang="zh-CN" sz="2200" b="0" i="1" smtClean="0">
                        <a:solidFill>
                          <a:schemeClr val="tx2"/>
                        </a:solidFill>
                        <a:latin typeface="Cambria Math" panose="02040503050406030204" pitchFamily="18" charset="0"/>
                        <a:ea typeface="Cambria Math" panose="02040503050406030204" pitchFamily="18" charset="0"/>
                      </a:rPr>
                      <m:t>0</m:t>
                    </m:r>
                  </m:oMath>
                </a14:m>
                <a:r>
                  <a:rPr lang="zh-CN" altLang="en-US" sz="2200" dirty="0">
                    <a:solidFill>
                      <a:schemeClr val="tx2"/>
                    </a:solidFill>
                    <a:latin typeface="华文楷体" panose="02010600040101010101" charset="-122"/>
                    <a:ea typeface="华文楷体" panose="02010600040101010101" charset="-122"/>
                  </a:rPr>
                  <a:t>两种情况下球体内的中子通量密度分布和中子自球表面逃到真空的概率是多少？为什么这两者不同？</a:t>
                </a:r>
                <a:endParaRPr lang="en-US" altLang="zh-CN" sz="2200" dirty="0">
                  <a:solidFill>
                    <a:schemeClr val="tx2"/>
                  </a:solidFill>
                  <a:latin typeface="华文楷体" panose="02010600040101010101" charset="-122"/>
                  <a:ea typeface="华文楷体" panose="02010600040101010101" charset="-122"/>
                </a:endParaRPr>
              </a:p>
              <a:p>
                <a:pPr>
                  <a:lnSpc>
                    <a:spcPct val="150000"/>
                  </a:lnSpc>
                </a:pPr>
                <a:r>
                  <a:rPr lang="zh-CN" altLang="zh-CN" sz="2200" dirty="0">
                    <a:solidFill>
                      <a:schemeClr val="tx2"/>
                    </a:solidFill>
                    <a:latin typeface="华文楷体" panose="02010600040101010101" charset="-122"/>
                    <a:ea typeface="华文楷体" panose="02010600040101010101" charset="-122"/>
                  </a:rPr>
                  <a:t>解</a:t>
                </a:r>
                <a:r>
                  <a:rPr lang="en-US" altLang="zh-CN" sz="2200" dirty="0">
                    <a:solidFill>
                      <a:schemeClr val="tx2"/>
                    </a:solidFill>
                    <a:latin typeface="华文楷体" panose="02010600040101010101" charset="-122"/>
                    <a:ea typeface="华文楷体" panose="02010600040101010101" charset="-122"/>
                  </a:rPr>
                  <a:t>: (1) </a:t>
                </a:r>
                <a:r>
                  <a:rPr lang="zh-CN" altLang="zh-CN" sz="2200" dirty="0">
                    <a:solidFill>
                      <a:schemeClr val="tx2"/>
                    </a:solidFill>
                    <a:latin typeface="华文楷体" panose="02010600040101010101" charset="-122"/>
                    <a:ea typeface="华文楷体" panose="02010600040101010101" charset="-122"/>
                  </a:rPr>
                  <a:t>当介质 </a:t>
                </a:r>
                <a14:m>
                  <m:oMath xmlns:m="http://schemas.openxmlformats.org/officeDocument/2006/math">
                    <m:sSub>
                      <m:sSubPr>
                        <m:ctrlPr>
                          <a:rPr lang="zh-CN" altLang="zh-CN" sz="2200" i="1">
                            <a:solidFill>
                              <a:schemeClr val="tx2"/>
                            </a:solidFill>
                            <a:latin typeface="Cambria Math" panose="02040503050406030204" pitchFamily="18" charset="0"/>
                            <a:ea typeface="华文楷体" panose="02010600040101010101" charset="-122"/>
                          </a:rPr>
                        </m:ctrlPr>
                      </m:sSubPr>
                      <m:e>
                        <m:r>
                          <m:rPr>
                            <m:sty m:val="p"/>
                          </m:rPr>
                          <a:rPr lang="en-US" altLang="zh-CN" sz="2200">
                            <a:solidFill>
                              <a:schemeClr val="tx2"/>
                            </a:solidFill>
                            <a:latin typeface="Cambria Math" panose="02040503050406030204" pitchFamily="18" charset="0"/>
                            <a:ea typeface="华文楷体" panose="02010600040101010101" charset="-122"/>
                          </a:rPr>
                          <m:t>Σ</m:t>
                        </m:r>
                      </m:e>
                      <m:sub>
                        <m:r>
                          <a:rPr lang="en-US" altLang="zh-CN" sz="2200">
                            <a:solidFill>
                              <a:schemeClr val="tx2"/>
                            </a:solidFill>
                            <a:latin typeface="Cambria Math" panose="02040503050406030204" pitchFamily="18" charset="0"/>
                            <a:ea typeface="华文楷体" panose="02010600040101010101" charset="-122"/>
                          </a:rPr>
                          <m:t>𝑠</m:t>
                        </m:r>
                      </m:sub>
                    </m:sSub>
                    <m:r>
                      <a:rPr lang="en-US" altLang="zh-CN" sz="2200">
                        <a:solidFill>
                          <a:schemeClr val="tx2"/>
                        </a:solidFill>
                        <a:latin typeface="Cambria Math" panose="02040503050406030204" pitchFamily="18" charset="0"/>
                        <a:ea typeface="华文楷体" panose="02010600040101010101" charset="-122"/>
                      </a:rPr>
                      <m:t>=</m:t>
                    </m:r>
                    <m:r>
                      <a:rPr lang="en-US" altLang="zh-CN" sz="2200">
                        <a:solidFill>
                          <a:schemeClr val="tx2"/>
                        </a:solidFill>
                        <a:latin typeface="Cambria Math" panose="02040503050406030204" pitchFamily="18" charset="0"/>
                        <a:ea typeface="华文楷体" panose="02010600040101010101" charset="-122"/>
                      </a:rPr>
                      <m:t>0</m:t>
                    </m:r>
                  </m:oMath>
                </a14:m>
                <a:r>
                  <a:rPr lang="en-US" altLang="zh-CN" sz="2200" dirty="0">
                    <a:solidFill>
                      <a:schemeClr val="tx2"/>
                    </a:solidFill>
                    <a:latin typeface="华文楷体" panose="02010600040101010101" charset="-122"/>
                    <a:ea typeface="华文楷体" panose="02010600040101010101" charset="-122"/>
                  </a:rPr>
                  <a:t> </a:t>
                </a:r>
                <a:r>
                  <a:rPr lang="zh-CN" altLang="zh-CN" sz="2200" dirty="0">
                    <a:solidFill>
                      <a:schemeClr val="tx2"/>
                    </a:solidFill>
                    <a:latin typeface="华文楷体" panose="02010600040101010101" charset="-122"/>
                    <a:ea typeface="华文楷体" panose="02010600040101010101" charset="-122"/>
                  </a:rPr>
                  <a:t>时</a:t>
                </a:r>
                <a:r>
                  <a:rPr lang="en-US" altLang="zh-CN" sz="2200" dirty="0">
                    <a:solidFill>
                      <a:schemeClr val="tx2"/>
                    </a:solidFill>
                    <a:latin typeface="华文楷体" panose="02010600040101010101" charset="-122"/>
                    <a:ea typeface="华文楷体" panose="02010600040101010101" charset="-122"/>
                  </a:rPr>
                  <a:t> : </a:t>
                </a:r>
                <a:r>
                  <a:rPr lang="zh-CN" altLang="zh-CN" sz="2200" dirty="0">
                    <a:solidFill>
                      <a:schemeClr val="tx2"/>
                    </a:solidFill>
                    <a:latin typeface="华文楷体" panose="02010600040101010101" charset="-122"/>
                    <a:ea typeface="华文楷体" panose="02010600040101010101" charset="-122"/>
                  </a:rPr>
                  <a:t>中子通量</a:t>
                </a:r>
                <a:r>
                  <a:rPr lang="en-US" altLang="zh-CN" sz="2200" dirty="0">
                    <a:solidFill>
                      <a:schemeClr val="tx2"/>
                    </a:solidFill>
                    <a:latin typeface="华文楷体" panose="02010600040101010101" charset="-122"/>
                    <a:ea typeface="华文楷体" panose="02010600040101010101" charset="-122"/>
                  </a:rPr>
                  <a:t>: </a:t>
                </a:r>
                <a14:m>
                  <m:oMath xmlns:m="http://schemas.openxmlformats.org/officeDocument/2006/math">
                    <m:r>
                      <a:rPr lang="en-US" altLang="zh-CN" sz="2200">
                        <a:solidFill>
                          <a:schemeClr val="tx2"/>
                        </a:solidFill>
                        <a:latin typeface="Cambria Math" panose="02040503050406030204" pitchFamily="18" charset="0"/>
                        <a:ea typeface="华文楷体" panose="02010600040101010101" charset="-122"/>
                      </a:rPr>
                      <m:t>𝜙</m:t>
                    </m:r>
                    <m:r>
                      <a:rPr lang="en-US" altLang="zh-CN" sz="2200">
                        <a:solidFill>
                          <a:schemeClr val="tx2"/>
                        </a:solidFill>
                        <a:latin typeface="Cambria Math" panose="02040503050406030204" pitchFamily="18" charset="0"/>
                        <a:ea typeface="华文楷体" panose="02010600040101010101" charset="-122"/>
                      </a:rPr>
                      <m:t>(</m:t>
                    </m:r>
                    <m:r>
                      <a:rPr lang="en-US" altLang="zh-CN" sz="2200">
                        <a:solidFill>
                          <a:schemeClr val="tx2"/>
                        </a:solidFill>
                        <a:latin typeface="Cambria Math" panose="02040503050406030204" pitchFamily="18" charset="0"/>
                        <a:ea typeface="华文楷体" panose="02010600040101010101" charset="-122"/>
                      </a:rPr>
                      <m:t>𝑟</m:t>
                    </m:r>
                    <m:r>
                      <a:rPr lang="en-US" altLang="zh-CN" sz="2200">
                        <a:solidFill>
                          <a:schemeClr val="tx2"/>
                        </a:solidFill>
                        <a:latin typeface="Cambria Math" panose="02040503050406030204" pitchFamily="18" charset="0"/>
                        <a:ea typeface="华文楷体" panose="02010600040101010101" charset="-122"/>
                      </a:rPr>
                      <m:t>)=</m:t>
                    </m:r>
                    <m:f>
                      <m:fPr>
                        <m:ctrlPr>
                          <a:rPr lang="zh-CN" altLang="zh-CN" sz="2200" i="1">
                            <a:solidFill>
                              <a:schemeClr val="tx2"/>
                            </a:solidFill>
                            <a:latin typeface="Cambria Math" panose="02040503050406030204" pitchFamily="18" charset="0"/>
                            <a:ea typeface="华文楷体" panose="02010600040101010101" charset="-122"/>
                          </a:rPr>
                        </m:ctrlPr>
                      </m:fPr>
                      <m:num>
                        <m:r>
                          <a:rPr lang="en-US" altLang="zh-CN" sz="2200">
                            <a:solidFill>
                              <a:schemeClr val="tx2"/>
                            </a:solidFill>
                            <a:latin typeface="Cambria Math" panose="02040503050406030204" pitchFamily="18" charset="0"/>
                            <a:ea typeface="华文楷体" panose="02010600040101010101" charset="-122"/>
                          </a:rPr>
                          <m:t>𝑆</m:t>
                        </m:r>
                        <m:sSup>
                          <m:sSupPr>
                            <m:ctrlPr>
                              <a:rPr lang="zh-CN" altLang="zh-CN" sz="2200" i="1">
                                <a:solidFill>
                                  <a:schemeClr val="tx2"/>
                                </a:solidFill>
                                <a:latin typeface="Cambria Math" panose="02040503050406030204" pitchFamily="18" charset="0"/>
                                <a:ea typeface="华文楷体" panose="02010600040101010101" charset="-122"/>
                              </a:rPr>
                            </m:ctrlPr>
                          </m:sSupPr>
                          <m:e>
                            <m:r>
                              <a:rPr lang="en-US" altLang="zh-CN" sz="2200">
                                <a:solidFill>
                                  <a:schemeClr val="tx2"/>
                                </a:solidFill>
                                <a:latin typeface="Cambria Math" panose="02040503050406030204" pitchFamily="18" charset="0"/>
                                <a:ea typeface="华文楷体" panose="02010600040101010101" charset="-122"/>
                              </a:rPr>
                              <m:t>𝑒</m:t>
                            </m:r>
                          </m:e>
                          <m:sup>
                            <m:r>
                              <a:rPr lang="en-US" altLang="zh-CN" sz="2200">
                                <a:solidFill>
                                  <a:schemeClr val="tx2"/>
                                </a:solidFill>
                                <a:latin typeface="Cambria Math" panose="02040503050406030204" pitchFamily="18" charset="0"/>
                                <a:ea typeface="华文楷体" panose="02010600040101010101" charset="-122"/>
                              </a:rPr>
                              <m:t>−</m:t>
                            </m:r>
                            <m:r>
                              <a:rPr lang="en-US" altLang="zh-CN" sz="2200">
                                <a:solidFill>
                                  <a:schemeClr val="tx2"/>
                                </a:solidFill>
                                <a:latin typeface="Cambria Math" panose="02040503050406030204" pitchFamily="18" charset="0"/>
                                <a:ea typeface="华文楷体" panose="02010600040101010101" charset="-122"/>
                              </a:rPr>
                              <m:t>𝑟</m:t>
                            </m:r>
                            <m:sSub>
                              <m:sSubPr>
                                <m:ctrlPr>
                                  <a:rPr lang="zh-CN" altLang="zh-CN" sz="2200" i="1">
                                    <a:solidFill>
                                      <a:schemeClr val="tx2"/>
                                    </a:solidFill>
                                    <a:latin typeface="Cambria Math" panose="02040503050406030204" pitchFamily="18" charset="0"/>
                                    <a:ea typeface="华文楷体" panose="02010600040101010101" charset="-122"/>
                                  </a:rPr>
                                </m:ctrlPr>
                              </m:sSubPr>
                              <m:e>
                                <m:r>
                                  <m:rPr>
                                    <m:sty m:val="p"/>
                                  </m:rPr>
                                  <a:rPr lang="en-US" altLang="zh-CN" sz="2200">
                                    <a:solidFill>
                                      <a:schemeClr val="tx2"/>
                                    </a:solidFill>
                                    <a:latin typeface="Cambria Math" panose="02040503050406030204" pitchFamily="18" charset="0"/>
                                    <a:ea typeface="华文楷体" panose="02010600040101010101" charset="-122"/>
                                  </a:rPr>
                                  <m:t>Σ</m:t>
                                </m:r>
                              </m:e>
                              <m:sub>
                                <m:r>
                                  <a:rPr lang="en-US" altLang="zh-CN" sz="2200">
                                    <a:solidFill>
                                      <a:schemeClr val="tx2"/>
                                    </a:solidFill>
                                    <a:latin typeface="Cambria Math" panose="02040503050406030204" pitchFamily="18" charset="0"/>
                                    <a:ea typeface="华文楷体" panose="02010600040101010101" charset="-122"/>
                                  </a:rPr>
                                  <m:t>𝑎</m:t>
                                </m:r>
                              </m:sub>
                            </m:sSub>
                          </m:sup>
                        </m:sSup>
                      </m:num>
                      <m:den>
                        <m:r>
                          <a:rPr lang="en-US" altLang="zh-CN" sz="2200">
                            <a:solidFill>
                              <a:schemeClr val="tx2"/>
                            </a:solidFill>
                            <a:latin typeface="Cambria Math" panose="02040503050406030204" pitchFamily="18" charset="0"/>
                            <a:ea typeface="华文楷体" panose="02010600040101010101" charset="-122"/>
                          </a:rPr>
                          <m:t>4</m:t>
                        </m:r>
                        <m:r>
                          <a:rPr lang="en-US" altLang="zh-CN" sz="2200">
                            <a:solidFill>
                              <a:schemeClr val="tx2"/>
                            </a:solidFill>
                            <a:latin typeface="Cambria Math" panose="02040503050406030204" pitchFamily="18" charset="0"/>
                            <a:ea typeface="华文楷体" panose="02010600040101010101" charset="-122"/>
                          </a:rPr>
                          <m:t>𝜋</m:t>
                        </m:r>
                        <m:sSup>
                          <m:sSupPr>
                            <m:ctrlPr>
                              <a:rPr lang="zh-CN" altLang="zh-CN" sz="2200" i="1">
                                <a:solidFill>
                                  <a:schemeClr val="tx2"/>
                                </a:solidFill>
                                <a:latin typeface="Cambria Math" panose="02040503050406030204" pitchFamily="18" charset="0"/>
                                <a:ea typeface="华文楷体" panose="02010600040101010101" charset="-122"/>
                              </a:rPr>
                            </m:ctrlPr>
                          </m:sSupPr>
                          <m:e>
                            <m:r>
                              <a:rPr lang="en-US" altLang="zh-CN" sz="2200">
                                <a:solidFill>
                                  <a:schemeClr val="tx2"/>
                                </a:solidFill>
                                <a:latin typeface="Cambria Math" panose="02040503050406030204" pitchFamily="18" charset="0"/>
                                <a:ea typeface="华文楷体" panose="02010600040101010101" charset="-122"/>
                              </a:rPr>
                              <m:t>𝑟</m:t>
                            </m:r>
                          </m:e>
                          <m:sup>
                            <m:r>
                              <a:rPr lang="en-US" altLang="zh-CN" sz="2200">
                                <a:solidFill>
                                  <a:schemeClr val="tx2"/>
                                </a:solidFill>
                                <a:latin typeface="Cambria Math" panose="02040503050406030204" pitchFamily="18" charset="0"/>
                                <a:ea typeface="华文楷体" panose="02010600040101010101" charset="-122"/>
                              </a:rPr>
                              <m:t>2</m:t>
                            </m:r>
                          </m:sup>
                        </m:sSup>
                      </m:den>
                    </m:f>
                  </m:oMath>
                </a14:m>
                <a:br>
                  <a:rPr lang="en-US" altLang="zh-CN" sz="2200" dirty="0">
                    <a:solidFill>
                      <a:schemeClr val="tx2"/>
                    </a:solidFill>
                    <a:latin typeface="华文楷体" panose="02010600040101010101" charset="-122"/>
                    <a:ea typeface="华文楷体" panose="02010600040101010101" charset="-122"/>
                  </a:rPr>
                </a:br>
                <a:r>
                  <a:rPr lang="zh-CN" altLang="zh-CN" sz="2200" dirty="0">
                    <a:solidFill>
                      <a:schemeClr val="tx2"/>
                    </a:solidFill>
                    <a:latin typeface="华文楷体" panose="02010600040101010101" charset="-122"/>
                    <a:ea typeface="华文楷体" panose="02010600040101010101" charset="-122"/>
                  </a:rPr>
                  <a:t>泄漏几率</a:t>
                </a:r>
                <a:r>
                  <a:rPr lang="en-US" altLang="zh-CN" sz="2200" dirty="0">
                    <a:solidFill>
                      <a:schemeClr val="tx2"/>
                    </a:solidFill>
                    <a:latin typeface="华文楷体" panose="02010600040101010101" charset="-122"/>
                    <a:ea typeface="华文楷体" panose="02010600040101010101" charset="-122"/>
                  </a:rPr>
                  <a:t>: </a:t>
                </a:r>
                <a14:m>
                  <m:oMath xmlns:m="http://schemas.openxmlformats.org/officeDocument/2006/math">
                    <m:r>
                      <a:rPr lang="en-US" altLang="zh-CN" sz="2200">
                        <a:solidFill>
                          <a:schemeClr val="tx2"/>
                        </a:solidFill>
                        <a:latin typeface="Cambria Math" panose="02040503050406030204" pitchFamily="18" charset="0"/>
                        <a:ea typeface="华文楷体" panose="02010600040101010101" charset="-122"/>
                      </a:rPr>
                      <m:t>𝑃</m:t>
                    </m:r>
                    <m:r>
                      <a:rPr lang="en-US" altLang="zh-CN" sz="2200">
                        <a:solidFill>
                          <a:schemeClr val="tx2"/>
                        </a:solidFill>
                        <a:latin typeface="Cambria Math" panose="02040503050406030204" pitchFamily="18" charset="0"/>
                        <a:ea typeface="华文楷体" panose="02010600040101010101" charset="-122"/>
                      </a:rPr>
                      <m:t>=</m:t>
                    </m:r>
                    <m:sSup>
                      <m:sSupPr>
                        <m:ctrlPr>
                          <a:rPr lang="zh-CN" altLang="zh-CN" sz="2200" i="1">
                            <a:solidFill>
                              <a:schemeClr val="tx2"/>
                            </a:solidFill>
                            <a:latin typeface="Cambria Math" panose="02040503050406030204" pitchFamily="18" charset="0"/>
                            <a:ea typeface="华文楷体" panose="02010600040101010101" charset="-122"/>
                          </a:rPr>
                        </m:ctrlPr>
                      </m:sSupPr>
                      <m:e>
                        <m:r>
                          <a:rPr lang="en-US" altLang="zh-CN" sz="2200">
                            <a:solidFill>
                              <a:schemeClr val="tx2"/>
                            </a:solidFill>
                            <a:latin typeface="Cambria Math" panose="02040503050406030204" pitchFamily="18" charset="0"/>
                            <a:ea typeface="华文楷体" panose="02010600040101010101" charset="-122"/>
                          </a:rPr>
                          <m:t>𝑒</m:t>
                        </m:r>
                      </m:e>
                      <m:sup>
                        <m:r>
                          <a:rPr lang="en-US" altLang="zh-CN" sz="2200">
                            <a:solidFill>
                              <a:schemeClr val="tx2"/>
                            </a:solidFill>
                            <a:latin typeface="Cambria Math" panose="02040503050406030204" pitchFamily="18" charset="0"/>
                            <a:ea typeface="华文楷体" panose="02010600040101010101" charset="-122"/>
                          </a:rPr>
                          <m:t>−</m:t>
                        </m:r>
                        <m:r>
                          <a:rPr lang="en-US" altLang="zh-CN" sz="2200">
                            <a:solidFill>
                              <a:schemeClr val="tx2"/>
                            </a:solidFill>
                            <a:latin typeface="Cambria Math" panose="02040503050406030204" pitchFamily="18" charset="0"/>
                            <a:ea typeface="华文楷体" panose="02010600040101010101" charset="-122"/>
                          </a:rPr>
                          <m:t>𝑅</m:t>
                        </m:r>
                        <m:sSub>
                          <m:sSubPr>
                            <m:ctrlPr>
                              <a:rPr lang="zh-CN" altLang="zh-CN" sz="2200" i="1">
                                <a:solidFill>
                                  <a:schemeClr val="tx2"/>
                                </a:solidFill>
                                <a:latin typeface="Cambria Math" panose="02040503050406030204" pitchFamily="18" charset="0"/>
                                <a:ea typeface="华文楷体" panose="02010600040101010101" charset="-122"/>
                              </a:rPr>
                            </m:ctrlPr>
                          </m:sSubPr>
                          <m:e>
                            <m:r>
                              <m:rPr>
                                <m:sty m:val="p"/>
                              </m:rPr>
                              <a:rPr lang="en-US" altLang="zh-CN" sz="2200">
                                <a:solidFill>
                                  <a:schemeClr val="tx2"/>
                                </a:solidFill>
                                <a:latin typeface="Cambria Math" panose="02040503050406030204" pitchFamily="18" charset="0"/>
                                <a:ea typeface="华文楷体" panose="02010600040101010101" charset="-122"/>
                              </a:rPr>
                              <m:t>Σ</m:t>
                            </m:r>
                          </m:e>
                          <m:sub>
                            <m:r>
                              <a:rPr lang="en-US" altLang="zh-CN" sz="2200">
                                <a:solidFill>
                                  <a:schemeClr val="tx2"/>
                                </a:solidFill>
                                <a:latin typeface="Cambria Math" panose="02040503050406030204" pitchFamily="18" charset="0"/>
                                <a:ea typeface="华文楷体" panose="02010600040101010101" charset="-122"/>
                              </a:rPr>
                              <m:t>𝑎</m:t>
                            </m:r>
                          </m:sub>
                        </m:sSub>
                      </m:sup>
                    </m:sSup>
                  </m:oMath>
                </a14:m>
                <a:br>
                  <a:rPr lang="en-US" altLang="zh-CN" sz="2200" dirty="0">
                    <a:solidFill>
                      <a:schemeClr val="tx2"/>
                    </a:solidFill>
                    <a:latin typeface="华文楷体" panose="02010600040101010101" charset="-122"/>
                    <a:ea typeface="华文楷体" panose="02010600040101010101" charset="-122"/>
                  </a:rPr>
                </a:br>
                <a:r>
                  <a:rPr lang="en-US" altLang="zh-CN" sz="2200" dirty="0">
                    <a:solidFill>
                      <a:schemeClr val="tx2"/>
                    </a:solidFill>
                    <a:latin typeface="华文楷体" panose="02010600040101010101" charset="-122"/>
                    <a:ea typeface="华文楷体" panose="02010600040101010101" charset="-122"/>
                  </a:rPr>
                  <a:t>(2) </a:t>
                </a:r>
                <a:r>
                  <a:rPr lang="zh-CN" altLang="zh-CN" sz="2200" dirty="0">
                    <a:solidFill>
                      <a:schemeClr val="tx2"/>
                    </a:solidFill>
                    <a:latin typeface="华文楷体" panose="02010600040101010101" charset="-122"/>
                    <a:ea typeface="华文楷体" panose="02010600040101010101" charset="-122"/>
                  </a:rPr>
                  <a:t>当介质 </a:t>
                </a:r>
                <a14:m>
                  <m:oMath xmlns:m="http://schemas.openxmlformats.org/officeDocument/2006/math">
                    <m:sSub>
                      <m:sSubPr>
                        <m:ctrlPr>
                          <a:rPr lang="zh-CN" altLang="zh-CN" sz="2200" i="1">
                            <a:solidFill>
                              <a:schemeClr val="tx2"/>
                            </a:solidFill>
                            <a:latin typeface="Cambria Math" panose="02040503050406030204" pitchFamily="18" charset="0"/>
                            <a:ea typeface="华文楷体" panose="02010600040101010101" charset="-122"/>
                          </a:rPr>
                        </m:ctrlPr>
                      </m:sSubPr>
                      <m:e>
                        <m:r>
                          <m:rPr>
                            <m:sty m:val="p"/>
                          </m:rPr>
                          <a:rPr lang="en-US" altLang="zh-CN" sz="2200">
                            <a:solidFill>
                              <a:schemeClr val="tx2"/>
                            </a:solidFill>
                            <a:latin typeface="Cambria Math" panose="02040503050406030204" pitchFamily="18" charset="0"/>
                            <a:ea typeface="华文楷体" panose="02010600040101010101" charset="-122"/>
                          </a:rPr>
                          <m:t>Σ</m:t>
                        </m:r>
                      </m:e>
                      <m:sub>
                        <m:r>
                          <a:rPr lang="en-US" altLang="zh-CN" sz="2200">
                            <a:solidFill>
                              <a:schemeClr val="tx2"/>
                            </a:solidFill>
                            <a:latin typeface="Cambria Math" panose="02040503050406030204" pitchFamily="18" charset="0"/>
                            <a:ea typeface="华文楷体" panose="02010600040101010101" charset="-122"/>
                          </a:rPr>
                          <m:t>𝑠</m:t>
                        </m:r>
                      </m:sub>
                    </m:sSub>
                    <m:r>
                      <a:rPr lang="en-US" altLang="zh-CN" sz="2200">
                        <a:solidFill>
                          <a:schemeClr val="tx2"/>
                        </a:solidFill>
                        <a:latin typeface="Cambria Math" panose="02040503050406030204" pitchFamily="18" charset="0"/>
                        <a:ea typeface="华文楷体" panose="02010600040101010101" charset="-122"/>
                      </a:rPr>
                      <m:t>≠</m:t>
                    </m:r>
                    <m:r>
                      <a:rPr lang="en-US" altLang="zh-CN" sz="2200">
                        <a:solidFill>
                          <a:schemeClr val="tx2"/>
                        </a:solidFill>
                        <a:latin typeface="Cambria Math" panose="02040503050406030204" pitchFamily="18" charset="0"/>
                        <a:ea typeface="华文楷体" panose="02010600040101010101" charset="-122"/>
                      </a:rPr>
                      <m:t>0</m:t>
                    </m:r>
                  </m:oMath>
                </a14:m>
                <a:r>
                  <a:rPr lang="en-US" altLang="zh-CN" sz="2200" dirty="0">
                    <a:solidFill>
                      <a:schemeClr val="tx2"/>
                    </a:solidFill>
                    <a:latin typeface="华文楷体" panose="02010600040101010101" charset="-122"/>
                    <a:ea typeface="华文楷体" panose="02010600040101010101" charset="-122"/>
                  </a:rPr>
                  <a:t> </a:t>
                </a:r>
                <a:r>
                  <a:rPr lang="zh-CN" altLang="zh-CN" sz="2200" dirty="0">
                    <a:solidFill>
                      <a:schemeClr val="tx2"/>
                    </a:solidFill>
                    <a:latin typeface="华文楷体" panose="02010600040101010101" charset="-122"/>
                    <a:ea typeface="华文楷体" panose="02010600040101010101" charset="-122"/>
                  </a:rPr>
                  <a:t>时，采用球坐标，有如下的扩散方程</a:t>
                </a:r>
                <a:r>
                  <a:rPr lang="en-US" altLang="zh-CN" sz="2200" dirty="0">
                    <a:solidFill>
                      <a:schemeClr val="tx2"/>
                    </a:solidFill>
                    <a:latin typeface="华文楷体" panose="02010600040101010101" charset="-122"/>
                    <a:ea typeface="华文楷体" panose="02010600040101010101" charset="-122"/>
                  </a:rPr>
                  <a:t>:</a:t>
                </a:r>
                <a:endParaRPr lang="zh-CN" altLang="zh-CN" sz="2200" dirty="0">
                  <a:solidFill>
                    <a:schemeClr val="tx2"/>
                  </a:solidFill>
                  <a:latin typeface="华文楷体" panose="02010600040101010101" charset="-122"/>
                  <a:ea typeface="华文楷体" panose="02010600040101010101" charset="-122"/>
                </a:endParaRPr>
              </a:p>
              <a:p>
                <a:pPr>
                  <a:lnSpc>
                    <a:spcPct val="150000"/>
                  </a:lnSpc>
                </a:pPr>
                <a14:m>
                  <m:oMathPara xmlns:m="http://schemas.openxmlformats.org/officeDocument/2006/math">
                    <m:oMathParaPr>
                      <m:jc m:val="left"/>
                    </m:oMathParaPr>
                    <m:oMath xmlns:m="http://schemas.openxmlformats.org/officeDocument/2006/math">
                      <m:f>
                        <m:fPr>
                          <m:ctrlPr>
                            <a:rPr lang="zh-CN" altLang="zh-CN" sz="2200" i="1">
                              <a:solidFill>
                                <a:schemeClr val="tx2"/>
                              </a:solidFill>
                              <a:latin typeface="Cambria Math" panose="02040503050406030204" pitchFamily="18" charset="0"/>
                              <a:ea typeface="华文楷体" panose="02010600040101010101" charset="-122"/>
                            </a:rPr>
                          </m:ctrlPr>
                        </m:fPr>
                        <m:num>
                          <m:sSup>
                            <m:sSupPr>
                              <m:ctrlPr>
                                <a:rPr lang="zh-CN" altLang="zh-CN" sz="2200" i="1">
                                  <a:solidFill>
                                    <a:schemeClr val="tx2"/>
                                  </a:solidFill>
                                  <a:latin typeface="Cambria Math" panose="02040503050406030204" pitchFamily="18" charset="0"/>
                                  <a:ea typeface="华文楷体" panose="02010600040101010101" charset="-122"/>
                                </a:rPr>
                              </m:ctrlPr>
                            </m:sSupPr>
                            <m:e>
                              <m:r>
                                <a:rPr lang="en-US" altLang="zh-CN" sz="2200">
                                  <a:solidFill>
                                    <a:schemeClr val="tx2"/>
                                  </a:solidFill>
                                  <a:latin typeface="Cambria Math" panose="02040503050406030204" pitchFamily="18" charset="0"/>
                                  <a:ea typeface="华文楷体" panose="02010600040101010101" charset="-122"/>
                                </a:rPr>
                                <m:t>𝑑</m:t>
                              </m:r>
                            </m:e>
                            <m:sup>
                              <m:r>
                                <a:rPr lang="en-US" altLang="zh-CN" sz="2200">
                                  <a:solidFill>
                                    <a:schemeClr val="tx2"/>
                                  </a:solidFill>
                                  <a:latin typeface="Cambria Math" panose="02040503050406030204" pitchFamily="18" charset="0"/>
                                  <a:ea typeface="华文楷体" panose="02010600040101010101" charset="-122"/>
                                </a:rPr>
                                <m:t>2</m:t>
                              </m:r>
                            </m:sup>
                          </m:sSup>
                          <m:r>
                            <a:rPr lang="en-US" altLang="zh-CN" sz="2200">
                              <a:solidFill>
                                <a:schemeClr val="tx2"/>
                              </a:solidFill>
                              <a:latin typeface="Cambria Math" panose="02040503050406030204" pitchFamily="18" charset="0"/>
                              <a:ea typeface="华文楷体" panose="02010600040101010101" charset="-122"/>
                            </a:rPr>
                            <m:t>𝜙</m:t>
                          </m:r>
                          <m:r>
                            <a:rPr lang="en-US" altLang="zh-CN" sz="2200">
                              <a:solidFill>
                                <a:schemeClr val="tx2"/>
                              </a:solidFill>
                              <a:latin typeface="Cambria Math" panose="02040503050406030204" pitchFamily="18" charset="0"/>
                              <a:ea typeface="华文楷体" panose="02010600040101010101" charset="-122"/>
                            </a:rPr>
                            <m:t>(</m:t>
                          </m:r>
                          <m:r>
                            <a:rPr lang="en-US" altLang="zh-CN" sz="2200">
                              <a:solidFill>
                                <a:schemeClr val="tx2"/>
                              </a:solidFill>
                              <a:latin typeface="Cambria Math" panose="02040503050406030204" pitchFamily="18" charset="0"/>
                              <a:ea typeface="华文楷体" panose="02010600040101010101" charset="-122"/>
                            </a:rPr>
                            <m:t>𝑟</m:t>
                          </m:r>
                          <m:r>
                            <a:rPr lang="en-US" altLang="zh-CN" sz="2200">
                              <a:solidFill>
                                <a:schemeClr val="tx2"/>
                              </a:solidFill>
                              <a:latin typeface="Cambria Math" panose="02040503050406030204" pitchFamily="18" charset="0"/>
                              <a:ea typeface="华文楷体" panose="02010600040101010101" charset="-122"/>
                            </a:rPr>
                            <m:t>)</m:t>
                          </m:r>
                        </m:num>
                        <m:den>
                          <m:r>
                            <a:rPr lang="en-US" altLang="zh-CN" sz="2200">
                              <a:solidFill>
                                <a:schemeClr val="tx2"/>
                              </a:solidFill>
                              <a:latin typeface="Cambria Math" panose="02040503050406030204" pitchFamily="18" charset="0"/>
                              <a:ea typeface="华文楷体" panose="02010600040101010101" charset="-122"/>
                            </a:rPr>
                            <m:t>𝑑</m:t>
                          </m:r>
                          <m:sSup>
                            <m:sSupPr>
                              <m:ctrlPr>
                                <a:rPr lang="zh-CN" altLang="zh-CN" sz="2200" i="1">
                                  <a:solidFill>
                                    <a:schemeClr val="tx2"/>
                                  </a:solidFill>
                                  <a:latin typeface="Cambria Math" panose="02040503050406030204" pitchFamily="18" charset="0"/>
                                  <a:ea typeface="华文楷体" panose="02010600040101010101" charset="-122"/>
                                </a:rPr>
                              </m:ctrlPr>
                            </m:sSupPr>
                            <m:e>
                              <m:r>
                                <a:rPr lang="en-US" altLang="zh-CN" sz="2200">
                                  <a:solidFill>
                                    <a:schemeClr val="tx2"/>
                                  </a:solidFill>
                                  <a:latin typeface="Cambria Math" panose="02040503050406030204" pitchFamily="18" charset="0"/>
                                  <a:ea typeface="华文楷体" panose="02010600040101010101" charset="-122"/>
                                </a:rPr>
                                <m:t>𝑟</m:t>
                              </m:r>
                            </m:e>
                            <m:sup>
                              <m:r>
                                <a:rPr lang="en-US" altLang="zh-CN" sz="2200">
                                  <a:solidFill>
                                    <a:schemeClr val="tx2"/>
                                  </a:solidFill>
                                  <a:latin typeface="Cambria Math" panose="02040503050406030204" pitchFamily="18" charset="0"/>
                                  <a:ea typeface="华文楷体" panose="02010600040101010101" charset="-122"/>
                                </a:rPr>
                                <m:t>2</m:t>
                              </m:r>
                            </m:sup>
                          </m:sSup>
                        </m:den>
                      </m:f>
                      <m:r>
                        <a:rPr lang="en-US" altLang="zh-CN" sz="2200">
                          <a:solidFill>
                            <a:schemeClr val="tx2"/>
                          </a:solidFill>
                          <a:latin typeface="Cambria Math" panose="02040503050406030204" pitchFamily="18" charset="0"/>
                          <a:ea typeface="华文楷体" panose="02010600040101010101" charset="-122"/>
                        </a:rPr>
                        <m:t>+</m:t>
                      </m:r>
                      <m:f>
                        <m:fPr>
                          <m:ctrlPr>
                            <a:rPr lang="zh-CN" altLang="zh-CN" sz="2200" i="1">
                              <a:solidFill>
                                <a:schemeClr val="tx2"/>
                              </a:solidFill>
                              <a:latin typeface="Cambria Math" panose="02040503050406030204" pitchFamily="18" charset="0"/>
                              <a:ea typeface="华文楷体" panose="02010600040101010101" charset="-122"/>
                            </a:rPr>
                          </m:ctrlPr>
                        </m:fPr>
                        <m:num>
                          <m:r>
                            <a:rPr lang="en-US" altLang="zh-CN" sz="2200">
                              <a:solidFill>
                                <a:schemeClr val="tx2"/>
                              </a:solidFill>
                              <a:latin typeface="Cambria Math" panose="02040503050406030204" pitchFamily="18" charset="0"/>
                              <a:ea typeface="华文楷体" panose="02010600040101010101" charset="-122"/>
                            </a:rPr>
                            <m:t>2</m:t>
                          </m:r>
                        </m:num>
                        <m:den>
                          <m:r>
                            <a:rPr lang="en-US" altLang="zh-CN" sz="2200">
                              <a:solidFill>
                                <a:schemeClr val="tx2"/>
                              </a:solidFill>
                              <a:latin typeface="Cambria Math" panose="02040503050406030204" pitchFamily="18" charset="0"/>
                              <a:ea typeface="华文楷体" panose="02010600040101010101" charset="-122"/>
                            </a:rPr>
                            <m:t>𝑟</m:t>
                          </m:r>
                        </m:den>
                      </m:f>
                      <m:f>
                        <m:fPr>
                          <m:ctrlPr>
                            <a:rPr lang="zh-CN" altLang="zh-CN" sz="2200" i="1">
                              <a:solidFill>
                                <a:schemeClr val="tx2"/>
                              </a:solidFill>
                              <a:latin typeface="Cambria Math" panose="02040503050406030204" pitchFamily="18" charset="0"/>
                              <a:ea typeface="华文楷体" panose="02010600040101010101" charset="-122"/>
                            </a:rPr>
                          </m:ctrlPr>
                        </m:fPr>
                        <m:num>
                          <m:r>
                            <a:rPr lang="en-US" altLang="zh-CN" sz="2200">
                              <a:solidFill>
                                <a:schemeClr val="tx2"/>
                              </a:solidFill>
                              <a:latin typeface="Cambria Math" panose="02040503050406030204" pitchFamily="18" charset="0"/>
                              <a:ea typeface="华文楷体" panose="02010600040101010101" charset="-122"/>
                            </a:rPr>
                            <m:t>𝑑</m:t>
                          </m:r>
                          <m:r>
                            <a:rPr lang="en-US" altLang="zh-CN" sz="2200">
                              <a:solidFill>
                                <a:schemeClr val="tx2"/>
                              </a:solidFill>
                              <a:latin typeface="Cambria Math" panose="02040503050406030204" pitchFamily="18" charset="0"/>
                              <a:ea typeface="华文楷体" panose="02010600040101010101" charset="-122"/>
                            </a:rPr>
                            <m:t>𝜙</m:t>
                          </m:r>
                          <m:r>
                            <a:rPr lang="en-US" altLang="zh-CN" sz="2200">
                              <a:solidFill>
                                <a:schemeClr val="tx2"/>
                              </a:solidFill>
                              <a:latin typeface="Cambria Math" panose="02040503050406030204" pitchFamily="18" charset="0"/>
                              <a:ea typeface="华文楷体" panose="02010600040101010101" charset="-122"/>
                            </a:rPr>
                            <m:t>(</m:t>
                          </m:r>
                          <m:r>
                            <a:rPr lang="en-US" altLang="zh-CN" sz="2200">
                              <a:solidFill>
                                <a:schemeClr val="tx2"/>
                              </a:solidFill>
                              <a:latin typeface="Cambria Math" panose="02040503050406030204" pitchFamily="18" charset="0"/>
                              <a:ea typeface="华文楷体" panose="02010600040101010101" charset="-122"/>
                            </a:rPr>
                            <m:t>𝑟</m:t>
                          </m:r>
                          <m:r>
                            <a:rPr lang="en-US" altLang="zh-CN" sz="2200">
                              <a:solidFill>
                                <a:schemeClr val="tx2"/>
                              </a:solidFill>
                              <a:latin typeface="Cambria Math" panose="02040503050406030204" pitchFamily="18" charset="0"/>
                              <a:ea typeface="华文楷体" panose="02010600040101010101" charset="-122"/>
                            </a:rPr>
                            <m:t>)</m:t>
                          </m:r>
                        </m:num>
                        <m:den>
                          <m:r>
                            <a:rPr lang="en-US" altLang="zh-CN" sz="2200">
                              <a:solidFill>
                                <a:schemeClr val="tx2"/>
                              </a:solidFill>
                              <a:latin typeface="Cambria Math" panose="02040503050406030204" pitchFamily="18" charset="0"/>
                              <a:ea typeface="华文楷体" panose="02010600040101010101" charset="-122"/>
                            </a:rPr>
                            <m:t>𝑑𝑟</m:t>
                          </m:r>
                        </m:den>
                      </m:f>
                      <m:r>
                        <a:rPr lang="en-US" altLang="zh-CN" sz="2200">
                          <a:solidFill>
                            <a:schemeClr val="tx2"/>
                          </a:solidFill>
                          <a:latin typeface="Cambria Math" panose="02040503050406030204" pitchFamily="18" charset="0"/>
                          <a:ea typeface="华文楷体" panose="02010600040101010101" charset="-122"/>
                        </a:rPr>
                        <m:t>−</m:t>
                      </m:r>
                      <m:f>
                        <m:fPr>
                          <m:ctrlPr>
                            <a:rPr lang="zh-CN" altLang="zh-CN" sz="2200" i="1">
                              <a:solidFill>
                                <a:schemeClr val="tx2"/>
                              </a:solidFill>
                              <a:latin typeface="Cambria Math" panose="02040503050406030204" pitchFamily="18" charset="0"/>
                              <a:ea typeface="华文楷体" panose="02010600040101010101" charset="-122"/>
                            </a:rPr>
                          </m:ctrlPr>
                        </m:fPr>
                        <m:num>
                          <m:r>
                            <a:rPr lang="en-US" altLang="zh-CN" sz="2200">
                              <a:solidFill>
                                <a:schemeClr val="tx2"/>
                              </a:solidFill>
                              <a:latin typeface="Cambria Math" panose="02040503050406030204" pitchFamily="18" charset="0"/>
                              <a:ea typeface="华文楷体" panose="02010600040101010101" charset="-122"/>
                            </a:rPr>
                            <m:t>𝜙</m:t>
                          </m:r>
                          <m:r>
                            <a:rPr lang="en-US" altLang="zh-CN" sz="2200">
                              <a:solidFill>
                                <a:schemeClr val="tx2"/>
                              </a:solidFill>
                              <a:latin typeface="Cambria Math" panose="02040503050406030204" pitchFamily="18" charset="0"/>
                              <a:ea typeface="华文楷体" panose="02010600040101010101" charset="-122"/>
                            </a:rPr>
                            <m:t>(</m:t>
                          </m:r>
                          <m:r>
                            <a:rPr lang="en-US" altLang="zh-CN" sz="2200">
                              <a:solidFill>
                                <a:schemeClr val="tx2"/>
                              </a:solidFill>
                              <a:latin typeface="Cambria Math" panose="02040503050406030204" pitchFamily="18" charset="0"/>
                              <a:ea typeface="华文楷体" panose="02010600040101010101" charset="-122"/>
                            </a:rPr>
                            <m:t>𝑟</m:t>
                          </m:r>
                          <m:r>
                            <a:rPr lang="en-US" altLang="zh-CN" sz="2200">
                              <a:solidFill>
                                <a:schemeClr val="tx2"/>
                              </a:solidFill>
                              <a:latin typeface="Cambria Math" panose="02040503050406030204" pitchFamily="18" charset="0"/>
                              <a:ea typeface="华文楷体" panose="02010600040101010101" charset="-122"/>
                            </a:rPr>
                            <m:t>)</m:t>
                          </m:r>
                        </m:num>
                        <m:den>
                          <m:sSup>
                            <m:sSupPr>
                              <m:ctrlPr>
                                <a:rPr lang="zh-CN" altLang="zh-CN" sz="2200" i="1">
                                  <a:solidFill>
                                    <a:schemeClr val="tx2"/>
                                  </a:solidFill>
                                  <a:latin typeface="Cambria Math" panose="02040503050406030204" pitchFamily="18" charset="0"/>
                                  <a:ea typeface="华文楷体" panose="02010600040101010101" charset="-122"/>
                                </a:rPr>
                              </m:ctrlPr>
                            </m:sSupPr>
                            <m:e>
                              <m:r>
                                <a:rPr lang="en-US" altLang="zh-CN" sz="2200">
                                  <a:solidFill>
                                    <a:schemeClr val="tx2"/>
                                  </a:solidFill>
                                  <a:latin typeface="Cambria Math" panose="02040503050406030204" pitchFamily="18" charset="0"/>
                                  <a:ea typeface="华文楷体" panose="02010600040101010101" charset="-122"/>
                                </a:rPr>
                                <m:t>𝐿</m:t>
                              </m:r>
                            </m:e>
                            <m:sup>
                              <m:r>
                                <a:rPr lang="en-US" altLang="zh-CN" sz="2200">
                                  <a:solidFill>
                                    <a:schemeClr val="tx2"/>
                                  </a:solidFill>
                                  <a:latin typeface="Cambria Math" panose="02040503050406030204" pitchFamily="18" charset="0"/>
                                  <a:ea typeface="华文楷体" panose="02010600040101010101" charset="-122"/>
                                </a:rPr>
                                <m:t>2</m:t>
                              </m:r>
                            </m:sup>
                          </m:sSup>
                        </m:den>
                      </m:f>
                      <m:r>
                        <a:rPr lang="en-US" altLang="zh-CN" sz="2200">
                          <a:solidFill>
                            <a:schemeClr val="tx2"/>
                          </a:solidFill>
                          <a:latin typeface="Cambria Math" panose="02040503050406030204" pitchFamily="18" charset="0"/>
                          <a:ea typeface="华文楷体" panose="02010600040101010101" charset="-122"/>
                        </a:rPr>
                        <m:t>=</m:t>
                      </m:r>
                      <m:r>
                        <a:rPr lang="en-US" altLang="zh-CN" sz="2200">
                          <a:solidFill>
                            <a:schemeClr val="tx2"/>
                          </a:solidFill>
                          <a:latin typeface="Cambria Math" panose="02040503050406030204" pitchFamily="18" charset="0"/>
                          <a:ea typeface="华文楷体" panose="02010600040101010101" charset="-122"/>
                        </a:rPr>
                        <m:t>0</m:t>
                      </m:r>
                      <m:r>
                        <a:rPr lang="en-US" altLang="zh-CN" sz="2200">
                          <a:solidFill>
                            <a:schemeClr val="tx2"/>
                          </a:solidFill>
                          <a:latin typeface="Cambria Math" panose="02040503050406030204" pitchFamily="18" charset="0"/>
                          <a:ea typeface="华文楷体" panose="02010600040101010101" charset="-122"/>
                        </a:rPr>
                        <m:t>,(</m:t>
                      </m:r>
                      <m:r>
                        <a:rPr lang="en-US" altLang="zh-CN" sz="2200">
                          <a:solidFill>
                            <a:schemeClr val="tx2"/>
                          </a:solidFill>
                          <a:latin typeface="Cambria Math" panose="02040503050406030204" pitchFamily="18" charset="0"/>
                          <a:ea typeface="华文楷体" panose="02010600040101010101" charset="-122"/>
                        </a:rPr>
                        <m:t>𝑟</m:t>
                      </m:r>
                      <m:r>
                        <a:rPr lang="en-US" altLang="zh-CN" sz="2200">
                          <a:solidFill>
                            <a:schemeClr val="tx2"/>
                          </a:solidFill>
                          <a:latin typeface="Cambria Math" panose="02040503050406030204" pitchFamily="18" charset="0"/>
                          <a:ea typeface="华文楷体" panose="02010600040101010101" charset="-122"/>
                        </a:rPr>
                        <m:t>&gt;</m:t>
                      </m:r>
                      <m:r>
                        <a:rPr lang="en-US" altLang="zh-CN" sz="2200">
                          <a:solidFill>
                            <a:schemeClr val="tx2"/>
                          </a:solidFill>
                          <a:latin typeface="Cambria Math" panose="02040503050406030204" pitchFamily="18" charset="0"/>
                          <a:ea typeface="华文楷体" panose="02010600040101010101" charset="-122"/>
                        </a:rPr>
                        <m:t>0</m:t>
                      </m:r>
                      <m:r>
                        <a:rPr lang="en-US" altLang="zh-CN" sz="2200">
                          <a:solidFill>
                            <a:schemeClr val="tx2"/>
                          </a:solidFill>
                          <a:latin typeface="Cambria Math" panose="02040503050406030204" pitchFamily="18" charset="0"/>
                          <a:ea typeface="华文楷体" panose="02010600040101010101" charset="-122"/>
                        </a:rPr>
                        <m:t>)</m:t>
                      </m:r>
                    </m:oMath>
                  </m:oMathPara>
                </a14:m>
                <a:endParaRPr lang="zh-CN" altLang="zh-CN" sz="2200" dirty="0">
                  <a:solidFill>
                    <a:schemeClr val="tx2"/>
                  </a:solidFill>
                  <a:latin typeface="华文楷体" panose="02010600040101010101" charset="-122"/>
                  <a:ea typeface="华文楷体" panose="02010600040101010101" charset="-122"/>
                </a:endParaRPr>
              </a:p>
              <a:p>
                <a:pPr>
                  <a:lnSpc>
                    <a:spcPct val="150000"/>
                  </a:lnSpc>
                </a:pPr>
                <a14:m>
                  <m:oMath xmlns:m="http://schemas.openxmlformats.org/officeDocument/2006/math">
                    <m:r>
                      <a:rPr lang="zh-CN" altLang="en-US" sz="2200" i="1">
                        <a:solidFill>
                          <a:schemeClr val="tx2"/>
                        </a:solidFill>
                        <a:latin typeface="Cambria Math" panose="02040503050406030204" pitchFamily="18" charset="0"/>
                        <a:ea typeface="华文楷体" panose="02010600040101010101" charset="-122"/>
                      </a:rPr>
                      <m:t>边界条件</m:t>
                    </m:r>
                    <m:r>
                      <a:rPr lang="en-US" altLang="zh-CN" sz="2200" i="1">
                        <a:solidFill>
                          <a:schemeClr val="tx2"/>
                        </a:solidFill>
                        <a:latin typeface="Cambria Math" panose="02040503050406030204" pitchFamily="18" charset="0"/>
                        <a:ea typeface="华文楷体" panose="02010600040101010101" charset="-122"/>
                      </a:rPr>
                      <m:t>: (</m:t>
                    </m:r>
                    <m:r>
                      <m:rPr>
                        <m:sty m:val="p"/>
                      </m:rPr>
                      <a:rPr lang="en-US" altLang="zh-CN" sz="2200" i="1">
                        <a:solidFill>
                          <a:schemeClr val="tx2"/>
                        </a:solidFill>
                        <a:latin typeface="Cambria Math" panose="02040503050406030204" pitchFamily="18" charset="0"/>
                        <a:ea typeface="华文楷体" panose="02010600040101010101" charset="-122"/>
                      </a:rPr>
                      <m:t>i</m:t>
                    </m:r>
                    <m:r>
                      <a:rPr lang="en-US" altLang="zh-CN" sz="2200" i="1">
                        <a:solidFill>
                          <a:schemeClr val="tx2"/>
                        </a:solidFill>
                        <a:latin typeface="Cambria Math" panose="02040503050406030204" pitchFamily="18" charset="0"/>
                        <a:ea typeface="华文楷体" panose="02010600040101010101" charset="-122"/>
                      </a:rPr>
                      <m:t>)</m:t>
                    </m:r>
                    <m:r>
                      <a:rPr lang="en-US" altLang="zh-CN" sz="2200">
                        <a:solidFill>
                          <a:schemeClr val="tx2"/>
                        </a:solidFill>
                        <a:latin typeface="Cambria Math" panose="02040503050406030204" pitchFamily="18" charset="0"/>
                        <a:ea typeface="华文楷体" panose="02010600040101010101" charset="-122"/>
                      </a:rPr>
                      <m:t>𝜙</m:t>
                    </m:r>
                    <m:r>
                      <a:rPr lang="en-US" altLang="zh-CN" sz="2200">
                        <a:solidFill>
                          <a:schemeClr val="tx2"/>
                        </a:solidFill>
                        <a:latin typeface="Cambria Math" panose="02040503050406030204" pitchFamily="18" charset="0"/>
                        <a:ea typeface="华文楷体" panose="02010600040101010101" charset="-122"/>
                      </a:rPr>
                      <m:t>(</m:t>
                    </m:r>
                    <m:r>
                      <a:rPr lang="en-US" altLang="zh-CN" sz="2200">
                        <a:solidFill>
                          <a:schemeClr val="tx2"/>
                        </a:solidFill>
                        <a:latin typeface="Cambria Math" panose="02040503050406030204" pitchFamily="18" charset="0"/>
                        <a:ea typeface="华文楷体" panose="02010600040101010101" charset="-122"/>
                      </a:rPr>
                      <m:t>𝑅</m:t>
                    </m:r>
                    <m:r>
                      <a:rPr lang="en-US" altLang="zh-CN" sz="2200">
                        <a:solidFill>
                          <a:schemeClr val="tx2"/>
                        </a:solidFill>
                        <a:latin typeface="Cambria Math" panose="02040503050406030204" pitchFamily="18" charset="0"/>
                        <a:ea typeface="华文楷体" panose="02010600040101010101" charset="-122"/>
                      </a:rPr>
                      <m:t>+</m:t>
                    </m:r>
                    <m:r>
                      <a:rPr lang="en-US" altLang="zh-CN" sz="2200" b="1" i="1" smtClean="0">
                        <a:solidFill>
                          <a:srgbClr val="0070C0"/>
                        </a:solidFill>
                        <a:latin typeface="Cambria Math" panose="02040503050406030204" pitchFamily="18" charset="0"/>
                        <a:ea typeface="华文楷体" panose="02010600040101010101" charset="-122"/>
                      </a:rPr>
                      <m:t>𝐝</m:t>
                    </m:r>
                    <m:r>
                      <a:rPr lang="en-US" altLang="zh-CN" sz="2200">
                        <a:solidFill>
                          <a:schemeClr val="tx2"/>
                        </a:solidFill>
                        <a:latin typeface="Cambria Math" panose="02040503050406030204" pitchFamily="18" charset="0"/>
                        <a:ea typeface="华文楷体" panose="02010600040101010101" charset="-122"/>
                      </a:rPr>
                      <m:t>)=</m:t>
                    </m:r>
                    <m:r>
                      <a:rPr lang="en-US" altLang="zh-CN" sz="2200">
                        <a:solidFill>
                          <a:schemeClr val="tx2"/>
                        </a:solidFill>
                        <a:latin typeface="Cambria Math" panose="02040503050406030204" pitchFamily="18" charset="0"/>
                        <a:ea typeface="华文楷体" panose="02010600040101010101" charset="-122"/>
                      </a:rPr>
                      <m:t>0</m:t>
                    </m:r>
                    <m:r>
                      <a:rPr lang="en-US" altLang="zh-CN" sz="2200">
                        <a:solidFill>
                          <a:schemeClr val="tx2"/>
                        </a:solidFill>
                        <a:latin typeface="Cambria Math" panose="02040503050406030204" pitchFamily="18" charset="0"/>
                        <a:ea typeface="华文楷体" panose="02010600040101010101" charset="-122"/>
                      </a:rPr>
                      <m:t>,</m:t>
                    </m:r>
                    <m:box>
                      <m:boxPr>
                        <m:ctrlPr>
                          <a:rPr lang="zh-CN" altLang="zh-CN" sz="2200" i="1">
                            <a:solidFill>
                              <a:schemeClr val="tx2"/>
                            </a:solidFill>
                            <a:latin typeface="Cambria Math" panose="02040503050406030204" pitchFamily="18" charset="0"/>
                            <a:ea typeface="华文楷体" panose="02010600040101010101" charset="-122"/>
                          </a:rPr>
                        </m:ctrlPr>
                      </m:boxPr>
                      <m:e>
                        <m:r>
                          <a:rPr lang="en-US" altLang="zh-CN" sz="2200">
                            <a:solidFill>
                              <a:schemeClr val="tx2"/>
                            </a:solidFill>
                            <a:latin typeface="Cambria Math" panose="02040503050406030204" pitchFamily="18" charset="0"/>
                            <a:ea typeface="华文楷体" panose="02010600040101010101" charset="-122"/>
                          </a:rPr>
                          <m:t> </m:t>
                        </m:r>
                      </m:e>
                    </m:box>
                    <m:r>
                      <a:rPr lang="en-US" altLang="zh-CN" sz="2200" i="1">
                        <a:solidFill>
                          <a:schemeClr val="tx2"/>
                        </a:solidFill>
                        <a:latin typeface="Cambria Math" panose="02040503050406030204" pitchFamily="18" charset="0"/>
                        <a:ea typeface="华文楷体" panose="02010600040101010101" charset="-122"/>
                      </a:rPr>
                      <m:t>(</m:t>
                    </m:r>
                    <m:r>
                      <a:rPr lang="en-US" altLang="zh-CN" sz="2200" i="1">
                        <a:solidFill>
                          <a:schemeClr val="tx2"/>
                        </a:solidFill>
                        <a:latin typeface="Cambria Math" panose="02040503050406030204" pitchFamily="18" charset="0"/>
                        <a:ea typeface="华文楷体" panose="02010600040101010101" charset="-122"/>
                      </a:rPr>
                      <m:t>𝑑</m:t>
                    </m:r>
                    <m:r>
                      <a:rPr lang="en-US" altLang="zh-CN" sz="2200" i="1">
                        <a:solidFill>
                          <a:schemeClr val="tx2"/>
                        </a:solidFill>
                        <a:latin typeface="Cambria Math" panose="02040503050406030204" pitchFamily="18" charset="0"/>
                        <a:ea typeface="华文楷体" panose="02010600040101010101" charset="-122"/>
                      </a:rPr>
                      <m:t> </m:t>
                    </m:r>
                    <m:r>
                      <a:rPr lang="zh-CN" altLang="en-US" sz="2200" i="1">
                        <a:solidFill>
                          <a:schemeClr val="tx2"/>
                        </a:solidFill>
                        <a:latin typeface="Cambria Math" panose="02040503050406030204" pitchFamily="18" charset="0"/>
                        <a:ea typeface="华文楷体" panose="02010600040101010101" charset="-122"/>
                      </a:rPr>
                      <m:t>为</m:t>
                    </m:r>
                    <m:r>
                      <a:rPr lang="zh-CN" altLang="en-US" sz="2200" b="1" i="0" smtClean="0">
                        <a:solidFill>
                          <a:srgbClr val="0070C0"/>
                        </a:solidFill>
                        <a:latin typeface="Cambria Math" panose="02040503050406030204" pitchFamily="18" charset="0"/>
                        <a:ea typeface="华文楷体" panose="02010600040101010101" charset="-122"/>
                      </a:rPr>
                      <m:t>外推距离</m:t>
                    </m:r>
                    <m:r>
                      <a:rPr lang="zh-CN" altLang="en-US" sz="2200" b="1" i="0" smtClean="0">
                        <a:solidFill>
                          <a:srgbClr val="0070C0"/>
                        </a:solidFill>
                        <a:latin typeface="Cambria Math" panose="02040503050406030204" pitchFamily="18" charset="0"/>
                        <a:ea typeface="华文楷体" panose="02010600040101010101" charset="-122"/>
                      </a:rPr>
                      <m:t> </m:t>
                    </m:r>
                    <m:r>
                      <a:rPr lang="en-US" altLang="zh-CN" sz="2200" i="0" smtClean="0">
                        <a:solidFill>
                          <a:schemeClr val="tx2"/>
                        </a:solidFill>
                        <a:latin typeface="Cambria Math" panose="02040503050406030204" pitchFamily="18" charset="0"/>
                        <a:ea typeface="华文楷体" panose="02010600040101010101" charset="-122"/>
                      </a:rPr>
                      <m:t>);</m:t>
                    </m:r>
                    <m:r>
                      <a:rPr lang="en-US" altLang="zh-CN" sz="2200" b="0" i="0" smtClean="0">
                        <a:solidFill>
                          <a:schemeClr val="tx2"/>
                        </a:solidFill>
                        <a:latin typeface="Cambria Math" panose="02040503050406030204" pitchFamily="18" charset="0"/>
                        <a:ea typeface="华文楷体" panose="02010600040101010101" charset="-122"/>
                      </a:rPr>
                      <m:t>(</m:t>
                    </m:r>
                    <m:r>
                      <m:rPr>
                        <m:sty m:val="p"/>
                      </m:rPr>
                      <a:rPr lang="en-US" altLang="zh-CN" sz="2200" b="0" i="0" smtClean="0">
                        <a:solidFill>
                          <a:schemeClr val="tx2"/>
                        </a:solidFill>
                        <a:latin typeface="Cambria Math" panose="02040503050406030204" pitchFamily="18" charset="0"/>
                        <a:ea typeface="华文楷体" panose="02010600040101010101" charset="-122"/>
                      </a:rPr>
                      <m:t>ii</m:t>
                    </m:r>
                    <m:r>
                      <a:rPr lang="en-US" altLang="zh-CN" sz="2200" b="0" i="0" smtClean="0">
                        <a:solidFill>
                          <a:schemeClr val="tx2"/>
                        </a:solidFill>
                        <a:latin typeface="Cambria Math" panose="02040503050406030204" pitchFamily="18" charset="0"/>
                        <a:ea typeface="华文楷体" panose="02010600040101010101" charset="-122"/>
                      </a:rPr>
                      <m:t>)</m:t>
                    </m:r>
                  </m:oMath>
                </a14:m>
                <a:r>
                  <a:rPr lang="en-US" altLang="zh-CN" sz="2200" dirty="0">
                    <a:solidFill>
                      <a:schemeClr val="tx2"/>
                    </a:solidFill>
                    <a:latin typeface="华文楷体" panose="02010600040101010101" charset="-122"/>
                    <a:ea typeface="华文楷体" panose="02010600040101010101" charset="-122"/>
                  </a:rPr>
                  <a:t> </a:t>
                </a:r>
                <a14:m>
                  <m:oMath xmlns:m="http://schemas.openxmlformats.org/officeDocument/2006/math">
                    <m:sSub>
                      <m:sSubPr>
                        <m:ctrlPr>
                          <a:rPr lang="zh-CN" altLang="zh-CN" sz="2200" i="1">
                            <a:solidFill>
                              <a:schemeClr val="tx2"/>
                            </a:solidFill>
                            <a:latin typeface="Cambria Math" panose="02040503050406030204" pitchFamily="18" charset="0"/>
                            <a:ea typeface="华文楷体" panose="02010600040101010101" charset="-122"/>
                          </a:rPr>
                        </m:ctrlPr>
                      </m:sSubPr>
                      <m:e>
                        <m:r>
                          <a:rPr lang="en-US" altLang="zh-CN" sz="2200" i="1">
                            <a:solidFill>
                              <a:schemeClr val="tx2"/>
                            </a:solidFill>
                            <a:latin typeface="Cambria Math" panose="02040503050406030204" pitchFamily="18" charset="0"/>
                            <a:ea typeface="华文楷体" panose="02010600040101010101" charset="-122"/>
                          </a:rPr>
                          <m:t>𝑙𝑖𝑚</m:t>
                        </m:r>
                      </m:e>
                      <m:sub>
                        <m:r>
                          <a:rPr lang="en-US" altLang="zh-CN" sz="2200" i="1">
                            <a:solidFill>
                              <a:schemeClr val="tx2"/>
                            </a:solidFill>
                            <a:latin typeface="Cambria Math" panose="02040503050406030204" pitchFamily="18" charset="0"/>
                            <a:ea typeface="华文楷体" panose="02010600040101010101" charset="-122"/>
                          </a:rPr>
                          <m:t>𝑟</m:t>
                        </m:r>
                        <m:r>
                          <a:rPr lang="en-US" altLang="zh-CN" sz="2200" i="1">
                            <a:solidFill>
                              <a:schemeClr val="tx2"/>
                            </a:solidFill>
                            <a:latin typeface="Cambria Math" panose="02040503050406030204" pitchFamily="18" charset="0"/>
                            <a:ea typeface="华文楷体" panose="02010600040101010101" charset="-122"/>
                          </a:rPr>
                          <m:t>→</m:t>
                        </m:r>
                        <m:r>
                          <a:rPr lang="en-US" altLang="zh-CN" sz="2200" i="1">
                            <a:solidFill>
                              <a:schemeClr val="tx2"/>
                            </a:solidFill>
                            <a:latin typeface="Cambria Math" panose="02040503050406030204" pitchFamily="18" charset="0"/>
                            <a:ea typeface="华文楷体" panose="02010600040101010101" charset="-122"/>
                          </a:rPr>
                          <m:t>0</m:t>
                        </m:r>
                      </m:sub>
                    </m:sSub>
                    <m:r>
                      <a:rPr lang="en-US" altLang="zh-CN" sz="2200" i="1">
                        <a:solidFill>
                          <a:schemeClr val="tx2"/>
                        </a:solidFill>
                        <a:latin typeface="Cambria Math" panose="02040503050406030204" pitchFamily="18" charset="0"/>
                        <a:ea typeface="华文楷体" panose="02010600040101010101" charset="-122"/>
                      </a:rPr>
                      <m:t> </m:t>
                    </m:r>
                    <m:r>
                      <a:rPr lang="en-US" altLang="zh-CN" sz="2200">
                        <a:solidFill>
                          <a:schemeClr val="tx2"/>
                        </a:solidFill>
                        <a:latin typeface="Cambria Math" panose="02040503050406030204" pitchFamily="18" charset="0"/>
                        <a:ea typeface="华文楷体" panose="02010600040101010101" charset="-122"/>
                      </a:rPr>
                      <m:t>4</m:t>
                    </m:r>
                    <m:r>
                      <a:rPr lang="en-US" altLang="zh-CN" sz="2200">
                        <a:solidFill>
                          <a:schemeClr val="tx2"/>
                        </a:solidFill>
                        <a:latin typeface="Cambria Math" panose="02040503050406030204" pitchFamily="18" charset="0"/>
                        <a:ea typeface="华文楷体" panose="02010600040101010101" charset="-122"/>
                      </a:rPr>
                      <m:t>𝜋</m:t>
                    </m:r>
                    <m:sSup>
                      <m:sSupPr>
                        <m:ctrlPr>
                          <a:rPr lang="zh-CN" altLang="zh-CN" sz="2200" i="1">
                            <a:solidFill>
                              <a:schemeClr val="tx2"/>
                            </a:solidFill>
                            <a:latin typeface="Cambria Math" panose="02040503050406030204" pitchFamily="18" charset="0"/>
                            <a:ea typeface="华文楷体" panose="02010600040101010101" charset="-122"/>
                          </a:rPr>
                        </m:ctrlPr>
                      </m:sSupPr>
                      <m:e>
                        <m:r>
                          <a:rPr lang="en-US" altLang="zh-CN" sz="2200">
                            <a:solidFill>
                              <a:schemeClr val="tx2"/>
                            </a:solidFill>
                            <a:latin typeface="Cambria Math" panose="02040503050406030204" pitchFamily="18" charset="0"/>
                            <a:ea typeface="华文楷体" panose="02010600040101010101" charset="-122"/>
                          </a:rPr>
                          <m:t>𝑟</m:t>
                        </m:r>
                      </m:e>
                      <m:sup>
                        <m:r>
                          <a:rPr lang="en-US" altLang="zh-CN" sz="2200">
                            <a:solidFill>
                              <a:schemeClr val="tx2"/>
                            </a:solidFill>
                            <a:latin typeface="Cambria Math" panose="02040503050406030204" pitchFamily="18" charset="0"/>
                            <a:ea typeface="华文楷体" panose="02010600040101010101" charset="-122"/>
                          </a:rPr>
                          <m:t>2</m:t>
                        </m:r>
                      </m:sup>
                    </m:sSup>
                    <m:r>
                      <a:rPr lang="en-US" altLang="zh-CN" sz="2200">
                        <a:solidFill>
                          <a:schemeClr val="tx2"/>
                        </a:solidFill>
                        <a:latin typeface="Cambria Math" panose="02040503050406030204" pitchFamily="18" charset="0"/>
                        <a:ea typeface="华文楷体" panose="02010600040101010101" charset="-122"/>
                      </a:rPr>
                      <m:t>𝐽</m:t>
                    </m:r>
                    <m:r>
                      <a:rPr lang="en-US" altLang="zh-CN" sz="2200">
                        <a:solidFill>
                          <a:schemeClr val="tx2"/>
                        </a:solidFill>
                        <a:latin typeface="Cambria Math" panose="02040503050406030204" pitchFamily="18" charset="0"/>
                        <a:ea typeface="华文楷体" panose="02010600040101010101" charset="-122"/>
                      </a:rPr>
                      <m:t>(</m:t>
                    </m:r>
                    <m:r>
                      <a:rPr lang="en-US" altLang="zh-CN" sz="2200">
                        <a:solidFill>
                          <a:schemeClr val="tx2"/>
                        </a:solidFill>
                        <a:latin typeface="Cambria Math" panose="02040503050406030204" pitchFamily="18" charset="0"/>
                        <a:ea typeface="华文楷体" panose="02010600040101010101" charset="-122"/>
                      </a:rPr>
                      <m:t>𝑟</m:t>
                    </m:r>
                    <m:r>
                      <a:rPr lang="en-US" altLang="zh-CN" sz="2200">
                        <a:solidFill>
                          <a:schemeClr val="tx2"/>
                        </a:solidFill>
                        <a:latin typeface="Cambria Math" panose="02040503050406030204" pitchFamily="18" charset="0"/>
                        <a:ea typeface="华文楷体" panose="02010600040101010101" charset="-122"/>
                      </a:rPr>
                      <m:t>)=</m:t>
                    </m:r>
                    <m:r>
                      <a:rPr lang="en-US" altLang="zh-CN" sz="2200">
                        <a:solidFill>
                          <a:schemeClr val="tx2"/>
                        </a:solidFill>
                        <a:latin typeface="Cambria Math" panose="02040503050406030204" pitchFamily="18" charset="0"/>
                        <a:ea typeface="华文楷体" panose="02010600040101010101" charset="-122"/>
                      </a:rPr>
                      <m:t>𝑆</m:t>
                    </m:r>
                  </m:oMath>
                </a14:m>
                <a:r>
                  <a:rPr lang="en-US" altLang="zh-CN" sz="2200" dirty="0">
                    <a:solidFill>
                      <a:schemeClr val="tx2"/>
                    </a:solidFill>
                    <a:latin typeface="华文楷体" panose="02010600040101010101" charset="-122"/>
                    <a:ea typeface="华文楷体" panose="02010600040101010101" charset="-122"/>
                  </a:rPr>
                  <a:t>;</a:t>
                </a:r>
                <a:endParaRPr lang="zh-CN" altLang="zh-CN" sz="2200" dirty="0">
                  <a:solidFill>
                    <a:schemeClr val="tx2"/>
                  </a:solidFill>
                  <a:latin typeface="华文楷体" panose="02010600040101010101" charset="-122"/>
                  <a:ea typeface="华文楷体" panose="02010600040101010101" charset="-122"/>
                </a:endParaRPr>
              </a:p>
              <a:p>
                <a:pPr>
                  <a:lnSpc>
                    <a:spcPct val="150000"/>
                  </a:lnSpc>
                </a:pPr>
                <a:endParaRPr lang="en-US" altLang="zh-CN" sz="2200" dirty="0">
                  <a:solidFill>
                    <a:schemeClr val="tx2"/>
                  </a:solidFill>
                  <a:latin typeface="华文楷体" panose="02010600040101010101" charset="-122"/>
                  <a:ea typeface="华文楷体" panose="02010600040101010101" charset="-122"/>
                </a:endParaRPr>
              </a:p>
              <a:p>
                <a:pPr>
                  <a:lnSpc>
                    <a:spcPct val="150000"/>
                  </a:lnSpc>
                </a:pPr>
                <a:endParaRPr lang="zh-CN" altLang="en-US" sz="2200" dirty="0">
                  <a:solidFill>
                    <a:schemeClr val="tx2"/>
                  </a:solidFill>
                  <a:latin typeface="华文楷体" panose="02010600040101010101" charset="-122"/>
                  <a:ea typeface="华文楷体" panose="02010600040101010101" charset="-122"/>
                </a:endParaRPr>
              </a:p>
            </p:txBody>
          </p:sp>
        </mc:Choice>
        <mc:Fallback>
          <p:sp>
            <p:nvSpPr>
              <p:cNvPr id="25" name="矩形 24"/>
              <p:cNvSpPr>
                <a:spLocks noRot="1" noChangeAspect="1" noMove="1" noResize="1" noEditPoints="1" noAdjustHandles="1" noChangeArrowheads="1" noChangeShapeType="1" noTextEdit="1"/>
              </p:cNvSpPr>
              <p:nvPr/>
            </p:nvSpPr>
            <p:spPr>
              <a:xfrm>
                <a:off x="259110" y="501160"/>
                <a:ext cx="8561362" cy="6982681"/>
              </a:xfrm>
              <a:prstGeom prst="rect">
                <a:avLst/>
              </a:prstGeom>
              <a:blipFill rotWithShape="1">
                <a:blip r:embed="rId1"/>
                <a:stretch>
                  <a:fillRect t="-2" r="4" b="-131"/>
                </a:stretch>
              </a:blipFill>
            </p:spPr>
            <p:txBody>
              <a:bodyPr/>
              <a:lstStyle/>
              <a:p>
                <a:r>
                  <a:rPr lang="zh-CN" altLang="en-US">
                    <a:noFill/>
                  </a:rPr>
                  <a:t> </a:t>
                </a:r>
              </a:p>
            </p:txBody>
          </p:sp>
        </mc:Fallback>
      </mc:AlternateContent>
      <p:sp>
        <p:nvSpPr>
          <p:cNvPr id="27" name="TextBox 16"/>
          <p:cNvSpPr txBox="1"/>
          <p:nvPr/>
        </p:nvSpPr>
        <p:spPr>
          <a:xfrm>
            <a:off x="5364088" y="5157192"/>
            <a:ext cx="3096343" cy="646331"/>
          </a:xfrm>
          <a:prstGeom prst="rect">
            <a:avLst/>
          </a:prstGeom>
          <a:noFill/>
          <a:ln>
            <a:solidFill>
              <a:srgbClr val="FF0000"/>
            </a:solidFill>
          </a:ln>
        </p:spPr>
        <p:txBody>
          <a:bodyPr wrap="square" rtlCol="0">
            <a:spAutoFit/>
          </a:bodyPr>
          <a:lstStyle/>
          <a:p>
            <a:r>
              <a:rPr lang="zh-CN" altLang="en-US" dirty="0">
                <a:solidFill>
                  <a:srgbClr val="FF0000"/>
                </a:solidFill>
              </a:rPr>
              <a:t>注意与书上无限介质的点源的扩散方程对比</a:t>
            </a:r>
            <a:endParaRPr lang="zh-CN" altLang="en-US" dirty="0">
              <a:solidFill>
                <a:srgbClr val="FF0000"/>
              </a:solidFill>
            </a:endParaRPr>
          </a:p>
        </p:txBody>
      </p:sp>
      <p:sp>
        <p:nvSpPr>
          <p:cNvPr id="30" name="标题 1"/>
          <p:cNvSpPr>
            <a:spLocks noGrp="1"/>
          </p:cNvSpPr>
          <p:nvPr>
            <p:ph type="title"/>
          </p:nvPr>
        </p:nvSpPr>
        <p:spPr>
          <a:xfrm>
            <a:off x="317271" y="44624"/>
            <a:ext cx="8503201" cy="536667"/>
          </a:xfrm>
        </p:spPr>
        <p:txBody>
          <a:bodyPr/>
          <a:lstStyle/>
          <a:p>
            <a:pPr algn="l"/>
            <a:r>
              <a:rPr lang="zh-CN" altLang="en-US" dirty="0"/>
              <a:t>点源</a:t>
            </a:r>
            <a:r>
              <a:rPr lang="en-US" altLang="zh-CN" dirty="0"/>
              <a:t>--- </a:t>
            </a:r>
            <a:r>
              <a:rPr lang="zh-CN" altLang="en-US" dirty="0"/>
              <a:t>斐克定律</a:t>
            </a:r>
            <a:endParaRPr lang="zh-CN" alt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矩形 3"/>
              <p:cNvSpPr/>
              <p:nvPr/>
            </p:nvSpPr>
            <p:spPr>
              <a:xfrm>
                <a:off x="179512" y="404664"/>
                <a:ext cx="8856984" cy="6912405"/>
              </a:xfrm>
              <a:prstGeom prst="rect">
                <a:avLst/>
              </a:prstGeom>
            </p:spPr>
            <p:txBody>
              <a:bodyPr wrap="square">
                <a:spAutoFit/>
              </a:bodyPr>
              <a:lstStyle/>
              <a:p>
                <a:pPr>
                  <a:lnSpc>
                    <a:spcPct val="150000"/>
                  </a:lnSpc>
                  <a:spcAft>
                    <a:spcPts val="1200"/>
                  </a:spcAft>
                </a:pPr>
                <a:r>
                  <a:rPr lang="zh-CN" altLang="zh-CN" sz="2000" dirty="0">
                    <a:solidFill>
                      <a:schemeClr val="tx2"/>
                    </a:solidFill>
                    <a:latin typeface="华文楷体" panose="02010600040101010101" charset="-122"/>
                    <a:ea typeface="华文楷体" panose="02010600040101010101" charset="-122"/>
                    <a:cs typeface="Times New Roman" panose="02020603050405020304" pitchFamily="18" charset="0"/>
                  </a:rPr>
                  <a:t>查表 </a:t>
                </a:r>
                <a14:m>
                  <m:oMath xmlns:m="http://schemas.openxmlformats.org/officeDocument/2006/math">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3</m:t>
                    </m:r>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1</m:t>
                    </m:r>
                  </m:oMath>
                </a14:m>
                <a:r>
                  <a:rPr lang="en-US" altLang="zh-CN" sz="2000" dirty="0">
                    <a:solidFill>
                      <a:schemeClr val="tx2"/>
                    </a:solidFill>
                    <a:latin typeface="华文楷体" panose="02010600040101010101" charset="-122"/>
                    <a:ea typeface="华文楷体" panose="02010600040101010101" charset="-122"/>
                    <a:cs typeface="Times New Roman" panose="02020603050405020304" pitchFamily="18" charset="0"/>
                  </a:rPr>
                  <a:t> </a:t>
                </a:r>
                <a:r>
                  <a:rPr lang="zh-CN" altLang="zh-CN" sz="2000" dirty="0">
                    <a:solidFill>
                      <a:schemeClr val="tx2"/>
                    </a:solidFill>
                    <a:latin typeface="华文楷体" panose="02010600040101010101" charset="-122"/>
                    <a:ea typeface="华文楷体" panose="02010600040101010101" charset="-122"/>
                    <a:cs typeface="Times New Roman" panose="02020603050405020304" pitchFamily="18" charset="0"/>
                  </a:rPr>
                  <a:t>得到通解为</a:t>
                </a:r>
                <a:r>
                  <a:rPr lang="en-US" altLang="zh-CN" sz="2000" dirty="0">
                    <a:solidFill>
                      <a:schemeClr val="tx2"/>
                    </a:solidFill>
                    <a:latin typeface="华文楷体" panose="02010600040101010101" charset="-122"/>
                    <a:ea typeface="华文楷体" panose="02010600040101010101" charset="-122"/>
                    <a:cs typeface="Times New Roman" panose="02020603050405020304" pitchFamily="18" charset="0"/>
                  </a:rPr>
                  <a:t>: </a:t>
                </a:r>
                <a14:m>
                  <m:oMath xmlns:m="http://schemas.openxmlformats.org/officeDocument/2006/math">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𝜙</m:t>
                    </m:r>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𝑟</m:t>
                    </m:r>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𝐴</m:t>
                    </m:r>
                    <m:f>
                      <m:fPr>
                        <m:ctrlPr>
                          <a:rPr lang="zh-CN" altLang="zh-CN" sz="2000" i="1">
                            <a:solidFill>
                              <a:schemeClr val="tx2"/>
                            </a:solidFill>
                            <a:latin typeface="Cambria Math" panose="02040503050406030204" pitchFamily="18" charset="0"/>
                            <a:ea typeface="Cambria Math" panose="02040503050406030204" pitchFamily="18" charset="0"/>
                            <a:cs typeface="Times New Roman" panose="02020603050405020304" pitchFamily="18" charset="0"/>
                          </a:rPr>
                        </m:ctrlPr>
                      </m:fPr>
                      <m:num>
                        <m:sSup>
                          <m:sSupPr>
                            <m:ctrlPr>
                              <a:rPr lang="zh-CN" altLang="zh-CN" sz="2000" i="1">
                                <a:solidFill>
                                  <a:schemeClr val="tx2"/>
                                </a:solidFill>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𝑒</m:t>
                            </m:r>
                          </m:e>
                          <m:sup>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𝑟</m:t>
                            </m:r>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𝐿</m:t>
                            </m:r>
                          </m:sup>
                        </m:sSup>
                      </m:num>
                      <m:den>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𝑟</m:t>
                        </m:r>
                      </m:den>
                    </m:f>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𝐶</m:t>
                    </m:r>
                    <m:f>
                      <m:fPr>
                        <m:ctrlPr>
                          <a:rPr lang="zh-CN" altLang="zh-CN" sz="2000" i="1">
                            <a:solidFill>
                              <a:schemeClr val="tx2"/>
                            </a:solidFill>
                            <a:latin typeface="Cambria Math" panose="02040503050406030204" pitchFamily="18" charset="0"/>
                            <a:ea typeface="Cambria Math" panose="02040503050406030204" pitchFamily="18" charset="0"/>
                            <a:cs typeface="Times New Roman" panose="02020603050405020304" pitchFamily="18" charset="0"/>
                          </a:rPr>
                        </m:ctrlPr>
                      </m:fPr>
                      <m:num>
                        <m:sSup>
                          <m:sSupPr>
                            <m:ctrlPr>
                              <a:rPr lang="zh-CN" altLang="zh-CN" sz="2000" i="1">
                                <a:solidFill>
                                  <a:schemeClr val="tx2"/>
                                </a:solidFill>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𝑒</m:t>
                            </m:r>
                          </m:e>
                          <m:sup>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𝑟</m:t>
                            </m:r>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𝐿</m:t>
                            </m:r>
                          </m:sup>
                        </m:sSup>
                      </m:num>
                      <m:den>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𝑟</m:t>
                        </m:r>
                      </m:den>
                    </m:f>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oMath>
                </a14:m>
                <a:br>
                  <a:rPr lang="en-US" altLang="zh-CN" sz="2000" dirty="0">
                    <a:solidFill>
                      <a:schemeClr val="tx2"/>
                    </a:solidFill>
                    <a:latin typeface="华文楷体" panose="02010600040101010101" charset="-122"/>
                    <a:ea typeface="华文楷体" panose="02010600040101010101" charset="-122"/>
                    <a:cs typeface="Times New Roman" panose="02020603050405020304" pitchFamily="18" charset="0"/>
                  </a:rPr>
                </a:br>
                <a:r>
                  <a:rPr lang="zh-CN" altLang="zh-CN" sz="2000" dirty="0">
                    <a:solidFill>
                      <a:schemeClr val="tx2"/>
                    </a:solidFill>
                    <a:latin typeface="华文楷体" panose="02010600040101010101" charset="-122"/>
                    <a:ea typeface="华文楷体" panose="02010600040101010101" charset="-122"/>
                    <a:cs typeface="Times New Roman" panose="02020603050405020304" pitchFamily="18" charset="0"/>
                  </a:rPr>
                  <a:t>由边界条件 </a:t>
                </a:r>
                <a14:m>
                  <m:oMath xmlns:m="http://schemas.openxmlformats.org/officeDocument/2006/math">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r>
                      <m:rPr>
                        <m:sty m:val="p"/>
                      </m:rP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i</m:t>
                    </m:r>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oMath>
                </a14:m>
                <a:r>
                  <a:rPr lang="en-US" altLang="zh-CN" sz="2000" dirty="0">
                    <a:solidFill>
                      <a:schemeClr val="tx2"/>
                    </a:solidFill>
                    <a:latin typeface="华文楷体" panose="02010600040101010101" charset="-122"/>
                    <a:ea typeface="华文楷体" panose="02010600040101010101" charset="-122"/>
                    <a:cs typeface="Times New Roman" panose="02020603050405020304" pitchFamily="18" charset="0"/>
                  </a:rPr>
                  <a:t> </a:t>
                </a:r>
                <a:r>
                  <a:rPr lang="zh-CN" altLang="zh-CN" sz="2000" dirty="0">
                    <a:solidFill>
                      <a:schemeClr val="tx2"/>
                    </a:solidFill>
                    <a:latin typeface="华文楷体" panose="02010600040101010101" charset="-122"/>
                    <a:ea typeface="华文楷体" panose="02010600040101010101" charset="-122"/>
                    <a:cs typeface="Times New Roman" panose="02020603050405020304" pitchFamily="18" charset="0"/>
                  </a:rPr>
                  <a:t>得</a:t>
                </a:r>
                <a:r>
                  <a:rPr lang="en-US" altLang="zh-CN" sz="2000" dirty="0">
                    <a:solidFill>
                      <a:schemeClr val="tx2"/>
                    </a:solidFill>
                    <a:latin typeface="华文楷体" panose="02010600040101010101" charset="-122"/>
                    <a:ea typeface="华文楷体" panose="02010600040101010101" charset="-122"/>
                    <a:cs typeface="Times New Roman" panose="02020603050405020304" pitchFamily="18" charset="0"/>
                  </a:rPr>
                  <a:t>: </a:t>
                </a:r>
                <a14:m>
                  <m:oMath xmlns:m="http://schemas.openxmlformats.org/officeDocument/2006/math">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𝐶</m:t>
                    </m:r>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𝐴</m:t>
                    </m:r>
                    <m:sSup>
                      <m:sSupPr>
                        <m:ctrlPr>
                          <a:rPr lang="zh-CN" altLang="zh-CN" sz="2000" i="1">
                            <a:solidFill>
                              <a:schemeClr val="tx2"/>
                            </a:solidFill>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𝑒</m:t>
                        </m:r>
                      </m:e>
                      <m:sup>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2</m:t>
                        </m:r>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𝑅</m:t>
                        </m:r>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𝑑</m:t>
                        </m:r>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𝐿</m:t>
                        </m:r>
                      </m:sup>
                    </m:sSup>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oMath>
                </a14:m>
                <a:br>
                  <a:rPr lang="en-US" altLang="zh-CN" sz="2000" dirty="0">
                    <a:solidFill>
                      <a:schemeClr val="tx2"/>
                    </a:solidFill>
                    <a:latin typeface="华文楷体" panose="02010600040101010101" charset="-122"/>
                    <a:ea typeface="华文楷体" panose="02010600040101010101" charset="-122"/>
                    <a:cs typeface="Times New Roman" panose="02020603050405020304" pitchFamily="18" charset="0"/>
                  </a:rPr>
                </a:br>
                <a:r>
                  <a:rPr lang="zh-CN" altLang="zh-CN" sz="2000" dirty="0">
                    <a:solidFill>
                      <a:schemeClr val="tx2"/>
                    </a:solidFill>
                    <a:latin typeface="华文楷体" panose="02010600040101010101" charset="-122"/>
                    <a:ea typeface="华文楷体" panose="02010600040101010101" charset="-122"/>
                    <a:cs typeface="Times New Roman" panose="02020603050405020304" pitchFamily="18" charset="0"/>
                  </a:rPr>
                  <a:t>则 </a:t>
                </a:r>
                <a14:m>
                  <m:oMath xmlns:m="http://schemas.openxmlformats.org/officeDocument/2006/math">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𝐽</m:t>
                    </m:r>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𝑟</m:t>
                    </m:r>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𝐷</m:t>
                    </m:r>
                    <m:f>
                      <m:fPr>
                        <m:ctrlPr>
                          <a:rPr lang="zh-CN" altLang="zh-CN" sz="2000" i="1">
                            <a:solidFill>
                              <a:schemeClr val="tx2"/>
                            </a:solidFill>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𝑑</m:t>
                        </m:r>
                        <m:r>
                          <m:rPr>
                            <m:sty m:val="p"/>
                          </m:rP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Φ</m:t>
                        </m:r>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𝑟</m:t>
                        </m:r>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num>
                      <m:den>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𝑑𝑟</m:t>
                        </m:r>
                      </m:den>
                    </m:f>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𝐷</m:t>
                    </m:r>
                    <m:d>
                      <m:dPr>
                        <m:begChr m:val="["/>
                        <m:endChr m:val="]"/>
                        <m:ctrlPr>
                          <a:rPr lang="zh-CN" altLang="zh-CN" sz="2000" i="1">
                            <a:solidFill>
                              <a:schemeClr val="tx2"/>
                            </a:solidFill>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𝐴</m:t>
                        </m:r>
                        <m:d>
                          <m:dPr>
                            <m:ctrlPr>
                              <a:rPr lang="zh-CN" altLang="zh-CN" sz="2000" i="1">
                                <a:solidFill>
                                  <a:schemeClr val="tx2"/>
                                </a:solidFill>
                                <a:latin typeface="Cambria Math" panose="02040503050406030204" pitchFamily="18" charset="0"/>
                                <a:ea typeface="Cambria Math" panose="02040503050406030204" pitchFamily="18" charset="0"/>
                                <a:cs typeface="Times New Roman" panose="02020603050405020304" pitchFamily="18" charset="0"/>
                              </a:rPr>
                            </m:ctrlPr>
                          </m:dPr>
                          <m:e>
                            <m:f>
                              <m:fPr>
                                <m:ctrlPr>
                                  <a:rPr lang="zh-CN" altLang="zh-CN" sz="2000" i="1">
                                    <a:solidFill>
                                      <a:schemeClr val="tx2"/>
                                    </a:solidFill>
                                    <a:latin typeface="Cambria Math" panose="02040503050406030204" pitchFamily="18" charset="0"/>
                                    <a:ea typeface="Cambria Math" panose="02040503050406030204" pitchFamily="18" charset="0"/>
                                    <a:cs typeface="Times New Roman" panose="02020603050405020304" pitchFamily="18" charset="0"/>
                                  </a:rPr>
                                </m:ctrlPr>
                              </m:fPr>
                              <m:num>
                                <m:sSup>
                                  <m:sSupPr>
                                    <m:ctrlPr>
                                      <a:rPr lang="zh-CN" altLang="zh-CN" sz="2000" i="1">
                                        <a:solidFill>
                                          <a:schemeClr val="tx2"/>
                                        </a:solidFill>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𝑒</m:t>
                                    </m:r>
                                  </m:e>
                                  <m:sup>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𝑟</m:t>
                                    </m:r>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𝐿</m:t>
                                    </m:r>
                                  </m:sup>
                                </m:sSup>
                              </m:num>
                              <m:den>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𝑟𝐿</m:t>
                                </m:r>
                              </m:den>
                            </m:f>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f>
                              <m:fPr>
                                <m:ctrlPr>
                                  <a:rPr lang="zh-CN" altLang="zh-CN" sz="2000" i="1">
                                    <a:solidFill>
                                      <a:schemeClr val="tx2"/>
                                    </a:solidFill>
                                    <a:latin typeface="Cambria Math" panose="02040503050406030204" pitchFamily="18" charset="0"/>
                                    <a:ea typeface="Cambria Math" panose="02040503050406030204" pitchFamily="18" charset="0"/>
                                    <a:cs typeface="Times New Roman" panose="02020603050405020304" pitchFamily="18" charset="0"/>
                                  </a:rPr>
                                </m:ctrlPr>
                              </m:fPr>
                              <m:num>
                                <m:sSup>
                                  <m:sSupPr>
                                    <m:ctrlPr>
                                      <a:rPr lang="zh-CN" altLang="zh-CN" sz="2000" i="1">
                                        <a:solidFill>
                                          <a:schemeClr val="tx2"/>
                                        </a:solidFill>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𝑒</m:t>
                                    </m:r>
                                  </m:e>
                                  <m:sup>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𝑟</m:t>
                                    </m:r>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𝐿</m:t>
                                    </m:r>
                                  </m:sup>
                                </m:sSup>
                              </m:num>
                              <m:den>
                                <m:sSup>
                                  <m:sSupPr>
                                    <m:ctrlPr>
                                      <a:rPr lang="zh-CN" altLang="zh-CN" sz="2000" i="1">
                                        <a:solidFill>
                                          <a:schemeClr val="tx2"/>
                                        </a:solidFill>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𝑟</m:t>
                                    </m:r>
                                  </m:e>
                                  <m:sup>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2</m:t>
                                    </m:r>
                                  </m:sup>
                                </m:sSup>
                              </m:den>
                            </m:f>
                          </m:e>
                        </m:d>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𝐴</m:t>
                        </m:r>
                        <m:sSup>
                          <m:sSupPr>
                            <m:ctrlPr>
                              <a:rPr lang="zh-CN" altLang="zh-CN" sz="2000" i="1">
                                <a:solidFill>
                                  <a:schemeClr val="tx2"/>
                                </a:solidFill>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𝑒</m:t>
                            </m:r>
                          </m:e>
                          <m:sup>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2</m:t>
                            </m:r>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𝑅</m:t>
                            </m:r>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𝑑</m:t>
                            </m:r>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𝐿</m:t>
                            </m:r>
                          </m:sup>
                        </m:sSup>
                        <m:d>
                          <m:dPr>
                            <m:ctrlPr>
                              <a:rPr lang="zh-CN" altLang="zh-CN" sz="2000" i="1">
                                <a:solidFill>
                                  <a:schemeClr val="tx2"/>
                                </a:solidFill>
                                <a:latin typeface="Cambria Math" panose="02040503050406030204" pitchFamily="18" charset="0"/>
                                <a:ea typeface="Cambria Math" panose="02040503050406030204" pitchFamily="18" charset="0"/>
                                <a:cs typeface="Times New Roman" panose="02020603050405020304" pitchFamily="18" charset="0"/>
                              </a:rPr>
                            </m:ctrlPr>
                          </m:dPr>
                          <m:e>
                            <m:f>
                              <m:fPr>
                                <m:ctrlPr>
                                  <a:rPr lang="zh-CN" altLang="zh-CN" sz="2000" i="1">
                                    <a:solidFill>
                                      <a:schemeClr val="tx2"/>
                                    </a:solidFill>
                                    <a:latin typeface="Cambria Math" panose="02040503050406030204" pitchFamily="18" charset="0"/>
                                    <a:ea typeface="Cambria Math" panose="02040503050406030204" pitchFamily="18" charset="0"/>
                                    <a:cs typeface="Times New Roman" panose="02020603050405020304" pitchFamily="18" charset="0"/>
                                  </a:rPr>
                                </m:ctrlPr>
                              </m:fPr>
                              <m:num>
                                <m:sSup>
                                  <m:sSupPr>
                                    <m:ctrlPr>
                                      <a:rPr lang="zh-CN" altLang="zh-CN" sz="2000" i="1">
                                        <a:solidFill>
                                          <a:schemeClr val="tx2"/>
                                        </a:solidFill>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𝑒</m:t>
                                    </m:r>
                                  </m:e>
                                  <m:sup>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𝑟</m:t>
                                    </m:r>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𝐿</m:t>
                                    </m:r>
                                  </m:sup>
                                </m:sSup>
                              </m:num>
                              <m:den>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𝑟𝐿</m:t>
                                </m:r>
                              </m:den>
                            </m:f>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f>
                              <m:fPr>
                                <m:ctrlPr>
                                  <a:rPr lang="zh-CN" altLang="zh-CN" sz="2000" i="1">
                                    <a:solidFill>
                                      <a:schemeClr val="tx2"/>
                                    </a:solidFill>
                                    <a:latin typeface="Cambria Math" panose="02040503050406030204" pitchFamily="18" charset="0"/>
                                    <a:ea typeface="Cambria Math" panose="02040503050406030204" pitchFamily="18" charset="0"/>
                                    <a:cs typeface="Times New Roman" panose="02020603050405020304" pitchFamily="18" charset="0"/>
                                  </a:rPr>
                                </m:ctrlPr>
                              </m:fPr>
                              <m:num>
                                <m:sSup>
                                  <m:sSupPr>
                                    <m:ctrlPr>
                                      <a:rPr lang="zh-CN" altLang="zh-CN" sz="2000" i="1">
                                        <a:solidFill>
                                          <a:schemeClr val="tx2"/>
                                        </a:solidFill>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𝑒</m:t>
                                    </m:r>
                                  </m:e>
                                  <m:sup>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𝑟</m:t>
                                    </m:r>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𝐿</m:t>
                                    </m:r>
                                  </m:sup>
                                </m:sSup>
                              </m:num>
                              <m:den>
                                <m:sSup>
                                  <m:sSupPr>
                                    <m:ctrlPr>
                                      <a:rPr lang="zh-CN" altLang="zh-CN" sz="2000" i="1">
                                        <a:solidFill>
                                          <a:schemeClr val="tx2"/>
                                        </a:solidFill>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𝑟</m:t>
                                    </m:r>
                                  </m:e>
                                  <m:sup>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2</m:t>
                                    </m:r>
                                  </m:sup>
                                </m:sSup>
                              </m:den>
                            </m:f>
                          </m:e>
                        </m:d>
                      </m:e>
                    </m:d>
                  </m:oMath>
                </a14:m>
                <a:r>
                  <a:rPr lang="en-US" altLang="zh-CN" sz="2000" dirty="0">
                    <a:solidFill>
                      <a:schemeClr val="tx2"/>
                    </a:solidFill>
                    <a:latin typeface="华文楷体" panose="02010600040101010101" charset="-122"/>
                    <a:ea typeface="华文楷体" panose="02010600040101010101" charset="-122"/>
                    <a:cs typeface="Times New Roman" panose="02020603050405020304" pitchFamily="18" charset="0"/>
                  </a:rPr>
                  <a:t>,</a:t>
                </a:r>
                <a:br>
                  <a:rPr lang="en-US" altLang="zh-CN" sz="2000" dirty="0">
                    <a:solidFill>
                      <a:schemeClr val="tx2"/>
                    </a:solidFill>
                    <a:latin typeface="华文楷体" panose="02010600040101010101" charset="-122"/>
                    <a:ea typeface="华文楷体" panose="02010600040101010101" charset="-122"/>
                    <a:cs typeface="Times New Roman" panose="02020603050405020304" pitchFamily="18" charset="0"/>
                  </a:rPr>
                </a:br>
                <a:r>
                  <a:rPr lang="zh-CN" altLang="zh-CN" sz="2000" dirty="0">
                    <a:solidFill>
                      <a:schemeClr val="tx2"/>
                    </a:solidFill>
                    <a:latin typeface="华文楷体" panose="02010600040101010101" charset="-122"/>
                    <a:ea typeface="华文楷体" panose="02010600040101010101" charset="-122"/>
                    <a:cs typeface="Times New Roman" panose="02020603050405020304" pitchFamily="18" charset="0"/>
                  </a:rPr>
                  <a:t>由边界条件 </a:t>
                </a:r>
                <a14:m>
                  <m:oMath xmlns:m="http://schemas.openxmlformats.org/officeDocument/2006/math">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r>
                      <m:rPr>
                        <m:sty m:val="p"/>
                      </m:rP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ii</m:t>
                    </m:r>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oMath>
                </a14:m>
                <a:r>
                  <a:rPr lang="en-US" altLang="zh-CN" sz="2000" dirty="0">
                    <a:solidFill>
                      <a:schemeClr val="tx2"/>
                    </a:solidFill>
                    <a:latin typeface="华文楷体" panose="02010600040101010101" charset="-122"/>
                    <a:ea typeface="华文楷体" panose="02010600040101010101" charset="-122"/>
                    <a:cs typeface="Times New Roman" panose="02020603050405020304" pitchFamily="18" charset="0"/>
                  </a:rPr>
                  <a:t> </a:t>
                </a:r>
                <a:r>
                  <a:rPr lang="zh-CN" altLang="zh-CN" sz="2000" dirty="0">
                    <a:solidFill>
                      <a:schemeClr val="tx2"/>
                    </a:solidFill>
                    <a:latin typeface="华文楷体" panose="02010600040101010101" charset="-122"/>
                    <a:ea typeface="华文楷体" panose="02010600040101010101" charset="-122"/>
                    <a:cs typeface="Times New Roman" panose="02020603050405020304" pitchFamily="18" charset="0"/>
                  </a:rPr>
                  <a:t>得</a:t>
                </a:r>
                <a:r>
                  <a:rPr lang="en-US" altLang="zh-CN" sz="2000" dirty="0">
                    <a:solidFill>
                      <a:schemeClr val="tx2"/>
                    </a:solidFill>
                    <a:latin typeface="华文楷体" panose="02010600040101010101" charset="-122"/>
                    <a:ea typeface="华文楷体" panose="02010600040101010101" charset="-122"/>
                    <a:cs typeface="Times New Roman" panose="02020603050405020304" pitchFamily="18" charset="0"/>
                  </a:rPr>
                  <a:t>: </a:t>
                </a:r>
                <a14:m>
                  <m:oMath xmlns:m="http://schemas.openxmlformats.org/officeDocument/2006/math">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𝐴</m:t>
                    </m:r>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f>
                      <m:fPr>
                        <m:ctrlPr>
                          <a:rPr lang="zh-CN" altLang="zh-CN" sz="2000" i="1">
                            <a:solidFill>
                              <a:schemeClr val="tx2"/>
                            </a:solidFill>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𝑆</m:t>
                        </m:r>
                      </m:num>
                      <m:den>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4</m:t>
                        </m:r>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𝜋</m:t>
                        </m:r>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𝐷</m:t>
                        </m:r>
                        <m:d>
                          <m:dPr>
                            <m:ctrlPr>
                              <a:rPr lang="zh-CN" altLang="zh-CN" sz="2000" i="1">
                                <a:solidFill>
                                  <a:schemeClr val="tx2"/>
                                </a:solidFill>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1</m:t>
                            </m:r>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sSup>
                              <m:sSupPr>
                                <m:ctrlPr>
                                  <a:rPr lang="zh-CN" altLang="zh-CN" sz="2000" i="1">
                                    <a:solidFill>
                                      <a:schemeClr val="tx2"/>
                                    </a:solidFill>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𝑒</m:t>
                                </m:r>
                              </m:e>
                              <m:sup>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2</m:t>
                                </m:r>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𝑅</m:t>
                                </m:r>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𝑑</m:t>
                                </m:r>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𝐿</m:t>
                                </m:r>
                              </m:sup>
                            </m:sSup>
                          </m:e>
                        </m:d>
                      </m:den>
                    </m:f>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oMath>
                </a14:m>
                <a:br>
                  <a:rPr lang="en-US" altLang="zh-CN" sz="2000" dirty="0">
                    <a:solidFill>
                      <a:schemeClr val="tx2"/>
                    </a:solidFill>
                    <a:latin typeface="华文楷体" panose="02010600040101010101" charset="-122"/>
                    <a:ea typeface="华文楷体" panose="02010600040101010101" charset="-122"/>
                    <a:cs typeface="Times New Roman" panose="02020603050405020304" pitchFamily="18" charset="0"/>
                  </a:rPr>
                </a:br>
                <a:r>
                  <a:rPr lang="zh-CN" altLang="zh-CN" sz="2000" dirty="0">
                    <a:solidFill>
                      <a:schemeClr val="tx2"/>
                    </a:solidFill>
                    <a:latin typeface="华文楷体" panose="02010600040101010101" charset="-122"/>
                    <a:ea typeface="华文楷体" panose="02010600040101010101" charset="-122"/>
                    <a:cs typeface="Times New Roman" panose="02020603050405020304" pitchFamily="18" charset="0"/>
                  </a:rPr>
                  <a:t>泄漏几率</a:t>
                </a:r>
                <a:endParaRPr lang="en-US" altLang="zh-CN" sz="2000" dirty="0">
                  <a:solidFill>
                    <a:schemeClr val="tx2"/>
                  </a:solidFill>
                  <a:latin typeface="华文楷体" panose="02010600040101010101" charset="-122"/>
                  <a:ea typeface="华文楷体" panose="02010600040101010101" charset="-122"/>
                  <a:cs typeface="Times New Roman" panose="02020603050405020304" pitchFamily="18" charset="0"/>
                </a:endParaRPr>
              </a:p>
              <a:p>
                <a:pPr>
                  <a:lnSpc>
                    <a:spcPct val="150000"/>
                  </a:lnSpc>
                  <a:spcAft>
                    <a:spcPts val="1200"/>
                  </a:spcAft>
                </a:pPr>
                <a14:m>
                  <m:oMath xmlns:m="http://schemas.openxmlformats.org/officeDocument/2006/math">
                    <m:r>
                      <a:rPr lang="en-US" altLang="zh-CN" sz="2000" i="1" smtClean="0">
                        <a:solidFill>
                          <a:schemeClr val="tx2"/>
                        </a:solidFill>
                        <a:latin typeface="Cambria Math" panose="02040503050406030204" pitchFamily="18" charset="0"/>
                      </a:rPr>
                      <m:t>𝑃</m:t>
                    </m:r>
                    <m:r>
                      <a:rPr lang="en-US" altLang="zh-CN" sz="2000">
                        <a:solidFill>
                          <a:schemeClr val="tx2"/>
                        </a:solidFill>
                        <a:latin typeface="Cambria Math" panose="02040503050406030204" pitchFamily="18" charset="0"/>
                      </a:rPr>
                      <m:t>=</m:t>
                    </m:r>
                    <m:f>
                      <m:fPr>
                        <m:ctrlPr>
                          <a:rPr lang="zh-CN" altLang="zh-CN" sz="2000" i="1">
                            <a:solidFill>
                              <a:schemeClr val="tx2"/>
                            </a:solidFill>
                            <a:latin typeface="Cambria Math" panose="02040503050406030204" pitchFamily="18" charset="0"/>
                          </a:rPr>
                        </m:ctrlPr>
                      </m:fPr>
                      <m:num>
                        <m:r>
                          <a:rPr lang="en-US" altLang="zh-CN" sz="2000">
                            <a:solidFill>
                              <a:schemeClr val="tx2"/>
                            </a:solidFill>
                            <a:latin typeface="Cambria Math" panose="02040503050406030204" pitchFamily="18" charset="0"/>
                          </a:rPr>
                          <m:t>4</m:t>
                        </m:r>
                        <m:r>
                          <a:rPr lang="en-US" altLang="zh-CN" sz="2000" i="1">
                            <a:solidFill>
                              <a:schemeClr val="tx2"/>
                            </a:solidFill>
                            <a:latin typeface="Cambria Math" panose="02040503050406030204" pitchFamily="18" charset="0"/>
                          </a:rPr>
                          <m:t>𝜋</m:t>
                        </m:r>
                        <m:sSup>
                          <m:sSupPr>
                            <m:ctrlPr>
                              <a:rPr lang="zh-CN" altLang="zh-CN" sz="2000" i="1">
                                <a:solidFill>
                                  <a:schemeClr val="tx2"/>
                                </a:solidFill>
                                <a:latin typeface="Cambria Math" panose="02040503050406030204" pitchFamily="18" charset="0"/>
                              </a:rPr>
                            </m:ctrlPr>
                          </m:sSupPr>
                          <m:e>
                            <m:r>
                              <a:rPr lang="en-US" altLang="zh-CN" sz="2000" i="1">
                                <a:solidFill>
                                  <a:schemeClr val="tx2"/>
                                </a:solidFill>
                                <a:latin typeface="Cambria Math" panose="02040503050406030204" pitchFamily="18" charset="0"/>
                              </a:rPr>
                              <m:t>𝑅</m:t>
                            </m:r>
                          </m:e>
                          <m:sup>
                            <m:r>
                              <a:rPr lang="en-US" altLang="zh-CN" sz="2000">
                                <a:solidFill>
                                  <a:schemeClr val="tx2"/>
                                </a:solidFill>
                                <a:latin typeface="Cambria Math" panose="02040503050406030204" pitchFamily="18" charset="0"/>
                              </a:rPr>
                              <m:t>2</m:t>
                            </m:r>
                          </m:sup>
                        </m:sSup>
                        <m:r>
                          <a:rPr lang="en-US" altLang="zh-CN" sz="2000" i="1">
                            <a:solidFill>
                              <a:schemeClr val="tx2"/>
                            </a:solidFill>
                            <a:latin typeface="Cambria Math" panose="02040503050406030204" pitchFamily="18" charset="0"/>
                          </a:rPr>
                          <m:t>𝐽</m:t>
                        </m:r>
                        <m:r>
                          <a:rPr lang="en-US" altLang="zh-CN" sz="2000">
                            <a:solidFill>
                              <a:schemeClr val="tx2"/>
                            </a:solidFill>
                            <a:latin typeface="Cambria Math" panose="02040503050406030204" pitchFamily="18" charset="0"/>
                          </a:rPr>
                          <m:t>(</m:t>
                        </m:r>
                        <m:r>
                          <a:rPr lang="en-US" altLang="zh-CN" sz="2000" i="1">
                            <a:solidFill>
                              <a:schemeClr val="tx2"/>
                            </a:solidFill>
                            <a:latin typeface="Cambria Math" panose="02040503050406030204" pitchFamily="18" charset="0"/>
                          </a:rPr>
                          <m:t>𝑅</m:t>
                        </m:r>
                        <m:r>
                          <a:rPr lang="en-US" altLang="zh-CN" sz="2000">
                            <a:solidFill>
                              <a:schemeClr val="tx2"/>
                            </a:solidFill>
                            <a:latin typeface="Cambria Math" panose="02040503050406030204" pitchFamily="18" charset="0"/>
                          </a:rPr>
                          <m:t>)</m:t>
                        </m:r>
                      </m:num>
                      <m:den>
                        <m:r>
                          <a:rPr lang="en-US" altLang="zh-CN" sz="2000" i="1">
                            <a:solidFill>
                              <a:schemeClr val="tx2"/>
                            </a:solidFill>
                            <a:latin typeface="Cambria Math" panose="02040503050406030204" pitchFamily="18" charset="0"/>
                          </a:rPr>
                          <m:t>𝑆</m:t>
                        </m:r>
                      </m:den>
                    </m:f>
                    <m:r>
                      <a:rPr lang="en-US" altLang="zh-CN" sz="2000">
                        <a:solidFill>
                          <a:schemeClr val="tx2"/>
                        </a:solidFill>
                        <a:latin typeface="Cambria Math" panose="02040503050406030204" pitchFamily="18" charset="0"/>
                      </a:rPr>
                      <m:t>=</m:t>
                    </m:r>
                    <m:f>
                      <m:fPr>
                        <m:ctrlPr>
                          <a:rPr lang="zh-CN" altLang="zh-CN" sz="2000" i="1">
                            <a:solidFill>
                              <a:schemeClr val="tx2"/>
                            </a:solidFill>
                            <a:latin typeface="Cambria Math" panose="02040503050406030204" pitchFamily="18" charset="0"/>
                          </a:rPr>
                        </m:ctrlPr>
                      </m:fPr>
                      <m:num>
                        <m:r>
                          <a:rPr lang="en-US" altLang="zh-CN" sz="2000">
                            <a:solidFill>
                              <a:schemeClr val="tx2"/>
                            </a:solidFill>
                            <a:latin typeface="Cambria Math" panose="02040503050406030204" pitchFamily="18" charset="0"/>
                          </a:rPr>
                          <m:t>4</m:t>
                        </m:r>
                        <m:r>
                          <a:rPr lang="en-US" altLang="zh-CN" sz="2000" i="1">
                            <a:solidFill>
                              <a:schemeClr val="tx2"/>
                            </a:solidFill>
                            <a:latin typeface="Cambria Math" panose="02040503050406030204" pitchFamily="18" charset="0"/>
                          </a:rPr>
                          <m:t>𝜋</m:t>
                        </m:r>
                        <m:sSup>
                          <m:sSupPr>
                            <m:ctrlPr>
                              <a:rPr lang="zh-CN" altLang="zh-CN" sz="2000" i="1">
                                <a:solidFill>
                                  <a:schemeClr val="tx2"/>
                                </a:solidFill>
                                <a:latin typeface="Cambria Math" panose="02040503050406030204" pitchFamily="18" charset="0"/>
                              </a:rPr>
                            </m:ctrlPr>
                          </m:sSupPr>
                          <m:e>
                            <m:r>
                              <a:rPr lang="en-US" altLang="zh-CN" sz="2000" i="1">
                                <a:solidFill>
                                  <a:schemeClr val="tx2"/>
                                </a:solidFill>
                                <a:latin typeface="Cambria Math" panose="02040503050406030204" pitchFamily="18" charset="0"/>
                              </a:rPr>
                              <m:t>𝑅</m:t>
                            </m:r>
                          </m:e>
                          <m:sup>
                            <m:r>
                              <a:rPr lang="en-US" altLang="zh-CN" sz="2000">
                                <a:solidFill>
                                  <a:schemeClr val="tx2"/>
                                </a:solidFill>
                                <a:latin typeface="Cambria Math" panose="02040503050406030204" pitchFamily="18" charset="0"/>
                              </a:rPr>
                              <m:t>2</m:t>
                            </m:r>
                          </m:sup>
                        </m:sSup>
                      </m:num>
                      <m:den>
                        <m:r>
                          <a:rPr lang="en-US" altLang="zh-CN" sz="2000" i="1">
                            <a:solidFill>
                              <a:schemeClr val="tx2"/>
                            </a:solidFill>
                            <a:latin typeface="Cambria Math" panose="02040503050406030204" pitchFamily="18" charset="0"/>
                          </a:rPr>
                          <m:t>𝑆</m:t>
                        </m:r>
                      </m:den>
                    </m:f>
                    <m:r>
                      <a:rPr lang="en-US" altLang="zh-CN" sz="2000" i="1">
                        <a:solidFill>
                          <a:schemeClr val="tx2"/>
                        </a:solidFill>
                        <a:latin typeface="Cambria Math" panose="02040503050406030204" pitchFamily="18" charset="0"/>
                      </a:rPr>
                      <m:t>𝐷</m:t>
                    </m:r>
                    <m:d>
                      <m:dPr>
                        <m:begChr m:val="["/>
                        <m:endChr m:val="]"/>
                        <m:ctrlPr>
                          <a:rPr lang="zh-CN" altLang="zh-CN" sz="2000" i="1">
                            <a:solidFill>
                              <a:schemeClr val="tx2"/>
                            </a:solidFill>
                            <a:latin typeface="Cambria Math" panose="02040503050406030204" pitchFamily="18" charset="0"/>
                          </a:rPr>
                        </m:ctrlPr>
                      </m:dPr>
                      <m:e>
                        <m:r>
                          <a:rPr lang="en-US" altLang="zh-CN" sz="2000" i="1">
                            <a:solidFill>
                              <a:schemeClr val="tx2"/>
                            </a:solidFill>
                            <a:latin typeface="Cambria Math" panose="02040503050406030204" pitchFamily="18" charset="0"/>
                          </a:rPr>
                          <m:t>𝐴</m:t>
                        </m:r>
                        <m:d>
                          <m:dPr>
                            <m:ctrlPr>
                              <a:rPr lang="zh-CN" altLang="zh-CN" sz="2000" i="1">
                                <a:solidFill>
                                  <a:schemeClr val="tx2"/>
                                </a:solidFill>
                                <a:latin typeface="Cambria Math" panose="02040503050406030204" pitchFamily="18" charset="0"/>
                              </a:rPr>
                            </m:ctrlPr>
                          </m:dPr>
                          <m:e>
                            <m:f>
                              <m:fPr>
                                <m:ctrlPr>
                                  <a:rPr lang="zh-CN" altLang="zh-CN" sz="2000" i="1">
                                    <a:solidFill>
                                      <a:schemeClr val="tx2"/>
                                    </a:solidFill>
                                    <a:latin typeface="Cambria Math" panose="02040503050406030204" pitchFamily="18" charset="0"/>
                                  </a:rPr>
                                </m:ctrlPr>
                              </m:fPr>
                              <m:num>
                                <m:sSup>
                                  <m:sSupPr>
                                    <m:ctrlPr>
                                      <a:rPr lang="zh-CN" altLang="zh-CN" sz="2000" i="1">
                                        <a:solidFill>
                                          <a:schemeClr val="tx2"/>
                                        </a:solidFill>
                                        <a:latin typeface="Cambria Math" panose="02040503050406030204" pitchFamily="18" charset="0"/>
                                      </a:rPr>
                                    </m:ctrlPr>
                                  </m:sSupPr>
                                  <m:e>
                                    <m:r>
                                      <a:rPr lang="en-US" altLang="zh-CN" sz="2000" i="1">
                                        <a:solidFill>
                                          <a:schemeClr val="tx2"/>
                                        </a:solidFill>
                                        <a:latin typeface="Cambria Math" panose="02040503050406030204" pitchFamily="18" charset="0"/>
                                      </a:rPr>
                                      <m:t>𝑒</m:t>
                                    </m:r>
                                  </m:e>
                                  <m:sup>
                                    <m:r>
                                      <a:rPr lang="en-US" altLang="zh-CN" sz="2000" i="1">
                                        <a:solidFill>
                                          <a:schemeClr val="tx2"/>
                                        </a:solidFill>
                                        <a:latin typeface="Cambria Math" panose="02040503050406030204" pitchFamily="18" charset="0"/>
                                      </a:rPr>
                                      <m:t>−</m:t>
                                    </m:r>
                                    <m:r>
                                      <a:rPr lang="en-US" altLang="zh-CN" sz="2000" i="1">
                                        <a:solidFill>
                                          <a:schemeClr val="tx2"/>
                                        </a:solidFill>
                                        <a:latin typeface="Cambria Math" panose="02040503050406030204" pitchFamily="18" charset="0"/>
                                      </a:rPr>
                                      <m:t>𝑅</m:t>
                                    </m:r>
                                    <m:r>
                                      <a:rPr lang="en-US" altLang="zh-CN" sz="2000">
                                        <a:solidFill>
                                          <a:schemeClr val="tx2"/>
                                        </a:solidFill>
                                        <a:latin typeface="Cambria Math" panose="02040503050406030204" pitchFamily="18" charset="0"/>
                                      </a:rPr>
                                      <m:t>/</m:t>
                                    </m:r>
                                    <m:r>
                                      <a:rPr lang="en-US" altLang="zh-CN" sz="2000" i="1">
                                        <a:solidFill>
                                          <a:schemeClr val="tx2"/>
                                        </a:solidFill>
                                        <a:latin typeface="Cambria Math" panose="02040503050406030204" pitchFamily="18" charset="0"/>
                                      </a:rPr>
                                      <m:t>𝐿</m:t>
                                    </m:r>
                                  </m:sup>
                                </m:sSup>
                              </m:num>
                              <m:den>
                                <m:r>
                                  <a:rPr lang="en-US" altLang="zh-CN" sz="2000" i="1">
                                    <a:solidFill>
                                      <a:schemeClr val="tx2"/>
                                    </a:solidFill>
                                    <a:latin typeface="Cambria Math" panose="02040503050406030204" pitchFamily="18" charset="0"/>
                                  </a:rPr>
                                  <m:t>𝑅𝐿</m:t>
                                </m:r>
                              </m:den>
                            </m:f>
                            <m:r>
                              <a:rPr lang="en-US" altLang="zh-CN" sz="2000">
                                <a:solidFill>
                                  <a:schemeClr val="tx2"/>
                                </a:solidFill>
                                <a:latin typeface="Cambria Math" panose="02040503050406030204" pitchFamily="18" charset="0"/>
                              </a:rPr>
                              <m:t>+</m:t>
                            </m:r>
                            <m:f>
                              <m:fPr>
                                <m:ctrlPr>
                                  <a:rPr lang="zh-CN" altLang="zh-CN" sz="2000" i="1">
                                    <a:solidFill>
                                      <a:schemeClr val="tx2"/>
                                    </a:solidFill>
                                    <a:latin typeface="Cambria Math" panose="02040503050406030204" pitchFamily="18" charset="0"/>
                                  </a:rPr>
                                </m:ctrlPr>
                              </m:fPr>
                              <m:num>
                                <m:sSup>
                                  <m:sSupPr>
                                    <m:ctrlPr>
                                      <a:rPr lang="zh-CN" altLang="zh-CN" sz="2000" i="1">
                                        <a:solidFill>
                                          <a:schemeClr val="tx2"/>
                                        </a:solidFill>
                                        <a:latin typeface="Cambria Math" panose="02040503050406030204" pitchFamily="18" charset="0"/>
                                      </a:rPr>
                                    </m:ctrlPr>
                                  </m:sSupPr>
                                  <m:e>
                                    <m:r>
                                      <a:rPr lang="en-US" altLang="zh-CN" sz="2000" i="1">
                                        <a:solidFill>
                                          <a:schemeClr val="tx2"/>
                                        </a:solidFill>
                                        <a:latin typeface="Cambria Math" panose="02040503050406030204" pitchFamily="18" charset="0"/>
                                      </a:rPr>
                                      <m:t>𝑒</m:t>
                                    </m:r>
                                  </m:e>
                                  <m:sup>
                                    <m:r>
                                      <a:rPr lang="en-US" altLang="zh-CN" sz="2000" i="1">
                                        <a:solidFill>
                                          <a:schemeClr val="tx2"/>
                                        </a:solidFill>
                                        <a:latin typeface="Cambria Math" panose="02040503050406030204" pitchFamily="18" charset="0"/>
                                      </a:rPr>
                                      <m:t>−</m:t>
                                    </m:r>
                                    <m:r>
                                      <a:rPr lang="en-US" altLang="zh-CN" sz="2000" i="1">
                                        <a:solidFill>
                                          <a:schemeClr val="tx2"/>
                                        </a:solidFill>
                                        <a:latin typeface="Cambria Math" panose="02040503050406030204" pitchFamily="18" charset="0"/>
                                      </a:rPr>
                                      <m:t>𝑅</m:t>
                                    </m:r>
                                    <m:r>
                                      <a:rPr lang="en-US" altLang="zh-CN" sz="2000">
                                        <a:solidFill>
                                          <a:schemeClr val="tx2"/>
                                        </a:solidFill>
                                        <a:latin typeface="Cambria Math" panose="02040503050406030204" pitchFamily="18" charset="0"/>
                                      </a:rPr>
                                      <m:t>/</m:t>
                                    </m:r>
                                    <m:r>
                                      <a:rPr lang="en-US" altLang="zh-CN" sz="2000" i="1">
                                        <a:solidFill>
                                          <a:schemeClr val="tx2"/>
                                        </a:solidFill>
                                        <a:latin typeface="Cambria Math" panose="02040503050406030204" pitchFamily="18" charset="0"/>
                                      </a:rPr>
                                      <m:t>𝐿</m:t>
                                    </m:r>
                                  </m:sup>
                                </m:sSup>
                              </m:num>
                              <m:den>
                                <m:sSup>
                                  <m:sSupPr>
                                    <m:ctrlPr>
                                      <a:rPr lang="zh-CN" altLang="zh-CN" sz="2000" i="1">
                                        <a:solidFill>
                                          <a:schemeClr val="tx2"/>
                                        </a:solidFill>
                                        <a:latin typeface="Cambria Math" panose="02040503050406030204" pitchFamily="18" charset="0"/>
                                      </a:rPr>
                                    </m:ctrlPr>
                                  </m:sSupPr>
                                  <m:e>
                                    <m:r>
                                      <a:rPr lang="en-US" altLang="zh-CN" sz="2000" i="1">
                                        <a:solidFill>
                                          <a:schemeClr val="tx2"/>
                                        </a:solidFill>
                                        <a:latin typeface="Cambria Math" panose="02040503050406030204" pitchFamily="18" charset="0"/>
                                      </a:rPr>
                                      <m:t>𝑅</m:t>
                                    </m:r>
                                  </m:e>
                                  <m:sup>
                                    <m:r>
                                      <a:rPr lang="en-US" altLang="zh-CN" sz="2000">
                                        <a:solidFill>
                                          <a:schemeClr val="tx2"/>
                                        </a:solidFill>
                                        <a:latin typeface="Cambria Math" panose="02040503050406030204" pitchFamily="18" charset="0"/>
                                      </a:rPr>
                                      <m:t>2</m:t>
                                    </m:r>
                                  </m:sup>
                                </m:sSup>
                              </m:den>
                            </m:f>
                          </m:e>
                        </m:d>
                        <m:r>
                          <a:rPr lang="en-US" altLang="zh-CN" sz="2000">
                            <a:solidFill>
                              <a:schemeClr val="tx2"/>
                            </a:solidFill>
                            <a:latin typeface="Cambria Math" panose="02040503050406030204" pitchFamily="18" charset="0"/>
                          </a:rPr>
                          <m:t>+</m:t>
                        </m:r>
                        <m:r>
                          <a:rPr lang="en-US" altLang="zh-CN" sz="2000" i="1">
                            <a:solidFill>
                              <a:schemeClr val="tx2"/>
                            </a:solidFill>
                            <a:latin typeface="Cambria Math" panose="02040503050406030204" pitchFamily="18" charset="0"/>
                          </a:rPr>
                          <m:t>𝐴</m:t>
                        </m:r>
                        <m:sSup>
                          <m:sSupPr>
                            <m:ctrlPr>
                              <a:rPr lang="zh-CN" altLang="zh-CN" sz="2000" i="1">
                                <a:solidFill>
                                  <a:schemeClr val="tx2"/>
                                </a:solidFill>
                                <a:latin typeface="Cambria Math" panose="02040503050406030204" pitchFamily="18" charset="0"/>
                              </a:rPr>
                            </m:ctrlPr>
                          </m:sSupPr>
                          <m:e>
                            <m:r>
                              <a:rPr lang="en-US" altLang="zh-CN" sz="2000" i="1">
                                <a:solidFill>
                                  <a:schemeClr val="tx2"/>
                                </a:solidFill>
                                <a:latin typeface="Cambria Math" panose="02040503050406030204" pitchFamily="18" charset="0"/>
                              </a:rPr>
                              <m:t>𝑒</m:t>
                            </m:r>
                          </m:e>
                          <m:sup>
                            <m:r>
                              <a:rPr lang="en-US" altLang="zh-CN" sz="2000" i="1">
                                <a:solidFill>
                                  <a:schemeClr val="tx2"/>
                                </a:solidFill>
                                <a:latin typeface="Cambria Math" panose="02040503050406030204" pitchFamily="18" charset="0"/>
                              </a:rPr>
                              <m:t>−</m:t>
                            </m:r>
                            <m:r>
                              <a:rPr lang="en-US" altLang="zh-CN" sz="2000">
                                <a:solidFill>
                                  <a:schemeClr val="tx2"/>
                                </a:solidFill>
                                <a:latin typeface="Cambria Math" panose="02040503050406030204" pitchFamily="18" charset="0"/>
                              </a:rPr>
                              <m:t>2</m:t>
                            </m:r>
                            <m:r>
                              <a:rPr lang="en-US" altLang="zh-CN" sz="2000">
                                <a:solidFill>
                                  <a:schemeClr val="tx2"/>
                                </a:solidFill>
                                <a:latin typeface="Cambria Math" panose="02040503050406030204" pitchFamily="18" charset="0"/>
                              </a:rPr>
                              <m:t>(</m:t>
                            </m:r>
                            <m:r>
                              <a:rPr lang="en-US" altLang="zh-CN" sz="2000" i="1">
                                <a:solidFill>
                                  <a:schemeClr val="tx2"/>
                                </a:solidFill>
                                <a:latin typeface="Cambria Math" panose="02040503050406030204" pitchFamily="18" charset="0"/>
                              </a:rPr>
                              <m:t>𝑅</m:t>
                            </m:r>
                            <m:r>
                              <a:rPr lang="en-US" altLang="zh-CN" sz="2000">
                                <a:solidFill>
                                  <a:schemeClr val="tx2"/>
                                </a:solidFill>
                                <a:latin typeface="Cambria Math" panose="02040503050406030204" pitchFamily="18" charset="0"/>
                              </a:rPr>
                              <m:t>+</m:t>
                            </m:r>
                            <m:r>
                              <a:rPr lang="en-US" altLang="zh-CN" sz="2000" i="1">
                                <a:solidFill>
                                  <a:schemeClr val="tx2"/>
                                </a:solidFill>
                                <a:latin typeface="Cambria Math" panose="02040503050406030204" pitchFamily="18" charset="0"/>
                              </a:rPr>
                              <m:t>𝑑</m:t>
                            </m:r>
                            <m:r>
                              <a:rPr lang="en-US" altLang="zh-CN" sz="2000">
                                <a:solidFill>
                                  <a:schemeClr val="tx2"/>
                                </a:solidFill>
                                <a:latin typeface="Cambria Math" panose="02040503050406030204" pitchFamily="18" charset="0"/>
                              </a:rPr>
                              <m:t>)/</m:t>
                            </m:r>
                            <m:r>
                              <a:rPr lang="en-US" altLang="zh-CN" sz="2000" i="1">
                                <a:solidFill>
                                  <a:schemeClr val="tx2"/>
                                </a:solidFill>
                                <a:latin typeface="Cambria Math" panose="02040503050406030204" pitchFamily="18" charset="0"/>
                              </a:rPr>
                              <m:t>𝐿</m:t>
                            </m:r>
                          </m:sup>
                        </m:sSup>
                        <m:d>
                          <m:dPr>
                            <m:ctrlPr>
                              <a:rPr lang="zh-CN" altLang="zh-CN" sz="2000" i="1">
                                <a:solidFill>
                                  <a:schemeClr val="tx2"/>
                                </a:solidFill>
                                <a:latin typeface="Cambria Math" panose="02040503050406030204" pitchFamily="18" charset="0"/>
                              </a:rPr>
                            </m:ctrlPr>
                          </m:dPr>
                          <m:e>
                            <m:f>
                              <m:fPr>
                                <m:ctrlPr>
                                  <a:rPr lang="zh-CN" altLang="zh-CN" sz="2000" i="1">
                                    <a:solidFill>
                                      <a:schemeClr val="tx2"/>
                                    </a:solidFill>
                                    <a:latin typeface="Cambria Math" panose="02040503050406030204" pitchFamily="18" charset="0"/>
                                  </a:rPr>
                                </m:ctrlPr>
                              </m:fPr>
                              <m:num>
                                <m:sSup>
                                  <m:sSupPr>
                                    <m:ctrlPr>
                                      <a:rPr lang="zh-CN" altLang="zh-CN" sz="2000" i="1">
                                        <a:solidFill>
                                          <a:schemeClr val="tx2"/>
                                        </a:solidFill>
                                        <a:latin typeface="Cambria Math" panose="02040503050406030204" pitchFamily="18" charset="0"/>
                                      </a:rPr>
                                    </m:ctrlPr>
                                  </m:sSupPr>
                                  <m:e>
                                    <m:r>
                                      <a:rPr lang="en-US" altLang="zh-CN" sz="2000" i="1">
                                        <a:solidFill>
                                          <a:schemeClr val="tx2"/>
                                        </a:solidFill>
                                        <a:latin typeface="Cambria Math" panose="02040503050406030204" pitchFamily="18" charset="0"/>
                                      </a:rPr>
                                      <m:t>𝑒</m:t>
                                    </m:r>
                                  </m:e>
                                  <m:sup>
                                    <m:r>
                                      <a:rPr lang="en-US" altLang="zh-CN" sz="2000" i="1">
                                        <a:solidFill>
                                          <a:schemeClr val="tx2"/>
                                        </a:solidFill>
                                        <a:latin typeface="Cambria Math" panose="02040503050406030204" pitchFamily="18" charset="0"/>
                                      </a:rPr>
                                      <m:t>𝑅</m:t>
                                    </m:r>
                                    <m:r>
                                      <a:rPr lang="en-US" altLang="zh-CN" sz="2000">
                                        <a:solidFill>
                                          <a:schemeClr val="tx2"/>
                                        </a:solidFill>
                                        <a:latin typeface="Cambria Math" panose="02040503050406030204" pitchFamily="18" charset="0"/>
                                      </a:rPr>
                                      <m:t>/</m:t>
                                    </m:r>
                                    <m:r>
                                      <a:rPr lang="en-US" altLang="zh-CN" sz="2000" i="1">
                                        <a:solidFill>
                                          <a:schemeClr val="tx2"/>
                                        </a:solidFill>
                                        <a:latin typeface="Cambria Math" panose="02040503050406030204" pitchFamily="18" charset="0"/>
                                      </a:rPr>
                                      <m:t>𝐿</m:t>
                                    </m:r>
                                  </m:sup>
                                </m:sSup>
                              </m:num>
                              <m:den>
                                <m:r>
                                  <a:rPr lang="en-US" altLang="zh-CN" sz="2000" i="1">
                                    <a:solidFill>
                                      <a:schemeClr val="tx2"/>
                                    </a:solidFill>
                                    <a:latin typeface="Cambria Math" panose="02040503050406030204" pitchFamily="18" charset="0"/>
                                  </a:rPr>
                                  <m:t>𝑅𝐿</m:t>
                                </m:r>
                              </m:den>
                            </m:f>
                            <m:r>
                              <a:rPr lang="en-US" altLang="zh-CN" sz="2000" i="1">
                                <a:solidFill>
                                  <a:schemeClr val="tx2"/>
                                </a:solidFill>
                                <a:latin typeface="Cambria Math" panose="02040503050406030204" pitchFamily="18" charset="0"/>
                              </a:rPr>
                              <m:t>−</m:t>
                            </m:r>
                            <m:f>
                              <m:fPr>
                                <m:ctrlPr>
                                  <a:rPr lang="zh-CN" altLang="zh-CN" sz="2000" i="1">
                                    <a:solidFill>
                                      <a:schemeClr val="tx2"/>
                                    </a:solidFill>
                                    <a:latin typeface="Cambria Math" panose="02040503050406030204" pitchFamily="18" charset="0"/>
                                  </a:rPr>
                                </m:ctrlPr>
                              </m:fPr>
                              <m:num>
                                <m:sSup>
                                  <m:sSupPr>
                                    <m:ctrlPr>
                                      <a:rPr lang="zh-CN" altLang="zh-CN" sz="2000" i="1">
                                        <a:solidFill>
                                          <a:schemeClr val="tx2"/>
                                        </a:solidFill>
                                        <a:latin typeface="Cambria Math" panose="02040503050406030204" pitchFamily="18" charset="0"/>
                                      </a:rPr>
                                    </m:ctrlPr>
                                  </m:sSupPr>
                                  <m:e>
                                    <m:r>
                                      <a:rPr lang="en-US" altLang="zh-CN" sz="2000" i="1">
                                        <a:solidFill>
                                          <a:schemeClr val="tx2"/>
                                        </a:solidFill>
                                        <a:latin typeface="Cambria Math" panose="02040503050406030204" pitchFamily="18" charset="0"/>
                                      </a:rPr>
                                      <m:t>𝑒</m:t>
                                    </m:r>
                                  </m:e>
                                  <m:sup>
                                    <m:r>
                                      <a:rPr lang="en-US" altLang="zh-CN" sz="2000" i="1">
                                        <a:solidFill>
                                          <a:schemeClr val="tx2"/>
                                        </a:solidFill>
                                        <a:latin typeface="Cambria Math" panose="02040503050406030204" pitchFamily="18" charset="0"/>
                                      </a:rPr>
                                      <m:t>𝑅</m:t>
                                    </m:r>
                                    <m:r>
                                      <a:rPr lang="en-US" altLang="zh-CN" sz="2000">
                                        <a:solidFill>
                                          <a:schemeClr val="tx2"/>
                                        </a:solidFill>
                                        <a:latin typeface="Cambria Math" panose="02040503050406030204" pitchFamily="18" charset="0"/>
                                      </a:rPr>
                                      <m:t>/</m:t>
                                    </m:r>
                                    <m:r>
                                      <a:rPr lang="en-US" altLang="zh-CN" sz="2000" i="1">
                                        <a:solidFill>
                                          <a:schemeClr val="tx2"/>
                                        </a:solidFill>
                                        <a:latin typeface="Cambria Math" panose="02040503050406030204" pitchFamily="18" charset="0"/>
                                      </a:rPr>
                                      <m:t>𝐿</m:t>
                                    </m:r>
                                  </m:sup>
                                </m:sSup>
                              </m:num>
                              <m:den>
                                <m:sSup>
                                  <m:sSupPr>
                                    <m:ctrlPr>
                                      <a:rPr lang="zh-CN" altLang="zh-CN" sz="2000" i="1">
                                        <a:solidFill>
                                          <a:schemeClr val="tx2"/>
                                        </a:solidFill>
                                        <a:latin typeface="Cambria Math" panose="02040503050406030204" pitchFamily="18" charset="0"/>
                                      </a:rPr>
                                    </m:ctrlPr>
                                  </m:sSupPr>
                                  <m:e>
                                    <m:r>
                                      <a:rPr lang="en-US" altLang="zh-CN" sz="2000" i="1">
                                        <a:solidFill>
                                          <a:schemeClr val="tx2"/>
                                        </a:solidFill>
                                        <a:latin typeface="Cambria Math" panose="02040503050406030204" pitchFamily="18" charset="0"/>
                                      </a:rPr>
                                      <m:t>𝑅</m:t>
                                    </m:r>
                                  </m:e>
                                  <m:sup>
                                    <m:r>
                                      <a:rPr lang="en-US" altLang="zh-CN" sz="2000">
                                        <a:solidFill>
                                          <a:schemeClr val="tx2"/>
                                        </a:solidFill>
                                        <a:latin typeface="Cambria Math" panose="02040503050406030204" pitchFamily="18" charset="0"/>
                                      </a:rPr>
                                      <m:t>2</m:t>
                                    </m:r>
                                  </m:sup>
                                </m:sSup>
                              </m:den>
                            </m:f>
                          </m:e>
                        </m:d>
                      </m:e>
                    </m:d>
                  </m:oMath>
                </a14:m>
                <a:r>
                  <a:rPr lang="en-US" altLang="zh-CN" sz="2000" dirty="0">
                    <a:solidFill>
                      <a:schemeClr val="tx2"/>
                    </a:solidFill>
                    <a:latin typeface="华文楷体" panose="02010600040101010101" charset="-122"/>
                    <a:ea typeface="华文楷体" panose="02010600040101010101" charset="-122"/>
                  </a:rPr>
                  <a:t> </a:t>
                </a:r>
                <a:br>
                  <a:rPr lang="zh-CN" altLang="zh-CN" sz="2000" dirty="0">
                    <a:solidFill>
                      <a:schemeClr val="tx2"/>
                    </a:solidFill>
                    <a:latin typeface="华文楷体" panose="02010600040101010101" charset="-122"/>
                    <a:ea typeface="华文楷体" panose="02010600040101010101" charset="-122"/>
                  </a:rPr>
                </a:br>
                <a14:m>
                  <m:oMath xmlns:m="http://schemas.openxmlformats.org/officeDocument/2006/math">
                    <m:r>
                      <a:rPr lang="en-US" altLang="zh-CN" sz="2000">
                        <a:solidFill>
                          <a:schemeClr val="tx2"/>
                        </a:solidFill>
                        <a:latin typeface="Cambria Math" panose="02040503050406030204" pitchFamily="18" charset="0"/>
                      </a:rPr>
                      <m:t>=</m:t>
                    </m:r>
                    <m:f>
                      <m:fPr>
                        <m:ctrlPr>
                          <a:rPr lang="zh-CN" altLang="zh-CN" sz="2000" i="1">
                            <a:solidFill>
                              <a:schemeClr val="tx2"/>
                            </a:solidFill>
                            <a:latin typeface="Cambria Math" panose="02040503050406030204" pitchFamily="18" charset="0"/>
                          </a:rPr>
                        </m:ctrlPr>
                      </m:fPr>
                      <m:num>
                        <m:r>
                          <a:rPr lang="en-US" altLang="zh-CN" sz="2000">
                            <a:solidFill>
                              <a:schemeClr val="tx2"/>
                            </a:solidFill>
                            <a:latin typeface="Cambria Math" panose="02040503050406030204" pitchFamily="18" charset="0"/>
                          </a:rPr>
                          <m:t>4</m:t>
                        </m:r>
                        <m:r>
                          <a:rPr lang="en-US" altLang="zh-CN" sz="2000" i="1">
                            <a:solidFill>
                              <a:schemeClr val="tx2"/>
                            </a:solidFill>
                            <a:latin typeface="Cambria Math" panose="02040503050406030204" pitchFamily="18" charset="0"/>
                          </a:rPr>
                          <m:t>𝜋</m:t>
                        </m:r>
                        <m:sSup>
                          <m:sSupPr>
                            <m:ctrlPr>
                              <a:rPr lang="zh-CN" altLang="zh-CN" sz="2000" i="1">
                                <a:solidFill>
                                  <a:schemeClr val="tx2"/>
                                </a:solidFill>
                                <a:latin typeface="Cambria Math" panose="02040503050406030204" pitchFamily="18" charset="0"/>
                              </a:rPr>
                            </m:ctrlPr>
                          </m:sSupPr>
                          <m:e>
                            <m:r>
                              <a:rPr lang="en-US" altLang="zh-CN" sz="2000" i="1">
                                <a:solidFill>
                                  <a:schemeClr val="tx2"/>
                                </a:solidFill>
                                <a:latin typeface="Cambria Math" panose="02040503050406030204" pitchFamily="18" charset="0"/>
                              </a:rPr>
                              <m:t>𝑅</m:t>
                            </m:r>
                          </m:e>
                          <m:sup>
                            <m:r>
                              <a:rPr lang="en-US" altLang="zh-CN" sz="2000">
                                <a:solidFill>
                                  <a:schemeClr val="tx2"/>
                                </a:solidFill>
                                <a:latin typeface="Cambria Math" panose="02040503050406030204" pitchFamily="18" charset="0"/>
                              </a:rPr>
                              <m:t>2</m:t>
                            </m:r>
                          </m:sup>
                        </m:sSup>
                      </m:num>
                      <m:den>
                        <m:r>
                          <a:rPr lang="en-US" altLang="zh-CN" sz="2000" i="1">
                            <a:solidFill>
                              <a:schemeClr val="tx2"/>
                            </a:solidFill>
                            <a:latin typeface="Cambria Math" panose="02040503050406030204" pitchFamily="18" charset="0"/>
                          </a:rPr>
                          <m:t>𝑆</m:t>
                        </m:r>
                      </m:den>
                    </m:f>
                    <m:f>
                      <m:fPr>
                        <m:ctrlPr>
                          <a:rPr lang="zh-CN" altLang="zh-CN" sz="2000" i="1">
                            <a:solidFill>
                              <a:schemeClr val="tx2"/>
                            </a:solidFill>
                            <a:latin typeface="Cambria Math" panose="02040503050406030204" pitchFamily="18" charset="0"/>
                          </a:rPr>
                        </m:ctrlPr>
                      </m:fPr>
                      <m:num>
                        <m:r>
                          <a:rPr lang="en-US" altLang="zh-CN" sz="2000" i="1">
                            <a:solidFill>
                              <a:schemeClr val="tx2"/>
                            </a:solidFill>
                            <a:latin typeface="Cambria Math" panose="02040503050406030204" pitchFamily="18" charset="0"/>
                          </a:rPr>
                          <m:t>𝑆</m:t>
                        </m:r>
                      </m:num>
                      <m:den>
                        <m:r>
                          <a:rPr lang="en-US" altLang="zh-CN" sz="2000">
                            <a:solidFill>
                              <a:schemeClr val="tx2"/>
                            </a:solidFill>
                            <a:latin typeface="Cambria Math" panose="02040503050406030204" pitchFamily="18" charset="0"/>
                          </a:rPr>
                          <m:t>4</m:t>
                        </m:r>
                        <m:r>
                          <a:rPr lang="en-US" altLang="zh-CN" sz="2000" i="1">
                            <a:solidFill>
                              <a:schemeClr val="tx2"/>
                            </a:solidFill>
                            <a:latin typeface="Cambria Math" panose="02040503050406030204" pitchFamily="18" charset="0"/>
                          </a:rPr>
                          <m:t>𝜋</m:t>
                        </m:r>
                        <m:r>
                          <a:rPr lang="en-US" altLang="zh-CN" sz="2000" i="1">
                            <a:solidFill>
                              <a:schemeClr val="tx2"/>
                            </a:solidFill>
                            <a:latin typeface="Cambria Math" panose="02040503050406030204" pitchFamily="18" charset="0"/>
                          </a:rPr>
                          <m:t>𝐷</m:t>
                        </m:r>
                        <m:d>
                          <m:dPr>
                            <m:ctrlPr>
                              <a:rPr lang="zh-CN" altLang="zh-CN" sz="2000" i="1">
                                <a:solidFill>
                                  <a:schemeClr val="tx2"/>
                                </a:solidFill>
                                <a:latin typeface="Cambria Math" panose="02040503050406030204" pitchFamily="18" charset="0"/>
                              </a:rPr>
                            </m:ctrlPr>
                          </m:dPr>
                          <m:e>
                            <m:r>
                              <a:rPr lang="en-US" altLang="zh-CN" sz="2000">
                                <a:solidFill>
                                  <a:schemeClr val="tx2"/>
                                </a:solidFill>
                                <a:latin typeface="Cambria Math" panose="02040503050406030204" pitchFamily="18" charset="0"/>
                              </a:rPr>
                              <m:t>1</m:t>
                            </m:r>
                            <m:r>
                              <a:rPr lang="en-US" altLang="zh-CN" sz="2000" i="1">
                                <a:solidFill>
                                  <a:schemeClr val="tx2"/>
                                </a:solidFill>
                                <a:latin typeface="Cambria Math" panose="02040503050406030204" pitchFamily="18" charset="0"/>
                              </a:rPr>
                              <m:t>−</m:t>
                            </m:r>
                            <m:sSup>
                              <m:sSupPr>
                                <m:ctrlPr>
                                  <a:rPr lang="zh-CN" altLang="zh-CN" sz="2000" i="1">
                                    <a:solidFill>
                                      <a:schemeClr val="tx2"/>
                                    </a:solidFill>
                                    <a:latin typeface="Cambria Math" panose="02040503050406030204" pitchFamily="18" charset="0"/>
                                  </a:rPr>
                                </m:ctrlPr>
                              </m:sSupPr>
                              <m:e>
                                <m:r>
                                  <a:rPr lang="en-US" altLang="zh-CN" sz="2000" i="1">
                                    <a:solidFill>
                                      <a:schemeClr val="tx2"/>
                                    </a:solidFill>
                                    <a:latin typeface="Cambria Math" panose="02040503050406030204" pitchFamily="18" charset="0"/>
                                  </a:rPr>
                                  <m:t>𝑒</m:t>
                                </m:r>
                              </m:e>
                              <m:sup>
                                <m:r>
                                  <a:rPr lang="en-US" altLang="zh-CN" sz="2000" i="1">
                                    <a:solidFill>
                                      <a:schemeClr val="tx2"/>
                                    </a:solidFill>
                                    <a:latin typeface="Cambria Math" panose="02040503050406030204" pitchFamily="18" charset="0"/>
                                  </a:rPr>
                                  <m:t>−</m:t>
                                </m:r>
                                <m:r>
                                  <a:rPr lang="en-US" altLang="zh-CN" sz="2000">
                                    <a:solidFill>
                                      <a:schemeClr val="tx2"/>
                                    </a:solidFill>
                                    <a:latin typeface="Cambria Math" panose="02040503050406030204" pitchFamily="18" charset="0"/>
                                  </a:rPr>
                                  <m:t>2</m:t>
                                </m:r>
                                <m:r>
                                  <a:rPr lang="en-US" altLang="zh-CN" sz="2000">
                                    <a:solidFill>
                                      <a:schemeClr val="tx2"/>
                                    </a:solidFill>
                                    <a:latin typeface="Cambria Math" panose="02040503050406030204" pitchFamily="18" charset="0"/>
                                  </a:rPr>
                                  <m:t>(</m:t>
                                </m:r>
                                <m:r>
                                  <a:rPr lang="en-US" altLang="zh-CN" sz="2000" i="1">
                                    <a:solidFill>
                                      <a:schemeClr val="tx2"/>
                                    </a:solidFill>
                                    <a:latin typeface="Cambria Math" panose="02040503050406030204" pitchFamily="18" charset="0"/>
                                  </a:rPr>
                                  <m:t>𝑅</m:t>
                                </m:r>
                                <m:r>
                                  <a:rPr lang="en-US" altLang="zh-CN" sz="2000">
                                    <a:solidFill>
                                      <a:schemeClr val="tx2"/>
                                    </a:solidFill>
                                    <a:latin typeface="Cambria Math" panose="02040503050406030204" pitchFamily="18" charset="0"/>
                                  </a:rPr>
                                  <m:t>+</m:t>
                                </m:r>
                                <m:r>
                                  <a:rPr lang="en-US" altLang="zh-CN" sz="2000" i="1">
                                    <a:solidFill>
                                      <a:schemeClr val="tx2"/>
                                    </a:solidFill>
                                    <a:latin typeface="Cambria Math" panose="02040503050406030204" pitchFamily="18" charset="0"/>
                                  </a:rPr>
                                  <m:t>𝑑</m:t>
                                </m:r>
                                <m:r>
                                  <a:rPr lang="en-US" altLang="zh-CN" sz="2000">
                                    <a:solidFill>
                                      <a:schemeClr val="tx2"/>
                                    </a:solidFill>
                                    <a:latin typeface="Cambria Math" panose="02040503050406030204" pitchFamily="18" charset="0"/>
                                  </a:rPr>
                                  <m:t>)/</m:t>
                                </m:r>
                                <m:r>
                                  <a:rPr lang="en-US" altLang="zh-CN" sz="2000" i="1">
                                    <a:solidFill>
                                      <a:schemeClr val="tx2"/>
                                    </a:solidFill>
                                    <a:latin typeface="Cambria Math" panose="02040503050406030204" pitchFamily="18" charset="0"/>
                                  </a:rPr>
                                  <m:t>𝐿</m:t>
                                </m:r>
                              </m:sup>
                            </m:sSup>
                          </m:e>
                        </m:d>
                      </m:den>
                    </m:f>
                    <m:r>
                      <a:rPr lang="en-US" altLang="zh-CN" sz="2000" i="1">
                        <a:solidFill>
                          <a:schemeClr val="tx2"/>
                        </a:solidFill>
                        <a:latin typeface="Cambria Math" panose="02040503050406030204" pitchFamily="18" charset="0"/>
                      </a:rPr>
                      <m:t>𝐷</m:t>
                    </m:r>
                    <m:d>
                      <m:dPr>
                        <m:begChr m:val="["/>
                        <m:endChr m:val="]"/>
                        <m:ctrlPr>
                          <a:rPr lang="zh-CN" altLang="zh-CN" sz="2000" i="1">
                            <a:solidFill>
                              <a:schemeClr val="tx2"/>
                            </a:solidFill>
                            <a:latin typeface="Cambria Math" panose="02040503050406030204" pitchFamily="18" charset="0"/>
                          </a:rPr>
                        </m:ctrlPr>
                      </m:dPr>
                      <m:e>
                        <m:d>
                          <m:dPr>
                            <m:ctrlPr>
                              <a:rPr lang="zh-CN" altLang="zh-CN" sz="2000" i="1">
                                <a:solidFill>
                                  <a:schemeClr val="tx2"/>
                                </a:solidFill>
                                <a:latin typeface="Cambria Math" panose="02040503050406030204" pitchFamily="18" charset="0"/>
                              </a:rPr>
                            </m:ctrlPr>
                          </m:dPr>
                          <m:e>
                            <m:f>
                              <m:fPr>
                                <m:ctrlPr>
                                  <a:rPr lang="zh-CN" altLang="zh-CN" sz="2000" i="1">
                                    <a:solidFill>
                                      <a:schemeClr val="tx2"/>
                                    </a:solidFill>
                                    <a:latin typeface="Cambria Math" panose="02040503050406030204" pitchFamily="18" charset="0"/>
                                  </a:rPr>
                                </m:ctrlPr>
                              </m:fPr>
                              <m:num>
                                <m:sSup>
                                  <m:sSupPr>
                                    <m:ctrlPr>
                                      <a:rPr lang="zh-CN" altLang="zh-CN" sz="2000" i="1">
                                        <a:solidFill>
                                          <a:schemeClr val="tx2"/>
                                        </a:solidFill>
                                        <a:latin typeface="Cambria Math" panose="02040503050406030204" pitchFamily="18" charset="0"/>
                                      </a:rPr>
                                    </m:ctrlPr>
                                  </m:sSupPr>
                                  <m:e>
                                    <m:r>
                                      <a:rPr lang="en-US" altLang="zh-CN" sz="2000" i="1">
                                        <a:solidFill>
                                          <a:schemeClr val="tx2"/>
                                        </a:solidFill>
                                        <a:latin typeface="Cambria Math" panose="02040503050406030204" pitchFamily="18" charset="0"/>
                                      </a:rPr>
                                      <m:t>𝑒</m:t>
                                    </m:r>
                                  </m:e>
                                  <m:sup>
                                    <m:r>
                                      <a:rPr lang="en-US" altLang="zh-CN" sz="2000" i="1">
                                        <a:solidFill>
                                          <a:schemeClr val="tx2"/>
                                        </a:solidFill>
                                        <a:latin typeface="Cambria Math" panose="02040503050406030204" pitchFamily="18" charset="0"/>
                                      </a:rPr>
                                      <m:t>−</m:t>
                                    </m:r>
                                    <m:r>
                                      <a:rPr lang="en-US" altLang="zh-CN" sz="2000" i="1">
                                        <a:solidFill>
                                          <a:schemeClr val="tx2"/>
                                        </a:solidFill>
                                        <a:latin typeface="Cambria Math" panose="02040503050406030204" pitchFamily="18" charset="0"/>
                                      </a:rPr>
                                      <m:t>𝑅</m:t>
                                    </m:r>
                                    <m:r>
                                      <a:rPr lang="en-US" altLang="zh-CN" sz="2000">
                                        <a:solidFill>
                                          <a:schemeClr val="tx2"/>
                                        </a:solidFill>
                                        <a:latin typeface="Cambria Math" panose="02040503050406030204" pitchFamily="18" charset="0"/>
                                      </a:rPr>
                                      <m:t>/</m:t>
                                    </m:r>
                                    <m:r>
                                      <a:rPr lang="en-US" altLang="zh-CN" sz="2000" i="1">
                                        <a:solidFill>
                                          <a:schemeClr val="tx2"/>
                                        </a:solidFill>
                                        <a:latin typeface="Cambria Math" panose="02040503050406030204" pitchFamily="18" charset="0"/>
                                      </a:rPr>
                                      <m:t>𝐿</m:t>
                                    </m:r>
                                  </m:sup>
                                </m:sSup>
                              </m:num>
                              <m:den>
                                <m:r>
                                  <a:rPr lang="en-US" altLang="zh-CN" sz="2000" i="1">
                                    <a:solidFill>
                                      <a:schemeClr val="tx2"/>
                                    </a:solidFill>
                                    <a:latin typeface="Cambria Math" panose="02040503050406030204" pitchFamily="18" charset="0"/>
                                  </a:rPr>
                                  <m:t>𝑅𝐿</m:t>
                                </m:r>
                              </m:den>
                            </m:f>
                            <m:r>
                              <a:rPr lang="en-US" altLang="zh-CN" sz="2000">
                                <a:solidFill>
                                  <a:schemeClr val="tx2"/>
                                </a:solidFill>
                                <a:latin typeface="Cambria Math" panose="02040503050406030204" pitchFamily="18" charset="0"/>
                              </a:rPr>
                              <m:t>+</m:t>
                            </m:r>
                            <m:f>
                              <m:fPr>
                                <m:ctrlPr>
                                  <a:rPr lang="zh-CN" altLang="zh-CN" sz="2000" i="1">
                                    <a:solidFill>
                                      <a:schemeClr val="tx2"/>
                                    </a:solidFill>
                                    <a:latin typeface="Cambria Math" panose="02040503050406030204" pitchFamily="18" charset="0"/>
                                  </a:rPr>
                                </m:ctrlPr>
                              </m:fPr>
                              <m:num>
                                <m:sSup>
                                  <m:sSupPr>
                                    <m:ctrlPr>
                                      <a:rPr lang="zh-CN" altLang="zh-CN" sz="2000" i="1">
                                        <a:solidFill>
                                          <a:schemeClr val="tx2"/>
                                        </a:solidFill>
                                        <a:latin typeface="Cambria Math" panose="02040503050406030204" pitchFamily="18" charset="0"/>
                                      </a:rPr>
                                    </m:ctrlPr>
                                  </m:sSupPr>
                                  <m:e>
                                    <m:r>
                                      <a:rPr lang="en-US" altLang="zh-CN" sz="2000" i="1">
                                        <a:solidFill>
                                          <a:schemeClr val="tx2"/>
                                        </a:solidFill>
                                        <a:latin typeface="Cambria Math" panose="02040503050406030204" pitchFamily="18" charset="0"/>
                                      </a:rPr>
                                      <m:t>𝑒</m:t>
                                    </m:r>
                                  </m:e>
                                  <m:sup>
                                    <m:r>
                                      <a:rPr lang="en-US" altLang="zh-CN" sz="2000" i="1">
                                        <a:solidFill>
                                          <a:schemeClr val="tx2"/>
                                        </a:solidFill>
                                        <a:latin typeface="Cambria Math" panose="02040503050406030204" pitchFamily="18" charset="0"/>
                                      </a:rPr>
                                      <m:t>−</m:t>
                                    </m:r>
                                    <m:r>
                                      <a:rPr lang="en-US" altLang="zh-CN" sz="2000" i="1">
                                        <a:solidFill>
                                          <a:schemeClr val="tx2"/>
                                        </a:solidFill>
                                        <a:latin typeface="Cambria Math" panose="02040503050406030204" pitchFamily="18" charset="0"/>
                                      </a:rPr>
                                      <m:t>𝑅</m:t>
                                    </m:r>
                                    <m:r>
                                      <a:rPr lang="en-US" altLang="zh-CN" sz="2000">
                                        <a:solidFill>
                                          <a:schemeClr val="tx2"/>
                                        </a:solidFill>
                                        <a:latin typeface="Cambria Math" panose="02040503050406030204" pitchFamily="18" charset="0"/>
                                      </a:rPr>
                                      <m:t>/</m:t>
                                    </m:r>
                                    <m:r>
                                      <a:rPr lang="en-US" altLang="zh-CN" sz="2000" i="1">
                                        <a:solidFill>
                                          <a:schemeClr val="tx2"/>
                                        </a:solidFill>
                                        <a:latin typeface="Cambria Math" panose="02040503050406030204" pitchFamily="18" charset="0"/>
                                      </a:rPr>
                                      <m:t>𝐿</m:t>
                                    </m:r>
                                  </m:sup>
                                </m:sSup>
                              </m:num>
                              <m:den>
                                <m:sSup>
                                  <m:sSupPr>
                                    <m:ctrlPr>
                                      <a:rPr lang="zh-CN" altLang="zh-CN" sz="2000" i="1">
                                        <a:solidFill>
                                          <a:schemeClr val="tx2"/>
                                        </a:solidFill>
                                        <a:latin typeface="Cambria Math" panose="02040503050406030204" pitchFamily="18" charset="0"/>
                                      </a:rPr>
                                    </m:ctrlPr>
                                  </m:sSupPr>
                                  <m:e>
                                    <m:r>
                                      <a:rPr lang="en-US" altLang="zh-CN" sz="2000" i="1">
                                        <a:solidFill>
                                          <a:schemeClr val="tx2"/>
                                        </a:solidFill>
                                        <a:latin typeface="Cambria Math" panose="02040503050406030204" pitchFamily="18" charset="0"/>
                                      </a:rPr>
                                      <m:t>𝑅</m:t>
                                    </m:r>
                                  </m:e>
                                  <m:sup>
                                    <m:r>
                                      <a:rPr lang="en-US" altLang="zh-CN" sz="2000">
                                        <a:solidFill>
                                          <a:schemeClr val="tx2"/>
                                        </a:solidFill>
                                        <a:latin typeface="Cambria Math" panose="02040503050406030204" pitchFamily="18" charset="0"/>
                                      </a:rPr>
                                      <m:t>2</m:t>
                                    </m:r>
                                  </m:sup>
                                </m:sSup>
                              </m:den>
                            </m:f>
                          </m:e>
                        </m:d>
                        <m:r>
                          <a:rPr lang="en-US" altLang="zh-CN" sz="2000">
                            <a:solidFill>
                              <a:schemeClr val="tx2"/>
                            </a:solidFill>
                            <a:latin typeface="Cambria Math" panose="02040503050406030204" pitchFamily="18" charset="0"/>
                          </a:rPr>
                          <m:t>+</m:t>
                        </m:r>
                        <m:sSup>
                          <m:sSupPr>
                            <m:ctrlPr>
                              <a:rPr lang="zh-CN" altLang="zh-CN" sz="2000" i="1">
                                <a:solidFill>
                                  <a:schemeClr val="tx2"/>
                                </a:solidFill>
                                <a:latin typeface="Cambria Math" panose="02040503050406030204" pitchFamily="18" charset="0"/>
                              </a:rPr>
                            </m:ctrlPr>
                          </m:sSupPr>
                          <m:e>
                            <m:r>
                              <a:rPr lang="en-US" altLang="zh-CN" sz="2000" i="1">
                                <a:solidFill>
                                  <a:schemeClr val="tx2"/>
                                </a:solidFill>
                                <a:latin typeface="Cambria Math" panose="02040503050406030204" pitchFamily="18" charset="0"/>
                              </a:rPr>
                              <m:t>𝑒</m:t>
                            </m:r>
                          </m:e>
                          <m:sup>
                            <m:r>
                              <a:rPr lang="en-US" altLang="zh-CN" sz="2000" i="1">
                                <a:solidFill>
                                  <a:schemeClr val="tx2"/>
                                </a:solidFill>
                                <a:latin typeface="Cambria Math" panose="02040503050406030204" pitchFamily="18" charset="0"/>
                              </a:rPr>
                              <m:t>−</m:t>
                            </m:r>
                            <m:r>
                              <a:rPr lang="en-US" altLang="zh-CN" sz="2000">
                                <a:solidFill>
                                  <a:schemeClr val="tx2"/>
                                </a:solidFill>
                                <a:latin typeface="Cambria Math" panose="02040503050406030204" pitchFamily="18" charset="0"/>
                              </a:rPr>
                              <m:t>2</m:t>
                            </m:r>
                            <m:r>
                              <a:rPr lang="en-US" altLang="zh-CN" sz="2000">
                                <a:solidFill>
                                  <a:schemeClr val="tx2"/>
                                </a:solidFill>
                                <a:latin typeface="Cambria Math" panose="02040503050406030204" pitchFamily="18" charset="0"/>
                              </a:rPr>
                              <m:t>(</m:t>
                            </m:r>
                            <m:r>
                              <a:rPr lang="en-US" altLang="zh-CN" sz="2000" i="1">
                                <a:solidFill>
                                  <a:schemeClr val="tx2"/>
                                </a:solidFill>
                                <a:latin typeface="Cambria Math" panose="02040503050406030204" pitchFamily="18" charset="0"/>
                              </a:rPr>
                              <m:t>𝑅</m:t>
                            </m:r>
                            <m:r>
                              <a:rPr lang="en-US" altLang="zh-CN" sz="2000">
                                <a:solidFill>
                                  <a:schemeClr val="tx2"/>
                                </a:solidFill>
                                <a:latin typeface="Cambria Math" panose="02040503050406030204" pitchFamily="18" charset="0"/>
                              </a:rPr>
                              <m:t>+</m:t>
                            </m:r>
                            <m:r>
                              <a:rPr lang="en-US" altLang="zh-CN" sz="2000" i="1">
                                <a:solidFill>
                                  <a:schemeClr val="tx2"/>
                                </a:solidFill>
                                <a:latin typeface="Cambria Math" panose="02040503050406030204" pitchFamily="18" charset="0"/>
                              </a:rPr>
                              <m:t>𝑑</m:t>
                            </m:r>
                            <m:r>
                              <a:rPr lang="en-US" altLang="zh-CN" sz="2000">
                                <a:solidFill>
                                  <a:schemeClr val="tx2"/>
                                </a:solidFill>
                                <a:latin typeface="Cambria Math" panose="02040503050406030204" pitchFamily="18" charset="0"/>
                              </a:rPr>
                              <m:t>)/</m:t>
                            </m:r>
                            <m:r>
                              <a:rPr lang="en-US" altLang="zh-CN" sz="2000" i="1">
                                <a:solidFill>
                                  <a:schemeClr val="tx2"/>
                                </a:solidFill>
                                <a:latin typeface="Cambria Math" panose="02040503050406030204" pitchFamily="18" charset="0"/>
                              </a:rPr>
                              <m:t>𝐿</m:t>
                            </m:r>
                          </m:sup>
                        </m:sSup>
                        <m:d>
                          <m:dPr>
                            <m:ctrlPr>
                              <a:rPr lang="zh-CN" altLang="zh-CN" sz="2000" i="1">
                                <a:solidFill>
                                  <a:schemeClr val="tx2"/>
                                </a:solidFill>
                                <a:latin typeface="Cambria Math" panose="02040503050406030204" pitchFamily="18" charset="0"/>
                              </a:rPr>
                            </m:ctrlPr>
                          </m:dPr>
                          <m:e>
                            <m:f>
                              <m:fPr>
                                <m:ctrlPr>
                                  <a:rPr lang="zh-CN" altLang="zh-CN" sz="2000" i="1">
                                    <a:solidFill>
                                      <a:schemeClr val="tx2"/>
                                    </a:solidFill>
                                    <a:latin typeface="Cambria Math" panose="02040503050406030204" pitchFamily="18" charset="0"/>
                                  </a:rPr>
                                </m:ctrlPr>
                              </m:fPr>
                              <m:num>
                                <m:sSup>
                                  <m:sSupPr>
                                    <m:ctrlPr>
                                      <a:rPr lang="zh-CN" altLang="zh-CN" sz="2000" i="1">
                                        <a:solidFill>
                                          <a:schemeClr val="tx2"/>
                                        </a:solidFill>
                                        <a:latin typeface="Cambria Math" panose="02040503050406030204" pitchFamily="18" charset="0"/>
                                      </a:rPr>
                                    </m:ctrlPr>
                                  </m:sSupPr>
                                  <m:e>
                                    <m:r>
                                      <a:rPr lang="en-US" altLang="zh-CN" sz="2000" i="1">
                                        <a:solidFill>
                                          <a:schemeClr val="tx2"/>
                                        </a:solidFill>
                                        <a:latin typeface="Cambria Math" panose="02040503050406030204" pitchFamily="18" charset="0"/>
                                      </a:rPr>
                                      <m:t>𝑒</m:t>
                                    </m:r>
                                  </m:e>
                                  <m:sup>
                                    <m:r>
                                      <a:rPr lang="en-US" altLang="zh-CN" sz="2000" i="1">
                                        <a:solidFill>
                                          <a:schemeClr val="tx2"/>
                                        </a:solidFill>
                                        <a:latin typeface="Cambria Math" panose="02040503050406030204" pitchFamily="18" charset="0"/>
                                      </a:rPr>
                                      <m:t>𝑅</m:t>
                                    </m:r>
                                    <m:r>
                                      <a:rPr lang="en-US" altLang="zh-CN" sz="2000">
                                        <a:solidFill>
                                          <a:schemeClr val="tx2"/>
                                        </a:solidFill>
                                        <a:latin typeface="Cambria Math" panose="02040503050406030204" pitchFamily="18" charset="0"/>
                                      </a:rPr>
                                      <m:t>/</m:t>
                                    </m:r>
                                    <m:r>
                                      <a:rPr lang="en-US" altLang="zh-CN" sz="2000" i="1">
                                        <a:solidFill>
                                          <a:schemeClr val="tx2"/>
                                        </a:solidFill>
                                        <a:latin typeface="Cambria Math" panose="02040503050406030204" pitchFamily="18" charset="0"/>
                                      </a:rPr>
                                      <m:t>𝐿</m:t>
                                    </m:r>
                                  </m:sup>
                                </m:sSup>
                              </m:num>
                              <m:den>
                                <m:r>
                                  <a:rPr lang="en-US" altLang="zh-CN" sz="2000" i="1">
                                    <a:solidFill>
                                      <a:schemeClr val="tx2"/>
                                    </a:solidFill>
                                    <a:latin typeface="Cambria Math" panose="02040503050406030204" pitchFamily="18" charset="0"/>
                                  </a:rPr>
                                  <m:t>𝑅𝐿</m:t>
                                </m:r>
                              </m:den>
                            </m:f>
                            <m:r>
                              <a:rPr lang="en-US" altLang="zh-CN" sz="2000" i="1">
                                <a:solidFill>
                                  <a:schemeClr val="tx2"/>
                                </a:solidFill>
                                <a:latin typeface="Cambria Math" panose="02040503050406030204" pitchFamily="18" charset="0"/>
                              </a:rPr>
                              <m:t>−</m:t>
                            </m:r>
                            <m:f>
                              <m:fPr>
                                <m:ctrlPr>
                                  <a:rPr lang="zh-CN" altLang="zh-CN" sz="2000" i="1">
                                    <a:solidFill>
                                      <a:schemeClr val="tx2"/>
                                    </a:solidFill>
                                    <a:latin typeface="Cambria Math" panose="02040503050406030204" pitchFamily="18" charset="0"/>
                                  </a:rPr>
                                </m:ctrlPr>
                              </m:fPr>
                              <m:num>
                                <m:sSup>
                                  <m:sSupPr>
                                    <m:ctrlPr>
                                      <a:rPr lang="zh-CN" altLang="zh-CN" sz="2000" i="1">
                                        <a:solidFill>
                                          <a:schemeClr val="tx2"/>
                                        </a:solidFill>
                                        <a:latin typeface="Cambria Math" panose="02040503050406030204" pitchFamily="18" charset="0"/>
                                      </a:rPr>
                                    </m:ctrlPr>
                                  </m:sSupPr>
                                  <m:e>
                                    <m:r>
                                      <a:rPr lang="en-US" altLang="zh-CN" sz="2000" i="1">
                                        <a:solidFill>
                                          <a:schemeClr val="tx2"/>
                                        </a:solidFill>
                                        <a:latin typeface="Cambria Math" panose="02040503050406030204" pitchFamily="18" charset="0"/>
                                      </a:rPr>
                                      <m:t>𝑒</m:t>
                                    </m:r>
                                  </m:e>
                                  <m:sup>
                                    <m:r>
                                      <a:rPr lang="en-US" altLang="zh-CN" sz="2000" i="1">
                                        <a:solidFill>
                                          <a:schemeClr val="tx2"/>
                                        </a:solidFill>
                                        <a:latin typeface="Cambria Math" panose="02040503050406030204" pitchFamily="18" charset="0"/>
                                      </a:rPr>
                                      <m:t>𝑅</m:t>
                                    </m:r>
                                    <m:r>
                                      <a:rPr lang="en-US" altLang="zh-CN" sz="2000">
                                        <a:solidFill>
                                          <a:schemeClr val="tx2"/>
                                        </a:solidFill>
                                        <a:latin typeface="Cambria Math" panose="02040503050406030204" pitchFamily="18" charset="0"/>
                                      </a:rPr>
                                      <m:t>/</m:t>
                                    </m:r>
                                    <m:r>
                                      <a:rPr lang="en-US" altLang="zh-CN" sz="2000" i="1">
                                        <a:solidFill>
                                          <a:schemeClr val="tx2"/>
                                        </a:solidFill>
                                        <a:latin typeface="Cambria Math" panose="02040503050406030204" pitchFamily="18" charset="0"/>
                                      </a:rPr>
                                      <m:t>𝐿</m:t>
                                    </m:r>
                                  </m:sup>
                                </m:sSup>
                              </m:num>
                              <m:den>
                                <m:sSup>
                                  <m:sSupPr>
                                    <m:ctrlPr>
                                      <a:rPr lang="zh-CN" altLang="zh-CN" sz="2000" i="1">
                                        <a:solidFill>
                                          <a:schemeClr val="tx2"/>
                                        </a:solidFill>
                                        <a:latin typeface="Cambria Math" panose="02040503050406030204" pitchFamily="18" charset="0"/>
                                      </a:rPr>
                                    </m:ctrlPr>
                                  </m:sSupPr>
                                  <m:e>
                                    <m:r>
                                      <a:rPr lang="en-US" altLang="zh-CN" sz="2000" i="1">
                                        <a:solidFill>
                                          <a:schemeClr val="tx2"/>
                                        </a:solidFill>
                                        <a:latin typeface="Cambria Math" panose="02040503050406030204" pitchFamily="18" charset="0"/>
                                      </a:rPr>
                                      <m:t>𝑅</m:t>
                                    </m:r>
                                  </m:e>
                                  <m:sup>
                                    <m:r>
                                      <a:rPr lang="en-US" altLang="zh-CN" sz="2000">
                                        <a:solidFill>
                                          <a:schemeClr val="tx2"/>
                                        </a:solidFill>
                                        <a:latin typeface="Cambria Math" panose="02040503050406030204" pitchFamily="18" charset="0"/>
                                      </a:rPr>
                                      <m:t>2</m:t>
                                    </m:r>
                                  </m:sup>
                                </m:sSup>
                              </m:den>
                            </m:f>
                          </m:e>
                        </m:d>
                      </m:e>
                    </m:d>
                  </m:oMath>
                </a14:m>
                <a:r>
                  <a:rPr lang="en-US" altLang="zh-CN" sz="2000" dirty="0">
                    <a:solidFill>
                      <a:schemeClr val="tx2"/>
                    </a:solidFill>
                    <a:latin typeface="华文楷体" panose="02010600040101010101" charset="-122"/>
                    <a:ea typeface="华文楷体" panose="02010600040101010101" charset="-122"/>
                  </a:rPr>
                  <a:t> </a:t>
                </a:r>
                <a:br>
                  <a:rPr lang="zh-CN" altLang="zh-CN" sz="2000" dirty="0">
                    <a:solidFill>
                      <a:schemeClr val="tx2"/>
                    </a:solidFill>
                    <a:latin typeface="华文楷体" panose="02010600040101010101" charset="-122"/>
                    <a:ea typeface="华文楷体" panose="02010600040101010101" charset="-122"/>
                  </a:rPr>
                </a:br>
                <a14:m>
                  <m:oMath xmlns:m="http://schemas.openxmlformats.org/officeDocument/2006/math">
                    <m:r>
                      <a:rPr lang="en-US" altLang="zh-CN" sz="2000">
                        <a:solidFill>
                          <a:schemeClr val="tx2"/>
                        </a:solidFill>
                        <a:latin typeface="Cambria Math" panose="02040503050406030204" pitchFamily="18" charset="0"/>
                      </a:rPr>
                      <m:t>=</m:t>
                    </m:r>
                    <m:f>
                      <m:fPr>
                        <m:ctrlPr>
                          <a:rPr lang="zh-CN" altLang="zh-CN" sz="2000" i="1">
                            <a:solidFill>
                              <a:schemeClr val="tx2"/>
                            </a:solidFill>
                            <a:latin typeface="Cambria Math" panose="02040503050406030204" pitchFamily="18" charset="0"/>
                          </a:rPr>
                        </m:ctrlPr>
                      </m:fPr>
                      <m:num>
                        <m:sSup>
                          <m:sSupPr>
                            <m:ctrlPr>
                              <a:rPr lang="zh-CN" altLang="zh-CN" sz="2000" i="1">
                                <a:solidFill>
                                  <a:schemeClr val="tx2"/>
                                </a:solidFill>
                                <a:latin typeface="Cambria Math" panose="02040503050406030204" pitchFamily="18" charset="0"/>
                              </a:rPr>
                            </m:ctrlPr>
                          </m:sSupPr>
                          <m:e>
                            <m:r>
                              <a:rPr lang="en-US" altLang="zh-CN" sz="2000" i="1">
                                <a:solidFill>
                                  <a:schemeClr val="tx2"/>
                                </a:solidFill>
                                <a:latin typeface="Cambria Math" panose="02040503050406030204" pitchFamily="18" charset="0"/>
                              </a:rPr>
                              <m:t>𝑒</m:t>
                            </m:r>
                          </m:e>
                          <m:sup>
                            <m:r>
                              <a:rPr lang="en-US" altLang="zh-CN" sz="2000" i="1">
                                <a:solidFill>
                                  <a:schemeClr val="tx2"/>
                                </a:solidFill>
                                <a:latin typeface="Cambria Math" panose="02040503050406030204" pitchFamily="18" charset="0"/>
                              </a:rPr>
                              <m:t>−</m:t>
                            </m:r>
                            <m:r>
                              <a:rPr lang="en-US" altLang="zh-CN" sz="2000" i="1">
                                <a:solidFill>
                                  <a:schemeClr val="tx2"/>
                                </a:solidFill>
                                <a:latin typeface="Cambria Math" panose="02040503050406030204" pitchFamily="18" charset="0"/>
                              </a:rPr>
                              <m:t>𝑅</m:t>
                            </m:r>
                            <m:r>
                              <a:rPr lang="en-US" altLang="zh-CN" sz="2000">
                                <a:solidFill>
                                  <a:schemeClr val="tx2"/>
                                </a:solidFill>
                                <a:latin typeface="Cambria Math" panose="02040503050406030204" pitchFamily="18" charset="0"/>
                              </a:rPr>
                              <m:t>/</m:t>
                            </m:r>
                            <m:r>
                              <a:rPr lang="en-US" altLang="zh-CN" sz="2000" i="1">
                                <a:solidFill>
                                  <a:schemeClr val="tx2"/>
                                </a:solidFill>
                                <a:latin typeface="Cambria Math" panose="02040503050406030204" pitchFamily="18" charset="0"/>
                              </a:rPr>
                              <m:t>𝐿</m:t>
                            </m:r>
                          </m:sup>
                        </m:sSup>
                      </m:num>
                      <m:den>
                        <m:d>
                          <m:dPr>
                            <m:ctrlPr>
                              <a:rPr lang="zh-CN" altLang="zh-CN" sz="2000" i="1">
                                <a:solidFill>
                                  <a:schemeClr val="tx2"/>
                                </a:solidFill>
                                <a:latin typeface="Cambria Math" panose="02040503050406030204" pitchFamily="18" charset="0"/>
                              </a:rPr>
                            </m:ctrlPr>
                          </m:dPr>
                          <m:e>
                            <m:r>
                              <a:rPr lang="en-US" altLang="zh-CN" sz="2000">
                                <a:solidFill>
                                  <a:schemeClr val="tx2"/>
                                </a:solidFill>
                                <a:latin typeface="Cambria Math" panose="02040503050406030204" pitchFamily="18" charset="0"/>
                              </a:rPr>
                              <m:t>1</m:t>
                            </m:r>
                            <m:r>
                              <a:rPr lang="en-US" altLang="zh-CN" sz="2000" i="1">
                                <a:solidFill>
                                  <a:schemeClr val="tx2"/>
                                </a:solidFill>
                                <a:latin typeface="Cambria Math" panose="02040503050406030204" pitchFamily="18" charset="0"/>
                              </a:rPr>
                              <m:t>−</m:t>
                            </m:r>
                            <m:sSup>
                              <m:sSupPr>
                                <m:ctrlPr>
                                  <a:rPr lang="zh-CN" altLang="zh-CN" sz="2000" i="1">
                                    <a:solidFill>
                                      <a:schemeClr val="tx2"/>
                                    </a:solidFill>
                                    <a:latin typeface="Cambria Math" panose="02040503050406030204" pitchFamily="18" charset="0"/>
                                  </a:rPr>
                                </m:ctrlPr>
                              </m:sSupPr>
                              <m:e>
                                <m:r>
                                  <a:rPr lang="en-US" altLang="zh-CN" sz="2000" i="1">
                                    <a:solidFill>
                                      <a:schemeClr val="tx2"/>
                                    </a:solidFill>
                                    <a:latin typeface="Cambria Math" panose="02040503050406030204" pitchFamily="18" charset="0"/>
                                  </a:rPr>
                                  <m:t>𝑒</m:t>
                                </m:r>
                              </m:e>
                              <m:sup>
                                <m:r>
                                  <a:rPr lang="en-US" altLang="zh-CN" sz="2000" i="1">
                                    <a:solidFill>
                                      <a:schemeClr val="tx2"/>
                                    </a:solidFill>
                                    <a:latin typeface="Cambria Math" panose="02040503050406030204" pitchFamily="18" charset="0"/>
                                  </a:rPr>
                                  <m:t>−</m:t>
                                </m:r>
                                <m:r>
                                  <a:rPr lang="en-US" altLang="zh-CN" sz="2000">
                                    <a:solidFill>
                                      <a:schemeClr val="tx2"/>
                                    </a:solidFill>
                                    <a:latin typeface="Cambria Math" panose="02040503050406030204" pitchFamily="18" charset="0"/>
                                  </a:rPr>
                                  <m:t>2</m:t>
                                </m:r>
                                <m:r>
                                  <a:rPr lang="en-US" altLang="zh-CN" sz="2000">
                                    <a:solidFill>
                                      <a:schemeClr val="tx2"/>
                                    </a:solidFill>
                                    <a:latin typeface="Cambria Math" panose="02040503050406030204" pitchFamily="18" charset="0"/>
                                  </a:rPr>
                                  <m:t>(</m:t>
                                </m:r>
                                <m:r>
                                  <a:rPr lang="en-US" altLang="zh-CN" sz="2000" i="1">
                                    <a:solidFill>
                                      <a:schemeClr val="tx2"/>
                                    </a:solidFill>
                                    <a:latin typeface="Cambria Math" panose="02040503050406030204" pitchFamily="18" charset="0"/>
                                  </a:rPr>
                                  <m:t>𝑅</m:t>
                                </m:r>
                                <m:r>
                                  <a:rPr lang="en-US" altLang="zh-CN" sz="2000">
                                    <a:solidFill>
                                      <a:schemeClr val="tx2"/>
                                    </a:solidFill>
                                    <a:latin typeface="Cambria Math" panose="02040503050406030204" pitchFamily="18" charset="0"/>
                                  </a:rPr>
                                  <m:t>+</m:t>
                                </m:r>
                                <m:r>
                                  <a:rPr lang="en-US" altLang="zh-CN" sz="2000" i="1">
                                    <a:solidFill>
                                      <a:schemeClr val="tx2"/>
                                    </a:solidFill>
                                    <a:latin typeface="Cambria Math" panose="02040503050406030204" pitchFamily="18" charset="0"/>
                                  </a:rPr>
                                  <m:t>𝑑</m:t>
                                </m:r>
                                <m:r>
                                  <a:rPr lang="en-US" altLang="zh-CN" sz="2000">
                                    <a:solidFill>
                                      <a:schemeClr val="tx2"/>
                                    </a:solidFill>
                                    <a:latin typeface="Cambria Math" panose="02040503050406030204" pitchFamily="18" charset="0"/>
                                  </a:rPr>
                                  <m:t>)/</m:t>
                                </m:r>
                                <m:r>
                                  <a:rPr lang="en-US" altLang="zh-CN" sz="2000" i="1">
                                    <a:solidFill>
                                      <a:schemeClr val="tx2"/>
                                    </a:solidFill>
                                    <a:latin typeface="Cambria Math" panose="02040503050406030204" pitchFamily="18" charset="0"/>
                                  </a:rPr>
                                  <m:t>𝐿</m:t>
                                </m:r>
                              </m:sup>
                            </m:sSup>
                          </m:e>
                        </m:d>
                      </m:den>
                    </m:f>
                    <m:d>
                      <m:dPr>
                        <m:ctrlPr>
                          <a:rPr lang="zh-CN" altLang="zh-CN" sz="2000" i="1">
                            <a:solidFill>
                              <a:schemeClr val="tx2"/>
                            </a:solidFill>
                            <a:latin typeface="Cambria Math" panose="02040503050406030204" pitchFamily="18" charset="0"/>
                          </a:rPr>
                        </m:ctrlPr>
                      </m:dPr>
                      <m:e>
                        <m:f>
                          <m:fPr>
                            <m:ctrlPr>
                              <a:rPr lang="zh-CN" altLang="zh-CN" sz="2000" i="1">
                                <a:solidFill>
                                  <a:schemeClr val="tx2"/>
                                </a:solidFill>
                                <a:latin typeface="Cambria Math" panose="02040503050406030204" pitchFamily="18" charset="0"/>
                              </a:rPr>
                            </m:ctrlPr>
                          </m:fPr>
                          <m:num>
                            <m:r>
                              <a:rPr lang="en-US" altLang="zh-CN" sz="2000" i="1">
                                <a:solidFill>
                                  <a:schemeClr val="tx2"/>
                                </a:solidFill>
                                <a:latin typeface="Cambria Math" panose="02040503050406030204" pitchFamily="18" charset="0"/>
                              </a:rPr>
                              <m:t>𝑅</m:t>
                            </m:r>
                            <m:d>
                              <m:dPr>
                                <m:ctrlPr>
                                  <a:rPr lang="zh-CN" altLang="zh-CN" sz="2000" i="1">
                                    <a:solidFill>
                                      <a:schemeClr val="tx2"/>
                                    </a:solidFill>
                                    <a:latin typeface="Cambria Math" panose="02040503050406030204" pitchFamily="18" charset="0"/>
                                  </a:rPr>
                                </m:ctrlPr>
                              </m:dPr>
                              <m:e>
                                <m:r>
                                  <a:rPr lang="en-US" altLang="zh-CN" sz="2000">
                                    <a:solidFill>
                                      <a:schemeClr val="tx2"/>
                                    </a:solidFill>
                                    <a:latin typeface="Cambria Math" panose="02040503050406030204" pitchFamily="18" charset="0"/>
                                  </a:rPr>
                                  <m:t>1</m:t>
                                </m:r>
                                <m:r>
                                  <a:rPr lang="en-US" altLang="zh-CN" sz="2000">
                                    <a:solidFill>
                                      <a:schemeClr val="tx2"/>
                                    </a:solidFill>
                                    <a:latin typeface="Cambria Math" panose="02040503050406030204" pitchFamily="18" charset="0"/>
                                  </a:rPr>
                                  <m:t>+</m:t>
                                </m:r>
                                <m:sSup>
                                  <m:sSupPr>
                                    <m:ctrlPr>
                                      <a:rPr lang="zh-CN" altLang="zh-CN" sz="2000" i="1">
                                        <a:solidFill>
                                          <a:schemeClr val="tx2"/>
                                        </a:solidFill>
                                        <a:latin typeface="Cambria Math" panose="02040503050406030204" pitchFamily="18" charset="0"/>
                                      </a:rPr>
                                    </m:ctrlPr>
                                  </m:sSupPr>
                                  <m:e>
                                    <m:r>
                                      <a:rPr lang="en-US" altLang="zh-CN" sz="2000" i="1">
                                        <a:solidFill>
                                          <a:schemeClr val="tx2"/>
                                        </a:solidFill>
                                        <a:latin typeface="Cambria Math" panose="02040503050406030204" pitchFamily="18" charset="0"/>
                                      </a:rPr>
                                      <m:t>𝑒</m:t>
                                    </m:r>
                                  </m:e>
                                  <m:sup>
                                    <m:r>
                                      <a:rPr lang="en-US" altLang="zh-CN" sz="2000" i="1">
                                        <a:solidFill>
                                          <a:schemeClr val="tx2"/>
                                        </a:solidFill>
                                        <a:latin typeface="Cambria Math" panose="02040503050406030204" pitchFamily="18" charset="0"/>
                                      </a:rPr>
                                      <m:t>−</m:t>
                                    </m:r>
                                    <m:r>
                                      <a:rPr lang="en-US" altLang="zh-CN" sz="2000">
                                        <a:solidFill>
                                          <a:schemeClr val="tx2"/>
                                        </a:solidFill>
                                        <a:latin typeface="Cambria Math" panose="02040503050406030204" pitchFamily="18" charset="0"/>
                                      </a:rPr>
                                      <m:t>2</m:t>
                                    </m:r>
                                    <m:r>
                                      <a:rPr lang="en-US" altLang="zh-CN" sz="2000" i="1">
                                        <a:solidFill>
                                          <a:schemeClr val="tx2"/>
                                        </a:solidFill>
                                        <a:latin typeface="Cambria Math" panose="02040503050406030204" pitchFamily="18" charset="0"/>
                                      </a:rPr>
                                      <m:t>𝑑</m:t>
                                    </m:r>
                                    <m:r>
                                      <a:rPr lang="en-US" altLang="zh-CN" sz="2000">
                                        <a:solidFill>
                                          <a:schemeClr val="tx2"/>
                                        </a:solidFill>
                                        <a:latin typeface="Cambria Math" panose="02040503050406030204" pitchFamily="18" charset="0"/>
                                      </a:rPr>
                                      <m:t>/</m:t>
                                    </m:r>
                                    <m:r>
                                      <a:rPr lang="en-US" altLang="zh-CN" sz="2000" i="1">
                                        <a:solidFill>
                                          <a:schemeClr val="tx2"/>
                                        </a:solidFill>
                                        <a:latin typeface="Cambria Math" panose="02040503050406030204" pitchFamily="18" charset="0"/>
                                      </a:rPr>
                                      <m:t>𝐿</m:t>
                                    </m:r>
                                  </m:sup>
                                </m:sSup>
                              </m:e>
                            </m:d>
                          </m:num>
                          <m:den>
                            <m:r>
                              <a:rPr lang="en-US" altLang="zh-CN" sz="2000" i="1">
                                <a:solidFill>
                                  <a:schemeClr val="tx2"/>
                                </a:solidFill>
                                <a:latin typeface="Cambria Math" panose="02040503050406030204" pitchFamily="18" charset="0"/>
                              </a:rPr>
                              <m:t>𝐿</m:t>
                            </m:r>
                          </m:den>
                        </m:f>
                        <m:r>
                          <a:rPr lang="en-US" altLang="zh-CN" sz="2000">
                            <a:solidFill>
                              <a:schemeClr val="tx2"/>
                            </a:solidFill>
                            <a:latin typeface="Cambria Math" panose="02040503050406030204" pitchFamily="18" charset="0"/>
                          </a:rPr>
                          <m:t>+</m:t>
                        </m:r>
                        <m:r>
                          <a:rPr lang="en-US" altLang="zh-CN" sz="2000">
                            <a:solidFill>
                              <a:schemeClr val="tx2"/>
                            </a:solidFill>
                            <a:latin typeface="Cambria Math" panose="02040503050406030204" pitchFamily="18" charset="0"/>
                          </a:rPr>
                          <m:t>1</m:t>
                        </m:r>
                        <m:r>
                          <a:rPr lang="en-US" altLang="zh-CN" sz="2000" i="1">
                            <a:solidFill>
                              <a:schemeClr val="tx2"/>
                            </a:solidFill>
                            <a:latin typeface="Cambria Math" panose="02040503050406030204" pitchFamily="18" charset="0"/>
                          </a:rPr>
                          <m:t>−</m:t>
                        </m:r>
                        <m:sSup>
                          <m:sSupPr>
                            <m:ctrlPr>
                              <a:rPr lang="zh-CN" altLang="zh-CN" sz="2000" i="1">
                                <a:solidFill>
                                  <a:schemeClr val="tx2"/>
                                </a:solidFill>
                                <a:latin typeface="Cambria Math" panose="02040503050406030204" pitchFamily="18" charset="0"/>
                              </a:rPr>
                            </m:ctrlPr>
                          </m:sSupPr>
                          <m:e>
                            <m:r>
                              <a:rPr lang="en-US" altLang="zh-CN" sz="2000" i="1">
                                <a:solidFill>
                                  <a:schemeClr val="tx2"/>
                                </a:solidFill>
                                <a:latin typeface="Cambria Math" panose="02040503050406030204" pitchFamily="18" charset="0"/>
                              </a:rPr>
                              <m:t>𝑒</m:t>
                            </m:r>
                          </m:e>
                          <m:sup>
                            <m:r>
                              <a:rPr lang="en-US" altLang="zh-CN" sz="2000" i="1">
                                <a:solidFill>
                                  <a:schemeClr val="tx2"/>
                                </a:solidFill>
                                <a:latin typeface="Cambria Math" panose="02040503050406030204" pitchFamily="18" charset="0"/>
                              </a:rPr>
                              <m:t>−</m:t>
                            </m:r>
                            <m:r>
                              <a:rPr lang="en-US" altLang="zh-CN" sz="2000">
                                <a:solidFill>
                                  <a:schemeClr val="tx2"/>
                                </a:solidFill>
                                <a:latin typeface="Cambria Math" panose="02040503050406030204" pitchFamily="18" charset="0"/>
                              </a:rPr>
                              <m:t>2</m:t>
                            </m:r>
                            <m:r>
                              <a:rPr lang="en-US" altLang="zh-CN" sz="2000" i="1">
                                <a:solidFill>
                                  <a:schemeClr val="tx2"/>
                                </a:solidFill>
                                <a:latin typeface="Cambria Math" panose="02040503050406030204" pitchFamily="18" charset="0"/>
                              </a:rPr>
                              <m:t>𝑑</m:t>
                            </m:r>
                            <m:r>
                              <a:rPr lang="en-US" altLang="zh-CN" sz="2000">
                                <a:solidFill>
                                  <a:schemeClr val="tx2"/>
                                </a:solidFill>
                                <a:latin typeface="Cambria Math" panose="02040503050406030204" pitchFamily="18" charset="0"/>
                              </a:rPr>
                              <m:t>/</m:t>
                            </m:r>
                            <m:r>
                              <a:rPr lang="en-US" altLang="zh-CN" sz="2000" i="1">
                                <a:solidFill>
                                  <a:schemeClr val="tx2"/>
                                </a:solidFill>
                                <a:latin typeface="Cambria Math" panose="02040503050406030204" pitchFamily="18" charset="0"/>
                              </a:rPr>
                              <m:t>𝐿</m:t>
                            </m:r>
                          </m:sup>
                        </m:sSup>
                      </m:e>
                    </m:d>
                  </m:oMath>
                </a14:m>
                <a:r>
                  <a:rPr lang="en-US" altLang="zh-CN" sz="2000" dirty="0">
                    <a:latin typeface="华文楷体" panose="02010600040101010101" charset="-122"/>
                    <a:ea typeface="华文楷体" panose="02010600040101010101" charset="-122"/>
                  </a:rPr>
                  <a:t> </a:t>
                </a:r>
                <a:endParaRPr lang="zh-CN" altLang="zh-CN" sz="2000" dirty="0">
                  <a:latin typeface="华文楷体" panose="02010600040101010101" charset="-122"/>
                  <a:ea typeface="华文楷体" panose="02010600040101010101" charset="-122"/>
                </a:endParaRPr>
              </a:p>
              <a:p>
                <a:pPr>
                  <a:spcAft>
                    <a:spcPts val="1200"/>
                  </a:spcAft>
                </a:pPr>
                <a:endParaRPr lang="en-US" altLang="zh-CN" sz="2000" dirty="0">
                  <a:solidFill>
                    <a:schemeClr val="tx2"/>
                  </a:solidFill>
                  <a:latin typeface="华文楷体" panose="02010600040101010101" charset="-122"/>
                  <a:ea typeface="华文楷体" panose="02010600040101010101" charset="-122"/>
                  <a:cs typeface="Times New Roman" panose="02020603050405020304" pitchFamily="18" charset="0"/>
                </a:endParaRPr>
              </a:p>
              <a:p>
                <a:pPr>
                  <a:spcAft>
                    <a:spcPts val="1200"/>
                  </a:spcAft>
                </a:pPr>
                <a:endParaRPr lang="zh-CN" altLang="zh-CN" sz="2000" dirty="0">
                  <a:solidFill>
                    <a:schemeClr val="tx2"/>
                  </a:solidFill>
                  <a:latin typeface="华文楷体" panose="02010600040101010101" charset="-122"/>
                  <a:ea typeface="华文楷体" panose="02010600040101010101" charset="-122"/>
                  <a:cs typeface="Times New Roman" panose="02020603050405020304" pitchFamily="18" charset="0"/>
                </a:endParaRPr>
              </a:p>
            </p:txBody>
          </p:sp>
        </mc:Choice>
        <mc:Fallback>
          <p:sp>
            <p:nvSpPr>
              <p:cNvPr id="4" name="矩形 3"/>
              <p:cNvSpPr>
                <a:spLocks noRot="1" noChangeAspect="1" noMove="1" noResize="1" noEditPoints="1" noAdjustHandles="1" noChangeArrowheads="1" noChangeShapeType="1" noTextEdit="1"/>
              </p:cNvSpPr>
              <p:nvPr/>
            </p:nvSpPr>
            <p:spPr>
              <a:xfrm>
                <a:off x="179512" y="404664"/>
                <a:ext cx="8856984" cy="6912405"/>
              </a:xfrm>
              <a:prstGeom prst="rect">
                <a:avLst/>
              </a:prstGeom>
              <a:blipFill rotWithShape="1">
                <a:blip r:embed="rId1"/>
                <a:stretch>
                  <a:fillRect l="-5" t="-2" r="5" b="9"/>
                </a:stretch>
              </a:blipFill>
            </p:spPr>
            <p:txBody>
              <a:bodyPr/>
              <a:lstStyle/>
              <a:p>
                <a:r>
                  <a:rPr lang="zh-CN" altLang="en-US">
                    <a:noFill/>
                  </a:rPr>
                  <a:t> </a:t>
                </a:r>
              </a:p>
            </p:txBody>
          </p:sp>
        </mc:Fallback>
      </mc:AlternateContent>
      <p:sp>
        <p:nvSpPr>
          <p:cNvPr id="9" name="标题 1"/>
          <p:cNvSpPr>
            <a:spLocks noGrp="1"/>
          </p:cNvSpPr>
          <p:nvPr>
            <p:ph type="title"/>
          </p:nvPr>
        </p:nvSpPr>
        <p:spPr>
          <a:xfrm>
            <a:off x="317271" y="44624"/>
            <a:ext cx="8503201" cy="536667"/>
          </a:xfrm>
        </p:spPr>
        <p:txBody>
          <a:bodyPr/>
          <a:lstStyle/>
          <a:p>
            <a:pPr algn="l"/>
            <a:r>
              <a:rPr lang="zh-CN" altLang="en-US" dirty="0"/>
              <a:t>斐克定律不成立</a:t>
            </a:r>
            <a:endParaRPr lang="zh-CN" alt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8" name="矩形 7"/>
              <p:cNvSpPr/>
              <p:nvPr/>
            </p:nvSpPr>
            <p:spPr>
              <a:xfrm>
                <a:off x="122630" y="692696"/>
                <a:ext cx="8892481" cy="5863208"/>
              </a:xfrm>
              <a:prstGeom prst="rect">
                <a:avLst/>
              </a:prstGeom>
            </p:spPr>
            <p:txBody>
              <a:bodyPr wrap="square">
                <a:spAutoFit/>
              </a:bodyPr>
              <a:lstStyle/>
              <a:p>
                <a:r>
                  <a:rPr lang="en-US" altLang="zh-CN" sz="2200" dirty="0">
                    <a:solidFill>
                      <a:schemeClr val="tx2"/>
                    </a:solidFill>
                    <a:latin typeface="华文楷体" panose="02010600040101010101" charset="-122"/>
                    <a:ea typeface="华文楷体" panose="02010600040101010101" charset="-122"/>
                  </a:rPr>
                  <a:t>16</a:t>
                </a:r>
                <a:r>
                  <a:rPr lang="zh-CN" altLang="en-US" sz="2200" dirty="0">
                    <a:solidFill>
                      <a:schemeClr val="tx2"/>
                    </a:solidFill>
                    <a:latin typeface="华文楷体" panose="02010600040101010101" charset="-122"/>
                    <a:ea typeface="华文楷体" panose="02010600040101010101" charset="-122"/>
                  </a:rPr>
                  <a:t>、设有一强度为 </a:t>
                </a:r>
                <a14:m>
                  <m:oMath xmlns:m="http://schemas.openxmlformats.org/officeDocument/2006/math">
                    <m:r>
                      <a:rPr lang="en-US" altLang="zh-CN" sz="2200" b="0" i="1" smtClean="0">
                        <a:solidFill>
                          <a:schemeClr val="tx2"/>
                        </a:solidFill>
                        <a:latin typeface="Cambria Math" panose="02040503050406030204" pitchFamily="18" charset="0"/>
                        <a:ea typeface="华文楷体" panose="02010600040101010101" charset="-122"/>
                      </a:rPr>
                      <m:t>𝐼</m:t>
                    </m:r>
                    <m:r>
                      <a:rPr lang="en-US" altLang="zh-CN" sz="2200" b="0" i="1" smtClean="0">
                        <a:solidFill>
                          <a:schemeClr val="tx2"/>
                        </a:solidFill>
                        <a:latin typeface="Cambria Math" panose="02040503050406030204" pitchFamily="18" charset="0"/>
                        <a:ea typeface="华文楷体" panose="02010600040101010101" charset="-122"/>
                      </a:rPr>
                      <m:t>(</m:t>
                    </m:r>
                    <m:sSup>
                      <m:sSupPr>
                        <m:ctrlPr>
                          <a:rPr lang="en-US" altLang="zh-CN" sz="2200" b="0" i="1" smtClean="0">
                            <a:solidFill>
                              <a:schemeClr val="tx2"/>
                            </a:solidFill>
                            <a:latin typeface="Cambria Math" panose="02040503050406030204" pitchFamily="18" charset="0"/>
                            <a:ea typeface="华文楷体" panose="02010600040101010101" charset="-122"/>
                          </a:rPr>
                        </m:ctrlPr>
                      </m:sSupPr>
                      <m:e>
                        <m:r>
                          <a:rPr lang="en-US" altLang="zh-CN" sz="2200" b="0" i="1" smtClean="0">
                            <a:solidFill>
                              <a:schemeClr val="tx2"/>
                            </a:solidFill>
                            <a:latin typeface="Cambria Math" panose="02040503050406030204" pitchFamily="18" charset="0"/>
                            <a:ea typeface="华文楷体" panose="02010600040101010101" charset="-122"/>
                          </a:rPr>
                          <m:t>𝑚</m:t>
                        </m:r>
                      </m:e>
                      <m:sup>
                        <m:r>
                          <a:rPr lang="en-US" altLang="zh-CN" sz="2200" b="0" i="1" smtClean="0">
                            <a:solidFill>
                              <a:schemeClr val="tx2"/>
                            </a:solidFill>
                            <a:latin typeface="Cambria Math" panose="02040503050406030204" pitchFamily="18" charset="0"/>
                            <a:ea typeface="华文楷体" panose="02010600040101010101" charset="-122"/>
                          </a:rPr>
                          <m:t>−</m:t>
                        </m:r>
                        <m:r>
                          <a:rPr lang="en-US" altLang="zh-CN" sz="2200" b="0" i="1" smtClean="0">
                            <a:solidFill>
                              <a:schemeClr val="tx2"/>
                            </a:solidFill>
                            <a:latin typeface="Cambria Math" panose="02040503050406030204" pitchFamily="18" charset="0"/>
                            <a:ea typeface="华文楷体" panose="02010600040101010101" charset="-122"/>
                          </a:rPr>
                          <m:t>2</m:t>
                        </m:r>
                      </m:sup>
                    </m:sSup>
                    <m:sSup>
                      <m:sSupPr>
                        <m:ctrlPr>
                          <a:rPr lang="en-US" altLang="zh-CN" sz="2200" b="0" i="1" smtClean="0">
                            <a:solidFill>
                              <a:schemeClr val="tx2"/>
                            </a:solidFill>
                            <a:latin typeface="Cambria Math" panose="02040503050406030204" pitchFamily="18" charset="0"/>
                            <a:ea typeface="华文楷体" panose="02010600040101010101" charset="-122"/>
                          </a:rPr>
                        </m:ctrlPr>
                      </m:sSupPr>
                      <m:e>
                        <m:r>
                          <a:rPr lang="en-US" altLang="zh-CN" sz="2200" b="0" i="1" smtClean="0">
                            <a:solidFill>
                              <a:schemeClr val="tx2"/>
                            </a:solidFill>
                            <a:latin typeface="Cambria Math" panose="02040503050406030204" pitchFamily="18" charset="0"/>
                            <a:ea typeface="华文楷体" panose="02010600040101010101" charset="-122"/>
                          </a:rPr>
                          <m:t>𝑠</m:t>
                        </m:r>
                      </m:e>
                      <m:sup>
                        <m:r>
                          <a:rPr lang="en-US" altLang="zh-CN" sz="2200" b="0" i="1" smtClean="0">
                            <a:solidFill>
                              <a:schemeClr val="tx2"/>
                            </a:solidFill>
                            <a:latin typeface="Cambria Math" panose="02040503050406030204" pitchFamily="18" charset="0"/>
                            <a:ea typeface="华文楷体" panose="02010600040101010101" charset="-122"/>
                          </a:rPr>
                          <m:t>−</m:t>
                        </m:r>
                        <m:r>
                          <a:rPr lang="en-US" altLang="zh-CN" sz="2200" b="0" i="1" smtClean="0">
                            <a:solidFill>
                              <a:schemeClr val="tx2"/>
                            </a:solidFill>
                            <a:latin typeface="Cambria Math" panose="02040503050406030204" pitchFamily="18" charset="0"/>
                            <a:ea typeface="华文楷体" panose="02010600040101010101" charset="-122"/>
                          </a:rPr>
                          <m:t>1</m:t>
                        </m:r>
                      </m:sup>
                    </m:sSup>
                    <m:r>
                      <a:rPr lang="en-US" altLang="zh-CN" sz="2200" b="0" i="1" smtClean="0">
                        <a:solidFill>
                          <a:schemeClr val="tx2"/>
                        </a:solidFill>
                        <a:latin typeface="Cambria Math" panose="02040503050406030204" pitchFamily="18" charset="0"/>
                        <a:ea typeface="华文楷体" panose="02010600040101010101" charset="-122"/>
                      </a:rPr>
                      <m:t>)</m:t>
                    </m:r>
                  </m:oMath>
                </a14:m>
                <a:r>
                  <a:rPr lang="zh-CN" altLang="en-US" sz="2200" dirty="0">
                    <a:solidFill>
                      <a:schemeClr val="tx2"/>
                    </a:solidFill>
                    <a:latin typeface="华文楷体" panose="02010600040101010101" charset="-122"/>
                    <a:ea typeface="华文楷体" panose="02010600040101010101" charset="-122"/>
                  </a:rPr>
                  <a:t>的平行中子束入射到厚度为</a:t>
                </a:r>
                <a:r>
                  <a:rPr lang="en-US" altLang="zh-CN" sz="2200" dirty="0">
                    <a:solidFill>
                      <a:schemeClr val="tx2"/>
                    </a:solidFill>
                    <a:latin typeface="华文楷体" panose="02010600040101010101" charset="-122"/>
                    <a:ea typeface="华文楷体" panose="02010600040101010101" charset="-122"/>
                  </a:rPr>
                  <a:t>a</a:t>
                </a:r>
                <a:r>
                  <a:rPr lang="zh-CN" altLang="en-US" sz="2200" dirty="0">
                    <a:solidFill>
                      <a:schemeClr val="tx2"/>
                    </a:solidFill>
                    <a:latin typeface="华文楷体" panose="02010600040101010101" charset="-122"/>
                    <a:ea typeface="华文楷体" panose="02010600040101010101" charset="-122"/>
                  </a:rPr>
                  <a:t>的无限平板层上，试求：</a:t>
                </a:r>
                <a:endParaRPr lang="zh-CN" altLang="en-US" sz="2200" dirty="0">
                  <a:solidFill>
                    <a:schemeClr val="tx2"/>
                  </a:solidFill>
                  <a:latin typeface="华文楷体" panose="02010600040101010101" charset="-122"/>
                  <a:ea typeface="华文楷体" panose="02010600040101010101" charset="-122"/>
                </a:endParaRPr>
              </a:p>
              <a:p>
                <a:r>
                  <a:rPr lang="en-US" altLang="zh-CN" sz="2200" dirty="0">
                    <a:solidFill>
                      <a:schemeClr val="tx2"/>
                    </a:solidFill>
                    <a:latin typeface="华文楷体" panose="02010600040101010101" charset="-122"/>
                    <a:ea typeface="华文楷体" panose="02010600040101010101" charset="-122"/>
                  </a:rPr>
                  <a:t>(1)</a:t>
                </a:r>
                <a:r>
                  <a:rPr lang="zh-CN" altLang="en-US" sz="2200" dirty="0">
                    <a:solidFill>
                      <a:schemeClr val="tx2"/>
                    </a:solidFill>
                    <a:latin typeface="华文楷体" panose="02010600040101010101" charset="-122"/>
                    <a:ea typeface="华文楷体" panose="02010600040101010101" charset="-122"/>
                  </a:rPr>
                  <a:t>中子不遭受碰撞而穿过平板的概率；</a:t>
                </a:r>
                <a:endParaRPr lang="zh-CN" altLang="en-US" sz="2200" dirty="0">
                  <a:solidFill>
                    <a:schemeClr val="tx2"/>
                  </a:solidFill>
                  <a:latin typeface="华文楷体" panose="02010600040101010101" charset="-122"/>
                  <a:ea typeface="华文楷体" panose="02010600040101010101" charset="-122"/>
                </a:endParaRPr>
              </a:p>
              <a:p>
                <a:r>
                  <a:rPr lang="en-US" altLang="zh-CN" sz="2200" dirty="0">
                    <a:solidFill>
                      <a:schemeClr val="tx2"/>
                    </a:solidFill>
                    <a:latin typeface="华文楷体" panose="02010600040101010101" charset="-122"/>
                    <a:ea typeface="华文楷体" panose="02010600040101010101" charset="-122"/>
                  </a:rPr>
                  <a:t>(2)</a:t>
                </a:r>
                <a:r>
                  <a:rPr lang="zh-CN" altLang="en-US" sz="2200" dirty="0">
                    <a:solidFill>
                      <a:schemeClr val="tx2"/>
                    </a:solidFill>
                    <a:latin typeface="华文楷体" panose="02010600040101010101" charset="-122"/>
                    <a:ea typeface="华文楷体" panose="02010600040101010101" charset="-122"/>
                  </a:rPr>
                  <a:t>平板内中子通量密度的分布；</a:t>
                </a:r>
                <a:endParaRPr lang="zh-CN" altLang="en-US" sz="2200" dirty="0">
                  <a:solidFill>
                    <a:schemeClr val="tx2"/>
                  </a:solidFill>
                  <a:latin typeface="华文楷体" panose="02010600040101010101" charset="-122"/>
                  <a:ea typeface="华文楷体" panose="02010600040101010101" charset="-122"/>
                </a:endParaRPr>
              </a:p>
              <a:p>
                <a:r>
                  <a:rPr lang="en-US" altLang="zh-CN" sz="2200" dirty="0">
                    <a:solidFill>
                      <a:schemeClr val="tx2"/>
                    </a:solidFill>
                    <a:latin typeface="华文楷体" panose="02010600040101010101" charset="-122"/>
                    <a:ea typeface="华文楷体" panose="02010600040101010101" charset="-122"/>
                  </a:rPr>
                  <a:t>(3)</a:t>
                </a:r>
                <a:r>
                  <a:rPr lang="zh-CN" altLang="en-US" sz="2200" dirty="0">
                    <a:solidFill>
                      <a:schemeClr val="tx2"/>
                    </a:solidFill>
                    <a:latin typeface="华文楷体" panose="02010600040101010101" charset="-122"/>
                    <a:ea typeface="华文楷体" panose="02010600040101010101" charset="-122"/>
                  </a:rPr>
                  <a:t>中子最终扩散穿过平板的概率。</a:t>
                </a:r>
                <a:endParaRPr lang="en-US" altLang="zh-CN" sz="2200" dirty="0">
                  <a:solidFill>
                    <a:schemeClr val="tx2"/>
                  </a:solidFill>
                  <a:latin typeface="华文楷体" panose="02010600040101010101" charset="-122"/>
                  <a:ea typeface="华文楷体" panose="02010600040101010101" charset="-122"/>
                </a:endParaRPr>
              </a:p>
              <a:p>
                <a:endParaRPr lang="en-US" altLang="zh-CN" sz="2200" dirty="0">
                  <a:solidFill>
                    <a:schemeClr val="tx2"/>
                  </a:solidFill>
                  <a:latin typeface="华文楷体" panose="02010600040101010101" charset="-122"/>
                  <a:ea typeface="华文楷体" panose="02010600040101010101" charset="-122"/>
                </a:endParaRPr>
              </a:p>
              <a:p>
                <a:r>
                  <a:rPr lang="zh-CN" altLang="en-US" sz="2000" dirty="0">
                    <a:solidFill>
                      <a:schemeClr val="tx2"/>
                    </a:solidFill>
                    <a:latin typeface="华文楷体" panose="02010600040101010101" charset="-122"/>
                    <a:ea typeface="华文楷体" panose="02010600040101010101" charset="-122"/>
                  </a:rPr>
                  <a:t>解法一</a:t>
                </a:r>
                <a:r>
                  <a:rPr lang="en-US" altLang="zh-CN" sz="2000" dirty="0">
                    <a:solidFill>
                      <a:schemeClr val="tx2"/>
                    </a:solidFill>
                    <a:latin typeface="华文楷体" panose="02010600040101010101" charset="-122"/>
                    <a:ea typeface="华文楷体" panose="02010600040101010101" charset="-122"/>
                  </a:rPr>
                  <a:t>:</a:t>
                </a:r>
                <a:br>
                  <a:rPr lang="en-US" altLang="zh-CN" sz="2000" dirty="0">
                    <a:solidFill>
                      <a:schemeClr val="tx2"/>
                    </a:solidFill>
                    <a:latin typeface="华文楷体" panose="02010600040101010101" charset="-122"/>
                    <a:ea typeface="华文楷体" panose="02010600040101010101" charset="-122"/>
                  </a:rPr>
                </a:br>
                <a:r>
                  <a:rPr lang="en-US" altLang="zh-CN" sz="2000" dirty="0">
                    <a:solidFill>
                      <a:schemeClr val="tx2"/>
                    </a:solidFill>
                    <a:latin typeface="华文楷体" panose="02010600040101010101" charset="-122"/>
                    <a:ea typeface="华文楷体" panose="02010600040101010101" charset="-122"/>
                  </a:rPr>
                  <a:t>(1) </a:t>
                </a:r>
                <a:r>
                  <a:rPr lang="zh-CN" altLang="en-US" sz="2000" dirty="0">
                    <a:solidFill>
                      <a:schemeClr val="tx2"/>
                    </a:solidFill>
                    <a:latin typeface="华文楷体" panose="02010600040101010101" charset="-122"/>
                    <a:ea typeface="华文楷体" panose="02010600040101010101" charset="-122"/>
                  </a:rPr>
                  <a:t>中子不遭受碰撞而穿过平板的几率</a:t>
                </a:r>
                <a:r>
                  <a:rPr lang="en-US" altLang="zh-CN" sz="2000" dirty="0">
                    <a:solidFill>
                      <a:schemeClr val="tx2"/>
                    </a:solidFill>
                    <a:latin typeface="华文楷体" panose="02010600040101010101" charset="-122"/>
                    <a:ea typeface="华文楷体" panose="02010600040101010101" charset="-122"/>
                  </a:rPr>
                  <a:t>: </a:t>
                </a:r>
                <a14:m>
                  <m:oMath xmlns:m="http://schemas.openxmlformats.org/officeDocument/2006/math">
                    <m:r>
                      <a:rPr lang="en-US" altLang="zh-CN" sz="2000">
                        <a:solidFill>
                          <a:schemeClr val="tx2"/>
                        </a:solidFill>
                        <a:latin typeface="Cambria Math" panose="02040503050406030204" pitchFamily="18" charset="0"/>
                        <a:ea typeface="华文楷体" panose="02010600040101010101" charset="-122"/>
                      </a:rPr>
                      <m:t>𝑃</m:t>
                    </m:r>
                    <m:r>
                      <a:rPr lang="en-US" altLang="zh-CN" sz="2000">
                        <a:solidFill>
                          <a:schemeClr val="tx2"/>
                        </a:solidFill>
                        <a:latin typeface="Cambria Math" panose="02040503050406030204" pitchFamily="18" charset="0"/>
                        <a:ea typeface="华文楷体" panose="02010600040101010101" charset="-122"/>
                      </a:rPr>
                      <m:t>=</m:t>
                    </m:r>
                    <m:sSup>
                      <m:sSupPr>
                        <m:ctrlPr>
                          <a:rPr lang="zh-CN" altLang="zh-CN" sz="2000" i="1">
                            <a:solidFill>
                              <a:schemeClr val="tx2"/>
                            </a:solidFill>
                            <a:latin typeface="Cambria Math" panose="02040503050406030204" pitchFamily="18" charset="0"/>
                            <a:ea typeface="华文楷体" panose="02010600040101010101" charset="-122"/>
                          </a:rPr>
                        </m:ctrlPr>
                      </m:sSupPr>
                      <m:e>
                        <m:r>
                          <a:rPr lang="en-US" altLang="zh-CN" sz="2000">
                            <a:solidFill>
                              <a:schemeClr val="tx2"/>
                            </a:solidFill>
                            <a:latin typeface="Cambria Math" panose="02040503050406030204" pitchFamily="18" charset="0"/>
                            <a:ea typeface="华文楷体" panose="02010600040101010101" charset="-122"/>
                          </a:rPr>
                          <m:t>𝑒</m:t>
                        </m:r>
                      </m:e>
                      <m:sup>
                        <m:r>
                          <a:rPr lang="en-US" altLang="zh-CN" sz="2000">
                            <a:solidFill>
                              <a:schemeClr val="tx2"/>
                            </a:solidFill>
                            <a:latin typeface="Cambria Math" panose="02040503050406030204" pitchFamily="18" charset="0"/>
                            <a:ea typeface="华文楷体" panose="02010600040101010101" charset="-122"/>
                          </a:rPr>
                          <m:t>−</m:t>
                        </m:r>
                        <m:sSub>
                          <m:sSubPr>
                            <m:ctrlPr>
                              <a:rPr lang="zh-CN" altLang="zh-CN" sz="2000" i="1">
                                <a:solidFill>
                                  <a:schemeClr val="tx2"/>
                                </a:solidFill>
                                <a:latin typeface="Cambria Math" panose="02040503050406030204" pitchFamily="18" charset="0"/>
                                <a:ea typeface="华文楷体" panose="02010600040101010101" charset="-122"/>
                              </a:rPr>
                            </m:ctrlPr>
                          </m:sSubPr>
                          <m:e>
                            <m:r>
                              <m:rPr>
                                <m:sty m:val="p"/>
                              </m:rPr>
                              <a:rPr lang="en-US" altLang="zh-CN" sz="2000">
                                <a:solidFill>
                                  <a:schemeClr val="tx2"/>
                                </a:solidFill>
                                <a:latin typeface="Cambria Math" panose="02040503050406030204" pitchFamily="18" charset="0"/>
                                <a:ea typeface="华文楷体" panose="02010600040101010101" charset="-122"/>
                              </a:rPr>
                              <m:t>Σ</m:t>
                            </m:r>
                          </m:e>
                          <m:sub>
                            <m:r>
                              <a:rPr lang="en-US" altLang="zh-CN" sz="2000">
                                <a:solidFill>
                                  <a:schemeClr val="tx2"/>
                                </a:solidFill>
                                <a:latin typeface="Cambria Math" panose="02040503050406030204" pitchFamily="18" charset="0"/>
                                <a:ea typeface="华文楷体" panose="02010600040101010101" charset="-122"/>
                              </a:rPr>
                              <m:t>𝑡</m:t>
                            </m:r>
                          </m:sub>
                        </m:sSub>
                        <m:r>
                          <a:rPr lang="en-US" altLang="zh-CN" sz="2000">
                            <a:solidFill>
                              <a:schemeClr val="tx2"/>
                            </a:solidFill>
                            <a:latin typeface="Cambria Math" panose="02040503050406030204" pitchFamily="18" charset="0"/>
                            <a:ea typeface="华文楷体" panose="02010600040101010101" charset="-122"/>
                          </a:rPr>
                          <m:t>𝑎</m:t>
                        </m:r>
                      </m:sup>
                    </m:sSup>
                  </m:oMath>
                </a14:m>
                <a:br>
                  <a:rPr lang="en-US" altLang="zh-CN" sz="2000" dirty="0">
                    <a:solidFill>
                      <a:schemeClr val="tx2"/>
                    </a:solidFill>
                    <a:latin typeface="华文楷体" panose="02010600040101010101" charset="-122"/>
                    <a:ea typeface="华文楷体" panose="02010600040101010101" charset="-122"/>
                  </a:rPr>
                </a:br>
                <a:r>
                  <a:rPr lang="en-US" altLang="zh-CN" sz="2000" dirty="0">
                    <a:solidFill>
                      <a:schemeClr val="tx2"/>
                    </a:solidFill>
                    <a:latin typeface="华文楷体" panose="02010600040101010101" charset="-122"/>
                    <a:ea typeface="华文楷体" panose="02010600040101010101" charset="-122"/>
                  </a:rPr>
                  <a:t>(2)</a:t>
                </a:r>
                <a:r>
                  <a:rPr lang="zh-CN" altLang="en-US" sz="2000" dirty="0">
                    <a:solidFill>
                      <a:schemeClr val="tx2"/>
                    </a:solidFill>
                    <a:latin typeface="华文楷体" panose="02010600040101010101" charset="-122"/>
                    <a:ea typeface="华文楷体" panose="02010600040101010101" charset="-122"/>
                  </a:rPr>
                  <a:t>选取坐标系，使中子入射面与 </a:t>
                </a:r>
                <a14:m>
                  <m:oMath xmlns:m="http://schemas.openxmlformats.org/officeDocument/2006/math">
                    <m:r>
                      <a:rPr lang="en-US" altLang="zh-CN" sz="2000" i="1" dirty="0" smtClean="0">
                        <a:solidFill>
                          <a:schemeClr val="tx2"/>
                        </a:solidFill>
                        <a:latin typeface="Cambria Math" panose="02040503050406030204" pitchFamily="18" charset="0"/>
                        <a:ea typeface="华文楷体" panose="02010600040101010101" charset="-122"/>
                      </a:rPr>
                      <m:t>𝑥</m:t>
                    </m:r>
                    <m:r>
                      <a:rPr lang="en-US" altLang="zh-CN" sz="2000" i="1" dirty="0" smtClean="0">
                        <a:solidFill>
                          <a:schemeClr val="tx2"/>
                        </a:solidFill>
                        <a:latin typeface="Cambria Math" panose="02040503050406030204" pitchFamily="18" charset="0"/>
                        <a:ea typeface="华文楷体" panose="02010600040101010101" charset="-122"/>
                      </a:rPr>
                      <m:t>=</m:t>
                    </m:r>
                    <m:r>
                      <a:rPr lang="en-US" altLang="zh-CN" sz="2000" i="1" dirty="0" smtClean="0">
                        <a:solidFill>
                          <a:schemeClr val="tx2"/>
                        </a:solidFill>
                        <a:latin typeface="Cambria Math" panose="02040503050406030204" pitchFamily="18" charset="0"/>
                        <a:ea typeface="华文楷体" panose="02010600040101010101" charset="-122"/>
                      </a:rPr>
                      <m:t>0</m:t>
                    </m:r>
                    <m:r>
                      <a:rPr lang="en-US" altLang="zh-CN" sz="2000" i="1" dirty="0" smtClean="0">
                        <a:solidFill>
                          <a:schemeClr val="tx2"/>
                        </a:solidFill>
                        <a:latin typeface="Cambria Math" panose="02040503050406030204" pitchFamily="18" charset="0"/>
                        <a:ea typeface="华文楷体" panose="02010600040101010101" charset="-122"/>
                      </a:rPr>
                      <m:t> </m:t>
                    </m:r>
                  </m:oMath>
                </a14:m>
                <a:r>
                  <a:rPr lang="zh-CN" altLang="en-US" sz="2000" dirty="0">
                    <a:solidFill>
                      <a:schemeClr val="tx2"/>
                    </a:solidFill>
                    <a:latin typeface="华文楷体" panose="02010600040101010101" charset="-122"/>
                    <a:ea typeface="华文楷体" panose="02010600040101010101" charset="-122"/>
                  </a:rPr>
                  <a:t>的平面重合。扩散方程为</a:t>
                </a:r>
                <a:r>
                  <a:rPr lang="en-US" altLang="zh-CN" sz="2000" dirty="0">
                    <a:solidFill>
                      <a:schemeClr val="tx2"/>
                    </a:solidFill>
                    <a:latin typeface="华文楷体" panose="02010600040101010101" charset="-122"/>
                    <a:ea typeface="华文楷体" panose="02010600040101010101" charset="-122"/>
                  </a:rPr>
                  <a:t>:</a:t>
                </a:r>
                <a:endParaRPr lang="en-US" altLang="zh-CN" sz="2000" dirty="0">
                  <a:solidFill>
                    <a:schemeClr val="tx2"/>
                  </a:solidFill>
                  <a:latin typeface="华文楷体" panose="02010600040101010101" charset="-122"/>
                  <a:ea typeface="华文楷体" panose="02010600040101010101" charset="-122"/>
                </a:endParaRPr>
              </a:p>
              <a:p>
                <a14:m>
                  <m:oMathPara xmlns:m="http://schemas.openxmlformats.org/officeDocument/2006/math">
                    <m:oMathParaPr>
                      <m:jc m:val="centerGroup"/>
                    </m:oMathParaPr>
                    <m:oMath xmlns:m="http://schemas.openxmlformats.org/officeDocument/2006/math">
                      <m:f>
                        <m:fPr>
                          <m:ctrlPr>
                            <a:rPr lang="zh-CN" altLang="zh-CN" sz="2000" i="1">
                              <a:solidFill>
                                <a:schemeClr val="tx2"/>
                              </a:solidFill>
                              <a:latin typeface="Cambria Math" panose="02040503050406030204" pitchFamily="18" charset="0"/>
                              <a:ea typeface="华文楷体" panose="02010600040101010101" charset="-122"/>
                            </a:rPr>
                          </m:ctrlPr>
                        </m:fPr>
                        <m:num>
                          <m:sSup>
                            <m:sSupPr>
                              <m:ctrlPr>
                                <a:rPr lang="zh-CN" altLang="zh-CN" sz="2000" i="1">
                                  <a:solidFill>
                                    <a:schemeClr val="tx2"/>
                                  </a:solidFill>
                                  <a:latin typeface="Cambria Math" panose="02040503050406030204" pitchFamily="18" charset="0"/>
                                  <a:ea typeface="华文楷体" panose="02010600040101010101" charset="-122"/>
                                </a:rPr>
                              </m:ctrlPr>
                            </m:sSupPr>
                            <m:e>
                              <m:r>
                                <a:rPr lang="en-US" altLang="zh-CN" sz="2000">
                                  <a:solidFill>
                                    <a:schemeClr val="tx2"/>
                                  </a:solidFill>
                                  <a:latin typeface="Cambria Math" panose="02040503050406030204" pitchFamily="18" charset="0"/>
                                  <a:ea typeface="华文楷体" panose="02010600040101010101" charset="-122"/>
                                </a:rPr>
                                <m:t>𝑑</m:t>
                              </m:r>
                            </m:e>
                            <m:sup>
                              <m:r>
                                <a:rPr lang="en-US" altLang="zh-CN" sz="2000">
                                  <a:solidFill>
                                    <a:schemeClr val="tx2"/>
                                  </a:solidFill>
                                  <a:latin typeface="Cambria Math" panose="02040503050406030204" pitchFamily="18" charset="0"/>
                                  <a:ea typeface="华文楷体" panose="02010600040101010101" charset="-122"/>
                                </a:rPr>
                                <m:t>2</m:t>
                              </m:r>
                            </m:sup>
                          </m:sSup>
                          <m:r>
                            <a:rPr lang="en-US" altLang="zh-CN" sz="2000">
                              <a:solidFill>
                                <a:schemeClr val="tx2"/>
                              </a:solidFill>
                              <a:latin typeface="Cambria Math" panose="02040503050406030204" pitchFamily="18" charset="0"/>
                              <a:ea typeface="华文楷体" panose="02010600040101010101" charset="-122"/>
                            </a:rPr>
                            <m:t>𝜙</m:t>
                          </m:r>
                          <m:r>
                            <a:rPr lang="en-US" altLang="zh-CN" sz="2000">
                              <a:solidFill>
                                <a:schemeClr val="tx2"/>
                              </a:solidFill>
                              <a:latin typeface="Cambria Math" panose="02040503050406030204" pitchFamily="18" charset="0"/>
                              <a:ea typeface="华文楷体" panose="02010600040101010101" charset="-122"/>
                            </a:rPr>
                            <m:t>(</m:t>
                          </m:r>
                          <m:r>
                            <a:rPr lang="en-US" altLang="zh-CN" sz="2000">
                              <a:solidFill>
                                <a:schemeClr val="tx2"/>
                              </a:solidFill>
                              <a:latin typeface="Cambria Math" panose="02040503050406030204" pitchFamily="18" charset="0"/>
                              <a:ea typeface="华文楷体" panose="02010600040101010101" charset="-122"/>
                            </a:rPr>
                            <m:t>𝑥</m:t>
                          </m:r>
                          <m:r>
                            <a:rPr lang="en-US" altLang="zh-CN" sz="2000">
                              <a:solidFill>
                                <a:schemeClr val="tx2"/>
                              </a:solidFill>
                              <a:latin typeface="Cambria Math" panose="02040503050406030204" pitchFamily="18" charset="0"/>
                              <a:ea typeface="华文楷体" panose="02010600040101010101" charset="-122"/>
                            </a:rPr>
                            <m:t>)</m:t>
                          </m:r>
                        </m:num>
                        <m:den>
                          <m:r>
                            <a:rPr lang="en-US" altLang="zh-CN" sz="2000">
                              <a:solidFill>
                                <a:schemeClr val="tx2"/>
                              </a:solidFill>
                              <a:latin typeface="Cambria Math" panose="02040503050406030204" pitchFamily="18" charset="0"/>
                              <a:ea typeface="华文楷体" panose="02010600040101010101" charset="-122"/>
                            </a:rPr>
                            <m:t>𝑑</m:t>
                          </m:r>
                          <m:sSup>
                            <m:sSupPr>
                              <m:ctrlPr>
                                <a:rPr lang="zh-CN" altLang="zh-CN" sz="2000" i="1">
                                  <a:solidFill>
                                    <a:schemeClr val="tx2"/>
                                  </a:solidFill>
                                  <a:latin typeface="Cambria Math" panose="02040503050406030204" pitchFamily="18" charset="0"/>
                                  <a:ea typeface="华文楷体" panose="02010600040101010101" charset="-122"/>
                                </a:rPr>
                              </m:ctrlPr>
                            </m:sSupPr>
                            <m:e>
                              <m:r>
                                <a:rPr lang="en-US" altLang="zh-CN" sz="2000">
                                  <a:solidFill>
                                    <a:schemeClr val="tx2"/>
                                  </a:solidFill>
                                  <a:latin typeface="Cambria Math" panose="02040503050406030204" pitchFamily="18" charset="0"/>
                                  <a:ea typeface="华文楷体" panose="02010600040101010101" charset="-122"/>
                                </a:rPr>
                                <m:t>𝑥</m:t>
                              </m:r>
                            </m:e>
                            <m:sup>
                              <m:r>
                                <a:rPr lang="en-US" altLang="zh-CN" sz="2000">
                                  <a:solidFill>
                                    <a:schemeClr val="tx2"/>
                                  </a:solidFill>
                                  <a:latin typeface="Cambria Math" panose="02040503050406030204" pitchFamily="18" charset="0"/>
                                  <a:ea typeface="华文楷体" panose="02010600040101010101" charset="-122"/>
                                </a:rPr>
                                <m:t>2</m:t>
                              </m:r>
                            </m:sup>
                          </m:sSup>
                        </m:den>
                      </m:f>
                      <m:r>
                        <a:rPr lang="en-US" altLang="zh-CN" sz="2000">
                          <a:solidFill>
                            <a:schemeClr val="tx2"/>
                          </a:solidFill>
                          <a:latin typeface="Cambria Math" panose="02040503050406030204" pitchFamily="18" charset="0"/>
                          <a:ea typeface="华文楷体" panose="02010600040101010101" charset="-122"/>
                        </a:rPr>
                        <m:t>−</m:t>
                      </m:r>
                      <m:f>
                        <m:fPr>
                          <m:ctrlPr>
                            <a:rPr lang="zh-CN" altLang="zh-CN" sz="2000" i="1">
                              <a:solidFill>
                                <a:schemeClr val="tx2"/>
                              </a:solidFill>
                              <a:latin typeface="Cambria Math" panose="02040503050406030204" pitchFamily="18" charset="0"/>
                              <a:ea typeface="华文楷体" panose="02010600040101010101" charset="-122"/>
                            </a:rPr>
                          </m:ctrlPr>
                        </m:fPr>
                        <m:num>
                          <m:r>
                            <a:rPr lang="en-US" altLang="zh-CN" sz="2000">
                              <a:solidFill>
                                <a:schemeClr val="tx2"/>
                              </a:solidFill>
                              <a:latin typeface="Cambria Math" panose="02040503050406030204" pitchFamily="18" charset="0"/>
                              <a:ea typeface="华文楷体" panose="02010600040101010101" charset="-122"/>
                            </a:rPr>
                            <m:t>𝜙</m:t>
                          </m:r>
                          <m:r>
                            <a:rPr lang="en-US" altLang="zh-CN" sz="2000">
                              <a:solidFill>
                                <a:schemeClr val="tx2"/>
                              </a:solidFill>
                              <a:latin typeface="Cambria Math" panose="02040503050406030204" pitchFamily="18" charset="0"/>
                              <a:ea typeface="华文楷体" panose="02010600040101010101" charset="-122"/>
                            </a:rPr>
                            <m:t>(</m:t>
                          </m:r>
                          <m:r>
                            <a:rPr lang="en-US" altLang="zh-CN" sz="2000">
                              <a:solidFill>
                                <a:schemeClr val="tx2"/>
                              </a:solidFill>
                              <a:latin typeface="Cambria Math" panose="02040503050406030204" pitchFamily="18" charset="0"/>
                              <a:ea typeface="华文楷体" panose="02010600040101010101" charset="-122"/>
                            </a:rPr>
                            <m:t>𝑥</m:t>
                          </m:r>
                          <m:r>
                            <a:rPr lang="en-US" altLang="zh-CN" sz="2000">
                              <a:solidFill>
                                <a:schemeClr val="tx2"/>
                              </a:solidFill>
                              <a:latin typeface="Cambria Math" panose="02040503050406030204" pitchFamily="18" charset="0"/>
                              <a:ea typeface="华文楷体" panose="02010600040101010101" charset="-122"/>
                            </a:rPr>
                            <m:t>)</m:t>
                          </m:r>
                        </m:num>
                        <m:den>
                          <m:sSup>
                            <m:sSupPr>
                              <m:ctrlPr>
                                <a:rPr lang="zh-CN" altLang="zh-CN" sz="2000" i="1">
                                  <a:solidFill>
                                    <a:schemeClr val="tx2"/>
                                  </a:solidFill>
                                  <a:latin typeface="Cambria Math" panose="02040503050406030204" pitchFamily="18" charset="0"/>
                                  <a:ea typeface="华文楷体" panose="02010600040101010101" charset="-122"/>
                                </a:rPr>
                              </m:ctrlPr>
                            </m:sSupPr>
                            <m:e>
                              <m:r>
                                <a:rPr lang="en-US" altLang="zh-CN" sz="2000">
                                  <a:solidFill>
                                    <a:schemeClr val="tx2"/>
                                  </a:solidFill>
                                  <a:latin typeface="Cambria Math" panose="02040503050406030204" pitchFamily="18" charset="0"/>
                                  <a:ea typeface="华文楷体" panose="02010600040101010101" charset="-122"/>
                                </a:rPr>
                                <m:t>𝐿</m:t>
                              </m:r>
                            </m:e>
                            <m:sup>
                              <m:r>
                                <a:rPr lang="en-US" altLang="zh-CN" sz="2000">
                                  <a:solidFill>
                                    <a:schemeClr val="tx2"/>
                                  </a:solidFill>
                                  <a:latin typeface="Cambria Math" panose="02040503050406030204" pitchFamily="18" charset="0"/>
                                  <a:ea typeface="华文楷体" panose="02010600040101010101" charset="-122"/>
                                </a:rPr>
                                <m:t>2</m:t>
                              </m:r>
                            </m:sup>
                          </m:sSup>
                        </m:den>
                      </m:f>
                      <m:r>
                        <a:rPr lang="en-US" altLang="zh-CN" sz="2000">
                          <a:solidFill>
                            <a:schemeClr val="tx2"/>
                          </a:solidFill>
                          <a:latin typeface="Cambria Math" panose="02040503050406030204" pitchFamily="18" charset="0"/>
                          <a:ea typeface="华文楷体" panose="02010600040101010101" charset="-122"/>
                        </a:rPr>
                        <m:t>=</m:t>
                      </m:r>
                      <m:r>
                        <a:rPr lang="en-US" altLang="zh-CN" sz="2000">
                          <a:solidFill>
                            <a:schemeClr val="tx2"/>
                          </a:solidFill>
                          <a:latin typeface="Cambria Math" panose="02040503050406030204" pitchFamily="18" charset="0"/>
                          <a:ea typeface="华文楷体" panose="02010600040101010101" charset="-122"/>
                        </a:rPr>
                        <m:t>0</m:t>
                      </m:r>
                      <m:r>
                        <a:rPr lang="en-US" altLang="zh-CN" sz="2000">
                          <a:solidFill>
                            <a:schemeClr val="tx2"/>
                          </a:solidFill>
                          <a:latin typeface="Cambria Math" panose="02040503050406030204" pitchFamily="18" charset="0"/>
                          <a:ea typeface="华文楷体" panose="02010600040101010101" charset="-122"/>
                        </a:rPr>
                        <m:t>,</m:t>
                      </m:r>
                      <m:r>
                        <a:rPr lang="en-US" altLang="zh-CN" sz="2000">
                          <a:solidFill>
                            <a:schemeClr val="tx2"/>
                          </a:solidFill>
                          <a:latin typeface="Cambria Math" panose="02040503050406030204" pitchFamily="18" charset="0"/>
                          <a:ea typeface="华文楷体" panose="02010600040101010101" charset="-122"/>
                        </a:rPr>
                        <m:t>𝑥</m:t>
                      </m:r>
                      <m:r>
                        <a:rPr lang="en-US" altLang="zh-CN" sz="2000">
                          <a:solidFill>
                            <a:schemeClr val="tx2"/>
                          </a:solidFill>
                          <a:latin typeface="Cambria Math" panose="02040503050406030204" pitchFamily="18" charset="0"/>
                          <a:ea typeface="华文楷体" panose="02010600040101010101" charset="-122"/>
                        </a:rPr>
                        <m:t>&gt;</m:t>
                      </m:r>
                      <m:r>
                        <a:rPr lang="en-US" altLang="zh-CN" sz="2000">
                          <a:solidFill>
                            <a:schemeClr val="tx2"/>
                          </a:solidFill>
                          <a:latin typeface="Cambria Math" panose="02040503050406030204" pitchFamily="18" charset="0"/>
                          <a:ea typeface="华文楷体" panose="02010600040101010101" charset="-122"/>
                        </a:rPr>
                        <m:t>0</m:t>
                      </m:r>
                    </m:oMath>
                  </m:oMathPara>
                </a14:m>
                <a:endParaRPr lang="en-US" altLang="zh-CN" sz="2000" dirty="0">
                  <a:solidFill>
                    <a:schemeClr val="tx2"/>
                  </a:solidFill>
                  <a:latin typeface="华文楷体" panose="02010600040101010101" charset="-122"/>
                  <a:ea typeface="华文楷体" panose="02010600040101010101" charset="-122"/>
                </a:endParaRPr>
              </a:p>
              <a:p>
                <a:endParaRPr lang="zh-CN" altLang="zh-CN" sz="2000" dirty="0">
                  <a:solidFill>
                    <a:schemeClr val="tx2"/>
                  </a:solidFill>
                  <a:latin typeface="华文楷体" panose="02010600040101010101" charset="-122"/>
                  <a:ea typeface="华文楷体" panose="02010600040101010101" charset="-122"/>
                </a:endParaRPr>
              </a:p>
              <a:p>
                <a:pPr>
                  <a:lnSpc>
                    <a:spcPct val="150000"/>
                  </a:lnSpc>
                </a:pPr>
                <a:r>
                  <a:rPr lang="zh-CN" altLang="en-US" sz="2000" b="1" dirty="0">
                    <a:solidFill>
                      <a:srgbClr val="0070C0"/>
                    </a:solidFill>
                    <a:latin typeface="Cambria Math" panose="02040503050406030204" pitchFamily="18" charset="0"/>
                    <a:ea typeface="华文楷体" panose="02010600040101010101" charset="-122"/>
                  </a:rPr>
                  <a:t>边界条件</a:t>
                </a:r>
                <a14:m>
                  <m:oMath xmlns:m="http://schemas.openxmlformats.org/officeDocument/2006/math">
                    <m:r>
                      <a:rPr lang="en-US" altLang="zh-CN" sz="2000" b="1" i="0" smtClean="0">
                        <a:solidFill>
                          <a:srgbClr val="0070C0"/>
                        </a:solidFill>
                        <a:latin typeface="Cambria Math" panose="02040503050406030204" pitchFamily="18" charset="0"/>
                        <a:ea typeface="华文楷体" panose="02010600040101010101" charset="-122"/>
                      </a:rPr>
                      <m:t>𝟏</m:t>
                    </m:r>
                    <m:r>
                      <a:rPr lang="en-US" altLang="zh-CN" sz="2000" b="0">
                        <a:solidFill>
                          <a:srgbClr val="0070C0"/>
                        </a:solidFill>
                        <a:latin typeface="Cambria Math" panose="02040503050406030204" pitchFamily="18" charset="0"/>
                        <a:ea typeface="华文楷体" panose="02010600040101010101" charset="-122"/>
                      </a:rPr>
                      <m:t>:</m:t>
                    </m:r>
                    <m:r>
                      <a:rPr lang="en-US" altLang="zh-CN" sz="2000" b="0" smtClean="0">
                        <a:solidFill>
                          <a:schemeClr val="tx2"/>
                        </a:solidFill>
                        <a:latin typeface="Cambria Math" panose="02040503050406030204" pitchFamily="18" charset="0"/>
                        <a:ea typeface="华文楷体" panose="02010600040101010101" charset="-122"/>
                      </a:rPr>
                      <m:t>(</m:t>
                    </m:r>
                    <m:r>
                      <m:rPr>
                        <m:sty m:val="p"/>
                      </m:rPr>
                      <a:rPr lang="en-US" altLang="zh-CN" sz="2000">
                        <a:solidFill>
                          <a:schemeClr val="tx2"/>
                        </a:solidFill>
                        <a:latin typeface="Cambria Math" panose="02040503050406030204" pitchFamily="18" charset="0"/>
                        <a:ea typeface="华文楷体" panose="02010600040101010101" charset="-122"/>
                      </a:rPr>
                      <m:t>i</m:t>
                    </m:r>
                    <m:r>
                      <a:rPr lang="en-US" altLang="zh-CN" sz="2000">
                        <a:solidFill>
                          <a:schemeClr val="tx2"/>
                        </a:solidFill>
                        <a:latin typeface="Cambria Math" panose="02040503050406030204" pitchFamily="18" charset="0"/>
                        <a:ea typeface="华文楷体" panose="02010600040101010101" charset="-122"/>
                      </a:rPr>
                      <m:t>)</m:t>
                    </m:r>
                  </m:oMath>
                </a14:m>
                <a:r>
                  <a:rPr lang="en-US" altLang="zh-CN" sz="2000" dirty="0">
                    <a:solidFill>
                      <a:schemeClr val="tx2"/>
                    </a:solidFill>
                    <a:latin typeface="华文楷体" panose="02010600040101010101" charset="-122"/>
                    <a:ea typeface="华文楷体" panose="02010600040101010101" charset="-122"/>
                  </a:rPr>
                  <a:t> 在 </a:t>
                </a:r>
                <a14:m>
                  <m:oMath xmlns:m="http://schemas.openxmlformats.org/officeDocument/2006/math">
                    <m:r>
                      <m:rPr>
                        <m:sty m:val="p"/>
                      </m:rPr>
                      <a:rPr lang="en-US" altLang="zh-CN" sz="2000">
                        <a:solidFill>
                          <a:schemeClr val="tx2"/>
                        </a:solidFill>
                        <a:latin typeface="Cambria Math" panose="02040503050406030204" pitchFamily="18" charset="0"/>
                        <a:ea typeface="华文楷体" panose="02010600040101010101" charset="-122"/>
                      </a:rPr>
                      <m:t>x</m:t>
                    </m:r>
                    <m:r>
                      <a:rPr lang="en-US" altLang="zh-CN" sz="2000">
                        <a:solidFill>
                          <a:schemeClr val="tx2"/>
                        </a:solidFill>
                        <a:latin typeface="Cambria Math" panose="02040503050406030204" pitchFamily="18" charset="0"/>
                        <a:ea typeface="华文楷体" panose="02010600040101010101" charset="-122"/>
                      </a:rPr>
                      <m:t>=</m:t>
                    </m:r>
                    <m:r>
                      <m:rPr>
                        <m:sty m:val="p"/>
                      </m:rPr>
                      <a:rPr lang="en-US" altLang="zh-CN" sz="2000">
                        <a:solidFill>
                          <a:schemeClr val="tx2"/>
                        </a:solidFill>
                        <a:latin typeface="Cambria Math" panose="02040503050406030204" pitchFamily="18" charset="0"/>
                        <a:ea typeface="华文楷体" panose="02010600040101010101" charset="-122"/>
                      </a:rPr>
                      <m:t>a</m:t>
                    </m:r>
                  </m:oMath>
                </a14:m>
                <a:r>
                  <a:rPr lang="en-US" altLang="zh-CN" sz="2000" dirty="0">
                    <a:solidFill>
                      <a:schemeClr val="tx2"/>
                    </a:solidFill>
                    <a:latin typeface="华文楷体" panose="02010600040101010101" charset="-122"/>
                    <a:ea typeface="华文楷体" panose="02010600040101010101" charset="-122"/>
                  </a:rPr>
                  <a:t> 处: </a:t>
                </a:r>
                <a14:m>
                  <m:oMath xmlns:m="http://schemas.openxmlformats.org/officeDocument/2006/math">
                    <m:sSup>
                      <m:sSupPr>
                        <m:ctrlPr>
                          <a:rPr lang="zh-CN" altLang="zh-CN" sz="2000" i="1">
                            <a:solidFill>
                              <a:schemeClr val="tx2"/>
                            </a:solidFill>
                            <a:latin typeface="Cambria Math" panose="02040503050406030204" pitchFamily="18" charset="0"/>
                            <a:ea typeface="华文楷体" panose="02010600040101010101" charset="-122"/>
                          </a:rPr>
                        </m:ctrlPr>
                      </m:sSupPr>
                      <m:e>
                        <m:r>
                          <a:rPr lang="en-US" altLang="zh-CN" sz="2000">
                            <a:solidFill>
                              <a:schemeClr val="tx2"/>
                            </a:solidFill>
                            <a:latin typeface="Cambria Math" panose="02040503050406030204" pitchFamily="18" charset="0"/>
                            <a:ea typeface="华文楷体" panose="02010600040101010101" charset="-122"/>
                          </a:rPr>
                          <m:t>𝐽</m:t>
                        </m:r>
                      </m:e>
                      <m:sup>
                        <m:r>
                          <a:rPr lang="en-US" altLang="zh-CN" sz="2000">
                            <a:solidFill>
                              <a:schemeClr val="tx2"/>
                            </a:solidFill>
                            <a:latin typeface="Cambria Math" panose="02040503050406030204" pitchFamily="18" charset="0"/>
                            <a:ea typeface="华文楷体" panose="02010600040101010101" charset="-122"/>
                          </a:rPr>
                          <m:t>−</m:t>
                        </m:r>
                      </m:sup>
                    </m:sSup>
                    <m:r>
                      <a:rPr lang="en-US" altLang="zh-CN" sz="2000">
                        <a:solidFill>
                          <a:schemeClr val="tx2"/>
                        </a:solidFill>
                        <a:latin typeface="Cambria Math" panose="02040503050406030204" pitchFamily="18" charset="0"/>
                        <a:ea typeface="华文楷体" panose="02010600040101010101" charset="-122"/>
                      </a:rPr>
                      <m:t>(</m:t>
                    </m:r>
                    <m:r>
                      <a:rPr lang="en-US" altLang="zh-CN" sz="2000">
                        <a:solidFill>
                          <a:schemeClr val="tx2"/>
                        </a:solidFill>
                        <a:latin typeface="Cambria Math" panose="02040503050406030204" pitchFamily="18" charset="0"/>
                        <a:ea typeface="华文楷体" panose="02010600040101010101" charset="-122"/>
                      </a:rPr>
                      <m:t>𝑎</m:t>
                    </m:r>
                    <m:r>
                      <a:rPr lang="en-US" altLang="zh-CN" sz="2000">
                        <a:solidFill>
                          <a:schemeClr val="tx2"/>
                        </a:solidFill>
                        <a:latin typeface="Cambria Math" panose="02040503050406030204" pitchFamily="18" charset="0"/>
                        <a:ea typeface="华文楷体" panose="02010600040101010101" charset="-122"/>
                      </a:rPr>
                      <m:t>)=</m:t>
                    </m:r>
                    <m:r>
                      <a:rPr lang="en-US" altLang="zh-CN" sz="2000">
                        <a:solidFill>
                          <a:schemeClr val="tx2"/>
                        </a:solidFill>
                        <a:latin typeface="Cambria Math" panose="02040503050406030204" pitchFamily="18" charset="0"/>
                        <a:ea typeface="华文楷体" panose="02010600040101010101" charset="-122"/>
                      </a:rPr>
                      <m:t>0</m:t>
                    </m:r>
                    <m:r>
                      <a:rPr lang="en-US" altLang="zh-CN" sz="2000">
                        <a:solidFill>
                          <a:schemeClr val="tx2"/>
                        </a:solidFill>
                        <a:latin typeface="Cambria Math" panose="02040503050406030204" pitchFamily="18" charset="0"/>
                        <a:ea typeface="华文楷体" panose="02010600040101010101" charset="-122"/>
                      </a:rPr>
                      <m:t>;</m:t>
                    </m:r>
                    <m:box>
                      <m:boxPr>
                        <m:ctrlPr>
                          <a:rPr lang="zh-CN" altLang="zh-CN" sz="2000" i="1">
                            <a:solidFill>
                              <a:schemeClr val="tx2"/>
                            </a:solidFill>
                            <a:latin typeface="Cambria Math" panose="02040503050406030204" pitchFamily="18" charset="0"/>
                            <a:ea typeface="华文楷体" panose="02010600040101010101" charset="-122"/>
                          </a:rPr>
                        </m:ctrlPr>
                      </m:boxPr>
                      <m:e>
                        <m:r>
                          <a:rPr lang="en-US" altLang="zh-CN" sz="2000">
                            <a:solidFill>
                              <a:schemeClr val="tx2"/>
                            </a:solidFill>
                            <a:latin typeface="Cambria Math" panose="02040503050406030204" pitchFamily="18" charset="0"/>
                            <a:ea typeface="华文楷体" panose="02010600040101010101" charset="-122"/>
                          </a:rPr>
                          <m:t> </m:t>
                        </m:r>
                      </m:e>
                    </m:box>
                    <m:r>
                      <a:rPr lang="en-US" altLang="zh-CN" sz="2000">
                        <a:solidFill>
                          <a:schemeClr val="tx2"/>
                        </a:solidFill>
                        <a:latin typeface="Cambria Math" panose="02040503050406030204" pitchFamily="18" charset="0"/>
                        <a:ea typeface="华文楷体" panose="02010600040101010101" charset="-122"/>
                      </a:rPr>
                      <m:t>(</m:t>
                    </m:r>
                    <m:r>
                      <m:rPr>
                        <m:sty m:val="p"/>
                      </m:rPr>
                      <a:rPr lang="en-US" altLang="zh-CN" sz="2000">
                        <a:solidFill>
                          <a:schemeClr val="tx2"/>
                        </a:solidFill>
                        <a:latin typeface="Cambria Math" panose="02040503050406030204" pitchFamily="18" charset="0"/>
                        <a:ea typeface="华文楷体" panose="02010600040101010101" charset="-122"/>
                      </a:rPr>
                      <m:t>ii</m:t>
                    </m:r>
                    <m:r>
                      <a:rPr lang="en-US" altLang="zh-CN" sz="2000">
                        <a:solidFill>
                          <a:schemeClr val="tx2"/>
                        </a:solidFill>
                        <a:latin typeface="Cambria Math" panose="02040503050406030204" pitchFamily="18" charset="0"/>
                        <a:ea typeface="华文楷体" panose="02010600040101010101" charset="-122"/>
                      </a:rPr>
                      <m:t>)</m:t>
                    </m:r>
                  </m:oMath>
                </a14:m>
                <a:r>
                  <a:rPr lang="en-US" altLang="zh-CN" sz="2000" dirty="0">
                    <a:solidFill>
                      <a:schemeClr val="tx2"/>
                    </a:solidFill>
                    <a:latin typeface="华文楷体" panose="02010600040101010101" charset="-122"/>
                    <a:ea typeface="华文楷体" panose="02010600040101010101" charset="-122"/>
                  </a:rPr>
                  <a:t> 在 </a:t>
                </a:r>
                <a14:m>
                  <m:oMath xmlns:m="http://schemas.openxmlformats.org/officeDocument/2006/math">
                    <m:r>
                      <m:rPr>
                        <m:sty m:val="p"/>
                      </m:rPr>
                      <a:rPr lang="en-US" altLang="zh-CN" sz="2000">
                        <a:solidFill>
                          <a:schemeClr val="tx2"/>
                        </a:solidFill>
                        <a:latin typeface="Cambria Math" panose="02040503050406030204" pitchFamily="18" charset="0"/>
                        <a:ea typeface="华文楷体" panose="02010600040101010101" charset="-122"/>
                      </a:rPr>
                      <m:t>x</m:t>
                    </m:r>
                    <m:r>
                      <a:rPr lang="en-US" altLang="zh-CN" sz="2000">
                        <a:solidFill>
                          <a:schemeClr val="tx2"/>
                        </a:solidFill>
                        <a:latin typeface="Cambria Math" panose="02040503050406030204" pitchFamily="18" charset="0"/>
                        <a:ea typeface="华文楷体" panose="02010600040101010101" charset="-122"/>
                      </a:rPr>
                      <m:t>=</m:t>
                    </m:r>
                    <m:r>
                      <a:rPr lang="en-US" altLang="zh-CN" sz="2000">
                        <a:solidFill>
                          <a:schemeClr val="tx2"/>
                        </a:solidFill>
                        <a:latin typeface="Cambria Math" panose="02040503050406030204" pitchFamily="18" charset="0"/>
                        <a:ea typeface="华文楷体" panose="02010600040101010101" charset="-122"/>
                      </a:rPr>
                      <m:t>0</m:t>
                    </m:r>
                  </m:oMath>
                </a14:m>
                <a:r>
                  <a:rPr lang="en-US" altLang="zh-CN" sz="2000" dirty="0">
                    <a:solidFill>
                      <a:schemeClr val="tx2"/>
                    </a:solidFill>
                    <a:latin typeface="华文楷体" panose="02010600040101010101" charset="-122"/>
                    <a:ea typeface="华文楷体" panose="02010600040101010101" charset="-122"/>
                  </a:rPr>
                  <a:t> 处: </a:t>
                </a:r>
                <a14:m>
                  <m:oMath xmlns:m="http://schemas.openxmlformats.org/officeDocument/2006/math">
                    <m:sSup>
                      <m:sSupPr>
                        <m:ctrlPr>
                          <a:rPr lang="zh-CN" altLang="zh-CN" sz="2000" i="1">
                            <a:solidFill>
                              <a:schemeClr val="tx2"/>
                            </a:solidFill>
                            <a:latin typeface="Cambria Math" panose="02040503050406030204" pitchFamily="18" charset="0"/>
                            <a:ea typeface="华文楷体" panose="02010600040101010101" charset="-122"/>
                          </a:rPr>
                        </m:ctrlPr>
                      </m:sSupPr>
                      <m:e>
                        <m:r>
                          <a:rPr lang="en-US" altLang="zh-CN" sz="2000">
                            <a:solidFill>
                              <a:schemeClr val="tx2"/>
                            </a:solidFill>
                            <a:latin typeface="Cambria Math" panose="02040503050406030204" pitchFamily="18" charset="0"/>
                            <a:ea typeface="华文楷体" panose="02010600040101010101" charset="-122"/>
                          </a:rPr>
                          <m:t>𝐽</m:t>
                        </m:r>
                      </m:e>
                      <m:sup>
                        <m:r>
                          <a:rPr lang="en-US" altLang="zh-CN" sz="2000">
                            <a:solidFill>
                              <a:schemeClr val="tx2"/>
                            </a:solidFill>
                            <a:latin typeface="Cambria Math" panose="02040503050406030204" pitchFamily="18" charset="0"/>
                            <a:ea typeface="华文楷体" panose="02010600040101010101" charset="-122"/>
                          </a:rPr>
                          <m:t>+</m:t>
                        </m:r>
                      </m:sup>
                    </m:sSup>
                    <m:r>
                      <a:rPr lang="en-US" altLang="zh-CN" sz="2000">
                        <a:solidFill>
                          <a:schemeClr val="tx2"/>
                        </a:solidFill>
                        <a:latin typeface="Cambria Math" panose="02040503050406030204" pitchFamily="18" charset="0"/>
                        <a:ea typeface="华文楷体" panose="02010600040101010101" charset="-122"/>
                      </a:rPr>
                      <m:t>(</m:t>
                    </m:r>
                    <m:r>
                      <a:rPr lang="en-US" altLang="zh-CN" sz="2000">
                        <a:solidFill>
                          <a:schemeClr val="tx2"/>
                        </a:solidFill>
                        <a:latin typeface="Cambria Math" panose="02040503050406030204" pitchFamily="18" charset="0"/>
                        <a:ea typeface="华文楷体" panose="02010600040101010101" charset="-122"/>
                      </a:rPr>
                      <m:t>0</m:t>
                    </m:r>
                    <m:r>
                      <a:rPr lang="en-US" altLang="zh-CN" sz="2000">
                        <a:solidFill>
                          <a:schemeClr val="tx2"/>
                        </a:solidFill>
                        <a:latin typeface="Cambria Math" panose="02040503050406030204" pitchFamily="18" charset="0"/>
                        <a:ea typeface="华文楷体" panose="02010600040101010101" charset="-122"/>
                      </a:rPr>
                      <m:t>)=</m:t>
                    </m:r>
                    <m:r>
                      <a:rPr lang="en-US" altLang="zh-CN" sz="2000">
                        <a:solidFill>
                          <a:schemeClr val="tx2"/>
                        </a:solidFill>
                        <a:latin typeface="Cambria Math" panose="02040503050406030204" pitchFamily="18" charset="0"/>
                        <a:ea typeface="华文楷体" panose="02010600040101010101" charset="-122"/>
                      </a:rPr>
                      <m:t>𝐼</m:t>
                    </m:r>
                    <m:r>
                      <a:rPr lang="en-US" altLang="zh-CN" sz="2000">
                        <a:solidFill>
                          <a:schemeClr val="tx2"/>
                        </a:solidFill>
                        <a:latin typeface="Cambria Math" panose="02040503050406030204" pitchFamily="18" charset="0"/>
                        <a:ea typeface="华文楷体" panose="02010600040101010101" charset="-122"/>
                      </a:rPr>
                      <m:t>;</m:t>
                    </m:r>
                  </m:oMath>
                </a14:m>
                <a:endParaRPr lang="en-US" altLang="zh-CN" sz="2000" dirty="0">
                  <a:solidFill>
                    <a:schemeClr val="tx2"/>
                  </a:solidFill>
                  <a:latin typeface="华文楷体" panose="02010600040101010101" charset="-122"/>
                  <a:ea typeface="华文楷体" panose="02010600040101010101" charset="-122"/>
                </a:endParaRPr>
              </a:p>
              <a:p>
                <a:pPr>
                  <a:lnSpc>
                    <a:spcPct val="150000"/>
                  </a:lnSpc>
                </a:pPr>
                <a:r>
                  <a:rPr lang="zh-CN" altLang="en-US" sz="2000" b="1" dirty="0">
                    <a:solidFill>
                      <a:srgbClr val="0070C0"/>
                    </a:solidFill>
                    <a:latin typeface="Cambria Math" panose="02040503050406030204" pitchFamily="18" charset="0"/>
                    <a:ea typeface="华文楷体" panose="02010600040101010101" charset="-122"/>
                  </a:rPr>
                  <a:t>边界条件</a:t>
                </a:r>
                <a:r>
                  <a:rPr lang="en-US" altLang="zh-CN" sz="2000" b="1" dirty="0">
                    <a:solidFill>
                      <a:srgbClr val="0070C0"/>
                    </a:solidFill>
                    <a:latin typeface="Cambria Math" panose="02040503050406030204" pitchFamily="18" charset="0"/>
                    <a:ea typeface="华文楷体" panose="02010600040101010101" charset="-122"/>
                  </a:rPr>
                  <a:t>2:</a:t>
                </a:r>
                <a14:m>
                  <m:oMath xmlns:m="http://schemas.openxmlformats.org/officeDocument/2006/math">
                    <m:r>
                      <a:rPr lang="en-US" altLang="zh-CN" sz="2000">
                        <a:solidFill>
                          <a:schemeClr val="tx2"/>
                        </a:solidFill>
                        <a:latin typeface="Cambria Math" panose="02040503050406030204" pitchFamily="18" charset="0"/>
                        <a:ea typeface="华文楷体" panose="02010600040101010101" charset="-122"/>
                      </a:rPr>
                      <m:t>(</m:t>
                    </m:r>
                    <m:r>
                      <m:rPr>
                        <m:sty m:val="p"/>
                      </m:rPr>
                      <a:rPr lang="en-US" altLang="zh-CN" sz="2000">
                        <a:solidFill>
                          <a:schemeClr val="tx2"/>
                        </a:solidFill>
                        <a:latin typeface="Cambria Math" panose="02040503050406030204" pitchFamily="18" charset="0"/>
                        <a:ea typeface="华文楷体" panose="02010600040101010101" charset="-122"/>
                      </a:rPr>
                      <m:t>i</m:t>
                    </m:r>
                    <m:r>
                      <a:rPr lang="en-US" altLang="zh-CN" sz="2000">
                        <a:solidFill>
                          <a:schemeClr val="tx2"/>
                        </a:solidFill>
                        <a:latin typeface="Cambria Math" panose="02040503050406030204" pitchFamily="18" charset="0"/>
                        <a:ea typeface="华文楷体" panose="02010600040101010101" charset="-122"/>
                      </a:rPr>
                      <m:t>)</m:t>
                    </m:r>
                  </m:oMath>
                </a14:m>
                <a:r>
                  <a:rPr lang="zh-CN" altLang="en-US" sz="2000" dirty="0">
                    <a:solidFill>
                      <a:schemeClr val="tx2"/>
                    </a:solidFill>
                    <a:latin typeface="华文楷体" panose="02010600040101010101" charset="-122"/>
                    <a:ea typeface="华文楷体" panose="02010600040101010101" charset="-122"/>
                  </a:rPr>
                  <a:t>在外推距离 </a:t>
                </a:r>
                <a14:m>
                  <m:oMath xmlns:m="http://schemas.openxmlformats.org/officeDocument/2006/math">
                    <m:r>
                      <a:rPr lang="en-US" altLang="zh-CN" sz="2000" i="1" dirty="0" smtClean="0">
                        <a:solidFill>
                          <a:schemeClr val="tx2"/>
                        </a:solidFill>
                        <a:latin typeface="Cambria Math" panose="02040503050406030204" pitchFamily="18" charset="0"/>
                        <a:ea typeface="华文楷体" panose="02010600040101010101" charset="-122"/>
                      </a:rPr>
                      <m:t>𝑥</m:t>
                    </m:r>
                    <m:r>
                      <a:rPr lang="en-US" altLang="zh-CN" sz="2000" i="1" dirty="0" smtClean="0">
                        <a:solidFill>
                          <a:schemeClr val="tx2"/>
                        </a:solidFill>
                        <a:latin typeface="Cambria Math" panose="02040503050406030204" pitchFamily="18" charset="0"/>
                        <a:ea typeface="华文楷体" panose="02010600040101010101" charset="-122"/>
                      </a:rPr>
                      <m:t>=</m:t>
                    </m:r>
                    <m:r>
                      <a:rPr lang="en-US" altLang="zh-CN" sz="2000" b="0" i="1" dirty="0" smtClean="0">
                        <a:solidFill>
                          <a:schemeClr val="tx2"/>
                        </a:solidFill>
                        <a:latin typeface="Cambria Math" panose="02040503050406030204" pitchFamily="18" charset="0"/>
                        <a:ea typeface="华文楷体" panose="02010600040101010101" charset="-122"/>
                      </a:rPr>
                      <m:t>𝑎</m:t>
                    </m:r>
                    <m:r>
                      <a:rPr lang="en-US" altLang="zh-CN" sz="2000" b="0" i="1" dirty="0" smtClean="0">
                        <a:solidFill>
                          <a:schemeClr val="tx2"/>
                        </a:solidFill>
                        <a:latin typeface="Cambria Math" panose="02040503050406030204" pitchFamily="18" charset="0"/>
                        <a:ea typeface="华文楷体" panose="02010600040101010101" charset="-122"/>
                      </a:rPr>
                      <m:t>+</m:t>
                    </m:r>
                    <m:r>
                      <a:rPr lang="en-US" altLang="zh-CN" sz="2000" b="0" i="1" dirty="0" smtClean="0">
                        <a:solidFill>
                          <a:schemeClr val="tx2"/>
                        </a:solidFill>
                        <a:latin typeface="Cambria Math" panose="02040503050406030204" pitchFamily="18" charset="0"/>
                        <a:ea typeface="华文楷体" panose="02010600040101010101" charset="-122"/>
                      </a:rPr>
                      <m:t>𝑑</m:t>
                    </m:r>
                  </m:oMath>
                </a14:m>
                <a:r>
                  <a:rPr lang="zh-CN" altLang="en-US" sz="2000" dirty="0">
                    <a:solidFill>
                      <a:schemeClr val="tx2"/>
                    </a:solidFill>
                    <a:latin typeface="华文楷体" panose="02010600040101010101" charset="-122"/>
                    <a:ea typeface="华文楷体" panose="02010600040101010101" charset="-122"/>
                  </a:rPr>
                  <a:t>处</a:t>
                </a:r>
                <a:r>
                  <a:rPr lang="en-US" altLang="zh-CN" sz="2000" dirty="0">
                    <a:solidFill>
                      <a:schemeClr val="tx2"/>
                    </a:solidFill>
                    <a:latin typeface="华文楷体" panose="02010600040101010101" charset="-122"/>
                    <a:ea typeface="华文楷体" panose="02010600040101010101" charset="-122"/>
                  </a:rPr>
                  <a:t>: </a:t>
                </a:r>
                <a14:m>
                  <m:oMath xmlns:m="http://schemas.openxmlformats.org/officeDocument/2006/math">
                    <m:r>
                      <a:rPr lang="el-GR" altLang="zh-CN" sz="2000" i="1" dirty="0" smtClean="0">
                        <a:solidFill>
                          <a:schemeClr val="tx2"/>
                        </a:solidFill>
                        <a:latin typeface="Cambria Math" panose="02040503050406030204" pitchFamily="18" charset="0"/>
                        <a:ea typeface="华文楷体" panose="02010600040101010101" charset="-122"/>
                      </a:rPr>
                      <m:t>𝜙</m:t>
                    </m:r>
                    <m:r>
                      <a:rPr lang="el-GR" altLang="zh-CN" sz="2000" i="1" dirty="0" smtClean="0">
                        <a:solidFill>
                          <a:schemeClr val="tx2"/>
                        </a:solidFill>
                        <a:latin typeface="Cambria Math" panose="02040503050406030204" pitchFamily="18" charset="0"/>
                        <a:ea typeface="华文楷体" panose="02010600040101010101" charset="-122"/>
                      </a:rPr>
                      <m:t>(</m:t>
                    </m:r>
                    <m:r>
                      <a:rPr lang="en-US" altLang="zh-CN" sz="2000" b="0" i="1" dirty="0" smtClean="0">
                        <a:solidFill>
                          <a:schemeClr val="tx2"/>
                        </a:solidFill>
                        <a:latin typeface="Cambria Math" panose="02040503050406030204" pitchFamily="18" charset="0"/>
                        <a:ea typeface="华文楷体" panose="02010600040101010101" charset="-122"/>
                      </a:rPr>
                      <m:t>𝑎</m:t>
                    </m:r>
                    <m:r>
                      <a:rPr lang="en-US" altLang="zh-CN" sz="2000" b="0" i="1" dirty="0" smtClean="0">
                        <a:solidFill>
                          <a:schemeClr val="tx2"/>
                        </a:solidFill>
                        <a:latin typeface="Cambria Math" panose="02040503050406030204" pitchFamily="18" charset="0"/>
                        <a:ea typeface="华文楷体" panose="02010600040101010101" charset="-122"/>
                      </a:rPr>
                      <m:t>+</m:t>
                    </m:r>
                    <m:r>
                      <a:rPr lang="en-US" altLang="zh-CN" sz="2000" b="0" i="1" dirty="0" smtClean="0">
                        <a:solidFill>
                          <a:schemeClr val="tx2"/>
                        </a:solidFill>
                        <a:latin typeface="Cambria Math" panose="02040503050406030204" pitchFamily="18" charset="0"/>
                        <a:ea typeface="华文楷体" panose="02010600040101010101" charset="-122"/>
                      </a:rPr>
                      <m:t>𝑑</m:t>
                    </m:r>
                    <m:r>
                      <a:rPr lang="en-US" altLang="zh-CN" sz="2000" i="1" dirty="0">
                        <a:solidFill>
                          <a:schemeClr val="tx2"/>
                        </a:solidFill>
                        <a:latin typeface="Cambria Math" panose="02040503050406030204" pitchFamily="18" charset="0"/>
                        <a:ea typeface="华文楷体" panose="02010600040101010101" charset="-122"/>
                      </a:rPr>
                      <m:t>)=</m:t>
                    </m:r>
                    <m:r>
                      <a:rPr lang="en-US" altLang="zh-CN" sz="2000" i="1" dirty="0">
                        <a:solidFill>
                          <a:schemeClr val="tx2"/>
                        </a:solidFill>
                        <a:latin typeface="Cambria Math" panose="02040503050406030204" pitchFamily="18" charset="0"/>
                        <a:ea typeface="华文楷体" panose="02010600040101010101" charset="-122"/>
                      </a:rPr>
                      <m:t>0</m:t>
                    </m:r>
                  </m:oMath>
                </a14:m>
                <a:r>
                  <a:rPr lang="en-US" altLang="zh-CN" sz="2000" dirty="0">
                    <a:solidFill>
                      <a:schemeClr val="tx2"/>
                    </a:solidFill>
                    <a:latin typeface="华文楷体" panose="02010600040101010101" charset="-122"/>
                    <a:ea typeface="华文楷体" panose="02010600040101010101" charset="-122"/>
                  </a:rPr>
                  <a:t>;</a:t>
                </a:r>
                <a:r>
                  <a:rPr lang="en-US" altLang="zh-CN" sz="2000" dirty="0">
                    <a:solidFill>
                      <a:schemeClr val="tx2"/>
                    </a:solidFill>
                    <a:ea typeface="华文楷体" panose="02010600040101010101" charset="-122"/>
                  </a:rPr>
                  <a:t> </a:t>
                </a:r>
                <a14:m>
                  <m:oMath xmlns:m="http://schemas.openxmlformats.org/officeDocument/2006/math">
                    <m:r>
                      <a:rPr lang="en-US" altLang="zh-CN" sz="2000">
                        <a:solidFill>
                          <a:schemeClr val="tx2"/>
                        </a:solidFill>
                        <a:latin typeface="Cambria Math" panose="02040503050406030204" pitchFamily="18" charset="0"/>
                        <a:ea typeface="华文楷体" panose="02010600040101010101" charset="-122"/>
                      </a:rPr>
                      <m:t>(</m:t>
                    </m:r>
                    <m:r>
                      <m:rPr>
                        <m:sty m:val="p"/>
                      </m:rPr>
                      <a:rPr lang="en-US" altLang="zh-CN" sz="2000">
                        <a:solidFill>
                          <a:schemeClr val="tx2"/>
                        </a:solidFill>
                        <a:latin typeface="Cambria Math" panose="02040503050406030204" pitchFamily="18" charset="0"/>
                        <a:ea typeface="华文楷体" panose="02010600040101010101" charset="-122"/>
                      </a:rPr>
                      <m:t>ii</m:t>
                    </m:r>
                    <m:r>
                      <a:rPr lang="en-US" altLang="zh-CN" sz="2000">
                        <a:solidFill>
                          <a:schemeClr val="tx2"/>
                        </a:solidFill>
                        <a:latin typeface="Cambria Math" panose="02040503050406030204" pitchFamily="18" charset="0"/>
                        <a:ea typeface="华文楷体" panose="02010600040101010101" charset="-122"/>
                      </a:rPr>
                      <m:t>)</m:t>
                    </m:r>
                  </m:oMath>
                </a14:m>
                <a:r>
                  <a:rPr lang="zh-CN" altLang="en-US" sz="2000" dirty="0">
                    <a:solidFill>
                      <a:schemeClr val="tx2"/>
                    </a:solidFill>
                    <a:latin typeface="华文楷体" panose="02010600040101010101" charset="-122"/>
                    <a:ea typeface="华文楷体" panose="02010600040101010101" charset="-122"/>
                  </a:rPr>
                  <a:t>在</a:t>
                </a:r>
                <a14:m>
                  <m:oMath xmlns:m="http://schemas.openxmlformats.org/officeDocument/2006/math">
                    <m:r>
                      <a:rPr lang="zh-CN" altLang="en-US" sz="2000" i="1" dirty="0" smtClean="0">
                        <a:solidFill>
                          <a:schemeClr val="tx2"/>
                        </a:solidFill>
                        <a:latin typeface="Cambria Math" panose="02040503050406030204" pitchFamily="18" charset="0"/>
                        <a:ea typeface="华文楷体" panose="02010600040101010101" charset="-122"/>
                      </a:rPr>
                      <m:t> </m:t>
                    </m:r>
                    <m:r>
                      <a:rPr lang="en-US" altLang="zh-CN" sz="2000" i="1" dirty="0">
                        <a:solidFill>
                          <a:schemeClr val="tx2"/>
                        </a:solidFill>
                        <a:latin typeface="Cambria Math" panose="02040503050406030204" pitchFamily="18" charset="0"/>
                        <a:ea typeface="华文楷体" panose="02010600040101010101" charset="-122"/>
                      </a:rPr>
                      <m:t>𝑥</m:t>
                    </m:r>
                    <m:r>
                      <a:rPr lang="en-US" altLang="zh-CN" sz="2000" i="1" dirty="0">
                        <a:solidFill>
                          <a:schemeClr val="tx2"/>
                        </a:solidFill>
                        <a:latin typeface="Cambria Math" panose="02040503050406030204" pitchFamily="18" charset="0"/>
                        <a:ea typeface="华文楷体" panose="02010600040101010101" charset="-122"/>
                      </a:rPr>
                      <m:t>=</m:t>
                    </m:r>
                    <m:r>
                      <a:rPr lang="en-US" altLang="zh-CN" sz="2000" i="1" dirty="0">
                        <a:solidFill>
                          <a:schemeClr val="tx2"/>
                        </a:solidFill>
                        <a:latin typeface="Cambria Math" panose="02040503050406030204" pitchFamily="18" charset="0"/>
                        <a:ea typeface="华文楷体" panose="02010600040101010101" charset="-122"/>
                      </a:rPr>
                      <m:t>0</m:t>
                    </m:r>
                    <m:r>
                      <a:rPr lang="en-US" altLang="zh-CN" sz="2000" i="1" dirty="0">
                        <a:solidFill>
                          <a:schemeClr val="tx2"/>
                        </a:solidFill>
                        <a:latin typeface="Cambria Math" panose="02040503050406030204" pitchFamily="18" charset="0"/>
                        <a:ea typeface="华文楷体" panose="02010600040101010101" charset="-122"/>
                      </a:rPr>
                      <m:t> </m:t>
                    </m:r>
                  </m:oMath>
                </a14:m>
                <a:r>
                  <a:rPr lang="zh-CN" altLang="en-US" sz="2000" dirty="0">
                    <a:solidFill>
                      <a:schemeClr val="tx2"/>
                    </a:solidFill>
                    <a:latin typeface="华文楷体" panose="02010600040101010101" charset="-122"/>
                    <a:ea typeface="华文楷体" panose="02010600040101010101" charset="-122"/>
                  </a:rPr>
                  <a:t>处</a:t>
                </a:r>
                <a:r>
                  <a:rPr lang="en-US" altLang="zh-CN" sz="2000" dirty="0">
                    <a:solidFill>
                      <a:schemeClr val="tx2"/>
                    </a:solidFill>
                    <a:latin typeface="华文楷体" panose="02010600040101010101" charset="-122"/>
                    <a:ea typeface="华文楷体" panose="02010600040101010101" charset="-122"/>
                  </a:rPr>
                  <a:t>: </a:t>
                </a:r>
                <a14:m>
                  <m:oMath xmlns:m="http://schemas.openxmlformats.org/officeDocument/2006/math">
                    <m:sSup>
                      <m:sSupPr>
                        <m:ctrlPr>
                          <a:rPr lang="en-US" altLang="zh-CN" sz="2000" i="1" dirty="0" smtClean="0">
                            <a:solidFill>
                              <a:schemeClr val="tx2"/>
                            </a:solidFill>
                            <a:latin typeface="Cambria Math" panose="02040503050406030204" pitchFamily="18" charset="0"/>
                            <a:ea typeface="华文楷体" panose="02010600040101010101" charset="-122"/>
                          </a:rPr>
                        </m:ctrlPr>
                      </m:sSupPr>
                      <m:e>
                        <m:r>
                          <a:rPr lang="en-US" altLang="zh-CN" sz="2000" i="1" dirty="0" smtClean="0">
                            <a:solidFill>
                              <a:schemeClr val="tx2"/>
                            </a:solidFill>
                            <a:latin typeface="Cambria Math" panose="02040503050406030204" pitchFamily="18" charset="0"/>
                            <a:ea typeface="华文楷体" panose="02010600040101010101" charset="-122"/>
                          </a:rPr>
                          <m:t>𝐽</m:t>
                        </m:r>
                      </m:e>
                      <m:sup>
                        <m:r>
                          <a:rPr lang="en-US" altLang="zh-CN" sz="2000" i="1" dirty="0">
                            <a:solidFill>
                              <a:schemeClr val="tx2"/>
                            </a:solidFill>
                            <a:latin typeface="Cambria Math" panose="02040503050406030204" pitchFamily="18" charset="0"/>
                            <a:ea typeface="华文楷体" panose="02010600040101010101" charset="-122"/>
                          </a:rPr>
                          <m:t>+</m:t>
                        </m:r>
                      </m:sup>
                    </m:sSup>
                    <m:r>
                      <a:rPr lang="en-US" altLang="zh-CN" sz="2000" i="1" dirty="0">
                        <a:solidFill>
                          <a:schemeClr val="tx2"/>
                        </a:solidFill>
                        <a:latin typeface="Cambria Math" panose="02040503050406030204" pitchFamily="18" charset="0"/>
                        <a:ea typeface="华文楷体" panose="02010600040101010101" charset="-122"/>
                      </a:rPr>
                      <m:t>(</m:t>
                    </m:r>
                    <m:r>
                      <a:rPr lang="en-US" altLang="zh-CN" sz="2000" i="1" dirty="0">
                        <a:solidFill>
                          <a:schemeClr val="tx2"/>
                        </a:solidFill>
                        <a:latin typeface="Cambria Math" panose="02040503050406030204" pitchFamily="18" charset="0"/>
                        <a:ea typeface="华文楷体" panose="02010600040101010101" charset="-122"/>
                      </a:rPr>
                      <m:t>0</m:t>
                    </m:r>
                    <m:r>
                      <a:rPr lang="en-US" altLang="zh-CN" sz="2000" i="1" dirty="0">
                        <a:solidFill>
                          <a:schemeClr val="tx2"/>
                        </a:solidFill>
                        <a:latin typeface="Cambria Math" panose="02040503050406030204" pitchFamily="18" charset="0"/>
                        <a:ea typeface="华文楷体" panose="02010600040101010101" charset="-122"/>
                      </a:rPr>
                      <m:t>)=</m:t>
                    </m:r>
                    <m:r>
                      <a:rPr lang="en-US" altLang="zh-CN" sz="2000" i="1" dirty="0">
                        <a:solidFill>
                          <a:schemeClr val="tx2"/>
                        </a:solidFill>
                        <a:latin typeface="Cambria Math" panose="02040503050406030204" pitchFamily="18" charset="0"/>
                        <a:ea typeface="华文楷体" panose="02010600040101010101" charset="-122"/>
                      </a:rPr>
                      <m:t>𝐼</m:t>
                    </m:r>
                    <m:r>
                      <a:rPr lang="en-US" altLang="zh-CN" sz="2000" i="1" dirty="0">
                        <a:solidFill>
                          <a:schemeClr val="tx2"/>
                        </a:solidFill>
                        <a:latin typeface="Cambria Math" panose="02040503050406030204" pitchFamily="18" charset="0"/>
                        <a:ea typeface="华文楷体" panose="02010600040101010101" charset="-122"/>
                      </a:rPr>
                      <m:t>;</m:t>
                    </m:r>
                  </m:oMath>
                </a14:m>
                <a:endParaRPr lang="en-US" altLang="zh-CN" sz="2000" dirty="0">
                  <a:solidFill>
                    <a:schemeClr val="tx2"/>
                  </a:solidFill>
                  <a:latin typeface="华文楷体" panose="02010600040101010101" charset="-122"/>
                  <a:ea typeface="华文楷体" panose="02010600040101010101" charset="-122"/>
                </a:endParaRPr>
              </a:p>
              <a:p>
                <a:endParaRPr lang="en-US" altLang="zh-CN" sz="2000" dirty="0">
                  <a:solidFill>
                    <a:schemeClr val="tx2"/>
                  </a:solidFill>
                  <a:latin typeface="华文楷体" panose="02010600040101010101" charset="-122"/>
                  <a:ea typeface="华文楷体" panose="02010600040101010101" charset="-122"/>
                </a:endParaRPr>
              </a:p>
              <a:p>
                <a:endParaRPr lang="zh-CN" altLang="zh-CN" sz="2000" dirty="0">
                  <a:solidFill>
                    <a:schemeClr val="tx2"/>
                  </a:solidFill>
                  <a:latin typeface="华文楷体" panose="02010600040101010101" charset="-122"/>
                  <a:ea typeface="华文楷体" panose="02010600040101010101" charset="-122"/>
                </a:endParaRPr>
              </a:p>
              <a:p>
                <a:endParaRPr lang="zh-CN" altLang="en-US" sz="2200" dirty="0">
                  <a:solidFill>
                    <a:schemeClr val="tx2"/>
                  </a:solidFill>
                  <a:latin typeface="华文楷体" panose="02010600040101010101" charset="-122"/>
                  <a:ea typeface="华文楷体" panose="02010600040101010101" charset="-122"/>
                </a:endParaRPr>
              </a:p>
            </p:txBody>
          </p:sp>
        </mc:Choice>
        <mc:Fallback>
          <p:sp>
            <p:nvSpPr>
              <p:cNvPr id="8" name="矩形 7"/>
              <p:cNvSpPr>
                <a:spLocks noRot="1" noChangeAspect="1" noMove="1" noResize="1" noEditPoints="1" noAdjustHandles="1" noChangeArrowheads="1" noChangeShapeType="1" noTextEdit="1"/>
              </p:cNvSpPr>
              <p:nvPr/>
            </p:nvSpPr>
            <p:spPr>
              <a:xfrm>
                <a:off x="122630" y="692696"/>
                <a:ext cx="8892481" cy="5863208"/>
              </a:xfrm>
              <a:prstGeom prst="rect">
                <a:avLst/>
              </a:prstGeom>
              <a:blipFill rotWithShape="1">
                <a:blip r:embed="rId1"/>
                <a:stretch>
                  <a:fillRect l="-1" t="-9" b="3"/>
                </a:stretch>
              </a:blipFill>
            </p:spPr>
            <p:txBody>
              <a:bodyPr/>
              <a:lstStyle/>
              <a:p>
                <a:r>
                  <a:rPr lang="zh-CN" altLang="en-US">
                    <a:noFill/>
                  </a:rPr>
                  <a:t> </a:t>
                </a:r>
              </a:p>
            </p:txBody>
          </p:sp>
        </mc:Fallback>
      </mc:AlternateContent>
      <p:sp>
        <p:nvSpPr>
          <p:cNvPr id="11" name="标题 1"/>
          <p:cNvSpPr>
            <a:spLocks noGrp="1"/>
          </p:cNvSpPr>
          <p:nvPr>
            <p:ph type="title"/>
          </p:nvPr>
        </p:nvSpPr>
        <p:spPr>
          <a:xfrm>
            <a:off x="317271" y="44624"/>
            <a:ext cx="8503201" cy="536667"/>
          </a:xfrm>
        </p:spPr>
        <p:txBody>
          <a:bodyPr/>
          <a:lstStyle/>
          <a:p>
            <a:pPr algn="l"/>
            <a:r>
              <a:rPr lang="zh-CN" altLang="en-US" dirty="0"/>
              <a:t>外源</a:t>
            </a:r>
            <a:endParaRPr lang="zh-CN"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a:t>评分标准</a:t>
            </a:r>
            <a:endParaRPr lang="zh-CN" altLang="en-US" dirty="0"/>
          </a:p>
        </p:txBody>
      </p:sp>
      <p:sp>
        <p:nvSpPr>
          <p:cNvPr id="4" name="矩形 3"/>
          <p:cNvSpPr/>
          <p:nvPr/>
        </p:nvSpPr>
        <p:spPr>
          <a:xfrm>
            <a:off x="251520" y="764704"/>
            <a:ext cx="8503200" cy="1938020"/>
          </a:xfrm>
          <a:prstGeom prst="rect">
            <a:avLst/>
          </a:prstGeom>
        </p:spPr>
        <p:txBody>
          <a:bodyPr wrap="square">
            <a:spAutoFit/>
          </a:bodyPr>
          <a:lstStyle/>
          <a:p>
            <a:r>
              <a:rPr lang="zh-CN" altLang="en-US" sz="2400" dirty="0">
                <a:solidFill>
                  <a:schemeClr val="tx2"/>
                </a:solidFill>
                <a:latin typeface="Times New Roman" panose="02020603050405020304" pitchFamily="18" charset="0"/>
                <a:ea typeface="华文楷体" panose="02010600040101010101" charset="-122"/>
                <a:cs typeface="Times New Roman" panose="02020603050405020304" pitchFamily="18" charset="0"/>
              </a:rPr>
              <a:t>谢仲生课本</a:t>
            </a:r>
            <a:r>
              <a:rPr lang="en-US" altLang="zh-CN" sz="2400" dirty="0">
                <a:solidFill>
                  <a:schemeClr val="tx2"/>
                </a:solidFill>
                <a:latin typeface="Times New Roman" panose="02020603050405020304" pitchFamily="18" charset="0"/>
                <a:ea typeface="华文楷体" panose="02010600040101010101" charset="-122"/>
                <a:cs typeface="Times New Roman" panose="02020603050405020304" pitchFamily="18" charset="0"/>
              </a:rPr>
              <a:t>P.65</a:t>
            </a:r>
            <a:r>
              <a:rPr lang="zh-CN" altLang="en-US" sz="2400" dirty="0">
                <a:solidFill>
                  <a:schemeClr val="tx2"/>
                </a:solidFill>
                <a:latin typeface="Times New Roman" panose="02020603050405020304" pitchFamily="18" charset="0"/>
                <a:ea typeface="华文楷体" panose="02010600040101010101" charset="-122"/>
                <a:cs typeface="Times New Roman" panose="02020603050405020304" pitchFamily="18" charset="0"/>
              </a:rPr>
              <a:t>的第</a:t>
            </a:r>
            <a:r>
              <a:rPr lang="en-US" altLang="zh-CN" sz="2400" dirty="0">
                <a:solidFill>
                  <a:schemeClr val="tx2"/>
                </a:solidFill>
                <a:latin typeface="Times New Roman" panose="02020603050405020304" pitchFamily="18" charset="0"/>
                <a:ea typeface="华文楷体" panose="02010600040101010101" charset="-122"/>
                <a:cs typeface="Times New Roman" panose="02020603050405020304" pitchFamily="18" charset="0"/>
              </a:rPr>
              <a:t>1</a:t>
            </a:r>
            <a:r>
              <a:rPr lang="zh-CN" altLang="en-US" sz="2400" dirty="0">
                <a:solidFill>
                  <a:schemeClr val="tx2"/>
                </a:solidFill>
                <a:latin typeface="Times New Roman" panose="02020603050405020304" pitchFamily="18" charset="0"/>
                <a:ea typeface="华文楷体" panose="02010600040101010101" charset="-122"/>
                <a:cs typeface="Times New Roman" panose="02020603050405020304" pitchFamily="18" charset="0"/>
              </a:rPr>
              <a:t>、</a:t>
            </a:r>
            <a:r>
              <a:rPr lang="en-US" altLang="zh-CN" sz="2400" dirty="0">
                <a:solidFill>
                  <a:schemeClr val="tx2"/>
                </a:solidFill>
                <a:latin typeface="Times New Roman" panose="02020603050405020304" pitchFamily="18" charset="0"/>
                <a:ea typeface="华文楷体" panose="02010600040101010101" charset="-122"/>
                <a:cs typeface="Times New Roman" panose="02020603050405020304" pitchFamily="18" charset="0"/>
              </a:rPr>
              <a:t>2</a:t>
            </a:r>
            <a:r>
              <a:rPr lang="zh-CN" altLang="en-US" sz="2400" dirty="0">
                <a:solidFill>
                  <a:schemeClr val="tx2"/>
                </a:solidFill>
                <a:latin typeface="Times New Roman" panose="02020603050405020304" pitchFamily="18" charset="0"/>
                <a:ea typeface="华文楷体" panose="02010600040101010101" charset="-122"/>
                <a:cs typeface="Times New Roman" panose="02020603050405020304" pitchFamily="18" charset="0"/>
              </a:rPr>
              <a:t>、</a:t>
            </a:r>
            <a:r>
              <a:rPr lang="en-US" altLang="zh-CN" sz="2400" dirty="0">
                <a:solidFill>
                  <a:schemeClr val="tx2"/>
                </a:solidFill>
                <a:latin typeface="Times New Roman" panose="02020603050405020304" pitchFamily="18" charset="0"/>
                <a:ea typeface="华文楷体" panose="02010600040101010101" charset="-122"/>
                <a:cs typeface="Times New Roman" panose="02020603050405020304" pitchFamily="18" charset="0"/>
              </a:rPr>
              <a:t>13</a:t>
            </a:r>
            <a:r>
              <a:rPr lang="zh-CN" altLang="en-US" sz="2400" dirty="0">
                <a:solidFill>
                  <a:schemeClr val="tx2"/>
                </a:solidFill>
                <a:latin typeface="Times New Roman" panose="02020603050405020304" pitchFamily="18" charset="0"/>
                <a:ea typeface="华文楷体" panose="02010600040101010101" charset="-122"/>
                <a:cs typeface="Times New Roman" panose="02020603050405020304" pitchFamily="18" charset="0"/>
              </a:rPr>
              <a:t>、</a:t>
            </a:r>
            <a:r>
              <a:rPr lang="en-US" altLang="zh-CN" sz="2400" dirty="0">
                <a:solidFill>
                  <a:schemeClr val="tx2"/>
                </a:solidFill>
                <a:latin typeface="Times New Roman" panose="02020603050405020304" pitchFamily="18" charset="0"/>
                <a:ea typeface="华文楷体" panose="02010600040101010101" charset="-122"/>
                <a:cs typeface="Times New Roman" panose="02020603050405020304" pitchFamily="18" charset="0"/>
              </a:rPr>
              <a:t>14</a:t>
            </a:r>
            <a:r>
              <a:rPr lang="zh-CN" altLang="en-US" sz="2400" dirty="0">
                <a:solidFill>
                  <a:schemeClr val="tx2"/>
                </a:solidFill>
                <a:latin typeface="Times New Roman" panose="02020603050405020304" pitchFamily="18" charset="0"/>
                <a:ea typeface="华文楷体" panose="02010600040101010101" charset="-122"/>
                <a:cs typeface="Times New Roman" panose="02020603050405020304" pitchFamily="18" charset="0"/>
              </a:rPr>
              <a:t>、</a:t>
            </a:r>
            <a:r>
              <a:rPr lang="en-US" altLang="zh-CN" sz="2400" dirty="0">
                <a:solidFill>
                  <a:schemeClr val="tx2"/>
                </a:solidFill>
                <a:latin typeface="Times New Roman" panose="02020603050405020304" pitchFamily="18" charset="0"/>
                <a:ea typeface="华文楷体" panose="02010600040101010101" charset="-122"/>
                <a:cs typeface="Times New Roman" panose="02020603050405020304" pitchFamily="18" charset="0"/>
              </a:rPr>
              <a:t>16</a:t>
            </a:r>
            <a:r>
              <a:rPr lang="zh-CN" altLang="en-US" sz="2400" dirty="0">
                <a:solidFill>
                  <a:schemeClr val="tx2"/>
                </a:solidFill>
                <a:latin typeface="Times New Roman" panose="02020603050405020304" pitchFamily="18" charset="0"/>
                <a:ea typeface="华文楷体" panose="02010600040101010101" charset="-122"/>
                <a:cs typeface="Times New Roman" panose="02020603050405020304" pitchFamily="18" charset="0"/>
              </a:rPr>
              <a:t>、</a:t>
            </a:r>
            <a:r>
              <a:rPr lang="en-US" altLang="zh-CN" sz="2400" dirty="0">
                <a:solidFill>
                  <a:schemeClr val="tx2"/>
                </a:solidFill>
                <a:latin typeface="Times New Roman" panose="02020603050405020304" pitchFamily="18" charset="0"/>
                <a:ea typeface="华文楷体" panose="02010600040101010101" charset="-122"/>
                <a:cs typeface="Times New Roman" panose="02020603050405020304" pitchFamily="18" charset="0"/>
              </a:rPr>
              <a:t>17</a:t>
            </a:r>
            <a:r>
              <a:rPr lang="zh-CN" altLang="en-US" sz="2400" dirty="0">
                <a:solidFill>
                  <a:schemeClr val="tx2"/>
                </a:solidFill>
                <a:latin typeface="Times New Roman" panose="02020603050405020304" pitchFamily="18" charset="0"/>
                <a:ea typeface="华文楷体" panose="02010600040101010101" charset="-122"/>
                <a:cs typeface="Times New Roman" panose="02020603050405020304" pitchFamily="18" charset="0"/>
              </a:rPr>
              <a:t>、</a:t>
            </a:r>
            <a:r>
              <a:rPr lang="en-US" altLang="zh-CN" sz="2400" dirty="0">
                <a:solidFill>
                  <a:schemeClr val="tx2"/>
                </a:solidFill>
                <a:latin typeface="Times New Roman" panose="02020603050405020304" pitchFamily="18" charset="0"/>
                <a:ea typeface="华文楷体" panose="02010600040101010101" charset="-122"/>
                <a:cs typeface="Times New Roman" panose="02020603050405020304" pitchFamily="18" charset="0"/>
              </a:rPr>
              <a:t>23</a:t>
            </a:r>
            <a:r>
              <a:rPr lang="zh-CN" altLang="en-US" sz="2400" dirty="0">
                <a:solidFill>
                  <a:schemeClr val="tx2"/>
                </a:solidFill>
                <a:latin typeface="Times New Roman" panose="02020603050405020304" pitchFamily="18" charset="0"/>
                <a:ea typeface="华文楷体" panose="02010600040101010101" charset="-122"/>
                <a:cs typeface="Times New Roman" panose="02020603050405020304" pitchFamily="18" charset="0"/>
              </a:rPr>
              <a:t>题，共</a:t>
            </a:r>
            <a:r>
              <a:rPr lang="en-US" altLang="zh-CN" sz="2400" dirty="0">
                <a:solidFill>
                  <a:schemeClr val="tx2"/>
                </a:solidFill>
                <a:latin typeface="Times New Roman" panose="02020603050405020304" pitchFamily="18" charset="0"/>
                <a:ea typeface="华文楷体" panose="02010600040101010101" charset="-122"/>
                <a:cs typeface="Times New Roman" panose="02020603050405020304" pitchFamily="18" charset="0"/>
              </a:rPr>
              <a:t>7</a:t>
            </a:r>
            <a:r>
              <a:rPr lang="zh-CN" altLang="en-US" sz="2400" dirty="0">
                <a:solidFill>
                  <a:schemeClr val="tx2"/>
                </a:solidFill>
                <a:latin typeface="Times New Roman" panose="02020603050405020304" pitchFamily="18" charset="0"/>
                <a:ea typeface="华文楷体" panose="02010600040101010101" charset="-122"/>
                <a:cs typeface="Times New Roman" panose="02020603050405020304" pitchFamily="18" charset="0"/>
              </a:rPr>
              <a:t>题。另外，</a:t>
            </a:r>
            <a:r>
              <a:rPr lang="en-US" altLang="zh-CN" sz="2400" dirty="0">
                <a:solidFill>
                  <a:schemeClr val="tx2"/>
                </a:solidFill>
                <a:latin typeface="Times New Roman" panose="02020603050405020304" pitchFamily="18" charset="0"/>
                <a:ea typeface="华文楷体" panose="02010600040101010101" charset="-122"/>
                <a:cs typeface="Times New Roman" panose="02020603050405020304" pitchFamily="18" charset="0"/>
              </a:rPr>
              <a:t>24</a:t>
            </a:r>
            <a:r>
              <a:rPr lang="zh-CN" altLang="en-US" sz="2400" dirty="0">
                <a:solidFill>
                  <a:schemeClr val="tx2"/>
                </a:solidFill>
                <a:latin typeface="Times New Roman" panose="02020603050405020304" pitchFamily="18" charset="0"/>
                <a:ea typeface="华文楷体" panose="02010600040101010101" charset="-122"/>
                <a:cs typeface="Times New Roman" panose="02020603050405020304" pitchFamily="18" charset="0"/>
              </a:rPr>
              <a:t>题为附加题。</a:t>
            </a:r>
            <a:endParaRPr lang="en-US" altLang="zh-CN" sz="2400" dirty="0">
              <a:solidFill>
                <a:schemeClr val="tx2"/>
              </a:solidFill>
              <a:latin typeface="Times New Roman" panose="02020603050405020304" pitchFamily="18" charset="0"/>
              <a:ea typeface="华文楷体" panose="02010600040101010101" charset="-122"/>
              <a:cs typeface="Times New Roman" panose="02020603050405020304" pitchFamily="18" charset="0"/>
            </a:endParaRPr>
          </a:p>
          <a:p>
            <a:endParaRPr lang="en-US" altLang="zh-CN" sz="2400" dirty="0">
              <a:solidFill>
                <a:schemeClr val="tx2"/>
              </a:solidFill>
              <a:latin typeface="Times New Roman" panose="02020603050405020304" pitchFamily="18" charset="0"/>
              <a:ea typeface="华文楷体" panose="02010600040101010101" charset="-122"/>
              <a:cs typeface="Times New Roman" panose="02020603050405020304" pitchFamily="18" charset="0"/>
            </a:endParaRPr>
          </a:p>
          <a:p>
            <a:r>
              <a:rPr lang="zh-CN" altLang="en-US" sz="2400" dirty="0">
                <a:solidFill>
                  <a:schemeClr val="tx2"/>
                </a:solidFill>
                <a:latin typeface="Times New Roman" panose="02020603050405020304" pitchFamily="18" charset="0"/>
                <a:ea typeface="华文楷体" panose="02010600040101010101" charset="-122"/>
                <a:cs typeface="Times New Roman" panose="02020603050405020304" pitchFamily="18" charset="0"/>
              </a:rPr>
              <a:t>其中</a:t>
            </a:r>
            <a:r>
              <a:rPr lang="en-US" altLang="zh-CN" sz="2400" dirty="0">
                <a:solidFill>
                  <a:schemeClr val="tx2"/>
                </a:solidFill>
                <a:latin typeface="Times New Roman" panose="02020603050405020304" pitchFamily="18" charset="0"/>
                <a:ea typeface="华文楷体" panose="02010600040101010101" charset="-122"/>
                <a:cs typeface="Times New Roman" panose="02020603050405020304" pitchFamily="18" charset="0"/>
              </a:rPr>
              <a:t>14</a:t>
            </a:r>
            <a:r>
              <a:rPr lang="zh-CN" altLang="en-US" sz="2400" dirty="0">
                <a:solidFill>
                  <a:schemeClr val="tx2"/>
                </a:solidFill>
                <a:latin typeface="Times New Roman" panose="02020603050405020304" pitchFamily="18" charset="0"/>
                <a:ea typeface="华文楷体" panose="02010600040101010101" charset="-122"/>
                <a:cs typeface="Times New Roman" panose="02020603050405020304" pitchFamily="18" charset="0"/>
              </a:rPr>
              <a:t>，</a:t>
            </a:r>
            <a:r>
              <a:rPr lang="en-US" altLang="zh-CN" sz="2400" dirty="0">
                <a:solidFill>
                  <a:schemeClr val="tx2"/>
                </a:solidFill>
                <a:latin typeface="Times New Roman" panose="02020603050405020304" pitchFamily="18" charset="0"/>
                <a:ea typeface="华文楷体" panose="02010600040101010101" charset="-122"/>
                <a:cs typeface="Times New Roman" panose="02020603050405020304" pitchFamily="18" charset="0"/>
              </a:rPr>
              <a:t>16</a:t>
            </a:r>
            <a:r>
              <a:rPr lang="zh-CN" altLang="en-US" sz="2400" dirty="0">
                <a:solidFill>
                  <a:schemeClr val="tx2"/>
                </a:solidFill>
                <a:latin typeface="Times New Roman" panose="02020603050405020304" pitchFamily="18" charset="0"/>
                <a:ea typeface="华文楷体" panose="02010600040101010101" charset="-122"/>
                <a:cs typeface="Times New Roman" panose="02020603050405020304" pitchFamily="18" charset="0"/>
              </a:rPr>
              <a:t>，</a:t>
            </a:r>
            <a:r>
              <a:rPr lang="en-US" altLang="zh-CN" sz="2400" dirty="0">
                <a:solidFill>
                  <a:schemeClr val="tx2"/>
                </a:solidFill>
                <a:latin typeface="Times New Roman" panose="02020603050405020304" pitchFamily="18" charset="0"/>
                <a:ea typeface="华文楷体" panose="02010600040101010101" charset="-122"/>
                <a:cs typeface="Times New Roman" panose="02020603050405020304" pitchFamily="18" charset="0"/>
              </a:rPr>
              <a:t>17</a:t>
            </a:r>
            <a:r>
              <a:rPr lang="zh-CN" altLang="en-US" sz="2400" dirty="0">
                <a:solidFill>
                  <a:schemeClr val="tx2"/>
                </a:solidFill>
                <a:latin typeface="Times New Roman" panose="02020603050405020304" pitchFamily="18" charset="0"/>
                <a:ea typeface="华文楷体" panose="02010600040101010101" charset="-122"/>
                <a:cs typeface="Times New Roman" panose="02020603050405020304" pitchFamily="18" charset="0"/>
              </a:rPr>
              <a:t>各</a:t>
            </a:r>
            <a:r>
              <a:rPr lang="en-US" altLang="zh-CN" sz="2400" dirty="0">
                <a:solidFill>
                  <a:schemeClr val="tx2"/>
                </a:solidFill>
                <a:latin typeface="Times New Roman" panose="02020603050405020304" pitchFamily="18" charset="0"/>
                <a:ea typeface="华文楷体" panose="02010600040101010101" charset="-122"/>
                <a:cs typeface="Times New Roman" panose="02020603050405020304" pitchFamily="18" charset="0"/>
              </a:rPr>
              <a:t>2</a:t>
            </a:r>
            <a:r>
              <a:rPr lang="zh-CN" altLang="en-US" sz="2400" dirty="0">
                <a:solidFill>
                  <a:schemeClr val="tx2"/>
                </a:solidFill>
                <a:latin typeface="Times New Roman" panose="02020603050405020304" pitchFamily="18" charset="0"/>
                <a:ea typeface="华文楷体" panose="02010600040101010101" charset="-122"/>
                <a:cs typeface="Times New Roman" panose="02020603050405020304" pitchFamily="18" charset="0"/>
              </a:rPr>
              <a:t>分，其余</a:t>
            </a:r>
            <a:r>
              <a:rPr lang="en-US" altLang="zh-CN" sz="2400" dirty="0">
                <a:solidFill>
                  <a:schemeClr val="tx2"/>
                </a:solidFill>
                <a:latin typeface="Times New Roman" panose="02020603050405020304" pitchFamily="18" charset="0"/>
                <a:ea typeface="华文楷体" panose="02010600040101010101" charset="-122"/>
                <a:cs typeface="Times New Roman" panose="02020603050405020304" pitchFamily="18" charset="0"/>
              </a:rPr>
              <a:t>1</a:t>
            </a:r>
            <a:r>
              <a:rPr lang="zh-CN" altLang="en-US" sz="2400" dirty="0">
                <a:solidFill>
                  <a:schemeClr val="tx2"/>
                </a:solidFill>
                <a:latin typeface="Times New Roman" panose="02020603050405020304" pitchFamily="18" charset="0"/>
                <a:ea typeface="华文楷体" panose="02010600040101010101" charset="-122"/>
                <a:cs typeface="Times New Roman" panose="02020603050405020304" pitchFamily="18" charset="0"/>
              </a:rPr>
              <a:t>分，附加题</a:t>
            </a:r>
            <a:r>
              <a:rPr lang="en-US" altLang="zh-CN" sz="2400" dirty="0">
                <a:solidFill>
                  <a:schemeClr val="tx2"/>
                </a:solidFill>
                <a:latin typeface="Times New Roman" panose="02020603050405020304" pitchFamily="18" charset="0"/>
                <a:ea typeface="华文楷体" panose="02010600040101010101" charset="-122"/>
                <a:cs typeface="Times New Roman" panose="02020603050405020304" pitchFamily="18" charset="0"/>
              </a:rPr>
              <a:t>+1</a:t>
            </a:r>
            <a:r>
              <a:rPr lang="zh-CN" altLang="en-US" sz="2400" dirty="0">
                <a:solidFill>
                  <a:schemeClr val="tx2"/>
                </a:solidFill>
                <a:latin typeface="Times New Roman" panose="02020603050405020304" pitchFamily="18" charset="0"/>
                <a:ea typeface="华文楷体" panose="02010600040101010101" charset="-122"/>
                <a:cs typeface="Times New Roman" panose="02020603050405020304" pitchFamily="18" charset="0"/>
              </a:rPr>
              <a:t>分。边界条件写错</a:t>
            </a:r>
            <a:r>
              <a:rPr lang="en-US" altLang="zh-CN" sz="2400" dirty="0">
                <a:solidFill>
                  <a:schemeClr val="tx2"/>
                </a:solidFill>
                <a:latin typeface="Times New Roman" panose="02020603050405020304" pitchFamily="18" charset="0"/>
                <a:ea typeface="华文楷体" panose="02010600040101010101" charset="-122"/>
                <a:cs typeface="Times New Roman" panose="02020603050405020304" pitchFamily="18" charset="0"/>
              </a:rPr>
              <a:t>-0.5</a:t>
            </a:r>
            <a:r>
              <a:rPr lang="zh-CN" altLang="en-US" sz="2400" dirty="0">
                <a:solidFill>
                  <a:schemeClr val="tx2"/>
                </a:solidFill>
                <a:latin typeface="Times New Roman" panose="02020603050405020304" pitchFamily="18" charset="0"/>
                <a:ea typeface="华文楷体" panose="02010600040101010101" charset="-122"/>
                <a:cs typeface="Times New Roman" panose="02020603050405020304" pitchFamily="18" charset="0"/>
              </a:rPr>
              <a:t>分</a:t>
            </a:r>
            <a:endParaRPr lang="zh-CN" alt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a:t>边界条件确定</a:t>
            </a:r>
            <a:endParaRPr lang="zh-CN" altLang="en-US" dirty="0"/>
          </a:p>
        </p:txBody>
      </p:sp>
      <mc:AlternateContent xmlns:mc="http://schemas.openxmlformats.org/markup-compatibility/2006">
        <mc:Choice xmlns:a14="http://schemas.microsoft.com/office/drawing/2010/main" Requires="a14">
          <p:sp>
            <p:nvSpPr>
              <p:cNvPr id="4" name="矩形 3"/>
              <p:cNvSpPr/>
              <p:nvPr/>
            </p:nvSpPr>
            <p:spPr>
              <a:xfrm>
                <a:off x="215008" y="588591"/>
                <a:ext cx="8928992" cy="5655779"/>
              </a:xfrm>
              <a:prstGeom prst="rect">
                <a:avLst/>
              </a:prstGeom>
            </p:spPr>
            <p:txBody>
              <a:bodyPr wrap="square">
                <a:spAutoFit/>
              </a:bodyPr>
              <a:lstStyle/>
              <a:p>
                <a:pPr>
                  <a:spcAft>
                    <a:spcPts val="1200"/>
                  </a:spcAft>
                </a:pPr>
                <a:r>
                  <a:rPr lang="zh-CN" altLang="zh-CN" sz="2000" dirty="0">
                    <a:solidFill>
                      <a:schemeClr val="tx2"/>
                    </a:solidFill>
                    <a:latin typeface="华文楷体" panose="02010600040101010101" charset="-122"/>
                    <a:ea typeface="华文楷体" panose="02010600040101010101" charset="-122"/>
                    <a:cs typeface="Times New Roman" panose="02020603050405020304" pitchFamily="18" charset="0"/>
                  </a:rPr>
                  <a:t>查表 </a:t>
                </a:r>
                <a14:m>
                  <m:oMath xmlns:m="http://schemas.openxmlformats.org/officeDocument/2006/math">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3</m:t>
                    </m:r>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1</m:t>
                    </m:r>
                  </m:oMath>
                </a14:m>
                <a:r>
                  <a:rPr lang="en-US" altLang="zh-CN" sz="2000" dirty="0">
                    <a:solidFill>
                      <a:schemeClr val="tx2"/>
                    </a:solidFill>
                    <a:latin typeface="华文楷体" panose="02010600040101010101" charset="-122"/>
                    <a:ea typeface="华文楷体" panose="02010600040101010101" charset="-122"/>
                    <a:cs typeface="Times New Roman" panose="02020603050405020304" pitchFamily="18" charset="0"/>
                  </a:rPr>
                  <a:t> </a:t>
                </a:r>
                <a:r>
                  <a:rPr lang="zh-CN" altLang="zh-CN" sz="2000" dirty="0">
                    <a:solidFill>
                      <a:schemeClr val="tx2"/>
                    </a:solidFill>
                    <a:latin typeface="华文楷体" panose="02010600040101010101" charset="-122"/>
                    <a:ea typeface="华文楷体" panose="02010600040101010101" charset="-122"/>
                    <a:cs typeface="Times New Roman" panose="02020603050405020304" pitchFamily="18" charset="0"/>
                  </a:rPr>
                  <a:t>得到通解为</a:t>
                </a:r>
                <a:r>
                  <a:rPr lang="en-US" altLang="zh-CN" sz="2000" dirty="0">
                    <a:solidFill>
                      <a:schemeClr val="tx2"/>
                    </a:solidFill>
                    <a:latin typeface="华文楷体" panose="02010600040101010101" charset="-122"/>
                    <a:ea typeface="华文楷体" panose="02010600040101010101" charset="-122"/>
                    <a:cs typeface="Times New Roman" panose="02020603050405020304" pitchFamily="18" charset="0"/>
                  </a:rPr>
                  <a:t>: </a:t>
                </a:r>
                <a14:m>
                  <m:oMath xmlns:m="http://schemas.openxmlformats.org/officeDocument/2006/math">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𝜙</m:t>
                    </m:r>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𝑥</m:t>
                    </m:r>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𝐴</m:t>
                    </m:r>
                    <m:sSup>
                      <m:sSupPr>
                        <m:ctrlPr>
                          <a:rPr lang="zh-CN" altLang="zh-CN" sz="2000" i="1">
                            <a:solidFill>
                              <a:schemeClr val="tx2"/>
                            </a:solidFill>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𝑒</m:t>
                        </m:r>
                      </m:e>
                      <m:sup>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𝑥</m:t>
                        </m:r>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𝐿</m:t>
                        </m:r>
                      </m:sup>
                    </m:sSup>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𝐶</m:t>
                    </m:r>
                    <m:sSup>
                      <m:sSupPr>
                        <m:ctrlPr>
                          <a:rPr lang="zh-CN" altLang="zh-CN" sz="2000" i="1">
                            <a:solidFill>
                              <a:schemeClr val="tx2"/>
                            </a:solidFill>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𝑒</m:t>
                        </m:r>
                      </m:e>
                      <m:sup>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𝑥</m:t>
                        </m:r>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𝐿</m:t>
                        </m:r>
                      </m:sup>
                    </m:sSup>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oMath>
                </a14:m>
                <a:br>
                  <a:rPr lang="en-US" altLang="zh-CN" sz="2000" dirty="0">
                    <a:solidFill>
                      <a:schemeClr val="tx2"/>
                    </a:solidFill>
                    <a:latin typeface="华文楷体" panose="02010600040101010101" charset="-122"/>
                    <a:ea typeface="华文楷体" panose="02010600040101010101" charset="-122"/>
                    <a:cs typeface="Times New Roman" panose="02020603050405020304" pitchFamily="18" charset="0"/>
                  </a:rPr>
                </a:br>
                <a:r>
                  <a:rPr lang="zh-CN" altLang="zh-CN" sz="2000" dirty="0">
                    <a:solidFill>
                      <a:schemeClr val="tx2"/>
                    </a:solidFill>
                    <a:latin typeface="华文楷体" panose="02010600040101010101" charset="-122"/>
                    <a:ea typeface="华文楷体" panose="02010600040101010101" charset="-122"/>
                    <a:cs typeface="Times New Roman" panose="02020603050405020304" pitchFamily="18" charset="0"/>
                  </a:rPr>
                  <a:t>由边界条件 </a:t>
                </a:r>
                <a14:m>
                  <m:oMath xmlns:m="http://schemas.openxmlformats.org/officeDocument/2006/math">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r>
                      <m:rPr>
                        <m:sty m:val="p"/>
                      </m:rP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i</m:t>
                    </m:r>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oMath>
                </a14:m>
                <a:r>
                  <a:rPr lang="en-US" altLang="zh-CN" sz="2000" dirty="0">
                    <a:solidFill>
                      <a:schemeClr val="tx2"/>
                    </a:solidFill>
                    <a:latin typeface="华文楷体" panose="02010600040101010101" charset="-122"/>
                    <a:ea typeface="华文楷体" panose="02010600040101010101" charset="-122"/>
                    <a:cs typeface="Times New Roman" panose="02020603050405020304" pitchFamily="18" charset="0"/>
                  </a:rPr>
                  <a:t> </a:t>
                </a:r>
                <a:r>
                  <a:rPr lang="zh-CN" altLang="zh-CN" sz="2000" dirty="0">
                    <a:solidFill>
                      <a:schemeClr val="tx2"/>
                    </a:solidFill>
                    <a:latin typeface="华文楷体" panose="02010600040101010101" charset="-122"/>
                    <a:ea typeface="华文楷体" panose="02010600040101010101" charset="-122"/>
                    <a:cs typeface="Times New Roman" panose="02020603050405020304" pitchFamily="18" charset="0"/>
                  </a:rPr>
                  <a:t>得</a:t>
                </a:r>
                <a:r>
                  <a:rPr lang="en-US" altLang="zh-CN" sz="2000" dirty="0">
                    <a:solidFill>
                      <a:schemeClr val="tx2"/>
                    </a:solidFill>
                    <a:latin typeface="华文楷体" panose="02010600040101010101" charset="-122"/>
                    <a:ea typeface="华文楷体" panose="02010600040101010101" charset="-122"/>
                    <a:cs typeface="Times New Roman" panose="02020603050405020304" pitchFamily="18" charset="0"/>
                  </a:rPr>
                  <a:t>: </a:t>
                </a:r>
                <a14:m>
                  <m:oMath xmlns:m="http://schemas.openxmlformats.org/officeDocument/2006/math">
                    <m:f>
                      <m:fPr>
                        <m:ctrlPr>
                          <a:rPr lang="zh-CN" altLang="zh-CN" sz="2000" i="1">
                            <a:solidFill>
                              <a:schemeClr val="tx2"/>
                            </a:solidFill>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𝜙</m:t>
                        </m:r>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𝑎</m:t>
                        </m:r>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num>
                      <m:den>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4</m:t>
                        </m:r>
                      </m:den>
                    </m:f>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sSub>
                      <m:sSubPr>
                        <m:ctrlPr>
                          <a:rPr lang="zh-CN" altLang="zh-CN" sz="2000" i="1">
                            <a:solidFill>
                              <a:schemeClr val="tx2"/>
                            </a:solidFill>
                            <a:latin typeface="Cambria Math" panose="02040503050406030204" pitchFamily="18" charset="0"/>
                            <a:ea typeface="Cambria Math" panose="02040503050406030204" pitchFamily="18" charset="0"/>
                            <a:cs typeface="Times New Roman" panose="02020603050405020304" pitchFamily="18" charset="0"/>
                          </a:rPr>
                        </m:ctrlPr>
                      </m:sSubPr>
                      <m:e>
                        <m:d>
                          <m:dPr>
                            <m:begChr m:val=""/>
                            <m:endChr m:val="|"/>
                            <m:ctrlPr>
                              <a:rPr lang="zh-CN" altLang="zh-CN" sz="2000" i="1">
                                <a:solidFill>
                                  <a:schemeClr val="tx2"/>
                                </a:solidFill>
                                <a:latin typeface="Cambria Math" panose="02040503050406030204" pitchFamily="18" charset="0"/>
                                <a:ea typeface="Cambria Math" panose="02040503050406030204" pitchFamily="18" charset="0"/>
                                <a:cs typeface="Times New Roman" panose="02020603050405020304" pitchFamily="18" charset="0"/>
                              </a:rPr>
                            </m:ctrlPr>
                          </m:dPr>
                          <m:e>
                            <m:f>
                              <m:fPr>
                                <m:ctrlPr>
                                  <a:rPr lang="zh-CN" altLang="zh-CN" sz="2000" i="1">
                                    <a:solidFill>
                                      <a:schemeClr val="tx2"/>
                                    </a:solidFill>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𝐷</m:t>
                                </m:r>
                              </m:num>
                              <m:den>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2</m:t>
                                </m:r>
                              </m:den>
                            </m:f>
                            <m:f>
                              <m:fPr>
                                <m:ctrlPr>
                                  <a:rPr lang="zh-CN" altLang="zh-CN" sz="2000" i="1">
                                    <a:solidFill>
                                      <a:schemeClr val="tx2"/>
                                    </a:solidFill>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𝑑</m:t>
                                </m:r>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𝜙</m:t>
                                </m:r>
                              </m:num>
                              <m:den>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𝑑𝑥</m:t>
                                </m:r>
                              </m:den>
                            </m:f>
                          </m:e>
                        </m:d>
                      </m:e>
                      <m:sub>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𝑥</m:t>
                        </m:r>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𝑎</m:t>
                        </m:r>
                      </m:sub>
                    </m:sSub>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0</m:t>
                    </m:r>
                    <m:box>
                      <m:boxPr>
                        <m:ctrlPr>
                          <a:rPr lang="zh-CN" altLang="zh-CN" sz="2000" i="1">
                            <a:solidFill>
                              <a:schemeClr val="tx2"/>
                            </a:solidFill>
                            <a:latin typeface="Cambria Math" panose="02040503050406030204" pitchFamily="18" charset="0"/>
                            <a:ea typeface="Cambria Math" panose="02040503050406030204" pitchFamily="18" charset="0"/>
                            <a:cs typeface="Times New Roman" panose="02020603050405020304" pitchFamily="18" charset="0"/>
                          </a:rPr>
                        </m:ctrlPr>
                      </m:boxPr>
                      <m:e>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 </m:t>
                        </m:r>
                      </m:e>
                    </m:box>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oMath>
                </a14:m>
                <a:endParaRPr lang="en-US" altLang="zh-CN" sz="2000" dirty="0">
                  <a:solidFill>
                    <a:schemeClr val="tx2"/>
                  </a:solidFill>
                  <a:latin typeface="华文楷体" panose="02010600040101010101" charset="-122"/>
                  <a:ea typeface="华文楷体" panose="02010600040101010101" charset="-122"/>
                  <a:cs typeface="Times New Roman" panose="02020603050405020304" pitchFamily="18" charset="0"/>
                </a:endParaRPr>
              </a:p>
              <a:p>
                <a:pPr>
                  <a:spcAft>
                    <a:spcPts val="1200"/>
                  </a:spcAft>
                </a:pPr>
                <a14:m>
                  <m:oMath xmlns:m="http://schemas.openxmlformats.org/officeDocument/2006/math">
                    <m:f>
                      <m:fPr>
                        <m:ctrlPr>
                          <a:rPr lang="zh-CN" altLang="zh-CN" sz="2000" i="1">
                            <a:solidFill>
                              <a:schemeClr val="tx2"/>
                            </a:solidFill>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1</m:t>
                        </m:r>
                      </m:num>
                      <m:den>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4</m:t>
                        </m:r>
                      </m:den>
                    </m:f>
                    <m:d>
                      <m:dPr>
                        <m:ctrlPr>
                          <a:rPr lang="zh-CN" altLang="zh-CN" sz="2000" i="1">
                            <a:solidFill>
                              <a:schemeClr val="tx2"/>
                            </a:solidFill>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𝐴</m:t>
                        </m:r>
                        <m:sSup>
                          <m:sSupPr>
                            <m:ctrlPr>
                              <a:rPr lang="zh-CN" altLang="zh-CN" sz="2000" i="1">
                                <a:solidFill>
                                  <a:schemeClr val="tx2"/>
                                </a:solidFill>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𝑒</m:t>
                            </m:r>
                          </m:e>
                          <m:sup>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𝑎</m:t>
                            </m:r>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𝐿</m:t>
                            </m:r>
                          </m:sup>
                        </m:sSup>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𝐶</m:t>
                        </m:r>
                        <m:sSup>
                          <m:sSupPr>
                            <m:ctrlPr>
                              <a:rPr lang="zh-CN" altLang="zh-CN" sz="2000" i="1">
                                <a:solidFill>
                                  <a:schemeClr val="tx2"/>
                                </a:solidFill>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𝑒</m:t>
                            </m:r>
                          </m:e>
                          <m:sup>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𝑎</m:t>
                            </m:r>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𝐿</m:t>
                            </m:r>
                          </m:sup>
                        </m:sSup>
                      </m:e>
                    </m:d>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f>
                      <m:fPr>
                        <m:ctrlPr>
                          <a:rPr lang="zh-CN" altLang="zh-CN" sz="2000" i="1">
                            <a:solidFill>
                              <a:schemeClr val="tx2"/>
                            </a:solidFill>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𝐷</m:t>
                        </m:r>
                      </m:num>
                      <m:den>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2</m:t>
                        </m:r>
                      </m:den>
                    </m:f>
                    <m:d>
                      <m:dPr>
                        <m:ctrlPr>
                          <a:rPr lang="zh-CN" altLang="zh-CN" sz="2000" i="1">
                            <a:solidFill>
                              <a:schemeClr val="tx2"/>
                            </a:solidFill>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f>
                          <m:fPr>
                            <m:ctrlPr>
                              <a:rPr lang="zh-CN" altLang="zh-CN" sz="2000" i="1">
                                <a:solidFill>
                                  <a:schemeClr val="tx2"/>
                                </a:solidFill>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𝐴</m:t>
                            </m:r>
                          </m:num>
                          <m:den>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𝐿</m:t>
                            </m:r>
                          </m:den>
                        </m:f>
                        <m:sSup>
                          <m:sSupPr>
                            <m:ctrlPr>
                              <a:rPr lang="zh-CN" altLang="zh-CN" sz="2000" i="1">
                                <a:solidFill>
                                  <a:schemeClr val="tx2"/>
                                </a:solidFill>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𝑒</m:t>
                            </m:r>
                          </m:e>
                          <m:sup>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𝑎</m:t>
                            </m:r>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𝐿</m:t>
                            </m:r>
                          </m:sup>
                        </m:sSup>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f>
                          <m:fPr>
                            <m:ctrlPr>
                              <a:rPr lang="zh-CN" altLang="zh-CN" sz="2000" i="1">
                                <a:solidFill>
                                  <a:schemeClr val="tx2"/>
                                </a:solidFill>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𝐶</m:t>
                            </m:r>
                          </m:num>
                          <m:den>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𝐿</m:t>
                            </m:r>
                          </m:den>
                        </m:f>
                        <m:sSup>
                          <m:sSupPr>
                            <m:ctrlPr>
                              <a:rPr lang="zh-CN" altLang="zh-CN" sz="2000" i="1">
                                <a:solidFill>
                                  <a:schemeClr val="tx2"/>
                                </a:solidFill>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𝑒</m:t>
                            </m:r>
                          </m:e>
                          <m:sup>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𝑎</m:t>
                            </m:r>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𝐿</m:t>
                            </m:r>
                          </m:sup>
                        </m:sSup>
                      </m:e>
                    </m:d>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0</m:t>
                    </m:r>
                    <m:box>
                      <m:boxPr>
                        <m:ctrlPr>
                          <a:rPr lang="zh-CN" altLang="zh-CN" sz="2000" i="1">
                            <a:solidFill>
                              <a:schemeClr val="tx2"/>
                            </a:solidFill>
                            <a:latin typeface="Cambria Math" panose="02040503050406030204" pitchFamily="18" charset="0"/>
                            <a:ea typeface="Cambria Math" panose="02040503050406030204" pitchFamily="18" charset="0"/>
                            <a:cs typeface="Times New Roman" panose="02020603050405020304" pitchFamily="18" charset="0"/>
                          </a:rPr>
                        </m:ctrlPr>
                      </m:boxPr>
                      <m:e>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 </m:t>
                        </m:r>
                      </m:e>
                    </m:box>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𝐶</m:t>
                    </m:r>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𝐴</m:t>
                    </m:r>
                    <m:f>
                      <m:fPr>
                        <m:ctrlPr>
                          <a:rPr lang="zh-CN" altLang="zh-CN" sz="2000" i="1">
                            <a:solidFill>
                              <a:schemeClr val="tx2"/>
                            </a:solidFill>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1</m:t>
                        </m:r>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f>
                          <m:fPr>
                            <m:ctrlP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ctrlPr>
                          </m:fPr>
                          <m:num>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2</m:t>
                            </m:r>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𝐷</m:t>
                            </m:r>
                          </m:num>
                          <m:den>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𝐿</m:t>
                            </m:r>
                          </m:den>
                        </m:f>
                      </m:num>
                      <m:den>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1</m:t>
                        </m:r>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f>
                          <m:fPr>
                            <m:ctrlP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ctrlPr>
                          </m:fPr>
                          <m:num>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2</m:t>
                            </m:r>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𝐷</m:t>
                            </m:r>
                          </m:num>
                          <m:den>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𝐿</m:t>
                            </m:r>
                          </m:den>
                        </m:f>
                      </m:den>
                    </m:f>
                    <m:sSup>
                      <m:sSupPr>
                        <m:ctrlPr>
                          <a:rPr lang="zh-CN" altLang="zh-CN" sz="2000" i="1">
                            <a:solidFill>
                              <a:schemeClr val="tx2"/>
                            </a:solidFill>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𝑒</m:t>
                        </m:r>
                      </m:e>
                      <m:sup>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f>
                          <m:fPr>
                            <m:ctrlP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ctrlPr>
                          </m:fPr>
                          <m:num>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2</m:t>
                            </m:r>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𝑎</m:t>
                            </m:r>
                          </m:num>
                          <m:den>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𝐿</m:t>
                            </m:r>
                          </m:den>
                        </m:f>
                      </m:sup>
                    </m:sSup>
                    <m:box>
                      <m:boxPr>
                        <m:ctrlPr>
                          <a:rPr lang="zh-CN" altLang="zh-CN" sz="2000" i="1">
                            <a:solidFill>
                              <a:schemeClr val="tx2"/>
                            </a:solidFill>
                            <a:latin typeface="Cambria Math" panose="02040503050406030204" pitchFamily="18" charset="0"/>
                            <a:ea typeface="Cambria Math" panose="02040503050406030204" pitchFamily="18" charset="0"/>
                            <a:cs typeface="Times New Roman" panose="02020603050405020304" pitchFamily="18" charset="0"/>
                          </a:rPr>
                        </m:ctrlPr>
                      </m:boxPr>
                      <m:e>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 </m:t>
                        </m:r>
                      </m:e>
                    </m:box>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oMath>
                </a14:m>
                <a:r>
                  <a:rPr lang="en-US" altLang="zh-CN" sz="2000" dirty="0">
                    <a:solidFill>
                      <a:schemeClr val="tx2"/>
                    </a:solidFill>
                    <a:latin typeface="华文楷体" panose="02010600040101010101" charset="-122"/>
                    <a:ea typeface="华文楷体" panose="02010600040101010101" charset="-122"/>
                    <a:cs typeface="Times New Roman" panose="02020603050405020304" pitchFamily="18" charset="0"/>
                  </a:rPr>
                  <a:t> </a:t>
                </a:r>
                <a:endParaRPr lang="en-US" altLang="zh-CN" sz="2000" dirty="0">
                  <a:solidFill>
                    <a:schemeClr val="tx2"/>
                  </a:solidFill>
                  <a:latin typeface="华文楷体" panose="02010600040101010101" charset="-122"/>
                  <a:ea typeface="华文楷体" panose="02010600040101010101" charset="-122"/>
                  <a:cs typeface="Times New Roman" panose="02020603050405020304" pitchFamily="18" charset="0"/>
                </a:endParaRPr>
              </a:p>
              <a:p>
                <a:pPr>
                  <a:spcAft>
                    <a:spcPts val="1200"/>
                  </a:spcAft>
                </a:pPr>
                <a14:m>
                  <m:oMath xmlns:m="http://schemas.openxmlformats.org/officeDocument/2006/math">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𝜙</m:t>
                    </m:r>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𝑥</m:t>
                    </m:r>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𝐴</m:t>
                    </m:r>
                    <m:d>
                      <m:dPr>
                        <m:ctrlPr>
                          <a:rPr lang="zh-CN" altLang="zh-CN" sz="2000" i="1">
                            <a:solidFill>
                              <a:schemeClr val="tx2"/>
                            </a:solidFill>
                            <a:latin typeface="Cambria Math" panose="02040503050406030204" pitchFamily="18" charset="0"/>
                            <a:ea typeface="Cambria Math" panose="02040503050406030204" pitchFamily="18" charset="0"/>
                            <a:cs typeface="Times New Roman" panose="02020603050405020304" pitchFamily="18" charset="0"/>
                          </a:rPr>
                        </m:ctrlPr>
                      </m:dPr>
                      <m:e>
                        <m:sSup>
                          <m:sSupPr>
                            <m:ctrlPr>
                              <a:rPr lang="zh-CN" altLang="zh-CN" sz="2000" i="1">
                                <a:solidFill>
                                  <a:schemeClr val="tx2"/>
                                </a:solidFill>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𝑒</m:t>
                            </m:r>
                          </m:e>
                          <m:sup>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𝑥</m:t>
                            </m:r>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𝐿</m:t>
                            </m:r>
                          </m:sup>
                        </m:sSup>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f>
                          <m:fPr>
                            <m:ctrlPr>
                              <a:rPr lang="zh-CN" altLang="zh-CN" sz="2000" i="1">
                                <a:solidFill>
                                  <a:schemeClr val="tx2"/>
                                </a:solidFill>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1</m:t>
                            </m:r>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2</m:t>
                            </m:r>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𝐷</m:t>
                            </m:r>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𝐿</m:t>
                            </m:r>
                          </m:num>
                          <m:den>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1</m:t>
                            </m:r>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2</m:t>
                            </m:r>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𝐷</m:t>
                            </m:r>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𝐿</m:t>
                            </m:r>
                          </m:den>
                        </m:f>
                        <m:sSup>
                          <m:sSupPr>
                            <m:ctrlPr>
                              <a:rPr lang="zh-CN" altLang="zh-CN" sz="2000" i="1">
                                <a:solidFill>
                                  <a:schemeClr val="tx2"/>
                                </a:solidFill>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𝑒</m:t>
                            </m:r>
                          </m:e>
                          <m:sup>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2</m:t>
                            </m:r>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𝑎</m:t>
                            </m:r>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𝑥</m:t>
                            </m:r>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𝐿</m:t>
                            </m:r>
                          </m:sup>
                        </m:sSup>
                      </m:e>
                    </m:d>
                  </m:oMath>
                </a14:m>
                <a:r>
                  <a:rPr lang="en-US" altLang="zh-CN" sz="2000" dirty="0">
                    <a:solidFill>
                      <a:schemeClr val="tx2"/>
                    </a:solidFill>
                    <a:latin typeface="华文楷体" panose="02010600040101010101" charset="-122"/>
                    <a:ea typeface="华文楷体" panose="02010600040101010101" charset="-122"/>
                    <a:cs typeface="Times New Roman" panose="02020603050405020304" pitchFamily="18" charset="0"/>
                  </a:rPr>
                  <a:t> </a:t>
                </a:r>
                <a:endParaRPr lang="en-US" altLang="zh-CN" sz="2000" dirty="0">
                  <a:solidFill>
                    <a:schemeClr val="tx2"/>
                  </a:solidFill>
                  <a:latin typeface="华文楷体" panose="02010600040101010101" charset="-122"/>
                  <a:ea typeface="华文楷体" panose="02010600040101010101" charset="-122"/>
                  <a:cs typeface="Times New Roman" panose="02020603050405020304" pitchFamily="18" charset="0"/>
                </a:endParaRPr>
              </a:p>
              <a:p>
                <a:pPr>
                  <a:spcAft>
                    <a:spcPts val="1200"/>
                  </a:spcAft>
                </a:pPr>
                <a14:m>
                  <m:oMathPara xmlns:m="http://schemas.openxmlformats.org/officeDocument/2006/math">
                    <m:oMathParaPr>
                      <m:jc m:val="left"/>
                    </m:oMathParaPr>
                    <m:oMath xmlns:m="http://schemas.openxmlformats.org/officeDocument/2006/math">
                      <m:sSub>
                        <m:sSubPr>
                          <m:ctrlPr>
                            <a:rPr lang="zh-CN" altLang="zh-CN" sz="2000" i="1" smtClean="0">
                              <a:solidFill>
                                <a:srgbClr val="0070C0"/>
                              </a:solidFill>
                              <a:latin typeface="Cambria Math" panose="02040503050406030204" pitchFamily="18" charset="0"/>
                              <a:ea typeface="Cambria Math" panose="02040503050406030204" pitchFamily="18" charset="0"/>
                              <a:cs typeface="Times New Roman" panose="02020603050405020304" pitchFamily="18" charset="0"/>
                            </a:rPr>
                          </m:ctrlPr>
                        </m:sSubPr>
                        <m:e>
                          <m:d>
                            <m:dPr>
                              <m:begChr m:val=""/>
                              <m:endChr m:val="|"/>
                              <m:ctrlPr>
                                <a:rPr lang="zh-CN" altLang="zh-CN" sz="2000" i="1">
                                  <a:solidFill>
                                    <a:srgbClr val="0070C0"/>
                                  </a:solidFill>
                                  <a:latin typeface="Cambria Math" panose="02040503050406030204" pitchFamily="18" charset="0"/>
                                  <a:ea typeface="Cambria Math" panose="02040503050406030204" pitchFamily="18" charset="0"/>
                                  <a:cs typeface="Times New Roman" panose="02020603050405020304" pitchFamily="18" charset="0"/>
                                </a:rPr>
                              </m:ctrlPr>
                            </m:dPr>
                            <m:e>
                              <m:sSup>
                                <m:sSupPr>
                                  <m:ctrlPr>
                                    <a:rPr lang="zh-CN" altLang="zh-CN" sz="2000" i="1">
                                      <a:solidFill>
                                        <a:srgbClr val="0070C0"/>
                                      </a:solidFill>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2000" i="1">
                                      <a:solidFill>
                                        <a:srgbClr val="0070C0"/>
                                      </a:solidFill>
                                      <a:latin typeface="Cambria Math" panose="02040503050406030204" pitchFamily="18" charset="0"/>
                                      <a:ea typeface="等线" panose="02010600030101010101" pitchFamily="2" charset="-122"/>
                                      <a:cs typeface="Times New Roman" panose="02020603050405020304" pitchFamily="18" charset="0"/>
                                    </a:rPr>
                                    <m:t>𝐽</m:t>
                                  </m:r>
                                </m:e>
                                <m:sup>
                                  <m:r>
                                    <a:rPr lang="en-US" altLang="zh-CN" sz="2000">
                                      <a:solidFill>
                                        <a:srgbClr val="0070C0"/>
                                      </a:solidFill>
                                      <a:latin typeface="Cambria Math" panose="02040503050406030204" pitchFamily="18" charset="0"/>
                                      <a:ea typeface="等线" panose="02010600030101010101" pitchFamily="2" charset="-122"/>
                                      <a:cs typeface="Times New Roman" panose="02020603050405020304" pitchFamily="18" charset="0"/>
                                    </a:rPr>
                                    <m:t>+</m:t>
                                  </m:r>
                                </m:sup>
                              </m:sSup>
                            </m:e>
                          </m:d>
                        </m:e>
                        <m:sub>
                          <m:r>
                            <a:rPr lang="en-US" altLang="zh-CN" sz="2000" i="1">
                              <a:solidFill>
                                <a:srgbClr val="0070C0"/>
                              </a:solidFill>
                              <a:latin typeface="Cambria Math" panose="02040503050406030204" pitchFamily="18" charset="0"/>
                              <a:ea typeface="等线" panose="02010600030101010101" pitchFamily="2" charset="-122"/>
                              <a:cs typeface="Times New Roman" panose="02020603050405020304" pitchFamily="18" charset="0"/>
                            </a:rPr>
                            <m:t>𝑥</m:t>
                          </m:r>
                          <m:r>
                            <a:rPr lang="en-US" altLang="zh-CN" sz="2000">
                              <a:solidFill>
                                <a:srgbClr val="0070C0"/>
                              </a:solidFill>
                              <a:latin typeface="Cambria Math" panose="02040503050406030204" pitchFamily="18" charset="0"/>
                              <a:ea typeface="等线" panose="02010600030101010101" pitchFamily="2" charset="-122"/>
                              <a:cs typeface="Times New Roman" panose="02020603050405020304" pitchFamily="18" charset="0"/>
                            </a:rPr>
                            <m:t>=</m:t>
                          </m:r>
                          <m:r>
                            <a:rPr lang="en-US" altLang="zh-CN" sz="2000">
                              <a:solidFill>
                                <a:srgbClr val="0070C0"/>
                              </a:solidFill>
                              <a:latin typeface="Cambria Math" panose="02040503050406030204" pitchFamily="18" charset="0"/>
                              <a:ea typeface="等线" panose="02010600030101010101" pitchFamily="2" charset="-122"/>
                              <a:cs typeface="Times New Roman" panose="02020603050405020304" pitchFamily="18" charset="0"/>
                            </a:rPr>
                            <m:t>0</m:t>
                          </m:r>
                        </m:sub>
                      </m:sSub>
                      <m:r>
                        <a:rPr lang="en-US" altLang="zh-CN" sz="2000">
                          <a:solidFill>
                            <a:srgbClr val="0070C0"/>
                          </a:solidFill>
                          <a:latin typeface="Cambria Math" panose="02040503050406030204" pitchFamily="18" charset="0"/>
                          <a:ea typeface="等线" panose="02010600030101010101" pitchFamily="2" charset="-122"/>
                          <a:cs typeface="Times New Roman" panose="02020603050405020304" pitchFamily="18" charset="0"/>
                        </a:rPr>
                        <m:t>=</m:t>
                      </m:r>
                      <m:f>
                        <m:fPr>
                          <m:ctrlPr>
                            <a:rPr lang="zh-CN" altLang="zh-CN" sz="2000" i="1">
                              <a:solidFill>
                                <a:srgbClr val="0070C0"/>
                              </a:solidFill>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2000">
                              <a:solidFill>
                                <a:srgbClr val="0070C0"/>
                              </a:solidFill>
                              <a:latin typeface="Cambria Math" panose="02040503050406030204" pitchFamily="18" charset="0"/>
                              <a:ea typeface="等线" panose="02010600030101010101" pitchFamily="2" charset="-122"/>
                              <a:cs typeface="Times New Roman" panose="02020603050405020304" pitchFamily="18" charset="0"/>
                            </a:rPr>
                            <m:t>1</m:t>
                          </m:r>
                        </m:num>
                        <m:den>
                          <m:r>
                            <a:rPr lang="en-US" altLang="zh-CN" sz="2000">
                              <a:solidFill>
                                <a:srgbClr val="0070C0"/>
                              </a:solidFill>
                              <a:latin typeface="Cambria Math" panose="02040503050406030204" pitchFamily="18" charset="0"/>
                              <a:ea typeface="等线" panose="02010600030101010101" pitchFamily="2" charset="-122"/>
                              <a:cs typeface="Times New Roman" panose="02020603050405020304" pitchFamily="18" charset="0"/>
                            </a:rPr>
                            <m:t>4</m:t>
                          </m:r>
                        </m:den>
                      </m:f>
                      <m:r>
                        <a:rPr lang="en-US" altLang="zh-CN" sz="2000" i="1">
                          <a:solidFill>
                            <a:srgbClr val="0070C0"/>
                          </a:solidFill>
                          <a:latin typeface="Cambria Math" panose="02040503050406030204" pitchFamily="18" charset="0"/>
                          <a:ea typeface="等线" panose="02010600030101010101" pitchFamily="2" charset="-122"/>
                          <a:cs typeface="Times New Roman" panose="02020603050405020304" pitchFamily="18" charset="0"/>
                        </a:rPr>
                        <m:t>𝜙</m:t>
                      </m:r>
                      <m:r>
                        <a:rPr lang="en-US" altLang="zh-CN" sz="2000">
                          <a:solidFill>
                            <a:srgbClr val="0070C0"/>
                          </a:solidFill>
                          <a:latin typeface="Cambria Math" panose="02040503050406030204" pitchFamily="18" charset="0"/>
                          <a:ea typeface="等线" panose="02010600030101010101" pitchFamily="2" charset="-122"/>
                          <a:cs typeface="Times New Roman" panose="02020603050405020304" pitchFamily="18" charset="0"/>
                        </a:rPr>
                        <m:t>(</m:t>
                      </m:r>
                      <m:r>
                        <a:rPr lang="en-US" altLang="zh-CN" sz="2000">
                          <a:solidFill>
                            <a:srgbClr val="0070C0"/>
                          </a:solidFill>
                          <a:latin typeface="Cambria Math" panose="02040503050406030204" pitchFamily="18" charset="0"/>
                          <a:ea typeface="等线" panose="02010600030101010101" pitchFamily="2" charset="-122"/>
                          <a:cs typeface="Times New Roman" panose="02020603050405020304" pitchFamily="18" charset="0"/>
                        </a:rPr>
                        <m:t>0</m:t>
                      </m:r>
                      <m:r>
                        <a:rPr lang="en-US" altLang="zh-CN" sz="2000">
                          <a:solidFill>
                            <a:srgbClr val="0070C0"/>
                          </a:solidFill>
                          <a:latin typeface="Cambria Math" panose="02040503050406030204" pitchFamily="18" charset="0"/>
                          <a:ea typeface="等线" panose="02010600030101010101" pitchFamily="2" charset="-122"/>
                          <a:cs typeface="Times New Roman" panose="02020603050405020304" pitchFamily="18" charset="0"/>
                        </a:rPr>
                        <m:t>)</m:t>
                      </m:r>
                      <m:r>
                        <a:rPr lang="en-US" altLang="zh-CN" sz="2000" i="1">
                          <a:solidFill>
                            <a:srgbClr val="0070C0"/>
                          </a:solidFill>
                          <a:latin typeface="Cambria Math" panose="02040503050406030204" pitchFamily="18" charset="0"/>
                          <a:ea typeface="等线" panose="02010600030101010101" pitchFamily="2" charset="-122"/>
                          <a:cs typeface="Times New Roman" panose="02020603050405020304" pitchFamily="18" charset="0"/>
                        </a:rPr>
                        <m:t>−</m:t>
                      </m:r>
                      <m:sSub>
                        <m:sSubPr>
                          <m:ctrlPr>
                            <a:rPr lang="zh-CN" altLang="zh-CN" sz="2000" i="1">
                              <a:solidFill>
                                <a:srgbClr val="0070C0"/>
                              </a:solidFill>
                              <a:latin typeface="Cambria Math" panose="02040503050406030204" pitchFamily="18" charset="0"/>
                              <a:ea typeface="Cambria Math" panose="02040503050406030204" pitchFamily="18" charset="0"/>
                              <a:cs typeface="Times New Roman" panose="02020603050405020304" pitchFamily="18" charset="0"/>
                            </a:rPr>
                          </m:ctrlPr>
                        </m:sSubPr>
                        <m:e>
                          <m:d>
                            <m:dPr>
                              <m:begChr m:val=""/>
                              <m:endChr m:val="|"/>
                              <m:ctrlPr>
                                <a:rPr lang="zh-CN" altLang="zh-CN" sz="2000" i="1">
                                  <a:solidFill>
                                    <a:srgbClr val="0070C0"/>
                                  </a:solidFill>
                                  <a:latin typeface="Cambria Math" panose="02040503050406030204" pitchFamily="18" charset="0"/>
                                  <a:ea typeface="Cambria Math" panose="02040503050406030204" pitchFamily="18" charset="0"/>
                                  <a:cs typeface="Times New Roman" panose="02020603050405020304" pitchFamily="18" charset="0"/>
                                </a:rPr>
                              </m:ctrlPr>
                            </m:dPr>
                            <m:e>
                              <m:f>
                                <m:fPr>
                                  <m:ctrlPr>
                                    <a:rPr lang="zh-CN" altLang="zh-CN" sz="2000" i="1">
                                      <a:solidFill>
                                        <a:srgbClr val="0070C0"/>
                                      </a:solidFill>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2000" i="1">
                                      <a:solidFill>
                                        <a:srgbClr val="0070C0"/>
                                      </a:solidFill>
                                      <a:latin typeface="Cambria Math" panose="02040503050406030204" pitchFamily="18" charset="0"/>
                                      <a:ea typeface="等线" panose="02010600030101010101" pitchFamily="2" charset="-122"/>
                                      <a:cs typeface="Times New Roman" panose="02020603050405020304" pitchFamily="18" charset="0"/>
                                    </a:rPr>
                                    <m:t>𝐷</m:t>
                                  </m:r>
                                </m:num>
                                <m:den>
                                  <m:r>
                                    <a:rPr lang="en-US" altLang="zh-CN" sz="2000">
                                      <a:solidFill>
                                        <a:srgbClr val="0070C0"/>
                                      </a:solidFill>
                                      <a:latin typeface="Cambria Math" panose="02040503050406030204" pitchFamily="18" charset="0"/>
                                      <a:ea typeface="等线" panose="02010600030101010101" pitchFamily="2" charset="-122"/>
                                      <a:cs typeface="Times New Roman" panose="02020603050405020304" pitchFamily="18" charset="0"/>
                                    </a:rPr>
                                    <m:t>2</m:t>
                                  </m:r>
                                </m:den>
                              </m:f>
                              <m:f>
                                <m:fPr>
                                  <m:ctrlPr>
                                    <a:rPr lang="zh-CN" altLang="zh-CN" sz="2000" i="1">
                                      <a:solidFill>
                                        <a:srgbClr val="0070C0"/>
                                      </a:solidFill>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2000" i="1">
                                      <a:solidFill>
                                        <a:srgbClr val="0070C0"/>
                                      </a:solidFill>
                                      <a:latin typeface="Cambria Math" panose="02040503050406030204" pitchFamily="18" charset="0"/>
                                      <a:ea typeface="等线" panose="02010600030101010101" pitchFamily="2" charset="-122"/>
                                      <a:cs typeface="Times New Roman" panose="02020603050405020304" pitchFamily="18" charset="0"/>
                                    </a:rPr>
                                    <m:t>𝑑</m:t>
                                  </m:r>
                                  <m:r>
                                    <a:rPr lang="en-US" altLang="zh-CN" sz="2000" i="1">
                                      <a:solidFill>
                                        <a:srgbClr val="0070C0"/>
                                      </a:solidFill>
                                      <a:latin typeface="Cambria Math" panose="02040503050406030204" pitchFamily="18" charset="0"/>
                                      <a:ea typeface="等线" panose="02010600030101010101" pitchFamily="2" charset="-122"/>
                                      <a:cs typeface="Times New Roman" panose="02020603050405020304" pitchFamily="18" charset="0"/>
                                    </a:rPr>
                                    <m:t>𝜙</m:t>
                                  </m:r>
                                </m:num>
                                <m:den>
                                  <m:r>
                                    <a:rPr lang="en-US" altLang="zh-CN" sz="2000" i="1">
                                      <a:solidFill>
                                        <a:srgbClr val="0070C0"/>
                                      </a:solidFill>
                                      <a:latin typeface="Cambria Math" panose="02040503050406030204" pitchFamily="18" charset="0"/>
                                      <a:ea typeface="等线" panose="02010600030101010101" pitchFamily="2" charset="-122"/>
                                      <a:cs typeface="Times New Roman" panose="02020603050405020304" pitchFamily="18" charset="0"/>
                                    </a:rPr>
                                    <m:t>𝑑𝑥</m:t>
                                  </m:r>
                                </m:den>
                              </m:f>
                            </m:e>
                          </m:d>
                        </m:e>
                        <m:sub>
                          <m:r>
                            <a:rPr lang="en-US" altLang="zh-CN" sz="2000" i="1">
                              <a:solidFill>
                                <a:srgbClr val="0070C0"/>
                              </a:solidFill>
                              <a:latin typeface="Cambria Math" panose="02040503050406030204" pitchFamily="18" charset="0"/>
                              <a:ea typeface="等线" panose="02010600030101010101" pitchFamily="2" charset="-122"/>
                              <a:cs typeface="Times New Roman" panose="02020603050405020304" pitchFamily="18" charset="0"/>
                            </a:rPr>
                            <m:t>𝑥</m:t>
                          </m:r>
                          <m:r>
                            <a:rPr lang="en-US" altLang="zh-CN" sz="2000">
                              <a:solidFill>
                                <a:srgbClr val="0070C0"/>
                              </a:solidFill>
                              <a:latin typeface="Cambria Math" panose="02040503050406030204" pitchFamily="18" charset="0"/>
                              <a:ea typeface="等线" panose="02010600030101010101" pitchFamily="2" charset="-122"/>
                              <a:cs typeface="Times New Roman" panose="02020603050405020304" pitchFamily="18" charset="0"/>
                            </a:rPr>
                            <m:t>=</m:t>
                          </m:r>
                          <m:r>
                            <a:rPr lang="en-US" altLang="zh-CN" sz="2000">
                              <a:solidFill>
                                <a:srgbClr val="0070C0"/>
                              </a:solidFill>
                              <a:latin typeface="Cambria Math" panose="02040503050406030204" pitchFamily="18" charset="0"/>
                              <a:ea typeface="等线" panose="02010600030101010101" pitchFamily="2" charset="-122"/>
                              <a:cs typeface="Times New Roman" panose="02020603050405020304" pitchFamily="18" charset="0"/>
                            </a:rPr>
                            <m:t>0</m:t>
                          </m:r>
                        </m:sub>
                      </m:sSub>
                    </m:oMath>
                  </m:oMathPara>
                </a14:m>
                <a:endParaRPr lang="en-US" altLang="zh-CN" sz="2000" dirty="0">
                  <a:solidFill>
                    <a:schemeClr val="tx2"/>
                  </a:solidFill>
                  <a:latin typeface="华文楷体" panose="02010600040101010101" charset="-122"/>
                  <a:ea typeface="华文楷体" panose="02010600040101010101" charset="-122"/>
                  <a:cs typeface="Times New Roman" panose="02020603050405020304" pitchFamily="18" charset="0"/>
                </a:endParaRPr>
              </a:p>
              <a:p>
                <a:pPr>
                  <a:spcAft>
                    <a:spcPts val="1200"/>
                  </a:spcAft>
                </a:pPr>
                <a14:m>
                  <m:oMath xmlns:m="http://schemas.openxmlformats.org/officeDocument/2006/math">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f>
                      <m:fPr>
                        <m:ctrlPr>
                          <a:rPr lang="zh-CN" altLang="zh-CN" sz="2000" i="1">
                            <a:solidFill>
                              <a:schemeClr val="tx2"/>
                            </a:solidFill>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𝐴</m:t>
                        </m:r>
                      </m:num>
                      <m:den>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4</m:t>
                        </m:r>
                      </m:den>
                    </m:f>
                    <m:d>
                      <m:dPr>
                        <m:ctrlPr>
                          <a:rPr lang="zh-CN" altLang="zh-CN" sz="2000" i="1">
                            <a:solidFill>
                              <a:schemeClr val="tx2"/>
                            </a:solidFill>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1</m:t>
                        </m:r>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f>
                          <m:fPr>
                            <m:ctrlPr>
                              <a:rPr lang="zh-CN" altLang="zh-CN" sz="2000" i="1">
                                <a:solidFill>
                                  <a:schemeClr val="tx2"/>
                                </a:solidFill>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1</m:t>
                            </m:r>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2</m:t>
                            </m:r>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𝐷</m:t>
                            </m:r>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𝐿</m:t>
                            </m:r>
                          </m:num>
                          <m:den>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1</m:t>
                            </m:r>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2</m:t>
                            </m:r>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𝐷</m:t>
                            </m:r>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𝐿</m:t>
                            </m:r>
                          </m:den>
                        </m:f>
                        <m:sSup>
                          <m:sSupPr>
                            <m:ctrlPr>
                              <a:rPr lang="zh-CN" altLang="zh-CN" sz="2000" i="1">
                                <a:solidFill>
                                  <a:schemeClr val="tx2"/>
                                </a:solidFill>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𝑒</m:t>
                            </m:r>
                          </m:e>
                          <m:sup>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2</m:t>
                            </m:r>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𝛼</m:t>
                            </m:r>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𝐿</m:t>
                            </m:r>
                          </m:sup>
                        </m:sSup>
                      </m:e>
                    </m:d>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f>
                      <m:fPr>
                        <m:ctrlPr>
                          <a:rPr lang="zh-CN" altLang="zh-CN" sz="2000" i="1">
                            <a:solidFill>
                              <a:schemeClr val="tx2"/>
                            </a:solidFill>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𝐷</m:t>
                        </m:r>
                      </m:num>
                      <m:den>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2</m:t>
                        </m:r>
                      </m:den>
                    </m:f>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𝐴</m:t>
                    </m:r>
                    <m:d>
                      <m:dPr>
                        <m:ctrlPr>
                          <a:rPr lang="zh-CN" altLang="zh-CN" sz="2000" i="1">
                            <a:solidFill>
                              <a:schemeClr val="tx2"/>
                            </a:solidFill>
                            <a:latin typeface="Cambria Math" panose="02040503050406030204" pitchFamily="18" charset="0"/>
                            <a:ea typeface="Cambria Math" panose="02040503050406030204" pitchFamily="18" charset="0"/>
                            <a:cs typeface="Times New Roman" panose="02020603050405020304" pitchFamily="18" charset="0"/>
                          </a:rPr>
                        </m:ctrlPr>
                      </m:dPr>
                      <m:e>
                        <m:f>
                          <m:fPr>
                            <m:ctrlPr>
                              <a:rPr lang="zh-CN" altLang="zh-CN" sz="2000" i="1">
                                <a:solidFill>
                                  <a:schemeClr val="tx2"/>
                                </a:solidFill>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1</m:t>
                            </m:r>
                          </m:num>
                          <m:den>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𝐿</m:t>
                            </m:r>
                          </m:den>
                        </m:f>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f>
                          <m:fPr>
                            <m:ctrlPr>
                              <a:rPr lang="zh-CN" altLang="zh-CN" sz="2000" i="1">
                                <a:solidFill>
                                  <a:schemeClr val="tx2"/>
                                </a:solidFill>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1</m:t>
                            </m:r>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2</m:t>
                            </m:r>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𝐷</m:t>
                            </m:r>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𝐿</m:t>
                            </m:r>
                          </m:num>
                          <m:den>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1</m:t>
                            </m:r>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2</m:t>
                            </m:r>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𝐷</m:t>
                            </m:r>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𝐿</m:t>
                            </m:r>
                          </m:den>
                        </m:f>
                        <m:f>
                          <m:fPr>
                            <m:ctrlPr>
                              <a:rPr lang="zh-CN" altLang="zh-CN" sz="2000" i="1">
                                <a:solidFill>
                                  <a:schemeClr val="tx2"/>
                                </a:solidFill>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1</m:t>
                            </m:r>
                          </m:num>
                          <m:den>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𝐿</m:t>
                            </m:r>
                          </m:den>
                        </m:f>
                        <m:sSup>
                          <m:sSupPr>
                            <m:ctrlPr>
                              <a:rPr lang="zh-CN" altLang="zh-CN" sz="2000" i="1">
                                <a:solidFill>
                                  <a:schemeClr val="tx2"/>
                                </a:solidFill>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𝑒</m:t>
                            </m:r>
                          </m:e>
                          <m:sup>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2</m:t>
                            </m:r>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𝑎</m:t>
                            </m:r>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𝐿</m:t>
                            </m:r>
                          </m:sup>
                        </m:sSup>
                      </m:e>
                    </m:d>
                  </m:oMath>
                </a14:m>
                <a:r>
                  <a:rPr lang="en-US" altLang="zh-CN" sz="2000" dirty="0">
                    <a:solidFill>
                      <a:schemeClr val="tx2"/>
                    </a:solidFill>
                    <a:latin typeface="华文楷体" panose="02010600040101010101" charset="-122"/>
                    <a:ea typeface="华文楷体" panose="02010600040101010101" charset="-122"/>
                    <a:cs typeface="Times New Roman" panose="02020603050405020304" pitchFamily="18" charset="0"/>
                  </a:rPr>
                  <a:t> </a:t>
                </a:r>
                <a:endParaRPr lang="en-US" altLang="zh-CN" sz="2000" dirty="0">
                  <a:solidFill>
                    <a:schemeClr val="tx2"/>
                  </a:solidFill>
                  <a:latin typeface="华文楷体" panose="02010600040101010101" charset="-122"/>
                  <a:ea typeface="华文楷体" panose="02010600040101010101" charset="-122"/>
                  <a:cs typeface="Times New Roman" panose="02020603050405020304" pitchFamily="18" charset="0"/>
                </a:endParaRPr>
              </a:p>
              <a:p>
                <a:pPr>
                  <a:spcAft>
                    <a:spcPts val="1200"/>
                  </a:spcAft>
                </a:pPr>
                <a14:m>
                  <m:oMath xmlns:m="http://schemas.openxmlformats.org/officeDocument/2006/math">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f>
                      <m:fPr>
                        <m:ctrlPr>
                          <a:rPr lang="zh-CN" altLang="zh-CN" sz="2000" i="1">
                            <a:solidFill>
                              <a:schemeClr val="tx2"/>
                            </a:solidFill>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𝐴</m:t>
                        </m:r>
                      </m:num>
                      <m:den>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4</m:t>
                        </m:r>
                      </m:den>
                    </m:f>
                    <m:d>
                      <m:dPr>
                        <m:begChr m:val="["/>
                        <m:endChr m:val="]"/>
                        <m:ctrlPr>
                          <a:rPr lang="zh-CN" altLang="zh-CN" sz="2000" i="1">
                            <a:solidFill>
                              <a:schemeClr val="tx2"/>
                            </a:solidFill>
                            <a:latin typeface="Cambria Math" panose="02040503050406030204" pitchFamily="18" charset="0"/>
                            <a:ea typeface="Cambria Math" panose="02040503050406030204" pitchFamily="18" charset="0"/>
                            <a:cs typeface="Times New Roman" panose="02020603050405020304" pitchFamily="18" charset="0"/>
                          </a:rPr>
                        </m:ctrlPr>
                      </m:dPr>
                      <m:e>
                        <m:d>
                          <m:dPr>
                            <m:ctrlPr>
                              <a:rPr lang="zh-CN" altLang="zh-CN" sz="2000" i="1">
                                <a:solidFill>
                                  <a:schemeClr val="tx2"/>
                                </a:solidFill>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1</m:t>
                            </m:r>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f>
                              <m:fPr>
                                <m:ctrlPr>
                                  <a:rPr lang="zh-CN" altLang="zh-CN" sz="2000" i="1">
                                    <a:solidFill>
                                      <a:schemeClr val="tx2"/>
                                    </a:solidFill>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2</m:t>
                                </m:r>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𝐷</m:t>
                                </m:r>
                              </m:num>
                              <m:den>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𝐿</m:t>
                                </m:r>
                              </m:den>
                            </m:f>
                          </m:e>
                        </m:d>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d>
                          <m:dPr>
                            <m:ctrlPr>
                              <a:rPr lang="zh-CN" altLang="zh-CN" sz="2000" i="1">
                                <a:solidFill>
                                  <a:schemeClr val="tx2"/>
                                </a:solidFill>
                                <a:latin typeface="Cambria Math" panose="02040503050406030204" pitchFamily="18" charset="0"/>
                                <a:ea typeface="Cambria Math" panose="02040503050406030204" pitchFamily="18" charset="0"/>
                                <a:cs typeface="Times New Roman" panose="02020603050405020304" pitchFamily="18" charset="0"/>
                              </a:rPr>
                            </m:ctrlPr>
                          </m:dPr>
                          <m:e>
                            <m:f>
                              <m:fPr>
                                <m:ctrlPr>
                                  <a:rPr lang="zh-CN" altLang="zh-CN" sz="2000" i="1">
                                    <a:solidFill>
                                      <a:schemeClr val="tx2"/>
                                    </a:solidFill>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2</m:t>
                                </m:r>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𝐷</m:t>
                                </m:r>
                              </m:num>
                              <m:den>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𝐿</m:t>
                                </m:r>
                              </m:den>
                            </m:f>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1</m:t>
                            </m:r>
                          </m:e>
                        </m:d>
                        <m:f>
                          <m:fPr>
                            <m:ctrlPr>
                              <a:rPr lang="zh-CN" altLang="zh-CN" sz="2000" i="1">
                                <a:solidFill>
                                  <a:schemeClr val="tx2"/>
                                </a:solidFill>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1</m:t>
                            </m:r>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2</m:t>
                            </m:r>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𝐷</m:t>
                            </m:r>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𝐿</m:t>
                            </m:r>
                          </m:num>
                          <m:den>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1</m:t>
                            </m:r>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2</m:t>
                            </m:r>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𝐷</m:t>
                            </m:r>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𝐿</m:t>
                            </m:r>
                          </m:den>
                        </m:f>
                        <m:sSup>
                          <m:sSupPr>
                            <m:ctrlPr>
                              <a:rPr lang="zh-CN" altLang="zh-CN" sz="2000" i="1">
                                <a:solidFill>
                                  <a:schemeClr val="tx2"/>
                                </a:solidFill>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𝑒</m:t>
                            </m:r>
                          </m:e>
                          <m:sup>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2</m:t>
                            </m:r>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𝑎</m:t>
                            </m:r>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𝐿</m:t>
                            </m:r>
                          </m:sup>
                        </m:sSup>
                      </m:e>
                    </m:d>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r>
                      <m:rPr>
                        <m:sty m:val="p"/>
                      </m:rP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I</m:t>
                    </m:r>
                    <m:box>
                      <m:boxPr>
                        <m:ctrlPr>
                          <a:rPr lang="zh-CN" altLang="zh-CN" sz="2000" i="1">
                            <a:solidFill>
                              <a:schemeClr val="tx2"/>
                            </a:solidFill>
                            <a:latin typeface="Cambria Math" panose="02040503050406030204" pitchFamily="18" charset="0"/>
                            <a:ea typeface="Cambria Math" panose="02040503050406030204" pitchFamily="18" charset="0"/>
                            <a:cs typeface="Times New Roman" panose="02020603050405020304" pitchFamily="18" charset="0"/>
                          </a:rPr>
                        </m:ctrlPr>
                      </m:boxPr>
                      <m:e>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 </m:t>
                        </m:r>
                      </m:e>
                    </m:box>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oMath>
                </a14:m>
                <a:r>
                  <a:rPr lang="en-US" altLang="zh-CN" sz="2000" dirty="0">
                    <a:solidFill>
                      <a:schemeClr val="tx2"/>
                    </a:solidFill>
                    <a:latin typeface="华文楷体" panose="02010600040101010101" charset="-122"/>
                    <a:ea typeface="华文楷体" panose="02010600040101010101" charset="-122"/>
                    <a:cs typeface="Times New Roman" panose="02020603050405020304" pitchFamily="18" charset="0"/>
                  </a:rPr>
                  <a:t> </a:t>
                </a:r>
                <a:endParaRPr lang="en-US" altLang="zh-CN" sz="2000" dirty="0">
                  <a:solidFill>
                    <a:schemeClr val="tx2"/>
                  </a:solidFill>
                  <a:latin typeface="华文楷体" panose="02010600040101010101" charset="-122"/>
                  <a:ea typeface="华文楷体" panose="02010600040101010101" charset="-122"/>
                  <a:cs typeface="Times New Roman" panose="02020603050405020304" pitchFamily="18" charset="0"/>
                </a:endParaRPr>
              </a:p>
              <a:p>
                <a:pPr>
                  <a:spcAft>
                    <a:spcPts val="1200"/>
                  </a:spcAft>
                </a:pPr>
                <a14:m>
                  <m:oMath xmlns:m="http://schemas.openxmlformats.org/officeDocument/2006/math">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𝐴</m:t>
                    </m:r>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f>
                      <m:fPr>
                        <m:ctrlPr>
                          <a:rPr lang="zh-CN" altLang="zh-CN" sz="2000" i="1">
                            <a:solidFill>
                              <a:schemeClr val="tx2"/>
                            </a:solidFill>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4</m:t>
                        </m:r>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𝐼</m:t>
                        </m:r>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1</m:t>
                        </m:r>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2</m:t>
                        </m:r>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𝐷</m:t>
                        </m:r>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𝐿</m:t>
                        </m:r>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num>
                      <m:den>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1</m:t>
                        </m:r>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2</m:t>
                        </m:r>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𝐷</m:t>
                        </m:r>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𝐿</m:t>
                        </m:r>
                        <m:sSup>
                          <m:sSupPr>
                            <m:ctrlPr>
                              <a:rPr lang="zh-CN" altLang="zh-CN" sz="2000" i="1">
                                <a:solidFill>
                                  <a:schemeClr val="tx2"/>
                                </a:solidFill>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e>
                          <m:sup>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2</m:t>
                            </m:r>
                          </m:sup>
                        </m:sSup>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1</m:t>
                        </m:r>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2</m:t>
                        </m:r>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𝐷</m:t>
                        </m:r>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𝐿</m:t>
                        </m:r>
                        <m:sSup>
                          <m:sSupPr>
                            <m:ctrlPr>
                              <a:rPr lang="zh-CN" altLang="zh-CN" sz="2000" i="1">
                                <a:solidFill>
                                  <a:schemeClr val="tx2"/>
                                </a:solidFill>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e>
                          <m:sup>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2</m:t>
                            </m:r>
                          </m:sup>
                        </m:sSup>
                        <m:sSup>
                          <m:sSupPr>
                            <m:ctrlPr>
                              <a:rPr lang="zh-CN" altLang="zh-CN" sz="2000" i="1">
                                <a:solidFill>
                                  <a:schemeClr val="tx2"/>
                                </a:solidFill>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𝑒</m:t>
                            </m:r>
                          </m:e>
                          <m:sup>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2</m:t>
                            </m:r>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𝑎</m:t>
                            </m:r>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𝐿</m:t>
                            </m:r>
                          </m:sup>
                        </m:sSup>
                      </m:den>
                    </m:f>
                    <m:box>
                      <m:boxPr>
                        <m:ctrlPr>
                          <a:rPr lang="zh-CN" altLang="zh-CN" sz="2000" i="1">
                            <a:solidFill>
                              <a:schemeClr val="tx2"/>
                            </a:solidFill>
                            <a:latin typeface="Cambria Math" panose="02040503050406030204" pitchFamily="18" charset="0"/>
                            <a:ea typeface="Cambria Math" panose="02040503050406030204" pitchFamily="18" charset="0"/>
                            <a:cs typeface="Times New Roman" panose="02020603050405020304" pitchFamily="18" charset="0"/>
                          </a:rPr>
                        </m:ctrlPr>
                      </m:boxPr>
                      <m:e>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 </m:t>
                        </m:r>
                      </m:e>
                    </m:box>
                    <m:r>
                      <a:rPr lang="en-US" altLang="zh-CN" sz="2000" b="0" i="1" smtClean="0">
                        <a:solidFill>
                          <a:schemeClr val="tx2"/>
                        </a:solidFill>
                        <a:latin typeface="Cambria Math" panose="02040503050406030204" pitchFamily="18" charset="0"/>
                        <a:ea typeface="等线" panose="02010600030101010101" pitchFamily="2" charset="-122"/>
                        <a:cs typeface="Times New Roman" panose="02020603050405020304" pitchFamily="18" charset="0"/>
                      </a:rPr>
                      <m:t>⇒ </m:t>
                    </m:r>
                  </m:oMath>
                </a14:m>
                <a:r>
                  <a:rPr lang="en-US" altLang="zh-CN" sz="2000" dirty="0">
                    <a:solidFill>
                      <a:schemeClr val="tx2"/>
                    </a:solidFill>
                    <a:latin typeface="华文楷体" panose="02010600040101010101" charset="-122"/>
                    <a:ea typeface="华文楷体" panose="02010600040101010101" charset="-122"/>
                    <a:cs typeface="Times New Roman" panose="02020603050405020304" pitchFamily="18" charset="0"/>
                  </a:rPr>
                  <a:t> </a:t>
                </a:r>
                <a:endParaRPr lang="zh-CN" altLang="zh-CN" sz="2000" dirty="0">
                  <a:solidFill>
                    <a:schemeClr val="tx2"/>
                  </a:solidFill>
                  <a:latin typeface="华文楷体" panose="02010600040101010101" charset="-122"/>
                  <a:ea typeface="华文楷体" panose="02010600040101010101" charset="-122"/>
                  <a:cs typeface="Times New Roman" panose="02020603050405020304" pitchFamily="18" charset="0"/>
                </a:endParaRPr>
              </a:p>
              <a:p>
                <a:pPr algn="just">
                  <a:spcAft>
                    <a:spcPts val="1200"/>
                  </a:spcAft>
                </a:pPr>
                <a:endParaRPr lang="zh-CN" altLang="zh-CN" dirty="0">
                  <a:solidFill>
                    <a:schemeClr val="tx2"/>
                  </a:solidFill>
                  <a:latin typeface="华文楷体" panose="02010600040101010101" charset="-122"/>
                  <a:ea typeface="华文楷体" panose="02010600040101010101" charset="-122"/>
                  <a:cs typeface="Times New Roman" panose="02020603050405020304" pitchFamily="18" charset="0"/>
                </a:endParaRPr>
              </a:p>
            </p:txBody>
          </p:sp>
        </mc:Choice>
        <mc:Fallback>
          <p:sp>
            <p:nvSpPr>
              <p:cNvPr id="4" name="矩形 3"/>
              <p:cNvSpPr>
                <a:spLocks noRot="1" noChangeAspect="1" noMove="1" noResize="1" noEditPoints="1" noAdjustHandles="1" noChangeArrowheads="1" noChangeShapeType="1" noTextEdit="1"/>
              </p:cNvSpPr>
              <p:nvPr/>
            </p:nvSpPr>
            <p:spPr>
              <a:xfrm>
                <a:off x="215008" y="588591"/>
                <a:ext cx="8928992" cy="5655779"/>
              </a:xfrm>
              <a:prstGeom prst="rect">
                <a:avLst/>
              </a:prstGeom>
              <a:blipFill rotWithShape="1">
                <a:blip r:embed="rId1"/>
                <a:stretch>
                  <a:fillRect l="-4" t="-10" b="7"/>
                </a:stretch>
              </a:blipFill>
            </p:spPr>
            <p:txBody>
              <a:bodyPr/>
              <a:lstStyle/>
              <a:p>
                <a:r>
                  <a:rPr lang="zh-CN" altLang="en-US">
                    <a:noFill/>
                  </a:rPr>
                  <a:t> </a:t>
                </a:r>
              </a:p>
            </p:txBody>
          </p:sp>
        </mc:Fallback>
      </mc:AlternateContent>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a:t>边界条件确定</a:t>
            </a:r>
            <a:endParaRPr lang="zh-CN" altLang="en-US" dirty="0"/>
          </a:p>
        </p:txBody>
      </p:sp>
      <mc:AlternateContent xmlns:mc="http://schemas.openxmlformats.org/markup-compatibility/2006">
        <mc:Choice xmlns:a14="http://schemas.microsoft.com/office/drawing/2010/main" Requires="a14">
          <p:sp>
            <p:nvSpPr>
              <p:cNvPr id="4" name="矩形 3"/>
              <p:cNvSpPr/>
              <p:nvPr/>
            </p:nvSpPr>
            <p:spPr>
              <a:xfrm>
                <a:off x="215008" y="404664"/>
                <a:ext cx="8928992" cy="6915676"/>
              </a:xfrm>
              <a:prstGeom prst="rect">
                <a:avLst/>
              </a:prstGeom>
            </p:spPr>
            <p:txBody>
              <a:bodyPr wrap="square">
                <a:spAutoFit/>
              </a:bodyPr>
              <a:lstStyle/>
              <a:p>
                <a:pPr>
                  <a:lnSpc>
                    <a:spcPct val="150000"/>
                  </a:lnSpc>
                </a:pPr>
                <a:r>
                  <a:rPr lang="zh-CN" altLang="zh-CN" sz="2000" dirty="0">
                    <a:solidFill>
                      <a:schemeClr val="tx2"/>
                    </a:solidFill>
                    <a:latin typeface="华文楷体" panose="02010600040101010101" charset="-122"/>
                    <a:ea typeface="华文楷体" panose="02010600040101010101" charset="-122"/>
                  </a:rPr>
                  <a:t>平板内中子通量密度分布为</a:t>
                </a:r>
                <a:r>
                  <a:rPr lang="en-US" altLang="zh-CN" sz="2000" dirty="0">
                    <a:solidFill>
                      <a:schemeClr val="tx2"/>
                    </a:solidFill>
                    <a:latin typeface="华文楷体" panose="02010600040101010101" charset="-122"/>
                    <a:ea typeface="华文楷体" panose="02010600040101010101" charset="-122"/>
                  </a:rPr>
                  <a:t>:</a:t>
                </a:r>
                <a:endParaRPr lang="zh-CN" altLang="zh-CN" sz="2000" dirty="0">
                  <a:solidFill>
                    <a:schemeClr val="tx2"/>
                  </a:solidFill>
                  <a:latin typeface="华文楷体" panose="02010600040101010101" charset="-122"/>
                  <a:ea typeface="华文楷体" panose="02010600040101010101" charset="-122"/>
                </a:endParaRPr>
              </a:p>
              <a:p>
                <a:pPr algn="ctr">
                  <a:lnSpc>
                    <a:spcPct val="150000"/>
                  </a:lnSpc>
                </a:pPr>
                <a14:m>
                  <m:oMath xmlns:m="http://schemas.openxmlformats.org/officeDocument/2006/math">
                    <m:r>
                      <a:rPr lang="en-US" altLang="zh-CN" sz="2000" i="1">
                        <a:solidFill>
                          <a:schemeClr val="tx2"/>
                        </a:solidFill>
                        <a:latin typeface="Cambria Math" panose="02040503050406030204" pitchFamily="18" charset="0"/>
                      </a:rPr>
                      <m:t>𝜙</m:t>
                    </m:r>
                    <m:r>
                      <a:rPr lang="en-US" altLang="zh-CN" sz="2000">
                        <a:solidFill>
                          <a:schemeClr val="tx2"/>
                        </a:solidFill>
                        <a:latin typeface="Cambria Math" panose="02040503050406030204" pitchFamily="18" charset="0"/>
                      </a:rPr>
                      <m:t>(</m:t>
                    </m:r>
                    <m:r>
                      <a:rPr lang="en-US" altLang="zh-CN" sz="2000" i="1">
                        <a:solidFill>
                          <a:schemeClr val="tx2"/>
                        </a:solidFill>
                        <a:latin typeface="Cambria Math" panose="02040503050406030204" pitchFamily="18" charset="0"/>
                      </a:rPr>
                      <m:t>𝑥</m:t>
                    </m:r>
                    <m:r>
                      <a:rPr lang="en-US" altLang="zh-CN" sz="2000">
                        <a:solidFill>
                          <a:schemeClr val="tx2"/>
                        </a:solidFill>
                        <a:latin typeface="Cambria Math" panose="02040503050406030204" pitchFamily="18" charset="0"/>
                      </a:rPr>
                      <m:t>)=</m:t>
                    </m:r>
                    <m:f>
                      <m:fPr>
                        <m:ctrlPr>
                          <a:rPr lang="zh-CN" altLang="zh-CN" sz="2000" i="1">
                            <a:solidFill>
                              <a:schemeClr val="tx2"/>
                            </a:solidFill>
                            <a:latin typeface="Cambria Math" panose="02040503050406030204" pitchFamily="18" charset="0"/>
                          </a:rPr>
                        </m:ctrlPr>
                      </m:fPr>
                      <m:num>
                        <m:r>
                          <a:rPr lang="en-US" altLang="zh-CN" sz="2000">
                            <a:solidFill>
                              <a:schemeClr val="tx2"/>
                            </a:solidFill>
                            <a:latin typeface="Cambria Math" panose="02040503050406030204" pitchFamily="18" charset="0"/>
                          </a:rPr>
                          <m:t>4</m:t>
                        </m:r>
                        <m:r>
                          <a:rPr lang="en-US" altLang="zh-CN" sz="2000" i="1">
                            <a:solidFill>
                              <a:schemeClr val="tx2"/>
                            </a:solidFill>
                            <a:latin typeface="Cambria Math" panose="02040503050406030204" pitchFamily="18" charset="0"/>
                          </a:rPr>
                          <m:t>𝐼</m:t>
                        </m:r>
                        <m:d>
                          <m:dPr>
                            <m:begChr m:val="["/>
                            <m:endChr m:val="]"/>
                            <m:ctrlPr>
                              <a:rPr lang="zh-CN" altLang="zh-CN" sz="2000" i="1">
                                <a:solidFill>
                                  <a:schemeClr val="tx2"/>
                                </a:solidFill>
                                <a:latin typeface="Cambria Math" panose="02040503050406030204" pitchFamily="18" charset="0"/>
                              </a:rPr>
                            </m:ctrlPr>
                          </m:dPr>
                          <m:e>
                            <m:r>
                              <a:rPr lang="en-US" altLang="zh-CN" sz="2000">
                                <a:solidFill>
                                  <a:schemeClr val="tx2"/>
                                </a:solidFill>
                                <a:latin typeface="Cambria Math" panose="02040503050406030204" pitchFamily="18" charset="0"/>
                              </a:rPr>
                              <m:t>(</m:t>
                            </m:r>
                            <m:r>
                              <a:rPr lang="en-US" altLang="zh-CN" sz="2000">
                                <a:solidFill>
                                  <a:schemeClr val="tx2"/>
                                </a:solidFill>
                                <a:latin typeface="Cambria Math" panose="02040503050406030204" pitchFamily="18" charset="0"/>
                              </a:rPr>
                              <m:t>1</m:t>
                            </m:r>
                            <m:r>
                              <a:rPr lang="en-US" altLang="zh-CN" sz="2000">
                                <a:solidFill>
                                  <a:schemeClr val="tx2"/>
                                </a:solidFill>
                                <a:latin typeface="Cambria Math" panose="02040503050406030204" pitchFamily="18" charset="0"/>
                              </a:rPr>
                              <m:t>+</m:t>
                            </m:r>
                            <m:r>
                              <a:rPr lang="en-US" altLang="zh-CN" sz="2000">
                                <a:solidFill>
                                  <a:schemeClr val="tx2"/>
                                </a:solidFill>
                                <a:latin typeface="Cambria Math" panose="02040503050406030204" pitchFamily="18" charset="0"/>
                              </a:rPr>
                              <m:t>2</m:t>
                            </m:r>
                            <m:r>
                              <a:rPr lang="en-US" altLang="zh-CN" sz="2000" i="1">
                                <a:solidFill>
                                  <a:schemeClr val="tx2"/>
                                </a:solidFill>
                                <a:latin typeface="Cambria Math" panose="02040503050406030204" pitchFamily="18" charset="0"/>
                              </a:rPr>
                              <m:t>𝐷</m:t>
                            </m:r>
                            <m:r>
                              <a:rPr lang="en-US" altLang="zh-CN" sz="2000">
                                <a:solidFill>
                                  <a:schemeClr val="tx2"/>
                                </a:solidFill>
                                <a:latin typeface="Cambria Math" panose="02040503050406030204" pitchFamily="18" charset="0"/>
                              </a:rPr>
                              <m:t>/</m:t>
                            </m:r>
                            <m:r>
                              <a:rPr lang="en-US" altLang="zh-CN" sz="2000" i="1">
                                <a:solidFill>
                                  <a:schemeClr val="tx2"/>
                                </a:solidFill>
                                <a:latin typeface="Cambria Math" panose="02040503050406030204" pitchFamily="18" charset="0"/>
                              </a:rPr>
                              <m:t>𝐿</m:t>
                            </m:r>
                            <m:r>
                              <a:rPr lang="en-US" altLang="zh-CN" sz="2000">
                                <a:solidFill>
                                  <a:schemeClr val="tx2"/>
                                </a:solidFill>
                                <a:latin typeface="Cambria Math" panose="02040503050406030204" pitchFamily="18" charset="0"/>
                              </a:rPr>
                              <m:t>)</m:t>
                            </m:r>
                            <m:sSup>
                              <m:sSupPr>
                                <m:ctrlPr>
                                  <a:rPr lang="zh-CN" altLang="zh-CN" sz="2000" i="1">
                                    <a:solidFill>
                                      <a:schemeClr val="tx2"/>
                                    </a:solidFill>
                                    <a:latin typeface="Cambria Math" panose="02040503050406030204" pitchFamily="18" charset="0"/>
                                  </a:rPr>
                                </m:ctrlPr>
                              </m:sSupPr>
                              <m:e>
                                <m:r>
                                  <a:rPr lang="en-US" altLang="zh-CN" sz="2000" i="1">
                                    <a:solidFill>
                                      <a:schemeClr val="tx2"/>
                                    </a:solidFill>
                                    <a:latin typeface="Cambria Math" panose="02040503050406030204" pitchFamily="18" charset="0"/>
                                  </a:rPr>
                                  <m:t>𝑒</m:t>
                                </m:r>
                              </m:e>
                              <m:sup>
                                <m:r>
                                  <a:rPr lang="en-US" altLang="zh-CN" sz="2000" i="1">
                                    <a:solidFill>
                                      <a:schemeClr val="tx2"/>
                                    </a:solidFill>
                                    <a:latin typeface="Cambria Math" panose="02040503050406030204" pitchFamily="18" charset="0"/>
                                  </a:rPr>
                                  <m:t>−</m:t>
                                </m:r>
                                <m:r>
                                  <a:rPr lang="en-US" altLang="zh-CN" sz="2000" i="1">
                                    <a:solidFill>
                                      <a:schemeClr val="tx2"/>
                                    </a:solidFill>
                                    <a:latin typeface="Cambria Math" panose="02040503050406030204" pitchFamily="18" charset="0"/>
                                  </a:rPr>
                                  <m:t>𝑥</m:t>
                                </m:r>
                                <m:r>
                                  <a:rPr lang="en-US" altLang="zh-CN" sz="2000">
                                    <a:solidFill>
                                      <a:schemeClr val="tx2"/>
                                    </a:solidFill>
                                    <a:latin typeface="Cambria Math" panose="02040503050406030204" pitchFamily="18" charset="0"/>
                                  </a:rPr>
                                  <m:t>/</m:t>
                                </m:r>
                                <m:r>
                                  <a:rPr lang="en-US" altLang="zh-CN" sz="2000" i="1">
                                    <a:solidFill>
                                      <a:schemeClr val="tx2"/>
                                    </a:solidFill>
                                    <a:latin typeface="Cambria Math" panose="02040503050406030204" pitchFamily="18" charset="0"/>
                                  </a:rPr>
                                  <m:t>𝐿</m:t>
                                </m:r>
                              </m:sup>
                            </m:sSup>
                            <m:r>
                              <a:rPr lang="en-US" altLang="zh-CN" sz="2000" i="1">
                                <a:solidFill>
                                  <a:schemeClr val="tx2"/>
                                </a:solidFill>
                                <a:latin typeface="Cambria Math" panose="02040503050406030204" pitchFamily="18" charset="0"/>
                              </a:rPr>
                              <m:t>−</m:t>
                            </m:r>
                            <m:r>
                              <a:rPr lang="en-US" altLang="zh-CN" sz="2000">
                                <a:solidFill>
                                  <a:schemeClr val="tx2"/>
                                </a:solidFill>
                                <a:latin typeface="Cambria Math" panose="02040503050406030204" pitchFamily="18" charset="0"/>
                              </a:rPr>
                              <m:t>(</m:t>
                            </m:r>
                            <m:r>
                              <a:rPr lang="en-US" altLang="zh-CN" sz="2000">
                                <a:solidFill>
                                  <a:schemeClr val="tx2"/>
                                </a:solidFill>
                                <a:latin typeface="Cambria Math" panose="02040503050406030204" pitchFamily="18" charset="0"/>
                              </a:rPr>
                              <m:t>1</m:t>
                            </m:r>
                            <m:r>
                              <a:rPr lang="en-US" altLang="zh-CN" sz="2000" i="1">
                                <a:solidFill>
                                  <a:schemeClr val="tx2"/>
                                </a:solidFill>
                                <a:latin typeface="Cambria Math" panose="02040503050406030204" pitchFamily="18" charset="0"/>
                              </a:rPr>
                              <m:t>−</m:t>
                            </m:r>
                            <m:r>
                              <a:rPr lang="en-US" altLang="zh-CN" sz="2000">
                                <a:solidFill>
                                  <a:schemeClr val="tx2"/>
                                </a:solidFill>
                                <a:latin typeface="Cambria Math" panose="02040503050406030204" pitchFamily="18" charset="0"/>
                              </a:rPr>
                              <m:t>2</m:t>
                            </m:r>
                            <m:r>
                              <a:rPr lang="en-US" altLang="zh-CN" sz="2000" i="1">
                                <a:solidFill>
                                  <a:schemeClr val="tx2"/>
                                </a:solidFill>
                                <a:latin typeface="Cambria Math" panose="02040503050406030204" pitchFamily="18" charset="0"/>
                              </a:rPr>
                              <m:t>𝐷</m:t>
                            </m:r>
                            <m:r>
                              <a:rPr lang="en-US" altLang="zh-CN" sz="2000">
                                <a:solidFill>
                                  <a:schemeClr val="tx2"/>
                                </a:solidFill>
                                <a:latin typeface="Cambria Math" panose="02040503050406030204" pitchFamily="18" charset="0"/>
                              </a:rPr>
                              <m:t>/</m:t>
                            </m:r>
                            <m:r>
                              <a:rPr lang="en-US" altLang="zh-CN" sz="2000" i="1">
                                <a:solidFill>
                                  <a:schemeClr val="tx2"/>
                                </a:solidFill>
                                <a:latin typeface="Cambria Math" panose="02040503050406030204" pitchFamily="18" charset="0"/>
                              </a:rPr>
                              <m:t>𝐿</m:t>
                            </m:r>
                            <m:r>
                              <a:rPr lang="en-US" altLang="zh-CN" sz="2000">
                                <a:solidFill>
                                  <a:schemeClr val="tx2"/>
                                </a:solidFill>
                                <a:latin typeface="Cambria Math" panose="02040503050406030204" pitchFamily="18" charset="0"/>
                              </a:rPr>
                              <m:t>)</m:t>
                            </m:r>
                            <m:sSup>
                              <m:sSupPr>
                                <m:ctrlPr>
                                  <a:rPr lang="zh-CN" altLang="zh-CN" sz="2000" i="1">
                                    <a:solidFill>
                                      <a:schemeClr val="tx2"/>
                                    </a:solidFill>
                                    <a:latin typeface="Cambria Math" panose="02040503050406030204" pitchFamily="18" charset="0"/>
                                  </a:rPr>
                                </m:ctrlPr>
                              </m:sSupPr>
                              <m:e>
                                <m:r>
                                  <a:rPr lang="en-US" altLang="zh-CN" sz="2000" i="1">
                                    <a:solidFill>
                                      <a:schemeClr val="tx2"/>
                                    </a:solidFill>
                                    <a:latin typeface="Cambria Math" panose="02040503050406030204" pitchFamily="18" charset="0"/>
                                  </a:rPr>
                                  <m:t>𝑒</m:t>
                                </m:r>
                              </m:e>
                              <m:sup>
                                <m:r>
                                  <a:rPr lang="en-US" altLang="zh-CN" sz="2000" i="1">
                                    <a:solidFill>
                                      <a:schemeClr val="tx2"/>
                                    </a:solidFill>
                                    <a:latin typeface="Cambria Math" panose="02040503050406030204" pitchFamily="18" charset="0"/>
                                  </a:rPr>
                                  <m:t>−</m:t>
                                </m:r>
                                <m:r>
                                  <a:rPr lang="en-US" altLang="zh-CN" sz="2000">
                                    <a:solidFill>
                                      <a:schemeClr val="tx2"/>
                                    </a:solidFill>
                                    <a:latin typeface="Cambria Math" panose="02040503050406030204" pitchFamily="18" charset="0"/>
                                  </a:rPr>
                                  <m:t>(</m:t>
                                </m:r>
                                <m:r>
                                  <a:rPr lang="en-US" altLang="zh-CN" sz="2000">
                                    <a:solidFill>
                                      <a:schemeClr val="tx2"/>
                                    </a:solidFill>
                                    <a:latin typeface="Cambria Math" panose="02040503050406030204" pitchFamily="18" charset="0"/>
                                  </a:rPr>
                                  <m:t>2</m:t>
                                </m:r>
                                <m:r>
                                  <a:rPr lang="en-US" altLang="zh-CN" sz="2000" i="1">
                                    <a:solidFill>
                                      <a:schemeClr val="tx2"/>
                                    </a:solidFill>
                                    <a:latin typeface="Cambria Math" panose="02040503050406030204" pitchFamily="18" charset="0"/>
                                  </a:rPr>
                                  <m:t>𝑎</m:t>
                                </m:r>
                                <m:r>
                                  <a:rPr lang="en-US" altLang="zh-CN" sz="2000" i="1">
                                    <a:solidFill>
                                      <a:schemeClr val="tx2"/>
                                    </a:solidFill>
                                    <a:latin typeface="Cambria Math" panose="02040503050406030204" pitchFamily="18" charset="0"/>
                                  </a:rPr>
                                  <m:t>−</m:t>
                                </m:r>
                                <m:r>
                                  <a:rPr lang="en-US" altLang="zh-CN" sz="2000" i="1">
                                    <a:solidFill>
                                      <a:schemeClr val="tx2"/>
                                    </a:solidFill>
                                    <a:latin typeface="Cambria Math" panose="02040503050406030204" pitchFamily="18" charset="0"/>
                                  </a:rPr>
                                  <m:t>𝑥</m:t>
                                </m:r>
                                <m:r>
                                  <a:rPr lang="en-US" altLang="zh-CN" sz="2000">
                                    <a:solidFill>
                                      <a:schemeClr val="tx2"/>
                                    </a:solidFill>
                                    <a:latin typeface="Cambria Math" panose="02040503050406030204" pitchFamily="18" charset="0"/>
                                  </a:rPr>
                                  <m:t>)/</m:t>
                                </m:r>
                                <m:r>
                                  <a:rPr lang="en-US" altLang="zh-CN" sz="2000" i="1">
                                    <a:solidFill>
                                      <a:schemeClr val="tx2"/>
                                    </a:solidFill>
                                    <a:latin typeface="Cambria Math" panose="02040503050406030204" pitchFamily="18" charset="0"/>
                                  </a:rPr>
                                  <m:t>𝐿</m:t>
                                </m:r>
                              </m:sup>
                            </m:sSup>
                          </m:e>
                        </m:d>
                      </m:num>
                      <m:den>
                        <m:r>
                          <a:rPr lang="en-US" altLang="zh-CN" sz="2000">
                            <a:solidFill>
                              <a:schemeClr val="tx2"/>
                            </a:solidFill>
                            <a:latin typeface="Cambria Math" panose="02040503050406030204" pitchFamily="18" charset="0"/>
                          </a:rPr>
                          <m:t>(</m:t>
                        </m:r>
                        <m:r>
                          <a:rPr lang="en-US" altLang="zh-CN" sz="2000">
                            <a:solidFill>
                              <a:schemeClr val="tx2"/>
                            </a:solidFill>
                            <a:latin typeface="Cambria Math" panose="02040503050406030204" pitchFamily="18" charset="0"/>
                          </a:rPr>
                          <m:t>1</m:t>
                        </m:r>
                        <m:r>
                          <a:rPr lang="en-US" altLang="zh-CN" sz="2000">
                            <a:solidFill>
                              <a:schemeClr val="tx2"/>
                            </a:solidFill>
                            <a:latin typeface="Cambria Math" panose="02040503050406030204" pitchFamily="18" charset="0"/>
                          </a:rPr>
                          <m:t>+</m:t>
                        </m:r>
                        <m:r>
                          <a:rPr lang="en-US" altLang="zh-CN" sz="2000">
                            <a:solidFill>
                              <a:schemeClr val="tx2"/>
                            </a:solidFill>
                            <a:latin typeface="Cambria Math" panose="02040503050406030204" pitchFamily="18" charset="0"/>
                          </a:rPr>
                          <m:t>2</m:t>
                        </m:r>
                        <m:r>
                          <a:rPr lang="en-US" altLang="zh-CN" sz="2000" i="1">
                            <a:solidFill>
                              <a:schemeClr val="tx2"/>
                            </a:solidFill>
                            <a:latin typeface="Cambria Math" panose="02040503050406030204" pitchFamily="18" charset="0"/>
                          </a:rPr>
                          <m:t>𝐷</m:t>
                        </m:r>
                        <m:r>
                          <a:rPr lang="en-US" altLang="zh-CN" sz="2000">
                            <a:solidFill>
                              <a:schemeClr val="tx2"/>
                            </a:solidFill>
                            <a:latin typeface="Cambria Math" panose="02040503050406030204" pitchFamily="18" charset="0"/>
                          </a:rPr>
                          <m:t>/</m:t>
                        </m:r>
                        <m:r>
                          <a:rPr lang="en-US" altLang="zh-CN" sz="2000" i="1">
                            <a:solidFill>
                              <a:schemeClr val="tx2"/>
                            </a:solidFill>
                            <a:latin typeface="Cambria Math" panose="02040503050406030204" pitchFamily="18" charset="0"/>
                          </a:rPr>
                          <m:t>𝐿</m:t>
                        </m:r>
                        <m:sSup>
                          <m:sSupPr>
                            <m:ctrlPr>
                              <a:rPr lang="zh-CN" altLang="zh-CN" sz="2000" i="1">
                                <a:solidFill>
                                  <a:schemeClr val="tx2"/>
                                </a:solidFill>
                                <a:latin typeface="Cambria Math" panose="02040503050406030204" pitchFamily="18" charset="0"/>
                              </a:rPr>
                            </m:ctrlPr>
                          </m:sSupPr>
                          <m:e>
                            <m:r>
                              <a:rPr lang="en-US" altLang="zh-CN" sz="2000">
                                <a:solidFill>
                                  <a:schemeClr val="tx2"/>
                                </a:solidFill>
                                <a:latin typeface="Cambria Math" panose="02040503050406030204" pitchFamily="18" charset="0"/>
                              </a:rPr>
                              <m:t>)</m:t>
                            </m:r>
                          </m:e>
                          <m:sup>
                            <m:r>
                              <a:rPr lang="en-US" altLang="zh-CN" sz="2000">
                                <a:solidFill>
                                  <a:schemeClr val="tx2"/>
                                </a:solidFill>
                                <a:latin typeface="Cambria Math" panose="02040503050406030204" pitchFamily="18" charset="0"/>
                              </a:rPr>
                              <m:t>2</m:t>
                            </m:r>
                          </m:sup>
                        </m:sSup>
                        <m:r>
                          <a:rPr lang="en-US" altLang="zh-CN" sz="2000" i="1">
                            <a:solidFill>
                              <a:schemeClr val="tx2"/>
                            </a:solidFill>
                            <a:latin typeface="Cambria Math" panose="02040503050406030204" pitchFamily="18" charset="0"/>
                          </a:rPr>
                          <m:t>−</m:t>
                        </m:r>
                        <m:r>
                          <a:rPr lang="en-US" altLang="zh-CN" sz="2000">
                            <a:solidFill>
                              <a:schemeClr val="tx2"/>
                            </a:solidFill>
                            <a:latin typeface="Cambria Math" panose="02040503050406030204" pitchFamily="18" charset="0"/>
                          </a:rPr>
                          <m:t>(</m:t>
                        </m:r>
                        <m:r>
                          <a:rPr lang="en-US" altLang="zh-CN" sz="2000">
                            <a:solidFill>
                              <a:schemeClr val="tx2"/>
                            </a:solidFill>
                            <a:latin typeface="Cambria Math" panose="02040503050406030204" pitchFamily="18" charset="0"/>
                          </a:rPr>
                          <m:t>1</m:t>
                        </m:r>
                        <m:r>
                          <a:rPr lang="en-US" altLang="zh-CN" sz="2000" i="1">
                            <a:solidFill>
                              <a:schemeClr val="tx2"/>
                            </a:solidFill>
                            <a:latin typeface="Cambria Math" panose="02040503050406030204" pitchFamily="18" charset="0"/>
                          </a:rPr>
                          <m:t>−</m:t>
                        </m:r>
                        <m:r>
                          <a:rPr lang="en-US" altLang="zh-CN" sz="2000">
                            <a:solidFill>
                              <a:schemeClr val="tx2"/>
                            </a:solidFill>
                            <a:latin typeface="Cambria Math" panose="02040503050406030204" pitchFamily="18" charset="0"/>
                          </a:rPr>
                          <m:t>2</m:t>
                        </m:r>
                        <m:r>
                          <a:rPr lang="en-US" altLang="zh-CN" sz="2000" i="1">
                            <a:solidFill>
                              <a:schemeClr val="tx2"/>
                            </a:solidFill>
                            <a:latin typeface="Cambria Math" panose="02040503050406030204" pitchFamily="18" charset="0"/>
                          </a:rPr>
                          <m:t>𝐷</m:t>
                        </m:r>
                        <m:r>
                          <a:rPr lang="en-US" altLang="zh-CN" sz="2000">
                            <a:solidFill>
                              <a:schemeClr val="tx2"/>
                            </a:solidFill>
                            <a:latin typeface="Cambria Math" panose="02040503050406030204" pitchFamily="18" charset="0"/>
                          </a:rPr>
                          <m:t>/</m:t>
                        </m:r>
                        <m:r>
                          <a:rPr lang="en-US" altLang="zh-CN" sz="2000" i="1">
                            <a:solidFill>
                              <a:schemeClr val="tx2"/>
                            </a:solidFill>
                            <a:latin typeface="Cambria Math" panose="02040503050406030204" pitchFamily="18" charset="0"/>
                          </a:rPr>
                          <m:t>𝐿</m:t>
                        </m:r>
                        <m:sSup>
                          <m:sSupPr>
                            <m:ctrlPr>
                              <a:rPr lang="zh-CN" altLang="zh-CN" sz="2000" i="1">
                                <a:solidFill>
                                  <a:schemeClr val="tx2"/>
                                </a:solidFill>
                                <a:latin typeface="Cambria Math" panose="02040503050406030204" pitchFamily="18" charset="0"/>
                              </a:rPr>
                            </m:ctrlPr>
                          </m:sSupPr>
                          <m:e>
                            <m:r>
                              <a:rPr lang="en-US" altLang="zh-CN" sz="2000">
                                <a:solidFill>
                                  <a:schemeClr val="tx2"/>
                                </a:solidFill>
                                <a:latin typeface="Cambria Math" panose="02040503050406030204" pitchFamily="18" charset="0"/>
                              </a:rPr>
                              <m:t>)</m:t>
                            </m:r>
                          </m:e>
                          <m:sup>
                            <m:r>
                              <a:rPr lang="en-US" altLang="zh-CN" sz="2000">
                                <a:solidFill>
                                  <a:schemeClr val="tx2"/>
                                </a:solidFill>
                                <a:latin typeface="Cambria Math" panose="02040503050406030204" pitchFamily="18" charset="0"/>
                              </a:rPr>
                              <m:t>2</m:t>
                            </m:r>
                          </m:sup>
                        </m:sSup>
                        <m:sSup>
                          <m:sSupPr>
                            <m:ctrlPr>
                              <a:rPr lang="zh-CN" altLang="zh-CN" sz="2000" i="1">
                                <a:solidFill>
                                  <a:schemeClr val="tx2"/>
                                </a:solidFill>
                                <a:latin typeface="Cambria Math" panose="02040503050406030204" pitchFamily="18" charset="0"/>
                              </a:rPr>
                            </m:ctrlPr>
                          </m:sSupPr>
                          <m:e>
                            <m:r>
                              <a:rPr lang="en-US" altLang="zh-CN" sz="2000" i="1">
                                <a:solidFill>
                                  <a:schemeClr val="tx2"/>
                                </a:solidFill>
                                <a:latin typeface="Cambria Math" panose="02040503050406030204" pitchFamily="18" charset="0"/>
                              </a:rPr>
                              <m:t>𝑒</m:t>
                            </m:r>
                          </m:e>
                          <m:sup>
                            <m:r>
                              <a:rPr lang="en-US" altLang="zh-CN" sz="2000" i="1">
                                <a:solidFill>
                                  <a:schemeClr val="tx2"/>
                                </a:solidFill>
                                <a:latin typeface="Cambria Math" panose="02040503050406030204" pitchFamily="18" charset="0"/>
                              </a:rPr>
                              <m:t>−</m:t>
                            </m:r>
                            <m:r>
                              <a:rPr lang="en-US" altLang="zh-CN" sz="2000">
                                <a:solidFill>
                                  <a:schemeClr val="tx2"/>
                                </a:solidFill>
                                <a:latin typeface="Cambria Math" panose="02040503050406030204" pitchFamily="18" charset="0"/>
                              </a:rPr>
                              <m:t>2</m:t>
                            </m:r>
                            <m:r>
                              <a:rPr lang="en-US" altLang="zh-CN" sz="2000" i="1">
                                <a:solidFill>
                                  <a:schemeClr val="tx2"/>
                                </a:solidFill>
                                <a:latin typeface="Cambria Math" panose="02040503050406030204" pitchFamily="18" charset="0"/>
                              </a:rPr>
                              <m:t>𝑎</m:t>
                            </m:r>
                            <m:r>
                              <a:rPr lang="en-US" altLang="zh-CN" sz="2000">
                                <a:solidFill>
                                  <a:schemeClr val="tx2"/>
                                </a:solidFill>
                                <a:latin typeface="Cambria Math" panose="02040503050406030204" pitchFamily="18" charset="0"/>
                              </a:rPr>
                              <m:t>/</m:t>
                            </m:r>
                            <m:r>
                              <a:rPr lang="en-US" altLang="zh-CN" sz="2000" i="1">
                                <a:solidFill>
                                  <a:schemeClr val="tx2"/>
                                </a:solidFill>
                                <a:latin typeface="Cambria Math" panose="02040503050406030204" pitchFamily="18" charset="0"/>
                              </a:rPr>
                              <m:t>𝐿</m:t>
                            </m:r>
                          </m:sup>
                        </m:sSup>
                      </m:den>
                    </m:f>
                  </m:oMath>
                </a14:m>
                <a:r>
                  <a:rPr lang="en-US" altLang="zh-CN" sz="2000" dirty="0">
                    <a:solidFill>
                      <a:schemeClr val="tx2"/>
                    </a:solidFill>
                    <a:latin typeface="华文楷体" panose="02010600040101010101" charset="-122"/>
                    <a:ea typeface="华文楷体" panose="02010600040101010101" charset="-122"/>
                  </a:rPr>
                  <a:t> </a:t>
                </a:r>
                <a:endParaRPr lang="zh-CN" altLang="zh-CN" sz="2000" dirty="0">
                  <a:solidFill>
                    <a:schemeClr val="tx2"/>
                  </a:solidFill>
                  <a:latin typeface="华文楷体" panose="02010600040101010101" charset="-122"/>
                  <a:ea typeface="华文楷体" panose="02010600040101010101" charset="-122"/>
                </a:endParaRPr>
              </a:p>
              <a:p>
                <a:pPr>
                  <a:lnSpc>
                    <a:spcPct val="150000"/>
                  </a:lnSpc>
                </a:pPr>
                <a:r>
                  <a:rPr lang="en-US" altLang="zh-CN" sz="2000" dirty="0">
                    <a:solidFill>
                      <a:schemeClr val="tx2"/>
                    </a:solidFill>
                    <a:latin typeface="华文楷体" panose="02010600040101010101" charset="-122"/>
                    <a:ea typeface="华文楷体" panose="02010600040101010101" charset="-122"/>
                  </a:rPr>
                  <a:t>(3) </a:t>
                </a:r>
                <a:r>
                  <a:rPr lang="zh-CN" altLang="zh-CN" sz="2000" dirty="0">
                    <a:solidFill>
                      <a:schemeClr val="tx2"/>
                    </a:solidFill>
                    <a:latin typeface="华文楷体" panose="02010600040101010101" charset="-122"/>
                    <a:ea typeface="华文楷体" panose="02010600040101010101" charset="-122"/>
                  </a:rPr>
                  <a:t>扩散穿过平板的中子数为</a:t>
                </a:r>
                <a:endParaRPr lang="en-US" altLang="zh-CN" sz="2000" dirty="0">
                  <a:solidFill>
                    <a:schemeClr val="tx2"/>
                  </a:solidFill>
                  <a:latin typeface="华文楷体" panose="02010600040101010101" charset="-122"/>
                  <a:ea typeface="华文楷体" panose="02010600040101010101" charset="-122"/>
                </a:endParaRPr>
              </a:p>
              <a:p>
                <a:pPr algn="ctr">
                  <a:lnSpc>
                    <a:spcPct val="150000"/>
                  </a:lnSpc>
                </a:pPr>
                <a14:m>
                  <m:oMath xmlns:m="http://schemas.openxmlformats.org/officeDocument/2006/math">
                    <m:r>
                      <m:rPr>
                        <m:sty m:val="p"/>
                      </m:rPr>
                      <a:rPr lang="en-US" altLang="zh-CN" sz="2000" b="0" i="0" smtClean="0">
                        <a:solidFill>
                          <a:schemeClr val="tx2"/>
                        </a:solidFill>
                        <a:latin typeface="Cambria Math" panose="02040503050406030204" pitchFamily="18" charset="0"/>
                      </a:rPr>
                      <m:t>J</m:t>
                    </m:r>
                    <m:r>
                      <a:rPr lang="en-US" altLang="zh-CN" sz="2000" b="0" i="0" smtClean="0">
                        <a:solidFill>
                          <a:schemeClr val="tx2"/>
                        </a:solidFill>
                        <a:latin typeface="Cambria Math" panose="02040503050406030204" pitchFamily="18" charset="0"/>
                      </a:rPr>
                      <m:t>(</m:t>
                    </m:r>
                    <m:r>
                      <m:rPr>
                        <m:sty m:val="p"/>
                      </m:rPr>
                      <a:rPr lang="en-US" altLang="zh-CN" sz="2000" b="0" i="0" smtClean="0">
                        <a:solidFill>
                          <a:schemeClr val="tx2"/>
                        </a:solidFill>
                        <a:latin typeface="Cambria Math" panose="02040503050406030204" pitchFamily="18" charset="0"/>
                      </a:rPr>
                      <m:t>a</m:t>
                    </m:r>
                    <m:r>
                      <a:rPr lang="en-US" altLang="zh-CN" sz="2000" b="0" i="0" smtClean="0">
                        <a:solidFill>
                          <a:schemeClr val="tx2"/>
                        </a:solidFill>
                        <a:latin typeface="Cambria Math" panose="02040503050406030204" pitchFamily="18" charset="0"/>
                      </a:rPr>
                      <m:t>)=</m:t>
                    </m:r>
                    <m:r>
                      <a:rPr lang="en-US" altLang="zh-CN" sz="2000" i="1">
                        <a:solidFill>
                          <a:schemeClr val="tx2"/>
                        </a:solidFill>
                        <a:latin typeface="Cambria Math" panose="02040503050406030204" pitchFamily="18" charset="0"/>
                      </a:rPr>
                      <m:t>−</m:t>
                    </m:r>
                    <m:sSub>
                      <m:sSubPr>
                        <m:ctrlPr>
                          <a:rPr lang="zh-CN" altLang="zh-CN" sz="2000" i="1">
                            <a:solidFill>
                              <a:schemeClr val="tx2"/>
                            </a:solidFill>
                            <a:latin typeface="Cambria Math" panose="02040503050406030204" pitchFamily="18" charset="0"/>
                          </a:rPr>
                        </m:ctrlPr>
                      </m:sSubPr>
                      <m:e>
                        <m:d>
                          <m:dPr>
                            <m:begChr m:val=""/>
                            <m:endChr m:val="|"/>
                            <m:ctrlPr>
                              <a:rPr lang="zh-CN" altLang="zh-CN" sz="2000" i="1">
                                <a:solidFill>
                                  <a:schemeClr val="tx2"/>
                                </a:solidFill>
                                <a:latin typeface="Cambria Math" panose="02040503050406030204" pitchFamily="18" charset="0"/>
                              </a:rPr>
                            </m:ctrlPr>
                          </m:dPr>
                          <m:e>
                            <m:r>
                              <a:rPr lang="en-US" altLang="zh-CN" sz="2000" i="1">
                                <a:solidFill>
                                  <a:schemeClr val="tx2"/>
                                </a:solidFill>
                                <a:latin typeface="Cambria Math" panose="02040503050406030204" pitchFamily="18" charset="0"/>
                              </a:rPr>
                              <m:t>𝐷</m:t>
                            </m:r>
                            <m:f>
                              <m:fPr>
                                <m:ctrlPr>
                                  <a:rPr lang="zh-CN" altLang="zh-CN" sz="2000" i="1">
                                    <a:solidFill>
                                      <a:schemeClr val="tx2"/>
                                    </a:solidFill>
                                    <a:latin typeface="Cambria Math" panose="02040503050406030204" pitchFamily="18" charset="0"/>
                                  </a:rPr>
                                </m:ctrlPr>
                              </m:fPr>
                              <m:num>
                                <m:r>
                                  <a:rPr lang="en-US" altLang="zh-CN" sz="2000" i="1">
                                    <a:solidFill>
                                      <a:schemeClr val="tx2"/>
                                    </a:solidFill>
                                    <a:latin typeface="Cambria Math" panose="02040503050406030204" pitchFamily="18" charset="0"/>
                                  </a:rPr>
                                  <m:t>𝑑</m:t>
                                </m:r>
                                <m:r>
                                  <a:rPr lang="en-US" altLang="zh-CN" sz="2000" i="1">
                                    <a:solidFill>
                                      <a:schemeClr val="tx2"/>
                                    </a:solidFill>
                                    <a:latin typeface="Cambria Math" panose="02040503050406030204" pitchFamily="18" charset="0"/>
                                  </a:rPr>
                                  <m:t>𝜙</m:t>
                                </m:r>
                              </m:num>
                              <m:den>
                                <m:r>
                                  <a:rPr lang="en-US" altLang="zh-CN" sz="2000" i="1">
                                    <a:solidFill>
                                      <a:schemeClr val="tx2"/>
                                    </a:solidFill>
                                    <a:latin typeface="Cambria Math" panose="02040503050406030204" pitchFamily="18" charset="0"/>
                                  </a:rPr>
                                  <m:t>𝑑𝑥</m:t>
                                </m:r>
                              </m:den>
                            </m:f>
                          </m:e>
                        </m:d>
                      </m:e>
                      <m:sub>
                        <m:r>
                          <a:rPr lang="en-US" altLang="zh-CN" sz="2000" i="1">
                            <a:solidFill>
                              <a:schemeClr val="tx2"/>
                            </a:solidFill>
                            <a:latin typeface="Cambria Math" panose="02040503050406030204" pitchFamily="18" charset="0"/>
                          </a:rPr>
                          <m:t>𝑥</m:t>
                        </m:r>
                        <m:r>
                          <a:rPr lang="en-US" altLang="zh-CN" sz="2000">
                            <a:solidFill>
                              <a:schemeClr val="tx2"/>
                            </a:solidFill>
                            <a:latin typeface="Cambria Math" panose="02040503050406030204" pitchFamily="18" charset="0"/>
                          </a:rPr>
                          <m:t>=</m:t>
                        </m:r>
                        <m:r>
                          <a:rPr lang="en-US" altLang="zh-CN" sz="2000" i="1">
                            <a:solidFill>
                              <a:schemeClr val="tx2"/>
                            </a:solidFill>
                            <a:latin typeface="Cambria Math" panose="02040503050406030204" pitchFamily="18" charset="0"/>
                          </a:rPr>
                          <m:t>𝑎</m:t>
                        </m:r>
                      </m:sub>
                    </m:sSub>
                    <m:r>
                      <a:rPr lang="en-US" altLang="zh-CN" sz="2000">
                        <a:solidFill>
                          <a:schemeClr val="tx2"/>
                        </a:solidFill>
                        <a:latin typeface="Cambria Math" panose="02040503050406030204" pitchFamily="18" charset="0"/>
                      </a:rPr>
                      <m:t>=</m:t>
                    </m:r>
                    <m:f>
                      <m:fPr>
                        <m:ctrlPr>
                          <a:rPr lang="zh-CN" altLang="zh-CN" sz="2000" i="1">
                            <a:solidFill>
                              <a:schemeClr val="tx2"/>
                            </a:solidFill>
                            <a:latin typeface="Cambria Math" panose="02040503050406030204" pitchFamily="18" charset="0"/>
                          </a:rPr>
                        </m:ctrlPr>
                      </m:fPr>
                      <m:num>
                        <m:r>
                          <a:rPr lang="en-US" altLang="zh-CN" sz="2000">
                            <a:solidFill>
                              <a:schemeClr val="tx2"/>
                            </a:solidFill>
                            <a:latin typeface="Cambria Math" panose="02040503050406030204" pitchFamily="18" charset="0"/>
                          </a:rPr>
                          <m:t>4</m:t>
                        </m:r>
                        <m:r>
                          <a:rPr lang="en-US" altLang="zh-CN" sz="2000" i="1">
                            <a:solidFill>
                              <a:schemeClr val="tx2"/>
                            </a:solidFill>
                            <a:latin typeface="Cambria Math" panose="02040503050406030204" pitchFamily="18" charset="0"/>
                          </a:rPr>
                          <m:t>𝐷𝐼</m:t>
                        </m:r>
                        <m:d>
                          <m:dPr>
                            <m:begChr m:val="["/>
                            <m:endChr m:val="]"/>
                            <m:ctrlPr>
                              <a:rPr lang="zh-CN" altLang="zh-CN" sz="2000" i="1">
                                <a:solidFill>
                                  <a:schemeClr val="tx2"/>
                                </a:solidFill>
                                <a:latin typeface="Cambria Math" panose="02040503050406030204" pitchFamily="18" charset="0"/>
                              </a:rPr>
                            </m:ctrlPr>
                          </m:dPr>
                          <m:e>
                            <m:r>
                              <a:rPr lang="en-US" altLang="zh-CN" sz="2000">
                                <a:solidFill>
                                  <a:schemeClr val="tx2"/>
                                </a:solidFill>
                                <a:latin typeface="Cambria Math" panose="02040503050406030204" pitchFamily="18" charset="0"/>
                              </a:rPr>
                              <m:t>(</m:t>
                            </m:r>
                            <m:r>
                              <a:rPr lang="en-US" altLang="zh-CN" sz="2000">
                                <a:solidFill>
                                  <a:schemeClr val="tx2"/>
                                </a:solidFill>
                                <a:latin typeface="Cambria Math" panose="02040503050406030204" pitchFamily="18" charset="0"/>
                              </a:rPr>
                              <m:t>1</m:t>
                            </m:r>
                            <m:r>
                              <a:rPr lang="en-US" altLang="zh-CN" sz="2000">
                                <a:solidFill>
                                  <a:schemeClr val="tx2"/>
                                </a:solidFill>
                                <a:latin typeface="Cambria Math" panose="02040503050406030204" pitchFamily="18" charset="0"/>
                              </a:rPr>
                              <m:t>+</m:t>
                            </m:r>
                            <m:r>
                              <a:rPr lang="en-US" altLang="zh-CN" sz="2000">
                                <a:solidFill>
                                  <a:schemeClr val="tx2"/>
                                </a:solidFill>
                                <a:latin typeface="Cambria Math" panose="02040503050406030204" pitchFamily="18" charset="0"/>
                              </a:rPr>
                              <m:t>2</m:t>
                            </m:r>
                            <m:r>
                              <a:rPr lang="en-US" altLang="zh-CN" sz="2000" i="1">
                                <a:solidFill>
                                  <a:schemeClr val="tx2"/>
                                </a:solidFill>
                                <a:latin typeface="Cambria Math" panose="02040503050406030204" pitchFamily="18" charset="0"/>
                              </a:rPr>
                              <m:t>𝐷</m:t>
                            </m:r>
                            <m:r>
                              <a:rPr lang="en-US" altLang="zh-CN" sz="2000">
                                <a:solidFill>
                                  <a:schemeClr val="tx2"/>
                                </a:solidFill>
                                <a:latin typeface="Cambria Math" panose="02040503050406030204" pitchFamily="18" charset="0"/>
                              </a:rPr>
                              <m:t>/</m:t>
                            </m:r>
                            <m:r>
                              <a:rPr lang="en-US" altLang="zh-CN" sz="2000" i="1">
                                <a:solidFill>
                                  <a:schemeClr val="tx2"/>
                                </a:solidFill>
                                <a:latin typeface="Cambria Math" panose="02040503050406030204" pitchFamily="18" charset="0"/>
                              </a:rPr>
                              <m:t>𝐿</m:t>
                            </m:r>
                            <m:r>
                              <a:rPr lang="en-US" altLang="zh-CN" sz="2000">
                                <a:solidFill>
                                  <a:schemeClr val="tx2"/>
                                </a:solidFill>
                                <a:latin typeface="Cambria Math" panose="02040503050406030204" pitchFamily="18" charset="0"/>
                              </a:rPr>
                              <m:t>)</m:t>
                            </m:r>
                            <m:sSup>
                              <m:sSupPr>
                                <m:ctrlPr>
                                  <a:rPr lang="zh-CN" altLang="zh-CN" sz="2000" i="1">
                                    <a:solidFill>
                                      <a:schemeClr val="tx2"/>
                                    </a:solidFill>
                                    <a:latin typeface="Cambria Math" panose="02040503050406030204" pitchFamily="18" charset="0"/>
                                  </a:rPr>
                                </m:ctrlPr>
                              </m:sSupPr>
                              <m:e>
                                <m:r>
                                  <a:rPr lang="en-US" altLang="zh-CN" sz="2000" i="1">
                                    <a:solidFill>
                                      <a:schemeClr val="tx2"/>
                                    </a:solidFill>
                                    <a:latin typeface="Cambria Math" panose="02040503050406030204" pitchFamily="18" charset="0"/>
                                  </a:rPr>
                                  <m:t>𝑒</m:t>
                                </m:r>
                              </m:e>
                              <m:sup>
                                <m:r>
                                  <a:rPr lang="en-US" altLang="zh-CN" sz="2000" i="1">
                                    <a:solidFill>
                                      <a:schemeClr val="tx2"/>
                                    </a:solidFill>
                                    <a:latin typeface="Cambria Math" panose="02040503050406030204" pitchFamily="18" charset="0"/>
                                  </a:rPr>
                                  <m:t>−</m:t>
                                </m:r>
                                <m:r>
                                  <a:rPr lang="en-US" altLang="zh-CN" sz="2000" i="1">
                                    <a:solidFill>
                                      <a:schemeClr val="tx2"/>
                                    </a:solidFill>
                                    <a:latin typeface="Cambria Math" panose="02040503050406030204" pitchFamily="18" charset="0"/>
                                  </a:rPr>
                                  <m:t>𝑎</m:t>
                                </m:r>
                                <m:r>
                                  <a:rPr lang="en-US" altLang="zh-CN" sz="2000">
                                    <a:solidFill>
                                      <a:schemeClr val="tx2"/>
                                    </a:solidFill>
                                    <a:latin typeface="Cambria Math" panose="02040503050406030204" pitchFamily="18" charset="0"/>
                                  </a:rPr>
                                  <m:t>/</m:t>
                                </m:r>
                                <m:r>
                                  <a:rPr lang="en-US" altLang="zh-CN" sz="2000" i="1">
                                    <a:solidFill>
                                      <a:schemeClr val="tx2"/>
                                    </a:solidFill>
                                    <a:latin typeface="Cambria Math" panose="02040503050406030204" pitchFamily="18" charset="0"/>
                                  </a:rPr>
                                  <m:t>𝐿</m:t>
                                </m:r>
                              </m:sup>
                            </m:sSup>
                            <m:r>
                              <a:rPr lang="en-US" altLang="zh-CN" sz="2000">
                                <a:solidFill>
                                  <a:schemeClr val="tx2"/>
                                </a:solidFill>
                                <a:latin typeface="Cambria Math" panose="02040503050406030204" pitchFamily="18" charset="0"/>
                              </a:rPr>
                              <m:t>/</m:t>
                            </m:r>
                            <m:r>
                              <a:rPr lang="en-US" altLang="zh-CN" sz="2000" i="1">
                                <a:solidFill>
                                  <a:schemeClr val="tx2"/>
                                </a:solidFill>
                                <a:latin typeface="Cambria Math" panose="02040503050406030204" pitchFamily="18" charset="0"/>
                              </a:rPr>
                              <m:t>𝐿</m:t>
                            </m:r>
                            <m:r>
                              <a:rPr lang="en-US" altLang="zh-CN" sz="2000">
                                <a:solidFill>
                                  <a:schemeClr val="tx2"/>
                                </a:solidFill>
                                <a:latin typeface="Cambria Math" panose="02040503050406030204" pitchFamily="18" charset="0"/>
                              </a:rPr>
                              <m:t>+(</m:t>
                            </m:r>
                            <m:r>
                              <a:rPr lang="en-US" altLang="zh-CN" sz="2000">
                                <a:solidFill>
                                  <a:schemeClr val="tx2"/>
                                </a:solidFill>
                                <a:latin typeface="Cambria Math" panose="02040503050406030204" pitchFamily="18" charset="0"/>
                              </a:rPr>
                              <m:t>1</m:t>
                            </m:r>
                            <m:r>
                              <a:rPr lang="en-US" altLang="zh-CN" sz="2000" i="1">
                                <a:solidFill>
                                  <a:schemeClr val="tx2"/>
                                </a:solidFill>
                                <a:latin typeface="Cambria Math" panose="02040503050406030204" pitchFamily="18" charset="0"/>
                              </a:rPr>
                              <m:t>−</m:t>
                            </m:r>
                            <m:r>
                              <a:rPr lang="en-US" altLang="zh-CN" sz="2000">
                                <a:solidFill>
                                  <a:schemeClr val="tx2"/>
                                </a:solidFill>
                                <a:latin typeface="Cambria Math" panose="02040503050406030204" pitchFamily="18" charset="0"/>
                              </a:rPr>
                              <m:t>2</m:t>
                            </m:r>
                            <m:r>
                              <a:rPr lang="en-US" altLang="zh-CN" sz="2000" i="1">
                                <a:solidFill>
                                  <a:schemeClr val="tx2"/>
                                </a:solidFill>
                                <a:latin typeface="Cambria Math" panose="02040503050406030204" pitchFamily="18" charset="0"/>
                              </a:rPr>
                              <m:t>𝐷</m:t>
                            </m:r>
                            <m:r>
                              <a:rPr lang="en-US" altLang="zh-CN" sz="2000">
                                <a:solidFill>
                                  <a:schemeClr val="tx2"/>
                                </a:solidFill>
                                <a:latin typeface="Cambria Math" panose="02040503050406030204" pitchFamily="18" charset="0"/>
                              </a:rPr>
                              <m:t>/</m:t>
                            </m:r>
                            <m:r>
                              <a:rPr lang="en-US" altLang="zh-CN" sz="2000" i="1">
                                <a:solidFill>
                                  <a:schemeClr val="tx2"/>
                                </a:solidFill>
                                <a:latin typeface="Cambria Math" panose="02040503050406030204" pitchFamily="18" charset="0"/>
                              </a:rPr>
                              <m:t>𝐿</m:t>
                            </m:r>
                            <m:r>
                              <a:rPr lang="en-US" altLang="zh-CN" sz="2000">
                                <a:solidFill>
                                  <a:schemeClr val="tx2"/>
                                </a:solidFill>
                                <a:latin typeface="Cambria Math" panose="02040503050406030204" pitchFamily="18" charset="0"/>
                              </a:rPr>
                              <m:t>)</m:t>
                            </m:r>
                            <m:sSup>
                              <m:sSupPr>
                                <m:ctrlPr>
                                  <a:rPr lang="zh-CN" altLang="zh-CN" sz="2000" i="1">
                                    <a:solidFill>
                                      <a:schemeClr val="tx2"/>
                                    </a:solidFill>
                                    <a:latin typeface="Cambria Math" panose="02040503050406030204" pitchFamily="18" charset="0"/>
                                  </a:rPr>
                                </m:ctrlPr>
                              </m:sSupPr>
                              <m:e>
                                <m:r>
                                  <a:rPr lang="en-US" altLang="zh-CN" sz="2000" i="1">
                                    <a:solidFill>
                                      <a:schemeClr val="tx2"/>
                                    </a:solidFill>
                                    <a:latin typeface="Cambria Math" panose="02040503050406030204" pitchFamily="18" charset="0"/>
                                  </a:rPr>
                                  <m:t>𝑒</m:t>
                                </m:r>
                              </m:e>
                              <m:sup>
                                <m:r>
                                  <a:rPr lang="en-US" altLang="zh-CN" sz="2000" i="1">
                                    <a:solidFill>
                                      <a:schemeClr val="tx2"/>
                                    </a:solidFill>
                                    <a:latin typeface="Cambria Math" panose="02040503050406030204" pitchFamily="18" charset="0"/>
                                  </a:rPr>
                                  <m:t>−</m:t>
                                </m:r>
                                <m:r>
                                  <a:rPr lang="en-US" altLang="zh-CN" sz="2000" i="1">
                                    <a:solidFill>
                                      <a:schemeClr val="tx2"/>
                                    </a:solidFill>
                                    <a:latin typeface="Cambria Math" panose="02040503050406030204" pitchFamily="18" charset="0"/>
                                  </a:rPr>
                                  <m:t>𝑎</m:t>
                                </m:r>
                                <m:r>
                                  <a:rPr lang="en-US" altLang="zh-CN" sz="2000">
                                    <a:solidFill>
                                      <a:schemeClr val="tx2"/>
                                    </a:solidFill>
                                    <a:latin typeface="Cambria Math" panose="02040503050406030204" pitchFamily="18" charset="0"/>
                                  </a:rPr>
                                  <m:t>/</m:t>
                                </m:r>
                                <m:r>
                                  <a:rPr lang="en-US" altLang="zh-CN" sz="2000" i="1">
                                    <a:solidFill>
                                      <a:schemeClr val="tx2"/>
                                    </a:solidFill>
                                    <a:latin typeface="Cambria Math" panose="02040503050406030204" pitchFamily="18" charset="0"/>
                                  </a:rPr>
                                  <m:t>𝐿</m:t>
                                </m:r>
                              </m:sup>
                            </m:sSup>
                            <m:r>
                              <a:rPr lang="en-US" altLang="zh-CN" sz="2000">
                                <a:solidFill>
                                  <a:schemeClr val="tx2"/>
                                </a:solidFill>
                                <a:latin typeface="Cambria Math" panose="02040503050406030204" pitchFamily="18" charset="0"/>
                              </a:rPr>
                              <m:t>/</m:t>
                            </m:r>
                            <m:r>
                              <a:rPr lang="en-US" altLang="zh-CN" sz="2000" i="1">
                                <a:solidFill>
                                  <a:schemeClr val="tx2"/>
                                </a:solidFill>
                                <a:latin typeface="Cambria Math" panose="02040503050406030204" pitchFamily="18" charset="0"/>
                              </a:rPr>
                              <m:t>𝐿</m:t>
                            </m:r>
                          </m:e>
                        </m:d>
                      </m:num>
                      <m:den>
                        <m:r>
                          <a:rPr lang="en-US" altLang="zh-CN" sz="2000">
                            <a:solidFill>
                              <a:schemeClr val="tx2"/>
                            </a:solidFill>
                            <a:latin typeface="Cambria Math" panose="02040503050406030204" pitchFamily="18" charset="0"/>
                          </a:rPr>
                          <m:t>(</m:t>
                        </m:r>
                        <m:r>
                          <a:rPr lang="en-US" altLang="zh-CN" sz="2000">
                            <a:solidFill>
                              <a:schemeClr val="tx2"/>
                            </a:solidFill>
                            <a:latin typeface="Cambria Math" panose="02040503050406030204" pitchFamily="18" charset="0"/>
                          </a:rPr>
                          <m:t>1</m:t>
                        </m:r>
                        <m:r>
                          <a:rPr lang="en-US" altLang="zh-CN" sz="2000">
                            <a:solidFill>
                              <a:schemeClr val="tx2"/>
                            </a:solidFill>
                            <a:latin typeface="Cambria Math" panose="02040503050406030204" pitchFamily="18" charset="0"/>
                          </a:rPr>
                          <m:t>+</m:t>
                        </m:r>
                        <m:r>
                          <a:rPr lang="en-US" altLang="zh-CN" sz="2000">
                            <a:solidFill>
                              <a:schemeClr val="tx2"/>
                            </a:solidFill>
                            <a:latin typeface="Cambria Math" panose="02040503050406030204" pitchFamily="18" charset="0"/>
                          </a:rPr>
                          <m:t>2</m:t>
                        </m:r>
                        <m:r>
                          <a:rPr lang="en-US" altLang="zh-CN" sz="2000" i="1">
                            <a:solidFill>
                              <a:schemeClr val="tx2"/>
                            </a:solidFill>
                            <a:latin typeface="Cambria Math" panose="02040503050406030204" pitchFamily="18" charset="0"/>
                          </a:rPr>
                          <m:t>𝐷</m:t>
                        </m:r>
                        <m:r>
                          <a:rPr lang="en-US" altLang="zh-CN" sz="2000">
                            <a:solidFill>
                              <a:schemeClr val="tx2"/>
                            </a:solidFill>
                            <a:latin typeface="Cambria Math" panose="02040503050406030204" pitchFamily="18" charset="0"/>
                          </a:rPr>
                          <m:t>/</m:t>
                        </m:r>
                        <m:r>
                          <a:rPr lang="en-US" altLang="zh-CN" sz="2000" i="1">
                            <a:solidFill>
                              <a:schemeClr val="tx2"/>
                            </a:solidFill>
                            <a:latin typeface="Cambria Math" panose="02040503050406030204" pitchFamily="18" charset="0"/>
                          </a:rPr>
                          <m:t>𝐿</m:t>
                        </m:r>
                        <m:sSup>
                          <m:sSupPr>
                            <m:ctrlPr>
                              <a:rPr lang="zh-CN" altLang="zh-CN" sz="2000" i="1">
                                <a:solidFill>
                                  <a:schemeClr val="tx2"/>
                                </a:solidFill>
                                <a:latin typeface="Cambria Math" panose="02040503050406030204" pitchFamily="18" charset="0"/>
                              </a:rPr>
                            </m:ctrlPr>
                          </m:sSupPr>
                          <m:e>
                            <m:r>
                              <a:rPr lang="en-US" altLang="zh-CN" sz="2000">
                                <a:solidFill>
                                  <a:schemeClr val="tx2"/>
                                </a:solidFill>
                                <a:latin typeface="Cambria Math" panose="02040503050406030204" pitchFamily="18" charset="0"/>
                              </a:rPr>
                              <m:t>)</m:t>
                            </m:r>
                          </m:e>
                          <m:sup>
                            <m:r>
                              <a:rPr lang="en-US" altLang="zh-CN" sz="2000">
                                <a:solidFill>
                                  <a:schemeClr val="tx2"/>
                                </a:solidFill>
                                <a:latin typeface="Cambria Math" panose="02040503050406030204" pitchFamily="18" charset="0"/>
                              </a:rPr>
                              <m:t>2</m:t>
                            </m:r>
                          </m:sup>
                        </m:sSup>
                        <m:r>
                          <a:rPr lang="en-US" altLang="zh-CN" sz="2000" i="1">
                            <a:solidFill>
                              <a:schemeClr val="tx2"/>
                            </a:solidFill>
                            <a:latin typeface="Cambria Math" panose="02040503050406030204" pitchFamily="18" charset="0"/>
                          </a:rPr>
                          <m:t>−</m:t>
                        </m:r>
                        <m:r>
                          <a:rPr lang="en-US" altLang="zh-CN" sz="2000">
                            <a:solidFill>
                              <a:schemeClr val="tx2"/>
                            </a:solidFill>
                            <a:latin typeface="Cambria Math" panose="02040503050406030204" pitchFamily="18" charset="0"/>
                          </a:rPr>
                          <m:t>(</m:t>
                        </m:r>
                        <m:r>
                          <a:rPr lang="en-US" altLang="zh-CN" sz="2000">
                            <a:solidFill>
                              <a:schemeClr val="tx2"/>
                            </a:solidFill>
                            <a:latin typeface="Cambria Math" panose="02040503050406030204" pitchFamily="18" charset="0"/>
                          </a:rPr>
                          <m:t>1</m:t>
                        </m:r>
                        <m:r>
                          <a:rPr lang="en-US" altLang="zh-CN" sz="2000" i="1">
                            <a:solidFill>
                              <a:schemeClr val="tx2"/>
                            </a:solidFill>
                            <a:latin typeface="Cambria Math" panose="02040503050406030204" pitchFamily="18" charset="0"/>
                          </a:rPr>
                          <m:t>−</m:t>
                        </m:r>
                        <m:r>
                          <a:rPr lang="en-US" altLang="zh-CN" sz="2000">
                            <a:solidFill>
                              <a:schemeClr val="tx2"/>
                            </a:solidFill>
                            <a:latin typeface="Cambria Math" panose="02040503050406030204" pitchFamily="18" charset="0"/>
                          </a:rPr>
                          <m:t>2</m:t>
                        </m:r>
                        <m:r>
                          <a:rPr lang="en-US" altLang="zh-CN" sz="2000" i="1">
                            <a:solidFill>
                              <a:schemeClr val="tx2"/>
                            </a:solidFill>
                            <a:latin typeface="Cambria Math" panose="02040503050406030204" pitchFamily="18" charset="0"/>
                          </a:rPr>
                          <m:t>𝐷</m:t>
                        </m:r>
                        <m:r>
                          <a:rPr lang="en-US" altLang="zh-CN" sz="2000">
                            <a:solidFill>
                              <a:schemeClr val="tx2"/>
                            </a:solidFill>
                            <a:latin typeface="Cambria Math" panose="02040503050406030204" pitchFamily="18" charset="0"/>
                          </a:rPr>
                          <m:t>/</m:t>
                        </m:r>
                        <m:r>
                          <a:rPr lang="en-US" altLang="zh-CN" sz="2000" i="1">
                            <a:solidFill>
                              <a:schemeClr val="tx2"/>
                            </a:solidFill>
                            <a:latin typeface="Cambria Math" panose="02040503050406030204" pitchFamily="18" charset="0"/>
                          </a:rPr>
                          <m:t>𝐿</m:t>
                        </m:r>
                        <m:sSup>
                          <m:sSupPr>
                            <m:ctrlPr>
                              <a:rPr lang="zh-CN" altLang="zh-CN" sz="2000" i="1">
                                <a:solidFill>
                                  <a:schemeClr val="tx2"/>
                                </a:solidFill>
                                <a:latin typeface="Cambria Math" panose="02040503050406030204" pitchFamily="18" charset="0"/>
                              </a:rPr>
                            </m:ctrlPr>
                          </m:sSupPr>
                          <m:e>
                            <m:r>
                              <a:rPr lang="en-US" altLang="zh-CN" sz="2000">
                                <a:solidFill>
                                  <a:schemeClr val="tx2"/>
                                </a:solidFill>
                                <a:latin typeface="Cambria Math" panose="02040503050406030204" pitchFamily="18" charset="0"/>
                              </a:rPr>
                              <m:t>)</m:t>
                            </m:r>
                          </m:e>
                          <m:sup>
                            <m:r>
                              <a:rPr lang="en-US" altLang="zh-CN" sz="2000">
                                <a:solidFill>
                                  <a:schemeClr val="tx2"/>
                                </a:solidFill>
                                <a:latin typeface="Cambria Math" panose="02040503050406030204" pitchFamily="18" charset="0"/>
                              </a:rPr>
                              <m:t>2</m:t>
                            </m:r>
                          </m:sup>
                        </m:sSup>
                        <m:sSup>
                          <m:sSupPr>
                            <m:ctrlPr>
                              <a:rPr lang="zh-CN" altLang="zh-CN" sz="2000" i="1">
                                <a:solidFill>
                                  <a:schemeClr val="tx2"/>
                                </a:solidFill>
                                <a:latin typeface="Cambria Math" panose="02040503050406030204" pitchFamily="18" charset="0"/>
                              </a:rPr>
                            </m:ctrlPr>
                          </m:sSupPr>
                          <m:e>
                            <m:r>
                              <a:rPr lang="en-US" altLang="zh-CN" sz="2000" i="1">
                                <a:solidFill>
                                  <a:schemeClr val="tx2"/>
                                </a:solidFill>
                                <a:latin typeface="Cambria Math" panose="02040503050406030204" pitchFamily="18" charset="0"/>
                              </a:rPr>
                              <m:t>𝑒</m:t>
                            </m:r>
                          </m:e>
                          <m:sup>
                            <m:r>
                              <a:rPr lang="en-US" altLang="zh-CN" sz="2000" i="1">
                                <a:solidFill>
                                  <a:schemeClr val="tx2"/>
                                </a:solidFill>
                                <a:latin typeface="Cambria Math" panose="02040503050406030204" pitchFamily="18" charset="0"/>
                              </a:rPr>
                              <m:t>−</m:t>
                            </m:r>
                            <m:r>
                              <a:rPr lang="en-US" altLang="zh-CN" sz="2000">
                                <a:solidFill>
                                  <a:schemeClr val="tx2"/>
                                </a:solidFill>
                                <a:latin typeface="Cambria Math" panose="02040503050406030204" pitchFamily="18" charset="0"/>
                              </a:rPr>
                              <m:t>2</m:t>
                            </m:r>
                            <m:r>
                              <a:rPr lang="en-US" altLang="zh-CN" sz="2000" i="1">
                                <a:solidFill>
                                  <a:schemeClr val="tx2"/>
                                </a:solidFill>
                                <a:latin typeface="Cambria Math" panose="02040503050406030204" pitchFamily="18" charset="0"/>
                              </a:rPr>
                              <m:t>𝑎</m:t>
                            </m:r>
                            <m:r>
                              <a:rPr lang="en-US" altLang="zh-CN" sz="2000">
                                <a:solidFill>
                                  <a:schemeClr val="tx2"/>
                                </a:solidFill>
                                <a:latin typeface="Cambria Math" panose="02040503050406030204" pitchFamily="18" charset="0"/>
                              </a:rPr>
                              <m:t>/</m:t>
                            </m:r>
                            <m:r>
                              <a:rPr lang="en-US" altLang="zh-CN" sz="2000" i="1">
                                <a:solidFill>
                                  <a:schemeClr val="tx2"/>
                                </a:solidFill>
                                <a:latin typeface="Cambria Math" panose="02040503050406030204" pitchFamily="18" charset="0"/>
                              </a:rPr>
                              <m:t>𝐿</m:t>
                            </m:r>
                          </m:sup>
                        </m:sSup>
                      </m:den>
                    </m:f>
                  </m:oMath>
                </a14:m>
                <a:r>
                  <a:rPr lang="en-US" altLang="zh-CN" sz="2000" dirty="0">
                    <a:solidFill>
                      <a:schemeClr val="tx2"/>
                    </a:solidFill>
                    <a:latin typeface="华文楷体" panose="02010600040101010101" charset="-122"/>
                    <a:ea typeface="华文楷体" panose="02010600040101010101" charset="-122"/>
                  </a:rPr>
                  <a:t> </a:t>
                </a:r>
                <a:endParaRPr lang="en-US" altLang="zh-CN" sz="2000" dirty="0">
                  <a:solidFill>
                    <a:schemeClr val="tx2"/>
                  </a:solidFill>
                  <a:latin typeface="华文楷体" panose="02010600040101010101" charset="-122"/>
                  <a:ea typeface="华文楷体" panose="02010600040101010101" charset="-122"/>
                </a:endParaRPr>
              </a:p>
              <a:p>
                <a:pPr algn="ctr">
                  <a:lnSpc>
                    <a:spcPct val="150000"/>
                  </a:lnSpc>
                </a:pPr>
                <a14:m>
                  <m:oMath xmlns:m="http://schemas.openxmlformats.org/officeDocument/2006/math">
                    <m:r>
                      <a:rPr lang="en-US" altLang="zh-CN" sz="2000">
                        <a:solidFill>
                          <a:schemeClr val="tx2"/>
                        </a:solidFill>
                        <a:latin typeface="Cambria Math" panose="02040503050406030204" pitchFamily="18" charset="0"/>
                      </a:rPr>
                      <m:t>=</m:t>
                    </m:r>
                    <m:f>
                      <m:fPr>
                        <m:ctrlPr>
                          <a:rPr lang="zh-CN" altLang="zh-CN" sz="2000" i="1">
                            <a:solidFill>
                              <a:schemeClr val="tx2"/>
                            </a:solidFill>
                            <a:latin typeface="Cambria Math" panose="02040503050406030204" pitchFamily="18" charset="0"/>
                          </a:rPr>
                        </m:ctrlPr>
                      </m:fPr>
                      <m:num>
                        <m:r>
                          <a:rPr lang="en-US" altLang="zh-CN" sz="2000" i="1">
                            <a:solidFill>
                              <a:schemeClr val="tx2"/>
                            </a:solidFill>
                            <a:latin typeface="Cambria Math" panose="02040503050406030204" pitchFamily="18" charset="0"/>
                          </a:rPr>
                          <m:t>𝐼</m:t>
                        </m:r>
                        <m:sSup>
                          <m:sSupPr>
                            <m:ctrlPr>
                              <a:rPr lang="zh-CN" altLang="zh-CN" sz="2000" i="1">
                                <a:solidFill>
                                  <a:schemeClr val="tx2"/>
                                </a:solidFill>
                                <a:latin typeface="Cambria Math" panose="02040503050406030204" pitchFamily="18" charset="0"/>
                              </a:rPr>
                            </m:ctrlPr>
                          </m:sSupPr>
                          <m:e>
                            <m:r>
                              <a:rPr lang="en-US" altLang="zh-CN" sz="2000" i="1">
                                <a:solidFill>
                                  <a:schemeClr val="tx2"/>
                                </a:solidFill>
                                <a:latin typeface="Cambria Math" panose="02040503050406030204" pitchFamily="18" charset="0"/>
                              </a:rPr>
                              <m:t>𝑒</m:t>
                            </m:r>
                          </m:e>
                          <m:sup>
                            <m:r>
                              <a:rPr lang="en-US" altLang="zh-CN" sz="2000" i="1">
                                <a:solidFill>
                                  <a:schemeClr val="tx2"/>
                                </a:solidFill>
                                <a:latin typeface="Cambria Math" panose="02040503050406030204" pitchFamily="18" charset="0"/>
                              </a:rPr>
                              <m:t>−</m:t>
                            </m:r>
                            <m:r>
                              <a:rPr lang="en-US" altLang="zh-CN" sz="2000" i="1">
                                <a:solidFill>
                                  <a:schemeClr val="tx2"/>
                                </a:solidFill>
                                <a:latin typeface="Cambria Math" panose="02040503050406030204" pitchFamily="18" charset="0"/>
                              </a:rPr>
                              <m:t>𝑎</m:t>
                            </m:r>
                            <m:r>
                              <a:rPr lang="en-US" altLang="zh-CN" sz="2000">
                                <a:solidFill>
                                  <a:schemeClr val="tx2"/>
                                </a:solidFill>
                                <a:latin typeface="Cambria Math" panose="02040503050406030204" pitchFamily="18" charset="0"/>
                              </a:rPr>
                              <m:t>/</m:t>
                            </m:r>
                            <m:r>
                              <a:rPr lang="en-US" altLang="zh-CN" sz="2000" i="1">
                                <a:solidFill>
                                  <a:schemeClr val="tx2"/>
                                </a:solidFill>
                                <a:latin typeface="Cambria Math" panose="02040503050406030204" pitchFamily="18" charset="0"/>
                              </a:rPr>
                              <m:t>𝐿</m:t>
                            </m:r>
                          </m:sup>
                        </m:sSup>
                        <m:r>
                          <a:rPr lang="en-US" altLang="zh-CN" sz="2000">
                            <a:solidFill>
                              <a:schemeClr val="tx2"/>
                            </a:solidFill>
                            <a:latin typeface="Cambria Math" panose="02040503050406030204" pitchFamily="18" charset="0"/>
                          </a:rPr>
                          <m:t>8</m:t>
                        </m:r>
                        <m:r>
                          <a:rPr lang="en-US" altLang="zh-CN" sz="2000" i="1">
                            <a:solidFill>
                              <a:schemeClr val="tx2"/>
                            </a:solidFill>
                            <a:latin typeface="Cambria Math" panose="02040503050406030204" pitchFamily="18" charset="0"/>
                          </a:rPr>
                          <m:t>𝐷</m:t>
                        </m:r>
                        <m:r>
                          <a:rPr lang="en-US" altLang="zh-CN" sz="2000">
                            <a:solidFill>
                              <a:schemeClr val="tx2"/>
                            </a:solidFill>
                            <a:latin typeface="Cambria Math" panose="02040503050406030204" pitchFamily="18" charset="0"/>
                          </a:rPr>
                          <m:t>/</m:t>
                        </m:r>
                        <m:r>
                          <a:rPr lang="en-US" altLang="zh-CN" sz="2000" i="1">
                            <a:solidFill>
                              <a:schemeClr val="tx2"/>
                            </a:solidFill>
                            <a:latin typeface="Cambria Math" panose="02040503050406030204" pitchFamily="18" charset="0"/>
                          </a:rPr>
                          <m:t>𝐿</m:t>
                        </m:r>
                      </m:num>
                      <m:den>
                        <m:r>
                          <a:rPr lang="en-US" altLang="zh-CN" sz="2000">
                            <a:solidFill>
                              <a:schemeClr val="tx2"/>
                            </a:solidFill>
                            <a:latin typeface="Cambria Math" panose="02040503050406030204" pitchFamily="18" charset="0"/>
                          </a:rPr>
                          <m:t>(</m:t>
                        </m:r>
                        <m:r>
                          <a:rPr lang="en-US" altLang="zh-CN" sz="2000">
                            <a:solidFill>
                              <a:schemeClr val="tx2"/>
                            </a:solidFill>
                            <a:latin typeface="Cambria Math" panose="02040503050406030204" pitchFamily="18" charset="0"/>
                          </a:rPr>
                          <m:t>1</m:t>
                        </m:r>
                        <m:r>
                          <a:rPr lang="en-US" altLang="zh-CN" sz="2000">
                            <a:solidFill>
                              <a:schemeClr val="tx2"/>
                            </a:solidFill>
                            <a:latin typeface="Cambria Math" panose="02040503050406030204" pitchFamily="18" charset="0"/>
                          </a:rPr>
                          <m:t>+</m:t>
                        </m:r>
                        <m:r>
                          <a:rPr lang="en-US" altLang="zh-CN" sz="2000">
                            <a:solidFill>
                              <a:schemeClr val="tx2"/>
                            </a:solidFill>
                            <a:latin typeface="Cambria Math" panose="02040503050406030204" pitchFamily="18" charset="0"/>
                          </a:rPr>
                          <m:t>2</m:t>
                        </m:r>
                        <m:r>
                          <a:rPr lang="en-US" altLang="zh-CN" sz="2000" i="1">
                            <a:solidFill>
                              <a:schemeClr val="tx2"/>
                            </a:solidFill>
                            <a:latin typeface="Cambria Math" panose="02040503050406030204" pitchFamily="18" charset="0"/>
                          </a:rPr>
                          <m:t>𝐷</m:t>
                        </m:r>
                        <m:r>
                          <a:rPr lang="en-US" altLang="zh-CN" sz="2000">
                            <a:solidFill>
                              <a:schemeClr val="tx2"/>
                            </a:solidFill>
                            <a:latin typeface="Cambria Math" panose="02040503050406030204" pitchFamily="18" charset="0"/>
                          </a:rPr>
                          <m:t>/</m:t>
                        </m:r>
                        <m:r>
                          <a:rPr lang="en-US" altLang="zh-CN" sz="2000" i="1">
                            <a:solidFill>
                              <a:schemeClr val="tx2"/>
                            </a:solidFill>
                            <a:latin typeface="Cambria Math" panose="02040503050406030204" pitchFamily="18" charset="0"/>
                          </a:rPr>
                          <m:t>𝐿</m:t>
                        </m:r>
                        <m:sSup>
                          <m:sSupPr>
                            <m:ctrlPr>
                              <a:rPr lang="zh-CN" altLang="zh-CN" sz="2000" i="1">
                                <a:solidFill>
                                  <a:schemeClr val="tx2"/>
                                </a:solidFill>
                                <a:latin typeface="Cambria Math" panose="02040503050406030204" pitchFamily="18" charset="0"/>
                              </a:rPr>
                            </m:ctrlPr>
                          </m:sSupPr>
                          <m:e>
                            <m:r>
                              <a:rPr lang="en-US" altLang="zh-CN" sz="2000">
                                <a:solidFill>
                                  <a:schemeClr val="tx2"/>
                                </a:solidFill>
                                <a:latin typeface="Cambria Math" panose="02040503050406030204" pitchFamily="18" charset="0"/>
                              </a:rPr>
                              <m:t>)</m:t>
                            </m:r>
                          </m:e>
                          <m:sup>
                            <m:r>
                              <a:rPr lang="en-US" altLang="zh-CN" sz="2000">
                                <a:solidFill>
                                  <a:schemeClr val="tx2"/>
                                </a:solidFill>
                                <a:latin typeface="Cambria Math" panose="02040503050406030204" pitchFamily="18" charset="0"/>
                              </a:rPr>
                              <m:t>2</m:t>
                            </m:r>
                          </m:sup>
                        </m:sSup>
                        <m:r>
                          <a:rPr lang="en-US" altLang="zh-CN" sz="2000" i="1">
                            <a:solidFill>
                              <a:schemeClr val="tx2"/>
                            </a:solidFill>
                            <a:latin typeface="Cambria Math" panose="02040503050406030204" pitchFamily="18" charset="0"/>
                          </a:rPr>
                          <m:t>−</m:t>
                        </m:r>
                        <m:r>
                          <a:rPr lang="en-US" altLang="zh-CN" sz="2000">
                            <a:solidFill>
                              <a:schemeClr val="tx2"/>
                            </a:solidFill>
                            <a:latin typeface="Cambria Math" panose="02040503050406030204" pitchFamily="18" charset="0"/>
                          </a:rPr>
                          <m:t>(</m:t>
                        </m:r>
                        <m:r>
                          <a:rPr lang="en-US" altLang="zh-CN" sz="2000">
                            <a:solidFill>
                              <a:schemeClr val="tx2"/>
                            </a:solidFill>
                            <a:latin typeface="Cambria Math" panose="02040503050406030204" pitchFamily="18" charset="0"/>
                          </a:rPr>
                          <m:t>1</m:t>
                        </m:r>
                        <m:r>
                          <a:rPr lang="en-US" altLang="zh-CN" sz="2000" i="1">
                            <a:solidFill>
                              <a:schemeClr val="tx2"/>
                            </a:solidFill>
                            <a:latin typeface="Cambria Math" panose="02040503050406030204" pitchFamily="18" charset="0"/>
                          </a:rPr>
                          <m:t>−</m:t>
                        </m:r>
                        <m:r>
                          <a:rPr lang="en-US" altLang="zh-CN" sz="2000">
                            <a:solidFill>
                              <a:schemeClr val="tx2"/>
                            </a:solidFill>
                            <a:latin typeface="Cambria Math" panose="02040503050406030204" pitchFamily="18" charset="0"/>
                          </a:rPr>
                          <m:t>2</m:t>
                        </m:r>
                        <m:r>
                          <a:rPr lang="en-US" altLang="zh-CN" sz="2000" i="1">
                            <a:solidFill>
                              <a:schemeClr val="tx2"/>
                            </a:solidFill>
                            <a:latin typeface="Cambria Math" panose="02040503050406030204" pitchFamily="18" charset="0"/>
                          </a:rPr>
                          <m:t>𝐷</m:t>
                        </m:r>
                        <m:r>
                          <a:rPr lang="en-US" altLang="zh-CN" sz="2000">
                            <a:solidFill>
                              <a:schemeClr val="tx2"/>
                            </a:solidFill>
                            <a:latin typeface="Cambria Math" panose="02040503050406030204" pitchFamily="18" charset="0"/>
                          </a:rPr>
                          <m:t>/</m:t>
                        </m:r>
                        <m:r>
                          <a:rPr lang="en-US" altLang="zh-CN" sz="2000" i="1">
                            <a:solidFill>
                              <a:schemeClr val="tx2"/>
                            </a:solidFill>
                            <a:latin typeface="Cambria Math" panose="02040503050406030204" pitchFamily="18" charset="0"/>
                          </a:rPr>
                          <m:t>𝐿</m:t>
                        </m:r>
                        <m:sSup>
                          <m:sSupPr>
                            <m:ctrlPr>
                              <a:rPr lang="zh-CN" altLang="zh-CN" sz="2000" i="1">
                                <a:solidFill>
                                  <a:schemeClr val="tx2"/>
                                </a:solidFill>
                                <a:latin typeface="Cambria Math" panose="02040503050406030204" pitchFamily="18" charset="0"/>
                              </a:rPr>
                            </m:ctrlPr>
                          </m:sSupPr>
                          <m:e>
                            <m:r>
                              <a:rPr lang="en-US" altLang="zh-CN" sz="2000">
                                <a:solidFill>
                                  <a:schemeClr val="tx2"/>
                                </a:solidFill>
                                <a:latin typeface="Cambria Math" panose="02040503050406030204" pitchFamily="18" charset="0"/>
                              </a:rPr>
                              <m:t>)</m:t>
                            </m:r>
                          </m:e>
                          <m:sup>
                            <m:r>
                              <a:rPr lang="en-US" altLang="zh-CN" sz="2000">
                                <a:solidFill>
                                  <a:schemeClr val="tx2"/>
                                </a:solidFill>
                                <a:latin typeface="Cambria Math" panose="02040503050406030204" pitchFamily="18" charset="0"/>
                              </a:rPr>
                              <m:t>2</m:t>
                            </m:r>
                          </m:sup>
                        </m:sSup>
                        <m:sSup>
                          <m:sSupPr>
                            <m:ctrlPr>
                              <a:rPr lang="zh-CN" altLang="zh-CN" sz="2000" i="1">
                                <a:solidFill>
                                  <a:schemeClr val="tx2"/>
                                </a:solidFill>
                                <a:latin typeface="Cambria Math" panose="02040503050406030204" pitchFamily="18" charset="0"/>
                              </a:rPr>
                            </m:ctrlPr>
                          </m:sSupPr>
                          <m:e>
                            <m:r>
                              <a:rPr lang="en-US" altLang="zh-CN" sz="2000" i="1">
                                <a:solidFill>
                                  <a:schemeClr val="tx2"/>
                                </a:solidFill>
                                <a:latin typeface="Cambria Math" panose="02040503050406030204" pitchFamily="18" charset="0"/>
                              </a:rPr>
                              <m:t>𝑒</m:t>
                            </m:r>
                          </m:e>
                          <m:sup>
                            <m:r>
                              <a:rPr lang="en-US" altLang="zh-CN" sz="2000" i="1">
                                <a:solidFill>
                                  <a:schemeClr val="tx2"/>
                                </a:solidFill>
                                <a:latin typeface="Cambria Math" panose="02040503050406030204" pitchFamily="18" charset="0"/>
                              </a:rPr>
                              <m:t>−</m:t>
                            </m:r>
                            <m:r>
                              <a:rPr lang="en-US" altLang="zh-CN" sz="2000">
                                <a:solidFill>
                                  <a:schemeClr val="tx2"/>
                                </a:solidFill>
                                <a:latin typeface="Cambria Math" panose="02040503050406030204" pitchFamily="18" charset="0"/>
                              </a:rPr>
                              <m:t>2</m:t>
                            </m:r>
                            <m:r>
                              <a:rPr lang="en-US" altLang="zh-CN" sz="2000" i="1">
                                <a:solidFill>
                                  <a:schemeClr val="tx2"/>
                                </a:solidFill>
                                <a:latin typeface="Cambria Math" panose="02040503050406030204" pitchFamily="18" charset="0"/>
                              </a:rPr>
                              <m:t>𝑎</m:t>
                            </m:r>
                            <m:r>
                              <a:rPr lang="en-US" altLang="zh-CN" sz="2000">
                                <a:solidFill>
                                  <a:schemeClr val="tx2"/>
                                </a:solidFill>
                                <a:latin typeface="Cambria Math" panose="02040503050406030204" pitchFamily="18" charset="0"/>
                              </a:rPr>
                              <m:t>/</m:t>
                            </m:r>
                            <m:r>
                              <a:rPr lang="en-US" altLang="zh-CN" sz="2000" i="1">
                                <a:solidFill>
                                  <a:schemeClr val="tx2"/>
                                </a:solidFill>
                                <a:latin typeface="Cambria Math" panose="02040503050406030204" pitchFamily="18" charset="0"/>
                              </a:rPr>
                              <m:t>𝐿</m:t>
                            </m:r>
                          </m:sup>
                        </m:sSup>
                      </m:den>
                    </m:f>
                  </m:oMath>
                </a14:m>
                <a:r>
                  <a:rPr lang="en-US" altLang="zh-CN" sz="2000" dirty="0">
                    <a:solidFill>
                      <a:schemeClr val="tx2"/>
                    </a:solidFill>
                    <a:latin typeface="华文楷体" panose="02010600040101010101" charset="-122"/>
                    <a:ea typeface="华文楷体" panose="02010600040101010101" charset="-122"/>
                  </a:rPr>
                  <a:t> </a:t>
                </a:r>
                <a:endParaRPr lang="zh-CN" altLang="zh-CN" sz="2000" dirty="0">
                  <a:solidFill>
                    <a:schemeClr val="tx2"/>
                  </a:solidFill>
                  <a:latin typeface="华文楷体" panose="02010600040101010101" charset="-122"/>
                  <a:ea typeface="华文楷体" panose="02010600040101010101" charset="-122"/>
                </a:endParaRPr>
              </a:p>
              <a:p>
                <a:pPr>
                  <a:lnSpc>
                    <a:spcPct val="150000"/>
                  </a:lnSpc>
                </a:pPr>
                <a:r>
                  <a:rPr lang="zh-CN" altLang="zh-CN" sz="2000" dirty="0">
                    <a:solidFill>
                      <a:schemeClr val="tx2"/>
                    </a:solidFill>
                    <a:latin typeface="华文楷体" panose="02010600040101010101" charset="-122"/>
                    <a:ea typeface="华文楷体" panose="02010600040101010101" charset="-122"/>
                  </a:rPr>
                  <a:t>中子最终扩散穿过平板的概率</a:t>
                </a:r>
                <a:r>
                  <a:rPr lang="en-US" altLang="zh-CN" sz="2000" dirty="0">
                    <a:solidFill>
                      <a:schemeClr val="tx2"/>
                    </a:solidFill>
                    <a:latin typeface="华文楷体" panose="02010600040101010101" charset="-122"/>
                    <a:ea typeface="华文楷体" panose="02010600040101010101" charset="-122"/>
                  </a:rPr>
                  <a:t>:</a:t>
                </a:r>
                <a:endParaRPr lang="zh-CN" altLang="zh-CN" sz="2000" dirty="0">
                  <a:solidFill>
                    <a:schemeClr val="tx2"/>
                  </a:solidFill>
                  <a:latin typeface="华文楷体" panose="02010600040101010101" charset="-122"/>
                  <a:ea typeface="华文楷体" panose="02010600040101010101" charset="-122"/>
                </a:endParaRPr>
              </a:p>
              <a:p>
                <a:pPr algn="ctr">
                  <a:lnSpc>
                    <a:spcPct val="150000"/>
                  </a:lnSpc>
                </a:pPr>
                <a14:m>
                  <m:oMath xmlns:m="http://schemas.openxmlformats.org/officeDocument/2006/math">
                    <m:r>
                      <a:rPr lang="en-US" altLang="zh-CN" sz="2000" i="1">
                        <a:solidFill>
                          <a:schemeClr val="tx2"/>
                        </a:solidFill>
                        <a:latin typeface="Cambria Math" panose="02040503050406030204" pitchFamily="18" charset="0"/>
                      </a:rPr>
                      <m:t>𝑃</m:t>
                    </m:r>
                    <m:r>
                      <a:rPr lang="en-US" altLang="zh-CN" sz="2000">
                        <a:solidFill>
                          <a:schemeClr val="tx2"/>
                        </a:solidFill>
                        <a:latin typeface="Cambria Math" panose="02040503050406030204" pitchFamily="18" charset="0"/>
                      </a:rPr>
                      <m:t>=</m:t>
                    </m:r>
                    <m:f>
                      <m:fPr>
                        <m:ctrlPr>
                          <a:rPr lang="zh-CN" altLang="zh-CN" sz="2000" i="1">
                            <a:solidFill>
                              <a:schemeClr val="tx2"/>
                            </a:solidFill>
                            <a:latin typeface="Cambria Math" panose="02040503050406030204" pitchFamily="18" charset="0"/>
                          </a:rPr>
                        </m:ctrlPr>
                      </m:fPr>
                      <m:num>
                        <m:r>
                          <a:rPr lang="en-US" altLang="zh-CN" sz="2000" i="1">
                            <a:solidFill>
                              <a:schemeClr val="tx2"/>
                            </a:solidFill>
                            <a:latin typeface="Cambria Math" panose="02040503050406030204" pitchFamily="18" charset="0"/>
                          </a:rPr>
                          <m:t>𝐽</m:t>
                        </m:r>
                        <m:r>
                          <a:rPr lang="en-US" altLang="zh-CN" sz="2000">
                            <a:solidFill>
                              <a:schemeClr val="tx2"/>
                            </a:solidFill>
                            <a:latin typeface="Cambria Math" panose="02040503050406030204" pitchFamily="18" charset="0"/>
                          </a:rPr>
                          <m:t>(</m:t>
                        </m:r>
                        <m:r>
                          <a:rPr lang="en-US" altLang="zh-CN" sz="2000" i="1">
                            <a:solidFill>
                              <a:schemeClr val="tx2"/>
                            </a:solidFill>
                            <a:latin typeface="Cambria Math" panose="02040503050406030204" pitchFamily="18" charset="0"/>
                          </a:rPr>
                          <m:t>𝑎</m:t>
                        </m:r>
                        <m:r>
                          <a:rPr lang="en-US" altLang="zh-CN" sz="2000">
                            <a:solidFill>
                              <a:schemeClr val="tx2"/>
                            </a:solidFill>
                            <a:latin typeface="Cambria Math" panose="02040503050406030204" pitchFamily="18" charset="0"/>
                          </a:rPr>
                          <m:t>)</m:t>
                        </m:r>
                      </m:num>
                      <m:den>
                        <m:r>
                          <a:rPr lang="en-US" altLang="zh-CN" sz="2000" i="1">
                            <a:solidFill>
                              <a:schemeClr val="tx2"/>
                            </a:solidFill>
                            <a:latin typeface="Cambria Math" panose="02040503050406030204" pitchFamily="18" charset="0"/>
                          </a:rPr>
                          <m:t>𝐼</m:t>
                        </m:r>
                      </m:den>
                    </m:f>
                    <m:r>
                      <a:rPr lang="en-US" altLang="zh-CN" sz="2000">
                        <a:solidFill>
                          <a:schemeClr val="tx2"/>
                        </a:solidFill>
                        <a:latin typeface="Cambria Math" panose="02040503050406030204" pitchFamily="18" charset="0"/>
                      </a:rPr>
                      <m:t>=</m:t>
                    </m:r>
                    <m:f>
                      <m:fPr>
                        <m:ctrlPr>
                          <a:rPr lang="zh-CN" altLang="zh-CN" sz="2000" i="1">
                            <a:solidFill>
                              <a:schemeClr val="tx2"/>
                            </a:solidFill>
                            <a:latin typeface="Cambria Math" panose="02040503050406030204" pitchFamily="18" charset="0"/>
                          </a:rPr>
                        </m:ctrlPr>
                      </m:fPr>
                      <m:num>
                        <m:sSup>
                          <m:sSupPr>
                            <m:ctrlPr>
                              <a:rPr lang="zh-CN" altLang="zh-CN" sz="2000" i="1">
                                <a:solidFill>
                                  <a:schemeClr val="tx2"/>
                                </a:solidFill>
                                <a:latin typeface="Cambria Math" panose="02040503050406030204" pitchFamily="18" charset="0"/>
                              </a:rPr>
                            </m:ctrlPr>
                          </m:sSupPr>
                          <m:e>
                            <m:r>
                              <a:rPr lang="en-US" altLang="zh-CN" sz="2000" i="1">
                                <a:solidFill>
                                  <a:schemeClr val="tx2"/>
                                </a:solidFill>
                                <a:latin typeface="Cambria Math" panose="02040503050406030204" pitchFamily="18" charset="0"/>
                              </a:rPr>
                              <m:t>𝑒</m:t>
                            </m:r>
                          </m:e>
                          <m:sup>
                            <m:r>
                              <a:rPr lang="en-US" altLang="zh-CN" sz="2000" i="1">
                                <a:solidFill>
                                  <a:schemeClr val="tx2"/>
                                </a:solidFill>
                                <a:latin typeface="Cambria Math" panose="02040503050406030204" pitchFamily="18" charset="0"/>
                              </a:rPr>
                              <m:t>−</m:t>
                            </m:r>
                            <m:r>
                              <a:rPr lang="en-US" altLang="zh-CN" sz="2000" i="1">
                                <a:solidFill>
                                  <a:schemeClr val="tx2"/>
                                </a:solidFill>
                                <a:latin typeface="Cambria Math" panose="02040503050406030204" pitchFamily="18" charset="0"/>
                              </a:rPr>
                              <m:t>𝑎</m:t>
                            </m:r>
                            <m:r>
                              <a:rPr lang="en-US" altLang="zh-CN" sz="2000">
                                <a:solidFill>
                                  <a:schemeClr val="tx2"/>
                                </a:solidFill>
                                <a:latin typeface="Cambria Math" panose="02040503050406030204" pitchFamily="18" charset="0"/>
                              </a:rPr>
                              <m:t>/</m:t>
                            </m:r>
                            <m:r>
                              <a:rPr lang="en-US" altLang="zh-CN" sz="2000" i="1">
                                <a:solidFill>
                                  <a:schemeClr val="tx2"/>
                                </a:solidFill>
                                <a:latin typeface="Cambria Math" panose="02040503050406030204" pitchFamily="18" charset="0"/>
                              </a:rPr>
                              <m:t>𝐿</m:t>
                            </m:r>
                          </m:sup>
                        </m:sSup>
                        <m:r>
                          <a:rPr lang="en-US" altLang="zh-CN" sz="2000">
                            <a:solidFill>
                              <a:schemeClr val="tx2"/>
                            </a:solidFill>
                            <a:latin typeface="Cambria Math" panose="02040503050406030204" pitchFamily="18" charset="0"/>
                          </a:rPr>
                          <m:t>8</m:t>
                        </m:r>
                        <m:r>
                          <a:rPr lang="en-US" altLang="zh-CN" sz="2000" i="1">
                            <a:solidFill>
                              <a:schemeClr val="tx2"/>
                            </a:solidFill>
                            <a:latin typeface="Cambria Math" panose="02040503050406030204" pitchFamily="18" charset="0"/>
                          </a:rPr>
                          <m:t>𝐷</m:t>
                        </m:r>
                        <m:r>
                          <a:rPr lang="en-US" altLang="zh-CN" sz="2000">
                            <a:solidFill>
                              <a:schemeClr val="tx2"/>
                            </a:solidFill>
                            <a:latin typeface="Cambria Math" panose="02040503050406030204" pitchFamily="18" charset="0"/>
                          </a:rPr>
                          <m:t>/</m:t>
                        </m:r>
                        <m:r>
                          <a:rPr lang="en-US" altLang="zh-CN" sz="2000" i="1">
                            <a:solidFill>
                              <a:schemeClr val="tx2"/>
                            </a:solidFill>
                            <a:latin typeface="Cambria Math" panose="02040503050406030204" pitchFamily="18" charset="0"/>
                          </a:rPr>
                          <m:t>𝐿</m:t>
                        </m:r>
                      </m:num>
                      <m:den>
                        <m:r>
                          <a:rPr lang="en-US" altLang="zh-CN" sz="2000">
                            <a:solidFill>
                              <a:schemeClr val="tx2"/>
                            </a:solidFill>
                            <a:latin typeface="Cambria Math" panose="02040503050406030204" pitchFamily="18" charset="0"/>
                          </a:rPr>
                          <m:t>(</m:t>
                        </m:r>
                        <m:r>
                          <a:rPr lang="en-US" altLang="zh-CN" sz="2000">
                            <a:solidFill>
                              <a:schemeClr val="tx2"/>
                            </a:solidFill>
                            <a:latin typeface="Cambria Math" panose="02040503050406030204" pitchFamily="18" charset="0"/>
                          </a:rPr>
                          <m:t>1</m:t>
                        </m:r>
                        <m:r>
                          <a:rPr lang="en-US" altLang="zh-CN" sz="2000">
                            <a:solidFill>
                              <a:schemeClr val="tx2"/>
                            </a:solidFill>
                            <a:latin typeface="Cambria Math" panose="02040503050406030204" pitchFamily="18" charset="0"/>
                          </a:rPr>
                          <m:t>+</m:t>
                        </m:r>
                        <m:r>
                          <a:rPr lang="en-US" altLang="zh-CN" sz="2000">
                            <a:solidFill>
                              <a:schemeClr val="tx2"/>
                            </a:solidFill>
                            <a:latin typeface="Cambria Math" panose="02040503050406030204" pitchFamily="18" charset="0"/>
                          </a:rPr>
                          <m:t>2</m:t>
                        </m:r>
                        <m:r>
                          <a:rPr lang="en-US" altLang="zh-CN" sz="2000" i="1">
                            <a:solidFill>
                              <a:schemeClr val="tx2"/>
                            </a:solidFill>
                            <a:latin typeface="Cambria Math" panose="02040503050406030204" pitchFamily="18" charset="0"/>
                          </a:rPr>
                          <m:t>𝐷</m:t>
                        </m:r>
                        <m:r>
                          <a:rPr lang="en-US" altLang="zh-CN" sz="2000">
                            <a:solidFill>
                              <a:schemeClr val="tx2"/>
                            </a:solidFill>
                            <a:latin typeface="Cambria Math" panose="02040503050406030204" pitchFamily="18" charset="0"/>
                          </a:rPr>
                          <m:t>/</m:t>
                        </m:r>
                        <m:r>
                          <a:rPr lang="en-US" altLang="zh-CN" sz="2000" i="1">
                            <a:solidFill>
                              <a:schemeClr val="tx2"/>
                            </a:solidFill>
                            <a:latin typeface="Cambria Math" panose="02040503050406030204" pitchFamily="18" charset="0"/>
                          </a:rPr>
                          <m:t>𝐿</m:t>
                        </m:r>
                        <m:sSup>
                          <m:sSupPr>
                            <m:ctrlPr>
                              <a:rPr lang="zh-CN" altLang="zh-CN" sz="2000" i="1">
                                <a:solidFill>
                                  <a:schemeClr val="tx2"/>
                                </a:solidFill>
                                <a:latin typeface="Cambria Math" panose="02040503050406030204" pitchFamily="18" charset="0"/>
                              </a:rPr>
                            </m:ctrlPr>
                          </m:sSupPr>
                          <m:e>
                            <m:r>
                              <a:rPr lang="en-US" altLang="zh-CN" sz="2000">
                                <a:solidFill>
                                  <a:schemeClr val="tx2"/>
                                </a:solidFill>
                                <a:latin typeface="Cambria Math" panose="02040503050406030204" pitchFamily="18" charset="0"/>
                              </a:rPr>
                              <m:t>)</m:t>
                            </m:r>
                          </m:e>
                          <m:sup>
                            <m:r>
                              <a:rPr lang="en-US" altLang="zh-CN" sz="2000">
                                <a:solidFill>
                                  <a:schemeClr val="tx2"/>
                                </a:solidFill>
                                <a:latin typeface="Cambria Math" panose="02040503050406030204" pitchFamily="18" charset="0"/>
                              </a:rPr>
                              <m:t>2</m:t>
                            </m:r>
                          </m:sup>
                        </m:sSup>
                        <m:r>
                          <a:rPr lang="en-US" altLang="zh-CN" sz="2000" i="1">
                            <a:solidFill>
                              <a:schemeClr val="tx2"/>
                            </a:solidFill>
                            <a:latin typeface="Cambria Math" panose="02040503050406030204" pitchFamily="18" charset="0"/>
                          </a:rPr>
                          <m:t>−</m:t>
                        </m:r>
                        <m:r>
                          <a:rPr lang="en-US" altLang="zh-CN" sz="2000">
                            <a:solidFill>
                              <a:schemeClr val="tx2"/>
                            </a:solidFill>
                            <a:latin typeface="Cambria Math" panose="02040503050406030204" pitchFamily="18" charset="0"/>
                          </a:rPr>
                          <m:t>(</m:t>
                        </m:r>
                        <m:r>
                          <a:rPr lang="en-US" altLang="zh-CN" sz="2000">
                            <a:solidFill>
                              <a:schemeClr val="tx2"/>
                            </a:solidFill>
                            <a:latin typeface="Cambria Math" panose="02040503050406030204" pitchFamily="18" charset="0"/>
                          </a:rPr>
                          <m:t>1</m:t>
                        </m:r>
                        <m:r>
                          <a:rPr lang="en-US" altLang="zh-CN" sz="2000" i="1">
                            <a:solidFill>
                              <a:schemeClr val="tx2"/>
                            </a:solidFill>
                            <a:latin typeface="Cambria Math" panose="02040503050406030204" pitchFamily="18" charset="0"/>
                          </a:rPr>
                          <m:t>−</m:t>
                        </m:r>
                        <m:r>
                          <a:rPr lang="en-US" altLang="zh-CN" sz="2000">
                            <a:solidFill>
                              <a:schemeClr val="tx2"/>
                            </a:solidFill>
                            <a:latin typeface="Cambria Math" panose="02040503050406030204" pitchFamily="18" charset="0"/>
                          </a:rPr>
                          <m:t>2</m:t>
                        </m:r>
                        <m:r>
                          <a:rPr lang="en-US" altLang="zh-CN" sz="2000" i="1">
                            <a:solidFill>
                              <a:schemeClr val="tx2"/>
                            </a:solidFill>
                            <a:latin typeface="Cambria Math" panose="02040503050406030204" pitchFamily="18" charset="0"/>
                          </a:rPr>
                          <m:t>𝐷</m:t>
                        </m:r>
                        <m:r>
                          <a:rPr lang="en-US" altLang="zh-CN" sz="2000">
                            <a:solidFill>
                              <a:schemeClr val="tx2"/>
                            </a:solidFill>
                            <a:latin typeface="Cambria Math" panose="02040503050406030204" pitchFamily="18" charset="0"/>
                          </a:rPr>
                          <m:t>/</m:t>
                        </m:r>
                        <m:r>
                          <a:rPr lang="en-US" altLang="zh-CN" sz="2000" i="1">
                            <a:solidFill>
                              <a:schemeClr val="tx2"/>
                            </a:solidFill>
                            <a:latin typeface="Cambria Math" panose="02040503050406030204" pitchFamily="18" charset="0"/>
                          </a:rPr>
                          <m:t>𝐿</m:t>
                        </m:r>
                        <m:sSup>
                          <m:sSupPr>
                            <m:ctrlPr>
                              <a:rPr lang="zh-CN" altLang="zh-CN" sz="2000" i="1">
                                <a:solidFill>
                                  <a:schemeClr val="tx2"/>
                                </a:solidFill>
                                <a:latin typeface="Cambria Math" panose="02040503050406030204" pitchFamily="18" charset="0"/>
                              </a:rPr>
                            </m:ctrlPr>
                          </m:sSupPr>
                          <m:e>
                            <m:r>
                              <a:rPr lang="en-US" altLang="zh-CN" sz="2000">
                                <a:solidFill>
                                  <a:schemeClr val="tx2"/>
                                </a:solidFill>
                                <a:latin typeface="Cambria Math" panose="02040503050406030204" pitchFamily="18" charset="0"/>
                              </a:rPr>
                              <m:t>)</m:t>
                            </m:r>
                          </m:e>
                          <m:sup>
                            <m:r>
                              <a:rPr lang="en-US" altLang="zh-CN" sz="2000">
                                <a:solidFill>
                                  <a:schemeClr val="tx2"/>
                                </a:solidFill>
                                <a:latin typeface="Cambria Math" panose="02040503050406030204" pitchFamily="18" charset="0"/>
                              </a:rPr>
                              <m:t>2</m:t>
                            </m:r>
                          </m:sup>
                        </m:sSup>
                        <m:sSup>
                          <m:sSupPr>
                            <m:ctrlPr>
                              <a:rPr lang="zh-CN" altLang="zh-CN" sz="2000" i="1">
                                <a:solidFill>
                                  <a:schemeClr val="tx2"/>
                                </a:solidFill>
                                <a:latin typeface="Cambria Math" panose="02040503050406030204" pitchFamily="18" charset="0"/>
                              </a:rPr>
                            </m:ctrlPr>
                          </m:sSupPr>
                          <m:e>
                            <m:r>
                              <a:rPr lang="en-US" altLang="zh-CN" sz="2000" i="1">
                                <a:solidFill>
                                  <a:schemeClr val="tx2"/>
                                </a:solidFill>
                                <a:latin typeface="Cambria Math" panose="02040503050406030204" pitchFamily="18" charset="0"/>
                              </a:rPr>
                              <m:t>𝑒</m:t>
                            </m:r>
                          </m:e>
                          <m:sup>
                            <m:r>
                              <a:rPr lang="en-US" altLang="zh-CN" sz="2000" i="1">
                                <a:solidFill>
                                  <a:schemeClr val="tx2"/>
                                </a:solidFill>
                                <a:latin typeface="Cambria Math" panose="02040503050406030204" pitchFamily="18" charset="0"/>
                              </a:rPr>
                              <m:t>−</m:t>
                            </m:r>
                            <m:r>
                              <a:rPr lang="en-US" altLang="zh-CN" sz="2000">
                                <a:solidFill>
                                  <a:schemeClr val="tx2"/>
                                </a:solidFill>
                                <a:latin typeface="Cambria Math" panose="02040503050406030204" pitchFamily="18" charset="0"/>
                              </a:rPr>
                              <m:t>2</m:t>
                            </m:r>
                            <m:r>
                              <a:rPr lang="en-US" altLang="zh-CN" sz="2000" i="1">
                                <a:solidFill>
                                  <a:schemeClr val="tx2"/>
                                </a:solidFill>
                                <a:latin typeface="Cambria Math" panose="02040503050406030204" pitchFamily="18" charset="0"/>
                              </a:rPr>
                              <m:t>𝑎</m:t>
                            </m:r>
                            <m:r>
                              <a:rPr lang="en-US" altLang="zh-CN" sz="2000">
                                <a:solidFill>
                                  <a:schemeClr val="tx2"/>
                                </a:solidFill>
                                <a:latin typeface="Cambria Math" panose="02040503050406030204" pitchFamily="18" charset="0"/>
                              </a:rPr>
                              <m:t>/</m:t>
                            </m:r>
                            <m:r>
                              <a:rPr lang="en-US" altLang="zh-CN" sz="2000" i="1">
                                <a:solidFill>
                                  <a:schemeClr val="tx2"/>
                                </a:solidFill>
                                <a:latin typeface="Cambria Math" panose="02040503050406030204" pitchFamily="18" charset="0"/>
                              </a:rPr>
                              <m:t>𝐿</m:t>
                            </m:r>
                          </m:sup>
                        </m:sSup>
                      </m:den>
                    </m:f>
                  </m:oMath>
                </a14:m>
                <a:r>
                  <a:rPr lang="en-US" altLang="zh-CN" sz="2000" dirty="0">
                    <a:solidFill>
                      <a:schemeClr val="tx2"/>
                    </a:solidFill>
                    <a:latin typeface="华文楷体" panose="02010600040101010101" charset="-122"/>
                    <a:ea typeface="华文楷体" panose="02010600040101010101" charset="-122"/>
                  </a:rPr>
                  <a:t> </a:t>
                </a:r>
                <a:endParaRPr lang="en-US" altLang="zh-CN" sz="2000" dirty="0">
                  <a:solidFill>
                    <a:schemeClr val="tx2"/>
                  </a:solidFill>
                  <a:latin typeface="华文楷体" panose="02010600040101010101" charset="-122"/>
                  <a:ea typeface="华文楷体" panose="02010600040101010101" charset="-122"/>
                </a:endParaRPr>
              </a:p>
              <a:p>
                <a:pPr algn="ctr">
                  <a:lnSpc>
                    <a:spcPct val="150000"/>
                  </a:lnSpc>
                </a:pPr>
                <a:endParaRPr lang="zh-CN" altLang="zh-CN" sz="2000" dirty="0">
                  <a:solidFill>
                    <a:schemeClr val="tx2"/>
                  </a:solidFill>
                  <a:latin typeface="华文楷体" panose="02010600040101010101" charset="-122"/>
                  <a:ea typeface="华文楷体" panose="02010600040101010101" charset="-122"/>
                </a:endParaRPr>
              </a:p>
              <a:p>
                <a:pPr algn="just">
                  <a:spcAft>
                    <a:spcPts val="1200"/>
                  </a:spcAft>
                </a:pPr>
                <a:r>
                  <a:rPr lang="zh-CN" altLang="en-US" sz="2200" dirty="0">
                    <a:solidFill>
                      <a:srgbClr val="0070C0"/>
                    </a:solidFill>
                    <a:latin typeface="华文楷体" panose="02010600040101010101" charset="-122"/>
                    <a:ea typeface="华文楷体" panose="02010600040101010101" charset="-122"/>
                  </a:rPr>
                  <a:t>问题：平板内中子通量分布与厚度为</a:t>
                </a:r>
                <a14:m>
                  <m:oMath xmlns:m="http://schemas.openxmlformats.org/officeDocument/2006/math">
                    <m:r>
                      <a:rPr lang="en-US" altLang="zh-CN" sz="2200" i="1">
                        <a:solidFill>
                          <a:srgbClr val="0070C0"/>
                        </a:solidFill>
                        <a:latin typeface="Cambria Math" panose="02040503050406030204" pitchFamily="18" charset="0"/>
                        <a:ea typeface="华文楷体" panose="02010600040101010101" charset="-122"/>
                      </a:rPr>
                      <m:t>2</m:t>
                    </m:r>
                    <m:r>
                      <a:rPr lang="en-US" altLang="zh-CN" sz="2200" i="1">
                        <a:solidFill>
                          <a:srgbClr val="0070C0"/>
                        </a:solidFill>
                        <a:latin typeface="Cambria Math" panose="02040503050406030204" pitchFamily="18" charset="0"/>
                        <a:ea typeface="华文楷体" panose="02010600040101010101" charset="-122"/>
                      </a:rPr>
                      <m:t>𝑎</m:t>
                    </m:r>
                  </m:oMath>
                </a14:m>
                <a:r>
                  <a:rPr lang="zh-CN" altLang="en-US" sz="2200" dirty="0">
                    <a:solidFill>
                      <a:srgbClr val="0070C0"/>
                    </a:solidFill>
                    <a:latin typeface="华文楷体" panose="02010600040101010101" charset="-122"/>
                    <a:ea typeface="华文楷体" panose="02010600040101010101" charset="-122"/>
                  </a:rPr>
                  <a:t>的无限大平板中间有强度为</a:t>
                </a:r>
                <a14:m>
                  <m:oMath xmlns:m="http://schemas.openxmlformats.org/officeDocument/2006/math">
                    <m:r>
                      <a:rPr lang="en-US" altLang="zh-CN" sz="2200" i="1">
                        <a:solidFill>
                          <a:srgbClr val="0070C0"/>
                        </a:solidFill>
                        <a:latin typeface="Cambria Math" panose="02040503050406030204" pitchFamily="18" charset="0"/>
                        <a:ea typeface="华文楷体" panose="02010600040101010101" charset="-122"/>
                      </a:rPr>
                      <m:t>2</m:t>
                    </m:r>
                    <m:r>
                      <a:rPr lang="en-US" altLang="zh-CN" sz="2200" i="1">
                        <a:solidFill>
                          <a:srgbClr val="0070C0"/>
                        </a:solidFill>
                        <a:latin typeface="Cambria Math" panose="02040503050406030204" pitchFamily="18" charset="0"/>
                        <a:ea typeface="华文楷体" panose="02010600040101010101" charset="-122"/>
                      </a:rPr>
                      <m:t>𝐼</m:t>
                    </m:r>
                  </m:oMath>
                </a14:m>
                <a:r>
                  <a:rPr lang="zh-CN" altLang="en-US" sz="2200" dirty="0">
                    <a:solidFill>
                      <a:srgbClr val="0070C0"/>
                    </a:solidFill>
                    <a:latin typeface="华文楷体" panose="02010600040101010101" charset="-122"/>
                    <a:ea typeface="华文楷体" panose="02010600040101010101" charset="-122"/>
                  </a:rPr>
                  <a:t>的平面中子源时的通量分布是否相同？</a:t>
                </a:r>
                <a:r>
                  <a:rPr lang="en-US" altLang="zh-CN" sz="2200" dirty="0">
                    <a:solidFill>
                      <a:srgbClr val="0070C0"/>
                    </a:solidFill>
                    <a:latin typeface="华文楷体" panose="02010600040101010101" charset="-122"/>
                    <a:ea typeface="华文楷体" panose="02010600040101010101" charset="-122"/>
                  </a:rPr>
                  <a:t>——</a:t>
                </a:r>
                <a:r>
                  <a:rPr lang="zh-CN" altLang="en-US" sz="2200" dirty="0">
                    <a:solidFill>
                      <a:srgbClr val="0070C0"/>
                    </a:solidFill>
                    <a:latin typeface="华文楷体" panose="02010600040101010101" charset="-122"/>
                    <a:ea typeface="华文楷体" panose="02010600040101010101" charset="-122"/>
                  </a:rPr>
                  <a:t>不同（对比书上</a:t>
                </a:r>
                <a:r>
                  <a:rPr lang="en-US" altLang="zh-CN" sz="2200" dirty="0">
                    <a:solidFill>
                      <a:srgbClr val="0070C0"/>
                    </a:solidFill>
                    <a:latin typeface="华文楷体" panose="02010600040101010101" charset="-122"/>
                    <a:ea typeface="华文楷体" panose="02010600040101010101" charset="-122"/>
                  </a:rPr>
                  <a:t>74</a:t>
                </a:r>
                <a:r>
                  <a:rPr lang="zh-CN" altLang="en-US" sz="2200" dirty="0">
                    <a:solidFill>
                      <a:srgbClr val="0070C0"/>
                    </a:solidFill>
                    <a:latin typeface="华文楷体" panose="02010600040101010101" charset="-122"/>
                    <a:ea typeface="华文楷体" panose="02010600040101010101" charset="-122"/>
                  </a:rPr>
                  <a:t>页）</a:t>
                </a:r>
                <a:endParaRPr lang="en-US" altLang="zh-CN" sz="2200" dirty="0">
                  <a:solidFill>
                    <a:srgbClr val="0070C0"/>
                  </a:solidFill>
                  <a:latin typeface="华文楷体" panose="02010600040101010101" charset="-122"/>
                  <a:ea typeface="华文楷体" panose="02010600040101010101" charset="-122"/>
                </a:endParaRPr>
              </a:p>
              <a:p>
                <a:pPr algn="just">
                  <a:spcAft>
                    <a:spcPts val="1200"/>
                  </a:spcAft>
                </a:pPr>
                <a14:m>
                  <m:oMathPara xmlns:m="http://schemas.openxmlformats.org/officeDocument/2006/math">
                    <m:oMathParaPr>
                      <m:jc m:val="centerGroup"/>
                    </m:oMathParaPr>
                    <m:oMath xmlns:m="http://schemas.openxmlformats.org/officeDocument/2006/math">
                      <m:func>
                        <m:funcPr>
                          <m:ctrlPr>
                            <a:rPr lang="en-US" altLang="zh-CN" sz="2000" b="0" i="1" smtClean="0">
                              <a:solidFill>
                                <a:srgbClr val="0070C0"/>
                              </a:solidFill>
                              <a:latin typeface="Cambria Math" panose="02040503050406030204" pitchFamily="18" charset="0"/>
                              <a:ea typeface="华文楷体" panose="02010600040101010101" charset="-122"/>
                            </a:rPr>
                          </m:ctrlPr>
                        </m:funcPr>
                        <m:fName>
                          <m:limLow>
                            <m:limLowPr>
                              <m:ctrlPr>
                                <a:rPr lang="en-US" altLang="zh-CN" sz="2000" b="0" i="1" smtClean="0">
                                  <a:solidFill>
                                    <a:srgbClr val="0070C0"/>
                                  </a:solidFill>
                                  <a:latin typeface="Cambria Math" panose="02040503050406030204" pitchFamily="18" charset="0"/>
                                  <a:ea typeface="华文楷体" panose="02010600040101010101" charset="-122"/>
                                </a:rPr>
                              </m:ctrlPr>
                            </m:limLowPr>
                            <m:e>
                              <m:r>
                                <m:rPr>
                                  <m:sty m:val="p"/>
                                </m:rPr>
                                <a:rPr lang="en-US" altLang="zh-CN" sz="2000" b="0" i="0" smtClean="0">
                                  <a:solidFill>
                                    <a:srgbClr val="0070C0"/>
                                  </a:solidFill>
                                  <a:latin typeface="Cambria Math" panose="02040503050406030204" pitchFamily="18" charset="0"/>
                                  <a:ea typeface="华文楷体" panose="02010600040101010101" charset="-122"/>
                                </a:rPr>
                                <m:t>lim</m:t>
                              </m:r>
                            </m:e>
                            <m:lim>
                              <m:r>
                                <a:rPr lang="en-US" altLang="zh-CN" sz="2000" b="0" i="1" smtClean="0">
                                  <a:solidFill>
                                    <a:srgbClr val="0070C0"/>
                                  </a:solidFill>
                                  <a:latin typeface="Cambria Math" panose="02040503050406030204" pitchFamily="18" charset="0"/>
                                  <a:ea typeface="华文楷体" panose="02010600040101010101" charset="-122"/>
                                </a:rPr>
                                <m:t>𝑥</m:t>
                              </m:r>
                              <m:r>
                                <a:rPr lang="en-US" altLang="zh-CN" sz="2000" b="0" i="1" smtClean="0">
                                  <a:solidFill>
                                    <a:srgbClr val="0070C0"/>
                                  </a:solidFill>
                                  <a:latin typeface="Cambria Math" panose="02040503050406030204" pitchFamily="18" charset="0"/>
                                  <a:ea typeface="华文楷体" panose="02010600040101010101" charset="-122"/>
                                </a:rPr>
                                <m:t>→</m:t>
                              </m:r>
                              <m:r>
                                <a:rPr lang="en-US" altLang="zh-CN" sz="2000" b="0" i="1" smtClean="0">
                                  <a:solidFill>
                                    <a:srgbClr val="0070C0"/>
                                  </a:solidFill>
                                  <a:latin typeface="Cambria Math" panose="02040503050406030204" pitchFamily="18" charset="0"/>
                                  <a:ea typeface="华文楷体" panose="02010600040101010101" charset="-122"/>
                                </a:rPr>
                                <m:t>0</m:t>
                              </m:r>
                            </m:lim>
                          </m:limLow>
                        </m:fName>
                        <m:e>
                          <m:r>
                            <a:rPr lang="en-US" altLang="zh-CN" sz="2000" b="0" i="1" smtClean="0">
                              <a:solidFill>
                                <a:srgbClr val="0070C0"/>
                              </a:solidFill>
                              <a:latin typeface="Cambria Math" panose="02040503050406030204" pitchFamily="18" charset="0"/>
                              <a:ea typeface="华文楷体" panose="02010600040101010101" charset="-122"/>
                            </a:rPr>
                            <m:t>𝐽</m:t>
                          </m:r>
                          <m:d>
                            <m:dPr>
                              <m:ctrlPr>
                                <a:rPr lang="en-US" altLang="zh-CN" sz="2000" b="0" i="1" smtClean="0">
                                  <a:solidFill>
                                    <a:srgbClr val="0070C0"/>
                                  </a:solidFill>
                                  <a:latin typeface="Cambria Math" panose="02040503050406030204" pitchFamily="18" charset="0"/>
                                  <a:ea typeface="华文楷体" panose="02010600040101010101" charset="-122"/>
                                </a:rPr>
                              </m:ctrlPr>
                            </m:dPr>
                            <m:e>
                              <m:r>
                                <a:rPr lang="en-US" altLang="zh-CN" sz="2000" b="0" i="1" smtClean="0">
                                  <a:solidFill>
                                    <a:srgbClr val="0070C0"/>
                                  </a:solidFill>
                                  <a:latin typeface="Cambria Math" panose="02040503050406030204" pitchFamily="18" charset="0"/>
                                  <a:ea typeface="华文楷体" panose="02010600040101010101" charset="-122"/>
                                </a:rPr>
                                <m:t>𝑥</m:t>
                              </m:r>
                            </m:e>
                          </m:d>
                          <m:r>
                            <a:rPr lang="en-US" altLang="zh-CN" sz="2000" b="0" i="1" smtClean="0">
                              <a:solidFill>
                                <a:srgbClr val="0070C0"/>
                              </a:solidFill>
                              <a:latin typeface="Cambria Math" panose="02040503050406030204" pitchFamily="18" charset="0"/>
                              <a:ea typeface="华文楷体" panose="02010600040101010101" charset="-122"/>
                            </a:rPr>
                            <m:t>=</m:t>
                          </m:r>
                          <m:r>
                            <a:rPr lang="en-US" altLang="zh-CN" sz="2000" b="0" i="1" smtClean="0">
                              <a:solidFill>
                                <a:srgbClr val="0070C0"/>
                              </a:solidFill>
                              <a:latin typeface="Cambria Math" panose="02040503050406030204" pitchFamily="18" charset="0"/>
                              <a:ea typeface="华文楷体" panose="02010600040101010101" charset="-122"/>
                            </a:rPr>
                            <m:t>𝐼</m:t>
                          </m:r>
                        </m:e>
                      </m:func>
                    </m:oMath>
                  </m:oMathPara>
                </a14:m>
                <a:endParaRPr lang="zh-CN" altLang="en-US" sz="2000" dirty="0">
                  <a:solidFill>
                    <a:srgbClr val="0070C0"/>
                  </a:solidFill>
                  <a:latin typeface="华文楷体" panose="02010600040101010101" charset="-122"/>
                  <a:ea typeface="华文楷体" panose="02010600040101010101" charset="-122"/>
                </a:endParaRPr>
              </a:p>
              <a:p>
                <a:pPr algn="just">
                  <a:spcAft>
                    <a:spcPts val="1200"/>
                  </a:spcAft>
                </a:pPr>
                <a:endParaRPr lang="zh-CN" altLang="zh-CN" sz="2000" dirty="0">
                  <a:solidFill>
                    <a:schemeClr val="tx2"/>
                  </a:solidFill>
                  <a:latin typeface="华文楷体" panose="02010600040101010101" charset="-122"/>
                  <a:ea typeface="华文楷体" panose="02010600040101010101" charset="-122"/>
                  <a:cs typeface="Times New Roman" panose="02020603050405020304" pitchFamily="18" charset="0"/>
                </a:endParaRPr>
              </a:p>
            </p:txBody>
          </p:sp>
        </mc:Choice>
        <mc:Fallback>
          <p:sp>
            <p:nvSpPr>
              <p:cNvPr id="4" name="矩形 3"/>
              <p:cNvSpPr>
                <a:spLocks noRot="1" noChangeAspect="1" noMove="1" noResize="1" noEditPoints="1" noAdjustHandles="1" noChangeArrowheads="1" noChangeShapeType="1" noTextEdit="1"/>
              </p:cNvSpPr>
              <p:nvPr/>
            </p:nvSpPr>
            <p:spPr>
              <a:xfrm>
                <a:off x="215008" y="404664"/>
                <a:ext cx="8928992" cy="6915676"/>
              </a:xfrm>
              <a:prstGeom prst="rect">
                <a:avLst/>
              </a:prstGeom>
              <a:blipFill rotWithShape="1">
                <a:blip r:embed="rId1"/>
                <a:stretch>
                  <a:fillRect l="-4" t="-2" b="1"/>
                </a:stretch>
              </a:blipFill>
            </p:spPr>
            <p:txBody>
              <a:bodyPr/>
              <a:lstStyle/>
              <a:p>
                <a:r>
                  <a:rPr lang="zh-CN" altLang="en-US">
                    <a:noFill/>
                  </a:rPr>
                  <a:t> </a:t>
                </a:r>
              </a:p>
            </p:txBody>
          </p:sp>
        </mc:Fallback>
      </mc:AlternateContent>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组合 24"/>
          <p:cNvGrpSpPr/>
          <p:nvPr/>
        </p:nvGrpSpPr>
        <p:grpSpPr>
          <a:xfrm>
            <a:off x="6305872" y="3527421"/>
            <a:ext cx="2514600" cy="2057401"/>
            <a:chOff x="6019800" y="2438400"/>
            <a:chExt cx="2514600" cy="2057401"/>
          </a:xfrm>
        </p:grpSpPr>
        <p:cxnSp>
          <p:nvCxnSpPr>
            <p:cNvPr id="8" name="直接箭头连接符 7"/>
            <p:cNvCxnSpPr/>
            <p:nvPr/>
          </p:nvCxnSpPr>
          <p:spPr>
            <a:xfrm flipV="1">
              <a:off x="6248400" y="2438400"/>
              <a:ext cx="0" cy="205740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nvGrpSpPr>
            <p:cNvPr id="24" name="组合 23"/>
            <p:cNvGrpSpPr/>
            <p:nvPr/>
          </p:nvGrpSpPr>
          <p:grpSpPr>
            <a:xfrm>
              <a:off x="6019800" y="2438400"/>
              <a:ext cx="2514600" cy="2057400"/>
              <a:chOff x="6019800" y="2438400"/>
              <a:chExt cx="2514600" cy="2057400"/>
            </a:xfrm>
          </p:grpSpPr>
          <p:cxnSp>
            <p:nvCxnSpPr>
              <p:cNvPr id="6" name="直接箭头连接符 5"/>
              <p:cNvCxnSpPr/>
              <p:nvPr/>
            </p:nvCxnSpPr>
            <p:spPr>
              <a:xfrm>
                <a:off x="6248400" y="4495800"/>
                <a:ext cx="22860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6248400" y="2743200"/>
                <a:ext cx="228600" cy="1752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2" name="直接连接符 11"/>
              <p:cNvCxnSpPr/>
              <p:nvPr/>
            </p:nvCxnSpPr>
            <p:spPr>
              <a:xfrm>
                <a:off x="6477000" y="2438400"/>
                <a:ext cx="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直接箭头连接符 13"/>
              <p:cNvCxnSpPr/>
              <p:nvPr/>
            </p:nvCxnSpPr>
            <p:spPr>
              <a:xfrm>
                <a:off x="6019800" y="2590800"/>
                <a:ext cx="2286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p:nvPr/>
            </p:nvCxnSpPr>
            <p:spPr>
              <a:xfrm flipH="1">
                <a:off x="6477000" y="2590800"/>
                <a:ext cx="2286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6629400" y="2450068"/>
                <a:ext cx="609600" cy="369332"/>
              </a:xfrm>
              <a:prstGeom prst="rect">
                <a:avLst/>
              </a:prstGeom>
              <a:noFill/>
            </p:spPr>
            <p:txBody>
              <a:bodyPr wrap="square" rtlCol="0">
                <a:spAutoFit/>
              </a:bodyPr>
              <a:lstStyle/>
              <a:p>
                <a:r>
                  <a:rPr lang="en-US" altLang="zh-CN" dirty="0"/>
                  <a:t>t/2</a:t>
                </a:r>
                <a:endParaRPr lang="zh-CN" altLang="en-US" dirty="0"/>
              </a:p>
            </p:txBody>
          </p:sp>
          <p:cxnSp>
            <p:nvCxnSpPr>
              <p:cNvPr id="20" name="直接箭头连接符 19"/>
              <p:cNvCxnSpPr>
                <a:endCxn id="10" idx="3"/>
              </p:cNvCxnSpPr>
              <p:nvPr/>
            </p:nvCxnSpPr>
            <p:spPr>
              <a:xfrm flipH="1">
                <a:off x="6477000" y="3619500"/>
                <a:ext cx="6096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p:nvPr/>
            </p:nvCxnSpPr>
            <p:spPr>
              <a:xfrm flipH="1">
                <a:off x="6477000" y="3886200"/>
                <a:ext cx="6096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p:nvPr/>
            </p:nvCxnSpPr>
            <p:spPr>
              <a:xfrm flipH="1">
                <a:off x="6477000" y="4191000"/>
                <a:ext cx="6096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p:nvPr/>
            </p:nvCxnSpPr>
            <p:spPr>
              <a:xfrm flipH="1">
                <a:off x="6477000" y="3352800"/>
                <a:ext cx="6096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mc:AlternateContent xmlns:mc="http://schemas.openxmlformats.org/markup-compatibility/2006">
        <mc:Choice xmlns:a14="http://schemas.microsoft.com/office/drawing/2010/main" Requires="a14">
          <p:sp>
            <p:nvSpPr>
              <p:cNvPr id="7" name="矩形 6"/>
              <p:cNvSpPr/>
              <p:nvPr/>
            </p:nvSpPr>
            <p:spPr>
              <a:xfrm>
                <a:off x="179512" y="537113"/>
                <a:ext cx="8521610" cy="6742615"/>
              </a:xfrm>
              <a:prstGeom prst="rect">
                <a:avLst/>
              </a:prstGeom>
            </p:spPr>
            <p:txBody>
              <a:bodyPr wrap="square">
                <a:spAutoFit/>
              </a:bodyPr>
              <a:lstStyle/>
              <a:p>
                <a:r>
                  <a:rPr lang="en-US" altLang="zh-CN" sz="2200" dirty="0">
                    <a:solidFill>
                      <a:schemeClr val="tx2"/>
                    </a:solidFill>
                    <a:latin typeface="华文楷体" panose="02010600040101010101" charset="-122"/>
                    <a:ea typeface="华文楷体" panose="02010600040101010101" charset="-122"/>
                  </a:rPr>
                  <a:t>21</a:t>
                </a:r>
                <a:r>
                  <a:rPr lang="zh-CN" altLang="en-US" sz="2200" dirty="0">
                    <a:solidFill>
                      <a:schemeClr val="tx2"/>
                    </a:solidFill>
                    <a:latin typeface="华文楷体" panose="02010600040101010101" charset="-122"/>
                    <a:ea typeface="华文楷体" panose="02010600040101010101" charset="-122"/>
                  </a:rPr>
                  <a:t>．在一无限均匀非增殖介质内，每秒每单位体积均匀地产生</a:t>
                </a:r>
                <a:r>
                  <a:rPr lang="en-US" altLang="zh-CN" sz="2200" dirty="0">
                    <a:solidFill>
                      <a:schemeClr val="tx2"/>
                    </a:solidFill>
                    <a:latin typeface="华文楷体" panose="02010600040101010101" charset="-122"/>
                    <a:ea typeface="华文楷体" panose="02010600040101010101" charset="-122"/>
                  </a:rPr>
                  <a:t>S</a:t>
                </a:r>
                <a:r>
                  <a:rPr lang="zh-CN" altLang="en-US" sz="2200" dirty="0">
                    <a:solidFill>
                      <a:schemeClr val="tx2"/>
                    </a:solidFill>
                    <a:latin typeface="华文楷体" panose="02010600040101010101" charset="-122"/>
                    <a:ea typeface="华文楷体" panose="02010600040101010101" charset="-122"/>
                  </a:rPr>
                  <a:t>个中子，试求：</a:t>
                </a:r>
                <a:endParaRPr lang="zh-CN" altLang="en-US" sz="2200" dirty="0">
                  <a:solidFill>
                    <a:schemeClr val="tx2"/>
                  </a:solidFill>
                  <a:latin typeface="华文楷体" panose="02010600040101010101" charset="-122"/>
                  <a:ea typeface="华文楷体" panose="02010600040101010101" charset="-122"/>
                </a:endParaRPr>
              </a:p>
              <a:p>
                <a:r>
                  <a:rPr lang="en-US" altLang="zh-CN" sz="2200" dirty="0">
                    <a:solidFill>
                      <a:schemeClr val="tx2"/>
                    </a:solidFill>
                    <a:latin typeface="华文楷体" panose="02010600040101010101" charset="-122"/>
                    <a:ea typeface="华文楷体" panose="02010600040101010101" charset="-122"/>
                  </a:rPr>
                  <a:t>(1)</a:t>
                </a:r>
                <a:r>
                  <a:rPr lang="zh-CN" altLang="en-US" sz="2200" dirty="0">
                    <a:solidFill>
                      <a:schemeClr val="tx2"/>
                    </a:solidFill>
                    <a:latin typeface="华文楷体" panose="02010600040101010101" charset="-122"/>
                    <a:ea typeface="华文楷体" panose="02010600040101010101" charset="-122"/>
                  </a:rPr>
                  <a:t>介质内的中子通量密度分布；</a:t>
                </a:r>
                <a:endParaRPr lang="zh-CN" altLang="en-US" sz="2200" dirty="0">
                  <a:solidFill>
                    <a:schemeClr val="tx2"/>
                  </a:solidFill>
                  <a:latin typeface="华文楷体" panose="02010600040101010101" charset="-122"/>
                  <a:ea typeface="华文楷体" panose="02010600040101010101" charset="-122"/>
                </a:endParaRPr>
              </a:p>
              <a:p>
                <a:r>
                  <a:rPr lang="en-US" altLang="zh-CN" sz="2200" dirty="0">
                    <a:solidFill>
                      <a:schemeClr val="tx2"/>
                    </a:solidFill>
                    <a:latin typeface="华文楷体" panose="02010600040101010101" charset="-122"/>
                    <a:ea typeface="华文楷体" panose="02010600040101010101" charset="-122"/>
                  </a:rPr>
                  <a:t>(2)</a:t>
                </a:r>
                <a:r>
                  <a:rPr lang="zh-CN" altLang="en-US" sz="2200" dirty="0">
                    <a:solidFill>
                      <a:schemeClr val="tx2"/>
                    </a:solidFill>
                    <a:latin typeface="华文楷体" panose="02010600040101010101" charset="-122"/>
                    <a:ea typeface="华文楷体" panose="02010600040101010101" charset="-122"/>
                  </a:rPr>
                  <a:t>如果在</a:t>
                </a:r>
                <a14:m>
                  <m:oMath xmlns:m="http://schemas.openxmlformats.org/officeDocument/2006/math">
                    <m:r>
                      <a:rPr lang="en-US" altLang="zh-CN" sz="2200" i="1" dirty="0" smtClean="0">
                        <a:solidFill>
                          <a:schemeClr val="tx2"/>
                        </a:solidFill>
                        <a:latin typeface="Cambria Math" panose="02040503050406030204" pitchFamily="18" charset="0"/>
                        <a:ea typeface="华文楷体" panose="02010600040101010101" charset="-122"/>
                      </a:rPr>
                      <m:t>𝑥</m:t>
                    </m:r>
                    <m:r>
                      <a:rPr lang="en-US" altLang="zh-CN" sz="2200" i="1" dirty="0" smtClean="0">
                        <a:solidFill>
                          <a:schemeClr val="tx2"/>
                        </a:solidFill>
                        <a:latin typeface="Cambria Math" panose="02040503050406030204" pitchFamily="18" charset="0"/>
                        <a:ea typeface="华文楷体" panose="02010600040101010101" charset="-122"/>
                      </a:rPr>
                      <m:t>=</m:t>
                    </m:r>
                    <m:r>
                      <a:rPr lang="en-US" altLang="zh-CN" sz="2200" i="1" dirty="0" smtClean="0">
                        <a:solidFill>
                          <a:schemeClr val="tx2"/>
                        </a:solidFill>
                        <a:latin typeface="Cambria Math" panose="02040503050406030204" pitchFamily="18" charset="0"/>
                        <a:ea typeface="华文楷体" panose="02010600040101010101" charset="-122"/>
                      </a:rPr>
                      <m:t>0</m:t>
                    </m:r>
                  </m:oMath>
                </a14:m>
                <a:r>
                  <a:rPr lang="zh-CN" altLang="en-US" sz="2200" dirty="0">
                    <a:solidFill>
                      <a:schemeClr val="tx2"/>
                    </a:solidFill>
                    <a:latin typeface="华文楷体" panose="02010600040101010101" charset="-122"/>
                    <a:ea typeface="华文楷体" panose="02010600040101010101" charset="-122"/>
                  </a:rPr>
                  <a:t>处插入一片无限大的薄吸收片</a:t>
                </a:r>
                <a:r>
                  <a:rPr lang="en-US" altLang="zh-CN" sz="2200" dirty="0">
                    <a:solidFill>
                      <a:schemeClr val="tx2"/>
                    </a:solidFill>
                    <a:latin typeface="华文楷体" panose="02010600040101010101" charset="-122"/>
                    <a:ea typeface="华文楷体" panose="02010600040101010101" charset="-122"/>
                  </a:rPr>
                  <a:t>(</a:t>
                </a:r>
                <a:r>
                  <a:rPr lang="zh-CN" altLang="en-US" sz="2200" dirty="0">
                    <a:solidFill>
                      <a:schemeClr val="tx2"/>
                    </a:solidFill>
                    <a:latin typeface="华文楷体" panose="02010600040101010101" charset="-122"/>
                    <a:ea typeface="华文楷体" panose="02010600040101010101" charset="-122"/>
                  </a:rPr>
                  <a:t>厚度为</a:t>
                </a:r>
                <a14:m>
                  <m:oMath xmlns:m="http://schemas.openxmlformats.org/officeDocument/2006/math">
                    <m:r>
                      <a:rPr lang="en-US" altLang="zh-CN" sz="2200" i="1" dirty="0" smtClean="0">
                        <a:solidFill>
                          <a:schemeClr val="tx2"/>
                        </a:solidFill>
                        <a:latin typeface="Cambria Math" panose="02040503050406030204" pitchFamily="18" charset="0"/>
                        <a:ea typeface="华文楷体" panose="02010600040101010101" charset="-122"/>
                      </a:rPr>
                      <m:t>𝑡</m:t>
                    </m:r>
                  </m:oMath>
                </a14:m>
                <a:r>
                  <a:rPr lang="zh-CN" altLang="en-US" sz="2200" dirty="0">
                    <a:solidFill>
                      <a:schemeClr val="tx2"/>
                    </a:solidFill>
                    <a:latin typeface="华文楷体" panose="02010600040101010101" charset="-122"/>
                    <a:ea typeface="华文楷体" panose="02010600040101010101" charset="-122"/>
                  </a:rPr>
                  <a:t>，宏观吸收截面为</a:t>
                </a:r>
                <a14:m>
                  <m:oMath xmlns:m="http://schemas.openxmlformats.org/officeDocument/2006/math">
                    <m:sSubSup>
                      <m:sSubSupPr>
                        <m:ctrlPr>
                          <a:rPr lang="en-US" altLang="zh-CN" sz="2200" b="0" i="1" smtClean="0">
                            <a:solidFill>
                              <a:schemeClr val="tx2"/>
                            </a:solidFill>
                            <a:latin typeface="Cambria Math" panose="02040503050406030204" pitchFamily="18" charset="0"/>
                            <a:ea typeface="华文楷体" panose="02010600040101010101" charset="-122"/>
                          </a:rPr>
                        </m:ctrlPr>
                      </m:sSubSupPr>
                      <m:e>
                        <m:r>
                          <m:rPr>
                            <m:sty m:val="p"/>
                          </m:rPr>
                          <a:rPr lang="en-US" altLang="zh-CN" sz="2200" b="0" i="0" smtClean="0">
                            <a:solidFill>
                              <a:schemeClr val="tx2"/>
                            </a:solidFill>
                            <a:latin typeface="Cambria Math" panose="02040503050406030204" pitchFamily="18" charset="0"/>
                            <a:ea typeface="华文楷体" panose="02010600040101010101" charset="-122"/>
                          </a:rPr>
                          <m:t>Σ</m:t>
                        </m:r>
                      </m:e>
                      <m:sub>
                        <m:r>
                          <a:rPr lang="en-US" altLang="zh-CN" sz="2200" b="0" i="1" smtClean="0">
                            <a:solidFill>
                              <a:schemeClr val="tx2"/>
                            </a:solidFill>
                            <a:latin typeface="Cambria Math" panose="02040503050406030204" pitchFamily="18" charset="0"/>
                            <a:ea typeface="华文楷体" panose="02010600040101010101" charset="-122"/>
                          </a:rPr>
                          <m:t>𝑎</m:t>
                        </m:r>
                      </m:sub>
                      <m:sup>
                        <m:r>
                          <a:rPr lang="en-US" altLang="zh-CN" sz="2200" b="0" i="1" smtClean="0">
                            <a:solidFill>
                              <a:schemeClr val="tx2"/>
                            </a:solidFill>
                            <a:latin typeface="Cambria Math" panose="02040503050406030204" pitchFamily="18" charset="0"/>
                            <a:ea typeface="华文楷体" panose="02010600040101010101" charset="-122"/>
                          </a:rPr>
                          <m:t>′</m:t>
                        </m:r>
                      </m:sup>
                    </m:sSubSup>
                  </m:oMath>
                </a14:m>
                <a:r>
                  <a:rPr lang="zh-CN" altLang="en-US" sz="2200" dirty="0">
                    <a:solidFill>
                      <a:schemeClr val="tx2"/>
                    </a:solidFill>
                    <a:latin typeface="华文楷体" panose="02010600040101010101" charset="-122"/>
                    <a:ea typeface="华文楷体" panose="02010600040101010101" charset="-122"/>
                  </a:rPr>
                  <a:t> </a:t>
                </a:r>
                <a:r>
                  <a:rPr lang="en-US" altLang="zh-CN" sz="2200" dirty="0">
                    <a:solidFill>
                      <a:schemeClr val="tx2"/>
                    </a:solidFill>
                    <a:latin typeface="华文楷体" panose="02010600040101010101" charset="-122"/>
                    <a:ea typeface="华文楷体" panose="02010600040101010101" charset="-122"/>
                  </a:rPr>
                  <a:t>)</a:t>
                </a:r>
                <a:r>
                  <a:rPr lang="zh-CN" altLang="en-US" sz="2200" dirty="0">
                    <a:solidFill>
                      <a:schemeClr val="tx2"/>
                    </a:solidFill>
                    <a:latin typeface="华文楷体" panose="02010600040101010101" charset="-122"/>
                    <a:ea typeface="华文楷体" panose="02010600040101010101" charset="-122"/>
                  </a:rPr>
                  <a:t>，证明这时中子通量分布为</a:t>
                </a:r>
                <a14:m>
                  <m:oMath xmlns:m="http://schemas.openxmlformats.org/officeDocument/2006/math">
                    <m:r>
                      <a:rPr lang="en-US" altLang="zh-CN" sz="2200" b="0" i="1" smtClean="0">
                        <a:solidFill>
                          <a:schemeClr val="tx2"/>
                        </a:solidFill>
                        <a:latin typeface="Cambria Math" panose="02040503050406030204" pitchFamily="18" charset="0"/>
                        <a:ea typeface="华文楷体" panose="02010600040101010101" charset="-122"/>
                      </a:rPr>
                      <m:t>𝜙</m:t>
                    </m:r>
                    <m:d>
                      <m:dPr>
                        <m:ctrlPr>
                          <a:rPr lang="en-US" altLang="zh-CN" sz="2200" b="0" i="1" smtClean="0">
                            <a:solidFill>
                              <a:schemeClr val="tx2"/>
                            </a:solidFill>
                            <a:latin typeface="Cambria Math" panose="02040503050406030204" pitchFamily="18" charset="0"/>
                            <a:ea typeface="华文楷体" panose="02010600040101010101" charset="-122"/>
                          </a:rPr>
                        </m:ctrlPr>
                      </m:dPr>
                      <m:e>
                        <m:r>
                          <a:rPr lang="en-US" altLang="zh-CN" sz="2200" b="0" i="1" smtClean="0">
                            <a:solidFill>
                              <a:schemeClr val="tx2"/>
                            </a:solidFill>
                            <a:latin typeface="Cambria Math" panose="02040503050406030204" pitchFamily="18" charset="0"/>
                            <a:ea typeface="华文楷体" panose="02010600040101010101" charset="-122"/>
                          </a:rPr>
                          <m:t>𝑥</m:t>
                        </m:r>
                      </m:e>
                    </m:d>
                    <m:r>
                      <a:rPr lang="en-US" altLang="zh-CN" sz="2200" b="0" i="1" smtClean="0">
                        <a:solidFill>
                          <a:schemeClr val="tx2"/>
                        </a:solidFill>
                        <a:latin typeface="Cambria Math" panose="02040503050406030204" pitchFamily="18" charset="0"/>
                        <a:ea typeface="华文楷体" panose="02010600040101010101" charset="-122"/>
                      </a:rPr>
                      <m:t>=</m:t>
                    </m:r>
                    <m:f>
                      <m:fPr>
                        <m:ctrlPr>
                          <a:rPr lang="en-US" altLang="zh-CN" sz="2200" b="0" i="1" smtClean="0">
                            <a:solidFill>
                              <a:schemeClr val="tx2"/>
                            </a:solidFill>
                            <a:latin typeface="Cambria Math" panose="02040503050406030204" pitchFamily="18" charset="0"/>
                            <a:ea typeface="华文楷体" panose="02010600040101010101" charset="-122"/>
                          </a:rPr>
                        </m:ctrlPr>
                      </m:fPr>
                      <m:num>
                        <m:r>
                          <a:rPr lang="en-US" altLang="zh-CN" sz="2200" b="0" i="1" smtClean="0">
                            <a:solidFill>
                              <a:schemeClr val="tx2"/>
                            </a:solidFill>
                            <a:latin typeface="Cambria Math" panose="02040503050406030204" pitchFamily="18" charset="0"/>
                            <a:ea typeface="华文楷体" panose="02010600040101010101" charset="-122"/>
                          </a:rPr>
                          <m:t>𝑆</m:t>
                        </m:r>
                      </m:num>
                      <m:den>
                        <m:sSub>
                          <m:sSubPr>
                            <m:ctrlPr>
                              <a:rPr lang="en-US" altLang="zh-CN" sz="2200" b="0" i="1" smtClean="0">
                                <a:solidFill>
                                  <a:schemeClr val="tx2"/>
                                </a:solidFill>
                                <a:latin typeface="Cambria Math" panose="02040503050406030204" pitchFamily="18" charset="0"/>
                                <a:ea typeface="华文楷体" panose="02010600040101010101" charset="-122"/>
                              </a:rPr>
                            </m:ctrlPr>
                          </m:sSubPr>
                          <m:e>
                            <m:r>
                              <m:rPr>
                                <m:sty m:val="p"/>
                              </m:rPr>
                              <a:rPr lang="en-US" altLang="zh-CN" sz="2200" b="0" i="0" smtClean="0">
                                <a:solidFill>
                                  <a:schemeClr val="tx2"/>
                                </a:solidFill>
                                <a:latin typeface="Cambria Math" panose="02040503050406030204" pitchFamily="18" charset="0"/>
                                <a:ea typeface="华文楷体" panose="02010600040101010101" charset="-122"/>
                              </a:rPr>
                              <m:t>Σ</m:t>
                            </m:r>
                          </m:e>
                          <m:sub>
                            <m:r>
                              <a:rPr lang="en-US" altLang="zh-CN" sz="2200" b="0" i="1" smtClean="0">
                                <a:solidFill>
                                  <a:schemeClr val="tx2"/>
                                </a:solidFill>
                                <a:latin typeface="Cambria Math" panose="02040503050406030204" pitchFamily="18" charset="0"/>
                                <a:ea typeface="华文楷体" panose="02010600040101010101" charset="-122"/>
                              </a:rPr>
                              <m:t>𝑎</m:t>
                            </m:r>
                          </m:sub>
                        </m:sSub>
                      </m:den>
                    </m:f>
                  </m:oMath>
                </a14:m>
                <a:r>
                  <a:rPr lang="en-US" altLang="zh-CN" sz="2200" dirty="0">
                    <a:solidFill>
                      <a:schemeClr val="tx2"/>
                    </a:solidFill>
                    <a:ea typeface="华文楷体" panose="02010600040101010101" charset="-122"/>
                  </a:rPr>
                  <a:t> </a:t>
                </a:r>
                <a14:m>
                  <m:oMath xmlns:m="http://schemas.openxmlformats.org/officeDocument/2006/math">
                    <m:r>
                      <a:rPr lang="en-US" altLang="zh-CN" sz="2200" b="0" i="0" smtClean="0">
                        <a:solidFill>
                          <a:schemeClr val="tx2"/>
                        </a:solidFill>
                        <a:latin typeface="Cambria Math" panose="02040503050406030204" pitchFamily="18" charset="0"/>
                        <a:ea typeface="华文楷体" panose="02010600040101010101" charset="-122"/>
                      </a:rPr>
                      <m:t>[</m:t>
                    </m:r>
                    <m:r>
                      <a:rPr lang="en-US" altLang="zh-CN" sz="2200" b="0" i="0" smtClean="0">
                        <a:solidFill>
                          <a:schemeClr val="tx2"/>
                        </a:solidFill>
                        <a:latin typeface="Cambria Math" panose="02040503050406030204" pitchFamily="18" charset="0"/>
                        <a:ea typeface="华文楷体" panose="02010600040101010101" charset="-122"/>
                      </a:rPr>
                      <m:t>1</m:t>
                    </m:r>
                    <m:r>
                      <a:rPr lang="en-US" altLang="zh-CN" sz="2200" b="0" i="0" smtClean="0">
                        <a:solidFill>
                          <a:schemeClr val="tx2"/>
                        </a:solidFill>
                        <a:latin typeface="Cambria Math" panose="02040503050406030204" pitchFamily="18" charset="0"/>
                        <a:ea typeface="华文楷体" panose="02010600040101010101" charset="-122"/>
                      </a:rPr>
                      <m:t>−</m:t>
                    </m:r>
                    <m:f>
                      <m:fPr>
                        <m:ctrlPr>
                          <a:rPr lang="en-US" altLang="zh-CN" sz="2200" i="1">
                            <a:solidFill>
                              <a:schemeClr val="tx2"/>
                            </a:solidFill>
                            <a:latin typeface="Cambria Math" panose="02040503050406030204" pitchFamily="18" charset="0"/>
                            <a:ea typeface="华文楷体" panose="02010600040101010101" charset="-122"/>
                          </a:rPr>
                        </m:ctrlPr>
                      </m:fPr>
                      <m:num>
                        <m:sSubSup>
                          <m:sSubSupPr>
                            <m:ctrlPr>
                              <a:rPr lang="en-US" altLang="zh-CN" sz="2200" b="0" i="1" smtClean="0">
                                <a:solidFill>
                                  <a:schemeClr val="tx2"/>
                                </a:solidFill>
                                <a:latin typeface="Cambria Math" panose="02040503050406030204" pitchFamily="18" charset="0"/>
                                <a:ea typeface="华文楷体" panose="02010600040101010101" charset="-122"/>
                              </a:rPr>
                            </m:ctrlPr>
                          </m:sSubSupPr>
                          <m:e>
                            <m:r>
                              <m:rPr>
                                <m:sty m:val="p"/>
                              </m:rPr>
                              <a:rPr lang="en-US" altLang="zh-CN" sz="2200" b="0" i="0" smtClean="0">
                                <a:solidFill>
                                  <a:schemeClr val="tx2"/>
                                </a:solidFill>
                                <a:latin typeface="Cambria Math" panose="02040503050406030204" pitchFamily="18" charset="0"/>
                                <a:ea typeface="华文楷体" panose="02010600040101010101" charset="-122"/>
                              </a:rPr>
                              <m:t>Σ</m:t>
                            </m:r>
                          </m:e>
                          <m:sub>
                            <m:r>
                              <a:rPr lang="en-US" altLang="zh-CN" sz="2200" b="0" i="1" smtClean="0">
                                <a:solidFill>
                                  <a:schemeClr val="tx2"/>
                                </a:solidFill>
                                <a:latin typeface="Cambria Math" panose="02040503050406030204" pitchFamily="18" charset="0"/>
                                <a:ea typeface="华文楷体" panose="02010600040101010101" charset="-122"/>
                              </a:rPr>
                              <m:t>𝑎</m:t>
                            </m:r>
                          </m:sub>
                          <m:sup>
                            <m:r>
                              <a:rPr lang="en-US" altLang="zh-CN" sz="2200" b="0" i="1" smtClean="0">
                                <a:solidFill>
                                  <a:schemeClr val="tx2"/>
                                </a:solidFill>
                                <a:latin typeface="Cambria Math" panose="02040503050406030204" pitchFamily="18" charset="0"/>
                                <a:ea typeface="华文楷体" panose="02010600040101010101" charset="-122"/>
                              </a:rPr>
                              <m:t>′</m:t>
                            </m:r>
                          </m:sup>
                        </m:sSubSup>
                        <m:r>
                          <a:rPr lang="en-US" altLang="zh-CN" sz="2200" b="0" i="1" smtClean="0">
                            <a:solidFill>
                              <a:schemeClr val="tx2"/>
                            </a:solidFill>
                            <a:latin typeface="Cambria Math" panose="02040503050406030204" pitchFamily="18" charset="0"/>
                            <a:ea typeface="华文楷体" panose="02010600040101010101" charset="-122"/>
                          </a:rPr>
                          <m:t>𝑡</m:t>
                        </m:r>
                        <m:sSup>
                          <m:sSupPr>
                            <m:ctrlPr>
                              <a:rPr lang="en-US" altLang="zh-CN" sz="2200" b="0" i="1" smtClean="0">
                                <a:solidFill>
                                  <a:schemeClr val="tx2"/>
                                </a:solidFill>
                                <a:latin typeface="Cambria Math" panose="02040503050406030204" pitchFamily="18" charset="0"/>
                                <a:ea typeface="华文楷体" panose="02010600040101010101" charset="-122"/>
                              </a:rPr>
                            </m:ctrlPr>
                          </m:sSupPr>
                          <m:e>
                            <m:r>
                              <a:rPr lang="en-US" altLang="zh-CN" sz="2200" b="0" i="1" smtClean="0">
                                <a:solidFill>
                                  <a:schemeClr val="tx2"/>
                                </a:solidFill>
                                <a:latin typeface="Cambria Math" panose="02040503050406030204" pitchFamily="18" charset="0"/>
                                <a:ea typeface="华文楷体" panose="02010600040101010101" charset="-122"/>
                              </a:rPr>
                              <m:t>𝑒</m:t>
                            </m:r>
                          </m:e>
                          <m:sup>
                            <m:r>
                              <a:rPr lang="en-US" altLang="zh-CN" sz="2200" b="0" i="1" smtClean="0">
                                <a:solidFill>
                                  <a:schemeClr val="tx2"/>
                                </a:solidFill>
                                <a:latin typeface="Cambria Math" panose="02040503050406030204" pitchFamily="18" charset="0"/>
                                <a:ea typeface="华文楷体" panose="02010600040101010101" charset="-122"/>
                              </a:rPr>
                              <m:t>−</m:t>
                            </m:r>
                            <m:f>
                              <m:fPr>
                                <m:ctrlPr>
                                  <a:rPr lang="en-US" altLang="zh-CN" sz="2200" b="0" i="1" smtClean="0">
                                    <a:solidFill>
                                      <a:schemeClr val="tx2"/>
                                    </a:solidFill>
                                    <a:latin typeface="Cambria Math" panose="02040503050406030204" pitchFamily="18" charset="0"/>
                                    <a:ea typeface="华文楷体" panose="02010600040101010101" charset="-122"/>
                                  </a:rPr>
                                </m:ctrlPr>
                              </m:fPr>
                              <m:num>
                                <m:d>
                                  <m:dPr>
                                    <m:begChr m:val="|"/>
                                    <m:endChr m:val="|"/>
                                    <m:ctrlPr>
                                      <a:rPr lang="en-US" altLang="zh-CN" sz="2200" b="0" i="1" smtClean="0">
                                        <a:solidFill>
                                          <a:schemeClr val="tx2"/>
                                        </a:solidFill>
                                        <a:latin typeface="Cambria Math" panose="02040503050406030204" pitchFamily="18" charset="0"/>
                                        <a:ea typeface="华文楷体" panose="02010600040101010101" charset="-122"/>
                                      </a:rPr>
                                    </m:ctrlPr>
                                  </m:dPr>
                                  <m:e>
                                    <m:r>
                                      <a:rPr lang="en-US" altLang="zh-CN" sz="2200" b="0" i="1" smtClean="0">
                                        <a:solidFill>
                                          <a:schemeClr val="tx2"/>
                                        </a:solidFill>
                                        <a:latin typeface="Cambria Math" panose="02040503050406030204" pitchFamily="18" charset="0"/>
                                        <a:ea typeface="华文楷体" panose="02010600040101010101" charset="-122"/>
                                      </a:rPr>
                                      <m:t>𝑥</m:t>
                                    </m:r>
                                  </m:e>
                                </m:d>
                              </m:num>
                              <m:den>
                                <m:r>
                                  <a:rPr lang="en-US" altLang="zh-CN" sz="2200" b="0" i="1" smtClean="0">
                                    <a:solidFill>
                                      <a:schemeClr val="tx2"/>
                                    </a:solidFill>
                                    <a:latin typeface="Cambria Math" panose="02040503050406030204" pitchFamily="18" charset="0"/>
                                    <a:ea typeface="华文楷体" panose="02010600040101010101" charset="-122"/>
                                  </a:rPr>
                                  <m:t>𝐿</m:t>
                                </m:r>
                              </m:den>
                            </m:f>
                          </m:sup>
                        </m:sSup>
                      </m:num>
                      <m:den>
                        <m:sSubSup>
                          <m:sSubSupPr>
                            <m:ctrlPr>
                              <a:rPr lang="en-US" altLang="zh-CN" sz="2200" b="0" i="1" smtClean="0">
                                <a:solidFill>
                                  <a:schemeClr val="tx2"/>
                                </a:solidFill>
                                <a:latin typeface="Cambria Math" panose="02040503050406030204" pitchFamily="18" charset="0"/>
                                <a:ea typeface="华文楷体" panose="02010600040101010101" charset="-122"/>
                              </a:rPr>
                            </m:ctrlPr>
                          </m:sSubSupPr>
                          <m:e>
                            <m:r>
                              <m:rPr>
                                <m:sty m:val="p"/>
                              </m:rPr>
                              <a:rPr lang="en-US" altLang="zh-CN" sz="2200" b="0" i="0" smtClean="0">
                                <a:solidFill>
                                  <a:schemeClr val="tx2"/>
                                </a:solidFill>
                                <a:latin typeface="Cambria Math" panose="02040503050406030204" pitchFamily="18" charset="0"/>
                                <a:ea typeface="华文楷体" panose="02010600040101010101" charset="-122"/>
                              </a:rPr>
                              <m:t>Σ</m:t>
                            </m:r>
                          </m:e>
                          <m:sub>
                            <m:r>
                              <a:rPr lang="en-US" altLang="zh-CN" sz="2200" b="0" i="1" smtClean="0">
                                <a:solidFill>
                                  <a:schemeClr val="tx2"/>
                                </a:solidFill>
                                <a:latin typeface="Cambria Math" panose="02040503050406030204" pitchFamily="18" charset="0"/>
                                <a:ea typeface="华文楷体" panose="02010600040101010101" charset="-122"/>
                              </a:rPr>
                              <m:t>𝑎</m:t>
                            </m:r>
                          </m:sub>
                          <m:sup>
                            <m:r>
                              <a:rPr lang="en-US" altLang="zh-CN" sz="2200" b="0" i="1" smtClean="0">
                                <a:solidFill>
                                  <a:schemeClr val="tx2"/>
                                </a:solidFill>
                                <a:latin typeface="Cambria Math" panose="02040503050406030204" pitchFamily="18" charset="0"/>
                                <a:ea typeface="华文楷体" panose="02010600040101010101" charset="-122"/>
                              </a:rPr>
                              <m:t>′</m:t>
                            </m:r>
                          </m:sup>
                        </m:sSubSup>
                        <m:r>
                          <a:rPr lang="en-US" altLang="zh-CN" sz="2200" b="0" i="1" smtClean="0">
                            <a:solidFill>
                              <a:schemeClr val="tx2"/>
                            </a:solidFill>
                            <a:latin typeface="Cambria Math" panose="02040503050406030204" pitchFamily="18" charset="0"/>
                            <a:ea typeface="华文楷体" panose="02010600040101010101" charset="-122"/>
                          </a:rPr>
                          <m:t>𝑡</m:t>
                        </m:r>
                        <m:r>
                          <a:rPr lang="en-US" altLang="zh-CN" sz="2200" b="0" i="1" smtClean="0">
                            <a:solidFill>
                              <a:schemeClr val="tx2"/>
                            </a:solidFill>
                            <a:latin typeface="Cambria Math" panose="02040503050406030204" pitchFamily="18" charset="0"/>
                            <a:ea typeface="华文楷体" panose="02010600040101010101" charset="-122"/>
                          </a:rPr>
                          <m:t>+(</m:t>
                        </m:r>
                        <m:r>
                          <a:rPr lang="en-US" altLang="zh-CN" sz="2200" b="0" i="1" smtClean="0">
                            <a:solidFill>
                              <a:schemeClr val="tx2"/>
                            </a:solidFill>
                            <a:latin typeface="Cambria Math" panose="02040503050406030204" pitchFamily="18" charset="0"/>
                            <a:ea typeface="华文楷体" panose="02010600040101010101" charset="-122"/>
                          </a:rPr>
                          <m:t>2</m:t>
                        </m:r>
                        <m:r>
                          <a:rPr lang="en-US" altLang="zh-CN" sz="2200" b="0" i="1" smtClean="0">
                            <a:solidFill>
                              <a:schemeClr val="tx2"/>
                            </a:solidFill>
                            <a:latin typeface="Cambria Math" panose="02040503050406030204" pitchFamily="18" charset="0"/>
                            <a:ea typeface="华文楷体" panose="02010600040101010101" charset="-122"/>
                          </a:rPr>
                          <m:t>𝐷</m:t>
                        </m:r>
                        <m:r>
                          <a:rPr lang="en-US" altLang="zh-CN" sz="2200" b="0" i="1" smtClean="0">
                            <a:solidFill>
                              <a:schemeClr val="tx2"/>
                            </a:solidFill>
                            <a:latin typeface="Cambria Math" panose="02040503050406030204" pitchFamily="18" charset="0"/>
                            <a:ea typeface="华文楷体" panose="02010600040101010101" charset="-122"/>
                          </a:rPr>
                          <m:t>/</m:t>
                        </m:r>
                        <m:r>
                          <a:rPr lang="en-US" altLang="zh-CN" sz="2200" b="0" i="1" smtClean="0">
                            <a:solidFill>
                              <a:schemeClr val="tx2"/>
                            </a:solidFill>
                            <a:latin typeface="Cambria Math" panose="02040503050406030204" pitchFamily="18" charset="0"/>
                            <a:ea typeface="华文楷体" panose="02010600040101010101" charset="-122"/>
                          </a:rPr>
                          <m:t>𝐿</m:t>
                        </m:r>
                        <m:r>
                          <a:rPr lang="en-US" altLang="zh-CN" sz="2200" b="0" i="1" smtClean="0">
                            <a:solidFill>
                              <a:schemeClr val="tx2"/>
                            </a:solidFill>
                            <a:latin typeface="Cambria Math" panose="02040503050406030204" pitchFamily="18" charset="0"/>
                            <a:ea typeface="华文楷体" panose="02010600040101010101" charset="-122"/>
                          </a:rPr>
                          <m:t>)</m:t>
                        </m:r>
                      </m:den>
                    </m:f>
                    <m:r>
                      <a:rPr lang="en-US" altLang="zh-CN" sz="2200" b="0" i="1" smtClean="0">
                        <a:solidFill>
                          <a:schemeClr val="tx2"/>
                        </a:solidFill>
                        <a:latin typeface="Cambria Math" panose="02040503050406030204" pitchFamily="18" charset="0"/>
                        <a:ea typeface="华文楷体" panose="02010600040101010101" charset="-122"/>
                      </a:rPr>
                      <m:t>]</m:t>
                    </m:r>
                  </m:oMath>
                </a14:m>
                <a:r>
                  <a:rPr lang="en-US" altLang="zh-CN" sz="2200" dirty="0">
                    <a:solidFill>
                      <a:schemeClr val="tx2"/>
                    </a:solidFill>
                    <a:latin typeface="华文楷体" panose="02010600040101010101" charset="-122"/>
                    <a:ea typeface="华文楷体" panose="02010600040101010101" charset="-122"/>
                  </a:rPr>
                  <a:t> </a:t>
                </a:r>
                <a:endParaRPr lang="en-US" altLang="zh-CN" sz="2200" dirty="0">
                  <a:solidFill>
                    <a:schemeClr val="tx2"/>
                  </a:solidFill>
                  <a:latin typeface="华文楷体" panose="02010600040101010101" charset="-122"/>
                  <a:ea typeface="华文楷体" panose="02010600040101010101" charset="-122"/>
                </a:endParaRPr>
              </a:p>
              <a:p>
                <a:r>
                  <a:rPr lang="en-US" altLang="zh-CN" sz="2200" dirty="0">
                    <a:solidFill>
                      <a:schemeClr val="tx2"/>
                    </a:solidFill>
                    <a:latin typeface="华文楷体" panose="02010600040101010101" charset="-122"/>
                    <a:ea typeface="华文楷体" panose="02010600040101010101" charset="-122"/>
                  </a:rPr>
                  <a:t>[</a:t>
                </a:r>
                <a:r>
                  <a:rPr lang="zh-CN" altLang="en-US" sz="2200" dirty="0">
                    <a:solidFill>
                      <a:schemeClr val="tx2"/>
                    </a:solidFill>
                    <a:latin typeface="华文楷体" panose="02010600040101010101" charset="-122"/>
                    <a:ea typeface="华文楷体" panose="02010600040101010101" charset="-122"/>
                  </a:rPr>
                  <a:t>提示：用源条件</a:t>
                </a:r>
                <a14:m>
                  <m:oMath xmlns:m="http://schemas.openxmlformats.org/officeDocument/2006/math">
                    <m:func>
                      <m:funcPr>
                        <m:ctrlPr>
                          <a:rPr lang="en-US" altLang="zh-CN" sz="2200" i="1">
                            <a:solidFill>
                              <a:schemeClr val="tx2"/>
                            </a:solidFill>
                            <a:latin typeface="Cambria Math" panose="02040503050406030204" pitchFamily="18" charset="0"/>
                            <a:ea typeface="华文楷体" panose="02010600040101010101" charset="-122"/>
                          </a:rPr>
                        </m:ctrlPr>
                      </m:funcPr>
                      <m:fName>
                        <m:limLow>
                          <m:limLowPr>
                            <m:ctrlPr>
                              <a:rPr lang="en-US" altLang="zh-CN" sz="2200" i="1">
                                <a:solidFill>
                                  <a:schemeClr val="tx2"/>
                                </a:solidFill>
                                <a:latin typeface="Cambria Math" panose="02040503050406030204" pitchFamily="18" charset="0"/>
                                <a:ea typeface="华文楷体" panose="02010600040101010101" charset="-122"/>
                              </a:rPr>
                            </m:ctrlPr>
                          </m:limLowPr>
                          <m:e>
                            <m:r>
                              <m:rPr>
                                <m:sty m:val="p"/>
                              </m:rPr>
                              <a:rPr lang="en-US" altLang="zh-CN" sz="2200">
                                <a:solidFill>
                                  <a:schemeClr val="tx2"/>
                                </a:solidFill>
                                <a:latin typeface="Cambria Math" panose="02040503050406030204" pitchFamily="18" charset="0"/>
                                <a:ea typeface="华文楷体" panose="02010600040101010101" charset="-122"/>
                              </a:rPr>
                              <m:t>lim</m:t>
                            </m:r>
                          </m:e>
                          <m:lim>
                            <m:r>
                              <a:rPr lang="en-US" altLang="zh-CN" sz="2200">
                                <a:solidFill>
                                  <a:schemeClr val="tx2"/>
                                </a:solidFill>
                                <a:latin typeface="Cambria Math" panose="02040503050406030204" pitchFamily="18" charset="0"/>
                                <a:ea typeface="华文楷体" panose="02010600040101010101" charset="-122"/>
                              </a:rPr>
                              <m:t>𝑥</m:t>
                            </m:r>
                            <m:r>
                              <a:rPr lang="en-US" altLang="zh-CN" sz="2200">
                                <a:solidFill>
                                  <a:schemeClr val="tx2"/>
                                </a:solidFill>
                                <a:latin typeface="Cambria Math" panose="02040503050406030204" pitchFamily="18" charset="0"/>
                                <a:ea typeface="华文楷体" panose="02010600040101010101" charset="-122"/>
                              </a:rPr>
                              <m:t>→</m:t>
                            </m:r>
                            <m:r>
                              <a:rPr lang="en-US" altLang="zh-CN" sz="2200">
                                <a:solidFill>
                                  <a:schemeClr val="tx2"/>
                                </a:solidFill>
                                <a:latin typeface="Cambria Math" panose="02040503050406030204" pitchFamily="18" charset="0"/>
                                <a:ea typeface="华文楷体" panose="02010600040101010101" charset="-122"/>
                              </a:rPr>
                              <m:t>0</m:t>
                            </m:r>
                          </m:lim>
                        </m:limLow>
                      </m:fName>
                      <m:e>
                        <m:r>
                          <a:rPr lang="en-US" altLang="zh-CN" sz="2200">
                            <a:solidFill>
                              <a:schemeClr val="tx2"/>
                            </a:solidFill>
                            <a:latin typeface="Cambria Math" panose="02040503050406030204" pitchFamily="18" charset="0"/>
                            <a:ea typeface="华文楷体" panose="02010600040101010101" charset="-122"/>
                          </a:rPr>
                          <m:t>𝐽</m:t>
                        </m:r>
                        <m:d>
                          <m:dPr>
                            <m:ctrlPr>
                              <a:rPr lang="en-US" altLang="zh-CN" sz="2200" i="1">
                                <a:solidFill>
                                  <a:schemeClr val="tx2"/>
                                </a:solidFill>
                                <a:latin typeface="Cambria Math" panose="02040503050406030204" pitchFamily="18" charset="0"/>
                                <a:ea typeface="华文楷体" panose="02010600040101010101" charset="-122"/>
                              </a:rPr>
                            </m:ctrlPr>
                          </m:dPr>
                          <m:e>
                            <m:r>
                              <a:rPr lang="en-US" altLang="zh-CN" sz="2200">
                                <a:solidFill>
                                  <a:schemeClr val="tx2"/>
                                </a:solidFill>
                                <a:latin typeface="Cambria Math" panose="02040503050406030204" pitchFamily="18" charset="0"/>
                                <a:ea typeface="华文楷体" panose="02010600040101010101" charset="-122"/>
                              </a:rPr>
                              <m:t>𝑥</m:t>
                            </m:r>
                          </m:e>
                        </m:d>
                        <m:r>
                          <a:rPr lang="en-US" altLang="zh-CN" sz="2200">
                            <a:solidFill>
                              <a:schemeClr val="tx2"/>
                            </a:solidFill>
                            <a:latin typeface="Cambria Math" panose="02040503050406030204" pitchFamily="18" charset="0"/>
                            <a:ea typeface="华文楷体" panose="02010600040101010101" charset="-122"/>
                          </a:rPr>
                          <m:t>=</m:t>
                        </m:r>
                        <m:r>
                          <a:rPr lang="en-US" altLang="zh-CN" sz="2200" b="0" i="0" smtClean="0">
                            <a:solidFill>
                              <a:schemeClr val="tx2"/>
                            </a:solidFill>
                            <a:latin typeface="Cambria Math" panose="02040503050406030204" pitchFamily="18" charset="0"/>
                            <a:ea typeface="华文楷体" panose="02010600040101010101" charset="-122"/>
                          </a:rPr>
                          <m:t>−</m:t>
                        </m:r>
                        <m:sSubSup>
                          <m:sSubSupPr>
                            <m:ctrlPr>
                              <a:rPr lang="en-US" altLang="zh-CN" sz="2200" b="0" i="1" smtClean="0">
                                <a:solidFill>
                                  <a:schemeClr val="tx2"/>
                                </a:solidFill>
                                <a:latin typeface="Cambria Math" panose="02040503050406030204" pitchFamily="18" charset="0"/>
                                <a:ea typeface="华文楷体" panose="02010600040101010101" charset="-122"/>
                              </a:rPr>
                            </m:ctrlPr>
                          </m:sSubSupPr>
                          <m:e>
                            <m:r>
                              <m:rPr>
                                <m:sty m:val="p"/>
                              </m:rPr>
                              <a:rPr lang="en-US" altLang="zh-CN" sz="2200" b="0" i="0" smtClean="0">
                                <a:solidFill>
                                  <a:schemeClr val="tx2"/>
                                </a:solidFill>
                                <a:latin typeface="Cambria Math" panose="02040503050406030204" pitchFamily="18" charset="0"/>
                                <a:ea typeface="华文楷体" panose="02010600040101010101" charset="-122"/>
                              </a:rPr>
                              <m:t>Σ</m:t>
                            </m:r>
                          </m:e>
                          <m:sub>
                            <m:r>
                              <a:rPr lang="en-US" altLang="zh-CN" sz="2200" b="0" i="1" smtClean="0">
                                <a:solidFill>
                                  <a:schemeClr val="tx2"/>
                                </a:solidFill>
                                <a:latin typeface="Cambria Math" panose="02040503050406030204" pitchFamily="18" charset="0"/>
                                <a:ea typeface="华文楷体" panose="02010600040101010101" charset="-122"/>
                              </a:rPr>
                              <m:t>𝑎</m:t>
                            </m:r>
                          </m:sub>
                          <m:sup>
                            <m:r>
                              <a:rPr lang="en-US" altLang="zh-CN" sz="2200" b="0" i="1" smtClean="0">
                                <a:solidFill>
                                  <a:schemeClr val="tx2"/>
                                </a:solidFill>
                                <a:latin typeface="Cambria Math" panose="02040503050406030204" pitchFamily="18" charset="0"/>
                                <a:ea typeface="华文楷体" panose="02010600040101010101" charset="-122"/>
                              </a:rPr>
                              <m:t>′</m:t>
                            </m:r>
                          </m:sup>
                        </m:sSubSup>
                        <m:r>
                          <a:rPr lang="en-US" altLang="zh-CN" sz="2200" b="0" i="1" smtClean="0">
                            <a:solidFill>
                              <a:schemeClr val="tx2"/>
                            </a:solidFill>
                            <a:latin typeface="Cambria Math" panose="02040503050406030204" pitchFamily="18" charset="0"/>
                            <a:ea typeface="华文楷体" panose="02010600040101010101" charset="-122"/>
                          </a:rPr>
                          <m:t>𝑡</m:t>
                        </m:r>
                        <m:r>
                          <a:rPr lang="en-US" altLang="zh-CN" sz="2200" b="0" i="1" smtClean="0">
                            <a:solidFill>
                              <a:schemeClr val="tx2"/>
                            </a:solidFill>
                            <a:latin typeface="Cambria Math" panose="02040503050406030204" pitchFamily="18" charset="0"/>
                            <a:ea typeface="华文楷体" panose="02010600040101010101" charset="-122"/>
                          </a:rPr>
                          <m:t>𝜙</m:t>
                        </m:r>
                        <m:r>
                          <a:rPr lang="en-US" altLang="zh-CN" sz="2200" b="0" i="1" smtClean="0">
                            <a:solidFill>
                              <a:schemeClr val="tx2"/>
                            </a:solidFill>
                            <a:latin typeface="Cambria Math" panose="02040503050406030204" pitchFamily="18" charset="0"/>
                            <a:ea typeface="华文楷体" panose="02010600040101010101" charset="-122"/>
                          </a:rPr>
                          <m:t>(</m:t>
                        </m:r>
                        <m:r>
                          <a:rPr lang="en-US" altLang="zh-CN" sz="2200" b="0" i="1" smtClean="0">
                            <a:solidFill>
                              <a:schemeClr val="tx2"/>
                            </a:solidFill>
                            <a:latin typeface="Cambria Math" panose="02040503050406030204" pitchFamily="18" charset="0"/>
                            <a:ea typeface="华文楷体" panose="02010600040101010101" charset="-122"/>
                          </a:rPr>
                          <m:t>0</m:t>
                        </m:r>
                        <m:r>
                          <a:rPr lang="en-US" altLang="zh-CN" sz="2200" b="0" i="1" smtClean="0">
                            <a:solidFill>
                              <a:schemeClr val="tx2"/>
                            </a:solidFill>
                            <a:latin typeface="Cambria Math" panose="02040503050406030204" pitchFamily="18" charset="0"/>
                            <a:ea typeface="华文楷体" panose="02010600040101010101" charset="-122"/>
                          </a:rPr>
                          <m:t>)/</m:t>
                        </m:r>
                        <m:r>
                          <a:rPr lang="en-US" altLang="zh-CN" sz="2200" b="0" i="1" smtClean="0">
                            <a:solidFill>
                              <a:schemeClr val="tx2"/>
                            </a:solidFill>
                            <a:latin typeface="Cambria Math" panose="02040503050406030204" pitchFamily="18" charset="0"/>
                            <a:ea typeface="华文楷体" panose="02010600040101010101" charset="-122"/>
                          </a:rPr>
                          <m:t>2</m:t>
                        </m:r>
                      </m:e>
                    </m:func>
                  </m:oMath>
                </a14:m>
                <a:r>
                  <a:rPr lang="en-US" altLang="zh-CN" sz="2200" dirty="0">
                    <a:solidFill>
                      <a:schemeClr val="tx2"/>
                    </a:solidFill>
                    <a:latin typeface="华文楷体" panose="02010600040101010101" charset="-122"/>
                    <a:ea typeface="华文楷体" panose="02010600040101010101" charset="-122"/>
                  </a:rPr>
                  <a:t>]</a:t>
                </a:r>
                <a:endParaRPr lang="en-US" altLang="zh-CN" sz="2200" dirty="0">
                  <a:solidFill>
                    <a:schemeClr val="tx2"/>
                  </a:solidFill>
                  <a:latin typeface="华文楷体" panose="02010600040101010101" charset="-122"/>
                  <a:ea typeface="华文楷体" panose="02010600040101010101" charset="-122"/>
                </a:endParaRPr>
              </a:p>
              <a:p>
                <a:pPr>
                  <a:lnSpc>
                    <a:spcPct val="150000"/>
                  </a:lnSpc>
                </a:pPr>
                <a:r>
                  <a:rPr lang="zh-CN" altLang="zh-CN" sz="2200" dirty="0">
                    <a:solidFill>
                      <a:schemeClr val="tx2"/>
                    </a:solidFill>
                    <a:latin typeface="华文楷体" panose="02010600040101010101" charset="-122"/>
                    <a:ea typeface="华文楷体" panose="02010600040101010101" charset="-122"/>
                  </a:rPr>
                  <a:t>解</a:t>
                </a:r>
                <a:r>
                  <a:rPr lang="en-US" altLang="zh-CN" sz="2200" dirty="0">
                    <a:solidFill>
                      <a:schemeClr val="tx2"/>
                    </a:solidFill>
                    <a:latin typeface="华文楷体" panose="02010600040101010101" charset="-122"/>
                    <a:ea typeface="华文楷体" panose="02010600040101010101" charset="-122"/>
                  </a:rPr>
                  <a:t>: (1)</a:t>
                </a:r>
                <a:r>
                  <a:rPr lang="zh-CN" altLang="zh-CN" sz="2200" dirty="0">
                    <a:solidFill>
                      <a:schemeClr val="tx2"/>
                    </a:solidFill>
                    <a:latin typeface="华文楷体" panose="02010600040101010101" charset="-122"/>
                    <a:ea typeface="华文楷体" panose="02010600040101010101" charset="-122"/>
                  </a:rPr>
                  <a:t>有源扩散方程为</a:t>
                </a:r>
                <a:r>
                  <a:rPr lang="en-US" altLang="zh-CN" sz="2200" dirty="0">
                    <a:solidFill>
                      <a:schemeClr val="tx2"/>
                    </a:solidFill>
                    <a:latin typeface="华文楷体" panose="02010600040101010101" charset="-122"/>
                    <a:ea typeface="华文楷体" panose="02010600040101010101" charset="-122"/>
                  </a:rPr>
                  <a:t>: </a:t>
                </a:r>
                <a14:m>
                  <m:oMath xmlns:m="http://schemas.openxmlformats.org/officeDocument/2006/math">
                    <m:sSup>
                      <m:sSupPr>
                        <m:ctrlPr>
                          <a:rPr lang="zh-CN" altLang="zh-CN" sz="2200" i="1">
                            <a:solidFill>
                              <a:schemeClr val="tx2"/>
                            </a:solidFill>
                            <a:latin typeface="Cambria Math" panose="02040503050406030204" pitchFamily="18" charset="0"/>
                            <a:ea typeface="华文楷体" panose="02010600040101010101" charset="-122"/>
                          </a:rPr>
                        </m:ctrlPr>
                      </m:sSupPr>
                      <m:e>
                        <m:r>
                          <m:rPr>
                            <m:sty m:val="p"/>
                          </m:rPr>
                          <a:rPr lang="en-US" altLang="zh-CN" sz="2200">
                            <a:solidFill>
                              <a:schemeClr val="tx2"/>
                            </a:solidFill>
                            <a:latin typeface="Cambria Math" panose="02040503050406030204" pitchFamily="18" charset="0"/>
                            <a:ea typeface="华文楷体" panose="02010600040101010101" charset="-122"/>
                          </a:rPr>
                          <m:t>∇</m:t>
                        </m:r>
                      </m:e>
                      <m:sup>
                        <m:r>
                          <a:rPr lang="en-US" altLang="zh-CN" sz="2200">
                            <a:solidFill>
                              <a:schemeClr val="tx2"/>
                            </a:solidFill>
                            <a:latin typeface="Cambria Math" panose="02040503050406030204" pitchFamily="18" charset="0"/>
                            <a:ea typeface="华文楷体" panose="02010600040101010101" charset="-122"/>
                          </a:rPr>
                          <m:t>2</m:t>
                        </m:r>
                      </m:sup>
                    </m:sSup>
                    <m:r>
                      <a:rPr lang="en-US" altLang="zh-CN" sz="2200">
                        <a:solidFill>
                          <a:schemeClr val="tx2"/>
                        </a:solidFill>
                        <a:latin typeface="Cambria Math" panose="02040503050406030204" pitchFamily="18" charset="0"/>
                        <a:ea typeface="华文楷体" panose="02010600040101010101" charset="-122"/>
                      </a:rPr>
                      <m:t>𝜙</m:t>
                    </m:r>
                    <m:r>
                      <a:rPr lang="en-US" altLang="zh-CN" sz="2200">
                        <a:solidFill>
                          <a:schemeClr val="tx2"/>
                        </a:solidFill>
                        <a:latin typeface="Cambria Math" panose="02040503050406030204" pitchFamily="18" charset="0"/>
                        <a:ea typeface="华文楷体" panose="02010600040101010101" charset="-122"/>
                      </a:rPr>
                      <m:t>−</m:t>
                    </m:r>
                    <m:f>
                      <m:fPr>
                        <m:ctrlPr>
                          <a:rPr lang="zh-CN" altLang="zh-CN" sz="2200" i="1">
                            <a:solidFill>
                              <a:schemeClr val="tx2"/>
                            </a:solidFill>
                            <a:latin typeface="Cambria Math" panose="02040503050406030204" pitchFamily="18" charset="0"/>
                            <a:ea typeface="华文楷体" panose="02010600040101010101" charset="-122"/>
                          </a:rPr>
                        </m:ctrlPr>
                      </m:fPr>
                      <m:num>
                        <m:r>
                          <a:rPr lang="en-US" altLang="zh-CN" sz="2200">
                            <a:solidFill>
                              <a:schemeClr val="tx2"/>
                            </a:solidFill>
                            <a:latin typeface="Cambria Math" panose="02040503050406030204" pitchFamily="18" charset="0"/>
                            <a:ea typeface="华文楷体" panose="02010600040101010101" charset="-122"/>
                          </a:rPr>
                          <m:t>𝜙</m:t>
                        </m:r>
                      </m:num>
                      <m:den>
                        <m:sSup>
                          <m:sSupPr>
                            <m:ctrlPr>
                              <a:rPr lang="zh-CN" altLang="zh-CN" sz="2200" i="1">
                                <a:solidFill>
                                  <a:schemeClr val="tx2"/>
                                </a:solidFill>
                                <a:latin typeface="Cambria Math" panose="02040503050406030204" pitchFamily="18" charset="0"/>
                                <a:ea typeface="华文楷体" panose="02010600040101010101" charset="-122"/>
                              </a:rPr>
                            </m:ctrlPr>
                          </m:sSupPr>
                          <m:e>
                            <m:r>
                              <a:rPr lang="en-US" altLang="zh-CN" sz="2200">
                                <a:solidFill>
                                  <a:schemeClr val="tx2"/>
                                </a:solidFill>
                                <a:latin typeface="Cambria Math" panose="02040503050406030204" pitchFamily="18" charset="0"/>
                                <a:ea typeface="华文楷体" panose="02010600040101010101" charset="-122"/>
                              </a:rPr>
                              <m:t>𝐿</m:t>
                            </m:r>
                          </m:e>
                          <m:sup>
                            <m:r>
                              <a:rPr lang="en-US" altLang="zh-CN" sz="2200">
                                <a:solidFill>
                                  <a:schemeClr val="tx2"/>
                                </a:solidFill>
                                <a:latin typeface="Cambria Math" panose="02040503050406030204" pitchFamily="18" charset="0"/>
                                <a:ea typeface="华文楷体" panose="02010600040101010101" charset="-122"/>
                              </a:rPr>
                              <m:t>2</m:t>
                            </m:r>
                          </m:sup>
                        </m:sSup>
                      </m:den>
                    </m:f>
                    <m:r>
                      <a:rPr lang="en-US" altLang="zh-CN" sz="2200">
                        <a:solidFill>
                          <a:schemeClr val="tx2"/>
                        </a:solidFill>
                        <a:latin typeface="Cambria Math" panose="02040503050406030204" pitchFamily="18" charset="0"/>
                        <a:ea typeface="华文楷体" panose="02010600040101010101" charset="-122"/>
                      </a:rPr>
                      <m:t>+</m:t>
                    </m:r>
                    <m:f>
                      <m:fPr>
                        <m:ctrlPr>
                          <a:rPr lang="zh-CN" altLang="zh-CN" sz="2200" i="1">
                            <a:solidFill>
                              <a:schemeClr val="tx2"/>
                            </a:solidFill>
                            <a:latin typeface="Cambria Math" panose="02040503050406030204" pitchFamily="18" charset="0"/>
                            <a:ea typeface="华文楷体" panose="02010600040101010101" charset="-122"/>
                          </a:rPr>
                        </m:ctrlPr>
                      </m:fPr>
                      <m:num>
                        <m:r>
                          <a:rPr lang="en-US" altLang="zh-CN" sz="2200">
                            <a:solidFill>
                              <a:schemeClr val="tx2"/>
                            </a:solidFill>
                            <a:latin typeface="Cambria Math" panose="02040503050406030204" pitchFamily="18" charset="0"/>
                            <a:ea typeface="华文楷体" panose="02010600040101010101" charset="-122"/>
                          </a:rPr>
                          <m:t>𝑆</m:t>
                        </m:r>
                      </m:num>
                      <m:den>
                        <m:r>
                          <a:rPr lang="en-US" altLang="zh-CN" sz="2200">
                            <a:solidFill>
                              <a:schemeClr val="tx2"/>
                            </a:solidFill>
                            <a:latin typeface="Cambria Math" panose="02040503050406030204" pitchFamily="18" charset="0"/>
                            <a:ea typeface="华文楷体" panose="02010600040101010101" charset="-122"/>
                          </a:rPr>
                          <m:t>𝐷</m:t>
                        </m:r>
                      </m:den>
                    </m:f>
                    <m:r>
                      <a:rPr lang="en-US" altLang="zh-CN" sz="2200">
                        <a:solidFill>
                          <a:schemeClr val="tx2"/>
                        </a:solidFill>
                        <a:latin typeface="Cambria Math" panose="02040503050406030204" pitchFamily="18" charset="0"/>
                        <a:ea typeface="华文楷体" panose="02010600040101010101" charset="-122"/>
                      </a:rPr>
                      <m:t>=</m:t>
                    </m:r>
                    <m:r>
                      <a:rPr lang="en-US" altLang="zh-CN" sz="2200">
                        <a:solidFill>
                          <a:schemeClr val="tx2"/>
                        </a:solidFill>
                        <a:latin typeface="Cambria Math" panose="02040503050406030204" pitchFamily="18" charset="0"/>
                        <a:ea typeface="华文楷体" panose="02010600040101010101" charset="-122"/>
                      </a:rPr>
                      <m:t>0</m:t>
                    </m:r>
                  </m:oMath>
                </a14:m>
                <a:r>
                  <a:rPr lang="en-US" altLang="zh-CN" sz="2200" dirty="0">
                    <a:solidFill>
                      <a:schemeClr val="tx2"/>
                    </a:solidFill>
                    <a:latin typeface="华文楷体" panose="02010600040101010101" charset="-122"/>
                    <a:ea typeface="华文楷体" panose="02010600040101010101" charset="-122"/>
                  </a:rPr>
                  <a:t>,</a:t>
                </a:r>
                <a:br>
                  <a:rPr lang="en-US" altLang="zh-CN" sz="2200" dirty="0">
                    <a:solidFill>
                      <a:schemeClr val="tx2"/>
                    </a:solidFill>
                    <a:latin typeface="华文楷体" panose="02010600040101010101" charset="-122"/>
                    <a:ea typeface="华文楷体" panose="02010600040101010101" charset="-122"/>
                  </a:rPr>
                </a:br>
                <a:r>
                  <a:rPr lang="zh-CN" altLang="zh-CN" sz="2200" dirty="0">
                    <a:solidFill>
                      <a:schemeClr val="tx2"/>
                    </a:solidFill>
                    <a:latin typeface="华文楷体" panose="02010600040101010101" charset="-122"/>
                    <a:ea typeface="华文楷体" panose="02010600040101010101" charset="-122"/>
                  </a:rPr>
                  <a:t>由于介质无穷大，无泄漏，故扩散方程简化为</a:t>
                </a:r>
                <a:r>
                  <a:rPr lang="en-US" altLang="zh-CN" sz="2200" dirty="0">
                    <a:solidFill>
                      <a:schemeClr val="tx2"/>
                    </a:solidFill>
                    <a:latin typeface="华文楷体" panose="02010600040101010101" charset="-122"/>
                    <a:ea typeface="华文楷体" panose="02010600040101010101" charset="-122"/>
                  </a:rPr>
                  <a:t>:</a:t>
                </a:r>
                <a:endParaRPr lang="en-US" altLang="zh-CN" sz="2200" dirty="0">
                  <a:solidFill>
                    <a:schemeClr val="tx2"/>
                  </a:solidFill>
                  <a:latin typeface="华文楷体" panose="02010600040101010101" charset="-122"/>
                  <a:ea typeface="华文楷体" panose="02010600040101010101" charset="-122"/>
                </a:endParaRPr>
              </a:p>
              <a:p>
                <a:pPr>
                  <a:lnSpc>
                    <a:spcPct val="150000"/>
                  </a:lnSpc>
                </a:pPr>
                <a:r>
                  <a:rPr lang="en-US" altLang="zh-CN" sz="2200" dirty="0">
                    <a:solidFill>
                      <a:schemeClr val="tx2"/>
                    </a:solidFill>
                    <a:latin typeface="华文楷体" panose="02010600040101010101" charset="-122"/>
                    <a:ea typeface="华文楷体" panose="02010600040101010101" charset="-122"/>
                  </a:rPr>
                  <a:t> </a:t>
                </a:r>
                <a14:m>
                  <m:oMath xmlns:m="http://schemas.openxmlformats.org/officeDocument/2006/math">
                    <m:r>
                      <a:rPr lang="en-US" altLang="zh-CN" sz="2200">
                        <a:solidFill>
                          <a:schemeClr val="tx2"/>
                        </a:solidFill>
                        <a:latin typeface="Cambria Math" panose="02040503050406030204" pitchFamily="18" charset="0"/>
                        <a:ea typeface="华文楷体" panose="02010600040101010101" charset="-122"/>
                      </a:rPr>
                      <m:t>−</m:t>
                    </m:r>
                    <m:f>
                      <m:fPr>
                        <m:ctrlPr>
                          <a:rPr lang="zh-CN" altLang="zh-CN" sz="2200" i="1">
                            <a:solidFill>
                              <a:schemeClr val="tx2"/>
                            </a:solidFill>
                            <a:latin typeface="Cambria Math" panose="02040503050406030204" pitchFamily="18" charset="0"/>
                            <a:ea typeface="华文楷体" panose="02010600040101010101" charset="-122"/>
                          </a:rPr>
                        </m:ctrlPr>
                      </m:fPr>
                      <m:num>
                        <m:r>
                          <a:rPr lang="en-US" altLang="zh-CN" sz="2200">
                            <a:solidFill>
                              <a:schemeClr val="tx2"/>
                            </a:solidFill>
                            <a:latin typeface="Cambria Math" panose="02040503050406030204" pitchFamily="18" charset="0"/>
                            <a:ea typeface="华文楷体" panose="02010600040101010101" charset="-122"/>
                          </a:rPr>
                          <m:t>𝜙</m:t>
                        </m:r>
                      </m:num>
                      <m:den>
                        <m:sSup>
                          <m:sSupPr>
                            <m:ctrlPr>
                              <a:rPr lang="zh-CN" altLang="zh-CN" sz="2200" i="1">
                                <a:solidFill>
                                  <a:schemeClr val="tx2"/>
                                </a:solidFill>
                                <a:latin typeface="Cambria Math" panose="02040503050406030204" pitchFamily="18" charset="0"/>
                                <a:ea typeface="华文楷体" panose="02010600040101010101" charset="-122"/>
                              </a:rPr>
                            </m:ctrlPr>
                          </m:sSupPr>
                          <m:e>
                            <m:r>
                              <a:rPr lang="en-US" altLang="zh-CN" sz="2200">
                                <a:solidFill>
                                  <a:schemeClr val="tx2"/>
                                </a:solidFill>
                                <a:latin typeface="Cambria Math" panose="02040503050406030204" pitchFamily="18" charset="0"/>
                                <a:ea typeface="华文楷体" panose="02010600040101010101" charset="-122"/>
                              </a:rPr>
                              <m:t>𝐿</m:t>
                            </m:r>
                          </m:e>
                          <m:sup>
                            <m:r>
                              <a:rPr lang="en-US" altLang="zh-CN" sz="2200">
                                <a:solidFill>
                                  <a:schemeClr val="tx2"/>
                                </a:solidFill>
                                <a:latin typeface="Cambria Math" panose="02040503050406030204" pitchFamily="18" charset="0"/>
                                <a:ea typeface="华文楷体" panose="02010600040101010101" charset="-122"/>
                              </a:rPr>
                              <m:t>2</m:t>
                            </m:r>
                          </m:sup>
                        </m:sSup>
                      </m:den>
                    </m:f>
                    <m:r>
                      <a:rPr lang="en-US" altLang="zh-CN" sz="2200">
                        <a:solidFill>
                          <a:schemeClr val="tx2"/>
                        </a:solidFill>
                        <a:latin typeface="Cambria Math" panose="02040503050406030204" pitchFamily="18" charset="0"/>
                        <a:ea typeface="华文楷体" panose="02010600040101010101" charset="-122"/>
                      </a:rPr>
                      <m:t>+</m:t>
                    </m:r>
                    <m:f>
                      <m:fPr>
                        <m:ctrlPr>
                          <a:rPr lang="zh-CN" altLang="zh-CN" sz="2200" i="1">
                            <a:solidFill>
                              <a:schemeClr val="tx2"/>
                            </a:solidFill>
                            <a:latin typeface="Cambria Math" panose="02040503050406030204" pitchFamily="18" charset="0"/>
                            <a:ea typeface="华文楷体" panose="02010600040101010101" charset="-122"/>
                          </a:rPr>
                        </m:ctrlPr>
                      </m:fPr>
                      <m:num>
                        <m:r>
                          <a:rPr lang="en-US" altLang="zh-CN" sz="2200">
                            <a:solidFill>
                              <a:schemeClr val="tx2"/>
                            </a:solidFill>
                            <a:latin typeface="Cambria Math" panose="02040503050406030204" pitchFamily="18" charset="0"/>
                            <a:ea typeface="华文楷体" panose="02010600040101010101" charset="-122"/>
                          </a:rPr>
                          <m:t>𝑆</m:t>
                        </m:r>
                      </m:num>
                      <m:den>
                        <m:r>
                          <a:rPr lang="en-US" altLang="zh-CN" sz="2200">
                            <a:solidFill>
                              <a:schemeClr val="tx2"/>
                            </a:solidFill>
                            <a:latin typeface="Cambria Math" panose="02040503050406030204" pitchFamily="18" charset="0"/>
                            <a:ea typeface="华文楷体" panose="02010600040101010101" charset="-122"/>
                          </a:rPr>
                          <m:t>𝐷</m:t>
                        </m:r>
                      </m:den>
                    </m:f>
                    <m:r>
                      <a:rPr lang="en-US" altLang="zh-CN" sz="2200">
                        <a:solidFill>
                          <a:schemeClr val="tx2"/>
                        </a:solidFill>
                        <a:latin typeface="Cambria Math" panose="02040503050406030204" pitchFamily="18" charset="0"/>
                        <a:ea typeface="华文楷体" panose="02010600040101010101" charset="-122"/>
                      </a:rPr>
                      <m:t>=</m:t>
                    </m:r>
                    <m:r>
                      <a:rPr lang="en-US" altLang="zh-CN" sz="2200">
                        <a:solidFill>
                          <a:schemeClr val="tx2"/>
                        </a:solidFill>
                        <a:latin typeface="Cambria Math" panose="02040503050406030204" pitchFamily="18" charset="0"/>
                        <a:ea typeface="华文楷体" panose="02010600040101010101" charset="-122"/>
                      </a:rPr>
                      <m:t>0</m:t>
                    </m:r>
                  </m:oMath>
                </a14:m>
                <a:r>
                  <a:rPr lang="en-US" altLang="zh-CN" sz="2200" dirty="0">
                    <a:solidFill>
                      <a:schemeClr val="tx2"/>
                    </a:solidFill>
                    <a:latin typeface="华文楷体" panose="02010600040101010101" charset="-122"/>
                    <a:ea typeface="华文楷体" panose="02010600040101010101" charset="-122"/>
                  </a:rPr>
                  <a:t> </a:t>
                </a:r>
                <a:r>
                  <a:rPr lang="zh-CN" altLang="zh-CN" sz="2200" dirty="0">
                    <a:solidFill>
                      <a:schemeClr val="tx2"/>
                    </a:solidFill>
                    <a:latin typeface="华文楷体" panose="02010600040101010101" charset="-122"/>
                    <a:ea typeface="华文楷体" panose="02010600040101010101" charset="-122"/>
                  </a:rPr>
                  <a:t>，</a:t>
                </a:r>
                <a:br>
                  <a:rPr lang="en-US" altLang="zh-CN" sz="2200" dirty="0">
                    <a:solidFill>
                      <a:schemeClr val="tx2"/>
                    </a:solidFill>
                    <a:latin typeface="华文楷体" panose="02010600040101010101" charset="-122"/>
                    <a:ea typeface="华文楷体" panose="02010600040101010101" charset="-122"/>
                  </a:rPr>
                </a:br>
                <a:r>
                  <a:rPr lang="zh-CN" altLang="zh-CN" sz="2200" dirty="0">
                    <a:solidFill>
                      <a:schemeClr val="tx2"/>
                    </a:solidFill>
                    <a:latin typeface="华文楷体" panose="02010600040101010101" charset="-122"/>
                    <a:ea typeface="华文楷体" panose="02010600040101010101" charset="-122"/>
                  </a:rPr>
                  <a:t>则 </a:t>
                </a:r>
                <a14:m>
                  <m:oMath xmlns:m="http://schemas.openxmlformats.org/officeDocument/2006/math">
                    <m:r>
                      <a:rPr lang="en-US" altLang="zh-CN" sz="2200">
                        <a:solidFill>
                          <a:schemeClr val="tx2"/>
                        </a:solidFill>
                        <a:latin typeface="Cambria Math" panose="02040503050406030204" pitchFamily="18" charset="0"/>
                        <a:ea typeface="华文楷体" panose="02010600040101010101" charset="-122"/>
                      </a:rPr>
                      <m:t>𝜙</m:t>
                    </m:r>
                    <m:r>
                      <a:rPr lang="en-US" altLang="zh-CN" sz="2200">
                        <a:solidFill>
                          <a:schemeClr val="tx2"/>
                        </a:solidFill>
                        <a:latin typeface="Cambria Math" panose="02040503050406030204" pitchFamily="18" charset="0"/>
                        <a:ea typeface="华文楷体" panose="02010600040101010101" charset="-122"/>
                      </a:rPr>
                      <m:t>=</m:t>
                    </m:r>
                    <m:r>
                      <a:rPr lang="en-US" altLang="zh-CN" sz="2200">
                        <a:solidFill>
                          <a:schemeClr val="tx2"/>
                        </a:solidFill>
                        <a:latin typeface="Cambria Math" panose="02040503050406030204" pitchFamily="18" charset="0"/>
                        <a:ea typeface="华文楷体" panose="02010600040101010101" charset="-122"/>
                      </a:rPr>
                      <m:t>𝑆</m:t>
                    </m:r>
                    <m:r>
                      <a:rPr lang="en-US" altLang="zh-CN" sz="2200">
                        <a:solidFill>
                          <a:schemeClr val="tx2"/>
                        </a:solidFill>
                        <a:latin typeface="Cambria Math" panose="02040503050406030204" pitchFamily="18" charset="0"/>
                        <a:ea typeface="华文楷体" panose="02010600040101010101" charset="-122"/>
                      </a:rPr>
                      <m:t>/</m:t>
                    </m:r>
                    <m:sSub>
                      <m:sSubPr>
                        <m:ctrlPr>
                          <a:rPr lang="zh-CN" altLang="zh-CN" sz="2200" i="1">
                            <a:solidFill>
                              <a:schemeClr val="tx2"/>
                            </a:solidFill>
                            <a:latin typeface="Cambria Math" panose="02040503050406030204" pitchFamily="18" charset="0"/>
                            <a:ea typeface="华文楷体" panose="02010600040101010101" charset="-122"/>
                          </a:rPr>
                        </m:ctrlPr>
                      </m:sSubPr>
                      <m:e>
                        <m:r>
                          <m:rPr>
                            <m:sty m:val="p"/>
                          </m:rPr>
                          <a:rPr lang="en-US" altLang="zh-CN" sz="2200">
                            <a:solidFill>
                              <a:schemeClr val="tx2"/>
                            </a:solidFill>
                            <a:latin typeface="Cambria Math" panose="02040503050406030204" pitchFamily="18" charset="0"/>
                            <a:ea typeface="华文楷体" panose="02010600040101010101" charset="-122"/>
                          </a:rPr>
                          <m:t>Σ</m:t>
                        </m:r>
                      </m:e>
                      <m:sub>
                        <m:r>
                          <a:rPr lang="en-US" altLang="zh-CN" sz="2200">
                            <a:solidFill>
                              <a:schemeClr val="tx2"/>
                            </a:solidFill>
                            <a:latin typeface="Cambria Math" panose="02040503050406030204" pitchFamily="18" charset="0"/>
                            <a:ea typeface="华文楷体" panose="02010600040101010101" charset="-122"/>
                          </a:rPr>
                          <m:t>𝑎</m:t>
                        </m:r>
                      </m:sub>
                    </m:sSub>
                    <m:r>
                      <a:rPr lang="en-US" altLang="zh-CN" sz="2200">
                        <a:solidFill>
                          <a:schemeClr val="tx2"/>
                        </a:solidFill>
                        <a:latin typeface="Cambria Math" panose="02040503050406030204" pitchFamily="18" charset="0"/>
                        <a:ea typeface="华文楷体" panose="02010600040101010101" charset="-122"/>
                      </a:rPr>
                      <m:t>;</m:t>
                    </m:r>
                  </m:oMath>
                </a14:m>
                <a:endParaRPr lang="zh-CN" altLang="zh-CN" sz="2200" dirty="0">
                  <a:solidFill>
                    <a:schemeClr val="tx2"/>
                  </a:solidFill>
                  <a:latin typeface="华文楷体" panose="02010600040101010101" charset="-122"/>
                  <a:ea typeface="华文楷体" panose="02010600040101010101" charset="-122"/>
                </a:endParaRPr>
              </a:p>
              <a:p>
                <a:pPr>
                  <a:lnSpc>
                    <a:spcPct val="150000"/>
                  </a:lnSpc>
                </a:pPr>
                <a:r>
                  <a:rPr lang="en-US" altLang="zh-CN" sz="2200" dirty="0">
                    <a:solidFill>
                      <a:schemeClr val="tx2"/>
                    </a:solidFill>
                    <a:latin typeface="华文楷体" panose="02010600040101010101" charset="-122"/>
                    <a:ea typeface="华文楷体" panose="02010600040101010101" charset="-122"/>
                  </a:rPr>
                  <a:t>(2)</a:t>
                </a:r>
                <a:r>
                  <a:rPr lang="zh-CN" altLang="zh-CN" sz="2200" dirty="0">
                    <a:solidFill>
                      <a:schemeClr val="tx2"/>
                    </a:solidFill>
                    <a:latin typeface="华文楷体" panose="02010600040101010101" charset="-122"/>
                    <a:ea typeface="华文楷体" panose="02010600040101010101" charset="-122"/>
                  </a:rPr>
                  <a:t>对于一维问题，扩散方程有如下形式</a:t>
                </a:r>
                <a:r>
                  <a:rPr lang="en-US" altLang="zh-CN" sz="2200" dirty="0">
                    <a:solidFill>
                      <a:schemeClr val="tx2"/>
                    </a:solidFill>
                    <a:latin typeface="华文楷体" panose="02010600040101010101" charset="-122"/>
                    <a:ea typeface="华文楷体" panose="02010600040101010101" charset="-122"/>
                  </a:rPr>
                  <a:t>:</a:t>
                </a:r>
                <a:endParaRPr lang="zh-CN" altLang="zh-CN" sz="2200" dirty="0">
                  <a:solidFill>
                    <a:schemeClr val="tx2"/>
                  </a:solidFill>
                  <a:latin typeface="华文楷体" panose="02010600040101010101" charset="-122"/>
                  <a:ea typeface="华文楷体" panose="02010600040101010101" charset="-122"/>
                </a:endParaRPr>
              </a:p>
              <a:p>
                <a:pPr algn="ctr">
                  <a:lnSpc>
                    <a:spcPct val="150000"/>
                  </a:lnSpc>
                </a:pPr>
                <a14:m>
                  <m:oMath xmlns:m="http://schemas.openxmlformats.org/officeDocument/2006/math">
                    <m:f>
                      <m:fPr>
                        <m:ctrlPr>
                          <a:rPr lang="zh-CN" altLang="zh-CN" sz="2200" i="1">
                            <a:solidFill>
                              <a:schemeClr val="tx2"/>
                            </a:solidFill>
                            <a:latin typeface="Cambria Math" panose="02040503050406030204" pitchFamily="18" charset="0"/>
                          </a:rPr>
                        </m:ctrlPr>
                      </m:fPr>
                      <m:num>
                        <m:sSup>
                          <m:sSupPr>
                            <m:ctrlPr>
                              <a:rPr lang="zh-CN" altLang="zh-CN" sz="2200" i="1">
                                <a:solidFill>
                                  <a:schemeClr val="tx2"/>
                                </a:solidFill>
                                <a:latin typeface="Cambria Math" panose="02040503050406030204" pitchFamily="18" charset="0"/>
                              </a:rPr>
                            </m:ctrlPr>
                          </m:sSupPr>
                          <m:e>
                            <m:r>
                              <a:rPr lang="en-US" altLang="zh-CN" sz="2200">
                                <a:solidFill>
                                  <a:schemeClr val="tx2"/>
                                </a:solidFill>
                                <a:latin typeface="Cambria Math" panose="02040503050406030204" pitchFamily="18" charset="0"/>
                              </a:rPr>
                              <m:t>𝑑</m:t>
                            </m:r>
                          </m:e>
                          <m:sup>
                            <m:r>
                              <a:rPr lang="en-US" altLang="zh-CN" sz="2200">
                                <a:solidFill>
                                  <a:schemeClr val="tx2"/>
                                </a:solidFill>
                                <a:latin typeface="Cambria Math" panose="02040503050406030204" pitchFamily="18" charset="0"/>
                              </a:rPr>
                              <m:t>2</m:t>
                            </m:r>
                          </m:sup>
                        </m:sSup>
                        <m:r>
                          <a:rPr lang="en-US" altLang="zh-CN" sz="2200">
                            <a:solidFill>
                              <a:schemeClr val="tx2"/>
                            </a:solidFill>
                            <a:latin typeface="Cambria Math" panose="02040503050406030204" pitchFamily="18" charset="0"/>
                          </a:rPr>
                          <m:t>𝜙</m:t>
                        </m:r>
                        <m:r>
                          <a:rPr lang="en-US" altLang="zh-CN" sz="2200">
                            <a:solidFill>
                              <a:schemeClr val="tx2"/>
                            </a:solidFill>
                            <a:latin typeface="Cambria Math" panose="02040503050406030204" pitchFamily="18" charset="0"/>
                          </a:rPr>
                          <m:t>(</m:t>
                        </m:r>
                        <m:r>
                          <a:rPr lang="en-US" altLang="zh-CN" sz="2200">
                            <a:solidFill>
                              <a:schemeClr val="tx2"/>
                            </a:solidFill>
                            <a:latin typeface="Cambria Math" panose="02040503050406030204" pitchFamily="18" charset="0"/>
                          </a:rPr>
                          <m:t>𝑥</m:t>
                        </m:r>
                        <m:r>
                          <a:rPr lang="en-US" altLang="zh-CN" sz="2200">
                            <a:solidFill>
                              <a:schemeClr val="tx2"/>
                            </a:solidFill>
                            <a:latin typeface="Cambria Math" panose="02040503050406030204" pitchFamily="18" charset="0"/>
                          </a:rPr>
                          <m:t>)</m:t>
                        </m:r>
                      </m:num>
                      <m:den>
                        <m:r>
                          <a:rPr lang="en-US" altLang="zh-CN" sz="2200">
                            <a:solidFill>
                              <a:schemeClr val="tx2"/>
                            </a:solidFill>
                            <a:latin typeface="Cambria Math" panose="02040503050406030204" pitchFamily="18" charset="0"/>
                          </a:rPr>
                          <m:t>𝑑</m:t>
                        </m:r>
                        <m:sSup>
                          <m:sSupPr>
                            <m:ctrlPr>
                              <a:rPr lang="zh-CN" altLang="zh-CN" sz="2200" i="1">
                                <a:solidFill>
                                  <a:schemeClr val="tx2"/>
                                </a:solidFill>
                                <a:latin typeface="Cambria Math" panose="02040503050406030204" pitchFamily="18" charset="0"/>
                              </a:rPr>
                            </m:ctrlPr>
                          </m:sSupPr>
                          <m:e>
                            <m:r>
                              <a:rPr lang="en-US" altLang="zh-CN" sz="2200">
                                <a:solidFill>
                                  <a:schemeClr val="tx2"/>
                                </a:solidFill>
                                <a:latin typeface="Cambria Math" panose="02040503050406030204" pitchFamily="18" charset="0"/>
                              </a:rPr>
                              <m:t>𝑥</m:t>
                            </m:r>
                          </m:e>
                          <m:sup>
                            <m:r>
                              <a:rPr lang="en-US" altLang="zh-CN" sz="2200">
                                <a:solidFill>
                                  <a:schemeClr val="tx2"/>
                                </a:solidFill>
                                <a:latin typeface="Cambria Math" panose="02040503050406030204" pitchFamily="18" charset="0"/>
                              </a:rPr>
                              <m:t>2</m:t>
                            </m:r>
                          </m:sup>
                        </m:sSup>
                      </m:den>
                    </m:f>
                    <m:r>
                      <a:rPr lang="en-US" altLang="zh-CN" sz="2200">
                        <a:solidFill>
                          <a:schemeClr val="tx2"/>
                        </a:solidFill>
                        <a:latin typeface="Cambria Math" panose="02040503050406030204" pitchFamily="18" charset="0"/>
                      </a:rPr>
                      <m:t>−</m:t>
                    </m:r>
                    <m:f>
                      <m:fPr>
                        <m:ctrlPr>
                          <a:rPr lang="zh-CN" altLang="zh-CN" sz="2200" i="1">
                            <a:solidFill>
                              <a:schemeClr val="tx2"/>
                            </a:solidFill>
                            <a:latin typeface="Cambria Math" panose="02040503050406030204" pitchFamily="18" charset="0"/>
                          </a:rPr>
                        </m:ctrlPr>
                      </m:fPr>
                      <m:num>
                        <m:r>
                          <a:rPr lang="en-US" altLang="zh-CN" sz="2200">
                            <a:solidFill>
                              <a:schemeClr val="tx2"/>
                            </a:solidFill>
                            <a:latin typeface="Cambria Math" panose="02040503050406030204" pitchFamily="18" charset="0"/>
                          </a:rPr>
                          <m:t>𝜙</m:t>
                        </m:r>
                        <m:r>
                          <a:rPr lang="en-US" altLang="zh-CN" sz="2200">
                            <a:solidFill>
                              <a:schemeClr val="tx2"/>
                            </a:solidFill>
                            <a:latin typeface="Cambria Math" panose="02040503050406030204" pitchFamily="18" charset="0"/>
                          </a:rPr>
                          <m:t>(</m:t>
                        </m:r>
                        <m:r>
                          <a:rPr lang="en-US" altLang="zh-CN" sz="2200">
                            <a:solidFill>
                              <a:schemeClr val="tx2"/>
                            </a:solidFill>
                            <a:latin typeface="Cambria Math" panose="02040503050406030204" pitchFamily="18" charset="0"/>
                          </a:rPr>
                          <m:t>𝑥</m:t>
                        </m:r>
                        <m:r>
                          <a:rPr lang="en-US" altLang="zh-CN" sz="2200">
                            <a:solidFill>
                              <a:schemeClr val="tx2"/>
                            </a:solidFill>
                            <a:latin typeface="Cambria Math" panose="02040503050406030204" pitchFamily="18" charset="0"/>
                          </a:rPr>
                          <m:t>)</m:t>
                        </m:r>
                      </m:num>
                      <m:den>
                        <m:sSup>
                          <m:sSupPr>
                            <m:ctrlPr>
                              <a:rPr lang="zh-CN" altLang="zh-CN" sz="2200" i="1">
                                <a:solidFill>
                                  <a:schemeClr val="tx2"/>
                                </a:solidFill>
                                <a:latin typeface="Cambria Math" panose="02040503050406030204" pitchFamily="18" charset="0"/>
                              </a:rPr>
                            </m:ctrlPr>
                          </m:sSupPr>
                          <m:e>
                            <m:r>
                              <a:rPr lang="en-US" altLang="zh-CN" sz="2200">
                                <a:solidFill>
                                  <a:schemeClr val="tx2"/>
                                </a:solidFill>
                                <a:latin typeface="Cambria Math" panose="02040503050406030204" pitchFamily="18" charset="0"/>
                              </a:rPr>
                              <m:t>𝐿</m:t>
                            </m:r>
                          </m:e>
                          <m:sup>
                            <m:r>
                              <a:rPr lang="en-US" altLang="zh-CN" sz="2200">
                                <a:solidFill>
                                  <a:schemeClr val="tx2"/>
                                </a:solidFill>
                                <a:latin typeface="Cambria Math" panose="02040503050406030204" pitchFamily="18" charset="0"/>
                              </a:rPr>
                              <m:t>2</m:t>
                            </m:r>
                          </m:sup>
                        </m:sSup>
                      </m:den>
                    </m:f>
                    <m:r>
                      <a:rPr lang="en-US" altLang="zh-CN" sz="2200">
                        <a:solidFill>
                          <a:schemeClr val="tx2"/>
                        </a:solidFill>
                        <a:latin typeface="Cambria Math" panose="02040503050406030204" pitchFamily="18" charset="0"/>
                      </a:rPr>
                      <m:t>+</m:t>
                    </m:r>
                    <m:f>
                      <m:fPr>
                        <m:ctrlPr>
                          <a:rPr lang="zh-CN" altLang="zh-CN" sz="2200" i="1">
                            <a:solidFill>
                              <a:schemeClr val="tx2"/>
                            </a:solidFill>
                            <a:latin typeface="Cambria Math" panose="02040503050406030204" pitchFamily="18" charset="0"/>
                          </a:rPr>
                        </m:ctrlPr>
                      </m:fPr>
                      <m:num>
                        <m:r>
                          <a:rPr lang="en-US" altLang="zh-CN" sz="2200">
                            <a:solidFill>
                              <a:schemeClr val="tx2"/>
                            </a:solidFill>
                            <a:latin typeface="Cambria Math" panose="02040503050406030204" pitchFamily="18" charset="0"/>
                          </a:rPr>
                          <m:t>𝑆</m:t>
                        </m:r>
                      </m:num>
                      <m:den>
                        <m:r>
                          <a:rPr lang="en-US" altLang="zh-CN" sz="2200">
                            <a:solidFill>
                              <a:schemeClr val="tx2"/>
                            </a:solidFill>
                            <a:latin typeface="Cambria Math" panose="02040503050406030204" pitchFamily="18" charset="0"/>
                          </a:rPr>
                          <m:t>𝐷</m:t>
                        </m:r>
                      </m:den>
                    </m:f>
                    <m:r>
                      <a:rPr lang="en-US" altLang="zh-CN" sz="2200">
                        <a:solidFill>
                          <a:schemeClr val="tx2"/>
                        </a:solidFill>
                        <a:latin typeface="Cambria Math" panose="02040503050406030204" pitchFamily="18" charset="0"/>
                      </a:rPr>
                      <m:t>=</m:t>
                    </m:r>
                    <m:r>
                      <a:rPr lang="en-US" altLang="zh-CN" sz="2200">
                        <a:solidFill>
                          <a:schemeClr val="tx2"/>
                        </a:solidFill>
                        <a:latin typeface="Cambria Math" panose="02040503050406030204" pitchFamily="18" charset="0"/>
                      </a:rPr>
                      <m:t>0</m:t>
                    </m:r>
                    <m:r>
                      <a:rPr lang="en-US" altLang="zh-CN" sz="2200">
                        <a:solidFill>
                          <a:schemeClr val="tx2"/>
                        </a:solidFill>
                        <a:latin typeface="Cambria Math" panose="02040503050406030204" pitchFamily="18" charset="0"/>
                      </a:rPr>
                      <m:t>,</m:t>
                    </m:r>
                    <m:r>
                      <a:rPr lang="en-US" altLang="zh-CN" sz="2200">
                        <a:solidFill>
                          <a:schemeClr val="tx2"/>
                        </a:solidFill>
                        <a:latin typeface="Cambria Math" panose="02040503050406030204" pitchFamily="18" charset="0"/>
                      </a:rPr>
                      <m:t>𝑥</m:t>
                    </m:r>
                    <m:r>
                      <a:rPr lang="en-US" altLang="zh-CN" sz="2200">
                        <a:solidFill>
                          <a:schemeClr val="tx2"/>
                        </a:solidFill>
                        <a:latin typeface="Cambria Math" panose="02040503050406030204" pitchFamily="18" charset="0"/>
                      </a:rPr>
                      <m:t>&gt;</m:t>
                    </m:r>
                    <m:r>
                      <a:rPr lang="en-US" altLang="zh-CN" sz="2200">
                        <a:solidFill>
                          <a:schemeClr val="tx2"/>
                        </a:solidFill>
                        <a:latin typeface="Cambria Math" panose="02040503050406030204" pitchFamily="18" charset="0"/>
                      </a:rPr>
                      <m:t>0</m:t>
                    </m:r>
                  </m:oMath>
                </a14:m>
                <a:r>
                  <a:rPr lang="en-US" altLang="zh-CN" sz="2200" dirty="0">
                    <a:solidFill>
                      <a:schemeClr val="tx2"/>
                    </a:solidFill>
                    <a:latin typeface="华文楷体" panose="02010600040101010101" charset="-122"/>
                    <a:ea typeface="华文楷体" panose="02010600040101010101" charset="-122"/>
                  </a:rPr>
                  <a:t> </a:t>
                </a:r>
                <a:endParaRPr lang="zh-CN" altLang="zh-CN" sz="2200" dirty="0">
                  <a:solidFill>
                    <a:schemeClr val="tx2"/>
                  </a:solidFill>
                  <a:latin typeface="华文楷体" panose="02010600040101010101" charset="-122"/>
                  <a:ea typeface="华文楷体" panose="02010600040101010101" charset="-122"/>
                </a:endParaRPr>
              </a:p>
              <a:p>
                <a:endParaRPr lang="en-US" altLang="zh-CN" sz="2200" dirty="0">
                  <a:solidFill>
                    <a:schemeClr val="tx2"/>
                  </a:solidFill>
                  <a:latin typeface="华文楷体" panose="02010600040101010101" charset="-122"/>
                  <a:ea typeface="华文楷体" panose="02010600040101010101" charset="-122"/>
                </a:endParaRPr>
              </a:p>
            </p:txBody>
          </p:sp>
        </mc:Choice>
        <mc:Fallback>
          <p:sp>
            <p:nvSpPr>
              <p:cNvPr id="7" name="矩形 6"/>
              <p:cNvSpPr>
                <a:spLocks noRot="1" noChangeAspect="1" noMove="1" noResize="1" noEditPoints="1" noAdjustHandles="1" noChangeArrowheads="1" noChangeShapeType="1" noTextEdit="1"/>
              </p:cNvSpPr>
              <p:nvPr/>
            </p:nvSpPr>
            <p:spPr>
              <a:xfrm>
                <a:off x="179512" y="537113"/>
                <a:ext cx="8521610" cy="6742615"/>
              </a:xfrm>
              <a:prstGeom prst="rect">
                <a:avLst/>
              </a:prstGeom>
              <a:blipFill rotWithShape="1">
                <a:blip r:embed="rId1"/>
                <a:stretch>
                  <a:fillRect l="-5" t="-8" r="4" b="1"/>
                </a:stretch>
              </a:blipFill>
            </p:spPr>
            <p:txBody>
              <a:bodyPr/>
              <a:lstStyle/>
              <a:p>
                <a:r>
                  <a:rPr lang="zh-CN" altLang="en-US">
                    <a:noFill/>
                  </a:rPr>
                  <a:t> </a:t>
                </a:r>
              </a:p>
            </p:txBody>
          </p:sp>
        </mc:Fallback>
      </mc:AlternateContent>
      <p:sp>
        <p:nvSpPr>
          <p:cNvPr id="28" name="标题 1"/>
          <p:cNvSpPr txBox="1"/>
          <p:nvPr/>
        </p:nvSpPr>
        <p:spPr>
          <a:xfrm>
            <a:off x="317271" y="44624"/>
            <a:ext cx="8503201" cy="536667"/>
          </a:xfrm>
          <a:prstGeom prst="rect">
            <a:avLst/>
          </a:prstGeom>
        </p:spPr>
        <p:txBody>
          <a:bodyPr/>
          <a:lstStyle>
            <a:lvl1pPr algn="ctr" rtl="0" eaLnBrk="1" fontAlgn="base" hangingPunct="1">
              <a:spcBef>
                <a:spcPct val="0"/>
              </a:spcBef>
              <a:spcAft>
                <a:spcPct val="0"/>
              </a:spcAft>
              <a:defRPr sz="2800" b="1" cap="none" spc="0" baseline="0">
                <a:ln w="0"/>
                <a:solidFill>
                  <a:schemeClr val="tx2"/>
                </a:solidFill>
                <a:effectLst/>
                <a:latin typeface="Arial" panose="020B0604020202020204" pitchFamily="34" charset="0"/>
                <a:ea typeface="黑体" panose="02010609060101010101" pitchFamily="49" charset="-122"/>
                <a:cs typeface="华文楷体" panose="02010600040101010101" charset="-122"/>
              </a:defRPr>
            </a:lvl1pPr>
            <a:lvl2pPr algn="ctr" rtl="0" eaLnBrk="1" fontAlgn="base" hangingPunct="1">
              <a:spcBef>
                <a:spcPct val="0"/>
              </a:spcBef>
              <a:spcAft>
                <a:spcPct val="0"/>
              </a:spcAft>
              <a:defRPr sz="3200" b="1">
                <a:solidFill>
                  <a:schemeClr val="bg1"/>
                </a:solidFill>
                <a:latin typeface="华文楷体" panose="02010600040101010101" charset="-122"/>
                <a:ea typeface="华文楷体" panose="02010600040101010101" charset="-122"/>
              </a:defRPr>
            </a:lvl2pPr>
            <a:lvl3pPr algn="ctr" rtl="0" eaLnBrk="1" fontAlgn="base" hangingPunct="1">
              <a:spcBef>
                <a:spcPct val="0"/>
              </a:spcBef>
              <a:spcAft>
                <a:spcPct val="0"/>
              </a:spcAft>
              <a:defRPr sz="3200" b="1">
                <a:solidFill>
                  <a:schemeClr val="bg1"/>
                </a:solidFill>
                <a:latin typeface="华文楷体" panose="02010600040101010101" charset="-122"/>
                <a:ea typeface="华文楷体" panose="02010600040101010101" charset="-122"/>
              </a:defRPr>
            </a:lvl3pPr>
            <a:lvl4pPr algn="ctr" rtl="0" eaLnBrk="1" fontAlgn="base" hangingPunct="1">
              <a:spcBef>
                <a:spcPct val="0"/>
              </a:spcBef>
              <a:spcAft>
                <a:spcPct val="0"/>
              </a:spcAft>
              <a:defRPr sz="3200" b="1">
                <a:solidFill>
                  <a:schemeClr val="bg1"/>
                </a:solidFill>
                <a:latin typeface="华文楷体" panose="02010600040101010101" charset="-122"/>
                <a:ea typeface="华文楷体" panose="02010600040101010101" charset="-122"/>
              </a:defRPr>
            </a:lvl4pPr>
            <a:lvl5pPr algn="ctr" rtl="0" eaLnBrk="1" fontAlgn="base" hangingPunct="1">
              <a:spcBef>
                <a:spcPct val="0"/>
              </a:spcBef>
              <a:spcAft>
                <a:spcPct val="0"/>
              </a:spcAft>
              <a:defRPr sz="3200" b="1">
                <a:solidFill>
                  <a:schemeClr val="bg1"/>
                </a:solidFill>
                <a:latin typeface="华文楷体" panose="02010600040101010101" charset="-122"/>
                <a:ea typeface="华文楷体" panose="02010600040101010101" charset="-122"/>
              </a:defRPr>
            </a:lvl5pPr>
            <a:lvl6pPr marL="457200" algn="ctr" rtl="0" eaLnBrk="1" fontAlgn="base" hangingPunct="1">
              <a:spcBef>
                <a:spcPct val="0"/>
              </a:spcBef>
              <a:spcAft>
                <a:spcPct val="0"/>
              </a:spcAft>
              <a:defRPr sz="3200" b="1">
                <a:solidFill>
                  <a:schemeClr val="bg1"/>
                </a:solidFill>
                <a:latin typeface="Verdana" panose="020B0604030504040204" pitchFamily="34" charset="0"/>
              </a:defRPr>
            </a:lvl6pPr>
            <a:lvl7pPr marL="914400" algn="ctr" rtl="0" eaLnBrk="1" fontAlgn="base" hangingPunct="1">
              <a:spcBef>
                <a:spcPct val="0"/>
              </a:spcBef>
              <a:spcAft>
                <a:spcPct val="0"/>
              </a:spcAft>
              <a:defRPr sz="3200" b="1">
                <a:solidFill>
                  <a:schemeClr val="bg1"/>
                </a:solidFill>
                <a:latin typeface="Verdana" panose="020B0604030504040204" pitchFamily="34" charset="0"/>
              </a:defRPr>
            </a:lvl7pPr>
            <a:lvl8pPr marL="1371600" algn="ctr" rtl="0" eaLnBrk="1" fontAlgn="base" hangingPunct="1">
              <a:spcBef>
                <a:spcPct val="0"/>
              </a:spcBef>
              <a:spcAft>
                <a:spcPct val="0"/>
              </a:spcAft>
              <a:defRPr sz="3200" b="1">
                <a:solidFill>
                  <a:schemeClr val="bg1"/>
                </a:solidFill>
                <a:latin typeface="Verdana" panose="020B0604030504040204" pitchFamily="34" charset="0"/>
              </a:defRPr>
            </a:lvl8pPr>
            <a:lvl9pPr marL="1828800" algn="ctr" rtl="0" eaLnBrk="1" fontAlgn="base" hangingPunct="1">
              <a:spcBef>
                <a:spcPct val="0"/>
              </a:spcBef>
              <a:spcAft>
                <a:spcPct val="0"/>
              </a:spcAft>
              <a:defRPr sz="3200" b="1">
                <a:solidFill>
                  <a:schemeClr val="bg1"/>
                </a:solidFill>
                <a:latin typeface="Verdana" panose="020B0604030504040204" pitchFamily="34" charset="0"/>
              </a:defRPr>
            </a:lvl9pPr>
          </a:lstStyle>
          <a:p>
            <a:pPr algn="l"/>
            <a:r>
              <a:rPr lang="zh-CN" altLang="en-US" kern="0" dirty="0"/>
              <a:t>负源</a:t>
            </a:r>
            <a:endParaRPr lang="zh-CN" altLang="en-US" kern="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7" name="矩形 6"/>
              <p:cNvSpPr/>
              <p:nvPr/>
            </p:nvSpPr>
            <p:spPr>
              <a:xfrm>
                <a:off x="166197" y="548680"/>
                <a:ext cx="8964488" cy="5883662"/>
              </a:xfrm>
              <a:prstGeom prst="rect">
                <a:avLst/>
              </a:prstGeom>
            </p:spPr>
            <p:txBody>
              <a:bodyPr wrap="square">
                <a:spAutoFit/>
              </a:bodyPr>
              <a:lstStyle/>
              <a:p>
                <a:pPr>
                  <a:lnSpc>
                    <a:spcPct val="150000"/>
                  </a:lnSpc>
                </a:pPr>
                <a:r>
                  <a:rPr lang="zh-CN" altLang="zh-CN" sz="2200" dirty="0">
                    <a:solidFill>
                      <a:schemeClr val="tx2"/>
                    </a:solidFill>
                    <a:latin typeface="华文楷体" panose="02010600040101010101" charset="-122"/>
                    <a:ea typeface="华文楷体" panose="02010600040101010101" charset="-122"/>
                  </a:rPr>
                  <a:t>边界条件</a:t>
                </a:r>
                <a:r>
                  <a:rPr lang="en-US" altLang="zh-CN" sz="2200" dirty="0">
                    <a:solidFill>
                      <a:schemeClr val="tx2"/>
                    </a:solidFill>
                    <a:latin typeface="华文楷体" panose="02010600040101010101" charset="-122"/>
                    <a:ea typeface="华文楷体" panose="02010600040101010101" charset="-122"/>
                  </a:rPr>
                  <a:t>: </a:t>
                </a:r>
                <a14:m>
                  <m:oMath xmlns:m="http://schemas.openxmlformats.org/officeDocument/2006/math">
                    <m:r>
                      <a:rPr lang="en-US" altLang="zh-CN" sz="2200">
                        <a:solidFill>
                          <a:schemeClr val="tx2"/>
                        </a:solidFill>
                        <a:latin typeface="Cambria Math" panose="02040503050406030204" pitchFamily="18" charset="0"/>
                      </a:rPr>
                      <m:t>(</m:t>
                    </m:r>
                    <m:r>
                      <m:rPr>
                        <m:sty m:val="p"/>
                      </m:rPr>
                      <a:rPr lang="en-US" altLang="zh-CN" sz="2200">
                        <a:solidFill>
                          <a:schemeClr val="tx2"/>
                        </a:solidFill>
                        <a:latin typeface="Cambria Math" panose="02040503050406030204" pitchFamily="18" charset="0"/>
                      </a:rPr>
                      <m:t>i</m:t>
                    </m:r>
                    <m:r>
                      <a:rPr lang="en-US" altLang="zh-CN" sz="2200">
                        <a:solidFill>
                          <a:schemeClr val="tx2"/>
                        </a:solidFill>
                        <a:latin typeface="Cambria Math" panose="02040503050406030204" pitchFamily="18" charset="0"/>
                      </a:rPr>
                      <m:t>)</m:t>
                    </m:r>
                  </m:oMath>
                </a14:m>
                <a:r>
                  <a:rPr lang="en-US" altLang="zh-CN" sz="2200" dirty="0">
                    <a:solidFill>
                      <a:schemeClr val="tx2"/>
                    </a:solidFill>
                    <a:latin typeface="华文楷体" panose="02010600040101010101" charset="-122"/>
                    <a:ea typeface="华文楷体" panose="02010600040101010101" charset="-122"/>
                  </a:rPr>
                  <a:t> </a:t>
                </a:r>
                <a:r>
                  <a:rPr lang="zh-CN" altLang="zh-CN" sz="2200" dirty="0">
                    <a:solidFill>
                      <a:schemeClr val="tx2"/>
                    </a:solidFill>
                    <a:latin typeface="华文楷体" panose="02010600040101010101" charset="-122"/>
                    <a:ea typeface="华文楷体" panose="02010600040101010101" charset="-122"/>
                  </a:rPr>
                  <a:t>介质内各处中子通量密度均为有限值</a:t>
                </a:r>
                <a:r>
                  <a:rPr lang="en-US" altLang="zh-CN" sz="2200" dirty="0">
                    <a:solidFill>
                      <a:schemeClr val="tx2"/>
                    </a:solidFill>
                    <a:latin typeface="华文楷体" panose="02010600040101010101" charset="-122"/>
                    <a:ea typeface="华文楷体" panose="02010600040101010101" charset="-122"/>
                  </a:rPr>
                  <a:t>; </a:t>
                </a:r>
                <a:endParaRPr lang="en-US" altLang="zh-CN" sz="2200" dirty="0">
                  <a:solidFill>
                    <a:schemeClr val="tx2"/>
                  </a:solidFill>
                  <a:latin typeface="华文楷体" panose="02010600040101010101" charset="-122"/>
                  <a:ea typeface="华文楷体" panose="02010600040101010101" charset="-122"/>
                </a:endParaRPr>
              </a:p>
              <a:p>
                <a:pPr>
                  <a:lnSpc>
                    <a:spcPct val="150000"/>
                  </a:lnSpc>
                </a:pPr>
                <a:r>
                  <a:rPr lang="en-US" altLang="zh-CN" sz="2200" dirty="0">
                    <a:solidFill>
                      <a:schemeClr val="tx2"/>
                    </a:solidFill>
                    <a:latin typeface="华文楷体" panose="02010600040101010101" charset="-122"/>
                    <a:ea typeface="华文楷体" panose="02010600040101010101" charset="-122"/>
                  </a:rPr>
                  <a:t>                 </a:t>
                </a:r>
                <a14:m>
                  <m:oMath xmlns:m="http://schemas.openxmlformats.org/officeDocument/2006/math">
                    <m:r>
                      <a:rPr lang="en-US" altLang="zh-CN" sz="2200">
                        <a:solidFill>
                          <a:schemeClr val="tx2"/>
                        </a:solidFill>
                        <a:latin typeface="Cambria Math" panose="02040503050406030204" pitchFamily="18" charset="0"/>
                      </a:rPr>
                      <m:t>(</m:t>
                    </m:r>
                    <m:r>
                      <m:rPr>
                        <m:sty m:val="p"/>
                      </m:rPr>
                      <a:rPr lang="en-US" altLang="zh-CN" sz="2200" b="0" i="0" smtClean="0">
                        <a:solidFill>
                          <a:schemeClr val="tx2"/>
                        </a:solidFill>
                        <a:latin typeface="Cambria Math" panose="02040503050406030204" pitchFamily="18" charset="0"/>
                      </a:rPr>
                      <m:t>ii</m:t>
                    </m:r>
                    <m:r>
                      <a:rPr lang="en-US" altLang="zh-CN" sz="2200">
                        <a:solidFill>
                          <a:schemeClr val="tx2"/>
                        </a:solidFill>
                        <a:latin typeface="Cambria Math" panose="02040503050406030204" pitchFamily="18" charset="0"/>
                      </a:rPr>
                      <m:t>)</m:t>
                    </m:r>
                  </m:oMath>
                </a14:m>
                <a:r>
                  <a:rPr lang="en-US" altLang="zh-CN" sz="2200" dirty="0">
                    <a:solidFill>
                      <a:schemeClr val="tx2"/>
                    </a:solidFill>
                    <a:latin typeface="华文楷体" panose="02010600040101010101" charset="-122"/>
                    <a:ea typeface="华文楷体" panose="02010600040101010101" charset="-122"/>
                  </a:rPr>
                  <a:t> </a:t>
                </a:r>
                <a14:m>
                  <m:oMath xmlns:m="http://schemas.openxmlformats.org/officeDocument/2006/math">
                    <m:limLow>
                      <m:limLowPr>
                        <m:ctrlPr>
                          <a:rPr lang="en-US" altLang="zh-CN" sz="2200" b="0" i="1" smtClean="0">
                            <a:solidFill>
                              <a:schemeClr val="tx2"/>
                            </a:solidFill>
                            <a:latin typeface="Cambria Math" panose="02040503050406030204" pitchFamily="18" charset="0"/>
                          </a:rPr>
                        </m:ctrlPr>
                      </m:limLowPr>
                      <m:e>
                        <m:r>
                          <m:rPr>
                            <m:sty m:val="p"/>
                          </m:rPr>
                          <a:rPr lang="en-US" altLang="zh-CN" sz="2200" b="0" i="0" smtClean="0">
                            <a:solidFill>
                              <a:schemeClr val="tx2"/>
                            </a:solidFill>
                            <a:latin typeface="Cambria Math" panose="02040503050406030204" pitchFamily="18" charset="0"/>
                          </a:rPr>
                          <m:t>lim</m:t>
                        </m:r>
                      </m:e>
                      <m:lim>
                        <m:r>
                          <a:rPr lang="en-US" altLang="zh-CN" sz="2200" b="0" i="1" smtClean="0">
                            <a:solidFill>
                              <a:schemeClr val="tx2"/>
                            </a:solidFill>
                            <a:latin typeface="Cambria Math" panose="02040503050406030204" pitchFamily="18" charset="0"/>
                          </a:rPr>
                          <m:t>𝑥</m:t>
                        </m:r>
                        <m:r>
                          <a:rPr lang="en-US" altLang="zh-CN" sz="2200" b="0" i="1" smtClean="0">
                            <a:solidFill>
                              <a:schemeClr val="tx2"/>
                            </a:solidFill>
                            <a:latin typeface="Cambria Math" panose="02040503050406030204" pitchFamily="18" charset="0"/>
                          </a:rPr>
                          <m:t>→</m:t>
                        </m:r>
                        <m:r>
                          <a:rPr lang="en-US" altLang="zh-CN" sz="2200" b="0" i="1" smtClean="0">
                            <a:solidFill>
                              <a:schemeClr val="tx2"/>
                            </a:solidFill>
                            <a:latin typeface="Cambria Math" panose="02040503050406030204" pitchFamily="18" charset="0"/>
                          </a:rPr>
                          <m:t>0</m:t>
                        </m:r>
                      </m:lim>
                    </m:limLow>
                    <m:r>
                      <a:rPr lang="en-US" altLang="zh-CN" sz="2200">
                        <a:solidFill>
                          <a:schemeClr val="tx2"/>
                        </a:solidFill>
                        <a:latin typeface="Cambria Math" panose="02040503050406030204" pitchFamily="18" charset="0"/>
                      </a:rPr>
                      <m:t> </m:t>
                    </m:r>
                    <m:r>
                      <a:rPr lang="en-US" altLang="zh-CN" sz="2200">
                        <a:solidFill>
                          <a:schemeClr val="tx2"/>
                        </a:solidFill>
                        <a:latin typeface="Cambria Math" panose="02040503050406030204" pitchFamily="18" charset="0"/>
                      </a:rPr>
                      <m:t>𝐽</m:t>
                    </m:r>
                    <m:r>
                      <a:rPr lang="en-US" altLang="zh-CN" sz="2200">
                        <a:solidFill>
                          <a:schemeClr val="tx2"/>
                        </a:solidFill>
                        <a:latin typeface="Cambria Math" panose="02040503050406030204" pitchFamily="18" charset="0"/>
                      </a:rPr>
                      <m:t>(</m:t>
                    </m:r>
                    <m:r>
                      <a:rPr lang="en-US" altLang="zh-CN" sz="2200">
                        <a:solidFill>
                          <a:schemeClr val="tx2"/>
                        </a:solidFill>
                        <a:latin typeface="Cambria Math" panose="02040503050406030204" pitchFamily="18" charset="0"/>
                      </a:rPr>
                      <m:t>𝑥</m:t>
                    </m:r>
                    <m:r>
                      <a:rPr lang="en-US" altLang="zh-CN" sz="2200">
                        <a:solidFill>
                          <a:schemeClr val="tx2"/>
                        </a:solidFill>
                        <a:latin typeface="Cambria Math" panose="02040503050406030204" pitchFamily="18" charset="0"/>
                      </a:rPr>
                      <m:t>)=−</m:t>
                    </m:r>
                    <m:sSubSup>
                      <m:sSubSupPr>
                        <m:ctrlPr>
                          <a:rPr lang="zh-CN" altLang="zh-CN" sz="2200" i="1">
                            <a:solidFill>
                              <a:schemeClr val="tx2"/>
                            </a:solidFill>
                            <a:latin typeface="Cambria Math" panose="02040503050406030204" pitchFamily="18" charset="0"/>
                          </a:rPr>
                        </m:ctrlPr>
                      </m:sSubSupPr>
                      <m:e>
                        <m:r>
                          <m:rPr>
                            <m:sty m:val="p"/>
                          </m:rPr>
                          <a:rPr lang="en-US" altLang="zh-CN" sz="2200">
                            <a:solidFill>
                              <a:schemeClr val="tx2"/>
                            </a:solidFill>
                            <a:latin typeface="Cambria Math" panose="02040503050406030204" pitchFamily="18" charset="0"/>
                          </a:rPr>
                          <m:t>Σ</m:t>
                        </m:r>
                      </m:e>
                      <m:sub>
                        <m:r>
                          <a:rPr lang="en-US" altLang="zh-CN" sz="2200">
                            <a:solidFill>
                              <a:schemeClr val="tx2"/>
                            </a:solidFill>
                            <a:latin typeface="Cambria Math" panose="02040503050406030204" pitchFamily="18" charset="0"/>
                          </a:rPr>
                          <m:t>𝑎</m:t>
                        </m:r>
                      </m:sub>
                      <m:sup>
                        <m:r>
                          <a:rPr lang="en-US" altLang="zh-CN" sz="2200">
                            <a:solidFill>
                              <a:schemeClr val="tx2"/>
                            </a:solidFill>
                            <a:latin typeface="Cambria Math" panose="02040503050406030204" pitchFamily="18" charset="0"/>
                          </a:rPr>
                          <m:t>′</m:t>
                        </m:r>
                      </m:sup>
                    </m:sSubSup>
                    <m:r>
                      <a:rPr lang="en-US" altLang="zh-CN" sz="2200">
                        <a:solidFill>
                          <a:schemeClr val="tx2"/>
                        </a:solidFill>
                        <a:latin typeface="Cambria Math" panose="02040503050406030204" pitchFamily="18" charset="0"/>
                      </a:rPr>
                      <m:t>𝑡</m:t>
                    </m:r>
                    <m:r>
                      <a:rPr lang="en-US" altLang="zh-CN" sz="2200">
                        <a:solidFill>
                          <a:schemeClr val="tx2"/>
                        </a:solidFill>
                        <a:latin typeface="Cambria Math" panose="02040503050406030204" pitchFamily="18" charset="0"/>
                      </a:rPr>
                      <m:t>𝜙</m:t>
                    </m:r>
                    <m:r>
                      <a:rPr lang="en-US" altLang="zh-CN" sz="2200">
                        <a:solidFill>
                          <a:schemeClr val="tx2"/>
                        </a:solidFill>
                        <a:latin typeface="Cambria Math" panose="02040503050406030204" pitchFamily="18" charset="0"/>
                      </a:rPr>
                      <m:t>(</m:t>
                    </m:r>
                    <m:r>
                      <a:rPr lang="en-US" altLang="zh-CN" sz="2200">
                        <a:solidFill>
                          <a:schemeClr val="tx2"/>
                        </a:solidFill>
                        <a:latin typeface="Cambria Math" panose="02040503050406030204" pitchFamily="18" charset="0"/>
                      </a:rPr>
                      <m:t>0</m:t>
                    </m:r>
                    <m:r>
                      <a:rPr lang="en-US" altLang="zh-CN" sz="2200">
                        <a:solidFill>
                          <a:schemeClr val="tx2"/>
                        </a:solidFill>
                        <a:latin typeface="Cambria Math" panose="02040503050406030204" pitchFamily="18" charset="0"/>
                      </a:rPr>
                      <m:t>)/</m:t>
                    </m:r>
                    <m:r>
                      <a:rPr lang="en-US" altLang="zh-CN" sz="2200">
                        <a:solidFill>
                          <a:schemeClr val="tx2"/>
                        </a:solidFill>
                        <a:latin typeface="Cambria Math" panose="02040503050406030204" pitchFamily="18" charset="0"/>
                      </a:rPr>
                      <m:t>2</m:t>
                    </m:r>
                    <m:r>
                      <a:rPr lang="en-US" altLang="zh-CN" sz="2200">
                        <a:solidFill>
                          <a:schemeClr val="tx2"/>
                        </a:solidFill>
                        <a:latin typeface="Cambria Math" panose="02040503050406030204" pitchFamily="18" charset="0"/>
                      </a:rPr>
                      <m:t>;</m:t>
                    </m:r>
                  </m:oMath>
                </a14:m>
                <a:br>
                  <a:rPr lang="en-US" altLang="zh-CN" sz="2200" dirty="0">
                    <a:solidFill>
                      <a:schemeClr val="tx2"/>
                    </a:solidFill>
                    <a:latin typeface="华文楷体" panose="02010600040101010101" charset="-122"/>
                    <a:ea typeface="华文楷体" panose="02010600040101010101" charset="-122"/>
                  </a:rPr>
                </a:br>
                <a:r>
                  <a:rPr lang="zh-CN" altLang="zh-CN" sz="2200" dirty="0">
                    <a:solidFill>
                      <a:schemeClr val="tx2"/>
                    </a:solidFill>
                    <a:latin typeface="华文楷体" panose="02010600040101010101" charset="-122"/>
                    <a:ea typeface="华文楷体" panose="02010600040101010101" charset="-122"/>
                  </a:rPr>
                  <a:t>通解为</a:t>
                </a:r>
                <a:r>
                  <a:rPr lang="en-US" altLang="zh-CN" sz="2200" dirty="0">
                    <a:solidFill>
                      <a:schemeClr val="tx2"/>
                    </a:solidFill>
                    <a:latin typeface="华文楷体" panose="02010600040101010101" charset="-122"/>
                    <a:ea typeface="华文楷体" panose="02010600040101010101" charset="-122"/>
                  </a:rPr>
                  <a:t>: </a:t>
                </a:r>
                <a14:m>
                  <m:oMath xmlns:m="http://schemas.openxmlformats.org/officeDocument/2006/math">
                    <m:r>
                      <a:rPr lang="en-US" altLang="zh-CN" sz="2200">
                        <a:solidFill>
                          <a:schemeClr val="tx2"/>
                        </a:solidFill>
                        <a:latin typeface="Cambria Math" panose="02040503050406030204" pitchFamily="18" charset="0"/>
                      </a:rPr>
                      <m:t>𝜙</m:t>
                    </m:r>
                    <m:r>
                      <a:rPr lang="en-US" altLang="zh-CN" sz="2200">
                        <a:solidFill>
                          <a:schemeClr val="tx2"/>
                        </a:solidFill>
                        <a:latin typeface="Cambria Math" panose="02040503050406030204" pitchFamily="18" charset="0"/>
                      </a:rPr>
                      <m:t>(</m:t>
                    </m:r>
                    <m:r>
                      <a:rPr lang="en-US" altLang="zh-CN" sz="2200">
                        <a:solidFill>
                          <a:schemeClr val="tx2"/>
                        </a:solidFill>
                        <a:latin typeface="Cambria Math" panose="02040503050406030204" pitchFamily="18" charset="0"/>
                      </a:rPr>
                      <m:t>𝑥</m:t>
                    </m:r>
                    <m:r>
                      <a:rPr lang="en-US" altLang="zh-CN" sz="2200">
                        <a:solidFill>
                          <a:schemeClr val="tx2"/>
                        </a:solidFill>
                        <a:latin typeface="Cambria Math" panose="02040503050406030204" pitchFamily="18" charset="0"/>
                      </a:rPr>
                      <m:t>)=</m:t>
                    </m:r>
                    <m:r>
                      <a:rPr lang="en-US" altLang="zh-CN" sz="2200">
                        <a:solidFill>
                          <a:schemeClr val="tx2"/>
                        </a:solidFill>
                        <a:latin typeface="Cambria Math" panose="02040503050406030204" pitchFamily="18" charset="0"/>
                      </a:rPr>
                      <m:t>𝐴</m:t>
                    </m:r>
                    <m:sSup>
                      <m:sSupPr>
                        <m:ctrlPr>
                          <a:rPr lang="zh-CN" altLang="zh-CN" sz="2200" i="1">
                            <a:solidFill>
                              <a:schemeClr val="tx2"/>
                            </a:solidFill>
                            <a:latin typeface="Cambria Math" panose="02040503050406030204" pitchFamily="18" charset="0"/>
                          </a:rPr>
                        </m:ctrlPr>
                      </m:sSupPr>
                      <m:e>
                        <m:r>
                          <a:rPr lang="en-US" altLang="zh-CN" sz="2200">
                            <a:solidFill>
                              <a:schemeClr val="tx2"/>
                            </a:solidFill>
                            <a:latin typeface="Cambria Math" panose="02040503050406030204" pitchFamily="18" charset="0"/>
                          </a:rPr>
                          <m:t>𝑒</m:t>
                        </m:r>
                      </m:e>
                      <m:sup>
                        <m:r>
                          <a:rPr lang="en-US" altLang="zh-CN" sz="2200">
                            <a:solidFill>
                              <a:schemeClr val="tx2"/>
                            </a:solidFill>
                            <a:latin typeface="Cambria Math" panose="02040503050406030204" pitchFamily="18" charset="0"/>
                          </a:rPr>
                          <m:t>−</m:t>
                        </m:r>
                        <m:r>
                          <a:rPr lang="en-US" altLang="zh-CN" sz="2200">
                            <a:solidFill>
                              <a:schemeClr val="tx2"/>
                            </a:solidFill>
                            <a:latin typeface="Cambria Math" panose="02040503050406030204" pitchFamily="18" charset="0"/>
                          </a:rPr>
                          <m:t>𝑥</m:t>
                        </m:r>
                        <m:r>
                          <a:rPr lang="en-US" altLang="zh-CN" sz="2200">
                            <a:solidFill>
                              <a:schemeClr val="tx2"/>
                            </a:solidFill>
                            <a:latin typeface="Cambria Math" panose="02040503050406030204" pitchFamily="18" charset="0"/>
                          </a:rPr>
                          <m:t>/</m:t>
                        </m:r>
                        <m:r>
                          <a:rPr lang="en-US" altLang="zh-CN" sz="2200">
                            <a:solidFill>
                              <a:schemeClr val="tx2"/>
                            </a:solidFill>
                            <a:latin typeface="Cambria Math" panose="02040503050406030204" pitchFamily="18" charset="0"/>
                          </a:rPr>
                          <m:t>𝐿</m:t>
                        </m:r>
                      </m:sup>
                    </m:sSup>
                    <m:r>
                      <a:rPr lang="en-US" altLang="zh-CN" sz="2200">
                        <a:solidFill>
                          <a:schemeClr val="tx2"/>
                        </a:solidFill>
                        <a:latin typeface="Cambria Math" panose="02040503050406030204" pitchFamily="18" charset="0"/>
                      </a:rPr>
                      <m:t>+</m:t>
                    </m:r>
                    <m:r>
                      <a:rPr lang="en-US" altLang="zh-CN" sz="2200">
                        <a:solidFill>
                          <a:schemeClr val="tx2"/>
                        </a:solidFill>
                        <a:latin typeface="Cambria Math" panose="02040503050406030204" pitchFamily="18" charset="0"/>
                      </a:rPr>
                      <m:t>𝐶</m:t>
                    </m:r>
                    <m:sSup>
                      <m:sSupPr>
                        <m:ctrlPr>
                          <a:rPr lang="zh-CN" altLang="zh-CN" sz="2200" i="1">
                            <a:solidFill>
                              <a:schemeClr val="tx2"/>
                            </a:solidFill>
                            <a:latin typeface="Cambria Math" panose="02040503050406030204" pitchFamily="18" charset="0"/>
                          </a:rPr>
                        </m:ctrlPr>
                      </m:sSupPr>
                      <m:e>
                        <m:r>
                          <a:rPr lang="en-US" altLang="zh-CN" sz="2200">
                            <a:solidFill>
                              <a:schemeClr val="tx2"/>
                            </a:solidFill>
                            <a:latin typeface="Cambria Math" panose="02040503050406030204" pitchFamily="18" charset="0"/>
                          </a:rPr>
                          <m:t>𝑒</m:t>
                        </m:r>
                      </m:e>
                      <m:sup>
                        <m:r>
                          <a:rPr lang="en-US" altLang="zh-CN" sz="2200">
                            <a:solidFill>
                              <a:schemeClr val="tx2"/>
                            </a:solidFill>
                            <a:latin typeface="Cambria Math" panose="02040503050406030204" pitchFamily="18" charset="0"/>
                          </a:rPr>
                          <m:t>𝑥</m:t>
                        </m:r>
                        <m:r>
                          <a:rPr lang="en-US" altLang="zh-CN" sz="2200">
                            <a:solidFill>
                              <a:schemeClr val="tx2"/>
                            </a:solidFill>
                            <a:latin typeface="Cambria Math" panose="02040503050406030204" pitchFamily="18" charset="0"/>
                          </a:rPr>
                          <m:t>/</m:t>
                        </m:r>
                        <m:r>
                          <a:rPr lang="en-US" altLang="zh-CN" sz="2200">
                            <a:solidFill>
                              <a:schemeClr val="tx2"/>
                            </a:solidFill>
                            <a:latin typeface="Cambria Math" panose="02040503050406030204" pitchFamily="18" charset="0"/>
                          </a:rPr>
                          <m:t>𝐿</m:t>
                        </m:r>
                      </m:sup>
                    </m:sSup>
                    <m:r>
                      <a:rPr lang="en-US" altLang="zh-CN" sz="2200">
                        <a:solidFill>
                          <a:schemeClr val="tx2"/>
                        </a:solidFill>
                        <a:latin typeface="Cambria Math" panose="02040503050406030204" pitchFamily="18" charset="0"/>
                      </a:rPr>
                      <m:t>+</m:t>
                    </m:r>
                    <m:r>
                      <a:rPr lang="en-US" altLang="zh-CN" sz="2200">
                        <a:solidFill>
                          <a:schemeClr val="tx2"/>
                        </a:solidFill>
                        <a:latin typeface="Cambria Math" panose="02040503050406030204" pitchFamily="18" charset="0"/>
                      </a:rPr>
                      <m:t>𝑆</m:t>
                    </m:r>
                    <m:r>
                      <a:rPr lang="en-US" altLang="zh-CN" sz="2200">
                        <a:solidFill>
                          <a:schemeClr val="tx2"/>
                        </a:solidFill>
                        <a:latin typeface="Cambria Math" panose="02040503050406030204" pitchFamily="18" charset="0"/>
                      </a:rPr>
                      <m:t>/</m:t>
                    </m:r>
                    <m:sSub>
                      <m:sSubPr>
                        <m:ctrlPr>
                          <a:rPr lang="zh-CN" altLang="zh-CN" sz="2200" i="1">
                            <a:solidFill>
                              <a:schemeClr val="tx2"/>
                            </a:solidFill>
                            <a:latin typeface="Cambria Math" panose="02040503050406030204" pitchFamily="18" charset="0"/>
                          </a:rPr>
                        </m:ctrlPr>
                      </m:sSubPr>
                      <m:e>
                        <m:r>
                          <m:rPr>
                            <m:sty m:val="p"/>
                          </m:rPr>
                          <a:rPr lang="en-US" altLang="zh-CN" sz="2200">
                            <a:solidFill>
                              <a:schemeClr val="tx2"/>
                            </a:solidFill>
                            <a:latin typeface="Cambria Math" panose="02040503050406030204" pitchFamily="18" charset="0"/>
                          </a:rPr>
                          <m:t>Σ</m:t>
                        </m:r>
                      </m:e>
                      <m:sub>
                        <m:r>
                          <a:rPr lang="en-US" altLang="zh-CN" sz="2200">
                            <a:solidFill>
                              <a:schemeClr val="tx2"/>
                            </a:solidFill>
                            <a:latin typeface="Cambria Math" panose="02040503050406030204" pitchFamily="18" charset="0"/>
                          </a:rPr>
                          <m:t>𝑎</m:t>
                        </m:r>
                      </m:sub>
                    </m:sSub>
                  </m:oMath>
                </a14:m>
                <a:br>
                  <a:rPr lang="en-US" altLang="zh-CN" sz="2200" dirty="0">
                    <a:solidFill>
                      <a:schemeClr val="tx2"/>
                    </a:solidFill>
                    <a:latin typeface="华文楷体" panose="02010600040101010101" charset="-122"/>
                    <a:ea typeface="华文楷体" panose="02010600040101010101" charset="-122"/>
                  </a:rPr>
                </a:br>
                <a:r>
                  <a:rPr lang="zh-CN" altLang="zh-CN" sz="2200" dirty="0">
                    <a:solidFill>
                      <a:schemeClr val="tx2"/>
                    </a:solidFill>
                    <a:latin typeface="华文楷体" panose="02010600040101010101" charset="-122"/>
                    <a:ea typeface="华文楷体" panose="02010600040101010101" charset="-122"/>
                  </a:rPr>
                  <a:t>由边界条件 </a:t>
                </a:r>
                <a14:m>
                  <m:oMath xmlns:m="http://schemas.openxmlformats.org/officeDocument/2006/math">
                    <m:r>
                      <a:rPr lang="en-US" altLang="zh-CN" sz="2200">
                        <a:solidFill>
                          <a:schemeClr val="tx2"/>
                        </a:solidFill>
                        <a:latin typeface="Cambria Math" panose="02040503050406030204" pitchFamily="18" charset="0"/>
                      </a:rPr>
                      <m:t>(</m:t>
                    </m:r>
                    <m:r>
                      <m:rPr>
                        <m:sty m:val="p"/>
                      </m:rPr>
                      <a:rPr lang="en-US" altLang="zh-CN" sz="2200">
                        <a:solidFill>
                          <a:schemeClr val="tx2"/>
                        </a:solidFill>
                        <a:latin typeface="Cambria Math" panose="02040503050406030204" pitchFamily="18" charset="0"/>
                      </a:rPr>
                      <m:t>i</m:t>
                    </m:r>
                    <m:r>
                      <a:rPr lang="en-US" altLang="zh-CN" sz="2200">
                        <a:solidFill>
                          <a:schemeClr val="tx2"/>
                        </a:solidFill>
                        <a:latin typeface="Cambria Math" panose="02040503050406030204" pitchFamily="18" charset="0"/>
                      </a:rPr>
                      <m:t>)</m:t>
                    </m:r>
                  </m:oMath>
                </a14:m>
                <a:r>
                  <a:rPr lang="en-US" altLang="zh-CN" sz="2200" dirty="0">
                    <a:solidFill>
                      <a:schemeClr val="tx2"/>
                    </a:solidFill>
                    <a:latin typeface="华文楷体" panose="02010600040101010101" charset="-122"/>
                    <a:ea typeface="华文楷体" panose="02010600040101010101" charset="-122"/>
                  </a:rPr>
                  <a:t> </a:t>
                </a:r>
                <a:r>
                  <a:rPr lang="zh-CN" altLang="zh-CN" sz="2200" dirty="0">
                    <a:solidFill>
                      <a:schemeClr val="tx2"/>
                    </a:solidFill>
                    <a:latin typeface="华文楷体" panose="02010600040101010101" charset="-122"/>
                    <a:ea typeface="华文楷体" panose="02010600040101010101" charset="-122"/>
                  </a:rPr>
                  <a:t>得</a:t>
                </a:r>
                <a:r>
                  <a:rPr lang="en-US" altLang="zh-CN" sz="2200" dirty="0">
                    <a:solidFill>
                      <a:schemeClr val="tx2"/>
                    </a:solidFill>
                    <a:latin typeface="华文楷体" panose="02010600040101010101" charset="-122"/>
                    <a:ea typeface="华文楷体" panose="02010600040101010101" charset="-122"/>
                  </a:rPr>
                  <a:t>: </a:t>
                </a:r>
                <a14:m>
                  <m:oMath xmlns:m="http://schemas.openxmlformats.org/officeDocument/2006/math">
                    <m:r>
                      <m:rPr>
                        <m:sty m:val="p"/>
                      </m:rPr>
                      <a:rPr lang="en-US" altLang="zh-CN" sz="2200">
                        <a:solidFill>
                          <a:schemeClr val="tx2"/>
                        </a:solidFill>
                        <a:latin typeface="Cambria Math" panose="02040503050406030204" pitchFamily="18" charset="0"/>
                      </a:rPr>
                      <m:t>C</m:t>
                    </m:r>
                    <m:r>
                      <a:rPr lang="en-US" altLang="zh-CN" sz="2200">
                        <a:solidFill>
                          <a:schemeClr val="tx2"/>
                        </a:solidFill>
                        <a:latin typeface="Cambria Math" panose="02040503050406030204" pitchFamily="18" charset="0"/>
                      </a:rPr>
                      <m:t>=</m:t>
                    </m:r>
                    <m:r>
                      <a:rPr lang="en-US" altLang="zh-CN" sz="2200">
                        <a:solidFill>
                          <a:schemeClr val="tx2"/>
                        </a:solidFill>
                        <a:latin typeface="Cambria Math" panose="02040503050406030204" pitchFamily="18" charset="0"/>
                      </a:rPr>
                      <m:t>0</m:t>
                    </m:r>
                    <m:r>
                      <a:rPr lang="en-US" altLang="zh-CN" sz="2200">
                        <a:solidFill>
                          <a:schemeClr val="tx2"/>
                        </a:solidFill>
                        <a:latin typeface="Cambria Math" panose="02040503050406030204" pitchFamily="18" charset="0"/>
                      </a:rPr>
                      <m:t>;</m:t>
                    </m:r>
                  </m:oMath>
                </a14:m>
                <a:endParaRPr lang="zh-CN" altLang="zh-CN" sz="2200" dirty="0">
                  <a:solidFill>
                    <a:schemeClr val="tx2"/>
                  </a:solidFill>
                  <a:latin typeface="华文楷体" panose="02010600040101010101" charset="-122"/>
                  <a:ea typeface="华文楷体" panose="02010600040101010101" charset="-122"/>
                </a:endParaRPr>
              </a:p>
              <a:p>
                <a:pPr algn="ctr">
                  <a:lnSpc>
                    <a:spcPct val="150000"/>
                  </a:lnSpc>
                </a:pPr>
                <a14:m>
                  <m:oMath xmlns:m="http://schemas.openxmlformats.org/officeDocument/2006/math">
                    <m:r>
                      <a:rPr lang="en-US" altLang="zh-CN" sz="2200">
                        <a:solidFill>
                          <a:schemeClr val="tx2"/>
                        </a:solidFill>
                        <a:latin typeface="Cambria Math" panose="02040503050406030204" pitchFamily="18" charset="0"/>
                      </a:rPr>
                      <m:t>𝐽</m:t>
                    </m:r>
                    <m:r>
                      <a:rPr lang="en-US" altLang="zh-CN" sz="2200">
                        <a:solidFill>
                          <a:schemeClr val="tx2"/>
                        </a:solidFill>
                        <a:latin typeface="Cambria Math" panose="02040503050406030204" pitchFamily="18" charset="0"/>
                      </a:rPr>
                      <m:t>(</m:t>
                    </m:r>
                    <m:r>
                      <a:rPr lang="en-US" altLang="zh-CN" sz="2200">
                        <a:solidFill>
                          <a:schemeClr val="tx2"/>
                        </a:solidFill>
                        <a:latin typeface="Cambria Math" panose="02040503050406030204" pitchFamily="18" charset="0"/>
                      </a:rPr>
                      <m:t>𝑥</m:t>
                    </m:r>
                    <m:r>
                      <a:rPr lang="en-US" altLang="zh-CN" sz="2200">
                        <a:solidFill>
                          <a:schemeClr val="tx2"/>
                        </a:solidFill>
                        <a:latin typeface="Cambria Math" panose="02040503050406030204" pitchFamily="18" charset="0"/>
                      </a:rPr>
                      <m:t>)=−</m:t>
                    </m:r>
                    <m:r>
                      <a:rPr lang="en-US" altLang="zh-CN" sz="2200">
                        <a:solidFill>
                          <a:schemeClr val="tx2"/>
                        </a:solidFill>
                        <a:latin typeface="Cambria Math" panose="02040503050406030204" pitchFamily="18" charset="0"/>
                      </a:rPr>
                      <m:t>𝐷</m:t>
                    </m:r>
                    <m:f>
                      <m:fPr>
                        <m:ctrlPr>
                          <a:rPr lang="zh-CN" altLang="zh-CN" sz="2200" i="1">
                            <a:solidFill>
                              <a:schemeClr val="tx2"/>
                            </a:solidFill>
                            <a:latin typeface="Cambria Math" panose="02040503050406030204" pitchFamily="18" charset="0"/>
                          </a:rPr>
                        </m:ctrlPr>
                      </m:fPr>
                      <m:num>
                        <m:r>
                          <a:rPr lang="en-US" altLang="zh-CN" sz="2200">
                            <a:solidFill>
                              <a:schemeClr val="tx2"/>
                            </a:solidFill>
                            <a:latin typeface="Cambria Math" panose="02040503050406030204" pitchFamily="18" charset="0"/>
                          </a:rPr>
                          <m:t>𝑑</m:t>
                        </m:r>
                        <m:r>
                          <m:rPr>
                            <m:sty m:val="p"/>
                          </m:rPr>
                          <a:rPr lang="en-US" altLang="zh-CN" sz="2200">
                            <a:solidFill>
                              <a:schemeClr val="tx2"/>
                            </a:solidFill>
                            <a:latin typeface="Cambria Math" panose="02040503050406030204" pitchFamily="18" charset="0"/>
                          </a:rPr>
                          <m:t>Φ</m:t>
                        </m:r>
                        <m:r>
                          <a:rPr lang="en-US" altLang="zh-CN" sz="2200">
                            <a:solidFill>
                              <a:schemeClr val="tx2"/>
                            </a:solidFill>
                            <a:latin typeface="Cambria Math" panose="02040503050406030204" pitchFamily="18" charset="0"/>
                          </a:rPr>
                          <m:t>(</m:t>
                        </m:r>
                        <m:r>
                          <a:rPr lang="en-US" altLang="zh-CN" sz="2200">
                            <a:solidFill>
                              <a:schemeClr val="tx2"/>
                            </a:solidFill>
                            <a:latin typeface="Cambria Math" panose="02040503050406030204" pitchFamily="18" charset="0"/>
                          </a:rPr>
                          <m:t>𝑥</m:t>
                        </m:r>
                        <m:r>
                          <a:rPr lang="en-US" altLang="zh-CN" sz="2200">
                            <a:solidFill>
                              <a:schemeClr val="tx2"/>
                            </a:solidFill>
                            <a:latin typeface="Cambria Math" panose="02040503050406030204" pitchFamily="18" charset="0"/>
                          </a:rPr>
                          <m:t>)</m:t>
                        </m:r>
                      </m:num>
                      <m:den>
                        <m:r>
                          <a:rPr lang="en-US" altLang="zh-CN" sz="2200">
                            <a:solidFill>
                              <a:schemeClr val="tx2"/>
                            </a:solidFill>
                            <a:latin typeface="Cambria Math" panose="02040503050406030204" pitchFamily="18" charset="0"/>
                          </a:rPr>
                          <m:t>𝑑𝑥</m:t>
                        </m:r>
                      </m:den>
                    </m:f>
                    <m:r>
                      <a:rPr lang="en-US" altLang="zh-CN" sz="2200">
                        <a:solidFill>
                          <a:schemeClr val="tx2"/>
                        </a:solidFill>
                        <a:latin typeface="Cambria Math" panose="02040503050406030204" pitchFamily="18" charset="0"/>
                      </a:rPr>
                      <m:t>=</m:t>
                    </m:r>
                    <m:f>
                      <m:fPr>
                        <m:ctrlPr>
                          <a:rPr lang="zh-CN" altLang="zh-CN" sz="2200" i="1">
                            <a:solidFill>
                              <a:schemeClr val="tx2"/>
                            </a:solidFill>
                            <a:latin typeface="Cambria Math" panose="02040503050406030204" pitchFamily="18" charset="0"/>
                          </a:rPr>
                        </m:ctrlPr>
                      </m:fPr>
                      <m:num>
                        <m:r>
                          <a:rPr lang="en-US" altLang="zh-CN" sz="2200">
                            <a:solidFill>
                              <a:schemeClr val="tx2"/>
                            </a:solidFill>
                            <a:latin typeface="Cambria Math" panose="02040503050406030204" pitchFamily="18" charset="0"/>
                          </a:rPr>
                          <m:t>𝐷𝐴</m:t>
                        </m:r>
                      </m:num>
                      <m:den>
                        <m:r>
                          <a:rPr lang="en-US" altLang="zh-CN" sz="2200">
                            <a:solidFill>
                              <a:schemeClr val="tx2"/>
                            </a:solidFill>
                            <a:latin typeface="Cambria Math" panose="02040503050406030204" pitchFamily="18" charset="0"/>
                          </a:rPr>
                          <m:t>𝐿</m:t>
                        </m:r>
                      </m:den>
                    </m:f>
                    <m:sSup>
                      <m:sSupPr>
                        <m:ctrlPr>
                          <a:rPr lang="zh-CN" altLang="zh-CN" sz="2200" i="1">
                            <a:solidFill>
                              <a:schemeClr val="tx2"/>
                            </a:solidFill>
                            <a:latin typeface="Cambria Math" panose="02040503050406030204" pitchFamily="18" charset="0"/>
                          </a:rPr>
                        </m:ctrlPr>
                      </m:sSupPr>
                      <m:e>
                        <m:r>
                          <a:rPr lang="en-US" altLang="zh-CN" sz="2200">
                            <a:solidFill>
                              <a:schemeClr val="tx2"/>
                            </a:solidFill>
                            <a:latin typeface="Cambria Math" panose="02040503050406030204" pitchFamily="18" charset="0"/>
                          </a:rPr>
                          <m:t>𝑒</m:t>
                        </m:r>
                      </m:e>
                      <m:sup>
                        <m:r>
                          <a:rPr lang="en-US" altLang="zh-CN" sz="2200">
                            <a:solidFill>
                              <a:schemeClr val="tx2"/>
                            </a:solidFill>
                            <a:latin typeface="Cambria Math" panose="02040503050406030204" pitchFamily="18" charset="0"/>
                          </a:rPr>
                          <m:t>−</m:t>
                        </m:r>
                        <m:r>
                          <a:rPr lang="en-US" altLang="zh-CN" sz="2200">
                            <a:solidFill>
                              <a:schemeClr val="tx2"/>
                            </a:solidFill>
                            <a:latin typeface="Cambria Math" panose="02040503050406030204" pitchFamily="18" charset="0"/>
                          </a:rPr>
                          <m:t>𝑥</m:t>
                        </m:r>
                        <m:r>
                          <a:rPr lang="en-US" altLang="zh-CN" sz="2200">
                            <a:solidFill>
                              <a:schemeClr val="tx2"/>
                            </a:solidFill>
                            <a:latin typeface="Cambria Math" panose="02040503050406030204" pitchFamily="18" charset="0"/>
                          </a:rPr>
                          <m:t>/</m:t>
                        </m:r>
                        <m:r>
                          <a:rPr lang="en-US" altLang="zh-CN" sz="2200">
                            <a:solidFill>
                              <a:schemeClr val="tx2"/>
                            </a:solidFill>
                            <a:latin typeface="Cambria Math" panose="02040503050406030204" pitchFamily="18" charset="0"/>
                          </a:rPr>
                          <m:t>𝐿</m:t>
                        </m:r>
                      </m:sup>
                    </m:sSup>
                  </m:oMath>
                </a14:m>
                <a:r>
                  <a:rPr lang="en-US" altLang="zh-CN" sz="2200" dirty="0">
                    <a:solidFill>
                      <a:schemeClr val="tx2"/>
                    </a:solidFill>
                    <a:latin typeface="华文楷体" panose="02010600040101010101" charset="-122"/>
                    <a:ea typeface="华文楷体" panose="02010600040101010101" charset="-122"/>
                  </a:rPr>
                  <a:t> </a:t>
                </a:r>
                <a:endParaRPr lang="zh-CN" altLang="zh-CN" sz="2200" dirty="0">
                  <a:solidFill>
                    <a:schemeClr val="tx2"/>
                  </a:solidFill>
                  <a:latin typeface="华文楷体" panose="02010600040101010101" charset="-122"/>
                  <a:ea typeface="华文楷体" panose="02010600040101010101" charset="-122"/>
                </a:endParaRPr>
              </a:p>
              <a:p>
                <a:pPr>
                  <a:lnSpc>
                    <a:spcPct val="150000"/>
                  </a:lnSpc>
                </a:pPr>
                <a:r>
                  <a:rPr lang="zh-CN" altLang="zh-CN" sz="2200" dirty="0">
                    <a:solidFill>
                      <a:schemeClr val="tx2"/>
                    </a:solidFill>
                    <a:latin typeface="华文楷体" panose="02010600040101010101" charset="-122"/>
                    <a:ea typeface="华文楷体" panose="02010600040101010101" charset="-122"/>
                  </a:rPr>
                  <a:t>由边界条件 </a:t>
                </a:r>
                <a14:m>
                  <m:oMath xmlns:m="http://schemas.openxmlformats.org/officeDocument/2006/math">
                    <m:r>
                      <a:rPr lang="en-US" altLang="zh-CN" sz="2200">
                        <a:solidFill>
                          <a:schemeClr val="tx2"/>
                        </a:solidFill>
                        <a:latin typeface="Cambria Math" panose="02040503050406030204" pitchFamily="18" charset="0"/>
                      </a:rPr>
                      <m:t>(</m:t>
                    </m:r>
                    <m:r>
                      <m:rPr>
                        <m:sty m:val="p"/>
                      </m:rPr>
                      <a:rPr lang="en-US" altLang="zh-CN" sz="2200">
                        <a:solidFill>
                          <a:schemeClr val="tx2"/>
                        </a:solidFill>
                        <a:latin typeface="Cambria Math" panose="02040503050406030204" pitchFamily="18" charset="0"/>
                      </a:rPr>
                      <m:t>ii</m:t>
                    </m:r>
                    <m:r>
                      <a:rPr lang="en-US" altLang="zh-CN" sz="2200">
                        <a:solidFill>
                          <a:schemeClr val="tx2"/>
                        </a:solidFill>
                        <a:latin typeface="Cambria Math" panose="02040503050406030204" pitchFamily="18" charset="0"/>
                      </a:rPr>
                      <m:t>)</m:t>
                    </m:r>
                  </m:oMath>
                </a14:m>
                <a:r>
                  <a:rPr lang="en-US" altLang="zh-CN" sz="2200" dirty="0">
                    <a:solidFill>
                      <a:schemeClr val="tx2"/>
                    </a:solidFill>
                    <a:latin typeface="华文楷体" panose="02010600040101010101" charset="-122"/>
                    <a:ea typeface="华文楷体" panose="02010600040101010101" charset="-122"/>
                  </a:rPr>
                  <a:t> </a:t>
                </a:r>
                <a:r>
                  <a:rPr lang="zh-CN" altLang="zh-CN" sz="2200" dirty="0">
                    <a:solidFill>
                      <a:schemeClr val="tx2"/>
                    </a:solidFill>
                    <a:latin typeface="华文楷体" panose="02010600040101010101" charset="-122"/>
                    <a:ea typeface="华文楷体" panose="02010600040101010101" charset="-122"/>
                  </a:rPr>
                  <a:t>得</a:t>
                </a:r>
                <a:r>
                  <a:rPr lang="en-US" altLang="zh-CN" sz="2200" dirty="0">
                    <a:solidFill>
                      <a:schemeClr val="tx2"/>
                    </a:solidFill>
                    <a:latin typeface="华文楷体" panose="02010600040101010101" charset="-122"/>
                    <a:ea typeface="华文楷体" panose="02010600040101010101" charset="-122"/>
                  </a:rPr>
                  <a:t>: </a:t>
                </a:r>
                <a14:m>
                  <m:oMath xmlns:m="http://schemas.openxmlformats.org/officeDocument/2006/math">
                    <m:f>
                      <m:fPr>
                        <m:ctrlPr>
                          <a:rPr lang="zh-CN" altLang="zh-CN" sz="2200" i="1">
                            <a:solidFill>
                              <a:schemeClr val="tx2"/>
                            </a:solidFill>
                            <a:latin typeface="Cambria Math" panose="02040503050406030204" pitchFamily="18" charset="0"/>
                          </a:rPr>
                        </m:ctrlPr>
                      </m:fPr>
                      <m:num>
                        <m:r>
                          <a:rPr lang="en-US" altLang="zh-CN" sz="2200">
                            <a:solidFill>
                              <a:schemeClr val="tx2"/>
                            </a:solidFill>
                            <a:latin typeface="Cambria Math" panose="02040503050406030204" pitchFamily="18" charset="0"/>
                          </a:rPr>
                          <m:t>𝐷𝐴</m:t>
                        </m:r>
                      </m:num>
                      <m:den>
                        <m:r>
                          <a:rPr lang="en-US" altLang="zh-CN" sz="2200">
                            <a:solidFill>
                              <a:schemeClr val="tx2"/>
                            </a:solidFill>
                            <a:latin typeface="Cambria Math" panose="02040503050406030204" pitchFamily="18" charset="0"/>
                          </a:rPr>
                          <m:t>𝐿</m:t>
                        </m:r>
                      </m:den>
                    </m:f>
                    <m:r>
                      <a:rPr lang="en-US" altLang="zh-CN" sz="2200">
                        <a:solidFill>
                          <a:schemeClr val="tx2"/>
                        </a:solidFill>
                        <a:latin typeface="Cambria Math" panose="02040503050406030204" pitchFamily="18" charset="0"/>
                      </a:rPr>
                      <m:t>=−</m:t>
                    </m:r>
                    <m:sSubSup>
                      <m:sSubSupPr>
                        <m:ctrlPr>
                          <a:rPr lang="zh-CN" altLang="zh-CN" sz="2200" i="1">
                            <a:solidFill>
                              <a:schemeClr val="tx2"/>
                            </a:solidFill>
                            <a:latin typeface="Cambria Math" panose="02040503050406030204" pitchFamily="18" charset="0"/>
                          </a:rPr>
                        </m:ctrlPr>
                      </m:sSubSupPr>
                      <m:e>
                        <m:r>
                          <m:rPr>
                            <m:sty m:val="p"/>
                          </m:rPr>
                          <a:rPr lang="en-US" altLang="zh-CN" sz="2200">
                            <a:solidFill>
                              <a:schemeClr val="tx2"/>
                            </a:solidFill>
                            <a:latin typeface="Cambria Math" panose="02040503050406030204" pitchFamily="18" charset="0"/>
                          </a:rPr>
                          <m:t>Σ</m:t>
                        </m:r>
                      </m:e>
                      <m:sub>
                        <m:r>
                          <a:rPr lang="en-US" altLang="zh-CN" sz="2200">
                            <a:solidFill>
                              <a:schemeClr val="tx2"/>
                            </a:solidFill>
                            <a:latin typeface="Cambria Math" panose="02040503050406030204" pitchFamily="18" charset="0"/>
                          </a:rPr>
                          <m:t>𝑎</m:t>
                        </m:r>
                      </m:sub>
                      <m:sup>
                        <m:r>
                          <a:rPr lang="en-US" altLang="zh-CN" sz="2200">
                            <a:solidFill>
                              <a:schemeClr val="tx2"/>
                            </a:solidFill>
                            <a:latin typeface="Cambria Math" panose="02040503050406030204" pitchFamily="18" charset="0"/>
                          </a:rPr>
                          <m:t>′</m:t>
                        </m:r>
                      </m:sup>
                    </m:sSubSup>
                    <m:r>
                      <a:rPr lang="en-US" altLang="zh-CN" sz="2200">
                        <a:solidFill>
                          <a:schemeClr val="tx2"/>
                        </a:solidFill>
                        <a:latin typeface="Cambria Math" panose="02040503050406030204" pitchFamily="18" charset="0"/>
                      </a:rPr>
                      <m:t>𝑡</m:t>
                    </m:r>
                    <m:d>
                      <m:dPr>
                        <m:ctrlPr>
                          <a:rPr lang="zh-CN" altLang="zh-CN" sz="2200" i="1">
                            <a:solidFill>
                              <a:schemeClr val="tx2"/>
                            </a:solidFill>
                            <a:latin typeface="Cambria Math" panose="02040503050406030204" pitchFamily="18" charset="0"/>
                          </a:rPr>
                        </m:ctrlPr>
                      </m:dPr>
                      <m:e>
                        <m:r>
                          <a:rPr lang="en-US" altLang="zh-CN" sz="2200">
                            <a:solidFill>
                              <a:schemeClr val="tx2"/>
                            </a:solidFill>
                            <a:latin typeface="Cambria Math" panose="02040503050406030204" pitchFamily="18" charset="0"/>
                          </a:rPr>
                          <m:t>𝐴</m:t>
                        </m:r>
                        <m:r>
                          <a:rPr lang="en-US" altLang="zh-CN" sz="2200">
                            <a:solidFill>
                              <a:schemeClr val="tx2"/>
                            </a:solidFill>
                            <a:latin typeface="Cambria Math" panose="02040503050406030204" pitchFamily="18" charset="0"/>
                          </a:rPr>
                          <m:t>+</m:t>
                        </m:r>
                        <m:r>
                          <a:rPr lang="en-US" altLang="zh-CN" sz="2200">
                            <a:solidFill>
                              <a:schemeClr val="tx2"/>
                            </a:solidFill>
                            <a:latin typeface="Cambria Math" panose="02040503050406030204" pitchFamily="18" charset="0"/>
                          </a:rPr>
                          <m:t>𝑆</m:t>
                        </m:r>
                        <m:r>
                          <a:rPr lang="en-US" altLang="zh-CN" sz="2200">
                            <a:solidFill>
                              <a:schemeClr val="tx2"/>
                            </a:solidFill>
                            <a:latin typeface="Cambria Math" panose="02040503050406030204" pitchFamily="18" charset="0"/>
                          </a:rPr>
                          <m:t>/</m:t>
                        </m:r>
                        <m:sSub>
                          <m:sSubPr>
                            <m:ctrlPr>
                              <a:rPr lang="zh-CN" altLang="zh-CN" sz="2200" i="1">
                                <a:solidFill>
                                  <a:schemeClr val="tx2"/>
                                </a:solidFill>
                                <a:latin typeface="Cambria Math" panose="02040503050406030204" pitchFamily="18" charset="0"/>
                              </a:rPr>
                            </m:ctrlPr>
                          </m:sSubPr>
                          <m:e>
                            <m:r>
                              <m:rPr>
                                <m:sty m:val="p"/>
                              </m:rPr>
                              <a:rPr lang="en-US" altLang="zh-CN" sz="2200">
                                <a:solidFill>
                                  <a:schemeClr val="tx2"/>
                                </a:solidFill>
                                <a:latin typeface="Cambria Math" panose="02040503050406030204" pitchFamily="18" charset="0"/>
                              </a:rPr>
                              <m:t>Σ</m:t>
                            </m:r>
                          </m:e>
                          <m:sub>
                            <m:r>
                              <a:rPr lang="en-US" altLang="zh-CN" sz="2200">
                                <a:solidFill>
                                  <a:schemeClr val="tx2"/>
                                </a:solidFill>
                                <a:latin typeface="Cambria Math" panose="02040503050406030204" pitchFamily="18" charset="0"/>
                              </a:rPr>
                              <m:t>𝑎</m:t>
                            </m:r>
                          </m:sub>
                        </m:sSub>
                      </m:e>
                    </m:d>
                    <m:r>
                      <a:rPr lang="en-US" altLang="zh-CN" sz="2200">
                        <a:solidFill>
                          <a:schemeClr val="tx2"/>
                        </a:solidFill>
                        <a:latin typeface="Cambria Math" panose="02040503050406030204" pitchFamily="18" charset="0"/>
                      </a:rPr>
                      <m:t>/</m:t>
                    </m:r>
                    <m:r>
                      <a:rPr lang="en-US" altLang="zh-CN" sz="2200">
                        <a:solidFill>
                          <a:schemeClr val="tx2"/>
                        </a:solidFill>
                        <a:latin typeface="Cambria Math" panose="02040503050406030204" pitchFamily="18" charset="0"/>
                      </a:rPr>
                      <m:t>2</m:t>
                    </m:r>
                    <m:r>
                      <a:rPr lang="en-US" altLang="zh-CN" sz="2200">
                        <a:solidFill>
                          <a:schemeClr val="tx2"/>
                        </a:solidFill>
                        <a:latin typeface="Cambria Math" panose="02040503050406030204" pitchFamily="18" charset="0"/>
                      </a:rPr>
                      <m:t>⇒</m:t>
                    </m:r>
                    <m:r>
                      <a:rPr lang="en-US" altLang="zh-CN" sz="2200">
                        <a:solidFill>
                          <a:schemeClr val="tx2"/>
                        </a:solidFill>
                        <a:latin typeface="Cambria Math" panose="02040503050406030204" pitchFamily="18" charset="0"/>
                      </a:rPr>
                      <m:t>𝐴</m:t>
                    </m:r>
                    <m:r>
                      <a:rPr lang="en-US" altLang="zh-CN" sz="2200">
                        <a:solidFill>
                          <a:schemeClr val="tx2"/>
                        </a:solidFill>
                        <a:latin typeface="Cambria Math" panose="02040503050406030204" pitchFamily="18" charset="0"/>
                      </a:rPr>
                      <m:t>=−</m:t>
                    </m:r>
                    <m:f>
                      <m:fPr>
                        <m:ctrlPr>
                          <a:rPr lang="zh-CN" altLang="zh-CN" sz="2200" i="1">
                            <a:solidFill>
                              <a:schemeClr val="tx2"/>
                            </a:solidFill>
                            <a:latin typeface="Cambria Math" panose="02040503050406030204" pitchFamily="18" charset="0"/>
                          </a:rPr>
                        </m:ctrlPr>
                      </m:fPr>
                      <m:num>
                        <m:sSubSup>
                          <m:sSubSupPr>
                            <m:ctrlPr>
                              <a:rPr lang="zh-CN" altLang="zh-CN" sz="2200" i="1">
                                <a:solidFill>
                                  <a:schemeClr val="tx2"/>
                                </a:solidFill>
                                <a:latin typeface="Cambria Math" panose="02040503050406030204" pitchFamily="18" charset="0"/>
                              </a:rPr>
                            </m:ctrlPr>
                          </m:sSubSupPr>
                          <m:e>
                            <m:r>
                              <m:rPr>
                                <m:sty m:val="p"/>
                              </m:rPr>
                              <a:rPr lang="en-US" altLang="zh-CN" sz="2200">
                                <a:solidFill>
                                  <a:schemeClr val="tx2"/>
                                </a:solidFill>
                                <a:latin typeface="Cambria Math" panose="02040503050406030204" pitchFamily="18" charset="0"/>
                              </a:rPr>
                              <m:t>Σ</m:t>
                            </m:r>
                          </m:e>
                          <m:sub>
                            <m:r>
                              <a:rPr lang="en-US" altLang="zh-CN" sz="2200">
                                <a:solidFill>
                                  <a:schemeClr val="tx2"/>
                                </a:solidFill>
                                <a:latin typeface="Cambria Math" panose="02040503050406030204" pitchFamily="18" charset="0"/>
                              </a:rPr>
                              <m:t>𝑎</m:t>
                            </m:r>
                          </m:sub>
                          <m:sup>
                            <m:r>
                              <a:rPr lang="en-US" altLang="zh-CN" sz="2200">
                                <a:solidFill>
                                  <a:schemeClr val="tx2"/>
                                </a:solidFill>
                                <a:latin typeface="Cambria Math" panose="02040503050406030204" pitchFamily="18" charset="0"/>
                              </a:rPr>
                              <m:t>′</m:t>
                            </m:r>
                          </m:sup>
                        </m:sSubSup>
                        <m:r>
                          <a:rPr lang="en-US" altLang="zh-CN" sz="2200">
                            <a:solidFill>
                              <a:schemeClr val="tx2"/>
                            </a:solidFill>
                            <a:latin typeface="Cambria Math" panose="02040503050406030204" pitchFamily="18" charset="0"/>
                          </a:rPr>
                          <m:t>𝑡𝑆</m:t>
                        </m:r>
                        <m:r>
                          <a:rPr lang="en-US" altLang="zh-CN" sz="2200">
                            <a:solidFill>
                              <a:schemeClr val="tx2"/>
                            </a:solidFill>
                            <a:latin typeface="Cambria Math" panose="02040503050406030204" pitchFamily="18" charset="0"/>
                          </a:rPr>
                          <m:t>/</m:t>
                        </m:r>
                        <m:sSub>
                          <m:sSubPr>
                            <m:ctrlPr>
                              <a:rPr lang="zh-CN" altLang="zh-CN" sz="2200" i="1">
                                <a:solidFill>
                                  <a:schemeClr val="tx2"/>
                                </a:solidFill>
                                <a:latin typeface="Cambria Math" panose="02040503050406030204" pitchFamily="18" charset="0"/>
                              </a:rPr>
                            </m:ctrlPr>
                          </m:sSubPr>
                          <m:e>
                            <m:r>
                              <m:rPr>
                                <m:sty m:val="p"/>
                              </m:rPr>
                              <a:rPr lang="en-US" altLang="zh-CN" sz="2200">
                                <a:solidFill>
                                  <a:schemeClr val="tx2"/>
                                </a:solidFill>
                                <a:latin typeface="Cambria Math" panose="02040503050406030204" pitchFamily="18" charset="0"/>
                              </a:rPr>
                              <m:t>Σ</m:t>
                            </m:r>
                          </m:e>
                          <m:sub>
                            <m:r>
                              <a:rPr lang="en-US" altLang="zh-CN" sz="2200">
                                <a:solidFill>
                                  <a:schemeClr val="tx2"/>
                                </a:solidFill>
                                <a:latin typeface="Cambria Math" panose="02040503050406030204" pitchFamily="18" charset="0"/>
                              </a:rPr>
                              <m:t>𝑎</m:t>
                            </m:r>
                          </m:sub>
                        </m:sSub>
                      </m:num>
                      <m:den>
                        <m:r>
                          <a:rPr lang="en-US" altLang="zh-CN" sz="2200">
                            <a:solidFill>
                              <a:schemeClr val="tx2"/>
                            </a:solidFill>
                            <a:latin typeface="Cambria Math" panose="02040503050406030204" pitchFamily="18" charset="0"/>
                          </a:rPr>
                          <m:t>2</m:t>
                        </m:r>
                        <m:r>
                          <a:rPr lang="en-US" altLang="zh-CN" sz="2200">
                            <a:solidFill>
                              <a:schemeClr val="tx2"/>
                            </a:solidFill>
                            <a:latin typeface="Cambria Math" panose="02040503050406030204" pitchFamily="18" charset="0"/>
                          </a:rPr>
                          <m:t>𝐷</m:t>
                        </m:r>
                        <m:r>
                          <a:rPr lang="en-US" altLang="zh-CN" sz="2200">
                            <a:solidFill>
                              <a:schemeClr val="tx2"/>
                            </a:solidFill>
                            <a:latin typeface="Cambria Math" panose="02040503050406030204" pitchFamily="18" charset="0"/>
                          </a:rPr>
                          <m:t>/</m:t>
                        </m:r>
                        <m:r>
                          <a:rPr lang="en-US" altLang="zh-CN" sz="2200">
                            <a:solidFill>
                              <a:schemeClr val="tx2"/>
                            </a:solidFill>
                            <a:latin typeface="Cambria Math" panose="02040503050406030204" pitchFamily="18" charset="0"/>
                          </a:rPr>
                          <m:t>𝐿</m:t>
                        </m:r>
                        <m:r>
                          <a:rPr lang="en-US" altLang="zh-CN" sz="2200">
                            <a:solidFill>
                              <a:schemeClr val="tx2"/>
                            </a:solidFill>
                            <a:latin typeface="Cambria Math" panose="02040503050406030204" pitchFamily="18" charset="0"/>
                          </a:rPr>
                          <m:t>+</m:t>
                        </m:r>
                        <m:sSubSup>
                          <m:sSubSupPr>
                            <m:ctrlPr>
                              <a:rPr lang="zh-CN" altLang="zh-CN" sz="2200" i="1">
                                <a:solidFill>
                                  <a:schemeClr val="tx2"/>
                                </a:solidFill>
                                <a:latin typeface="Cambria Math" panose="02040503050406030204" pitchFamily="18" charset="0"/>
                              </a:rPr>
                            </m:ctrlPr>
                          </m:sSubSupPr>
                          <m:e>
                            <m:r>
                              <m:rPr>
                                <m:sty m:val="p"/>
                              </m:rPr>
                              <a:rPr lang="en-US" altLang="zh-CN" sz="2200">
                                <a:solidFill>
                                  <a:schemeClr val="tx2"/>
                                </a:solidFill>
                                <a:latin typeface="Cambria Math" panose="02040503050406030204" pitchFamily="18" charset="0"/>
                              </a:rPr>
                              <m:t>Σ</m:t>
                            </m:r>
                          </m:e>
                          <m:sub>
                            <m:r>
                              <a:rPr lang="en-US" altLang="zh-CN" sz="2200">
                                <a:solidFill>
                                  <a:schemeClr val="tx2"/>
                                </a:solidFill>
                                <a:latin typeface="Cambria Math" panose="02040503050406030204" pitchFamily="18" charset="0"/>
                              </a:rPr>
                              <m:t>𝑎</m:t>
                            </m:r>
                          </m:sub>
                          <m:sup>
                            <m:r>
                              <a:rPr lang="en-US" altLang="zh-CN" sz="2200">
                                <a:solidFill>
                                  <a:schemeClr val="tx2"/>
                                </a:solidFill>
                                <a:latin typeface="Cambria Math" panose="02040503050406030204" pitchFamily="18" charset="0"/>
                              </a:rPr>
                              <m:t>′</m:t>
                            </m:r>
                          </m:sup>
                        </m:sSubSup>
                        <m:r>
                          <a:rPr lang="en-US" altLang="zh-CN" sz="2200">
                            <a:solidFill>
                              <a:schemeClr val="tx2"/>
                            </a:solidFill>
                            <a:latin typeface="Cambria Math" panose="02040503050406030204" pitchFamily="18" charset="0"/>
                          </a:rPr>
                          <m:t>𝑡</m:t>
                        </m:r>
                      </m:den>
                    </m:f>
                  </m:oMath>
                </a14:m>
                <a:br>
                  <a:rPr lang="en-US" altLang="zh-CN" sz="2200" dirty="0">
                    <a:solidFill>
                      <a:schemeClr val="tx2"/>
                    </a:solidFill>
                    <a:latin typeface="华文楷体" panose="02010600040101010101" charset="-122"/>
                    <a:ea typeface="华文楷体" panose="02010600040101010101" charset="-122"/>
                  </a:rPr>
                </a:br>
                <a:r>
                  <a:rPr lang="zh-CN" altLang="zh-CN" sz="2200" dirty="0">
                    <a:solidFill>
                      <a:schemeClr val="tx2"/>
                    </a:solidFill>
                    <a:latin typeface="华文楷体" panose="02010600040101010101" charset="-122"/>
                    <a:ea typeface="华文楷体" panose="02010600040101010101" charset="-122"/>
                  </a:rPr>
                  <a:t>中子通量密度的分布</a:t>
                </a:r>
                <a:r>
                  <a:rPr lang="en-US" altLang="zh-CN" sz="2200" dirty="0">
                    <a:solidFill>
                      <a:schemeClr val="tx2"/>
                    </a:solidFill>
                    <a:latin typeface="华文楷体" panose="02010600040101010101" charset="-122"/>
                    <a:ea typeface="华文楷体" panose="02010600040101010101" charset="-122"/>
                  </a:rPr>
                  <a:t> : </a:t>
                </a:r>
                <a14:m>
                  <m:oMath xmlns:m="http://schemas.openxmlformats.org/officeDocument/2006/math">
                    <m:r>
                      <a:rPr lang="en-US" altLang="zh-CN" sz="2200">
                        <a:solidFill>
                          <a:schemeClr val="tx2"/>
                        </a:solidFill>
                        <a:latin typeface="Cambria Math" panose="02040503050406030204" pitchFamily="18" charset="0"/>
                      </a:rPr>
                      <m:t>𝜙</m:t>
                    </m:r>
                    <m:r>
                      <a:rPr lang="en-US" altLang="zh-CN" sz="2200">
                        <a:solidFill>
                          <a:schemeClr val="tx2"/>
                        </a:solidFill>
                        <a:latin typeface="Cambria Math" panose="02040503050406030204" pitchFamily="18" charset="0"/>
                      </a:rPr>
                      <m:t>(</m:t>
                    </m:r>
                    <m:r>
                      <a:rPr lang="en-US" altLang="zh-CN" sz="2200">
                        <a:solidFill>
                          <a:schemeClr val="tx2"/>
                        </a:solidFill>
                        <a:latin typeface="Cambria Math" panose="02040503050406030204" pitchFamily="18" charset="0"/>
                      </a:rPr>
                      <m:t>𝑥</m:t>
                    </m:r>
                    <m:r>
                      <a:rPr lang="en-US" altLang="zh-CN" sz="2200">
                        <a:solidFill>
                          <a:schemeClr val="tx2"/>
                        </a:solidFill>
                        <a:latin typeface="Cambria Math" panose="02040503050406030204" pitchFamily="18" charset="0"/>
                      </a:rPr>
                      <m:t>)=−</m:t>
                    </m:r>
                    <m:f>
                      <m:fPr>
                        <m:ctrlPr>
                          <a:rPr lang="zh-CN" altLang="zh-CN" sz="2200" i="1">
                            <a:solidFill>
                              <a:schemeClr val="tx2"/>
                            </a:solidFill>
                            <a:latin typeface="Cambria Math" panose="02040503050406030204" pitchFamily="18" charset="0"/>
                          </a:rPr>
                        </m:ctrlPr>
                      </m:fPr>
                      <m:num>
                        <m:sSubSup>
                          <m:sSubSupPr>
                            <m:ctrlPr>
                              <a:rPr lang="zh-CN" altLang="zh-CN" sz="2200" i="1">
                                <a:solidFill>
                                  <a:schemeClr val="tx2"/>
                                </a:solidFill>
                                <a:latin typeface="Cambria Math" panose="02040503050406030204" pitchFamily="18" charset="0"/>
                              </a:rPr>
                            </m:ctrlPr>
                          </m:sSubSupPr>
                          <m:e>
                            <m:r>
                              <a:rPr lang="en-US" altLang="zh-CN" sz="2200">
                                <a:solidFill>
                                  <a:schemeClr val="tx2"/>
                                </a:solidFill>
                                <a:latin typeface="Cambria Math" panose="02040503050406030204" pitchFamily="18" charset="0"/>
                              </a:rPr>
                              <m:t>∑</m:t>
                            </m:r>
                          </m:e>
                          <m:sub>
                            <m:r>
                              <a:rPr lang="en-US" altLang="zh-CN" sz="2200">
                                <a:solidFill>
                                  <a:schemeClr val="tx2"/>
                                </a:solidFill>
                                <a:latin typeface="Cambria Math" panose="02040503050406030204" pitchFamily="18" charset="0"/>
                              </a:rPr>
                              <m:t>𝑎</m:t>
                            </m:r>
                          </m:sub>
                          <m:sup>
                            <m:r>
                              <a:rPr lang="en-US" altLang="zh-CN" sz="2200">
                                <a:solidFill>
                                  <a:schemeClr val="tx2"/>
                                </a:solidFill>
                                <a:latin typeface="Cambria Math" panose="02040503050406030204" pitchFamily="18" charset="0"/>
                              </a:rPr>
                              <m:t>′</m:t>
                            </m:r>
                          </m:sup>
                        </m:sSubSup>
                        <m:r>
                          <a:rPr lang="en-US" altLang="zh-CN" sz="2200">
                            <a:solidFill>
                              <a:schemeClr val="tx2"/>
                            </a:solidFill>
                            <a:latin typeface="Cambria Math" panose="02040503050406030204" pitchFamily="18" charset="0"/>
                          </a:rPr>
                          <m:t> </m:t>
                        </m:r>
                        <m:r>
                          <a:rPr lang="en-US" altLang="zh-CN" sz="2200">
                            <a:solidFill>
                              <a:schemeClr val="tx2"/>
                            </a:solidFill>
                            <a:latin typeface="Cambria Math" panose="02040503050406030204" pitchFamily="18" charset="0"/>
                          </a:rPr>
                          <m:t>𝑡𝑆</m:t>
                        </m:r>
                        <m:r>
                          <a:rPr lang="en-US" altLang="zh-CN" sz="2200">
                            <a:solidFill>
                              <a:schemeClr val="tx2"/>
                            </a:solidFill>
                            <a:latin typeface="Cambria Math" panose="02040503050406030204" pitchFamily="18" charset="0"/>
                          </a:rPr>
                          <m:t>/</m:t>
                        </m:r>
                        <m:sSub>
                          <m:sSubPr>
                            <m:ctrlPr>
                              <a:rPr lang="zh-CN" altLang="zh-CN" sz="2200" i="1">
                                <a:solidFill>
                                  <a:schemeClr val="tx2"/>
                                </a:solidFill>
                                <a:latin typeface="Cambria Math" panose="02040503050406030204" pitchFamily="18" charset="0"/>
                              </a:rPr>
                            </m:ctrlPr>
                          </m:sSubPr>
                          <m:e>
                            <m:r>
                              <m:rPr>
                                <m:sty m:val="p"/>
                              </m:rPr>
                              <a:rPr lang="en-US" altLang="zh-CN" sz="2200">
                                <a:solidFill>
                                  <a:schemeClr val="tx2"/>
                                </a:solidFill>
                                <a:latin typeface="Cambria Math" panose="02040503050406030204" pitchFamily="18" charset="0"/>
                              </a:rPr>
                              <m:t>Σ</m:t>
                            </m:r>
                          </m:e>
                          <m:sub>
                            <m:r>
                              <a:rPr lang="en-US" altLang="zh-CN" sz="2200">
                                <a:solidFill>
                                  <a:schemeClr val="tx2"/>
                                </a:solidFill>
                                <a:latin typeface="Cambria Math" panose="02040503050406030204" pitchFamily="18" charset="0"/>
                              </a:rPr>
                              <m:t>𝑎</m:t>
                            </m:r>
                          </m:sub>
                        </m:sSub>
                      </m:num>
                      <m:den>
                        <m:r>
                          <a:rPr lang="en-US" altLang="zh-CN" sz="2200">
                            <a:solidFill>
                              <a:schemeClr val="tx2"/>
                            </a:solidFill>
                            <a:latin typeface="Cambria Math" panose="02040503050406030204" pitchFamily="18" charset="0"/>
                          </a:rPr>
                          <m:t>2</m:t>
                        </m:r>
                        <m:r>
                          <a:rPr lang="en-US" altLang="zh-CN" sz="2200">
                            <a:solidFill>
                              <a:schemeClr val="tx2"/>
                            </a:solidFill>
                            <a:latin typeface="Cambria Math" panose="02040503050406030204" pitchFamily="18" charset="0"/>
                          </a:rPr>
                          <m:t>𝐷</m:t>
                        </m:r>
                        <m:r>
                          <a:rPr lang="en-US" altLang="zh-CN" sz="2200">
                            <a:solidFill>
                              <a:schemeClr val="tx2"/>
                            </a:solidFill>
                            <a:latin typeface="Cambria Math" panose="02040503050406030204" pitchFamily="18" charset="0"/>
                          </a:rPr>
                          <m:t>/</m:t>
                        </m:r>
                        <m:r>
                          <a:rPr lang="en-US" altLang="zh-CN" sz="2200">
                            <a:solidFill>
                              <a:schemeClr val="tx2"/>
                            </a:solidFill>
                            <a:latin typeface="Cambria Math" panose="02040503050406030204" pitchFamily="18" charset="0"/>
                          </a:rPr>
                          <m:t>𝐿</m:t>
                        </m:r>
                        <m:r>
                          <a:rPr lang="en-US" altLang="zh-CN" sz="2200">
                            <a:solidFill>
                              <a:schemeClr val="tx2"/>
                            </a:solidFill>
                            <a:latin typeface="Cambria Math" panose="02040503050406030204" pitchFamily="18" charset="0"/>
                          </a:rPr>
                          <m:t>+</m:t>
                        </m:r>
                        <m:sSubSup>
                          <m:sSubSupPr>
                            <m:ctrlPr>
                              <a:rPr lang="zh-CN" altLang="zh-CN" sz="2200" i="1">
                                <a:solidFill>
                                  <a:schemeClr val="tx2"/>
                                </a:solidFill>
                                <a:latin typeface="Cambria Math" panose="02040503050406030204" pitchFamily="18" charset="0"/>
                              </a:rPr>
                            </m:ctrlPr>
                          </m:sSubSupPr>
                          <m:e>
                            <m:r>
                              <a:rPr lang="en-US" altLang="zh-CN" sz="2200">
                                <a:solidFill>
                                  <a:schemeClr val="tx2"/>
                                </a:solidFill>
                                <a:latin typeface="Cambria Math" panose="02040503050406030204" pitchFamily="18" charset="0"/>
                              </a:rPr>
                              <m:t>∑</m:t>
                            </m:r>
                          </m:e>
                          <m:sub>
                            <m:r>
                              <a:rPr lang="en-US" altLang="zh-CN" sz="2200">
                                <a:solidFill>
                                  <a:schemeClr val="tx2"/>
                                </a:solidFill>
                                <a:latin typeface="Cambria Math" panose="02040503050406030204" pitchFamily="18" charset="0"/>
                              </a:rPr>
                              <m:t>𝑎</m:t>
                            </m:r>
                          </m:sub>
                          <m:sup>
                            <m:r>
                              <a:rPr lang="en-US" altLang="zh-CN" sz="2200">
                                <a:solidFill>
                                  <a:schemeClr val="tx2"/>
                                </a:solidFill>
                                <a:latin typeface="Cambria Math" panose="02040503050406030204" pitchFamily="18" charset="0"/>
                              </a:rPr>
                              <m:t>′</m:t>
                            </m:r>
                          </m:sup>
                        </m:sSubSup>
                        <m:r>
                          <a:rPr lang="en-US" altLang="zh-CN" sz="2200">
                            <a:solidFill>
                              <a:schemeClr val="tx2"/>
                            </a:solidFill>
                            <a:latin typeface="Cambria Math" panose="02040503050406030204" pitchFamily="18" charset="0"/>
                          </a:rPr>
                          <m:t> </m:t>
                        </m:r>
                        <m:r>
                          <a:rPr lang="en-US" altLang="zh-CN" sz="2200">
                            <a:solidFill>
                              <a:schemeClr val="tx2"/>
                            </a:solidFill>
                            <a:latin typeface="Cambria Math" panose="02040503050406030204" pitchFamily="18" charset="0"/>
                          </a:rPr>
                          <m:t>𝑡</m:t>
                        </m:r>
                      </m:den>
                    </m:f>
                    <m:sSup>
                      <m:sSupPr>
                        <m:ctrlPr>
                          <a:rPr lang="zh-CN" altLang="zh-CN" sz="2200" i="1">
                            <a:solidFill>
                              <a:schemeClr val="tx2"/>
                            </a:solidFill>
                            <a:latin typeface="Cambria Math" panose="02040503050406030204" pitchFamily="18" charset="0"/>
                          </a:rPr>
                        </m:ctrlPr>
                      </m:sSupPr>
                      <m:e>
                        <m:r>
                          <a:rPr lang="en-US" altLang="zh-CN" sz="2200">
                            <a:solidFill>
                              <a:schemeClr val="tx2"/>
                            </a:solidFill>
                            <a:latin typeface="Cambria Math" panose="02040503050406030204" pitchFamily="18" charset="0"/>
                          </a:rPr>
                          <m:t>𝑒</m:t>
                        </m:r>
                      </m:e>
                      <m:sup>
                        <m:r>
                          <a:rPr lang="en-US" altLang="zh-CN" sz="2200">
                            <a:solidFill>
                              <a:schemeClr val="tx2"/>
                            </a:solidFill>
                            <a:latin typeface="Cambria Math" panose="02040503050406030204" pitchFamily="18" charset="0"/>
                          </a:rPr>
                          <m:t>−</m:t>
                        </m:r>
                        <m:r>
                          <a:rPr lang="en-US" altLang="zh-CN" sz="2200">
                            <a:solidFill>
                              <a:schemeClr val="tx2"/>
                            </a:solidFill>
                            <a:latin typeface="Cambria Math" panose="02040503050406030204" pitchFamily="18" charset="0"/>
                          </a:rPr>
                          <m:t>𝑥</m:t>
                        </m:r>
                        <m:r>
                          <a:rPr lang="en-US" altLang="zh-CN" sz="2200">
                            <a:solidFill>
                              <a:schemeClr val="tx2"/>
                            </a:solidFill>
                            <a:latin typeface="Cambria Math" panose="02040503050406030204" pitchFamily="18" charset="0"/>
                          </a:rPr>
                          <m:t>/</m:t>
                        </m:r>
                        <m:r>
                          <a:rPr lang="en-US" altLang="zh-CN" sz="2200">
                            <a:solidFill>
                              <a:schemeClr val="tx2"/>
                            </a:solidFill>
                            <a:latin typeface="Cambria Math" panose="02040503050406030204" pitchFamily="18" charset="0"/>
                          </a:rPr>
                          <m:t>𝐿</m:t>
                        </m:r>
                      </m:sup>
                    </m:sSup>
                    <m:r>
                      <a:rPr lang="en-US" altLang="zh-CN" sz="2200">
                        <a:solidFill>
                          <a:schemeClr val="tx2"/>
                        </a:solidFill>
                        <a:latin typeface="Cambria Math" panose="02040503050406030204" pitchFamily="18" charset="0"/>
                      </a:rPr>
                      <m:t>+</m:t>
                    </m:r>
                    <m:f>
                      <m:fPr>
                        <m:ctrlPr>
                          <a:rPr lang="zh-CN" altLang="zh-CN" sz="2200" i="1">
                            <a:solidFill>
                              <a:schemeClr val="tx2"/>
                            </a:solidFill>
                            <a:latin typeface="Cambria Math" panose="02040503050406030204" pitchFamily="18" charset="0"/>
                          </a:rPr>
                        </m:ctrlPr>
                      </m:fPr>
                      <m:num>
                        <m:r>
                          <a:rPr lang="en-US" altLang="zh-CN" sz="2200">
                            <a:solidFill>
                              <a:schemeClr val="tx2"/>
                            </a:solidFill>
                            <a:latin typeface="Cambria Math" panose="02040503050406030204" pitchFamily="18" charset="0"/>
                          </a:rPr>
                          <m:t>𝑆</m:t>
                        </m:r>
                      </m:num>
                      <m:den>
                        <m:sSub>
                          <m:sSubPr>
                            <m:ctrlPr>
                              <a:rPr lang="zh-CN" altLang="zh-CN" sz="2200" i="1">
                                <a:solidFill>
                                  <a:schemeClr val="tx2"/>
                                </a:solidFill>
                                <a:latin typeface="Cambria Math" panose="02040503050406030204" pitchFamily="18" charset="0"/>
                              </a:rPr>
                            </m:ctrlPr>
                          </m:sSubPr>
                          <m:e>
                            <m:r>
                              <m:rPr>
                                <m:sty m:val="p"/>
                              </m:rPr>
                              <a:rPr lang="en-US" altLang="zh-CN" sz="2200">
                                <a:solidFill>
                                  <a:schemeClr val="tx2"/>
                                </a:solidFill>
                                <a:latin typeface="Cambria Math" panose="02040503050406030204" pitchFamily="18" charset="0"/>
                              </a:rPr>
                              <m:t>Σ</m:t>
                            </m:r>
                          </m:e>
                          <m:sub>
                            <m:r>
                              <a:rPr lang="en-US" altLang="zh-CN" sz="2200">
                                <a:solidFill>
                                  <a:schemeClr val="tx2"/>
                                </a:solidFill>
                                <a:latin typeface="Cambria Math" panose="02040503050406030204" pitchFamily="18" charset="0"/>
                              </a:rPr>
                              <m:t>𝑎</m:t>
                            </m:r>
                          </m:sub>
                        </m:sSub>
                      </m:den>
                    </m:f>
                    <m:r>
                      <a:rPr lang="en-US" altLang="zh-CN" sz="2200">
                        <a:solidFill>
                          <a:schemeClr val="tx2"/>
                        </a:solidFill>
                        <a:latin typeface="Cambria Math" panose="02040503050406030204" pitchFamily="18" charset="0"/>
                      </a:rPr>
                      <m:t>=</m:t>
                    </m:r>
                    <m:f>
                      <m:fPr>
                        <m:ctrlPr>
                          <a:rPr lang="zh-CN" altLang="zh-CN" sz="2200" i="1">
                            <a:solidFill>
                              <a:schemeClr val="tx2"/>
                            </a:solidFill>
                            <a:latin typeface="Cambria Math" panose="02040503050406030204" pitchFamily="18" charset="0"/>
                          </a:rPr>
                        </m:ctrlPr>
                      </m:fPr>
                      <m:num>
                        <m:r>
                          <a:rPr lang="en-US" altLang="zh-CN" sz="2200">
                            <a:solidFill>
                              <a:schemeClr val="tx2"/>
                            </a:solidFill>
                            <a:latin typeface="Cambria Math" panose="02040503050406030204" pitchFamily="18" charset="0"/>
                          </a:rPr>
                          <m:t>𝑆</m:t>
                        </m:r>
                      </m:num>
                      <m:den>
                        <m:sSub>
                          <m:sSubPr>
                            <m:ctrlPr>
                              <a:rPr lang="zh-CN" altLang="zh-CN" sz="2200" i="1">
                                <a:solidFill>
                                  <a:schemeClr val="tx2"/>
                                </a:solidFill>
                                <a:latin typeface="Cambria Math" panose="02040503050406030204" pitchFamily="18" charset="0"/>
                              </a:rPr>
                            </m:ctrlPr>
                          </m:sSubPr>
                          <m:e>
                            <m:r>
                              <m:rPr>
                                <m:sty m:val="p"/>
                              </m:rPr>
                              <a:rPr lang="en-US" altLang="zh-CN" sz="2200">
                                <a:solidFill>
                                  <a:schemeClr val="tx2"/>
                                </a:solidFill>
                                <a:latin typeface="Cambria Math" panose="02040503050406030204" pitchFamily="18" charset="0"/>
                              </a:rPr>
                              <m:t>Σ</m:t>
                            </m:r>
                          </m:e>
                          <m:sub>
                            <m:r>
                              <a:rPr lang="en-US" altLang="zh-CN" sz="2200">
                                <a:solidFill>
                                  <a:schemeClr val="tx2"/>
                                </a:solidFill>
                                <a:latin typeface="Cambria Math" panose="02040503050406030204" pitchFamily="18" charset="0"/>
                              </a:rPr>
                              <m:t>𝑎</m:t>
                            </m:r>
                          </m:sub>
                        </m:sSub>
                      </m:den>
                    </m:f>
                    <m:d>
                      <m:dPr>
                        <m:ctrlPr>
                          <a:rPr lang="zh-CN" altLang="zh-CN" sz="2200" i="1">
                            <a:solidFill>
                              <a:schemeClr val="tx2"/>
                            </a:solidFill>
                            <a:latin typeface="Cambria Math" panose="02040503050406030204" pitchFamily="18" charset="0"/>
                          </a:rPr>
                        </m:ctrlPr>
                      </m:dPr>
                      <m:e>
                        <m:r>
                          <a:rPr lang="en-US" altLang="zh-CN" sz="2200">
                            <a:solidFill>
                              <a:schemeClr val="tx2"/>
                            </a:solidFill>
                            <a:latin typeface="Cambria Math" panose="02040503050406030204" pitchFamily="18" charset="0"/>
                          </a:rPr>
                          <m:t>1</m:t>
                        </m:r>
                        <m:r>
                          <a:rPr lang="en-US" altLang="zh-CN" sz="2200">
                            <a:solidFill>
                              <a:schemeClr val="tx2"/>
                            </a:solidFill>
                            <a:latin typeface="Cambria Math" panose="02040503050406030204" pitchFamily="18" charset="0"/>
                          </a:rPr>
                          <m:t>−</m:t>
                        </m:r>
                        <m:f>
                          <m:fPr>
                            <m:ctrlPr>
                              <a:rPr lang="zh-CN" altLang="zh-CN" sz="2200" i="1">
                                <a:solidFill>
                                  <a:schemeClr val="tx2"/>
                                </a:solidFill>
                                <a:latin typeface="Cambria Math" panose="02040503050406030204" pitchFamily="18" charset="0"/>
                              </a:rPr>
                            </m:ctrlPr>
                          </m:fPr>
                          <m:num>
                            <m:sSubSup>
                              <m:sSubSupPr>
                                <m:ctrlPr>
                                  <a:rPr lang="zh-CN" altLang="zh-CN" sz="2200" i="1">
                                    <a:solidFill>
                                      <a:schemeClr val="tx2"/>
                                    </a:solidFill>
                                    <a:latin typeface="Cambria Math" panose="02040503050406030204" pitchFamily="18" charset="0"/>
                                  </a:rPr>
                                </m:ctrlPr>
                              </m:sSubSupPr>
                              <m:e>
                                <m:r>
                                  <m:rPr>
                                    <m:sty m:val="p"/>
                                  </m:rPr>
                                  <a:rPr lang="en-US" altLang="zh-CN" sz="2200">
                                    <a:solidFill>
                                      <a:schemeClr val="tx2"/>
                                    </a:solidFill>
                                    <a:latin typeface="Cambria Math" panose="02040503050406030204" pitchFamily="18" charset="0"/>
                                  </a:rPr>
                                  <m:t>Σ</m:t>
                                </m:r>
                              </m:e>
                              <m:sub>
                                <m:r>
                                  <a:rPr lang="en-US" altLang="zh-CN" sz="2200">
                                    <a:solidFill>
                                      <a:schemeClr val="tx2"/>
                                    </a:solidFill>
                                    <a:latin typeface="Cambria Math" panose="02040503050406030204" pitchFamily="18" charset="0"/>
                                  </a:rPr>
                                  <m:t>𝑎</m:t>
                                </m:r>
                              </m:sub>
                              <m:sup>
                                <m:r>
                                  <a:rPr lang="en-US" altLang="zh-CN" sz="2200">
                                    <a:solidFill>
                                      <a:schemeClr val="tx2"/>
                                    </a:solidFill>
                                    <a:latin typeface="Cambria Math" panose="02040503050406030204" pitchFamily="18" charset="0"/>
                                  </a:rPr>
                                  <m:t>′</m:t>
                                </m:r>
                              </m:sup>
                            </m:sSubSup>
                            <m:r>
                              <a:rPr lang="en-US" altLang="zh-CN" sz="2200">
                                <a:solidFill>
                                  <a:schemeClr val="tx2"/>
                                </a:solidFill>
                                <a:latin typeface="Cambria Math" panose="02040503050406030204" pitchFamily="18" charset="0"/>
                              </a:rPr>
                              <m:t>𝑡</m:t>
                            </m:r>
                            <m:sSup>
                              <m:sSupPr>
                                <m:ctrlPr>
                                  <a:rPr lang="zh-CN" altLang="zh-CN" sz="2200" i="1">
                                    <a:solidFill>
                                      <a:schemeClr val="tx2"/>
                                    </a:solidFill>
                                    <a:latin typeface="Cambria Math" panose="02040503050406030204" pitchFamily="18" charset="0"/>
                                  </a:rPr>
                                </m:ctrlPr>
                              </m:sSupPr>
                              <m:e>
                                <m:r>
                                  <a:rPr lang="en-US" altLang="zh-CN" sz="2200">
                                    <a:solidFill>
                                      <a:schemeClr val="tx2"/>
                                    </a:solidFill>
                                    <a:latin typeface="Cambria Math" panose="02040503050406030204" pitchFamily="18" charset="0"/>
                                  </a:rPr>
                                  <m:t>𝑒</m:t>
                                </m:r>
                              </m:e>
                              <m:sup>
                                <m:r>
                                  <a:rPr lang="en-US" altLang="zh-CN" sz="2200">
                                    <a:solidFill>
                                      <a:schemeClr val="tx2"/>
                                    </a:solidFill>
                                    <a:latin typeface="Cambria Math" panose="02040503050406030204" pitchFamily="18" charset="0"/>
                                  </a:rPr>
                                  <m:t>−</m:t>
                                </m:r>
                                <m:r>
                                  <a:rPr lang="en-US" altLang="zh-CN" sz="2200">
                                    <a:solidFill>
                                      <a:schemeClr val="tx2"/>
                                    </a:solidFill>
                                    <a:latin typeface="Cambria Math" panose="02040503050406030204" pitchFamily="18" charset="0"/>
                                  </a:rPr>
                                  <m:t>𝑥</m:t>
                                </m:r>
                                <m:r>
                                  <a:rPr lang="en-US" altLang="zh-CN" sz="2200">
                                    <a:solidFill>
                                      <a:schemeClr val="tx2"/>
                                    </a:solidFill>
                                    <a:latin typeface="Cambria Math" panose="02040503050406030204" pitchFamily="18" charset="0"/>
                                  </a:rPr>
                                  <m:t>/</m:t>
                                </m:r>
                                <m:r>
                                  <a:rPr lang="en-US" altLang="zh-CN" sz="2200">
                                    <a:solidFill>
                                      <a:schemeClr val="tx2"/>
                                    </a:solidFill>
                                    <a:latin typeface="Cambria Math" panose="02040503050406030204" pitchFamily="18" charset="0"/>
                                  </a:rPr>
                                  <m:t>𝐿</m:t>
                                </m:r>
                              </m:sup>
                            </m:sSup>
                          </m:num>
                          <m:den>
                            <m:r>
                              <a:rPr lang="en-US" altLang="zh-CN" sz="2200">
                                <a:solidFill>
                                  <a:schemeClr val="tx2"/>
                                </a:solidFill>
                                <a:latin typeface="Cambria Math" panose="02040503050406030204" pitchFamily="18" charset="0"/>
                              </a:rPr>
                              <m:t>2</m:t>
                            </m:r>
                            <m:r>
                              <a:rPr lang="en-US" altLang="zh-CN" sz="2200">
                                <a:solidFill>
                                  <a:schemeClr val="tx2"/>
                                </a:solidFill>
                                <a:latin typeface="Cambria Math" panose="02040503050406030204" pitchFamily="18" charset="0"/>
                              </a:rPr>
                              <m:t>𝐷</m:t>
                            </m:r>
                            <m:r>
                              <a:rPr lang="en-US" altLang="zh-CN" sz="2200">
                                <a:solidFill>
                                  <a:schemeClr val="tx2"/>
                                </a:solidFill>
                                <a:latin typeface="Cambria Math" panose="02040503050406030204" pitchFamily="18" charset="0"/>
                              </a:rPr>
                              <m:t>/</m:t>
                            </m:r>
                            <m:r>
                              <a:rPr lang="en-US" altLang="zh-CN" sz="2200">
                                <a:solidFill>
                                  <a:schemeClr val="tx2"/>
                                </a:solidFill>
                                <a:latin typeface="Cambria Math" panose="02040503050406030204" pitchFamily="18" charset="0"/>
                              </a:rPr>
                              <m:t>𝐿</m:t>
                            </m:r>
                            <m:r>
                              <a:rPr lang="en-US" altLang="zh-CN" sz="2200">
                                <a:solidFill>
                                  <a:schemeClr val="tx2"/>
                                </a:solidFill>
                                <a:latin typeface="Cambria Math" panose="02040503050406030204" pitchFamily="18" charset="0"/>
                              </a:rPr>
                              <m:t>+</m:t>
                            </m:r>
                            <m:sSubSup>
                              <m:sSubSupPr>
                                <m:ctrlPr>
                                  <a:rPr lang="zh-CN" altLang="zh-CN" sz="2200" i="1">
                                    <a:solidFill>
                                      <a:schemeClr val="tx2"/>
                                    </a:solidFill>
                                    <a:latin typeface="Cambria Math" panose="02040503050406030204" pitchFamily="18" charset="0"/>
                                  </a:rPr>
                                </m:ctrlPr>
                              </m:sSubSupPr>
                              <m:e>
                                <m:r>
                                  <m:rPr>
                                    <m:sty m:val="p"/>
                                  </m:rPr>
                                  <a:rPr lang="en-US" altLang="zh-CN" sz="2200">
                                    <a:solidFill>
                                      <a:schemeClr val="tx2"/>
                                    </a:solidFill>
                                    <a:latin typeface="Cambria Math" panose="02040503050406030204" pitchFamily="18" charset="0"/>
                                  </a:rPr>
                                  <m:t>Σ</m:t>
                                </m:r>
                              </m:e>
                              <m:sub>
                                <m:r>
                                  <a:rPr lang="en-US" altLang="zh-CN" sz="2200">
                                    <a:solidFill>
                                      <a:schemeClr val="tx2"/>
                                    </a:solidFill>
                                    <a:latin typeface="Cambria Math" panose="02040503050406030204" pitchFamily="18" charset="0"/>
                                  </a:rPr>
                                  <m:t>𝑎</m:t>
                                </m:r>
                              </m:sub>
                              <m:sup>
                                <m:r>
                                  <a:rPr lang="en-US" altLang="zh-CN" sz="2200">
                                    <a:solidFill>
                                      <a:schemeClr val="tx2"/>
                                    </a:solidFill>
                                    <a:latin typeface="Cambria Math" panose="02040503050406030204" pitchFamily="18" charset="0"/>
                                  </a:rPr>
                                  <m:t>′</m:t>
                                </m:r>
                              </m:sup>
                            </m:sSubSup>
                            <m:r>
                              <a:rPr lang="en-US" altLang="zh-CN" sz="2200">
                                <a:solidFill>
                                  <a:schemeClr val="tx2"/>
                                </a:solidFill>
                                <a:latin typeface="Cambria Math" panose="02040503050406030204" pitchFamily="18" charset="0"/>
                              </a:rPr>
                              <m:t>𝑡</m:t>
                            </m:r>
                          </m:den>
                        </m:f>
                      </m:e>
                    </m:d>
                  </m:oMath>
                </a14:m>
                <a:endParaRPr lang="zh-CN" altLang="zh-CN" sz="2200" dirty="0">
                  <a:solidFill>
                    <a:schemeClr val="tx2"/>
                  </a:solidFill>
                  <a:latin typeface="华文楷体" panose="02010600040101010101" charset="-122"/>
                  <a:ea typeface="华文楷体" panose="02010600040101010101" charset="-122"/>
                </a:endParaRPr>
              </a:p>
              <a:p>
                <a:r>
                  <a:rPr lang="zh-CN" altLang="en-US" sz="2200" dirty="0">
                    <a:solidFill>
                      <a:schemeClr val="tx2"/>
                    </a:solidFill>
                    <a:latin typeface="华文楷体" panose="02010600040101010101" charset="-122"/>
                    <a:ea typeface="华文楷体" panose="02010600040101010101" charset="-122"/>
                  </a:rPr>
                  <a:t>界面的中子流产生原因是吸收片的中子吸收反应，负源</a:t>
                </a:r>
                <a:endParaRPr lang="zh-CN" altLang="en-US" sz="2200" dirty="0">
                  <a:solidFill>
                    <a:schemeClr val="tx2"/>
                  </a:solidFill>
                  <a:latin typeface="华文楷体" panose="02010600040101010101" charset="-122"/>
                  <a:ea typeface="华文楷体" panose="02010600040101010101" charset="-122"/>
                </a:endParaRPr>
              </a:p>
              <a:p>
                <a14:m>
                  <m:oMathPara xmlns:m="http://schemas.openxmlformats.org/officeDocument/2006/math">
                    <m:oMathParaPr>
                      <m:jc m:val="centerGroup"/>
                    </m:oMathParaPr>
                    <m:oMath xmlns:m="http://schemas.openxmlformats.org/officeDocument/2006/math">
                      <m:r>
                        <a:rPr lang="en-US" altLang="zh-CN" sz="2200" b="0" i="1" smtClean="0">
                          <a:solidFill>
                            <a:schemeClr val="tx2"/>
                          </a:solidFill>
                          <a:latin typeface="Cambria Math" panose="02040503050406030204" pitchFamily="18" charset="0"/>
                          <a:ea typeface="华文楷体" panose="02010600040101010101" charset="-122"/>
                        </a:rPr>
                        <m:t>𝐽</m:t>
                      </m:r>
                      <m:r>
                        <a:rPr lang="en-US" altLang="zh-CN" sz="2200" b="0" i="1" smtClean="0">
                          <a:solidFill>
                            <a:schemeClr val="tx2"/>
                          </a:solidFill>
                          <a:latin typeface="Cambria Math" panose="02040503050406030204" pitchFamily="18" charset="0"/>
                          <a:ea typeface="华文楷体" panose="02010600040101010101" charset="-122"/>
                        </a:rPr>
                        <m:t>∗</m:t>
                      </m:r>
                      <m:r>
                        <a:rPr lang="en-US" altLang="zh-CN" sz="2200" b="0" i="1" smtClean="0">
                          <a:solidFill>
                            <a:schemeClr val="tx2"/>
                          </a:solidFill>
                          <a:latin typeface="Cambria Math" panose="02040503050406030204" pitchFamily="18" charset="0"/>
                          <a:ea typeface="华文楷体" panose="02010600040101010101" charset="-122"/>
                        </a:rPr>
                        <m:t>𝑆</m:t>
                      </m:r>
                      <m:r>
                        <a:rPr lang="en-US" altLang="zh-CN" sz="2200" b="0" i="1" smtClean="0">
                          <a:solidFill>
                            <a:schemeClr val="tx2"/>
                          </a:solidFill>
                          <a:latin typeface="Cambria Math" panose="02040503050406030204" pitchFamily="18" charset="0"/>
                          <a:ea typeface="华文楷体" panose="02010600040101010101" charset="-122"/>
                        </a:rPr>
                        <m:t>=</m:t>
                      </m:r>
                      <m:r>
                        <a:rPr lang="en-US" altLang="zh-CN" sz="2200" b="0" i="1" smtClean="0">
                          <a:solidFill>
                            <a:schemeClr val="tx2"/>
                          </a:solidFill>
                          <a:latin typeface="Cambria Math" panose="02040503050406030204" pitchFamily="18" charset="0"/>
                          <a:ea typeface="华文楷体" panose="02010600040101010101" charset="-122"/>
                        </a:rPr>
                        <m:t>𝑆</m:t>
                      </m:r>
                      <m:r>
                        <a:rPr lang="en-US" altLang="zh-CN" sz="2200" b="0" i="1" smtClean="0">
                          <a:solidFill>
                            <a:schemeClr val="tx2"/>
                          </a:solidFill>
                          <a:latin typeface="Cambria Math" panose="02040503050406030204" pitchFamily="18" charset="0"/>
                          <a:ea typeface="华文楷体" panose="02010600040101010101" charset="-122"/>
                        </a:rPr>
                        <m:t>∗</m:t>
                      </m:r>
                      <m:d>
                        <m:dPr>
                          <m:ctrlPr>
                            <a:rPr lang="en-US" altLang="zh-CN" sz="2200" b="0" i="1" smtClean="0">
                              <a:solidFill>
                                <a:schemeClr val="tx2"/>
                              </a:solidFill>
                              <a:latin typeface="Cambria Math" panose="02040503050406030204" pitchFamily="18" charset="0"/>
                              <a:ea typeface="华文楷体" panose="02010600040101010101" charset="-122"/>
                            </a:rPr>
                          </m:ctrlPr>
                        </m:dPr>
                        <m:e>
                          <m:f>
                            <m:fPr>
                              <m:ctrlPr>
                                <a:rPr lang="en-US" altLang="zh-CN" sz="2200" b="0" i="1" smtClean="0">
                                  <a:solidFill>
                                    <a:schemeClr val="tx2"/>
                                  </a:solidFill>
                                  <a:latin typeface="Cambria Math" panose="02040503050406030204" pitchFamily="18" charset="0"/>
                                  <a:ea typeface="华文楷体" panose="02010600040101010101" charset="-122"/>
                                </a:rPr>
                              </m:ctrlPr>
                            </m:fPr>
                            <m:num>
                              <m:r>
                                <a:rPr lang="en-US" altLang="zh-CN" sz="2200" b="0" i="1" smtClean="0">
                                  <a:solidFill>
                                    <a:schemeClr val="tx2"/>
                                  </a:solidFill>
                                  <a:latin typeface="Cambria Math" panose="02040503050406030204" pitchFamily="18" charset="0"/>
                                  <a:ea typeface="华文楷体" panose="02010600040101010101" charset="-122"/>
                                </a:rPr>
                                <m:t>𝑡</m:t>
                              </m:r>
                            </m:num>
                            <m:den>
                              <m:r>
                                <a:rPr lang="en-US" altLang="zh-CN" sz="2200" b="0" i="1" smtClean="0">
                                  <a:solidFill>
                                    <a:schemeClr val="tx2"/>
                                  </a:solidFill>
                                  <a:latin typeface="Cambria Math" panose="02040503050406030204" pitchFamily="18" charset="0"/>
                                  <a:ea typeface="华文楷体" panose="02010600040101010101" charset="-122"/>
                                </a:rPr>
                                <m:t>2</m:t>
                              </m:r>
                            </m:den>
                          </m:f>
                        </m:e>
                      </m:d>
                      <m:r>
                        <a:rPr lang="en-US" altLang="zh-CN" sz="2200" b="0" i="1" smtClean="0">
                          <a:solidFill>
                            <a:schemeClr val="tx2"/>
                          </a:solidFill>
                          <a:latin typeface="Cambria Math" panose="02040503050406030204" pitchFamily="18" charset="0"/>
                          <a:ea typeface="华文楷体" panose="02010600040101010101" charset="-122"/>
                        </a:rPr>
                        <m:t>∗</m:t>
                      </m:r>
                      <m:r>
                        <a:rPr lang="en-US" altLang="zh-CN" sz="2200" b="0" i="1" smtClean="0">
                          <a:solidFill>
                            <a:schemeClr val="tx2"/>
                          </a:solidFill>
                          <a:latin typeface="Cambria Math" panose="02040503050406030204" pitchFamily="18" charset="0"/>
                          <a:ea typeface="华文楷体" panose="02010600040101010101" charset="-122"/>
                        </a:rPr>
                        <m:t>𝑅</m:t>
                      </m:r>
                    </m:oMath>
                  </m:oMathPara>
                </a14:m>
                <a:endParaRPr lang="en-US" altLang="zh-CN" sz="2200" dirty="0">
                  <a:solidFill>
                    <a:schemeClr val="tx2"/>
                  </a:solidFill>
                  <a:latin typeface="华文楷体" panose="02010600040101010101" charset="-122"/>
                  <a:ea typeface="华文楷体" panose="02010600040101010101" charset="-122"/>
                </a:endParaRPr>
              </a:p>
            </p:txBody>
          </p:sp>
        </mc:Choice>
        <mc:Fallback>
          <p:sp>
            <p:nvSpPr>
              <p:cNvPr id="7" name="矩形 6"/>
              <p:cNvSpPr>
                <a:spLocks noRot="1" noChangeAspect="1" noMove="1" noResize="1" noEditPoints="1" noAdjustHandles="1" noChangeArrowheads="1" noChangeShapeType="1" noTextEdit="1"/>
              </p:cNvSpPr>
              <p:nvPr/>
            </p:nvSpPr>
            <p:spPr>
              <a:xfrm>
                <a:off x="166197" y="548680"/>
                <a:ext cx="8964488" cy="5883662"/>
              </a:xfrm>
              <a:prstGeom prst="rect">
                <a:avLst/>
              </a:prstGeom>
              <a:blipFill rotWithShape="1">
                <a:blip r:embed="rId1"/>
                <a:stretch>
                  <a:fillRect l="-5" t="-1" b="7"/>
                </a:stretch>
              </a:blipFill>
            </p:spPr>
            <p:txBody>
              <a:bodyPr/>
              <a:lstStyle/>
              <a:p>
                <a:r>
                  <a:rPr lang="zh-CN" altLang="en-US">
                    <a:noFill/>
                  </a:rPr>
                  <a:t> </a:t>
                </a:r>
              </a:p>
            </p:txBody>
          </p:sp>
        </mc:Fallback>
      </mc:AlternateContent>
      <p:sp>
        <p:nvSpPr>
          <p:cNvPr id="18" name="标题 1"/>
          <p:cNvSpPr txBox="1"/>
          <p:nvPr/>
        </p:nvSpPr>
        <p:spPr>
          <a:xfrm>
            <a:off x="317271" y="44624"/>
            <a:ext cx="8503201" cy="536667"/>
          </a:xfrm>
          <a:prstGeom prst="rect">
            <a:avLst/>
          </a:prstGeom>
        </p:spPr>
        <p:txBody>
          <a:bodyPr/>
          <a:lstStyle>
            <a:lvl1pPr algn="ctr" rtl="0" eaLnBrk="1" fontAlgn="base" hangingPunct="1">
              <a:spcBef>
                <a:spcPct val="0"/>
              </a:spcBef>
              <a:spcAft>
                <a:spcPct val="0"/>
              </a:spcAft>
              <a:defRPr sz="2800" b="1" cap="none" spc="0" baseline="0">
                <a:ln w="0"/>
                <a:solidFill>
                  <a:schemeClr val="tx2"/>
                </a:solidFill>
                <a:effectLst/>
                <a:latin typeface="Arial" panose="020B0604020202020204" pitchFamily="34" charset="0"/>
                <a:ea typeface="黑体" panose="02010609060101010101" pitchFamily="49" charset="-122"/>
                <a:cs typeface="华文楷体" panose="02010600040101010101" charset="-122"/>
              </a:defRPr>
            </a:lvl1pPr>
            <a:lvl2pPr algn="ctr" rtl="0" eaLnBrk="1" fontAlgn="base" hangingPunct="1">
              <a:spcBef>
                <a:spcPct val="0"/>
              </a:spcBef>
              <a:spcAft>
                <a:spcPct val="0"/>
              </a:spcAft>
              <a:defRPr sz="3200" b="1">
                <a:solidFill>
                  <a:schemeClr val="bg1"/>
                </a:solidFill>
                <a:latin typeface="华文楷体" panose="02010600040101010101" charset="-122"/>
                <a:ea typeface="华文楷体" panose="02010600040101010101" charset="-122"/>
              </a:defRPr>
            </a:lvl2pPr>
            <a:lvl3pPr algn="ctr" rtl="0" eaLnBrk="1" fontAlgn="base" hangingPunct="1">
              <a:spcBef>
                <a:spcPct val="0"/>
              </a:spcBef>
              <a:spcAft>
                <a:spcPct val="0"/>
              </a:spcAft>
              <a:defRPr sz="3200" b="1">
                <a:solidFill>
                  <a:schemeClr val="bg1"/>
                </a:solidFill>
                <a:latin typeface="华文楷体" panose="02010600040101010101" charset="-122"/>
                <a:ea typeface="华文楷体" panose="02010600040101010101" charset="-122"/>
              </a:defRPr>
            </a:lvl3pPr>
            <a:lvl4pPr algn="ctr" rtl="0" eaLnBrk="1" fontAlgn="base" hangingPunct="1">
              <a:spcBef>
                <a:spcPct val="0"/>
              </a:spcBef>
              <a:spcAft>
                <a:spcPct val="0"/>
              </a:spcAft>
              <a:defRPr sz="3200" b="1">
                <a:solidFill>
                  <a:schemeClr val="bg1"/>
                </a:solidFill>
                <a:latin typeface="华文楷体" panose="02010600040101010101" charset="-122"/>
                <a:ea typeface="华文楷体" panose="02010600040101010101" charset="-122"/>
              </a:defRPr>
            </a:lvl4pPr>
            <a:lvl5pPr algn="ctr" rtl="0" eaLnBrk="1" fontAlgn="base" hangingPunct="1">
              <a:spcBef>
                <a:spcPct val="0"/>
              </a:spcBef>
              <a:spcAft>
                <a:spcPct val="0"/>
              </a:spcAft>
              <a:defRPr sz="3200" b="1">
                <a:solidFill>
                  <a:schemeClr val="bg1"/>
                </a:solidFill>
                <a:latin typeface="华文楷体" panose="02010600040101010101" charset="-122"/>
                <a:ea typeface="华文楷体" panose="02010600040101010101" charset="-122"/>
              </a:defRPr>
            </a:lvl5pPr>
            <a:lvl6pPr marL="457200" algn="ctr" rtl="0" eaLnBrk="1" fontAlgn="base" hangingPunct="1">
              <a:spcBef>
                <a:spcPct val="0"/>
              </a:spcBef>
              <a:spcAft>
                <a:spcPct val="0"/>
              </a:spcAft>
              <a:defRPr sz="3200" b="1">
                <a:solidFill>
                  <a:schemeClr val="bg1"/>
                </a:solidFill>
                <a:latin typeface="Verdana" panose="020B0604030504040204" pitchFamily="34" charset="0"/>
              </a:defRPr>
            </a:lvl6pPr>
            <a:lvl7pPr marL="914400" algn="ctr" rtl="0" eaLnBrk="1" fontAlgn="base" hangingPunct="1">
              <a:spcBef>
                <a:spcPct val="0"/>
              </a:spcBef>
              <a:spcAft>
                <a:spcPct val="0"/>
              </a:spcAft>
              <a:defRPr sz="3200" b="1">
                <a:solidFill>
                  <a:schemeClr val="bg1"/>
                </a:solidFill>
                <a:latin typeface="Verdana" panose="020B0604030504040204" pitchFamily="34" charset="0"/>
              </a:defRPr>
            </a:lvl7pPr>
            <a:lvl8pPr marL="1371600" algn="ctr" rtl="0" eaLnBrk="1" fontAlgn="base" hangingPunct="1">
              <a:spcBef>
                <a:spcPct val="0"/>
              </a:spcBef>
              <a:spcAft>
                <a:spcPct val="0"/>
              </a:spcAft>
              <a:defRPr sz="3200" b="1">
                <a:solidFill>
                  <a:schemeClr val="bg1"/>
                </a:solidFill>
                <a:latin typeface="Verdana" panose="020B0604030504040204" pitchFamily="34" charset="0"/>
              </a:defRPr>
            </a:lvl8pPr>
            <a:lvl9pPr marL="1828800" algn="ctr" rtl="0" eaLnBrk="1" fontAlgn="base" hangingPunct="1">
              <a:spcBef>
                <a:spcPct val="0"/>
              </a:spcBef>
              <a:spcAft>
                <a:spcPct val="0"/>
              </a:spcAft>
              <a:defRPr sz="3200" b="1">
                <a:solidFill>
                  <a:schemeClr val="bg1"/>
                </a:solidFill>
                <a:latin typeface="Verdana" panose="020B0604030504040204" pitchFamily="34" charset="0"/>
              </a:defRPr>
            </a:lvl9pPr>
          </a:lstStyle>
          <a:p>
            <a:pPr algn="l"/>
            <a:r>
              <a:rPr lang="zh-CN" altLang="en-US" kern="0" dirty="0"/>
              <a:t>边界条件</a:t>
            </a:r>
            <a:endParaRPr lang="zh-CN" altLang="en-US" kern="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a:t>有源（非对称问题）</a:t>
            </a:r>
            <a:endParaRPr lang="zh-CN" altLang="en-US" dirty="0"/>
          </a:p>
        </p:txBody>
      </p:sp>
      <mc:AlternateContent xmlns:mc="http://schemas.openxmlformats.org/markup-compatibility/2006">
        <mc:Choice xmlns:a14="http://schemas.microsoft.com/office/drawing/2010/main" Requires="a14">
          <p:sp>
            <p:nvSpPr>
              <p:cNvPr id="9" name="矩形 8"/>
              <p:cNvSpPr/>
              <p:nvPr/>
            </p:nvSpPr>
            <p:spPr>
              <a:xfrm>
                <a:off x="179250" y="609606"/>
                <a:ext cx="8784976" cy="5638788"/>
              </a:xfrm>
              <a:prstGeom prst="rect">
                <a:avLst/>
              </a:prstGeom>
            </p:spPr>
            <p:txBody>
              <a:bodyPr wrap="square">
                <a:spAutoFit/>
              </a:bodyPr>
              <a:lstStyle/>
              <a:p>
                <a:pPr>
                  <a:lnSpc>
                    <a:spcPct val="150000"/>
                  </a:lnSpc>
                </a:pPr>
                <a:r>
                  <a:rPr lang="en-US" altLang="zh-CN" sz="2200" dirty="0">
                    <a:solidFill>
                      <a:schemeClr val="tx2"/>
                    </a:solidFill>
                    <a:latin typeface="华文楷体" panose="02010600040101010101" charset="-122"/>
                    <a:ea typeface="华文楷体" panose="02010600040101010101" charset="-122"/>
                  </a:rPr>
                  <a:t>22</a:t>
                </a:r>
                <a:r>
                  <a:rPr lang="zh-CN" altLang="en-US" sz="2200" dirty="0">
                    <a:solidFill>
                      <a:schemeClr val="tx2"/>
                    </a:solidFill>
                    <a:latin typeface="华文楷体" panose="02010600040101010101" charset="-122"/>
                    <a:ea typeface="华文楷体" panose="02010600040101010101" charset="-122"/>
                  </a:rPr>
                  <a:t>．设有源强为</a:t>
                </a:r>
                <a14:m>
                  <m:oMath xmlns:m="http://schemas.openxmlformats.org/officeDocument/2006/math">
                    <m:r>
                      <a:rPr lang="en-US" altLang="zh-CN" sz="2200" b="0" i="1" smtClean="0">
                        <a:solidFill>
                          <a:schemeClr val="tx2"/>
                        </a:solidFill>
                        <a:latin typeface="Cambria Math" panose="02040503050406030204" pitchFamily="18" charset="0"/>
                        <a:ea typeface="华文楷体" panose="02010600040101010101" charset="-122"/>
                      </a:rPr>
                      <m:t>𝑆</m:t>
                    </m:r>
                    <m:r>
                      <a:rPr lang="en-US" altLang="zh-CN" sz="2200" b="0" i="1" smtClean="0">
                        <a:solidFill>
                          <a:schemeClr val="tx2"/>
                        </a:solidFill>
                        <a:latin typeface="Cambria Math" panose="02040503050406030204" pitchFamily="18" charset="0"/>
                        <a:ea typeface="华文楷体" panose="02010600040101010101" charset="-122"/>
                      </a:rPr>
                      <m:t>(</m:t>
                    </m:r>
                    <m:r>
                      <a:rPr lang="en-US" altLang="zh-CN" sz="2200" b="0" i="1" smtClean="0">
                        <a:solidFill>
                          <a:schemeClr val="tx2"/>
                        </a:solidFill>
                        <a:latin typeface="Cambria Math" panose="02040503050406030204" pitchFamily="18" charset="0"/>
                        <a:ea typeface="华文楷体" panose="02010600040101010101" charset="-122"/>
                      </a:rPr>
                      <m:t>𝑐</m:t>
                    </m:r>
                    <m:sSup>
                      <m:sSupPr>
                        <m:ctrlPr>
                          <a:rPr lang="en-US" altLang="zh-CN" sz="2200" b="0" i="1" smtClean="0">
                            <a:solidFill>
                              <a:schemeClr val="tx2"/>
                            </a:solidFill>
                            <a:latin typeface="Cambria Math" panose="02040503050406030204" pitchFamily="18" charset="0"/>
                            <a:ea typeface="华文楷体" panose="02010600040101010101" charset="-122"/>
                          </a:rPr>
                        </m:ctrlPr>
                      </m:sSupPr>
                      <m:e>
                        <m:r>
                          <a:rPr lang="en-US" altLang="zh-CN" sz="2200" b="0" i="1" smtClean="0">
                            <a:solidFill>
                              <a:schemeClr val="tx2"/>
                            </a:solidFill>
                            <a:latin typeface="Cambria Math" panose="02040503050406030204" pitchFamily="18" charset="0"/>
                            <a:ea typeface="华文楷体" panose="02010600040101010101" charset="-122"/>
                          </a:rPr>
                          <m:t>𝑚</m:t>
                        </m:r>
                      </m:e>
                      <m:sup>
                        <m:r>
                          <a:rPr lang="en-US" altLang="zh-CN" sz="2200" b="0" i="1" smtClean="0">
                            <a:solidFill>
                              <a:schemeClr val="tx2"/>
                            </a:solidFill>
                            <a:latin typeface="Cambria Math" panose="02040503050406030204" pitchFamily="18" charset="0"/>
                            <a:ea typeface="华文楷体" panose="02010600040101010101" charset="-122"/>
                          </a:rPr>
                          <m:t>−</m:t>
                        </m:r>
                        <m:r>
                          <a:rPr lang="en-US" altLang="zh-CN" sz="2200" b="0" i="1" smtClean="0">
                            <a:solidFill>
                              <a:schemeClr val="tx2"/>
                            </a:solidFill>
                            <a:latin typeface="Cambria Math" panose="02040503050406030204" pitchFamily="18" charset="0"/>
                            <a:ea typeface="华文楷体" panose="02010600040101010101" charset="-122"/>
                          </a:rPr>
                          <m:t>2</m:t>
                        </m:r>
                      </m:sup>
                    </m:sSup>
                    <m:sSup>
                      <m:sSupPr>
                        <m:ctrlPr>
                          <a:rPr lang="en-US" altLang="zh-CN" sz="2200" b="0" i="1" smtClean="0">
                            <a:solidFill>
                              <a:schemeClr val="tx2"/>
                            </a:solidFill>
                            <a:latin typeface="Cambria Math" panose="02040503050406030204" pitchFamily="18" charset="0"/>
                            <a:ea typeface="华文楷体" panose="02010600040101010101" charset="-122"/>
                          </a:rPr>
                        </m:ctrlPr>
                      </m:sSupPr>
                      <m:e>
                        <m:r>
                          <a:rPr lang="en-US" altLang="zh-CN" sz="2200" b="0" i="1" smtClean="0">
                            <a:solidFill>
                              <a:schemeClr val="tx2"/>
                            </a:solidFill>
                            <a:latin typeface="Cambria Math" panose="02040503050406030204" pitchFamily="18" charset="0"/>
                            <a:ea typeface="华文楷体" panose="02010600040101010101" charset="-122"/>
                          </a:rPr>
                          <m:t>⋅</m:t>
                        </m:r>
                        <m:r>
                          <a:rPr lang="en-US" altLang="zh-CN" sz="2200" b="0" i="1" smtClean="0">
                            <a:solidFill>
                              <a:schemeClr val="tx2"/>
                            </a:solidFill>
                            <a:latin typeface="Cambria Math" panose="02040503050406030204" pitchFamily="18" charset="0"/>
                            <a:ea typeface="华文楷体" panose="02010600040101010101" charset="-122"/>
                          </a:rPr>
                          <m:t>𝑠</m:t>
                        </m:r>
                      </m:e>
                      <m:sup>
                        <m:r>
                          <a:rPr lang="en-US" altLang="zh-CN" sz="2200" b="0" i="1" smtClean="0">
                            <a:solidFill>
                              <a:schemeClr val="tx2"/>
                            </a:solidFill>
                            <a:latin typeface="Cambria Math" panose="02040503050406030204" pitchFamily="18" charset="0"/>
                            <a:ea typeface="华文楷体" panose="02010600040101010101" charset="-122"/>
                          </a:rPr>
                          <m:t>−</m:t>
                        </m:r>
                        <m:r>
                          <a:rPr lang="en-US" altLang="zh-CN" sz="2200" b="0" i="1" smtClean="0">
                            <a:solidFill>
                              <a:schemeClr val="tx2"/>
                            </a:solidFill>
                            <a:latin typeface="Cambria Math" panose="02040503050406030204" pitchFamily="18" charset="0"/>
                            <a:ea typeface="华文楷体" panose="02010600040101010101" charset="-122"/>
                          </a:rPr>
                          <m:t>1</m:t>
                        </m:r>
                      </m:sup>
                    </m:sSup>
                    <m:r>
                      <a:rPr lang="en-US" altLang="zh-CN" sz="2200" b="0" i="1" smtClean="0">
                        <a:solidFill>
                          <a:schemeClr val="tx2"/>
                        </a:solidFill>
                        <a:latin typeface="Cambria Math" panose="02040503050406030204" pitchFamily="18" charset="0"/>
                        <a:ea typeface="华文楷体" panose="02010600040101010101" charset="-122"/>
                      </a:rPr>
                      <m:t>)</m:t>
                    </m:r>
                  </m:oMath>
                </a14:m>
                <a:r>
                  <a:rPr lang="zh-CN" altLang="en-US" sz="2200" dirty="0">
                    <a:solidFill>
                      <a:schemeClr val="tx2"/>
                    </a:solidFill>
                    <a:latin typeface="华文楷体" panose="02010600040101010101" charset="-122"/>
                    <a:ea typeface="华文楷体" panose="02010600040101010101" charset="-122"/>
                  </a:rPr>
                  <a:t> 的无限平面源放置在无限平板介质内，源距两侧平板距离分别为</a:t>
                </a:r>
                <a:r>
                  <a:rPr lang="en-US" altLang="zh-CN" sz="2200" dirty="0">
                    <a:solidFill>
                      <a:schemeClr val="tx2"/>
                    </a:solidFill>
                    <a:latin typeface="华文楷体" panose="02010600040101010101" charset="-122"/>
                    <a:ea typeface="华文楷体" panose="02010600040101010101" charset="-122"/>
                  </a:rPr>
                  <a:t>a</a:t>
                </a:r>
                <a:r>
                  <a:rPr lang="zh-CN" altLang="en-US" sz="2200" dirty="0">
                    <a:solidFill>
                      <a:schemeClr val="tx2"/>
                    </a:solidFill>
                    <a:latin typeface="华文楷体" panose="02010600040101010101" charset="-122"/>
                    <a:ea typeface="华文楷体" panose="02010600040101010101" charset="-122"/>
                  </a:rPr>
                  <a:t>和</a:t>
                </a:r>
                <a:r>
                  <a:rPr lang="en-US" altLang="zh-CN" sz="2200" dirty="0">
                    <a:solidFill>
                      <a:schemeClr val="tx2"/>
                    </a:solidFill>
                    <a:latin typeface="华文楷体" panose="02010600040101010101" charset="-122"/>
                    <a:ea typeface="华文楷体" panose="02010600040101010101" charset="-122"/>
                  </a:rPr>
                  <a:t>b</a:t>
                </a:r>
                <a:r>
                  <a:rPr lang="zh-CN" altLang="en-US" sz="2200" dirty="0">
                    <a:solidFill>
                      <a:schemeClr val="tx2"/>
                    </a:solidFill>
                    <a:latin typeface="华文楷体" panose="02010600040101010101" charset="-122"/>
                    <a:ea typeface="华文楷体" panose="02010600040101010101" charset="-122"/>
                  </a:rPr>
                  <a:t>，试求介质内的中子通量密度分布。</a:t>
                </a:r>
                <a:endParaRPr lang="en-US" altLang="zh-CN" sz="2200" dirty="0">
                  <a:solidFill>
                    <a:schemeClr val="tx2"/>
                  </a:solidFill>
                  <a:latin typeface="华文楷体" panose="02010600040101010101" charset="-122"/>
                  <a:ea typeface="华文楷体" panose="02010600040101010101" charset="-122"/>
                </a:endParaRPr>
              </a:p>
              <a:p>
                <a:r>
                  <a:rPr lang="zh-CN" altLang="en-US" sz="2200" dirty="0">
                    <a:solidFill>
                      <a:schemeClr val="tx2"/>
                    </a:solidFill>
                    <a:latin typeface="华文楷体" panose="02010600040101010101" charset="-122"/>
                    <a:ea typeface="华文楷体" panose="02010600040101010101" charset="-122"/>
                  </a:rPr>
                  <a:t>解：介质内扩散方程为 </a:t>
                </a:r>
                <a14:m>
                  <m:oMath xmlns:m="http://schemas.openxmlformats.org/officeDocument/2006/math">
                    <m:f>
                      <m:fPr>
                        <m:ctrlPr>
                          <a:rPr lang="zh-CN" altLang="zh-CN" sz="2200" i="1">
                            <a:solidFill>
                              <a:schemeClr val="tx2"/>
                            </a:solidFill>
                            <a:latin typeface="Cambria Math" panose="02040503050406030204" pitchFamily="18" charset="0"/>
                            <a:ea typeface="华文楷体" panose="02010600040101010101" charset="-122"/>
                          </a:rPr>
                        </m:ctrlPr>
                      </m:fPr>
                      <m:num>
                        <m:sSup>
                          <m:sSupPr>
                            <m:ctrlPr>
                              <a:rPr lang="zh-CN" altLang="zh-CN" sz="2200" i="1">
                                <a:solidFill>
                                  <a:schemeClr val="tx2"/>
                                </a:solidFill>
                                <a:latin typeface="Cambria Math" panose="02040503050406030204" pitchFamily="18" charset="0"/>
                                <a:ea typeface="华文楷体" panose="02010600040101010101" charset="-122"/>
                              </a:rPr>
                            </m:ctrlPr>
                          </m:sSupPr>
                          <m:e>
                            <m:r>
                              <a:rPr lang="en-US" altLang="zh-CN" sz="2200">
                                <a:solidFill>
                                  <a:schemeClr val="tx2"/>
                                </a:solidFill>
                                <a:latin typeface="Cambria Math" panose="02040503050406030204" pitchFamily="18" charset="0"/>
                                <a:ea typeface="华文楷体" panose="02010600040101010101" charset="-122"/>
                              </a:rPr>
                              <m:t>𝑑</m:t>
                            </m:r>
                          </m:e>
                          <m:sup>
                            <m:r>
                              <a:rPr lang="en-US" altLang="zh-CN" sz="2200">
                                <a:solidFill>
                                  <a:schemeClr val="tx2"/>
                                </a:solidFill>
                                <a:latin typeface="Cambria Math" panose="02040503050406030204" pitchFamily="18" charset="0"/>
                                <a:ea typeface="华文楷体" panose="02010600040101010101" charset="-122"/>
                              </a:rPr>
                              <m:t>2</m:t>
                            </m:r>
                          </m:sup>
                        </m:sSup>
                        <m:r>
                          <a:rPr lang="en-US" altLang="zh-CN" sz="2200">
                            <a:solidFill>
                              <a:schemeClr val="tx2"/>
                            </a:solidFill>
                            <a:latin typeface="Cambria Math" panose="02040503050406030204" pitchFamily="18" charset="0"/>
                            <a:ea typeface="华文楷体" panose="02010600040101010101" charset="-122"/>
                          </a:rPr>
                          <m:t>𝜙</m:t>
                        </m:r>
                        <m:r>
                          <a:rPr lang="en-US" altLang="zh-CN" sz="2200">
                            <a:solidFill>
                              <a:schemeClr val="tx2"/>
                            </a:solidFill>
                            <a:latin typeface="Cambria Math" panose="02040503050406030204" pitchFamily="18" charset="0"/>
                            <a:ea typeface="华文楷体" panose="02010600040101010101" charset="-122"/>
                          </a:rPr>
                          <m:t>(</m:t>
                        </m:r>
                        <m:r>
                          <a:rPr lang="en-US" altLang="zh-CN" sz="2200">
                            <a:solidFill>
                              <a:schemeClr val="tx2"/>
                            </a:solidFill>
                            <a:latin typeface="Cambria Math" panose="02040503050406030204" pitchFamily="18" charset="0"/>
                            <a:ea typeface="华文楷体" panose="02010600040101010101" charset="-122"/>
                          </a:rPr>
                          <m:t>𝑥</m:t>
                        </m:r>
                        <m:r>
                          <a:rPr lang="en-US" altLang="zh-CN" sz="2200">
                            <a:solidFill>
                              <a:schemeClr val="tx2"/>
                            </a:solidFill>
                            <a:latin typeface="Cambria Math" panose="02040503050406030204" pitchFamily="18" charset="0"/>
                            <a:ea typeface="华文楷体" panose="02010600040101010101" charset="-122"/>
                          </a:rPr>
                          <m:t>)</m:t>
                        </m:r>
                      </m:num>
                      <m:den>
                        <m:r>
                          <a:rPr lang="en-US" altLang="zh-CN" sz="2200">
                            <a:solidFill>
                              <a:schemeClr val="tx2"/>
                            </a:solidFill>
                            <a:latin typeface="Cambria Math" panose="02040503050406030204" pitchFamily="18" charset="0"/>
                            <a:ea typeface="华文楷体" panose="02010600040101010101" charset="-122"/>
                          </a:rPr>
                          <m:t>𝑑</m:t>
                        </m:r>
                        <m:sSup>
                          <m:sSupPr>
                            <m:ctrlPr>
                              <a:rPr lang="zh-CN" altLang="zh-CN" sz="2200" i="1">
                                <a:solidFill>
                                  <a:schemeClr val="tx2"/>
                                </a:solidFill>
                                <a:latin typeface="Cambria Math" panose="02040503050406030204" pitchFamily="18" charset="0"/>
                                <a:ea typeface="华文楷体" panose="02010600040101010101" charset="-122"/>
                              </a:rPr>
                            </m:ctrlPr>
                          </m:sSupPr>
                          <m:e>
                            <m:r>
                              <a:rPr lang="en-US" altLang="zh-CN" sz="2200">
                                <a:solidFill>
                                  <a:schemeClr val="tx2"/>
                                </a:solidFill>
                                <a:latin typeface="Cambria Math" panose="02040503050406030204" pitchFamily="18" charset="0"/>
                                <a:ea typeface="华文楷体" panose="02010600040101010101" charset="-122"/>
                              </a:rPr>
                              <m:t>𝑥</m:t>
                            </m:r>
                          </m:e>
                          <m:sup>
                            <m:r>
                              <a:rPr lang="en-US" altLang="zh-CN" sz="2200">
                                <a:solidFill>
                                  <a:schemeClr val="tx2"/>
                                </a:solidFill>
                                <a:latin typeface="Cambria Math" panose="02040503050406030204" pitchFamily="18" charset="0"/>
                                <a:ea typeface="华文楷体" panose="02010600040101010101" charset="-122"/>
                              </a:rPr>
                              <m:t>2</m:t>
                            </m:r>
                          </m:sup>
                        </m:sSup>
                      </m:den>
                    </m:f>
                    <m:r>
                      <a:rPr lang="en-US" altLang="zh-CN" sz="2200">
                        <a:solidFill>
                          <a:schemeClr val="tx2"/>
                        </a:solidFill>
                        <a:latin typeface="Cambria Math" panose="02040503050406030204" pitchFamily="18" charset="0"/>
                        <a:ea typeface="华文楷体" panose="02010600040101010101" charset="-122"/>
                      </a:rPr>
                      <m:t>−</m:t>
                    </m:r>
                    <m:f>
                      <m:fPr>
                        <m:ctrlPr>
                          <a:rPr lang="zh-CN" altLang="zh-CN" sz="2200" i="1">
                            <a:solidFill>
                              <a:schemeClr val="tx2"/>
                            </a:solidFill>
                            <a:latin typeface="Cambria Math" panose="02040503050406030204" pitchFamily="18" charset="0"/>
                            <a:ea typeface="华文楷体" panose="02010600040101010101" charset="-122"/>
                          </a:rPr>
                        </m:ctrlPr>
                      </m:fPr>
                      <m:num>
                        <m:r>
                          <a:rPr lang="en-US" altLang="zh-CN" sz="2200">
                            <a:solidFill>
                              <a:schemeClr val="tx2"/>
                            </a:solidFill>
                            <a:latin typeface="Cambria Math" panose="02040503050406030204" pitchFamily="18" charset="0"/>
                            <a:ea typeface="华文楷体" panose="02010600040101010101" charset="-122"/>
                          </a:rPr>
                          <m:t>𝜙</m:t>
                        </m:r>
                        <m:r>
                          <a:rPr lang="en-US" altLang="zh-CN" sz="2200">
                            <a:solidFill>
                              <a:schemeClr val="tx2"/>
                            </a:solidFill>
                            <a:latin typeface="Cambria Math" panose="02040503050406030204" pitchFamily="18" charset="0"/>
                            <a:ea typeface="华文楷体" panose="02010600040101010101" charset="-122"/>
                          </a:rPr>
                          <m:t>(</m:t>
                        </m:r>
                        <m:r>
                          <a:rPr lang="en-US" altLang="zh-CN" sz="2200">
                            <a:solidFill>
                              <a:schemeClr val="tx2"/>
                            </a:solidFill>
                            <a:latin typeface="Cambria Math" panose="02040503050406030204" pitchFamily="18" charset="0"/>
                            <a:ea typeface="华文楷体" panose="02010600040101010101" charset="-122"/>
                          </a:rPr>
                          <m:t>𝑥</m:t>
                        </m:r>
                        <m:r>
                          <a:rPr lang="en-US" altLang="zh-CN" sz="2200">
                            <a:solidFill>
                              <a:schemeClr val="tx2"/>
                            </a:solidFill>
                            <a:latin typeface="Cambria Math" panose="02040503050406030204" pitchFamily="18" charset="0"/>
                            <a:ea typeface="华文楷体" panose="02010600040101010101" charset="-122"/>
                          </a:rPr>
                          <m:t>)</m:t>
                        </m:r>
                      </m:num>
                      <m:den>
                        <m:sSup>
                          <m:sSupPr>
                            <m:ctrlPr>
                              <a:rPr lang="zh-CN" altLang="zh-CN" sz="2200" i="1">
                                <a:solidFill>
                                  <a:schemeClr val="tx2"/>
                                </a:solidFill>
                                <a:latin typeface="Cambria Math" panose="02040503050406030204" pitchFamily="18" charset="0"/>
                                <a:ea typeface="华文楷体" panose="02010600040101010101" charset="-122"/>
                              </a:rPr>
                            </m:ctrlPr>
                          </m:sSupPr>
                          <m:e>
                            <m:r>
                              <a:rPr lang="en-US" altLang="zh-CN" sz="2200">
                                <a:solidFill>
                                  <a:schemeClr val="tx2"/>
                                </a:solidFill>
                                <a:latin typeface="Cambria Math" panose="02040503050406030204" pitchFamily="18" charset="0"/>
                                <a:ea typeface="华文楷体" panose="02010600040101010101" charset="-122"/>
                              </a:rPr>
                              <m:t>𝐿</m:t>
                            </m:r>
                          </m:e>
                          <m:sup>
                            <m:r>
                              <a:rPr lang="en-US" altLang="zh-CN" sz="2200">
                                <a:solidFill>
                                  <a:schemeClr val="tx2"/>
                                </a:solidFill>
                                <a:latin typeface="Cambria Math" panose="02040503050406030204" pitchFamily="18" charset="0"/>
                                <a:ea typeface="华文楷体" panose="02010600040101010101" charset="-122"/>
                              </a:rPr>
                              <m:t>2</m:t>
                            </m:r>
                          </m:sup>
                        </m:sSup>
                      </m:den>
                    </m:f>
                    <m:r>
                      <a:rPr lang="en-US" altLang="zh-CN" sz="2200">
                        <a:solidFill>
                          <a:schemeClr val="tx2"/>
                        </a:solidFill>
                        <a:latin typeface="Cambria Math" panose="02040503050406030204" pitchFamily="18" charset="0"/>
                        <a:ea typeface="华文楷体" panose="02010600040101010101" charset="-122"/>
                      </a:rPr>
                      <m:t>=</m:t>
                    </m:r>
                    <m:r>
                      <a:rPr lang="en-US" altLang="zh-CN" sz="2200">
                        <a:solidFill>
                          <a:schemeClr val="tx2"/>
                        </a:solidFill>
                        <a:latin typeface="Cambria Math" panose="02040503050406030204" pitchFamily="18" charset="0"/>
                        <a:ea typeface="华文楷体" panose="02010600040101010101" charset="-122"/>
                      </a:rPr>
                      <m:t>0</m:t>
                    </m:r>
                    <m:r>
                      <a:rPr lang="en-US" altLang="zh-CN" sz="2200">
                        <a:solidFill>
                          <a:schemeClr val="tx2"/>
                        </a:solidFill>
                        <a:latin typeface="Cambria Math" panose="02040503050406030204" pitchFamily="18" charset="0"/>
                        <a:ea typeface="华文楷体" panose="02010600040101010101" charset="-122"/>
                      </a:rPr>
                      <m:t>,</m:t>
                    </m:r>
                  </m:oMath>
                </a14:m>
                <a:endParaRPr lang="en-US" altLang="zh-CN" sz="2200" dirty="0">
                  <a:solidFill>
                    <a:schemeClr val="tx2"/>
                  </a:solidFill>
                  <a:latin typeface="华文楷体" panose="02010600040101010101" charset="-122"/>
                  <a:ea typeface="华文楷体" panose="02010600040101010101" charset="-122"/>
                </a:endParaRPr>
              </a:p>
              <a:p>
                <a:r>
                  <a:rPr lang="zh-CN" altLang="en-US" sz="2200" dirty="0">
                    <a:solidFill>
                      <a:schemeClr val="tx2"/>
                    </a:solidFill>
                    <a:latin typeface="华文楷体" panose="02010600040101010101" charset="-122"/>
                    <a:ea typeface="华文楷体" panose="02010600040101010101" charset="-122"/>
                  </a:rPr>
                  <a:t>其通解为</a:t>
                </a:r>
                <a14:m>
                  <m:oMath xmlns:m="http://schemas.openxmlformats.org/officeDocument/2006/math">
                    <m:r>
                      <a:rPr lang="en-US" altLang="zh-CN" sz="2200">
                        <a:solidFill>
                          <a:schemeClr val="tx2"/>
                        </a:solidFill>
                        <a:latin typeface="Cambria Math" panose="02040503050406030204" pitchFamily="18" charset="0"/>
                        <a:ea typeface="华文楷体" panose="02010600040101010101" charset="-122"/>
                      </a:rPr>
                      <m:t>𝜙</m:t>
                    </m:r>
                    <m:r>
                      <a:rPr lang="en-US" altLang="zh-CN" sz="2200">
                        <a:solidFill>
                          <a:schemeClr val="tx2"/>
                        </a:solidFill>
                        <a:latin typeface="Cambria Math" panose="02040503050406030204" pitchFamily="18" charset="0"/>
                        <a:ea typeface="华文楷体" panose="02010600040101010101" charset="-122"/>
                      </a:rPr>
                      <m:t>(</m:t>
                    </m:r>
                    <m:r>
                      <a:rPr lang="en-US" altLang="zh-CN" sz="2200">
                        <a:solidFill>
                          <a:schemeClr val="tx2"/>
                        </a:solidFill>
                        <a:latin typeface="Cambria Math" panose="02040503050406030204" pitchFamily="18" charset="0"/>
                        <a:ea typeface="华文楷体" panose="02010600040101010101" charset="-122"/>
                      </a:rPr>
                      <m:t>𝑥</m:t>
                    </m:r>
                    <m:r>
                      <a:rPr lang="en-US" altLang="zh-CN" sz="2200">
                        <a:solidFill>
                          <a:schemeClr val="tx2"/>
                        </a:solidFill>
                        <a:latin typeface="Cambria Math" panose="02040503050406030204" pitchFamily="18" charset="0"/>
                        <a:ea typeface="华文楷体" panose="02010600040101010101" charset="-122"/>
                      </a:rPr>
                      <m:t>)=</m:t>
                    </m:r>
                    <m:r>
                      <a:rPr lang="en-US" altLang="zh-CN" sz="2200">
                        <a:solidFill>
                          <a:schemeClr val="tx2"/>
                        </a:solidFill>
                        <a:latin typeface="Cambria Math" panose="02040503050406030204" pitchFamily="18" charset="0"/>
                        <a:ea typeface="华文楷体" panose="02010600040101010101" charset="-122"/>
                      </a:rPr>
                      <m:t>𝐴</m:t>
                    </m:r>
                    <m:sSup>
                      <m:sSupPr>
                        <m:ctrlPr>
                          <a:rPr lang="zh-CN" altLang="zh-CN" sz="2200" i="1">
                            <a:solidFill>
                              <a:schemeClr val="tx2"/>
                            </a:solidFill>
                            <a:latin typeface="Cambria Math" panose="02040503050406030204" pitchFamily="18" charset="0"/>
                            <a:ea typeface="华文楷体" panose="02010600040101010101" charset="-122"/>
                          </a:rPr>
                        </m:ctrlPr>
                      </m:sSupPr>
                      <m:e>
                        <m:r>
                          <a:rPr lang="en-US" altLang="zh-CN" sz="2200">
                            <a:solidFill>
                              <a:schemeClr val="tx2"/>
                            </a:solidFill>
                            <a:latin typeface="Cambria Math" panose="02040503050406030204" pitchFamily="18" charset="0"/>
                            <a:ea typeface="华文楷体" panose="02010600040101010101" charset="-122"/>
                          </a:rPr>
                          <m:t>𝑒</m:t>
                        </m:r>
                      </m:e>
                      <m:sup>
                        <m:r>
                          <a:rPr lang="en-US" altLang="zh-CN" sz="2200">
                            <a:solidFill>
                              <a:schemeClr val="tx2"/>
                            </a:solidFill>
                            <a:latin typeface="Cambria Math" panose="02040503050406030204" pitchFamily="18" charset="0"/>
                            <a:ea typeface="华文楷体" panose="02010600040101010101" charset="-122"/>
                          </a:rPr>
                          <m:t>𝑥</m:t>
                        </m:r>
                        <m:r>
                          <a:rPr lang="en-US" altLang="zh-CN" sz="2200">
                            <a:solidFill>
                              <a:schemeClr val="tx2"/>
                            </a:solidFill>
                            <a:latin typeface="Cambria Math" panose="02040503050406030204" pitchFamily="18" charset="0"/>
                            <a:ea typeface="华文楷体" panose="02010600040101010101" charset="-122"/>
                          </a:rPr>
                          <m:t>/</m:t>
                        </m:r>
                        <m:r>
                          <a:rPr lang="en-US" altLang="zh-CN" sz="2200">
                            <a:solidFill>
                              <a:schemeClr val="tx2"/>
                            </a:solidFill>
                            <a:latin typeface="Cambria Math" panose="02040503050406030204" pitchFamily="18" charset="0"/>
                            <a:ea typeface="华文楷体" panose="02010600040101010101" charset="-122"/>
                          </a:rPr>
                          <m:t>𝐿</m:t>
                        </m:r>
                      </m:sup>
                    </m:sSup>
                    <m:r>
                      <a:rPr lang="en-US" altLang="zh-CN" sz="2200">
                        <a:solidFill>
                          <a:schemeClr val="tx2"/>
                        </a:solidFill>
                        <a:latin typeface="Cambria Math" panose="02040503050406030204" pitchFamily="18" charset="0"/>
                        <a:ea typeface="华文楷体" panose="02010600040101010101" charset="-122"/>
                      </a:rPr>
                      <m:t>+</m:t>
                    </m:r>
                    <m:r>
                      <a:rPr lang="en-US" altLang="zh-CN" sz="2200">
                        <a:solidFill>
                          <a:schemeClr val="tx2"/>
                        </a:solidFill>
                        <a:latin typeface="Cambria Math" panose="02040503050406030204" pitchFamily="18" charset="0"/>
                        <a:ea typeface="华文楷体" panose="02010600040101010101" charset="-122"/>
                      </a:rPr>
                      <m:t>𝐶</m:t>
                    </m:r>
                    <m:sSup>
                      <m:sSupPr>
                        <m:ctrlPr>
                          <a:rPr lang="zh-CN" altLang="zh-CN" sz="2200" i="1">
                            <a:solidFill>
                              <a:schemeClr val="tx2"/>
                            </a:solidFill>
                            <a:latin typeface="Cambria Math" panose="02040503050406030204" pitchFamily="18" charset="0"/>
                            <a:ea typeface="华文楷体" panose="02010600040101010101" charset="-122"/>
                          </a:rPr>
                        </m:ctrlPr>
                      </m:sSupPr>
                      <m:e>
                        <m:r>
                          <a:rPr lang="en-US" altLang="zh-CN" sz="2200">
                            <a:solidFill>
                              <a:schemeClr val="tx2"/>
                            </a:solidFill>
                            <a:latin typeface="Cambria Math" panose="02040503050406030204" pitchFamily="18" charset="0"/>
                            <a:ea typeface="华文楷体" panose="02010600040101010101" charset="-122"/>
                          </a:rPr>
                          <m:t>𝑒</m:t>
                        </m:r>
                      </m:e>
                      <m:sup>
                        <m:r>
                          <a:rPr lang="en-US" altLang="zh-CN" sz="2200">
                            <a:solidFill>
                              <a:schemeClr val="tx2"/>
                            </a:solidFill>
                            <a:latin typeface="Cambria Math" panose="02040503050406030204" pitchFamily="18" charset="0"/>
                            <a:ea typeface="华文楷体" panose="02010600040101010101" charset="-122"/>
                          </a:rPr>
                          <m:t>−</m:t>
                        </m:r>
                        <m:r>
                          <a:rPr lang="en-US" altLang="zh-CN" sz="2200">
                            <a:solidFill>
                              <a:schemeClr val="tx2"/>
                            </a:solidFill>
                            <a:latin typeface="Cambria Math" panose="02040503050406030204" pitchFamily="18" charset="0"/>
                            <a:ea typeface="华文楷体" panose="02010600040101010101" charset="-122"/>
                          </a:rPr>
                          <m:t>𝑥</m:t>
                        </m:r>
                        <m:r>
                          <a:rPr lang="en-US" altLang="zh-CN" sz="2200">
                            <a:solidFill>
                              <a:schemeClr val="tx2"/>
                            </a:solidFill>
                            <a:latin typeface="Cambria Math" panose="02040503050406030204" pitchFamily="18" charset="0"/>
                            <a:ea typeface="华文楷体" panose="02010600040101010101" charset="-122"/>
                          </a:rPr>
                          <m:t>/</m:t>
                        </m:r>
                        <m:r>
                          <a:rPr lang="en-US" altLang="zh-CN" sz="2200">
                            <a:solidFill>
                              <a:schemeClr val="tx2"/>
                            </a:solidFill>
                            <a:latin typeface="Cambria Math" panose="02040503050406030204" pitchFamily="18" charset="0"/>
                            <a:ea typeface="华文楷体" panose="02010600040101010101" charset="-122"/>
                          </a:rPr>
                          <m:t>𝐿</m:t>
                        </m:r>
                      </m:sup>
                    </m:sSup>
                    <m:r>
                      <a:rPr lang="en-US" altLang="zh-CN" sz="2200">
                        <a:solidFill>
                          <a:schemeClr val="tx2"/>
                        </a:solidFill>
                        <a:latin typeface="Cambria Math" panose="02040503050406030204" pitchFamily="18" charset="0"/>
                        <a:ea typeface="华文楷体" panose="02010600040101010101" charset="-122"/>
                      </a:rPr>
                      <m:t>,</m:t>
                    </m:r>
                  </m:oMath>
                </a14:m>
                <a:br>
                  <a:rPr lang="en-US" altLang="zh-CN" sz="2200" dirty="0">
                    <a:solidFill>
                      <a:schemeClr val="tx2"/>
                    </a:solidFill>
                    <a:latin typeface="华文楷体" panose="02010600040101010101" charset="-122"/>
                    <a:ea typeface="华文楷体" panose="02010600040101010101" charset="-122"/>
                  </a:rPr>
                </a:br>
                <a:r>
                  <a:rPr lang="zh-CN" altLang="en-US" sz="2200" dirty="0">
                    <a:solidFill>
                      <a:schemeClr val="tx2"/>
                    </a:solidFill>
                    <a:latin typeface="华文楷体" panose="02010600040101010101" charset="-122"/>
                    <a:ea typeface="华文楷体" panose="02010600040101010101" charset="-122"/>
                  </a:rPr>
                  <a:t>设坐标原点在平面源处，则介质内通量分布为 </a:t>
                </a:r>
                <a14:m>
                  <m:oMath xmlns:m="http://schemas.openxmlformats.org/officeDocument/2006/math">
                    <m:d>
                      <m:dPr>
                        <m:begChr m:val="{"/>
                        <m:endChr m:val=""/>
                        <m:ctrlPr>
                          <a:rPr lang="zh-CN" altLang="zh-CN" sz="2200" i="1">
                            <a:solidFill>
                              <a:schemeClr val="tx2"/>
                            </a:solidFill>
                            <a:latin typeface="Cambria Math" panose="02040503050406030204" pitchFamily="18" charset="0"/>
                            <a:ea typeface="华文楷体" panose="02010600040101010101" charset="-122"/>
                          </a:rPr>
                        </m:ctrlPr>
                      </m:dPr>
                      <m:e>
                        <m:m>
                          <m:mPr>
                            <m:mcs>
                              <m:mc>
                                <m:mcPr>
                                  <m:count m:val="1"/>
                                  <m:mcJc m:val="center"/>
                                </m:mcPr>
                              </m:mc>
                            </m:mcs>
                            <m:plcHide m:val="on"/>
                            <m:ctrlPr>
                              <a:rPr lang="zh-CN" altLang="zh-CN" sz="2200" i="1">
                                <a:solidFill>
                                  <a:schemeClr val="tx2"/>
                                </a:solidFill>
                                <a:latin typeface="Cambria Math" panose="02040503050406030204" pitchFamily="18" charset="0"/>
                                <a:ea typeface="华文楷体" panose="02010600040101010101" charset="-122"/>
                              </a:rPr>
                            </m:ctrlPr>
                          </m:mPr>
                          <m:mr>
                            <m:e>
                              <m:sSub>
                                <m:sSubPr>
                                  <m:ctrlPr>
                                    <a:rPr lang="zh-CN" altLang="zh-CN" sz="2200" i="1">
                                      <a:solidFill>
                                        <a:schemeClr val="tx2"/>
                                      </a:solidFill>
                                      <a:latin typeface="Cambria Math" panose="02040503050406030204" pitchFamily="18" charset="0"/>
                                      <a:ea typeface="华文楷体" panose="02010600040101010101" charset="-122"/>
                                    </a:rPr>
                                  </m:ctrlPr>
                                </m:sSubPr>
                                <m:e>
                                  <m:r>
                                    <a:rPr lang="en-US" altLang="zh-CN" sz="2200">
                                      <a:solidFill>
                                        <a:schemeClr val="tx2"/>
                                      </a:solidFill>
                                      <a:latin typeface="Cambria Math" panose="02040503050406030204" pitchFamily="18" charset="0"/>
                                      <a:ea typeface="华文楷体" panose="02010600040101010101" charset="-122"/>
                                    </a:rPr>
                                    <m:t>𝜙</m:t>
                                  </m:r>
                                </m:e>
                                <m:sub>
                                  <m:r>
                                    <a:rPr lang="en-US" altLang="zh-CN" sz="2200">
                                      <a:solidFill>
                                        <a:schemeClr val="tx2"/>
                                      </a:solidFill>
                                      <a:latin typeface="Cambria Math" panose="02040503050406030204" pitchFamily="18" charset="0"/>
                                      <a:ea typeface="华文楷体" panose="02010600040101010101" charset="-122"/>
                                    </a:rPr>
                                    <m:t>1</m:t>
                                  </m:r>
                                </m:sub>
                              </m:sSub>
                              <m:r>
                                <a:rPr lang="en-US" altLang="zh-CN" sz="2200">
                                  <a:solidFill>
                                    <a:schemeClr val="tx2"/>
                                  </a:solidFill>
                                  <a:latin typeface="Cambria Math" panose="02040503050406030204" pitchFamily="18" charset="0"/>
                                  <a:ea typeface="华文楷体" panose="02010600040101010101" charset="-122"/>
                                </a:rPr>
                                <m:t>(</m:t>
                              </m:r>
                              <m:r>
                                <a:rPr lang="en-US" altLang="zh-CN" sz="2200">
                                  <a:solidFill>
                                    <a:schemeClr val="tx2"/>
                                  </a:solidFill>
                                  <a:latin typeface="Cambria Math" panose="02040503050406030204" pitchFamily="18" charset="0"/>
                                  <a:ea typeface="华文楷体" panose="02010600040101010101" charset="-122"/>
                                </a:rPr>
                                <m:t>𝑥</m:t>
                              </m:r>
                              <m:r>
                                <a:rPr lang="en-US" altLang="zh-CN" sz="2200">
                                  <a:solidFill>
                                    <a:schemeClr val="tx2"/>
                                  </a:solidFill>
                                  <a:latin typeface="Cambria Math" panose="02040503050406030204" pitchFamily="18" charset="0"/>
                                  <a:ea typeface="华文楷体" panose="02010600040101010101" charset="-122"/>
                                </a:rPr>
                                <m:t>)=</m:t>
                              </m:r>
                              <m:sSub>
                                <m:sSubPr>
                                  <m:ctrlPr>
                                    <a:rPr lang="zh-CN" altLang="zh-CN" sz="2200" i="1">
                                      <a:solidFill>
                                        <a:schemeClr val="tx2"/>
                                      </a:solidFill>
                                      <a:latin typeface="Cambria Math" panose="02040503050406030204" pitchFamily="18" charset="0"/>
                                      <a:ea typeface="华文楷体" panose="02010600040101010101" charset="-122"/>
                                    </a:rPr>
                                  </m:ctrlPr>
                                </m:sSubPr>
                                <m:e>
                                  <m:r>
                                    <a:rPr lang="en-US" altLang="zh-CN" sz="2200">
                                      <a:solidFill>
                                        <a:schemeClr val="tx2"/>
                                      </a:solidFill>
                                      <a:latin typeface="Cambria Math" panose="02040503050406030204" pitchFamily="18" charset="0"/>
                                      <a:ea typeface="华文楷体" panose="02010600040101010101" charset="-122"/>
                                    </a:rPr>
                                    <m:t>𝐴</m:t>
                                  </m:r>
                                </m:e>
                                <m:sub>
                                  <m:r>
                                    <a:rPr lang="en-US" altLang="zh-CN" sz="2200">
                                      <a:solidFill>
                                        <a:schemeClr val="tx2"/>
                                      </a:solidFill>
                                      <a:latin typeface="Cambria Math" panose="02040503050406030204" pitchFamily="18" charset="0"/>
                                      <a:ea typeface="华文楷体" panose="02010600040101010101" charset="-122"/>
                                    </a:rPr>
                                    <m:t>1</m:t>
                                  </m:r>
                                </m:sub>
                              </m:sSub>
                              <m:sSup>
                                <m:sSupPr>
                                  <m:ctrlPr>
                                    <a:rPr lang="zh-CN" altLang="zh-CN" sz="2200" i="1">
                                      <a:solidFill>
                                        <a:schemeClr val="tx2"/>
                                      </a:solidFill>
                                      <a:latin typeface="Cambria Math" panose="02040503050406030204" pitchFamily="18" charset="0"/>
                                      <a:ea typeface="华文楷体" panose="02010600040101010101" charset="-122"/>
                                    </a:rPr>
                                  </m:ctrlPr>
                                </m:sSupPr>
                                <m:e>
                                  <m:r>
                                    <a:rPr lang="en-US" altLang="zh-CN" sz="2200">
                                      <a:solidFill>
                                        <a:schemeClr val="tx2"/>
                                      </a:solidFill>
                                      <a:latin typeface="Cambria Math" panose="02040503050406030204" pitchFamily="18" charset="0"/>
                                      <a:ea typeface="华文楷体" panose="02010600040101010101" charset="-122"/>
                                    </a:rPr>
                                    <m:t>𝑒</m:t>
                                  </m:r>
                                </m:e>
                                <m:sup>
                                  <m:r>
                                    <a:rPr lang="en-US" altLang="zh-CN" sz="2200">
                                      <a:solidFill>
                                        <a:schemeClr val="tx2"/>
                                      </a:solidFill>
                                      <a:latin typeface="Cambria Math" panose="02040503050406030204" pitchFamily="18" charset="0"/>
                                      <a:ea typeface="华文楷体" panose="02010600040101010101" charset="-122"/>
                                    </a:rPr>
                                    <m:t>𝑥</m:t>
                                  </m:r>
                                  <m:r>
                                    <a:rPr lang="en-US" altLang="zh-CN" sz="2200">
                                      <a:solidFill>
                                        <a:schemeClr val="tx2"/>
                                      </a:solidFill>
                                      <a:latin typeface="Cambria Math" panose="02040503050406030204" pitchFamily="18" charset="0"/>
                                      <a:ea typeface="华文楷体" panose="02010600040101010101" charset="-122"/>
                                    </a:rPr>
                                    <m:t>/</m:t>
                                  </m:r>
                                  <m:r>
                                    <a:rPr lang="en-US" altLang="zh-CN" sz="2200">
                                      <a:solidFill>
                                        <a:schemeClr val="tx2"/>
                                      </a:solidFill>
                                      <a:latin typeface="Cambria Math" panose="02040503050406030204" pitchFamily="18" charset="0"/>
                                      <a:ea typeface="华文楷体" panose="02010600040101010101" charset="-122"/>
                                    </a:rPr>
                                    <m:t>𝐿</m:t>
                                  </m:r>
                                </m:sup>
                              </m:sSup>
                              <m:r>
                                <a:rPr lang="en-US" altLang="zh-CN" sz="2200">
                                  <a:solidFill>
                                    <a:schemeClr val="tx2"/>
                                  </a:solidFill>
                                  <a:latin typeface="Cambria Math" panose="02040503050406030204" pitchFamily="18" charset="0"/>
                                  <a:ea typeface="华文楷体" panose="02010600040101010101" charset="-122"/>
                                </a:rPr>
                                <m:t>+</m:t>
                              </m:r>
                              <m:sSub>
                                <m:sSubPr>
                                  <m:ctrlPr>
                                    <a:rPr lang="zh-CN" altLang="zh-CN" sz="2200" i="1">
                                      <a:solidFill>
                                        <a:schemeClr val="tx2"/>
                                      </a:solidFill>
                                      <a:latin typeface="Cambria Math" panose="02040503050406030204" pitchFamily="18" charset="0"/>
                                      <a:ea typeface="华文楷体" panose="02010600040101010101" charset="-122"/>
                                    </a:rPr>
                                  </m:ctrlPr>
                                </m:sSubPr>
                                <m:e>
                                  <m:r>
                                    <a:rPr lang="en-US" altLang="zh-CN" sz="2200">
                                      <a:solidFill>
                                        <a:schemeClr val="tx2"/>
                                      </a:solidFill>
                                      <a:latin typeface="Cambria Math" panose="02040503050406030204" pitchFamily="18" charset="0"/>
                                      <a:ea typeface="华文楷体" panose="02010600040101010101" charset="-122"/>
                                    </a:rPr>
                                    <m:t>𝐶</m:t>
                                  </m:r>
                                </m:e>
                                <m:sub>
                                  <m:r>
                                    <a:rPr lang="en-US" altLang="zh-CN" sz="2200">
                                      <a:solidFill>
                                        <a:schemeClr val="tx2"/>
                                      </a:solidFill>
                                      <a:latin typeface="Cambria Math" panose="02040503050406030204" pitchFamily="18" charset="0"/>
                                      <a:ea typeface="华文楷体" panose="02010600040101010101" charset="-122"/>
                                    </a:rPr>
                                    <m:t>1</m:t>
                                  </m:r>
                                </m:sub>
                              </m:sSub>
                              <m:sSup>
                                <m:sSupPr>
                                  <m:ctrlPr>
                                    <a:rPr lang="zh-CN" altLang="zh-CN" sz="2200" i="1">
                                      <a:solidFill>
                                        <a:schemeClr val="tx2"/>
                                      </a:solidFill>
                                      <a:latin typeface="Cambria Math" panose="02040503050406030204" pitchFamily="18" charset="0"/>
                                      <a:ea typeface="华文楷体" panose="02010600040101010101" charset="-122"/>
                                    </a:rPr>
                                  </m:ctrlPr>
                                </m:sSupPr>
                                <m:e>
                                  <m:r>
                                    <a:rPr lang="en-US" altLang="zh-CN" sz="2200">
                                      <a:solidFill>
                                        <a:schemeClr val="tx2"/>
                                      </a:solidFill>
                                      <a:latin typeface="Cambria Math" panose="02040503050406030204" pitchFamily="18" charset="0"/>
                                      <a:ea typeface="华文楷体" panose="02010600040101010101" charset="-122"/>
                                    </a:rPr>
                                    <m:t>𝑒</m:t>
                                  </m:r>
                                </m:e>
                                <m:sup>
                                  <m:r>
                                    <a:rPr lang="en-US" altLang="zh-CN" sz="2200">
                                      <a:solidFill>
                                        <a:schemeClr val="tx2"/>
                                      </a:solidFill>
                                      <a:latin typeface="Cambria Math" panose="02040503050406030204" pitchFamily="18" charset="0"/>
                                      <a:ea typeface="华文楷体" panose="02010600040101010101" charset="-122"/>
                                    </a:rPr>
                                    <m:t>−</m:t>
                                  </m:r>
                                  <m:r>
                                    <a:rPr lang="en-US" altLang="zh-CN" sz="2200">
                                      <a:solidFill>
                                        <a:schemeClr val="tx2"/>
                                      </a:solidFill>
                                      <a:latin typeface="Cambria Math" panose="02040503050406030204" pitchFamily="18" charset="0"/>
                                      <a:ea typeface="华文楷体" panose="02010600040101010101" charset="-122"/>
                                    </a:rPr>
                                    <m:t>𝑥</m:t>
                                  </m:r>
                                  <m:r>
                                    <a:rPr lang="en-US" altLang="zh-CN" sz="2200">
                                      <a:solidFill>
                                        <a:schemeClr val="tx2"/>
                                      </a:solidFill>
                                      <a:latin typeface="Cambria Math" panose="02040503050406030204" pitchFamily="18" charset="0"/>
                                      <a:ea typeface="华文楷体" panose="02010600040101010101" charset="-122"/>
                                    </a:rPr>
                                    <m:t>/</m:t>
                                  </m:r>
                                  <m:r>
                                    <a:rPr lang="en-US" altLang="zh-CN" sz="2200">
                                      <a:solidFill>
                                        <a:schemeClr val="tx2"/>
                                      </a:solidFill>
                                      <a:latin typeface="Cambria Math" panose="02040503050406030204" pitchFamily="18" charset="0"/>
                                      <a:ea typeface="华文楷体" panose="02010600040101010101" charset="-122"/>
                                    </a:rPr>
                                    <m:t>𝐿</m:t>
                                  </m:r>
                                </m:sup>
                              </m:sSup>
                              <m:r>
                                <a:rPr lang="en-US" altLang="zh-CN" sz="2200">
                                  <a:solidFill>
                                    <a:schemeClr val="tx2"/>
                                  </a:solidFill>
                                  <a:latin typeface="Cambria Math" panose="02040503050406030204" pitchFamily="18" charset="0"/>
                                  <a:ea typeface="华文楷体" panose="02010600040101010101" charset="-122"/>
                                </a:rPr>
                                <m:t>,−</m:t>
                              </m:r>
                              <m:r>
                                <a:rPr lang="en-US" altLang="zh-CN" sz="2200">
                                  <a:solidFill>
                                    <a:schemeClr val="tx2"/>
                                  </a:solidFill>
                                  <a:latin typeface="Cambria Math" panose="02040503050406030204" pitchFamily="18" charset="0"/>
                                  <a:ea typeface="华文楷体" panose="02010600040101010101" charset="-122"/>
                                </a:rPr>
                                <m:t>𝑏</m:t>
                              </m:r>
                              <m:r>
                                <a:rPr lang="en-US" altLang="zh-CN" sz="2200">
                                  <a:solidFill>
                                    <a:schemeClr val="tx2"/>
                                  </a:solidFill>
                                  <a:latin typeface="Cambria Math" panose="02040503050406030204" pitchFamily="18" charset="0"/>
                                  <a:ea typeface="华文楷体" panose="02010600040101010101" charset="-122"/>
                                </a:rPr>
                                <m:t>≤</m:t>
                              </m:r>
                              <m:r>
                                <a:rPr lang="en-US" altLang="zh-CN" sz="2200">
                                  <a:solidFill>
                                    <a:schemeClr val="tx2"/>
                                  </a:solidFill>
                                  <a:latin typeface="Cambria Math" panose="02040503050406030204" pitchFamily="18" charset="0"/>
                                  <a:ea typeface="华文楷体" panose="02010600040101010101" charset="-122"/>
                                </a:rPr>
                                <m:t>𝑥</m:t>
                              </m:r>
                              <m:r>
                                <a:rPr lang="en-US" altLang="zh-CN" sz="2200">
                                  <a:solidFill>
                                    <a:schemeClr val="tx2"/>
                                  </a:solidFill>
                                  <a:latin typeface="Cambria Math" panose="02040503050406030204" pitchFamily="18" charset="0"/>
                                  <a:ea typeface="华文楷体" panose="02010600040101010101" charset="-122"/>
                                </a:rPr>
                                <m:t>≤</m:t>
                              </m:r>
                              <m:r>
                                <a:rPr lang="en-US" altLang="zh-CN" sz="2200">
                                  <a:solidFill>
                                    <a:schemeClr val="tx2"/>
                                  </a:solidFill>
                                  <a:latin typeface="Cambria Math" panose="02040503050406030204" pitchFamily="18" charset="0"/>
                                  <a:ea typeface="华文楷体" panose="02010600040101010101" charset="-122"/>
                                </a:rPr>
                                <m:t>0</m:t>
                              </m:r>
                            </m:e>
                          </m:mr>
                          <m:mr>
                            <m:e>
                              <m:sSub>
                                <m:sSubPr>
                                  <m:ctrlPr>
                                    <a:rPr lang="zh-CN" altLang="zh-CN" sz="2200" i="1">
                                      <a:solidFill>
                                        <a:schemeClr val="tx2"/>
                                      </a:solidFill>
                                      <a:latin typeface="Cambria Math" panose="02040503050406030204" pitchFamily="18" charset="0"/>
                                      <a:ea typeface="华文楷体" panose="02010600040101010101" charset="-122"/>
                                    </a:rPr>
                                  </m:ctrlPr>
                                </m:sSubPr>
                                <m:e>
                                  <m:r>
                                    <a:rPr lang="en-US" altLang="zh-CN" sz="2200">
                                      <a:solidFill>
                                        <a:schemeClr val="tx2"/>
                                      </a:solidFill>
                                      <a:latin typeface="Cambria Math" panose="02040503050406030204" pitchFamily="18" charset="0"/>
                                      <a:ea typeface="华文楷体" panose="02010600040101010101" charset="-122"/>
                                    </a:rPr>
                                    <m:t>𝜙</m:t>
                                  </m:r>
                                </m:e>
                                <m:sub>
                                  <m:r>
                                    <a:rPr lang="en-US" altLang="zh-CN" sz="2200">
                                      <a:solidFill>
                                        <a:schemeClr val="tx2"/>
                                      </a:solidFill>
                                      <a:latin typeface="Cambria Math" panose="02040503050406030204" pitchFamily="18" charset="0"/>
                                      <a:ea typeface="华文楷体" panose="02010600040101010101" charset="-122"/>
                                    </a:rPr>
                                    <m:t>2</m:t>
                                  </m:r>
                                </m:sub>
                              </m:sSub>
                              <m:r>
                                <a:rPr lang="en-US" altLang="zh-CN" sz="2200">
                                  <a:solidFill>
                                    <a:schemeClr val="tx2"/>
                                  </a:solidFill>
                                  <a:latin typeface="Cambria Math" panose="02040503050406030204" pitchFamily="18" charset="0"/>
                                  <a:ea typeface="华文楷体" panose="02010600040101010101" charset="-122"/>
                                </a:rPr>
                                <m:t>(</m:t>
                              </m:r>
                              <m:r>
                                <a:rPr lang="en-US" altLang="zh-CN" sz="2200">
                                  <a:solidFill>
                                    <a:schemeClr val="tx2"/>
                                  </a:solidFill>
                                  <a:latin typeface="Cambria Math" panose="02040503050406030204" pitchFamily="18" charset="0"/>
                                  <a:ea typeface="华文楷体" panose="02010600040101010101" charset="-122"/>
                                </a:rPr>
                                <m:t>𝑥</m:t>
                              </m:r>
                              <m:r>
                                <a:rPr lang="en-US" altLang="zh-CN" sz="2200">
                                  <a:solidFill>
                                    <a:schemeClr val="tx2"/>
                                  </a:solidFill>
                                  <a:latin typeface="Cambria Math" panose="02040503050406030204" pitchFamily="18" charset="0"/>
                                  <a:ea typeface="华文楷体" panose="02010600040101010101" charset="-122"/>
                                </a:rPr>
                                <m:t>)=</m:t>
                              </m:r>
                              <m:sSub>
                                <m:sSubPr>
                                  <m:ctrlPr>
                                    <a:rPr lang="zh-CN" altLang="zh-CN" sz="2200" i="1">
                                      <a:solidFill>
                                        <a:schemeClr val="tx2"/>
                                      </a:solidFill>
                                      <a:latin typeface="Cambria Math" panose="02040503050406030204" pitchFamily="18" charset="0"/>
                                      <a:ea typeface="华文楷体" panose="02010600040101010101" charset="-122"/>
                                    </a:rPr>
                                  </m:ctrlPr>
                                </m:sSubPr>
                                <m:e>
                                  <m:r>
                                    <a:rPr lang="en-US" altLang="zh-CN" sz="2200">
                                      <a:solidFill>
                                        <a:schemeClr val="tx2"/>
                                      </a:solidFill>
                                      <a:latin typeface="Cambria Math" panose="02040503050406030204" pitchFamily="18" charset="0"/>
                                      <a:ea typeface="华文楷体" panose="02010600040101010101" charset="-122"/>
                                    </a:rPr>
                                    <m:t>𝐴</m:t>
                                  </m:r>
                                </m:e>
                                <m:sub>
                                  <m:r>
                                    <a:rPr lang="en-US" altLang="zh-CN" sz="2200">
                                      <a:solidFill>
                                        <a:schemeClr val="tx2"/>
                                      </a:solidFill>
                                      <a:latin typeface="Cambria Math" panose="02040503050406030204" pitchFamily="18" charset="0"/>
                                      <a:ea typeface="华文楷体" panose="02010600040101010101" charset="-122"/>
                                    </a:rPr>
                                    <m:t>2</m:t>
                                  </m:r>
                                </m:sub>
                              </m:sSub>
                              <m:sSup>
                                <m:sSupPr>
                                  <m:ctrlPr>
                                    <a:rPr lang="zh-CN" altLang="zh-CN" sz="2200" i="1">
                                      <a:solidFill>
                                        <a:schemeClr val="tx2"/>
                                      </a:solidFill>
                                      <a:latin typeface="Cambria Math" panose="02040503050406030204" pitchFamily="18" charset="0"/>
                                      <a:ea typeface="华文楷体" panose="02010600040101010101" charset="-122"/>
                                    </a:rPr>
                                  </m:ctrlPr>
                                </m:sSupPr>
                                <m:e>
                                  <m:r>
                                    <a:rPr lang="en-US" altLang="zh-CN" sz="2200">
                                      <a:solidFill>
                                        <a:schemeClr val="tx2"/>
                                      </a:solidFill>
                                      <a:latin typeface="Cambria Math" panose="02040503050406030204" pitchFamily="18" charset="0"/>
                                      <a:ea typeface="华文楷体" panose="02010600040101010101" charset="-122"/>
                                    </a:rPr>
                                    <m:t>𝑒</m:t>
                                  </m:r>
                                </m:e>
                                <m:sup>
                                  <m:r>
                                    <a:rPr lang="en-US" altLang="zh-CN" sz="2200">
                                      <a:solidFill>
                                        <a:schemeClr val="tx2"/>
                                      </a:solidFill>
                                      <a:latin typeface="Cambria Math" panose="02040503050406030204" pitchFamily="18" charset="0"/>
                                      <a:ea typeface="华文楷体" panose="02010600040101010101" charset="-122"/>
                                    </a:rPr>
                                    <m:t>𝑥</m:t>
                                  </m:r>
                                  <m:r>
                                    <a:rPr lang="en-US" altLang="zh-CN" sz="2200">
                                      <a:solidFill>
                                        <a:schemeClr val="tx2"/>
                                      </a:solidFill>
                                      <a:latin typeface="Cambria Math" panose="02040503050406030204" pitchFamily="18" charset="0"/>
                                      <a:ea typeface="华文楷体" panose="02010600040101010101" charset="-122"/>
                                    </a:rPr>
                                    <m:t>/</m:t>
                                  </m:r>
                                  <m:r>
                                    <a:rPr lang="en-US" altLang="zh-CN" sz="2200">
                                      <a:solidFill>
                                        <a:schemeClr val="tx2"/>
                                      </a:solidFill>
                                      <a:latin typeface="Cambria Math" panose="02040503050406030204" pitchFamily="18" charset="0"/>
                                      <a:ea typeface="华文楷体" panose="02010600040101010101" charset="-122"/>
                                    </a:rPr>
                                    <m:t>𝐿</m:t>
                                  </m:r>
                                </m:sup>
                              </m:sSup>
                              <m:r>
                                <a:rPr lang="en-US" altLang="zh-CN" sz="2200">
                                  <a:solidFill>
                                    <a:schemeClr val="tx2"/>
                                  </a:solidFill>
                                  <a:latin typeface="Cambria Math" panose="02040503050406030204" pitchFamily="18" charset="0"/>
                                  <a:ea typeface="华文楷体" panose="02010600040101010101" charset="-122"/>
                                </a:rPr>
                                <m:t>+</m:t>
                              </m:r>
                              <m:sSub>
                                <m:sSubPr>
                                  <m:ctrlPr>
                                    <a:rPr lang="zh-CN" altLang="zh-CN" sz="2200" i="1">
                                      <a:solidFill>
                                        <a:schemeClr val="tx2"/>
                                      </a:solidFill>
                                      <a:latin typeface="Cambria Math" panose="02040503050406030204" pitchFamily="18" charset="0"/>
                                      <a:ea typeface="华文楷体" panose="02010600040101010101" charset="-122"/>
                                    </a:rPr>
                                  </m:ctrlPr>
                                </m:sSubPr>
                                <m:e>
                                  <m:r>
                                    <a:rPr lang="en-US" altLang="zh-CN" sz="2200">
                                      <a:solidFill>
                                        <a:schemeClr val="tx2"/>
                                      </a:solidFill>
                                      <a:latin typeface="Cambria Math" panose="02040503050406030204" pitchFamily="18" charset="0"/>
                                      <a:ea typeface="华文楷体" panose="02010600040101010101" charset="-122"/>
                                    </a:rPr>
                                    <m:t>𝐶</m:t>
                                  </m:r>
                                </m:e>
                                <m:sub>
                                  <m:r>
                                    <a:rPr lang="en-US" altLang="zh-CN" sz="2200">
                                      <a:solidFill>
                                        <a:schemeClr val="tx2"/>
                                      </a:solidFill>
                                      <a:latin typeface="Cambria Math" panose="02040503050406030204" pitchFamily="18" charset="0"/>
                                      <a:ea typeface="华文楷体" panose="02010600040101010101" charset="-122"/>
                                    </a:rPr>
                                    <m:t>2</m:t>
                                  </m:r>
                                </m:sub>
                              </m:sSub>
                              <m:sSup>
                                <m:sSupPr>
                                  <m:ctrlPr>
                                    <a:rPr lang="zh-CN" altLang="zh-CN" sz="2200" i="1">
                                      <a:solidFill>
                                        <a:schemeClr val="tx2"/>
                                      </a:solidFill>
                                      <a:latin typeface="Cambria Math" panose="02040503050406030204" pitchFamily="18" charset="0"/>
                                      <a:ea typeface="华文楷体" panose="02010600040101010101" charset="-122"/>
                                    </a:rPr>
                                  </m:ctrlPr>
                                </m:sSupPr>
                                <m:e>
                                  <m:r>
                                    <a:rPr lang="en-US" altLang="zh-CN" sz="2200">
                                      <a:solidFill>
                                        <a:schemeClr val="tx2"/>
                                      </a:solidFill>
                                      <a:latin typeface="Cambria Math" panose="02040503050406030204" pitchFamily="18" charset="0"/>
                                      <a:ea typeface="华文楷体" panose="02010600040101010101" charset="-122"/>
                                    </a:rPr>
                                    <m:t>𝑒</m:t>
                                  </m:r>
                                </m:e>
                                <m:sup>
                                  <m:r>
                                    <a:rPr lang="en-US" altLang="zh-CN" sz="2200">
                                      <a:solidFill>
                                        <a:schemeClr val="tx2"/>
                                      </a:solidFill>
                                      <a:latin typeface="Cambria Math" panose="02040503050406030204" pitchFamily="18" charset="0"/>
                                      <a:ea typeface="华文楷体" panose="02010600040101010101" charset="-122"/>
                                    </a:rPr>
                                    <m:t>−</m:t>
                                  </m:r>
                                  <m:r>
                                    <a:rPr lang="en-US" altLang="zh-CN" sz="2200">
                                      <a:solidFill>
                                        <a:schemeClr val="tx2"/>
                                      </a:solidFill>
                                      <a:latin typeface="Cambria Math" panose="02040503050406030204" pitchFamily="18" charset="0"/>
                                      <a:ea typeface="华文楷体" panose="02010600040101010101" charset="-122"/>
                                    </a:rPr>
                                    <m:t>𝑥</m:t>
                                  </m:r>
                                  <m:r>
                                    <a:rPr lang="en-US" altLang="zh-CN" sz="2200">
                                      <a:solidFill>
                                        <a:schemeClr val="tx2"/>
                                      </a:solidFill>
                                      <a:latin typeface="Cambria Math" panose="02040503050406030204" pitchFamily="18" charset="0"/>
                                      <a:ea typeface="华文楷体" panose="02010600040101010101" charset="-122"/>
                                    </a:rPr>
                                    <m:t>/</m:t>
                                  </m:r>
                                  <m:r>
                                    <a:rPr lang="en-US" altLang="zh-CN" sz="2200">
                                      <a:solidFill>
                                        <a:schemeClr val="tx2"/>
                                      </a:solidFill>
                                      <a:latin typeface="Cambria Math" panose="02040503050406030204" pitchFamily="18" charset="0"/>
                                      <a:ea typeface="华文楷体" panose="02010600040101010101" charset="-122"/>
                                    </a:rPr>
                                    <m:t>𝐿</m:t>
                                  </m:r>
                                </m:sup>
                              </m:sSup>
                              <m:r>
                                <a:rPr lang="en-US" altLang="zh-CN" sz="2200">
                                  <a:solidFill>
                                    <a:schemeClr val="tx2"/>
                                  </a:solidFill>
                                  <a:latin typeface="Cambria Math" panose="02040503050406030204" pitchFamily="18" charset="0"/>
                                  <a:ea typeface="华文楷体" panose="02010600040101010101" charset="-122"/>
                                </a:rPr>
                                <m:t>,</m:t>
                              </m:r>
                              <m:r>
                                <a:rPr lang="en-US" altLang="zh-CN" sz="2200">
                                  <a:solidFill>
                                    <a:schemeClr val="tx2"/>
                                  </a:solidFill>
                                  <a:latin typeface="Cambria Math" panose="02040503050406030204" pitchFamily="18" charset="0"/>
                                  <a:ea typeface="华文楷体" panose="02010600040101010101" charset="-122"/>
                                </a:rPr>
                                <m:t>0</m:t>
                              </m:r>
                              <m:r>
                                <a:rPr lang="en-US" altLang="zh-CN" sz="2200">
                                  <a:solidFill>
                                    <a:schemeClr val="tx2"/>
                                  </a:solidFill>
                                  <a:latin typeface="Cambria Math" panose="02040503050406030204" pitchFamily="18" charset="0"/>
                                  <a:ea typeface="华文楷体" panose="02010600040101010101" charset="-122"/>
                                </a:rPr>
                                <m:t>≤</m:t>
                              </m:r>
                              <m:r>
                                <a:rPr lang="en-US" altLang="zh-CN" sz="2200">
                                  <a:solidFill>
                                    <a:schemeClr val="tx2"/>
                                  </a:solidFill>
                                  <a:latin typeface="Cambria Math" panose="02040503050406030204" pitchFamily="18" charset="0"/>
                                  <a:ea typeface="华文楷体" panose="02010600040101010101" charset="-122"/>
                                </a:rPr>
                                <m:t>𝑥</m:t>
                              </m:r>
                              <m:r>
                                <a:rPr lang="en-US" altLang="zh-CN" sz="2200">
                                  <a:solidFill>
                                    <a:schemeClr val="tx2"/>
                                  </a:solidFill>
                                  <a:latin typeface="Cambria Math" panose="02040503050406030204" pitchFamily="18" charset="0"/>
                                  <a:ea typeface="华文楷体" panose="02010600040101010101" charset="-122"/>
                                </a:rPr>
                                <m:t>≤</m:t>
                              </m:r>
                              <m:r>
                                <a:rPr lang="en-US" altLang="zh-CN" sz="2200">
                                  <a:solidFill>
                                    <a:schemeClr val="tx2"/>
                                  </a:solidFill>
                                  <a:latin typeface="Cambria Math" panose="02040503050406030204" pitchFamily="18" charset="0"/>
                                  <a:ea typeface="华文楷体" panose="02010600040101010101" charset="-122"/>
                                </a:rPr>
                                <m:t>𝑎</m:t>
                              </m:r>
                            </m:e>
                          </m:mr>
                        </m:m>
                      </m:e>
                    </m:d>
                  </m:oMath>
                </a14:m>
                <a:br>
                  <a:rPr lang="en-US" altLang="zh-CN" sz="2200" dirty="0">
                    <a:solidFill>
                      <a:schemeClr val="tx2"/>
                    </a:solidFill>
                    <a:latin typeface="华文楷体" panose="02010600040101010101" charset="-122"/>
                    <a:ea typeface="华文楷体" panose="02010600040101010101" charset="-122"/>
                  </a:rPr>
                </a:br>
                <a:r>
                  <a:rPr lang="zh-CN" altLang="en-US" sz="2200" dirty="0">
                    <a:solidFill>
                      <a:schemeClr val="tx2"/>
                    </a:solidFill>
                    <a:latin typeface="华文楷体" panose="02010600040101010101" charset="-122"/>
                    <a:ea typeface="华文楷体" panose="02010600040101010101" charset="-122"/>
                  </a:rPr>
                  <a:t>通量分布满足的边界条件为</a:t>
                </a:r>
                <a:r>
                  <a:rPr lang="en-US" altLang="zh-CN" sz="2200" dirty="0">
                    <a:solidFill>
                      <a:schemeClr val="tx2"/>
                    </a:solidFill>
                    <a:latin typeface="华文楷体" panose="02010600040101010101" charset="-122"/>
                    <a:ea typeface="华文楷体" panose="02010600040101010101" charset="-122"/>
                  </a:rPr>
                  <a:t>:</a:t>
                </a:r>
                <a:br>
                  <a:rPr lang="en-US" altLang="zh-CN" sz="2200" dirty="0">
                    <a:solidFill>
                      <a:schemeClr val="tx2"/>
                    </a:solidFill>
                    <a:latin typeface="华文楷体" panose="02010600040101010101" charset="-122"/>
                    <a:ea typeface="华文楷体" panose="02010600040101010101" charset="-122"/>
                  </a:rPr>
                </a:br>
                <a14:m>
                  <m:oMathPara xmlns:m="http://schemas.openxmlformats.org/officeDocument/2006/math">
                    <m:oMathParaPr>
                      <m:jc m:val="left"/>
                    </m:oMathParaPr>
                    <m:oMath xmlns:m="http://schemas.openxmlformats.org/officeDocument/2006/math">
                      <m:d>
                        <m:dPr>
                          <m:begChr m:val="{"/>
                          <m:endChr m:val=""/>
                          <m:ctrlPr>
                            <a:rPr lang="zh-CN" altLang="zh-CN" sz="2200" i="1">
                              <a:solidFill>
                                <a:schemeClr val="tx2"/>
                              </a:solidFill>
                              <a:latin typeface="Cambria Math" panose="02040503050406030204" pitchFamily="18" charset="0"/>
                              <a:ea typeface="华文楷体" panose="02010600040101010101" charset="-122"/>
                            </a:rPr>
                          </m:ctrlPr>
                        </m:dPr>
                        <m:e>
                          <m:m>
                            <m:mPr>
                              <m:mcs>
                                <m:mc>
                                  <m:mcPr>
                                    <m:count m:val="1"/>
                                    <m:mcJc m:val="center"/>
                                  </m:mcPr>
                                </m:mc>
                              </m:mcs>
                              <m:plcHide m:val="on"/>
                              <m:ctrlPr>
                                <a:rPr lang="zh-CN" altLang="zh-CN" sz="2200" i="1">
                                  <a:solidFill>
                                    <a:schemeClr val="tx2"/>
                                  </a:solidFill>
                                  <a:latin typeface="Cambria Math" panose="02040503050406030204" pitchFamily="18" charset="0"/>
                                  <a:ea typeface="华文楷体" panose="02010600040101010101" charset="-122"/>
                                </a:rPr>
                              </m:ctrlPr>
                            </m:mPr>
                            <m:mr>
                              <m:e>
                                <m:sSub>
                                  <m:sSubPr>
                                    <m:ctrlPr>
                                      <a:rPr lang="zh-CN" altLang="zh-CN" sz="2200" i="1">
                                        <a:solidFill>
                                          <a:schemeClr val="tx2"/>
                                        </a:solidFill>
                                        <a:latin typeface="Cambria Math" panose="02040503050406030204" pitchFamily="18" charset="0"/>
                                        <a:ea typeface="华文楷体" panose="02010600040101010101" charset="-122"/>
                                      </a:rPr>
                                    </m:ctrlPr>
                                  </m:sSubPr>
                                  <m:e>
                                    <m:r>
                                      <a:rPr lang="en-US" altLang="zh-CN" sz="2200">
                                        <a:solidFill>
                                          <a:schemeClr val="tx2"/>
                                        </a:solidFill>
                                        <a:latin typeface="Cambria Math" panose="02040503050406030204" pitchFamily="18" charset="0"/>
                                        <a:ea typeface="华文楷体" panose="02010600040101010101" charset="-122"/>
                                      </a:rPr>
                                      <m:t>𝜙</m:t>
                                    </m:r>
                                  </m:e>
                                  <m:sub>
                                    <m:r>
                                      <a:rPr lang="en-US" altLang="zh-CN" sz="2200">
                                        <a:solidFill>
                                          <a:schemeClr val="tx2"/>
                                        </a:solidFill>
                                        <a:latin typeface="Cambria Math" panose="02040503050406030204" pitchFamily="18" charset="0"/>
                                        <a:ea typeface="华文楷体" panose="02010600040101010101" charset="-122"/>
                                      </a:rPr>
                                      <m:t>1</m:t>
                                    </m:r>
                                  </m:sub>
                                </m:sSub>
                                <m:r>
                                  <a:rPr lang="en-US" altLang="zh-CN" sz="2200">
                                    <a:solidFill>
                                      <a:schemeClr val="tx2"/>
                                    </a:solidFill>
                                    <a:latin typeface="Cambria Math" panose="02040503050406030204" pitchFamily="18" charset="0"/>
                                    <a:ea typeface="华文楷体" panose="02010600040101010101" charset="-122"/>
                                  </a:rPr>
                                  <m:t>(−</m:t>
                                </m:r>
                                <m:r>
                                  <a:rPr lang="en-US" altLang="zh-CN" sz="2200">
                                    <a:solidFill>
                                      <a:schemeClr val="tx2"/>
                                    </a:solidFill>
                                    <a:latin typeface="Cambria Math" panose="02040503050406030204" pitchFamily="18" charset="0"/>
                                    <a:ea typeface="华文楷体" panose="02010600040101010101" charset="-122"/>
                                  </a:rPr>
                                  <m:t>𝑏</m:t>
                                </m:r>
                                <m:r>
                                  <a:rPr lang="en-US" altLang="zh-CN" sz="2200">
                                    <a:solidFill>
                                      <a:schemeClr val="tx2"/>
                                    </a:solidFill>
                                    <a:latin typeface="Cambria Math" panose="02040503050406030204" pitchFamily="18" charset="0"/>
                                    <a:ea typeface="华文楷体" panose="02010600040101010101" charset="-122"/>
                                  </a:rPr>
                                  <m:t>−</m:t>
                                </m:r>
                                <m:r>
                                  <a:rPr lang="en-US" altLang="zh-CN" sz="2200">
                                    <a:solidFill>
                                      <a:schemeClr val="tx2"/>
                                    </a:solidFill>
                                    <a:latin typeface="Cambria Math" panose="02040503050406030204" pitchFamily="18" charset="0"/>
                                    <a:ea typeface="华文楷体" panose="02010600040101010101" charset="-122"/>
                                  </a:rPr>
                                  <m:t>𝑑</m:t>
                                </m:r>
                                <m:r>
                                  <a:rPr lang="en-US" altLang="zh-CN" sz="2200">
                                    <a:solidFill>
                                      <a:schemeClr val="tx2"/>
                                    </a:solidFill>
                                    <a:latin typeface="Cambria Math" panose="02040503050406030204" pitchFamily="18" charset="0"/>
                                    <a:ea typeface="华文楷体" panose="02010600040101010101" charset="-122"/>
                                  </a:rPr>
                                  <m:t>)=</m:t>
                                </m:r>
                                <m:r>
                                  <a:rPr lang="en-US" altLang="zh-CN" sz="2200">
                                    <a:solidFill>
                                      <a:schemeClr val="tx2"/>
                                    </a:solidFill>
                                    <a:latin typeface="Cambria Math" panose="02040503050406030204" pitchFamily="18" charset="0"/>
                                    <a:ea typeface="华文楷体" panose="02010600040101010101" charset="-122"/>
                                  </a:rPr>
                                  <m:t>0</m:t>
                                </m:r>
                              </m:e>
                            </m:mr>
                            <m:mr>
                              <m:e>
                                <m:sSub>
                                  <m:sSubPr>
                                    <m:ctrlPr>
                                      <a:rPr lang="zh-CN" altLang="zh-CN" sz="2200" i="1">
                                        <a:solidFill>
                                          <a:schemeClr val="tx2"/>
                                        </a:solidFill>
                                        <a:latin typeface="Cambria Math" panose="02040503050406030204" pitchFamily="18" charset="0"/>
                                        <a:ea typeface="华文楷体" panose="02010600040101010101" charset="-122"/>
                                      </a:rPr>
                                    </m:ctrlPr>
                                  </m:sSubPr>
                                  <m:e>
                                    <m:r>
                                      <a:rPr lang="en-US" altLang="zh-CN" sz="2200">
                                        <a:solidFill>
                                          <a:schemeClr val="tx2"/>
                                        </a:solidFill>
                                        <a:latin typeface="Cambria Math" panose="02040503050406030204" pitchFamily="18" charset="0"/>
                                        <a:ea typeface="华文楷体" panose="02010600040101010101" charset="-122"/>
                                      </a:rPr>
                                      <m:t>𝜙</m:t>
                                    </m:r>
                                  </m:e>
                                  <m:sub>
                                    <m:r>
                                      <a:rPr lang="en-US" altLang="zh-CN" sz="2200">
                                        <a:solidFill>
                                          <a:schemeClr val="tx2"/>
                                        </a:solidFill>
                                        <a:latin typeface="Cambria Math" panose="02040503050406030204" pitchFamily="18" charset="0"/>
                                        <a:ea typeface="华文楷体" panose="02010600040101010101" charset="-122"/>
                                      </a:rPr>
                                      <m:t>2</m:t>
                                    </m:r>
                                  </m:sub>
                                </m:sSub>
                                <m:r>
                                  <a:rPr lang="en-US" altLang="zh-CN" sz="2200">
                                    <a:solidFill>
                                      <a:schemeClr val="tx2"/>
                                    </a:solidFill>
                                    <a:latin typeface="Cambria Math" panose="02040503050406030204" pitchFamily="18" charset="0"/>
                                    <a:ea typeface="华文楷体" panose="02010600040101010101" charset="-122"/>
                                  </a:rPr>
                                  <m:t>(</m:t>
                                </m:r>
                                <m:r>
                                  <a:rPr lang="en-US" altLang="zh-CN" sz="2200">
                                    <a:solidFill>
                                      <a:schemeClr val="tx2"/>
                                    </a:solidFill>
                                    <a:latin typeface="Cambria Math" panose="02040503050406030204" pitchFamily="18" charset="0"/>
                                    <a:ea typeface="华文楷体" panose="02010600040101010101" charset="-122"/>
                                  </a:rPr>
                                  <m:t>𝑎</m:t>
                                </m:r>
                                <m:r>
                                  <a:rPr lang="en-US" altLang="zh-CN" sz="2200">
                                    <a:solidFill>
                                      <a:schemeClr val="tx2"/>
                                    </a:solidFill>
                                    <a:latin typeface="Cambria Math" panose="02040503050406030204" pitchFamily="18" charset="0"/>
                                    <a:ea typeface="华文楷体" panose="02010600040101010101" charset="-122"/>
                                  </a:rPr>
                                  <m:t>+</m:t>
                                </m:r>
                                <m:r>
                                  <a:rPr lang="en-US" altLang="zh-CN" sz="2200">
                                    <a:solidFill>
                                      <a:schemeClr val="tx2"/>
                                    </a:solidFill>
                                    <a:latin typeface="Cambria Math" panose="02040503050406030204" pitchFamily="18" charset="0"/>
                                    <a:ea typeface="华文楷体" panose="02010600040101010101" charset="-122"/>
                                  </a:rPr>
                                  <m:t>𝑑</m:t>
                                </m:r>
                                <m:r>
                                  <a:rPr lang="en-US" altLang="zh-CN" sz="2200">
                                    <a:solidFill>
                                      <a:schemeClr val="tx2"/>
                                    </a:solidFill>
                                    <a:latin typeface="Cambria Math" panose="02040503050406030204" pitchFamily="18" charset="0"/>
                                    <a:ea typeface="华文楷体" panose="02010600040101010101" charset="-122"/>
                                  </a:rPr>
                                  <m:t>)=</m:t>
                                </m:r>
                                <m:r>
                                  <a:rPr lang="en-US" altLang="zh-CN" sz="2200">
                                    <a:solidFill>
                                      <a:schemeClr val="tx2"/>
                                    </a:solidFill>
                                    <a:latin typeface="Cambria Math" panose="02040503050406030204" pitchFamily="18" charset="0"/>
                                    <a:ea typeface="华文楷体" panose="02010600040101010101" charset="-122"/>
                                  </a:rPr>
                                  <m:t>0</m:t>
                                </m:r>
                              </m:e>
                            </m:mr>
                            <m:mr>
                              <m:e>
                                <m:sSub>
                                  <m:sSubPr>
                                    <m:ctrlPr>
                                      <a:rPr lang="zh-CN" altLang="zh-CN" sz="2200" i="1">
                                        <a:solidFill>
                                          <a:schemeClr val="tx2"/>
                                        </a:solidFill>
                                        <a:latin typeface="Cambria Math" panose="02040503050406030204" pitchFamily="18" charset="0"/>
                                        <a:ea typeface="华文楷体" panose="02010600040101010101" charset="-122"/>
                                      </a:rPr>
                                    </m:ctrlPr>
                                  </m:sSubPr>
                                  <m:e>
                                    <m:r>
                                      <a:rPr lang="en-US" altLang="zh-CN" sz="2200">
                                        <a:solidFill>
                                          <a:schemeClr val="tx2"/>
                                        </a:solidFill>
                                        <a:latin typeface="Cambria Math" panose="02040503050406030204" pitchFamily="18" charset="0"/>
                                        <a:ea typeface="华文楷体" panose="02010600040101010101" charset="-122"/>
                                      </a:rPr>
                                      <m:t>𝜙</m:t>
                                    </m:r>
                                  </m:e>
                                  <m:sub>
                                    <m:r>
                                      <a:rPr lang="en-US" altLang="zh-CN" sz="2200">
                                        <a:solidFill>
                                          <a:schemeClr val="tx2"/>
                                        </a:solidFill>
                                        <a:latin typeface="Cambria Math" panose="02040503050406030204" pitchFamily="18" charset="0"/>
                                        <a:ea typeface="华文楷体" panose="02010600040101010101" charset="-122"/>
                                      </a:rPr>
                                      <m:t>1</m:t>
                                    </m:r>
                                  </m:sub>
                                </m:sSub>
                                <m:r>
                                  <a:rPr lang="en-US" altLang="zh-CN" sz="2200">
                                    <a:solidFill>
                                      <a:schemeClr val="tx2"/>
                                    </a:solidFill>
                                    <a:latin typeface="Cambria Math" panose="02040503050406030204" pitchFamily="18" charset="0"/>
                                    <a:ea typeface="华文楷体" panose="02010600040101010101" charset="-122"/>
                                  </a:rPr>
                                  <m:t>(</m:t>
                                </m:r>
                                <m:r>
                                  <a:rPr lang="en-US" altLang="zh-CN" sz="2200">
                                    <a:solidFill>
                                      <a:schemeClr val="tx2"/>
                                    </a:solidFill>
                                    <a:latin typeface="Cambria Math" panose="02040503050406030204" pitchFamily="18" charset="0"/>
                                    <a:ea typeface="华文楷体" panose="02010600040101010101" charset="-122"/>
                                  </a:rPr>
                                  <m:t>0</m:t>
                                </m:r>
                                <m:r>
                                  <a:rPr lang="en-US" altLang="zh-CN" sz="2200">
                                    <a:solidFill>
                                      <a:schemeClr val="tx2"/>
                                    </a:solidFill>
                                    <a:latin typeface="Cambria Math" panose="02040503050406030204" pitchFamily="18" charset="0"/>
                                    <a:ea typeface="华文楷体" panose="02010600040101010101" charset="-122"/>
                                  </a:rPr>
                                  <m:t>)=</m:t>
                                </m:r>
                                <m:sSub>
                                  <m:sSubPr>
                                    <m:ctrlPr>
                                      <a:rPr lang="zh-CN" altLang="zh-CN" sz="2200" i="1">
                                        <a:solidFill>
                                          <a:schemeClr val="tx2"/>
                                        </a:solidFill>
                                        <a:latin typeface="Cambria Math" panose="02040503050406030204" pitchFamily="18" charset="0"/>
                                        <a:ea typeface="华文楷体" panose="02010600040101010101" charset="-122"/>
                                      </a:rPr>
                                    </m:ctrlPr>
                                  </m:sSubPr>
                                  <m:e>
                                    <m:r>
                                      <a:rPr lang="en-US" altLang="zh-CN" sz="2200">
                                        <a:solidFill>
                                          <a:schemeClr val="tx2"/>
                                        </a:solidFill>
                                        <a:latin typeface="Cambria Math" panose="02040503050406030204" pitchFamily="18" charset="0"/>
                                        <a:ea typeface="华文楷体" panose="02010600040101010101" charset="-122"/>
                                      </a:rPr>
                                      <m:t>𝜙</m:t>
                                    </m:r>
                                  </m:e>
                                  <m:sub>
                                    <m:r>
                                      <a:rPr lang="en-US" altLang="zh-CN" sz="2200">
                                        <a:solidFill>
                                          <a:schemeClr val="tx2"/>
                                        </a:solidFill>
                                        <a:latin typeface="Cambria Math" panose="02040503050406030204" pitchFamily="18" charset="0"/>
                                        <a:ea typeface="华文楷体" panose="02010600040101010101" charset="-122"/>
                                      </a:rPr>
                                      <m:t>2</m:t>
                                    </m:r>
                                  </m:sub>
                                </m:sSub>
                                <m:r>
                                  <a:rPr lang="en-US" altLang="zh-CN" sz="2200">
                                    <a:solidFill>
                                      <a:schemeClr val="tx2"/>
                                    </a:solidFill>
                                    <a:latin typeface="Cambria Math" panose="02040503050406030204" pitchFamily="18" charset="0"/>
                                    <a:ea typeface="华文楷体" panose="02010600040101010101" charset="-122"/>
                                  </a:rPr>
                                  <m:t>(</m:t>
                                </m:r>
                                <m:r>
                                  <a:rPr lang="en-US" altLang="zh-CN" sz="2200">
                                    <a:solidFill>
                                      <a:schemeClr val="tx2"/>
                                    </a:solidFill>
                                    <a:latin typeface="Cambria Math" panose="02040503050406030204" pitchFamily="18" charset="0"/>
                                    <a:ea typeface="华文楷体" panose="02010600040101010101" charset="-122"/>
                                  </a:rPr>
                                  <m:t>0</m:t>
                                </m:r>
                                <m:r>
                                  <a:rPr lang="en-US" altLang="zh-CN" sz="2200">
                                    <a:solidFill>
                                      <a:schemeClr val="tx2"/>
                                    </a:solidFill>
                                    <a:latin typeface="Cambria Math" panose="02040503050406030204" pitchFamily="18" charset="0"/>
                                    <a:ea typeface="华文楷体" panose="02010600040101010101" charset="-122"/>
                                  </a:rPr>
                                  <m:t>)</m:t>
                                </m:r>
                              </m:e>
                            </m:mr>
                            <m:mr>
                              <m:e>
                                <m:sSub>
                                  <m:sSubPr>
                                    <m:ctrlPr>
                                      <a:rPr lang="zh-CN" altLang="zh-CN" sz="2200" i="1">
                                        <a:solidFill>
                                          <a:schemeClr val="tx2"/>
                                        </a:solidFill>
                                        <a:latin typeface="Cambria Math" panose="02040503050406030204" pitchFamily="18" charset="0"/>
                                        <a:ea typeface="华文楷体" panose="02010600040101010101" charset="-122"/>
                                      </a:rPr>
                                    </m:ctrlPr>
                                  </m:sSubPr>
                                  <m:e>
                                    <m:r>
                                      <m:rPr>
                                        <m:sty m:val="p"/>
                                      </m:rPr>
                                      <a:rPr lang="en-US" altLang="zh-CN" sz="2200">
                                        <a:solidFill>
                                          <a:schemeClr val="tx2"/>
                                        </a:solidFill>
                                        <a:latin typeface="Cambria Math" panose="02040503050406030204" pitchFamily="18" charset="0"/>
                                        <a:ea typeface="华文楷体" panose="02010600040101010101" charset="-122"/>
                                      </a:rPr>
                                      <m:t>lim</m:t>
                                    </m:r>
                                  </m:e>
                                  <m:sub>
                                    <m:r>
                                      <a:rPr lang="en-US" altLang="zh-CN" sz="2200">
                                        <a:solidFill>
                                          <a:schemeClr val="tx2"/>
                                        </a:solidFill>
                                        <a:latin typeface="Cambria Math" panose="02040503050406030204" pitchFamily="18" charset="0"/>
                                        <a:ea typeface="华文楷体" panose="02010600040101010101" charset="-122"/>
                                      </a:rPr>
                                      <m:t>𝜀</m:t>
                                    </m:r>
                                    <m:r>
                                      <a:rPr lang="en-US" altLang="zh-CN" sz="2200">
                                        <a:solidFill>
                                          <a:schemeClr val="tx2"/>
                                        </a:solidFill>
                                        <a:latin typeface="Cambria Math" panose="02040503050406030204" pitchFamily="18" charset="0"/>
                                        <a:ea typeface="华文楷体" panose="02010600040101010101" charset="-122"/>
                                      </a:rPr>
                                      <m:t>→</m:t>
                                    </m:r>
                                    <m:r>
                                      <a:rPr lang="en-US" altLang="zh-CN" sz="2200">
                                        <a:solidFill>
                                          <a:schemeClr val="tx2"/>
                                        </a:solidFill>
                                        <a:latin typeface="Cambria Math" panose="02040503050406030204" pitchFamily="18" charset="0"/>
                                        <a:ea typeface="华文楷体" panose="02010600040101010101" charset="-122"/>
                                      </a:rPr>
                                      <m:t>0</m:t>
                                    </m:r>
                                  </m:sub>
                                </m:sSub>
                                <m:r>
                                  <a:rPr lang="en-US" altLang="zh-CN" sz="2200">
                                    <a:solidFill>
                                      <a:schemeClr val="tx2"/>
                                    </a:solidFill>
                                    <a:latin typeface="Cambria Math" panose="02040503050406030204" pitchFamily="18" charset="0"/>
                                    <a:ea typeface="华文楷体" panose="02010600040101010101" charset="-122"/>
                                  </a:rPr>
                                  <m:t> </m:t>
                                </m:r>
                                <m:d>
                                  <m:dPr>
                                    <m:begChr m:val="["/>
                                    <m:endChr m:val="]"/>
                                    <m:ctrlPr>
                                      <a:rPr lang="zh-CN" altLang="zh-CN" sz="2200" i="1">
                                        <a:solidFill>
                                          <a:schemeClr val="tx2"/>
                                        </a:solidFill>
                                        <a:latin typeface="Cambria Math" panose="02040503050406030204" pitchFamily="18" charset="0"/>
                                        <a:ea typeface="华文楷体" panose="02010600040101010101" charset="-122"/>
                                      </a:rPr>
                                    </m:ctrlPr>
                                  </m:dPr>
                                  <m:e>
                                    <m:sSub>
                                      <m:sSubPr>
                                        <m:ctrlPr>
                                          <a:rPr lang="zh-CN" altLang="zh-CN" sz="2200" i="1">
                                            <a:solidFill>
                                              <a:schemeClr val="tx2"/>
                                            </a:solidFill>
                                            <a:latin typeface="Cambria Math" panose="02040503050406030204" pitchFamily="18" charset="0"/>
                                            <a:ea typeface="华文楷体" panose="02010600040101010101" charset="-122"/>
                                          </a:rPr>
                                        </m:ctrlPr>
                                      </m:sSubPr>
                                      <m:e>
                                        <m:d>
                                          <m:dPr>
                                            <m:begChr m:val=""/>
                                            <m:endChr m:val="|"/>
                                            <m:ctrlPr>
                                              <a:rPr lang="zh-CN" altLang="zh-CN" sz="2200" i="1">
                                                <a:solidFill>
                                                  <a:schemeClr val="tx2"/>
                                                </a:solidFill>
                                                <a:latin typeface="Cambria Math" panose="02040503050406030204" pitchFamily="18" charset="0"/>
                                                <a:ea typeface="华文楷体" panose="02010600040101010101" charset="-122"/>
                                              </a:rPr>
                                            </m:ctrlPr>
                                          </m:dPr>
                                          <m:e>
                                            <m:sSub>
                                              <m:sSubPr>
                                                <m:ctrlPr>
                                                  <a:rPr lang="zh-CN" altLang="zh-CN" sz="2200" i="1">
                                                    <a:solidFill>
                                                      <a:schemeClr val="tx2"/>
                                                    </a:solidFill>
                                                    <a:latin typeface="Cambria Math" panose="02040503050406030204" pitchFamily="18" charset="0"/>
                                                    <a:ea typeface="华文楷体" panose="02010600040101010101" charset="-122"/>
                                                  </a:rPr>
                                                </m:ctrlPr>
                                              </m:sSubPr>
                                              <m:e>
                                                <m:r>
                                                  <a:rPr lang="en-US" altLang="zh-CN" sz="2200">
                                                    <a:solidFill>
                                                      <a:schemeClr val="tx2"/>
                                                    </a:solidFill>
                                                    <a:latin typeface="Cambria Math" panose="02040503050406030204" pitchFamily="18" charset="0"/>
                                                    <a:ea typeface="华文楷体" panose="02010600040101010101" charset="-122"/>
                                                  </a:rPr>
                                                  <m:t>𝐽</m:t>
                                                </m:r>
                                              </m:e>
                                              <m:sub>
                                                <m:r>
                                                  <a:rPr lang="en-US" altLang="zh-CN" sz="2200">
                                                    <a:solidFill>
                                                      <a:schemeClr val="tx2"/>
                                                    </a:solidFill>
                                                    <a:latin typeface="Cambria Math" panose="02040503050406030204" pitchFamily="18" charset="0"/>
                                                    <a:ea typeface="华文楷体" panose="02010600040101010101" charset="-122"/>
                                                  </a:rPr>
                                                  <m:t>2</m:t>
                                                </m:r>
                                              </m:sub>
                                            </m:sSub>
                                            <m:r>
                                              <a:rPr lang="en-US" altLang="zh-CN" sz="2200">
                                                <a:solidFill>
                                                  <a:schemeClr val="tx2"/>
                                                </a:solidFill>
                                                <a:latin typeface="Cambria Math" panose="02040503050406030204" pitchFamily="18" charset="0"/>
                                                <a:ea typeface="华文楷体" panose="02010600040101010101" charset="-122"/>
                                              </a:rPr>
                                              <m:t>(</m:t>
                                            </m:r>
                                            <m:r>
                                              <a:rPr lang="en-US" altLang="zh-CN" sz="2200">
                                                <a:solidFill>
                                                  <a:schemeClr val="tx2"/>
                                                </a:solidFill>
                                                <a:latin typeface="Cambria Math" panose="02040503050406030204" pitchFamily="18" charset="0"/>
                                                <a:ea typeface="华文楷体" panose="02010600040101010101" charset="-122"/>
                                              </a:rPr>
                                              <m:t>𝑥</m:t>
                                            </m:r>
                                            <m:r>
                                              <a:rPr lang="en-US" altLang="zh-CN" sz="2200">
                                                <a:solidFill>
                                                  <a:schemeClr val="tx2"/>
                                                </a:solidFill>
                                                <a:latin typeface="Cambria Math" panose="02040503050406030204" pitchFamily="18" charset="0"/>
                                                <a:ea typeface="华文楷体" panose="02010600040101010101" charset="-122"/>
                                              </a:rPr>
                                              <m:t>)</m:t>
                                            </m:r>
                                          </m:e>
                                        </m:d>
                                      </m:e>
                                      <m:sub>
                                        <m:r>
                                          <a:rPr lang="en-US" altLang="zh-CN" sz="2200">
                                            <a:solidFill>
                                              <a:schemeClr val="tx2"/>
                                            </a:solidFill>
                                            <a:latin typeface="Cambria Math" panose="02040503050406030204" pitchFamily="18" charset="0"/>
                                            <a:ea typeface="华文楷体" panose="02010600040101010101" charset="-122"/>
                                          </a:rPr>
                                          <m:t>𝑥</m:t>
                                        </m:r>
                                        <m:r>
                                          <a:rPr lang="en-US" altLang="zh-CN" sz="2200">
                                            <a:solidFill>
                                              <a:schemeClr val="tx2"/>
                                            </a:solidFill>
                                            <a:latin typeface="Cambria Math" panose="02040503050406030204" pitchFamily="18" charset="0"/>
                                            <a:ea typeface="华文楷体" panose="02010600040101010101" charset="-122"/>
                                          </a:rPr>
                                          <m:t>=</m:t>
                                        </m:r>
                                        <m:r>
                                          <a:rPr lang="en-US" altLang="zh-CN" sz="2200">
                                            <a:solidFill>
                                              <a:schemeClr val="tx2"/>
                                            </a:solidFill>
                                            <a:latin typeface="Cambria Math" panose="02040503050406030204" pitchFamily="18" charset="0"/>
                                            <a:ea typeface="华文楷体" panose="02010600040101010101" charset="-122"/>
                                          </a:rPr>
                                          <m:t>0</m:t>
                                        </m:r>
                                        <m:r>
                                          <a:rPr lang="en-US" altLang="zh-CN" sz="2200">
                                            <a:solidFill>
                                              <a:schemeClr val="tx2"/>
                                            </a:solidFill>
                                            <a:latin typeface="Cambria Math" panose="02040503050406030204" pitchFamily="18" charset="0"/>
                                            <a:ea typeface="华文楷体" panose="02010600040101010101" charset="-122"/>
                                          </a:rPr>
                                          <m:t>+</m:t>
                                        </m:r>
                                        <m:r>
                                          <a:rPr lang="en-US" altLang="zh-CN" sz="2200">
                                            <a:solidFill>
                                              <a:schemeClr val="tx2"/>
                                            </a:solidFill>
                                            <a:latin typeface="Cambria Math" panose="02040503050406030204" pitchFamily="18" charset="0"/>
                                            <a:ea typeface="华文楷体" panose="02010600040101010101" charset="-122"/>
                                          </a:rPr>
                                          <m:t>𝜀</m:t>
                                        </m:r>
                                      </m:sub>
                                    </m:sSub>
                                    <m:r>
                                      <a:rPr lang="en-US" altLang="zh-CN" sz="2200">
                                        <a:solidFill>
                                          <a:schemeClr val="tx2"/>
                                        </a:solidFill>
                                        <a:latin typeface="Cambria Math" panose="02040503050406030204" pitchFamily="18" charset="0"/>
                                        <a:ea typeface="华文楷体" panose="02010600040101010101" charset="-122"/>
                                      </a:rPr>
                                      <m:t>−</m:t>
                                    </m:r>
                                    <m:sSub>
                                      <m:sSubPr>
                                        <m:ctrlPr>
                                          <a:rPr lang="zh-CN" altLang="zh-CN" sz="2200" i="1">
                                            <a:solidFill>
                                              <a:schemeClr val="tx2"/>
                                            </a:solidFill>
                                            <a:latin typeface="Cambria Math" panose="02040503050406030204" pitchFamily="18" charset="0"/>
                                            <a:ea typeface="华文楷体" panose="02010600040101010101" charset="-122"/>
                                          </a:rPr>
                                        </m:ctrlPr>
                                      </m:sSubPr>
                                      <m:e>
                                        <m:d>
                                          <m:dPr>
                                            <m:begChr m:val=""/>
                                            <m:endChr m:val="|"/>
                                            <m:ctrlPr>
                                              <a:rPr lang="zh-CN" altLang="zh-CN" sz="2200" i="1">
                                                <a:solidFill>
                                                  <a:schemeClr val="tx2"/>
                                                </a:solidFill>
                                                <a:latin typeface="Cambria Math" panose="02040503050406030204" pitchFamily="18" charset="0"/>
                                                <a:ea typeface="华文楷体" panose="02010600040101010101" charset="-122"/>
                                              </a:rPr>
                                            </m:ctrlPr>
                                          </m:dPr>
                                          <m:e>
                                            <m:sSub>
                                              <m:sSubPr>
                                                <m:ctrlPr>
                                                  <a:rPr lang="zh-CN" altLang="zh-CN" sz="2200" i="1">
                                                    <a:solidFill>
                                                      <a:schemeClr val="tx2"/>
                                                    </a:solidFill>
                                                    <a:latin typeface="Cambria Math" panose="02040503050406030204" pitchFamily="18" charset="0"/>
                                                    <a:ea typeface="华文楷体" panose="02010600040101010101" charset="-122"/>
                                                  </a:rPr>
                                                </m:ctrlPr>
                                              </m:sSubPr>
                                              <m:e>
                                                <m:r>
                                                  <a:rPr lang="en-US" altLang="zh-CN" sz="2200">
                                                    <a:solidFill>
                                                      <a:schemeClr val="tx2"/>
                                                    </a:solidFill>
                                                    <a:latin typeface="Cambria Math" panose="02040503050406030204" pitchFamily="18" charset="0"/>
                                                    <a:ea typeface="华文楷体" panose="02010600040101010101" charset="-122"/>
                                                  </a:rPr>
                                                  <m:t>𝐽</m:t>
                                                </m:r>
                                              </m:e>
                                              <m:sub>
                                                <m:r>
                                                  <a:rPr lang="en-US" altLang="zh-CN" sz="2200">
                                                    <a:solidFill>
                                                      <a:schemeClr val="tx2"/>
                                                    </a:solidFill>
                                                    <a:latin typeface="Cambria Math" panose="02040503050406030204" pitchFamily="18" charset="0"/>
                                                    <a:ea typeface="华文楷体" panose="02010600040101010101" charset="-122"/>
                                                  </a:rPr>
                                                  <m:t>1</m:t>
                                                </m:r>
                                              </m:sub>
                                            </m:sSub>
                                            <m:r>
                                              <a:rPr lang="en-US" altLang="zh-CN" sz="2200">
                                                <a:solidFill>
                                                  <a:schemeClr val="tx2"/>
                                                </a:solidFill>
                                                <a:latin typeface="Cambria Math" panose="02040503050406030204" pitchFamily="18" charset="0"/>
                                                <a:ea typeface="华文楷体" panose="02010600040101010101" charset="-122"/>
                                              </a:rPr>
                                              <m:t>(</m:t>
                                            </m:r>
                                            <m:r>
                                              <a:rPr lang="en-US" altLang="zh-CN" sz="2200">
                                                <a:solidFill>
                                                  <a:schemeClr val="tx2"/>
                                                </a:solidFill>
                                                <a:latin typeface="Cambria Math" panose="02040503050406030204" pitchFamily="18" charset="0"/>
                                                <a:ea typeface="华文楷体" panose="02010600040101010101" charset="-122"/>
                                              </a:rPr>
                                              <m:t>𝑥</m:t>
                                            </m:r>
                                            <m:r>
                                              <a:rPr lang="en-US" altLang="zh-CN" sz="2200">
                                                <a:solidFill>
                                                  <a:schemeClr val="tx2"/>
                                                </a:solidFill>
                                                <a:latin typeface="Cambria Math" panose="02040503050406030204" pitchFamily="18" charset="0"/>
                                                <a:ea typeface="华文楷体" panose="02010600040101010101" charset="-122"/>
                                              </a:rPr>
                                              <m:t>)</m:t>
                                            </m:r>
                                          </m:e>
                                        </m:d>
                                      </m:e>
                                      <m:sub>
                                        <m:r>
                                          <a:rPr lang="en-US" altLang="zh-CN" sz="2200">
                                            <a:solidFill>
                                              <a:schemeClr val="tx2"/>
                                            </a:solidFill>
                                            <a:latin typeface="Cambria Math" panose="02040503050406030204" pitchFamily="18" charset="0"/>
                                            <a:ea typeface="华文楷体" panose="02010600040101010101" charset="-122"/>
                                          </a:rPr>
                                          <m:t>𝑥</m:t>
                                        </m:r>
                                        <m:r>
                                          <a:rPr lang="en-US" altLang="zh-CN" sz="2200">
                                            <a:solidFill>
                                              <a:schemeClr val="tx2"/>
                                            </a:solidFill>
                                            <a:latin typeface="Cambria Math" panose="02040503050406030204" pitchFamily="18" charset="0"/>
                                            <a:ea typeface="华文楷体" panose="02010600040101010101" charset="-122"/>
                                          </a:rPr>
                                          <m:t>=</m:t>
                                        </m:r>
                                        <m:r>
                                          <a:rPr lang="en-US" altLang="zh-CN" sz="2200">
                                            <a:solidFill>
                                              <a:schemeClr val="tx2"/>
                                            </a:solidFill>
                                            <a:latin typeface="Cambria Math" panose="02040503050406030204" pitchFamily="18" charset="0"/>
                                            <a:ea typeface="华文楷体" panose="02010600040101010101" charset="-122"/>
                                          </a:rPr>
                                          <m:t>0</m:t>
                                        </m:r>
                                        <m:r>
                                          <a:rPr lang="en-US" altLang="zh-CN" sz="2200">
                                            <a:solidFill>
                                              <a:schemeClr val="tx2"/>
                                            </a:solidFill>
                                            <a:latin typeface="Cambria Math" panose="02040503050406030204" pitchFamily="18" charset="0"/>
                                            <a:ea typeface="华文楷体" panose="02010600040101010101" charset="-122"/>
                                          </a:rPr>
                                          <m:t>−</m:t>
                                        </m:r>
                                        <m:r>
                                          <a:rPr lang="en-US" altLang="zh-CN" sz="2200">
                                            <a:solidFill>
                                              <a:schemeClr val="tx2"/>
                                            </a:solidFill>
                                            <a:latin typeface="Cambria Math" panose="02040503050406030204" pitchFamily="18" charset="0"/>
                                            <a:ea typeface="华文楷体" panose="02010600040101010101" charset="-122"/>
                                          </a:rPr>
                                          <m:t>𝜀</m:t>
                                        </m:r>
                                      </m:sub>
                                    </m:sSub>
                                  </m:e>
                                </m:d>
                                <m:r>
                                  <a:rPr lang="en-US" altLang="zh-CN" sz="2200">
                                    <a:solidFill>
                                      <a:schemeClr val="tx2"/>
                                    </a:solidFill>
                                    <a:latin typeface="Cambria Math" panose="02040503050406030204" pitchFamily="18" charset="0"/>
                                    <a:ea typeface="华文楷体" panose="02010600040101010101" charset="-122"/>
                                  </a:rPr>
                                  <m:t>=</m:t>
                                </m:r>
                                <m:r>
                                  <a:rPr lang="en-US" altLang="zh-CN" sz="2200">
                                    <a:solidFill>
                                      <a:schemeClr val="tx2"/>
                                    </a:solidFill>
                                    <a:latin typeface="Cambria Math" panose="02040503050406030204" pitchFamily="18" charset="0"/>
                                    <a:ea typeface="华文楷体" panose="02010600040101010101" charset="-122"/>
                                  </a:rPr>
                                  <m:t>𝑆</m:t>
                                </m:r>
                              </m:e>
                            </m:mr>
                          </m:m>
                        </m:e>
                      </m:d>
                    </m:oMath>
                  </m:oMathPara>
                </a14:m>
                <a:endParaRPr lang="zh-CN" altLang="zh-CN" sz="2200" dirty="0">
                  <a:solidFill>
                    <a:schemeClr val="tx2"/>
                  </a:solidFill>
                  <a:latin typeface="华文楷体" panose="02010600040101010101" charset="-122"/>
                  <a:ea typeface="华文楷体" panose="02010600040101010101" charset="-122"/>
                </a:endParaRPr>
              </a:p>
              <a:p>
                <a:endParaRPr lang="zh-CN" altLang="en-US" sz="2200" dirty="0">
                  <a:solidFill>
                    <a:schemeClr val="tx2"/>
                  </a:solidFill>
                  <a:latin typeface="华文楷体" panose="02010600040101010101" charset="-122"/>
                  <a:ea typeface="华文楷体" panose="02010600040101010101" charset="-122"/>
                </a:endParaRPr>
              </a:p>
            </p:txBody>
          </p:sp>
        </mc:Choice>
        <mc:Fallback>
          <p:sp>
            <p:nvSpPr>
              <p:cNvPr id="9" name="矩形 8"/>
              <p:cNvSpPr>
                <a:spLocks noRot="1" noChangeAspect="1" noMove="1" noResize="1" noEditPoints="1" noAdjustHandles="1" noChangeArrowheads="1" noChangeShapeType="1" noTextEdit="1"/>
              </p:cNvSpPr>
              <p:nvPr/>
            </p:nvSpPr>
            <p:spPr>
              <a:xfrm>
                <a:off x="179250" y="609606"/>
                <a:ext cx="8784976" cy="5638788"/>
              </a:xfrm>
              <a:prstGeom prst="rect">
                <a:avLst/>
              </a:prstGeom>
              <a:blipFill rotWithShape="1">
                <a:blip r:embed="rId1"/>
                <a:stretch>
                  <a:fillRect l="-2" r="6" b="11"/>
                </a:stretch>
              </a:blipFill>
            </p:spPr>
            <p:txBody>
              <a:bodyPr/>
              <a:lstStyle/>
              <a:p>
                <a:r>
                  <a:rPr lang="zh-CN" altLang="en-US">
                    <a:noFill/>
                  </a:rPr>
                  <a:t> </a:t>
                </a:r>
              </a:p>
            </p:txBody>
          </p:sp>
        </mc:Fallback>
      </mc:AlternateContent>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矩形 3"/>
              <p:cNvSpPr/>
              <p:nvPr/>
            </p:nvSpPr>
            <p:spPr>
              <a:xfrm>
                <a:off x="251520" y="692696"/>
                <a:ext cx="8568952" cy="4886960"/>
              </a:xfrm>
              <a:prstGeom prst="rect">
                <a:avLst/>
              </a:prstGeom>
            </p:spPr>
            <p:txBody>
              <a:bodyPr wrap="square">
                <a:spAutoFit/>
              </a:bodyPr>
              <a:lstStyle/>
              <a:p>
                <a:r>
                  <a:rPr lang="en-US" altLang="zh-CN" sz="2200" dirty="0">
                    <a:solidFill>
                      <a:schemeClr val="tx2"/>
                    </a:solidFill>
                    <a:latin typeface="华文楷体" panose="02010600040101010101" charset="-122"/>
                    <a:ea typeface="华文楷体" panose="02010600040101010101" charset="-122"/>
                  </a:rPr>
                  <a:t>23</a:t>
                </a:r>
                <a:r>
                  <a:rPr lang="zh-CN" altLang="en-US" sz="2200" dirty="0">
                    <a:solidFill>
                      <a:schemeClr val="tx2"/>
                    </a:solidFill>
                    <a:latin typeface="华文楷体" panose="02010600040101010101" charset="-122"/>
                    <a:ea typeface="华文楷体" panose="02010600040101010101" charset="-122"/>
                  </a:rPr>
                  <a:t>．</a:t>
                </a:r>
                <a:r>
                  <a:rPr sz="2200" dirty="0">
                    <a:solidFill>
                      <a:schemeClr val="tx2"/>
                    </a:solidFill>
                    <a:latin typeface="华文楷体" panose="02010600040101010101" charset="-122"/>
                    <a:ea typeface="华文楷体" panose="02010600040101010101" charset="-122"/>
                  </a:rPr>
                  <a:t>在厚度为2a的无限平板介质内有一均匀体积源，源强为,试证明其中子通量密度分布为(其中d为外推距离)</a:t>
                </a:r>
                <a:endParaRPr sz="2200" dirty="0">
                  <a:solidFill>
                    <a:schemeClr val="tx2"/>
                  </a:solidFill>
                  <a:latin typeface="华文楷体" panose="02010600040101010101" charset="-122"/>
                  <a:ea typeface="华文楷体" panose="02010600040101010101" charset="-122"/>
                </a:endParaRPr>
              </a:p>
              <a:p>
                <a:pPr algn="ctr"/>
                <a14:m>
                  <m:oMath xmlns:m="http://schemas.openxmlformats.org/officeDocument/2006/math">
                    <m:r>
                      <a:rPr lang="en-US" altLang="zh-CN" sz="2200" i="1" dirty="0">
                        <a:solidFill>
                          <a:schemeClr val="tx2"/>
                        </a:solidFill>
                        <a:latin typeface="Cambria Math" panose="02040503050406030204" pitchFamily="18" charset="0"/>
                        <a:ea typeface="华文楷体" panose="02010600040101010101" charset="-122"/>
                        <a:cs typeface="Cambria Math" panose="02040503050406030204" pitchFamily="18" charset="0"/>
                      </a:rPr>
                      <m:t>𝜙</m:t>
                    </m:r>
                    <m:r>
                      <a:rPr lang="en-US" altLang="zh-CN" sz="2200" i="1" dirty="0">
                        <a:solidFill>
                          <a:schemeClr val="tx2"/>
                        </a:solidFill>
                        <a:latin typeface="Cambria Math" panose="02040503050406030204" pitchFamily="18" charset="0"/>
                        <a:ea typeface="华文楷体" panose="02010600040101010101" charset="-122"/>
                        <a:cs typeface="Cambria Math" panose="02040503050406030204" pitchFamily="18" charset="0"/>
                      </a:rPr>
                      <m:t>(</m:t>
                    </m:r>
                    <m:r>
                      <a:rPr lang="en-US" altLang="zh-CN" sz="2200" i="1" dirty="0">
                        <a:solidFill>
                          <a:schemeClr val="tx2"/>
                        </a:solidFill>
                        <a:latin typeface="Cambria Math" panose="02040503050406030204" pitchFamily="18" charset="0"/>
                        <a:ea typeface="华文楷体" panose="02010600040101010101" charset="-122"/>
                        <a:cs typeface="Cambria Math" panose="02040503050406030204" pitchFamily="18" charset="0"/>
                      </a:rPr>
                      <m:t>𝑥</m:t>
                    </m:r>
                    <m:r>
                      <a:rPr lang="en-US" altLang="zh-CN" sz="2200" i="1" dirty="0">
                        <a:solidFill>
                          <a:schemeClr val="tx2"/>
                        </a:solidFill>
                        <a:latin typeface="Cambria Math" panose="02040503050406030204" pitchFamily="18" charset="0"/>
                        <a:ea typeface="华文楷体" panose="02010600040101010101" charset="-122"/>
                        <a:cs typeface="Cambria Math" panose="02040503050406030204" pitchFamily="18" charset="0"/>
                      </a:rPr>
                      <m:t>)=</m:t>
                    </m:r>
                    <m:f>
                      <m:fPr>
                        <m:ctrlPr>
                          <a:rPr lang="en-US" altLang="zh-CN" sz="2200" i="1" dirty="0">
                            <a:solidFill>
                              <a:schemeClr val="tx2"/>
                            </a:solidFill>
                            <a:latin typeface="Cambria Math" panose="02040503050406030204" pitchFamily="18" charset="0"/>
                            <a:ea typeface="华文楷体" panose="02010600040101010101" charset="-122"/>
                            <a:cs typeface="Cambria Math" panose="02040503050406030204" pitchFamily="18" charset="0"/>
                          </a:rPr>
                        </m:ctrlPr>
                      </m:fPr>
                      <m:num>
                        <m:r>
                          <a:rPr lang="en-US" altLang="zh-CN" sz="2200" i="1" dirty="0">
                            <a:solidFill>
                              <a:schemeClr val="tx2"/>
                            </a:solidFill>
                            <a:latin typeface="Cambria Math" panose="02040503050406030204" pitchFamily="18" charset="0"/>
                            <a:ea typeface="华文楷体" panose="02010600040101010101" charset="-122"/>
                            <a:cs typeface="Cambria Math" panose="02040503050406030204" pitchFamily="18" charset="0"/>
                          </a:rPr>
                          <m:t>𝑆</m:t>
                        </m:r>
                      </m:num>
                      <m:den>
                        <m:sSub>
                          <m:sSubPr>
                            <m:ctrlPr>
                              <a:rPr lang="en-US" altLang="zh-CN" sz="2200" i="1" dirty="0">
                                <a:solidFill>
                                  <a:schemeClr val="tx2"/>
                                </a:solidFill>
                                <a:latin typeface="Cambria Math" panose="02040503050406030204" pitchFamily="18" charset="0"/>
                                <a:ea typeface="华文楷体" panose="02010600040101010101" charset="-122"/>
                                <a:cs typeface="Cambria Math" panose="02040503050406030204" pitchFamily="18" charset="0"/>
                              </a:rPr>
                            </m:ctrlPr>
                          </m:sSubPr>
                          <m:e>
                            <m:r>
                              <a:rPr lang="en-US" altLang="zh-CN" sz="2200" i="1" dirty="0">
                                <a:solidFill>
                                  <a:schemeClr val="tx2"/>
                                </a:solidFill>
                                <a:latin typeface="Cambria Math" panose="02040503050406030204" pitchFamily="18" charset="0"/>
                                <a:ea typeface="华文楷体" panose="02010600040101010101" charset="-122"/>
                                <a:cs typeface="Cambria Math" panose="02040503050406030204" pitchFamily="18" charset="0"/>
                              </a:rPr>
                              <m:t>𝛴</m:t>
                            </m:r>
                          </m:e>
                          <m:sub>
                            <m:r>
                              <a:rPr lang="en-US" altLang="zh-CN" sz="2200" i="1" dirty="0">
                                <a:solidFill>
                                  <a:schemeClr val="tx2"/>
                                </a:solidFill>
                                <a:latin typeface="Cambria Math" panose="02040503050406030204" pitchFamily="18" charset="0"/>
                                <a:ea typeface="华文楷体" panose="02010600040101010101" charset="-122"/>
                                <a:cs typeface="Cambria Math" panose="02040503050406030204" pitchFamily="18" charset="0"/>
                              </a:rPr>
                              <m:t>𝑎</m:t>
                            </m:r>
                          </m:sub>
                        </m:sSub>
                      </m:den>
                    </m:f>
                    <m:d>
                      <m:dPr>
                        <m:begChr m:val="["/>
                        <m:endChr m:val="]"/>
                        <m:ctrlPr>
                          <a:rPr lang="en-US" altLang="zh-CN" sz="2200" i="1" dirty="0">
                            <a:solidFill>
                              <a:schemeClr val="tx2"/>
                            </a:solidFill>
                            <a:latin typeface="Cambria Math" panose="02040503050406030204" pitchFamily="18" charset="0"/>
                            <a:ea typeface="华文楷体" panose="02010600040101010101" charset="-122"/>
                            <a:cs typeface="Cambria Math" panose="02040503050406030204" pitchFamily="18" charset="0"/>
                          </a:rPr>
                        </m:ctrlPr>
                      </m:dPr>
                      <m:e>
                        <m:r>
                          <a:rPr lang="en-US" altLang="zh-CN" sz="2200" i="1" dirty="0">
                            <a:solidFill>
                              <a:schemeClr val="tx2"/>
                            </a:solidFill>
                            <a:latin typeface="Cambria Math" panose="02040503050406030204" pitchFamily="18" charset="0"/>
                            <a:ea typeface="华文楷体" panose="02010600040101010101" charset="-122"/>
                            <a:cs typeface="Cambria Math" panose="02040503050406030204" pitchFamily="18" charset="0"/>
                          </a:rPr>
                          <m:t>1</m:t>
                        </m:r>
                        <m:r>
                          <a:rPr lang="en-US" altLang="zh-CN" sz="2200" i="1" dirty="0">
                            <a:solidFill>
                              <a:schemeClr val="tx2"/>
                            </a:solidFill>
                            <a:latin typeface="Cambria Math" panose="02040503050406030204" pitchFamily="18" charset="0"/>
                            <a:ea typeface="华文楷体" panose="02010600040101010101" charset="-122"/>
                            <a:cs typeface="Cambria Math" panose="02040503050406030204" pitchFamily="18" charset="0"/>
                          </a:rPr>
                          <m:t>−</m:t>
                        </m:r>
                        <m:f>
                          <m:fPr>
                            <m:ctrlPr>
                              <a:rPr lang="en-US" altLang="zh-CN" sz="2200" i="1" dirty="0">
                                <a:solidFill>
                                  <a:schemeClr val="tx2"/>
                                </a:solidFill>
                                <a:latin typeface="Cambria Math" panose="02040503050406030204" pitchFamily="18" charset="0"/>
                                <a:ea typeface="华文楷体" panose="02010600040101010101" charset="-122"/>
                                <a:cs typeface="Cambria Math" panose="02040503050406030204" pitchFamily="18" charset="0"/>
                              </a:rPr>
                            </m:ctrlPr>
                          </m:fPr>
                          <m:num>
                            <m:r>
                              <a:rPr lang="en-US" altLang="zh-CN" sz="2200" i="1" dirty="0">
                                <a:solidFill>
                                  <a:schemeClr val="tx2"/>
                                </a:solidFill>
                                <a:latin typeface="Cambria Math" panose="02040503050406030204" pitchFamily="18" charset="0"/>
                                <a:ea typeface="华文楷体" panose="02010600040101010101" charset="-122"/>
                                <a:cs typeface="Cambria Math" panose="02040503050406030204" pitchFamily="18" charset="0"/>
                              </a:rPr>
                              <m:t>𝑐𝑜𝑠ℎ</m:t>
                            </m:r>
                            <m:r>
                              <a:rPr lang="en-US" altLang="zh-CN" sz="2200" i="1" dirty="0">
                                <a:solidFill>
                                  <a:schemeClr val="tx2"/>
                                </a:solidFill>
                                <a:latin typeface="Cambria Math" panose="02040503050406030204" pitchFamily="18" charset="0"/>
                                <a:ea typeface="华文楷体" panose="02010600040101010101" charset="-122"/>
                                <a:cs typeface="Cambria Math" panose="02040503050406030204" pitchFamily="18" charset="0"/>
                              </a:rPr>
                              <m:t>(</m:t>
                            </m:r>
                            <m:r>
                              <a:rPr lang="en-US" altLang="zh-CN" sz="2200" i="1" dirty="0">
                                <a:solidFill>
                                  <a:schemeClr val="tx2"/>
                                </a:solidFill>
                                <a:latin typeface="Cambria Math" panose="02040503050406030204" pitchFamily="18" charset="0"/>
                                <a:ea typeface="华文楷体" panose="02010600040101010101" charset="-122"/>
                                <a:cs typeface="Cambria Math" panose="02040503050406030204" pitchFamily="18" charset="0"/>
                              </a:rPr>
                              <m:t>𝑥</m:t>
                            </m:r>
                            <m:r>
                              <a:rPr lang="en-US" altLang="zh-CN" sz="2200" i="1" dirty="0">
                                <a:solidFill>
                                  <a:schemeClr val="tx2"/>
                                </a:solidFill>
                                <a:latin typeface="Cambria Math" panose="02040503050406030204" pitchFamily="18" charset="0"/>
                                <a:ea typeface="华文楷体" panose="02010600040101010101" charset="-122"/>
                                <a:cs typeface="Cambria Math" panose="02040503050406030204" pitchFamily="18" charset="0"/>
                              </a:rPr>
                              <m:t>/</m:t>
                            </m:r>
                            <m:r>
                              <a:rPr lang="en-US" altLang="zh-CN" sz="2200" i="1" dirty="0">
                                <a:solidFill>
                                  <a:schemeClr val="tx2"/>
                                </a:solidFill>
                                <a:latin typeface="Cambria Math" panose="02040503050406030204" pitchFamily="18" charset="0"/>
                                <a:ea typeface="华文楷体" panose="02010600040101010101" charset="-122"/>
                                <a:cs typeface="Cambria Math" panose="02040503050406030204" pitchFamily="18" charset="0"/>
                              </a:rPr>
                              <m:t>𝐿</m:t>
                            </m:r>
                            <m:r>
                              <a:rPr lang="en-US" altLang="zh-CN" sz="2200" i="1" dirty="0">
                                <a:solidFill>
                                  <a:schemeClr val="tx2"/>
                                </a:solidFill>
                                <a:latin typeface="Cambria Math" panose="02040503050406030204" pitchFamily="18" charset="0"/>
                                <a:ea typeface="华文楷体" panose="02010600040101010101" charset="-122"/>
                                <a:cs typeface="Cambria Math" panose="02040503050406030204" pitchFamily="18" charset="0"/>
                              </a:rPr>
                              <m:t>)</m:t>
                            </m:r>
                          </m:num>
                          <m:den>
                            <m:r>
                              <a:rPr lang="en-US" altLang="zh-CN" sz="2200" i="1" dirty="0">
                                <a:solidFill>
                                  <a:schemeClr val="tx2"/>
                                </a:solidFill>
                                <a:latin typeface="Cambria Math" panose="02040503050406030204" pitchFamily="18" charset="0"/>
                                <a:ea typeface="华文楷体" panose="02010600040101010101" charset="-122"/>
                                <a:cs typeface="Cambria Math" panose="02040503050406030204" pitchFamily="18" charset="0"/>
                              </a:rPr>
                              <m:t>𝑐𝑜𝑠ℎ</m:t>
                            </m:r>
                            <m:r>
                              <a:rPr lang="en-US" altLang="zh-CN" sz="2200" i="1" dirty="0">
                                <a:solidFill>
                                  <a:schemeClr val="tx2"/>
                                </a:solidFill>
                                <a:latin typeface="Cambria Math" panose="02040503050406030204" pitchFamily="18" charset="0"/>
                                <a:ea typeface="华文楷体" panose="02010600040101010101" charset="-122"/>
                                <a:cs typeface="Cambria Math" panose="02040503050406030204" pitchFamily="18" charset="0"/>
                              </a:rPr>
                              <m:t>(</m:t>
                            </m:r>
                            <m:f>
                              <m:fPr>
                                <m:ctrlPr>
                                  <a:rPr lang="en-US" altLang="zh-CN" sz="2200" i="1" dirty="0">
                                    <a:solidFill>
                                      <a:schemeClr val="tx2"/>
                                    </a:solidFill>
                                    <a:latin typeface="Cambria Math" panose="02040503050406030204" pitchFamily="18" charset="0"/>
                                    <a:ea typeface="华文楷体" panose="02010600040101010101" charset="-122"/>
                                    <a:cs typeface="Cambria Math" panose="02040503050406030204" pitchFamily="18" charset="0"/>
                                  </a:rPr>
                                </m:ctrlPr>
                              </m:fPr>
                              <m:num>
                                <m:r>
                                  <a:rPr lang="en-US" altLang="zh-CN" sz="2200" i="1" dirty="0">
                                    <a:solidFill>
                                      <a:schemeClr val="tx2"/>
                                    </a:solidFill>
                                    <a:latin typeface="Cambria Math" panose="02040503050406030204" pitchFamily="18" charset="0"/>
                                    <a:ea typeface="华文楷体" panose="02010600040101010101" charset="-122"/>
                                    <a:cs typeface="Cambria Math" panose="02040503050406030204" pitchFamily="18" charset="0"/>
                                  </a:rPr>
                                  <m:t>𝑎</m:t>
                                </m:r>
                                <m:r>
                                  <a:rPr lang="en-US" altLang="zh-CN" sz="2200" i="1" dirty="0">
                                    <a:solidFill>
                                      <a:schemeClr val="tx2"/>
                                    </a:solidFill>
                                    <a:latin typeface="Cambria Math" panose="02040503050406030204" pitchFamily="18" charset="0"/>
                                    <a:ea typeface="华文楷体" panose="02010600040101010101" charset="-122"/>
                                    <a:cs typeface="Cambria Math" panose="02040503050406030204" pitchFamily="18" charset="0"/>
                                  </a:rPr>
                                  <m:t>+</m:t>
                                </m:r>
                                <m:r>
                                  <a:rPr lang="en-US" altLang="zh-CN" sz="2200" i="1" dirty="0">
                                    <a:solidFill>
                                      <a:schemeClr val="tx2"/>
                                    </a:solidFill>
                                    <a:latin typeface="Cambria Math" panose="02040503050406030204" pitchFamily="18" charset="0"/>
                                    <a:ea typeface="华文楷体" panose="02010600040101010101" charset="-122"/>
                                    <a:cs typeface="Cambria Math" panose="02040503050406030204" pitchFamily="18" charset="0"/>
                                  </a:rPr>
                                  <m:t>𝑑</m:t>
                                </m:r>
                              </m:num>
                              <m:den>
                                <m:r>
                                  <a:rPr lang="en-US" altLang="zh-CN" sz="2200" i="1" dirty="0">
                                    <a:solidFill>
                                      <a:schemeClr val="tx2"/>
                                    </a:solidFill>
                                    <a:latin typeface="Cambria Math" panose="02040503050406030204" pitchFamily="18" charset="0"/>
                                    <a:ea typeface="华文楷体" panose="02010600040101010101" charset="-122"/>
                                    <a:cs typeface="Cambria Math" panose="02040503050406030204" pitchFamily="18" charset="0"/>
                                  </a:rPr>
                                  <m:t>𝐿</m:t>
                                </m:r>
                              </m:den>
                            </m:f>
                            <m:r>
                              <a:rPr lang="en-US" altLang="zh-CN" sz="2200" i="1" dirty="0">
                                <a:solidFill>
                                  <a:schemeClr val="tx2"/>
                                </a:solidFill>
                                <a:latin typeface="Cambria Math" panose="02040503050406030204" pitchFamily="18" charset="0"/>
                                <a:ea typeface="华文楷体" panose="02010600040101010101" charset="-122"/>
                                <a:cs typeface="Cambria Math" panose="02040503050406030204" pitchFamily="18" charset="0"/>
                              </a:rPr>
                              <m:t>)</m:t>
                            </m:r>
                          </m:den>
                        </m:f>
                      </m:e>
                    </m:d>
                  </m:oMath>
                </a14:m>
                <a:r>
                  <a:rPr lang="en-US" altLang="zh-CN" sz="2200" dirty="0">
                    <a:solidFill>
                      <a:schemeClr val="tx2"/>
                    </a:solidFill>
                    <a:latin typeface="华文楷体" panose="02010600040101010101" charset="-122"/>
                    <a:ea typeface="华文楷体" panose="02010600040101010101" charset="-122"/>
                  </a:rPr>
                  <a:t> </a:t>
                </a:r>
                <a:endParaRPr lang="en-US" altLang="zh-CN" sz="2200" dirty="0">
                  <a:solidFill>
                    <a:schemeClr val="tx2"/>
                  </a:solidFill>
                  <a:latin typeface="华文楷体" panose="02010600040101010101" charset="-122"/>
                  <a:ea typeface="华文楷体" panose="02010600040101010101" charset="-122"/>
                </a:endParaRPr>
              </a:p>
              <a:p>
                <a:pPr algn="ctr"/>
                <a:endParaRPr lang="en-US" altLang="zh-CN" sz="2200" dirty="0">
                  <a:solidFill>
                    <a:schemeClr val="tx2"/>
                  </a:solidFill>
                  <a:latin typeface="华文楷体" panose="02010600040101010101" charset="-122"/>
                  <a:ea typeface="华文楷体" panose="02010600040101010101" charset="-122"/>
                </a:endParaRPr>
              </a:p>
              <a:p>
                <a:pPr algn="l"/>
                <a:r>
                  <a:rPr lang="zh-CN" altLang="en-US" sz="2200" dirty="0">
                    <a:solidFill>
                      <a:schemeClr val="tx2"/>
                    </a:solidFill>
                    <a:latin typeface="华文楷体" panose="02010600040101010101" charset="-122"/>
                    <a:ea typeface="华文楷体" panose="02010600040101010101" charset="-122"/>
                  </a:rPr>
                  <a:t>解：均匀源平板扩散方程为</a:t>
                </a:r>
                <a14:m>
                  <m:oMath xmlns:m="http://schemas.openxmlformats.org/officeDocument/2006/math">
                    <m:f>
                      <m:fPr>
                        <m:ctrlPr>
                          <a:rPr lang="zh-CN" altLang="zh-CN" sz="2200" i="1">
                            <a:solidFill>
                              <a:schemeClr val="tx2"/>
                            </a:solidFill>
                            <a:latin typeface="Cambria Math" panose="02040503050406030204" pitchFamily="18" charset="0"/>
                          </a:rPr>
                        </m:ctrlPr>
                      </m:fPr>
                      <m:num>
                        <m:sSup>
                          <m:sSupPr>
                            <m:ctrlPr>
                              <a:rPr lang="zh-CN" altLang="zh-CN" sz="2200" i="1">
                                <a:solidFill>
                                  <a:schemeClr val="tx2"/>
                                </a:solidFill>
                                <a:latin typeface="Cambria Math" panose="02040503050406030204" pitchFamily="18" charset="0"/>
                              </a:rPr>
                            </m:ctrlPr>
                          </m:sSupPr>
                          <m:e>
                            <m:r>
                              <a:rPr lang="en-US" altLang="zh-CN" sz="2200">
                                <a:solidFill>
                                  <a:schemeClr val="tx2"/>
                                </a:solidFill>
                                <a:latin typeface="Cambria Math" panose="02040503050406030204" pitchFamily="18" charset="0"/>
                              </a:rPr>
                              <m:t>𝑑</m:t>
                            </m:r>
                          </m:e>
                          <m:sup>
                            <m:r>
                              <a:rPr lang="en-US" altLang="zh-CN" sz="2200">
                                <a:solidFill>
                                  <a:schemeClr val="tx2"/>
                                </a:solidFill>
                                <a:latin typeface="Cambria Math" panose="02040503050406030204" pitchFamily="18" charset="0"/>
                              </a:rPr>
                              <m:t>2</m:t>
                            </m:r>
                          </m:sup>
                        </m:sSup>
                        <m:r>
                          <a:rPr lang="en-US" altLang="zh-CN" sz="2200">
                            <a:solidFill>
                              <a:schemeClr val="tx2"/>
                            </a:solidFill>
                            <a:latin typeface="Cambria Math" panose="02040503050406030204" pitchFamily="18" charset="0"/>
                          </a:rPr>
                          <m:t>𝜙</m:t>
                        </m:r>
                        <m:r>
                          <a:rPr lang="en-US" altLang="zh-CN" sz="2200">
                            <a:solidFill>
                              <a:schemeClr val="tx2"/>
                            </a:solidFill>
                            <a:latin typeface="Cambria Math" panose="02040503050406030204" pitchFamily="18" charset="0"/>
                          </a:rPr>
                          <m:t>(</m:t>
                        </m:r>
                        <m:r>
                          <a:rPr lang="en-US" altLang="zh-CN" sz="2200">
                            <a:solidFill>
                              <a:schemeClr val="tx2"/>
                            </a:solidFill>
                            <a:latin typeface="Cambria Math" panose="02040503050406030204" pitchFamily="18" charset="0"/>
                          </a:rPr>
                          <m:t>𝑥</m:t>
                        </m:r>
                        <m:r>
                          <a:rPr lang="en-US" altLang="zh-CN" sz="2200">
                            <a:solidFill>
                              <a:schemeClr val="tx2"/>
                            </a:solidFill>
                            <a:latin typeface="Cambria Math" panose="02040503050406030204" pitchFamily="18" charset="0"/>
                          </a:rPr>
                          <m:t>)</m:t>
                        </m:r>
                      </m:num>
                      <m:den>
                        <m:r>
                          <a:rPr lang="en-US" altLang="zh-CN" sz="2200">
                            <a:solidFill>
                              <a:schemeClr val="tx2"/>
                            </a:solidFill>
                            <a:latin typeface="Cambria Math" panose="02040503050406030204" pitchFamily="18" charset="0"/>
                          </a:rPr>
                          <m:t>𝑑</m:t>
                        </m:r>
                        <m:sSup>
                          <m:sSupPr>
                            <m:ctrlPr>
                              <a:rPr lang="zh-CN" altLang="zh-CN" sz="2200" i="1">
                                <a:solidFill>
                                  <a:schemeClr val="tx2"/>
                                </a:solidFill>
                                <a:latin typeface="Cambria Math" panose="02040503050406030204" pitchFamily="18" charset="0"/>
                              </a:rPr>
                            </m:ctrlPr>
                          </m:sSupPr>
                          <m:e>
                            <m:r>
                              <a:rPr lang="en-US" altLang="zh-CN" sz="2200">
                                <a:solidFill>
                                  <a:schemeClr val="tx2"/>
                                </a:solidFill>
                                <a:latin typeface="Cambria Math" panose="02040503050406030204" pitchFamily="18" charset="0"/>
                              </a:rPr>
                              <m:t>𝑥</m:t>
                            </m:r>
                          </m:e>
                          <m:sup>
                            <m:r>
                              <a:rPr lang="en-US" altLang="zh-CN" sz="2200">
                                <a:solidFill>
                                  <a:schemeClr val="tx2"/>
                                </a:solidFill>
                                <a:latin typeface="Cambria Math" panose="02040503050406030204" pitchFamily="18" charset="0"/>
                              </a:rPr>
                              <m:t>2</m:t>
                            </m:r>
                          </m:sup>
                        </m:sSup>
                      </m:den>
                    </m:f>
                    <m:r>
                      <a:rPr lang="en-US" altLang="zh-CN" sz="2200">
                        <a:solidFill>
                          <a:schemeClr val="tx2"/>
                        </a:solidFill>
                        <a:latin typeface="Cambria Math" panose="02040503050406030204" pitchFamily="18" charset="0"/>
                      </a:rPr>
                      <m:t>−</m:t>
                    </m:r>
                    <m:f>
                      <m:fPr>
                        <m:ctrlPr>
                          <a:rPr lang="zh-CN" altLang="zh-CN" sz="2200" i="1">
                            <a:solidFill>
                              <a:schemeClr val="tx2"/>
                            </a:solidFill>
                            <a:latin typeface="Cambria Math" panose="02040503050406030204" pitchFamily="18" charset="0"/>
                          </a:rPr>
                        </m:ctrlPr>
                      </m:fPr>
                      <m:num>
                        <m:r>
                          <a:rPr lang="en-US" altLang="zh-CN" sz="2200">
                            <a:solidFill>
                              <a:schemeClr val="tx2"/>
                            </a:solidFill>
                            <a:latin typeface="Cambria Math" panose="02040503050406030204" pitchFamily="18" charset="0"/>
                          </a:rPr>
                          <m:t>𝜙</m:t>
                        </m:r>
                        <m:r>
                          <a:rPr lang="en-US" altLang="zh-CN" sz="2200">
                            <a:solidFill>
                              <a:schemeClr val="tx2"/>
                            </a:solidFill>
                            <a:latin typeface="Cambria Math" panose="02040503050406030204" pitchFamily="18" charset="0"/>
                          </a:rPr>
                          <m:t>(</m:t>
                        </m:r>
                        <m:r>
                          <a:rPr lang="en-US" altLang="zh-CN" sz="2200">
                            <a:solidFill>
                              <a:schemeClr val="tx2"/>
                            </a:solidFill>
                            <a:latin typeface="Cambria Math" panose="02040503050406030204" pitchFamily="18" charset="0"/>
                          </a:rPr>
                          <m:t>𝑥</m:t>
                        </m:r>
                        <m:r>
                          <a:rPr lang="en-US" altLang="zh-CN" sz="2200">
                            <a:solidFill>
                              <a:schemeClr val="tx2"/>
                            </a:solidFill>
                            <a:latin typeface="Cambria Math" panose="02040503050406030204" pitchFamily="18" charset="0"/>
                          </a:rPr>
                          <m:t>)</m:t>
                        </m:r>
                      </m:num>
                      <m:den>
                        <m:sSup>
                          <m:sSupPr>
                            <m:ctrlPr>
                              <a:rPr lang="zh-CN" altLang="zh-CN" sz="2200" i="1">
                                <a:solidFill>
                                  <a:schemeClr val="tx2"/>
                                </a:solidFill>
                                <a:latin typeface="Cambria Math" panose="02040503050406030204" pitchFamily="18" charset="0"/>
                              </a:rPr>
                            </m:ctrlPr>
                          </m:sSupPr>
                          <m:e>
                            <m:r>
                              <a:rPr lang="en-US" altLang="zh-CN" sz="2200">
                                <a:solidFill>
                                  <a:schemeClr val="tx2"/>
                                </a:solidFill>
                                <a:latin typeface="Cambria Math" panose="02040503050406030204" pitchFamily="18" charset="0"/>
                              </a:rPr>
                              <m:t>𝐿</m:t>
                            </m:r>
                          </m:e>
                          <m:sup>
                            <m:r>
                              <a:rPr lang="en-US" altLang="zh-CN" sz="2200">
                                <a:solidFill>
                                  <a:schemeClr val="tx2"/>
                                </a:solidFill>
                                <a:latin typeface="Cambria Math" panose="02040503050406030204" pitchFamily="18" charset="0"/>
                              </a:rPr>
                              <m:t>2</m:t>
                            </m:r>
                          </m:sup>
                        </m:sSup>
                      </m:den>
                    </m:f>
                    <m:r>
                      <a:rPr lang="en-US" altLang="zh-CN" sz="2200">
                        <a:solidFill>
                          <a:schemeClr val="tx2"/>
                        </a:solidFill>
                        <a:latin typeface="Cambria Math" panose="02040503050406030204" pitchFamily="18" charset="0"/>
                      </a:rPr>
                      <m:t>+</m:t>
                    </m:r>
                    <m:f>
                      <m:fPr>
                        <m:ctrlPr>
                          <a:rPr lang="zh-CN" altLang="zh-CN" sz="2200" i="1">
                            <a:solidFill>
                              <a:schemeClr val="tx2"/>
                            </a:solidFill>
                            <a:latin typeface="Cambria Math" panose="02040503050406030204" pitchFamily="18" charset="0"/>
                          </a:rPr>
                        </m:ctrlPr>
                      </m:fPr>
                      <m:num>
                        <m:r>
                          <a:rPr lang="en-US" altLang="zh-CN" sz="2200">
                            <a:solidFill>
                              <a:schemeClr val="tx2"/>
                            </a:solidFill>
                            <a:latin typeface="Cambria Math" panose="02040503050406030204" pitchFamily="18" charset="0"/>
                          </a:rPr>
                          <m:t>𝑆</m:t>
                        </m:r>
                      </m:num>
                      <m:den>
                        <m:r>
                          <a:rPr lang="en-US" altLang="zh-CN" sz="2200">
                            <a:solidFill>
                              <a:schemeClr val="tx2"/>
                            </a:solidFill>
                            <a:latin typeface="Cambria Math" panose="02040503050406030204" pitchFamily="18" charset="0"/>
                          </a:rPr>
                          <m:t>𝐷</m:t>
                        </m:r>
                      </m:den>
                    </m:f>
                    <m:r>
                      <a:rPr lang="en-US" altLang="zh-CN" sz="2200">
                        <a:solidFill>
                          <a:schemeClr val="tx2"/>
                        </a:solidFill>
                        <a:latin typeface="Cambria Math" panose="02040503050406030204" pitchFamily="18" charset="0"/>
                      </a:rPr>
                      <m:t>=0</m:t>
                    </m:r>
                  </m:oMath>
                </a14:m>
                <a:endParaRPr lang="en-US" altLang="zh-CN" sz="2200">
                  <a:solidFill>
                    <a:schemeClr val="tx2"/>
                  </a:solidFill>
                  <a:latin typeface="Cambria Math" panose="02040503050406030204" pitchFamily="18" charset="0"/>
                </a:endParaRPr>
              </a:p>
              <a:p>
                <a:pPr algn="l"/>
                <a:r>
                  <a:rPr lang="zh-CN" altLang="en-US" sz="2200" dirty="0">
                    <a:solidFill>
                      <a:schemeClr val="tx2"/>
                    </a:solidFill>
                    <a:latin typeface="华文楷体" panose="02010600040101010101" charset="-122"/>
                    <a:ea typeface="华文楷体" panose="02010600040101010101" charset="-122"/>
                  </a:rPr>
                  <a:t>边界条件为</a:t>
                </a:r>
                <a:r>
                  <a:rPr lang="en-US" altLang="zh-CN" sz="2200" dirty="0">
                    <a:solidFill>
                      <a:schemeClr val="tx2"/>
                    </a:solidFill>
                    <a:latin typeface="华文楷体" panose="02010600040101010101" charset="-122"/>
                    <a:ea typeface="华文楷体" panose="02010600040101010101" charset="-122"/>
                  </a:rPr>
                  <a:t>:</a:t>
                </a:r>
                <a14:m>
                  <m:oMath xmlns:m="http://schemas.openxmlformats.org/officeDocument/2006/math">
                    <m:r>
                      <a:rPr lang="el-GR" altLang="zh-CN" sz="2200" i="1" dirty="0" smtClean="0">
                        <a:solidFill>
                          <a:schemeClr val="tx2"/>
                        </a:solidFill>
                        <a:latin typeface="Cambria Math" panose="02040503050406030204" pitchFamily="18" charset="0"/>
                        <a:ea typeface="华文楷体" panose="02010600040101010101" charset="-122"/>
                      </a:rPr>
                      <m:t>𝜙</m:t>
                    </m:r>
                    <m:r>
                      <a:rPr lang="el-GR" altLang="zh-CN" sz="2200" i="1" dirty="0" smtClean="0">
                        <a:solidFill>
                          <a:schemeClr val="tx2"/>
                        </a:solidFill>
                        <a:latin typeface="Cambria Math" panose="02040503050406030204" pitchFamily="18" charset="0"/>
                        <a:ea typeface="华文楷体" panose="02010600040101010101" charset="-122"/>
                      </a:rPr>
                      <m:t>(</m:t>
                    </m:r>
                    <m:r>
                      <a:rPr lang="en-US" altLang="zh-CN" sz="2200" b="0" i="1" dirty="0" smtClean="0">
                        <a:solidFill>
                          <a:schemeClr val="tx2"/>
                        </a:solidFill>
                        <a:latin typeface="Cambria Math" panose="02040503050406030204" pitchFamily="18" charset="0"/>
                        <a:ea typeface="华文楷体" panose="02010600040101010101" charset="-122"/>
                      </a:rPr>
                      <m:t>𝑎</m:t>
                    </m:r>
                    <m:r>
                      <a:rPr lang="en-US" altLang="zh-CN" sz="2200" b="0" i="1" dirty="0" smtClean="0">
                        <a:solidFill>
                          <a:schemeClr val="tx2"/>
                        </a:solidFill>
                        <a:latin typeface="Cambria Math" panose="02040503050406030204" pitchFamily="18" charset="0"/>
                        <a:ea typeface="华文楷体" panose="02010600040101010101" charset="-122"/>
                      </a:rPr>
                      <m:t>+</m:t>
                    </m:r>
                    <m:r>
                      <a:rPr lang="en-US" altLang="zh-CN" sz="2200" b="0" i="1" dirty="0" smtClean="0">
                        <a:solidFill>
                          <a:schemeClr val="tx2"/>
                        </a:solidFill>
                        <a:latin typeface="Cambria Math" panose="02040503050406030204" pitchFamily="18" charset="0"/>
                        <a:ea typeface="华文楷体" panose="02010600040101010101" charset="-122"/>
                      </a:rPr>
                      <m:t>𝑑</m:t>
                    </m:r>
                    <m:r>
                      <a:rPr lang="en-US" altLang="zh-CN" sz="2200" i="1" dirty="0">
                        <a:solidFill>
                          <a:schemeClr val="tx2"/>
                        </a:solidFill>
                        <a:latin typeface="Cambria Math" panose="02040503050406030204" pitchFamily="18" charset="0"/>
                        <a:ea typeface="华文楷体" panose="02010600040101010101" charset="-122"/>
                      </a:rPr>
                      <m:t>)=</m:t>
                    </m:r>
                    <m:r>
                      <a:rPr lang="en-US" altLang="zh-CN" sz="2200" i="1" dirty="0">
                        <a:solidFill>
                          <a:schemeClr val="tx2"/>
                        </a:solidFill>
                        <a:latin typeface="Cambria Math" panose="02040503050406030204" pitchFamily="18" charset="0"/>
                        <a:ea typeface="华文楷体" panose="02010600040101010101" charset="-122"/>
                      </a:rPr>
                      <m:t>0</m:t>
                    </m:r>
                  </m:oMath>
                </a14:m>
                <a:endParaRPr lang="en-US" altLang="zh-CN" sz="2200" i="1" dirty="0">
                  <a:solidFill>
                    <a:schemeClr val="tx2"/>
                  </a:solidFill>
                  <a:latin typeface="Cambria Math" panose="02040503050406030204" pitchFamily="18" charset="0"/>
                  <a:ea typeface="华文楷体" panose="02010600040101010101" charset="-122"/>
                </a:endParaRPr>
              </a:p>
              <a:p>
                <a:pPr algn="l"/>
                <a:r>
                  <a:rPr lang="zh-CN" altLang="en-US" sz="2200" dirty="0">
                    <a:solidFill>
                      <a:schemeClr val="tx2"/>
                    </a:solidFill>
                    <a:latin typeface="华文楷体" panose="02010600040101010101" charset="-122"/>
                    <a:ea typeface="华文楷体" panose="02010600040101010101" charset="-122"/>
                  </a:rPr>
                  <a:t>通解</a:t>
                </a:r>
                <a:r>
                  <a:rPr lang="en-US" altLang="zh-CN" sz="2200" dirty="0">
                    <a:solidFill>
                      <a:schemeClr val="tx2"/>
                    </a:solidFill>
                    <a:latin typeface="华文楷体" panose="02010600040101010101" charset="-122"/>
                    <a:ea typeface="华文楷体" panose="02010600040101010101" charset="-122"/>
                  </a:rPr>
                  <a:t>:</a:t>
                </a:r>
                <a14:m>
                  <m:oMath xmlns:m="http://schemas.openxmlformats.org/officeDocument/2006/math">
                    <m:r>
                      <a:rPr lang="en-US" altLang="zh-CN" sz="2200" i="1" dirty="0">
                        <a:solidFill>
                          <a:schemeClr val="tx2"/>
                        </a:solidFill>
                        <a:latin typeface="Cambria Math" panose="02040503050406030204" pitchFamily="18" charset="0"/>
                        <a:ea typeface="华文楷体" panose="02010600040101010101" charset="-122"/>
                        <a:cs typeface="Cambria Math" panose="02040503050406030204" pitchFamily="18" charset="0"/>
                      </a:rPr>
                      <m:t>𝜙</m:t>
                    </m:r>
                    <m:r>
                      <a:rPr lang="en-US" altLang="zh-CN" sz="2200" i="1" dirty="0">
                        <a:solidFill>
                          <a:schemeClr val="tx2"/>
                        </a:solidFill>
                        <a:latin typeface="Cambria Math" panose="02040503050406030204" pitchFamily="18" charset="0"/>
                        <a:ea typeface="华文楷体" panose="02010600040101010101" charset="-122"/>
                        <a:cs typeface="Cambria Math" panose="02040503050406030204" pitchFamily="18" charset="0"/>
                      </a:rPr>
                      <m:t>(</m:t>
                    </m:r>
                    <m:r>
                      <a:rPr lang="en-US" altLang="zh-CN" sz="2200" i="1" dirty="0">
                        <a:solidFill>
                          <a:schemeClr val="tx2"/>
                        </a:solidFill>
                        <a:latin typeface="Cambria Math" panose="02040503050406030204" pitchFamily="18" charset="0"/>
                        <a:ea typeface="华文楷体" panose="02010600040101010101" charset="-122"/>
                        <a:cs typeface="Cambria Math" panose="02040503050406030204" pitchFamily="18" charset="0"/>
                      </a:rPr>
                      <m:t>𝑥</m:t>
                    </m:r>
                    <m:r>
                      <a:rPr lang="en-US" altLang="zh-CN" sz="2200" i="1" dirty="0">
                        <a:solidFill>
                          <a:schemeClr val="tx2"/>
                        </a:solidFill>
                        <a:latin typeface="Cambria Math" panose="02040503050406030204" pitchFamily="18" charset="0"/>
                        <a:ea typeface="华文楷体" panose="02010600040101010101" charset="-122"/>
                        <a:cs typeface="Cambria Math" panose="02040503050406030204" pitchFamily="18" charset="0"/>
                      </a:rPr>
                      <m:t>)=</m:t>
                    </m:r>
                    <m:r>
                      <a:rPr lang="en-US" altLang="zh-CN" sz="2200" i="1" dirty="0">
                        <a:solidFill>
                          <a:schemeClr val="tx2"/>
                        </a:solidFill>
                        <a:latin typeface="Cambria Math" panose="02040503050406030204" pitchFamily="18" charset="0"/>
                        <a:ea typeface="华文楷体" panose="02010600040101010101" charset="-122"/>
                        <a:cs typeface="Cambria Math" panose="02040503050406030204" pitchFamily="18" charset="0"/>
                      </a:rPr>
                      <m:t>𝐴𝑐𝑜𝑠ℎ</m:t>
                    </m:r>
                    <m:r>
                      <a:rPr lang="en-US" altLang="zh-CN" sz="2200" i="1" dirty="0">
                        <a:solidFill>
                          <a:schemeClr val="tx2"/>
                        </a:solidFill>
                        <a:latin typeface="Cambria Math" panose="02040503050406030204" pitchFamily="18" charset="0"/>
                        <a:ea typeface="华文楷体" panose="02010600040101010101" charset="-122"/>
                        <a:cs typeface="Cambria Math" panose="02040503050406030204" pitchFamily="18" charset="0"/>
                      </a:rPr>
                      <m:t>(</m:t>
                    </m:r>
                    <m:r>
                      <a:rPr lang="en-US" altLang="zh-CN" sz="2200" i="1" dirty="0">
                        <a:solidFill>
                          <a:schemeClr val="tx2"/>
                        </a:solidFill>
                        <a:latin typeface="Cambria Math" panose="02040503050406030204" pitchFamily="18" charset="0"/>
                        <a:ea typeface="华文楷体" panose="02010600040101010101" charset="-122"/>
                        <a:cs typeface="Cambria Math" panose="02040503050406030204" pitchFamily="18" charset="0"/>
                      </a:rPr>
                      <m:t>𝑥</m:t>
                    </m:r>
                    <m:r>
                      <a:rPr lang="en-US" altLang="zh-CN" sz="2200" i="1" dirty="0">
                        <a:solidFill>
                          <a:schemeClr val="tx2"/>
                        </a:solidFill>
                        <a:latin typeface="Cambria Math" panose="02040503050406030204" pitchFamily="18" charset="0"/>
                        <a:ea typeface="华文楷体" panose="02010600040101010101" charset="-122"/>
                        <a:cs typeface="Cambria Math" panose="02040503050406030204" pitchFamily="18" charset="0"/>
                      </a:rPr>
                      <m:t>/</m:t>
                    </m:r>
                    <m:r>
                      <a:rPr lang="en-US" altLang="zh-CN" sz="2200" i="1" dirty="0">
                        <a:solidFill>
                          <a:schemeClr val="tx2"/>
                        </a:solidFill>
                        <a:latin typeface="Cambria Math" panose="02040503050406030204" pitchFamily="18" charset="0"/>
                        <a:ea typeface="华文楷体" panose="02010600040101010101" charset="-122"/>
                        <a:cs typeface="Cambria Math" panose="02040503050406030204" pitchFamily="18" charset="0"/>
                      </a:rPr>
                      <m:t>𝐿</m:t>
                    </m:r>
                    <m:r>
                      <a:rPr lang="en-US" altLang="zh-CN" sz="2200" i="1" dirty="0">
                        <a:solidFill>
                          <a:schemeClr val="tx2"/>
                        </a:solidFill>
                        <a:latin typeface="Cambria Math" panose="02040503050406030204" pitchFamily="18" charset="0"/>
                        <a:ea typeface="华文楷体" panose="02010600040101010101" charset="-122"/>
                        <a:cs typeface="Cambria Math" panose="02040503050406030204" pitchFamily="18" charset="0"/>
                      </a:rPr>
                      <m:t>)+</m:t>
                    </m:r>
                    <m:r>
                      <a:rPr lang="en-US" altLang="zh-CN" sz="2200" i="1" dirty="0">
                        <a:solidFill>
                          <a:schemeClr val="tx2"/>
                        </a:solidFill>
                        <a:latin typeface="Cambria Math" panose="02040503050406030204" pitchFamily="18" charset="0"/>
                        <a:ea typeface="华文楷体" panose="02010600040101010101" charset="-122"/>
                        <a:cs typeface="Cambria Math" panose="02040503050406030204" pitchFamily="18" charset="0"/>
                      </a:rPr>
                      <m:t>𝐶𝑠𝑖𝑛ℎ</m:t>
                    </m:r>
                    <m:r>
                      <a:rPr lang="en-US" altLang="zh-CN" sz="2200" i="1" dirty="0">
                        <a:solidFill>
                          <a:schemeClr val="tx2"/>
                        </a:solidFill>
                        <a:latin typeface="Cambria Math" panose="02040503050406030204" pitchFamily="18" charset="0"/>
                        <a:ea typeface="华文楷体" panose="02010600040101010101" charset="-122"/>
                        <a:cs typeface="Cambria Math" panose="02040503050406030204" pitchFamily="18" charset="0"/>
                      </a:rPr>
                      <m:t>(</m:t>
                    </m:r>
                    <m:r>
                      <a:rPr lang="en-US" altLang="zh-CN" sz="2200" i="1" dirty="0">
                        <a:solidFill>
                          <a:schemeClr val="tx2"/>
                        </a:solidFill>
                        <a:latin typeface="Cambria Math" panose="02040503050406030204" pitchFamily="18" charset="0"/>
                        <a:ea typeface="华文楷体" panose="02010600040101010101" charset="-122"/>
                        <a:cs typeface="Cambria Math" panose="02040503050406030204" pitchFamily="18" charset="0"/>
                      </a:rPr>
                      <m:t>𝑥</m:t>
                    </m:r>
                    <m:r>
                      <a:rPr lang="en-US" altLang="zh-CN" sz="2200" i="1" dirty="0">
                        <a:solidFill>
                          <a:schemeClr val="tx2"/>
                        </a:solidFill>
                        <a:latin typeface="Cambria Math" panose="02040503050406030204" pitchFamily="18" charset="0"/>
                        <a:ea typeface="华文楷体" panose="02010600040101010101" charset="-122"/>
                        <a:cs typeface="Cambria Math" panose="02040503050406030204" pitchFamily="18" charset="0"/>
                      </a:rPr>
                      <m:t>/</m:t>
                    </m:r>
                    <m:r>
                      <a:rPr lang="en-US" altLang="zh-CN" sz="2200" i="1" dirty="0">
                        <a:solidFill>
                          <a:schemeClr val="tx2"/>
                        </a:solidFill>
                        <a:latin typeface="Cambria Math" panose="02040503050406030204" pitchFamily="18" charset="0"/>
                        <a:ea typeface="华文楷体" panose="02010600040101010101" charset="-122"/>
                        <a:cs typeface="Cambria Math" panose="02040503050406030204" pitchFamily="18" charset="0"/>
                      </a:rPr>
                      <m:t>𝐿</m:t>
                    </m:r>
                    <m:r>
                      <a:rPr lang="en-US" altLang="zh-CN" sz="2200" i="1" dirty="0">
                        <a:solidFill>
                          <a:schemeClr val="tx2"/>
                        </a:solidFill>
                        <a:latin typeface="Cambria Math" panose="02040503050406030204" pitchFamily="18" charset="0"/>
                        <a:ea typeface="华文楷体" panose="02010600040101010101" charset="-122"/>
                        <a:cs typeface="Cambria Math" panose="02040503050406030204" pitchFamily="18" charset="0"/>
                      </a:rPr>
                      <m:t>)+</m:t>
                    </m:r>
                    <m:f>
                      <m:fPr>
                        <m:ctrlPr>
                          <a:rPr lang="en-US" altLang="zh-CN" sz="2200" i="1" dirty="0">
                            <a:solidFill>
                              <a:schemeClr val="tx2"/>
                            </a:solidFill>
                            <a:latin typeface="Cambria Math" panose="02040503050406030204" pitchFamily="18" charset="0"/>
                            <a:ea typeface="华文楷体" panose="02010600040101010101" charset="-122"/>
                            <a:cs typeface="Cambria Math" panose="02040503050406030204" pitchFamily="18" charset="0"/>
                          </a:rPr>
                        </m:ctrlPr>
                      </m:fPr>
                      <m:num>
                        <m:r>
                          <a:rPr lang="en-US" altLang="zh-CN" sz="2200" i="1" dirty="0">
                            <a:solidFill>
                              <a:schemeClr val="tx2"/>
                            </a:solidFill>
                            <a:latin typeface="Cambria Math" panose="02040503050406030204" pitchFamily="18" charset="0"/>
                            <a:ea typeface="华文楷体" panose="02010600040101010101" charset="-122"/>
                            <a:cs typeface="Cambria Math" panose="02040503050406030204" pitchFamily="18" charset="0"/>
                          </a:rPr>
                          <m:t>𝑆</m:t>
                        </m:r>
                        <m:sSup>
                          <m:sSupPr>
                            <m:ctrlPr>
                              <a:rPr lang="en-US" altLang="zh-CN" sz="2200" i="1" dirty="0">
                                <a:solidFill>
                                  <a:schemeClr val="tx2"/>
                                </a:solidFill>
                                <a:latin typeface="Cambria Math" panose="02040503050406030204" pitchFamily="18" charset="0"/>
                                <a:ea typeface="华文楷体" panose="02010600040101010101" charset="-122"/>
                                <a:cs typeface="Cambria Math" panose="02040503050406030204" pitchFamily="18" charset="0"/>
                              </a:rPr>
                            </m:ctrlPr>
                          </m:sSupPr>
                          <m:e>
                            <m:r>
                              <a:rPr lang="en-US" altLang="zh-CN" sz="2200" i="1" dirty="0">
                                <a:solidFill>
                                  <a:schemeClr val="tx2"/>
                                </a:solidFill>
                                <a:latin typeface="Cambria Math" panose="02040503050406030204" pitchFamily="18" charset="0"/>
                                <a:ea typeface="华文楷体" panose="02010600040101010101" charset="-122"/>
                                <a:cs typeface="Cambria Math" panose="02040503050406030204" pitchFamily="18" charset="0"/>
                              </a:rPr>
                              <m:t>𝐿</m:t>
                            </m:r>
                          </m:e>
                          <m:sup>
                            <m:r>
                              <a:rPr lang="en-US" altLang="zh-CN" sz="2200" i="1" dirty="0">
                                <a:solidFill>
                                  <a:schemeClr val="tx2"/>
                                </a:solidFill>
                                <a:latin typeface="Cambria Math" panose="02040503050406030204" pitchFamily="18" charset="0"/>
                                <a:ea typeface="华文楷体" panose="02010600040101010101" charset="-122"/>
                                <a:cs typeface="Cambria Math" panose="02040503050406030204" pitchFamily="18" charset="0"/>
                              </a:rPr>
                              <m:t>2</m:t>
                            </m:r>
                          </m:sup>
                        </m:sSup>
                      </m:num>
                      <m:den>
                        <m:r>
                          <a:rPr lang="en-US" altLang="zh-CN" sz="2200" i="1" dirty="0">
                            <a:solidFill>
                              <a:schemeClr val="tx2"/>
                            </a:solidFill>
                            <a:latin typeface="Cambria Math" panose="02040503050406030204" pitchFamily="18" charset="0"/>
                            <a:ea typeface="华文楷体" panose="02010600040101010101" charset="-122"/>
                            <a:cs typeface="Cambria Math" panose="02040503050406030204" pitchFamily="18" charset="0"/>
                          </a:rPr>
                          <m:t>𝐷</m:t>
                        </m:r>
                      </m:den>
                    </m:f>
                  </m:oMath>
                </a14:m>
                <a:r>
                  <a:rPr lang="en-US" altLang="zh-CN" sz="2200" i="1" dirty="0">
                    <a:solidFill>
                      <a:schemeClr val="tx2"/>
                    </a:solidFill>
                    <a:latin typeface="Cambria Math" panose="02040503050406030204" pitchFamily="18" charset="0"/>
                    <a:ea typeface="华文楷体" panose="02010600040101010101" charset="-122"/>
                    <a:cs typeface="Cambria Math" panose="02040503050406030204" pitchFamily="18" charset="0"/>
                  </a:rPr>
                  <a:t> </a:t>
                </a:r>
                <a:r>
                  <a:rPr lang="en-US" altLang="zh-CN" sz="2200" i="1" dirty="0">
                    <a:solidFill>
                      <a:schemeClr val="tx2"/>
                    </a:solidFill>
                    <a:latin typeface="Cambria Math" panose="02040503050406030204" pitchFamily="18" charset="0"/>
                    <a:ea typeface="华文楷体" panose="02010600040101010101" charset="-122"/>
                    <a:cs typeface="Cambria Math" panose="02040503050406030204" pitchFamily="18" charset="0"/>
                  </a:rPr>
                  <a:t> </a:t>
                </a:r>
                <a:endParaRPr lang="en-US" altLang="zh-CN" sz="2200" i="1" dirty="0">
                  <a:solidFill>
                    <a:schemeClr val="tx2"/>
                  </a:solidFill>
                  <a:latin typeface="Cambria Math" panose="02040503050406030204" pitchFamily="18" charset="0"/>
                  <a:ea typeface="华文楷体" panose="02010600040101010101" charset="-122"/>
                  <a:cs typeface="Cambria Math" panose="02040503050406030204" pitchFamily="18" charset="0"/>
                </a:endParaRPr>
              </a:p>
              <a:p>
                <a:pPr algn="l"/>
                <a:r>
                  <a:rPr lang="zh-CN" altLang="en-US" sz="2200" dirty="0">
                    <a:solidFill>
                      <a:schemeClr val="tx2"/>
                    </a:solidFill>
                    <a:latin typeface="Cambria Math" panose="02040503050406030204" pitchFamily="18" charset="0"/>
                    <a:ea typeface="华文楷体" panose="02010600040101010101" charset="-122"/>
                    <a:cs typeface="Cambria Math" panose="02040503050406030204" pitchFamily="18" charset="0"/>
                  </a:rPr>
                  <a:t>根据系统对称性，</a:t>
                </a:r>
                <a:r>
                  <a:rPr lang="en-US" altLang="zh-CN" sz="2200" dirty="0">
                    <a:solidFill>
                      <a:schemeClr val="tx2"/>
                    </a:solidFill>
                    <a:latin typeface="Cambria Math" panose="02040503050406030204" pitchFamily="18" charset="0"/>
                    <a:ea typeface="华文楷体" panose="02010600040101010101" charset="-122"/>
                    <a:cs typeface="Cambria Math" panose="02040503050406030204" pitchFamily="18" charset="0"/>
                  </a:rPr>
                  <a:t>C=0</a:t>
                </a:r>
                <a:endParaRPr lang="en-US" altLang="zh-CN" sz="2200" dirty="0">
                  <a:solidFill>
                    <a:schemeClr val="tx2"/>
                  </a:solidFill>
                  <a:latin typeface="Cambria Math" panose="02040503050406030204" pitchFamily="18" charset="0"/>
                  <a:ea typeface="华文楷体" panose="02010600040101010101" charset="-122"/>
                  <a:cs typeface="Cambria Math" panose="02040503050406030204" pitchFamily="18" charset="0"/>
                </a:endParaRPr>
              </a:p>
              <a:p>
                <a:pPr algn="l"/>
                <a:r>
                  <a:rPr lang="zh-CN" altLang="en-US" sz="2200" dirty="0">
                    <a:solidFill>
                      <a:schemeClr val="tx2"/>
                    </a:solidFill>
                    <a:latin typeface="Cambria Math" panose="02040503050406030204" pitchFamily="18" charset="0"/>
                    <a:ea typeface="华文楷体" panose="02010600040101010101" charset="-122"/>
                    <a:cs typeface="Cambria Math" panose="02040503050406030204" pitchFamily="18" charset="0"/>
                  </a:rPr>
                  <a:t>带入边界条件，可得：</a:t>
                </a:r>
                <a:r>
                  <a:rPr lang="en-US" altLang="zh-CN" sz="2200" dirty="0">
                    <a:solidFill>
                      <a:schemeClr val="tx2"/>
                    </a:solidFill>
                    <a:latin typeface="Cambria Math" panose="02040503050406030204" pitchFamily="18" charset="0"/>
                    <a:ea typeface="华文楷体" panose="02010600040101010101" charset="-122"/>
                    <a:cs typeface="Cambria Math" panose="02040503050406030204" pitchFamily="18" charset="0"/>
                  </a:rPr>
                  <a:t>A=-</a:t>
                </a:r>
                <a14:m>
                  <m:oMath xmlns:m="http://schemas.openxmlformats.org/officeDocument/2006/math">
                    <m:f>
                      <m:fPr>
                        <m:ctrlPr>
                          <a:rPr lang="en-US" altLang="zh-CN" sz="2200" dirty="0">
                            <a:solidFill>
                              <a:schemeClr val="tx2"/>
                            </a:solidFill>
                            <a:latin typeface="Cambria Math" panose="02040503050406030204" pitchFamily="18" charset="0"/>
                            <a:ea typeface="华文楷体" panose="02010600040101010101" charset="-122"/>
                            <a:cs typeface="Cambria Math" panose="02040503050406030204" pitchFamily="18" charset="0"/>
                          </a:rPr>
                        </m:ctrlPr>
                      </m:fPr>
                      <m:num>
                        <m:r>
                          <m:rPr>
                            <m:sty m:val="p"/>
                          </m:rPr>
                          <a:rPr lang="en-US" altLang="zh-CN" sz="2200" dirty="0">
                            <a:solidFill>
                              <a:schemeClr val="tx2"/>
                            </a:solidFill>
                            <a:latin typeface="Cambria Math" panose="02040503050406030204" pitchFamily="18" charset="0"/>
                            <a:ea typeface="华文楷体" panose="02010600040101010101" charset="-122"/>
                            <a:cs typeface="Cambria Math" panose="02040503050406030204" pitchFamily="18" charset="0"/>
                          </a:rPr>
                          <m:t>S</m:t>
                        </m:r>
                      </m:num>
                      <m:den>
                        <m:sSub>
                          <m:sSubPr>
                            <m:ctrlPr>
                              <a:rPr lang="en-US" altLang="zh-CN" sz="2200" dirty="0">
                                <a:solidFill>
                                  <a:schemeClr val="tx2"/>
                                </a:solidFill>
                                <a:latin typeface="Cambria Math" panose="02040503050406030204" pitchFamily="18" charset="0"/>
                                <a:ea typeface="华文楷体" panose="02010600040101010101" charset="-122"/>
                                <a:cs typeface="Cambria Math" panose="02040503050406030204" pitchFamily="18" charset="0"/>
                              </a:rPr>
                            </m:ctrlPr>
                          </m:sSubPr>
                          <m:e>
                            <m:r>
                              <a:rPr lang="en-US" altLang="zh-CN" sz="2200" dirty="0">
                                <a:solidFill>
                                  <a:schemeClr val="tx2"/>
                                </a:solidFill>
                                <a:latin typeface="Cambria Math" panose="02040503050406030204" pitchFamily="18" charset="0"/>
                                <a:ea typeface="华文楷体" panose="02010600040101010101" charset="-122"/>
                                <a:cs typeface="Cambria Math" panose="02040503050406030204" pitchFamily="18" charset="0"/>
                              </a:rPr>
                              <m:t>Σ</m:t>
                            </m:r>
                          </m:e>
                          <m:sub>
                            <m:r>
                              <m:rPr>
                                <m:sty m:val="p"/>
                              </m:rPr>
                              <a:rPr lang="en-US" altLang="zh-CN" sz="2200" dirty="0">
                                <a:solidFill>
                                  <a:schemeClr val="tx2"/>
                                </a:solidFill>
                                <a:latin typeface="Cambria Math" panose="02040503050406030204" pitchFamily="18" charset="0"/>
                                <a:ea typeface="华文楷体" panose="02010600040101010101" charset="-122"/>
                                <a:cs typeface="Cambria Math" panose="02040503050406030204" pitchFamily="18" charset="0"/>
                              </a:rPr>
                              <m:t>a</m:t>
                            </m:r>
                          </m:sub>
                        </m:sSub>
                      </m:den>
                    </m:f>
                    <m:f>
                      <m:fPr>
                        <m:ctrlPr>
                          <a:rPr lang="en-US" altLang="zh-CN" sz="2200" dirty="0">
                            <a:solidFill>
                              <a:schemeClr val="tx2"/>
                            </a:solidFill>
                            <a:latin typeface="Cambria Math" panose="02040503050406030204" pitchFamily="18" charset="0"/>
                            <a:ea typeface="华文楷体" panose="02010600040101010101" charset="-122"/>
                            <a:cs typeface="Cambria Math" panose="02040503050406030204" pitchFamily="18" charset="0"/>
                          </a:rPr>
                        </m:ctrlPr>
                      </m:fPr>
                      <m:num>
                        <m:r>
                          <a:rPr lang="en-US" altLang="zh-CN" sz="2200" dirty="0">
                            <a:solidFill>
                              <a:schemeClr val="tx2"/>
                            </a:solidFill>
                            <a:latin typeface="Cambria Math" panose="02040503050406030204" pitchFamily="18" charset="0"/>
                            <a:ea typeface="华文楷体" panose="02010600040101010101" charset="-122"/>
                            <a:cs typeface="Cambria Math" panose="02040503050406030204" pitchFamily="18" charset="0"/>
                          </a:rPr>
                          <m:t>1</m:t>
                        </m:r>
                      </m:num>
                      <m:den>
                        <m:r>
                          <m:rPr>
                            <m:sty m:val="p"/>
                          </m:rPr>
                          <a:rPr lang="en-US" altLang="zh-CN" sz="2200" dirty="0">
                            <a:solidFill>
                              <a:schemeClr val="tx2"/>
                            </a:solidFill>
                            <a:latin typeface="Cambria Math" panose="02040503050406030204" pitchFamily="18" charset="0"/>
                            <a:ea typeface="华文楷体" panose="02010600040101010101" charset="-122"/>
                            <a:cs typeface="Cambria Math" panose="02040503050406030204" pitchFamily="18" charset="0"/>
                          </a:rPr>
                          <m:t>cosh</m:t>
                        </m:r>
                        <m:r>
                          <a:rPr lang="en-US" altLang="zh-CN" sz="2200" dirty="0">
                            <a:solidFill>
                              <a:schemeClr val="tx2"/>
                            </a:solidFill>
                            <a:latin typeface="Cambria Math" panose="02040503050406030204" pitchFamily="18" charset="0"/>
                            <a:ea typeface="华文楷体" panose="02010600040101010101" charset="-122"/>
                            <a:cs typeface="Cambria Math" panose="02040503050406030204" pitchFamily="18" charset="0"/>
                          </a:rPr>
                          <m:t>(</m:t>
                        </m:r>
                        <m:f>
                          <m:fPr>
                            <m:ctrlPr>
                              <a:rPr lang="en-US" altLang="zh-CN" sz="2200" dirty="0">
                                <a:solidFill>
                                  <a:schemeClr val="tx2"/>
                                </a:solidFill>
                                <a:latin typeface="Cambria Math" panose="02040503050406030204" pitchFamily="18" charset="0"/>
                                <a:ea typeface="华文楷体" panose="02010600040101010101" charset="-122"/>
                                <a:cs typeface="Cambria Math" panose="02040503050406030204" pitchFamily="18" charset="0"/>
                              </a:rPr>
                            </m:ctrlPr>
                          </m:fPr>
                          <m:num>
                            <m:r>
                              <m:rPr>
                                <m:sty m:val="p"/>
                              </m:rPr>
                              <a:rPr lang="en-US" altLang="zh-CN" sz="2200" dirty="0">
                                <a:solidFill>
                                  <a:schemeClr val="tx2"/>
                                </a:solidFill>
                                <a:latin typeface="Cambria Math" panose="02040503050406030204" pitchFamily="18" charset="0"/>
                                <a:ea typeface="华文楷体" panose="02010600040101010101" charset="-122"/>
                                <a:cs typeface="Cambria Math" panose="02040503050406030204" pitchFamily="18" charset="0"/>
                              </a:rPr>
                              <m:t>a</m:t>
                            </m:r>
                            <m:r>
                              <a:rPr lang="en-US" altLang="zh-CN" sz="2200" dirty="0">
                                <a:solidFill>
                                  <a:schemeClr val="tx2"/>
                                </a:solidFill>
                                <a:latin typeface="Cambria Math" panose="02040503050406030204" pitchFamily="18" charset="0"/>
                                <a:ea typeface="华文楷体" panose="02010600040101010101" charset="-122"/>
                                <a:cs typeface="Cambria Math" panose="02040503050406030204" pitchFamily="18" charset="0"/>
                              </a:rPr>
                              <m:t>+</m:t>
                            </m:r>
                            <m:r>
                              <m:rPr>
                                <m:sty m:val="p"/>
                              </m:rPr>
                              <a:rPr lang="en-US" altLang="zh-CN" sz="2200" dirty="0">
                                <a:solidFill>
                                  <a:schemeClr val="tx2"/>
                                </a:solidFill>
                                <a:latin typeface="Cambria Math" panose="02040503050406030204" pitchFamily="18" charset="0"/>
                                <a:ea typeface="华文楷体" panose="02010600040101010101" charset="-122"/>
                                <a:cs typeface="Cambria Math" panose="02040503050406030204" pitchFamily="18" charset="0"/>
                              </a:rPr>
                              <m:t>d</m:t>
                            </m:r>
                          </m:num>
                          <m:den>
                            <m:r>
                              <m:rPr>
                                <m:sty m:val="p"/>
                              </m:rPr>
                              <a:rPr lang="en-US" altLang="zh-CN" sz="2200" dirty="0">
                                <a:solidFill>
                                  <a:schemeClr val="tx2"/>
                                </a:solidFill>
                                <a:latin typeface="Cambria Math" panose="02040503050406030204" pitchFamily="18" charset="0"/>
                                <a:ea typeface="华文楷体" panose="02010600040101010101" charset="-122"/>
                                <a:cs typeface="Cambria Math" panose="02040503050406030204" pitchFamily="18" charset="0"/>
                              </a:rPr>
                              <m:t>L</m:t>
                            </m:r>
                          </m:den>
                        </m:f>
                        <m:r>
                          <a:rPr lang="en-US" altLang="zh-CN" sz="2200" dirty="0">
                            <a:solidFill>
                              <a:schemeClr val="tx2"/>
                            </a:solidFill>
                            <a:latin typeface="Cambria Math" panose="02040503050406030204" pitchFamily="18" charset="0"/>
                            <a:ea typeface="华文楷体" panose="02010600040101010101" charset="-122"/>
                            <a:cs typeface="Cambria Math" panose="02040503050406030204" pitchFamily="18" charset="0"/>
                          </a:rPr>
                          <m:t>)</m:t>
                        </m:r>
                      </m:den>
                    </m:f>
                  </m:oMath>
                </a14:m>
                <a:endParaRPr lang="en-US" altLang="zh-CN" sz="2200" dirty="0">
                  <a:solidFill>
                    <a:schemeClr val="tx2"/>
                  </a:solidFill>
                  <a:latin typeface="Cambria Math" panose="02040503050406030204" pitchFamily="18" charset="0"/>
                  <a:ea typeface="华文楷体" panose="02010600040101010101" charset="-122"/>
                  <a:cs typeface="Cambria Math" panose="02040503050406030204" pitchFamily="18" charset="0"/>
                </a:endParaRPr>
              </a:p>
              <a:p>
                <a:pPr algn="l"/>
                <a:r>
                  <a:rPr lang="zh-CN" altLang="en-US" sz="2200" dirty="0">
                    <a:solidFill>
                      <a:schemeClr val="tx2"/>
                    </a:solidFill>
                    <a:latin typeface="Cambria Math" panose="02040503050406030204" pitchFamily="18" charset="0"/>
                    <a:ea typeface="华文楷体" panose="02010600040101010101" charset="-122"/>
                    <a:cs typeface="Cambria Math" panose="02040503050406030204" pitchFamily="18" charset="0"/>
                  </a:rPr>
                  <a:t>从而得证</a:t>
                </a:r>
                <a:br>
                  <a:rPr lang="en-US" altLang="zh-CN" sz="2200" i="1" dirty="0">
                    <a:solidFill>
                      <a:schemeClr val="tx2"/>
                    </a:solidFill>
                    <a:latin typeface="Cambria Math" panose="02040503050406030204" pitchFamily="18" charset="0"/>
                    <a:ea typeface="华文楷体" panose="02010600040101010101" charset="-122"/>
                    <a:cs typeface="Cambria Math" panose="02040503050406030204" pitchFamily="18" charset="0"/>
                  </a:rPr>
                </a:br>
                <a:endParaRPr lang="en-US" altLang="zh-CN" sz="2200" dirty="0">
                  <a:solidFill>
                    <a:schemeClr val="tx2"/>
                  </a:solidFill>
                  <a:latin typeface="华文楷体" panose="02010600040101010101" charset="-122"/>
                  <a:ea typeface="华文楷体" panose="02010600040101010101" charset="-122"/>
                </a:endParaRPr>
              </a:p>
            </p:txBody>
          </p:sp>
        </mc:Choice>
        <mc:Fallback>
          <p:sp>
            <p:nvSpPr>
              <p:cNvPr id="4" name="矩形 3"/>
              <p:cNvSpPr>
                <a:spLocks noRot="1" noChangeAspect="1" noMove="1" noResize="1" noEditPoints="1" noAdjustHandles="1" noChangeArrowheads="1" noChangeShapeType="1" noTextEdit="1"/>
              </p:cNvSpPr>
              <p:nvPr/>
            </p:nvSpPr>
            <p:spPr>
              <a:xfrm>
                <a:off x="251520" y="692696"/>
                <a:ext cx="8568952" cy="4886960"/>
              </a:xfrm>
              <a:prstGeom prst="rect">
                <a:avLst/>
              </a:prstGeom>
              <a:blipFill rotWithShape="1">
                <a:blip r:embed="rId1"/>
                <a:stretch>
                  <a:fillRect l="-1" t="-11" r="4" b="11"/>
                </a:stretch>
              </a:blipFill>
            </p:spPr>
            <p:txBody>
              <a:bodyPr/>
              <a:lstStyle/>
              <a:p>
                <a:r>
                  <a:rPr lang="zh-CN" altLang="en-US">
                    <a:noFill/>
                  </a:rPr>
                  <a:t> </a:t>
                </a:r>
              </a:p>
            </p:txBody>
          </p:sp>
        </mc:Fallback>
      </mc:AlternateContent>
      <p:sp>
        <p:nvSpPr>
          <p:cNvPr id="8" name="标题 1"/>
          <p:cNvSpPr>
            <a:spLocks noGrp="1"/>
          </p:cNvSpPr>
          <p:nvPr>
            <p:ph type="title"/>
          </p:nvPr>
        </p:nvSpPr>
        <p:spPr>
          <a:xfrm>
            <a:off x="320138" y="44624"/>
            <a:ext cx="8503201" cy="504056"/>
          </a:xfrm>
        </p:spPr>
        <p:txBody>
          <a:bodyPr/>
          <a:lstStyle/>
          <a:p>
            <a:pPr algn="l"/>
            <a:r>
              <a:rPr lang="zh-CN" altLang="en-US" dirty="0"/>
              <a:t>均匀分布体源</a:t>
            </a:r>
            <a:endParaRPr lang="zh-CN" alt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矩形 3"/>
              <p:cNvSpPr/>
              <p:nvPr/>
            </p:nvSpPr>
            <p:spPr>
              <a:xfrm>
                <a:off x="251520" y="692696"/>
                <a:ext cx="8568952" cy="5597686"/>
              </a:xfrm>
              <a:prstGeom prst="rect">
                <a:avLst/>
              </a:prstGeom>
            </p:spPr>
            <p:txBody>
              <a:bodyPr wrap="square">
                <a:spAutoFit/>
              </a:bodyPr>
              <a:lstStyle/>
              <a:p>
                <a:r>
                  <a:rPr lang="en-US" altLang="zh-CN" sz="2200" dirty="0">
                    <a:solidFill>
                      <a:schemeClr val="tx2"/>
                    </a:solidFill>
                    <a:latin typeface="华文楷体" panose="02010600040101010101" charset="-122"/>
                    <a:ea typeface="华文楷体" panose="02010600040101010101" charset="-122"/>
                  </a:rPr>
                  <a:t>24</a:t>
                </a:r>
                <a:r>
                  <a:rPr lang="zh-CN" altLang="en-US" sz="2200" dirty="0">
                    <a:solidFill>
                      <a:schemeClr val="tx2"/>
                    </a:solidFill>
                    <a:latin typeface="华文楷体" panose="02010600040101010101" charset="-122"/>
                    <a:ea typeface="华文楷体" panose="02010600040101010101" charset="-122"/>
                  </a:rPr>
                  <a:t>．设半径为</a:t>
                </a:r>
                <a:r>
                  <a:rPr lang="en-US" altLang="zh-CN" sz="2200" dirty="0">
                    <a:solidFill>
                      <a:schemeClr val="tx2"/>
                    </a:solidFill>
                    <a:latin typeface="华文楷体" panose="02010600040101010101" charset="-122"/>
                    <a:ea typeface="华文楷体" panose="02010600040101010101" charset="-122"/>
                  </a:rPr>
                  <a:t>R</a:t>
                </a:r>
                <a:r>
                  <a:rPr lang="zh-CN" altLang="en-US" sz="2200" dirty="0">
                    <a:solidFill>
                      <a:schemeClr val="tx2"/>
                    </a:solidFill>
                    <a:latin typeface="华文楷体" panose="02010600040101010101" charset="-122"/>
                    <a:ea typeface="华文楷体" panose="02010600040101010101" charset="-122"/>
                  </a:rPr>
                  <a:t>的均匀球体内，每秒每单位体积均匀产生</a:t>
                </a:r>
                <a:r>
                  <a:rPr lang="en-US" altLang="zh-CN" sz="2200" dirty="0">
                    <a:solidFill>
                      <a:schemeClr val="tx2"/>
                    </a:solidFill>
                    <a:latin typeface="华文楷体" panose="02010600040101010101" charset="-122"/>
                    <a:ea typeface="华文楷体" panose="02010600040101010101" charset="-122"/>
                  </a:rPr>
                  <a:t>S</a:t>
                </a:r>
                <a:r>
                  <a:rPr lang="zh-CN" altLang="en-US" sz="2200" dirty="0">
                    <a:solidFill>
                      <a:schemeClr val="tx2"/>
                    </a:solidFill>
                    <a:latin typeface="华文楷体" panose="02010600040101010101" charset="-122"/>
                    <a:ea typeface="华文楷体" panose="02010600040101010101" charset="-122"/>
                  </a:rPr>
                  <a:t>个中子。试求球体内的中子通量密度分布。</a:t>
                </a:r>
                <a:endParaRPr lang="en-US" altLang="zh-CN" sz="2200" dirty="0">
                  <a:solidFill>
                    <a:schemeClr val="tx2"/>
                  </a:solidFill>
                  <a:latin typeface="华文楷体" panose="02010600040101010101" charset="-122"/>
                  <a:ea typeface="华文楷体" panose="02010600040101010101" charset="-122"/>
                </a:endParaRPr>
              </a:p>
              <a:p>
                <a:pPr>
                  <a:lnSpc>
                    <a:spcPct val="150000"/>
                  </a:lnSpc>
                </a:pPr>
                <a:r>
                  <a:rPr lang="zh-CN" altLang="zh-CN" sz="2200" dirty="0">
                    <a:solidFill>
                      <a:schemeClr val="tx2"/>
                    </a:solidFill>
                    <a:latin typeface="华文楷体" panose="02010600040101010101" charset="-122"/>
                    <a:ea typeface="华文楷体" panose="02010600040101010101" charset="-122"/>
                  </a:rPr>
                  <a:t>解</a:t>
                </a:r>
                <a:r>
                  <a:rPr lang="en-US" altLang="zh-CN" sz="2200" dirty="0">
                    <a:solidFill>
                      <a:schemeClr val="tx2"/>
                    </a:solidFill>
                    <a:latin typeface="华文楷体" panose="02010600040101010101" charset="-122"/>
                    <a:ea typeface="华文楷体" panose="02010600040101010101" charset="-122"/>
                  </a:rPr>
                  <a:t>: </a:t>
                </a:r>
                <a:r>
                  <a:rPr lang="zh-CN" altLang="zh-CN" sz="2200" dirty="0">
                    <a:solidFill>
                      <a:schemeClr val="tx2"/>
                    </a:solidFill>
                    <a:latin typeface="华文楷体" panose="02010600040101010101" charset="-122"/>
                    <a:ea typeface="华文楷体" panose="02010600040101010101" charset="-122"/>
                  </a:rPr>
                  <a:t>采用球坐标，有如下的扩散方程</a:t>
                </a:r>
                <a:r>
                  <a:rPr lang="en-US" altLang="zh-CN" sz="2200" dirty="0">
                    <a:solidFill>
                      <a:schemeClr val="tx2"/>
                    </a:solidFill>
                    <a:latin typeface="华文楷体" panose="02010600040101010101" charset="-122"/>
                    <a:ea typeface="华文楷体" panose="02010600040101010101" charset="-122"/>
                  </a:rPr>
                  <a:t>: </a:t>
                </a:r>
                <a14:m>
                  <m:oMath xmlns:m="http://schemas.openxmlformats.org/officeDocument/2006/math">
                    <m:r>
                      <a:rPr lang="en-US" altLang="zh-CN" sz="2200">
                        <a:solidFill>
                          <a:schemeClr val="tx2"/>
                        </a:solidFill>
                        <a:latin typeface="Cambria Math" panose="02040503050406030204" pitchFamily="18" charset="0"/>
                      </a:rPr>
                      <m:t>𝐷</m:t>
                    </m:r>
                    <m:d>
                      <m:dPr>
                        <m:ctrlPr>
                          <a:rPr lang="zh-CN" altLang="zh-CN" sz="2200" i="1">
                            <a:solidFill>
                              <a:schemeClr val="tx2"/>
                            </a:solidFill>
                            <a:latin typeface="Cambria Math" panose="02040503050406030204" pitchFamily="18" charset="0"/>
                          </a:rPr>
                        </m:ctrlPr>
                      </m:dPr>
                      <m:e>
                        <m:f>
                          <m:fPr>
                            <m:ctrlPr>
                              <a:rPr lang="zh-CN" altLang="zh-CN" sz="2200" i="1">
                                <a:solidFill>
                                  <a:schemeClr val="tx2"/>
                                </a:solidFill>
                                <a:latin typeface="Cambria Math" panose="02040503050406030204" pitchFamily="18" charset="0"/>
                              </a:rPr>
                            </m:ctrlPr>
                          </m:fPr>
                          <m:num>
                            <m:sSup>
                              <m:sSupPr>
                                <m:ctrlPr>
                                  <a:rPr lang="zh-CN" altLang="zh-CN" sz="2200" i="1">
                                    <a:solidFill>
                                      <a:schemeClr val="tx2"/>
                                    </a:solidFill>
                                    <a:latin typeface="Cambria Math" panose="02040503050406030204" pitchFamily="18" charset="0"/>
                                  </a:rPr>
                                </m:ctrlPr>
                              </m:sSupPr>
                              <m:e>
                                <m:r>
                                  <a:rPr lang="en-US" altLang="zh-CN" sz="2200">
                                    <a:solidFill>
                                      <a:schemeClr val="tx2"/>
                                    </a:solidFill>
                                    <a:latin typeface="Cambria Math" panose="02040503050406030204" pitchFamily="18" charset="0"/>
                                  </a:rPr>
                                  <m:t>𝑑</m:t>
                                </m:r>
                              </m:e>
                              <m:sup>
                                <m:r>
                                  <a:rPr lang="en-US" altLang="zh-CN" sz="2200">
                                    <a:solidFill>
                                      <a:schemeClr val="tx2"/>
                                    </a:solidFill>
                                    <a:latin typeface="Cambria Math" panose="02040503050406030204" pitchFamily="18" charset="0"/>
                                  </a:rPr>
                                  <m:t>2</m:t>
                                </m:r>
                              </m:sup>
                            </m:sSup>
                            <m:r>
                              <a:rPr lang="en-US" altLang="zh-CN" sz="2200">
                                <a:solidFill>
                                  <a:schemeClr val="tx2"/>
                                </a:solidFill>
                                <a:latin typeface="Cambria Math" panose="02040503050406030204" pitchFamily="18" charset="0"/>
                              </a:rPr>
                              <m:t>𝜙</m:t>
                            </m:r>
                            <m:r>
                              <a:rPr lang="en-US" altLang="zh-CN" sz="2200">
                                <a:solidFill>
                                  <a:schemeClr val="tx2"/>
                                </a:solidFill>
                                <a:latin typeface="Cambria Math" panose="02040503050406030204" pitchFamily="18" charset="0"/>
                              </a:rPr>
                              <m:t>(</m:t>
                            </m:r>
                            <m:r>
                              <a:rPr lang="en-US" altLang="zh-CN" sz="2200">
                                <a:solidFill>
                                  <a:schemeClr val="tx2"/>
                                </a:solidFill>
                                <a:latin typeface="Cambria Math" panose="02040503050406030204" pitchFamily="18" charset="0"/>
                              </a:rPr>
                              <m:t>𝑟</m:t>
                            </m:r>
                            <m:r>
                              <a:rPr lang="en-US" altLang="zh-CN" sz="2200">
                                <a:solidFill>
                                  <a:schemeClr val="tx2"/>
                                </a:solidFill>
                                <a:latin typeface="Cambria Math" panose="02040503050406030204" pitchFamily="18" charset="0"/>
                              </a:rPr>
                              <m:t>)</m:t>
                            </m:r>
                          </m:num>
                          <m:den>
                            <m:r>
                              <a:rPr lang="en-US" altLang="zh-CN" sz="2200">
                                <a:solidFill>
                                  <a:schemeClr val="tx2"/>
                                </a:solidFill>
                                <a:latin typeface="Cambria Math" panose="02040503050406030204" pitchFamily="18" charset="0"/>
                              </a:rPr>
                              <m:t>𝑑</m:t>
                            </m:r>
                            <m:sSup>
                              <m:sSupPr>
                                <m:ctrlPr>
                                  <a:rPr lang="zh-CN" altLang="zh-CN" sz="2200" i="1">
                                    <a:solidFill>
                                      <a:schemeClr val="tx2"/>
                                    </a:solidFill>
                                    <a:latin typeface="Cambria Math" panose="02040503050406030204" pitchFamily="18" charset="0"/>
                                  </a:rPr>
                                </m:ctrlPr>
                              </m:sSupPr>
                              <m:e>
                                <m:r>
                                  <a:rPr lang="en-US" altLang="zh-CN" sz="2200">
                                    <a:solidFill>
                                      <a:schemeClr val="tx2"/>
                                    </a:solidFill>
                                    <a:latin typeface="Cambria Math" panose="02040503050406030204" pitchFamily="18" charset="0"/>
                                  </a:rPr>
                                  <m:t>𝑟</m:t>
                                </m:r>
                              </m:e>
                              <m:sup>
                                <m:r>
                                  <a:rPr lang="en-US" altLang="zh-CN" sz="2200">
                                    <a:solidFill>
                                      <a:schemeClr val="tx2"/>
                                    </a:solidFill>
                                    <a:latin typeface="Cambria Math" panose="02040503050406030204" pitchFamily="18" charset="0"/>
                                  </a:rPr>
                                  <m:t>2</m:t>
                                </m:r>
                              </m:sup>
                            </m:sSup>
                          </m:den>
                        </m:f>
                        <m:r>
                          <a:rPr lang="en-US" altLang="zh-CN" sz="2200">
                            <a:solidFill>
                              <a:schemeClr val="tx2"/>
                            </a:solidFill>
                            <a:latin typeface="Cambria Math" panose="02040503050406030204" pitchFamily="18" charset="0"/>
                          </a:rPr>
                          <m:t>+</m:t>
                        </m:r>
                        <m:f>
                          <m:fPr>
                            <m:ctrlPr>
                              <a:rPr lang="zh-CN" altLang="zh-CN" sz="2200" i="1">
                                <a:solidFill>
                                  <a:schemeClr val="tx2"/>
                                </a:solidFill>
                                <a:latin typeface="Cambria Math" panose="02040503050406030204" pitchFamily="18" charset="0"/>
                              </a:rPr>
                            </m:ctrlPr>
                          </m:fPr>
                          <m:num>
                            <m:r>
                              <a:rPr lang="en-US" altLang="zh-CN" sz="2200">
                                <a:solidFill>
                                  <a:schemeClr val="tx2"/>
                                </a:solidFill>
                                <a:latin typeface="Cambria Math" panose="02040503050406030204" pitchFamily="18" charset="0"/>
                              </a:rPr>
                              <m:t>2</m:t>
                            </m:r>
                          </m:num>
                          <m:den>
                            <m:r>
                              <a:rPr lang="en-US" altLang="zh-CN" sz="2200">
                                <a:solidFill>
                                  <a:schemeClr val="tx2"/>
                                </a:solidFill>
                                <a:latin typeface="Cambria Math" panose="02040503050406030204" pitchFamily="18" charset="0"/>
                              </a:rPr>
                              <m:t>𝑟</m:t>
                            </m:r>
                          </m:den>
                        </m:f>
                        <m:f>
                          <m:fPr>
                            <m:ctrlPr>
                              <a:rPr lang="zh-CN" altLang="zh-CN" sz="2200" i="1">
                                <a:solidFill>
                                  <a:schemeClr val="tx2"/>
                                </a:solidFill>
                                <a:latin typeface="Cambria Math" panose="02040503050406030204" pitchFamily="18" charset="0"/>
                              </a:rPr>
                            </m:ctrlPr>
                          </m:fPr>
                          <m:num>
                            <m:r>
                              <a:rPr lang="en-US" altLang="zh-CN" sz="2200">
                                <a:solidFill>
                                  <a:schemeClr val="tx2"/>
                                </a:solidFill>
                                <a:latin typeface="Cambria Math" panose="02040503050406030204" pitchFamily="18" charset="0"/>
                              </a:rPr>
                              <m:t>𝑑</m:t>
                            </m:r>
                            <m:r>
                              <a:rPr lang="en-US" altLang="zh-CN" sz="2200">
                                <a:solidFill>
                                  <a:schemeClr val="tx2"/>
                                </a:solidFill>
                                <a:latin typeface="Cambria Math" panose="02040503050406030204" pitchFamily="18" charset="0"/>
                              </a:rPr>
                              <m:t>𝜙</m:t>
                            </m:r>
                            <m:r>
                              <a:rPr lang="en-US" altLang="zh-CN" sz="2200">
                                <a:solidFill>
                                  <a:schemeClr val="tx2"/>
                                </a:solidFill>
                                <a:latin typeface="Cambria Math" panose="02040503050406030204" pitchFamily="18" charset="0"/>
                              </a:rPr>
                              <m:t>(</m:t>
                            </m:r>
                            <m:r>
                              <a:rPr lang="en-US" altLang="zh-CN" sz="2200">
                                <a:solidFill>
                                  <a:schemeClr val="tx2"/>
                                </a:solidFill>
                                <a:latin typeface="Cambria Math" panose="02040503050406030204" pitchFamily="18" charset="0"/>
                              </a:rPr>
                              <m:t>𝑟</m:t>
                            </m:r>
                            <m:r>
                              <a:rPr lang="en-US" altLang="zh-CN" sz="2200">
                                <a:solidFill>
                                  <a:schemeClr val="tx2"/>
                                </a:solidFill>
                                <a:latin typeface="Cambria Math" panose="02040503050406030204" pitchFamily="18" charset="0"/>
                              </a:rPr>
                              <m:t>)</m:t>
                            </m:r>
                          </m:num>
                          <m:den>
                            <m:r>
                              <a:rPr lang="en-US" altLang="zh-CN" sz="2200">
                                <a:solidFill>
                                  <a:schemeClr val="tx2"/>
                                </a:solidFill>
                                <a:latin typeface="Cambria Math" panose="02040503050406030204" pitchFamily="18" charset="0"/>
                              </a:rPr>
                              <m:t>𝑑𝑟</m:t>
                            </m:r>
                          </m:den>
                        </m:f>
                      </m:e>
                    </m:d>
                    <m:r>
                      <a:rPr lang="en-US" altLang="zh-CN" sz="2200">
                        <a:solidFill>
                          <a:schemeClr val="tx2"/>
                        </a:solidFill>
                        <a:latin typeface="Cambria Math" panose="02040503050406030204" pitchFamily="18" charset="0"/>
                      </a:rPr>
                      <m:t>−</m:t>
                    </m:r>
                    <m:sSub>
                      <m:sSubPr>
                        <m:ctrlPr>
                          <a:rPr lang="zh-CN" altLang="zh-CN" sz="2200" i="1">
                            <a:solidFill>
                              <a:schemeClr val="tx2"/>
                            </a:solidFill>
                            <a:latin typeface="Cambria Math" panose="02040503050406030204" pitchFamily="18" charset="0"/>
                          </a:rPr>
                        </m:ctrlPr>
                      </m:sSubPr>
                      <m:e>
                        <m:r>
                          <m:rPr>
                            <m:sty m:val="p"/>
                          </m:rPr>
                          <a:rPr lang="en-US" altLang="zh-CN" sz="2200">
                            <a:solidFill>
                              <a:schemeClr val="tx2"/>
                            </a:solidFill>
                            <a:latin typeface="Cambria Math" panose="02040503050406030204" pitchFamily="18" charset="0"/>
                          </a:rPr>
                          <m:t>Σ</m:t>
                        </m:r>
                      </m:e>
                      <m:sub>
                        <m:r>
                          <a:rPr lang="en-US" altLang="zh-CN" sz="2200">
                            <a:solidFill>
                              <a:schemeClr val="tx2"/>
                            </a:solidFill>
                            <a:latin typeface="Cambria Math" panose="02040503050406030204" pitchFamily="18" charset="0"/>
                          </a:rPr>
                          <m:t>𝑎</m:t>
                        </m:r>
                      </m:sub>
                    </m:sSub>
                    <m:r>
                      <a:rPr lang="en-US" altLang="zh-CN" sz="2200">
                        <a:solidFill>
                          <a:schemeClr val="tx2"/>
                        </a:solidFill>
                        <a:latin typeface="Cambria Math" panose="02040503050406030204" pitchFamily="18" charset="0"/>
                      </a:rPr>
                      <m:t>𝜙</m:t>
                    </m:r>
                    <m:r>
                      <a:rPr lang="en-US" altLang="zh-CN" sz="2200">
                        <a:solidFill>
                          <a:schemeClr val="tx2"/>
                        </a:solidFill>
                        <a:latin typeface="Cambria Math" panose="02040503050406030204" pitchFamily="18" charset="0"/>
                      </a:rPr>
                      <m:t>(</m:t>
                    </m:r>
                    <m:r>
                      <a:rPr lang="en-US" altLang="zh-CN" sz="2200">
                        <a:solidFill>
                          <a:schemeClr val="tx2"/>
                        </a:solidFill>
                        <a:latin typeface="Cambria Math" panose="02040503050406030204" pitchFamily="18" charset="0"/>
                      </a:rPr>
                      <m:t>𝑟</m:t>
                    </m:r>
                    <m:r>
                      <a:rPr lang="en-US" altLang="zh-CN" sz="2200">
                        <a:solidFill>
                          <a:schemeClr val="tx2"/>
                        </a:solidFill>
                        <a:latin typeface="Cambria Math" panose="02040503050406030204" pitchFamily="18" charset="0"/>
                      </a:rPr>
                      <m:t>)+</m:t>
                    </m:r>
                    <m:r>
                      <a:rPr lang="en-US" altLang="zh-CN" sz="2200">
                        <a:solidFill>
                          <a:schemeClr val="tx2"/>
                        </a:solidFill>
                        <a:latin typeface="Cambria Math" panose="02040503050406030204" pitchFamily="18" charset="0"/>
                      </a:rPr>
                      <m:t>𝑆</m:t>
                    </m:r>
                    <m:r>
                      <a:rPr lang="en-US" altLang="zh-CN" sz="2200">
                        <a:solidFill>
                          <a:schemeClr val="tx2"/>
                        </a:solidFill>
                        <a:latin typeface="Cambria Math" panose="02040503050406030204" pitchFamily="18" charset="0"/>
                      </a:rPr>
                      <m:t>=</m:t>
                    </m:r>
                    <m:r>
                      <a:rPr lang="en-US" altLang="zh-CN" sz="2200">
                        <a:solidFill>
                          <a:schemeClr val="tx2"/>
                        </a:solidFill>
                        <a:latin typeface="Cambria Math" panose="02040503050406030204" pitchFamily="18" charset="0"/>
                      </a:rPr>
                      <m:t>0</m:t>
                    </m:r>
                    <m:r>
                      <a:rPr lang="en-US" altLang="zh-CN" sz="2200">
                        <a:solidFill>
                          <a:schemeClr val="tx2"/>
                        </a:solidFill>
                        <a:latin typeface="Cambria Math" panose="02040503050406030204" pitchFamily="18" charset="0"/>
                      </a:rPr>
                      <m:t>,(</m:t>
                    </m:r>
                    <m:r>
                      <a:rPr lang="en-US" altLang="zh-CN" sz="2200">
                        <a:solidFill>
                          <a:schemeClr val="tx2"/>
                        </a:solidFill>
                        <a:latin typeface="Cambria Math" panose="02040503050406030204" pitchFamily="18" charset="0"/>
                      </a:rPr>
                      <m:t>𝑟</m:t>
                    </m:r>
                    <m:r>
                      <a:rPr lang="en-US" altLang="zh-CN" sz="2200">
                        <a:solidFill>
                          <a:schemeClr val="tx2"/>
                        </a:solidFill>
                        <a:latin typeface="Cambria Math" panose="02040503050406030204" pitchFamily="18" charset="0"/>
                      </a:rPr>
                      <m:t>≥</m:t>
                    </m:r>
                    <m:r>
                      <a:rPr lang="en-US" altLang="zh-CN" sz="2200">
                        <a:solidFill>
                          <a:schemeClr val="tx2"/>
                        </a:solidFill>
                        <a:latin typeface="Cambria Math" panose="02040503050406030204" pitchFamily="18" charset="0"/>
                      </a:rPr>
                      <m:t>0</m:t>
                    </m:r>
                    <m:r>
                      <a:rPr lang="en-US" altLang="zh-CN" sz="2200">
                        <a:solidFill>
                          <a:schemeClr val="tx2"/>
                        </a:solidFill>
                        <a:latin typeface="Cambria Math" panose="02040503050406030204" pitchFamily="18" charset="0"/>
                      </a:rPr>
                      <m:t>)</m:t>
                    </m:r>
                  </m:oMath>
                </a14:m>
                <a:br>
                  <a:rPr lang="en-US" altLang="zh-CN" sz="2200" dirty="0">
                    <a:solidFill>
                      <a:schemeClr val="tx2"/>
                    </a:solidFill>
                    <a:latin typeface="华文楷体" panose="02010600040101010101" charset="-122"/>
                    <a:ea typeface="华文楷体" panose="02010600040101010101" charset="-122"/>
                  </a:rPr>
                </a:br>
                <a:r>
                  <a:rPr lang="zh-CN" altLang="zh-CN" sz="2200" dirty="0">
                    <a:solidFill>
                      <a:schemeClr val="tx2"/>
                    </a:solidFill>
                    <a:latin typeface="华文楷体" panose="02010600040101010101" charset="-122"/>
                    <a:ea typeface="华文楷体" panose="02010600040101010101" charset="-122"/>
                  </a:rPr>
                  <a:t>边界条件</a:t>
                </a:r>
                <a:r>
                  <a:rPr lang="en-US" altLang="zh-CN" sz="2200" dirty="0">
                    <a:solidFill>
                      <a:schemeClr val="tx2"/>
                    </a:solidFill>
                    <a:latin typeface="华文楷体" panose="02010600040101010101" charset="-122"/>
                    <a:ea typeface="华文楷体" panose="02010600040101010101" charset="-122"/>
                  </a:rPr>
                  <a:t>: </a:t>
                </a:r>
                <a14:m>
                  <m:oMath xmlns:m="http://schemas.openxmlformats.org/officeDocument/2006/math">
                    <m:r>
                      <a:rPr lang="en-US" altLang="zh-CN" sz="2200" b="0" i="0" smtClean="0">
                        <a:solidFill>
                          <a:schemeClr val="tx2"/>
                        </a:solidFill>
                        <a:latin typeface="Cambria Math" panose="02040503050406030204" pitchFamily="18" charset="0"/>
                      </a:rPr>
                      <m:t>(</m:t>
                    </m:r>
                    <m:r>
                      <m:rPr>
                        <m:sty m:val="p"/>
                      </m:rPr>
                      <a:rPr lang="en-US" altLang="zh-CN" sz="2200" b="0" i="0" smtClean="0">
                        <a:solidFill>
                          <a:schemeClr val="tx2"/>
                        </a:solidFill>
                        <a:latin typeface="Cambria Math" panose="02040503050406030204" pitchFamily="18" charset="0"/>
                      </a:rPr>
                      <m:t>i</m:t>
                    </m:r>
                    <m:r>
                      <a:rPr lang="en-US" altLang="zh-CN" sz="2200" b="0" i="0" smtClean="0">
                        <a:solidFill>
                          <a:schemeClr val="tx2"/>
                        </a:solidFill>
                        <a:latin typeface="Cambria Math" panose="02040503050406030204" pitchFamily="18" charset="0"/>
                      </a:rPr>
                      <m:t>)</m:t>
                    </m:r>
                    <m:r>
                      <a:rPr lang="en-US" altLang="zh-CN" sz="2200">
                        <a:solidFill>
                          <a:schemeClr val="tx2"/>
                        </a:solidFill>
                        <a:latin typeface="Cambria Math" panose="02040503050406030204" pitchFamily="18" charset="0"/>
                      </a:rPr>
                      <m:t>𝜙</m:t>
                    </m:r>
                    <m:r>
                      <a:rPr lang="en-US" altLang="zh-CN" sz="2200">
                        <a:solidFill>
                          <a:schemeClr val="tx2"/>
                        </a:solidFill>
                        <a:latin typeface="Cambria Math" panose="02040503050406030204" pitchFamily="18" charset="0"/>
                      </a:rPr>
                      <m:t>(</m:t>
                    </m:r>
                    <m:r>
                      <a:rPr lang="en-US" altLang="zh-CN" sz="2200">
                        <a:solidFill>
                          <a:schemeClr val="tx2"/>
                        </a:solidFill>
                        <a:latin typeface="Cambria Math" panose="02040503050406030204" pitchFamily="18" charset="0"/>
                      </a:rPr>
                      <m:t>𝑅</m:t>
                    </m:r>
                    <m:r>
                      <a:rPr lang="en-US" altLang="zh-CN" sz="2200">
                        <a:solidFill>
                          <a:schemeClr val="tx2"/>
                        </a:solidFill>
                        <a:latin typeface="Cambria Math" panose="02040503050406030204" pitchFamily="18" charset="0"/>
                      </a:rPr>
                      <m:t>)=</m:t>
                    </m:r>
                    <m:r>
                      <a:rPr lang="en-US" altLang="zh-CN" sz="2200">
                        <a:solidFill>
                          <a:schemeClr val="tx2"/>
                        </a:solidFill>
                        <a:latin typeface="Cambria Math" panose="02040503050406030204" pitchFamily="18" charset="0"/>
                      </a:rPr>
                      <m:t>0</m:t>
                    </m:r>
                    <m:r>
                      <a:rPr lang="en-US" altLang="zh-CN" sz="2200">
                        <a:solidFill>
                          <a:schemeClr val="tx2"/>
                        </a:solidFill>
                        <a:latin typeface="Cambria Math" panose="02040503050406030204" pitchFamily="18" charset="0"/>
                      </a:rPr>
                      <m:t>,</m:t>
                    </m:r>
                    <m:box>
                      <m:boxPr>
                        <m:ctrlPr>
                          <a:rPr lang="zh-CN" altLang="zh-CN" sz="2200" i="1">
                            <a:solidFill>
                              <a:schemeClr val="tx2"/>
                            </a:solidFill>
                            <a:latin typeface="Cambria Math" panose="02040503050406030204" pitchFamily="18" charset="0"/>
                          </a:rPr>
                        </m:ctrlPr>
                      </m:boxPr>
                      <m:e>
                        <m:r>
                          <a:rPr lang="en-US" altLang="zh-CN" sz="2200">
                            <a:solidFill>
                              <a:schemeClr val="tx2"/>
                            </a:solidFill>
                            <a:latin typeface="Cambria Math" panose="02040503050406030204" pitchFamily="18" charset="0"/>
                          </a:rPr>
                          <m:t> </m:t>
                        </m:r>
                      </m:e>
                    </m:box>
                    <m:r>
                      <a:rPr lang="en-US" altLang="zh-CN" sz="2200">
                        <a:solidFill>
                          <a:schemeClr val="tx2"/>
                        </a:solidFill>
                        <a:latin typeface="Cambria Math" panose="02040503050406030204" pitchFamily="18" charset="0"/>
                      </a:rPr>
                      <m:t>(</m:t>
                    </m:r>
                    <m:r>
                      <m:rPr>
                        <m:sty m:val="p"/>
                      </m:rPr>
                      <a:rPr lang="en-US" altLang="zh-CN" sz="2200">
                        <a:solidFill>
                          <a:schemeClr val="tx2"/>
                        </a:solidFill>
                        <a:latin typeface="Cambria Math" panose="02040503050406030204" pitchFamily="18" charset="0"/>
                      </a:rPr>
                      <m:t>R</m:t>
                    </m:r>
                  </m:oMath>
                </a14:m>
                <a:r>
                  <a:rPr lang="en-US" altLang="zh-CN" sz="2200" dirty="0">
                    <a:solidFill>
                      <a:schemeClr val="tx2"/>
                    </a:solidFill>
                    <a:latin typeface="华文楷体" panose="02010600040101010101" charset="-122"/>
                    <a:ea typeface="华文楷体" panose="02010600040101010101" charset="-122"/>
                  </a:rPr>
                  <a:t> </a:t>
                </a:r>
                <a:r>
                  <a:rPr lang="zh-CN" altLang="zh-CN" sz="2200" dirty="0">
                    <a:solidFill>
                      <a:schemeClr val="tx2"/>
                    </a:solidFill>
                    <a:latin typeface="华文楷体" panose="02010600040101010101" charset="-122"/>
                    <a:ea typeface="华文楷体" panose="02010600040101010101" charset="-122"/>
                  </a:rPr>
                  <a:t>包括外推距离 </a:t>
                </a:r>
                <a14:m>
                  <m:oMath xmlns:m="http://schemas.openxmlformats.org/officeDocument/2006/math">
                    <m:r>
                      <a:rPr lang="en-US" altLang="zh-CN" sz="2200">
                        <a:solidFill>
                          <a:schemeClr val="tx2"/>
                        </a:solidFill>
                        <a:latin typeface="Cambria Math" panose="02040503050406030204" pitchFamily="18" charset="0"/>
                      </a:rPr>
                      <m:t>),(</m:t>
                    </m:r>
                    <m:r>
                      <m:rPr>
                        <m:sty m:val="p"/>
                      </m:rPr>
                      <a:rPr lang="en-US" altLang="zh-CN" sz="2200">
                        <a:solidFill>
                          <a:schemeClr val="tx2"/>
                        </a:solidFill>
                        <a:latin typeface="Cambria Math" panose="02040503050406030204" pitchFamily="18" charset="0"/>
                      </a:rPr>
                      <m:t>ii</m:t>
                    </m:r>
                    <m:r>
                      <a:rPr lang="en-US" altLang="zh-CN" sz="2200">
                        <a:solidFill>
                          <a:schemeClr val="tx2"/>
                        </a:solidFill>
                        <a:latin typeface="Cambria Math" panose="02040503050406030204" pitchFamily="18" charset="0"/>
                      </a:rPr>
                      <m:t>)</m:t>
                    </m:r>
                  </m:oMath>
                </a14:m>
                <a:r>
                  <a:rPr lang="en-US" altLang="zh-CN" sz="2200" dirty="0">
                    <a:solidFill>
                      <a:schemeClr val="tx2"/>
                    </a:solidFill>
                    <a:latin typeface="华文楷体" panose="02010600040101010101" charset="-122"/>
                    <a:ea typeface="华文楷体" panose="02010600040101010101" charset="-122"/>
                  </a:rPr>
                  <a:t> </a:t>
                </a:r>
                <a:r>
                  <a:rPr lang="zh-CN" altLang="zh-CN" sz="2200" dirty="0">
                    <a:solidFill>
                      <a:schemeClr val="tx2"/>
                    </a:solidFill>
                    <a:latin typeface="华文楷体" panose="02010600040101010101" charset="-122"/>
                    <a:ea typeface="华文楷体" panose="02010600040101010101" charset="-122"/>
                  </a:rPr>
                  <a:t>球内各处中子通量密度均为有限值</a:t>
                </a:r>
                <a:r>
                  <a:rPr lang="en-US" altLang="zh-CN" sz="2200" dirty="0">
                    <a:solidFill>
                      <a:schemeClr val="tx2"/>
                    </a:solidFill>
                    <a:latin typeface="华文楷体" panose="02010600040101010101" charset="-122"/>
                    <a:ea typeface="华文楷体" panose="02010600040101010101" charset="-122"/>
                  </a:rPr>
                  <a:t>,</a:t>
                </a:r>
                <a:br>
                  <a:rPr lang="en-US" altLang="zh-CN" sz="2200" dirty="0">
                    <a:solidFill>
                      <a:schemeClr val="tx2"/>
                    </a:solidFill>
                    <a:latin typeface="华文楷体" panose="02010600040101010101" charset="-122"/>
                    <a:ea typeface="华文楷体" panose="02010600040101010101" charset="-122"/>
                  </a:rPr>
                </a:br>
                <a:r>
                  <a:rPr lang="zh-CN" altLang="zh-CN" sz="2200" dirty="0">
                    <a:solidFill>
                      <a:schemeClr val="tx2"/>
                    </a:solidFill>
                    <a:latin typeface="华文楷体" panose="02010600040101010101" charset="-122"/>
                    <a:ea typeface="华文楷体" panose="02010600040101010101" charset="-122"/>
                  </a:rPr>
                  <a:t>扩散方程可以改写为</a:t>
                </a:r>
                <a:r>
                  <a:rPr lang="zh-CN" altLang="en-US" sz="2200" dirty="0">
                    <a:solidFill>
                      <a:schemeClr val="tx2"/>
                    </a:solidFill>
                    <a:latin typeface="华文楷体" panose="02010600040101010101" charset="-122"/>
                    <a:ea typeface="华文楷体" panose="02010600040101010101" charset="-122"/>
                  </a:rPr>
                  <a:t>：</a:t>
                </a:r>
                <a:endParaRPr lang="en-US" altLang="zh-CN" sz="2200" dirty="0">
                  <a:solidFill>
                    <a:schemeClr val="tx2"/>
                  </a:solidFill>
                </a:endParaRPr>
              </a:p>
              <a:p>
                <a:pPr>
                  <a:lnSpc>
                    <a:spcPct val="150000"/>
                  </a:lnSpc>
                </a:pPr>
                <a14:m>
                  <m:oMath xmlns:m="http://schemas.openxmlformats.org/officeDocument/2006/math">
                    <m:box>
                      <m:boxPr>
                        <m:ctrlPr>
                          <a:rPr lang="zh-CN" altLang="zh-CN" sz="2200" i="1">
                            <a:solidFill>
                              <a:schemeClr val="tx2"/>
                            </a:solidFill>
                            <a:latin typeface="Cambria Math" panose="02040503050406030204" pitchFamily="18" charset="0"/>
                          </a:rPr>
                        </m:ctrlPr>
                      </m:boxPr>
                      <m:e>
                        <m:r>
                          <a:rPr lang="en-US" altLang="zh-CN" sz="2200">
                            <a:solidFill>
                              <a:schemeClr val="tx2"/>
                            </a:solidFill>
                            <a:latin typeface="Cambria Math" panose="02040503050406030204" pitchFamily="18" charset="0"/>
                          </a:rPr>
                          <m:t> </m:t>
                        </m:r>
                      </m:e>
                    </m:box>
                    <m:r>
                      <a:rPr lang="en-US" altLang="zh-CN" sz="2200">
                        <a:solidFill>
                          <a:schemeClr val="tx2"/>
                        </a:solidFill>
                        <a:latin typeface="Cambria Math" panose="02040503050406030204" pitchFamily="18" charset="0"/>
                      </a:rPr>
                      <m:t>𝐷</m:t>
                    </m:r>
                    <m:d>
                      <m:dPr>
                        <m:ctrlPr>
                          <a:rPr lang="zh-CN" altLang="zh-CN" sz="2200" i="1">
                            <a:solidFill>
                              <a:schemeClr val="tx2"/>
                            </a:solidFill>
                            <a:latin typeface="Cambria Math" panose="02040503050406030204" pitchFamily="18" charset="0"/>
                          </a:rPr>
                        </m:ctrlPr>
                      </m:dPr>
                      <m:e>
                        <m:f>
                          <m:fPr>
                            <m:ctrlPr>
                              <a:rPr lang="zh-CN" altLang="zh-CN" sz="2200" i="1">
                                <a:solidFill>
                                  <a:schemeClr val="tx2"/>
                                </a:solidFill>
                                <a:latin typeface="Cambria Math" panose="02040503050406030204" pitchFamily="18" charset="0"/>
                              </a:rPr>
                            </m:ctrlPr>
                          </m:fPr>
                          <m:num>
                            <m:sSup>
                              <m:sSupPr>
                                <m:ctrlPr>
                                  <a:rPr lang="zh-CN" altLang="zh-CN" sz="2200" i="1">
                                    <a:solidFill>
                                      <a:schemeClr val="tx2"/>
                                    </a:solidFill>
                                    <a:latin typeface="Cambria Math" panose="02040503050406030204" pitchFamily="18" charset="0"/>
                                  </a:rPr>
                                </m:ctrlPr>
                              </m:sSupPr>
                              <m:e>
                                <m:r>
                                  <a:rPr lang="en-US" altLang="zh-CN" sz="2200">
                                    <a:solidFill>
                                      <a:schemeClr val="tx2"/>
                                    </a:solidFill>
                                    <a:latin typeface="Cambria Math" panose="02040503050406030204" pitchFamily="18" charset="0"/>
                                  </a:rPr>
                                  <m:t>𝑑</m:t>
                                </m:r>
                              </m:e>
                              <m:sup>
                                <m:r>
                                  <a:rPr lang="en-US" altLang="zh-CN" sz="2200">
                                    <a:solidFill>
                                      <a:schemeClr val="tx2"/>
                                    </a:solidFill>
                                    <a:latin typeface="Cambria Math" panose="02040503050406030204" pitchFamily="18" charset="0"/>
                                  </a:rPr>
                                  <m:t>2</m:t>
                                </m:r>
                              </m:sup>
                            </m:sSup>
                            <m:r>
                              <a:rPr lang="en-US" altLang="zh-CN" sz="2200">
                                <a:solidFill>
                                  <a:schemeClr val="tx2"/>
                                </a:solidFill>
                                <a:latin typeface="Cambria Math" panose="02040503050406030204" pitchFamily="18" charset="0"/>
                              </a:rPr>
                              <m:t>𝑢</m:t>
                            </m:r>
                            <m:r>
                              <a:rPr lang="en-US" altLang="zh-CN" sz="2200">
                                <a:solidFill>
                                  <a:schemeClr val="tx2"/>
                                </a:solidFill>
                                <a:latin typeface="Cambria Math" panose="02040503050406030204" pitchFamily="18" charset="0"/>
                              </a:rPr>
                              <m:t>(</m:t>
                            </m:r>
                            <m:r>
                              <a:rPr lang="en-US" altLang="zh-CN" sz="2200">
                                <a:solidFill>
                                  <a:schemeClr val="tx2"/>
                                </a:solidFill>
                                <a:latin typeface="Cambria Math" panose="02040503050406030204" pitchFamily="18" charset="0"/>
                              </a:rPr>
                              <m:t>𝑟</m:t>
                            </m:r>
                            <m:r>
                              <a:rPr lang="en-US" altLang="zh-CN" sz="2200">
                                <a:solidFill>
                                  <a:schemeClr val="tx2"/>
                                </a:solidFill>
                                <a:latin typeface="Cambria Math" panose="02040503050406030204" pitchFamily="18" charset="0"/>
                              </a:rPr>
                              <m:t>)</m:t>
                            </m:r>
                          </m:num>
                          <m:den>
                            <m:r>
                              <a:rPr lang="en-US" altLang="zh-CN" sz="2200">
                                <a:solidFill>
                                  <a:schemeClr val="tx2"/>
                                </a:solidFill>
                                <a:latin typeface="Cambria Math" panose="02040503050406030204" pitchFamily="18" charset="0"/>
                              </a:rPr>
                              <m:t>𝑑</m:t>
                            </m:r>
                            <m:sSup>
                              <m:sSupPr>
                                <m:ctrlPr>
                                  <a:rPr lang="zh-CN" altLang="zh-CN" sz="2200" i="1">
                                    <a:solidFill>
                                      <a:schemeClr val="tx2"/>
                                    </a:solidFill>
                                    <a:latin typeface="Cambria Math" panose="02040503050406030204" pitchFamily="18" charset="0"/>
                                  </a:rPr>
                                </m:ctrlPr>
                              </m:sSupPr>
                              <m:e>
                                <m:r>
                                  <a:rPr lang="en-US" altLang="zh-CN" sz="2200">
                                    <a:solidFill>
                                      <a:schemeClr val="tx2"/>
                                    </a:solidFill>
                                    <a:latin typeface="Cambria Math" panose="02040503050406030204" pitchFamily="18" charset="0"/>
                                  </a:rPr>
                                  <m:t>𝑟</m:t>
                                </m:r>
                              </m:e>
                              <m:sup>
                                <m:r>
                                  <a:rPr lang="en-US" altLang="zh-CN" sz="2200">
                                    <a:solidFill>
                                      <a:schemeClr val="tx2"/>
                                    </a:solidFill>
                                    <a:latin typeface="Cambria Math" panose="02040503050406030204" pitchFamily="18" charset="0"/>
                                  </a:rPr>
                                  <m:t>2</m:t>
                                </m:r>
                              </m:sup>
                            </m:sSup>
                          </m:den>
                        </m:f>
                        <m:r>
                          <a:rPr lang="en-US" altLang="zh-CN" sz="2200">
                            <a:solidFill>
                              <a:schemeClr val="tx2"/>
                            </a:solidFill>
                            <a:latin typeface="Cambria Math" panose="02040503050406030204" pitchFamily="18" charset="0"/>
                          </a:rPr>
                          <m:t>+</m:t>
                        </m:r>
                        <m:f>
                          <m:fPr>
                            <m:ctrlPr>
                              <a:rPr lang="zh-CN" altLang="zh-CN" sz="2200" i="1">
                                <a:solidFill>
                                  <a:schemeClr val="tx2"/>
                                </a:solidFill>
                                <a:latin typeface="Cambria Math" panose="02040503050406030204" pitchFamily="18" charset="0"/>
                              </a:rPr>
                            </m:ctrlPr>
                          </m:fPr>
                          <m:num>
                            <m:r>
                              <a:rPr lang="en-US" altLang="zh-CN" sz="2200">
                                <a:solidFill>
                                  <a:schemeClr val="tx2"/>
                                </a:solidFill>
                                <a:latin typeface="Cambria Math" panose="02040503050406030204" pitchFamily="18" charset="0"/>
                              </a:rPr>
                              <m:t>2</m:t>
                            </m:r>
                          </m:num>
                          <m:den>
                            <m:r>
                              <a:rPr lang="en-US" altLang="zh-CN" sz="2200">
                                <a:solidFill>
                                  <a:schemeClr val="tx2"/>
                                </a:solidFill>
                                <a:latin typeface="Cambria Math" panose="02040503050406030204" pitchFamily="18" charset="0"/>
                              </a:rPr>
                              <m:t>𝑟</m:t>
                            </m:r>
                          </m:den>
                        </m:f>
                        <m:f>
                          <m:fPr>
                            <m:ctrlPr>
                              <a:rPr lang="zh-CN" altLang="zh-CN" sz="2200" i="1">
                                <a:solidFill>
                                  <a:schemeClr val="tx2"/>
                                </a:solidFill>
                                <a:latin typeface="Cambria Math" panose="02040503050406030204" pitchFamily="18" charset="0"/>
                              </a:rPr>
                            </m:ctrlPr>
                          </m:fPr>
                          <m:num>
                            <m:r>
                              <a:rPr lang="en-US" altLang="zh-CN" sz="2200">
                                <a:solidFill>
                                  <a:schemeClr val="tx2"/>
                                </a:solidFill>
                                <a:latin typeface="Cambria Math" panose="02040503050406030204" pitchFamily="18" charset="0"/>
                              </a:rPr>
                              <m:t>𝑑𝑢</m:t>
                            </m:r>
                            <m:r>
                              <a:rPr lang="en-US" altLang="zh-CN" sz="2200">
                                <a:solidFill>
                                  <a:schemeClr val="tx2"/>
                                </a:solidFill>
                                <a:latin typeface="Cambria Math" panose="02040503050406030204" pitchFamily="18" charset="0"/>
                              </a:rPr>
                              <m:t>(</m:t>
                            </m:r>
                            <m:r>
                              <a:rPr lang="en-US" altLang="zh-CN" sz="2200">
                                <a:solidFill>
                                  <a:schemeClr val="tx2"/>
                                </a:solidFill>
                                <a:latin typeface="Cambria Math" panose="02040503050406030204" pitchFamily="18" charset="0"/>
                              </a:rPr>
                              <m:t>𝑟</m:t>
                            </m:r>
                            <m:r>
                              <a:rPr lang="en-US" altLang="zh-CN" sz="2200">
                                <a:solidFill>
                                  <a:schemeClr val="tx2"/>
                                </a:solidFill>
                                <a:latin typeface="Cambria Math" panose="02040503050406030204" pitchFamily="18" charset="0"/>
                              </a:rPr>
                              <m:t>)</m:t>
                            </m:r>
                          </m:num>
                          <m:den>
                            <m:r>
                              <a:rPr lang="en-US" altLang="zh-CN" sz="2200">
                                <a:solidFill>
                                  <a:schemeClr val="tx2"/>
                                </a:solidFill>
                                <a:latin typeface="Cambria Math" panose="02040503050406030204" pitchFamily="18" charset="0"/>
                              </a:rPr>
                              <m:t>𝑑𝑟</m:t>
                            </m:r>
                          </m:den>
                        </m:f>
                      </m:e>
                    </m:d>
                    <m:r>
                      <a:rPr lang="en-US" altLang="zh-CN" sz="2200">
                        <a:solidFill>
                          <a:schemeClr val="tx2"/>
                        </a:solidFill>
                        <a:latin typeface="Cambria Math" panose="02040503050406030204" pitchFamily="18" charset="0"/>
                      </a:rPr>
                      <m:t>−</m:t>
                    </m:r>
                    <m:sSub>
                      <m:sSubPr>
                        <m:ctrlPr>
                          <a:rPr lang="zh-CN" altLang="zh-CN" sz="2200" i="1">
                            <a:solidFill>
                              <a:schemeClr val="tx2"/>
                            </a:solidFill>
                            <a:latin typeface="Cambria Math" panose="02040503050406030204" pitchFamily="18" charset="0"/>
                          </a:rPr>
                        </m:ctrlPr>
                      </m:sSubPr>
                      <m:e>
                        <m:r>
                          <m:rPr>
                            <m:sty m:val="p"/>
                          </m:rPr>
                          <a:rPr lang="en-US" altLang="zh-CN" sz="2200">
                            <a:solidFill>
                              <a:schemeClr val="tx2"/>
                            </a:solidFill>
                            <a:latin typeface="Cambria Math" panose="02040503050406030204" pitchFamily="18" charset="0"/>
                          </a:rPr>
                          <m:t>Σ</m:t>
                        </m:r>
                      </m:e>
                      <m:sub>
                        <m:r>
                          <a:rPr lang="en-US" altLang="zh-CN" sz="2200">
                            <a:solidFill>
                              <a:schemeClr val="tx2"/>
                            </a:solidFill>
                            <a:latin typeface="Cambria Math" panose="02040503050406030204" pitchFamily="18" charset="0"/>
                          </a:rPr>
                          <m:t>𝑎</m:t>
                        </m:r>
                      </m:sub>
                    </m:sSub>
                    <m:r>
                      <a:rPr lang="en-US" altLang="zh-CN" sz="2200">
                        <a:solidFill>
                          <a:schemeClr val="tx2"/>
                        </a:solidFill>
                        <a:latin typeface="Cambria Math" panose="02040503050406030204" pitchFamily="18" charset="0"/>
                      </a:rPr>
                      <m:t>𝑢</m:t>
                    </m:r>
                    <m:r>
                      <a:rPr lang="en-US" altLang="zh-CN" sz="2200">
                        <a:solidFill>
                          <a:schemeClr val="tx2"/>
                        </a:solidFill>
                        <a:latin typeface="Cambria Math" panose="02040503050406030204" pitchFamily="18" charset="0"/>
                      </a:rPr>
                      <m:t>(</m:t>
                    </m:r>
                    <m:r>
                      <a:rPr lang="en-US" altLang="zh-CN" sz="2200">
                        <a:solidFill>
                          <a:schemeClr val="tx2"/>
                        </a:solidFill>
                        <a:latin typeface="Cambria Math" panose="02040503050406030204" pitchFamily="18" charset="0"/>
                      </a:rPr>
                      <m:t>𝑟</m:t>
                    </m:r>
                    <m:r>
                      <a:rPr lang="en-US" altLang="zh-CN" sz="2200">
                        <a:solidFill>
                          <a:schemeClr val="tx2"/>
                        </a:solidFill>
                        <a:latin typeface="Cambria Math" panose="02040503050406030204" pitchFamily="18" charset="0"/>
                      </a:rPr>
                      <m:t>)=</m:t>
                    </m:r>
                    <m:r>
                      <a:rPr lang="en-US" altLang="zh-CN" sz="2200">
                        <a:solidFill>
                          <a:schemeClr val="tx2"/>
                        </a:solidFill>
                        <a:latin typeface="Cambria Math" panose="02040503050406030204" pitchFamily="18" charset="0"/>
                      </a:rPr>
                      <m:t>0</m:t>
                    </m:r>
                    <m:r>
                      <a:rPr lang="en-US" altLang="zh-CN" sz="2200">
                        <a:solidFill>
                          <a:schemeClr val="tx2"/>
                        </a:solidFill>
                        <a:latin typeface="Cambria Math" panose="02040503050406030204" pitchFamily="18" charset="0"/>
                      </a:rPr>
                      <m:t>,</m:t>
                    </m:r>
                  </m:oMath>
                </a14:m>
                <a:r>
                  <a:rPr lang="en-US" altLang="zh-CN" sz="2200" dirty="0">
                    <a:solidFill>
                      <a:schemeClr val="tx2"/>
                    </a:solidFill>
                    <a:latin typeface="华文楷体" panose="02010600040101010101" charset="-122"/>
                    <a:ea typeface="华文楷体" panose="02010600040101010101" charset="-122"/>
                  </a:rPr>
                  <a:t> </a:t>
                </a:r>
                <a:r>
                  <a:rPr lang="zh-CN" altLang="zh-CN" sz="2200" dirty="0">
                    <a:solidFill>
                      <a:schemeClr val="tx2"/>
                    </a:solidFill>
                    <a:latin typeface="华文楷体" panose="02010600040101010101" charset="-122"/>
                    <a:ea typeface="华文楷体" panose="02010600040101010101" charset="-122"/>
                  </a:rPr>
                  <a:t>其中 </a:t>
                </a:r>
                <a14:m>
                  <m:oMath xmlns:m="http://schemas.openxmlformats.org/officeDocument/2006/math">
                    <m:r>
                      <a:rPr lang="en-US" altLang="zh-CN" sz="2200">
                        <a:solidFill>
                          <a:schemeClr val="tx2"/>
                        </a:solidFill>
                        <a:latin typeface="Cambria Math" panose="02040503050406030204" pitchFamily="18" charset="0"/>
                      </a:rPr>
                      <m:t>𝑢</m:t>
                    </m:r>
                    <m:r>
                      <a:rPr lang="en-US" altLang="zh-CN" sz="2200">
                        <a:solidFill>
                          <a:schemeClr val="tx2"/>
                        </a:solidFill>
                        <a:latin typeface="Cambria Math" panose="02040503050406030204" pitchFamily="18" charset="0"/>
                      </a:rPr>
                      <m:t>(</m:t>
                    </m:r>
                    <m:r>
                      <a:rPr lang="en-US" altLang="zh-CN" sz="2200">
                        <a:solidFill>
                          <a:schemeClr val="tx2"/>
                        </a:solidFill>
                        <a:latin typeface="Cambria Math" panose="02040503050406030204" pitchFamily="18" charset="0"/>
                      </a:rPr>
                      <m:t>𝑟</m:t>
                    </m:r>
                    <m:r>
                      <a:rPr lang="en-US" altLang="zh-CN" sz="2200">
                        <a:solidFill>
                          <a:schemeClr val="tx2"/>
                        </a:solidFill>
                        <a:latin typeface="Cambria Math" panose="02040503050406030204" pitchFamily="18" charset="0"/>
                      </a:rPr>
                      <m:t>)=</m:t>
                    </m:r>
                    <m:r>
                      <m:rPr>
                        <m:sty m:val="p"/>
                      </m:rPr>
                      <a:rPr lang="en-US" altLang="zh-CN" sz="2200">
                        <a:solidFill>
                          <a:schemeClr val="tx2"/>
                        </a:solidFill>
                        <a:latin typeface="Cambria Math" panose="02040503050406030204" pitchFamily="18" charset="0"/>
                      </a:rPr>
                      <m:t>Φ</m:t>
                    </m:r>
                    <m:r>
                      <a:rPr lang="en-US" altLang="zh-CN" sz="2200">
                        <a:solidFill>
                          <a:schemeClr val="tx2"/>
                        </a:solidFill>
                        <a:latin typeface="Cambria Math" panose="02040503050406030204" pitchFamily="18" charset="0"/>
                      </a:rPr>
                      <m:t>(</m:t>
                    </m:r>
                    <m:r>
                      <a:rPr lang="en-US" altLang="zh-CN" sz="2200">
                        <a:solidFill>
                          <a:schemeClr val="tx2"/>
                        </a:solidFill>
                        <a:latin typeface="Cambria Math" panose="02040503050406030204" pitchFamily="18" charset="0"/>
                      </a:rPr>
                      <m:t>𝑟</m:t>
                    </m:r>
                    <m:r>
                      <a:rPr lang="en-US" altLang="zh-CN" sz="2200">
                        <a:solidFill>
                          <a:schemeClr val="tx2"/>
                        </a:solidFill>
                        <a:latin typeface="Cambria Math" panose="02040503050406030204" pitchFamily="18" charset="0"/>
                      </a:rPr>
                      <m:t>)−</m:t>
                    </m:r>
                    <m:r>
                      <a:rPr lang="en-US" altLang="zh-CN" sz="2200">
                        <a:solidFill>
                          <a:schemeClr val="tx2"/>
                        </a:solidFill>
                        <a:latin typeface="Cambria Math" panose="02040503050406030204" pitchFamily="18" charset="0"/>
                      </a:rPr>
                      <m:t>𝑆</m:t>
                    </m:r>
                    <m:r>
                      <a:rPr lang="en-US" altLang="zh-CN" sz="2200">
                        <a:solidFill>
                          <a:schemeClr val="tx2"/>
                        </a:solidFill>
                        <a:latin typeface="Cambria Math" panose="02040503050406030204" pitchFamily="18" charset="0"/>
                      </a:rPr>
                      <m:t>/</m:t>
                    </m:r>
                    <m:sSub>
                      <m:sSubPr>
                        <m:ctrlPr>
                          <a:rPr lang="zh-CN" altLang="zh-CN" sz="2200" i="1">
                            <a:solidFill>
                              <a:schemeClr val="tx2"/>
                            </a:solidFill>
                            <a:latin typeface="Cambria Math" panose="02040503050406030204" pitchFamily="18" charset="0"/>
                          </a:rPr>
                        </m:ctrlPr>
                      </m:sSubPr>
                      <m:e>
                        <m:r>
                          <m:rPr>
                            <m:sty m:val="p"/>
                          </m:rPr>
                          <a:rPr lang="en-US" altLang="zh-CN" sz="2200">
                            <a:solidFill>
                              <a:schemeClr val="tx2"/>
                            </a:solidFill>
                            <a:latin typeface="Cambria Math" panose="02040503050406030204" pitchFamily="18" charset="0"/>
                          </a:rPr>
                          <m:t>Σ</m:t>
                        </m:r>
                      </m:e>
                      <m:sub>
                        <m:r>
                          <a:rPr lang="en-US" altLang="zh-CN" sz="2200">
                            <a:solidFill>
                              <a:schemeClr val="tx2"/>
                            </a:solidFill>
                            <a:latin typeface="Cambria Math" panose="02040503050406030204" pitchFamily="18" charset="0"/>
                          </a:rPr>
                          <m:t>𝑎</m:t>
                        </m:r>
                      </m:sub>
                    </m:sSub>
                  </m:oMath>
                </a14:m>
                <a:br>
                  <a:rPr lang="en-US" altLang="zh-CN" sz="2200" dirty="0">
                    <a:solidFill>
                      <a:schemeClr val="tx2"/>
                    </a:solidFill>
                    <a:latin typeface="华文楷体" panose="02010600040101010101" charset="-122"/>
                    <a:ea typeface="华文楷体" panose="02010600040101010101" charset="-122"/>
                  </a:rPr>
                </a:br>
                <a:r>
                  <a:rPr lang="zh-CN" altLang="zh-CN" sz="2200" dirty="0">
                    <a:solidFill>
                      <a:schemeClr val="tx2"/>
                    </a:solidFill>
                    <a:latin typeface="华文楷体" panose="02010600040101010101" charset="-122"/>
                    <a:ea typeface="华文楷体" panose="02010600040101010101" charset="-122"/>
                  </a:rPr>
                  <a:t>查表得到通解为</a:t>
                </a:r>
                <a:r>
                  <a:rPr lang="en-US" altLang="zh-CN" sz="2200" dirty="0">
                    <a:solidFill>
                      <a:schemeClr val="tx2"/>
                    </a:solidFill>
                    <a:latin typeface="华文楷体" panose="02010600040101010101" charset="-122"/>
                    <a:ea typeface="华文楷体" panose="02010600040101010101" charset="-122"/>
                  </a:rPr>
                  <a:t> : </a:t>
                </a:r>
                <a14:m>
                  <m:oMath xmlns:m="http://schemas.openxmlformats.org/officeDocument/2006/math">
                    <m:r>
                      <a:rPr lang="en-US" altLang="zh-CN" sz="2200">
                        <a:solidFill>
                          <a:schemeClr val="tx2"/>
                        </a:solidFill>
                        <a:latin typeface="Cambria Math" panose="02040503050406030204" pitchFamily="18" charset="0"/>
                      </a:rPr>
                      <m:t>𝑢</m:t>
                    </m:r>
                    <m:r>
                      <a:rPr lang="en-US" altLang="zh-CN" sz="2200">
                        <a:solidFill>
                          <a:schemeClr val="tx2"/>
                        </a:solidFill>
                        <a:latin typeface="Cambria Math" panose="02040503050406030204" pitchFamily="18" charset="0"/>
                      </a:rPr>
                      <m:t>(</m:t>
                    </m:r>
                    <m:r>
                      <a:rPr lang="en-US" altLang="zh-CN" sz="2200">
                        <a:solidFill>
                          <a:schemeClr val="tx2"/>
                        </a:solidFill>
                        <a:latin typeface="Cambria Math" panose="02040503050406030204" pitchFamily="18" charset="0"/>
                      </a:rPr>
                      <m:t>𝑟</m:t>
                    </m:r>
                    <m:r>
                      <a:rPr lang="en-US" altLang="zh-CN" sz="2200">
                        <a:solidFill>
                          <a:schemeClr val="tx2"/>
                        </a:solidFill>
                        <a:latin typeface="Cambria Math" panose="02040503050406030204" pitchFamily="18" charset="0"/>
                      </a:rPr>
                      <m:t>)=</m:t>
                    </m:r>
                    <m:r>
                      <a:rPr lang="en-US" altLang="zh-CN" sz="2200">
                        <a:solidFill>
                          <a:schemeClr val="tx2"/>
                        </a:solidFill>
                        <a:latin typeface="Cambria Math" panose="02040503050406030204" pitchFamily="18" charset="0"/>
                      </a:rPr>
                      <m:t>𝐴</m:t>
                    </m:r>
                    <m:f>
                      <m:fPr>
                        <m:ctrlPr>
                          <a:rPr lang="zh-CN" altLang="zh-CN" sz="2200" i="1">
                            <a:solidFill>
                              <a:schemeClr val="tx2"/>
                            </a:solidFill>
                            <a:latin typeface="Cambria Math" panose="02040503050406030204" pitchFamily="18" charset="0"/>
                          </a:rPr>
                        </m:ctrlPr>
                      </m:fPr>
                      <m:num>
                        <m:sSup>
                          <m:sSupPr>
                            <m:ctrlPr>
                              <a:rPr lang="zh-CN" altLang="zh-CN" sz="2200" i="1">
                                <a:solidFill>
                                  <a:schemeClr val="tx2"/>
                                </a:solidFill>
                                <a:latin typeface="Cambria Math" panose="02040503050406030204" pitchFamily="18" charset="0"/>
                              </a:rPr>
                            </m:ctrlPr>
                          </m:sSupPr>
                          <m:e>
                            <m:r>
                              <a:rPr lang="en-US" altLang="zh-CN" sz="2200">
                                <a:solidFill>
                                  <a:schemeClr val="tx2"/>
                                </a:solidFill>
                                <a:latin typeface="Cambria Math" panose="02040503050406030204" pitchFamily="18" charset="0"/>
                              </a:rPr>
                              <m:t>𝑒</m:t>
                            </m:r>
                          </m:e>
                          <m:sup>
                            <m:r>
                              <a:rPr lang="en-US" altLang="zh-CN" sz="2200">
                                <a:solidFill>
                                  <a:schemeClr val="tx2"/>
                                </a:solidFill>
                                <a:latin typeface="Cambria Math" panose="02040503050406030204" pitchFamily="18" charset="0"/>
                              </a:rPr>
                              <m:t>−</m:t>
                            </m:r>
                            <m:r>
                              <a:rPr lang="en-US" altLang="zh-CN" sz="2200">
                                <a:solidFill>
                                  <a:schemeClr val="tx2"/>
                                </a:solidFill>
                                <a:latin typeface="Cambria Math" panose="02040503050406030204" pitchFamily="18" charset="0"/>
                              </a:rPr>
                              <m:t>𝑟</m:t>
                            </m:r>
                            <m:r>
                              <a:rPr lang="en-US" altLang="zh-CN" sz="2200">
                                <a:solidFill>
                                  <a:schemeClr val="tx2"/>
                                </a:solidFill>
                                <a:latin typeface="Cambria Math" panose="02040503050406030204" pitchFamily="18" charset="0"/>
                              </a:rPr>
                              <m:t>/</m:t>
                            </m:r>
                            <m:r>
                              <a:rPr lang="en-US" altLang="zh-CN" sz="2200">
                                <a:solidFill>
                                  <a:schemeClr val="tx2"/>
                                </a:solidFill>
                                <a:latin typeface="Cambria Math" panose="02040503050406030204" pitchFamily="18" charset="0"/>
                              </a:rPr>
                              <m:t>𝐿</m:t>
                            </m:r>
                          </m:sup>
                        </m:sSup>
                      </m:num>
                      <m:den>
                        <m:r>
                          <a:rPr lang="en-US" altLang="zh-CN" sz="2200">
                            <a:solidFill>
                              <a:schemeClr val="tx2"/>
                            </a:solidFill>
                            <a:latin typeface="Cambria Math" panose="02040503050406030204" pitchFamily="18" charset="0"/>
                          </a:rPr>
                          <m:t>𝑟</m:t>
                        </m:r>
                      </m:den>
                    </m:f>
                    <m:r>
                      <a:rPr lang="en-US" altLang="zh-CN" sz="2200">
                        <a:solidFill>
                          <a:schemeClr val="tx2"/>
                        </a:solidFill>
                        <a:latin typeface="Cambria Math" panose="02040503050406030204" pitchFamily="18" charset="0"/>
                      </a:rPr>
                      <m:t>+</m:t>
                    </m:r>
                    <m:r>
                      <a:rPr lang="en-US" altLang="zh-CN" sz="2200">
                        <a:solidFill>
                          <a:schemeClr val="tx2"/>
                        </a:solidFill>
                        <a:latin typeface="Cambria Math" panose="02040503050406030204" pitchFamily="18" charset="0"/>
                      </a:rPr>
                      <m:t>𝐶</m:t>
                    </m:r>
                    <m:f>
                      <m:fPr>
                        <m:ctrlPr>
                          <a:rPr lang="zh-CN" altLang="zh-CN" sz="2200" i="1">
                            <a:solidFill>
                              <a:schemeClr val="tx2"/>
                            </a:solidFill>
                            <a:latin typeface="Cambria Math" panose="02040503050406030204" pitchFamily="18" charset="0"/>
                          </a:rPr>
                        </m:ctrlPr>
                      </m:fPr>
                      <m:num>
                        <m:sSup>
                          <m:sSupPr>
                            <m:ctrlPr>
                              <a:rPr lang="zh-CN" altLang="zh-CN" sz="2200" i="1">
                                <a:solidFill>
                                  <a:schemeClr val="tx2"/>
                                </a:solidFill>
                                <a:latin typeface="Cambria Math" panose="02040503050406030204" pitchFamily="18" charset="0"/>
                              </a:rPr>
                            </m:ctrlPr>
                          </m:sSupPr>
                          <m:e>
                            <m:r>
                              <a:rPr lang="en-US" altLang="zh-CN" sz="2200">
                                <a:solidFill>
                                  <a:schemeClr val="tx2"/>
                                </a:solidFill>
                                <a:latin typeface="Cambria Math" panose="02040503050406030204" pitchFamily="18" charset="0"/>
                              </a:rPr>
                              <m:t>𝑒</m:t>
                            </m:r>
                          </m:e>
                          <m:sup>
                            <m:r>
                              <a:rPr lang="en-US" altLang="zh-CN" sz="2200">
                                <a:solidFill>
                                  <a:schemeClr val="tx2"/>
                                </a:solidFill>
                                <a:latin typeface="Cambria Math" panose="02040503050406030204" pitchFamily="18" charset="0"/>
                              </a:rPr>
                              <m:t>𝑟</m:t>
                            </m:r>
                            <m:r>
                              <a:rPr lang="en-US" altLang="zh-CN" sz="2200">
                                <a:solidFill>
                                  <a:schemeClr val="tx2"/>
                                </a:solidFill>
                                <a:latin typeface="Cambria Math" panose="02040503050406030204" pitchFamily="18" charset="0"/>
                              </a:rPr>
                              <m:t>/</m:t>
                            </m:r>
                            <m:r>
                              <a:rPr lang="en-US" altLang="zh-CN" sz="2200">
                                <a:solidFill>
                                  <a:schemeClr val="tx2"/>
                                </a:solidFill>
                                <a:latin typeface="Cambria Math" panose="02040503050406030204" pitchFamily="18" charset="0"/>
                              </a:rPr>
                              <m:t>𝐿</m:t>
                            </m:r>
                          </m:sup>
                        </m:sSup>
                      </m:num>
                      <m:den>
                        <m:r>
                          <a:rPr lang="en-US" altLang="zh-CN" sz="2200">
                            <a:solidFill>
                              <a:schemeClr val="tx2"/>
                            </a:solidFill>
                            <a:latin typeface="Cambria Math" panose="02040503050406030204" pitchFamily="18" charset="0"/>
                          </a:rPr>
                          <m:t>𝑟</m:t>
                        </m:r>
                      </m:den>
                    </m:f>
                  </m:oMath>
                </a14:m>
                <a:endParaRPr lang="en-US" altLang="zh-CN" sz="2200" dirty="0">
                  <a:solidFill>
                    <a:schemeClr val="tx2"/>
                  </a:solidFill>
                  <a:latin typeface="华文楷体" panose="02010600040101010101" charset="-122"/>
                  <a:ea typeface="华文楷体" panose="02010600040101010101" charset="-122"/>
                </a:endParaRPr>
              </a:p>
              <a:p>
                <a:endParaRPr lang="zh-CN" altLang="zh-CN" sz="2200" dirty="0">
                  <a:solidFill>
                    <a:schemeClr val="tx2"/>
                  </a:solidFill>
                  <a:latin typeface="华文楷体" panose="02010600040101010101" charset="-122"/>
                  <a:ea typeface="华文楷体" panose="02010600040101010101" charset="-122"/>
                </a:endParaRPr>
              </a:p>
            </p:txBody>
          </p:sp>
        </mc:Choice>
        <mc:Fallback>
          <p:sp>
            <p:nvSpPr>
              <p:cNvPr id="4" name="矩形 3"/>
              <p:cNvSpPr>
                <a:spLocks noRot="1" noChangeAspect="1" noMove="1" noResize="1" noEditPoints="1" noAdjustHandles="1" noChangeArrowheads="1" noChangeShapeType="1" noTextEdit="1"/>
              </p:cNvSpPr>
              <p:nvPr/>
            </p:nvSpPr>
            <p:spPr>
              <a:xfrm>
                <a:off x="251520" y="692696"/>
                <a:ext cx="8568952" cy="5597686"/>
              </a:xfrm>
              <a:prstGeom prst="rect">
                <a:avLst/>
              </a:prstGeom>
              <a:blipFill rotWithShape="1">
                <a:blip r:embed="rId1"/>
                <a:stretch>
                  <a:fillRect l="-1" t="-10" r="4" b="1"/>
                </a:stretch>
              </a:blipFill>
            </p:spPr>
            <p:txBody>
              <a:bodyPr/>
              <a:lstStyle/>
              <a:p>
                <a:r>
                  <a:rPr lang="zh-CN" altLang="en-US">
                    <a:noFill/>
                  </a:rPr>
                  <a:t> </a:t>
                </a:r>
              </a:p>
            </p:txBody>
          </p:sp>
        </mc:Fallback>
      </mc:AlternateContent>
      <p:sp>
        <p:nvSpPr>
          <p:cNvPr id="8" name="标题 1"/>
          <p:cNvSpPr>
            <a:spLocks noGrp="1"/>
          </p:cNvSpPr>
          <p:nvPr>
            <p:ph type="title"/>
          </p:nvPr>
        </p:nvSpPr>
        <p:spPr>
          <a:xfrm>
            <a:off x="320138" y="44624"/>
            <a:ext cx="8503201" cy="504056"/>
          </a:xfrm>
        </p:spPr>
        <p:txBody>
          <a:bodyPr/>
          <a:lstStyle/>
          <a:p>
            <a:pPr algn="l"/>
            <a:r>
              <a:rPr lang="zh-CN" altLang="en-US" dirty="0"/>
              <a:t>均匀分布体源</a:t>
            </a:r>
            <a:endParaRPr lang="zh-CN" alt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a:spLocks noGrp="1"/>
          </p:cNvSpPr>
          <p:nvPr>
            <p:ph type="title"/>
          </p:nvPr>
        </p:nvSpPr>
        <p:spPr>
          <a:xfrm>
            <a:off x="320138" y="44624"/>
            <a:ext cx="8503201" cy="504056"/>
          </a:xfrm>
        </p:spPr>
        <p:txBody>
          <a:bodyPr/>
          <a:lstStyle/>
          <a:p>
            <a:pPr algn="l"/>
            <a:r>
              <a:rPr lang="zh-CN" altLang="en-US" dirty="0"/>
              <a:t>均匀分布体源</a:t>
            </a:r>
            <a:endParaRPr lang="zh-CN" altLang="en-US" dirty="0"/>
          </a:p>
        </p:txBody>
      </p:sp>
      <mc:AlternateContent xmlns:mc="http://schemas.openxmlformats.org/markup-compatibility/2006">
        <mc:Choice xmlns:a14="http://schemas.microsoft.com/office/drawing/2010/main" Requires="a14">
          <p:sp>
            <p:nvSpPr>
              <p:cNvPr id="15" name="矩形 14"/>
              <p:cNvSpPr/>
              <p:nvPr/>
            </p:nvSpPr>
            <p:spPr>
              <a:xfrm>
                <a:off x="179512" y="548583"/>
                <a:ext cx="8280920" cy="4466479"/>
              </a:xfrm>
              <a:prstGeom prst="rect">
                <a:avLst/>
              </a:prstGeom>
            </p:spPr>
            <p:txBody>
              <a:bodyPr wrap="square">
                <a:spAutoFit/>
              </a:bodyPr>
              <a:lstStyle/>
              <a:p>
                <a:pPr>
                  <a:lnSpc>
                    <a:spcPct val="150000"/>
                  </a:lnSpc>
                  <a:spcAft>
                    <a:spcPts val="1200"/>
                  </a:spcAft>
                </a:pPr>
                <a:r>
                  <a:rPr lang="en-US" altLang="zh-CN" sz="2200" dirty="0">
                    <a:solidFill>
                      <a:schemeClr val="tx2"/>
                    </a:solidFill>
                    <a:latin typeface="华文楷体" panose="02010600040101010101" charset="-122"/>
                    <a:ea typeface="华文楷体" panose="02010600040101010101" charset="-122"/>
                    <a:cs typeface="Times New Roman" panose="02020603050405020304" pitchFamily="18" charset="0"/>
                  </a:rPr>
                  <a:t>即: </a:t>
                </a:r>
                <a14:m>
                  <m:oMath xmlns:m="http://schemas.openxmlformats.org/officeDocument/2006/math">
                    <m:r>
                      <a:rPr lang="en-US" altLang="zh-CN" sz="22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𝜙</m:t>
                    </m:r>
                    <m:r>
                      <a:rPr lang="en-US" altLang="zh-CN" sz="2200">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r>
                      <a:rPr lang="en-US" altLang="zh-CN" sz="22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𝑟</m:t>
                    </m:r>
                    <m:r>
                      <a:rPr lang="en-US" altLang="zh-CN" sz="2200">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r>
                      <a:rPr lang="en-US" altLang="zh-CN" sz="22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𝐴</m:t>
                    </m:r>
                    <m:f>
                      <m:fPr>
                        <m:ctrlPr>
                          <a:rPr lang="zh-CN" altLang="zh-CN" sz="2200" i="1">
                            <a:solidFill>
                              <a:schemeClr val="tx2"/>
                            </a:solidFill>
                            <a:latin typeface="Cambria Math" panose="02040503050406030204" pitchFamily="18" charset="0"/>
                            <a:ea typeface="Cambria Math" panose="02040503050406030204" pitchFamily="18" charset="0"/>
                            <a:cs typeface="Times New Roman" panose="02020603050405020304" pitchFamily="18" charset="0"/>
                          </a:rPr>
                        </m:ctrlPr>
                      </m:fPr>
                      <m:num>
                        <m:sSup>
                          <m:sSupPr>
                            <m:ctrlPr>
                              <a:rPr lang="zh-CN" altLang="zh-CN" sz="2200" i="1">
                                <a:solidFill>
                                  <a:schemeClr val="tx2"/>
                                </a:solidFill>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22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𝑒</m:t>
                            </m:r>
                          </m:e>
                          <m:sup>
                            <m:r>
                              <a:rPr lang="en-US" altLang="zh-CN" sz="2200" i="1">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r>
                              <a:rPr lang="en-US" altLang="zh-CN" sz="22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𝑟</m:t>
                            </m:r>
                            <m:r>
                              <a:rPr lang="en-US" altLang="zh-CN" sz="2200">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r>
                              <a:rPr lang="en-US" altLang="zh-CN" sz="22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𝐿</m:t>
                            </m:r>
                          </m:sup>
                        </m:sSup>
                      </m:num>
                      <m:den>
                        <m:r>
                          <a:rPr lang="en-US" altLang="zh-CN" sz="22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𝑟</m:t>
                        </m:r>
                      </m:den>
                    </m:f>
                    <m:r>
                      <a:rPr lang="en-US" altLang="zh-CN" sz="2200">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r>
                      <a:rPr lang="en-US" altLang="zh-CN" sz="22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𝐶</m:t>
                    </m:r>
                    <m:f>
                      <m:fPr>
                        <m:ctrlPr>
                          <a:rPr lang="zh-CN" altLang="zh-CN" sz="2200" i="1">
                            <a:solidFill>
                              <a:schemeClr val="tx2"/>
                            </a:solidFill>
                            <a:latin typeface="Cambria Math" panose="02040503050406030204" pitchFamily="18" charset="0"/>
                            <a:ea typeface="Cambria Math" panose="02040503050406030204" pitchFamily="18" charset="0"/>
                            <a:cs typeface="Times New Roman" panose="02020603050405020304" pitchFamily="18" charset="0"/>
                          </a:rPr>
                        </m:ctrlPr>
                      </m:fPr>
                      <m:num>
                        <m:sSup>
                          <m:sSupPr>
                            <m:ctrlPr>
                              <a:rPr lang="zh-CN" altLang="zh-CN" sz="2200" i="1">
                                <a:solidFill>
                                  <a:schemeClr val="tx2"/>
                                </a:solidFill>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22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𝑒</m:t>
                            </m:r>
                          </m:e>
                          <m:sup>
                            <m:r>
                              <a:rPr lang="en-US" altLang="zh-CN" sz="22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𝑟</m:t>
                            </m:r>
                            <m:r>
                              <a:rPr lang="en-US" altLang="zh-CN" sz="2200">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r>
                              <a:rPr lang="en-US" altLang="zh-CN" sz="22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𝐿</m:t>
                            </m:r>
                          </m:sup>
                        </m:sSup>
                      </m:num>
                      <m:den>
                        <m:r>
                          <a:rPr lang="en-US" altLang="zh-CN" sz="22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𝑟</m:t>
                        </m:r>
                      </m:den>
                    </m:f>
                    <m:r>
                      <a:rPr lang="en-US" altLang="zh-CN" sz="2200">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f>
                      <m:fPr>
                        <m:ctrlPr>
                          <a:rPr lang="zh-CN" altLang="zh-CN" sz="2200" i="1">
                            <a:solidFill>
                              <a:schemeClr val="tx2"/>
                            </a:solidFill>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22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𝑆</m:t>
                        </m:r>
                      </m:num>
                      <m:den>
                        <m:sSub>
                          <m:sSubPr>
                            <m:ctrlPr>
                              <a:rPr lang="zh-CN" altLang="zh-CN" sz="2200" i="1">
                                <a:solidFill>
                                  <a:schemeClr val="tx2"/>
                                </a:solidFill>
                                <a:latin typeface="Cambria Math" panose="02040503050406030204" pitchFamily="18" charset="0"/>
                                <a:ea typeface="Cambria Math" panose="02040503050406030204" pitchFamily="18" charset="0"/>
                                <a:cs typeface="Times New Roman" panose="02020603050405020304" pitchFamily="18" charset="0"/>
                              </a:rPr>
                            </m:ctrlPr>
                          </m:sSubPr>
                          <m:e>
                            <m:r>
                              <m:rPr>
                                <m:sty m:val="p"/>
                              </m:rPr>
                              <a:rPr lang="en-US" altLang="zh-CN" sz="2200">
                                <a:solidFill>
                                  <a:schemeClr val="tx2"/>
                                </a:solidFill>
                                <a:latin typeface="Cambria Math" panose="02040503050406030204" pitchFamily="18" charset="0"/>
                                <a:ea typeface="等线" panose="02010600030101010101" pitchFamily="2" charset="-122"/>
                                <a:cs typeface="Times New Roman" panose="02020603050405020304" pitchFamily="18" charset="0"/>
                              </a:rPr>
                              <m:t>Σ</m:t>
                            </m:r>
                          </m:e>
                          <m:sub>
                            <m:r>
                              <a:rPr lang="en-US" altLang="zh-CN" sz="22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𝑎</m:t>
                            </m:r>
                          </m:sub>
                        </m:sSub>
                      </m:den>
                    </m:f>
                  </m:oMath>
                </a14:m>
                <a:br>
                  <a:rPr lang="en-US" altLang="zh-CN" sz="2200" dirty="0">
                    <a:solidFill>
                      <a:schemeClr val="tx2"/>
                    </a:solidFill>
                    <a:latin typeface="华文楷体" panose="02010600040101010101" charset="-122"/>
                    <a:ea typeface="华文楷体" panose="02010600040101010101" charset="-122"/>
                    <a:cs typeface="Times New Roman" panose="02020603050405020304" pitchFamily="18" charset="0"/>
                  </a:rPr>
                </a:br>
                <a:r>
                  <a:rPr lang="zh-CN" altLang="en-US" sz="2200" dirty="0">
                    <a:solidFill>
                      <a:schemeClr val="tx2"/>
                    </a:solidFill>
                    <a:latin typeface="华文楷体" panose="02010600040101010101" charset="-122"/>
                    <a:ea typeface="华文楷体" panose="02010600040101010101" charset="-122"/>
                    <a:cs typeface="Times New Roman" panose="02020603050405020304" pitchFamily="18" charset="0"/>
                  </a:rPr>
                  <a:t>由边界条件</a:t>
                </a:r>
                <a14:m>
                  <m:oMath xmlns:m="http://schemas.openxmlformats.org/officeDocument/2006/math">
                    <m:r>
                      <a:rPr lang="en-US" altLang="zh-CN" sz="2200">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r>
                      <m:rPr>
                        <m:sty m:val="p"/>
                      </m:rPr>
                      <a:rPr lang="en-US" altLang="zh-CN" sz="2200">
                        <a:solidFill>
                          <a:schemeClr val="tx2"/>
                        </a:solidFill>
                        <a:latin typeface="Cambria Math" panose="02040503050406030204" pitchFamily="18" charset="0"/>
                        <a:ea typeface="等线" panose="02010600030101010101" pitchFamily="2" charset="-122"/>
                        <a:cs typeface="Times New Roman" panose="02020603050405020304" pitchFamily="18" charset="0"/>
                      </a:rPr>
                      <m:t>ii</m:t>
                    </m:r>
                    <m:r>
                      <a:rPr lang="en-US" altLang="zh-CN" sz="2200">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oMath>
                </a14:m>
                <a:r>
                  <a:rPr lang="en-US" altLang="zh-CN" sz="2200" dirty="0">
                    <a:solidFill>
                      <a:schemeClr val="tx2"/>
                    </a:solidFill>
                    <a:latin typeface="华文楷体" panose="02010600040101010101" charset="-122"/>
                    <a:ea typeface="华文楷体" panose="02010600040101010101" charset="-122"/>
                    <a:cs typeface="Times New Roman" panose="02020603050405020304" pitchFamily="18" charset="0"/>
                  </a:rPr>
                  <a:t> 得: </a:t>
                </a:r>
                <a14:m>
                  <m:oMath xmlns:m="http://schemas.openxmlformats.org/officeDocument/2006/math">
                    <m:r>
                      <a:rPr lang="en-US" altLang="zh-CN" sz="22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𝐶</m:t>
                    </m:r>
                    <m:r>
                      <a:rPr lang="en-US" altLang="zh-CN" sz="2200">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r>
                      <a:rPr lang="en-US" altLang="zh-CN" sz="2200" i="1">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r>
                      <a:rPr lang="en-US" altLang="zh-CN" sz="22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𝐴</m:t>
                    </m:r>
                  </m:oMath>
                </a14:m>
                <a:r>
                  <a:rPr lang="en-US" altLang="zh-CN" sz="2200" dirty="0">
                    <a:solidFill>
                      <a:schemeClr val="tx2"/>
                    </a:solidFill>
                    <a:latin typeface="华文楷体" panose="02010600040101010101" charset="-122"/>
                    <a:ea typeface="华文楷体" panose="02010600040101010101" charset="-122"/>
                    <a:cs typeface="Times New Roman" panose="02020603050405020304" pitchFamily="18" charset="0"/>
                  </a:rPr>
                  <a:t>,</a:t>
                </a:r>
                <a:br>
                  <a:rPr lang="en-US" altLang="zh-CN" sz="2200" dirty="0">
                    <a:solidFill>
                      <a:schemeClr val="tx2"/>
                    </a:solidFill>
                    <a:latin typeface="华文楷体" panose="02010600040101010101" charset="-122"/>
                    <a:ea typeface="华文楷体" panose="02010600040101010101" charset="-122"/>
                    <a:cs typeface="Times New Roman" panose="02020603050405020304" pitchFamily="18" charset="0"/>
                  </a:rPr>
                </a:br>
                <a:r>
                  <a:rPr lang="zh-CN" altLang="en-US" sz="2200" dirty="0">
                    <a:solidFill>
                      <a:schemeClr val="tx2"/>
                    </a:solidFill>
                    <a:latin typeface="华文楷体" panose="02010600040101010101" charset="-122"/>
                    <a:ea typeface="华文楷体" panose="02010600040101010101" charset="-122"/>
                    <a:cs typeface="Times New Roman" panose="02020603050405020304" pitchFamily="18" charset="0"/>
                  </a:rPr>
                  <a:t>由边界条件</a:t>
                </a:r>
                <a14:m>
                  <m:oMath xmlns:m="http://schemas.openxmlformats.org/officeDocument/2006/math">
                    <m:r>
                      <a:rPr lang="en-US" altLang="zh-CN" sz="2200">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r>
                      <m:rPr>
                        <m:sty m:val="p"/>
                      </m:rPr>
                      <a:rPr lang="en-US" altLang="zh-CN" sz="2200">
                        <a:solidFill>
                          <a:schemeClr val="tx2"/>
                        </a:solidFill>
                        <a:latin typeface="Cambria Math" panose="02040503050406030204" pitchFamily="18" charset="0"/>
                        <a:ea typeface="等线" panose="02010600030101010101" pitchFamily="2" charset="-122"/>
                        <a:cs typeface="Times New Roman" panose="02020603050405020304" pitchFamily="18" charset="0"/>
                      </a:rPr>
                      <m:t>i</m:t>
                    </m:r>
                    <m:r>
                      <a:rPr lang="en-US" altLang="zh-CN" sz="2200">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oMath>
                </a14:m>
                <a:r>
                  <a:rPr lang="en-US" altLang="zh-CN" sz="2200" dirty="0">
                    <a:solidFill>
                      <a:schemeClr val="tx2"/>
                    </a:solidFill>
                    <a:latin typeface="华文楷体" panose="02010600040101010101" charset="-122"/>
                    <a:ea typeface="华文楷体" panose="02010600040101010101" charset="-122"/>
                    <a:cs typeface="Times New Roman" panose="02020603050405020304" pitchFamily="18" charset="0"/>
                  </a:rPr>
                  <a:t> 得 </a:t>
                </a:r>
                <a14:m>
                  <m:oMath xmlns:m="http://schemas.openxmlformats.org/officeDocument/2006/math">
                    <m:r>
                      <a:rPr lang="en-US" altLang="zh-CN" sz="2200">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box>
                      <m:boxPr>
                        <m:ctrlPr>
                          <a:rPr lang="zh-CN" altLang="zh-CN" sz="2200" i="1">
                            <a:solidFill>
                              <a:schemeClr val="tx2"/>
                            </a:solidFill>
                            <a:latin typeface="Cambria Math" panose="02040503050406030204" pitchFamily="18" charset="0"/>
                            <a:ea typeface="Cambria Math" panose="02040503050406030204" pitchFamily="18" charset="0"/>
                            <a:cs typeface="Times New Roman" panose="02020603050405020304" pitchFamily="18" charset="0"/>
                          </a:rPr>
                        </m:ctrlPr>
                      </m:boxPr>
                      <m:e>
                        <m:r>
                          <a:rPr lang="en-US" altLang="zh-CN" sz="2200">
                            <a:solidFill>
                              <a:schemeClr val="tx2"/>
                            </a:solidFill>
                            <a:latin typeface="Cambria Math" panose="02040503050406030204" pitchFamily="18" charset="0"/>
                            <a:ea typeface="等线" panose="02010600030101010101" pitchFamily="2" charset="-122"/>
                            <a:cs typeface="Times New Roman" panose="02020603050405020304" pitchFamily="18" charset="0"/>
                          </a:rPr>
                          <m:t> </m:t>
                        </m:r>
                      </m:e>
                    </m:box>
                    <m:r>
                      <a:rPr lang="en-US" altLang="zh-CN" sz="22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𝐴</m:t>
                    </m:r>
                    <m:r>
                      <a:rPr lang="en-US" altLang="zh-CN" sz="2200">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f>
                      <m:fPr>
                        <m:ctrlPr>
                          <a:rPr lang="zh-CN" altLang="zh-CN" sz="2200" i="1">
                            <a:solidFill>
                              <a:schemeClr val="tx2"/>
                            </a:solidFill>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22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𝑆𝑅</m:t>
                        </m:r>
                      </m:num>
                      <m:den>
                        <m:sSub>
                          <m:sSubPr>
                            <m:ctrlPr>
                              <a:rPr lang="zh-CN" altLang="zh-CN" sz="2200" i="1">
                                <a:solidFill>
                                  <a:schemeClr val="tx2"/>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200">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e>
                          <m:sub>
                            <m:r>
                              <a:rPr lang="en-US" altLang="zh-CN" sz="22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𝑎</m:t>
                            </m:r>
                          </m:sub>
                        </m:sSub>
                        <m:r>
                          <a:rPr lang="en-US" altLang="zh-CN" sz="2200">
                            <a:solidFill>
                              <a:schemeClr val="tx2"/>
                            </a:solidFill>
                            <a:latin typeface="Cambria Math" panose="02040503050406030204" pitchFamily="18" charset="0"/>
                            <a:ea typeface="等线" panose="02010600030101010101" pitchFamily="2" charset="-122"/>
                            <a:cs typeface="Times New Roman" panose="02020603050405020304" pitchFamily="18" charset="0"/>
                          </a:rPr>
                          <m:t> </m:t>
                        </m:r>
                        <m:d>
                          <m:dPr>
                            <m:ctrlPr>
                              <a:rPr lang="zh-CN" altLang="zh-CN" sz="2200" i="1">
                                <a:solidFill>
                                  <a:schemeClr val="tx2"/>
                                </a:solidFill>
                                <a:latin typeface="Cambria Math" panose="02040503050406030204" pitchFamily="18" charset="0"/>
                                <a:ea typeface="Cambria Math" panose="02040503050406030204" pitchFamily="18" charset="0"/>
                                <a:cs typeface="Times New Roman" panose="02020603050405020304" pitchFamily="18" charset="0"/>
                              </a:rPr>
                            </m:ctrlPr>
                          </m:dPr>
                          <m:e>
                            <m:sSup>
                              <m:sSupPr>
                                <m:ctrlPr>
                                  <a:rPr lang="zh-CN" altLang="zh-CN" sz="2200" i="1">
                                    <a:solidFill>
                                      <a:schemeClr val="tx2"/>
                                    </a:solidFill>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22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𝑒</m:t>
                                </m:r>
                              </m:e>
                              <m:sup>
                                <m:r>
                                  <a:rPr lang="en-US" altLang="zh-CN" sz="22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𝑅</m:t>
                                </m:r>
                                <m:r>
                                  <a:rPr lang="en-US" altLang="zh-CN" sz="2200">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r>
                                  <a:rPr lang="en-US" altLang="zh-CN" sz="22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𝐿</m:t>
                                </m:r>
                              </m:sup>
                            </m:sSup>
                            <m:r>
                              <a:rPr lang="en-US" altLang="zh-CN" sz="2200" i="1">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sSup>
                              <m:sSupPr>
                                <m:ctrlPr>
                                  <a:rPr lang="zh-CN" altLang="zh-CN" sz="2200" i="1">
                                    <a:solidFill>
                                      <a:schemeClr val="tx2"/>
                                    </a:solidFill>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22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𝑒</m:t>
                                </m:r>
                              </m:e>
                              <m:sup>
                                <m:r>
                                  <a:rPr lang="en-US" altLang="zh-CN" sz="2200" i="1">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r>
                                  <a:rPr lang="en-US" altLang="zh-CN" sz="22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𝑅</m:t>
                                </m:r>
                                <m:r>
                                  <a:rPr lang="en-US" altLang="zh-CN" sz="2200">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r>
                                  <a:rPr lang="en-US" altLang="zh-CN" sz="22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𝐿</m:t>
                                </m:r>
                              </m:sup>
                            </m:sSup>
                          </m:e>
                        </m:d>
                      </m:den>
                    </m:f>
                  </m:oMath>
                </a14:m>
                <a:br>
                  <a:rPr lang="en-US" altLang="zh-CN" sz="2200" dirty="0">
                    <a:solidFill>
                      <a:schemeClr val="tx2"/>
                    </a:solidFill>
                    <a:latin typeface="华文楷体" panose="02010600040101010101" charset="-122"/>
                    <a:ea typeface="华文楷体" panose="02010600040101010101" charset="-122"/>
                    <a:cs typeface="Times New Roman" panose="02020603050405020304" pitchFamily="18" charset="0"/>
                  </a:rPr>
                </a:br>
                <a:r>
                  <a:rPr lang="zh-CN" altLang="en-US" sz="2200" dirty="0">
                    <a:solidFill>
                      <a:schemeClr val="tx2"/>
                    </a:solidFill>
                    <a:latin typeface="华文楷体" panose="02010600040101010101" charset="-122"/>
                    <a:ea typeface="华文楷体" panose="02010600040101010101" charset="-122"/>
                    <a:cs typeface="Times New Roman" panose="02020603050405020304" pitchFamily="18" charset="0"/>
                  </a:rPr>
                  <a:t>中子通量密度的分布</a:t>
                </a:r>
                <a:r>
                  <a:rPr lang="en-US" altLang="zh-CN" sz="2200" dirty="0">
                    <a:solidFill>
                      <a:schemeClr val="tx2"/>
                    </a:solidFill>
                    <a:latin typeface="华文楷体" panose="02010600040101010101" charset="-122"/>
                    <a:ea typeface="华文楷体" panose="02010600040101010101" charset="-122"/>
                    <a:cs typeface="Times New Roman" panose="02020603050405020304" pitchFamily="18" charset="0"/>
                  </a:rPr>
                  <a:t>:</a:t>
                </a:r>
                <a:endParaRPr lang="en-US" altLang="zh-CN" sz="2200" dirty="0">
                  <a:solidFill>
                    <a:schemeClr val="tx2"/>
                  </a:solidFill>
                  <a:latin typeface="华文楷体" panose="02010600040101010101" charset="-122"/>
                  <a:ea typeface="华文楷体" panose="02010600040101010101" charset="-122"/>
                  <a:cs typeface="Times New Roman" panose="02020603050405020304" pitchFamily="18" charset="0"/>
                </a:endParaRPr>
              </a:p>
              <a:p>
                <a:pPr>
                  <a:lnSpc>
                    <a:spcPct val="150000"/>
                  </a:lnSpc>
                  <a:spcAft>
                    <a:spcPts val="1200"/>
                  </a:spcAft>
                </a:pPr>
                <a:r>
                  <a:rPr lang="en-US" altLang="zh-CN" sz="2200" dirty="0">
                    <a:solidFill>
                      <a:schemeClr val="tx2"/>
                    </a:solidFill>
                    <a:latin typeface="华文楷体" panose="02010600040101010101" charset="-122"/>
                    <a:ea typeface="华文楷体" panose="02010600040101010101" charset="-122"/>
                    <a:cs typeface="Times New Roman" panose="02020603050405020304" pitchFamily="18" charset="0"/>
                  </a:rPr>
                  <a:t> </a:t>
                </a:r>
                <a14:m>
                  <m:oMath xmlns:m="http://schemas.openxmlformats.org/officeDocument/2006/math">
                    <m:r>
                      <a:rPr lang="en-US" altLang="zh-CN" sz="22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𝜙</m:t>
                    </m:r>
                    <m:r>
                      <a:rPr lang="en-US" altLang="zh-CN" sz="2200">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r>
                      <a:rPr lang="en-US" altLang="zh-CN" sz="22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𝑟</m:t>
                    </m:r>
                    <m:r>
                      <a:rPr lang="en-US" altLang="zh-CN" sz="2200">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f>
                      <m:fPr>
                        <m:ctrlPr>
                          <a:rPr lang="zh-CN" altLang="zh-CN" sz="2200" i="1">
                            <a:solidFill>
                              <a:schemeClr val="tx2"/>
                            </a:solidFill>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22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𝐴</m:t>
                        </m:r>
                      </m:num>
                      <m:den>
                        <m:r>
                          <a:rPr lang="en-US" altLang="zh-CN" sz="22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𝑟</m:t>
                        </m:r>
                      </m:den>
                    </m:f>
                    <m:d>
                      <m:dPr>
                        <m:ctrlPr>
                          <a:rPr lang="zh-CN" altLang="zh-CN" sz="2200" i="1">
                            <a:solidFill>
                              <a:schemeClr val="tx2"/>
                            </a:solidFill>
                            <a:latin typeface="Cambria Math" panose="02040503050406030204" pitchFamily="18" charset="0"/>
                            <a:ea typeface="Cambria Math" panose="02040503050406030204" pitchFamily="18" charset="0"/>
                            <a:cs typeface="Times New Roman" panose="02020603050405020304" pitchFamily="18" charset="0"/>
                          </a:rPr>
                        </m:ctrlPr>
                      </m:dPr>
                      <m:e>
                        <m:sSup>
                          <m:sSupPr>
                            <m:ctrlPr>
                              <a:rPr lang="zh-CN" altLang="zh-CN" sz="2200" i="1">
                                <a:solidFill>
                                  <a:schemeClr val="tx2"/>
                                </a:solidFill>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22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𝑒</m:t>
                            </m:r>
                          </m:e>
                          <m:sup>
                            <m:r>
                              <a:rPr lang="en-US" altLang="zh-CN" sz="2200" i="1">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r>
                              <a:rPr lang="en-US" altLang="zh-CN" sz="22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𝑟</m:t>
                            </m:r>
                            <m:r>
                              <a:rPr lang="en-US" altLang="zh-CN" sz="2200">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r>
                              <a:rPr lang="en-US" altLang="zh-CN" sz="22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𝐿</m:t>
                            </m:r>
                          </m:sup>
                        </m:sSup>
                        <m:r>
                          <a:rPr lang="en-US" altLang="zh-CN" sz="2200" i="1">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sSup>
                          <m:sSupPr>
                            <m:ctrlPr>
                              <a:rPr lang="zh-CN" altLang="zh-CN" sz="2200" i="1">
                                <a:solidFill>
                                  <a:schemeClr val="tx2"/>
                                </a:solidFill>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22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𝑒</m:t>
                            </m:r>
                          </m:e>
                          <m:sup>
                            <m:r>
                              <a:rPr lang="en-US" altLang="zh-CN" sz="22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𝑟</m:t>
                            </m:r>
                            <m:r>
                              <a:rPr lang="en-US" altLang="zh-CN" sz="2200">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r>
                              <a:rPr lang="en-US" altLang="zh-CN" sz="22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𝐿</m:t>
                            </m:r>
                          </m:sup>
                        </m:sSup>
                      </m:e>
                    </m:d>
                    <m:r>
                      <a:rPr lang="en-US" altLang="zh-CN" sz="2200">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f>
                      <m:fPr>
                        <m:ctrlPr>
                          <a:rPr lang="zh-CN" altLang="zh-CN" sz="2200" i="1">
                            <a:solidFill>
                              <a:schemeClr val="tx2"/>
                            </a:solidFill>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22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𝑆</m:t>
                        </m:r>
                      </m:num>
                      <m:den>
                        <m:sSub>
                          <m:sSubPr>
                            <m:ctrlPr>
                              <a:rPr lang="zh-CN" altLang="zh-CN" sz="2200" i="1">
                                <a:solidFill>
                                  <a:schemeClr val="tx2"/>
                                </a:solidFill>
                                <a:latin typeface="Cambria Math" panose="02040503050406030204" pitchFamily="18" charset="0"/>
                                <a:ea typeface="Cambria Math" panose="02040503050406030204" pitchFamily="18" charset="0"/>
                                <a:cs typeface="Times New Roman" panose="02020603050405020304" pitchFamily="18" charset="0"/>
                              </a:rPr>
                            </m:ctrlPr>
                          </m:sSubPr>
                          <m:e>
                            <m:r>
                              <m:rPr>
                                <m:sty m:val="p"/>
                              </m:rPr>
                              <a:rPr lang="en-US" altLang="zh-CN" sz="2200">
                                <a:solidFill>
                                  <a:schemeClr val="tx2"/>
                                </a:solidFill>
                                <a:latin typeface="Cambria Math" panose="02040503050406030204" pitchFamily="18" charset="0"/>
                                <a:ea typeface="等线" panose="02010600030101010101" pitchFamily="2" charset="-122"/>
                                <a:cs typeface="Times New Roman" panose="02020603050405020304" pitchFamily="18" charset="0"/>
                              </a:rPr>
                              <m:t>Σ</m:t>
                            </m:r>
                          </m:e>
                          <m:sub>
                            <m:r>
                              <a:rPr lang="en-US" altLang="zh-CN" sz="22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𝑎</m:t>
                            </m:r>
                          </m:sub>
                        </m:sSub>
                      </m:den>
                    </m:f>
                    <m:r>
                      <a:rPr lang="en-US" altLang="zh-CN" sz="2200">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f>
                      <m:fPr>
                        <m:ctrlPr>
                          <a:rPr lang="zh-CN" altLang="zh-CN" sz="2200" i="1">
                            <a:solidFill>
                              <a:schemeClr val="tx2"/>
                            </a:solidFill>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22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𝑆𝑅</m:t>
                        </m:r>
                        <m:d>
                          <m:dPr>
                            <m:ctrlPr>
                              <a:rPr lang="zh-CN" altLang="zh-CN" sz="2200" i="1">
                                <a:solidFill>
                                  <a:schemeClr val="tx2"/>
                                </a:solidFill>
                                <a:latin typeface="Cambria Math" panose="02040503050406030204" pitchFamily="18" charset="0"/>
                                <a:ea typeface="Cambria Math" panose="02040503050406030204" pitchFamily="18" charset="0"/>
                                <a:cs typeface="Times New Roman" panose="02020603050405020304" pitchFamily="18" charset="0"/>
                              </a:rPr>
                            </m:ctrlPr>
                          </m:dPr>
                          <m:e>
                            <m:sSup>
                              <m:sSupPr>
                                <m:ctrlPr>
                                  <a:rPr lang="zh-CN" altLang="zh-CN" sz="2200" i="1">
                                    <a:solidFill>
                                      <a:schemeClr val="tx2"/>
                                    </a:solidFill>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22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𝑒</m:t>
                                </m:r>
                              </m:e>
                              <m:sup>
                                <m:r>
                                  <a:rPr lang="en-US" altLang="zh-CN" sz="2200" i="1">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r>
                                  <a:rPr lang="en-US" altLang="zh-CN" sz="22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𝑟</m:t>
                                </m:r>
                                <m:r>
                                  <a:rPr lang="en-US" altLang="zh-CN" sz="2200">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r>
                                  <a:rPr lang="en-US" altLang="zh-CN" sz="22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𝐿</m:t>
                                </m:r>
                              </m:sup>
                            </m:sSup>
                            <m:r>
                              <a:rPr lang="en-US" altLang="zh-CN" sz="2200" i="1">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sSup>
                              <m:sSupPr>
                                <m:ctrlPr>
                                  <a:rPr lang="zh-CN" altLang="zh-CN" sz="2200" i="1">
                                    <a:solidFill>
                                      <a:schemeClr val="tx2"/>
                                    </a:solidFill>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22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𝑒</m:t>
                                </m:r>
                              </m:e>
                              <m:sup>
                                <m:r>
                                  <a:rPr lang="en-US" altLang="zh-CN" sz="22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𝑟</m:t>
                                </m:r>
                                <m:r>
                                  <a:rPr lang="en-US" altLang="zh-CN" sz="2200">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r>
                                  <a:rPr lang="en-US" altLang="zh-CN" sz="22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𝐿</m:t>
                                </m:r>
                              </m:sup>
                            </m:sSup>
                          </m:e>
                        </m:d>
                      </m:num>
                      <m:den>
                        <m:sSub>
                          <m:sSubPr>
                            <m:ctrlPr>
                              <a:rPr lang="zh-CN" altLang="zh-CN" sz="2200" i="1">
                                <a:solidFill>
                                  <a:schemeClr val="tx2"/>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200">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e>
                          <m:sub>
                            <m:r>
                              <a:rPr lang="en-US" altLang="zh-CN" sz="22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𝑎</m:t>
                            </m:r>
                          </m:sub>
                        </m:sSub>
                        <m:r>
                          <a:rPr lang="en-US" altLang="zh-CN" sz="2200">
                            <a:solidFill>
                              <a:schemeClr val="tx2"/>
                            </a:solidFill>
                            <a:latin typeface="Cambria Math" panose="02040503050406030204" pitchFamily="18" charset="0"/>
                            <a:ea typeface="等线" panose="02010600030101010101" pitchFamily="2" charset="-122"/>
                            <a:cs typeface="Times New Roman" panose="02020603050405020304" pitchFamily="18" charset="0"/>
                          </a:rPr>
                          <m:t> </m:t>
                        </m:r>
                        <m:r>
                          <a:rPr lang="en-US" altLang="zh-CN" sz="22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𝑟</m:t>
                        </m:r>
                        <m:d>
                          <m:dPr>
                            <m:ctrlPr>
                              <a:rPr lang="zh-CN" altLang="zh-CN" sz="2200" i="1">
                                <a:solidFill>
                                  <a:schemeClr val="tx2"/>
                                </a:solidFill>
                                <a:latin typeface="Cambria Math" panose="02040503050406030204" pitchFamily="18" charset="0"/>
                                <a:ea typeface="Cambria Math" panose="02040503050406030204" pitchFamily="18" charset="0"/>
                                <a:cs typeface="Times New Roman" panose="02020603050405020304" pitchFamily="18" charset="0"/>
                              </a:rPr>
                            </m:ctrlPr>
                          </m:dPr>
                          <m:e>
                            <m:sSup>
                              <m:sSupPr>
                                <m:ctrlPr>
                                  <a:rPr lang="zh-CN" altLang="zh-CN" sz="2200" i="1">
                                    <a:solidFill>
                                      <a:schemeClr val="tx2"/>
                                    </a:solidFill>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22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𝑒</m:t>
                                </m:r>
                              </m:e>
                              <m:sup>
                                <m:r>
                                  <a:rPr lang="en-US" altLang="zh-CN" sz="22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𝑅</m:t>
                                </m:r>
                                <m:r>
                                  <a:rPr lang="en-US" altLang="zh-CN" sz="2200">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r>
                                  <a:rPr lang="en-US" altLang="zh-CN" sz="22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𝐿</m:t>
                                </m:r>
                              </m:sup>
                            </m:sSup>
                            <m:r>
                              <a:rPr lang="en-US" altLang="zh-CN" sz="2200" i="1">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sSup>
                              <m:sSupPr>
                                <m:ctrlPr>
                                  <a:rPr lang="zh-CN" altLang="zh-CN" sz="2200" i="1">
                                    <a:solidFill>
                                      <a:schemeClr val="tx2"/>
                                    </a:solidFill>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22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𝑒</m:t>
                                </m:r>
                              </m:e>
                              <m:sup>
                                <m:r>
                                  <a:rPr lang="en-US" altLang="zh-CN" sz="2200" i="1">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r>
                                  <a:rPr lang="en-US" altLang="zh-CN" sz="22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𝑅</m:t>
                                </m:r>
                                <m:r>
                                  <a:rPr lang="en-US" altLang="zh-CN" sz="2200">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r>
                                  <a:rPr lang="en-US" altLang="zh-CN" sz="22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𝐿</m:t>
                                </m:r>
                              </m:sup>
                            </m:sSup>
                          </m:e>
                        </m:d>
                      </m:den>
                    </m:f>
                    <m:r>
                      <a:rPr lang="en-US" altLang="zh-CN" sz="2200">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f>
                      <m:fPr>
                        <m:ctrlPr>
                          <a:rPr lang="zh-CN" altLang="zh-CN" sz="2200" i="1">
                            <a:solidFill>
                              <a:schemeClr val="tx2"/>
                            </a:solidFill>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22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𝑆</m:t>
                        </m:r>
                      </m:num>
                      <m:den>
                        <m:sSub>
                          <m:sSubPr>
                            <m:ctrlPr>
                              <a:rPr lang="zh-CN" altLang="zh-CN" sz="2200" i="1">
                                <a:solidFill>
                                  <a:schemeClr val="tx2"/>
                                </a:solidFill>
                                <a:latin typeface="Cambria Math" panose="02040503050406030204" pitchFamily="18" charset="0"/>
                                <a:ea typeface="Cambria Math" panose="02040503050406030204" pitchFamily="18" charset="0"/>
                                <a:cs typeface="Times New Roman" panose="02020603050405020304" pitchFamily="18" charset="0"/>
                              </a:rPr>
                            </m:ctrlPr>
                          </m:sSubPr>
                          <m:e>
                            <m:r>
                              <m:rPr>
                                <m:sty m:val="p"/>
                              </m:rPr>
                              <a:rPr lang="en-US" altLang="zh-CN" sz="2200">
                                <a:solidFill>
                                  <a:schemeClr val="tx2"/>
                                </a:solidFill>
                                <a:latin typeface="Cambria Math" panose="02040503050406030204" pitchFamily="18" charset="0"/>
                                <a:ea typeface="等线" panose="02010600030101010101" pitchFamily="2" charset="-122"/>
                                <a:cs typeface="Times New Roman" panose="02020603050405020304" pitchFamily="18" charset="0"/>
                              </a:rPr>
                              <m:t>Σ</m:t>
                            </m:r>
                          </m:e>
                          <m:sub>
                            <m:r>
                              <a:rPr lang="en-US" altLang="zh-CN" sz="22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𝑎</m:t>
                            </m:r>
                          </m:sub>
                        </m:sSub>
                      </m:den>
                    </m:f>
                  </m:oMath>
                </a14:m>
                <a:br>
                  <a:rPr lang="en-US" altLang="zh-CN" sz="2200" dirty="0">
                    <a:solidFill>
                      <a:schemeClr val="tx2"/>
                    </a:solidFill>
                    <a:latin typeface="华文楷体" panose="02010600040101010101" charset="-122"/>
                    <a:ea typeface="华文楷体" panose="02010600040101010101" charset="-122"/>
                    <a:cs typeface="Times New Roman" panose="02020603050405020304" pitchFamily="18" charset="0"/>
                  </a:rPr>
                </a:br>
                <a:r>
                  <a:rPr lang="en-US" altLang="zh-CN" sz="2200" dirty="0">
                    <a:solidFill>
                      <a:schemeClr val="tx2"/>
                    </a:solidFill>
                    <a:latin typeface="华文楷体" panose="02010600040101010101" charset="-122"/>
                    <a:ea typeface="华文楷体" panose="02010600040101010101" charset="-122"/>
                    <a:cs typeface="Times New Roman" panose="02020603050405020304" pitchFamily="18" charset="0"/>
                  </a:rPr>
                  <a:t>注: </a:t>
                </a:r>
                <a:r>
                  <a:rPr lang="zh-CN" altLang="en-US" sz="2200" dirty="0">
                    <a:solidFill>
                      <a:schemeClr val="tx2"/>
                    </a:solidFill>
                    <a:latin typeface="华文楷体" panose="02010600040101010101" charset="-122"/>
                    <a:ea typeface="华文楷体" panose="02010600040101010101" charset="-122"/>
                    <a:cs typeface="Times New Roman" panose="02020603050405020304" pitchFamily="18" charset="0"/>
                  </a:rPr>
                  <a:t>边界条件</a:t>
                </a:r>
                <a14:m>
                  <m:oMath xmlns:m="http://schemas.openxmlformats.org/officeDocument/2006/math">
                    <m:r>
                      <a:rPr lang="en-US" altLang="zh-CN" sz="2200">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r>
                      <m:rPr>
                        <m:sty m:val="p"/>
                      </m:rPr>
                      <a:rPr lang="en-US" altLang="zh-CN" sz="2200">
                        <a:solidFill>
                          <a:schemeClr val="tx2"/>
                        </a:solidFill>
                        <a:latin typeface="Cambria Math" panose="02040503050406030204" pitchFamily="18" charset="0"/>
                        <a:ea typeface="等线" panose="02010600030101010101" pitchFamily="2" charset="-122"/>
                        <a:cs typeface="Times New Roman" panose="02020603050405020304" pitchFamily="18" charset="0"/>
                      </a:rPr>
                      <m:t>ii</m:t>
                    </m:r>
                    <m:r>
                      <a:rPr lang="en-US" altLang="zh-CN" sz="2200">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oMath>
                </a14:m>
                <a:r>
                  <a:rPr lang="en-US" altLang="zh-CN" sz="2200" dirty="0">
                    <a:solidFill>
                      <a:schemeClr val="tx2"/>
                    </a:solidFill>
                    <a:latin typeface="华文楷体" panose="02010600040101010101" charset="-122"/>
                    <a:ea typeface="华文楷体" panose="02010600040101010101" charset="-122"/>
                    <a:cs typeface="Times New Roman" panose="02020603050405020304" pitchFamily="18" charset="0"/>
                  </a:rPr>
                  <a:t> </a:t>
                </a:r>
                <a:r>
                  <a:rPr lang="zh-CN" altLang="en-US" sz="2200" dirty="0">
                    <a:solidFill>
                      <a:schemeClr val="tx2"/>
                    </a:solidFill>
                    <a:latin typeface="华文楷体" panose="02010600040101010101" charset="-122"/>
                    <a:ea typeface="华文楷体" panose="02010600040101010101" charset="-122"/>
                    <a:cs typeface="Times New Roman" panose="02020603050405020304" pitchFamily="18" charset="0"/>
                  </a:rPr>
                  <a:t>可以是</a:t>
                </a:r>
                <a:r>
                  <a:rPr lang="en-US" altLang="zh-CN" sz="2200" dirty="0">
                    <a:solidFill>
                      <a:schemeClr val="tx2"/>
                    </a:solidFill>
                    <a:latin typeface="华文楷体" panose="02010600040101010101" charset="-122"/>
                    <a:ea typeface="华文楷体" panose="02010600040101010101" charset="-122"/>
                    <a:cs typeface="Times New Roman" panose="02020603050405020304" pitchFamily="18" charset="0"/>
                  </a:rPr>
                  <a:t> </a:t>
                </a:r>
                <a14:m>
                  <m:oMath xmlns:m="http://schemas.openxmlformats.org/officeDocument/2006/math">
                    <m:sSub>
                      <m:sSubPr>
                        <m:ctrlPr>
                          <a:rPr lang="zh-CN" altLang="zh-CN" sz="2200" i="1">
                            <a:solidFill>
                              <a:schemeClr val="tx2"/>
                            </a:solidFill>
                            <a:latin typeface="Cambria Math" panose="02040503050406030204" pitchFamily="18" charset="0"/>
                            <a:ea typeface="Cambria Math" panose="02040503050406030204" pitchFamily="18" charset="0"/>
                            <a:cs typeface="Times New Roman" panose="02020603050405020304" pitchFamily="18" charset="0"/>
                          </a:rPr>
                        </m:ctrlPr>
                      </m:sSubPr>
                      <m:e>
                        <m:r>
                          <m:rPr>
                            <m:sty m:val="p"/>
                          </m:rPr>
                          <a:rPr lang="en-US" altLang="zh-CN" sz="2200">
                            <a:solidFill>
                              <a:schemeClr val="tx2"/>
                            </a:solidFill>
                            <a:latin typeface="Cambria Math" panose="02040503050406030204" pitchFamily="18" charset="0"/>
                            <a:ea typeface="等线" panose="02010600030101010101" pitchFamily="2" charset="-122"/>
                            <a:cs typeface="Times New Roman" panose="02020603050405020304" pitchFamily="18" charset="0"/>
                          </a:rPr>
                          <m:t>lim</m:t>
                        </m:r>
                      </m:e>
                      <m:sub>
                        <m:r>
                          <a:rPr lang="en-US" altLang="zh-CN" sz="22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𝑟</m:t>
                        </m:r>
                        <m:r>
                          <a:rPr lang="en-US" altLang="zh-CN" sz="2200">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r>
                          <a:rPr lang="en-US" altLang="zh-CN" sz="2200">
                            <a:solidFill>
                              <a:schemeClr val="tx2"/>
                            </a:solidFill>
                            <a:latin typeface="Cambria Math" panose="02040503050406030204" pitchFamily="18" charset="0"/>
                            <a:ea typeface="等线" panose="02010600030101010101" pitchFamily="2" charset="-122"/>
                            <a:cs typeface="Times New Roman" panose="02020603050405020304" pitchFamily="18" charset="0"/>
                          </a:rPr>
                          <m:t>0</m:t>
                        </m:r>
                      </m:sub>
                    </m:sSub>
                    <m:r>
                      <a:rPr lang="en-US" altLang="zh-CN" sz="2200">
                        <a:solidFill>
                          <a:schemeClr val="tx2"/>
                        </a:solidFill>
                        <a:latin typeface="Cambria Math" panose="02040503050406030204" pitchFamily="18" charset="0"/>
                        <a:ea typeface="等线" panose="02010600030101010101" pitchFamily="2" charset="-122"/>
                        <a:cs typeface="Times New Roman" panose="02020603050405020304" pitchFamily="18" charset="0"/>
                      </a:rPr>
                      <m:t> </m:t>
                    </m:r>
                    <m:r>
                      <a:rPr lang="en-US" altLang="zh-CN" sz="2200">
                        <a:solidFill>
                          <a:schemeClr val="tx2"/>
                        </a:solidFill>
                        <a:latin typeface="Cambria Math" panose="02040503050406030204" pitchFamily="18" charset="0"/>
                        <a:ea typeface="等线" panose="02010600030101010101" pitchFamily="2" charset="-122"/>
                        <a:cs typeface="Times New Roman" panose="02020603050405020304" pitchFamily="18" charset="0"/>
                      </a:rPr>
                      <m:t>4</m:t>
                    </m:r>
                    <m:r>
                      <a:rPr lang="en-US" altLang="zh-CN" sz="22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𝜋</m:t>
                    </m:r>
                    <m:sSup>
                      <m:sSupPr>
                        <m:ctrlPr>
                          <a:rPr lang="zh-CN" altLang="zh-CN" sz="2200" i="1">
                            <a:solidFill>
                              <a:schemeClr val="tx2"/>
                            </a:solidFill>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22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𝑟</m:t>
                        </m:r>
                      </m:e>
                      <m:sup>
                        <m:r>
                          <a:rPr lang="en-US" altLang="zh-CN" sz="2200">
                            <a:solidFill>
                              <a:schemeClr val="tx2"/>
                            </a:solidFill>
                            <a:latin typeface="Cambria Math" panose="02040503050406030204" pitchFamily="18" charset="0"/>
                            <a:ea typeface="等线" panose="02010600030101010101" pitchFamily="2" charset="-122"/>
                            <a:cs typeface="Times New Roman" panose="02020603050405020304" pitchFamily="18" charset="0"/>
                          </a:rPr>
                          <m:t>2</m:t>
                        </m:r>
                      </m:sup>
                    </m:sSup>
                    <m:r>
                      <a:rPr lang="en-US" altLang="zh-CN" sz="22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𝐽</m:t>
                    </m:r>
                    <m:r>
                      <a:rPr lang="en-US" altLang="zh-CN" sz="2200">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r>
                      <a:rPr lang="en-US" altLang="zh-CN" sz="22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𝑟</m:t>
                    </m:r>
                    <m:r>
                      <a:rPr lang="en-US" altLang="zh-CN" sz="2200">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r>
                      <a:rPr lang="en-US" altLang="zh-CN" sz="2200">
                        <a:solidFill>
                          <a:schemeClr val="tx2"/>
                        </a:solidFill>
                        <a:latin typeface="Cambria Math" panose="02040503050406030204" pitchFamily="18" charset="0"/>
                        <a:ea typeface="等线" panose="02010600030101010101" pitchFamily="2" charset="-122"/>
                        <a:cs typeface="Times New Roman" panose="02020603050405020304" pitchFamily="18" charset="0"/>
                      </a:rPr>
                      <m:t>0</m:t>
                    </m:r>
                    <m:r>
                      <a:rPr lang="en-US" altLang="zh-CN" sz="2200">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oMath>
                </a14:m>
                <a:r>
                  <a:rPr lang="en-US" altLang="zh-CN" sz="2200" dirty="0">
                    <a:solidFill>
                      <a:schemeClr val="tx2"/>
                    </a:solidFill>
                    <a:latin typeface="华文楷体" panose="02010600040101010101" charset="-122"/>
                    <a:ea typeface="华文楷体" panose="02010600040101010101" charset="-122"/>
                    <a:cs typeface="Times New Roman" panose="02020603050405020304" pitchFamily="18" charset="0"/>
                  </a:rPr>
                  <a:t> </a:t>
                </a:r>
                <a:r>
                  <a:rPr lang="zh-CN" altLang="en-US" sz="2200" dirty="0">
                    <a:solidFill>
                      <a:schemeClr val="tx2"/>
                    </a:solidFill>
                    <a:latin typeface="华文楷体" panose="02010600040101010101" charset="-122"/>
                    <a:ea typeface="华文楷体" panose="02010600040101010101" charset="-122"/>
                    <a:cs typeface="Times New Roman" panose="02020603050405020304" pitchFamily="18" charset="0"/>
                  </a:rPr>
                  <a:t>而不是为</a:t>
                </a:r>
                <a:r>
                  <a:rPr lang="en-US" altLang="zh-CN" sz="2200" dirty="0">
                    <a:solidFill>
                      <a:schemeClr val="tx2"/>
                    </a:solidFill>
                    <a:latin typeface="华文楷体" panose="02010600040101010101" charset="-122"/>
                    <a:ea typeface="华文楷体" panose="02010600040101010101" charset="-122"/>
                    <a:cs typeface="Times New Roman" panose="02020603050405020304" pitchFamily="18" charset="0"/>
                  </a:rPr>
                  <a:t> S</a:t>
                </a:r>
                <a:endParaRPr lang="zh-CN" altLang="zh-CN" sz="2200" dirty="0">
                  <a:solidFill>
                    <a:schemeClr val="tx2"/>
                  </a:solidFill>
                  <a:latin typeface="华文楷体" panose="02010600040101010101" charset="-122"/>
                  <a:ea typeface="华文楷体" panose="02010600040101010101" charset="-122"/>
                  <a:cs typeface="Times New Roman" panose="02020603050405020304" pitchFamily="18" charset="0"/>
                </a:endParaRPr>
              </a:p>
            </p:txBody>
          </p:sp>
        </mc:Choice>
        <mc:Fallback>
          <p:sp>
            <p:nvSpPr>
              <p:cNvPr id="15" name="矩形 14"/>
              <p:cNvSpPr>
                <a:spLocks noRot="1" noChangeAspect="1" noMove="1" noResize="1" noEditPoints="1" noAdjustHandles="1" noChangeArrowheads="1" noChangeShapeType="1" noTextEdit="1"/>
              </p:cNvSpPr>
              <p:nvPr/>
            </p:nvSpPr>
            <p:spPr>
              <a:xfrm>
                <a:off x="179512" y="548583"/>
                <a:ext cx="8280920" cy="4466479"/>
              </a:xfrm>
              <a:prstGeom prst="rect">
                <a:avLst/>
              </a:prstGeom>
              <a:blipFill rotWithShape="1">
                <a:blip r:embed="rId1"/>
                <a:stretch>
                  <a:fillRect l="-5" t="-13" r="4" b="10"/>
                </a:stretch>
              </a:blipFill>
            </p:spPr>
            <p:txBody>
              <a:bodyPr/>
              <a:lstStyle/>
              <a:p>
                <a:r>
                  <a:rPr lang="zh-CN" altLang="en-US">
                    <a:noFill/>
                  </a:rPr>
                  <a:t> </a:t>
                </a:r>
              </a:p>
            </p:txBody>
          </p:sp>
        </mc:Fallback>
      </mc:AlternateContent>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pPr algn="l"/>
            <a:r>
              <a:rPr lang="zh-CN" altLang="en-US" dirty="0"/>
              <a:t>双区扩散方程</a:t>
            </a:r>
            <a:endParaRPr lang="zh-CN" altLang="en-US" dirty="0"/>
          </a:p>
        </p:txBody>
      </p:sp>
      <mc:AlternateContent xmlns:mc="http://schemas.openxmlformats.org/markup-compatibility/2006">
        <mc:Choice xmlns:a14="http://schemas.microsoft.com/office/drawing/2010/main" Requires="a14">
          <p:sp>
            <p:nvSpPr>
              <p:cNvPr id="7" name="矩形 6"/>
              <p:cNvSpPr/>
              <p:nvPr/>
            </p:nvSpPr>
            <p:spPr>
              <a:xfrm>
                <a:off x="287016" y="565095"/>
                <a:ext cx="8856984" cy="6414256"/>
              </a:xfrm>
              <a:prstGeom prst="rect">
                <a:avLst/>
              </a:prstGeom>
            </p:spPr>
            <p:txBody>
              <a:bodyPr wrap="square">
                <a:spAutoFit/>
              </a:bodyPr>
              <a:lstStyle/>
              <a:p>
                <a:r>
                  <a:rPr lang="en-US" altLang="zh-CN" sz="2200" dirty="0">
                    <a:solidFill>
                      <a:schemeClr val="tx2"/>
                    </a:solidFill>
                    <a:latin typeface="华文楷体" panose="02010600040101010101" charset="-122"/>
                    <a:ea typeface="华文楷体" panose="02010600040101010101" charset="-122"/>
                  </a:rPr>
                  <a:t>17</a:t>
                </a:r>
                <a:r>
                  <a:rPr lang="zh-CN" altLang="en-US" sz="2200" dirty="0">
                    <a:solidFill>
                      <a:schemeClr val="tx2"/>
                    </a:solidFill>
                    <a:latin typeface="华文楷体" panose="02010600040101010101" charset="-122"/>
                    <a:ea typeface="华文楷体" panose="02010600040101010101" charset="-122"/>
                  </a:rPr>
                  <a:t>、设有如图</a:t>
                </a:r>
                <a:r>
                  <a:rPr lang="en-US" altLang="zh-CN" sz="2200" dirty="0">
                    <a:solidFill>
                      <a:schemeClr val="tx2"/>
                    </a:solidFill>
                    <a:latin typeface="华文楷体" panose="02010600040101010101" charset="-122"/>
                    <a:ea typeface="华文楷体" panose="02010600040101010101" charset="-122"/>
                  </a:rPr>
                  <a:t>3-16</a:t>
                </a:r>
                <a:r>
                  <a:rPr lang="zh-CN" altLang="en-US" sz="2200" dirty="0">
                    <a:solidFill>
                      <a:schemeClr val="tx2"/>
                    </a:solidFill>
                    <a:latin typeface="华文楷体" panose="02010600040101010101" charset="-122"/>
                    <a:ea typeface="华文楷体" panose="02010600040101010101" charset="-122"/>
                  </a:rPr>
                  <a:t>所示的单位平板状“燃料栅元”，燃料厚度为</a:t>
                </a:r>
                <a:r>
                  <a:rPr lang="en-US" altLang="zh-CN" sz="2200" dirty="0">
                    <a:solidFill>
                      <a:schemeClr val="tx2"/>
                    </a:solidFill>
                    <a:latin typeface="华文楷体" panose="02010600040101010101" charset="-122"/>
                    <a:ea typeface="华文楷体" panose="02010600040101010101" charset="-122"/>
                  </a:rPr>
                  <a:t>2a</a:t>
                </a:r>
                <a:r>
                  <a:rPr lang="zh-CN" altLang="en-US" sz="2200" dirty="0">
                    <a:solidFill>
                      <a:schemeClr val="tx2"/>
                    </a:solidFill>
                    <a:latin typeface="华文楷体" panose="02010600040101010101" charset="-122"/>
                    <a:ea typeface="华文楷体" panose="02010600040101010101" charset="-122"/>
                  </a:rPr>
                  <a:t>，栅元厚度为</a:t>
                </a:r>
                <a:r>
                  <a:rPr lang="en-US" altLang="zh-CN" sz="2200" dirty="0">
                    <a:solidFill>
                      <a:schemeClr val="tx2"/>
                    </a:solidFill>
                    <a:latin typeface="华文楷体" panose="02010600040101010101" charset="-122"/>
                    <a:ea typeface="华文楷体" panose="02010600040101010101" charset="-122"/>
                  </a:rPr>
                  <a:t>2b</a:t>
                </a:r>
                <a:r>
                  <a:rPr lang="zh-CN" altLang="en-US" sz="2200" dirty="0">
                    <a:solidFill>
                      <a:schemeClr val="tx2"/>
                    </a:solidFill>
                    <a:latin typeface="华文楷体" panose="02010600040101010101" charset="-122"/>
                    <a:ea typeface="华文楷体" panose="02010600040101010101" charset="-122"/>
                  </a:rPr>
                  <a:t>。假定热中子在</a:t>
                </a:r>
                <a:r>
                  <a:rPr lang="zh-CN" altLang="en-US" sz="2200" b="1" dirty="0">
                    <a:solidFill>
                      <a:srgbClr val="0070C0"/>
                    </a:solidFill>
                    <a:latin typeface="华文楷体" panose="02010600040101010101" charset="-122"/>
                    <a:ea typeface="华文楷体" panose="02010600040101010101" charset="-122"/>
                  </a:rPr>
                  <a:t>慢化剂内以均匀分布源</a:t>
                </a:r>
                <a:r>
                  <a:rPr lang="en-US" altLang="zh-CN" sz="2200" b="1" dirty="0">
                    <a:solidFill>
                      <a:srgbClr val="0070C0"/>
                    </a:solidFill>
                    <a:latin typeface="华文楷体" panose="02010600040101010101" charset="-122"/>
                    <a:ea typeface="华文楷体" panose="02010600040101010101" charset="-122"/>
                  </a:rPr>
                  <a:t>(</a:t>
                </a:r>
                <a:r>
                  <a:rPr lang="zh-CN" altLang="en-US" sz="2200" b="1" dirty="0">
                    <a:solidFill>
                      <a:srgbClr val="0070C0"/>
                    </a:solidFill>
                    <a:latin typeface="华文楷体" panose="02010600040101010101" charset="-122"/>
                    <a:ea typeface="华文楷体" panose="02010600040101010101" charset="-122"/>
                  </a:rPr>
                  <a:t>源强为</a:t>
                </a:r>
                <a:r>
                  <a:rPr lang="en-US" altLang="zh-CN" sz="2200" b="1" dirty="0">
                    <a:solidFill>
                      <a:srgbClr val="0070C0"/>
                    </a:solidFill>
                    <a:latin typeface="华文楷体" panose="02010600040101010101" charset="-122"/>
                    <a:ea typeface="华文楷体" panose="02010600040101010101" charset="-122"/>
                  </a:rPr>
                  <a:t>S</a:t>
                </a:r>
                <a:r>
                  <a:rPr lang="en-US" altLang="zh-CN" sz="2200" dirty="0">
                    <a:solidFill>
                      <a:schemeClr val="tx2"/>
                    </a:solidFill>
                    <a:latin typeface="华文楷体" panose="02010600040101010101" charset="-122"/>
                    <a:ea typeface="华文楷体" panose="02010600040101010101" charset="-122"/>
                  </a:rPr>
                  <a:t>)</a:t>
                </a:r>
                <a:r>
                  <a:rPr lang="zh-CN" altLang="en-US" sz="2200" dirty="0">
                    <a:solidFill>
                      <a:schemeClr val="tx2"/>
                    </a:solidFill>
                    <a:latin typeface="华文楷体" panose="02010600040101010101" charset="-122"/>
                    <a:ea typeface="华文楷体" panose="02010600040101010101" charset="-122"/>
                  </a:rPr>
                  <a:t>出现。在栅元边界上的中子流为零</a:t>
                </a:r>
                <a:r>
                  <a:rPr lang="en-US" altLang="zh-CN" sz="2200" dirty="0">
                    <a:solidFill>
                      <a:schemeClr val="tx2"/>
                    </a:solidFill>
                    <a:latin typeface="华文楷体" panose="02010600040101010101" charset="-122"/>
                    <a:ea typeface="华文楷体" panose="02010600040101010101" charset="-122"/>
                  </a:rPr>
                  <a:t>(</a:t>
                </a:r>
                <a:r>
                  <a:rPr lang="zh-CN" altLang="en-US" sz="2200" dirty="0">
                    <a:solidFill>
                      <a:schemeClr val="tx2"/>
                    </a:solidFill>
                    <a:latin typeface="华文楷体" panose="02010600040101010101" charset="-122"/>
                    <a:ea typeface="华文楷体" panose="02010600040101010101" charset="-122"/>
                  </a:rPr>
                  <a:t>假定栅元之间没有中子的净转移</a:t>
                </a:r>
                <a:r>
                  <a:rPr lang="en-US" altLang="zh-CN" sz="2200" dirty="0">
                    <a:solidFill>
                      <a:schemeClr val="tx2"/>
                    </a:solidFill>
                    <a:latin typeface="华文楷体" panose="02010600040101010101" charset="-122"/>
                    <a:ea typeface="华文楷体" panose="02010600040101010101" charset="-122"/>
                  </a:rPr>
                  <a:t>)</a:t>
                </a:r>
                <a:r>
                  <a:rPr lang="zh-CN" altLang="en-US" sz="2200" dirty="0">
                    <a:solidFill>
                      <a:schemeClr val="tx2"/>
                    </a:solidFill>
                    <a:latin typeface="华文楷体" panose="02010600040101010101" charset="-122"/>
                    <a:ea typeface="华文楷体" panose="02010600040101010101" charset="-122"/>
                  </a:rPr>
                  <a:t>。试求：</a:t>
                </a:r>
                <a:endParaRPr lang="zh-CN" altLang="en-US" sz="2200" dirty="0">
                  <a:solidFill>
                    <a:schemeClr val="tx2"/>
                  </a:solidFill>
                  <a:latin typeface="华文楷体" panose="02010600040101010101" charset="-122"/>
                  <a:ea typeface="华文楷体" panose="02010600040101010101" charset="-122"/>
                </a:endParaRPr>
              </a:p>
              <a:p>
                <a:r>
                  <a:rPr lang="en-US" altLang="zh-CN" sz="2200" dirty="0">
                    <a:solidFill>
                      <a:schemeClr val="tx2"/>
                    </a:solidFill>
                    <a:latin typeface="华文楷体" panose="02010600040101010101" charset="-122"/>
                    <a:ea typeface="华文楷体" panose="02010600040101010101" charset="-122"/>
                  </a:rPr>
                  <a:t>(1)</a:t>
                </a:r>
                <a:r>
                  <a:rPr lang="zh-CN" altLang="en-US" sz="2200" dirty="0">
                    <a:solidFill>
                      <a:schemeClr val="tx2"/>
                    </a:solidFill>
                    <a:latin typeface="华文楷体" panose="02010600040101010101" charset="-122"/>
                    <a:ea typeface="华文楷体" panose="02010600040101010101" charset="-122"/>
                  </a:rPr>
                  <a:t>屏蔽因子</a:t>
                </a:r>
                <a:r>
                  <a:rPr lang="en-US" altLang="zh-CN" sz="2200" dirty="0">
                    <a:solidFill>
                      <a:schemeClr val="tx2"/>
                    </a:solidFill>
                    <a:latin typeface="华文楷体" panose="02010600040101010101" charset="-122"/>
                    <a:ea typeface="华文楷体" panose="02010600040101010101" charset="-122"/>
                  </a:rPr>
                  <a:t>Q</a:t>
                </a:r>
                <a:r>
                  <a:rPr lang="zh-CN" altLang="en-US" sz="2200" dirty="0">
                    <a:solidFill>
                      <a:schemeClr val="tx2"/>
                    </a:solidFill>
                    <a:latin typeface="华文楷体" panose="02010600040101010101" charset="-122"/>
                    <a:ea typeface="华文楷体" panose="02010600040101010101" charset="-122"/>
                  </a:rPr>
                  <a:t>，其定义为燃料表面上的中子通量密度与燃料内平均中子通量密度之比；</a:t>
                </a:r>
                <a:endParaRPr lang="zh-CN" altLang="en-US" sz="2200" dirty="0">
                  <a:solidFill>
                    <a:schemeClr val="tx2"/>
                  </a:solidFill>
                  <a:latin typeface="华文楷体" panose="02010600040101010101" charset="-122"/>
                  <a:ea typeface="华文楷体" panose="02010600040101010101" charset="-122"/>
                </a:endParaRPr>
              </a:p>
              <a:p>
                <a:r>
                  <a:rPr lang="en-US" altLang="zh-CN" sz="2200" dirty="0">
                    <a:solidFill>
                      <a:schemeClr val="tx2"/>
                    </a:solidFill>
                    <a:latin typeface="华文楷体" panose="02010600040101010101" charset="-122"/>
                    <a:ea typeface="华文楷体" panose="02010600040101010101" charset="-122"/>
                  </a:rPr>
                  <a:t>(2)</a:t>
                </a:r>
                <a:r>
                  <a:rPr lang="zh-CN" altLang="en-US" sz="2200" dirty="0">
                    <a:solidFill>
                      <a:schemeClr val="tx2"/>
                    </a:solidFill>
                    <a:latin typeface="华文楷体" panose="02010600040101010101" charset="-122"/>
                    <a:ea typeface="华文楷体" panose="02010600040101010101" charset="-122"/>
                  </a:rPr>
                  <a:t>中子被燃料吸收的份额。</a:t>
                </a:r>
                <a:endParaRPr lang="en-US" altLang="zh-CN" sz="2200" dirty="0">
                  <a:solidFill>
                    <a:schemeClr val="tx2"/>
                  </a:solidFill>
                  <a:latin typeface="华文楷体" panose="02010600040101010101" charset="-122"/>
                  <a:ea typeface="华文楷体" panose="02010600040101010101" charset="-122"/>
                </a:endParaRPr>
              </a:p>
              <a:p>
                <a:r>
                  <a:rPr lang="zh-CN" altLang="zh-CN" sz="2000" dirty="0">
                    <a:solidFill>
                      <a:schemeClr val="tx2"/>
                    </a:solidFill>
                    <a:latin typeface="华文楷体" panose="02010600040101010101" charset="-122"/>
                    <a:ea typeface="华文楷体" panose="02010600040101010101" charset="-122"/>
                  </a:rPr>
                  <a:t>解</a:t>
                </a:r>
                <a:r>
                  <a:rPr lang="en-US" altLang="zh-CN" sz="2000" dirty="0">
                    <a:solidFill>
                      <a:schemeClr val="tx2"/>
                    </a:solidFill>
                    <a:latin typeface="华文楷体" panose="02010600040101010101" charset="-122"/>
                    <a:ea typeface="华文楷体" panose="02010600040101010101" charset="-122"/>
                  </a:rPr>
                  <a:t>: (1) </a:t>
                </a:r>
                <a:r>
                  <a:rPr lang="zh-CN" altLang="zh-CN" sz="2000" dirty="0">
                    <a:solidFill>
                      <a:schemeClr val="tx2"/>
                    </a:solidFill>
                    <a:latin typeface="华文楷体" panose="02010600040101010101" charset="-122"/>
                    <a:ea typeface="华文楷体" panose="02010600040101010101" charset="-122"/>
                  </a:rPr>
                  <a:t>燃料区中子扩散方程为</a:t>
                </a:r>
                <a:r>
                  <a:rPr lang="en-US" altLang="zh-CN" sz="2000" dirty="0">
                    <a:solidFill>
                      <a:schemeClr val="tx2"/>
                    </a:solidFill>
                    <a:latin typeface="华文楷体" panose="02010600040101010101" charset="-122"/>
                    <a:ea typeface="华文楷体" panose="02010600040101010101" charset="-122"/>
                  </a:rPr>
                  <a:t>: </a:t>
                </a:r>
                <a14:m>
                  <m:oMath xmlns:m="http://schemas.openxmlformats.org/officeDocument/2006/math">
                    <m:f>
                      <m:fPr>
                        <m:ctrlPr>
                          <a:rPr lang="zh-CN" altLang="zh-CN" sz="2000" i="1">
                            <a:solidFill>
                              <a:schemeClr val="tx2"/>
                            </a:solidFill>
                            <a:latin typeface="Cambria Math" panose="02040503050406030204" pitchFamily="18" charset="0"/>
                            <a:ea typeface="华文楷体" panose="02010600040101010101" charset="-122"/>
                          </a:rPr>
                        </m:ctrlPr>
                      </m:fPr>
                      <m:num>
                        <m:sSup>
                          <m:sSupPr>
                            <m:ctrlPr>
                              <a:rPr lang="zh-CN" altLang="zh-CN" sz="2000" i="1">
                                <a:solidFill>
                                  <a:schemeClr val="tx2"/>
                                </a:solidFill>
                                <a:latin typeface="Cambria Math" panose="02040503050406030204" pitchFamily="18" charset="0"/>
                                <a:ea typeface="华文楷体" panose="02010600040101010101" charset="-122"/>
                              </a:rPr>
                            </m:ctrlPr>
                          </m:sSupPr>
                          <m:e>
                            <m:r>
                              <a:rPr lang="en-US" altLang="zh-CN" sz="2000">
                                <a:solidFill>
                                  <a:schemeClr val="tx2"/>
                                </a:solidFill>
                                <a:latin typeface="Cambria Math" panose="02040503050406030204" pitchFamily="18" charset="0"/>
                                <a:ea typeface="华文楷体" panose="02010600040101010101" charset="-122"/>
                              </a:rPr>
                              <m:t>𝑑</m:t>
                            </m:r>
                          </m:e>
                          <m:sup>
                            <m:r>
                              <a:rPr lang="en-US" altLang="zh-CN" sz="2000">
                                <a:solidFill>
                                  <a:schemeClr val="tx2"/>
                                </a:solidFill>
                                <a:latin typeface="Cambria Math" panose="02040503050406030204" pitchFamily="18" charset="0"/>
                                <a:ea typeface="华文楷体" panose="02010600040101010101" charset="-122"/>
                              </a:rPr>
                              <m:t>2</m:t>
                            </m:r>
                          </m:sup>
                        </m:sSup>
                        <m:sSub>
                          <m:sSubPr>
                            <m:ctrlPr>
                              <a:rPr lang="zh-CN" altLang="zh-CN" sz="2000" i="1">
                                <a:solidFill>
                                  <a:schemeClr val="tx2"/>
                                </a:solidFill>
                                <a:latin typeface="Cambria Math" panose="02040503050406030204" pitchFamily="18" charset="0"/>
                                <a:ea typeface="华文楷体" panose="02010600040101010101" charset="-122"/>
                              </a:rPr>
                            </m:ctrlPr>
                          </m:sSubPr>
                          <m:e>
                            <m:r>
                              <a:rPr lang="en-US" altLang="zh-CN" sz="2000">
                                <a:solidFill>
                                  <a:schemeClr val="tx2"/>
                                </a:solidFill>
                                <a:latin typeface="Cambria Math" panose="02040503050406030204" pitchFamily="18" charset="0"/>
                                <a:ea typeface="华文楷体" panose="02010600040101010101" charset="-122"/>
                              </a:rPr>
                              <m:t>𝜙</m:t>
                            </m:r>
                          </m:e>
                          <m:sub>
                            <m:r>
                              <a:rPr lang="en-US" altLang="zh-CN" sz="2000">
                                <a:solidFill>
                                  <a:schemeClr val="tx2"/>
                                </a:solidFill>
                                <a:latin typeface="Cambria Math" panose="02040503050406030204" pitchFamily="18" charset="0"/>
                                <a:ea typeface="华文楷体" panose="02010600040101010101" charset="-122"/>
                              </a:rPr>
                              <m:t>1</m:t>
                            </m:r>
                          </m:sub>
                        </m:sSub>
                        <m:r>
                          <a:rPr lang="en-US" altLang="zh-CN" sz="2000">
                            <a:solidFill>
                              <a:schemeClr val="tx2"/>
                            </a:solidFill>
                            <a:latin typeface="Cambria Math" panose="02040503050406030204" pitchFamily="18" charset="0"/>
                            <a:ea typeface="华文楷体" panose="02010600040101010101" charset="-122"/>
                          </a:rPr>
                          <m:t>(</m:t>
                        </m:r>
                        <m:r>
                          <a:rPr lang="en-US" altLang="zh-CN" sz="2000">
                            <a:solidFill>
                              <a:schemeClr val="tx2"/>
                            </a:solidFill>
                            <a:latin typeface="Cambria Math" panose="02040503050406030204" pitchFamily="18" charset="0"/>
                            <a:ea typeface="华文楷体" panose="02010600040101010101" charset="-122"/>
                          </a:rPr>
                          <m:t>𝑥</m:t>
                        </m:r>
                        <m:r>
                          <a:rPr lang="en-US" altLang="zh-CN" sz="2000">
                            <a:solidFill>
                              <a:schemeClr val="tx2"/>
                            </a:solidFill>
                            <a:latin typeface="Cambria Math" panose="02040503050406030204" pitchFamily="18" charset="0"/>
                            <a:ea typeface="华文楷体" panose="02010600040101010101" charset="-122"/>
                          </a:rPr>
                          <m:t>)</m:t>
                        </m:r>
                      </m:num>
                      <m:den>
                        <m:r>
                          <a:rPr lang="en-US" altLang="zh-CN" sz="2000">
                            <a:solidFill>
                              <a:schemeClr val="tx2"/>
                            </a:solidFill>
                            <a:latin typeface="Cambria Math" panose="02040503050406030204" pitchFamily="18" charset="0"/>
                            <a:ea typeface="华文楷体" panose="02010600040101010101" charset="-122"/>
                          </a:rPr>
                          <m:t>𝑑</m:t>
                        </m:r>
                        <m:sSup>
                          <m:sSupPr>
                            <m:ctrlPr>
                              <a:rPr lang="zh-CN" altLang="zh-CN" sz="2000" i="1">
                                <a:solidFill>
                                  <a:schemeClr val="tx2"/>
                                </a:solidFill>
                                <a:latin typeface="Cambria Math" panose="02040503050406030204" pitchFamily="18" charset="0"/>
                                <a:ea typeface="华文楷体" panose="02010600040101010101" charset="-122"/>
                              </a:rPr>
                            </m:ctrlPr>
                          </m:sSupPr>
                          <m:e>
                            <m:r>
                              <a:rPr lang="en-US" altLang="zh-CN" sz="2000">
                                <a:solidFill>
                                  <a:schemeClr val="tx2"/>
                                </a:solidFill>
                                <a:latin typeface="Cambria Math" panose="02040503050406030204" pitchFamily="18" charset="0"/>
                                <a:ea typeface="华文楷体" panose="02010600040101010101" charset="-122"/>
                              </a:rPr>
                              <m:t>𝑥</m:t>
                            </m:r>
                          </m:e>
                          <m:sup>
                            <m:r>
                              <a:rPr lang="en-US" altLang="zh-CN" sz="2000">
                                <a:solidFill>
                                  <a:schemeClr val="tx2"/>
                                </a:solidFill>
                                <a:latin typeface="Cambria Math" panose="02040503050406030204" pitchFamily="18" charset="0"/>
                                <a:ea typeface="华文楷体" panose="02010600040101010101" charset="-122"/>
                              </a:rPr>
                              <m:t>2</m:t>
                            </m:r>
                          </m:sup>
                        </m:sSup>
                      </m:den>
                    </m:f>
                    <m:r>
                      <a:rPr lang="en-US" altLang="zh-CN" sz="2000">
                        <a:solidFill>
                          <a:schemeClr val="tx2"/>
                        </a:solidFill>
                        <a:latin typeface="Cambria Math" panose="02040503050406030204" pitchFamily="18" charset="0"/>
                        <a:ea typeface="华文楷体" panose="02010600040101010101" charset="-122"/>
                      </a:rPr>
                      <m:t>−</m:t>
                    </m:r>
                    <m:f>
                      <m:fPr>
                        <m:ctrlPr>
                          <a:rPr lang="zh-CN" altLang="zh-CN" sz="2000" i="1">
                            <a:solidFill>
                              <a:schemeClr val="tx2"/>
                            </a:solidFill>
                            <a:latin typeface="Cambria Math" panose="02040503050406030204" pitchFamily="18" charset="0"/>
                            <a:ea typeface="华文楷体" panose="02010600040101010101" charset="-122"/>
                          </a:rPr>
                        </m:ctrlPr>
                      </m:fPr>
                      <m:num>
                        <m:sSub>
                          <m:sSubPr>
                            <m:ctrlPr>
                              <a:rPr lang="zh-CN" altLang="zh-CN" sz="2000" i="1">
                                <a:solidFill>
                                  <a:schemeClr val="tx2"/>
                                </a:solidFill>
                                <a:latin typeface="Cambria Math" panose="02040503050406030204" pitchFamily="18" charset="0"/>
                                <a:ea typeface="华文楷体" panose="02010600040101010101" charset="-122"/>
                              </a:rPr>
                            </m:ctrlPr>
                          </m:sSubPr>
                          <m:e>
                            <m:r>
                              <a:rPr lang="en-US" altLang="zh-CN" sz="2000">
                                <a:solidFill>
                                  <a:schemeClr val="tx2"/>
                                </a:solidFill>
                                <a:latin typeface="Cambria Math" panose="02040503050406030204" pitchFamily="18" charset="0"/>
                                <a:ea typeface="华文楷体" panose="02010600040101010101" charset="-122"/>
                              </a:rPr>
                              <m:t>𝜙</m:t>
                            </m:r>
                          </m:e>
                          <m:sub>
                            <m:r>
                              <a:rPr lang="en-US" altLang="zh-CN" sz="2000">
                                <a:solidFill>
                                  <a:schemeClr val="tx2"/>
                                </a:solidFill>
                                <a:latin typeface="Cambria Math" panose="02040503050406030204" pitchFamily="18" charset="0"/>
                                <a:ea typeface="华文楷体" panose="02010600040101010101" charset="-122"/>
                              </a:rPr>
                              <m:t>1</m:t>
                            </m:r>
                          </m:sub>
                        </m:sSub>
                        <m:r>
                          <a:rPr lang="en-US" altLang="zh-CN" sz="2000">
                            <a:solidFill>
                              <a:schemeClr val="tx2"/>
                            </a:solidFill>
                            <a:latin typeface="Cambria Math" panose="02040503050406030204" pitchFamily="18" charset="0"/>
                            <a:ea typeface="华文楷体" panose="02010600040101010101" charset="-122"/>
                          </a:rPr>
                          <m:t>(</m:t>
                        </m:r>
                        <m:r>
                          <a:rPr lang="en-US" altLang="zh-CN" sz="2000">
                            <a:solidFill>
                              <a:schemeClr val="tx2"/>
                            </a:solidFill>
                            <a:latin typeface="Cambria Math" panose="02040503050406030204" pitchFamily="18" charset="0"/>
                            <a:ea typeface="华文楷体" panose="02010600040101010101" charset="-122"/>
                          </a:rPr>
                          <m:t>𝑥</m:t>
                        </m:r>
                        <m:r>
                          <a:rPr lang="en-US" altLang="zh-CN" sz="2000">
                            <a:solidFill>
                              <a:schemeClr val="tx2"/>
                            </a:solidFill>
                            <a:latin typeface="Cambria Math" panose="02040503050406030204" pitchFamily="18" charset="0"/>
                            <a:ea typeface="华文楷体" panose="02010600040101010101" charset="-122"/>
                          </a:rPr>
                          <m:t>)</m:t>
                        </m:r>
                      </m:num>
                      <m:den>
                        <m:sSubSup>
                          <m:sSubSupPr>
                            <m:ctrlPr>
                              <a:rPr lang="zh-CN" altLang="zh-CN" sz="2000" i="1">
                                <a:solidFill>
                                  <a:schemeClr val="tx2"/>
                                </a:solidFill>
                                <a:latin typeface="Cambria Math" panose="02040503050406030204" pitchFamily="18" charset="0"/>
                                <a:ea typeface="华文楷体" panose="02010600040101010101" charset="-122"/>
                              </a:rPr>
                            </m:ctrlPr>
                          </m:sSubSupPr>
                          <m:e>
                            <m:r>
                              <a:rPr lang="en-US" altLang="zh-CN" sz="2000">
                                <a:solidFill>
                                  <a:schemeClr val="tx2"/>
                                </a:solidFill>
                                <a:latin typeface="Cambria Math" panose="02040503050406030204" pitchFamily="18" charset="0"/>
                                <a:ea typeface="华文楷体" panose="02010600040101010101" charset="-122"/>
                              </a:rPr>
                              <m:t>𝐿</m:t>
                            </m:r>
                          </m:e>
                          <m:sub>
                            <m:r>
                              <a:rPr lang="en-US" altLang="zh-CN" sz="2000">
                                <a:solidFill>
                                  <a:schemeClr val="tx2"/>
                                </a:solidFill>
                                <a:latin typeface="Cambria Math" panose="02040503050406030204" pitchFamily="18" charset="0"/>
                                <a:ea typeface="华文楷体" panose="02010600040101010101" charset="-122"/>
                              </a:rPr>
                              <m:t>1</m:t>
                            </m:r>
                          </m:sub>
                          <m:sup>
                            <m:r>
                              <a:rPr lang="en-US" altLang="zh-CN" sz="2000">
                                <a:solidFill>
                                  <a:schemeClr val="tx2"/>
                                </a:solidFill>
                                <a:latin typeface="Cambria Math" panose="02040503050406030204" pitchFamily="18" charset="0"/>
                                <a:ea typeface="华文楷体" panose="02010600040101010101" charset="-122"/>
                              </a:rPr>
                              <m:t>2</m:t>
                            </m:r>
                          </m:sup>
                        </m:sSubSup>
                      </m:den>
                    </m:f>
                    <m:r>
                      <a:rPr lang="en-US" altLang="zh-CN" sz="2000">
                        <a:solidFill>
                          <a:schemeClr val="tx2"/>
                        </a:solidFill>
                        <a:latin typeface="Cambria Math" panose="02040503050406030204" pitchFamily="18" charset="0"/>
                        <a:ea typeface="华文楷体" panose="02010600040101010101" charset="-122"/>
                      </a:rPr>
                      <m:t>=</m:t>
                    </m:r>
                    <m:r>
                      <a:rPr lang="en-US" altLang="zh-CN" sz="2000">
                        <a:solidFill>
                          <a:schemeClr val="tx2"/>
                        </a:solidFill>
                        <a:latin typeface="Cambria Math" panose="02040503050406030204" pitchFamily="18" charset="0"/>
                        <a:ea typeface="华文楷体" panose="02010600040101010101" charset="-122"/>
                      </a:rPr>
                      <m:t>0</m:t>
                    </m:r>
                    <m:r>
                      <a:rPr lang="en-US" altLang="zh-CN" sz="2000">
                        <a:solidFill>
                          <a:schemeClr val="tx2"/>
                        </a:solidFill>
                        <a:latin typeface="Cambria Math" panose="02040503050406030204" pitchFamily="18" charset="0"/>
                        <a:ea typeface="华文楷体" panose="02010600040101010101" charset="-122"/>
                      </a:rPr>
                      <m:t>,</m:t>
                    </m:r>
                  </m:oMath>
                </a14:m>
                <a:br>
                  <a:rPr lang="en-US" altLang="zh-CN" sz="2000" dirty="0">
                    <a:solidFill>
                      <a:schemeClr val="tx2"/>
                    </a:solidFill>
                    <a:latin typeface="华文楷体" panose="02010600040101010101" charset="-122"/>
                    <a:ea typeface="华文楷体" panose="02010600040101010101" charset="-122"/>
                  </a:rPr>
                </a:br>
                <a:r>
                  <a:rPr lang="zh-CN" altLang="zh-CN" sz="2000" dirty="0">
                    <a:solidFill>
                      <a:schemeClr val="tx2"/>
                    </a:solidFill>
                    <a:latin typeface="华文楷体" panose="02010600040101010101" charset="-122"/>
                    <a:ea typeface="华文楷体" panose="02010600040101010101" charset="-122"/>
                  </a:rPr>
                  <a:t>慢化剂区中子扩散方程为</a:t>
                </a:r>
                <a:r>
                  <a:rPr lang="en-US" altLang="zh-CN" sz="2000" dirty="0">
                    <a:solidFill>
                      <a:schemeClr val="tx2"/>
                    </a:solidFill>
                    <a:latin typeface="华文楷体" panose="02010600040101010101" charset="-122"/>
                    <a:ea typeface="华文楷体" panose="02010600040101010101" charset="-122"/>
                  </a:rPr>
                  <a:t>: </a:t>
                </a:r>
                <a14:m>
                  <m:oMath xmlns:m="http://schemas.openxmlformats.org/officeDocument/2006/math">
                    <m:f>
                      <m:fPr>
                        <m:ctrlPr>
                          <a:rPr lang="zh-CN" altLang="zh-CN" sz="2000" i="1">
                            <a:solidFill>
                              <a:schemeClr val="tx2"/>
                            </a:solidFill>
                            <a:latin typeface="Cambria Math" panose="02040503050406030204" pitchFamily="18" charset="0"/>
                            <a:ea typeface="华文楷体" panose="02010600040101010101" charset="-122"/>
                          </a:rPr>
                        </m:ctrlPr>
                      </m:fPr>
                      <m:num>
                        <m:sSup>
                          <m:sSupPr>
                            <m:ctrlPr>
                              <a:rPr lang="zh-CN" altLang="zh-CN" sz="2000" i="1">
                                <a:solidFill>
                                  <a:schemeClr val="tx2"/>
                                </a:solidFill>
                                <a:latin typeface="Cambria Math" panose="02040503050406030204" pitchFamily="18" charset="0"/>
                                <a:ea typeface="华文楷体" panose="02010600040101010101" charset="-122"/>
                              </a:rPr>
                            </m:ctrlPr>
                          </m:sSupPr>
                          <m:e>
                            <m:r>
                              <a:rPr lang="en-US" altLang="zh-CN" sz="2000">
                                <a:solidFill>
                                  <a:schemeClr val="tx2"/>
                                </a:solidFill>
                                <a:latin typeface="Cambria Math" panose="02040503050406030204" pitchFamily="18" charset="0"/>
                                <a:ea typeface="华文楷体" panose="02010600040101010101" charset="-122"/>
                              </a:rPr>
                              <m:t>𝑑</m:t>
                            </m:r>
                          </m:e>
                          <m:sup>
                            <m:r>
                              <a:rPr lang="en-US" altLang="zh-CN" sz="2000">
                                <a:solidFill>
                                  <a:schemeClr val="tx2"/>
                                </a:solidFill>
                                <a:latin typeface="Cambria Math" panose="02040503050406030204" pitchFamily="18" charset="0"/>
                                <a:ea typeface="华文楷体" panose="02010600040101010101" charset="-122"/>
                              </a:rPr>
                              <m:t>2</m:t>
                            </m:r>
                          </m:sup>
                        </m:sSup>
                        <m:sSub>
                          <m:sSubPr>
                            <m:ctrlPr>
                              <a:rPr lang="zh-CN" altLang="zh-CN" sz="2000" i="1">
                                <a:solidFill>
                                  <a:schemeClr val="tx2"/>
                                </a:solidFill>
                                <a:latin typeface="Cambria Math" panose="02040503050406030204" pitchFamily="18" charset="0"/>
                                <a:ea typeface="华文楷体" panose="02010600040101010101" charset="-122"/>
                              </a:rPr>
                            </m:ctrlPr>
                          </m:sSubPr>
                          <m:e>
                            <m:r>
                              <a:rPr lang="en-US" altLang="zh-CN" sz="2000">
                                <a:solidFill>
                                  <a:schemeClr val="tx2"/>
                                </a:solidFill>
                                <a:latin typeface="Cambria Math" panose="02040503050406030204" pitchFamily="18" charset="0"/>
                                <a:ea typeface="华文楷体" panose="02010600040101010101" charset="-122"/>
                              </a:rPr>
                              <m:t>𝜙</m:t>
                            </m:r>
                          </m:e>
                          <m:sub>
                            <m:r>
                              <a:rPr lang="en-US" altLang="zh-CN" sz="2000">
                                <a:solidFill>
                                  <a:schemeClr val="tx2"/>
                                </a:solidFill>
                                <a:latin typeface="Cambria Math" panose="02040503050406030204" pitchFamily="18" charset="0"/>
                                <a:ea typeface="华文楷体" panose="02010600040101010101" charset="-122"/>
                              </a:rPr>
                              <m:t>2</m:t>
                            </m:r>
                          </m:sub>
                        </m:sSub>
                        <m:r>
                          <a:rPr lang="en-US" altLang="zh-CN" sz="2000">
                            <a:solidFill>
                              <a:schemeClr val="tx2"/>
                            </a:solidFill>
                            <a:latin typeface="Cambria Math" panose="02040503050406030204" pitchFamily="18" charset="0"/>
                            <a:ea typeface="华文楷体" panose="02010600040101010101" charset="-122"/>
                          </a:rPr>
                          <m:t>(</m:t>
                        </m:r>
                        <m:r>
                          <a:rPr lang="en-US" altLang="zh-CN" sz="2000">
                            <a:solidFill>
                              <a:schemeClr val="tx2"/>
                            </a:solidFill>
                            <a:latin typeface="Cambria Math" panose="02040503050406030204" pitchFamily="18" charset="0"/>
                            <a:ea typeface="华文楷体" panose="02010600040101010101" charset="-122"/>
                          </a:rPr>
                          <m:t>𝑥</m:t>
                        </m:r>
                        <m:r>
                          <a:rPr lang="en-US" altLang="zh-CN" sz="2000">
                            <a:solidFill>
                              <a:schemeClr val="tx2"/>
                            </a:solidFill>
                            <a:latin typeface="Cambria Math" panose="02040503050406030204" pitchFamily="18" charset="0"/>
                            <a:ea typeface="华文楷体" panose="02010600040101010101" charset="-122"/>
                          </a:rPr>
                          <m:t>)</m:t>
                        </m:r>
                      </m:num>
                      <m:den>
                        <m:r>
                          <a:rPr lang="en-US" altLang="zh-CN" sz="2000">
                            <a:solidFill>
                              <a:schemeClr val="tx2"/>
                            </a:solidFill>
                            <a:latin typeface="Cambria Math" panose="02040503050406030204" pitchFamily="18" charset="0"/>
                            <a:ea typeface="华文楷体" panose="02010600040101010101" charset="-122"/>
                          </a:rPr>
                          <m:t>𝑑</m:t>
                        </m:r>
                        <m:sSup>
                          <m:sSupPr>
                            <m:ctrlPr>
                              <a:rPr lang="zh-CN" altLang="zh-CN" sz="2000" i="1">
                                <a:solidFill>
                                  <a:schemeClr val="tx2"/>
                                </a:solidFill>
                                <a:latin typeface="Cambria Math" panose="02040503050406030204" pitchFamily="18" charset="0"/>
                                <a:ea typeface="华文楷体" panose="02010600040101010101" charset="-122"/>
                              </a:rPr>
                            </m:ctrlPr>
                          </m:sSupPr>
                          <m:e>
                            <m:r>
                              <a:rPr lang="en-US" altLang="zh-CN" sz="2000">
                                <a:solidFill>
                                  <a:schemeClr val="tx2"/>
                                </a:solidFill>
                                <a:latin typeface="Cambria Math" panose="02040503050406030204" pitchFamily="18" charset="0"/>
                                <a:ea typeface="华文楷体" panose="02010600040101010101" charset="-122"/>
                              </a:rPr>
                              <m:t>𝑥</m:t>
                            </m:r>
                          </m:e>
                          <m:sup>
                            <m:r>
                              <a:rPr lang="en-US" altLang="zh-CN" sz="2000">
                                <a:solidFill>
                                  <a:schemeClr val="tx2"/>
                                </a:solidFill>
                                <a:latin typeface="Cambria Math" panose="02040503050406030204" pitchFamily="18" charset="0"/>
                                <a:ea typeface="华文楷体" panose="02010600040101010101" charset="-122"/>
                              </a:rPr>
                              <m:t>2</m:t>
                            </m:r>
                          </m:sup>
                        </m:sSup>
                      </m:den>
                    </m:f>
                    <m:r>
                      <a:rPr lang="en-US" altLang="zh-CN" sz="2000">
                        <a:solidFill>
                          <a:schemeClr val="tx2"/>
                        </a:solidFill>
                        <a:latin typeface="Cambria Math" panose="02040503050406030204" pitchFamily="18" charset="0"/>
                        <a:ea typeface="华文楷体" panose="02010600040101010101" charset="-122"/>
                      </a:rPr>
                      <m:t>−</m:t>
                    </m:r>
                    <m:f>
                      <m:fPr>
                        <m:ctrlPr>
                          <a:rPr lang="zh-CN" altLang="zh-CN" sz="2000" i="1">
                            <a:solidFill>
                              <a:schemeClr val="tx2"/>
                            </a:solidFill>
                            <a:latin typeface="Cambria Math" panose="02040503050406030204" pitchFamily="18" charset="0"/>
                            <a:ea typeface="华文楷体" panose="02010600040101010101" charset="-122"/>
                          </a:rPr>
                        </m:ctrlPr>
                      </m:fPr>
                      <m:num>
                        <m:sSub>
                          <m:sSubPr>
                            <m:ctrlPr>
                              <a:rPr lang="zh-CN" altLang="zh-CN" sz="2000" i="1">
                                <a:solidFill>
                                  <a:schemeClr val="tx2"/>
                                </a:solidFill>
                                <a:latin typeface="Cambria Math" panose="02040503050406030204" pitchFamily="18" charset="0"/>
                                <a:ea typeface="华文楷体" panose="02010600040101010101" charset="-122"/>
                              </a:rPr>
                            </m:ctrlPr>
                          </m:sSubPr>
                          <m:e>
                            <m:r>
                              <a:rPr lang="en-US" altLang="zh-CN" sz="2000">
                                <a:solidFill>
                                  <a:schemeClr val="tx2"/>
                                </a:solidFill>
                                <a:latin typeface="Cambria Math" panose="02040503050406030204" pitchFamily="18" charset="0"/>
                                <a:ea typeface="华文楷体" panose="02010600040101010101" charset="-122"/>
                              </a:rPr>
                              <m:t>𝜙</m:t>
                            </m:r>
                          </m:e>
                          <m:sub>
                            <m:r>
                              <a:rPr lang="en-US" altLang="zh-CN" sz="2000">
                                <a:solidFill>
                                  <a:schemeClr val="tx2"/>
                                </a:solidFill>
                                <a:latin typeface="Cambria Math" panose="02040503050406030204" pitchFamily="18" charset="0"/>
                                <a:ea typeface="华文楷体" panose="02010600040101010101" charset="-122"/>
                              </a:rPr>
                              <m:t>2</m:t>
                            </m:r>
                          </m:sub>
                        </m:sSub>
                        <m:r>
                          <a:rPr lang="en-US" altLang="zh-CN" sz="2000">
                            <a:solidFill>
                              <a:schemeClr val="tx2"/>
                            </a:solidFill>
                            <a:latin typeface="Cambria Math" panose="02040503050406030204" pitchFamily="18" charset="0"/>
                            <a:ea typeface="华文楷体" panose="02010600040101010101" charset="-122"/>
                          </a:rPr>
                          <m:t>(</m:t>
                        </m:r>
                        <m:r>
                          <a:rPr lang="en-US" altLang="zh-CN" sz="2000">
                            <a:solidFill>
                              <a:schemeClr val="tx2"/>
                            </a:solidFill>
                            <a:latin typeface="Cambria Math" panose="02040503050406030204" pitchFamily="18" charset="0"/>
                            <a:ea typeface="华文楷体" panose="02010600040101010101" charset="-122"/>
                          </a:rPr>
                          <m:t>𝑥</m:t>
                        </m:r>
                        <m:r>
                          <a:rPr lang="en-US" altLang="zh-CN" sz="2000">
                            <a:solidFill>
                              <a:schemeClr val="tx2"/>
                            </a:solidFill>
                            <a:latin typeface="Cambria Math" panose="02040503050406030204" pitchFamily="18" charset="0"/>
                            <a:ea typeface="华文楷体" panose="02010600040101010101" charset="-122"/>
                          </a:rPr>
                          <m:t>)</m:t>
                        </m:r>
                      </m:num>
                      <m:den>
                        <m:sSubSup>
                          <m:sSubSupPr>
                            <m:ctrlPr>
                              <a:rPr lang="zh-CN" altLang="zh-CN" sz="2000" i="1">
                                <a:solidFill>
                                  <a:schemeClr val="tx2"/>
                                </a:solidFill>
                                <a:latin typeface="Cambria Math" panose="02040503050406030204" pitchFamily="18" charset="0"/>
                                <a:ea typeface="华文楷体" panose="02010600040101010101" charset="-122"/>
                              </a:rPr>
                            </m:ctrlPr>
                          </m:sSubSupPr>
                          <m:e>
                            <m:r>
                              <a:rPr lang="en-US" altLang="zh-CN" sz="2000">
                                <a:solidFill>
                                  <a:schemeClr val="tx2"/>
                                </a:solidFill>
                                <a:latin typeface="Cambria Math" panose="02040503050406030204" pitchFamily="18" charset="0"/>
                                <a:ea typeface="华文楷体" panose="02010600040101010101" charset="-122"/>
                              </a:rPr>
                              <m:t>𝐿</m:t>
                            </m:r>
                          </m:e>
                          <m:sub>
                            <m:r>
                              <a:rPr lang="en-US" altLang="zh-CN" sz="2000">
                                <a:solidFill>
                                  <a:schemeClr val="tx2"/>
                                </a:solidFill>
                                <a:latin typeface="Cambria Math" panose="02040503050406030204" pitchFamily="18" charset="0"/>
                                <a:ea typeface="华文楷体" panose="02010600040101010101" charset="-122"/>
                              </a:rPr>
                              <m:t>2</m:t>
                            </m:r>
                          </m:sub>
                          <m:sup>
                            <m:r>
                              <a:rPr lang="en-US" altLang="zh-CN" sz="2000">
                                <a:solidFill>
                                  <a:schemeClr val="tx2"/>
                                </a:solidFill>
                                <a:latin typeface="Cambria Math" panose="02040503050406030204" pitchFamily="18" charset="0"/>
                                <a:ea typeface="华文楷体" panose="02010600040101010101" charset="-122"/>
                              </a:rPr>
                              <m:t>2</m:t>
                            </m:r>
                          </m:sup>
                        </m:sSubSup>
                      </m:den>
                    </m:f>
                    <m:r>
                      <a:rPr lang="en-US" altLang="zh-CN" sz="2000">
                        <a:solidFill>
                          <a:schemeClr val="tx2"/>
                        </a:solidFill>
                        <a:latin typeface="Cambria Math" panose="02040503050406030204" pitchFamily="18" charset="0"/>
                        <a:ea typeface="华文楷体" panose="02010600040101010101" charset="-122"/>
                      </a:rPr>
                      <m:t>+</m:t>
                    </m:r>
                    <m:f>
                      <m:fPr>
                        <m:ctrlPr>
                          <a:rPr lang="zh-CN" altLang="zh-CN" sz="2000" b="1" i="1" smtClean="0">
                            <a:solidFill>
                              <a:srgbClr val="0070C0"/>
                            </a:solidFill>
                            <a:latin typeface="Cambria Math" panose="02040503050406030204" pitchFamily="18" charset="0"/>
                            <a:ea typeface="华文楷体" panose="02010600040101010101" charset="-122"/>
                          </a:rPr>
                        </m:ctrlPr>
                      </m:fPr>
                      <m:num>
                        <m:r>
                          <a:rPr lang="en-US" altLang="zh-CN" sz="2000" b="1" i="1">
                            <a:solidFill>
                              <a:srgbClr val="0070C0"/>
                            </a:solidFill>
                            <a:latin typeface="Cambria Math" panose="02040503050406030204" pitchFamily="18" charset="0"/>
                            <a:ea typeface="华文楷体" panose="02010600040101010101" charset="-122"/>
                          </a:rPr>
                          <m:t>𝐒</m:t>
                        </m:r>
                      </m:num>
                      <m:den>
                        <m:sSub>
                          <m:sSubPr>
                            <m:ctrlPr>
                              <a:rPr lang="zh-CN" altLang="zh-CN" sz="2000" b="1" i="1">
                                <a:solidFill>
                                  <a:srgbClr val="0070C0"/>
                                </a:solidFill>
                                <a:latin typeface="Cambria Math" panose="02040503050406030204" pitchFamily="18" charset="0"/>
                                <a:ea typeface="华文楷体" panose="02010600040101010101" charset="-122"/>
                              </a:rPr>
                            </m:ctrlPr>
                          </m:sSubPr>
                          <m:e>
                            <m:r>
                              <a:rPr lang="en-US" altLang="zh-CN" sz="2000" b="1" i="1">
                                <a:solidFill>
                                  <a:srgbClr val="0070C0"/>
                                </a:solidFill>
                                <a:latin typeface="Cambria Math" panose="02040503050406030204" pitchFamily="18" charset="0"/>
                                <a:ea typeface="华文楷体" panose="02010600040101010101" charset="-122"/>
                              </a:rPr>
                              <m:t>𝐃</m:t>
                            </m:r>
                          </m:e>
                          <m:sub>
                            <m:r>
                              <a:rPr lang="en-US" altLang="zh-CN" sz="2000" b="1" i="1">
                                <a:solidFill>
                                  <a:srgbClr val="0070C0"/>
                                </a:solidFill>
                                <a:latin typeface="Cambria Math" panose="02040503050406030204" pitchFamily="18" charset="0"/>
                                <a:ea typeface="华文楷体" panose="02010600040101010101" charset="-122"/>
                              </a:rPr>
                              <m:t>𝟐</m:t>
                            </m:r>
                          </m:sub>
                        </m:sSub>
                      </m:den>
                    </m:f>
                    <m:r>
                      <a:rPr lang="en-US" altLang="zh-CN" sz="2000">
                        <a:solidFill>
                          <a:schemeClr val="tx2"/>
                        </a:solidFill>
                        <a:latin typeface="Cambria Math" panose="02040503050406030204" pitchFamily="18" charset="0"/>
                        <a:ea typeface="华文楷体" panose="02010600040101010101" charset="-122"/>
                      </a:rPr>
                      <m:t>=</m:t>
                    </m:r>
                    <m:r>
                      <a:rPr lang="en-US" altLang="zh-CN" sz="2000">
                        <a:solidFill>
                          <a:schemeClr val="tx2"/>
                        </a:solidFill>
                        <a:latin typeface="Cambria Math" panose="02040503050406030204" pitchFamily="18" charset="0"/>
                        <a:ea typeface="华文楷体" panose="02010600040101010101" charset="-122"/>
                      </a:rPr>
                      <m:t>0</m:t>
                    </m:r>
                  </m:oMath>
                </a14:m>
                <a:r>
                  <a:rPr lang="en-US" altLang="zh-CN" sz="2000" dirty="0">
                    <a:solidFill>
                      <a:schemeClr val="tx2"/>
                    </a:solidFill>
                    <a:latin typeface="华文楷体" panose="02010600040101010101" charset="-122"/>
                    <a:ea typeface="华文楷体" panose="02010600040101010101" charset="-122"/>
                  </a:rPr>
                  <a:t>,</a:t>
                </a:r>
                <a:br>
                  <a:rPr lang="en-US" altLang="zh-CN" sz="2000" dirty="0">
                    <a:solidFill>
                      <a:schemeClr val="tx2"/>
                    </a:solidFill>
                    <a:latin typeface="华文楷体" panose="02010600040101010101" charset="-122"/>
                    <a:ea typeface="华文楷体" panose="02010600040101010101" charset="-122"/>
                  </a:rPr>
                </a:br>
                <a:r>
                  <a:rPr lang="zh-CN" altLang="zh-CN" sz="2000" dirty="0">
                    <a:solidFill>
                      <a:schemeClr val="tx2"/>
                    </a:solidFill>
                    <a:latin typeface="华文楷体" panose="02010600040101010101" charset="-122"/>
                    <a:ea typeface="华文楷体" panose="02010600040101010101" charset="-122"/>
                  </a:rPr>
                  <a:t>边界条件为</a:t>
                </a:r>
                <a:r>
                  <a:rPr lang="en-US" altLang="zh-CN" sz="2000" dirty="0">
                    <a:solidFill>
                      <a:schemeClr val="tx2"/>
                    </a:solidFill>
                    <a:latin typeface="华文楷体" panose="02010600040101010101" charset="-122"/>
                    <a:ea typeface="华文楷体" panose="02010600040101010101" charset="-122"/>
                  </a:rPr>
                  <a:t>: </a:t>
                </a:r>
                <a:endParaRPr lang="en-US" altLang="zh-CN" sz="2000" dirty="0">
                  <a:solidFill>
                    <a:schemeClr val="tx2"/>
                  </a:solidFill>
                  <a:latin typeface="华文楷体" panose="02010600040101010101" charset="-122"/>
                  <a:ea typeface="华文楷体" panose="02010600040101010101" charset="-122"/>
                </a:endParaRPr>
              </a:p>
              <a:p>
                <a14:m>
                  <m:oMath xmlns:m="http://schemas.openxmlformats.org/officeDocument/2006/math">
                    <m:d>
                      <m:dPr>
                        <m:ctrlPr>
                          <a:rPr lang="en-US" altLang="zh-CN" sz="2000" b="0" i="1" smtClean="0">
                            <a:solidFill>
                              <a:schemeClr val="tx2"/>
                            </a:solidFill>
                            <a:latin typeface="Cambria Math" panose="02040503050406030204" pitchFamily="18" charset="0"/>
                            <a:ea typeface="华文楷体" panose="02010600040101010101" charset="-122"/>
                          </a:rPr>
                        </m:ctrlPr>
                      </m:dPr>
                      <m:e>
                        <m:r>
                          <m:rPr>
                            <m:sty m:val="p"/>
                          </m:rPr>
                          <a:rPr lang="en-US" altLang="zh-CN" sz="2000" b="0" i="0" smtClean="0">
                            <a:solidFill>
                              <a:schemeClr val="tx2"/>
                            </a:solidFill>
                            <a:latin typeface="Cambria Math" panose="02040503050406030204" pitchFamily="18" charset="0"/>
                            <a:ea typeface="华文楷体" panose="02010600040101010101" charset="-122"/>
                          </a:rPr>
                          <m:t>i</m:t>
                        </m:r>
                      </m:e>
                    </m:d>
                    <m:r>
                      <a:rPr lang="en-US" altLang="zh-CN" sz="2000">
                        <a:solidFill>
                          <a:schemeClr val="tx2"/>
                        </a:solidFill>
                        <a:latin typeface="Cambria Math" panose="02040503050406030204" pitchFamily="18" charset="0"/>
                        <a:ea typeface="华文楷体" panose="02010600040101010101" charset="-122"/>
                      </a:rPr>
                      <m:t>𝐽</m:t>
                    </m:r>
                    <m:d>
                      <m:dPr>
                        <m:ctrlPr>
                          <a:rPr lang="en-US" altLang="zh-CN" sz="2000" i="1">
                            <a:solidFill>
                              <a:schemeClr val="tx2"/>
                            </a:solidFill>
                            <a:latin typeface="Cambria Math" panose="02040503050406030204" pitchFamily="18" charset="0"/>
                            <a:ea typeface="华文楷体" panose="02010600040101010101" charset="-122"/>
                          </a:rPr>
                        </m:ctrlPr>
                      </m:dPr>
                      <m:e>
                        <m:r>
                          <a:rPr lang="en-US" altLang="zh-CN" sz="2000">
                            <a:solidFill>
                              <a:schemeClr val="tx2"/>
                            </a:solidFill>
                            <a:latin typeface="Cambria Math" panose="02040503050406030204" pitchFamily="18" charset="0"/>
                            <a:ea typeface="华文楷体" panose="02010600040101010101" charset="-122"/>
                          </a:rPr>
                          <m:t>0</m:t>
                        </m:r>
                      </m:e>
                    </m:d>
                    <m:r>
                      <a:rPr lang="en-US" altLang="zh-CN" sz="2000">
                        <a:solidFill>
                          <a:schemeClr val="tx2"/>
                        </a:solidFill>
                        <a:latin typeface="Cambria Math" panose="02040503050406030204" pitchFamily="18" charset="0"/>
                        <a:ea typeface="华文楷体" panose="02010600040101010101" charset="-122"/>
                      </a:rPr>
                      <m:t>=−</m:t>
                    </m:r>
                    <m:sSub>
                      <m:sSubPr>
                        <m:ctrlPr>
                          <a:rPr lang="zh-CN" altLang="zh-CN" sz="2000" i="1">
                            <a:solidFill>
                              <a:schemeClr val="tx2"/>
                            </a:solidFill>
                            <a:latin typeface="Cambria Math" panose="02040503050406030204" pitchFamily="18" charset="0"/>
                            <a:ea typeface="华文楷体" panose="02010600040101010101" charset="-122"/>
                          </a:rPr>
                        </m:ctrlPr>
                      </m:sSubPr>
                      <m:e>
                        <m:d>
                          <m:dPr>
                            <m:begChr m:val=""/>
                            <m:endChr m:val="|"/>
                            <m:ctrlPr>
                              <a:rPr lang="zh-CN" altLang="zh-CN" sz="2000" i="1">
                                <a:solidFill>
                                  <a:schemeClr val="tx2"/>
                                </a:solidFill>
                                <a:latin typeface="Cambria Math" panose="02040503050406030204" pitchFamily="18" charset="0"/>
                                <a:ea typeface="华文楷体" panose="02010600040101010101" charset="-122"/>
                              </a:rPr>
                            </m:ctrlPr>
                          </m:dPr>
                          <m:e>
                            <m:sSub>
                              <m:sSubPr>
                                <m:ctrlPr>
                                  <a:rPr lang="zh-CN" altLang="zh-CN" sz="2000" i="1">
                                    <a:solidFill>
                                      <a:schemeClr val="tx2"/>
                                    </a:solidFill>
                                    <a:latin typeface="Cambria Math" panose="02040503050406030204" pitchFamily="18" charset="0"/>
                                    <a:ea typeface="华文楷体" panose="02010600040101010101" charset="-122"/>
                                  </a:rPr>
                                </m:ctrlPr>
                              </m:sSubPr>
                              <m:e>
                                <m:r>
                                  <a:rPr lang="en-US" altLang="zh-CN" sz="2000">
                                    <a:solidFill>
                                      <a:schemeClr val="tx2"/>
                                    </a:solidFill>
                                    <a:latin typeface="Cambria Math" panose="02040503050406030204" pitchFamily="18" charset="0"/>
                                    <a:ea typeface="华文楷体" panose="02010600040101010101" charset="-122"/>
                                  </a:rPr>
                                  <m:t>𝐷</m:t>
                                </m:r>
                              </m:e>
                              <m:sub>
                                <m:r>
                                  <a:rPr lang="en-US" altLang="zh-CN" sz="2000">
                                    <a:solidFill>
                                      <a:schemeClr val="tx2"/>
                                    </a:solidFill>
                                    <a:latin typeface="Cambria Math" panose="02040503050406030204" pitchFamily="18" charset="0"/>
                                    <a:ea typeface="华文楷体" panose="02010600040101010101" charset="-122"/>
                                  </a:rPr>
                                  <m:t>1</m:t>
                                </m:r>
                              </m:sub>
                            </m:sSub>
                            <m:f>
                              <m:fPr>
                                <m:ctrlPr>
                                  <a:rPr lang="zh-CN" altLang="zh-CN" sz="2000" i="1">
                                    <a:solidFill>
                                      <a:schemeClr val="tx2"/>
                                    </a:solidFill>
                                    <a:latin typeface="Cambria Math" panose="02040503050406030204" pitchFamily="18" charset="0"/>
                                    <a:ea typeface="华文楷体" panose="02010600040101010101" charset="-122"/>
                                  </a:rPr>
                                </m:ctrlPr>
                              </m:fPr>
                              <m:num>
                                <m:r>
                                  <a:rPr lang="en-US" altLang="zh-CN" sz="2000">
                                    <a:solidFill>
                                      <a:schemeClr val="tx2"/>
                                    </a:solidFill>
                                    <a:latin typeface="Cambria Math" panose="02040503050406030204" pitchFamily="18" charset="0"/>
                                    <a:ea typeface="华文楷体" panose="02010600040101010101" charset="-122"/>
                                  </a:rPr>
                                  <m:t>𝑑</m:t>
                                </m:r>
                                <m:sSub>
                                  <m:sSubPr>
                                    <m:ctrlPr>
                                      <a:rPr lang="zh-CN" altLang="zh-CN" sz="2000" i="1">
                                        <a:solidFill>
                                          <a:schemeClr val="tx2"/>
                                        </a:solidFill>
                                        <a:latin typeface="Cambria Math" panose="02040503050406030204" pitchFamily="18" charset="0"/>
                                        <a:ea typeface="华文楷体" panose="02010600040101010101" charset="-122"/>
                                      </a:rPr>
                                    </m:ctrlPr>
                                  </m:sSubPr>
                                  <m:e>
                                    <m:r>
                                      <a:rPr lang="en-US" altLang="zh-CN" sz="2000">
                                        <a:solidFill>
                                          <a:schemeClr val="tx2"/>
                                        </a:solidFill>
                                        <a:latin typeface="Cambria Math" panose="02040503050406030204" pitchFamily="18" charset="0"/>
                                        <a:ea typeface="华文楷体" panose="02010600040101010101" charset="-122"/>
                                      </a:rPr>
                                      <m:t>𝜙</m:t>
                                    </m:r>
                                  </m:e>
                                  <m:sub>
                                    <m:r>
                                      <a:rPr lang="en-US" altLang="zh-CN" sz="2000">
                                        <a:solidFill>
                                          <a:schemeClr val="tx2"/>
                                        </a:solidFill>
                                        <a:latin typeface="Cambria Math" panose="02040503050406030204" pitchFamily="18" charset="0"/>
                                        <a:ea typeface="华文楷体" panose="02010600040101010101" charset="-122"/>
                                      </a:rPr>
                                      <m:t>1</m:t>
                                    </m:r>
                                  </m:sub>
                                </m:sSub>
                                <m:d>
                                  <m:dPr>
                                    <m:ctrlPr>
                                      <a:rPr lang="en-US" altLang="zh-CN" sz="2000" i="1">
                                        <a:solidFill>
                                          <a:schemeClr val="tx2"/>
                                        </a:solidFill>
                                        <a:latin typeface="Cambria Math" panose="02040503050406030204" pitchFamily="18" charset="0"/>
                                        <a:ea typeface="华文楷体" panose="02010600040101010101" charset="-122"/>
                                      </a:rPr>
                                    </m:ctrlPr>
                                  </m:dPr>
                                  <m:e>
                                    <m:r>
                                      <a:rPr lang="en-US" altLang="zh-CN" sz="2000">
                                        <a:solidFill>
                                          <a:schemeClr val="tx2"/>
                                        </a:solidFill>
                                        <a:latin typeface="Cambria Math" panose="02040503050406030204" pitchFamily="18" charset="0"/>
                                        <a:ea typeface="华文楷体" panose="02010600040101010101" charset="-122"/>
                                      </a:rPr>
                                      <m:t>𝑥</m:t>
                                    </m:r>
                                  </m:e>
                                </m:d>
                              </m:num>
                              <m:den>
                                <m:r>
                                  <a:rPr lang="en-US" altLang="zh-CN" sz="2000">
                                    <a:solidFill>
                                      <a:schemeClr val="tx2"/>
                                    </a:solidFill>
                                    <a:latin typeface="Cambria Math" panose="02040503050406030204" pitchFamily="18" charset="0"/>
                                    <a:ea typeface="华文楷体" panose="02010600040101010101" charset="-122"/>
                                  </a:rPr>
                                  <m:t>𝑑𝑥</m:t>
                                </m:r>
                              </m:den>
                            </m:f>
                          </m:e>
                        </m:d>
                      </m:e>
                      <m:sub>
                        <m:r>
                          <a:rPr lang="en-US" altLang="zh-CN" sz="2000">
                            <a:solidFill>
                              <a:schemeClr val="tx2"/>
                            </a:solidFill>
                            <a:latin typeface="Cambria Math" panose="02040503050406030204" pitchFamily="18" charset="0"/>
                            <a:ea typeface="华文楷体" panose="02010600040101010101" charset="-122"/>
                          </a:rPr>
                          <m:t>𝑥</m:t>
                        </m:r>
                        <m:r>
                          <a:rPr lang="en-US" altLang="zh-CN" sz="2000">
                            <a:solidFill>
                              <a:schemeClr val="tx2"/>
                            </a:solidFill>
                            <a:latin typeface="Cambria Math" panose="02040503050406030204" pitchFamily="18" charset="0"/>
                            <a:ea typeface="华文楷体" panose="02010600040101010101" charset="-122"/>
                          </a:rPr>
                          <m:t>=</m:t>
                        </m:r>
                        <m:r>
                          <a:rPr lang="en-US" altLang="zh-CN" sz="2000">
                            <a:solidFill>
                              <a:schemeClr val="tx2"/>
                            </a:solidFill>
                            <a:latin typeface="Cambria Math" panose="02040503050406030204" pitchFamily="18" charset="0"/>
                            <a:ea typeface="华文楷体" panose="02010600040101010101" charset="-122"/>
                          </a:rPr>
                          <m:t>0</m:t>
                        </m:r>
                      </m:sub>
                    </m:sSub>
                    <m:r>
                      <a:rPr lang="en-US" altLang="zh-CN" sz="2000">
                        <a:solidFill>
                          <a:schemeClr val="tx2"/>
                        </a:solidFill>
                        <a:latin typeface="Cambria Math" panose="02040503050406030204" pitchFamily="18" charset="0"/>
                        <a:ea typeface="华文楷体" panose="02010600040101010101" charset="-122"/>
                      </a:rPr>
                      <m:t>=</m:t>
                    </m:r>
                    <m:r>
                      <a:rPr lang="en-US" altLang="zh-CN" sz="2000">
                        <a:solidFill>
                          <a:schemeClr val="tx2"/>
                        </a:solidFill>
                        <a:latin typeface="Cambria Math" panose="02040503050406030204" pitchFamily="18" charset="0"/>
                        <a:ea typeface="华文楷体" panose="02010600040101010101" charset="-122"/>
                      </a:rPr>
                      <m:t>0</m:t>
                    </m:r>
                    <m:r>
                      <a:rPr lang="en-US" altLang="zh-CN" sz="2000" b="0" i="0" smtClean="0">
                        <a:solidFill>
                          <a:schemeClr val="tx2"/>
                        </a:solidFill>
                        <a:latin typeface="Cambria Math" panose="02040503050406030204" pitchFamily="18" charset="0"/>
                        <a:ea typeface="华文楷体" panose="02010600040101010101" charset="-122"/>
                      </a:rPr>
                      <m:t> </m:t>
                    </m:r>
                    <m:r>
                      <a:rPr lang="en-US" altLang="zh-CN" sz="2000">
                        <a:solidFill>
                          <a:schemeClr val="tx2"/>
                        </a:solidFill>
                        <a:latin typeface="Cambria Math" panose="02040503050406030204" pitchFamily="18" charset="0"/>
                        <a:ea typeface="华文楷体" panose="02010600040101010101" charset="-122"/>
                      </a:rPr>
                      <m:t>(</m:t>
                    </m:r>
                  </m:oMath>
                </a14:m>
                <a:r>
                  <a:rPr lang="en-US" altLang="zh-CN" sz="2000" dirty="0">
                    <a:solidFill>
                      <a:schemeClr val="tx2"/>
                    </a:solidFill>
                    <a:latin typeface="华文楷体" panose="02010600040101010101" charset="-122"/>
                    <a:ea typeface="华文楷体" panose="02010600040101010101" charset="-122"/>
                  </a:rPr>
                  <a:t> </a:t>
                </a:r>
                <a:r>
                  <a:rPr lang="zh-CN" altLang="zh-CN" sz="2000" dirty="0">
                    <a:solidFill>
                      <a:schemeClr val="tx2"/>
                    </a:solidFill>
                    <a:latin typeface="华文楷体" panose="02010600040101010101" charset="-122"/>
                    <a:ea typeface="华文楷体" panose="02010600040101010101" charset="-122"/>
                  </a:rPr>
                  <a:t>中间对称边界条件</a:t>
                </a:r>
                <a:r>
                  <a:rPr lang="en-US" altLang="zh-CN" sz="2000" dirty="0">
                    <a:solidFill>
                      <a:schemeClr val="tx2"/>
                    </a:solidFill>
                    <a:latin typeface="华文楷体" panose="02010600040101010101" charset="-122"/>
                    <a:ea typeface="华文楷体" panose="02010600040101010101" charset="-122"/>
                  </a:rPr>
                  <a:t>)</a:t>
                </a:r>
                <a:endParaRPr lang="zh-CN" altLang="zh-CN" sz="2000" dirty="0">
                  <a:solidFill>
                    <a:schemeClr val="tx2"/>
                  </a:solidFill>
                  <a:latin typeface="华文楷体" panose="02010600040101010101" charset="-122"/>
                  <a:ea typeface="华文楷体" panose="02010600040101010101" charset="-122"/>
                </a:endParaRPr>
              </a:p>
              <a:p>
                <a14:m>
                  <m:oMath xmlns:m="http://schemas.openxmlformats.org/officeDocument/2006/math">
                    <m:d>
                      <m:dPr>
                        <m:ctrlPr>
                          <a:rPr lang="en-US" altLang="zh-CN" sz="2000" i="1">
                            <a:solidFill>
                              <a:schemeClr val="tx2"/>
                            </a:solidFill>
                            <a:latin typeface="Cambria Math" panose="02040503050406030204" pitchFamily="18" charset="0"/>
                            <a:ea typeface="华文楷体" panose="02010600040101010101" charset="-122"/>
                          </a:rPr>
                        </m:ctrlPr>
                      </m:dPr>
                      <m:e>
                        <m:r>
                          <m:rPr>
                            <m:sty m:val="p"/>
                          </m:rPr>
                          <a:rPr lang="en-US" altLang="zh-CN" sz="2000">
                            <a:solidFill>
                              <a:schemeClr val="tx2"/>
                            </a:solidFill>
                            <a:latin typeface="Cambria Math" panose="02040503050406030204" pitchFamily="18" charset="0"/>
                            <a:ea typeface="华文楷体" panose="02010600040101010101" charset="-122"/>
                          </a:rPr>
                          <m:t>i</m:t>
                        </m:r>
                        <m:r>
                          <m:rPr>
                            <m:sty m:val="p"/>
                          </m:rPr>
                          <a:rPr lang="en-US" altLang="zh-CN" sz="2000" b="0" i="0" smtClean="0">
                            <a:solidFill>
                              <a:schemeClr val="tx2"/>
                            </a:solidFill>
                            <a:latin typeface="Cambria Math" panose="02040503050406030204" pitchFamily="18" charset="0"/>
                            <a:ea typeface="华文楷体" panose="02010600040101010101" charset="-122"/>
                          </a:rPr>
                          <m:t>i</m:t>
                        </m:r>
                      </m:e>
                    </m:d>
                    <m:sSub>
                      <m:sSubPr>
                        <m:ctrlPr>
                          <a:rPr lang="zh-CN" altLang="zh-CN" sz="2000" i="1">
                            <a:solidFill>
                              <a:schemeClr val="tx2"/>
                            </a:solidFill>
                            <a:latin typeface="Cambria Math" panose="02040503050406030204" pitchFamily="18" charset="0"/>
                            <a:ea typeface="华文楷体" panose="02010600040101010101" charset="-122"/>
                          </a:rPr>
                        </m:ctrlPr>
                      </m:sSubPr>
                      <m:e>
                        <m:r>
                          <a:rPr lang="en-US" altLang="zh-CN" sz="2000">
                            <a:solidFill>
                              <a:schemeClr val="tx2"/>
                            </a:solidFill>
                            <a:latin typeface="Cambria Math" panose="02040503050406030204" pitchFamily="18" charset="0"/>
                            <a:ea typeface="华文楷体" panose="02010600040101010101" charset="-122"/>
                          </a:rPr>
                          <m:t>𝜙</m:t>
                        </m:r>
                      </m:e>
                      <m:sub>
                        <m:r>
                          <a:rPr lang="en-US" altLang="zh-CN" sz="2000">
                            <a:solidFill>
                              <a:schemeClr val="tx2"/>
                            </a:solidFill>
                            <a:latin typeface="Cambria Math" panose="02040503050406030204" pitchFamily="18" charset="0"/>
                            <a:ea typeface="华文楷体" panose="02010600040101010101" charset="-122"/>
                          </a:rPr>
                          <m:t>1</m:t>
                        </m:r>
                      </m:sub>
                    </m:sSub>
                    <m:d>
                      <m:dPr>
                        <m:ctrlPr>
                          <a:rPr lang="en-US" altLang="zh-CN" sz="2000" i="1">
                            <a:solidFill>
                              <a:schemeClr val="tx2"/>
                            </a:solidFill>
                            <a:latin typeface="Cambria Math" panose="02040503050406030204" pitchFamily="18" charset="0"/>
                            <a:ea typeface="华文楷体" panose="02010600040101010101" charset="-122"/>
                          </a:rPr>
                        </m:ctrlPr>
                      </m:dPr>
                      <m:e>
                        <m:r>
                          <a:rPr lang="en-US" altLang="zh-CN" sz="2000">
                            <a:solidFill>
                              <a:schemeClr val="tx2"/>
                            </a:solidFill>
                            <a:latin typeface="Cambria Math" panose="02040503050406030204" pitchFamily="18" charset="0"/>
                            <a:ea typeface="华文楷体" panose="02010600040101010101" charset="-122"/>
                          </a:rPr>
                          <m:t>𝑎</m:t>
                        </m:r>
                      </m:e>
                    </m:d>
                    <m:r>
                      <a:rPr lang="en-US" altLang="zh-CN" sz="2000">
                        <a:solidFill>
                          <a:schemeClr val="tx2"/>
                        </a:solidFill>
                        <a:latin typeface="Cambria Math" panose="02040503050406030204" pitchFamily="18" charset="0"/>
                        <a:ea typeface="华文楷体" panose="02010600040101010101" charset="-122"/>
                      </a:rPr>
                      <m:t>=</m:t>
                    </m:r>
                    <m:sSub>
                      <m:sSubPr>
                        <m:ctrlPr>
                          <a:rPr lang="zh-CN" altLang="zh-CN" sz="2000" i="1">
                            <a:solidFill>
                              <a:schemeClr val="tx2"/>
                            </a:solidFill>
                            <a:latin typeface="Cambria Math" panose="02040503050406030204" pitchFamily="18" charset="0"/>
                            <a:ea typeface="华文楷体" panose="02010600040101010101" charset="-122"/>
                          </a:rPr>
                        </m:ctrlPr>
                      </m:sSubPr>
                      <m:e>
                        <m:r>
                          <a:rPr lang="en-US" altLang="zh-CN" sz="2000">
                            <a:solidFill>
                              <a:schemeClr val="tx2"/>
                            </a:solidFill>
                            <a:latin typeface="Cambria Math" panose="02040503050406030204" pitchFamily="18" charset="0"/>
                            <a:ea typeface="华文楷体" panose="02010600040101010101" charset="-122"/>
                          </a:rPr>
                          <m:t>𝜙</m:t>
                        </m:r>
                      </m:e>
                      <m:sub>
                        <m:r>
                          <a:rPr lang="en-US" altLang="zh-CN" sz="2000">
                            <a:solidFill>
                              <a:schemeClr val="tx2"/>
                            </a:solidFill>
                            <a:latin typeface="Cambria Math" panose="02040503050406030204" pitchFamily="18" charset="0"/>
                            <a:ea typeface="华文楷体" panose="02010600040101010101" charset="-122"/>
                          </a:rPr>
                          <m:t>2</m:t>
                        </m:r>
                      </m:sub>
                    </m:sSub>
                    <m:d>
                      <m:dPr>
                        <m:ctrlPr>
                          <a:rPr lang="en-US" altLang="zh-CN" sz="2000" i="1">
                            <a:solidFill>
                              <a:schemeClr val="tx2"/>
                            </a:solidFill>
                            <a:latin typeface="Cambria Math" panose="02040503050406030204" pitchFamily="18" charset="0"/>
                            <a:ea typeface="华文楷体" panose="02010600040101010101" charset="-122"/>
                          </a:rPr>
                        </m:ctrlPr>
                      </m:dPr>
                      <m:e>
                        <m:r>
                          <a:rPr lang="en-US" altLang="zh-CN" sz="2000">
                            <a:solidFill>
                              <a:schemeClr val="tx2"/>
                            </a:solidFill>
                            <a:latin typeface="Cambria Math" panose="02040503050406030204" pitchFamily="18" charset="0"/>
                            <a:ea typeface="华文楷体" panose="02010600040101010101" charset="-122"/>
                          </a:rPr>
                          <m:t>𝑎</m:t>
                        </m:r>
                      </m:e>
                    </m:d>
                    <m:r>
                      <a:rPr lang="en-US" altLang="zh-CN" sz="2000" b="0" i="1" smtClean="0">
                        <a:solidFill>
                          <a:schemeClr val="tx2"/>
                        </a:solidFill>
                        <a:latin typeface="Cambria Math" panose="02040503050406030204" pitchFamily="18" charset="0"/>
                        <a:ea typeface="华文楷体" panose="02010600040101010101" charset="-122"/>
                      </a:rPr>
                      <m:t>                     </m:t>
                    </m:r>
                    <m:r>
                      <a:rPr lang="en-US" altLang="zh-CN" sz="2000">
                        <a:solidFill>
                          <a:schemeClr val="tx2"/>
                        </a:solidFill>
                        <a:latin typeface="Cambria Math" panose="02040503050406030204" pitchFamily="18" charset="0"/>
                        <a:ea typeface="华文楷体" panose="02010600040101010101" charset="-122"/>
                      </a:rPr>
                      <m:t>(</m:t>
                    </m:r>
                  </m:oMath>
                </a14:m>
                <a:r>
                  <a:rPr lang="en-US" altLang="zh-CN" sz="2000" dirty="0">
                    <a:solidFill>
                      <a:schemeClr val="tx2"/>
                    </a:solidFill>
                    <a:latin typeface="华文楷体" panose="02010600040101010101" charset="-122"/>
                    <a:ea typeface="华文楷体" panose="02010600040101010101" charset="-122"/>
                  </a:rPr>
                  <a:t> </a:t>
                </a:r>
                <a:r>
                  <a:rPr lang="zh-CN" altLang="zh-CN" sz="2000" dirty="0">
                    <a:solidFill>
                      <a:schemeClr val="tx2"/>
                    </a:solidFill>
                    <a:latin typeface="华文楷体" panose="02010600040101010101" charset="-122"/>
                    <a:ea typeface="华文楷体" panose="02010600040101010101" charset="-122"/>
                  </a:rPr>
                  <a:t>界面中子通量连续</a:t>
                </a:r>
                <a:r>
                  <a:rPr lang="en-US" altLang="zh-CN" sz="2000" dirty="0">
                    <a:solidFill>
                      <a:schemeClr val="tx2"/>
                    </a:solidFill>
                    <a:latin typeface="华文楷体" panose="02010600040101010101" charset="-122"/>
                    <a:ea typeface="华文楷体" panose="02010600040101010101" charset="-122"/>
                  </a:rPr>
                  <a:t>),</a:t>
                </a:r>
                <a:br>
                  <a:rPr lang="en-US" altLang="zh-CN" sz="2000" dirty="0">
                    <a:solidFill>
                      <a:schemeClr val="tx2"/>
                    </a:solidFill>
                    <a:latin typeface="华文楷体" panose="02010600040101010101" charset="-122"/>
                    <a:ea typeface="华文楷体" panose="02010600040101010101" charset="-122"/>
                  </a:rPr>
                </a:br>
                <a14:m>
                  <m:oMath xmlns:m="http://schemas.openxmlformats.org/officeDocument/2006/math">
                    <m:d>
                      <m:dPr>
                        <m:ctrlPr>
                          <a:rPr lang="en-US" altLang="zh-CN" sz="2000" i="1">
                            <a:solidFill>
                              <a:schemeClr val="tx2"/>
                            </a:solidFill>
                            <a:latin typeface="Cambria Math" panose="02040503050406030204" pitchFamily="18" charset="0"/>
                            <a:ea typeface="华文楷体" panose="02010600040101010101" charset="-122"/>
                          </a:rPr>
                        </m:ctrlPr>
                      </m:dPr>
                      <m:e>
                        <m:r>
                          <m:rPr>
                            <m:sty m:val="p"/>
                          </m:rPr>
                          <a:rPr lang="en-US" altLang="zh-CN" sz="2000">
                            <a:solidFill>
                              <a:schemeClr val="tx2"/>
                            </a:solidFill>
                            <a:latin typeface="Cambria Math" panose="02040503050406030204" pitchFamily="18" charset="0"/>
                            <a:ea typeface="华文楷体" panose="02010600040101010101" charset="-122"/>
                          </a:rPr>
                          <m:t>i</m:t>
                        </m:r>
                        <m:r>
                          <m:rPr>
                            <m:sty m:val="p"/>
                          </m:rPr>
                          <a:rPr lang="en-US" altLang="zh-CN" sz="2000" b="0" i="0" smtClean="0">
                            <a:solidFill>
                              <a:schemeClr val="tx2"/>
                            </a:solidFill>
                            <a:latin typeface="Cambria Math" panose="02040503050406030204" pitchFamily="18" charset="0"/>
                            <a:ea typeface="华文楷体" panose="02010600040101010101" charset="-122"/>
                          </a:rPr>
                          <m:t>ii</m:t>
                        </m:r>
                      </m:e>
                    </m:d>
                    <m:sSub>
                      <m:sSubPr>
                        <m:ctrlPr>
                          <a:rPr lang="zh-CN" altLang="zh-CN" sz="2000" i="1">
                            <a:solidFill>
                              <a:schemeClr val="tx2"/>
                            </a:solidFill>
                            <a:latin typeface="Cambria Math" panose="02040503050406030204" pitchFamily="18" charset="0"/>
                            <a:ea typeface="华文楷体" panose="02010600040101010101" charset="-122"/>
                          </a:rPr>
                        </m:ctrlPr>
                      </m:sSubPr>
                      <m:e>
                        <m:d>
                          <m:dPr>
                            <m:begChr m:val=""/>
                            <m:endChr m:val="|"/>
                            <m:ctrlPr>
                              <a:rPr lang="zh-CN" altLang="zh-CN" sz="2000" i="1">
                                <a:solidFill>
                                  <a:schemeClr val="tx2"/>
                                </a:solidFill>
                                <a:latin typeface="Cambria Math" panose="02040503050406030204" pitchFamily="18" charset="0"/>
                                <a:ea typeface="华文楷体" panose="02010600040101010101" charset="-122"/>
                              </a:rPr>
                            </m:ctrlPr>
                          </m:dPr>
                          <m:e>
                            <m:r>
                              <a:rPr lang="en-US" altLang="zh-CN" sz="2000">
                                <a:solidFill>
                                  <a:schemeClr val="tx2"/>
                                </a:solidFill>
                                <a:latin typeface="Cambria Math" panose="02040503050406030204" pitchFamily="18" charset="0"/>
                                <a:ea typeface="华文楷体" panose="02010600040101010101" charset="-122"/>
                              </a:rPr>
                              <m:t>𝐽</m:t>
                            </m:r>
                            <m:d>
                              <m:dPr>
                                <m:ctrlPr>
                                  <a:rPr lang="en-US" altLang="zh-CN" sz="2000" i="1">
                                    <a:solidFill>
                                      <a:schemeClr val="tx2"/>
                                    </a:solidFill>
                                    <a:latin typeface="Cambria Math" panose="02040503050406030204" pitchFamily="18" charset="0"/>
                                    <a:ea typeface="华文楷体" panose="02010600040101010101" charset="-122"/>
                                  </a:rPr>
                                </m:ctrlPr>
                              </m:dPr>
                              <m:e>
                                <m:r>
                                  <a:rPr lang="en-US" altLang="zh-CN" sz="2000">
                                    <a:solidFill>
                                      <a:schemeClr val="tx2"/>
                                    </a:solidFill>
                                    <a:latin typeface="Cambria Math" panose="02040503050406030204" pitchFamily="18" charset="0"/>
                                    <a:ea typeface="华文楷体" panose="02010600040101010101" charset="-122"/>
                                  </a:rPr>
                                  <m:t>𝑎</m:t>
                                </m:r>
                              </m:e>
                            </m:d>
                          </m:e>
                        </m:d>
                      </m:e>
                      <m:sub>
                        <m:r>
                          <a:rPr lang="en-US" altLang="zh-CN" sz="2000">
                            <a:solidFill>
                              <a:schemeClr val="tx2"/>
                            </a:solidFill>
                            <a:latin typeface="Cambria Math" panose="02040503050406030204" pitchFamily="18" charset="0"/>
                            <a:ea typeface="华文楷体" panose="02010600040101010101" charset="-122"/>
                          </a:rPr>
                          <m:t>𝑥</m:t>
                        </m:r>
                        <m:r>
                          <a:rPr lang="en-US" altLang="zh-CN" sz="2000">
                            <a:solidFill>
                              <a:schemeClr val="tx2"/>
                            </a:solidFill>
                            <a:latin typeface="Cambria Math" panose="02040503050406030204" pitchFamily="18" charset="0"/>
                            <a:ea typeface="华文楷体" panose="02010600040101010101" charset="-122"/>
                          </a:rPr>
                          <m:t>=</m:t>
                        </m:r>
                        <m:sSup>
                          <m:sSupPr>
                            <m:ctrlPr>
                              <a:rPr lang="zh-CN" altLang="zh-CN" sz="2000" i="1">
                                <a:solidFill>
                                  <a:schemeClr val="tx2"/>
                                </a:solidFill>
                                <a:latin typeface="Cambria Math" panose="02040503050406030204" pitchFamily="18" charset="0"/>
                                <a:ea typeface="华文楷体" panose="02010600040101010101" charset="-122"/>
                              </a:rPr>
                            </m:ctrlPr>
                          </m:sSupPr>
                          <m:e>
                            <m:r>
                              <a:rPr lang="en-US" altLang="zh-CN" sz="2000">
                                <a:solidFill>
                                  <a:schemeClr val="tx2"/>
                                </a:solidFill>
                                <a:latin typeface="Cambria Math" panose="02040503050406030204" pitchFamily="18" charset="0"/>
                                <a:ea typeface="华文楷体" panose="02010600040101010101" charset="-122"/>
                              </a:rPr>
                              <m:t>𝑎</m:t>
                            </m:r>
                          </m:e>
                          <m:sup>
                            <m:r>
                              <a:rPr lang="en-US" altLang="zh-CN" sz="2000">
                                <a:solidFill>
                                  <a:schemeClr val="tx2"/>
                                </a:solidFill>
                                <a:latin typeface="Cambria Math" panose="02040503050406030204" pitchFamily="18" charset="0"/>
                                <a:ea typeface="华文楷体" panose="02010600040101010101" charset="-122"/>
                              </a:rPr>
                              <m:t>−</m:t>
                            </m:r>
                          </m:sup>
                        </m:sSup>
                      </m:sub>
                    </m:sSub>
                    <m:r>
                      <a:rPr lang="en-US" altLang="zh-CN" sz="2000">
                        <a:solidFill>
                          <a:schemeClr val="tx2"/>
                        </a:solidFill>
                        <a:latin typeface="Cambria Math" panose="02040503050406030204" pitchFamily="18" charset="0"/>
                        <a:ea typeface="华文楷体" panose="02010600040101010101" charset="-122"/>
                      </a:rPr>
                      <m:t>=</m:t>
                    </m:r>
                    <m:sSub>
                      <m:sSubPr>
                        <m:ctrlPr>
                          <a:rPr lang="zh-CN" altLang="zh-CN" sz="2000" i="1">
                            <a:solidFill>
                              <a:schemeClr val="tx2"/>
                            </a:solidFill>
                            <a:latin typeface="Cambria Math" panose="02040503050406030204" pitchFamily="18" charset="0"/>
                            <a:ea typeface="华文楷体" panose="02010600040101010101" charset="-122"/>
                          </a:rPr>
                        </m:ctrlPr>
                      </m:sSubPr>
                      <m:e>
                        <m:d>
                          <m:dPr>
                            <m:begChr m:val=""/>
                            <m:endChr m:val="|"/>
                            <m:ctrlPr>
                              <a:rPr lang="zh-CN" altLang="zh-CN" sz="2000" i="1">
                                <a:solidFill>
                                  <a:schemeClr val="tx2"/>
                                </a:solidFill>
                                <a:latin typeface="Cambria Math" panose="02040503050406030204" pitchFamily="18" charset="0"/>
                                <a:ea typeface="华文楷体" panose="02010600040101010101" charset="-122"/>
                              </a:rPr>
                            </m:ctrlPr>
                          </m:dPr>
                          <m:e>
                            <m:r>
                              <a:rPr lang="en-US" altLang="zh-CN" sz="2000">
                                <a:solidFill>
                                  <a:schemeClr val="tx2"/>
                                </a:solidFill>
                                <a:latin typeface="Cambria Math" panose="02040503050406030204" pitchFamily="18" charset="0"/>
                                <a:ea typeface="华文楷体" panose="02010600040101010101" charset="-122"/>
                              </a:rPr>
                              <m:t>𝐽</m:t>
                            </m:r>
                            <m:d>
                              <m:dPr>
                                <m:ctrlPr>
                                  <a:rPr lang="en-US" altLang="zh-CN" sz="2000" i="1">
                                    <a:solidFill>
                                      <a:schemeClr val="tx2"/>
                                    </a:solidFill>
                                    <a:latin typeface="Cambria Math" panose="02040503050406030204" pitchFamily="18" charset="0"/>
                                    <a:ea typeface="华文楷体" panose="02010600040101010101" charset="-122"/>
                                  </a:rPr>
                                </m:ctrlPr>
                              </m:dPr>
                              <m:e>
                                <m:r>
                                  <a:rPr lang="en-US" altLang="zh-CN" sz="2000">
                                    <a:solidFill>
                                      <a:schemeClr val="tx2"/>
                                    </a:solidFill>
                                    <a:latin typeface="Cambria Math" panose="02040503050406030204" pitchFamily="18" charset="0"/>
                                    <a:ea typeface="华文楷体" panose="02010600040101010101" charset="-122"/>
                                  </a:rPr>
                                  <m:t>𝑎</m:t>
                                </m:r>
                              </m:e>
                            </m:d>
                          </m:e>
                        </m:d>
                      </m:e>
                      <m:sub>
                        <m:r>
                          <a:rPr lang="en-US" altLang="zh-CN" sz="2000">
                            <a:solidFill>
                              <a:schemeClr val="tx2"/>
                            </a:solidFill>
                            <a:latin typeface="Cambria Math" panose="02040503050406030204" pitchFamily="18" charset="0"/>
                            <a:ea typeface="华文楷体" panose="02010600040101010101" charset="-122"/>
                          </a:rPr>
                          <m:t>𝑥</m:t>
                        </m:r>
                        <m:r>
                          <a:rPr lang="en-US" altLang="zh-CN" sz="2000">
                            <a:solidFill>
                              <a:schemeClr val="tx2"/>
                            </a:solidFill>
                            <a:latin typeface="Cambria Math" panose="02040503050406030204" pitchFamily="18" charset="0"/>
                            <a:ea typeface="华文楷体" panose="02010600040101010101" charset="-122"/>
                          </a:rPr>
                          <m:t>=</m:t>
                        </m:r>
                        <m:sSup>
                          <m:sSupPr>
                            <m:ctrlPr>
                              <a:rPr lang="zh-CN" altLang="zh-CN" sz="2000" i="1">
                                <a:solidFill>
                                  <a:schemeClr val="tx2"/>
                                </a:solidFill>
                                <a:latin typeface="Cambria Math" panose="02040503050406030204" pitchFamily="18" charset="0"/>
                                <a:ea typeface="华文楷体" panose="02010600040101010101" charset="-122"/>
                              </a:rPr>
                            </m:ctrlPr>
                          </m:sSupPr>
                          <m:e>
                            <m:r>
                              <a:rPr lang="en-US" altLang="zh-CN" sz="2000">
                                <a:solidFill>
                                  <a:schemeClr val="tx2"/>
                                </a:solidFill>
                                <a:latin typeface="Cambria Math" panose="02040503050406030204" pitchFamily="18" charset="0"/>
                                <a:ea typeface="华文楷体" panose="02010600040101010101" charset="-122"/>
                              </a:rPr>
                              <m:t>𝑎</m:t>
                            </m:r>
                          </m:e>
                          <m:sup>
                            <m:r>
                              <a:rPr lang="en-US" altLang="zh-CN" sz="2000">
                                <a:solidFill>
                                  <a:schemeClr val="tx2"/>
                                </a:solidFill>
                                <a:latin typeface="Cambria Math" panose="02040503050406030204" pitchFamily="18" charset="0"/>
                                <a:ea typeface="华文楷体" panose="02010600040101010101" charset="-122"/>
                              </a:rPr>
                              <m:t>+</m:t>
                            </m:r>
                          </m:sup>
                        </m:sSup>
                      </m:sub>
                    </m:sSub>
                    <m:r>
                      <a:rPr lang="en-US" altLang="zh-CN" sz="2000" b="0" i="0" smtClean="0">
                        <a:solidFill>
                          <a:schemeClr val="tx2"/>
                        </a:solidFill>
                        <a:latin typeface="Cambria Math" panose="02040503050406030204" pitchFamily="18" charset="0"/>
                        <a:ea typeface="华文楷体" panose="02010600040101010101" charset="-122"/>
                      </a:rPr>
                      <m:t>      </m:t>
                    </m:r>
                    <m:r>
                      <a:rPr lang="en-US" altLang="zh-CN" sz="2000">
                        <a:solidFill>
                          <a:schemeClr val="tx2"/>
                        </a:solidFill>
                        <a:latin typeface="Cambria Math" panose="02040503050406030204" pitchFamily="18" charset="0"/>
                        <a:ea typeface="华文楷体" panose="02010600040101010101" charset="-122"/>
                      </a:rPr>
                      <m:t>(</m:t>
                    </m:r>
                  </m:oMath>
                </a14:m>
                <a:r>
                  <a:rPr lang="en-US" altLang="zh-CN" sz="2000" dirty="0">
                    <a:solidFill>
                      <a:schemeClr val="tx2"/>
                    </a:solidFill>
                    <a:latin typeface="华文楷体" panose="02010600040101010101" charset="-122"/>
                    <a:ea typeface="华文楷体" panose="02010600040101010101" charset="-122"/>
                  </a:rPr>
                  <a:t> </a:t>
                </a:r>
                <a:r>
                  <a:rPr lang="zh-CN" altLang="zh-CN" sz="2000" dirty="0">
                    <a:solidFill>
                      <a:schemeClr val="tx2"/>
                    </a:solidFill>
                    <a:latin typeface="华文楷体" panose="02010600040101010101" charset="-122"/>
                    <a:ea typeface="华文楷体" panose="02010600040101010101" charset="-122"/>
                  </a:rPr>
                  <a:t>界面处无源，界面中子流连续 </a:t>
                </a:r>
                <a14:m>
                  <m:oMath xmlns:m="http://schemas.openxmlformats.org/officeDocument/2006/math">
                    <m:r>
                      <a:rPr lang="en-US" altLang="zh-CN" sz="2000">
                        <a:solidFill>
                          <a:schemeClr val="tx2"/>
                        </a:solidFill>
                        <a:latin typeface="Cambria Math" panose="02040503050406030204" pitchFamily="18" charset="0"/>
                        <a:ea typeface="华文楷体" panose="02010600040101010101" charset="-122"/>
                      </a:rPr>
                      <m:t>)</m:t>
                    </m:r>
                  </m:oMath>
                </a14:m>
                <a:r>
                  <a:rPr lang="en-US" altLang="zh-CN" sz="2000" dirty="0">
                    <a:solidFill>
                      <a:schemeClr val="tx2"/>
                    </a:solidFill>
                    <a:latin typeface="华文楷体" panose="02010600040101010101" charset="-122"/>
                    <a:ea typeface="华文楷体" panose="02010600040101010101" charset="-122"/>
                  </a:rPr>
                  <a:t>,</a:t>
                </a:r>
                <a:br>
                  <a:rPr lang="en-US" altLang="zh-CN" sz="2000" dirty="0">
                    <a:solidFill>
                      <a:schemeClr val="tx2"/>
                    </a:solidFill>
                    <a:latin typeface="华文楷体" panose="02010600040101010101" charset="-122"/>
                    <a:ea typeface="华文楷体" panose="02010600040101010101" charset="-122"/>
                  </a:rPr>
                </a:br>
                <a14:m>
                  <m:oMath xmlns:m="http://schemas.openxmlformats.org/officeDocument/2006/math">
                    <m:r>
                      <a:rPr lang="en-US" altLang="zh-CN" sz="2000">
                        <a:solidFill>
                          <a:schemeClr val="tx2"/>
                        </a:solidFill>
                        <a:latin typeface="Cambria Math" panose="02040503050406030204" pitchFamily="18" charset="0"/>
                        <a:ea typeface="华文楷体" panose="02010600040101010101" charset="-122"/>
                      </a:rPr>
                      <m:t>(</m:t>
                    </m:r>
                    <m:r>
                      <m:rPr>
                        <m:sty m:val="p"/>
                      </m:rPr>
                      <a:rPr lang="en-US" altLang="zh-CN" sz="2000">
                        <a:solidFill>
                          <a:schemeClr val="tx2"/>
                        </a:solidFill>
                        <a:latin typeface="Cambria Math" panose="02040503050406030204" pitchFamily="18" charset="0"/>
                        <a:ea typeface="华文楷体" panose="02010600040101010101" charset="-122"/>
                      </a:rPr>
                      <m:t>iv</m:t>
                    </m:r>
                    <m:r>
                      <a:rPr lang="en-US" altLang="zh-CN" sz="2000">
                        <a:solidFill>
                          <a:schemeClr val="tx2"/>
                        </a:solidFill>
                        <a:latin typeface="Cambria Math" panose="02040503050406030204" pitchFamily="18" charset="0"/>
                        <a:ea typeface="华文楷体" panose="02010600040101010101" charset="-122"/>
                      </a:rPr>
                      <m:t>)</m:t>
                    </m:r>
                    <m:r>
                      <a:rPr lang="en-US" altLang="zh-CN" sz="2000" i="1">
                        <a:solidFill>
                          <a:schemeClr val="tx2"/>
                        </a:solidFill>
                        <a:latin typeface="Cambria Math" panose="02040503050406030204" pitchFamily="18" charset="0"/>
                        <a:ea typeface="华文楷体" panose="02010600040101010101" charset="-122"/>
                      </a:rPr>
                      <m:t> </m:t>
                    </m:r>
                    <m:r>
                      <a:rPr lang="en-US" altLang="zh-CN" sz="2000">
                        <a:solidFill>
                          <a:schemeClr val="tx2"/>
                        </a:solidFill>
                        <a:latin typeface="Cambria Math" panose="02040503050406030204" pitchFamily="18" charset="0"/>
                        <a:ea typeface="华文楷体" panose="02010600040101010101" charset="-122"/>
                      </a:rPr>
                      <m:t>𝐽</m:t>
                    </m:r>
                    <m:r>
                      <a:rPr lang="en-US" altLang="zh-CN" sz="2000">
                        <a:solidFill>
                          <a:schemeClr val="tx2"/>
                        </a:solidFill>
                        <a:latin typeface="Cambria Math" panose="02040503050406030204" pitchFamily="18" charset="0"/>
                        <a:ea typeface="华文楷体" panose="02010600040101010101" charset="-122"/>
                      </a:rPr>
                      <m:t>(</m:t>
                    </m:r>
                    <m:r>
                      <a:rPr lang="en-US" altLang="zh-CN" sz="2000">
                        <a:solidFill>
                          <a:schemeClr val="tx2"/>
                        </a:solidFill>
                        <a:latin typeface="Cambria Math" panose="02040503050406030204" pitchFamily="18" charset="0"/>
                        <a:ea typeface="华文楷体" panose="02010600040101010101" charset="-122"/>
                      </a:rPr>
                      <m:t>𝑏</m:t>
                    </m:r>
                    <m:r>
                      <a:rPr lang="en-US" altLang="zh-CN" sz="2000">
                        <a:solidFill>
                          <a:schemeClr val="tx2"/>
                        </a:solidFill>
                        <a:latin typeface="Cambria Math" panose="02040503050406030204" pitchFamily="18" charset="0"/>
                        <a:ea typeface="华文楷体" panose="02010600040101010101" charset="-122"/>
                      </a:rPr>
                      <m:t>)=−</m:t>
                    </m:r>
                    <m:sSub>
                      <m:sSubPr>
                        <m:ctrlPr>
                          <a:rPr lang="zh-CN" altLang="zh-CN" sz="2000" i="1">
                            <a:solidFill>
                              <a:schemeClr val="tx2"/>
                            </a:solidFill>
                            <a:latin typeface="Cambria Math" panose="02040503050406030204" pitchFamily="18" charset="0"/>
                            <a:ea typeface="华文楷体" panose="02010600040101010101" charset="-122"/>
                          </a:rPr>
                        </m:ctrlPr>
                      </m:sSubPr>
                      <m:e>
                        <m:d>
                          <m:dPr>
                            <m:begChr m:val=""/>
                            <m:endChr m:val="|"/>
                            <m:ctrlPr>
                              <a:rPr lang="zh-CN" altLang="zh-CN" sz="2000" i="1">
                                <a:solidFill>
                                  <a:schemeClr val="tx2"/>
                                </a:solidFill>
                                <a:latin typeface="Cambria Math" panose="02040503050406030204" pitchFamily="18" charset="0"/>
                                <a:ea typeface="华文楷体" panose="02010600040101010101" charset="-122"/>
                              </a:rPr>
                            </m:ctrlPr>
                          </m:dPr>
                          <m:e>
                            <m:sSub>
                              <m:sSubPr>
                                <m:ctrlPr>
                                  <a:rPr lang="zh-CN" altLang="zh-CN" sz="2000" i="1">
                                    <a:solidFill>
                                      <a:schemeClr val="tx2"/>
                                    </a:solidFill>
                                    <a:latin typeface="Cambria Math" panose="02040503050406030204" pitchFamily="18" charset="0"/>
                                    <a:ea typeface="华文楷体" panose="02010600040101010101" charset="-122"/>
                                  </a:rPr>
                                </m:ctrlPr>
                              </m:sSubPr>
                              <m:e>
                                <m:r>
                                  <a:rPr lang="en-US" altLang="zh-CN" sz="2000">
                                    <a:solidFill>
                                      <a:schemeClr val="tx2"/>
                                    </a:solidFill>
                                    <a:latin typeface="Cambria Math" panose="02040503050406030204" pitchFamily="18" charset="0"/>
                                    <a:ea typeface="华文楷体" panose="02010600040101010101" charset="-122"/>
                                  </a:rPr>
                                  <m:t>𝐷</m:t>
                                </m:r>
                              </m:e>
                              <m:sub>
                                <m:r>
                                  <a:rPr lang="en-US" altLang="zh-CN" sz="2000">
                                    <a:solidFill>
                                      <a:schemeClr val="tx2"/>
                                    </a:solidFill>
                                    <a:latin typeface="Cambria Math" panose="02040503050406030204" pitchFamily="18" charset="0"/>
                                    <a:ea typeface="华文楷体" panose="02010600040101010101" charset="-122"/>
                                  </a:rPr>
                                  <m:t>2</m:t>
                                </m:r>
                              </m:sub>
                            </m:sSub>
                            <m:f>
                              <m:fPr>
                                <m:ctrlPr>
                                  <a:rPr lang="zh-CN" altLang="zh-CN" sz="2000" i="1">
                                    <a:solidFill>
                                      <a:schemeClr val="tx2"/>
                                    </a:solidFill>
                                    <a:latin typeface="Cambria Math" panose="02040503050406030204" pitchFamily="18" charset="0"/>
                                    <a:ea typeface="华文楷体" panose="02010600040101010101" charset="-122"/>
                                  </a:rPr>
                                </m:ctrlPr>
                              </m:fPr>
                              <m:num>
                                <m:r>
                                  <a:rPr lang="en-US" altLang="zh-CN" sz="2000">
                                    <a:solidFill>
                                      <a:schemeClr val="tx2"/>
                                    </a:solidFill>
                                    <a:latin typeface="Cambria Math" panose="02040503050406030204" pitchFamily="18" charset="0"/>
                                    <a:ea typeface="华文楷体" panose="02010600040101010101" charset="-122"/>
                                  </a:rPr>
                                  <m:t>𝑑</m:t>
                                </m:r>
                                <m:sSub>
                                  <m:sSubPr>
                                    <m:ctrlPr>
                                      <a:rPr lang="zh-CN" altLang="zh-CN" sz="2000" i="1">
                                        <a:solidFill>
                                          <a:schemeClr val="tx2"/>
                                        </a:solidFill>
                                        <a:latin typeface="Cambria Math" panose="02040503050406030204" pitchFamily="18" charset="0"/>
                                        <a:ea typeface="华文楷体" panose="02010600040101010101" charset="-122"/>
                                      </a:rPr>
                                    </m:ctrlPr>
                                  </m:sSubPr>
                                  <m:e>
                                    <m:r>
                                      <a:rPr lang="en-US" altLang="zh-CN" sz="2000">
                                        <a:solidFill>
                                          <a:schemeClr val="tx2"/>
                                        </a:solidFill>
                                        <a:latin typeface="Cambria Math" panose="02040503050406030204" pitchFamily="18" charset="0"/>
                                        <a:ea typeface="华文楷体" panose="02010600040101010101" charset="-122"/>
                                      </a:rPr>
                                      <m:t>𝜙</m:t>
                                    </m:r>
                                  </m:e>
                                  <m:sub>
                                    <m:r>
                                      <a:rPr lang="en-US" altLang="zh-CN" sz="2000">
                                        <a:solidFill>
                                          <a:schemeClr val="tx2"/>
                                        </a:solidFill>
                                        <a:latin typeface="Cambria Math" panose="02040503050406030204" pitchFamily="18" charset="0"/>
                                        <a:ea typeface="华文楷体" panose="02010600040101010101" charset="-122"/>
                                      </a:rPr>
                                      <m:t>2</m:t>
                                    </m:r>
                                  </m:sub>
                                </m:sSub>
                                <m:r>
                                  <a:rPr lang="en-US" altLang="zh-CN" sz="2000">
                                    <a:solidFill>
                                      <a:schemeClr val="tx2"/>
                                    </a:solidFill>
                                    <a:latin typeface="Cambria Math" panose="02040503050406030204" pitchFamily="18" charset="0"/>
                                    <a:ea typeface="华文楷体" panose="02010600040101010101" charset="-122"/>
                                  </a:rPr>
                                  <m:t>(</m:t>
                                </m:r>
                                <m:r>
                                  <a:rPr lang="en-US" altLang="zh-CN" sz="2000">
                                    <a:solidFill>
                                      <a:schemeClr val="tx2"/>
                                    </a:solidFill>
                                    <a:latin typeface="Cambria Math" panose="02040503050406030204" pitchFamily="18" charset="0"/>
                                    <a:ea typeface="华文楷体" panose="02010600040101010101" charset="-122"/>
                                  </a:rPr>
                                  <m:t>𝑥</m:t>
                                </m:r>
                                <m:r>
                                  <a:rPr lang="en-US" altLang="zh-CN" sz="2000">
                                    <a:solidFill>
                                      <a:schemeClr val="tx2"/>
                                    </a:solidFill>
                                    <a:latin typeface="Cambria Math" panose="02040503050406030204" pitchFamily="18" charset="0"/>
                                    <a:ea typeface="华文楷体" panose="02010600040101010101" charset="-122"/>
                                  </a:rPr>
                                  <m:t>)</m:t>
                                </m:r>
                              </m:num>
                              <m:den>
                                <m:r>
                                  <a:rPr lang="en-US" altLang="zh-CN" sz="2000">
                                    <a:solidFill>
                                      <a:schemeClr val="tx2"/>
                                    </a:solidFill>
                                    <a:latin typeface="Cambria Math" panose="02040503050406030204" pitchFamily="18" charset="0"/>
                                    <a:ea typeface="华文楷体" panose="02010600040101010101" charset="-122"/>
                                  </a:rPr>
                                  <m:t>𝑑𝑥</m:t>
                                </m:r>
                              </m:den>
                            </m:f>
                          </m:e>
                        </m:d>
                      </m:e>
                      <m:sub>
                        <m:r>
                          <a:rPr lang="en-US" altLang="zh-CN" sz="2000">
                            <a:solidFill>
                              <a:schemeClr val="tx2"/>
                            </a:solidFill>
                            <a:latin typeface="Cambria Math" panose="02040503050406030204" pitchFamily="18" charset="0"/>
                            <a:ea typeface="华文楷体" panose="02010600040101010101" charset="-122"/>
                          </a:rPr>
                          <m:t>𝑥</m:t>
                        </m:r>
                        <m:r>
                          <a:rPr lang="en-US" altLang="zh-CN" sz="2000">
                            <a:solidFill>
                              <a:schemeClr val="tx2"/>
                            </a:solidFill>
                            <a:latin typeface="Cambria Math" panose="02040503050406030204" pitchFamily="18" charset="0"/>
                            <a:ea typeface="华文楷体" panose="02010600040101010101" charset="-122"/>
                          </a:rPr>
                          <m:t>=</m:t>
                        </m:r>
                        <m:r>
                          <a:rPr lang="en-US" altLang="zh-CN" sz="2000">
                            <a:solidFill>
                              <a:schemeClr val="tx2"/>
                            </a:solidFill>
                            <a:latin typeface="Cambria Math" panose="02040503050406030204" pitchFamily="18" charset="0"/>
                            <a:ea typeface="华文楷体" panose="02010600040101010101" charset="-122"/>
                          </a:rPr>
                          <m:t>𝑏</m:t>
                        </m:r>
                      </m:sub>
                    </m:sSub>
                    <m:r>
                      <a:rPr lang="en-US" altLang="zh-CN" sz="2000">
                        <a:solidFill>
                          <a:schemeClr val="tx2"/>
                        </a:solidFill>
                        <a:latin typeface="Cambria Math" panose="02040503050406030204" pitchFamily="18" charset="0"/>
                        <a:ea typeface="华文楷体" panose="02010600040101010101" charset="-122"/>
                      </a:rPr>
                      <m:t>=</m:t>
                    </m:r>
                    <m:r>
                      <a:rPr lang="en-US" altLang="zh-CN" sz="2000">
                        <a:solidFill>
                          <a:schemeClr val="tx2"/>
                        </a:solidFill>
                        <a:latin typeface="Cambria Math" panose="02040503050406030204" pitchFamily="18" charset="0"/>
                        <a:ea typeface="华文楷体" panose="02010600040101010101" charset="-122"/>
                      </a:rPr>
                      <m:t>0</m:t>
                    </m:r>
                    <m:r>
                      <a:rPr lang="en-US" altLang="zh-CN" sz="2000">
                        <a:solidFill>
                          <a:schemeClr val="tx2"/>
                        </a:solidFill>
                        <a:latin typeface="Cambria Math" panose="02040503050406030204" pitchFamily="18" charset="0"/>
                        <a:ea typeface="华文楷体" panose="02010600040101010101" charset="-122"/>
                      </a:rPr>
                      <m:t>(</m:t>
                    </m:r>
                  </m:oMath>
                </a14:m>
                <a:r>
                  <a:rPr lang="en-US" altLang="zh-CN" sz="2000" dirty="0">
                    <a:solidFill>
                      <a:schemeClr val="tx2"/>
                    </a:solidFill>
                    <a:latin typeface="华文楷体" panose="02010600040101010101" charset="-122"/>
                    <a:ea typeface="华文楷体" panose="02010600040101010101" charset="-122"/>
                  </a:rPr>
                  <a:t> </a:t>
                </a:r>
                <a:r>
                  <a:rPr lang="zh-CN" altLang="zh-CN" sz="2000" dirty="0">
                    <a:solidFill>
                      <a:schemeClr val="tx2"/>
                    </a:solidFill>
                    <a:latin typeface="华文楷体" panose="02010600040101010101" charset="-122"/>
                    <a:ea typeface="华文楷体" panose="02010600040101010101" charset="-122"/>
                  </a:rPr>
                  <a:t>右边界中子流为</a:t>
                </a:r>
                <a:r>
                  <a:rPr lang="en-US" altLang="zh-CN" sz="2000" dirty="0">
                    <a:solidFill>
                      <a:schemeClr val="tx2"/>
                    </a:solidFill>
                    <a:latin typeface="华文楷体" panose="02010600040101010101" charset="-122"/>
                    <a:ea typeface="华文楷体" panose="02010600040101010101" charset="-122"/>
                  </a:rPr>
                  <a:t> 0</a:t>
                </a:r>
                <a14:m>
                  <m:oMath xmlns:m="http://schemas.openxmlformats.org/officeDocument/2006/math">
                    <m:r>
                      <a:rPr lang="en-US" altLang="zh-CN" sz="2000">
                        <a:solidFill>
                          <a:schemeClr val="tx2"/>
                        </a:solidFill>
                        <a:latin typeface="Cambria Math" panose="02040503050406030204" pitchFamily="18" charset="0"/>
                        <a:ea typeface="华文楷体" panose="02010600040101010101" charset="-122"/>
                      </a:rPr>
                      <m:t>),</m:t>
                    </m:r>
                  </m:oMath>
                </a14:m>
                <a:endParaRPr lang="zh-CN" altLang="zh-CN" sz="2000" dirty="0">
                  <a:solidFill>
                    <a:schemeClr val="tx2"/>
                  </a:solidFill>
                  <a:latin typeface="华文楷体" panose="02010600040101010101" charset="-122"/>
                  <a:ea typeface="华文楷体" panose="02010600040101010101" charset="-122"/>
                </a:endParaRPr>
              </a:p>
              <a:p>
                <a:r>
                  <a:rPr lang="zh-CN" altLang="en-US" sz="2200" dirty="0">
                    <a:solidFill>
                      <a:schemeClr val="tx2"/>
                    </a:solidFill>
                    <a:latin typeface="华文楷体" panose="02010600040101010101" charset="-122"/>
                    <a:ea typeface="华文楷体" panose="02010600040101010101" charset="-122"/>
                  </a:rPr>
                  <a:t>通解：</a:t>
                </a:r>
                <a14:m>
                  <m:oMath xmlns:m="http://schemas.openxmlformats.org/officeDocument/2006/math">
                    <m:sSub>
                      <m:sSubPr>
                        <m:ctrlPr>
                          <a:rPr lang="en-US" altLang="zh-CN" sz="2200" b="0" i="1" smtClean="0">
                            <a:solidFill>
                              <a:schemeClr val="tx2"/>
                            </a:solidFill>
                            <a:latin typeface="Cambria Math" panose="02040503050406030204" pitchFamily="18" charset="0"/>
                            <a:ea typeface="华文楷体" panose="02010600040101010101" charset="-122"/>
                          </a:rPr>
                        </m:ctrlPr>
                      </m:sSubPr>
                      <m:e>
                        <m:r>
                          <a:rPr lang="en-US" altLang="zh-CN" sz="2200" b="0" i="1" smtClean="0">
                            <a:solidFill>
                              <a:schemeClr val="tx2"/>
                            </a:solidFill>
                            <a:latin typeface="Cambria Math" panose="02040503050406030204" pitchFamily="18" charset="0"/>
                            <a:ea typeface="华文楷体" panose="02010600040101010101" charset="-122"/>
                          </a:rPr>
                          <m:t>𝜙</m:t>
                        </m:r>
                      </m:e>
                      <m:sub>
                        <m:r>
                          <a:rPr lang="en-US" altLang="zh-CN" sz="2200" b="0" i="1" smtClean="0">
                            <a:solidFill>
                              <a:schemeClr val="tx2"/>
                            </a:solidFill>
                            <a:latin typeface="Cambria Math" panose="02040503050406030204" pitchFamily="18" charset="0"/>
                            <a:ea typeface="华文楷体" panose="02010600040101010101" charset="-122"/>
                          </a:rPr>
                          <m:t>1</m:t>
                        </m:r>
                      </m:sub>
                    </m:sSub>
                    <m:d>
                      <m:dPr>
                        <m:ctrlPr>
                          <a:rPr lang="en-US" altLang="zh-CN" sz="2200" b="0" i="1" smtClean="0">
                            <a:solidFill>
                              <a:schemeClr val="tx2"/>
                            </a:solidFill>
                            <a:latin typeface="Cambria Math" panose="02040503050406030204" pitchFamily="18" charset="0"/>
                            <a:ea typeface="华文楷体" panose="02010600040101010101" charset="-122"/>
                          </a:rPr>
                        </m:ctrlPr>
                      </m:dPr>
                      <m:e>
                        <m:r>
                          <a:rPr lang="en-US" altLang="zh-CN" sz="2200" b="0" i="1" smtClean="0">
                            <a:solidFill>
                              <a:schemeClr val="tx2"/>
                            </a:solidFill>
                            <a:latin typeface="Cambria Math" panose="02040503050406030204" pitchFamily="18" charset="0"/>
                            <a:ea typeface="华文楷体" panose="02010600040101010101" charset="-122"/>
                          </a:rPr>
                          <m:t>𝑥</m:t>
                        </m:r>
                      </m:e>
                    </m:d>
                    <m:r>
                      <a:rPr lang="en-US" altLang="zh-CN" sz="2200" b="0" i="1" smtClean="0">
                        <a:solidFill>
                          <a:schemeClr val="tx2"/>
                        </a:solidFill>
                        <a:latin typeface="Cambria Math" panose="02040503050406030204" pitchFamily="18" charset="0"/>
                        <a:ea typeface="华文楷体" panose="02010600040101010101" charset="-122"/>
                      </a:rPr>
                      <m:t>=</m:t>
                    </m:r>
                    <m:sSub>
                      <m:sSubPr>
                        <m:ctrlPr>
                          <a:rPr lang="en-US" altLang="zh-CN" sz="2200" b="0" i="1" smtClean="0">
                            <a:solidFill>
                              <a:schemeClr val="tx2"/>
                            </a:solidFill>
                            <a:latin typeface="Cambria Math" panose="02040503050406030204" pitchFamily="18" charset="0"/>
                            <a:ea typeface="华文楷体" panose="02010600040101010101" charset="-122"/>
                          </a:rPr>
                        </m:ctrlPr>
                      </m:sSubPr>
                      <m:e>
                        <m:r>
                          <a:rPr lang="en-US" altLang="zh-CN" sz="2200" b="0" i="1" smtClean="0">
                            <a:solidFill>
                              <a:schemeClr val="tx2"/>
                            </a:solidFill>
                            <a:latin typeface="Cambria Math" panose="02040503050406030204" pitchFamily="18" charset="0"/>
                            <a:ea typeface="华文楷体" panose="02010600040101010101" charset="-122"/>
                          </a:rPr>
                          <m:t>𝐴</m:t>
                        </m:r>
                      </m:e>
                      <m:sub>
                        <m:r>
                          <a:rPr lang="en-US" altLang="zh-CN" sz="2200" b="0" i="1" smtClean="0">
                            <a:solidFill>
                              <a:schemeClr val="tx2"/>
                            </a:solidFill>
                            <a:latin typeface="Cambria Math" panose="02040503050406030204" pitchFamily="18" charset="0"/>
                            <a:ea typeface="华文楷体" panose="02010600040101010101" charset="-122"/>
                          </a:rPr>
                          <m:t>1</m:t>
                        </m:r>
                      </m:sub>
                    </m:sSub>
                    <m:func>
                      <m:funcPr>
                        <m:ctrlPr>
                          <a:rPr lang="en-US" altLang="zh-CN" sz="2200" b="0" i="1" smtClean="0">
                            <a:solidFill>
                              <a:schemeClr val="tx2"/>
                            </a:solidFill>
                            <a:latin typeface="Cambria Math" panose="02040503050406030204" pitchFamily="18" charset="0"/>
                            <a:ea typeface="华文楷体" panose="02010600040101010101" charset="-122"/>
                          </a:rPr>
                        </m:ctrlPr>
                      </m:funcPr>
                      <m:fName>
                        <m:r>
                          <m:rPr>
                            <m:sty m:val="p"/>
                          </m:rPr>
                          <a:rPr lang="en-US" altLang="zh-CN" sz="2200" b="0" i="0" smtClean="0">
                            <a:solidFill>
                              <a:schemeClr val="tx2"/>
                            </a:solidFill>
                            <a:latin typeface="Cambria Math" panose="02040503050406030204" pitchFamily="18" charset="0"/>
                            <a:ea typeface="华文楷体" panose="02010600040101010101" charset="-122"/>
                          </a:rPr>
                          <m:t>cosh</m:t>
                        </m:r>
                      </m:fName>
                      <m:e>
                        <m:d>
                          <m:dPr>
                            <m:ctrlPr>
                              <a:rPr lang="en-US" altLang="zh-CN" sz="2200" b="0" i="1" smtClean="0">
                                <a:solidFill>
                                  <a:schemeClr val="tx2"/>
                                </a:solidFill>
                                <a:latin typeface="Cambria Math" panose="02040503050406030204" pitchFamily="18" charset="0"/>
                                <a:ea typeface="华文楷体" panose="02010600040101010101" charset="-122"/>
                              </a:rPr>
                            </m:ctrlPr>
                          </m:dPr>
                          <m:e>
                            <m:f>
                              <m:fPr>
                                <m:ctrlPr>
                                  <a:rPr lang="en-US" altLang="zh-CN" sz="2200" b="0" i="1" smtClean="0">
                                    <a:solidFill>
                                      <a:schemeClr val="tx2"/>
                                    </a:solidFill>
                                    <a:latin typeface="Cambria Math" panose="02040503050406030204" pitchFamily="18" charset="0"/>
                                    <a:ea typeface="华文楷体" panose="02010600040101010101" charset="-122"/>
                                  </a:rPr>
                                </m:ctrlPr>
                              </m:fPr>
                              <m:num>
                                <m:r>
                                  <a:rPr lang="en-US" altLang="zh-CN" sz="2200" b="0" i="1" smtClean="0">
                                    <a:solidFill>
                                      <a:schemeClr val="tx2"/>
                                    </a:solidFill>
                                    <a:latin typeface="Cambria Math" panose="02040503050406030204" pitchFamily="18" charset="0"/>
                                    <a:ea typeface="华文楷体" panose="02010600040101010101" charset="-122"/>
                                  </a:rPr>
                                  <m:t>𝑥</m:t>
                                </m:r>
                              </m:num>
                              <m:den>
                                <m:sSub>
                                  <m:sSubPr>
                                    <m:ctrlPr>
                                      <a:rPr lang="en-US" altLang="zh-CN" sz="2200" b="0" i="1" smtClean="0">
                                        <a:solidFill>
                                          <a:schemeClr val="tx2"/>
                                        </a:solidFill>
                                        <a:latin typeface="Cambria Math" panose="02040503050406030204" pitchFamily="18" charset="0"/>
                                        <a:ea typeface="华文楷体" panose="02010600040101010101" charset="-122"/>
                                      </a:rPr>
                                    </m:ctrlPr>
                                  </m:sSubPr>
                                  <m:e>
                                    <m:r>
                                      <a:rPr lang="en-US" altLang="zh-CN" sz="2200" b="0" i="1" smtClean="0">
                                        <a:solidFill>
                                          <a:schemeClr val="tx2"/>
                                        </a:solidFill>
                                        <a:latin typeface="Cambria Math" panose="02040503050406030204" pitchFamily="18" charset="0"/>
                                        <a:ea typeface="华文楷体" panose="02010600040101010101" charset="-122"/>
                                      </a:rPr>
                                      <m:t>𝐿</m:t>
                                    </m:r>
                                  </m:e>
                                  <m:sub>
                                    <m:r>
                                      <a:rPr lang="en-US" altLang="zh-CN" sz="2200" b="0" i="1" smtClean="0">
                                        <a:solidFill>
                                          <a:schemeClr val="tx2"/>
                                        </a:solidFill>
                                        <a:latin typeface="Cambria Math" panose="02040503050406030204" pitchFamily="18" charset="0"/>
                                        <a:ea typeface="华文楷体" panose="02010600040101010101" charset="-122"/>
                                      </a:rPr>
                                      <m:t>1</m:t>
                                    </m:r>
                                  </m:sub>
                                </m:sSub>
                              </m:den>
                            </m:f>
                          </m:e>
                        </m:d>
                      </m:e>
                    </m:func>
                    <m:r>
                      <a:rPr lang="en-US" altLang="zh-CN" sz="2200" b="0" i="1" smtClean="0">
                        <a:solidFill>
                          <a:schemeClr val="tx2"/>
                        </a:solidFill>
                        <a:latin typeface="Cambria Math" panose="02040503050406030204" pitchFamily="18" charset="0"/>
                        <a:ea typeface="华文楷体" panose="02010600040101010101" charset="-122"/>
                      </a:rPr>
                      <m:t>+</m:t>
                    </m:r>
                    <m:sSub>
                      <m:sSubPr>
                        <m:ctrlPr>
                          <a:rPr lang="en-US" altLang="zh-CN" sz="2200" b="0" i="1" smtClean="0">
                            <a:solidFill>
                              <a:schemeClr val="tx2"/>
                            </a:solidFill>
                            <a:latin typeface="Cambria Math" panose="02040503050406030204" pitchFamily="18" charset="0"/>
                            <a:ea typeface="华文楷体" panose="02010600040101010101" charset="-122"/>
                          </a:rPr>
                        </m:ctrlPr>
                      </m:sSubPr>
                      <m:e>
                        <m:r>
                          <a:rPr lang="en-US" altLang="zh-CN" sz="2200" b="0" i="1" smtClean="0">
                            <a:solidFill>
                              <a:schemeClr val="tx2"/>
                            </a:solidFill>
                            <a:latin typeface="Cambria Math" panose="02040503050406030204" pitchFamily="18" charset="0"/>
                            <a:ea typeface="华文楷体" panose="02010600040101010101" charset="-122"/>
                          </a:rPr>
                          <m:t>𝐶</m:t>
                        </m:r>
                      </m:e>
                      <m:sub>
                        <m:r>
                          <a:rPr lang="en-US" altLang="zh-CN" sz="2200" b="0" i="1" smtClean="0">
                            <a:solidFill>
                              <a:schemeClr val="tx2"/>
                            </a:solidFill>
                            <a:latin typeface="Cambria Math" panose="02040503050406030204" pitchFamily="18" charset="0"/>
                            <a:ea typeface="华文楷体" panose="02010600040101010101" charset="-122"/>
                          </a:rPr>
                          <m:t>1</m:t>
                        </m:r>
                      </m:sub>
                    </m:sSub>
                    <m:func>
                      <m:funcPr>
                        <m:ctrlPr>
                          <a:rPr lang="en-US" altLang="zh-CN" sz="2200" b="0" i="1" smtClean="0">
                            <a:solidFill>
                              <a:schemeClr val="tx2"/>
                            </a:solidFill>
                            <a:latin typeface="Cambria Math" panose="02040503050406030204" pitchFamily="18" charset="0"/>
                            <a:ea typeface="华文楷体" panose="02010600040101010101" charset="-122"/>
                          </a:rPr>
                        </m:ctrlPr>
                      </m:funcPr>
                      <m:fName>
                        <m:r>
                          <m:rPr>
                            <m:sty m:val="p"/>
                          </m:rPr>
                          <a:rPr lang="en-US" altLang="zh-CN" sz="2200" b="0" i="0" smtClean="0">
                            <a:solidFill>
                              <a:schemeClr val="tx2"/>
                            </a:solidFill>
                            <a:latin typeface="Cambria Math" panose="02040503050406030204" pitchFamily="18" charset="0"/>
                            <a:ea typeface="华文楷体" panose="02010600040101010101" charset="-122"/>
                          </a:rPr>
                          <m:t>sinh</m:t>
                        </m:r>
                      </m:fName>
                      <m:e>
                        <m:d>
                          <m:dPr>
                            <m:ctrlPr>
                              <a:rPr lang="en-US" altLang="zh-CN" sz="2200" b="0" i="1" smtClean="0">
                                <a:solidFill>
                                  <a:schemeClr val="tx2"/>
                                </a:solidFill>
                                <a:latin typeface="Cambria Math" panose="02040503050406030204" pitchFamily="18" charset="0"/>
                                <a:ea typeface="华文楷体" panose="02010600040101010101" charset="-122"/>
                              </a:rPr>
                            </m:ctrlPr>
                          </m:dPr>
                          <m:e>
                            <m:f>
                              <m:fPr>
                                <m:ctrlPr>
                                  <a:rPr lang="en-US" altLang="zh-CN" sz="2200" b="0" i="1" smtClean="0">
                                    <a:solidFill>
                                      <a:schemeClr val="tx2"/>
                                    </a:solidFill>
                                    <a:latin typeface="Cambria Math" panose="02040503050406030204" pitchFamily="18" charset="0"/>
                                    <a:ea typeface="华文楷体" panose="02010600040101010101" charset="-122"/>
                                  </a:rPr>
                                </m:ctrlPr>
                              </m:fPr>
                              <m:num>
                                <m:r>
                                  <a:rPr lang="en-US" altLang="zh-CN" sz="2200" b="0" i="1" smtClean="0">
                                    <a:solidFill>
                                      <a:schemeClr val="tx2"/>
                                    </a:solidFill>
                                    <a:latin typeface="Cambria Math" panose="02040503050406030204" pitchFamily="18" charset="0"/>
                                    <a:ea typeface="华文楷体" panose="02010600040101010101" charset="-122"/>
                                  </a:rPr>
                                  <m:t>𝑥</m:t>
                                </m:r>
                              </m:num>
                              <m:den>
                                <m:sSub>
                                  <m:sSubPr>
                                    <m:ctrlPr>
                                      <a:rPr lang="en-US" altLang="zh-CN" sz="2200" b="0" i="1" smtClean="0">
                                        <a:solidFill>
                                          <a:schemeClr val="tx2"/>
                                        </a:solidFill>
                                        <a:latin typeface="Cambria Math" panose="02040503050406030204" pitchFamily="18" charset="0"/>
                                        <a:ea typeface="华文楷体" panose="02010600040101010101" charset="-122"/>
                                      </a:rPr>
                                    </m:ctrlPr>
                                  </m:sSubPr>
                                  <m:e>
                                    <m:r>
                                      <a:rPr lang="en-US" altLang="zh-CN" sz="2200" b="0" i="1" smtClean="0">
                                        <a:solidFill>
                                          <a:schemeClr val="tx2"/>
                                        </a:solidFill>
                                        <a:latin typeface="Cambria Math" panose="02040503050406030204" pitchFamily="18" charset="0"/>
                                        <a:ea typeface="华文楷体" panose="02010600040101010101" charset="-122"/>
                                      </a:rPr>
                                      <m:t>𝐿</m:t>
                                    </m:r>
                                  </m:e>
                                  <m:sub>
                                    <m:r>
                                      <a:rPr lang="en-US" altLang="zh-CN" sz="2200" b="0" i="1" smtClean="0">
                                        <a:solidFill>
                                          <a:schemeClr val="tx2"/>
                                        </a:solidFill>
                                        <a:latin typeface="Cambria Math" panose="02040503050406030204" pitchFamily="18" charset="0"/>
                                        <a:ea typeface="华文楷体" panose="02010600040101010101" charset="-122"/>
                                      </a:rPr>
                                      <m:t>1</m:t>
                                    </m:r>
                                  </m:sub>
                                </m:sSub>
                              </m:den>
                            </m:f>
                          </m:e>
                        </m:d>
                      </m:e>
                    </m:func>
                  </m:oMath>
                </a14:m>
                <a:r>
                  <a:rPr lang="zh-CN" altLang="en-US" sz="2200" dirty="0">
                    <a:solidFill>
                      <a:schemeClr val="tx2"/>
                    </a:solidFill>
                    <a:latin typeface="华文楷体" panose="02010600040101010101" charset="-122"/>
                    <a:ea typeface="华文楷体" panose="02010600040101010101" charset="-122"/>
                  </a:rPr>
                  <a:t> </a:t>
                </a:r>
                <a:endParaRPr lang="en-US" altLang="zh-CN" sz="2200" dirty="0">
                  <a:solidFill>
                    <a:schemeClr val="tx2"/>
                  </a:solidFill>
                  <a:latin typeface="华文楷体" panose="02010600040101010101" charset="-122"/>
                  <a:ea typeface="华文楷体" panose="02010600040101010101" charset="-122"/>
                </a:endParaRPr>
              </a:p>
              <a:p>
                <a:r>
                  <a:rPr lang="en-US" altLang="zh-CN" sz="2200" b="0" dirty="0">
                    <a:solidFill>
                      <a:schemeClr val="tx2"/>
                    </a:solidFill>
                    <a:ea typeface="华文楷体" panose="02010600040101010101" charset="-122"/>
                  </a:rPr>
                  <a:t>        </a:t>
                </a:r>
                <a14:m>
                  <m:oMath xmlns:m="http://schemas.openxmlformats.org/officeDocument/2006/math">
                    <m:sSub>
                      <m:sSubPr>
                        <m:ctrlPr>
                          <a:rPr lang="en-US" altLang="zh-CN" sz="2200" b="0" i="1" smtClean="0">
                            <a:solidFill>
                              <a:schemeClr val="tx2"/>
                            </a:solidFill>
                            <a:latin typeface="Cambria Math" panose="02040503050406030204" pitchFamily="18" charset="0"/>
                            <a:ea typeface="华文楷体" panose="02010600040101010101" charset="-122"/>
                          </a:rPr>
                        </m:ctrlPr>
                      </m:sSubPr>
                      <m:e>
                        <m:r>
                          <a:rPr lang="en-US" altLang="zh-CN" sz="2200" b="0" i="1" smtClean="0">
                            <a:solidFill>
                              <a:schemeClr val="tx2"/>
                            </a:solidFill>
                            <a:latin typeface="Cambria Math" panose="02040503050406030204" pitchFamily="18" charset="0"/>
                            <a:ea typeface="华文楷体" panose="02010600040101010101" charset="-122"/>
                          </a:rPr>
                          <m:t>𝜙</m:t>
                        </m:r>
                      </m:e>
                      <m:sub>
                        <m:r>
                          <a:rPr lang="en-US" altLang="zh-CN" sz="2200" b="0" i="1" smtClean="0">
                            <a:solidFill>
                              <a:schemeClr val="tx2"/>
                            </a:solidFill>
                            <a:latin typeface="Cambria Math" panose="02040503050406030204" pitchFamily="18" charset="0"/>
                            <a:ea typeface="华文楷体" panose="02010600040101010101" charset="-122"/>
                          </a:rPr>
                          <m:t>2</m:t>
                        </m:r>
                      </m:sub>
                    </m:sSub>
                    <m:d>
                      <m:dPr>
                        <m:ctrlPr>
                          <a:rPr lang="en-US" altLang="zh-CN" sz="2200" b="0" i="1" smtClean="0">
                            <a:solidFill>
                              <a:schemeClr val="tx2"/>
                            </a:solidFill>
                            <a:latin typeface="Cambria Math" panose="02040503050406030204" pitchFamily="18" charset="0"/>
                            <a:ea typeface="华文楷体" panose="02010600040101010101" charset="-122"/>
                          </a:rPr>
                        </m:ctrlPr>
                      </m:dPr>
                      <m:e>
                        <m:r>
                          <a:rPr lang="en-US" altLang="zh-CN" sz="2200" b="0" i="1" smtClean="0">
                            <a:solidFill>
                              <a:schemeClr val="tx2"/>
                            </a:solidFill>
                            <a:latin typeface="Cambria Math" panose="02040503050406030204" pitchFamily="18" charset="0"/>
                            <a:ea typeface="华文楷体" panose="02010600040101010101" charset="-122"/>
                          </a:rPr>
                          <m:t>𝑥</m:t>
                        </m:r>
                      </m:e>
                    </m:d>
                    <m:r>
                      <a:rPr lang="en-US" altLang="zh-CN" sz="2200" b="0" i="1" smtClean="0">
                        <a:solidFill>
                          <a:schemeClr val="tx2"/>
                        </a:solidFill>
                        <a:latin typeface="Cambria Math" panose="02040503050406030204" pitchFamily="18" charset="0"/>
                        <a:ea typeface="华文楷体" panose="02010600040101010101" charset="-122"/>
                      </a:rPr>
                      <m:t>=</m:t>
                    </m:r>
                    <m:sSub>
                      <m:sSubPr>
                        <m:ctrlPr>
                          <a:rPr lang="en-US" altLang="zh-CN" sz="2200" b="0" i="1" smtClean="0">
                            <a:solidFill>
                              <a:schemeClr val="tx2"/>
                            </a:solidFill>
                            <a:latin typeface="Cambria Math" panose="02040503050406030204" pitchFamily="18" charset="0"/>
                            <a:ea typeface="华文楷体" panose="02010600040101010101" charset="-122"/>
                          </a:rPr>
                        </m:ctrlPr>
                      </m:sSubPr>
                      <m:e>
                        <m:r>
                          <a:rPr lang="en-US" altLang="zh-CN" sz="2200" b="0" i="1" smtClean="0">
                            <a:solidFill>
                              <a:schemeClr val="tx2"/>
                            </a:solidFill>
                            <a:latin typeface="Cambria Math" panose="02040503050406030204" pitchFamily="18" charset="0"/>
                            <a:ea typeface="华文楷体" panose="02010600040101010101" charset="-122"/>
                          </a:rPr>
                          <m:t>𝐴</m:t>
                        </m:r>
                      </m:e>
                      <m:sub>
                        <m:r>
                          <a:rPr lang="en-US" altLang="zh-CN" sz="2200" b="0" i="1" smtClean="0">
                            <a:solidFill>
                              <a:schemeClr val="tx2"/>
                            </a:solidFill>
                            <a:latin typeface="Cambria Math" panose="02040503050406030204" pitchFamily="18" charset="0"/>
                            <a:ea typeface="华文楷体" panose="02010600040101010101" charset="-122"/>
                          </a:rPr>
                          <m:t>2</m:t>
                        </m:r>
                      </m:sub>
                    </m:sSub>
                    <m:func>
                      <m:funcPr>
                        <m:ctrlPr>
                          <a:rPr lang="en-US" altLang="zh-CN" sz="2200" b="0" i="1" smtClean="0">
                            <a:solidFill>
                              <a:schemeClr val="tx2"/>
                            </a:solidFill>
                            <a:latin typeface="Cambria Math" panose="02040503050406030204" pitchFamily="18" charset="0"/>
                            <a:ea typeface="华文楷体" panose="02010600040101010101" charset="-122"/>
                          </a:rPr>
                        </m:ctrlPr>
                      </m:funcPr>
                      <m:fName>
                        <m:r>
                          <m:rPr>
                            <m:sty m:val="p"/>
                          </m:rPr>
                          <a:rPr lang="en-US" altLang="zh-CN" sz="2200" b="0" i="0" smtClean="0">
                            <a:solidFill>
                              <a:schemeClr val="tx2"/>
                            </a:solidFill>
                            <a:latin typeface="Cambria Math" panose="02040503050406030204" pitchFamily="18" charset="0"/>
                            <a:ea typeface="华文楷体" panose="02010600040101010101" charset="-122"/>
                          </a:rPr>
                          <m:t>cosh</m:t>
                        </m:r>
                      </m:fName>
                      <m:e>
                        <m:d>
                          <m:dPr>
                            <m:ctrlPr>
                              <a:rPr lang="en-US" altLang="zh-CN" sz="2200" b="0" i="1" smtClean="0">
                                <a:solidFill>
                                  <a:schemeClr val="tx2"/>
                                </a:solidFill>
                                <a:latin typeface="Cambria Math" panose="02040503050406030204" pitchFamily="18" charset="0"/>
                                <a:ea typeface="华文楷体" panose="02010600040101010101" charset="-122"/>
                              </a:rPr>
                            </m:ctrlPr>
                          </m:dPr>
                          <m:e>
                            <m:f>
                              <m:fPr>
                                <m:ctrlPr>
                                  <a:rPr lang="en-US" altLang="zh-CN" sz="2200" b="0" i="1" smtClean="0">
                                    <a:solidFill>
                                      <a:schemeClr val="tx2"/>
                                    </a:solidFill>
                                    <a:latin typeface="Cambria Math" panose="02040503050406030204" pitchFamily="18" charset="0"/>
                                    <a:ea typeface="华文楷体" panose="02010600040101010101" charset="-122"/>
                                  </a:rPr>
                                </m:ctrlPr>
                              </m:fPr>
                              <m:num>
                                <m:r>
                                  <a:rPr lang="en-US" altLang="zh-CN" sz="2200" b="0" i="1" smtClean="0">
                                    <a:solidFill>
                                      <a:schemeClr val="tx2"/>
                                    </a:solidFill>
                                    <a:latin typeface="Cambria Math" panose="02040503050406030204" pitchFamily="18" charset="0"/>
                                    <a:ea typeface="华文楷体" panose="02010600040101010101" charset="-122"/>
                                  </a:rPr>
                                  <m:t>𝑥</m:t>
                                </m:r>
                              </m:num>
                              <m:den>
                                <m:sSub>
                                  <m:sSubPr>
                                    <m:ctrlPr>
                                      <a:rPr lang="en-US" altLang="zh-CN" sz="2200" b="0" i="1" smtClean="0">
                                        <a:solidFill>
                                          <a:schemeClr val="tx2"/>
                                        </a:solidFill>
                                        <a:latin typeface="Cambria Math" panose="02040503050406030204" pitchFamily="18" charset="0"/>
                                        <a:ea typeface="华文楷体" panose="02010600040101010101" charset="-122"/>
                                      </a:rPr>
                                    </m:ctrlPr>
                                  </m:sSubPr>
                                  <m:e>
                                    <m:r>
                                      <a:rPr lang="en-US" altLang="zh-CN" sz="2200" b="0" i="1" smtClean="0">
                                        <a:solidFill>
                                          <a:schemeClr val="tx2"/>
                                        </a:solidFill>
                                        <a:latin typeface="Cambria Math" panose="02040503050406030204" pitchFamily="18" charset="0"/>
                                        <a:ea typeface="华文楷体" panose="02010600040101010101" charset="-122"/>
                                      </a:rPr>
                                      <m:t>𝐿</m:t>
                                    </m:r>
                                  </m:e>
                                  <m:sub>
                                    <m:r>
                                      <a:rPr lang="en-US" altLang="zh-CN" sz="2200" b="0" i="1" smtClean="0">
                                        <a:solidFill>
                                          <a:schemeClr val="tx2"/>
                                        </a:solidFill>
                                        <a:latin typeface="Cambria Math" panose="02040503050406030204" pitchFamily="18" charset="0"/>
                                        <a:ea typeface="华文楷体" panose="02010600040101010101" charset="-122"/>
                                      </a:rPr>
                                      <m:t>2</m:t>
                                    </m:r>
                                  </m:sub>
                                </m:sSub>
                              </m:den>
                            </m:f>
                          </m:e>
                        </m:d>
                      </m:e>
                    </m:func>
                    <m:r>
                      <a:rPr lang="en-US" altLang="zh-CN" sz="2200" b="0" i="1" smtClean="0">
                        <a:solidFill>
                          <a:schemeClr val="tx2"/>
                        </a:solidFill>
                        <a:latin typeface="Cambria Math" panose="02040503050406030204" pitchFamily="18" charset="0"/>
                        <a:ea typeface="华文楷体" panose="02010600040101010101" charset="-122"/>
                      </a:rPr>
                      <m:t>+</m:t>
                    </m:r>
                    <m:sSub>
                      <m:sSubPr>
                        <m:ctrlPr>
                          <a:rPr lang="en-US" altLang="zh-CN" sz="2200" b="0" i="1" smtClean="0">
                            <a:solidFill>
                              <a:schemeClr val="tx2"/>
                            </a:solidFill>
                            <a:latin typeface="Cambria Math" panose="02040503050406030204" pitchFamily="18" charset="0"/>
                            <a:ea typeface="华文楷体" panose="02010600040101010101" charset="-122"/>
                          </a:rPr>
                        </m:ctrlPr>
                      </m:sSubPr>
                      <m:e>
                        <m:r>
                          <a:rPr lang="en-US" altLang="zh-CN" sz="2200" b="0" i="1" smtClean="0">
                            <a:solidFill>
                              <a:schemeClr val="tx2"/>
                            </a:solidFill>
                            <a:latin typeface="Cambria Math" panose="02040503050406030204" pitchFamily="18" charset="0"/>
                            <a:ea typeface="华文楷体" panose="02010600040101010101" charset="-122"/>
                          </a:rPr>
                          <m:t>𝐶</m:t>
                        </m:r>
                      </m:e>
                      <m:sub>
                        <m:r>
                          <a:rPr lang="en-US" altLang="zh-CN" sz="2200" b="0" i="1" smtClean="0">
                            <a:solidFill>
                              <a:schemeClr val="tx2"/>
                            </a:solidFill>
                            <a:latin typeface="Cambria Math" panose="02040503050406030204" pitchFamily="18" charset="0"/>
                            <a:ea typeface="华文楷体" panose="02010600040101010101" charset="-122"/>
                          </a:rPr>
                          <m:t>2</m:t>
                        </m:r>
                      </m:sub>
                    </m:sSub>
                    <m:func>
                      <m:funcPr>
                        <m:ctrlPr>
                          <a:rPr lang="en-US" altLang="zh-CN" sz="2200" b="0" i="1" smtClean="0">
                            <a:solidFill>
                              <a:schemeClr val="tx2"/>
                            </a:solidFill>
                            <a:latin typeface="Cambria Math" panose="02040503050406030204" pitchFamily="18" charset="0"/>
                            <a:ea typeface="华文楷体" panose="02010600040101010101" charset="-122"/>
                          </a:rPr>
                        </m:ctrlPr>
                      </m:funcPr>
                      <m:fName>
                        <m:r>
                          <m:rPr>
                            <m:sty m:val="p"/>
                          </m:rPr>
                          <a:rPr lang="en-US" altLang="zh-CN" sz="2200" b="0" i="0" smtClean="0">
                            <a:solidFill>
                              <a:schemeClr val="tx2"/>
                            </a:solidFill>
                            <a:latin typeface="Cambria Math" panose="02040503050406030204" pitchFamily="18" charset="0"/>
                            <a:ea typeface="华文楷体" panose="02010600040101010101" charset="-122"/>
                          </a:rPr>
                          <m:t>sinh</m:t>
                        </m:r>
                      </m:fName>
                      <m:e>
                        <m:d>
                          <m:dPr>
                            <m:ctrlPr>
                              <a:rPr lang="en-US" altLang="zh-CN" sz="2200" b="0" i="1" smtClean="0">
                                <a:solidFill>
                                  <a:schemeClr val="tx2"/>
                                </a:solidFill>
                                <a:latin typeface="Cambria Math" panose="02040503050406030204" pitchFamily="18" charset="0"/>
                                <a:ea typeface="华文楷体" panose="02010600040101010101" charset="-122"/>
                              </a:rPr>
                            </m:ctrlPr>
                          </m:dPr>
                          <m:e>
                            <m:f>
                              <m:fPr>
                                <m:ctrlPr>
                                  <a:rPr lang="en-US" altLang="zh-CN" sz="2200" b="0" i="1" smtClean="0">
                                    <a:solidFill>
                                      <a:schemeClr val="tx2"/>
                                    </a:solidFill>
                                    <a:latin typeface="Cambria Math" panose="02040503050406030204" pitchFamily="18" charset="0"/>
                                    <a:ea typeface="华文楷体" panose="02010600040101010101" charset="-122"/>
                                  </a:rPr>
                                </m:ctrlPr>
                              </m:fPr>
                              <m:num>
                                <m:r>
                                  <a:rPr lang="en-US" altLang="zh-CN" sz="2200" b="0" i="1" smtClean="0">
                                    <a:solidFill>
                                      <a:schemeClr val="tx2"/>
                                    </a:solidFill>
                                    <a:latin typeface="Cambria Math" panose="02040503050406030204" pitchFamily="18" charset="0"/>
                                    <a:ea typeface="华文楷体" panose="02010600040101010101" charset="-122"/>
                                  </a:rPr>
                                  <m:t>𝑥</m:t>
                                </m:r>
                              </m:num>
                              <m:den>
                                <m:sSub>
                                  <m:sSubPr>
                                    <m:ctrlPr>
                                      <a:rPr lang="en-US" altLang="zh-CN" sz="2200" b="0" i="1" smtClean="0">
                                        <a:solidFill>
                                          <a:schemeClr val="tx2"/>
                                        </a:solidFill>
                                        <a:latin typeface="Cambria Math" panose="02040503050406030204" pitchFamily="18" charset="0"/>
                                        <a:ea typeface="华文楷体" panose="02010600040101010101" charset="-122"/>
                                      </a:rPr>
                                    </m:ctrlPr>
                                  </m:sSubPr>
                                  <m:e>
                                    <m:r>
                                      <a:rPr lang="en-US" altLang="zh-CN" sz="2200" b="0" i="1" smtClean="0">
                                        <a:solidFill>
                                          <a:schemeClr val="tx2"/>
                                        </a:solidFill>
                                        <a:latin typeface="Cambria Math" panose="02040503050406030204" pitchFamily="18" charset="0"/>
                                        <a:ea typeface="华文楷体" panose="02010600040101010101" charset="-122"/>
                                      </a:rPr>
                                      <m:t>𝐿</m:t>
                                    </m:r>
                                  </m:e>
                                  <m:sub>
                                    <m:r>
                                      <a:rPr lang="en-US" altLang="zh-CN" sz="2200" b="0" i="1" smtClean="0">
                                        <a:solidFill>
                                          <a:schemeClr val="tx2"/>
                                        </a:solidFill>
                                        <a:latin typeface="Cambria Math" panose="02040503050406030204" pitchFamily="18" charset="0"/>
                                        <a:ea typeface="华文楷体" panose="02010600040101010101" charset="-122"/>
                                      </a:rPr>
                                      <m:t>2</m:t>
                                    </m:r>
                                  </m:sub>
                                </m:sSub>
                              </m:den>
                            </m:f>
                          </m:e>
                        </m:d>
                      </m:e>
                    </m:func>
                    <m:r>
                      <a:rPr lang="en-US" altLang="zh-CN" sz="2200" b="0" i="1" smtClean="0">
                        <a:solidFill>
                          <a:schemeClr val="tx2"/>
                        </a:solidFill>
                        <a:latin typeface="Cambria Math" panose="02040503050406030204" pitchFamily="18" charset="0"/>
                        <a:ea typeface="华文楷体" panose="02010600040101010101" charset="-122"/>
                      </a:rPr>
                      <m:t>+</m:t>
                    </m:r>
                    <m:f>
                      <m:fPr>
                        <m:ctrlPr>
                          <a:rPr lang="en-US" altLang="zh-CN" sz="2200" b="0" i="1" smtClean="0">
                            <a:solidFill>
                              <a:schemeClr val="tx2"/>
                            </a:solidFill>
                            <a:latin typeface="Cambria Math" panose="02040503050406030204" pitchFamily="18" charset="0"/>
                            <a:ea typeface="华文楷体" panose="02010600040101010101" charset="-122"/>
                          </a:rPr>
                        </m:ctrlPr>
                      </m:fPr>
                      <m:num>
                        <m:r>
                          <a:rPr lang="en-US" altLang="zh-CN" sz="2200" b="0" i="1" smtClean="0">
                            <a:solidFill>
                              <a:schemeClr val="tx2"/>
                            </a:solidFill>
                            <a:latin typeface="Cambria Math" panose="02040503050406030204" pitchFamily="18" charset="0"/>
                            <a:ea typeface="华文楷体" panose="02010600040101010101" charset="-122"/>
                          </a:rPr>
                          <m:t>𝑆</m:t>
                        </m:r>
                        <m:sSubSup>
                          <m:sSubSupPr>
                            <m:ctrlPr>
                              <a:rPr lang="en-US" altLang="zh-CN" sz="2200" b="0" i="1" smtClean="0">
                                <a:solidFill>
                                  <a:schemeClr val="tx2"/>
                                </a:solidFill>
                                <a:latin typeface="Cambria Math" panose="02040503050406030204" pitchFamily="18" charset="0"/>
                                <a:ea typeface="华文楷体" panose="02010600040101010101" charset="-122"/>
                              </a:rPr>
                            </m:ctrlPr>
                          </m:sSubSupPr>
                          <m:e>
                            <m:r>
                              <a:rPr lang="en-US" altLang="zh-CN" sz="2200" b="0" i="1" smtClean="0">
                                <a:solidFill>
                                  <a:schemeClr val="tx2"/>
                                </a:solidFill>
                                <a:latin typeface="Cambria Math" panose="02040503050406030204" pitchFamily="18" charset="0"/>
                                <a:ea typeface="华文楷体" panose="02010600040101010101" charset="-122"/>
                              </a:rPr>
                              <m:t>𝐿</m:t>
                            </m:r>
                          </m:e>
                          <m:sub>
                            <m:r>
                              <a:rPr lang="en-US" altLang="zh-CN" sz="2200" b="0" i="1" smtClean="0">
                                <a:solidFill>
                                  <a:schemeClr val="tx2"/>
                                </a:solidFill>
                                <a:latin typeface="Cambria Math" panose="02040503050406030204" pitchFamily="18" charset="0"/>
                                <a:ea typeface="华文楷体" panose="02010600040101010101" charset="-122"/>
                              </a:rPr>
                              <m:t>2</m:t>
                            </m:r>
                          </m:sub>
                          <m:sup>
                            <m:r>
                              <a:rPr lang="en-US" altLang="zh-CN" sz="2200" b="0" i="1" smtClean="0">
                                <a:solidFill>
                                  <a:schemeClr val="tx2"/>
                                </a:solidFill>
                                <a:latin typeface="Cambria Math" panose="02040503050406030204" pitchFamily="18" charset="0"/>
                                <a:ea typeface="华文楷体" panose="02010600040101010101" charset="-122"/>
                              </a:rPr>
                              <m:t>2</m:t>
                            </m:r>
                          </m:sup>
                        </m:sSubSup>
                      </m:num>
                      <m:den>
                        <m:sSub>
                          <m:sSubPr>
                            <m:ctrlPr>
                              <a:rPr lang="en-US" altLang="zh-CN" sz="2200" b="0" i="1" smtClean="0">
                                <a:solidFill>
                                  <a:schemeClr val="tx2"/>
                                </a:solidFill>
                                <a:latin typeface="Cambria Math" panose="02040503050406030204" pitchFamily="18" charset="0"/>
                                <a:ea typeface="华文楷体" panose="02010600040101010101" charset="-122"/>
                              </a:rPr>
                            </m:ctrlPr>
                          </m:sSubPr>
                          <m:e>
                            <m:r>
                              <a:rPr lang="en-US" altLang="zh-CN" sz="2200" b="0" i="1" smtClean="0">
                                <a:solidFill>
                                  <a:schemeClr val="tx2"/>
                                </a:solidFill>
                                <a:latin typeface="Cambria Math" panose="02040503050406030204" pitchFamily="18" charset="0"/>
                                <a:ea typeface="华文楷体" panose="02010600040101010101" charset="-122"/>
                              </a:rPr>
                              <m:t>𝐷</m:t>
                            </m:r>
                          </m:e>
                          <m:sub>
                            <m:r>
                              <a:rPr lang="en-US" altLang="zh-CN" sz="2200" b="0" i="1" smtClean="0">
                                <a:solidFill>
                                  <a:schemeClr val="tx2"/>
                                </a:solidFill>
                                <a:latin typeface="Cambria Math" panose="02040503050406030204" pitchFamily="18" charset="0"/>
                                <a:ea typeface="华文楷体" panose="02010600040101010101" charset="-122"/>
                              </a:rPr>
                              <m:t>2</m:t>
                            </m:r>
                          </m:sub>
                        </m:sSub>
                      </m:den>
                    </m:f>
                  </m:oMath>
                </a14:m>
                <a:r>
                  <a:rPr lang="zh-CN" altLang="en-US" sz="2200" dirty="0">
                    <a:solidFill>
                      <a:schemeClr val="tx2"/>
                    </a:solidFill>
                    <a:latin typeface="华文楷体" panose="02010600040101010101" charset="-122"/>
                    <a:ea typeface="华文楷体" panose="02010600040101010101" charset="-122"/>
                  </a:rPr>
                  <a:t> </a:t>
                </a:r>
                <a:endParaRPr lang="zh-CN" altLang="en-US" sz="2200" dirty="0">
                  <a:solidFill>
                    <a:schemeClr val="tx2"/>
                  </a:solidFill>
                  <a:latin typeface="华文楷体" panose="02010600040101010101" charset="-122"/>
                  <a:ea typeface="华文楷体" panose="02010600040101010101" charset="-122"/>
                </a:endParaRPr>
              </a:p>
            </p:txBody>
          </p:sp>
        </mc:Choice>
        <mc:Fallback>
          <p:sp>
            <p:nvSpPr>
              <p:cNvPr id="7" name="矩形 6"/>
              <p:cNvSpPr>
                <a:spLocks noRot="1" noChangeAspect="1" noMove="1" noResize="1" noEditPoints="1" noAdjustHandles="1" noChangeArrowheads="1" noChangeShapeType="1" noTextEdit="1"/>
              </p:cNvSpPr>
              <p:nvPr/>
            </p:nvSpPr>
            <p:spPr>
              <a:xfrm>
                <a:off x="287016" y="565095"/>
                <a:ext cx="8856984" cy="6414256"/>
              </a:xfrm>
              <a:prstGeom prst="rect">
                <a:avLst/>
              </a:prstGeom>
              <a:blipFill rotWithShape="1">
                <a:blip r:embed="rId1"/>
                <a:stretch>
                  <a:fillRect l="-7" t="-9" b="1"/>
                </a:stretch>
              </a:blipFill>
            </p:spPr>
            <p:txBody>
              <a:bodyPr/>
              <a:lstStyle/>
              <a:p>
                <a:r>
                  <a:rPr lang="zh-CN" altLang="en-US">
                    <a:noFill/>
                  </a:rPr>
                  <a:t> </a:t>
                </a:r>
              </a:p>
            </p:txBody>
          </p:sp>
        </mc:Fallback>
      </mc:AlternateContent>
      <p:grpSp>
        <p:nvGrpSpPr>
          <p:cNvPr id="18" name="组合 17"/>
          <p:cNvGrpSpPr/>
          <p:nvPr/>
        </p:nvGrpSpPr>
        <p:grpSpPr>
          <a:xfrm>
            <a:off x="6516216" y="2420888"/>
            <a:ext cx="2088232" cy="2376264"/>
            <a:chOff x="6156176" y="2852936"/>
            <a:chExt cx="2088232" cy="2376264"/>
          </a:xfrm>
        </p:grpSpPr>
        <p:sp>
          <p:nvSpPr>
            <p:cNvPr id="9" name="矩形 8"/>
            <p:cNvSpPr/>
            <p:nvPr/>
          </p:nvSpPr>
          <p:spPr>
            <a:xfrm>
              <a:off x="6156176" y="2852936"/>
              <a:ext cx="2088232" cy="2376264"/>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6696236" y="2852936"/>
              <a:ext cx="1008112" cy="2376264"/>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 name="直接箭头连接符 12"/>
            <p:cNvCxnSpPr>
              <a:stCxn id="9" idx="1"/>
              <a:endCxn id="9" idx="3"/>
            </p:cNvCxnSpPr>
            <p:nvPr/>
          </p:nvCxnSpPr>
          <p:spPr>
            <a:xfrm>
              <a:off x="6156176" y="4041068"/>
              <a:ext cx="2088232" cy="0"/>
            </a:xfrm>
            <a:prstGeom prst="straightConnector1">
              <a:avLst/>
            </a:prstGeom>
            <a:ln w="19050">
              <a:solidFill>
                <a:schemeClr val="tx2"/>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p:nvPr/>
          </p:nvCxnSpPr>
          <p:spPr>
            <a:xfrm>
              <a:off x="6696236" y="4437112"/>
              <a:ext cx="1008112" cy="0"/>
            </a:xfrm>
            <a:prstGeom prst="straightConnector1">
              <a:avLst/>
            </a:prstGeom>
            <a:ln w="19050">
              <a:solidFill>
                <a:schemeClr val="tx2"/>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7038274" y="3738182"/>
              <a:ext cx="504056" cy="338554"/>
            </a:xfrm>
            <a:prstGeom prst="rect">
              <a:avLst/>
            </a:prstGeom>
            <a:noFill/>
          </p:spPr>
          <p:txBody>
            <a:bodyPr wrap="square" rtlCol="0">
              <a:spAutoFit/>
            </a:bodyPr>
            <a:lstStyle/>
            <a:p>
              <a:r>
                <a:rPr lang="en-US" altLang="zh-CN" sz="1600" baseline="0" dirty="0">
                  <a:solidFill>
                    <a:schemeClr val="tx2"/>
                  </a:solidFill>
                  <a:latin typeface="Times New Roman" panose="02020603050405020304" pitchFamily="18" charset="0"/>
                  <a:ea typeface="仿宋" panose="02010609060101010101" pitchFamily="49" charset="-122"/>
                </a:rPr>
                <a:t>2b</a:t>
              </a:r>
              <a:endParaRPr lang="zh-CN" altLang="en-US" sz="1600" baseline="0" dirty="0">
                <a:solidFill>
                  <a:schemeClr val="tx2"/>
                </a:solidFill>
                <a:latin typeface="Times New Roman" panose="02020603050405020304" pitchFamily="18" charset="0"/>
                <a:ea typeface="仿宋" panose="02010609060101010101" pitchFamily="49" charset="-122"/>
              </a:endParaRPr>
            </a:p>
          </p:txBody>
        </p:sp>
        <p:sp>
          <p:nvSpPr>
            <p:cNvPr id="17" name="文本框 16"/>
            <p:cNvSpPr txBox="1"/>
            <p:nvPr/>
          </p:nvSpPr>
          <p:spPr>
            <a:xfrm>
              <a:off x="7030512" y="4162970"/>
              <a:ext cx="504056" cy="338554"/>
            </a:xfrm>
            <a:prstGeom prst="rect">
              <a:avLst/>
            </a:prstGeom>
            <a:noFill/>
          </p:spPr>
          <p:txBody>
            <a:bodyPr wrap="square" rtlCol="0">
              <a:spAutoFit/>
            </a:bodyPr>
            <a:lstStyle/>
            <a:p>
              <a:r>
                <a:rPr lang="en-US" altLang="zh-CN" sz="1600" baseline="0" dirty="0">
                  <a:solidFill>
                    <a:schemeClr val="tx2"/>
                  </a:solidFill>
                  <a:latin typeface="Times New Roman" panose="02020603050405020304" pitchFamily="18" charset="0"/>
                  <a:ea typeface="仿宋" panose="02010609060101010101" pitchFamily="49" charset="-122"/>
                </a:rPr>
                <a:t>2a</a:t>
              </a:r>
              <a:endParaRPr lang="zh-CN" altLang="en-US" sz="1600" baseline="0" dirty="0">
                <a:solidFill>
                  <a:schemeClr val="tx2"/>
                </a:solidFill>
                <a:latin typeface="Times New Roman" panose="02020603050405020304" pitchFamily="18" charset="0"/>
                <a:ea typeface="仿宋" panose="02010609060101010101" pitchFamily="49" charset="-122"/>
              </a:endParaRPr>
            </a:p>
          </p:txBody>
        </p:sp>
      </p:gr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7651" name="Text Box 4"/>
              <p:cNvSpPr txBox="1">
                <a:spLocks noChangeArrowheads="1"/>
              </p:cNvSpPr>
              <p:nvPr/>
            </p:nvSpPr>
            <p:spPr bwMode="auto">
              <a:xfrm>
                <a:off x="152400" y="554080"/>
                <a:ext cx="8991600" cy="50667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50000"/>
                  </a:spcBef>
                </a:pPr>
                <a:r>
                  <a:rPr lang="zh-CN" altLang="en-US" sz="2400" dirty="0">
                    <a:solidFill>
                      <a:schemeClr val="tx2"/>
                    </a:solidFill>
                    <a:latin typeface="华文楷体" panose="02010600040101010101" charset="-122"/>
                    <a:ea typeface="华文楷体" panose="02010600040101010101" charset="-122"/>
                  </a:rPr>
                  <a:t>中子源按下式分布于无限均匀介质内：</a:t>
                </a:r>
                <a14:m>
                  <m:oMath xmlns:m="http://schemas.openxmlformats.org/officeDocument/2006/math">
                    <m:r>
                      <a:rPr lang="en-US" altLang="zh-CN" sz="2400" b="0" i="1" smtClean="0">
                        <a:solidFill>
                          <a:schemeClr val="tx2"/>
                        </a:solidFill>
                        <a:latin typeface="Cambria Math" panose="02040503050406030204" pitchFamily="18" charset="0"/>
                        <a:ea typeface="华文楷体" panose="02010600040101010101" charset="-122"/>
                      </a:rPr>
                      <m:t>𝑠</m:t>
                    </m:r>
                    <m:d>
                      <m:dPr>
                        <m:ctrlPr>
                          <a:rPr lang="en-US" altLang="zh-CN" sz="2400" b="0" i="1" smtClean="0">
                            <a:solidFill>
                              <a:schemeClr val="tx2"/>
                            </a:solidFill>
                            <a:latin typeface="Cambria Math" panose="02040503050406030204" pitchFamily="18" charset="0"/>
                            <a:ea typeface="华文楷体" panose="02010600040101010101" charset="-122"/>
                          </a:rPr>
                        </m:ctrlPr>
                      </m:dPr>
                      <m:e>
                        <m:r>
                          <a:rPr lang="en-US" altLang="zh-CN" sz="2400" b="0" i="1" smtClean="0">
                            <a:solidFill>
                              <a:schemeClr val="tx2"/>
                            </a:solidFill>
                            <a:latin typeface="Cambria Math" panose="02040503050406030204" pitchFamily="18" charset="0"/>
                            <a:ea typeface="华文楷体" panose="02010600040101010101" charset="-122"/>
                          </a:rPr>
                          <m:t>𝑥</m:t>
                        </m:r>
                      </m:e>
                    </m:d>
                    <m:r>
                      <a:rPr lang="en-US" altLang="zh-CN" sz="2400" b="0" i="1" smtClean="0">
                        <a:solidFill>
                          <a:schemeClr val="tx2"/>
                        </a:solidFill>
                        <a:latin typeface="Cambria Math" panose="02040503050406030204" pitchFamily="18" charset="0"/>
                        <a:ea typeface="华文楷体" panose="02010600040101010101" charset="-122"/>
                      </a:rPr>
                      <m:t>=</m:t>
                    </m:r>
                    <m:r>
                      <a:rPr lang="en-US" altLang="zh-CN" sz="2400" b="0" i="1" smtClean="0">
                        <a:solidFill>
                          <a:schemeClr val="tx2"/>
                        </a:solidFill>
                        <a:latin typeface="Cambria Math" panose="02040503050406030204" pitchFamily="18" charset="0"/>
                        <a:ea typeface="华文楷体" panose="02010600040101010101" charset="-122"/>
                      </a:rPr>
                      <m:t>𝑘</m:t>
                    </m:r>
                    <m:sSup>
                      <m:sSupPr>
                        <m:ctrlPr>
                          <a:rPr lang="en-US" altLang="zh-CN" sz="2400" b="0" i="1" smtClean="0">
                            <a:solidFill>
                              <a:schemeClr val="tx2"/>
                            </a:solidFill>
                            <a:latin typeface="Cambria Math" panose="02040503050406030204" pitchFamily="18" charset="0"/>
                            <a:ea typeface="华文楷体" panose="02010600040101010101" charset="-122"/>
                          </a:rPr>
                        </m:ctrlPr>
                      </m:sSupPr>
                      <m:e>
                        <m:r>
                          <a:rPr lang="en-US" altLang="zh-CN" sz="2400" b="0" i="1" smtClean="0">
                            <a:solidFill>
                              <a:schemeClr val="tx2"/>
                            </a:solidFill>
                            <a:latin typeface="Cambria Math" panose="02040503050406030204" pitchFamily="18" charset="0"/>
                            <a:ea typeface="华文楷体" panose="02010600040101010101" charset="-122"/>
                          </a:rPr>
                          <m:t>𝑒</m:t>
                        </m:r>
                      </m:e>
                      <m:sup>
                        <m:r>
                          <a:rPr lang="en-US" altLang="zh-CN" sz="2400" b="0" i="1" smtClean="0">
                            <a:solidFill>
                              <a:schemeClr val="tx2"/>
                            </a:solidFill>
                            <a:latin typeface="Cambria Math" panose="02040503050406030204" pitchFamily="18" charset="0"/>
                            <a:ea typeface="华文楷体" panose="02010600040101010101" charset="-122"/>
                          </a:rPr>
                          <m:t>−</m:t>
                        </m:r>
                        <m:d>
                          <m:dPr>
                            <m:begChr m:val="|"/>
                            <m:endChr m:val="|"/>
                            <m:ctrlPr>
                              <a:rPr lang="en-US" altLang="zh-CN" sz="2400" b="0" i="1" smtClean="0">
                                <a:solidFill>
                                  <a:schemeClr val="tx2"/>
                                </a:solidFill>
                                <a:latin typeface="Cambria Math" panose="02040503050406030204" pitchFamily="18" charset="0"/>
                                <a:ea typeface="华文楷体" panose="02010600040101010101" charset="-122"/>
                              </a:rPr>
                            </m:ctrlPr>
                          </m:dPr>
                          <m:e>
                            <m:r>
                              <a:rPr lang="en-US" altLang="zh-CN" sz="2400" b="0" i="1" smtClean="0">
                                <a:solidFill>
                                  <a:schemeClr val="tx2"/>
                                </a:solidFill>
                                <a:latin typeface="Cambria Math" panose="02040503050406030204" pitchFamily="18" charset="0"/>
                                <a:ea typeface="华文楷体" panose="02010600040101010101" charset="-122"/>
                              </a:rPr>
                              <m:t>𝑥</m:t>
                            </m:r>
                          </m:e>
                        </m:d>
                      </m:sup>
                    </m:sSup>
                  </m:oMath>
                </a14:m>
                <a:r>
                  <a:rPr lang="zh-CN" altLang="en-US" sz="2400" dirty="0">
                    <a:solidFill>
                      <a:schemeClr val="tx2"/>
                    </a:solidFill>
                    <a:latin typeface="华文楷体" panose="02010600040101010101" charset="-122"/>
                    <a:ea typeface="华文楷体" panose="02010600040101010101" charset="-122"/>
                  </a:rPr>
                  <a:t> </a:t>
                </a:r>
                <a:r>
                  <a:rPr lang="en-US" altLang="zh-CN" sz="2400" dirty="0">
                    <a:solidFill>
                      <a:schemeClr val="tx2"/>
                    </a:solidFill>
                    <a:latin typeface="华文楷体" panose="02010600040101010101" charset="-122"/>
                    <a:ea typeface="华文楷体" panose="02010600040101010101" charset="-122"/>
                  </a:rPr>
                  <a:t>,</a:t>
                </a:r>
                <a:r>
                  <a:rPr lang="zh-CN" altLang="en-US" sz="2400" dirty="0">
                    <a:solidFill>
                      <a:schemeClr val="tx2"/>
                    </a:solidFill>
                    <a:latin typeface="华文楷体" panose="02010600040101010101" charset="-122"/>
                    <a:ea typeface="华文楷体" panose="02010600040101010101" charset="-122"/>
                  </a:rPr>
                  <a:t>其中</a:t>
                </a:r>
                <a14:m>
                  <m:oMath xmlns:m="http://schemas.openxmlformats.org/officeDocument/2006/math">
                    <m:r>
                      <a:rPr lang="en-US" altLang="zh-CN" sz="2400" i="1" dirty="0" smtClean="0">
                        <a:solidFill>
                          <a:schemeClr val="tx2"/>
                        </a:solidFill>
                        <a:latin typeface="Cambria Math" panose="02040503050406030204" pitchFamily="18" charset="0"/>
                        <a:ea typeface="华文楷体" panose="02010600040101010101" charset="-122"/>
                      </a:rPr>
                      <m:t>𝑘</m:t>
                    </m:r>
                  </m:oMath>
                </a14:m>
                <a:r>
                  <a:rPr lang="zh-CN" altLang="en-US" sz="2400" dirty="0">
                    <a:solidFill>
                      <a:schemeClr val="tx2"/>
                    </a:solidFill>
                    <a:latin typeface="华文楷体" panose="02010600040101010101" charset="-122"/>
                    <a:ea typeface="华文楷体" panose="02010600040101010101" charset="-122"/>
                  </a:rPr>
                  <a:t>为常数。试求介质内的中子通量密度分布。</a:t>
                </a:r>
                <a:endParaRPr lang="en-US" altLang="zh-CN" sz="2400" dirty="0">
                  <a:solidFill>
                    <a:schemeClr val="tx2"/>
                  </a:solidFill>
                  <a:latin typeface="华文楷体" panose="02010600040101010101" charset="-122"/>
                  <a:ea typeface="华文楷体" panose="02010600040101010101" charset="-122"/>
                </a:endParaRPr>
              </a:p>
              <a:p>
                <a:pPr eaLnBrk="1" hangingPunct="1">
                  <a:lnSpc>
                    <a:spcPct val="120000"/>
                  </a:lnSpc>
                  <a:spcBef>
                    <a:spcPct val="50000"/>
                  </a:spcBef>
                </a:pPr>
                <a:r>
                  <a:rPr lang="zh-CN" altLang="en-US" sz="2200" dirty="0">
                    <a:solidFill>
                      <a:schemeClr val="tx2"/>
                    </a:solidFill>
                    <a:latin typeface="华文楷体" panose="02010600040101010101" charset="-122"/>
                    <a:ea typeface="华文楷体" panose="02010600040101010101" charset="-122"/>
                  </a:rPr>
                  <a:t>解：由于源分布只是直角坐标变量</a:t>
                </a:r>
                <a14:m>
                  <m:oMath xmlns:m="http://schemas.openxmlformats.org/officeDocument/2006/math">
                    <m:r>
                      <a:rPr lang="en-US" altLang="zh-CN" sz="2200" i="1" dirty="0" smtClean="0">
                        <a:solidFill>
                          <a:schemeClr val="tx2"/>
                        </a:solidFill>
                        <a:latin typeface="Cambria Math" panose="02040503050406030204" pitchFamily="18" charset="0"/>
                        <a:ea typeface="华文楷体" panose="02010600040101010101" charset="-122"/>
                      </a:rPr>
                      <m:t>𝑥</m:t>
                    </m:r>
                  </m:oMath>
                </a14:m>
                <a:r>
                  <a:rPr lang="zh-CN" altLang="en-US" sz="2200" dirty="0">
                    <a:solidFill>
                      <a:schemeClr val="tx2"/>
                    </a:solidFill>
                    <a:latin typeface="华文楷体" panose="02010600040101010101" charset="-122"/>
                    <a:ea typeface="华文楷体" panose="02010600040101010101" charset="-122"/>
                  </a:rPr>
                  <a:t>的函数，因此，如果将源分布</a:t>
                </a:r>
                <a14:m>
                  <m:oMath xmlns:m="http://schemas.openxmlformats.org/officeDocument/2006/math">
                    <m:r>
                      <a:rPr lang="en-US" altLang="zh-CN" sz="2200" i="1" dirty="0" smtClean="0">
                        <a:solidFill>
                          <a:schemeClr val="tx2"/>
                        </a:solidFill>
                        <a:latin typeface="Cambria Math" panose="02040503050406030204" pitchFamily="18" charset="0"/>
                        <a:ea typeface="华文楷体" panose="02010600040101010101" charset="-122"/>
                      </a:rPr>
                      <m:t>𝑠</m:t>
                    </m:r>
                    <m:r>
                      <a:rPr lang="en-US" altLang="zh-CN" sz="2200" i="1" dirty="0" smtClean="0">
                        <a:solidFill>
                          <a:schemeClr val="tx2"/>
                        </a:solidFill>
                        <a:latin typeface="Cambria Math" panose="02040503050406030204" pitchFamily="18" charset="0"/>
                        <a:ea typeface="华文楷体" panose="02010600040101010101" charset="-122"/>
                      </a:rPr>
                      <m:t>(</m:t>
                    </m:r>
                    <m:r>
                      <a:rPr lang="en-US" altLang="zh-CN" sz="2200" i="1" dirty="0" smtClean="0">
                        <a:solidFill>
                          <a:schemeClr val="tx2"/>
                        </a:solidFill>
                        <a:latin typeface="Cambria Math" panose="02040503050406030204" pitchFamily="18" charset="0"/>
                        <a:ea typeface="华文楷体" panose="02010600040101010101" charset="-122"/>
                      </a:rPr>
                      <m:t>𝑥</m:t>
                    </m:r>
                    <m:r>
                      <a:rPr lang="en-US" altLang="zh-CN" sz="2200" i="1" dirty="0" smtClean="0">
                        <a:solidFill>
                          <a:schemeClr val="tx2"/>
                        </a:solidFill>
                        <a:latin typeface="Cambria Math" panose="02040503050406030204" pitchFamily="18" charset="0"/>
                        <a:ea typeface="华文楷体" panose="02010600040101010101" charset="-122"/>
                      </a:rPr>
                      <m:t>)</m:t>
                    </m:r>
                  </m:oMath>
                </a14:m>
                <a:r>
                  <a:rPr lang="zh-CN" altLang="en-US" sz="2200" dirty="0">
                    <a:solidFill>
                      <a:schemeClr val="tx2"/>
                    </a:solidFill>
                    <a:latin typeface="华文楷体" panose="02010600040101010101" charset="-122"/>
                    <a:ea typeface="华文楷体" panose="02010600040101010101" charset="-122"/>
                  </a:rPr>
                  <a:t>分成许多厚度为</a:t>
                </a:r>
                <a14:m>
                  <m:oMath xmlns:m="http://schemas.openxmlformats.org/officeDocument/2006/math">
                    <m:r>
                      <a:rPr lang="en-US" altLang="zh-CN" sz="2200" i="1" dirty="0" smtClean="0">
                        <a:solidFill>
                          <a:schemeClr val="tx2"/>
                        </a:solidFill>
                        <a:latin typeface="Cambria Math" panose="02040503050406030204" pitchFamily="18" charset="0"/>
                        <a:ea typeface="华文楷体" panose="02010600040101010101" charset="-122"/>
                      </a:rPr>
                      <m:t>𝑑𝑥</m:t>
                    </m:r>
                  </m:oMath>
                </a14:m>
                <a:r>
                  <a:rPr lang="zh-CN" altLang="en-US" sz="2200" dirty="0">
                    <a:solidFill>
                      <a:schemeClr val="tx2"/>
                    </a:solidFill>
                    <a:latin typeface="华文楷体" panose="02010600040101010101" charset="-122"/>
                    <a:ea typeface="华文楷体" panose="02010600040101010101" charset="-122"/>
                  </a:rPr>
                  <a:t>的薄平板，则每个平板相当于强度为</a:t>
                </a:r>
                <a14:m>
                  <m:oMath xmlns:m="http://schemas.openxmlformats.org/officeDocument/2006/math">
                    <m:r>
                      <a:rPr lang="en-US" altLang="zh-CN" sz="2200" i="1" dirty="0" smtClean="0">
                        <a:solidFill>
                          <a:schemeClr val="tx2"/>
                        </a:solidFill>
                        <a:latin typeface="Cambria Math" panose="02040503050406030204" pitchFamily="18" charset="0"/>
                        <a:ea typeface="华文楷体" panose="02010600040101010101" charset="-122"/>
                      </a:rPr>
                      <m:t>𝑠</m:t>
                    </m:r>
                    <m:r>
                      <a:rPr lang="en-US" altLang="zh-CN" sz="2200" i="1" dirty="0" smtClean="0">
                        <a:solidFill>
                          <a:schemeClr val="tx2"/>
                        </a:solidFill>
                        <a:latin typeface="Cambria Math" panose="02040503050406030204" pitchFamily="18" charset="0"/>
                        <a:ea typeface="华文楷体" panose="02010600040101010101" charset="-122"/>
                      </a:rPr>
                      <m:t>(</m:t>
                    </m:r>
                    <m:r>
                      <a:rPr lang="en-US" altLang="zh-CN" sz="2200" i="1" dirty="0" smtClean="0">
                        <a:solidFill>
                          <a:schemeClr val="tx2"/>
                        </a:solidFill>
                        <a:latin typeface="Cambria Math" panose="02040503050406030204" pitchFamily="18" charset="0"/>
                        <a:ea typeface="华文楷体" panose="02010600040101010101" charset="-122"/>
                      </a:rPr>
                      <m:t>𝑥</m:t>
                    </m:r>
                    <m:r>
                      <a:rPr lang="en-US" altLang="zh-CN" sz="2200" i="1" dirty="0" smtClean="0">
                        <a:solidFill>
                          <a:schemeClr val="tx2"/>
                        </a:solidFill>
                        <a:latin typeface="Cambria Math" panose="02040503050406030204" pitchFamily="18" charset="0"/>
                        <a:ea typeface="华文楷体" panose="02010600040101010101" charset="-122"/>
                      </a:rPr>
                      <m:t>)</m:t>
                    </m:r>
                    <m:r>
                      <a:rPr lang="en-US" altLang="zh-CN" sz="2200" i="1" dirty="0" smtClean="0">
                        <a:solidFill>
                          <a:schemeClr val="tx2"/>
                        </a:solidFill>
                        <a:latin typeface="Cambria Math" panose="02040503050406030204" pitchFamily="18" charset="0"/>
                        <a:ea typeface="华文楷体" panose="02010600040101010101" charset="-122"/>
                      </a:rPr>
                      <m:t>𝑑𝑥</m:t>
                    </m:r>
                  </m:oMath>
                </a14:m>
                <a:r>
                  <a:rPr lang="zh-CN" altLang="en-US" sz="2200" dirty="0">
                    <a:solidFill>
                      <a:schemeClr val="tx2"/>
                    </a:solidFill>
                    <a:latin typeface="华文楷体" panose="02010600040101010101" charset="-122"/>
                    <a:ea typeface="华文楷体" panose="02010600040101010101" charset="-122"/>
                  </a:rPr>
                  <a:t>的平面源，即：把问题转化为</a:t>
                </a:r>
                <a:r>
                  <a:rPr lang="zh-CN" altLang="en-US" sz="2200" dirty="0">
                    <a:solidFill>
                      <a:srgbClr val="FF0000"/>
                    </a:solidFill>
                    <a:latin typeface="华文楷体" panose="02010600040101010101" charset="-122"/>
                    <a:ea typeface="华文楷体" panose="02010600040101010101" charset="-122"/>
                  </a:rPr>
                  <a:t>无限</a:t>
                </a:r>
                <a:r>
                  <a:rPr lang="zh-CN" altLang="en-US" sz="2200" dirty="0">
                    <a:solidFill>
                      <a:schemeClr val="tx2"/>
                    </a:solidFill>
                    <a:latin typeface="华文楷体" panose="02010600040101010101" charset="-122"/>
                    <a:ea typeface="华文楷体" panose="02010600040101010101" charset="-122"/>
                  </a:rPr>
                  <a:t>介质内无限平面源的情况。</a:t>
                </a:r>
                <a:endParaRPr lang="en-US" altLang="zh-CN" sz="2200" dirty="0">
                  <a:solidFill>
                    <a:schemeClr val="tx2"/>
                  </a:solidFill>
                  <a:latin typeface="华文楷体" panose="02010600040101010101" charset="-122"/>
                  <a:ea typeface="华文楷体" panose="02010600040101010101" charset="-122"/>
                </a:endParaRPr>
              </a:p>
              <a:p>
                <a:pPr eaLnBrk="1" hangingPunct="1">
                  <a:lnSpc>
                    <a:spcPct val="120000"/>
                  </a:lnSpc>
                  <a:spcBef>
                    <a:spcPct val="50000"/>
                  </a:spcBef>
                </a:pPr>
                <a:r>
                  <a:rPr lang="zh-CN" altLang="en-US" sz="2200" dirty="0">
                    <a:solidFill>
                      <a:schemeClr val="tx2"/>
                    </a:solidFill>
                    <a:latin typeface="华文楷体" panose="02010600040101010101" charset="-122"/>
                    <a:ea typeface="华文楷体" panose="02010600040101010101" charset="-122"/>
                  </a:rPr>
                  <a:t>由</a:t>
                </a:r>
                <a14:m>
                  <m:oMath xmlns:m="http://schemas.openxmlformats.org/officeDocument/2006/math">
                    <m:r>
                      <a:rPr lang="en-US" altLang="zh-CN" sz="2200" i="1" dirty="0" smtClean="0">
                        <a:solidFill>
                          <a:schemeClr val="tx2"/>
                        </a:solidFill>
                        <a:latin typeface="Cambria Math" panose="02040503050406030204" pitchFamily="18" charset="0"/>
                        <a:ea typeface="华文楷体" panose="02010600040101010101" charset="-122"/>
                      </a:rPr>
                      <m:t>𝑥</m:t>
                    </m:r>
                    <m:r>
                      <a:rPr lang="en-US" altLang="zh-CN" sz="2200" i="1" dirty="0" smtClean="0">
                        <a:solidFill>
                          <a:schemeClr val="tx2"/>
                        </a:solidFill>
                        <a:latin typeface="Cambria Math" panose="02040503050406030204" pitchFamily="18" charset="0"/>
                        <a:ea typeface="华文楷体" panose="02010600040101010101" charset="-122"/>
                      </a:rPr>
                      <m:t>=</m:t>
                    </m:r>
                    <m:r>
                      <a:rPr lang="en-US" altLang="zh-CN" sz="2200" i="1" dirty="0" smtClean="0">
                        <a:solidFill>
                          <a:schemeClr val="tx2"/>
                        </a:solidFill>
                        <a:latin typeface="Cambria Math" panose="02040503050406030204" pitchFamily="18" charset="0"/>
                        <a:ea typeface="华文楷体" panose="02010600040101010101" charset="-122"/>
                      </a:rPr>
                      <m:t>0</m:t>
                    </m:r>
                  </m:oMath>
                </a14:m>
                <a:r>
                  <a:rPr lang="zh-CN" altLang="en-US" sz="2200" dirty="0">
                    <a:solidFill>
                      <a:schemeClr val="tx2"/>
                    </a:solidFill>
                    <a:latin typeface="华文楷体" panose="02010600040101010101" charset="-122"/>
                    <a:ea typeface="华文楷体" panose="02010600040101010101" charset="-122"/>
                  </a:rPr>
                  <a:t>处源强为</a:t>
                </a:r>
                <a:r>
                  <a:rPr lang="en-US" altLang="zh-CN" sz="2200" dirty="0">
                    <a:solidFill>
                      <a:schemeClr val="tx2"/>
                    </a:solidFill>
                    <a:latin typeface="华文楷体" panose="02010600040101010101" charset="-122"/>
                    <a:ea typeface="华文楷体" panose="02010600040101010101" charset="-122"/>
                  </a:rPr>
                  <a:t>S</a:t>
                </a:r>
                <a:r>
                  <a:rPr lang="zh-CN" altLang="en-US" sz="2200" dirty="0">
                    <a:solidFill>
                      <a:schemeClr val="tx2"/>
                    </a:solidFill>
                    <a:latin typeface="华文楷体" panose="02010600040101010101" charset="-122"/>
                    <a:ea typeface="华文楷体" panose="02010600040101010101" charset="-122"/>
                  </a:rPr>
                  <a:t>的平面源产生的通量为</a:t>
                </a:r>
                <a:r>
                  <a:rPr lang="en-US" altLang="zh-CN" sz="2200" dirty="0">
                    <a:solidFill>
                      <a:schemeClr val="tx2"/>
                    </a:solidFill>
                    <a:latin typeface="华文楷体" panose="02010600040101010101" charset="-122"/>
                    <a:ea typeface="华文楷体" panose="02010600040101010101" charset="-122"/>
                  </a:rPr>
                  <a:t>:</a:t>
                </a:r>
                <a:endParaRPr lang="en-US" altLang="zh-CN" sz="2200" dirty="0">
                  <a:solidFill>
                    <a:schemeClr val="tx2"/>
                  </a:solidFill>
                  <a:latin typeface="华文楷体" panose="02010600040101010101" charset="-122"/>
                  <a:ea typeface="华文楷体" panose="02010600040101010101" charset="-122"/>
                </a:endParaRPr>
              </a:p>
              <a:p>
                <a:pPr eaLnBrk="1" hangingPunct="1">
                  <a:lnSpc>
                    <a:spcPct val="120000"/>
                  </a:lnSpc>
                  <a:spcBef>
                    <a:spcPct val="50000"/>
                  </a:spcBef>
                </a:pPr>
                <a14:m>
                  <m:oMathPara xmlns:m="http://schemas.openxmlformats.org/officeDocument/2006/math">
                    <m:oMathParaPr>
                      <m:jc m:val="centerGroup"/>
                    </m:oMathParaPr>
                    <m:oMath xmlns:m="http://schemas.openxmlformats.org/officeDocument/2006/math">
                      <m:r>
                        <m:rPr>
                          <m:sty m:val="p"/>
                        </m:rPr>
                        <a:rPr lang="en-US" altLang="zh-CN" sz="2200" b="0" i="0" smtClean="0">
                          <a:solidFill>
                            <a:schemeClr val="tx2"/>
                          </a:solidFill>
                          <a:latin typeface="Cambria Math" panose="02040503050406030204" pitchFamily="18" charset="0"/>
                          <a:ea typeface="华文楷体" panose="02010600040101010101" charset="-122"/>
                        </a:rPr>
                        <m:t>Φ</m:t>
                      </m:r>
                      <m:d>
                        <m:dPr>
                          <m:ctrlPr>
                            <a:rPr lang="en-US" altLang="zh-CN" sz="2200" b="0" i="1" smtClean="0">
                              <a:solidFill>
                                <a:schemeClr val="tx2"/>
                              </a:solidFill>
                              <a:latin typeface="Cambria Math" panose="02040503050406030204" pitchFamily="18" charset="0"/>
                              <a:ea typeface="华文楷体" panose="02010600040101010101" charset="-122"/>
                            </a:rPr>
                          </m:ctrlPr>
                        </m:dPr>
                        <m:e>
                          <m:r>
                            <a:rPr lang="en-US" altLang="zh-CN" sz="2200" b="0" i="1" smtClean="0">
                              <a:solidFill>
                                <a:schemeClr val="tx2"/>
                              </a:solidFill>
                              <a:latin typeface="Cambria Math" panose="02040503050406030204" pitchFamily="18" charset="0"/>
                              <a:ea typeface="华文楷体" panose="02010600040101010101" charset="-122"/>
                            </a:rPr>
                            <m:t>𝑥</m:t>
                          </m:r>
                        </m:e>
                      </m:d>
                      <m:r>
                        <a:rPr lang="en-US" altLang="zh-CN" sz="2200" b="0" i="1" smtClean="0">
                          <a:solidFill>
                            <a:schemeClr val="tx2"/>
                          </a:solidFill>
                          <a:latin typeface="Cambria Math" panose="02040503050406030204" pitchFamily="18" charset="0"/>
                          <a:ea typeface="华文楷体" panose="02010600040101010101" charset="-122"/>
                        </a:rPr>
                        <m:t>=</m:t>
                      </m:r>
                      <m:f>
                        <m:fPr>
                          <m:ctrlPr>
                            <a:rPr lang="en-US" altLang="zh-CN" sz="2200" b="0" i="1" smtClean="0">
                              <a:solidFill>
                                <a:schemeClr val="tx2"/>
                              </a:solidFill>
                              <a:latin typeface="Cambria Math" panose="02040503050406030204" pitchFamily="18" charset="0"/>
                              <a:ea typeface="华文楷体" panose="02010600040101010101" charset="-122"/>
                            </a:rPr>
                          </m:ctrlPr>
                        </m:fPr>
                        <m:num>
                          <m:r>
                            <a:rPr lang="en-US" altLang="zh-CN" sz="2200" b="0" i="1" smtClean="0">
                              <a:solidFill>
                                <a:schemeClr val="tx2"/>
                              </a:solidFill>
                              <a:latin typeface="Cambria Math" panose="02040503050406030204" pitchFamily="18" charset="0"/>
                              <a:ea typeface="华文楷体" panose="02010600040101010101" charset="-122"/>
                            </a:rPr>
                            <m:t>𝑆𝐿</m:t>
                          </m:r>
                        </m:num>
                        <m:den>
                          <m:r>
                            <a:rPr lang="en-US" altLang="zh-CN" sz="2200" b="0" i="1" smtClean="0">
                              <a:solidFill>
                                <a:schemeClr val="tx2"/>
                              </a:solidFill>
                              <a:latin typeface="Cambria Math" panose="02040503050406030204" pitchFamily="18" charset="0"/>
                              <a:ea typeface="华文楷体" panose="02010600040101010101" charset="-122"/>
                            </a:rPr>
                            <m:t>2</m:t>
                          </m:r>
                          <m:r>
                            <a:rPr lang="en-US" altLang="zh-CN" sz="2200" b="0" i="1" smtClean="0">
                              <a:solidFill>
                                <a:schemeClr val="tx2"/>
                              </a:solidFill>
                              <a:latin typeface="Cambria Math" panose="02040503050406030204" pitchFamily="18" charset="0"/>
                              <a:ea typeface="华文楷体" panose="02010600040101010101" charset="-122"/>
                            </a:rPr>
                            <m:t>𝐷</m:t>
                          </m:r>
                        </m:den>
                      </m:f>
                      <m:sSup>
                        <m:sSupPr>
                          <m:ctrlPr>
                            <a:rPr lang="en-US" altLang="zh-CN" sz="2200" b="0" i="1" smtClean="0">
                              <a:solidFill>
                                <a:schemeClr val="tx2"/>
                              </a:solidFill>
                              <a:latin typeface="Cambria Math" panose="02040503050406030204" pitchFamily="18" charset="0"/>
                              <a:ea typeface="华文楷体" panose="02010600040101010101" charset="-122"/>
                            </a:rPr>
                          </m:ctrlPr>
                        </m:sSupPr>
                        <m:e>
                          <m:r>
                            <a:rPr lang="en-US" altLang="zh-CN" sz="2200" b="0" i="1" smtClean="0">
                              <a:solidFill>
                                <a:schemeClr val="tx2"/>
                              </a:solidFill>
                              <a:latin typeface="Cambria Math" panose="02040503050406030204" pitchFamily="18" charset="0"/>
                              <a:ea typeface="华文楷体" panose="02010600040101010101" charset="-122"/>
                            </a:rPr>
                            <m:t>𝑒</m:t>
                          </m:r>
                        </m:e>
                        <m:sup>
                          <m:r>
                            <a:rPr lang="en-US" altLang="zh-CN" sz="2200" b="0" i="1" smtClean="0">
                              <a:solidFill>
                                <a:schemeClr val="tx2"/>
                              </a:solidFill>
                              <a:latin typeface="Cambria Math" panose="02040503050406030204" pitchFamily="18" charset="0"/>
                              <a:ea typeface="华文楷体" panose="02010600040101010101" charset="-122"/>
                            </a:rPr>
                            <m:t>−</m:t>
                          </m:r>
                          <m:d>
                            <m:dPr>
                              <m:begChr m:val="|"/>
                              <m:endChr m:val="|"/>
                              <m:ctrlPr>
                                <a:rPr lang="en-US" altLang="zh-CN" sz="2200" b="0" i="1" smtClean="0">
                                  <a:solidFill>
                                    <a:schemeClr val="tx2"/>
                                  </a:solidFill>
                                  <a:latin typeface="Cambria Math" panose="02040503050406030204" pitchFamily="18" charset="0"/>
                                  <a:ea typeface="华文楷体" panose="02010600040101010101" charset="-122"/>
                                </a:rPr>
                              </m:ctrlPr>
                            </m:dPr>
                            <m:e>
                              <m:r>
                                <a:rPr lang="en-US" altLang="zh-CN" sz="2200" b="0" i="1" smtClean="0">
                                  <a:solidFill>
                                    <a:schemeClr val="tx2"/>
                                  </a:solidFill>
                                  <a:latin typeface="Cambria Math" panose="02040503050406030204" pitchFamily="18" charset="0"/>
                                  <a:ea typeface="华文楷体" panose="02010600040101010101" charset="-122"/>
                                </a:rPr>
                                <m:t>𝑥</m:t>
                              </m:r>
                            </m:e>
                          </m:d>
                          <m:r>
                            <a:rPr lang="en-US" altLang="zh-CN" sz="2200" b="0" i="1" smtClean="0">
                              <a:solidFill>
                                <a:schemeClr val="tx2"/>
                              </a:solidFill>
                              <a:latin typeface="Cambria Math" panose="02040503050406030204" pitchFamily="18" charset="0"/>
                              <a:ea typeface="华文楷体" panose="02010600040101010101" charset="-122"/>
                            </a:rPr>
                            <m:t>/</m:t>
                          </m:r>
                          <m:r>
                            <a:rPr lang="en-US" altLang="zh-CN" sz="2200" b="0" i="1" smtClean="0">
                              <a:solidFill>
                                <a:schemeClr val="tx2"/>
                              </a:solidFill>
                              <a:latin typeface="Cambria Math" panose="02040503050406030204" pitchFamily="18" charset="0"/>
                              <a:ea typeface="华文楷体" panose="02010600040101010101" charset="-122"/>
                            </a:rPr>
                            <m:t>𝐿</m:t>
                          </m:r>
                        </m:sup>
                      </m:sSup>
                    </m:oMath>
                  </m:oMathPara>
                </a14:m>
                <a:endParaRPr lang="zh-CN" altLang="en-US" sz="2200" dirty="0">
                  <a:solidFill>
                    <a:schemeClr val="tx2"/>
                  </a:solidFill>
                  <a:latin typeface="华文楷体" panose="02010600040101010101" charset="-122"/>
                  <a:ea typeface="华文楷体" panose="02010600040101010101" charset="-122"/>
                </a:endParaRPr>
              </a:p>
              <a:p>
                <a:pPr eaLnBrk="1" hangingPunct="1">
                  <a:lnSpc>
                    <a:spcPct val="120000"/>
                  </a:lnSpc>
                  <a:spcBef>
                    <a:spcPct val="50000"/>
                  </a:spcBef>
                </a:pPr>
                <a:r>
                  <a:rPr lang="zh-CN" altLang="en-US" sz="2200" dirty="0">
                    <a:solidFill>
                      <a:schemeClr val="tx2"/>
                    </a:solidFill>
                    <a:latin typeface="华文楷体" panose="02010600040101010101" charset="-122"/>
                    <a:ea typeface="华文楷体" panose="02010600040101010101" charset="-122"/>
                  </a:rPr>
                  <a:t>对上式进行推广。若在</a:t>
                </a:r>
                <a14:m>
                  <m:oMath xmlns:m="http://schemas.openxmlformats.org/officeDocument/2006/math">
                    <m:sSup>
                      <m:sSupPr>
                        <m:ctrlPr>
                          <a:rPr lang="en-US" altLang="zh-CN" sz="2200" b="0" i="1" smtClean="0">
                            <a:solidFill>
                              <a:schemeClr val="tx2"/>
                            </a:solidFill>
                            <a:latin typeface="Cambria Math" panose="02040503050406030204" pitchFamily="18" charset="0"/>
                            <a:ea typeface="华文楷体" panose="02010600040101010101" charset="-122"/>
                          </a:rPr>
                        </m:ctrlPr>
                      </m:sSupPr>
                      <m:e>
                        <m:r>
                          <a:rPr lang="en-US" altLang="zh-CN" sz="2200" b="0" i="1" smtClean="0">
                            <a:solidFill>
                              <a:schemeClr val="tx2"/>
                            </a:solidFill>
                            <a:latin typeface="Cambria Math" panose="02040503050406030204" pitchFamily="18" charset="0"/>
                            <a:ea typeface="华文楷体" panose="02010600040101010101" charset="-122"/>
                          </a:rPr>
                          <m:t>𝑥</m:t>
                        </m:r>
                      </m:e>
                      <m:sup>
                        <m:r>
                          <a:rPr lang="en-US" altLang="zh-CN" sz="2200" b="0" i="1" smtClean="0">
                            <a:solidFill>
                              <a:schemeClr val="tx2"/>
                            </a:solidFill>
                            <a:latin typeface="Cambria Math" panose="02040503050406030204" pitchFamily="18" charset="0"/>
                            <a:ea typeface="华文楷体" panose="02010600040101010101" charset="-122"/>
                          </a:rPr>
                          <m:t>′</m:t>
                        </m:r>
                      </m:sup>
                    </m:sSup>
                  </m:oMath>
                </a14:m>
                <a:r>
                  <a:rPr lang="zh-CN" altLang="en-US" sz="2200" dirty="0">
                    <a:solidFill>
                      <a:schemeClr val="tx2"/>
                    </a:solidFill>
                    <a:latin typeface="华文楷体" panose="02010600040101010101" charset="-122"/>
                    <a:ea typeface="华文楷体" panose="02010600040101010101" charset="-122"/>
                  </a:rPr>
                  <a:t>处存在一强度为</a:t>
                </a:r>
                <a:r>
                  <a:rPr lang="en-US" altLang="zh-CN" sz="2200" dirty="0">
                    <a:solidFill>
                      <a:schemeClr val="tx2"/>
                    </a:solidFill>
                    <a:latin typeface="华文楷体" panose="02010600040101010101" charset="-122"/>
                    <a:ea typeface="华文楷体" panose="02010600040101010101" charset="-122"/>
                  </a:rPr>
                  <a:t>S</a:t>
                </a:r>
                <a:r>
                  <a:rPr lang="zh-CN" altLang="en-US" sz="2200" dirty="0">
                    <a:solidFill>
                      <a:schemeClr val="tx2"/>
                    </a:solidFill>
                    <a:latin typeface="华文楷体" panose="02010600040101010101" charset="-122"/>
                    <a:ea typeface="华文楷体" panose="02010600040101010101" charset="-122"/>
                  </a:rPr>
                  <a:t>的平面源，则通量分布将为</a:t>
                </a:r>
                <a:endParaRPr lang="en-US" altLang="zh-CN" sz="2200" dirty="0">
                  <a:solidFill>
                    <a:schemeClr val="tx2"/>
                  </a:solidFill>
                  <a:latin typeface="华文楷体" panose="02010600040101010101" charset="-122"/>
                  <a:ea typeface="华文楷体" panose="02010600040101010101" charset="-122"/>
                </a:endParaRPr>
              </a:p>
              <a:p>
                <a:pPr eaLnBrk="1" hangingPunct="1">
                  <a:lnSpc>
                    <a:spcPct val="120000"/>
                  </a:lnSpc>
                  <a:spcBef>
                    <a:spcPct val="50000"/>
                  </a:spcBef>
                </a:pPr>
                <a14:m>
                  <m:oMathPara xmlns:m="http://schemas.openxmlformats.org/officeDocument/2006/math">
                    <m:oMathParaPr>
                      <m:jc m:val="centerGroup"/>
                    </m:oMathParaPr>
                    <m:oMath xmlns:m="http://schemas.openxmlformats.org/officeDocument/2006/math">
                      <m:r>
                        <m:rPr>
                          <m:sty m:val="p"/>
                        </m:rPr>
                        <a:rPr lang="en-US" altLang="zh-CN" sz="2200">
                          <a:solidFill>
                            <a:schemeClr val="tx2"/>
                          </a:solidFill>
                          <a:latin typeface="Cambria Math" panose="02040503050406030204" pitchFamily="18" charset="0"/>
                          <a:ea typeface="华文楷体" panose="02010600040101010101" charset="-122"/>
                        </a:rPr>
                        <m:t>Φ</m:t>
                      </m:r>
                      <m:d>
                        <m:dPr>
                          <m:ctrlPr>
                            <a:rPr lang="en-US" altLang="zh-CN" sz="2200" i="1">
                              <a:solidFill>
                                <a:schemeClr val="tx2"/>
                              </a:solidFill>
                              <a:latin typeface="Cambria Math" panose="02040503050406030204" pitchFamily="18" charset="0"/>
                              <a:ea typeface="华文楷体" panose="02010600040101010101" charset="-122"/>
                            </a:rPr>
                          </m:ctrlPr>
                        </m:dPr>
                        <m:e>
                          <m:r>
                            <a:rPr lang="en-US" altLang="zh-CN" sz="2200" i="1">
                              <a:solidFill>
                                <a:schemeClr val="tx2"/>
                              </a:solidFill>
                              <a:latin typeface="Cambria Math" panose="02040503050406030204" pitchFamily="18" charset="0"/>
                              <a:ea typeface="华文楷体" panose="02010600040101010101" charset="-122"/>
                            </a:rPr>
                            <m:t>𝑥</m:t>
                          </m:r>
                        </m:e>
                      </m:d>
                      <m:r>
                        <a:rPr lang="en-US" altLang="zh-CN" sz="2200" i="1">
                          <a:solidFill>
                            <a:schemeClr val="tx2"/>
                          </a:solidFill>
                          <a:latin typeface="Cambria Math" panose="02040503050406030204" pitchFamily="18" charset="0"/>
                          <a:ea typeface="华文楷体" panose="02010600040101010101" charset="-122"/>
                        </a:rPr>
                        <m:t>=</m:t>
                      </m:r>
                      <m:f>
                        <m:fPr>
                          <m:ctrlPr>
                            <a:rPr lang="en-US" altLang="zh-CN" sz="2200" i="1">
                              <a:solidFill>
                                <a:schemeClr val="tx2"/>
                              </a:solidFill>
                              <a:latin typeface="Cambria Math" panose="02040503050406030204" pitchFamily="18" charset="0"/>
                              <a:ea typeface="华文楷体" panose="02010600040101010101" charset="-122"/>
                            </a:rPr>
                          </m:ctrlPr>
                        </m:fPr>
                        <m:num>
                          <m:r>
                            <a:rPr lang="en-US" altLang="zh-CN" sz="2200" i="1">
                              <a:solidFill>
                                <a:schemeClr val="tx2"/>
                              </a:solidFill>
                              <a:latin typeface="Cambria Math" panose="02040503050406030204" pitchFamily="18" charset="0"/>
                              <a:ea typeface="华文楷体" panose="02010600040101010101" charset="-122"/>
                            </a:rPr>
                            <m:t>𝑆𝐿</m:t>
                          </m:r>
                        </m:num>
                        <m:den>
                          <m:r>
                            <a:rPr lang="en-US" altLang="zh-CN" sz="2200" i="1">
                              <a:solidFill>
                                <a:schemeClr val="tx2"/>
                              </a:solidFill>
                              <a:latin typeface="Cambria Math" panose="02040503050406030204" pitchFamily="18" charset="0"/>
                              <a:ea typeface="华文楷体" panose="02010600040101010101" charset="-122"/>
                            </a:rPr>
                            <m:t>2</m:t>
                          </m:r>
                          <m:r>
                            <a:rPr lang="en-US" altLang="zh-CN" sz="2200" i="1">
                              <a:solidFill>
                                <a:schemeClr val="tx2"/>
                              </a:solidFill>
                              <a:latin typeface="Cambria Math" panose="02040503050406030204" pitchFamily="18" charset="0"/>
                              <a:ea typeface="华文楷体" panose="02010600040101010101" charset="-122"/>
                            </a:rPr>
                            <m:t>𝐷</m:t>
                          </m:r>
                        </m:den>
                      </m:f>
                      <m:sSup>
                        <m:sSupPr>
                          <m:ctrlPr>
                            <a:rPr lang="en-US" altLang="zh-CN" sz="2200" i="1">
                              <a:solidFill>
                                <a:schemeClr val="tx2"/>
                              </a:solidFill>
                              <a:latin typeface="Cambria Math" panose="02040503050406030204" pitchFamily="18" charset="0"/>
                              <a:ea typeface="华文楷体" panose="02010600040101010101" charset="-122"/>
                            </a:rPr>
                          </m:ctrlPr>
                        </m:sSupPr>
                        <m:e>
                          <m:r>
                            <a:rPr lang="en-US" altLang="zh-CN" sz="2200" i="1">
                              <a:solidFill>
                                <a:schemeClr val="tx2"/>
                              </a:solidFill>
                              <a:latin typeface="Cambria Math" panose="02040503050406030204" pitchFamily="18" charset="0"/>
                              <a:ea typeface="华文楷体" panose="02010600040101010101" charset="-122"/>
                            </a:rPr>
                            <m:t>𝑒</m:t>
                          </m:r>
                        </m:e>
                        <m:sup>
                          <m:r>
                            <a:rPr lang="en-US" altLang="zh-CN" sz="2200" i="1">
                              <a:solidFill>
                                <a:schemeClr val="tx2"/>
                              </a:solidFill>
                              <a:latin typeface="Cambria Math" panose="02040503050406030204" pitchFamily="18" charset="0"/>
                              <a:ea typeface="华文楷体" panose="02010600040101010101" charset="-122"/>
                            </a:rPr>
                            <m:t>−</m:t>
                          </m:r>
                          <m:d>
                            <m:dPr>
                              <m:begChr m:val="|"/>
                              <m:endChr m:val="|"/>
                              <m:ctrlPr>
                                <a:rPr lang="en-US" altLang="zh-CN" sz="2200" i="1">
                                  <a:solidFill>
                                    <a:schemeClr val="tx2"/>
                                  </a:solidFill>
                                  <a:latin typeface="Cambria Math" panose="02040503050406030204" pitchFamily="18" charset="0"/>
                                  <a:ea typeface="华文楷体" panose="02010600040101010101" charset="-122"/>
                                </a:rPr>
                              </m:ctrlPr>
                            </m:dPr>
                            <m:e>
                              <m:r>
                                <a:rPr lang="en-US" altLang="zh-CN" sz="2200" i="1">
                                  <a:solidFill>
                                    <a:schemeClr val="tx2"/>
                                  </a:solidFill>
                                  <a:latin typeface="Cambria Math" panose="02040503050406030204" pitchFamily="18" charset="0"/>
                                  <a:ea typeface="华文楷体" panose="02010600040101010101" charset="-122"/>
                                </a:rPr>
                                <m:t>𝑥</m:t>
                              </m:r>
                              <m:r>
                                <a:rPr lang="en-US" altLang="zh-CN" sz="2200" b="0" i="1" smtClean="0">
                                  <a:solidFill>
                                    <a:schemeClr val="tx2"/>
                                  </a:solidFill>
                                  <a:latin typeface="Cambria Math" panose="02040503050406030204" pitchFamily="18" charset="0"/>
                                  <a:ea typeface="华文楷体" panose="02010600040101010101" charset="-122"/>
                                </a:rPr>
                                <m:t>−</m:t>
                              </m:r>
                              <m:sSup>
                                <m:sSupPr>
                                  <m:ctrlPr>
                                    <a:rPr lang="en-US" altLang="zh-CN" sz="2200" b="0" i="1" smtClean="0">
                                      <a:solidFill>
                                        <a:schemeClr val="tx2"/>
                                      </a:solidFill>
                                      <a:latin typeface="Cambria Math" panose="02040503050406030204" pitchFamily="18" charset="0"/>
                                      <a:ea typeface="华文楷体" panose="02010600040101010101" charset="-122"/>
                                    </a:rPr>
                                  </m:ctrlPr>
                                </m:sSupPr>
                                <m:e>
                                  <m:r>
                                    <a:rPr lang="en-US" altLang="zh-CN" sz="2200" b="0" i="1" smtClean="0">
                                      <a:solidFill>
                                        <a:schemeClr val="tx2"/>
                                      </a:solidFill>
                                      <a:latin typeface="Cambria Math" panose="02040503050406030204" pitchFamily="18" charset="0"/>
                                      <a:ea typeface="华文楷体" panose="02010600040101010101" charset="-122"/>
                                    </a:rPr>
                                    <m:t>𝑥</m:t>
                                  </m:r>
                                </m:e>
                                <m:sup>
                                  <m:r>
                                    <a:rPr lang="en-US" altLang="zh-CN" sz="2200" b="0" i="1" smtClean="0">
                                      <a:solidFill>
                                        <a:schemeClr val="tx2"/>
                                      </a:solidFill>
                                      <a:latin typeface="Cambria Math" panose="02040503050406030204" pitchFamily="18" charset="0"/>
                                      <a:ea typeface="华文楷体" panose="02010600040101010101" charset="-122"/>
                                    </a:rPr>
                                    <m:t>′</m:t>
                                  </m:r>
                                </m:sup>
                              </m:sSup>
                            </m:e>
                          </m:d>
                          <m:r>
                            <a:rPr lang="en-US" altLang="zh-CN" sz="2200" i="1">
                              <a:solidFill>
                                <a:schemeClr val="tx2"/>
                              </a:solidFill>
                              <a:latin typeface="Cambria Math" panose="02040503050406030204" pitchFamily="18" charset="0"/>
                              <a:ea typeface="华文楷体" panose="02010600040101010101" charset="-122"/>
                            </a:rPr>
                            <m:t>/</m:t>
                          </m:r>
                          <m:r>
                            <a:rPr lang="en-US" altLang="zh-CN" sz="2200" i="1">
                              <a:solidFill>
                                <a:schemeClr val="tx2"/>
                              </a:solidFill>
                              <a:latin typeface="Cambria Math" panose="02040503050406030204" pitchFamily="18" charset="0"/>
                              <a:ea typeface="华文楷体" panose="02010600040101010101" charset="-122"/>
                            </a:rPr>
                            <m:t>𝐿</m:t>
                          </m:r>
                        </m:sup>
                      </m:sSup>
                    </m:oMath>
                  </m:oMathPara>
                </a14:m>
                <a:endParaRPr lang="zh-CN" altLang="en-US" sz="2200" dirty="0">
                  <a:solidFill>
                    <a:schemeClr val="tx2"/>
                  </a:solidFill>
                  <a:latin typeface="华文楷体" panose="02010600040101010101" charset="-122"/>
                  <a:ea typeface="华文楷体" panose="02010600040101010101" charset="-122"/>
                </a:endParaRPr>
              </a:p>
            </p:txBody>
          </p:sp>
        </mc:Choice>
        <mc:Fallback>
          <p:sp>
            <p:nvSpPr>
              <p:cNvPr id="27651" name="Text Box 4"/>
              <p:cNvSpPr txBox="1">
                <a:spLocks noRot="1" noChangeAspect="1" noMove="1" noResize="1" noEditPoints="1" noAdjustHandles="1" noChangeArrowheads="1" noChangeShapeType="1" noTextEdit="1"/>
              </p:cNvSpPr>
              <p:nvPr/>
            </p:nvSpPr>
            <p:spPr bwMode="auto">
              <a:xfrm>
                <a:off x="152400" y="554080"/>
                <a:ext cx="8991600" cy="5066708"/>
              </a:xfrm>
              <a:prstGeom prst="rect">
                <a:avLst/>
              </a:prstGeom>
              <a:blipFill rotWithShape="1">
                <a:blip r:embed="rId1"/>
                <a:stretch>
                  <a:fillRect t="-7" r="-1412" b="8"/>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27652" name="Rectangle 6"/>
          <p:cNvSpPr>
            <a:spLocks noChangeArrowheads="1"/>
          </p:cNvSpPr>
          <p:nvPr/>
        </p:nvSpPr>
        <p:spPr bwMode="auto">
          <a:xfrm>
            <a:off x="0" y="3916362"/>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sp>
        <p:nvSpPr>
          <p:cNvPr id="27656" name="Rectangle 10"/>
          <p:cNvSpPr>
            <a:spLocks noChangeArrowheads="1"/>
          </p:cNvSpPr>
          <p:nvPr/>
        </p:nvSpPr>
        <p:spPr bwMode="auto">
          <a:xfrm>
            <a:off x="0" y="3835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sp>
        <p:nvSpPr>
          <p:cNvPr id="27659" name="Rectangle 13"/>
          <p:cNvSpPr>
            <a:spLocks noChangeArrowheads="1"/>
          </p:cNvSpPr>
          <p:nvPr/>
        </p:nvSpPr>
        <p:spPr bwMode="auto">
          <a:xfrm>
            <a:off x="0" y="39401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sp>
        <p:nvSpPr>
          <p:cNvPr id="27661" name="Rectangle 15"/>
          <p:cNvSpPr>
            <a:spLocks noChangeArrowheads="1"/>
          </p:cNvSpPr>
          <p:nvPr/>
        </p:nvSpPr>
        <p:spPr bwMode="auto">
          <a:xfrm>
            <a:off x="0" y="3835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sp>
        <p:nvSpPr>
          <p:cNvPr id="15" name="标题 8"/>
          <p:cNvSpPr txBox="1"/>
          <p:nvPr/>
        </p:nvSpPr>
        <p:spPr>
          <a:xfrm>
            <a:off x="317271" y="44624"/>
            <a:ext cx="8503201" cy="648072"/>
          </a:xfrm>
          <a:prstGeom prst="rect">
            <a:avLst/>
          </a:prstGeom>
        </p:spPr>
        <p:txBody>
          <a:bodyPr/>
          <a:lstStyle>
            <a:lvl1pPr algn="ctr" rtl="0" eaLnBrk="1" fontAlgn="base" hangingPunct="1">
              <a:spcBef>
                <a:spcPct val="0"/>
              </a:spcBef>
              <a:spcAft>
                <a:spcPct val="0"/>
              </a:spcAft>
              <a:defRPr sz="3200" b="1" cap="none" spc="0" baseline="0">
                <a:ln w="0"/>
                <a:solidFill>
                  <a:schemeClr val="tx2"/>
                </a:solidFill>
                <a:effectLst/>
                <a:latin typeface="Times New Roman" panose="02020603050405020304" pitchFamily="18" charset="0"/>
                <a:ea typeface="华文楷体" panose="02010600040101010101" charset="-122"/>
                <a:cs typeface="Times New Roman" panose="02020603050405020304" pitchFamily="18" charset="0"/>
              </a:defRPr>
            </a:lvl1pPr>
            <a:lvl2pPr algn="ctr" rtl="0" eaLnBrk="1" fontAlgn="base" hangingPunct="1">
              <a:spcBef>
                <a:spcPct val="0"/>
              </a:spcBef>
              <a:spcAft>
                <a:spcPct val="0"/>
              </a:spcAft>
              <a:defRPr sz="3200" b="1">
                <a:solidFill>
                  <a:schemeClr val="bg1"/>
                </a:solidFill>
                <a:latin typeface="华文楷体" panose="02010600040101010101" charset="-122"/>
                <a:ea typeface="华文楷体" panose="02010600040101010101" charset="-122"/>
              </a:defRPr>
            </a:lvl2pPr>
            <a:lvl3pPr algn="ctr" rtl="0" eaLnBrk="1" fontAlgn="base" hangingPunct="1">
              <a:spcBef>
                <a:spcPct val="0"/>
              </a:spcBef>
              <a:spcAft>
                <a:spcPct val="0"/>
              </a:spcAft>
              <a:defRPr sz="3200" b="1">
                <a:solidFill>
                  <a:schemeClr val="bg1"/>
                </a:solidFill>
                <a:latin typeface="华文楷体" panose="02010600040101010101" charset="-122"/>
                <a:ea typeface="华文楷体" panose="02010600040101010101" charset="-122"/>
              </a:defRPr>
            </a:lvl3pPr>
            <a:lvl4pPr algn="ctr" rtl="0" eaLnBrk="1" fontAlgn="base" hangingPunct="1">
              <a:spcBef>
                <a:spcPct val="0"/>
              </a:spcBef>
              <a:spcAft>
                <a:spcPct val="0"/>
              </a:spcAft>
              <a:defRPr sz="3200" b="1">
                <a:solidFill>
                  <a:schemeClr val="bg1"/>
                </a:solidFill>
                <a:latin typeface="华文楷体" panose="02010600040101010101" charset="-122"/>
                <a:ea typeface="华文楷体" panose="02010600040101010101" charset="-122"/>
              </a:defRPr>
            </a:lvl4pPr>
            <a:lvl5pPr algn="ctr" rtl="0" eaLnBrk="1" fontAlgn="base" hangingPunct="1">
              <a:spcBef>
                <a:spcPct val="0"/>
              </a:spcBef>
              <a:spcAft>
                <a:spcPct val="0"/>
              </a:spcAft>
              <a:defRPr sz="3200" b="1">
                <a:solidFill>
                  <a:schemeClr val="bg1"/>
                </a:solidFill>
                <a:latin typeface="华文楷体" panose="02010600040101010101" charset="-122"/>
                <a:ea typeface="华文楷体" panose="02010600040101010101" charset="-122"/>
              </a:defRPr>
            </a:lvl5pPr>
            <a:lvl6pPr marL="457200" algn="ctr" rtl="0" eaLnBrk="1" fontAlgn="base" hangingPunct="1">
              <a:spcBef>
                <a:spcPct val="0"/>
              </a:spcBef>
              <a:spcAft>
                <a:spcPct val="0"/>
              </a:spcAft>
              <a:defRPr sz="3200" b="1">
                <a:solidFill>
                  <a:schemeClr val="bg1"/>
                </a:solidFill>
                <a:latin typeface="Verdana" panose="020B0604030504040204" pitchFamily="34" charset="0"/>
              </a:defRPr>
            </a:lvl6pPr>
            <a:lvl7pPr marL="914400" algn="ctr" rtl="0" eaLnBrk="1" fontAlgn="base" hangingPunct="1">
              <a:spcBef>
                <a:spcPct val="0"/>
              </a:spcBef>
              <a:spcAft>
                <a:spcPct val="0"/>
              </a:spcAft>
              <a:defRPr sz="3200" b="1">
                <a:solidFill>
                  <a:schemeClr val="bg1"/>
                </a:solidFill>
                <a:latin typeface="Verdana" panose="020B0604030504040204" pitchFamily="34" charset="0"/>
              </a:defRPr>
            </a:lvl7pPr>
            <a:lvl8pPr marL="1371600" algn="ctr" rtl="0" eaLnBrk="1" fontAlgn="base" hangingPunct="1">
              <a:spcBef>
                <a:spcPct val="0"/>
              </a:spcBef>
              <a:spcAft>
                <a:spcPct val="0"/>
              </a:spcAft>
              <a:defRPr sz="3200" b="1">
                <a:solidFill>
                  <a:schemeClr val="bg1"/>
                </a:solidFill>
                <a:latin typeface="Verdana" panose="020B0604030504040204" pitchFamily="34" charset="0"/>
              </a:defRPr>
            </a:lvl8pPr>
            <a:lvl9pPr marL="1828800" algn="ctr" rtl="0" eaLnBrk="1" fontAlgn="base" hangingPunct="1">
              <a:spcBef>
                <a:spcPct val="0"/>
              </a:spcBef>
              <a:spcAft>
                <a:spcPct val="0"/>
              </a:spcAft>
              <a:defRPr sz="3200" b="1">
                <a:solidFill>
                  <a:schemeClr val="bg1"/>
                </a:solidFill>
                <a:latin typeface="Verdana" panose="020B0604030504040204" pitchFamily="34" charset="0"/>
              </a:defRPr>
            </a:lvl9pPr>
          </a:lstStyle>
          <a:p>
            <a:pPr algn="l"/>
            <a:r>
              <a:rPr lang="zh-CN" altLang="en-US" dirty="0">
                <a:latin typeface="黑体" panose="02010609060101010101" pitchFamily="49" charset="-122"/>
                <a:ea typeface="黑体" panose="02010609060101010101" pitchFamily="49" charset="-122"/>
              </a:rPr>
              <a:t>叠加原理</a:t>
            </a:r>
            <a:endParaRPr lang="zh-CN" altLang="en-US" b="0" kern="0" dirty="0">
              <a:latin typeface="黑体" panose="02010609060101010101" pitchFamily="49" charset="-122"/>
              <a:ea typeface="黑体" panose="02010609060101010101" pitchFamily="49"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a:t>中子通量</a:t>
            </a:r>
            <a:r>
              <a:rPr lang="en-US" altLang="zh-CN" dirty="0"/>
              <a:t>,</a:t>
            </a:r>
            <a:r>
              <a:rPr lang="zh-CN" altLang="en-US" dirty="0"/>
              <a:t>中子流</a:t>
            </a:r>
            <a:endParaRPr lang="zh-CN" altLang="en-US" dirty="0"/>
          </a:p>
        </p:txBody>
      </p:sp>
      <mc:AlternateContent xmlns:mc="http://schemas.openxmlformats.org/markup-compatibility/2006">
        <mc:Choice xmlns:a14="http://schemas.microsoft.com/office/drawing/2010/main" Requires="a14">
          <p:sp>
            <p:nvSpPr>
              <p:cNvPr id="6" name="矩形 5"/>
              <p:cNvSpPr/>
              <p:nvPr/>
            </p:nvSpPr>
            <p:spPr>
              <a:xfrm>
                <a:off x="141806" y="694170"/>
                <a:ext cx="4176464" cy="4754891"/>
              </a:xfrm>
              <a:prstGeom prst="rect">
                <a:avLst/>
              </a:prstGeom>
            </p:spPr>
            <p:txBody>
              <a:bodyPr wrap="square">
                <a:spAutoFit/>
              </a:bodyPr>
              <a:lstStyle/>
              <a:p>
                <a:r>
                  <a:rPr lang="zh-CN" altLang="en-US" sz="2400" b="1" dirty="0">
                    <a:solidFill>
                      <a:srgbClr val="0070C0"/>
                    </a:solidFill>
                    <a:latin typeface="华文楷体" panose="02010600040101010101" charset="-122"/>
                    <a:ea typeface="华文楷体" panose="02010600040101010101" charset="-122"/>
                  </a:rPr>
                  <a:t>中子通量是标量</a:t>
                </a:r>
                <a:endParaRPr lang="en-US" altLang="zh-CN" sz="2400" b="1" dirty="0">
                  <a:solidFill>
                    <a:srgbClr val="0070C0"/>
                  </a:solidFill>
                  <a:latin typeface="华文楷体" panose="02010600040101010101" charset="-122"/>
                  <a:ea typeface="华文楷体" panose="02010600040101010101" charset="-122"/>
                </a:endParaRPr>
              </a:p>
              <a:p>
                <a14:m>
                  <m:oMathPara xmlns:m="http://schemas.openxmlformats.org/officeDocument/2006/math">
                    <m:oMathParaPr>
                      <m:jc m:val="left"/>
                    </m:oMathParaPr>
                    <m:oMath xmlns:m="http://schemas.openxmlformats.org/officeDocument/2006/math">
                      <m:r>
                        <a:rPr lang="zh-CN" altLang="en-US" sz="2200" i="1" smtClean="0">
                          <a:solidFill>
                            <a:schemeClr val="tx2"/>
                          </a:solidFill>
                          <a:latin typeface="Cambria Math" panose="02040503050406030204" pitchFamily="18" charset="0"/>
                        </a:rPr>
                        <m:t>𝑛</m:t>
                      </m:r>
                      <m:d>
                        <m:dPr>
                          <m:ctrlPr>
                            <a:rPr lang="zh-CN" altLang="en-US" sz="2200" i="1">
                              <a:solidFill>
                                <a:schemeClr val="tx2"/>
                              </a:solidFill>
                              <a:latin typeface="Cambria Math" panose="02040503050406030204" pitchFamily="18" charset="0"/>
                            </a:rPr>
                          </m:ctrlPr>
                        </m:dPr>
                        <m:e>
                          <m:r>
                            <a:rPr lang="zh-CN" altLang="en-US" sz="2200" i="1">
                              <a:solidFill>
                                <a:schemeClr val="tx2"/>
                              </a:solidFill>
                              <a:latin typeface="Cambria Math" panose="02040503050406030204" pitchFamily="18" charset="0"/>
                            </a:rPr>
                            <m:t>𝑟</m:t>
                          </m:r>
                        </m:e>
                      </m:d>
                      <m:r>
                        <a:rPr lang="zh-CN" altLang="en-US" sz="2200">
                          <a:solidFill>
                            <a:schemeClr val="tx2"/>
                          </a:solidFill>
                          <a:latin typeface="Cambria Math" panose="02040503050406030204" pitchFamily="18" charset="0"/>
                        </a:rPr>
                        <m:t>=</m:t>
                      </m:r>
                      <m:nary>
                        <m:naryPr>
                          <m:grow m:val="on"/>
                          <m:subHide m:val="on"/>
                          <m:supHide m:val="on"/>
                          <m:ctrlPr>
                            <a:rPr lang="zh-CN" altLang="en-US" sz="2200" i="1">
                              <a:solidFill>
                                <a:schemeClr val="tx2"/>
                              </a:solidFill>
                              <a:latin typeface="Cambria Math" panose="02040503050406030204" pitchFamily="18" charset="0"/>
                            </a:rPr>
                          </m:ctrlPr>
                        </m:naryPr>
                        <m:sub/>
                        <m:sup/>
                        <m:e>
                          <m:r>
                            <a:rPr lang="zh-CN" altLang="en-US" sz="2200" i="1">
                              <a:solidFill>
                                <a:schemeClr val="tx2"/>
                              </a:solidFill>
                              <a:latin typeface="Cambria Math" panose="02040503050406030204" pitchFamily="18" charset="0"/>
                            </a:rPr>
                            <m:t>𝑛</m:t>
                          </m:r>
                        </m:e>
                      </m:nary>
                      <m:d>
                        <m:dPr>
                          <m:ctrlPr>
                            <a:rPr lang="zh-CN" altLang="en-US" sz="2200" i="1">
                              <a:solidFill>
                                <a:schemeClr val="tx2"/>
                              </a:solidFill>
                              <a:latin typeface="Cambria Math" panose="02040503050406030204" pitchFamily="18" charset="0"/>
                            </a:rPr>
                          </m:ctrlPr>
                        </m:dPr>
                        <m:e>
                          <m:r>
                            <a:rPr lang="zh-CN" altLang="en-US" sz="2200" i="1">
                              <a:solidFill>
                                <a:schemeClr val="tx2"/>
                              </a:solidFill>
                              <a:latin typeface="Cambria Math" panose="02040503050406030204" pitchFamily="18" charset="0"/>
                            </a:rPr>
                            <m:t>𝑟</m:t>
                          </m:r>
                          <m:r>
                            <a:rPr lang="zh-CN" altLang="en-US" sz="2200">
                              <a:solidFill>
                                <a:schemeClr val="tx2"/>
                              </a:solidFill>
                              <a:latin typeface="Cambria Math" panose="02040503050406030204" pitchFamily="18" charset="0"/>
                            </a:rPr>
                            <m:t>,</m:t>
                          </m:r>
                          <m:r>
                            <a:rPr lang="zh-CN" altLang="en-US" sz="2200" i="1">
                              <a:solidFill>
                                <a:schemeClr val="tx2"/>
                              </a:solidFill>
                              <a:latin typeface="Cambria Math" panose="02040503050406030204" pitchFamily="18" charset="0"/>
                            </a:rPr>
                            <m:t>𝐸</m:t>
                          </m:r>
                        </m:e>
                      </m:d>
                      <m:r>
                        <a:rPr lang="zh-CN" altLang="en-US" sz="2200" i="1">
                          <a:solidFill>
                            <a:schemeClr val="tx2"/>
                          </a:solidFill>
                          <a:latin typeface="Cambria Math" panose="02040503050406030204" pitchFamily="18" charset="0"/>
                        </a:rPr>
                        <m:t>𝑑𝐸</m:t>
                      </m:r>
                    </m:oMath>
                  </m:oMathPara>
                </a14:m>
                <a:endParaRPr lang="en-US" altLang="zh-CN" sz="2200" i="1" dirty="0">
                  <a:solidFill>
                    <a:schemeClr val="tx2"/>
                  </a:solidFill>
                  <a:latin typeface="Cambria Math" panose="02040503050406030204" pitchFamily="18" charset="0"/>
                </a:endParaRPr>
              </a:p>
              <a:p>
                <a14:m>
                  <m:oMathPara xmlns:m="http://schemas.openxmlformats.org/officeDocument/2006/math">
                    <m:oMathParaPr>
                      <m:jc m:val="left"/>
                    </m:oMathParaPr>
                    <m:oMath xmlns:m="http://schemas.openxmlformats.org/officeDocument/2006/math">
                      <m:r>
                        <a:rPr lang="zh-CN" altLang="en-US" sz="2200" i="1">
                          <a:solidFill>
                            <a:schemeClr val="tx2"/>
                          </a:solidFill>
                          <a:latin typeface="Cambria Math" panose="02040503050406030204" pitchFamily="18" charset="0"/>
                        </a:rPr>
                        <m:t>𝑛</m:t>
                      </m:r>
                      <m:d>
                        <m:dPr>
                          <m:ctrlPr>
                            <a:rPr lang="zh-CN" altLang="en-US" sz="2200" i="1">
                              <a:solidFill>
                                <a:schemeClr val="tx2"/>
                              </a:solidFill>
                              <a:latin typeface="Cambria Math" panose="02040503050406030204" pitchFamily="18" charset="0"/>
                            </a:rPr>
                          </m:ctrlPr>
                        </m:dPr>
                        <m:e>
                          <m:r>
                            <a:rPr lang="zh-CN" altLang="en-US" sz="2200" i="1">
                              <a:solidFill>
                                <a:schemeClr val="tx2"/>
                              </a:solidFill>
                              <a:latin typeface="Cambria Math" panose="02040503050406030204" pitchFamily="18" charset="0"/>
                            </a:rPr>
                            <m:t>𝑟</m:t>
                          </m:r>
                          <m:r>
                            <a:rPr lang="zh-CN" altLang="en-US" sz="2200">
                              <a:solidFill>
                                <a:schemeClr val="tx2"/>
                              </a:solidFill>
                              <a:latin typeface="Cambria Math" panose="02040503050406030204" pitchFamily="18" charset="0"/>
                            </a:rPr>
                            <m:t>,</m:t>
                          </m:r>
                          <m:r>
                            <a:rPr lang="zh-CN" altLang="en-US" sz="2200" i="1">
                              <a:solidFill>
                                <a:schemeClr val="tx2"/>
                              </a:solidFill>
                              <a:latin typeface="Cambria Math" panose="02040503050406030204" pitchFamily="18" charset="0"/>
                            </a:rPr>
                            <m:t>𝐸</m:t>
                          </m:r>
                        </m:e>
                      </m:d>
                      <m:r>
                        <a:rPr lang="zh-CN" altLang="en-US" sz="2200">
                          <a:solidFill>
                            <a:schemeClr val="tx2"/>
                          </a:solidFill>
                          <a:latin typeface="Cambria Math" panose="02040503050406030204" pitchFamily="18" charset="0"/>
                        </a:rPr>
                        <m:t>=</m:t>
                      </m:r>
                      <m:nary>
                        <m:naryPr>
                          <m:grow m:val="on"/>
                          <m:subHide m:val="on"/>
                          <m:supHide m:val="on"/>
                          <m:ctrlPr>
                            <a:rPr lang="zh-CN" altLang="en-US" sz="2200" i="1">
                              <a:solidFill>
                                <a:schemeClr val="tx2"/>
                              </a:solidFill>
                              <a:latin typeface="Cambria Math" panose="02040503050406030204" pitchFamily="18" charset="0"/>
                            </a:rPr>
                          </m:ctrlPr>
                        </m:naryPr>
                        <m:sub/>
                        <m:sup/>
                        <m:e>
                          <m:r>
                            <a:rPr lang="zh-CN" altLang="en-US" sz="2200" i="1">
                              <a:solidFill>
                                <a:schemeClr val="tx2"/>
                              </a:solidFill>
                              <a:latin typeface="Cambria Math" panose="02040503050406030204" pitchFamily="18" charset="0"/>
                            </a:rPr>
                            <m:t>𝑛</m:t>
                          </m:r>
                        </m:e>
                      </m:nary>
                      <m:d>
                        <m:dPr>
                          <m:ctrlPr>
                            <a:rPr lang="zh-CN" altLang="en-US" sz="2200" i="1">
                              <a:solidFill>
                                <a:schemeClr val="tx2"/>
                              </a:solidFill>
                              <a:latin typeface="Cambria Math" panose="02040503050406030204" pitchFamily="18" charset="0"/>
                            </a:rPr>
                          </m:ctrlPr>
                        </m:dPr>
                        <m:e>
                          <m:r>
                            <a:rPr lang="zh-CN" altLang="en-US" sz="2200" i="1">
                              <a:solidFill>
                                <a:schemeClr val="tx2"/>
                              </a:solidFill>
                              <a:latin typeface="Cambria Math" panose="02040503050406030204" pitchFamily="18" charset="0"/>
                            </a:rPr>
                            <m:t>𝑟</m:t>
                          </m:r>
                          <m:r>
                            <a:rPr lang="zh-CN" altLang="en-US" sz="2200">
                              <a:solidFill>
                                <a:schemeClr val="tx2"/>
                              </a:solidFill>
                              <a:latin typeface="Cambria Math" panose="02040503050406030204" pitchFamily="18" charset="0"/>
                            </a:rPr>
                            <m:t>,</m:t>
                          </m:r>
                          <m:r>
                            <a:rPr lang="zh-CN" altLang="en-US" sz="2200" i="1">
                              <a:solidFill>
                                <a:schemeClr val="tx2"/>
                              </a:solidFill>
                              <a:latin typeface="Cambria Math" panose="02040503050406030204" pitchFamily="18" charset="0"/>
                            </a:rPr>
                            <m:t>𝐸</m:t>
                          </m:r>
                          <m:r>
                            <a:rPr lang="zh-CN" altLang="en-US" sz="2200">
                              <a:solidFill>
                                <a:schemeClr val="tx2"/>
                              </a:solidFill>
                              <a:latin typeface="Cambria Math" panose="02040503050406030204" pitchFamily="18" charset="0"/>
                            </a:rPr>
                            <m:t>,</m:t>
                          </m:r>
                          <m:r>
                            <m:rPr>
                              <m:sty m:val="p"/>
                            </m:rPr>
                            <a:rPr lang="zh-CN" altLang="en-US" sz="2200">
                              <a:solidFill>
                                <a:schemeClr val="tx2"/>
                              </a:solidFill>
                              <a:latin typeface="Cambria Math" panose="02040503050406030204" pitchFamily="18" charset="0"/>
                            </a:rPr>
                            <m:t>Ω</m:t>
                          </m:r>
                        </m:e>
                      </m:d>
                      <m:r>
                        <a:rPr lang="zh-CN" altLang="en-US" sz="2200" i="1">
                          <a:solidFill>
                            <a:schemeClr val="tx2"/>
                          </a:solidFill>
                          <a:latin typeface="Cambria Math" panose="02040503050406030204" pitchFamily="18" charset="0"/>
                        </a:rPr>
                        <m:t>𝑑</m:t>
                      </m:r>
                      <m:r>
                        <m:rPr>
                          <m:sty m:val="p"/>
                        </m:rPr>
                        <a:rPr lang="zh-CN" altLang="en-US" sz="2200">
                          <a:solidFill>
                            <a:schemeClr val="tx2"/>
                          </a:solidFill>
                          <a:latin typeface="Cambria Math" panose="02040503050406030204" pitchFamily="18" charset="0"/>
                        </a:rPr>
                        <m:t>Ω</m:t>
                      </m:r>
                    </m:oMath>
                  </m:oMathPara>
                </a14:m>
                <a:endParaRPr lang="en-US" altLang="zh-CN" sz="2200" dirty="0">
                  <a:solidFill>
                    <a:schemeClr val="tx2"/>
                  </a:solidFill>
                  <a:latin typeface="Cambria Math" panose="02040503050406030204" pitchFamily="18" charset="0"/>
                </a:endParaRPr>
              </a:p>
              <a:p>
                <a14:m>
                  <m:oMathPara xmlns:m="http://schemas.openxmlformats.org/officeDocument/2006/math">
                    <m:oMathParaPr>
                      <m:jc m:val="left"/>
                    </m:oMathParaPr>
                    <m:oMath xmlns:m="http://schemas.openxmlformats.org/officeDocument/2006/math">
                      <m:r>
                        <a:rPr lang="zh-CN" altLang="en-US" sz="2200" i="1">
                          <a:solidFill>
                            <a:schemeClr val="tx2"/>
                          </a:solidFill>
                          <a:latin typeface="Cambria Math" panose="02040503050406030204" pitchFamily="18" charset="0"/>
                        </a:rPr>
                        <m:t>𝜙</m:t>
                      </m:r>
                      <m:d>
                        <m:dPr>
                          <m:ctrlPr>
                            <a:rPr lang="zh-CN" altLang="en-US" sz="2200" i="1">
                              <a:solidFill>
                                <a:schemeClr val="tx2"/>
                              </a:solidFill>
                              <a:latin typeface="Cambria Math" panose="02040503050406030204" pitchFamily="18" charset="0"/>
                            </a:rPr>
                          </m:ctrlPr>
                        </m:dPr>
                        <m:e>
                          <m:r>
                            <a:rPr lang="zh-CN" altLang="en-US" sz="2200" i="1">
                              <a:solidFill>
                                <a:schemeClr val="tx2"/>
                              </a:solidFill>
                              <a:latin typeface="Cambria Math" panose="02040503050406030204" pitchFamily="18" charset="0"/>
                            </a:rPr>
                            <m:t>𝑟</m:t>
                          </m:r>
                        </m:e>
                      </m:d>
                      <m:r>
                        <a:rPr lang="zh-CN" altLang="en-US" sz="2200">
                          <a:solidFill>
                            <a:schemeClr val="tx2"/>
                          </a:solidFill>
                          <a:latin typeface="Cambria Math" panose="02040503050406030204" pitchFamily="18" charset="0"/>
                        </a:rPr>
                        <m:t>=</m:t>
                      </m:r>
                      <m:nary>
                        <m:naryPr>
                          <m:grow m:val="on"/>
                          <m:subHide m:val="on"/>
                          <m:supHide m:val="on"/>
                          <m:ctrlPr>
                            <a:rPr lang="zh-CN" altLang="en-US" sz="2200" i="1">
                              <a:solidFill>
                                <a:schemeClr val="tx2"/>
                              </a:solidFill>
                              <a:latin typeface="Cambria Math" panose="02040503050406030204" pitchFamily="18" charset="0"/>
                            </a:rPr>
                          </m:ctrlPr>
                        </m:naryPr>
                        <m:sub/>
                        <m:sup/>
                        <m:e>
                          <m:r>
                            <a:rPr lang="zh-CN" altLang="en-US" sz="2200" i="1">
                              <a:solidFill>
                                <a:schemeClr val="tx2"/>
                              </a:solidFill>
                              <a:latin typeface="Cambria Math" panose="02040503050406030204" pitchFamily="18" charset="0"/>
                            </a:rPr>
                            <m:t>𝜙</m:t>
                          </m:r>
                        </m:e>
                      </m:nary>
                      <m:d>
                        <m:dPr>
                          <m:ctrlPr>
                            <a:rPr lang="zh-CN" altLang="en-US" sz="2200" i="1">
                              <a:solidFill>
                                <a:schemeClr val="tx2"/>
                              </a:solidFill>
                              <a:latin typeface="Cambria Math" panose="02040503050406030204" pitchFamily="18" charset="0"/>
                            </a:rPr>
                          </m:ctrlPr>
                        </m:dPr>
                        <m:e>
                          <m:r>
                            <a:rPr lang="zh-CN" altLang="en-US" sz="2200" i="1">
                              <a:solidFill>
                                <a:schemeClr val="tx2"/>
                              </a:solidFill>
                              <a:latin typeface="Cambria Math" panose="02040503050406030204" pitchFamily="18" charset="0"/>
                            </a:rPr>
                            <m:t>𝑟</m:t>
                          </m:r>
                          <m:r>
                            <a:rPr lang="zh-CN" altLang="en-US" sz="2200">
                              <a:solidFill>
                                <a:schemeClr val="tx2"/>
                              </a:solidFill>
                              <a:latin typeface="Cambria Math" panose="02040503050406030204" pitchFamily="18" charset="0"/>
                            </a:rPr>
                            <m:t>,</m:t>
                          </m:r>
                          <m:r>
                            <a:rPr lang="zh-CN" altLang="en-US" sz="2200" i="1">
                              <a:solidFill>
                                <a:schemeClr val="tx2"/>
                              </a:solidFill>
                              <a:latin typeface="Cambria Math" panose="02040503050406030204" pitchFamily="18" charset="0"/>
                            </a:rPr>
                            <m:t>𝐸</m:t>
                          </m:r>
                        </m:e>
                      </m:d>
                      <m:r>
                        <a:rPr lang="zh-CN" altLang="en-US" sz="2200" i="1">
                          <a:solidFill>
                            <a:schemeClr val="tx2"/>
                          </a:solidFill>
                          <a:latin typeface="Cambria Math" panose="02040503050406030204" pitchFamily="18" charset="0"/>
                        </a:rPr>
                        <m:t>𝑑𝐸</m:t>
                      </m:r>
                    </m:oMath>
                  </m:oMathPara>
                </a14:m>
                <a:endParaRPr lang="en-US" altLang="zh-CN" sz="2200" i="1" dirty="0">
                  <a:solidFill>
                    <a:schemeClr val="tx2"/>
                  </a:solidFill>
                  <a:latin typeface="Cambria Math" panose="02040503050406030204" pitchFamily="18" charset="0"/>
                </a:endParaRPr>
              </a:p>
              <a:p>
                <a14:m>
                  <m:oMathPara xmlns:m="http://schemas.openxmlformats.org/officeDocument/2006/math">
                    <m:oMathParaPr>
                      <m:jc m:val="left"/>
                    </m:oMathParaPr>
                    <m:oMath xmlns:m="http://schemas.openxmlformats.org/officeDocument/2006/math">
                      <m:r>
                        <a:rPr lang="zh-CN" altLang="en-US" sz="2200" i="1">
                          <a:solidFill>
                            <a:schemeClr val="tx2"/>
                          </a:solidFill>
                          <a:latin typeface="Cambria Math" panose="02040503050406030204" pitchFamily="18" charset="0"/>
                        </a:rPr>
                        <m:t>𝜙</m:t>
                      </m:r>
                      <m:d>
                        <m:dPr>
                          <m:ctrlPr>
                            <a:rPr lang="zh-CN" altLang="en-US" sz="2200" i="1">
                              <a:solidFill>
                                <a:schemeClr val="tx2"/>
                              </a:solidFill>
                              <a:latin typeface="Cambria Math" panose="02040503050406030204" pitchFamily="18" charset="0"/>
                            </a:rPr>
                          </m:ctrlPr>
                        </m:dPr>
                        <m:e>
                          <m:r>
                            <a:rPr lang="zh-CN" altLang="en-US" sz="2200" i="1">
                              <a:solidFill>
                                <a:schemeClr val="tx2"/>
                              </a:solidFill>
                              <a:latin typeface="Cambria Math" panose="02040503050406030204" pitchFamily="18" charset="0"/>
                            </a:rPr>
                            <m:t>𝑟</m:t>
                          </m:r>
                          <m:r>
                            <a:rPr lang="zh-CN" altLang="en-US" sz="2200">
                              <a:solidFill>
                                <a:schemeClr val="tx2"/>
                              </a:solidFill>
                              <a:latin typeface="Cambria Math" panose="02040503050406030204" pitchFamily="18" charset="0"/>
                            </a:rPr>
                            <m:t>,</m:t>
                          </m:r>
                          <m:r>
                            <a:rPr lang="zh-CN" altLang="en-US" sz="2200" i="1">
                              <a:solidFill>
                                <a:schemeClr val="tx2"/>
                              </a:solidFill>
                              <a:latin typeface="Cambria Math" panose="02040503050406030204" pitchFamily="18" charset="0"/>
                            </a:rPr>
                            <m:t>𝐸</m:t>
                          </m:r>
                        </m:e>
                      </m:d>
                      <m:r>
                        <a:rPr lang="zh-CN" altLang="en-US" sz="2200">
                          <a:solidFill>
                            <a:schemeClr val="tx2"/>
                          </a:solidFill>
                          <a:latin typeface="Cambria Math" panose="02040503050406030204" pitchFamily="18" charset="0"/>
                        </a:rPr>
                        <m:t>=</m:t>
                      </m:r>
                      <m:nary>
                        <m:naryPr>
                          <m:grow m:val="on"/>
                          <m:subHide m:val="on"/>
                          <m:supHide m:val="on"/>
                          <m:ctrlPr>
                            <a:rPr lang="zh-CN" altLang="en-US" sz="2200" i="1">
                              <a:solidFill>
                                <a:schemeClr val="tx2"/>
                              </a:solidFill>
                              <a:latin typeface="Cambria Math" panose="02040503050406030204" pitchFamily="18" charset="0"/>
                            </a:rPr>
                          </m:ctrlPr>
                        </m:naryPr>
                        <m:sub/>
                        <m:sup/>
                        <m:e>
                          <m:r>
                            <a:rPr lang="zh-CN" altLang="en-US" sz="2200" i="1">
                              <a:solidFill>
                                <a:schemeClr val="tx2"/>
                              </a:solidFill>
                              <a:latin typeface="Cambria Math" panose="02040503050406030204" pitchFamily="18" charset="0"/>
                            </a:rPr>
                            <m:t>𝜙</m:t>
                          </m:r>
                        </m:e>
                      </m:nary>
                      <m:d>
                        <m:dPr>
                          <m:ctrlPr>
                            <a:rPr lang="zh-CN" altLang="en-US" sz="2200" i="1">
                              <a:solidFill>
                                <a:schemeClr val="tx2"/>
                              </a:solidFill>
                              <a:latin typeface="Cambria Math" panose="02040503050406030204" pitchFamily="18" charset="0"/>
                            </a:rPr>
                          </m:ctrlPr>
                        </m:dPr>
                        <m:e>
                          <m:r>
                            <a:rPr lang="zh-CN" altLang="en-US" sz="2200" i="1">
                              <a:solidFill>
                                <a:schemeClr val="tx2"/>
                              </a:solidFill>
                              <a:latin typeface="Cambria Math" panose="02040503050406030204" pitchFamily="18" charset="0"/>
                            </a:rPr>
                            <m:t>𝑟</m:t>
                          </m:r>
                          <m:r>
                            <a:rPr lang="zh-CN" altLang="en-US" sz="2200">
                              <a:solidFill>
                                <a:schemeClr val="tx2"/>
                              </a:solidFill>
                              <a:latin typeface="Cambria Math" panose="02040503050406030204" pitchFamily="18" charset="0"/>
                            </a:rPr>
                            <m:t>,</m:t>
                          </m:r>
                          <m:r>
                            <a:rPr lang="zh-CN" altLang="en-US" sz="2200" i="1">
                              <a:solidFill>
                                <a:schemeClr val="tx2"/>
                              </a:solidFill>
                              <a:latin typeface="Cambria Math" panose="02040503050406030204" pitchFamily="18" charset="0"/>
                            </a:rPr>
                            <m:t>𝐸</m:t>
                          </m:r>
                          <m:r>
                            <a:rPr lang="zh-CN" altLang="en-US" sz="2200">
                              <a:solidFill>
                                <a:schemeClr val="tx2"/>
                              </a:solidFill>
                              <a:latin typeface="Cambria Math" panose="02040503050406030204" pitchFamily="18" charset="0"/>
                            </a:rPr>
                            <m:t>,</m:t>
                          </m:r>
                          <m:r>
                            <m:rPr>
                              <m:sty m:val="p"/>
                            </m:rPr>
                            <a:rPr lang="zh-CN" altLang="en-US" sz="2200">
                              <a:solidFill>
                                <a:schemeClr val="tx2"/>
                              </a:solidFill>
                              <a:latin typeface="Cambria Math" panose="02040503050406030204" pitchFamily="18" charset="0"/>
                            </a:rPr>
                            <m:t>Ω</m:t>
                          </m:r>
                        </m:e>
                      </m:d>
                      <m:r>
                        <a:rPr lang="zh-CN" altLang="en-US" sz="2200" i="1">
                          <a:solidFill>
                            <a:schemeClr val="tx2"/>
                          </a:solidFill>
                          <a:latin typeface="Cambria Math" panose="02040503050406030204" pitchFamily="18" charset="0"/>
                        </a:rPr>
                        <m:t>𝑑</m:t>
                      </m:r>
                      <m:r>
                        <m:rPr>
                          <m:sty m:val="p"/>
                        </m:rPr>
                        <a:rPr lang="zh-CN" altLang="en-US" sz="2200">
                          <a:solidFill>
                            <a:schemeClr val="tx2"/>
                          </a:solidFill>
                          <a:latin typeface="Cambria Math" panose="02040503050406030204" pitchFamily="18" charset="0"/>
                        </a:rPr>
                        <m:t>Ω</m:t>
                      </m:r>
                    </m:oMath>
                  </m:oMathPara>
                </a14:m>
                <a:endParaRPr lang="en-US" altLang="zh-CN" sz="2200" dirty="0">
                  <a:solidFill>
                    <a:schemeClr val="tx2"/>
                  </a:solidFill>
                  <a:latin typeface="Cambria Math" panose="02040503050406030204" pitchFamily="18" charset="0"/>
                </a:endParaRPr>
              </a:p>
              <a:p>
                <a:pPr>
                  <a:lnSpc>
                    <a:spcPct val="150000"/>
                  </a:lnSpc>
                </a:pPr>
                <a14:m>
                  <m:oMathPara xmlns:m="http://schemas.openxmlformats.org/officeDocument/2006/math">
                    <m:oMathParaPr>
                      <m:jc m:val="left"/>
                    </m:oMathParaPr>
                    <m:oMath xmlns:m="http://schemas.openxmlformats.org/officeDocument/2006/math">
                      <m:r>
                        <a:rPr lang="zh-CN" altLang="en-US" sz="2200" i="1">
                          <a:solidFill>
                            <a:schemeClr val="tx2"/>
                          </a:solidFill>
                          <a:latin typeface="Cambria Math" panose="02040503050406030204" pitchFamily="18" charset="0"/>
                        </a:rPr>
                        <m:t>𝜙</m:t>
                      </m:r>
                      <m:d>
                        <m:dPr>
                          <m:ctrlPr>
                            <a:rPr lang="zh-CN" altLang="en-US" sz="2200" i="1">
                              <a:solidFill>
                                <a:schemeClr val="tx2"/>
                              </a:solidFill>
                              <a:latin typeface="Cambria Math" panose="02040503050406030204" pitchFamily="18" charset="0"/>
                            </a:rPr>
                          </m:ctrlPr>
                        </m:dPr>
                        <m:e>
                          <m:r>
                            <a:rPr lang="zh-CN" altLang="en-US" sz="2200" i="1">
                              <a:solidFill>
                                <a:schemeClr val="tx2"/>
                              </a:solidFill>
                              <a:latin typeface="Cambria Math" panose="02040503050406030204" pitchFamily="18" charset="0"/>
                            </a:rPr>
                            <m:t>𝑟</m:t>
                          </m:r>
                        </m:e>
                      </m:d>
                      <m:r>
                        <a:rPr lang="zh-CN" altLang="en-US" sz="2200">
                          <a:solidFill>
                            <a:schemeClr val="tx2"/>
                          </a:solidFill>
                          <a:latin typeface="Cambria Math" panose="02040503050406030204" pitchFamily="18" charset="0"/>
                        </a:rPr>
                        <m:t>=</m:t>
                      </m:r>
                      <m:r>
                        <a:rPr lang="zh-CN" altLang="en-US" sz="2200" i="1">
                          <a:solidFill>
                            <a:schemeClr val="tx2"/>
                          </a:solidFill>
                          <a:latin typeface="Cambria Math" panose="02040503050406030204" pitchFamily="18" charset="0"/>
                        </a:rPr>
                        <m:t>𝑛</m:t>
                      </m:r>
                      <m:d>
                        <m:dPr>
                          <m:ctrlPr>
                            <a:rPr lang="zh-CN" altLang="en-US" sz="2200" i="1">
                              <a:solidFill>
                                <a:schemeClr val="tx2"/>
                              </a:solidFill>
                              <a:latin typeface="Cambria Math" panose="02040503050406030204" pitchFamily="18" charset="0"/>
                            </a:rPr>
                          </m:ctrlPr>
                        </m:dPr>
                        <m:e>
                          <m:r>
                            <a:rPr lang="zh-CN" altLang="en-US" sz="2200" i="1">
                              <a:solidFill>
                                <a:schemeClr val="tx2"/>
                              </a:solidFill>
                              <a:latin typeface="Cambria Math" panose="02040503050406030204" pitchFamily="18" charset="0"/>
                            </a:rPr>
                            <m:t>𝑟</m:t>
                          </m:r>
                        </m:e>
                      </m:d>
                      <m:r>
                        <a:rPr lang="zh-CN" altLang="en-US" sz="2200" i="1">
                          <a:solidFill>
                            <a:schemeClr val="tx2"/>
                          </a:solidFill>
                          <a:latin typeface="Cambria Math" panose="02040503050406030204" pitchFamily="18" charset="0"/>
                        </a:rPr>
                        <m:t>𝑣</m:t>
                      </m:r>
                    </m:oMath>
                  </m:oMathPara>
                </a14:m>
                <a:endParaRPr lang="en-US" altLang="zh-CN" sz="2200" i="1" dirty="0">
                  <a:solidFill>
                    <a:schemeClr val="tx2"/>
                  </a:solidFill>
                  <a:latin typeface="Cambria Math" panose="02040503050406030204" pitchFamily="18" charset="0"/>
                </a:endParaRPr>
              </a:p>
              <a:p>
                <a:pPr>
                  <a:lnSpc>
                    <a:spcPct val="150000"/>
                  </a:lnSpc>
                </a:pPr>
                <a14:m>
                  <m:oMathPara xmlns:m="http://schemas.openxmlformats.org/officeDocument/2006/math">
                    <m:oMathParaPr>
                      <m:jc m:val="left"/>
                    </m:oMathParaPr>
                    <m:oMath xmlns:m="http://schemas.openxmlformats.org/officeDocument/2006/math">
                      <m:r>
                        <a:rPr lang="zh-CN" altLang="en-US" sz="2200" i="1">
                          <a:solidFill>
                            <a:schemeClr val="tx2"/>
                          </a:solidFill>
                          <a:latin typeface="Cambria Math" panose="02040503050406030204" pitchFamily="18" charset="0"/>
                        </a:rPr>
                        <m:t>𝜙</m:t>
                      </m:r>
                      <m:d>
                        <m:dPr>
                          <m:ctrlPr>
                            <a:rPr lang="zh-CN" altLang="en-US" sz="2200" i="1">
                              <a:solidFill>
                                <a:schemeClr val="tx2"/>
                              </a:solidFill>
                              <a:latin typeface="Cambria Math" panose="02040503050406030204" pitchFamily="18" charset="0"/>
                            </a:rPr>
                          </m:ctrlPr>
                        </m:dPr>
                        <m:e>
                          <m:r>
                            <a:rPr lang="zh-CN" altLang="en-US" sz="2200" i="1">
                              <a:solidFill>
                                <a:schemeClr val="tx2"/>
                              </a:solidFill>
                              <a:latin typeface="Cambria Math" panose="02040503050406030204" pitchFamily="18" charset="0"/>
                            </a:rPr>
                            <m:t>𝑟</m:t>
                          </m:r>
                          <m:r>
                            <a:rPr lang="zh-CN" altLang="en-US" sz="2200">
                              <a:solidFill>
                                <a:schemeClr val="tx2"/>
                              </a:solidFill>
                              <a:latin typeface="Cambria Math" panose="02040503050406030204" pitchFamily="18" charset="0"/>
                            </a:rPr>
                            <m:t>,</m:t>
                          </m:r>
                          <m:r>
                            <a:rPr lang="zh-CN" altLang="en-US" sz="2200" i="1">
                              <a:solidFill>
                                <a:schemeClr val="tx2"/>
                              </a:solidFill>
                              <a:latin typeface="Cambria Math" panose="02040503050406030204" pitchFamily="18" charset="0"/>
                            </a:rPr>
                            <m:t>𝐸</m:t>
                          </m:r>
                        </m:e>
                      </m:d>
                      <m:r>
                        <a:rPr lang="zh-CN" altLang="en-US" sz="2200">
                          <a:solidFill>
                            <a:schemeClr val="tx2"/>
                          </a:solidFill>
                          <a:latin typeface="Cambria Math" panose="02040503050406030204" pitchFamily="18" charset="0"/>
                        </a:rPr>
                        <m:t>=</m:t>
                      </m:r>
                      <m:r>
                        <a:rPr lang="zh-CN" altLang="en-US" sz="2200" i="1">
                          <a:solidFill>
                            <a:schemeClr val="tx2"/>
                          </a:solidFill>
                          <a:latin typeface="Cambria Math" panose="02040503050406030204" pitchFamily="18" charset="0"/>
                        </a:rPr>
                        <m:t>𝑛</m:t>
                      </m:r>
                      <m:d>
                        <m:dPr>
                          <m:ctrlPr>
                            <a:rPr lang="zh-CN" altLang="en-US" sz="2200" i="1">
                              <a:solidFill>
                                <a:schemeClr val="tx2"/>
                              </a:solidFill>
                              <a:latin typeface="Cambria Math" panose="02040503050406030204" pitchFamily="18" charset="0"/>
                            </a:rPr>
                          </m:ctrlPr>
                        </m:dPr>
                        <m:e>
                          <m:r>
                            <a:rPr lang="zh-CN" altLang="en-US" sz="2200" i="1">
                              <a:solidFill>
                                <a:schemeClr val="tx2"/>
                              </a:solidFill>
                              <a:latin typeface="Cambria Math" panose="02040503050406030204" pitchFamily="18" charset="0"/>
                            </a:rPr>
                            <m:t>𝑟</m:t>
                          </m:r>
                          <m:r>
                            <a:rPr lang="zh-CN" altLang="en-US" sz="2200">
                              <a:solidFill>
                                <a:schemeClr val="tx2"/>
                              </a:solidFill>
                              <a:latin typeface="Cambria Math" panose="02040503050406030204" pitchFamily="18" charset="0"/>
                            </a:rPr>
                            <m:t>,</m:t>
                          </m:r>
                          <m:r>
                            <a:rPr lang="zh-CN" altLang="en-US" sz="2200" i="1">
                              <a:solidFill>
                                <a:schemeClr val="tx2"/>
                              </a:solidFill>
                              <a:latin typeface="Cambria Math" panose="02040503050406030204" pitchFamily="18" charset="0"/>
                            </a:rPr>
                            <m:t>𝐸</m:t>
                          </m:r>
                        </m:e>
                      </m:d>
                      <m:r>
                        <a:rPr lang="zh-CN" altLang="en-US" sz="2200" i="1">
                          <a:solidFill>
                            <a:schemeClr val="tx2"/>
                          </a:solidFill>
                          <a:latin typeface="Cambria Math" panose="02040503050406030204" pitchFamily="18" charset="0"/>
                        </a:rPr>
                        <m:t>𝑣</m:t>
                      </m:r>
                      <m:d>
                        <m:dPr>
                          <m:ctrlPr>
                            <a:rPr lang="zh-CN" altLang="en-US" sz="2200" i="1">
                              <a:solidFill>
                                <a:schemeClr val="tx2"/>
                              </a:solidFill>
                              <a:latin typeface="Cambria Math" panose="02040503050406030204" pitchFamily="18" charset="0"/>
                            </a:rPr>
                          </m:ctrlPr>
                        </m:dPr>
                        <m:e>
                          <m:r>
                            <a:rPr lang="zh-CN" altLang="en-US" sz="2200" i="1">
                              <a:solidFill>
                                <a:schemeClr val="tx2"/>
                              </a:solidFill>
                              <a:latin typeface="Cambria Math" panose="02040503050406030204" pitchFamily="18" charset="0"/>
                            </a:rPr>
                            <m:t>𝐸</m:t>
                          </m:r>
                        </m:e>
                      </m:d>
                    </m:oMath>
                  </m:oMathPara>
                </a14:m>
                <a:endParaRPr lang="en-US" altLang="zh-CN" sz="2200" dirty="0">
                  <a:solidFill>
                    <a:schemeClr val="tx2"/>
                  </a:solidFill>
                  <a:latin typeface="Cambria Math" panose="02040503050406030204" pitchFamily="18" charset="0"/>
                </a:endParaRPr>
              </a:p>
              <a:p>
                <a:pPr>
                  <a:lnSpc>
                    <a:spcPct val="150000"/>
                  </a:lnSpc>
                </a:pPr>
                <a14:m>
                  <m:oMathPara xmlns:m="http://schemas.openxmlformats.org/officeDocument/2006/math">
                    <m:oMathParaPr>
                      <m:jc m:val="left"/>
                    </m:oMathParaPr>
                    <m:oMath xmlns:m="http://schemas.openxmlformats.org/officeDocument/2006/math">
                      <m:r>
                        <a:rPr lang="zh-CN" altLang="en-US" sz="2200" i="1">
                          <a:solidFill>
                            <a:schemeClr val="tx2"/>
                          </a:solidFill>
                          <a:latin typeface="Cambria Math" panose="02040503050406030204" pitchFamily="18" charset="0"/>
                        </a:rPr>
                        <m:t>𝜙</m:t>
                      </m:r>
                      <m:r>
                        <a:rPr lang="zh-CN" altLang="en-US" sz="2200">
                          <a:solidFill>
                            <a:schemeClr val="tx2"/>
                          </a:solidFill>
                          <a:latin typeface="Cambria Math" panose="02040503050406030204" pitchFamily="18" charset="0"/>
                        </a:rPr>
                        <m:t>(</m:t>
                      </m:r>
                      <m:r>
                        <a:rPr lang="zh-CN" altLang="en-US" sz="2200" i="1">
                          <a:solidFill>
                            <a:schemeClr val="tx2"/>
                          </a:solidFill>
                          <a:latin typeface="Cambria Math" panose="02040503050406030204" pitchFamily="18" charset="0"/>
                        </a:rPr>
                        <m:t>𝑟</m:t>
                      </m:r>
                      <m:r>
                        <a:rPr lang="zh-CN" altLang="en-US" sz="2200">
                          <a:solidFill>
                            <a:schemeClr val="tx2"/>
                          </a:solidFill>
                          <a:latin typeface="Cambria Math" panose="02040503050406030204" pitchFamily="18" charset="0"/>
                        </a:rPr>
                        <m:t>,</m:t>
                      </m:r>
                      <m:r>
                        <a:rPr lang="zh-CN" altLang="en-US" sz="2200" i="1">
                          <a:solidFill>
                            <a:schemeClr val="tx2"/>
                          </a:solidFill>
                          <a:latin typeface="Cambria Math" panose="02040503050406030204" pitchFamily="18" charset="0"/>
                        </a:rPr>
                        <m:t>𝐸</m:t>
                      </m:r>
                      <m:r>
                        <a:rPr lang="zh-CN" altLang="en-US" sz="2200">
                          <a:solidFill>
                            <a:schemeClr val="tx2"/>
                          </a:solidFill>
                          <a:latin typeface="Cambria Math" panose="02040503050406030204" pitchFamily="18" charset="0"/>
                        </a:rPr>
                        <m:t>,</m:t>
                      </m:r>
                      <m:r>
                        <m:rPr>
                          <m:sty m:val="p"/>
                        </m:rPr>
                        <a:rPr lang="zh-CN" altLang="en-US" sz="2200">
                          <a:solidFill>
                            <a:schemeClr val="tx2"/>
                          </a:solidFill>
                          <a:latin typeface="Cambria Math" panose="02040503050406030204" pitchFamily="18" charset="0"/>
                        </a:rPr>
                        <m:t>Ω</m:t>
                      </m:r>
                      <m:r>
                        <a:rPr lang="zh-CN" altLang="en-US" sz="2200">
                          <a:solidFill>
                            <a:schemeClr val="tx2"/>
                          </a:solidFill>
                          <a:latin typeface="Cambria Math" panose="02040503050406030204" pitchFamily="18" charset="0"/>
                        </a:rPr>
                        <m:t>)=</m:t>
                      </m:r>
                      <m:r>
                        <a:rPr lang="zh-CN" altLang="en-US" sz="2200" i="1">
                          <a:solidFill>
                            <a:schemeClr val="tx2"/>
                          </a:solidFill>
                          <a:latin typeface="Cambria Math" panose="02040503050406030204" pitchFamily="18" charset="0"/>
                        </a:rPr>
                        <m:t>𝑛</m:t>
                      </m:r>
                      <m:r>
                        <a:rPr lang="zh-CN" altLang="en-US" sz="2200">
                          <a:solidFill>
                            <a:schemeClr val="tx2"/>
                          </a:solidFill>
                          <a:latin typeface="Cambria Math" panose="02040503050406030204" pitchFamily="18" charset="0"/>
                        </a:rPr>
                        <m:t>(</m:t>
                      </m:r>
                      <m:r>
                        <a:rPr lang="zh-CN" altLang="en-US" sz="2200" i="1">
                          <a:solidFill>
                            <a:schemeClr val="tx2"/>
                          </a:solidFill>
                          <a:latin typeface="Cambria Math" panose="02040503050406030204" pitchFamily="18" charset="0"/>
                        </a:rPr>
                        <m:t>𝑟</m:t>
                      </m:r>
                      <m:r>
                        <a:rPr lang="zh-CN" altLang="en-US" sz="2200">
                          <a:solidFill>
                            <a:schemeClr val="tx2"/>
                          </a:solidFill>
                          <a:latin typeface="Cambria Math" panose="02040503050406030204" pitchFamily="18" charset="0"/>
                        </a:rPr>
                        <m:t>,</m:t>
                      </m:r>
                      <m:r>
                        <a:rPr lang="zh-CN" altLang="en-US" sz="2200" i="1">
                          <a:solidFill>
                            <a:schemeClr val="tx2"/>
                          </a:solidFill>
                          <a:latin typeface="Cambria Math" panose="02040503050406030204" pitchFamily="18" charset="0"/>
                        </a:rPr>
                        <m:t>𝐸</m:t>
                      </m:r>
                      <m:r>
                        <a:rPr lang="zh-CN" altLang="en-US" sz="2200">
                          <a:solidFill>
                            <a:schemeClr val="tx2"/>
                          </a:solidFill>
                          <a:latin typeface="Cambria Math" panose="02040503050406030204" pitchFamily="18" charset="0"/>
                        </a:rPr>
                        <m:t>,</m:t>
                      </m:r>
                      <m:r>
                        <m:rPr>
                          <m:sty m:val="p"/>
                        </m:rPr>
                        <a:rPr lang="zh-CN" altLang="en-US" sz="2200">
                          <a:solidFill>
                            <a:schemeClr val="tx2"/>
                          </a:solidFill>
                          <a:latin typeface="Cambria Math" panose="02040503050406030204" pitchFamily="18" charset="0"/>
                        </a:rPr>
                        <m:t>Ω</m:t>
                      </m:r>
                      <m:r>
                        <a:rPr lang="zh-CN" altLang="en-US" sz="2200">
                          <a:solidFill>
                            <a:schemeClr val="tx2"/>
                          </a:solidFill>
                          <a:latin typeface="Cambria Math" panose="02040503050406030204" pitchFamily="18" charset="0"/>
                        </a:rPr>
                        <m:t>)</m:t>
                      </m:r>
                      <m:r>
                        <a:rPr lang="zh-CN" altLang="en-US" sz="2200" i="1">
                          <a:solidFill>
                            <a:schemeClr val="tx2"/>
                          </a:solidFill>
                          <a:latin typeface="Cambria Math" panose="02040503050406030204" pitchFamily="18" charset="0"/>
                        </a:rPr>
                        <m:t>𝑣</m:t>
                      </m:r>
                      <m:r>
                        <a:rPr lang="zh-CN" altLang="en-US" sz="2200">
                          <a:solidFill>
                            <a:schemeClr val="tx2"/>
                          </a:solidFill>
                          <a:latin typeface="Cambria Math" panose="02040503050406030204" pitchFamily="18" charset="0"/>
                        </a:rPr>
                        <m:t>(</m:t>
                      </m:r>
                      <m:r>
                        <m:rPr>
                          <m:sty m:val="p"/>
                        </m:rPr>
                        <a:rPr lang="en-US" altLang="zh-CN" sz="2200" b="0" i="0" smtClean="0">
                          <a:solidFill>
                            <a:schemeClr val="tx2"/>
                          </a:solidFill>
                          <a:latin typeface="Cambria Math" panose="02040503050406030204" pitchFamily="18" charset="0"/>
                        </a:rPr>
                        <m:t>E</m:t>
                      </m:r>
                      <m:r>
                        <a:rPr lang="en-US" altLang="zh-CN" sz="2200" b="0" i="0" smtClean="0">
                          <a:solidFill>
                            <a:schemeClr val="tx2"/>
                          </a:solidFill>
                          <a:latin typeface="Cambria Math" panose="02040503050406030204" pitchFamily="18" charset="0"/>
                        </a:rPr>
                        <m:t>)</m:t>
                      </m:r>
                    </m:oMath>
                  </m:oMathPara>
                </a14:m>
                <a:endParaRPr lang="zh-CN" altLang="en-US" sz="2200" dirty="0">
                  <a:solidFill>
                    <a:schemeClr val="tx2"/>
                  </a:solidFill>
                </a:endParaRPr>
              </a:p>
            </p:txBody>
          </p:sp>
        </mc:Choice>
        <mc:Fallback>
          <p:sp>
            <p:nvSpPr>
              <p:cNvPr id="6" name="矩形 5"/>
              <p:cNvSpPr>
                <a:spLocks noRot="1" noChangeAspect="1" noMove="1" noResize="1" noEditPoints="1" noAdjustHandles="1" noChangeArrowheads="1" noChangeShapeType="1" noTextEdit="1"/>
              </p:cNvSpPr>
              <p:nvPr/>
            </p:nvSpPr>
            <p:spPr>
              <a:xfrm>
                <a:off x="141806" y="694170"/>
                <a:ext cx="4176464" cy="4754891"/>
              </a:xfrm>
              <a:prstGeom prst="rect">
                <a:avLst/>
              </a:prstGeom>
              <a:blipFill rotWithShape="1">
                <a:blip r:embed="rId1"/>
                <a:stretch>
                  <a:fillRect l="-5" t="-2" r="6" b="3"/>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8" name="矩形 7"/>
              <p:cNvSpPr/>
              <p:nvPr/>
            </p:nvSpPr>
            <p:spPr>
              <a:xfrm>
                <a:off x="4133027" y="552982"/>
                <a:ext cx="4869167" cy="3560205"/>
              </a:xfrm>
              <a:prstGeom prst="rect">
                <a:avLst/>
              </a:prstGeom>
            </p:spPr>
            <p:txBody>
              <a:bodyPr wrap="square">
                <a:spAutoFit/>
              </a:bodyPr>
              <a:lstStyle/>
              <a:p>
                <a:pPr>
                  <a:lnSpc>
                    <a:spcPct val="150000"/>
                  </a:lnSpc>
                </a:pPr>
                <a:r>
                  <a:rPr lang="zh-CN" altLang="en-US" sz="2400" b="1" dirty="0">
                    <a:solidFill>
                      <a:srgbClr val="0070C0"/>
                    </a:solidFill>
                    <a:latin typeface="华文楷体" panose="02010600040101010101" charset="-122"/>
                    <a:ea typeface="华文楷体" panose="02010600040101010101" charset="-122"/>
                  </a:rPr>
                  <a:t>中子流是矢量</a:t>
                </a:r>
                <a:endParaRPr lang="en-US" altLang="zh-CN" sz="2400" b="1" dirty="0">
                  <a:solidFill>
                    <a:srgbClr val="0070C0"/>
                  </a:solidFill>
                  <a:latin typeface="华文楷体" panose="02010600040101010101" charset="-122"/>
                  <a:ea typeface="华文楷体" panose="02010600040101010101" charset="-122"/>
                </a:endParaRPr>
              </a:p>
              <a:p>
                <a:pPr>
                  <a:lnSpc>
                    <a:spcPct val="150000"/>
                  </a:lnSpc>
                </a:pPr>
                <a14:m>
                  <m:oMathPara xmlns:m="http://schemas.openxmlformats.org/officeDocument/2006/math">
                    <m:oMathParaPr>
                      <m:jc m:val="left"/>
                    </m:oMathParaPr>
                    <m:oMath xmlns:m="http://schemas.openxmlformats.org/officeDocument/2006/math">
                      <m:r>
                        <a:rPr lang="zh-CN" altLang="en-US" sz="2200" b="1" smtClean="0">
                          <a:solidFill>
                            <a:schemeClr val="tx2"/>
                          </a:solidFill>
                          <a:latin typeface="Cambria Math" panose="02040503050406030204" pitchFamily="18" charset="0"/>
                        </a:rPr>
                        <m:t>𝐉</m:t>
                      </m:r>
                      <m:d>
                        <m:dPr>
                          <m:ctrlPr>
                            <a:rPr lang="zh-CN" altLang="en-US" sz="2200" b="0" i="1" smtClean="0">
                              <a:solidFill>
                                <a:schemeClr val="tx2"/>
                              </a:solidFill>
                              <a:latin typeface="Cambria Math" panose="02040503050406030204" pitchFamily="18" charset="0"/>
                            </a:rPr>
                          </m:ctrlPr>
                        </m:dPr>
                        <m:e>
                          <m:r>
                            <a:rPr lang="zh-CN" altLang="en-US" sz="2200" b="1" i="0">
                              <a:solidFill>
                                <a:schemeClr val="tx2"/>
                              </a:solidFill>
                              <a:latin typeface="Cambria Math" panose="02040503050406030204" pitchFamily="18" charset="0"/>
                            </a:rPr>
                            <m:t>𝐫</m:t>
                          </m:r>
                          <m:r>
                            <a:rPr lang="zh-CN" altLang="en-US" sz="2200" b="0" i="0">
                              <a:solidFill>
                                <a:schemeClr val="tx2"/>
                              </a:solidFill>
                              <a:latin typeface="Cambria Math" panose="02040503050406030204" pitchFamily="18" charset="0"/>
                            </a:rPr>
                            <m:t>,</m:t>
                          </m:r>
                          <m:r>
                            <a:rPr lang="zh-CN" altLang="en-US" sz="2200" b="0" i="1">
                              <a:solidFill>
                                <a:schemeClr val="tx2"/>
                              </a:solidFill>
                              <a:latin typeface="Cambria Math" panose="02040503050406030204" pitchFamily="18" charset="0"/>
                            </a:rPr>
                            <m:t>𝐸</m:t>
                          </m:r>
                          <m:r>
                            <a:rPr lang="zh-CN" altLang="en-US" sz="2200" b="0" i="0">
                              <a:solidFill>
                                <a:schemeClr val="tx2"/>
                              </a:solidFill>
                              <a:latin typeface="Cambria Math" panose="02040503050406030204" pitchFamily="18" charset="0"/>
                            </a:rPr>
                            <m:t>,</m:t>
                          </m:r>
                          <m:r>
                            <a:rPr lang="zh-CN" altLang="en-US" sz="2200" b="1" i="0">
                              <a:solidFill>
                                <a:schemeClr val="tx2"/>
                              </a:solidFill>
                              <a:latin typeface="Cambria Math" panose="02040503050406030204" pitchFamily="18" charset="0"/>
                            </a:rPr>
                            <m:t>𝛀</m:t>
                          </m:r>
                        </m:e>
                      </m:d>
                      <m:r>
                        <a:rPr lang="zh-CN" altLang="en-US" sz="2200" b="0" i="0">
                          <a:solidFill>
                            <a:schemeClr val="tx2"/>
                          </a:solidFill>
                          <a:latin typeface="Cambria Math" panose="02040503050406030204" pitchFamily="18" charset="0"/>
                        </a:rPr>
                        <m:t>=</m:t>
                      </m:r>
                      <m:r>
                        <a:rPr lang="zh-CN" altLang="en-US" sz="2200" b="0" i="1">
                          <a:solidFill>
                            <a:schemeClr val="tx2"/>
                          </a:solidFill>
                          <a:latin typeface="Cambria Math" panose="02040503050406030204" pitchFamily="18" charset="0"/>
                        </a:rPr>
                        <m:t>𝜙</m:t>
                      </m:r>
                      <m:d>
                        <m:dPr>
                          <m:ctrlPr>
                            <a:rPr lang="zh-CN" altLang="en-US" sz="2200" b="0" i="1">
                              <a:solidFill>
                                <a:schemeClr val="tx2"/>
                              </a:solidFill>
                              <a:latin typeface="Cambria Math" panose="02040503050406030204" pitchFamily="18" charset="0"/>
                            </a:rPr>
                          </m:ctrlPr>
                        </m:dPr>
                        <m:e>
                          <m:r>
                            <a:rPr lang="zh-CN" altLang="en-US" sz="2200" b="1" i="0">
                              <a:solidFill>
                                <a:schemeClr val="tx2"/>
                              </a:solidFill>
                              <a:latin typeface="Cambria Math" panose="02040503050406030204" pitchFamily="18" charset="0"/>
                            </a:rPr>
                            <m:t>𝐫</m:t>
                          </m:r>
                          <m:r>
                            <a:rPr lang="zh-CN" altLang="en-US" sz="2200" b="0" i="0">
                              <a:solidFill>
                                <a:schemeClr val="tx2"/>
                              </a:solidFill>
                              <a:latin typeface="Cambria Math" panose="02040503050406030204" pitchFamily="18" charset="0"/>
                            </a:rPr>
                            <m:t>,</m:t>
                          </m:r>
                          <m:r>
                            <a:rPr lang="zh-CN" altLang="en-US" sz="2200" b="0" i="1">
                              <a:solidFill>
                                <a:schemeClr val="tx2"/>
                              </a:solidFill>
                              <a:latin typeface="Cambria Math" panose="02040503050406030204" pitchFamily="18" charset="0"/>
                            </a:rPr>
                            <m:t>𝐸</m:t>
                          </m:r>
                          <m:r>
                            <a:rPr lang="zh-CN" altLang="en-US" sz="2200" b="0" i="0">
                              <a:solidFill>
                                <a:schemeClr val="tx2"/>
                              </a:solidFill>
                              <a:latin typeface="Cambria Math" panose="02040503050406030204" pitchFamily="18" charset="0"/>
                            </a:rPr>
                            <m:t>,</m:t>
                          </m:r>
                          <m:r>
                            <a:rPr lang="zh-CN" altLang="en-US" sz="2200" b="1" i="0">
                              <a:solidFill>
                                <a:schemeClr val="tx2"/>
                              </a:solidFill>
                              <a:latin typeface="Cambria Math" panose="02040503050406030204" pitchFamily="18" charset="0"/>
                            </a:rPr>
                            <m:t>𝛀</m:t>
                          </m:r>
                        </m:e>
                      </m:d>
                      <m:r>
                        <a:rPr lang="zh-CN" altLang="en-US" sz="2200" b="1" i="0">
                          <a:solidFill>
                            <a:schemeClr val="tx2"/>
                          </a:solidFill>
                          <a:latin typeface="Cambria Math" panose="02040503050406030204" pitchFamily="18" charset="0"/>
                        </a:rPr>
                        <m:t>𝛀</m:t>
                      </m:r>
                    </m:oMath>
                  </m:oMathPara>
                </a14:m>
                <a:endParaRPr lang="en-US" altLang="zh-CN" sz="2200" b="1" i="0" dirty="0">
                  <a:solidFill>
                    <a:schemeClr val="tx2"/>
                  </a:solidFill>
                  <a:latin typeface="Cambria Math" panose="02040503050406030204" pitchFamily="18" charset="0"/>
                </a:endParaRPr>
              </a:p>
              <a:p>
                <a:pPr>
                  <a:lnSpc>
                    <a:spcPct val="150000"/>
                  </a:lnSpc>
                </a:pPr>
                <a14:m>
                  <m:oMathPara xmlns:m="http://schemas.openxmlformats.org/officeDocument/2006/math">
                    <m:oMathParaPr>
                      <m:jc m:val="left"/>
                    </m:oMathParaPr>
                    <m:oMath xmlns:m="http://schemas.openxmlformats.org/officeDocument/2006/math">
                      <m:r>
                        <a:rPr lang="zh-CN" altLang="en-US" sz="2200" b="1" i="0">
                          <a:solidFill>
                            <a:schemeClr val="tx2"/>
                          </a:solidFill>
                          <a:latin typeface="Cambria Math" panose="02040503050406030204" pitchFamily="18" charset="0"/>
                        </a:rPr>
                        <m:t>𝐉</m:t>
                      </m:r>
                      <m:d>
                        <m:dPr>
                          <m:ctrlPr>
                            <a:rPr lang="zh-CN" altLang="en-US" sz="2200" b="0" i="1">
                              <a:solidFill>
                                <a:schemeClr val="tx2"/>
                              </a:solidFill>
                              <a:latin typeface="Cambria Math" panose="02040503050406030204" pitchFamily="18" charset="0"/>
                            </a:rPr>
                          </m:ctrlPr>
                        </m:dPr>
                        <m:e>
                          <m:r>
                            <a:rPr lang="zh-CN" altLang="en-US" sz="2200" b="1" i="0">
                              <a:solidFill>
                                <a:schemeClr val="tx2"/>
                              </a:solidFill>
                              <a:latin typeface="Cambria Math" panose="02040503050406030204" pitchFamily="18" charset="0"/>
                            </a:rPr>
                            <m:t>𝐫</m:t>
                          </m:r>
                          <m:r>
                            <a:rPr lang="zh-CN" altLang="en-US" sz="2200" b="0" i="0">
                              <a:solidFill>
                                <a:schemeClr val="tx2"/>
                              </a:solidFill>
                              <a:latin typeface="Cambria Math" panose="02040503050406030204" pitchFamily="18" charset="0"/>
                            </a:rPr>
                            <m:t>,</m:t>
                          </m:r>
                          <m:r>
                            <a:rPr lang="zh-CN" altLang="en-US" sz="2200" b="0" i="1">
                              <a:solidFill>
                                <a:schemeClr val="tx2"/>
                              </a:solidFill>
                              <a:latin typeface="Cambria Math" panose="02040503050406030204" pitchFamily="18" charset="0"/>
                            </a:rPr>
                            <m:t>𝐸</m:t>
                          </m:r>
                        </m:e>
                      </m:d>
                      <m:r>
                        <a:rPr lang="zh-CN" altLang="en-US" sz="2200" b="0" i="0">
                          <a:solidFill>
                            <a:schemeClr val="tx2"/>
                          </a:solidFill>
                          <a:latin typeface="Cambria Math" panose="02040503050406030204" pitchFamily="18" charset="0"/>
                        </a:rPr>
                        <m:t>=</m:t>
                      </m:r>
                      <m:sSub>
                        <m:sSubPr>
                          <m:ctrlPr>
                            <a:rPr lang="zh-CN" altLang="en-US" sz="2200" b="0" i="1">
                              <a:solidFill>
                                <a:schemeClr val="tx2"/>
                              </a:solidFill>
                              <a:latin typeface="Cambria Math" panose="02040503050406030204" pitchFamily="18" charset="0"/>
                            </a:rPr>
                          </m:ctrlPr>
                        </m:sSubPr>
                        <m:e>
                          <m:r>
                            <a:rPr lang="en-US" altLang="zh-CN" sz="2200" b="0" i="1" smtClean="0">
                              <a:solidFill>
                                <a:schemeClr val="tx2"/>
                              </a:solidFill>
                              <a:latin typeface="Cambria Math" panose="02040503050406030204" pitchFamily="18" charset="0"/>
                            </a:rPr>
                            <m:t>∫</m:t>
                          </m:r>
                        </m:e>
                        <m:sub>
                          <m:r>
                            <a:rPr lang="zh-CN" altLang="en-US" sz="2200" b="0" i="0">
                              <a:solidFill>
                                <a:schemeClr val="tx2"/>
                              </a:solidFill>
                              <a:latin typeface="Cambria Math" panose="02040503050406030204" pitchFamily="18" charset="0"/>
                            </a:rPr>
                            <m:t>4</m:t>
                          </m:r>
                          <m:r>
                            <a:rPr lang="zh-CN" altLang="en-US" sz="2200" b="0" i="1">
                              <a:solidFill>
                                <a:schemeClr val="tx2"/>
                              </a:solidFill>
                              <a:latin typeface="Cambria Math" panose="02040503050406030204" pitchFamily="18" charset="0"/>
                            </a:rPr>
                            <m:t>𝜋</m:t>
                          </m:r>
                        </m:sub>
                      </m:sSub>
                      <m:r>
                        <a:rPr lang="zh-CN" altLang="en-US" sz="2200" b="0" i="0">
                          <a:solidFill>
                            <a:schemeClr val="tx2"/>
                          </a:solidFill>
                          <a:latin typeface="Cambria Math" panose="02040503050406030204" pitchFamily="18" charset="0"/>
                        </a:rPr>
                        <m:t> </m:t>
                      </m:r>
                      <m:r>
                        <a:rPr lang="zh-CN" altLang="en-US" sz="2200" b="1" i="0">
                          <a:solidFill>
                            <a:schemeClr val="tx2"/>
                          </a:solidFill>
                          <a:latin typeface="Cambria Math" panose="02040503050406030204" pitchFamily="18" charset="0"/>
                        </a:rPr>
                        <m:t>𝛀</m:t>
                      </m:r>
                      <m:r>
                        <a:rPr lang="zh-CN" altLang="en-US" sz="2200" b="0" i="1">
                          <a:solidFill>
                            <a:schemeClr val="tx2"/>
                          </a:solidFill>
                          <a:latin typeface="Cambria Math" panose="02040503050406030204" pitchFamily="18" charset="0"/>
                        </a:rPr>
                        <m:t>𝜙</m:t>
                      </m:r>
                      <m:d>
                        <m:dPr>
                          <m:ctrlPr>
                            <a:rPr lang="zh-CN" altLang="en-US" sz="2200" b="0" i="1">
                              <a:solidFill>
                                <a:schemeClr val="tx2"/>
                              </a:solidFill>
                              <a:latin typeface="Cambria Math" panose="02040503050406030204" pitchFamily="18" charset="0"/>
                            </a:rPr>
                          </m:ctrlPr>
                        </m:dPr>
                        <m:e>
                          <m:r>
                            <a:rPr lang="zh-CN" altLang="en-US" sz="2200" b="1" i="0">
                              <a:solidFill>
                                <a:schemeClr val="tx2"/>
                              </a:solidFill>
                              <a:latin typeface="Cambria Math" panose="02040503050406030204" pitchFamily="18" charset="0"/>
                            </a:rPr>
                            <m:t>𝐫</m:t>
                          </m:r>
                          <m:r>
                            <a:rPr lang="zh-CN" altLang="en-US" sz="2200" b="0" i="0">
                              <a:solidFill>
                                <a:schemeClr val="tx2"/>
                              </a:solidFill>
                              <a:latin typeface="Cambria Math" panose="02040503050406030204" pitchFamily="18" charset="0"/>
                            </a:rPr>
                            <m:t>,</m:t>
                          </m:r>
                          <m:r>
                            <a:rPr lang="zh-CN" altLang="en-US" sz="2200" b="0" i="1">
                              <a:solidFill>
                                <a:schemeClr val="tx2"/>
                              </a:solidFill>
                              <a:latin typeface="Cambria Math" panose="02040503050406030204" pitchFamily="18" charset="0"/>
                            </a:rPr>
                            <m:t>𝐸</m:t>
                          </m:r>
                          <m:r>
                            <a:rPr lang="zh-CN" altLang="en-US" sz="2200" b="0" i="0">
                              <a:solidFill>
                                <a:schemeClr val="tx2"/>
                              </a:solidFill>
                              <a:latin typeface="Cambria Math" panose="02040503050406030204" pitchFamily="18" charset="0"/>
                            </a:rPr>
                            <m:t>,</m:t>
                          </m:r>
                          <m:r>
                            <a:rPr lang="zh-CN" altLang="en-US" sz="2200" b="1" i="0">
                              <a:solidFill>
                                <a:schemeClr val="tx2"/>
                              </a:solidFill>
                              <a:latin typeface="Cambria Math" panose="02040503050406030204" pitchFamily="18" charset="0"/>
                            </a:rPr>
                            <m:t>𝛀</m:t>
                          </m:r>
                          <m:r>
                            <a:rPr lang="zh-CN" altLang="en-US" sz="2200" b="0" i="0">
                              <a:solidFill>
                                <a:schemeClr val="tx2"/>
                              </a:solidFill>
                              <a:latin typeface="Cambria Math" panose="02040503050406030204" pitchFamily="18" charset="0"/>
                            </a:rPr>
                            <m:t>,</m:t>
                          </m:r>
                          <m:r>
                            <a:rPr lang="zh-CN" altLang="en-US" sz="2200" b="0" i="1">
                              <a:solidFill>
                                <a:schemeClr val="tx2"/>
                              </a:solidFill>
                              <a:latin typeface="Cambria Math" panose="02040503050406030204" pitchFamily="18" charset="0"/>
                            </a:rPr>
                            <m:t>𝑡</m:t>
                          </m:r>
                        </m:e>
                      </m:d>
                      <m:r>
                        <a:rPr lang="zh-CN" altLang="en-US" sz="2200" b="0" i="1">
                          <a:solidFill>
                            <a:schemeClr val="tx2"/>
                          </a:solidFill>
                          <a:latin typeface="Cambria Math" panose="02040503050406030204" pitchFamily="18" charset="0"/>
                        </a:rPr>
                        <m:t>𝑑</m:t>
                      </m:r>
                      <m:r>
                        <a:rPr lang="zh-CN" altLang="en-US" sz="2200" b="1" i="0">
                          <a:solidFill>
                            <a:schemeClr val="tx2"/>
                          </a:solidFill>
                          <a:latin typeface="Cambria Math" panose="02040503050406030204" pitchFamily="18" charset="0"/>
                        </a:rPr>
                        <m:t>𝛀</m:t>
                      </m:r>
                    </m:oMath>
                  </m:oMathPara>
                </a14:m>
                <a:endParaRPr lang="en-US" altLang="zh-CN" sz="2200" b="1" i="0" dirty="0">
                  <a:solidFill>
                    <a:schemeClr val="tx2"/>
                  </a:solidFill>
                  <a:latin typeface="Cambria Math" panose="02040503050406030204" pitchFamily="18" charset="0"/>
                </a:endParaRPr>
              </a:p>
              <a:p>
                <a:pPr>
                  <a:lnSpc>
                    <a:spcPct val="150000"/>
                  </a:lnSpc>
                </a:pPr>
                <a14:m>
                  <m:oMathPara xmlns:m="http://schemas.openxmlformats.org/officeDocument/2006/math">
                    <m:oMathParaPr>
                      <m:jc m:val="centerGroup"/>
                    </m:oMathParaPr>
                    <m:oMath xmlns:m="http://schemas.openxmlformats.org/officeDocument/2006/math">
                      <m:sSubSup>
                        <m:sSubSupPr>
                          <m:ctrlPr>
                            <a:rPr lang="zh-CN" altLang="en-US" sz="2200" b="1" i="1">
                              <a:solidFill>
                                <a:schemeClr val="tx2"/>
                              </a:solidFill>
                              <a:latin typeface="Cambria Math" panose="02040503050406030204" pitchFamily="18" charset="0"/>
                            </a:rPr>
                          </m:ctrlPr>
                        </m:sSubSupPr>
                        <m:e>
                          <m:r>
                            <a:rPr lang="zh-CN" altLang="en-US" sz="2200" b="0" i="1">
                              <a:solidFill>
                                <a:schemeClr val="tx2"/>
                              </a:solidFill>
                              <a:latin typeface="Cambria Math" panose="02040503050406030204" pitchFamily="18" charset="0"/>
                            </a:rPr>
                            <m:t>𝐽</m:t>
                          </m:r>
                        </m:e>
                        <m:sub>
                          <m:r>
                            <a:rPr lang="zh-CN" altLang="en-US" sz="2200" b="0" i="1">
                              <a:solidFill>
                                <a:schemeClr val="tx2"/>
                              </a:solidFill>
                              <a:latin typeface="Cambria Math" panose="02040503050406030204" pitchFamily="18" charset="0"/>
                            </a:rPr>
                            <m:t>𝑛</m:t>
                          </m:r>
                        </m:sub>
                        <m:sup>
                          <m:r>
                            <a:rPr lang="zh-CN" altLang="en-US" sz="2200" b="0" i="0">
                              <a:solidFill>
                                <a:schemeClr val="tx2"/>
                              </a:solidFill>
                              <a:latin typeface="Cambria Math" panose="02040503050406030204" pitchFamily="18" charset="0"/>
                            </a:rPr>
                            <m:t>+</m:t>
                          </m:r>
                        </m:sup>
                      </m:sSubSup>
                      <m:r>
                        <a:rPr lang="zh-CN" altLang="en-US" sz="2200" b="0" i="1">
                          <a:solidFill>
                            <a:schemeClr val="tx2"/>
                          </a:solidFill>
                          <a:latin typeface="Cambria Math" panose="02040503050406030204" pitchFamily="18" charset="0"/>
                        </a:rPr>
                        <m:t>𝑑</m:t>
                      </m:r>
                      <m:r>
                        <a:rPr lang="zh-CN" altLang="en-US" sz="2200" b="0" i="1" smtClean="0">
                          <a:solidFill>
                            <a:schemeClr val="tx2"/>
                          </a:solidFill>
                          <a:latin typeface="Cambria Math" panose="02040503050406030204" pitchFamily="18" charset="0"/>
                        </a:rPr>
                        <m:t>𝑆</m:t>
                      </m:r>
                      <m:r>
                        <a:rPr lang="zh-CN" altLang="en-US" sz="2200" b="0" i="0">
                          <a:solidFill>
                            <a:schemeClr val="tx2"/>
                          </a:solidFill>
                          <a:latin typeface="Cambria Math" panose="02040503050406030204" pitchFamily="18" charset="0"/>
                        </a:rPr>
                        <m:t>=</m:t>
                      </m:r>
                      <m:sSub>
                        <m:sSubPr>
                          <m:ctrlPr>
                            <a:rPr lang="zh-CN" altLang="en-US" sz="2200" b="0" i="1">
                              <a:solidFill>
                                <a:schemeClr val="tx2"/>
                              </a:solidFill>
                              <a:latin typeface="Cambria Math" panose="02040503050406030204" pitchFamily="18" charset="0"/>
                            </a:rPr>
                          </m:ctrlPr>
                        </m:sSubPr>
                        <m:e>
                          <m:r>
                            <a:rPr lang="en-US" altLang="zh-CN" sz="2200" b="0" i="1" smtClean="0">
                              <a:solidFill>
                                <a:schemeClr val="tx2"/>
                              </a:solidFill>
                              <a:latin typeface="Cambria Math" panose="02040503050406030204" pitchFamily="18" charset="0"/>
                            </a:rPr>
                            <m:t>∫</m:t>
                          </m:r>
                        </m:e>
                        <m:sub>
                          <m:d>
                            <m:dPr>
                              <m:endChr m:val=""/>
                              <m:ctrlPr>
                                <a:rPr lang="zh-CN" altLang="en-US" sz="2200" b="0" i="1">
                                  <a:solidFill>
                                    <a:schemeClr val="tx2"/>
                                  </a:solidFill>
                                  <a:latin typeface="Cambria Math" panose="02040503050406030204" pitchFamily="18" charset="0"/>
                                </a:rPr>
                              </m:ctrlPr>
                            </m:dPr>
                            <m:e>
                              <m:r>
                                <m:rPr>
                                  <m:sty m:val="p"/>
                                </m:rPr>
                                <a:rPr lang="zh-CN" altLang="en-US" sz="2200" b="0" i="0">
                                  <a:solidFill>
                                    <a:schemeClr val="tx2"/>
                                  </a:solidFill>
                                  <a:latin typeface="Cambria Math" panose="02040503050406030204" pitchFamily="18" charset="0"/>
                                </a:rPr>
                                <m:t>Ω</m:t>
                              </m:r>
                              <m:r>
                                <a:rPr lang="zh-CN" altLang="en-US" sz="2200" b="0" i="0">
                                  <a:solidFill>
                                    <a:schemeClr val="tx2"/>
                                  </a:solidFill>
                                  <a:latin typeface="Cambria Math" panose="02040503050406030204" pitchFamily="18" charset="0"/>
                                </a:rPr>
                                <m:t>⋅</m:t>
                              </m:r>
                              <m:r>
                                <a:rPr lang="zh-CN" altLang="en-US" sz="2200" b="1" i="0">
                                  <a:solidFill>
                                    <a:schemeClr val="tx2"/>
                                  </a:solidFill>
                                  <a:latin typeface="Cambria Math" panose="02040503050406030204" pitchFamily="18" charset="0"/>
                                </a:rPr>
                                <m:t>𝐧</m:t>
                              </m:r>
                              <m:r>
                                <a:rPr lang="zh-CN" altLang="en-US" sz="2200" b="0" i="0">
                                  <a:solidFill>
                                    <a:schemeClr val="tx2"/>
                                  </a:solidFill>
                                  <a:latin typeface="Cambria Math" panose="02040503050406030204" pitchFamily="18" charset="0"/>
                                </a:rPr>
                                <m:t>)&gt;</m:t>
                              </m:r>
                              <m:r>
                                <a:rPr lang="zh-CN" altLang="en-US" sz="2200" b="0" i="0">
                                  <a:solidFill>
                                    <a:schemeClr val="tx2"/>
                                  </a:solidFill>
                                  <a:latin typeface="Cambria Math" panose="02040503050406030204" pitchFamily="18" charset="0"/>
                                </a:rPr>
                                <m:t>0</m:t>
                              </m:r>
                            </m:e>
                          </m:d>
                        </m:sub>
                      </m:sSub>
                      <m:r>
                        <a:rPr lang="zh-CN" altLang="en-US" sz="2200" b="0" i="0">
                          <a:solidFill>
                            <a:schemeClr val="tx2"/>
                          </a:solidFill>
                          <a:latin typeface="Cambria Math" panose="02040503050406030204" pitchFamily="18" charset="0"/>
                        </a:rPr>
                        <m:t> </m:t>
                      </m:r>
                      <m:d>
                        <m:dPr>
                          <m:ctrlPr>
                            <a:rPr lang="zh-CN" altLang="en-US" sz="2200" b="0" i="1">
                              <a:solidFill>
                                <a:schemeClr val="tx2"/>
                              </a:solidFill>
                              <a:latin typeface="Cambria Math" panose="02040503050406030204" pitchFamily="18" charset="0"/>
                            </a:rPr>
                          </m:ctrlPr>
                        </m:dPr>
                        <m:e>
                          <m:r>
                            <a:rPr lang="zh-CN" altLang="en-US" sz="2200" b="1" i="0">
                              <a:solidFill>
                                <a:schemeClr val="tx2"/>
                              </a:solidFill>
                              <a:latin typeface="Cambria Math" panose="02040503050406030204" pitchFamily="18" charset="0"/>
                            </a:rPr>
                            <m:t>𝛀</m:t>
                          </m:r>
                          <m:r>
                            <a:rPr lang="zh-CN" altLang="en-US" sz="2200" b="0" i="0">
                              <a:solidFill>
                                <a:schemeClr val="tx2"/>
                              </a:solidFill>
                              <a:latin typeface="Cambria Math" panose="02040503050406030204" pitchFamily="18" charset="0"/>
                            </a:rPr>
                            <m:t>⋅</m:t>
                          </m:r>
                          <m:r>
                            <a:rPr lang="zh-CN" altLang="en-US" sz="2200" b="1" i="0">
                              <a:solidFill>
                                <a:schemeClr val="tx2"/>
                              </a:solidFill>
                              <a:latin typeface="Cambria Math" panose="02040503050406030204" pitchFamily="18" charset="0"/>
                            </a:rPr>
                            <m:t>𝐧</m:t>
                          </m:r>
                        </m:e>
                      </m:d>
                      <m:r>
                        <a:rPr lang="zh-CN" altLang="en-US" sz="2200" b="0" i="1">
                          <a:solidFill>
                            <a:schemeClr val="tx2"/>
                          </a:solidFill>
                          <a:latin typeface="Cambria Math" panose="02040503050406030204" pitchFamily="18" charset="0"/>
                        </a:rPr>
                        <m:t>𝜙</m:t>
                      </m:r>
                      <m:d>
                        <m:dPr>
                          <m:ctrlPr>
                            <a:rPr lang="zh-CN" altLang="en-US" sz="2200" b="0" i="1">
                              <a:solidFill>
                                <a:schemeClr val="tx2"/>
                              </a:solidFill>
                              <a:latin typeface="Cambria Math" panose="02040503050406030204" pitchFamily="18" charset="0"/>
                            </a:rPr>
                          </m:ctrlPr>
                        </m:dPr>
                        <m:e>
                          <m:r>
                            <a:rPr lang="zh-CN" altLang="en-US" sz="2200" b="0" i="1">
                              <a:solidFill>
                                <a:schemeClr val="tx2"/>
                              </a:solidFill>
                              <a:latin typeface="Cambria Math" panose="02040503050406030204" pitchFamily="18" charset="0"/>
                            </a:rPr>
                            <m:t>𝑟</m:t>
                          </m:r>
                          <m:r>
                            <a:rPr lang="zh-CN" altLang="en-US" sz="2200" b="0" i="0">
                              <a:solidFill>
                                <a:schemeClr val="tx2"/>
                              </a:solidFill>
                              <a:latin typeface="Cambria Math" panose="02040503050406030204" pitchFamily="18" charset="0"/>
                            </a:rPr>
                            <m:t>,</m:t>
                          </m:r>
                          <m:r>
                            <a:rPr lang="zh-CN" altLang="en-US" sz="2200" b="0" i="1">
                              <a:solidFill>
                                <a:schemeClr val="tx2"/>
                              </a:solidFill>
                              <a:latin typeface="Cambria Math" panose="02040503050406030204" pitchFamily="18" charset="0"/>
                            </a:rPr>
                            <m:t>𝐸</m:t>
                          </m:r>
                          <m:r>
                            <a:rPr lang="zh-CN" altLang="en-US" sz="2200" b="0" i="0">
                              <a:solidFill>
                                <a:schemeClr val="tx2"/>
                              </a:solidFill>
                              <a:latin typeface="Cambria Math" panose="02040503050406030204" pitchFamily="18" charset="0"/>
                            </a:rPr>
                            <m:t>,</m:t>
                          </m:r>
                          <m:r>
                            <m:rPr>
                              <m:sty m:val="p"/>
                            </m:rPr>
                            <a:rPr lang="zh-CN" altLang="en-US" sz="2200" b="0" i="0">
                              <a:solidFill>
                                <a:schemeClr val="tx2"/>
                              </a:solidFill>
                              <a:latin typeface="Cambria Math" panose="02040503050406030204" pitchFamily="18" charset="0"/>
                            </a:rPr>
                            <m:t>Ω</m:t>
                          </m:r>
                        </m:e>
                      </m:d>
                      <m:r>
                        <a:rPr lang="zh-CN" altLang="en-US" sz="2200" b="0" i="1">
                          <a:solidFill>
                            <a:schemeClr val="tx2"/>
                          </a:solidFill>
                          <a:latin typeface="Cambria Math" panose="02040503050406030204" pitchFamily="18" charset="0"/>
                        </a:rPr>
                        <m:t>𝑑</m:t>
                      </m:r>
                      <m:r>
                        <a:rPr lang="zh-CN" altLang="en-US" sz="2200" b="1" i="0">
                          <a:solidFill>
                            <a:schemeClr val="tx2"/>
                          </a:solidFill>
                          <a:latin typeface="Cambria Math" panose="02040503050406030204" pitchFamily="18" charset="0"/>
                        </a:rPr>
                        <m:t>𝛀</m:t>
                      </m:r>
                    </m:oMath>
                  </m:oMathPara>
                </a14:m>
                <a:endParaRPr lang="en-US" altLang="zh-CN" sz="2200" b="1" i="0" dirty="0">
                  <a:solidFill>
                    <a:schemeClr val="tx2"/>
                  </a:solidFill>
                  <a:latin typeface="Cambria Math" panose="02040503050406030204" pitchFamily="18" charset="0"/>
                </a:endParaRPr>
              </a:p>
              <a:p>
                <a:pPr>
                  <a:lnSpc>
                    <a:spcPct val="150000"/>
                  </a:lnSpc>
                </a:pPr>
                <a14:m>
                  <m:oMathPara xmlns:m="http://schemas.openxmlformats.org/officeDocument/2006/math">
                    <m:oMathParaPr>
                      <m:jc m:val="centerGroup"/>
                    </m:oMathParaPr>
                    <m:oMath xmlns:m="http://schemas.openxmlformats.org/officeDocument/2006/math">
                      <m:sSubSup>
                        <m:sSubSupPr>
                          <m:ctrlPr>
                            <a:rPr lang="zh-CN" altLang="en-US" sz="2200" b="1" i="1">
                              <a:solidFill>
                                <a:schemeClr val="tx2"/>
                              </a:solidFill>
                              <a:latin typeface="Cambria Math" panose="02040503050406030204" pitchFamily="18" charset="0"/>
                            </a:rPr>
                          </m:ctrlPr>
                        </m:sSubSupPr>
                        <m:e>
                          <m:r>
                            <a:rPr lang="zh-CN" altLang="en-US" sz="2200" b="0" i="1">
                              <a:solidFill>
                                <a:schemeClr val="tx2"/>
                              </a:solidFill>
                              <a:latin typeface="Cambria Math" panose="02040503050406030204" pitchFamily="18" charset="0"/>
                            </a:rPr>
                            <m:t>𝐽</m:t>
                          </m:r>
                        </m:e>
                        <m:sub>
                          <m:r>
                            <a:rPr lang="zh-CN" altLang="en-US" sz="2200" b="0" i="1">
                              <a:solidFill>
                                <a:schemeClr val="tx2"/>
                              </a:solidFill>
                              <a:latin typeface="Cambria Math" panose="02040503050406030204" pitchFamily="18" charset="0"/>
                            </a:rPr>
                            <m:t>𝑛</m:t>
                          </m:r>
                        </m:sub>
                        <m:sup>
                          <m:r>
                            <a:rPr lang="zh-CN" altLang="en-US" sz="2200" b="0" i="0">
                              <a:solidFill>
                                <a:schemeClr val="tx2"/>
                              </a:solidFill>
                              <a:latin typeface="Cambria Math" panose="02040503050406030204" pitchFamily="18" charset="0"/>
                            </a:rPr>
                            <m:t>−</m:t>
                          </m:r>
                        </m:sup>
                      </m:sSubSup>
                      <m:r>
                        <a:rPr lang="zh-CN" altLang="en-US" sz="2200" b="0" i="1">
                          <a:solidFill>
                            <a:schemeClr val="tx2"/>
                          </a:solidFill>
                          <a:latin typeface="Cambria Math" panose="02040503050406030204" pitchFamily="18" charset="0"/>
                        </a:rPr>
                        <m:t>𝑑𝑆</m:t>
                      </m:r>
                      <m:r>
                        <a:rPr lang="zh-CN" altLang="en-US" sz="2200" b="0" i="0">
                          <a:solidFill>
                            <a:schemeClr val="tx2"/>
                          </a:solidFill>
                          <a:latin typeface="Cambria Math" panose="02040503050406030204" pitchFamily="18" charset="0"/>
                        </a:rPr>
                        <m:t>=</m:t>
                      </m:r>
                      <m:sSub>
                        <m:sSubPr>
                          <m:ctrlPr>
                            <a:rPr lang="zh-CN" altLang="en-US" sz="2200" b="0" i="1">
                              <a:solidFill>
                                <a:schemeClr val="tx2"/>
                              </a:solidFill>
                              <a:latin typeface="Cambria Math" panose="02040503050406030204" pitchFamily="18" charset="0"/>
                            </a:rPr>
                          </m:ctrlPr>
                        </m:sSubPr>
                        <m:e>
                          <m:r>
                            <a:rPr lang="en-US" altLang="zh-CN" sz="2200" b="0" i="1" smtClean="0">
                              <a:solidFill>
                                <a:schemeClr val="tx2"/>
                              </a:solidFill>
                              <a:latin typeface="Cambria Math" panose="02040503050406030204" pitchFamily="18" charset="0"/>
                            </a:rPr>
                            <m:t>∫</m:t>
                          </m:r>
                        </m:e>
                        <m:sub>
                          <m:d>
                            <m:dPr>
                              <m:endChr m:val=""/>
                              <m:ctrlPr>
                                <a:rPr lang="zh-CN" altLang="en-US" sz="2200" b="0" i="1">
                                  <a:solidFill>
                                    <a:schemeClr val="tx2"/>
                                  </a:solidFill>
                                  <a:latin typeface="Cambria Math" panose="02040503050406030204" pitchFamily="18" charset="0"/>
                                </a:rPr>
                              </m:ctrlPr>
                            </m:dPr>
                            <m:e>
                              <m:r>
                                <a:rPr lang="zh-CN" altLang="en-US" sz="2200" b="1" i="0">
                                  <a:solidFill>
                                    <a:schemeClr val="tx2"/>
                                  </a:solidFill>
                                  <a:latin typeface="Cambria Math" panose="02040503050406030204" pitchFamily="18" charset="0"/>
                                </a:rPr>
                                <m:t>𝛀</m:t>
                              </m:r>
                              <m:r>
                                <a:rPr lang="zh-CN" altLang="en-US" sz="2200" b="0" i="0">
                                  <a:solidFill>
                                    <a:schemeClr val="tx2"/>
                                  </a:solidFill>
                                  <a:latin typeface="Cambria Math" panose="02040503050406030204" pitchFamily="18" charset="0"/>
                                </a:rPr>
                                <m:t>⋅</m:t>
                              </m:r>
                              <m:r>
                                <a:rPr lang="zh-CN" altLang="en-US" sz="2200" b="1" i="0">
                                  <a:solidFill>
                                    <a:schemeClr val="tx2"/>
                                  </a:solidFill>
                                  <a:latin typeface="Cambria Math" panose="02040503050406030204" pitchFamily="18" charset="0"/>
                                </a:rPr>
                                <m:t>𝐧</m:t>
                              </m:r>
                              <m:r>
                                <a:rPr lang="zh-CN" altLang="en-US" sz="2200" b="0" i="0">
                                  <a:solidFill>
                                    <a:schemeClr val="tx2"/>
                                  </a:solidFill>
                                  <a:latin typeface="Cambria Math" panose="02040503050406030204" pitchFamily="18" charset="0"/>
                                </a:rPr>
                                <m:t>)&lt;</m:t>
                              </m:r>
                              <m:r>
                                <a:rPr lang="zh-CN" altLang="en-US" sz="2200" b="0" i="0">
                                  <a:solidFill>
                                    <a:schemeClr val="tx2"/>
                                  </a:solidFill>
                                  <a:latin typeface="Cambria Math" panose="02040503050406030204" pitchFamily="18" charset="0"/>
                                </a:rPr>
                                <m:t>0</m:t>
                              </m:r>
                            </m:e>
                          </m:d>
                        </m:sub>
                      </m:sSub>
                      <m:r>
                        <a:rPr lang="zh-CN" altLang="en-US" sz="2200" b="0" i="0">
                          <a:solidFill>
                            <a:schemeClr val="tx2"/>
                          </a:solidFill>
                          <a:latin typeface="Cambria Math" panose="02040503050406030204" pitchFamily="18" charset="0"/>
                        </a:rPr>
                        <m:t> </m:t>
                      </m:r>
                      <m:d>
                        <m:dPr>
                          <m:ctrlPr>
                            <a:rPr lang="zh-CN" altLang="en-US" sz="2200" b="0" i="1">
                              <a:solidFill>
                                <a:schemeClr val="tx2"/>
                              </a:solidFill>
                              <a:latin typeface="Cambria Math" panose="02040503050406030204" pitchFamily="18" charset="0"/>
                            </a:rPr>
                          </m:ctrlPr>
                        </m:dPr>
                        <m:e>
                          <m:r>
                            <a:rPr lang="zh-CN" altLang="en-US" sz="2200" b="1" i="0">
                              <a:solidFill>
                                <a:schemeClr val="tx2"/>
                              </a:solidFill>
                              <a:latin typeface="Cambria Math" panose="02040503050406030204" pitchFamily="18" charset="0"/>
                            </a:rPr>
                            <m:t>𝛀</m:t>
                          </m:r>
                          <m:r>
                            <a:rPr lang="zh-CN" altLang="en-US" sz="2200" b="0" i="0">
                              <a:solidFill>
                                <a:schemeClr val="tx2"/>
                              </a:solidFill>
                              <a:latin typeface="Cambria Math" panose="02040503050406030204" pitchFamily="18" charset="0"/>
                            </a:rPr>
                            <m:t>⋅</m:t>
                          </m:r>
                          <m:r>
                            <a:rPr lang="zh-CN" altLang="en-US" sz="2200" b="1" i="0">
                              <a:solidFill>
                                <a:schemeClr val="tx2"/>
                              </a:solidFill>
                              <a:latin typeface="Cambria Math" panose="02040503050406030204" pitchFamily="18" charset="0"/>
                            </a:rPr>
                            <m:t>𝐧</m:t>
                          </m:r>
                        </m:e>
                      </m:d>
                      <m:r>
                        <a:rPr lang="zh-CN" altLang="en-US" sz="2200" b="0" i="1">
                          <a:solidFill>
                            <a:schemeClr val="tx2"/>
                          </a:solidFill>
                          <a:latin typeface="Cambria Math" panose="02040503050406030204" pitchFamily="18" charset="0"/>
                        </a:rPr>
                        <m:t>𝜙</m:t>
                      </m:r>
                      <m:d>
                        <m:dPr>
                          <m:ctrlPr>
                            <a:rPr lang="zh-CN" altLang="en-US" sz="2200" b="0" i="1">
                              <a:solidFill>
                                <a:schemeClr val="tx2"/>
                              </a:solidFill>
                              <a:latin typeface="Cambria Math" panose="02040503050406030204" pitchFamily="18" charset="0"/>
                            </a:rPr>
                          </m:ctrlPr>
                        </m:dPr>
                        <m:e>
                          <m:r>
                            <a:rPr lang="zh-CN" altLang="en-US" sz="2200" b="0" i="1">
                              <a:solidFill>
                                <a:schemeClr val="tx2"/>
                              </a:solidFill>
                              <a:latin typeface="Cambria Math" panose="02040503050406030204" pitchFamily="18" charset="0"/>
                            </a:rPr>
                            <m:t>𝑟</m:t>
                          </m:r>
                          <m:r>
                            <a:rPr lang="zh-CN" altLang="en-US" sz="2200" b="0" i="0">
                              <a:solidFill>
                                <a:schemeClr val="tx2"/>
                              </a:solidFill>
                              <a:latin typeface="Cambria Math" panose="02040503050406030204" pitchFamily="18" charset="0"/>
                            </a:rPr>
                            <m:t>,</m:t>
                          </m:r>
                          <m:r>
                            <a:rPr lang="zh-CN" altLang="en-US" sz="2200" b="0" i="1">
                              <a:solidFill>
                                <a:schemeClr val="tx2"/>
                              </a:solidFill>
                              <a:latin typeface="Cambria Math" panose="02040503050406030204" pitchFamily="18" charset="0"/>
                            </a:rPr>
                            <m:t>𝐸</m:t>
                          </m:r>
                          <m:r>
                            <a:rPr lang="zh-CN" altLang="en-US" sz="2200" b="0" i="0">
                              <a:solidFill>
                                <a:schemeClr val="tx2"/>
                              </a:solidFill>
                              <a:latin typeface="Cambria Math" panose="02040503050406030204" pitchFamily="18" charset="0"/>
                            </a:rPr>
                            <m:t>,</m:t>
                          </m:r>
                          <m:r>
                            <m:rPr>
                              <m:sty m:val="p"/>
                            </m:rPr>
                            <a:rPr lang="zh-CN" altLang="en-US" sz="2200" b="0" i="0">
                              <a:solidFill>
                                <a:schemeClr val="tx2"/>
                              </a:solidFill>
                              <a:latin typeface="Cambria Math" panose="02040503050406030204" pitchFamily="18" charset="0"/>
                            </a:rPr>
                            <m:t>Ω</m:t>
                          </m:r>
                        </m:e>
                      </m:d>
                      <m:r>
                        <a:rPr lang="zh-CN" altLang="en-US" sz="2200" b="0" i="1">
                          <a:solidFill>
                            <a:schemeClr val="tx2"/>
                          </a:solidFill>
                          <a:latin typeface="Cambria Math" panose="02040503050406030204" pitchFamily="18" charset="0"/>
                        </a:rPr>
                        <m:t>𝑑</m:t>
                      </m:r>
                      <m:r>
                        <a:rPr lang="zh-CN" altLang="en-US" sz="2200" b="1" i="0">
                          <a:solidFill>
                            <a:schemeClr val="tx2"/>
                          </a:solidFill>
                          <a:latin typeface="Cambria Math" panose="02040503050406030204" pitchFamily="18" charset="0"/>
                        </a:rPr>
                        <m:t>𝛀</m:t>
                      </m:r>
                    </m:oMath>
                  </m:oMathPara>
                </a14:m>
                <a:endParaRPr lang="en-US" altLang="zh-CN" sz="2200" b="1" i="0" dirty="0">
                  <a:solidFill>
                    <a:schemeClr val="tx2"/>
                  </a:solidFill>
                  <a:latin typeface="Cambria Math" panose="02040503050406030204" pitchFamily="18" charset="0"/>
                </a:endParaRPr>
              </a:p>
              <a:p>
                <a:pPr>
                  <a:lnSpc>
                    <a:spcPct val="150000"/>
                  </a:lnSpc>
                </a:pPr>
                <a14:m>
                  <m:oMathPara xmlns:m="http://schemas.openxmlformats.org/officeDocument/2006/math">
                    <m:oMathParaPr>
                      <m:jc m:val="left"/>
                    </m:oMathParaPr>
                    <m:oMath xmlns:m="http://schemas.openxmlformats.org/officeDocument/2006/math">
                      <m:sSub>
                        <m:sSubPr>
                          <m:ctrlPr>
                            <a:rPr lang="zh-CN" altLang="en-US" sz="2200" b="1" i="1">
                              <a:solidFill>
                                <a:schemeClr val="tx2"/>
                              </a:solidFill>
                              <a:latin typeface="Cambria Math" panose="02040503050406030204" pitchFamily="18" charset="0"/>
                            </a:rPr>
                          </m:ctrlPr>
                        </m:sSubPr>
                        <m:e>
                          <m:r>
                            <a:rPr lang="zh-CN" altLang="en-US" sz="2200" b="0" i="1">
                              <a:solidFill>
                                <a:schemeClr val="tx2"/>
                              </a:solidFill>
                              <a:latin typeface="Cambria Math" panose="02040503050406030204" pitchFamily="18" charset="0"/>
                            </a:rPr>
                            <m:t>𝐽</m:t>
                          </m:r>
                        </m:e>
                        <m:sub>
                          <m:r>
                            <a:rPr lang="zh-CN" altLang="en-US" sz="2200" b="0" i="1">
                              <a:solidFill>
                                <a:schemeClr val="tx2"/>
                              </a:solidFill>
                              <a:latin typeface="Cambria Math" panose="02040503050406030204" pitchFamily="18" charset="0"/>
                            </a:rPr>
                            <m:t>𝑛</m:t>
                          </m:r>
                        </m:sub>
                      </m:sSub>
                      <m:r>
                        <a:rPr lang="zh-CN" altLang="en-US" sz="2200" b="0" i="0">
                          <a:solidFill>
                            <a:schemeClr val="tx2"/>
                          </a:solidFill>
                          <a:latin typeface="Cambria Math" panose="02040503050406030204" pitchFamily="18" charset="0"/>
                        </a:rPr>
                        <m:t>(</m:t>
                      </m:r>
                      <m:r>
                        <a:rPr lang="zh-CN" altLang="en-US" sz="2200" b="1" i="0">
                          <a:solidFill>
                            <a:schemeClr val="tx2"/>
                          </a:solidFill>
                          <a:latin typeface="Cambria Math" panose="02040503050406030204" pitchFamily="18" charset="0"/>
                        </a:rPr>
                        <m:t>𝐫</m:t>
                      </m:r>
                      <m:r>
                        <a:rPr lang="zh-CN" altLang="en-US" sz="2200" b="0" i="0">
                          <a:solidFill>
                            <a:schemeClr val="tx2"/>
                          </a:solidFill>
                          <a:latin typeface="Cambria Math" panose="02040503050406030204" pitchFamily="18" charset="0"/>
                        </a:rPr>
                        <m:t>,</m:t>
                      </m:r>
                      <m:r>
                        <a:rPr lang="zh-CN" altLang="en-US" sz="2200" b="0" i="1">
                          <a:solidFill>
                            <a:schemeClr val="tx2"/>
                          </a:solidFill>
                          <a:latin typeface="Cambria Math" panose="02040503050406030204" pitchFamily="18" charset="0"/>
                        </a:rPr>
                        <m:t>𝐸</m:t>
                      </m:r>
                      <m:r>
                        <a:rPr lang="zh-CN" altLang="en-US" sz="2200" b="0" i="0">
                          <a:solidFill>
                            <a:schemeClr val="tx2"/>
                          </a:solidFill>
                          <a:latin typeface="Cambria Math" panose="02040503050406030204" pitchFamily="18" charset="0"/>
                        </a:rPr>
                        <m:t>)=</m:t>
                      </m:r>
                      <m:r>
                        <a:rPr lang="zh-CN" altLang="en-US" sz="2200" b="1" i="0">
                          <a:solidFill>
                            <a:schemeClr val="tx2"/>
                          </a:solidFill>
                          <a:latin typeface="Cambria Math" panose="02040503050406030204" pitchFamily="18" charset="0"/>
                        </a:rPr>
                        <m:t>𝐉</m:t>
                      </m:r>
                      <m:r>
                        <a:rPr lang="zh-CN" altLang="en-US" sz="2200" b="0" i="0">
                          <a:solidFill>
                            <a:schemeClr val="tx2"/>
                          </a:solidFill>
                          <a:latin typeface="Cambria Math" panose="02040503050406030204" pitchFamily="18" charset="0"/>
                        </a:rPr>
                        <m:t>(</m:t>
                      </m:r>
                      <m:r>
                        <a:rPr lang="zh-CN" altLang="en-US" sz="2200" b="1" i="0">
                          <a:solidFill>
                            <a:schemeClr val="tx2"/>
                          </a:solidFill>
                          <a:latin typeface="Cambria Math" panose="02040503050406030204" pitchFamily="18" charset="0"/>
                        </a:rPr>
                        <m:t>𝐫</m:t>
                      </m:r>
                      <m:r>
                        <a:rPr lang="zh-CN" altLang="en-US" sz="2200" b="0" i="0">
                          <a:solidFill>
                            <a:schemeClr val="tx2"/>
                          </a:solidFill>
                          <a:latin typeface="Cambria Math" panose="02040503050406030204" pitchFamily="18" charset="0"/>
                        </a:rPr>
                        <m:t>,</m:t>
                      </m:r>
                      <m:r>
                        <a:rPr lang="zh-CN" altLang="en-US" sz="2200" b="0" i="1">
                          <a:solidFill>
                            <a:schemeClr val="tx2"/>
                          </a:solidFill>
                          <a:latin typeface="Cambria Math" panose="02040503050406030204" pitchFamily="18" charset="0"/>
                        </a:rPr>
                        <m:t>𝐸</m:t>
                      </m:r>
                      <m:r>
                        <a:rPr lang="zh-CN" altLang="en-US" sz="2200" b="0" i="0">
                          <a:solidFill>
                            <a:schemeClr val="tx2"/>
                          </a:solidFill>
                          <a:latin typeface="Cambria Math" panose="02040503050406030204" pitchFamily="18" charset="0"/>
                        </a:rPr>
                        <m:t>)⋅</m:t>
                      </m:r>
                      <m:r>
                        <a:rPr lang="zh-CN" altLang="en-US" sz="2200" b="1" i="0">
                          <a:solidFill>
                            <a:schemeClr val="tx2"/>
                          </a:solidFill>
                          <a:latin typeface="Cambria Math" panose="02040503050406030204" pitchFamily="18" charset="0"/>
                        </a:rPr>
                        <m:t>𝐧</m:t>
                      </m:r>
                    </m:oMath>
                  </m:oMathPara>
                </a14:m>
                <a:endParaRPr lang="zh-CN" altLang="en-US" sz="2200" dirty="0">
                  <a:solidFill>
                    <a:schemeClr val="tx2"/>
                  </a:solidFill>
                </a:endParaRPr>
              </a:p>
            </p:txBody>
          </p:sp>
        </mc:Choice>
        <mc:Fallback>
          <p:sp>
            <p:nvSpPr>
              <p:cNvPr id="8" name="矩形 7"/>
              <p:cNvSpPr>
                <a:spLocks noRot="1" noChangeAspect="1" noMove="1" noResize="1" noEditPoints="1" noAdjustHandles="1" noChangeArrowheads="1" noChangeShapeType="1" noTextEdit="1"/>
              </p:cNvSpPr>
              <p:nvPr/>
            </p:nvSpPr>
            <p:spPr>
              <a:xfrm>
                <a:off x="4133027" y="552982"/>
                <a:ext cx="4869167" cy="3560205"/>
              </a:xfrm>
              <a:prstGeom prst="rect">
                <a:avLst/>
              </a:prstGeom>
              <a:blipFill rotWithShape="1">
                <a:blip r:embed="rId2"/>
                <a:stretch>
                  <a:fillRect l="-9" t="-15" r="9" b="8"/>
                </a:stretch>
              </a:blipFill>
            </p:spPr>
            <p:txBody>
              <a:bodyPr/>
              <a:lstStyle/>
              <a:p>
                <a:r>
                  <a:rPr lang="zh-CN" altLang="en-US">
                    <a:noFill/>
                  </a:rPr>
                  <a:t> </a:t>
                </a:r>
              </a:p>
            </p:txBody>
          </p:sp>
        </mc:Fallback>
      </mc:AlternateContent>
      <p:pic>
        <p:nvPicPr>
          <p:cNvPr id="10" name="图片 9"/>
          <p:cNvPicPr>
            <a:picLocks noChangeAspect="1"/>
          </p:cNvPicPr>
          <p:nvPr/>
        </p:nvPicPr>
        <p:blipFill rotWithShape="1">
          <a:blip r:embed="rId3"/>
          <a:srcRect l="60983" t="57282" r="1801" b="2259"/>
          <a:stretch>
            <a:fillRect/>
          </a:stretch>
        </p:blipFill>
        <p:spPr>
          <a:xfrm>
            <a:off x="4825731" y="4509120"/>
            <a:ext cx="2952328" cy="1849760"/>
          </a:xfrm>
          <a:prstGeom prst="rect">
            <a:avLst/>
          </a:prstGeom>
        </p:spPr>
      </p:pic>
      <p:sp>
        <p:nvSpPr>
          <p:cNvPr id="12" name="椭圆 11"/>
          <p:cNvSpPr/>
          <p:nvPr/>
        </p:nvSpPr>
        <p:spPr>
          <a:xfrm>
            <a:off x="5508104" y="2636912"/>
            <a:ext cx="914400" cy="3048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5508104" y="3306263"/>
            <a:ext cx="914400" cy="3048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arn(inVertical)">
                                      <p:cBhvr>
                                        <p:cTn id="7" dur="500"/>
                                        <p:tgtEl>
                                          <p:spTgt spid="13"/>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barn(inVertical)">
                                      <p:cBhvr>
                                        <p:cTn id="10"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a:latin typeface="黑体" panose="02010609060101010101" pitchFamily="49" charset="-122"/>
              </a:rPr>
              <a:t>叠加原理</a:t>
            </a:r>
            <a:endParaRPr lang="zh-CN" altLang="en-US" dirty="0"/>
          </a:p>
        </p:txBody>
      </p:sp>
      <mc:AlternateContent xmlns:mc="http://schemas.openxmlformats.org/markup-compatibility/2006">
        <mc:Choice xmlns:a14="http://schemas.microsoft.com/office/drawing/2010/main" Requires="a14">
          <p:sp>
            <p:nvSpPr>
              <p:cNvPr id="4" name="矩形 3"/>
              <p:cNvSpPr/>
              <p:nvPr/>
            </p:nvSpPr>
            <p:spPr>
              <a:xfrm>
                <a:off x="130521" y="476672"/>
                <a:ext cx="8712968" cy="6198620"/>
              </a:xfrm>
              <a:prstGeom prst="rect">
                <a:avLst/>
              </a:prstGeom>
            </p:spPr>
            <p:txBody>
              <a:bodyPr wrap="square">
                <a:spAutoFit/>
              </a:bodyPr>
              <a:lstStyle/>
              <a:p>
                <a:pPr>
                  <a:lnSpc>
                    <a:spcPct val="150000"/>
                  </a:lnSpc>
                  <a:spcAft>
                    <a:spcPts val="1200"/>
                  </a:spcAft>
                </a:pPr>
                <a:r>
                  <a:rPr lang="zh-CN" altLang="zh-CN" sz="2200" dirty="0">
                    <a:solidFill>
                      <a:schemeClr val="tx2"/>
                    </a:solidFill>
                    <a:latin typeface="华文楷体" panose="02010600040101010101" charset="-122"/>
                    <a:ea typeface="华文楷体" panose="02010600040101010101" charset="-122"/>
                    <a:cs typeface="Times New Roman" panose="02020603050405020304" pitchFamily="18" charset="0"/>
                  </a:rPr>
                  <a:t>将上述结果用于本题中，在 </a:t>
                </a:r>
                <a14:m>
                  <m:oMath xmlns:m="http://schemas.openxmlformats.org/officeDocument/2006/math">
                    <m:sSup>
                      <m:sSupPr>
                        <m:ctrlPr>
                          <a:rPr lang="zh-CN" altLang="zh-CN" sz="2200" i="1">
                            <a:solidFill>
                              <a:schemeClr val="tx2"/>
                            </a:solidFill>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22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𝑥</m:t>
                        </m:r>
                      </m:e>
                      <m:sup>
                        <m:r>
                          <a:rPr lang="en-US" altLang="zh-CN" sz="2200" i="1">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sup>
                    </m:sSup>
                  </m:oMath>
                </a14:m>
                <a:r>
                  <a:rPr lang="en-US" altLang="zh-CN" sz="2200" dirty="0">
                    <a:solidFill>
                      <a:schemeClr val="tx2"/>
                    </a:solidFill>
                    <a:latin typeface="华文楷体" panose="02010600040101010101" charset="-122"/>
                    <a:ea typeface="华文楷体" panose="02010600040101010101" charset="-122"/>
                    <a:cs typeface="Times New Roman" panose="02020603050405020304" pitchFamily="18" charset="0"/>
                  </a:rPr>
                  <a:t> </a:t>
                </a:r>
                <a:r>
                  <a:rPr lang="zh-CN" altLang="zh-CN" sz="2200" dirty="0">
                    <a:solidFill>
                      <a:schemeClr val="tx2"/>
                    </a:solidFill>
                    <a:latin typeface="华文楷体" panose="02010600040101010101" charset="-122"/>
                    <a:ea typeface="华文楷体" panose="02010600040101010101" charset="-122"/>
                    <a:cs typeface="Times New Roman" panose="02020603050405020304" pitchFamily="18" charset="0"/>
                  </a:rPr>
                  <a:t>处存在一强度为 </a:t>
                </a:r>
                <a14:m>
                  <m:oMath xmlns:m="http://schemas.openxmlformats.org/officeDocument/2006/math">
                    <m:r>
                      <a:rPr lang="en-US" altLang="zh-CN" sz="22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𝑆</m:t>
                    </m:r>
                    <m:d>
                      <m:dPr>
                        <m:ctrlPr>
                          <a:rPr lang="zh-CN" altLang="zh-CN" sz="2200" i="1">
                            <a:solidFill>
                              <a:schemeClr val="tx2"/>
                            </a:solidFill>
                            <a:latin typeface="Cambria Math" panose="02040503050406030204" pitchFamily="18" charset="0"/>
                            <a:ea typeface="Cambria Math" panose="02040503050406030204" pitchFamily="18" charset="0"/>
                            <a:cs typeface="Times New Roman" panose="02020603050405020304" pitchFamily="18" charset="0"/>
                          </a:rPr>
                        </m:ctrlPr>
                      </m:dPr>
                      <m:e>
                        <m:sSup>
                          <m:sSupPr>
                            <m:ctrlPr>
                              <a:rPr lang="zh-CN" altLang="zh-CN" sz="2200" i="1">
                                <a:solidFill>
                                  <a:schemeClr val="tx2"/>
                                </a:solidFill>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22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𝑥</m:t>
                            </m:r>
                          </m:e>
                          <m:sup>
                            <m:r>
                              <a:rPr lang="en-US" altLang="zh-CN" sz="2200" i="1">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sup>
                        </m:sSup>
                      </m:e>
                    </m:d>
                    <m:r>
                      <a:rPr lang="en-US" altLang="zh-CN" sz="22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𝑑</m:t>
                    </m:r>
                    <m:sSup>
                      <m:sSupPr>
                        <m:ctrlPr>
                          <a:rPr lang="zh-CN" altLang="zh-CN" sz="2200" i="1">
                            <a:solidFill>
                              <a:schemeClr val="tx2"/>
                            </a:solidFill>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22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𝑥</m:t>
                        </m:r>
                      </m:e>
                      <m:sup>
                        <m:r>
                          <a:rPr lang="en-US" altLang="zh-CN" sz="2200" i="1">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sup>
                    </m:sSup>
                  </m:oMath>
                </a14:m>
                <a:r>
                  <a:rPr lang="en-US" altLang="zh-CN" sz="2200" dirty="0">
                    <a:solidFill>
                      <a:schemeClr val="tx2"/>
                    </a:solidFill>
                    <a:latin typeface="华文楷体" panose="02010600040101010101" charset="-122"/>
                    <a:ea typeface="华文楷体" panose="02010600040101010101" charset="-122"/>
                    <a:cs typeface="Times New Roman" panose="02020603050405020304" pitchFamily="18" charset="0"/>
                  </a:rPr>
                  <a:t> </a:t>
                </a:r>
                <a:r>
                  <a:rPr lang="zh-CN" altLang="zh-CN" sz="2200" dirty="0">
                    <a:solidFill>
                      <a:schemeClr val="tx2"/>
                    </a:solidFill>
                    <a:latin typeface="华文楷体" panose="02010600040101010101" charset="-122"/>
                    <a:ea typeface="华文楷体" panose="02010600040101010101" charset="-122"/>
                    <a:cs typeface="Times New Roman" panose="02020603050405020304" pitchFamily="18" charset="0"/>
                  </a:rPr>
                  <a:t>的平面 源，则通量分布将为</a:t>
                </a:r>
                <a:r>
                  <a:rPr lang="en-US" altLang="zh-CN" sz="2200" dirty="0">
                    <a:solidFill>
                      <a:schemeClr val="tx2"/>
                    </a:solidFill>
                    <a:latin typeface="华文楷体" panose="02010600040101010101" charset="-122"/>
                    <a:ea typeface="华文楷体" panose="02010600040101010101" charset="-122"/>
                    <a:cs typeface="Times New Roman" panose="02020603050405020304" pitchFamily="18" charset="0"/>
                  </a:rPr>
                  <a:t>:</a:t>
                </a:r>
                <a:endParaRPr lang="zh-CN" altLang="zh-CN" sz="2200" dirty="0">
                  <a:solidFill>
                    <a:schemeClr val="tx2"/>
                  </a:solidFill>
                  <a:latin typeface="华文楷体" panose="02010600040101010101" charset="-122"/>
                  <a:ea typeface="华文楷体" panose="02010600040101010101" charset="-122"/>
                  <a:cs typeface="Times New Roman" panose="02020603050405020304" pitchFamily="18" charset="0"/>
                </a:endParaRPr>
              </a:p>
              <a:p>
                <a:pPr algn="just">
                  <a:spcAft>
                    <a:spcPts val="1200"/>
                  </a:spcAft>
                </a:pPr>
                <a14:m>
                  <m:oMath xmlns:m="http://schemas.openxmlformats.org/officeDocument/2006/math">
                    <m:sSup>
                      <m:sSupPr>
                        <m:ctrlPr>
                          <a:rPr lang="zh-CN" altLang="zh-CN" sz="2200" i="1" smtClean="0">
                            <a:solidFill>
                              <a:schemeClr val="tx2"/>
                            </a:solidFill>
                            <a:latin typeface="Cambria Math" panose="02040503050406030204" pitchFamily="18" charset="0"/>
                            <a:ea typeface="Cambria Math" panose="02040503050406030204" pitchFamily="18" charset="0"/>
                            <a:cs typeface="Times New Roman" panose="02020603050405020304" pitchFamily="18" charset="0"/>
                          </a:rPr>
                        </m:ctrlPr>
                      </m:sSupPr>
                      <m:e>
                        <m:r>
                          <m:rPr>
                            <m:sty m:val="p"/>
                          </m:rPr>
                          <a:rPr lang="en-US" altLang="zh-CN" sz="2200">
                            <a:solidFill>
                              <a:schemeClr val="tx2"/>
                            </a:solidFill>
                            <a:latin typeface="Cambria Math" panose="02040503050406030204" pitchFamily="18" charset="0"/>
                            <a:ea typeface="等线" panose="02010600030101010101" pitchFamily="2" charset="-122"/>
                            <a:cs typeface="Times New Roman" panose="02020603050405020304" pitchFamily="18" charset="0"/>
                          </a:rPr>
                          <m:t>Φ</m:t>
                        </m:r>
                      </m:e>
                      <m:sup>
                        <m:r>
                          <a:rPr lang="en-US" altLang="zh-CN" sz="2200" i="1">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sup>
                    </m:sSup>
                    <m:r>
                      <a:rPr lang="en-US" altLang="zh-CN" sz="2200">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r>
                      <a:rPr lang="en-US" altLang="zh-CN" sz="22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𝑥</m:t>
                    </m:r>
                    <m:r>
                      <a:rPr lang="en-US" altLang="zh-CN" sz="2200">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r>
                      <a:rPr lang="en-US" altLang="zh-CN" sz="22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𝑑</m:t>
                    </m:r>
                    <m:sSup>
                      <m:sSupPr>
                        <m:ctrlPr>
                          <a:rPr lang="zh-CN" altLang="zh-CN" sz="2200" i="1">
                            <a:solidFill>
                              <a:schemeClr val="tx2"/>
                            </a:solidFill>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22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𝑥</m:t>
                        </m:r>
                      </m:e>
                      <m:sup>
                        <m:r>
                          <a:rPr lang="en-US" altLang="zh-CN" sz="2200" i="1">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sup>
                    </m:sSup>
                    <m:r>
                      <a:rPr lang="en-US" altLang="zh-CN" sz="2200">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f>
                      <m:fPr>
                        <m:ctrlPr>
                          <a:rPr lang="zh-CN" altLang="zh-CN" sz="2200" i="1">
                            <a:solidFill>
                              <a:schemeClr val="tx2"/>
                            </a:solidFill>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22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𝐿𝑠</m:t>
                        </m:r>
                        <m:d>
                          <m:dPr>
                            <m:ctrlPr>
                              <a:rPr lang="zh-CN" altLang="zh-CN" sz="2200" i="1">
                                <a:solidFill>
                                  <a:schemeClr val="tx2"/>
                                </a:solidFill>
                                <a:latin typeface="Cambria Math" panose="02040503050406030204" pitchFamily="18" charset="0"/>
                                <a:ea typeface="Cambria Math" panose="02040503050406030204" pitchFamily="18" charset="0"/>
                                <a:cs typeface="Times New Roman" panose="02020603050405020304" pitchFamily="18" charset="0"/>
                              </a:rPr>
                            </m:ctrlPr>
                          </m:dPr>
                          <m:e>
                            <m:sSup>
                              <m:sSupPr>
                                <m:ctrlPr>
                                  <a:rPr lang="zh-CN" altLang="zh-CN" sz="2200" i="1">
                                    <a:solidFill>
                                      <a:schemeClr val="tx2"/>
                                    </a:solidFill>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22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𝑥</m:t>
                                </m:r>
                              </m:e>
                              <m:sup>
                                <m:r>
                                  <a:rPr lang="en-US" altLang="zh-CN" sz="2200" i="1">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sup>
                            </m:sSup>
                          </m:e>
                        </m:d>
                        <m:r>
                          <a:rPr lang="en-US" altLang="zh-CN" sz="22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𝑑</m:t>
                        </m:r>
                        <m:sSup>
                          <m:sSupPr>
                            <m:ctrlPr>
                              <a:rPr lang="zh-CN" altLang="zh-CN" sz="2200" i="1">
                                <a:solidFill>
                                  <a:schemeClr val="tx2"/>
                                </a:solidFill>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22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𝑥</m:t>
                            </m:r>
                          </m:e>
                          <m:sup>
                            <m:r>
                              <a:rPr lang="en-US" altLang="zh-CN" sz="2200" i="1">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sup>
                        </m:sSup>
                      </m:num>
                      <m:den>
                        <m:r>
                          <a:rPr lang="en-US" altLang="zh-CN" sz="2200">
                            <a:solidFill>
                              <a:schemeClr val="tx2"/>
                            </a:solidFill>
                            <a:latin typeface="Cambria Math" panose="02040503050406030204" pitchFamily="18" charset="0"/>
                            <a:ea typeface="等线" panose="02010600030101010101" pitchFamily="2" charset="-122"/>
                            <a:cs typeface="Times New Roman" panose="02020603050405020304" pitchFamily="18" charset="0"/>
                          </a:rPr>
                          <m:t>2</m:t>
                        </m:r>
                        <m:r>
                          <a:rPr lang="en-US" altLang="zh-CN" sz="22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𝐷</m:t>
                        </m:r>
                      </m:den>
                    </m:f>
                    <m:sSup>
                      <m:sSupPr>
                        <m:ctrlPr>
                          <a:rPr lang="zh-CN" altLang="zh-CN" sz="2200" i="1">
                            <a:solidFill>
                              <a:schemeClr val="tx2"/>
                            </a:solidFill>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22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𝑒</m:t>
                        </m:r>
                      </m:e>
                      <m:sup>
                        <m:r>
                          <a:rPr lang="en-US" altLang="zh-CN" sz="2200" i="1">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d>
                          <m:dPr>
                            <m:begChr m:val="|"/>
                            <m:endChr m:val="|"/>
                            <m:ctrlPr>
                              <a:rPr lang="zh-CN" altLang="zh-CN" sz="2200" i="1">
                                <a:solidFill>
                                  <a:schemeClr val="tx2"/>
                                </a:solidFill>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22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𝑥</m:t>
                            </m:r>
                            <m:r>
                              <a:rPr lang="en-US" altLang="zh-CN" sz="2200" i="1">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sSup>
                              <m:sSupPr>
                                <m:ctrlPr>
                                  <a:rPr lang="zh-CN" altLang="zh-CN" sz="2200" i="1">
                                    <a:solidFill>
                                      <a:schemeClr val="tx2"/>
                                    </a:solidFill>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22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𝑥</m:t>
                                </m:r>
                              </m:e>
                              <m:sup>
                                <m:r>
                                  <a:rPr lang="en-US" altLang="zh-CN" sz="2200" i="1">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sup>
                            </m:sSup>
                          </m:e>
                        </m:d>
                        <m:r>
                          <a:rPr lang="en-US" altLang="zh-CN" sz="2200">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r>
                          <a:rPr lang="en-US" altLang="zh-CN" sz="22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𝐿</m:t>
                        </m:r>
                      </m:sup>
                    </m:sSup>
                  </m:oMath>
                </a14:m>
                <a:r>
                  <a:rPr lang="en-US" altLang="zh-CN" sz="2200" dirty="0">
                    <a:solidFill>
                      <a:schemeClr val="tx2"/>
                    </a:solidFill>
                    <a:latin typeface="华文楷体" panose="02010600040101010101" charset="-122"/>
                    <a:ea typeface="华文楷体" panose="02010600040101010101" charset="-122"/>
                    <a:cs typeface="Times New Roman" panose="02020603050405020304" pitchFamily="18" charset="0"/>
                  </a:rPr>
                  <a:t> </a:t>
                </a:r>
                <a:endParaRPr lang="zh-CN" altLang="zh-CN" sz="2200" dirty="0">
                  <a:solidFill>
                    <a:schemeClr val="tx2"/>
                  </a:solidFill>
                  <a:latin typeface="华文楷体" panose="02010600040101010101" charset="-122"/>
                  <a:ea typeface="华文楷体" panose="02010600040101010101" charset="-122"/>
                  <a:cs typeface="Times New Roman" panose="02020603050405020304" pitchFamily="18" charset="0"/>
                </a:endParaRPr>
              </a:p>
              <a:p>
                <a:pPr algn="just">
                  <a:lnSpc>
                    <a:spcPct val="150000"/>
                  </a:lnSpc>
                  <a:spcAft>
                    <a:spcPts val="1200"/>
                  </a:spcAft>
                </a:pPr>
                <a:r>
                  <a:rPr lang="zh-CN" altLang="zh-CN" sz="2200" dirty="0">
                    <a:solidFill>
                      <a:schemeClr val="tx2"/>
                    </a:solidFill>
                    <a:latin typeface="华文楷体" panose="02010600040101010101" charset="-122"/>
                    <a:ea typeface="华文楷体" panose="02010600040101010101" charset="-122"/>
                    <a:cs typeface="Times New Roman" panose="02020603050405020304" pitchFamily="18" charset="0"/>
                  </a:rPr>
                  <a:t>考虑所有中子源的影响，可得最终通量分布为</a:t>
                </a:r>
                <a:r>
                  <a:rPr lang="en-US" altLang="zh-CN" sz="2200" dirty="0">
                    <a:solidFill>
                      <a:schemeClr val="tx2"/>
                    </a:solidFill>
                    <a:latin typeface="华文楷体" panose="02010600040101010101" charset="-122"/>
                    <a:ea typeface="华文楷体" panose="02010600040101010101" charset="-122"/>
                    <a:cs typeface="Times New Roman" panose="02020603050405020304" pitchFamily="18" charset="0"/>
                  </a:rPr>
                  <a:t>:</a:t>
                </a:r>
                <a:br>
                  <a:rPr lang="en-US" altLang="zh-CN" sz="2200" dirty="0">
                    <a:solidFill>
                      <a:schemeClr val="tx2"/>
                    </a:solidFill>
                    <a:latin typeface="华文楷体" panose="02010600040101010101" charset="-122"/>
                    <a:ea typeface="华文楷体" panose="02010600040101010101" charset="-122"/>
                    <a:cs typeface="Times New Roman" panose="02020603050405020304" pitchFamily="18" charset="0"/>
                  </a:rPr>
                </a:br>
                <a14:m>
                  <m:oMathPara xmlns:m="http://schemas.openxmlformats.org/officeDocument/2006/math">
                    <m:oMathParaPr>
                      <m:jc m:val="left"/>
                    </m:oMathParaPr>
                    <m:oMath xmlns:m="http://schemas.openxmlformats.org/officeDocument/2006/math">
                      <m:r>
                        <m:rPr>
                          <m:sty m:val="p"/>
                        </m:rPr>
                        <a:rPr lang="en-US" altLang="zh-CN" sz="2200">
                          <a:solidFill>
                            <a:schemeClr val="tx2"/>
                          </a:solidFill>
                          <a:latin typeface="Cambria Math" panose="02040503050406030204" pitchFamily="18" charset="0"/>
                          <a:ea typeface="等线" panose="02010600030101010101" pitchFamily="2" charset="-122"/>
                          <a:cs typeface="Times New Roman" panose="02020603050405020304" pitchFamily="18" charset="0"/>
                        </a:rPr>
                        <m:t>Φ</m:t>
                      </m:r>
                      <m:r>
                        <a:rPr lang="en-US" altLang="zh-CN" sz="2200">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r>
                        <a:rPr lang="en-US" altLang="zh-CN" sz="22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𝑥</m:t>
                      </m:r>
                      <m:r>
                        <a:rPr lang="en-US" altLang="zh-CN" sz="2200">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sSubSup>
                        <m:sSubSupPr>
                          <m:ctrlPr>
                            <a:rPr lang="zh-CN" altLang="zh-CN" sz="2200" i="1">
                              <a:solidFill>
                                <a:schemeClr val="tx2"/>
                              </a:solidFill>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sz="2200">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e>
                        <m:sub>
                          <m:r>
                            <a:rPr lang="en-US" altLang="zh-CN" sz="2200" i="1">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r>
                            <a:rPr lang="en-US" altLang="zh-CN" sz="2200">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sub>
                        <m:sup>
                          <m:r>
                            <a:rPr lang="en-US" altLang="zh-CN" sz="2200">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sup>
                      </m:sSubSup>
                      <m:r>
                        <a:rPr lang="en-US" altLang="zh-CN" sz="2200">
                          <a:solidFill>
                            <a:schemeClr val="tx2"/>
                          </a:solidFill>
                          <a:latin typeface="Cambria Math" panose="02040503050406030204" pitchFamily="18" charset="0"/>
                          <a:ea typeface="等线" panose="02010600030101010101" pitchFamily="2" charset="-122"/>
                          <a:cs typeface="Times New Roman" panose="02020603050405020304" pitchFamily="18" charset="0"/>
                        </a:rPr>
                        <m:t> </m:t>
                      </m:r>
                      <m:sSup>
                        <m:sSupPr>
                          <m:ctrlPr>
                            <a:rPr lang="zh-CN" altLang="zh-CN" sz="2200" i="1">
                              <a:solidFill>
                                <a:schemeClr val="tx2"/>
                              </a:solidFill>
                              <a:latin typeface="Cambria Math" panose="02040503050406030204" pitchFamily="18" charset="0"/>
                              <a:ea typeface="Cambria Math" panose="02040503050406030204" pitchFamily="18" charset="0"/>
                              <a:cs typeface="Times New Roman" panose="02020603050405020304" pitchFamily="18" charset="0"/>
                            </a:rPr>
                          </m:ctrlPr>
                        </m:sSupPr>
                        <m:e>
                          <m:r>
                            <m:rPr>
                              <m:sty m:val="p"/>
                            </m:rPr>
                            <a:rPr lang="en-US" altLang="zh-CN" sz="2200">
                              <a:solidFill>
                                <a:schemeClr val="tx2"/>
                              </a:solidFill>
                              <a:latin typeface="Cambria Math" panose="02040503050406030204" pitchFamily="18" charset="0"/>
                              <a:ea typeface="等线" panose="02010600030101010101" pitchFamily="2" charset="-122"/>
                              <a:cs typeface="Times New Roman" panose="02020603050405020304" pitchFamily="18" charset="0"/>
                            </a:rPr>
                            <m:t>Φ</m:t>
                          </m:r>
                        </m:e>
                        <m:sup>
                          <m:r>
                            <a:rPr lang="en-US" altLang="zh-CN" sz="2200" i="1">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sup>
                      </m:sSup>
                      <m:r>
                        <a:rPr lang="en-US" altLang="zh-CN" sz="2200">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r>
                        <a:rPr lang="en-US" altLang="zh-CN" sz="22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𝑥</m:t>
                      </m:r>
                      <m:r>
                        <a:rPr lang="en-US" altLang="zh-CN" sz="2200">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r>
                        <a:rPr lang="en-US" altLang="zh-CN" sz="22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𝑑</m:t>
                      </m:r>
                      <m:sSup>
                        <m:sSupPr>
                          <m:ctrlPr>
                            <a:rPr lang="zh-CN" altLang="zh-CN" sz="2200" i="1">
                              <a:solidFill>
                                <a:schemeClr val="tx2"/>
                              </a:solidFill>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22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𝑥</m:t>
                          </m:r>
                        </m:e>
                        <m:sup>
                          <m:r>
                            <a:rPr lang="en-US" altLang="zh-CN" sz="2200" i="1">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sup>
                      </m:sSup>
                      <m:r>
                        <a:rPr lang="en-US" altLang="zh-CN" sz="2200">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sSubSup>
                        <m:sSubSupPr>
                          <m:ctrlPr>
                            <a:rPr lang="zh-CN" altLang="zh-CN" sz="2200" i="1">
                              <a:solidFill>
                                <a:schemeClr val="tx2"/>
                              </a:solidFill>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sz="2200">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e>
                        <m:sub>
                          <m:r>
                            <a:rPr lang="en-US" altLang="zh-CN" sz="2200" i="1">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r>
                            <a:rPr lang="en-US" altLang="zh-CN" sz="2200">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sub>
                        <m:sup>
                          <m:r>
                            <a:rPr lang="en-US" altLang="zh-CN" sz="2200">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sup>
                      </m:sSubSup>
                      <m:r>
                        <a:rPr lang="en-US" altLang="zh-CN" sz="2200">
                          <a:solidFill>
                            <a:schemeClr val="tx2"/>
                          </a:solidFill>
                          <a:latin typeface="Cambria Math" panose="02040503050406030204" pitchFamily="18" charset="0"/>
                          <a:ea typeface="等线" panose="02010600030101010101" pitchFamily="2" charset="-122"/>
                          <a:cs typeface="Times New Roman" panose="02020603050405020304" pitchFamily="18" charset="0"/>
                        </a:rPr>
                        <m:t> </m:t>
                      </m:r>
                      <m:f>
                        <m:fPr>
                          <m:ctrlPr>
                            <a:rPr lang="zh-CN" altLang="zh-CN" sz="2200" i="1">
                              <a:solidFill>
                                <a:schemeClr val="tx2"/>
                              </a:solidFill>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22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𝐿𝑠</m:t>
                          </m:r>
                          <m:d>
                            <m:dPr>
                              <m:ctrlPr>
                                <a:rPr lang="zh-CN" altLang="zh-CN" sz="2200" i="1">
                                  <a:solidFill>
                                    <a:schemeClr val="tx2"/>
                                  </a:solidFill>
                                  <a:latin typeface="Cambria Math" panose="02040503050406030204" pitchFamily="18" charset="0"/>
                                  <a:ea typeface="Cambria Math" panose="02040503050406030204" pitchFamily="18" charset="0"/>
                                  <a:cs typeface="Times New Roman" panose="02020603050405020304" pitchFamily="18" charset="0"/>
                                </a:rPr>
                              </m:ctrlPr>
                            </m:dPr>
                            <m:e>
                              <m:sSup>
                                <m:sSupPr>
                                  <m:ctrlPr>
                                    <a:rPr lang="zh-CN" altLang="zh-CN" sz="2200" i="1">
                                      <a:solidFill>
                                        <a:schemeClr val="tx2"/>
                                      </a:solidFill>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22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𝑥</m:t>
                                  </m:r>
                                </m:e>
                                <m:sup>
                                  <m:r>
                                    <a:rPr lang="en-US" altLang="zh-CN" sz="2200" i="1">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sup>
                              </m:sSup>
                            </m:e>
                          </m:d>
                        </m:num>
                        <m:den>
                          <m:r>
                            <a:rPr lang="en-US" altLang="zh-CN" sz="2200">
                              <a:solidFill>
                                <a:schemeClr val="tx2"/>
                              </a:solidFill>
                              <a:latin typeface="Cambria Math" panose="02040503050406030204" pitchFamily="18" charset="0"/>
                              <a:ea typeface="等线" panose="02010600030101010101" pitchFamily="2" charset="-122"/>
                              <a:cs typeface="Times New Roman" panose="02020603050405020304" pitchFamily="18" charset="0"/>
                            </a:rPr>
                            <m:t>2</m:t>
                          </m:r>
                          <m:r>
                            <a:rPr lang="en-US" altLang="zh-CN" sz="22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𝐷</m:t>
                          </m:r>
                        </m:den>
                      </m:f>
                      <m:sSup>
                        <m:sSupPr>
                          <m:ctrlPr>
                            <a:rPr lang="zh-CN" altLang="zh-CN" sz="2200" i="1">
                              <a:solidFill>
                                <a:schemeClr val="tx2"/>
                              </a:solidFill>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22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𝑒</m:t>
                          </m:r>
                        </m:e>
                        <m:sup>
                          <m:r>
                            <a:rPr lang="en-US" altLang="zh-CN" sz="2200" i="1">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d>
                            <m:dPr>
                              <m:begChr m:val="|"/>
                              <m:endChr m:val="|"/>
                              <m:ctrlPr>
                                <a:rPr lang="zh-CN" altLang="zh-CN" sz="2200" i="1">
                                  <a:solidFill>
                                    <a:schemeClr val="tx2"/>
                                  </a:solidFill>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22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𝑥</m:t>
                              </m:r>
                              <m:r>
                                <a:rPr lang="en-US" altLang="zh-CN" sz="2200" i="1">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sSup>
                                <m:sSupPr>
                                  <m:ctrlPr>
                                    <a:rPr lang="zh-CN" altLang="zh-CN" sz="2200" i="1">
                                      <a:solidFill>
                                        <a:schemeClr val="tx2"/>
                                      </a:solidFill>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22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𝑥</m:t>
                                  </m:r>
                                </m:e>
                                <m:sup>
                                  <m:r>
                                    <a:rPr lang="en-US" altLang="zh-CN" sz="2200" i="1">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sup>
                              </m:sSup>
                            </m:e>
                          </m:d>
                          <m:r>
                            <a:rPr lang="en-US" altLang="zh-CN" sz="2200">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r>
                            <a:rPr lang="en-US" altLang="zh-CN" sz="22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𝐿</m:t>
                          </m:r>
                        </m:sup>
                      </m:sSup>
                      <m:r>
                        <a:rPr lang="en-US" altLang="zh-CN" sz="22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𝑑</m:t>
                      </m:r>
                      <m:sSup>
                        <m:sSupPr>
                          <m:ctrlPr>
                            <a:rPr lang="zh-CN" altLang="zh-CN" sz="2200" i="1">
                              <a:solidFill>
                                <a:schemeClr val="tx2"/>
                              </a:solidFill>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22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𝑥</m:t>
                          </m:r>
                        </m:e>
                        <m:sup>
                          <m:r>
                            <a:rPr lang="en-US" altLang="zh-CN" sz="2200" i="1">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sup>
                      </m:sSup>
                      <m:r>
                        <a:rPr lang="en-US" altLang="zh-CN" sz="2200">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f>
                        <m:fPr>
                          <m:ctrlPr>
                            <a:rPr lang="zh-CN" altLang="zh-CN" sz="2200" i="1">
                              <a:solidFill>
                                <a:schemeClr val="tx2"/>
                              </a:solidFill>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22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𝑘𝐿</m:t>
                          </m:r>
                        </m:num>
                        <m:den>
                          <m:r>
                            <a:rPr lang="en-US" altLang="zh-CN" sz="2200">
                              <a:solidFill>
                                <a:schemeClr val="tx2"/>
                              </a:solidFill>
                              <a:latin typeface="Cambria Math" panose="02040503050406030204" pitchFamily="18" charset="0"/>
                              <a:ea typeface="等线" panose="02010600030101010101" pitchFamily="2" charset="-122"/>
                              <a:cs typeface="Times New Roman" panose="02020603050405020304" pitchFamily="18" charset="0"/>
                            </a:rPr>
                            <m:t>2</m:t>
                          </m:r>
                          <m:r>
                            <a:rPr lang="en-US" altLang="zh-CN" sz="22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𝐷</m:t>
                          </m:r>
                        </m:den>
                      </m:f>
                      <m:sSubSup>
                        <m:sSubSupPr>
                          <m:ctrlPr>
                            <a:rPr lang="zh-CN" altLang="zh-CN" sz="2200" i="1">
                              <a:solidFill>
                                <a:schemeClr val="tx2"/>
                              </a:solidFill>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sz="2200">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e>
                        <m:sub>
                          <m:r>
                            <a:rPr lang="en-US" altLang="zh-CN" sz="2200" i="1">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r>
                            <a:rPr lang="en-US" altLang="zh-CN" sz="2200">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sub>
                        <m:sup>
                          <m:r>
                            <a:rPr lang="en-US" altLang="zh-CN" sz="2200">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sup>
                      </m:sSubSup>
                      <m:r>
                        <a:rPr lang="en-US" altLang="zh-CN" sz="2200">
                          <a:solidFill>
                            <a:schemeClr val="tx2"/>
                          </a:solidFill>
                          <a:latin typeface="Cambria Math" panose="02040503050406030204" pitchFamily="18" charset="0"/>
                          <a:ea typeface="等线" panose="02010600030101010101" pitchFamily="2" charset="-122"/>
                          <a:cs typeface="Times New Roman" panose="02020603050405020304" pitchFamily="18" charset="0"/>
                        </a:rPr>
                        <m:t> </m:t>
                      </m:r>
                      <m:sSup>
                        <m:sSupPr>
                          <m:ctrlPr>
                            <a:rPr lang="zh-CN" altLang="zh-CN" sz="2200" i="1">
                              <a:solidFill>
                                <a:schemeClr val="tx2"/>
                              </a:solidFill>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22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𝑒</m:t>
                          </m:r>
                        </m:e>
                        <m:sup>
                          <m:r>
                            <a:rPr lang="en-US" altLang="zh-CN" sz="2200" i="1">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d>
                            <m:dPr>
                              <m:begChr m:val="|"/>
                              <m:endChr m:val="|"/>
                              <m:ctrlPr>
                                <a:rPr lang="zh-CN" altLang="zh-CN" sz="2200" i="1">
                                  <a:solidFill>
                                    <a:schemeClr val="tx2"/>
                                  </a:solidFill>
                                  <a:latin typeface="Cambria Math" panose="02040503050406030204" pitchFamily="18" charset="0"/>
                                  <a:ea typeface="Cambria Math" panose="02040503050406030204" pitchFamily="18" charset="0"/>
                                  <a:cs typeface="Times New Roman" panose="02020603050405020304" pitchFamily="18" charset="0"/>
                                </a:rPr>
                              </m:ctrlPr>
                            </m:dPr>
                            <m:e>
                              <m:sSup>
                                <m:sSupPr>
                                  <m:ctrlPr>
                                    <a:rPr lang="zh-CN" altLang="zh-CN" sz="2200" i="1">
                                      <a:solidFill>
                                        <a:schemeClr val="tx2"/>
                                      </a:solidFill>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22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𝑥</m:t>
                                  </m:r>
                                </m:e>
                                <m:sup>
                                  <m:r>
                                    <a:rPr lang="en-US" altLang="zh-CN" sz="2200" i="1">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sup>
                              </m:sSup>
                            </m:e>
                          </m:d>
                        </m:sup>
                      </m:sSup>
                      <m:sSup>
                        <m:sSupPr>
                          <m:ctrlPr>
                            <a:rPr lang="zh-CN" altLang="zh-CN" sz="2200" i="1">
                              <a:solidFill>
                                <a:schemeClr val="tx2"/>
                              </a:solidFill>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22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𝑒</m:t>
                          </m:r>
                        </m:e>
                        <m:sup>
                          <m:r>
                            <a:rPr lang="en-US" altLang="zh-CN" sz="2200" i="1">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d>
                            <m:dPr>
                              <m:begChr m:val="|"/>
                              <m:endChr m:val="|"/>
                              <m:ctrlPr>
                                <a:rPr lang="zh-CN" altLang="zh-CN" sz="2200" i="1">
                                  <a:solidFill>
                                    <a:schemeClr val="tx2"/>
                                  </a:solidFill>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22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𝑥</m:t>
                              </m:r>
                              <m:r>
                                <a:rPr lang="en-US" altLang="zh-CN" sz="2200" i="1">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sSup>
                                <m:sSupPr>
                                  <m:ctrlPr>
                                    <a:rPr lang="zh-CN" altLang="zh-CN" sz="2200" i="1">
                                      <a:solidFill>
                                        <a:schemeClr val="tx2"/>
                                      </a:solidFill>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22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𝑥</m:t>
                                  </m:r>
                                </m:e>
                                <m:sup>
                                  <m:r>
                                    <a:rPr lang="en-US" altLang="zh-CN" sz="2200" i="1">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sup>
                              </m:sSup>
                            </m:e>
                          </m:d>
                          <m:r>
                            <a:rPr lang="en-US" altLang="zh-CN" sz="2200">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r>
                            <a:rPr lang="en-US" altLang="zh-CN" sz="22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𝐿</m:t>
                          </m:r>
                        </m:sup>
                      </m:sSup>
                      <m:r>
                        <a:rPr lang="en-US" altLang="zh-CN" sz="22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𝑑</m:t>
                      </m:r>
                      <m:sSup>
                        <m:sSupPr>
                          <m:ctrlPr>
                            <a:rPr lang="zh-CN" altLang="zh-CN" sz="2200" i="1">
                              <a:solidFill>
                                <a:schemeClr val="tx2"/>
                              </a:solidFill>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22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𝑥</m:t>
                          </m:r>
                        </m:e>
                        <m:sup>
                          <m:r>
                            <a:rPr lang="en-US" altLang="zh-CN" sz="2200" i="1">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sup>
                      </m:sSup>
                    </m:oMath>
                  </m:oMathPara>
                </a14:m>
                <a:br>
                  <a:rPr lang="en-US" altLang="zh-CN" sz="2200" dirty="0">
                    <a:solidFill>
                      <a:schemeClr val="tx2"/>
                    </a:solidFill>
                    <a:latin typeface="华文楷体" panose="02010600040101010101" charset="-122"/>
                    <a:ea typeface="华文楷体" panose="02010600040101010101" charset="-122"/>
                    <a:cs typeface="Times New Roman" panose="02020603050405020304" pitchFamily="18" charset="0"/>
                  </a:rPr>
                </a:br>
                <a:r>
                  <a:rPr lang="zh-CN" altLang="zh-CN" sz="2200" dirty="0">
                    <a:solidFill>
                      <a:schemeClr val="tx2"/>
                    </a:solidFill>
                    <a:latin typeface="华文楷体" panose="02010600040101010101" charset="-122"/>
                    <a:ea typeface="华文楷体" panose="02010600040101010101" charset="-122"/>
                    <a:cs typeface="Times New Roman" panose="02020603050405020304" pitchFamily="18" charset="0"/>
                  </a:rPr>
                  <a:t>考虑到中子通量密度关于</a:t>
                </a:r>
                <a:r>
                  <a:rPr lang="en-US" altLang="zh-CN" sz="2200" dirty="0">
                    <a:solidFill>
                      <a:schemeClr val="tx2"/>
                    </a:solidFill>
                    <a:latin typeface="华文楷体" panose="02010600040101010101" charset="-122"/>
                    <a:ea typeface="华文楷体" panose="02010600040101010101" charset="-122"/>
                    <a:cs typeface="Times New Roman" panose="02020603050405020304" pitchFamily="18" charset="0"/>
                  </a:rPr>
                  <a:t>x=0</a:t>
                </a:r>
                <a:r>
                  <a:rPr lang="zh-CN" altLang="zh-CN" sz="2200" dirty="0">
                    <a:solidFill>
                      <a:schemeClr val="tx2"/>
                    </a:solidFill>
                    <a:latin typeface="华文楷体" panose="02010600040101010101" charset="-122"/>
                    <a:ea typeface="华文楷体" panose="02010600040101010101" charset="-122"/>
                    <a:cs typeface="Times New Roman" panose="02020603050405020304" pitchFamily="18" charset="0"/>
                  </a:rPr>
                  <a:t>平面对称分布，因此，我们只需考虑</a:t>
                </a:r>
                <a14:m>
                  <m:oMath xmlns:m="http://schemas.openxmlformats.org/officeDocument/2006/math">
                    <m:r>
                      <a:rPr lang="en-US" altLang="zh-CN" sz="2200" i="1" dirty="0" smtClean="0">
                        <a:solidFill>
                          <a:schemeClr val="tx2"/>
                        </a:solidFill>
                        <a:latin typeface="Cambria Math" panose="02040503050406030204" pitchFamily="18" charset="0"/>
                        <a:ea typeface="华文楷体" panose="02010600040101010101" charset="-122"/>
                        <a:cs typeface="Times New Roman" panose="02020603050405020304" pitchFamily="18" charset="0"/>
                      </a:rPr>
                      <m:t>𝑥</m:t>
                    </m:r>
                    <m:r>
                      <a:rPr lang="en-US" altLang="zh-CN" sz="2200" b="0" i="1" dirty="0" smtClean="0">
                        <a:solidFill>
                          <a:schemeClr val="tx2"/>
                        </a:solidFill>
                        <a:latin typeface="Cambria Math" panose="02040503050406030204" pitchFamily="18" charset="0"/>
                        <a:ea typeface="华文楷体" panose="02010600040101010101" charset="-122"/>
                        <a:cs typeface="Times New Roman" panose="02020603050405020304" pitchFamily="18" charset="0"/>
                      </a:rPr>
                      <m:t>≥</m:t>
                    </m:r>
                    <m:r>
                      <a:rPr lang="en-US" altLang="zh-CN" sz="2200" b="0" i="1" dirty="0" smtClean="0">
                        <a:solidFill>
                          <a:schemeClr val="tx2"/>
                        </a:solidFill>
                        <a:latin typeface="Cambria Math" panose="02040503050406030204" pitchFamily="18" charset="0"/>
                        <a:ea typeface="华文楷体" panose="02010600040101010101" charset="-122"/>
                        <a:cs typeface="Times New Roman" panose="02020603050405020304" pitchFamily="18" charset="0"/>
                      </a:rPr>
                      <m:t>0</m:t>
                    </m:r>
                  </m:oMath>
                </a14:m>
                <a:r>
                  <a:rPr lang="zh-CN" altLang="zh-CN" sz="2200" dirty="0">
                    <a:solidFill>
                      <a:schemeClr val="tx2"/>
                    </a:solidFill>
                    <a:latin typeface="华文楷体" panose="02010600040101010101" charset="-122"/>
                    <a:ea typeface="华文楷体" panose="02010600040101010101" charset="-122"/>
                    <a:cs typeface="Times New Roman" panose="02020603050405020304" pitchFamily="18" charset="0"/>
                  </a:rPr>
                  <a:t>的情况。 为了简单起见，不妨令 </a:t>
                </a:r>
                <a14:m>
                  <m:oMath xmlns:m="http://schemas.openxmlformats.org/officeDocument/2006/math">
                    <m:r>
                      <a:rPr lang="en-US" altLang="zh-CN" sz="22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𝐹</m:t>
                    </m:r>
                    <m:r>
                      <a:rPr lang="en-US" altLang="zh-CN" sz="2200">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r>
                      <a:rPr lang="en-US" altLang="zh-CN" sz="22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𝑥</m:t>
                    </m:r>
                    <m:r>
                      <a:rPr lang="en-US" altLang="zh-CN" sz="2200">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sSubSup>
                      <m:sSubSupPr>
                        <m:ctrlPr>
                          <a:rPr lang="zh-CN" altLang="zh-CN" sz="2200" i="1">
                            <a:solidFill>
                              <a:schemeClr val="tx2"/>
                            </a:solidFill>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sz="2200">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e>
                      <m:sub>
                        <m:r>
                          <a:rPr lang="en-US" altLang="zh-CN" sz="2200" i="1">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r>
                          <a:rPr lang="en-US" altLang="zh-CN" sz="2200">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sub>
                      <m:sup>
                        <m:r>
                          <a:rPr lang="en-US" altLang="zh-CN" sz="2200">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sup>
                    </m:sSubSup>
                    <m:r>
                      <a:rPr lang="en-US" altLang="zh-CN" sz="2200">
                        <a:solidFill>
                          <a:schemeClr val="tx2"/>
                        </a:solidFill>
                        <a:latin typeface="Cambria Math" panose="02040503050406030204" pitchFamily="18" charset="0"/>
                        <a:ea typeface="等线" panose="02010600030101010101" pitchFamily="2" charset="-122"/>
                        <a:cs typeface="Times New Roman" panose="02020603050405020304" pitchFamily="18" charset="0"/>
                      </a:rPr>
                      <m:t> </m:t>
                    </m:r>
                    <m:sSup>
                      <m:sSupPr>
                        <m:ctrlPr>
                          <a:rPr lang="zh-CN" altLang="zh-CN" sz="2200" i="1">
                            <a:solidFill>
                              <a:schemeClr val="tx2"/>
                            </a:solidFill>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22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𝑒</m:t>
                        </m:r>
                      </m:e>
                      <m:sup>
                        <m:r>
                          <a:rPr lang="en-US" altLang="zh-CN" sz="2200" i="1">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r>
                          <a:rPr lang="en-US" altLang="zh-CN" sz="2200">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sSup>
                          <m:sSupPr>
                            <m:ctrlPr>
                              <a:rPr lang="zh-CN" altLang="zh-CN" sz="2200" i="1">
                                <a:solidFill>
                                  <a:schemeClr val="tx2"/>
                                </a:solidFill>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22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𝑥</m:t>
                            </m:r>
                          </m:e>
                          <m:sup>
                            <m:r>
                              <a:rPr lang="en-US" altLang="zh-CN" sz="2200" i="1">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sup>
                        </m:sSup>
                        <m:r>
                          <a:rPr lang="en-US" altLang="zh-CN" sz="2200" b="0" i="1" smtClean="0">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sup>
                    </m:sSup>
                    <m:sSup>
                      <m:sSupPr>
                        <m:ctrlPr>
                          <a:rPr lang="zh-CN" altLang="zh-CN" sz="2200" i="1">
                            <a:solidFill>
                              <a:schemeClr val="tx2"/>
                            </a:solidFill>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22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𝑒</m:t>
                        </m:r>
                      </m:e>
                      <m:sup>
                        <m:r>
                          <a:rPr lang="en-US" altLang="zh-CN" sz="2200" i="1">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d>
                          <m:dPr>
                            <m:begChr m:val="|"/>
                            <m:endChr m:val="|"/>
                            <m:ctrlPr>
                              <a:rPr lang="zh-CN" altLang="zh-CN" sz="2200" i="1">
                                <a:solidFill>
                                  <a:schemeClr val="tx2"/>
                                </a:solidFill>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22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𝑥</m:t>
                            </m:r>
                            <m:r>
                              <a:rPr lang="en-US" altLang="zh-CN" sz="2200" i="1">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sSup>
                              <m:sSupPr>
                                <m:ctrlPr>
                                  <a:rPr lang="zh-CN" altLang="zh-CN" sz="2200" i="1">
                                    <a:solidFill>
                                      <a:schemeClr val="tx2"/>
                                    </a:solidFill>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22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𝑥</m:t>
                                </m:r>
                              </m:e>
                              <m:sup>
                                <m:r>
                                  <a:rPr lang="en-US" altLang="zh-CN" sz="2200" i="1">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sup>
                            </m:sSup>
                          </m:e>
                        </m:d>
                        <m:r>
                          <a:rPr lang="en-US" altLang="zh-CN" sz="2200">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r>
                          <a:rPr lang="en-US" altLang="zh-CN" sz="22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𝐿</m:t>
                        </m:r>
                      </m:sup>
                    </m:sSup>
                    <m:r>
                      <a:rPr lang="en-US" altLang="zh-CN" sz="22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𝑑</m:t>
                    </m:r>
                    <m:sSup>
                      <m:sSupPr>
                        <m:ctrlPr>
                          <a:rPr lang="zh-CN" altLang="zh-CN" sz="2200" i="1">
                            <a:solidFill>
                              <a:schemeClr val="tx2"/>
                            </a:solidFill>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22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𝑥</m:t>
                        </m:r>
                      </m:e>
                      <m:sup>
                        <m:r>
                          <a:rPr lang="en-US" altLang="zh-CN" sz="2200" i="1">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sup>
                    </m:sSup>
                    <m:box>
                      <m:boxPr>
                        <m:ctrlPr>
                          <a:rPr lang="zh-CN" altLang="zh-CN" sz="2200" i="1">
                            <a:solidFill>
                              <a:schemeClr val="tx2"/>
                            </a:solidFill>
                            <a:latin typeface="Cambria Math" panose="02040503050406030204" pitchFamily="18" charset="0"/>
                            <a:ea typeface="Cambria Math" panose="02040503050406030204" pitchFamily="18" charset="0"/>
                            <a:cs typeface="Times New Roman" panose="02020603050405020304" pitchFamily="18" charset="0"/>
                          </a:rPr>
                        </m:ctrlPr>
                      </m:boxPr>
                      <m:e>
                        <m:r>
                          <a:rPr lang="en-US" altLang="zh-CN" sz="2200">
                            <a:solidFill>
                              <a:schemeClr val="tx2"/>
                            </a:solidFill>
                            <a:latin typeface="Cambria Math" panose="02040503050406030204" pitchFamily="18" charset="0"/>
                            <a:ea typeface="等线" panose="02010600030101010101" pitchFamily="2" charset="-122"/>
                            <a:cs typeface="Times New Roman" panose="02020603050405020304" pitchFamily="18" charset="0"/>
                          </a:rPr>
                          <m:t> </m:t>
                        </m:r>
                      </m:e>
                    </m:box>
                  </m:oMath>
                </a14:m>
                <a:r>
                  <a:rPr lang="en-US" altLang="zh-CN" sz="2200" dirty="0">
                    <a:solidFill>
                      <a:schemeClr val="tx2"/>
                    </a:solidFill>
                    <a:latin typeface="华文楷体" panose="02010600040101010101" charset="-122"/>
                    <a:ea typeface="华文楷体" panose="02010600040101010101" charset="-122"/>
                    <a:cs typeface="Times New Roman" panose="02020603050405020304" pitchFamily="18" charset="0"/>
                  </a:rPr>
                  <a:t> </a:t>
                </a:r>
                <a:r>
                  <a:rPr lang="zh-CN" altLang="zh-CN" sz="2200" dirty="0">
                    <a:solidFill>
                      <a:schemeClr val="tx2"/>
                    </a:solidFill>
                    <a:latin typeface="华文楷体" panose="02010600040101010101" charset="-122"/>
                    <a:ea typeface="华文楷体" panose="02010600040101010101" charset="-122"/>
                    <a:cs typeface="Times New Roman" panose="02020603050405020304" pitchFamily="18" charset="0"/>
                  </a:rPr>
                  <a:t>。</a:t>
                </a:r>
                <a:endParaRPr lang="en-US" altLang="zh-CN" sz="2200" dirty="0">
                  <a:solidFill>
                    <a:schemeClr val="tx2"/>
                  </a:solidFill>
                  <a:latin typeface="华文楷体" panose="02010600040101010101" charset="-122"/>
                  <a:ea typeface="华文楷体" panose="02010600040101010101" charset="-122"/>
                  <a:cs typeface="Times New Roman" panose="02020603050405020304" pitchFamily="18" charset="0"/>
                </a:endParaRPr>
              </a:p>
              <a:p>
                <a:pPr algn="just">
                  <a:lnSpc>
                    <a:spcPct val="150000"/>
                  </a:lnSpc>
                  <a:spcAft>
                    <a:spcPts val="1200"/>
                  </a:spcAft>
                </a:pPr>
                <a:r>
                  <a:rPr lang="zh-CN" altLang="en-US" sz="2200" dirty="0">
                    <a:solidFill>
                      <a:schemeClr val="tx2"/>
                    </a:solidFill>
                    <a:latin typeface="华文楷体" panose="02010600040101010101" charset="-122"/>
                    <a:ea typeface="华文楷体" panose="02010600040101010101" charset="-122"/>
                    <a:cs typeface="Times New Roman" panose="02020603050405020304" pitchFamily="18" charset="0"/>
                  </a:rPr>
                  <a:t>则有 </a:t>
                </a:r>
                <a:r>
                  <a:rPr lang="en-US" altLang="zh-CN" sz="2200" dirty="0">
                    <a:solidFill>
                      <a:schemeClr val="tx2"/>
                    </a:solidFill>
                    <a:latin typeface="华文楷体" panose="02010600040101010101" charset="-122"/>
                    <a:ea typeface="华文楷体" panose="02010600040101010101" charset="-122"/>
                    <a:cs typeface="Times New Roman" panose="02020603050405020304" pitchFamily="18" charset="0"/>
                  </a:rPr>
                  <a:t>:</a:t>
                </a:r>
                <a:endParaRPr lang="zh-CN" altLang="zh-CN" sz="2200" dirty="0">
                  <a:solidFill>
                    <a:schemeClr val="tx2"/>
                  </a:solidFill>
                  <a:latin typeface="华文楷体" panose="02010600040101010101" charset="-122"/>
                  <a:ea typeface="华文楷体" panose="02010600040101010101" charset="-122"/>
                  <a:cs typeface="Times New Roman" panose="02020603050405020304" pitchFamily="18" charset="0"/>
                </a:endParaRPr>
              </a:p>
            </p:txBody>
          </p:sp>
        </mc:Choice>
        <mc:Fallback>
          <p:sp>
            <p:nvSpPr>
              <p:cNvPr id="4" name="矩形 3"/>
              <p:cNvSpPr>
                <a:spLocks noRot="1" noChangeAspect="1" noMove="1" noResize="1" noEditPoints="1" noAdjustHandles="1" noChangeArrowheads="1" noChangeShapeType="1" noTextEdit="1"/>
              </p:cNvSpPr>
              <p:nvPr/>
            </p:nvSpPr>
            <p:spPr>
              <a:xfrm>
                <a:off x="130521" y="476672"/>
                <a:ext cx="8712968" cy="6198620"/>
              </a:xfrm>
              <a:prstGeom prst="rect">
                <a:avLst/>
              </a:prstGeom>
              <a:blipFill rotWithShape="1">
                <a:blip r:embed="rId1"/>
                <a:stretch>
                  <a:fillRect l="-4" t="-7" r="5" b="3"/>
                </a:stretch>
              </a:blipFill>
            </p:spPr>
            <p:txBody>
              <a:bodyPr/>
              <a:lstStyle/>
              <a:p>
                <a:r>
                  <a:rPr lang="zh-CN" altLang="en-US">
                    <a:noFill/>
                  </a:rPr>
                  <a:t> </a:t>
                </a:r>
              </a:p>
            </p:txBody>
          </p:sp>
        </mc:Fallback>
      </mc:AlternateContent>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a:latin typeface="黑体" panose="02010609060101010101" pitchFamily="49" charset="-122"/>
              </a:rPr>
              <a:t>叠加原理</a:t>
            </a:r>
            <a:endParaRPr lang="zh-CN" altLang="en-US" dirty="0"/>
          </a:p>
        </p:txBody>
      </p:sp>
      <mc:AlternateContent xmlns:mc="http://schemas.openxmlformats.org/markup-compatibility/2006">
        <mc:Choice xmlns:a14="http://schemas.microsoft.com/office/drawing/2010/main" Requires="a14">
          <p:sp>
            <p:nvSpPr>
              <p:cNvPr id="5" name="矩形 4"/>
              <p:cNvSpPr/>
              <p:nvPr/>
            </p:nvSpPr>
            <p:spPr>
              <a:xfrm>
                <a:off x="317271" y="764704"/>
                <a:ext cx="8431193" cy="5648341"/>
              </a:xfrm>
              <a:prstGeom prst="rect">
                <a:avLst/>
              </a:prstGeom>
            </p:spPr>
            <p:txBody>
              <a:bodyPr wrap="square">
                <a:spAutoFit/>
              </a:bodyPr>
              <a:lstStyle/>
              <a:p>
                <a:pPr>
                  <a:spcAft>
                    <a:spcPts val="1200"/>
                  </a:spcAft>
                </a:pPr>
                <a14:m>
                  <m:oMathPara xmlns:m="http://schemas.openxmlformats.org/officeDocument/2006/math">
                    <m:oMathParaPr>
                      <m:jc m:val="left"/>
                    </m:oMathParaPr>
                    <m:oMath xmlns:m="http://schemas.openxmlformats.org/officeDocument/2006/math">
                      <m:r>
                        <a:rPr lang="en-US" altLang="zh-CN" sz="2000" b="0" i="1" smtClean="0">
                          <a:solidFill>
                            <a:schemeClr val="tx2"/>
                          </a:solidFill>
                          <a:latin typeface="Cambria Math" panose="02040503050406030204" pitchFamily="18" charset="0"/>
                          <a:ea typeface="Cambria Math" panose="02040503050406030204" pitchFamily="18" charset="0"/>
                          <a:cs typeface="Times New Roman" panose="02020603050405020304" pitchFamily="18" charset="0"/>
                        </a:rPr>
                        <m:t>𝐹</m:t>
                      </m:r>
                      <m:d>
                        <m:dPr>
                          <m:ctrlPr>
                            <a:rPr lang="en-US" altLang="zh-CN" sz="2000" b="0" i="1" smtClean="0">
                              <a:solidFill>
                                <a:schemeClr val="tx2"/>
                              </a:solidFill>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2000" b="0" i="1" smtClean="0">
                              <a:solidFill>
                                <a:schemeClr val="tx2"/>
                              </a:solidFill>
                              <a:latin typeface="Cambria Math" panose="02040503050406030204" pitchFamily="18" charset="0"/>
                              <a:ea typeface="Cambria Math" panose="02040503050406030204" pitchFamily="18" charset="0"/>
                              <a:cs typeface="Times New Roman" panose="02020603050405020304" pitchFamily="18" charset="0"/>
                            </a:rPr>
                            <m:t>𝑥</m:t>
                          </m:r>
                        </m:e>
                      </m:d>
                      <m:r>
                        <a:rPr lang="en-US" altLang="zh-CN" sz="2000" b="0" i="1" smtClean="0">
                          <a:solidFill>
                            <a:schemeClr val="tx2"/>
                          </a:solidFill>
                          <a:latin typeface="Cambria Math" panose="02040503050406030204" pitchFamily="18" charset="0"/>
                          <a:ea typeface="Cambria Math" panose="02040503050406030204" pitchFamily="18" charset="0"/>
                          <a:cs typeface="Times New Roman" panose="02020603050405020304" pitchFamily="18" charset="0"/>
                        </a:rPr>
                        <m:t>=</m:t>
                      </m:r>
                      <m:nary>
                        <m:naryPr>
                          <m:grow m:val="on"/>
                          <m:limLoc m:val="subSup"/>
                          <m:ctrlPr>
                            <a:rPr lang="zh-CN" altLang="zh-CN" sz="2000" i="1">
                              <a:solidFill>
                                <a:schemeClr val="tx2"/>
                              </a:solidFill>
                              <a:latin typeface="Cambria Math" panose="02040503050406030204" pitchFamily="18" charset="0"/>
                              <a:ea typeface="Cambria Math" panose="02040503050406030204" pitchFamily="18" charset="0"/>
                              <a:cs typeface="Times New Roman" panose="02020603050405020304" pitchFamily="18" charset="0"/>
                            </a:rPr>
                          </m:ctrlPr>
                        </m:naryPr>
                        <m:sub>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sub>
                        <m:sup>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sup>
                        <m:e>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 </m:t>
                          </m:r>
                        </m:e>
                      </m:nary>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 </m:t>
                      </m:r>
                      <m:sSup>
                        <m:sSupPr>
                          <m:ctrlPr>
                            <a:rPr lang="zh-CN" altLang="zh-CN" sz="2000" i="1">
                              <a:solidFill>
                                <a:schemeClr val="tx2"/>
                              </a:solidFill>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𝑒</m:t>
                          </m:r>
                        </m:e>
                        <m:sup>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d>
                            <m:dPr>
                              <m:begChr m:val="|"/>
                              <m:endChr m:val="|"/>
                              <m:ctrlPr>
                                <a:rPr lang="zh-CN" altLang="zh-CN" sz="2000" i="1">
                                  <a:solidFill>
                                    <a:schemeClr val="tx2"/>
                                  </a:solidFill>
                                  <a:latin typeface="Cambria Math" panose="02040503050406030204" pitchFamily="18" charset="0"/>
                                  <a:ea typeface="Cambria Math" panose="02040503050406030204" pitchFamily="18" charset="0"/>
                                  <a:cs typeface="Times New Roman" panose="02020603050405020304" pitchFamily="18" charset="0"/>
                                </a:rPr>
                              </m:ctrlPr>
                            </m:dPr>
                            <m:e>
                              <m:sSup>
                                <m:sSupPr>
                                  <m:ctrlPr>
                                    <a:rPr lang="zh-CN" altLang="zh-CN" sz="2000" i="1">
                                      <a:solidFill>
                                        <a:schemeClr val="tx2"/>
                                      </a:solidFill>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𝑥</m:t>
                                  </m:r>
                                </m:e>
                                <m:sup>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sup>
                              </m:sSup>
                            </m:e>
                          </m:d>
                        </m:sup>
                      </m:sSup>
                      <m:sSup>
                        <m:sSupPr>
                          <m:ctrlPr>
                            <a:rPr lang="zh-CN" altLang="zh-CN" sz="2000" i="1">
                              <a:solidFill>
                                <a:schemeClr val="tx2"/>
                              </a:solidFill>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𝑒</m:t>
                          </m:r>
                        </m:e>
                        <m:sup>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d>
                            <m:dPr>
                              <m:begChr m:val="|"/>
                              <m:endChr m:val="|"/>
                              <m:ctrlPr>
                                <a:rPr lang="zh-CN" altLang="zh-CN" sz="2000" i="1">
                                  <a:solidFill>
                                    <a:schemeClr val="tx2"/>
                                  </a:solidFill>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𝑥</m:t>
                              </m:r>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sSup>
                                <m:sSupPr>
                                  <m:ctrlPr>
                                    <a:rPr lang="zh-CN" altLang="zh-CN" sz="2000" i="1">
                                      <a:solidFill>
                                        <a:schemeClr val="tx2"/>
                                      </a:solidFill>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𝑥</m:t>
                                  </m:r>
                                </m:e>
                                <m:sup>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sup>
                              </m:sSup>
                            </m:e>
                          </m:d>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𝐿</m:t>
                          </m:r>
                        </m:sup>
                      </m:sSup>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𝑑</m:t>
                      </m:r>
                      <m:sSup>
                        <m:sSupPr>
                          <m:ctrlPr>
                            <a:rPr lang="zh-CN" altLang="zh-CN" sz="2000" i="1">
                              <a:solidFill>
                                <a:schemeClr val="tx2"/>
                              </a:solidFill>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𝑥</m:t>
                          </m:r>
                        </m:e>
                        <m:sup>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sup>
                      </m:sSup>
                    </m:oMath>
                  </m:oMathPara>
                </a14:m>
                <a:endParaRPr lang="en-US" altLang="zh-CN" sz="2000" i="1" dirty="0">
                  <a:solidFill>
                    <a:schemeClr val="tx2"/>
                  </a:solidFill>
                  <a:latin typeface="Cambria Math" panose="02040503050406030204" pitchFamily="18" charset="0"/>
                  <a:ea typeface="Cambria Math" panose="02040503050406030204" pitchFamily="18" charset="0"/>
                  <a:cs typeface="Times New Roman" panose="02020603050405020304" pitchFamily="18" charset="0"/>
                </a:endParaRPr>
              </a:p>
              <a:p>
                <a:pPr>
                  <a:spcAft>
                    <a:spcPts val="1200"/>
                  </a:spcAft>
                </a:pPr>
                <a14:m>
                  <m:oMath xmlns:m="http://schemas.openxmlformats.org/officeDocument/2006/math">
                    <m:r>
                      <a:rPr lang="en-US" altLang="zh-CN" sz="2000" b="0" i="1" smtClean="0">
                        <a:solidFill>
                          <a:schemeClr val="tx2"/>
                        </a:solidFill>
                        <a:latin typeface="Cambria Math" panose="02040503050406030204" pitchFamily="18" charset="0"/>
                        <a:ea typeface="Cambria Math" panose="02040503050406030204" pitchFamily="18" charset="0"/>
                        <a:cs typeface="Times New Roman" panose="02020603050405020304" pitchFamily="18" charset="0"/>
                      </a:rPr>
                      <m:t>=</m:t>
                    </m:r>
                    <m:nary>
                      <m:naryPr>
                        <m:grow m:val="on"/>
                        <m:limLoc m:val="subSup"/>
                        <m:ctrlPr>
                          <a:rPr lang="zh-CN" altLang="zh-CN" sz="2000" i="1">
                            <a:solidFill>
                              <a:schemeClr val="tx2"/>
                            </a:solidFill>
                            <a:latin typeface="Cambria Math" panose="02040503050406030204" pitchFamily="18" charset="0"/>
                            <a:ea typeface="Cambria Math" panose="02040503050406030204" pitchFamily="18" charset="0"/>
                            <a:cs typeface="Times New Roman" panose="02020603050405020304" pitchFamily="18" charset="0"/>
                          </a:rPr>
                        </m:ctrlPr>
                      </m:naryPr>
                      <m:sub>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sub>
                      <m:sup>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0</m:t>
                        </m:r>
                      </m:sup>
                      <m:e>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 </m:t>
                        </m:r>
                      </m:e>
                    </m:nary>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 </m:t>
                    </m:r>
                    <m:sSup>
                      <m:sSupPr>
                        <m:ctrlPr>
                          <a:rPr lang="zh-CN" altLang="zh-CN" sz="2000" i="1">
                            <a:solidFill>
                              <a:schemeClr val="tx2"/>
                            </a:solidFill>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𝑒</m:t>
                        </m:r>
                      </m:e>
                      <m:sup>
                        <m:sSup>
                          <m:sSupPr>
                            <m:ctrlPr>
                              <a:rPr lang="zh-CN" altLang="zh-CN" sz="2000" i="1">
                                <a:solidFill>
                                  <a:schemeClr val="tx2"/>
                                </a:solidFill>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𝑥</m:t>
                            </m:r>
                          </m:e>
                          <m:sup>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sup>
                        </m:sSup>
                      </m:sup>
                    </m:sSup>
                    <m:sSup>
                      <m:sSupPr>
                        <m:ctrlPr>
                          <a:rPr lang="zh-CN" altLang="zh-CN" sz="2000" i="1">
                            <a:solidFill>
                              <a:schemeClr val="tx2"/>
                            </a:solidFill>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𝑒</m:t>
                        </m:r>
                      </m:e>
                      <m:sup>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d>
                          <m:dPr>
                            <m:ctrlPr>
                              <a:rPr lang="zh-CN" altLang="zh-CN" sz="2000" i="1">
                                <a:solidFill>
                                  <a:schemeClr val="tx2"/>
                                </a:solidFill>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𝑥</m:t>
                            </m:r>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sSup>
                              <m:sSupPr>
                                <m:ctrlPr>
                                  <a:rPr lang="zh-CN" altLang="zh-CN" sz="2000" i="1">
                                    <a:solidFill>
                                      <a:schemeClr val="tx2"/>
                                    </a:solidFill>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𝑥</m:t>
                                </m:r>
                              </m:e>
                              <m:sup>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sup>
                            </m:sSup>
                          </m:e>
                        </m:d>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𝐿</m:t>
                        </m:r>
                      </m:sup>
                    </m:sSup>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𝑑</m:t>
                    </m:r>
                    <m:sSup>
                      <m:sSupPr>
                        <m:ctrlPr>
                          <a:rPr lang="zh-CN" altLang="zh-CN" sz="2000" i="1">
                            <a:solidFill>
                              <a:schemeClr val="tx2"/>
                            </a:solidFill>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𝑥</m:t>
                        </m:r>
                      </m:e>
                      <m:sup>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sup>
                    </m:sSup>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nary>
                      <m:naryPr>
                        <m:grow m:val="on"/>
                        <m:limLoc m:val="subSup"/>
                        <m:ctrlPr>
                          <a:rPr lang="zh-CN" altLang="zh-CN" sz="2000" i="1">
                            <a:solidFill>
                              <a:schemeClr val="tx2"/>
                            </a:solidFill>
                            <a:latin typeface="Cambria Math" panose="02040503050406030204" pitchFamily="18" charset="0"/>
                            <a:ea typeface="Cambria Math" panose="02040503050406030204" pitchFamily="18" charset="0"/>
                            <a:cs typeface="Times New Roman" panose="02020603050405020304" pitchFamily="18" charset="0"/>
                          </a:rPr>
                        </m:ctrlPr>
                      </m:naryPr>
                      <m:sub>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0</m:t>
                        </m:r>
                      </m:sub>
                      <m:sup>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𝑥</m:t>
                        </m:r>
                      </m:sup>
                      <m:e>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 </m:t>
                        </m:r>
                      </m:e>
                    </m:nary>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 </m:t>
                    </m:r>
                    <m:sSup>
                      <m:sSupPr>
                        <m:ctrlPr>
                          <a:rPr lang="zh-CN" altLang="zh-CN" sz="2000" i="1">
                            <a:solidFill>
                              <a:schemeClr val="tx2"/>
                            </a:solidFill>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𝑒</m:t>
                        </m:r>
                      </m:e>
                      <m:sup>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sSup>
                          <m:sSupPr>
                            <m:ctrlPr>
                              <a:rPr lang="zh-CN" altLang="zh-CN" sz="2000" i="1">
                                <a:solidFill>
                                  <a:schemeClr val="tx2"/>
                                </a:solidFill>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𝑥</m:t>
                            </m:r>
                          </m:e>
                          <m:sup>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sup>
                        </m:sSup>
                      </m:sup>
                    </m:sSup>
                    <m:sSup>
                      <m:sSupPr>
                        <m:ctrlPr>
                          <a:rPr lang="zh-CN" altLang="zh-CN" sz="2000" i="1">
                            <a:solidFill>
                              <a:schemeClr val="tx2"/>
                            </a:solidFill>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𝑒</m:t>
                        </m:r>
                      </m:e>
                      <m:sup>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d>
                          <m:dPr>
                            <m:ctrlPr>
                              <a:rPr lang="zh-CN" altLang="zh-CN" sz="2000" i="1">
                                <a:solidFill>
                                  <a:schemeClr val="tx2"/>
                                </a:solidFill>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𝑥</m:t>
                            </m:r>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sSup>
                              <m:sSupPr>
                                <m:ctrlPr>
                                  <a:rPr lang="zh-CN" altLang="zh-CN" sz="2000" i="1">
                                    <a:solidFill>
                                      <a:schemeClr val="tx2"/>
                                    </a:solidFill>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𝑥</m:t>
                                </m:r>
                              </m:e>
                              <m:sup>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sup>
                            </m:sSup>
                          </m:e>
                        </m:d>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𝐿</m:t>
                        </m:r>
                      </m:sup>
                    </m:sSup>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𝑑</m:t>
                    </m:r>
                    <m:sSup>
                      <m:sSupPr>
                        <m:ctrlPr>
                          <a:rPr lang="zh-CN" altLang="zh-CN" sz="2000" i="1">
                            <a:solidFill>
                              <a:schemeClr val="tx2"/>
                            </a:solidFill>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𝑥</m:t>
                        </m:r>
                      </m:e>
                      <m:sup>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sup>
                    </m:sSup>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nary>
                      <m:naryPr>
                        <m:grow m:val="on"/>
                        <m:limLoc m:val="subSup"/>
                        <m:ctrlPr>
                          <a:rPr lang="zh-CN" altLang="zh-CN" sz="2000" i="1">
                            <a:solidFill>
                              <a:schemeClr val="tx2"/>
                            </a:solidFill>
                            <a:latin typeface="Cambria Math" panose="02040503050406030204" pitchFamily="18" charset="0"/>
                            <a:ea typeface="Cambria Math" panose="02040503050406030204" pitchFamily="18" charset="0"/>
                            <a:cs typeface="Times New Roman" panose="02020603050405020304" pitchFamily="18" charset="0"/>
                          </a:rPr>
                        </m:ctrlPr>
                      </m:naryPr>
                      <m:sub>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𝑥</m:t>
                        </m:r>
                      </m:sub>
                      <m:sup>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sup>
                      <m:e>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 </m:t>
                        </m:r>
                      </m:e>
                    </m:nary>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 </m:t>
                    </m:r>
                    <m:sSup>
                      <m:sSupPr>
                        <m:ctrlPr>
                          <a:rPr lang="zh-CN" altLang="zh-CN" sz="2000" i="1">
                            <a:solidFill>
                              <a:schemeClr val="tx2"/>
                            </a:solidFill>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𝑒</m:t>
                        </m:r>
                      </m:e>
                      <m:sup>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sSup>
                          <m:sSupPr>
                            <m:ctrlPr>
                              <a:rPr lang="zh-CN" altLang="zh-CN" sz="2000" i="1">
                                <a:solidFill>
                                  <a:schemeClr val="tx2"/>
                                </a:solidFill>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𝑥</m:t>
                            </m:r>
                          </m:e>
                          <m:sup>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sup>
                        </m:sSup>
                      </m:sup>
                    </m:sSup>
                    <m:sSup>
                      <m:sSupPr>
                        <m:ctrlPr>
                          <a:rPr lang="zh-CN" altLang="zh-CN" sz="2000" i="1">
                            <a:solidFill>
                              <a:schemeClr val="tx2"/>
                            </a:solidFill>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𝑒</m:t>
                        </m:r>
                      </m:e>
                      <m:sup>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𝑥</m:t>
                        </m:r>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sSup>
                          <m:sSupPr>
                            <m:ctrlPr>
                              <a:rPr lang="zh-CN" altLang="zh-CN" sz="2000" i="1">
                                <a:solidFill>
                                  <a:schemeClr val="tx2"/>
                                </a:solidFill>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𝑥</m:t>
                            </m:r>
                          </m:e>
                          <m:sup>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sup>
                        </m:sSup>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𝐿</m:t>
                        </m:r>
                      </m:sup>
                    </m:sSup>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𝑑</m:t>
                    </m:r>
                    <m:sSup>
                      <m:sSupPr>
                        <m:ctrlPr>
                          <a:rPr lang="zh-CN" altLang="zh-CN" sz="2000" i="1">
                            <a:solidFill>
                              <a:schemeClr val="tx2"/>
                            </a:solidFill>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𝑥</m:t>
                        </m:r>
                      </m:e>
                      <m:sup>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sup>
                    </m:sSup>
                  </m:oMath>
                </a14:m>
                <a:r>
                  <a:rPr lang="en-US" altLang="zh-CN" sz="2000" i="1" dirty="0">
                    <a:solidFill>
                      <a:schemeClr val="tx2"/>
                    </a:solidFill>
                    <a:latin typeface="Cambria Math" panose="02040503050406030204" pitchFamily="18" charset="0"/>
                    <a:ea typeface="Cambria Math" panose="02040503050406030204" pitchFamily="18" charset="0"/>
                    <a:cs typeface="Times New Roman" panose="02020603050405020304" pitchFamily="18" charset="0"/>
                  </a:rPr>
                  <a:t> </a:t>
                </a:r>
                <a:endParaRPr lang="en-US" altLang="zh-CN" sz="2000" i="1" dirty="0">
                  <a:solidFill>
                    <a:schemeClr val="tx2"/>
                  </a:solidFill>
                  <a:latin typeface="Cambria Math" panose="02040503050406030204" pitchFamily="18" charset="0"/>
                  <a:ea typeface="Cambria Math" panose="02040503050406030204" pitchFamily="18" charset="0"/>
                  <a:cs typeface="Times New Roman" panose="02020603050405020304" pitchFamily="18" charset="0"/>
                </a:endParaRPr>
              </a:p>
              <a:p>
                <a:pPr>
                  <a:spcAft>
                    <a:spcPts val="1200"/>
                  </a:spcAft>
                </a:pPr>
                <a14:m>
                  <m:oMath xmlns:m="http://schemas.openxmlformats.org/officeDocument/2006/math">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sSup>
                      <m:sSupPr>
                        <m:ctrlPr>
                          <a:rPr lang="zh-CN" altLang="zh-CN" sz="2000" i="1">
                            <a:solidFill>
                              <a:schemeClr val="tx2"/>
                            </a:solidFill>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𝑒</m:t>
                        </m:r>
                      </m:e>
                      <m:sup>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𝑥</m:t>
                        </m:r>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𝐿</m:t>
                        </m:r>
                      </m:sup>
                    </m:sSup>
                    <m:nary>
                      <m:naryPr>
                        <m:grow m:val="on"/>
                        <m:limLoc m:val="subSup"/>
                        <m:ctrlPr>
                          <a:rPr lang="zh-CN" altLang="zh-CN" sz="2000" i="1">
                            <a:solidFill>
                              <a:schemeClr val="tx2"/>
                            </a:solidFill>
                            <a:latin typeface="Cambria Math" panose="02040503050406030204" pitchFamily="18" charset="0"/>
                            <a:ea typeface="Cambria Math" panose="02040503050406030204" pitchFamily="18" charset="0"/>
                            <a:cs typeface="Times New Roman" panose="02020603050405020304" pitchFamily="18" charset="0"/>
                          </a:rPr>
                        </m:ctrlPr>
                      </m:naryPr>
                      <m:sub>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sub>
                      <m:sup>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0</m:t>
                        </m:r>
                      </m:sup>
                      <m:e>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 </m:t>
                        </m:r>
                      </m:e>
                    </m:nary>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 </m:t>
                    </m:r>
                    <m:sSup>
                      <m:sSupPr>
                        <m:ctrlPr>
                          <a:rPr lang="zh-CN" altLang="zh-CN" sz="2000" i="1">
                            <a:solidFill>
                              <a:schemeClr val="tx2"/>
                            </a:solidFill>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𝑒</m:t>
                        </m:r>
                      </m:e>
                      <m:sup>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1</m:t>
                        </m:r>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𝐿</m:t>
                        </m:r>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sSup>
                          <m:sSupPr>
                            <m:ctrlPr>
                              <a:rPr lang="zh-CN" altLang="zh-CN" sz="2000" i="1">
                                <a:solidFill>
                                  <a:schemeClr val="tx2"/>
                                </a:solidFill>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𝑥</m:t>
                            </m:r>
                          </m:e>
                          <m:sup>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sup>
                        </m:sSup>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𝐿</m:t>
                        </m:r>
                      </m:sup>
                    </m:sSup>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𝑑</m:t>
                    </m:r>
                    <m:sSup>
                      <m:sSupPr>
                        <m:ctrlPr>
                          <a:rPr lang="zh-CN" altLang="zh-CN" sz="2000" i="1">
                            <a:solidFill>
                              <a:schemeClr val="tx2"/>
                            </a:solidFill>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𝑥</m:t>
                        </m:r>
                      </m:e>
                      <m:sup>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sup>
                    </m:sSup>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sSup>
                      <m:sSupPr>
                        <m:ctrlPr>
                          <a:rPr lang="zh-CN" altLang="zh-CN" sz="2000" i="1">
                            <a:solidFill>
                              <a:schemeClr val="tx2"/>
                            </a:solidFill>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𝑒</m:t>
                        </m:r>
                      </m:e>
                      <m:sup>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𝑥</m:t>
                        </m:r>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𝐿</m:t>
                        </m:r>
                      </m:sup>
                    </m:sSup>
                    <m:nary>
                      <m:naryPr>
                        <m:grow m:val="on"/>
                        <m:limLoc m:val="subSup"/>
                        <m:ctrlPr>
                          <a:rPr lang="zh-CN" altLang="zh-CN" sz="2000" i="1">
                            <a:solidFill>
                              <a:schemeClr val="tx2"/>
                            </a:solidFill>
                            <a:latin typeface="Cambria Math" panose="02040503050406030204" pitchFamily="18" charset="0"/>
                            <a:ea typeface="Cambria Math" panose="02040503050406030204" pitchFamily="18" charset="0"/>
                            <a:cs typeface="Times New Roman" panose="02020603050405020304" pitchFamily="18" charset="0"/>
                          </a:rPr>
                        </m:ctrlPr>
                      </m:naryPr>
                      <m:sub>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0</m:t>
                        </m:r>
                      </m:sub>
                      <m:sup>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𝑥</m:t>
                        </m:r>
                      </m:sup>
                      <m:e>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 </m:t>
                        </m:r>
                      </m:e>
                    </m:nary>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 </m:t>
                    </m:r>
                    <m:sSup>
                      <m:sSupPr>
                        <m:ctrlPr>
                          <a:rPr lang="zh-CN" altLang="zh-CN" sz="2000" i="1">
                            <a:solidFill>
                              <a:schemeClr val="tx2"/>
                            </a:solidFill>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𝑒</m:t>
                        </m:r>
                      </m:e>
                      <m:sup>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1</m:t>
                        </m:r>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𝐿</m:t>
                        </m:r>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sSup>
                          <m:sSupPr>
                            <m:ctrlPr>
                              <a:rPr lang="zh-CN" altLang="zh-CN" sz="2000" i="1">
                                <a:solidFill>
                                  <a:schemeClr val="tx2"/>
                                </a:solidFill>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𝑥</m:t>
                            </m:r>
                          </m:e>
                          <m:sup>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sup>
                        </m:sSup>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𝐿</m:t>
                        </m:r>
                      </m:sup>
                    </m:sSup>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𝑑</m:t>
                    </m:r>
                    <m:sSup>
                      <m:sSupPr>
                        <m:ctrlPr>
                          <a:rPr lang="zh-CN" altLang="zh-CN" sz="2000" i="1">
                            <a:solidFill>
                              <a:schemeClr val="tx2"/>
                            </a:solidFill>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𝑥</m:t>
                        </m:r>
                      </m:e>
                      <m:sup>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sup>
                    </m:sSup>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sSup>
                      <m:sSupPr>
                        <m:ctrlPr>
                          <a:rPr lang="zh-CN" altLang="zh-CN" sz="2000" i="1">
                            <a:solidFill>
                              <a:schemeClr val="tx2"/>
                            </a:solidFill>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𝑒</m:t>
                        </m:r>
                      </m:e>
                      <m:sup>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𝑥</m:t>
                        </m:r>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𝐿</m:t>
                        </m:r>
                      </m:sup>
                    </m:sSup>
                    <m:nary>
                      <m:naryPr>
                        <m:grow m:val="on"/>
                        <m:limLoc m:val="subSup"/>
                        <m:ctrlPr>
                          <a:rPr lang="zh-CN" altLang="zh-CN" sz="2000" i="1">
                            <a:solidFill>
                              <a:schemeClr val="tx2"/>
                            </a:solidFill>
                            <a:latin typeface="Cambria Math" panose="02040503050406030204" pitchFamily="18" charset="0"/>
                            <a:ea typeface="Cambria Math" panose="02040503050406030204" pitchFamily="18" charset="0"/>
                            <a:cs typeface="Times New Roman" panose="02020603050405020304" pitchFamily="18" charset="0"/>
                          </a:rPr>
                        </m:ctrlPr>
                      </m:naryPr>
                      <m:sub>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𝑥</m:t>
                        </m:r>
                      </m:sub>
                      <m:sup>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sup>
                      <m:e>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 </m:t>
                        </m:r>
                      </m:e>
                    </m:nary>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 </m:t>
                    </m:r>
                    <m:sSup>
                      <m:sSupPr>
                        <m:ctrlPr>
                          <a:rPr lang="zh-CN" altLang="zh-CN" sz="2000" i="1">
                            <a:solidFill>
                              <a:schemeClr val="tx2"/>
                            </a:solidFill>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𝑒</m:t>
                        </m:r>
                      </m:e>
                      <m:sup>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1</m:t>
                        </m:r>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𝐿</m:t>
                        </m:r>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sSup>
                          <m:sSupPr>
                            <m:ctrlPr>
                              <a:rPr lang="zh-CN" altLang="zh-CN" sz="2000" i="1">
                                <a:solidFill>
                                  <a:schemeClr val="tx2"/>
                                </a:solidFill>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𝑥</m:t>
                            </m:r>
                          </m:e>
                          <m:sup>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sup>
                        </m:sSup>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𝐿</m:t>
                        </m:r>
                      </m:sup>
                    </m:sSup>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𝑑</m:t>
                    </m:r>
                    <m:sSup>
                      <m:sSupPr>
                        <m:ctrlPr>
                          <a:rPr lang="zh-CN" altLang="zh-CN" sz="2000" i="1">
                            <a:solidFill>
                              <a:schemeClr val="tx2"/>
                            </a:solidFill>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𝑥</m:t>
                        </m:r>
                      </m:e>
                      <m:sup>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sup>
                    </m:sSup>
                  </m:oMath>
                </a14:m>
                <a:r>
                  <a:rPr lang="en-US" altLang="zh-CN" sz="2000" i="1" dirty="0">
                    <a:solidFill>
                      <a:schemeClr val="tx2"/>
                    </a:solidFill>
                    <a:latin typeface="Cambria Math" panose="02040503050406030204" pitchFamily="18" charset="0"/>
                    <a:ea typeface="Cambria Math" panose="02040503050406030204" pitchFamily="18" charset="0"/>
                    <a:cs typeface="Times New Roman" panose="02020603050405020304" pitchFamily="18" charset="0"/>
                  </a:rPr>
                  <a:t> </a:t>
                </a:r>
                <a:endParaRPr lang="en-US" altLang="zh-CN" sz="2000" i="1" dirty="0">
                  <a:solidFill>
                    <a:schemeClr val="tx2"/>
                  </a:solidFill>
                  <a:latin typeface="Cambria Math" panose="02040503050406030204" pitchFamily="18" charset="0"/>
                  <a:ea typeface="Cambria Math" panose="02040503050406030204" pitchFamily="18" charset="0"/>
                  <a:cs typeface="Times New Roman" panose="02020603050405020304" pitchFamily="18" charset="0"/>
                </a:endParaRPr>
              </a:p>
              <a:p>
                <a:pPr>
                  <a:spcAft>
                    <a:spcPts val="1200"/>
                  </a:spcAft>
                </a:pPr>
                <a14:m>
                  <m:oMath xmlns:m="http://schemas.openxmlformats.org/officeDocument/2006/math">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f>
                      <m:fPr>
                        <m:ctrlPr>
                          <a:rPr lang="zh-CN" altLang="zh-CN" sz="2000" i="1">
                            <a:solidFill>
                              <a:schemeClr val="tx2"/>
                            </a:solidFill>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𝐿</m:t>
                        </m:r>
                      </m:num>
                      <m:den>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1</m:t>
                        </m:r>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𝐿</m:t>
                        </m:r>
                      </m:den>
                    </m:f>
                    <m:sSup>
                      <m:sSupPr>
                        <m:ctrlPr>
                          <a:rPr lang="zh-CN" altLang="zh-CN" sz="2000" i="1">
                            <a:solidFill>
                              <a:schemeClr val="tx2"/>
                            </a:solidFill>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𝑒</m:t>
                        </m:r>
                      </m:e>
                      <m:sup>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𝑥</m:t>
                        </m:r>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𝐿</m:t>
                        </m:r>
                      </m:sup>
                    </m:sSup>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f>
                      <m:fPr>
                        <m:ctrlPr>
                          <a:rPr lang="zh-CN" altLang="zh-CN" sz="2000" i="1">
                            <a:solidFill>
                              <a:schemeClr val="tx2"/>
                            </a:solidFill>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𝐿</m:t>
                        </m:r>
                      </m:num>
                      <m:den>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1</m:t>
                        </m:r>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𝐿</m:t>
                        </m:r>
                      </m:den>
                    </m:f>
                    <m:d>
                      <m:dPr>
                        <m:ctrlPr>
                          <a:rPr lang="zh-CN" altLang="zh-CN" sz="2000" i="1">
                            <a:solidFill>
                              <a:schemeClr val="tx2"/>
                            </a:solidFill>
                            <a:latin typeface="Cambria Math" panose="02040503050406030204" pitchFamily="18" charset="0"/>
                            <a:ea typeface="Cambria Math" panose="02040503050406030204" pitchFamily="18" charset="0"/>
                            <a:cs typeface="Times New Roman" panose="02020603050405020304" pitchFamily="18" charset="0"/>
                          </a:rPr>
                        </m:ctrlPr>
                      </m:dPr>
                      <m:e>
                        <m:sSup>
                          <m:sSupPr>
                            <m:ctrlPr>
                              <a:rPr lang="zh-CN" altLang="zh-CN" sz="2000" i="1">
                                <a:solidFill>
                                  <a:schemeClr val="tx2"/>
                                </a:solidFill>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𝑒</m:t>
                            </m:r>
                          </m:e>
                          <m:sup>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𝑥</m:t>
                            </m:r>
                          </m:sup>
                        </m:sSup>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sSup>
                          <m:sSupPr>
                            <m:ctrlPr>
                              <a:rPr lang="zh-CN" altLang="zh-CN" sz="2000" i="1">
                                <a:solidFill>
                                  <a:schemeClr val="tx2"/>
                                </a:solidFill>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𝑒</m:t>
                            </m:r>
                          </m:e>
                          <m:sup>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𝑥</m:t>
                            </m:r>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𝐿</m:t>
                            </m:r>
                          </m:sup>
                        </m:sSup>
                      </m:e>
                    </m:d>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f>
                      <m:fPr>
                        <m:ctrlPr>
                          <a:rPr lang="zh-CN" altLang="zh-CN" sz="2000" i="1">
                            <a:solidFill>
                              <a:schemeClr val="tx2"/>
                            </a:solidFill>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𝐿</m:t>
                        </m:r>
                      </m:num>
                      <m:den>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1</m:t>
                        </m:r>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𝐿</m:t>
                        </m:r>
                      </m:den>
                    </m:f>
                    <m:sSup>
                      <m:sSupPr>
                        <m:ctrlPr>
                          <a:rPr lang="zh-CN" altLang="zh-CN" sz="2000" i="1">
                            <a:solidFill>
                              <a:schemeClr val="tx2"/>
                            </a:solidFill>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𝑒</m:t>
                        </m:r>
                      </m:e>
                      <m:sup>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𝑥</m:t>
                        </m:r>
                      </m:sup>
                    </m:sSup>
                  </m:oMath>
                </a14:m>
                <a:r>
                  <a:rPr lang="en-US" altLang="zh-CN" sz="2000" i="1" dirty="0">
                    <a:solidFill>
                      <a:schemeClr val="tx2"/>
                    </a:solidFill>
                    <a:latin typeface="Cambria Math" panose="02040503050406030204" pitchFamily="18" charset="0"/>
                    <a:ea typeface="Cambria Math" panose="02040503050406030204" pitchFamily="18" charset="0"/>
                    <a:cs typeface="Times New Roman" panose="02020603050405020304" pitchFamily="18" charset="0"/>
                  </a:rPr>
                  <a:t> </a:t>
                </a:r>
                <a:endParaRPr lang="en-US" altLang="zh-CN" sz="2000" i="1" dirty="0">
                  <a:solidFill>
                    <a:schemeClr val="tx2"/>
                  </a:solidFill>
                  <a:latin typeface="Cambria Math" panose="02040503050406030204" pitchFamily="18" charset="0"/>
                  <a:ea typeface="Cambria Math" panose="02040503050406030204" pitchFamily="18" charset="0"/>
                  <a:cs typeface="Times New Roman" panose="02020603050405020304" pitchFamily="18" charset="0"/>
                </a:endParaRPr>
              </a:p>
              <a:p>
                <a:pPr>
                  <a:spcAft>
                    <a:spcPts val="1200"/>
                  </a:spcAft>
                </a:pPr>
                <a14:m>
                  <m:oMath xmlns:m="http://schemas.openxmlformats.org/officeDocument/2006/math">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f>
                      <m:fPr>
                        <m:ctrlPr>
                          <a:rPr lang="zh-CN" altLang="zh-CN" sz="2000" i="1">
                            <a:solidFill>
                              <a:schemeClr val="tx2"/>
                            </a:solidFill>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2</m:t>
                        </m:r>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𝐿</m:t>
                        </m:r>
                      </m:num>
                      <m:den>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1</m:t>
                        </m:r>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sSup>
                          <m:sSupPr>
                            <m:ctrlPr>
                              <a:rPr lang="zh-CN" altLang="zh-CN" sz="2000" i="1">
                                <a:solidFill>
                                  <a:schemeClr val="tx2"/>
                                </a:solidFill>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𝐿</m:t>
                            </m:r>
                          </m:e>
                          <m:sup>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2</m:t>
                            </m:r>
                          </m:sup>
                        </m:sSup>
                      </m:den>
                    </m:f>
                    <m:sSup>
                      <m:sSupPr>
                        <m:ctrlPr>
                          <a:rPr lang="zh-CN" altLang="zh-CN" sz="2000" i="1">
                            <a:solidFill>
                              <a:schemeClr val="tx2"/>
                            </a:solidFill>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𝑒</m:t>
                        </m:r>
                      </m:e>
                      <m:sup>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𝑥</m:t>
                        </m:r>
                      </m:sup>
                    </m:sSup>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f>
                      <m:fPr>
                        <m:ctrlPr>
                          <a:rPr lang="zh-CN" altLang="zh-CN" sz="2000" i="1">
                            <a:solidFill>
                              <a:schemeClr val="tx2"/>
                            </a:solidFill>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2</m:t>
                        </m:r>
                        <m:sSup>
                          <m:sSupPr>
                            <m:ctrlPr>
                              <a:rPr lang="zh-CN" altLang="zh-CN" sz="2000" i="1">
                                <a:solidFill>
                                  <a:schemeClr val="tx2"/>
                                </a:solidFill>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𝐿</m:t>
                            </m:r>
                          </m:e>
                          <m:sup>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2</m:t>
                            </m:r>
                          </m:sup>
                        </m:sSup>
                      </m:num>
                      <m:den>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1</m:t>
                        </m:r>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sSup>
                          <m:sSupPr>
                            <m:ctrlPr>
                              <a:rPr lang="zh-CN" altLang="zh-CN" sz="2000" i="1">
                                <a:solidFill>
                                  <a:schemeClr val="tx2"/>
                                </a:solidFill>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𝐿</m:t>
                            </m:r>
                          </m:e>
                          <m:sup>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2</m:t>
                            </m:r>
                          </m:sup>
                        </m:sSup>
                      </m:den>
                    </m:f>
                    <m:sSup>
                      <m:sSupPr>
                        <m:ctrlPr>
                          <a:rPr lang="zh-CN" altLang="zh-CN" sz="2000" i="1">
                            <a:solidFill>
                              <a:schemeClr val="tx2"/>
                            </a:solidFill>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𝑒</m:t>
                        </m:r>
                      </m:e>
                      <m:sup>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𝑥</m:t>
                        </m:r>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𝐿</m:t>
                        </m:r>
                      </m:sup>
                    </m:sSup>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f>
                      <m:fPr>
                        <m:ctrlPr>
                          <a:rPr lang="zh-CN" altLang="zh-CN" sz="2000" i="1">
                            <a:solidFill>
                              <a:schemeClr val="tx2"/>
                            </a:solidFill>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2</m:t>
                        </m:r>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𝐿</m:t>
                        </m:r>
                      </m:num>
                      <m:den>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1</m:t>
                        </m:r>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sSup>
                          <m:sSupPr>
                            <m:ctrlPr>
                              <a:rPr lang="zh-CN" altLang="zh-CN" sz="2000" i="1">
                                <a:solidFill>
                                  <a:schemeClr val="tx2"/>
                                </a:solidFill>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𝐿</m:t>
                            </m:r>
                          </m:e>
                          <m:sup>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2</m:t>
                            </m:r>
                          </m:sup>
                        </m:sSup>
                      </m:den>
                    </m:f>
                    <m:d>
                      <m:dPr>
                        <m:ctrlPr>
                          <a:rPr lang="zh-CN" altLang="zh-CN" sz="2000" i="1">
                            <a:solidFill>
                              <a:schemeClr val="tx2"/>
                            </a:solidFill>
                            <a:latin typeface="Cambria Math" panose="02040503050406030204" pitchFamily="18" charset="0"/>
                            <a:ea typeface="Cambria Math" panose="02040503050406030204" pitchFamily="18" charset="0"/>
                            <a:cs typeface="Times New Roman" panose="02020603050405020304" pitchFamily="18" charset="0"/>
                          </a:rPr>
                        </m:ctrlPr>
                      </m:dPr>
                      <m:e>
                        <m:sSup>
                          <m:sSupPr>
                            <m:ctrlPr>
                              <a:rPr lang="zh-CN" altLang="zh-CN" sz="2000" i="1">
                                <a:solidFill>
                                  <a:schemeClr val="tx2"/>
                                </a:solidFill>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𝑒</m:t>
                            </m:r>
                          </m:e>
                          <m:sup>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𝑥</m:t>
                            </m:r>
                          </m:sup>
                        </m:sSup>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𝐿</m:t>
                        </m:r>
                        <m:sSup>
                          <m:sSupPr>
                            <m:ctrlPr>
                              <a:rPr lang="zh-CN" altLang="zh-CN" sz="2000" i="1">
                                <a:solidFill>
                                  <a:schemeClr val="tx2"/>
                                </a:solidFill>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𝑒</m:t>
                            </m:r>
                          </m:e>
                          <m:sup>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𝑥</m:t>
                            </m:r>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𝐿</m:t>
                            </m:r>
                          </m:sup>
                        </m:sSup>
                      </m:e>
                    </m:d>
                  </m:oMath>
                </a14:m>
                <a:r>
                  <a:rPr lang="en-US" altLang="zh-CN" sz="2000" dirty="0">
                    <a:solidFill>
                      <a:schemeClr val="tx2"/>
                    </a:solidFill>
                    <a:latin typeface="华文楷体" panose="02010600040101010101" charset="-122"/>
                    <a:ea typeface="华文楷体" panose="02010600040101010101" charset="-122"/>
                    <a:cs typeface="Times New Roman" panose="02020603050405020304" pitchFamily="18" charset="0"/>
                  </a:rPr>
                  <a:t> </a:t>
                </a:r>
                <a:endParaRPr lang="zh-CN" altLang="zh-CN" sz="2000" dirty="0">
                  <a:solidFill>
                    <a:schemeClr val="tx2"/>
                  </a:solidFill>
                  <a:latin typeface="华文楷体" panose="02010600040101010101" charset="-122"/>
                  <a:ea typeface="华文楷体" panose="02010600040101010101" charset="-122"/>
                  <a:cs typeface="Times New Roman" panose="02020603050405020304" pitchFamily="18" charset="0"/>
                </a:endParaRPr>
              </a:p>
              <a:p>
                <a:pPr algn="just">
                  <a:spcAft>
                    <a:spcPts val="1200"/>
                  </a:spcAft>
                </a:pPr>
                <a:r>
                  <a:rPr lang="zh-CN" altLang="zh-CN" sz="2000" dirty="0">
                    <a:solidFill>
                      <a:schemeClr val="tx2"/>
                    </a:solidFill>
                    <a:latin typeface="华文楷体" panose="02010600040101010101" charset="-122"/>
                    <a:ea typeface="华文楷体" panose="02010600040101010101" charset="-122"/>
                    <a:cs typeface="Times New Roman" panose="02020603050405020304" pitchFamily="18" charset="0"/>
                  </a:rPr>
                  <a:t>将</a:t>
                </a:r>
                <a14:m>
                  <m:oMath xmlns:m="http://schemas.openxmlformats.org/officeDocument/2006/math">
                    <m:r>
                      <a:rPr lang="en-US" altLang="zh-CN" sz="2000" i="1" dirty="0" smtClean="0">
                        <a:solidFill>
                          <a:schemeClr val="tx2"/>
                        </a:solidFill>
                        <a:latin typeface="Cambria Math" panose="02040503050406030204" pitchFamily="18" charset="0"/>
                        <a:ea typeface="华文楷体" panose="02010600040101010101" charset="-122"/>
                        <a:cs typeface="Times New Roman" panose="02020603050405020304" pitchFamily="18" charset="0"/>
                      </a:rPr>
                      <m:t>𝐹</m:t>
                    </m:r>
                    <m:r>
                      <a:rPr lang="en-US" altLang="zh-CN" sz="2000" i="1" dirty="0" smtClean="0">
                        <a:solidFill>
                          <a:schemeClr val="tx2"/>
                        </a:solidFill>
                        <a:latin typeface="Cambria Math" panose="02040503050406030204" pitchFamily="18" charset="0"/>
                        <a:ea typeface="华文楷体" panose="02010600040101010101" charset="-122"/>
                        <a:cs typeface="Times New Roman" panose="02020603050405020304" pitchFamily="18" charset="0"/>
                      </a:rPr>
                      <m:t>(</m:t>
                    </m:r>
                    <m:r>
                      <a:rPr lang="en-US" altLang="zh-CN" sz="2000" i="1" dirty="0" smtClean="0">
                        <a:solidFill>
                          <a:schemeClr val="tx2"/>
                        </a:solidFill>
                        <a:latin typeface="Cambria Math" panose="02040503050406030204" pitchFamily="18" charset="0"/>
                        <a:ea typeface="华文楷体" panose="02010600040101010101" charset="-122"/>
                        <a:cs typeface="Times New Roman" panose="02020603050405020304" pitchFamily="18" charset="0"/>
                      </a:rPr>
                      <m:t>𝑥</m:t>
                    </m:r>
                    <m:r>
                      <a:rPr lang="en-US" altLang="zh-CN" sz="2000" i="1" dirty="0" smtClean="0">
                        <a:solidFill>
                          <a:schemeClr val="tx2"/>
                        </a:solidFill>
                        <a:latin typeface="Cambria Math" panose="02040503050406030204" pitchFamily="18" charset="0"/>
                        <a:ea typeface="华文楷体" panose="02010600040101010101" charset="-122"/>
                        <a:cs typeface="Times New Roman" panose="02020603050405020304" pitchFamily="18" charset="0"/>
                      </a:rPr>
                      <m:t>)</m:t>
                    </m:r>
                  </m:oMath>
                </a14:m>
                <a:r>
                  <a:rPr lang="zh-CN" altLang="zh-CN" sz="2000" dirty="0">
                    <a:solidFill>
                      <a:schemeClr val="tx2"/>
                    </a:solidFill>
                    <a:latin typeface="华文楷体" panose="02010600040101010101" charset="-122"/>
                    <a:ea typeface="华文楷体" panose="02010600040101010101" charset="-122"/>
                    <a:cs typeface="Times New Roman" panose="02020603050405020304" pitchFamily="18" charset="0"/>
                  </a:rPr>
                  <a:t>的结果代入中子通量密度表达式，可得</a:t>
                </a:r>
                <a:r>
                  <a:rPr lang="en-US" altLang="zh-CN" sz="2000" dirty="0">
                    <a:solidFill>
                      <a:schemeClr val="tx2"/>
                    </a:solidFill>
                    <a:latin typeface="华文楷体" panose="02010600040101010101" charset="-122"/>
                    <a:ea typeface="华文楷体" panose="02010600040101010101" charset="-122"/>
                    <a:cs typeface="Times New Roman" panose="02020603050405020304" pitchFamily="18" charset="0"/>
                  </a:rPr>
                  <a:t>:</a:t>
                </a:r>
                <a:endParaRPr lang="zh-CN" altLang="zh-CN" sz="2000" dirty="0">
                  <a:solidFill>
                    <a:schemeClr val="tx2"/>
                  </a:solidFill>
                  <a:latin typeface="华文楷体" panose="02010600040101010101" charset="-122"/>
                  <a:ea typeface="华文楷体" panose="02010600040101010101" charset="-122"/>
                  <a:cs typeface="Times New Roman" panose="02020603050405020304" pitchFamily="18" charset="0"/>
                </a:endParaRPr>
              </a:p>
              <a:p>
                <a:pPr algn="ctr">
                  <a:spcAft>
                    <a:spcPts val="1200"/>
                  </a:spcAft>
                </a:pPr>
                <a14:m>
                  <m:oMath xmlns:m="http://schemas.openxmlformats.org/officeDocument/2006/math">
                    <m:r>
                      <m:rPr>
                        <m:sty m:val="p"/>
                      </m:rP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Φ</m:t>
                    </m:r>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𝑥</m:t>
                    </m:r>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f>
                      <m:fPr>
                        <m:ctrlPr>
                          <a:rPr lang="zh-CN" altLang="zh-CN" sz="2000" i="1">
                            <a:solidFill>
                              <a:schemeClr val="tx2"/>
                            </a:solidFill>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𝑘𝐿</m:t>
                        </m:r>
                      </m:num>
                      <m:den>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2</m:t>
                        </m:r>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𝐷</m:t>
                        </m:r>
                      </m:den>
                    </m:f>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f>
                      <m:fPr>
                        <m:ctrlPr>
                          <a:rPr lang="zh-CN" altLang="zh-CN" sz="2000" i="1">
                            <a:solidFill>
                              <a:schemeClr val="tx2"/>
                            </a:solidFill>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2</m:t>
                        </m:r>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𝐿</m:t>
                        </m:r>
                      </m:num>
                      <m:den>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1</m:t>
                        </m:r>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sSup>
                          <m:sSupPr>
                            <m:ctrlPr>
                              <a:rPr lang="zh-CN" altLang="zh-CN" sz="2000" i="1">
                                <a:solidFill>
                                  <a:schemeClr val="tx2"/>
                                </a:solidFill>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𝐿</m:t>
                            </m:r>
                          </m:e>
                          <m:sup>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2</m:t>
                            </m:r>
                          </m:sup>
                        </m:sSup>
                      </m:den>
                    </m:f>
                    <m:d>
                      <m:dPr>
                        <m:ctrlPr>
                          <a:rPr lang="zh-CN" altLang="zh-CN" sz="2000" i="1">
                            <a:solidFill>
                              <a:schemeClr val="tx2"/>
                            </a:solidFill>
                            <a:latin typeface="Cambria Math" panose="02040503050406030204" pitchFamily="18" charset="0"/>
                            <a:ea typeface="Cambria Math" panose="02040503050406030204" pitchFamily="18" charset="0"/>
                            <a:cs typeface="Times New Roman" panose="02020603050405020304" pitchFamily="18" charset="0"/>
                          </a:rPr>
                        </m:ctrlPr>
                      </m:dPr>
                      <m:e>
                        <m:sSup>
                          <m:sSupPr>
                            <m:ctrlPr>
                              <a:rPr lang="zh-CN" altLang="zh-CN" sz="2000" i="1">
                                <a:solidFill>
                                  <a:schemeClr val="tx2"/>
                                </a:solidFill>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𝑒</m:t>
                            </m:r>
                          </m:e>
                          <m:sup>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𝑥</m:t>
                            </m:r>
                          </m:sup>
                        </m:sSup>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𝐿</m:t>
                        </m:r>
                        <m:sSup>
                          <m:sSupPr>
                            <m:ctrlPr>
                              <a:rPr lang="zh-CN" altLang="zh-CN" sz="2000" i="1">
                                <a:solidFill>
                                  <a:schemeClr val="tx2"/>
                                </a:solidFill>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𝑒</m:t>
                            </m:r>
                          </m:e>
                          <m:sup>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𝑥</m:t>
                            </m:r>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𝐿</m:t>
                            </m:r>
                          </m:sup>
                        </m:sSup>
                      </m:e>
                    </m:d>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f>
                      <m:fPr>
                        <m:ctrlPr>
                          <a:rPr lang="zh-CN" altLang="zh-CN" sz="2000" i="1">
                            <a:solidFill>
                              <a:schemeClr val="tx2"/>
                            </a:solidFill>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𝑘</m:t>
                        </m:r>
                        <m:sSup>
                          <m:sSupPr>
                            <m:ctrlPr>
                              <a:rPr lang="zh-CN" altLang="zh-CN" sz="2000" i="1">
                                <a:solidFill>
                                  <a:schemeClr val="tx2"/>
                                </a:solidFill>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𝐿</m:t>
                            </m:r>
                          </m:e>
                          <m:sup>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2</m:t>
                            </m:r>
                          </m:sup>
                        </m:sSup>
                      </m:num>
                      <m:den>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𝐷</m:t>
                        </m:r>
                        <m:d>
                          <m:dPr>
                            <m:ctrlPr>
                              <a:rPr lang="zh-CN" altLang="zh-CN" sz="2000" i="1">
                                <a:solidFill>
                                  <a:schemeClr val="tx2"/>
                                </a:solidFill>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1</m:t>
                            </m:r>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sSup>
                              <m:sSupPr>
                                <m:ctrlPr>
                                  <a:rPr lang="zh-CN" altLang="zh-CN" sz="2000" i="1">
                                    <a:solidFill>
                                      <a:schemeClr val="tx2"/>
                                    </a:solidFill>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𝐿</m:t>
                                </m:r>
                              </m:e>
                              <m:sup>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2</m:t>
                                </m:r>
                              </m:sup>
                            </m:sSup>
                          </m:e>
                        </m:d>
                      </m:den>
                    </m:f>
                    <m:d>
                      <m:dPr>
                        <m:ctrlPr>
                          <a:rPr lang="zh-CN" altLang="zh-CN" sz="2000" i="1">
                            <a:solidFill>
                              <a:schemeClr val="tx2"/>
                            </a:solidFill>
                            <a:latin typeface="Cambria Math" panose="02040503050406030204" pitchFamily="18" charset="0"/>
                            <a:ea typeface="Cambria Math" panose="02040503050406030204" pitchFamily="18" charset="0"/>
                            <a:cs typeface="Times New Roman" panose="02020603050405020304" pitchFamily="18" charset="0"/>
                          </a:rPr>
                        </m:ctrlPr>
                      </m:dPr>
                      <m:e>
                        <m:sSup>
                          <m:sSupPr>
                            <m:ctrlPr>
                              <a:rPr lang="zh-CN" altLang="zh-CN" sz="2000" i="1">
                                <a:solidFill>
                                  <a:schemeClr val="tx2"/>
                                </a:solidFill>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𝑒</m:t>
                            </m:r>
                          </m:e>
                          <m:sup>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𝑥</m:t>
                            </m:r>
                          </m:sup>
                        </m:sSup>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𝐿</m:t>
                        </m:r>
                        <m:sSup>
                          <m:sSupPr>
                            <m:ctrlPr>
                              <a:rPr lang="zh-CN" altLang="zh-CN" sz="2000" i="1">
                                <a:solidFill>
                                  <a:schemeClr val="tx2"/>
                                </a:solidFill>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𝑒</m:t>
                            </m:r>
                          </m:e>
                          <m:sup>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𝑥</m:t>
                            </m:r>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𝐿</m:t>
                            </m:r>
                          </m:sup>
                        </m:sSup>
                      </m:e>
                    </m:d>
                  </m:oMath>
                </a14:m>
                <a:r>
                  <a:rPr lang="en-US" altLang="zh-CN" sz="2000" dirty="0">
                    <a:solidFill>
                      <a:schemeClr val="tx2"/>
                    </a:solidFill>
                    <a:latin typeface="华文楷体" panose="02010600040101010101" charset="-122"/>
                    <a:ea typeface="华文楷体" panose="02010600040101010101" charset="-122"/>
                    <a:cs typeface="Times New Roman" panose="02020603050405020304" pitchFamily="18" charset="0"/>
                  </a:rPr>
                  <a:t> </a:t>
                </a:r>
                <a:endParaRPr lang="zh-CN" altLang="zh-CN" sz="2000" dirty="0">
                  <a:solidFill>
                    <a:schemeClr val="tx2"/>
                  </a:solidFill>
                  <a:latin typeface="华文楷体" panose="02010600040101010101" charset="-122"/>
                  <a:ea typeface="华文楷体" panose="02010600040101010101" charset="-122"/>
                  <a:cs typeface="Times New Roman" panose="02020603050405020304" pitchFamily="18" charset="0"/>
                </a:endParaRPr>
              </a:p>
              <a:p>
                <a:pPr algn="ctr">
                  <a:spcAft>
                    <a:spcPts val="1200"/>
                  </a:spcAft>
                </a:pPr>
                <a:r>
                  <a:rPr lang="zh-CN" altLang="zh-CN" sz="2000" dirty="0">
                    <a:solidFill>
                      <a:schemeClr val="tx2"/>
                    </a:solidFill>
                    <a:latin typeface="华文楷体" panose="02010600040101010101" charset="-122"/>
                    <a:ea typeface="华文楷体" panose="02010600040101010101" charset="-122"/>
                    <a:cs typeface="Times New Roman" panose="02020603050405020304" pitchFamily="18" charset="0"/>
                  </a:rPr>
                  <a:t>由对称性可以得到，整个介质内的中子通量分布为</a:t>
                </a:r>
                <a:r>
                  <a:rPr lang="en-US" altLang="zh-CN" sz="2000" dirty="0">
                    <a:solidFill>
                      <a:schemeClr val="tx2"/>
                    </a:solidFill>
                    <a:latin typeface="华文楷体" panose="02010600040101010101" charset="-122"/>
                    <a:ea typeface="华文楷体" panose="02010600040101010101" charset="-122"/>
                    <a:cs typeface="Times New Roman" panose="02020603050405020304" pitchFamily="18" charset="0"/>
                  </a:rPr>
                  <a:t>:</a:t>
                </a:r>
                <a:br>
                  <a:rPr lang="en-US" altLang="zh-CN" sz="2000" dirty="0">
                    <a:solidFill>
                      <a:schemeClr val="tx2"/>
                    </a:solidFill>
                    <a:latin typeface="华文楷体" panose="02010600040101010101" charset="-122"/>
                    <a:ea typeface="华文楷体" panose="02010600040101010101" charset="-122"/>
                    <a:cs typeface="Times New Roman" panose="02020603050405020304" pitchFamily="18" charset="0"/>
                  </a:rPr>
                </a:br>
                <a14:m>
                  <m:oMath xmlns:m="http://schemas.openxmlformats.org/officeDocument/2006/math">
                    <m:r>
                      <m:rPr>
                        <m:sty m:val="p"/>
                      </m:rP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Φ</m:t>
                    </m:r>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𝑥</m:t>
                    </m:r>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f>
                      <m:fPr>
                        <m:ctrlPr>
                          <a:rPr lang="zh-CN" altLang="zh-CN" sz="2000" i="1">
                            <a:solidFill>
                              <a:schemeClr val="tx2"/>
                            </a:solidFill>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𝑘</m:t>
                        </m:r>
                        <m:sSup>
                          <m:sSupPr>
                            <m:ctrlPr>
                              <a:rPr lang="zh-CN" altLang="zh-CN" sz="2000" i="1">
                                <a:solidFill>
                                  <a:schemeClr val="tx2"/>
                                </a:solidFill>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𝐿</m:t>
                            </m:r>
                          </m:e>
                          <m:sup>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2</m:t>
                            </m:r>
                          </m:sup>
                        </m:sSup>
                      </m:num>
                      <m:den>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𝐷</m:t>
                        </m:r>
                        <m:d>
                          <m:dPr>
                            <m:ctrlPr>
                              <a:rPr lang="zh-CN" altLang="zh-CN" sz="2000" i="1">
                                <a:solidFill>
                                  <a:schemeClr val="tx2"/>
                                </a:solidFill>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1</m:t>
                            </m:r>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9</m:t>
                            </m:r>
                            <m:sSup>
                              <m:sSupPr>
                                <m:ctrlPr>
                                  <a:rPr lang="zh-CN" altLang="zh-CN" sz="2000" i="1">
                                    <a:solidFill>
                                      <a:schemeClr val="tx2"/>
                                    </a:solidFill>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𝐿</m:t>
                                </m:r>
                              </m:e>
                              <m:sup>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2</m:t>
                                </m:r>
                              </m:sup>
                            </m:sSup>
                          </m:e>
                        </m:d>
                      </m:den>
                    </m:f>
                    <m:d>
                      <m:dPr>
                        <m:ctrlPr>
                          <a:rPr lang="zh-CN" altLang="zh-CN" sz="2000" i="1">
                            <a:solidFill>
                              <a:schemeClr val="tx2"/>
                            </a:solidFill>
                            <a:latin typeface="Cambria Math" panose="02040503050406030204" pitchFamily="18" charset="0"/>
                            <a:ea typeface="Cambria Math" panose="02040503050406030204" pitchFamily="18" charset="0"/>
                            <a:cs typeface="Times New Roman" panose="02020603050405020304" pitchFamily="18" charset="0"/>
                          </a:rPr>
                        </m:ctrlPr>
                      </m:dPr>
                      <m:e>
                        <m:sSup>
                          <m:sSupPr>
                            <m:ctrlPr>
                              <a:rPr lang="zh-CN" altLang="zh-CN" sz="2000" i="1">
                                <a:solidFill>
                                  <a:schemeClr val="tx2"/>
                                </a:solidFill>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𝑒</m:t>
                            </m:r>
                          </m:e>
                          <m:sup>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𝑥</m:t>
                            </m:r>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sup>
                        </m:sSup>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𝐿</m:t>
                        </m:r>
                        <m:sSup>
                          <m:sSupPr>
                            <m:ctrlPr>
                              <a:rPr lang="zh-CN" altLang="zh-CN" sz="2000" i="1">
                                <a:solidFill>
                                  <a:schemeClr val="tx2"/>
                                </a:solidFill>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𝑒</m:t>
                            </m:r>
                          </m:e>
                          <m:sup>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𝑥</m:t>
                            </m:r>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𝐿</m:t>
                            </m:r>
                          </m:sup>
                        </m:sSup>
                      </m:e>
                    </m:d>
                  </m:oMath>
                </a14:m>
                <a:r>
                  <a:rPr lang="en-US" altLang="zh-CN" sz="2000" dirty="0">
                    <a:solidFill>
                      <a:schemeClr val="tx2"/>
                    </a:solidFill>
                    <a:latin typeface="华文楷体" panose="02010600040101010101" charset="-122"/>
                    <a:ea typeface="华文楷体" panose="02010600040101010101" charset="-122"/>
                    <a:cs typeface="Times New Roman" panose="02020603050405020304" pitchFamily="18" charset="0"/>
                  </a:rPr>
                  <a:t> </a:t>
                </a:r>
                <a:endParaRPr lang="zh-CN" altLang="zh-CN" sz="2000" dirty="0">
                  <a:solidFill>
                    <a:schemeClr val="tx2"/>
                  </a:solidFill>
                  <a:latin typeface="华文楷体" panose="02010600040101010101" charset="-122"/>
                  <a:ea typeface="华文楷体" panose="02010600040101010101" charset="-122"/>
                  <a:cs typeface="Times New Roman" panose="02020603050405020304" pitchFamily="18" charset="0"/>
                </a:endParaRPr>
              </a:p>
            </p:txBody>
          </p:sp>
        </mc:Choice>
        <mc:Fallback>
          <p:sp>
            <p:nvSpPr>
              <p:cNvPr id="5" name="矩形 4"/>
              <p:cNvSpPr>
                <a:spLocks noRot="1" noChangeAspect="1" noMove="1" noResize="1" noEditPoints="1" noAdjustHandles="1" noChangeArrowheads="1" noChangeShapeType="1" noTextEdit="1"/>
              </p:cNvSpPr>
              <p:nvPr/>
            </p:nvSpPr>
            <p:spPr>
              <a:xfrm>
                <a:off x="317271" y="764704"/>
                <a:ext cx="8431193" cy="5648341"/>
              </a:xfrm>
              <a:prstGeom prst="rect">
                <a:avLst/>
              </a:prstGeom>
              <a:blipFill rotWithShape="1">
                <a:blip r:embed="rId1"/>
                <a:stretch>
                  <a:fillRect l="-5" t="-3" r="1" b="3"/>
                </a:stretch>
              </a:blipFill>
            </p:spPr>
            <p:txBody>
              <a:bodyPr/>
              <a:lstStyle/>
              <a:p>
                <a:r>
                  <a:rPr lang="zh-CN" altLang="en-US">
                    <a:noFill/>
                  </a:rPr>
                  <a:t> </a:t>
                </a:r>
              </a:p>
            </p:txBody>
          </p:sp>
        </mc:Fallback>
      </mc:AlternateContent>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2771" name="TextBox 2"/>
              <p:cNvSpPr txBox="1">
                <a:spLocks noChangeArrowheads="1"/>
              </p:cNvSpPr>
              <p:nvPr/>
            </p:nvSpPr>
            <p:spPr bwMode="auto">
              <a:xfrm>
                <a:off x="169168" y="599375"/>
                <a:ext cx="8153400" cy="5122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50000"/>
                  </a:lnSpc>
                </a:pPr>
                <a:r>
                  <a:rPr lang="en-US" altLang="zh-CN" sz="2200" dirty="0">
                    <a:solidFill>
                      <a:schemeClr val="tx2"/>
                    </a:solidFill>
                    <a:latin typeface="华文楷体" panose="02010600040101010101" charset="-122"/>
                    <a:ea typeface="华文楷体" panose="02010600040101010101" charset="-122"/>
                  </a:rPr>
                  <a:t>1.</a:t>
                </a:r>
                <a:r>
                  <a:rPr lang="zh-CN" altLang="en-US" sz="2200" dirty="0">
                    <a:solidFill>
                      <a:schemeClr val="tx2"/>
                    </a:solidFill>
                    <a:latin typeface="华文楷体" panose="02010600040101010101" charset="-122"/>
                    <a:ea typeface="华文楷体" panose="02010600040101010101" charset="-122"/>
                  </a:rPr>
                  <a:t>何时中子流在数量上等于通量？</a:t>
                </a:r>
                <a:endParaRPr lang="en-US" altLang="zh-CN" sz="2200" dirty="0">
                  <a:solidFill>
                    <a:schemeClr val="tx2"/>
                  </a:solidFill>
                  <a:latin typeface="华文楷体" panose="02010600040101010101" charset="-122"/>
                  <a:ea typeface="华文楷体" panose="02010600040101010101" charset="-122"/>
                </a:endParaRPr>
              </a:p>
              <a:p>
                <a:pPr eaLnBrk="1" hangingPunct="1">
                  <a:lnSpc>
                    <a:spcPct val="150000"/>
                  </a:lnSpc>
                </a:pPr>
                <a:r>
                  <a:rPr lang="en-US" altLang="zh-CN" sz="2200" dirty="0">
                    <a:solidFill>
                      <a:schemeClr val="tx2"/>
                    </a:solidFill>
                    <a:latin typeface="华文楷体" panose="02010600040101010101" charset="-122"/>
                    <a:ea typeface="华文楷体" panose="02010600040101010101" charset="-122"/>
                  </a:rPr>
                  <a:t>2.</a:t>
                </a:r>
                <a:r>
                  <a:rPr lang="zh-CN" altLang="en-US" sz="2200" dirty="0">
                    <a:solidFill>
                      <a:schemeClr val="tx2"/>
                    </a:solidFill>
                    <a:latin typeface="华文楷体" panose="02010600040101010101" charset="-122"/>
                    <a:ea typeface="华文楷体" panose="02010600040101010101" charset="-122"/>
                  </a:rPr>
                  <a:t>用斐克定律推导出的外推距离</a:t>
                </a:r>
                <a14:m>
                  <m:oMath xmlns:m="http://schemas.openxmlformats.org/officeDocument/2006/math">
                    <m:r>
                      <a:rPr lang="en-US" altLang="zh-CN" sz="2200" b="0" i="1" smtClean="0">
                        <a:solidFill>
                          <a:schemeClr val="tx2"/>
                        </a:solidFill>
                        <a:latin typeface="Cambria Math" panose="02040503050406030204" pitchFamily="18" charset="0"/>
                        <a:ea typeface="华文楷体" panose="02010600040101010101" charset="-122"/>
                      </a:rPr>
                      <m:t>𝑑</m:t>
                    </m:r>
                    <m:r>
                      <a:rPr lang="en-US" altLang="zh-CN" sz="2200" b="0" i="1" smtClean="0">
                        <a:solidFill>
                          <a:schemeClr val="tx2"/>
                        </a:solidFill>
                        <a:latin typeface="Cambria Math" panose="02040503050406030204" pitchFamily="18" charset="0"/>
                        <a:ea typeface="华文楷体" panose="02010600040101010101" charset="-122"/>
                      </a:rPr>
                      <m:t>=</m:t>
                    </m:r>
                    <m:r>
                      <a:rPr lang="en-US" altLang="zh-CN" sz="2200" b="0" i="1" smtClean="0">
                        <a:solidFill>
                          <a:schemeClr val="tx2"/>
                        </a:solidFill>
                        <a:latin typeface="Cambria Math" panose="02040503050406030204" pitchFamily="18" charset="0"/>
                        <a:ea typeface="华文楷体" panose="02010600040101010101" charset="-122"/>
                      </a:rPr>
                      <m:t>2</m:t>
                    </m:r>
                    <m:r>
                      <a:rPr lang="en-US" altLang="zh-CN" sz="2200" b="0" i="1" smtClean="0">
                        <a:solidFill>
                          <a:schemeClr val="tx2"/>
                        </a:solidFill>
                        <a:latin typeface="Cambria Math" panose="02040503050406030204" pitchFamily="18" charset="0"/>
                        <a:ea typeface="华文楷体" panose="02010600040101010101" charset="-122"/>
                      </a:rPr>
                      <m:t>𝐷</m:t>
                    </m:r>
                    <m:r>
                      <a:rPr lang="en-US" altLang="zh-CN" sz="2200" b="0" i="1" smtClean="0">
                        <a:solidFill>
                          <a:schemeClr val="tx2"/>
                        </a:solidFill>
                        <a:latin typeface="Cambria Math" panose="02040503050406030204" pitchFamily="18" charset="0"/>
                        <a:ea typeface="华文楷体" panose="02010600040101010101" charset="-122"/>
                      </a:rPr>
                      <m:t>=</m:t>
                    </m:r>
                    <m:r>
                      <a:rPr lang="en-US" altLang="zh-CN" sz="2200" b="0" i="1" smtClean="0">
                        <a:solidFill>
                          <a:schemeClr val="tx2"/>
                        </a:solidFill>
                        <a:latin typeface="Cambria Math" panose="02040503050406030204" pitchFamily="18" charset="0"/>
                        <a:ea typeface="华文楷体" panose="02010600040101010101" charset="-122"/>
                      </a:rPr>
                      <m:t>0</m:t>
                    </m:r>
                    <m:r>
                      <a:rPr lang="en-US" altLang="zh-CN" sz="2200" b="0" i="1" smtClean="0">
                        <a:solidFill>
                          <a:schemeClr val="tx2"/>
                        </a:solidFill>
                        <a:latin typeface="Cambria Math" panose="02040503050406030204" pitchFamily="18" charset="0"/>
                        <a:ea typeface="华文楷体" panose="02010600040101010101" charset="-122"/>
                      </a:rPr>
                      <m:t>.</m:t>
                    </m:r>
                    <m:r>
                      <a:rPr lang="en-US" altLang="zh-CN" sz="2200" b="0" i="1" smtClean="0">
                        <a:solidFill>
                          <a:schemeClr val="tx2"/>
                        </a:solidFill>
                        <a:latin typeface="Cambria Math" panose="02040503050406030204" pitchFamily="18" charset="0"/>
                        <a:ea typeface="华文楷体" panose="02010600040101010101" charset="-122"/>
                      </a:rPr>
                      <m:t>667</m:t>
                    </m:r>
                    <m:sSub>
                      <m:sSubPr>
                        <m:ctrlPr>
                          <a:rPr lang="en-US" altLang="zh-CN" sz="2200" b="0" i="1" smtClean="0">
                            <a:solidFill>
                              <a:schemeClr val="tx2"/>
                            </a:solidFill>
                            <a:latin typeface="Cambria Math" panose="02040503050406030204" pitchFamily="18" charset="0"/>
                            <a:ea typeface="华文楷体" panose="02010600040101010101" charset="-122"/>
                          </a:rPr>
                        </m:ctrlPr>
                      </m:sSubPr>
                      <m:e>
                        <m:r>
                          <a:rPr lang="en-US" altLang="zh-CN" sz="2200" b="0" i="1" smtClean="0">
                            <a:solidFill>
                              <a:schemeClr val="tx2"/>
                            </a:solidFill>
                            <a:latin typeface="Cambria Math" panose="02040503050406030204" pitchFamily="18" charset="0"/>
                            <a:ea typeface="华文楷体" panose="02010600040101010101" charset="-122"/>
                          </a:rPr>
                          <m:t>𝜆</m:t>
                        </m:r>
                      </m:e>
                      <m:sub>
                        <m:r>
                          <a:rPr lang="en-US" altLang="zh-CN" sz="2200" b="0" i="1" smtClean="0">
                            <a:solidFill>
                              <a:schemeClr val="tx2"/>
                            </a:solidFill>
                            <a:latin typeface="Cambria Math" panose="02040503050406030204" pitchFamily="18" charset="0"/>
                            <a:ea typeface="华文楷体" panose="02010600040101010101" charset="-122"/>
                          </a:rPr>
                          <m:t>𝑡𝑟</m:t>
                        </m:r>
                      </m:sub>
                    </m:sSub>
                  </m:oMath>
                </a14:m>
                <a:r>
                  <a:rPr lang="zh-CN" altLang="en-US" sz="2200" dirty="0">
                    <a:solidFill>
                      <a:schemeClr val="tx2"/>
                    </a:solidFill>
                    <a:latin typeface="华文楷体" panose="02010600040101010101" charset="-122"/>
                    <a:ea typeface="华文楷体" panose="02010600040101010101" charset="-122"/>
                  </a:rPr>
                  <a:t>，实际上我们所采用的外推距离是</a:t>
                </a:r>
                <a14:m>
                  <m:oMath xmlns:m="http://schemas.openxmlformats.org/officeDocument/2006/math">
                    <m:r>
                      <a:rPr lang="en-US" altLang="zh-CN" sz="2200" b="0" i="1" smtClean="0">
                        <a:solidFill>
                          <a:schemeClr val="tx2"/>
                        </a:solidFill>
                        <a:latin typeface="Cambria Math" panose="02040503050406030204" pitchFamily="18" charset="0"/>
                        <a:ea typeface="华文楷体" panose="02010600040101010101" charset="-122"/>
                      </a:rPr>
                      <m:t>𝑑</m:t>
                    </m:r>
                    <m:r>
                      <a:rPr lang="en-US" altLang="zh-CN" sz="2200" b="0" i="1" smtClean="0">
                        <a:solidFill>
                          <a:schemeClr val="tx2"/>
                        </a:solidFill>
                        <a:latin typeface="Cambria Math" panose="02040503050406030204" pitchFamily="18" charset="0"/>
                        <a:ea typeface="华文楷体" panose="02010600040101010101" charset="-122"/>
                      </a:rPr>
                      <m:t>=</m:t>
                    </m:r>
                    <m:r>
                      <a:rPr lang="en-US" altLang="zh-CN" sz="2200" b="0" i="1" smtClean="0">
                        <a:solidFill>
                          <a:schemeClr val="tx2"/>
                        </a:solidFill>
                        <a:latin typeface="Cambria Math" panose="02040503050406030204" pitchFamily="18" charset="0"/>
                        <a:ea typeface="华文楷体" panose="02010600040101010101" charset="-122"/>
                      </a:rPr>
                      <m:t>0</m:t>
                    </m:r>
                    <m:r>
                      <a:rPr lang="en-US" altLang="zh-CN" sz="2200" b="0" i="1" smtClean="0">
                        <a:solidFill>
                          <a:schemeClr val="tx2"/>
                        </a:solidFill>
                        <a:latin typeface="Cambria Math" panose="02040503050406030204" pitchFamily="18" charset="0"/>
                        <a:ea typeface="华文楷体" panose="02010600040101010101" charset="-122"/>
                      </a:rPr>
                      <m:t>.</m:t>
                    </m:r>
                    <m:r>
                      <a:rPr lang="en-US" altLang="zh-CN" sz="2200" b="0" i="1" smtClean="0">
                        <a:solidFill>
                          <a:schemeClr val="tx2"/>
                        </a:solidFill>
                        <a:latin typeface="Cambria Math" panose="02040503050406030204" pitchFamily="18" charset="0"/>
                        <a:ea typeface="华文楷体" panose="02010600040101010101" charset="-122"/>
                      </a:rPr>
                      <m:t>7104</m:t>
                    </m:r>
                    <m:sSub>
                      <m:sSubPr>
                        <m:ctrlPr>
                          <a:rPr lang="en-US" altLang="zh-CN" sz="2200" b="0" i="1" smtClean="0">
                            <a:solidFill>
                              <a:schemeClr val="tx2"/>
                            </a:solidFill>
                            <a:latin typeface="Cambria Math" panose="02040503050406030204" pitchFamily="18" charset="0"/>
                            <a:ea typeface="华文楷体" panose="02010600040101010101" charset="-122"/>
                          </a:rPr>
                        </m:ctrlPr>
                      </m:sSubPr>
                      <m:e>
                        <m:r>
                          <a:rPr lang="en-US" altLang="zh-CN" sz="2200" b="0" i="1" smtClean="0">
                            <a:solidFill>
                              <a:schemeClr val="tx2"/>
                            </a:solidFill>
                            <a:latin typeface="Cambria Math" panose="02040503050406030204" pitchFamily="18" charset="0"/>
                            <a:ea typeface="华文楷体" panose="02010600040101010101" charset="-122"/>
                          </a:rPr>
                          <m:t>𝜆</m:t>
                        </m:r>
                      </m:e>
                      <m:sub>
                        <m:r>
                          <a:rPr lang="en-US" altLang="zh-CN" sz="2200" b="0" i="1" smtClean="0">
                            <a:solidFill>
                              <a:schemeClr val="tx2"/>
                            </a:solidFill>
                            <a:latin typeface="Cambria Math" panose="02040503050406030204" pitchFamily="18" charset="0"/>
                            <a:ea typeface="华文楷体" panose="02010600040101010101" charset="-122"/>
                          </a:rPr>
                          <m:t>𝑡𝑟</m:t>
                        </m:r>
                      </m:sub>
                    </m:sSub>
                  </m:oMath>
                </a14:m>
                <a:r>
                  <a:rPr lang="zh-CN" altLang="en-US" sz="2200" dirty="0">
                    <a:solidFill>
                      <a:schemeClr val="tx2"/>
                    </a:solidFill>
                    <a:latin typeface="华文楷体" panose="02010600040101010101" charset="-122"/>
                    <a:ea typeface="华文楷体" panose="02010600040101010101" charset="-122"/>
                  </a:rPr>
                  <a:t>，试解释其原因。</a:t>
                </a:r>
                <a:endParaRPr lang="en-US" altLang="zh-CN" sz="2200" dirty="0">
                  <a:solidFill>
                    <a:schemeClr val="tx2"/>
                  </a:solidFill>
                  <a:latin typeface="华文楷体" panose="02010600040101010101" charset="-122"/>
                  <a:ea typeface="华文楷体" panose="02010600040101010101" charset="-122"/>
                </a:endParaRPr>
              </a:p>
              <a:p>
                <a:pPr eaLnBrk="1" hangingPunct="1">
                  <a:lnSpc>
                    <a:spcPct val="150000"/>
                  </a:lnSpc>
                </a:pPr>
                <a:r>
                  <a:rPr lang="en-US" altLang="zh-CN" sz="2200" dirty="0">
                    <a:solidFill>
                      <a:schemeClr val="tx2"/>
                    </a:solidFill>
                    <a:latin typeface="华文楷体" panose="02010600040101010101" charset="-122"/>
                    <a:ea typeface="华文楷体" panose="02010600040101010101" charset="-122"/>
                  </a:rPr>
                  <a:t>3.</a:t>
                </a:r>
                <a:r>
                  <a:rPr lang="zh-CN" altLang="en-US" sz="2200" dirty="0">
                    <a:solidFill>
                      <a:schemeClr val="tx2"/>
                    </a:solidFill>
                    <a:latin typeface="华文楷体" panose="02010600040101010101" charset="-122"/>
                    <a:ea typeface="华文楷体" panose="02010600040101010101" charset="-122"/>
                  </a:rPr>
                  <a:t>为什么在只有奇异源</a:t>
                </a:r>
                <a:r>
                  <a:rPr lang="en-US" altLang="zh-CN" sz="2200" dirty="0">
                    <a:solidFill>
                      <a:schemeClr val="tx2"/>
                    </a:solidFill>
                    <a:latin typeface="华文楷体" panose="02010600040101010101" charset="-122"/>
                    <a:ea typeface="华文楷体" panose="02010600040101010101" charset="-122"/>
                  </a:rPr>
                  <a:t>(</a:t>
                </a:r>
                <a:r>
                  <a:rPr lang="zh-CN" altLang="en-US" sz="2200" dirty="0">
                    <a:solidFill>
                      <a:schemeClr val="tx2"/>
                    </a:solidFill>
                    <a:latin typeface="华文楷体" panose="02010600040101010101" charset="-122"/>
                    <a:ea typeface="华文楷体" panose="02010600040101010101" charset="-122"/>
                  </a:rPr>
                  <a:t>点源、平面源</a:t>
                </a:r>
                <a:r>
                  <a:rPr lang="en-US" altLang="zh-CN" sz="2200" dirty="0">
                    <a:solidFill>
                      <a:schemeClr val="tx2"/>
                    </a:solidFill>
                    <a:latin typeface="华文楷体" panose="02010600040101010101" charset="-122"/>
                    <a:ea typeface="华文楷体" panose="02010600040101010101" charset="-122"/>
                  </a:rPr>
                  <a:t>)</a:t>
                </a:r>
                <a:r>
                  <a:rPr lang="zh-CN" altLang="en-US" sz="2200" dirty="0">
                    <a:solidFill>
                      <a:schemeClr val="tx2"/>
                    </a:solidFill>
                    <a:latin typeface="华文楷体" panose="02010600040101010101" charset="-122"/>
                    <a:ea typeface="华文楷体" panose="02010600040101010101" charset="-122"/>
                  </a:rPr>
                  <a:t>的介质中，中子通量曲线是凹的，而对于体源</a:t>
                </a:r>
                <a:r>
                  <a:rPr lang="en-US" altLang="zh-CN" sz="2200" dirty="0">
                    <a:solidFill>
                      <a:schemeClr val="tx2"/>
                    </a:solidFill>
                    <a:latin typeface="华文楷体" panose="02010600040101010101" charset="-122"/>
                    <a:ea typeface="华文楷体" panose="02010600040101010101" charset="-122"/>
                  </a:rPr>
                  <a:t>(</a:t>
                </a:r>
                <a:r>
                  <a:rPr lang="zh-CN" altLang="en-US" sz="2200" dirty="0">
                    <a:solidFill>
                      <a:schemeClr val="tx2"/>
                    </a:solidFill>
                    <a:latin typeface="华文楷体" panose="02010600040101010101" charset="-122"/>
                    <a:ea typeface="华文楷体" panose="02010600040101010101" charset="-122"/>
                  </a:rPr>
                  <a:t>介质中到处有中子源</a:t>
                </a:r>
                <a:r>
                  <a:rPr lang="en-US" altLang="zh-CN" sz="2200" dirty="0">
                    <a:solidFill>
                      <a:schemeClr val="tx2"/>
                    </a:solidFill>
                    <a:latin typeface="华文楷体" panose="02010600040101010101" charset="-122"/>
                    <a:ea typeface="华文楷体" panose="02010600040101010101" charset="-122"/>
                  </a:rPr>
                  <a:t>)</a:t>
                </a:r>
                <a:r>
                  <a:rPr lang="zh-CN" altLang="en-US" sz="2200" dirty="0">
                    <a:solidFill>
                      <a:schemeClr val="tx2"/>
                    </a:solidFill>
                    <a:latin typeface="华文楷体" panose="02010600040101010101" charset="-122"/>
                    <a:ea typeface="华文楷体" panose="02010600040101010101" charset="-122"/>
                  </a:rPr>
                  <a:t>，通量分布曲线是凸的？</a:t>
                </a:r>
                <a:endParaRPr lang="en-US" altLang="zh-CN" sz="2200" dirty="0">
                  <a:solidFill>
                    <a:schemeClr val="tx2"/>
                  </a:solidFill>
                  <a:latin typeface="华文楷体" panose="02010600040101010101" charset="-122"/>
                  <a:ea typeface="华文楷体" panose="02010600040101010101" charset="-122"/>
                </a:endParaRPr>
              </a:p>
              <a:p>
                <a:pPr eaLnBrk="1" hangingPunct="1">
                  <a:lnSpc>
                    <a:spcPct val="150000"/>
                  </a:lnSpc>
                </a:pPr>
                <a:endParaRPr lang="en-US" altLang="zh-CN" sz="2200" dirty="0">
                  <a:solidFill>
                    <a:schemeClr val="tx2"/>
                  </a:solidFill>
                  <a:latin typeface="华文楷体" panose="02010600040101010101" charset="-122"/>
                  <a:ea typeface="华文楷体" panose="02010600040101010101" charset="-122"/>
                </a:endParaRPr>
              </a:p>
              <a:p>
                <a:pPr eaLnBrk="1" hangingPunct="1">
                  <a:lnSpc>
                    <a:spcPct val="150000"/>
                  </a:lnSpc>
                </a:pPr>
                <a:r>
                  <a:rPr lang="en-US" altLang="zh-CN" sz="2200" dirty="0">
                    <a:solidFill>
                      <a:schemeClr val="tx2"/>
                    </a:solidFill>
                    <a:latin typeface="华文楷体" panose="02010600040101010101" charset="-122"/>
                    <a:ea typeface="华文楷体" panose="02010600040101010101" charset="-122"/>
                  </a:rPr>
                  <a:t>4.</a:t>
                </a:r>
                <a:r>
                  <a:rPr lang="zh-CN" altLang="en-US" sz="2200" dirty="0">
                    <a:solidFill>
                      <a:schemeClr val="tx2"/>
                    </a:solidFill>
                    <a:latin typeface="华文楷体" panose="02010600040101010101" charset="-122"/>
                    <a:ea typeface="华文楷体" panose="02010600040101010101" charset="-122"/>
                  </a:rPr>
                  <a:t>扩散理论只适合于弱吸收介质，堆芯里面的核燃料是强吸收介质，为什么扩散方程可以用于堆芯计算？</a:t>
                </a:r>
                <a:endParaRPr lang="en-US" altLang="zh-CN" sz="2200" dirty="0">
                  <a:solidFill>
                    <a:schemeClr val="tx2"/>
                  </a:solidFill>
                  <a:latin typeface="华文楷体" panose="02010600040101010101" charset="-122"/>
                  <a:ea typeface="华文楷体" panose="02010600040101010101" charset="-122"/>
                </a:endParaRPr>
              </a:p>
              <a:p>
                <a:pPr eaLnBrk="1" hangingPunct="1">
                  <a:lnSpc>
                    <a:spcPct val="150000"/>
                  </a:lnSpc>
                </a:pPr>
                <a:endParaRPr lang="en-US" altLang="zh-CN" sz="2200" dirty="0">
                  <a:solidFill>
                    <a:schemeClr val="tx2"/>
                  </a:solidFill>
                  <a:latin typeface="华文楷体" panose="02010600040101010101" charset="-122"/>
                  <a:ea typeface="华文楷体" panose="02010600040101010101" charset="-122"/>
                </a:endParaRPr>
              </a:p>
              <a:p>
                <a:pPr eaLnBrk="1" hangingPunct="1">
                  <a:lnSpc>
                    <a:spcPct val="150000"/>
                  </a:lnSpc>
                </a:pPr>
                <a:r>
                  <a:rPr lang="en-US" altLang="zh-CN" sz="2200" dirty="0">
                    <a:solidFill>
                      <a:schemeClr val="tx2"/>
                    </a:solidFill>
                    <a:latin typeface="华文楷体" panose="02010600040101010101" charset="-122"/>
                    <a:ea typeface="华文楷体" panose="02010600040101010101" charset="-122"/>
                  </a:rPr>
                  <a:t>5.</a:t>
                </a:r>
                <a:r>
                  <a:rPr lang="zh-CN" altLang="en-US" sz="2200" dirty="0">
                    <a:solidFill>
                      <a:schemeClr val="tx2"/>
                    </a:solidFill>
                    <a:latin typeface="华文楷体" panose="02010600040101010101" charset="-122"/>
                    <a:ea typeface="华文楷体" panose="02010600040101010101" charset="-122"/>
                  </a:rPr>
                  <a:t>如何用实验方法测量扩散长度？</a:t>
                </a:r>
                <a:endParaRPr lang="en-US" altLang="zh-CN" sz="2200" dirty="0">
                  <a:solidFill>
                    <a:schemeClr val="tx2"/>
                  </a:solidFill>
                  <a:latin typeface="华文楷体" panose="02010600040101010101" charset="-122"/>
                  <a:ea typeface="华文楷体" panose="02010600040101010101" charset="-122"/>
                </a:endParaRPr>
              </a:p>
            </p:txBody>
          </p:sp>
        </mc:Choice>
        <mc:Fallback>
          <p:sp>
            <p:nvSpPr>
              <p:cNvPr id="32771" name="TextBox 2"/>
              <p:cNvSpPr txBox="1">
                <a:spLocks noRot="1" noChangeAspect="1" noMove="1" noResize="1" noEditPoints="1" noAdjustHandles="1" noChangeArrowheads="1" noChangeShapeType="1" noTextEdit="1"/>
              </p:cNvSpPr>
              <p:nvPr/>
            </p:nvSpPr>
            <p:spPr bwMode="auto">
              <a:xfrm>
                <a:off x="169168" y="599375"/>
                <a:ext cx="8153400" cy="5122300"/>
              </a:xfrm>
              <a:prstGeom prst="rect">
                <a:avLst/>
              </a:prstGeom>
              <a:blipFill rotWithShape="1">
                <a:blip r:embed="rId1"/>
                <a:stretch>
                  <a:fillRect l="-3" t="-11" r="3" b="6"/>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2" name="标题 1"/>
          <p:cNvSpPr>
            <a:spLocks noGrp="1"/>
          </p:cNvSpPr>
          <p:nvPr>
            <p:ph type="title"/>
          </p:nvPr>
        </p:nvSpPr>
        <p:spPr/>
        <p:txBody>
          <a:bodyPr/>
          <a:lstStyle/>
          <a:p>
            <a:r>
              <a:rPr lang="zh-CN" altLang="en-US" dirty="0"/>
              <a:t>思考题</a:t>
            </a:r>
            <a:endParaRPr lang="zh-CN" altLang="en-US" dirty="0"/>
          </a:p>
        </p:txBody>
      </p:sp>
      <p:sp>
        <p:nvSpPr>
          <p:cNvPr id="8" name="TextBox 5"/>
          <p:cNvSpPr txBox="1">
            <a:spLocks noChangeArrowheads="1"/>
          </p:cNvSpPr>
          <p:nvPr/>
        </p:nvSpPr>
        <p:spPr bwMode="auto">
          <a:xfrm>
            <a:off x="4215912" y="738585"/>
            <a:ext cx="457396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dirty="0">
                <a:solidFill>
                  <a:srgbClr val="FF0000"/>
                </a:solidFill>
                <a:latin typeface="华文楷体" panose="02010600040101010101" charset="-122"/>
                <a:ea typeface="华文楷体" panose="02010600040101010101" charset="-122"/>
              </a:rPr>
              <a:t>点源、平行中子束，中子流单向情况下</a:t>
            </a:r>
            <a:endParaRPr lang="zh-CN" altLang="en-US" sz="2000" dirty="0">
              <a:solidFill>
                <a:srgbClr val="FF0000"/>
              </a:solidFill>
              <a:latin typeface="华文楷体" panose="02010600040101010101" charset="-122"/>
              <a:ea typeface="华文楷体" panose="02010600040101010101" charset="-122"/>
            </a:endParaRPr>
          </a:p>
        </p:txBody>
      </p:sp>
      <p:sp>
        <p:nvSpPr>
          <p:cNvPr id="9" name="TextBox 6"/>
          <p:cNvSpPr txBox="1">
            <a:spLocks noChangeArrowheads="1"/>
          </p:cNvSpPr>
          <p:nvPr/>
        </p:nvSpPr>
        <p:spPr bwMode="auto">
          <a:xfrm>
            <a:off x="6588224" y="1700808"/>
            <a:ext cx="190478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dirty="0">
                <a:solidFill>
                  <a:srgbClr val="FF0000"/>
                </a:solidFill>
                <a:latin typeface="华文楷体" panose="02010600040101010101" charset="-122"/>
                <a:ea typeface="华文楷体" panose="02010600040101010101" charset="-122"/>
              </a:rPr>
              <a:t>中子输运理论</a:t>
            </a:r>
            <a:endParaRPr lang="zh-CN" altLang="en-US" sz="2000" dirty="0">
              <a:solidFill>
                <a:srgbClr val="FF0000"/>
              </a:solidFill>
              <a:latin typeface="华文楷体" panose="02010600040101010101" charset="-122"/>
              <a:ea typeface="华文楷体" panose="02010600040101010101" charset="-122"/>
            </a:endParaRPr>
          </a:p>
        </p:txBody>
      </p:sp>
      <p:sp>
        <p:nvSpPr>
          <p:cNvPr id="3" name="矩形 2"/>
          <p:cNvSpPr/>
          <p:nvPr/>
        </p:nvSpPr>
        <p:spPr>
          <a:xfrm>
            <a:off x="308070" y="3144720"/>
            <a:ext cx="7100614" cy="507127"/>
          </a:xfrm>
          <a:prstGeom prst="rect">
            <a:avLst/>
          </a:prstGeom>
        </p:spPr>
        <p:txBody>
          <a:bodyPr wrap="square">
            <a:spAutoFit/>
          </a:bodyPr>
          <a:lstStyle/>
          <a:p>
            <a:pPr>
              <a:lnSpc>
                <a:spcPct val="150000"/>
              </a:lnSpc>
            </a:pPr>
            <a:r>
              <a:rPr lang="zh-CN" altLang="en-US" sz="2000" dirty="0">
                <a:solidFill>
                  <a:srgbClr val="FF0000"/>
                </a:solidFill>
                <a:latin typeface="华文楷体" panose="02010600040101010101" charset="-122"/>
                <a:ea typeface="华文楷体" panose="02010600040101010101" charset="-122"/>
              </a:rPr>
              <a:t>齐次方程，奇异源为边界条件</a:t>
            </a:r>
            <a:r>
              <a:rPr lang="en-US" altLang="zh-CN" sz="2000" dirty="0">
                <a:solidFill>
                  <a:srgbClr val="FF0000"/>
                </a:solidFill>
                <a:latin typeface="华文楷体" panose="02010600040101010101" charset="-122"/>
                <a:ea typeface="华文楷体" panose="02010600040101010101" charset="-122"/>
                <a:sym typeface="Wingdings" panose="05000000000000000000" pitchFamily="2" charset="2"/>
              </a:rPr>
              <a:t></a:t>
            </a:r>
            <a:r>
              <a:rPr lang="zh-CN" altLang="en-US" sz="2000" dirty="0">
                <a:solidFill>
                  <a:srgbClr val="FF0000"/>
                </a:solidFill>
                <a:latin typeface="华文楷体" panose="02010600040101010101" charset="-122"/>
                <a:ea typeface="华文楷体" panose="02010600040101010101" charset="-122"/>
                <a:sym typeface="Wingdings" panose="05000000000000000000" pitchFamily="2" charset="2"/>
              </a:rPr>
              <a:t>非齐次方程，源项在方程中</a:t>
            </a:r>
            <a:endParaRPr lang="en-US" altLang="zh-CN" sz="2000" dirty="0">
              <a:solidFill>
                <a:srgbClr val="FF0000"/>
              </a:solidFill>
              <a:latin typeface="华文楷体" panose="02010600040101010101" charset="-122"/>
              <a:ea typeface="华文楷体" panose="02010600040101010101" charset="-122"/>
            </a:endParaRPr>
          </a:p>
        </p:txBody>
      </p:sp>
      <p:sp>
        <p:nvSpPr>
          <p:cNvPr id="4" name="矩形 3"/>
          <p:cNvSpPr/>
          <p:nvPr/>
        </p:nvSpPr>
        <p:spPr>
          <a:xfrm>
            <a:off x="308070" y="4695649"/>
            <a:ext cx="6779096" cy="400110"/>
          </a:xfrm>
          <a:prstGeom prst="rect">
            <a:avLst/>
          </a:prstGeom>
        </p:spPr>
        <p:txBody>
          <a:bodyPr wrap="square">
            <a:spAutoFit/>
          </a:bodyPr>
          <a:lstStyle/>
          <a:p>
            <a:r>
              <a:rPr lang="zh-CN" altLang="en-US" sz="2000" dirty="0">
                <a:solidFill>
                  <a:srgbClr val="FF0000"/>
                </a:solidFill>
                <a:latin typeface="华文楷体" panose="02010600040101010101" charset="-122"/>
                <a:ea typeface="华文楷体" panose="02010600040101010101" charset="-122"/>
              </a:rPr>
              <a:t>经过栅元组件均匀化，满足扩散方程的适用条件</a:t>
            </a:r>
            <a:endParaRPr lang="zh-CN" altLang="en-US" sz="2000" dirty="0">
              <a:solidFill>
                <a:srgbClr val="FF0000"/>
              </a:solidFill>
            </a:endParaRPr>
          </a:p>
        </p:txBody>
      </p:sp>
      <p:sp>
        <p:nvSpPr>
          <p:cNvPr id="5" name="矩形 4"/>
          <p:cNvSpPr/>
          <p:nvPr/>
        </p:nvSpPr>
        <p:spPr>
          <a:xfrm>
            <a:off x="4283968" y="5262040"/>
            <a:ext cx="1723549" cy="400110"/>
          </a:xfrm>
          <a:prstGeom prst="rect">
            <a:avLst/>
          </a:prstGeom>
        </p:spPr>
        <p:txBody>
          <a:bodyPr wrap="none">
            <a:spAutoFit/>
          </a:bodyPr>
          <a:lstStyle/>
          <a:p>
            <a:r>
              <a:rPr lang="zh-CN" altLang="en-US" sz="2000" dirty="0">
                <a:solidFill>
                  <a:srgbClr val="FF0000"/>
                </a:solidFill>
                <a:latin typeface="华文楷体" panose="02010600040101010101" charset="-122"/>
                <a:ea typeface="华文楷体" panose="02010600040101010101" charset="-122"/>
              </a:rPr>
              <a:t>间接法，拟合</a:t>
            </a:r>
            <a:endParaRPr lang="zh-CN" altLang="en-US" sz="2000"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anim calcmode="lin" valueType="num">
                                      <p:cBhvr additive="base">
                                        <p:cTn id="15" dur="500" fill="hold"/>
                                        <p:tgtEl>
                                          <p:spTgt spid="3"/>
                                        </p:tgtEl>
                                        <p:attrNameLst>
                                          <p:attrName>ppt_x</p:attrName>
                                        </p:attrNameLst>
                                      </p:cBhvr>
                                      <p:tavLst>
                                        <p:tav tm="0">
                                          <p:val>
                                            <p:strVal val="#ppt_x"/>
                                          </p:val>
                                        </p:tav>
                                        <p:tav tm="100000">
                                          <p:val>
                                            <p:strVal val="#ppt_x"/>
                                          </p:val>
                                        </p:tav>
                                      </p:tavLst>
                                    </p:anim>
                                    <p:anim calcmode="lin" valueType="num">
                                      <p:cBhvr additive="base">
                                        <p:cTn id="16" dur="500" fill="hold"/>
                                        <p:tgtEl>
                                          <p:spTgt spid="3"/>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fill="hold"/>
                                        <p:tgtEl>
                                          <p:spTgt spid="5"/>
                                        </p:tgtEl>
                                        <p:attrNameLst>
                                          <p:attrName>ppt_x</p:attrName>
                                        </p:attrNameLst>
                                      </p:cBhvr>
                                      <p:tavLst>
                                        <p:tav tm="0">
                                          <p:val>
                                            <p:strVal val="#ppt_x"/>
                                          </p:val>
                                        </p:tav>
                                        <p:tav tm="100000">
                                          <p:val>
                                            <p:strVal val="#ppt_x"/>
                                          </p:val>
                                        </p:tav>
                                      </p:tavLst>
                                    </p:anim>
                                    <p:anim calcmode="lin" valueType="num">
                                      <p:cBhvr additive="base">
                                        <p:cTn id="2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3" grpId="0"/>
      <p:bldP spid="4" grpId="0"/>
      <p:bldP spid="5"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5" name="Rectangle 7"/>
          <p:cNvSpPr>
            <a:spLocks noChangeArrowheads="1"/>
          </p:cNvSpPr>
          <p:nvPr/>
        </p:nvSpPr>
        <p:spPr bwMode="auto">
          <a:xfrm>
            <a:off x="0" y="32194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sp>
        <p:nvSpPr>
          <p:cNvPr id="25608" name="Rectangle 10"/>
          <p:cNvSpPr>
            <a:spLocks noChangeArrowheads="1"/>
          </p:cNvSpPr>
          <p:nvPr/>
        </p:nvSpPr>
        <p:spPr bwMode="auto">
          <a:xfrm>
            <a:off x="0" y="32908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sp>
        <p:nvSpPr>
          <p:cNvPr id="25611" name="Rectangle 13"/>
          <p:cNvSpPr>
            <a:spLocks noChangeArrowheads="1"/>
          </p:cNvSpPr>
          <p:nvPr/>
        </p:nvSpPr>
        <p:spPr bwMode="auto">
          <a:xfrm>
            <a:off x="0" y="32337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sp>
        <p:nvSpPr>
          <p:cNvPr id="14" name="标题 8"/>
          <p:cNvSpPr txBox="1"/>
          <p:nvPr/>
        </p:nvSpPr>
        <p:spPr>
          <a:xfrm>
            <a:off x="317271" y="44624"/>
            <a:ext cx="8503201" cy="648072"/>
          </a:xfrm>
          <a:prstGeom prst="rect">
            <a:avLst/>
          </a:prstGeom>
        </p:spPr>
        <p:txBody>
          <a:bodyPr/>
          <a:lstStyle>
            <a:lvl1pPr algn="ctr" rtl="0" eaLnBrk="1" fontAlgn="base" hangingPunct="1">
              <a:spcBef>
                <a:spcPct val="0"/>
              </a:spcBef>
              <a:spcAft>
                <a:spcPct val="0"/>
              </a:spcAft>
              <a:defRPr sz="3200" b="1" cap="none" spc="0" baseline="0">
                <a:ln w="0"/>
                <a:solidFill>
                  <a:schemeClr val="tx2"/>
                </a:solidFill>
                <a:effectLst/>
                <a:latin typeface="Times New Roman" panose="02020603050405020304" pitchFamily="18" charset="0"/>
                <a:ea typeface="华文楷体" panose="02010600040101010101" charset="-122"/>
                <a:cs typeface="Times New Roman" panose="02020603050405020304" pitchFamily="18" charset="0"/>
              </a:defRPr>
            </a:lvl1pPr>
            <a:lvl2pPr algn="ctr" rtl="0" eaLnBrk="1" fontAlgn="base" hangingPunct="1">
              <a:spcBef>
                <a:spcPct val="0"/>
              </a:spcBef>
              <a:spcAft>
                <a:spcPct val="0"/>
              </a:spcAft>
              <a:defRPr sz="3200" b="1">
                <a:solidFill>
                  <a:schemeClr val="bg1"/>
                </a:solidFill>
                <a:latin typeface="华文楷体" panose="02010600040101010101" charset="-122"/>
                <a:ea typeface="华文楷体" panose="02010600040101010101" charset="-122"/>
              </a:defRPr>
            </a:lvl2pPr>
            <a:lvl3pPr algn="ctr" rtl="0" eaLnBrk="1" fontAlgn="base" hangingPunct="1">
              <a:spcBef>
                <a:spcPct val="0"/>
              </a:spcBef>
              <a:spcAft>
                <a:spcPct val="0"/>
              </a:spcAft>
              <a:defRPr sz="3200" b="1">
                <a:solidFill>
                  <a:schemeClr val="bg1"/>
                </a:solidFill>
                <a:latin typeface="华文楷体" panose="02010600040101010101" charset="-122"/>
                <a:ea typeface="华文楷体" panose="02010600040101010101" charset="-122"/>
              </a:defRPr>
            </a:lvl3pPr>
            <a:lvl4pPr algn="ctr" rtl="0" eaLnBrk="1" fontAlgn="base" hangingPunct="1">
              <a:spcBef>
                <a:spcPct val="0"/>
              </a:spcBef>
              <a:spcAft>
                <a:spcPct val="0"/>
              </a:spcAft>
              <a:defRPr sz="3200" b="1">
                <a:solidFill>
                  <a:schemeClr val="bg1"/>
                </a:solidFill>
                <a:latin typeface="华文楷体" panose="02010600040101010101" charset="-122"/>
                <a:ea typeface="华文楷体" panose="02010600040101010101" charset="-122"/>
              </a:defRPr>
            </a:lvl4pPr>
            <a:lvl5pPr algn="ctr" rtl="0" eaLnBrk="1" fontAlgn="base" hangingPunct="1">
              <a:spcBef>
                <a:spcPct val="0"/>
              </a:spcBef>
              <a:spcAft>
                <a:spcPct val="0"/>
              </a:spcAft>
              <a:defRPr sz="3200" b="1">
                <a:solidFill>
                  <a:schemeClr val="bg1"/>
                </a:solidFill>
                <a:latin typeface="华文楷体" panose="02010600040101010101" charset="-122"/>
                <a:ea typeface="华文楷体" panose="02010600040101010101" charset="-122"/>
              </a:defRPr>
            </a:lvl5pPr>
            <a:lvl6pPr marL="457200" algn="ctr" rtl="0" eaLnBrk="1" fontAlgn="base" hangingPunct="1">
              <a:spcBef>
                <a:spcPct val="0"/>
              </a:spcBef>
              <a:spcAft>
                <a:spcPct val="0"/>
              </a:spcAft>
              <a:defRPr sz="3200" b="1">
                <a:solidFill>
                  <a:schemeClr val="bg1"/>
                </a:solidFill>
                <a:latin typeface="Verdana" panose="020B0604030504040204" pitchFamily="34" charset="0"/>
              </a:defRPr>
            </a:lvl6pPr>
            <a:lvl7pPr marL="914400" algn="ctr" rtl="0" eaLnBrk="1" fontAlgn="base" hangingPunct="1">
              <a:spcBef>
                <a:spcPct val="0"/>
              </a:spcBef>
              <a:spcAft>
                <a:spcPct val="0"/>
              </a:spcAft>
              <a:defRPr sz="3200" b="1">
                <a:solidFill>
                  <a:schemeClr val="bg1"/>
                </a:solidFill>
                <a:latin typeface="Verdana" panose="020B0604030504040204" pitchFamily="34" charset="0"/>
              </a:defRPr>
            </a:lvl7pPr>
            <a:lvl8pPr marL="1371600" algn="ctr" rtl="0" eaLnBrk="1" fontAlgn="base" hangingPunct="1">
              <a:spcBef>
                <a:spcPct val="0"/>
              </a:spcBef>
              <a:spcAft>
                <a:spcPct val="0"/>
              </a:spcAft>
              <a:defRPr sz="3200" b="1">
                <a:solidFill>
                  <a:schemeClr val="bg1"/>
                </a:solidFill>
                <a:latin typeface="Verdana" panose="020B0604030504040204" pitchFamily="34" charset="0"/>
              </a:defRPr>
            </a:lvl8pPr>
            <a:lvl9pPr marL="1828800" algn="ctr" rtl="0" eaLnBrk="1" fontAlgn="base" hangingPunct="1">
              <a:spcBef>
                <a:spcPct val="0"/>
              </a:spcBef>
              <a:spcAft>
                <a:spcPct val="0"/>
              </a:spcAft>
              <a:defRPr sz="3200" b="1">
                <a:solidFill>
                  <a:schemeClr val="bg1"/>
                </a:solidFill>
                <a:latin typeface="Verdana" panose="020B0604030504040204" pitchFamily="34" charset="0"/>
              </a:defRPr>
            </a:lvl9pPr>
          </a:lstStyle>
          <a:p>
            <a:pPr algn="l"/>
            <a:r>
              <a:rPr lang="zh-CN" altLang="en-US" dirty="0">
                <a:latin typeface="黑体" panose="02010609060101010101" pitchFamily="49" charset="-122"/>
                <a:ea typeface="黑体" panose="02010609060101010101" pitchFamily="49" charset="-122"/>
              </a:rPr>
              <a:t>无限介质内无限长线源的情况</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一维圆柱</a:t>
            </a:r>
            <a:endParaRPr lang="zh-CN" altLang="en-US" kern="0" dirty="0">
              <a:latin typeface="黑体" panose="02010609060101010101" pitchFamily="49" charset="-122"/>
              <a:ea typeface="黑体" panose="02010609060101010101" pitchFamily="49" charset="-122"/>
            </a:endParaRPr>
          </a:p>
        </p:txBody>
      </p:sp>
      <mc:AlternateContent xmlns:mc="http://schemas.openxmlformats.org/markup-compatibility/2006">
        <mc:Choice xmlns:a14="http://schemas.microsoft.com/office/drawing/2010/main" Requires="a14">
          <p:sp>
            <p:nvSpPr>
              <p:cNvPr id="15" name="Text Box 4"/>
              <p:cNvSpPr txBox="1">
                <a:spLocks noChangeArrowheads="1"/>
              </p:cNvSpPr>
              <p:nvPr/>
            </p:nvSpPr>
            <p:spPr bwMode="auto">
              <a:xfrm>
                <a:off x="149271" y="548680"/>
                <a:ext cx="8839200" cy="64699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50000"/>
                  </a:lnSpc>
                </a:pPr>
                <a:r>
                  <a:rPr lang="zh-CN" altLang="en-US" sz="2200" dirty="0">
                    <a:solidFill>
                      <a:schemeClr val="tx2"/>
                    </a:solidFill>
                    <a:latin typeface="华文楷体" panose="02010600040101010101" charset="-122"/>
                    <a:ea typeface="华文楷体" panose="02010600040101010101" charset="-122"/>
                  </a:rPr>
                  <a:t>题目：一无限均匀非增殖介质内，有一每秒</a:t>
                </a:r>
                <a:r>
                  <a:rPr lang="zh-CN" altLang="en-US" sz="2200" dirty="0">
                    <a:solidFill>
                      <a:srgbClr val="FF0000"/>
                    </a:solidFill>
                    <a:latin typeface="华文楷体" panose="02010600040101010101" charset="-122"/>
                    <a:ea typeface="华文楷体" panose="02010600040101010101" charset="-122"/>
                  </a:rPr>
                  <a:t>每单位长度</a:t>
                </a:r>
                <a:r>
                  <a:rPr lang="zh-CN" altLang="en-US" sz="2200" dirty="0">
                    <a:solidFill>
                      <a:schemeClr val="tx2"/>
                    </a:solidFill>
                    <a:latin typeface="华文楷体" panose="02010600040101010101" charset="-122"/>
                    <a:ea typeface="华文楷体" panose="02010600040101010101" charset="-122"/>
                  </a:rPr>
                  <a:t>放出</a:t>
                </a:r>
                <a:r>
                  <a:rPr lang="en-US" altLang="zh-CN" sz="2200" dirty="0">
                    <a:solidFill>
                      <a:schemeClr val="tx2"/>
                    </a:solidFill>
                    <a:latin typeface="华文楷体" panose="02010600040101010101" charset="-122"/>
                    <a:ea typeface="华文楷体" panose="02010600040101010101" charset="-122"/>
                  </a:rPr>
                  <a:t>S</a:t>
                </a:r>
                <a:r>
                  <a:rPr lang="zh-CN" altLang="en-US" sz="2200" dirty="0">
                    <a:solidFill>
                      <a:schemeClr val="tx2"/>
                    </a:solidFill>
                    <a:latin typeface="华文楷体" panose="02010600040101010101" charset="-122"/>
                    <a:ea typeface="华文楷体" panose="02010600040101010101" charset="-122"/>
                  </a:rPr>
                  <a:t>个中子的无限长线源，试求介质内的中子通量分布。</a:t>
                </a:r>
                <a:endParaRPr lang="en-US" altLang="zh-CN" sz="2200" dirty="0">
                  <a:solidFill>
                    <a:schemeClr val="tx2"/>
                  </a:solidFill>
                  <a:latin typeface="华文楷体" panose="02010600040101010101" charset="-122"/>
                  <a:ea typeface="华文楷体" panose="02010600040101010101" charset="-122"/>
                </a:endParaRPr>
              </a:p>
              <a:p>
                <a:pPr eaLnBrk="1" hangingPunct="1">
                  <a:lnSpc>
                    <a:spcPct val="150000"/>
                  </a:lnSpc>
                </a:pPr>
                <a:r>
                  <a:rPr lang="zh-CN" altLang="en-US" sz="2200" dirty="0">
                    <a:solidFill>
                      <a:schemeClr val="tx2"/>
                    </a:solidFill>
                    <a:latin typeface="华文楷体" panose="02010600040101010101" charset="-122"/>
                    <a:ea typeface="华文楷体" panose="02010600040101010101" charset="-122"/>
                  </a:rPr>
                  <a:t>解：为了计算方便，采用</a:t>
                </a:r>
                <a:r>
                  <a:rPr lang="zh-CN" altLang="en-US" sz="2200" u="sng" dirty="0">
                    <a:solidFill>
                      <a:schemeClr val="tx2"/>
                    </a:solidFill>
                    <a:latin typeface="华文楷体" panose="02010600040101010101" charset="-122"/>
                    <a:ea typeface="华文楷体" panose="02010600040101010101" charset="-122"/>
                  </a:rPr>
                  <a:t>柱坐标系</a:t>
                </a:r>
                <a:r>
                  <a:rPr lang="zh-CN" altLang="en-US" sz="2200" dirty="0">
                    <a:solidFill>
                      <a:schemeClr val="tx2"/>
                    </a:solidFill>
                    <a:latin typeface="华文楷体" panose="02010600040101010101" charset="-122"/>
                    <a:ea typeface="华文楷体" panose="02010600040101010101" charset="-122"/>
                  </a:rPr>
                  <a:t>，坐标原点取在线源位置上，并使</a:t>
                </a:r>
                <a:r>
                  <a:rPr lang="en-US" altLang="zh-CN" sz="2200" dirty="0">
                    <a:solidFill>
                      <a:schemeClr val="tx2"/>
                    </a:solidFill>
                    <a:latin typeface="华文楷体" panose="02010600040101010101" charset="-122"/>
                    <a:ea typeface="华文楷体" panose="02010600040101010101" charset="-122"/>
                  </a:rPr>
                  <a:t>r</a:t>
                </a:r>
                <a:r>
                  <a:rPr lang="zh-CN" altLang="en-US" sz="2200" dirty="0">
                    <a:solidFill>
                      <a:schemeClr val="tx2"/>
                    </a:solidFill>
                    <a:latin typeface="华文楷体" panose="02010600040101010101" charset="-122"/>
                    <a:ea typeface="华文楷体" panose="02010600040101010101" charset="-122"/>
                  </a:rPr>
                  <a:t>坐标轴与线源垂直。这时，中子通量密度仅仅与离开线源的位置</a:t>
                </a:r>
                <a:r>
                  <a:rPr lang="en-US" altLang="zh-CN" sz="2200" dirty="0">
                    <a:solidFill>
                      <a:schemeClr val="tx2"/>
                    </a:solidFill>
                    <a:latin typeface="华文楷体" panose="02010600040101010101" charset="-122"/>
                    <a:ea typeface="华文楷体" panose="02010600040101010101" charset="-122"/>
                  </a:rPr>
                  <a:t>r</a:t>
                </a:r>
                <a:r>
                  <a:rPr lang="zh-CN" altLang="en-US" sz="2200" dirty="0">
                    <a:solidFill>
                      <a:schemeClr val="tx2"/>
                    </a:solidFill>
                    <a:latin typeface="华文楷体" panose="02010600040101010101" charset="-122"/>
                    <a:ea typeface="华文楷体" panose="02010600040101010101" charset="-122"/>
                  </a:rPr>
                  <a:t>有关，因此，有如下形式的扩散方程：</a:t>
                </a:r>
                <a:endParaRPr lang="zh-CN" altLang="en-US" sz="2200" dirty="0">
                  <a:solidFill>
                    <a:schemeClr val="tx2"/>
                  </a:solidFill>
                  <a:latin typeface="华文楷体" panose="02010600040101010101" charset="-122"/>
                  <a:ea typeface="华文楷体" panose="02010600040101010101" charset="-122"/>
                </a:endParaRPr>
              </a:p>
              <a:p>
                <a:pPr>
                  <a:lnSpc>
                    <a:spcPct val="150000"/>
                  </a:lnSpc>
                </a:pPr>
                <a14:m>
                  <m:oMathPara xmlns:m="http://schemas.openxmlformats.org/officeDocument/2006/math">
                    <m:oMathParaPr>
                      <m:jc m:val="centerGroup"/>
                    </m:oMathParaPr>
                    <m:oMath xmlns:m="http://schemas.openxmlformats.org/officeDocument/2006/math">
                      <m:f>
                        <m:fPr>
                          <m:ctrlPr>
                            <a:rPr lang="zh-CN" altLang="zh-CN" sz="2200" i="1">
                              <a:solidFill>
                                <a:schemeClr val="tx2"/>
                              </a:solidFill>
                              <a:latin typeface="Cambria Math" panose="02040503050406030204" pitchFamily="18" charset="0"/>
                              <a:ea typeface="华文楷体" panose="02010600040101010101" charset="-122"/>
                            </a:rPr>
                          </m:ctrlPr>
                        </m:fPr>
                        <m:num>
                          <m:sSup>
                            <m:sSupPr>
                              <m:ctrlPr>
                                <a:rPr lang="zh-CN" altLang="zh-CN" sz="2200" i="1">
                                  <a:solidFill>
                                    <a:schemeClr val="tx2"/>
                                  </a:solidFill>
                                  <a:latin typeface="Cambria Math" panose="02040503050406030204" pitchFamily="18" charset="0"/>
                                  <a:ea typeface="华文楷体" panose="02010600040101010101" charset="-122"/>
                                </a:rPr>
                              </m:ctrlPr>
                            </m:sSupPr>
                            <m:e>
                              <m:r>
                                <a:rPr lang="en-US" altLang="zh-CN" sz="2200">
                                  <a:solidFill>
                                    <a:schemeClr val="tx2"/>
                                  </a:solidFill>
                                  <a:latin typeface="Cambria Math" panose="02040503050406030204" pitchFamily="18" charset="0"/>
                                  <a:ea typeface="华文楷体" panose="02010600040101010101" charset="-122"/>
                                </a:rPr>
                                <m:t>𝑑</m:t>
                              </m:r>
                            </m:e>
                            <m:sup>
                              <m:r>
                                <a:rPr lang="en-US" altLang="zh-CN" sz="2200">
                                  <a:solidFill>
                                    <a:schemeClr val="tx2"/>
                                  </a:solidFill>
                                  <a:latin typeface="Cambria Math" panose="02040503050406030204" pitchFamily="18" charset="0"/>
                                  <a:ea typeface="华文楷体" panose="02010600040101010101" charset="-122"/>
                                </a:rPr>
                                <m:t>2</m:t>
                              </m:r>
                            </m:sup>
                          </m:sSup>
                          <m:r>
                            <m:rPr>
                              <m:sty m:val="p"/>
                            </m:rPr>
                            <a:rPr lang="en-US" altLang="zh-CN" sz="2200">
                              <a:solidFill>
                                <a:schemeClr val="tx2"/>
                              </a:solidFill>
                              <a:latin typeface="Cambria Math" panose="02040503050406030204" pitchFamily="18" charset="0"/>
                              <a:ea typeface="华文楷体" panose="02010600040101010101" charset="-122"/>
                            </a:rPr>
                            <m:t>Φ</m:t>
                          </m:r>
                          <m:r>
                            <a:rPr lang="en-US" altLang="zh-CN" sz="2200">
                              <a:solidFill>
                                <a:schemeClr val="tx2"/>
                              </a:solidFill>
                              <a:latin typeface="Cambria Math" panose="02040503050406030204" pitchFamily="18" charset="0"/>
                              <a:ea typeface="华文楷体" panose="02010600040101010101" charset="-122"/>
                            </a:rPr>
                            <m:t>(</m:t>
                          </m:r>
                          <m:r>
                            <a:rPr lang="en-US" altLang="zh-CN" sz="2200">
                              <a:solidFill>
                                <a:schemeClr val="tx2"/>
                              </a:solidFill>
                              <a:latin typeface="Cambria Math" panose="02040503050406030204" pitchFamily="18" charset="0"/>
                              <a:ea typeface="华文楷体" panose="02010600040101010101" charset="-122"/>
                            </a:rPr>
                            <m:t>𝑟</m:t>
                          </m:r>
                          <m:r>
                            <a:rPr lang="en-US" altLang="zh-CN" sz="2200">
                              <a:solidFill>
                                <a:schemeClr val="tx2"/>
                              </a:solidFill>
                              <a:latin typeface="Cambria Math" panose="02040503050406030204" pitchFamily="18" charset="0"/>
                              <a:ea typeface="华文楷体" panose="02010600040101010101" charset="-122"/>
                            </a:rPr>
                            <m:t>)</m:t>
                          </m:r>
                        </m:num>
                        <m:den>
                          <m:r>
                            <a:rPr lang="en-US" altLang="zh-CN" sz="2200">
                              <a:solidFill>
                                <a:schemeClr val="tx2"/>
                              </a:solidFill>
                              <a:latin typeface="Cambria Math" panose="02040503050406030204" pitchFamily="18" charset="0"/>
                              <a:ea typeface="华文楷体" panose="02010600040101010101" charset="-122"/>
                            </a:rPr>
                            <m:t>𝑑</m:t>
                          </m:r>
                          <m:sSup>
                            <m:sSupPr>
                              <m:ctrlPr>
                                <a:rPr lang="zh-CN" altLang="zh-CN" sz="2200" i="1">
                                  <a:solidFill>
                                    <a:schemeClr val="tx2"/>
                                  </a:solidFill>
                                  <a:latin typeface="Cambria Math" panose="02040503050406030204" pitchFamily="18" charset="0"/>
                                  <a:ea typeface="华文楷体" panose="02010600040101010101" charset="-122"/>
                                </a:rPr>
                              </m:ctrlPr>
                            </m:sSupPr>
                            <m:e>
                              <m:r>
                                <a:rPr lang="en-US" altLang="zh-CN" sz="2200">
                                  <a:solidFill>
                                    <a:schemeClr val="tx2"/>
                                  </a:solidFill>
                                  <a:latin typeface="Cambria Math" panose="02040503050406030204" pitchFamily="18" charset="0"/>
                                  <a:ea typeface="华文楷体" panose="02010600040101010101" charset="-122"/>
                                </a:rPr>
                                <m:t>𝑟</m:t>
                              </m:r>
                            </m:e>
                            <m:sup>
                              <m:r>
                                <a:rPr lang="en-US" altLang="zh-CN" sz="2200">
                                  <a:solidFill>
                                    <a:schemeClr val="tx2"/>
                                  </a:solidFill>
                                  <a:latin typeface="Cambria Math" panose="02040503050406030204" pitchFamily="18" charset="0"/>
                                  <a:ea typeface="华文楷体" panose="02010600040101010101" charset="-122"/>
                                </a:rPr>
                                <m:t>2</m:t>
                              </m:r>
                            </m:sup>
                          </m:sSup>
                        </m:den>
                      </m:f>
                      <m:r>
                        <a:rPr lang="en-US" altLang="zh-CN" sz="2200">
                          <a:solidFill>
                            <a:schemeClr val="tx2"/>
                          </a:solidFill>
                          <a:latin typeface="Cambria Math" panose="02040503050406030204" pitchFamily="18" charset="0"/>
                          <a:ea typeface="华文楷体" panose="02010600040101010101" charset="-122"/>
                        </a:rPr>
                        <m:t>+</m:t>
                      </m:r>
                      <m:f>
                        <m:fPr>
                          <m:ctrlPr>
                            <a:rPr lang="zh-CN" altLang="zh-CN" sz="2200" i="1">
                              <a:solidFill>
                                <a:schemeClr val="tx2"/>
                              </a:solidFill>
                              <a:latin typeface="Cambria Math" panose="02040503050406030204" pitchFamily="18" charset="0"/>
                              <a:ea typeface="华文楷体" panose="02010600040101010101" charset="-122"/>
                            </a:rPr>
                          </m:ctrlPr>
                        </m:fPr>
                        <m:num>
                          <m:r>
                            <a:rPr lang="en-US" altLang="zh-CN" sz="2200">
                              <a:solidFill>
                                <a:schemeClr val="tx2"/>
                              </a:solidFill>
                              <a:latin typeface="Cambria Math" panose="02040503050406030204" pitchFamily="18" charset="0"/>
                              <a:ea typeface="华文楷体" panose="02010600040101010101" charset="-122"/>
                            </a:rPr>
                            <m:t>1</m:t>
                          </m:r>
                        </m:num>
                        <m:den>
                          <m:r>
                            <a:rPr lang="en-US" altLang="zh-CN" sz="2200">
                              <a:solidFill>
                                <a:schemeClr val="tx2"/>
                              </a:solidFill>
                              <a:latin typeface="Cambria Math" panose="02040503050406030204" pitchFamily="18" charset="0"/>
                              <a:ea typeface="华文楷体" panose="02010600040101010101" charset="-122"/>
                            </a:rPr>
                            <m:t>𝑟</m:t>
                          </m:r>
                        </m:den>
                      </m:f>
                      <m:f>
                        <m:fPr>
                          <m:ctrlPr>
                            <a:rPr lang="zh-CN" altLang="zh-CN" sz="2200" i="1">
                              <a:solidFill>
                                <a:schemeClr val="tx2"/>
                              </a:solidFill>
                              <a:latin typeface="Cambria Math" panose="02040503050406030204" pitchFamily="18" charset="0"/>
                              <a:ea typeface="华文楷体" panose="02010600040101010101" charset="-122"/>
                            </a:rPr>
                          </m:ctrlPr>
                        </m:fPr>
                        <m:num>
                          <m:r>
                            <a:rPr lang="en-US" altLang="zh-CN" sz="2200">
                              <a:solidFill>
                                <a:schemeClr val="tx2"/>
                              </a:solidFill>
                              <a:latin typeface="Cambria Math" panose="02040503050406030204" pitchFamily="18" charset="0"/>
                              <a:ea typeface="华文楷体" panose="02010600040101010101" charset="-122"/>
                            </a:rPr>
                            <m:t>𝑑</m:t>
                          </m:r>
                          <m:r>
                            <m:rPr>
                              <m:sty m:val="p"/>
                            </m:rPr>
                            <a:rPr lang="en-US" altLang="zh-CN" sz="2200">
                              <a:solidFill>
                                <a:schemeClr val="tx2"/>
                              </a:solidFill>
                              <a:latin typeface="Cambria Math" panose="02040503050406030204" pitchFamily="18" charset="0"/>
                              <a:ea typeface="华文楷体" panose="02010600040101010101" charset="-122"/>
                            </a:rPr>
                            <m:t>Φ</m:t>
                          </m:r>
                          <m:r>
                            <a:rPr lang="en-US" altLang="zh-CN" sz="2200">
                              <a:solidFill>
                                <a:schemeClr val="tx2"/>
                              </a:solidFill>
                              <a:latin typeface="Cambria Math" panose="02040503050406030204" pitchFamily="18" charset="0"/>
                              <a:ea typeface="华文楷体" panose="02010600040101010101" charset="-122"/>
                            </a:rPr>
                            <m:t>(</m:t>
                          </m:r>
                          <m:r>
                            <a:rPr lang="en-US" altLang="zh-CN" sz="2200">
                              <a:solidFill>
                                <a:schemeClr val="tx2"/>
                              </a:solidFill>
                              <a:latin typeface="Cambria Math" panose="02040503050406030204" pitchFamily="18" charset="0"/>
                              <a:ea typeface="华文楷体" panose="02010600040101010101" charset="-122"/>
                            </a:rPr>
                            <m:t>𝑟</m:t>
                          </m:r>
                          <m:r>
                            <a:rPr lang="en-US" altLang="zh-CN" sz="2200">
                              <a:solidFill>
                                <a:schemeClr val="tx2"/>
                              </a:solidFill>
                              <a:latin typeface="Cambria Math" panose="02040503050406030204" pitchFamily="18" charset="0"/>
                              <a:ea typeface="华文楷体" panose="02010600040101010101" charset="-122"/>
                            </a:rPr>
                            <m:t>)</m:t>
                          </m:r>
                        </m:num>
                        <m:den>
                          <m:r>
                            <a:rPr lang="en-US" altLang="zh-CN" sz="2200">
                              <a:solidFill>
                                <a:schemeClr val="tx2"/>
                              </a:solidFill>
                              <a:latin typeface="Cambria Math" panose="02040503050406030204" pitchFamily="18" charset="0"/>
                              <a:ea typeface="华文楷体" panose="02010600040101010101" charset="-122"/>
                            </a:rPr>
                            <m:t>𝑑𝑟</m:t>
                          </m:r>
                        </m:den>
                      </m:f>
                      <m:r>
                        <a:rPr lang="en-US" altLang="zh-CN" sz="2200">
                          <a:solidFill>
                            <a:schemeClr val="tx2"/>
                          </a:solidFill>
                          <a:latin typeface="Cambria Math" panose="02040503050406030204" pitchFamily="18" charset="0"/>
                          <a:ea typeface="华文楷体" panose="02010600040101010101" charset="-122"/>
                        </a:rPr>
                        <m:t>−</m:t>
                      </m:r>
                      <m:f>
                        <m:fPr>
                          <m:ctrlPr>
                            <a:rPr lang="zh-CN" altLang="zh-CN" sz="2200" i="1">
                              <a:solidFill>
                                <a:schemeClr val="tx2"/>
                              </a:solidFill>
                              <a:latin typeface="Cambria Math" panose="02040503050406030204" pitchFamily="18" charset="0"/>
                              <a:ea typeface="华文楷体" panose="02010600040101010101" charset="-122"/>
                            </a:rPr>
                          </m:ctrlPr>
                        </m:fPr>
                        <m:num>
                          <m:r>
                            <m:rPr>
                              <m:sty m:val="p"/>
                            </m:rPr>
                            <a:rPr lang="en-US" altLang="zh-CN" sz="2200">
                              <a:solidFill>
                                <a:schemeClr val="tx2"/>
                              </a:solidFill>
                              <a:latin typeface="Cambria Math" panose="02040503050406030204" pitchFamily="18" charset="0"/>
                              <a:ea typeface="华文楷体" panose="02010600040101010101" charset="-122"/>
                            </a:rPr>
                            <m:t>Φ</m:t>
                          </m:r>
                          <m:r>
                            <a:rPr lang="en-US" altLang="zh-CN" sz="2200">
                              <a:solidFill>
                                <a:schemeClr val="tx2"/>
                              </a:solidFill>
                              <a:latin typeface="Cambria Math" panose="02040503050406030204" pitchFamily="18" charset="0"/>
                              <a:ea typeface="华文楷体" panose="02010600040101010101" charset="-122"/>
                            </a:rPr>
                            <m:t>(</m:t>
                          </m:r>
                          <m:r>
                            <a:rPr lang="en-US" altLang="zh-CN" sz="2200">
                              <a:solidFill>
                                <a:schemeClr val="tx2"/>
                              </a:solidFill>
                              <a:latin typeface="Cambria Math" panose="02040503050406030204" pitchFamily="18" charset="0"/>
                              <a:ea typeface="华文楷体" panose="02010600040101010101" charset="-122"/>
                            </a:rPr>
                            <m:t>𝑟</m:t>
                          </m:r>
                          <m:r>
                            <a:rPr lang="en-US" altLang="zh-CN" sz="2200">
                              <a:solidFill>
                                <a:schemeClr val="tx2"/>
                              </a:solidFill>
                              <a:latin typeface="Cambria Math" panose="02040503050406030204" pitchFamily="18" charset="0"/>
                              <a:ea typeface="华文楷体" panose="02010600040101010101" charset="-122"/>
                            </a:rPr>
                            <m:t>)</m:t>
                          </m:r>
                        </m:num>
                        <m:den>
                          <m:sSup>
                            <m:sSupPr>
                              <m:ctrlPr>
                                <a:rPr lang="zh-CN" altLang="zh-CN" sz="2200" i="1">
                                  <a:solidFill>
                                    <a:schemeClr val="tx2"/>
                                  </a:solidFill>
                                  <a:latin typeface="Cambria Math" panose="02040503050406030204" pitchFamily="18" charset="0"/>
                                  <a:ea typeface="华文楷体" panose="02010600040101010101" charset="-122"/>
                                </a:rPr>
                              </m:ctrlPr>
                            </m:sSupPr>
                            <m:e>
                              <m:r>
                                <a:rPr lang="en-US" altLang="zh-CN" sz="2200">
                                  <a:solidFill>
                                    <a:schemeClr val="tx2"/>
                                  </a:solidFill>
                                  <a:latin typeface="Cambria Math" panose="02040503050406030204" pitchFamily="18" charset="0"/>
                                  <a:ea typeface="华文楷体" panose="02010600040101010101" charset="-122"/>
                                </a:rPr>
                                <m:t>𝐿</m:t>
                              </m:r>
                            </m:e>
                            <m:sup>
                              <m:r>
                                <a:rPr lang="en-US" altLang="zh-CN" sz="2200">
                                  <a:solidFill>
                                    <a:schemeClr val="tx2"/>
                                  </a:solidFill>
                                  <a:latin typeface="Cambria Math" panose="02040503050406030204" pitchFamily="18" charset="0"/>
                                  <a:ea typeface="华文楷体" panose="02010600040101010101" charset="-122"/>
                                </a:rPr>
                                <m:t>2</m:t>
                              </m:r>
                            </m:sup>
                          </m:sSup>
                        </m:den>
                      </m:f>
                      <m:r>
                        <a:rPr lang="en-US" altLang="zh-CN" sz="2200">
                          <a:solidFill>
                            <a:schemeClr val="tx2"/>
                          </a:solidFill>
                          <a:latin typeface="Cambria Math" panose="02040503050406030204" pitchFamily="18" charset="0"/>
                          <a:ea typeface="华文楷体" panose="02010600040101010101" charset="-122"/>
                        </a:rPr>
                        <m:t>=</m:t>
                      </m:r>
                      <m:r>
                        <a:rPr lang="en-US" altLang="zh-CN" sz="2200">
                          <a:solidFill>
                            <a:schemeClr val="tx2"/>
                          </a:solidFill>
                          <a:latin typeface="Cambria Math" panose="02040503050406030204" pitchFamily="18" charset="0"/>
                          <a:ea typeface="华文楷体" panose="02010600040101010101" charset="-122"/>
                        </a:rPr>
                        <m:t>0</m:t>
                      </m:r>
                      <m:r>
                        <a:rPr lang="en-US" altLang="zh-CN" sz="2200">
                          <a:solidFill>
                            <a:schemeClr val="tx2"/>
                          </a:solidFill>
                          <a:latin typeface="Cambria Math" panose="02040503050406030204" pitchFamily="18" charset="0"/>
                          <a:ea typeface="华文楷体" panose="02010600040101010101" charset="-122"/>
                        </a:rPr>
                        <m:t>,</m:t>
                      </m:r>
                      <m:box>
                        <m:boxPr>
                          <m:ctrlPr>
                            <a:rPr lang="zh-CN" altLang="zh-CN" sz="2200" i="1">
                              <a:solidFill>
                                <a:schemeClr val="tx2"/>
                              </a:solidFill>
                              <a:latin typeface="Cambria Math" panose="02040503050406030204" pitchFamily="18" charset="0"/>
                              <a:ea typeface="华文楷体" panose="02010600040101010101" charset="-122"/>
                            </a:rPr>
                          </m:ctrlPr>
                        </m:boxPr>
                        <m:e>
                          <m:r>
                            <a:rPr lang="en-US" altLang="zh-CN" sz="2200">
                              <a:solidFill>
                                <a:schemeClr val="tx2"/>
                              </a:solidFill>
                              <a:latin typeface="Cambria Math" panose="02040503050406030204" pitchFamily="18" charset="0"/>
                              <a:ea typeface="华文楷体" panose="02010600040101010101" charset="-122"/>
                            </a:rPr>
                            <m:t> </m:t>
                          </m:r>
                        </m:e>
                      </m:box>
                      <m:r>
                        <a:rPr lang="en-US" altLang="zh-CN" sz="2200">
                          <a:solidFill>
                            <a:schemeClr val="tx2"/>
                          </a:solidFill>
                          <a:latin typeface="Cambria Math" panose="02040503050406030204" pitchFamily="18" charset="0"/>
                          <a:ea typeface="华文楷体" panose="02010600040101010101" charset="-122"/>
                        </a:rPr>
                        <m:t>(</m:t>
                      </m:r>
                      <m:r>
                        <a:rPr lang="en-US" altLang="zh-CN" sz="2200">
                          <a:solidFill>
                            <a:schemeClr val="tx2"/>
                          </a:solidFill>
                          <a:latin typeface="Cambria Math" panose="02040503050406030204" pitchFamily="18" charset="0"/>
                          <a:ea typeface="华文楷体" panose="02010600040101010101" charset="-122"/>
                        </a:rPr>
                        <m:t>𝑟</m:t>
                      </m:r>
                      <m:r>
                        <a:rPr lang="en-US" altLang="zh-CN" sz="2200">
                          <a:solidFill>
                            <a:schemeClr val="tx2"/>
                          </a:solidFill>
                          <a:latin typeface="Cambria Math" panose="02040503050406030204" pitchFamily="18" charset="0"/>
                          <a:ea typeface="华文楷体" panose="02010600040101010101" charset="-122"/>
                        </a:rPr>
                        <m:t>&gt;</m:t>
                      </m:r>
                      <m:r>
                        <a:rPr lang="en-US" altLang="zh-CN" sz="2200">
                          <a:solidFill>
                            <a:schemeClr val="tx2"/>
                          </a:solidFill>
                          <a:latin typeface="Cambria Math" panose="02040503050406030204" pitchFamily="18" charset="0"/>
                          <a:ea typeface="华文楷体" panose="02010600040101010101" charset="-122"/>
                        </a:rPr>
                        <m:t>0</m:t>
                      </m:r>
                      <m:r>
                        <a:rPr lang="en-US" altLang="zh-CN" sz="2200">
                          <a:solidFill>
                            <a:schemeClr val="tx2"/>
                          </a:solidFill>
                          <a:latin typeface="Cambria Math" panose="02040503050406030204" pitchFamily="18" charset="0"/>
                          <a:ea typeface="华文楷体" panose="02010600040101010101" charset="-122"/>
                        </a:rPr>
                        <m:t>)</m:t>
                      </m:r>
                    </m:oMath>
                  </m:oMathPara>
                </a14:m>
                <a:endParaRPr lang="zh-CN" altLang="zh-CN" sz="2200" dirty="0">
                  <a:solidFill>
                    <a:schemeClr val="tx2"/>
                  </a:solidFill>
                  <a:latin typeface="华文楷体" panose="02010600040101010101" charset="-122"/>
                  <a:ea typeface="华文楷体" panose="02010600040101010101" charset="-122"/>
                </a:endParaRPr>
              </a:p>
              <a:p>
                <a:pPr>
                  <a:lnSpc>
                    <a:spcPct val="150000"/>
                  </a:lnSpc>
                </a:pPr>
                <a:r>
                  <a:rPr lang="zh-CN" altLang="zh-CN" sz="2200" dirty="0">
                    <a:solidFill>
                      <a:schemeClr val="tx2"/>
                    </a:solidFill>
                    <a:latin typeface="华文楷体" panose="02010600040101010101" charset="-122"/>
                    <a:ea typeface="华文楷体" panose="02010600040101010101" charset="-122"/>
                  </a:rPr>
                  <a:t>相应的边界条件为</a:t>
                </a:r>
                <a:r>
                  <a:rPr lang="en-US" altLang="zh-CN" sz="2200" dirty="0">
                    <a:solidFill>
                      <a:schemeClr val="tx2"/>
                    </a:solidFill>
                    <a:latin typeface="华文楷体" panose="02010600040101010101" charset="-122"/>
                    <a:ea typeface="华文楷体" panose="02010600040101010101" charset="-122"/>
                  </a:rPr>
                  <a:t>:</a:t>
                </a:r>
                <a:br>
                  <a:rPr lang="en-US" altLang="zh-CN" sz="2200" dirty="0">
                    <a:solidFill>
                      <a:schemeClr val="tx2"/>
                    </a:solidFill>
                    <a:latin typeface="华文楷体" panose="02010600040101010101" charset="-122"/>
                    <a:ea typeface="华文楷体" panose="02010600040101010101" charset="-122"/>
                  </a:rPr>
                </a:br>
                <a14:m>
                  <m:oMath xmlns:m="http://schemas.openxmlformats.org/officeDocument/2006/math">
                    <m:r>
                      <a:rPr lang="en-US" altLang="zh-CN" sz="2200" i="0" dirty="0" smtClean="0">
                        <a:solidFill>
                          <a:schemeClr val="tx2"/>
                        </a:solidFill>
                        <a:latin typeface="Cambria Math" panose="02040503050406030204" pitchFamily="18" charset="0"/>
                        <a:ea typeface="华文楷体" panose="02010600040101010101" charset="-122"/>
                      </a:rPr>
                      <m:t>(</m:t>
                    </m:r>
                    <m:r>
                      <m:rPr>
                        <m:sty m:val="p"/>
                      </m:rPr>
                      <a:rPr lang="en-US" altLang="zh-CN" sz="2200" b="0" i="0" dirty="0" smtClean="0">
                        <a:solidFill>
                          <a:schemeClr val="tx2"/>
                        </a:solidFill>
                        <a:latin typeface="Cambria Math" panose="02040503050406030204" pitchFamily="18" charset="0"/>
                        <a:ea typeface="华文楷体" panose="02010600040101010101" charset="-122"/>
                      </a:rPr>
                      <m:t>i</m:t>
                    </m:r>
                    <m:r>
                      <a:rPr lang="en-US" altLang="zh-CN" sz="2200" i="0" dirty="0">
                        <a:solidFill>
                          <a:schemeClr val="tx2"/>
                        </a:solidFill>
                        <a:latin typeface="Cambria Math" panose="02040503050406030204" pitchFamily="18" charset="0"/>
                        <a:ea typeface="华文楷体" panose="02010600040101010101" charset="-122"/>
                      </a:rPr>
                      <m:t>) </m:t>
                    </m:r>
                  </m:oMath>
                </a14:m>
                <a:r>
                  <a:rPr lang="zh-CN" altLang="zh-CN" sz="2200" dirty="0">
                    <a:solidFill>
                      <a:schemeClr val="tx2"/>
                    </a:solidFill>
                    <a:latin typeface="华文楷体" panose="02010600040101010101" charset="-122"/>
                    <a:ea typeface="华文楷体" panose="02010600040101010101" charset="-122"/>
                  </a:rPr>
                  <a:t>除</a:t>
                </a:r>
                <a:r>
                  <a:rPr lang="en-US" altLang="zh-CN" sz="2200" dirty="0">
                    <a:solidFill>
                      <a:schemeClr val="tx2"/>
                    </a:solidFill>
                    <a:latin typeface="华文楷体" panose="02010600040101010101" charset="-122"/>
                    <a:ea typeface="华文楷体" panose="02010600040101010101" charset="-122"/>
                  </a:rPr>
                  <a:t>r=0</a:t>
                </a:r>
                <a:r>
                  <a:rPr lang="zh-CN" altLang="zh-CN" sz="2200" dirty="0">
                    <a:solidFill>
                      <a:schemeClr val="tx2"/>
                    </a:solidFill>
                    <a:latin typeface="华文楷体" panose="02010600040101010101" charset="-122"/>
                    <a:ea typeface="华文楷体" panose="02010600040101010101" charset="-122"/>
                  </a:rPr>
                  <a:t>处以外，中子通量密度在各处均为有限值</a:t>
                </a:r>
                <a:r>
                  <a:rPr lang="en-US" altLang="zh-CN" sz="2200" dirty="0">
                    <a:solidFill>
                      <a:schemeClr val="tx2"/>
                    </a:solidFill>
                    <a:latin typeface="华文楷体" panose="02010600040101010101" charset="-122"/>
                    <a:ea typeface="华文楷体" panose="02010600040101010101" charset="-122"/>
                  </a:rPr>
                  <a:t>;</a:t>
                </a:r>
                <a:br>
                  <a:rPr lang="en-US" altLang="zh-CN" sz="2200" dirty="0">
                    <a:solidFill>
                      <a:schemeClr val="tx2"/>
                    </a:solidFill>
                    <a:latin typeface="华文楷体" panose="02010600040101010101" charset="-122"/>
                    <a:ea typeface="华文楷体" panose="02010600040101010101" charset="-122"/>
                  </a:rPr>
                </a:br>
                <a14:m>
                  <m:oMathPara xmlns:m="http://schemas.openxmlformats.org/officeDocument/2006/math">
                    <m:oMathParaPr>
                      <m:jc m:val="left"/>
                    </m:oMathParaPr>
                    <m:oMath xmlns:m="http://schemas.openxmlformats.org/officeDocument/2006/math">
                      <m:d>
                        <m:dPr>
                          <m:ctrlPr>
                            <a:rPr lang="en-US" altLang="zh-CN" sz="2200" i="1" dirty="0" smtClean="0">
                              <a:solidFill>
                                <a:schemeClr val="tx2"/>
                              </a:solidFill>
                              <a:latin typeface="Cambria Math" panose="02040503050406030204" pitchFamily="18" charset="0"/>
                              <a:ea typeface="华文楷体" panose="02010600040101010101" charset="-122"/>
                            </a:rPr>
                          </m:ctrlPr>
                        </m:dPr>
                        <m:e>
                          <m:r>
                            <m:rPr>
                              <m:sty m:val="p"/>
                            </m:rPr>
                            <a:rPr lang="en-US" altLang="zh-CN" sz="2200" i="0" dirty="0" smtClean="0">
                              <a:solidFill>
                                <a:schemeClr val="tx2"/>
                              </a:solidFill>
                              <a:latin typeface="Cambria Math" panose="02040503050406030204" pitchFamily="18" charset="0"/>
                              <a:ea typeface="华文楷体" panose="02010600040101010101" charset="-122"/>
                            </a:rPr>
                            <m:t>ii</m:t>
                          </m:r>
                        </m:e>
                      </m:d>
                      <m:limLow>
                        <m:limLowPr>
                          <m:ctrlPr>
                            <a:rPr lang="en-US" altLang="zh-CN" sz="2200" b="0" i="1" dirty="0" smtClean="0">
                              <a:solidFill>
                                <a:schemeClr val="tx2"/>
                              </a:solidFill>
                              <a:latin typeface="Cambria Math" panose="02040503050406030204" pitchFamily="18" charset="0"/>
                              <a:ea typeface="华文楷体" panose="02010600040101010101" charset="-122"/>
                            </a:rPr>
                          </m:ctrlPr>
                        </m:limLowPr>
                        <m:e>
                          <m:r>
                            <m:rPr>
                              <m:sty m:val="p"/>
                            </m:rPr>
                            <a:rPr lang="en-US" altLang="zh-CN" sz="2200" b="0" i="0" smtClean="0">
                              <a:solidFill>
                                <a:schemeClr val="tx2"/>
                              </a:solidFill>
                              <a:latin typeface="Cambria Math" panose="02040503050406030204" pitchFamily="18" charset="0"/>
                              <a:ea typeface="华文楷体" panose="02010600040101010101" charset="-122"/>
                            </a:rPr>
                            <m:t>lim</m:t>
                          </m:r>
                        </m:e>
                        <m:lim>
                          <m:r>
                            <a:rPr lang="en-US" altLang="zh-CN" sz="2200" b="0" i="1" smtClean="0">
                              <a:solidFill>
                                <a:schemeClr val="tx2"/>
                              </a:solidFill>
                              <a:latin typeface="Cambria Math" panose="02040503050406030204" pitchFamily="18" charset="0"/>
                              <a:ea typeface="华文楷体" panose="02010600040101010101" charset="-122"/>
                            </a:rPr>
                            <m:t>𝑥</m:t>
                          </m:r>
                          <m:r>
                            <a:rPr lang="en-US" altLang="zh-CN" sz="2200" b="0" i="1" smtClean="0">
                              <a:solidFill>
                                <a:schemeClr val="tx2"/>
                              </a:solidFill>
                              <a:latin typeface="Cambria Math" panose="02040503050406030204" pitchFamily="18" charset="0"/>
                              <a:ea typeface="华文楷体" panose="02010600040101010101" charset="-122"/>
                            </a:rPr>
                            <m:t>→</m:t>
                          </m:r>
                          <m:r>
                            <a:rPr lang="en-US" altLang="zh-CN" sz="2200" b="0" i="1" smtClean="0">
                              <a:solidFill>
                                <a:schemeClr val="tx2"/>
                              </a:solidFill>
                              <a:latin typeface="Cambria Math" panose="02040503050406030204" pitchFamily="18" charset="0"/>
                              <a:ea typeface="华文楷体" panose="02010600040101010101" charset="-122"/>
                            </a:rPr>
                            <m:t>0</m:t>
                          </m:r>
                        </m:lim>
                      </m:limLow>
                      <m:r>
                        <a:rPr lang="en-US" altLang="zh-CN" sz="2200">
                          <a:solidFill>
                            <a:schemeClr val="tx2"/>
                          </a:solidFill>
                          <a:latin typeface="Cambria Math" panose="02040503050406030204" pitchFamily="18" charset="0"/>
                          <a:ea typeface="华文楷体" panose="02010600040101010101" charset="-122"/>
                        </a:rPr>
                        <m:t> </m:t>
                      </m:r>
                      <m:r>
                        <a:rPr lang="en-US" altLang="zh-CN" sz="2200">
                          <a:solidFill>
                            <a:schemeClr val="tx2"/>
                          </a:solidFill>
                          <a:latin typeface="Cambria Math" panose="02040503050406030204" pitchFamily="18" charset="0"/>
                          <a:ea typeface="华文楷体" panose="02010600040101010101" charset="-122"/>
                        </a:rPr>
                        <m:t>2</m:t>
                      </m:r>
                      <m:r>
                        <a:rPr lang="en-US" altLang="zh-CN" sz="2200">
                          <a:solidFill>
                            <a:schemeClr val="tx2"/>
                          </a:solidFill>
                          <a:latin typeface="Cambria Math" panose="02040503050406030204" pitchFamily="18" charset="0"/>
                          <a:ea typeface="华文楷体" panose="02010600040101010101" charset="-122"/>
                        </a:rPr>
                        <m:t>𝜋</m:t>
                      </m:r>
                      <m:r>
                        <a:rPr lang="en-US" altLang="zh-CN" sz="2200">
                          <a:solidFill>
                            <a:schemeClr val="tx2"/>
                          </a:solidFill>
                          <a:latin typeface="Cambria Math" panose="02040503050406030204" pitchFamily="18" charset="0"/>
                          <a:ea typeface="华文楷体" panose="02010600040101010101" charset="-122"/>
                        </a:rPr>
                        <m:t>𝑟𝐽</m:t>
                      </m:r>
                      <m:r>
                        <a:rPr lang="en-US" altLang="zh-CN" sz="2200">
                          <a:solidFill>
                            <a:schemeClr val="tx2"/>
                          </a:solidFill>
                          <a:latin typeface="Cambria Math" panose="02040503050406030204" pitchFamily="18" charset="0"/>
                          <a:ea typeface="华文楷体" panose="02010600040101010101" charset="-122"/>
                        </a:rPr>
                        <m:t>(</m:t>
                      </m:r>
                      <m:r>
                        <a:rPr lang="en-US" altLang="zh-CN" sz="2200">
                          <a:solidFill>
                            <a:schemeClr val="tx2"/>
                          </a:solidFill>
                          <a:latin typeface="Cambria Math" panose="02040503050406030204" pitchFamily="18" charset="0"/>
                          <a:ea typeface="华文楷体" panose="02010600040101010101" charset="-122"/>
                        </a:rPr>
                        <m:t>𝑟</m:t>
                      </m:r>
                      <m:r>
                        <a:rPr lang="en-US" altLang="zh-CN" sz="2200">
                          <a:solidFill>
                            <a:schemeClr val="tx2"/>
                          </a:solidFill>
                          <a:latin typeface="Cambria Math" panose="02040503050406030204" pitchFamily="18" charset="0"/>
                          <a:ea typeface="华文楷体" panose="02010600040101010101" charset="-122"/>
                        </a:rPr>
                        <m:t>)=</m:t>
                      </m:r>
                      <m:r>
                        <a:rPr lang="en-US" altLang="zh-CN" sz="2200">
                          <a:solidFill>
                            <a:schemeClr val="tx2"/>
                          </a:solidFill>
                          <a:latin typeface="Cambria Math" panose="02040503050406030204" pitchFamily="18" charset="0"/>
                          <a:ea typeface="华文楷体" panose="02010600040101010101" charset="-122"/>
                        </a:rPr>
                        <m:t>𝑆</m:t>
                      </m:r>
                    </m:oMath>
                  </m:oMathPara>
                </a14:m>
                <a:br>
                  <a:rPr lang="en-US" altLang="zh-CN" sz="2200" dirty="0">
                    <a:solidFill>
                      <a:schemeClr val="tx2"/>
                    </a:solidFill>
                    <a:latin typeface="华文楷体" panose="02010600040101010101" charset="-122"/>
                    <a:ea typeface="华文楷体" panose="02010600040101010101" charset="-122"/>
                  </a:rPr>
                </a:br>
                <a:r>
                  <a:rPr lang="zh-CN" altLang="zh-CN" sz="2200" dirty="0">
                    <a:solidFill>
                      <a:schemeClr val="tx2"/>
                    </a:solidFill>
                    <a:latin typeface="华文楷体" panose="02010600040101010101" charset="-122"/>
                    <a:ea typeface="华文楷体" panose="02010600040101010101" charset="-122"/>
                  </a:rPr>
                  <a:t>根据表</a:t>
                </a:r>
                <a:r>
                  <a:rPr lang="en-US" altLang="zh-CN" sz="2200" dirty="0">
                    <a:solidFill>
                      <a:schemeClr val="tx2"/>
                    </a:solidFill>
                    <a:latin typeface="华文楷体" panose="02010600040101010101" charset="-122"/>
                    <a:ea typeface="华文楷体" panose="02010600040101010101" charset="-122"/>
                  </a:rPr>
                  <a:t>(3-1)</a:t>
                </a:r>
                <a:r>
                  <a:rPr lang="zh-CN" altLang="zh-CN" sz="2200" dirty="0">
                    <a:solidFill>
                      <a:schemeClr val="tx2"/>
                    </a:solidFill>
                    <a:latin typeface="华文楷体" panose="02010600040101010101" charset="-122"/>
                    <a:ea typeface="华文楷体" panose="02010600040101010101" charset="-122"/>
                  </a:rPr>
                  <a:t>，得到如下通解</a:t>
                </a:r>
                <a:r>
                  <a:rPr lang="en-US" altLang="zh-CN" sz="2200" dirty="0">
                    <a:solidFill>
                      <a:schemeClr val="tx2"/>
                    </a:solidFill>
                    <a:latin typeface="华文楷体" panose="02010600040101010101" charset="-122"/>
                    <a:ea typeface="华文楷体" panose="02010600040101010101" charset="-122"/>
                  </a:rPr>
                  <a:t>: </a:t>
                </a:r>
                <a14:m>
                  <m:oMath xmlns:m="http://schemas.openxmlformats.org/officeDocument/2006/math">
                    <m:r>
                      <m:rPr>
                        <m:sty m:val="p"/>
                      </m:rPr>
                      <a:rPr lang="en-US" altLang="zh-CN" sz="2200">
                        <a:solidFill>
                          <a:schemeClr val="tx2"/>
                        </a:solidFill>
                        <a:latin typeface="Cambria Math" panose="02040503050406030204" pitchFamily="18" charset="0"/>
                        <a:ea typeface="华文楷体" panose="02010600040101010101" charset="-122"/>
                      </a:rPr>
                      <m:t>Φ</m:t>
                    </m:r>
                    <m:r>
                      <a:rPr lang="en-US" altLang="zh-CN" sz="2200">
                        <a:solidFill>
                          <a:schemeClr val="tx2"/>
                        </a:solidFill>
                        <a:latin typeface="Cambria Math" panose="02040503050406030204" pitchFamily="18" charset="0"/>
                        <a:ea typeface="华文楷体" panose="02010600040101010101" charset="-122"/>
                      </a:rPr>
                      <m:t>(</m:t>
                    </m:r>
                    <m:r>
                      <a:rPr lang="en-US" altLang="zh-CN" sz="2200">
                        <a:solidFill>
                          <a:schemeClr val="tx2"/>
                        </a:solidFill>
                        <a:latin typeface="Cambria Math" panose="02040503050406030204" pitchFamily="18" charset="0"/>
                        <a:ea typeface="华文楷体" panose="02010600040101010101" charset="-122"/>
                      </a:rPr>
                      <m:t>𝑟</m:t>
                    </m:r>
                    <m:r>
                      <a:rPr lang="en-US" altLang="zh-CN" sz="2200">
                        <a:solidFill>
                          <a:schemeClr val="tx2"/>
                        </a:solidFill>
                        <a:latin typeface="Cambria Math" panose="02040503050406030204" pitchFamily="18" charset="0"/>
                        <a:ea typeface="华文楷体" panose="02010600040101010101" charset="-122"/>
                      </a:rPr>
                      <m:t>)=</m:t>
                    </m:r>
                    <m:r>
                      <a:rPr lang="en-US" altLang="zh-CN" sz="2200">
                        <a:solidFill>
                          <a:schemeClr val="tx2"/>
                        </a:solidFill>
                        <a:latin typeface="Cambria Math" panose="02040503050406030204" pitchFamily="18" charset="0"/>
                        <a:ea typeface="华文楷体" panose="02010600040101010101" charset="-122"/>
                      </a:rPr>
                      <m:t>𝐴</m:t>
                    </m:r>
                    <m:sSub>
                      <m:sSubPr>
                        <m:ctrlPr>
                          <a:rPr lang="zh-CN" altLang="zh-CN" sz="2200" i="1">
                            <a:solidFill>
                              <a:schemeClr val="tx2"/>
                            </a:solidFill>
                            <a:latin typeface="Cambria Math" panose="02040503050406030204" pitchFamily="18" charset="0"/>
                            <a:ea typeface="华文楷体" panose="02010600040101010101" charset="-122"/>
                          </a:rPr>
                        </m:ctrlPr>
                      </m:sSubPr>
                      <m:e>
                        <m:r>
                          <a:rPr lang="en-US" altLang="zh-CN" sz="2200">
                            <a:solidFill>
                              <a:schemeClr val="tx2"/>
                            </a:solidFill>
                            <a:latin typeface="Cambria Math" panose="02040503050406030204" pitchFamily="18" charset="0"/>
                            <a:ea typeface="华文楷体" panose="02010600040101010101" charset="-122"/>
                          </a:rPr>
                          <m:t>𝐼</m:t>
                        </m:r>
                      </m:e>
                      <m:sub>
                        <m:r>
                          <a:rPr lang="en-US" altLang="zh-CN" sz="2200">
                            <a:solidFill>
                              <a:schemeClr val="tx2"/>
                            </a:solidFill>
                            <a:latin typeface="Cambria Math" panose="02040503050406030204" pitchFamily="18" charset="0"/>
                            <a:ea typeface="华文楷体" panose="02010600040101010101" charset="-122"/>
                          </a:rPr>
                          <m:t>0</m:t>
                        </m:r>
                      </m:sub>
                    </m:sSub>
                    <m:d>
                      <m:dPr>
                        <m:ctrlPr>
                          <a:rPr lang="zh-CN" altLang="zh-CN" sz="2200" i="1">
                            <a:solidFill>
                              <a:schemeClr val="tx2"/>
                            </a:solidFill>
                            <a:latin typeface="Cambria Math" panose="02040503050406030204" pitchFamily="18" charset="0"/>
                            <a:ea typeface="华文楷体" panose="02010600040101010101" charset="-122"/>
                          </a:rPr>
                        </m:ctrlPr>
                      </m:dPr>
                      <m:e>
                        <m:f>
                          <m:fPr>
                            <m:ctrlPr>
                              <a:rPr lang="zh-CN" altLang="zh-CN" sz="2200" i="1">
                                <a:solidFill>
                                  <a:schemeClr val="tx2"/>
                                </a:solidFill>
                                <a:latin typeface="Cambria Math" panose="02040503050406030204" pitchFamily="18" charset="0"/>
                                <a:ea typeface="华文楷体" panose="02010600040101010101" charset="-122"/>
                              </a:rPr>
                            </m:ctrlPr>
                          </m:fPr>
                          <m:num>
                            <m:r>
                              <a:rPr lang="en-US" altLang="zh-CN" sz="2200">
                                <a:solidFill>
                                  <a:schemeClr val="tx2"/>
                                </a:solidFill>
                                <a:latin typeface="Cambria Math" panose="02040503050406030204" pitchFamily="18" charset="0"/>
                                <a:ea typeface="华文楷体" panose="02010600040101010101" charset="-122"/>
                              </a:rPr>
                              <m:t>𝑟</m:t>
                            </m:r>
                          </m:num>
                          <m:den>
                            <m:r>
                              <a:rPr lang="en-US" altLang="zh-CN" sz="2200">
                                <a:solidFill>
                                  <a:schemeClr val="tx2"/>
                                </a:solidFill>
                                <a:latin typeface="Cambria Math" panose="02040503050406030204" pitchFamily="18" charset="0"/>
                                <a:ea typeface="华文楷体" panose="02010600040101010101" charset="-122"/>
                              </a:rPr>
                              <m:t>𝐿</m:t>
                            </m:r>
                          </m:den>
                        </m:f>
                      </m:e>
                    </m:d>
                    <m:r>
                      <a:rPr lang="en-US" altLang="zh-CN" sz="2200">
                        <a:solidFill>
                          <a:schemeClr val="tx2"/>
                        </a:solidFill>
                        <a:latin typeface="Cambria Math" panose="02040503050406030204" pitchFamily="18" charset="0"/>
                        <a:ea typeface="华文楷体" panose="02010600040101010101" charset="-122"/>
                      </a:rPr>
                      <m:t>+</m:t>
                    </m:r>
                    <m:r>
                      <a:rPr lang="en-US" altLang="zh-CN" sz="2200">
                        <a:solidFill>
                          <a:schemeClr val="tx2"/>
                        </a:solidFill>
                        <a:latin typeface="Cambria Math" panose="02040503050406030204" pitchFamily="18" charset="0"/>
                        <a:ea typeface="华文楷体" panose="02010600040101010101" charset="-122"/>
                      </a:rPr>
                      <m:t>𝐶</m:t>
                    </m:r>
                    <m:sSub>
                      <m:sSubPr>
                        <m:ctrlPr>
                          <a:rPr lang="zh-CN" altLang="zh-CN" sz="2200" i="1">
                            <a:solidFill>
                              <a:schemeClr val="tx2"/>
                            </a:solidFill>
                            <a:latin typeface="Cambria Math" panose="02040503050406030204" pitchFamily="18" charset="0"/>
                            <a:ea typeface="华文楷体" panose="02010600040101010101" charset="-122"/>
                          </a:rPr>
                        </m:ctrlPr>
                      </m:sSubPr>
                      <m:e>
                        <m:r>
                          <a:rPr lang="en-US" altLang="zh-CN" sz="2200">
                            <a:solidFill>
                              <a:schemeClr val="tx2"/>
                            </a:solidFill>
                            <a:latin typeface="Cambria Math" panose="02040503050406030204" pitchFamily="18" charset="0"/>
                            <a:ea typeface="华文楷体" panose="02010600040101010101" charset="-122"/>
                          </a:rPr>
                          <m:t>𝐾</m:t>
                        </m:r>
                      </m:e>
                      <m:sub>
                        <m:r>
                          <a:rPr lang="en-US" altLang="zh-CN" sz="2200">
                            <a:solidFill>
                              <a:schemeClr val="tx2"/>
                            </a:solidFill>
                            <a:latin typeface="Cambria Math" panose="02040503050406030204" pitchFamily="18" charset="0"/>
                            <a:ea typeface="华文楷体" panose="02010600040101010101" charset="-122"/>
                          </a:rPr>
                          <m:t>0</m:t>
                        </m:r>
                      </m:sub>
                    </m:sSub>
                    <m:d>
                      <m:dPr>
                        <m:ctrlPr>
                          <a:rPr lang="zh-CN" altLang="zh-CN" sz="2200" i="1">
                            <a:solidFill>
                              <a:schemeClr val="tx2"/>
                            </a:solidFill>
                            <a:latin typeface="Cambria Math" panose="02040503050406030204" pitchFamily="18" charset="0"/>
                            <a:ea typeface="华文楷体" panose="02010600040101010101" charset="-122"/>
                          </a:rPr>
                        </m:ctrlPr>
                      </m:dPr>
                      <m:e>
                        <m:f>
                          <m:fPr>
                            <m:ctrlPr>
                              <a:rPr lang="zh-CN" altLang="zh-CN" sz="2200" i="1">
                                <a:solidFill>
                                  <a:schemeClr val="tx2"/>
                                </a:solidFill>
                                <a:latin typeface="Cambria Math" panose="02040503050406030204" pitchFamily="18" charset="0"/>
                                <a:ea typeface="华文楷体" panose="02010600040101010101" charset="-122"/>
                              </a:rPr>
                            </m:ctrlPr>
                          </m:fPr>
                          <m:num>
                            <m:r>
                              <a:rPr lang="en-US" altLang="zh-CN" sz="2200">
                                <a:solidFill>
                                  <a:schemeClr val="tx2"/>
                                </a:solidFill>
                                <a:latin typeface="Cambria Math" panose="02040503050406030204" pitchFamily="18" charset="0"/>
                                <a:ea typeface="华文楷体" panose="02010600040101010101" charset="-122"/>
                              </a:rPr>
                              <m:t>𝑟</m:t>
                            </m:r>
                          </m:num>
                          <m:den>
                            <m:r>
                              <a:rPr lang="en-US" altLang="zh-CN" sz="2200">
                                <a:solidFill>
                                  <a:schemeClr val="tx2"/>
                                </a:solidFill>
                                <a:latin typeface="Cambria Math" panose="02040503050406030204" pitchFamily="18" charset="0"/>
                                <a:ea typeface="华文楷体" panose="02010600040101010101" charset="-122"/>
                              </a:rPr>
                              <m:t>𝐿</m:t>
                            </m:r>
                          </m:den>
                        </m:f>
                      </m:e>
                    </m:d>
                  </m:oMath>
                </a14:m>
                <a:endParaRPr lang="zh-CN" altLang="zh-CN" sz="2200" dirty="0">
                  <a:solidFill>
                    <a:schemeClr val="tx2"/>
                  </a:solidFill>
                  <a:latin typeface="华文楷体" panose="02010600040101010101" charset="-122"/>
                  <a:ea typeface="华文楷体" panose="02010600040101010101" charset="-122"/>
                </a:endParaRPr>
              </a:p>
              <a:p>
                <a:pPr eaLnBrk="1" hangingPunct="1"/>
                <a:endParaRPr lang="zh-CN" altLang="en-US" sz="2400" dirty="0">
                  <a:solidFill>
                    <a:schemeClr val="tx2"/>
                  </a:solidFill>
                </a:endParaRPr>
              </a:p>
            </p:txBody>
          </p:sp>
        </mc:Choice>
        <mc:Fallback>
          <p:sp>
            <p:nvSpPr>
              <p:cNvPr id="15" name="Text Box 4"/>
              <p:cNvSpPr txBox="1">
                <a:spLocks noRot="1" noChangeAspect="1" noMove="1" noResize="1" noEditPoints="1" noAdjustHandles="1" noChangeArrowheads="1" noChangeShapeType="1" noTextEdit="1"/>
              </p:cNvSpPr>
              <p:nvPr/>
            </p:nvSpPr>
            <p:spPr bwMode="auto">
              <a:xfrm>
                <a:off x="149271" y="548680"/>
                <a:ext cx="8839200" cy="6469976"/>
              </a:xfrm>
              <a:prstGeom prst="rect">
                <a:avLst/>
              </a:prstGeom>
              <a:blipFill rotWithShape="1">
                <a:blip r:embed="rId1"/>
                <a:stretch>
                  <a:fillRect l="-1" t="-1" r="-79"/>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Rectangle 6"/>
          <p:cNvSpPr>
            <a:spLocks noChangeArrowheads="1"/>
          </p:cNvSpPr>
          <p:nvPr/>
        </p:nvSpPr>
        <p:spPr bwMode="auto">
          <a:xfrm>
            <a:off x="0" y="3808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sp>
        <p:nvSpPr>
          <p:cNvPr id="26630" name="Rectangle 8"/>
          <p:cNvSpPr>
            <a:spLocks noChangeArrowheads="1"/>
          </p:cNvSpPr>
          <p:nvPr/>
        </p:nvSpPr>
        <p:spPr bwMode="auto">
          <a:xfrm>
            <a:off x="0" y="35417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sp>
        <p:nvSpPr>
          <p:cNvPr id="26633" name="Rectangle 11"/>
          <p:cNvSpPr>
            <a:spLocks noChangeArrowheads="1"/>
          </p:cNvSpPr>
          <p:nvPr/>
        </p:nvSpPr>
        <p:spPr bwMode="auto">
          <a:xfrm>
            <a:off x="0" y="37512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sp>
        <p:nvSpPr>
          <p:cNvPr id="26636" name="Rectangle 14"/>
          <p:cNvSpPr>
            <a:spLocks noChangeArrowheads="1"/>
          </p:cNvSpPr>
          <p:nvPr/>
        </p:nvSpPr>
        <p:spPr bwMode="auto">
          <a:xfrm>
            <a:off x="0" y="37512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mc:AlternateContent xmlns:mc="http://schemas.openxmlformats.org/markup-compatibility/2006">
        <mc:Choice xmlns:a14="http://schemas.microsoft.com/office/drawing/2010/main" Requires="a14">
          <p:sp>
            <p:nvSpPr>
              <p:cNvPr id="2" name="矩形 1"/>
              <p:cNvSpPr/>
              <p:nvPr/>
            </p:nvSpPr>
            <p:spPr>
              <a:xfrm>
                <a:off x="251520" y="657109"/>
                <a:ext cx="8352928" cy="5544531"/>
              </a:xfrm>
              <a:prstGeom prst="rect">
                <a:avLst/>
              </a:prstGeom>
            </p:spPr>
            <p:txBody>
              <a:bodyPr wrap="square">
                <a:spAutoFit/>
              </a:bodyPr>
              <a:lstStyle/>
              <a:p>
                <a:pPr>
                  <a:lnSpc>
                    <a:spcPct val="150000"/>
                  </a:lnSpc>
                  <a:spcAft>
                    <a:spcPts val="1200"/>
                  </a:spcAft>
                </a:pPr>
                <a:r>
                  <a:rPr lang="en-US" altLang="zh-CN" sz="2000" dirty="0">
                    <a:solidFill>
                      <a:schemeClr val="tx2"/>
                    </a:solidFill>
                    <a:latin typeface="华文楷体" panose="02010600040101010101" charset="-122"/>
                    <a:ea typeface="华文楷体" panose="02010600040101010101" charset="-122"/>
                    <a:cs typeface="Times New Roman" panose="02020603050405020304" pitchFamily="18" charset="0"/>
                  </a:rPr>
                  <a:t>由边界条件</a:t>
                </a:r>
                <a14:m>
                  <m:oMath xmlns:m="http://schemas.openxmlformats.org/officeDocument/2006/math">
                    <m:r>
                      <a:rPr lang="en-US" altLang="zh-CN" sz="2000" i="0" dirty="0" smtClean="0">
                        <a:solidFill>
                          <a:schemeClr val="tx2"/>
                        </a:solidFill>
                        <a:latin typeface="Cambria Math" panose="02040503050406030204" pitchFamily="18" charset="0"/>
                        <a:ea typeface="华文楷体" panose="02010600040101010101" charset="-122"/>
                        <a:cs typeface="Times New Roman" panose="02020603050405020304" pitchFamily="18" charset="0"/>
                      </a:rPr>
                      <m:t>(</m:t>
                    </m:r>
                    <m:r>
                      <m:rPr>
                        <m:sty m:val="p"/>
                      </m:rPr>
                      <a:rPr lang="en-US" altLang="zh-CN" sz="2000" b="0" i="0" dirty="0" smtClean="0">
                        <a:solidFill>
                          <a:schemeClr val="tx2"/>
                        </a:solidFill>
                        <a:latin typeface="Cambria Math" panose="02040503050406030204" pitchFamily="18" charset="0"/>
                        <a:ea typeface="华文楷体" panose="02010600040101010101" charset="-122"/>
                        <a:cs typeface="Times New Roman" panose="02020603050405020304" pitchFamily="18" charset="0"/>
                      </a:rPr>
                      <m:t>i</m:t>
                    </m:r>
                    <m:r>
                      <a:rPr lang="en-US" altLang="zh-CN" sz="2000" i="0" dirty="0">
                        <a:solidFill>
                          <a:schemeClr val="tx2"/>
                        </a:solidFill>
                        <a:latin typeface="Cambria Math" panose="02040503050406030204" pitchFamily="18" charset="0"/>
                        <a:ea typeface="华文楷体" panose="02010600040101010101" charset="-122"/>
                        <a:cs typeface="Times New Roman" panose="02020603050405020304" pitchFamily="18" charset="0"/>
                      </a:rPr>
                      <m:t>)</m:t>
                    </m:r>
                  </m:oMath>
                </a14:m>
                <a:r>
                  <a:rPr lang="en-US" altLang="zh-CN" sz="2000" dirty="0">
                    <a:solidFill>
                      <a:schemeClr val="tx2"/>
                    </a:solidFill>
                    <a:latin typeface="华文楷体" panose="02010600040101010101" charset="-122"/>
                    <a:ea typeface="华文楷体" panose="02010600040101010101" charset="-122"/>
                    <a:cs typeface="Times New Roman" panose="02020603050405020304" pitchFamily="18" charset="0"/>
                  </a:rPr>
                  <a:t>得: </a:t>
                </a:r>
                <a14:m>
                  <m:oMath xmlns:m="http://schemas.openxmlformats.org/officeDocument/2006/math">
                    <m:r>
                      <m:rPr>
                        <m:sty m:val="p"/>
                      </m:rP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A</m:t>
                    </m:r>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0</m:t>
                    </m:r>
                    <m:box>
                      <m:boxPr>
                        <m:ctrlPr>
                          <a:rPr lang="zh-CN" altLang="zh-CN" sz="2000" i="1">
                            <a:solidFill>
                              <a:schemeClr val="tx2"/>
                            </a:solidFill>
                            <a:latin typeface="Cambria Math" panose="02040503050406030204" pitchFamily="18" charset="0"/>
                            <a:ea typeface="Cambria Math" panose="02040503050406030204" pitchFamily="18" charset="0"/>
                            <a:cs typeface="Times New Roman" panose="02020603050405020304" pitchFamily="18" charset="0"/>
                          </a:rPr>
                        </m:ctrlPr>
                      </m:boxPr>
                      <m:e>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 </m:t>
                        </m:r>
                      </m:e>
                    </m:box>
                    <m:d>
                      <m:dPr>
                        <m:ctrlPr>
                          <a:rPr lang="zh-CN" altLang="zh-CN" sz="2000" i="1">
                            <a:solidFill>
                              <a:schemeClr val="tx2"/>
                            </a:solidFill>
                            <a:latin typeface="Cambria Math" panose="02040503050406030204" pitchFamily="18" charset="0"/>
                            <a:ea typeface="Cambria Math" panose="02040503050406030204" pitchFamily="18" charset="0"/>
                            <a:cs typeface="Times New Roman" panose="02020603050405020304" pitchFamily="18" charset="0"/>
                          </a:rPr>
                        </m:ctrlPr>
                      </m:dPr>
                      <m:e>
                        <m:limLow>
                          <m:limLowPr>
                            <m:ctrlPr>
                              <a:rPr lang="en-US" altLang="zh-CN" sz="2000" b="0" i="1" smtClean="0">
                                <a:solidFill>
                                  <a:schemeClr val="tx2"/>
                                </a:solidFill>
                                <a:latin typeface="Cambria Math" panose="02040503050406030204" pitchFamily="18" charset="0"/>
                                <a:ea typeface="Cambria Math" panose="02040503050406030204" pitchFamily="18" charset="0"/>
                                <a:cs typeface="Times New Roman" panose="02020603050405020304" pitchFamily="18" charset="0"/>
                              </a:rPr>
                            </m:ctrlPr>
                          </m:limLowPr>
                          <m:e>
                            <m:r>
                              <m:rPr>
                                <m:sty m:val="p"/>
                              </m:rPr>
                              <a:rPr lang="en-US" altLang="zh-CN" sz="2000" b="0" i="0" smtClean="0">
                                <a:solidFill>
                                  <a:schemeClr val="tx2"/>
                                </a:solidFill>
                                <a:latin typeface="Cambria Math" panose="02040503050406030204" pitchFamily="18" charset="0"/>
                                <a:ea typeface="Cambria Math" panose="02040503050406030204" pitchFamily="18" charset="0"/>
                                <a:cs typeface="Times New Roman" panose="02020603050405020304" pitchFamily="18" charset="0"/>
                              </a:rPr>
                              <m:t>lim</m:t>
                            </m:r>
                          </m:e>
                          <m:lim>
                            <m:r>
                              <a:rPr lang="en-US" altLang="zh-CN" sz="2000" b="0" i="1" smtClean="0">
                                <a:solidFill>
                                  <a:schemeClr val="tx2"/>
                                </a:solidFill>
                                <a:latin typeface="Cambria Math" panose="02040503050406030204" pitchFamily="18" charset="0"/>
                                <a:ea typeface="Cambria Math" panose="02040503050406030204" pitchFamily="18" charset="0"/>
                                <a:cs typeface="Times New Roman" panose="02020603050405020304" pitchFamily="18" charset="0"/>
                              </a:rPr>
                              <m:t>𝑟</m:t>
                            </m:r>
                            <m:r>
                              <a:rPr lang="en-US" altLang="zh-CN" sz="2000" b="0" i="1" smtClean="0">
                                <a:solidFill>
                                  <a:schemeClr val="tx2"/>
                                </a:solidFill>
                                <a:latin typeface="Cambria Math" panose="02040503050406030204" pitchFamily="18" charset="0"/>
                                <a:ea typeface="Cambria Math" panose="02040503050406030204" pitchFamily="18" charset="0"/>
                                <a:cs typeface="Times New Roman" panose="02020603050405020304" pitchFamily="18" charset="0"/>
                              </a:rPr>
                              <m:t>→∞</m:t>
                            </m:r>
                          </m:lim>
                        </m:limLow>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 </m:t>
                        </m:r>
                        <m:sSub>
                          <m:sSubPr>
                            <m:ctrlPr>
                              <a:rPr lang="zh-CN" altLang="zh-CN" sz="2000" i="1">
                                <a:solidFill>
                                  <a:schemeClr val="tx2"/>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𝐼</m:t>
                            </m:r>
                          </m:e>
                          <m:sub>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0</m:t>
                            </m:r>
                          </m:sub>
                        </m:sSub>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𝑟</m:t>
                        </m:r>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e>
                    </m:d>
                  </m:oMath>
                </a14:m>
                <a:endParaRPr lang="en-US" altLang="zh-CN" sz="2000" dirty="0">
                  <a:solidFill>
                    <a:schemeClr val="tx2"/>
                  </a:solidFill>
                  <a:latin typeface="华文楷体" panose="02010600040101010101" charset="-122"/>
                  <a:ea typeface="华文楷体" panose="02010600040101010101" charset="-122"/>
                  <a:cs typeface="Times New Roman" panose="02020603050405020304" pitchFamily="18" charset="0"/>
                </a:endParaRPr>
              </a:p>
              <a:p>
                <a:pPr>
                  <a:lnSpc>
                    <a:spcPct val="150000"/>
                  </a:lnSpc>
                  <a:spcAft>
                    <a:spcPts val="1200"/>
                  </a:spcAft>
                </a:pPr>
                <a14:m>
                  <m:oMath xmlns:m="http://schemas.openxmlformats.org/officeDocument/2006/math">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𝐽</m:t>
                    </m:r>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𝑟</m:t>
                    </m:r>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𝐷</m:t>
                    </m:r>
                    <m:f>
                      <m:fPr>
                        <m:ctrlPr>
                          <a:rPr lang="zh-CN" altLang="zh-CN" sz="2000" i="1">
                            <a:solidFill>
                              <a:schemeClr val="tx2"/>
                            </a:solidFill>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𝑑</m:t>
                        </m:r>
                        <m:r>
                          <m:rPr>
                            <m:sty m:val="p"/>
                          </m:rP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Φ</m:t>
                        </m:r>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𝑟</m:t>
                        </m:r>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num>
                      <m:den>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𝑑𝑟</m:t>
                        </m:r>
                      </m:den>
                    </m:f>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𝐷𝐶</m:t>
                    </m:r>
                    <m:f>
                      <m:fPr>
                        <m:ctrlPr>
                          <a:rPr lang="zh-CN" altLang="zh-CN" sz="2000" i="1">
                            <a:solidFill>
                              <a:schemeClr val="tx2"/>
                            </a:solidFill>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𝑑</m:t>
                        </m:r>
                        <m:d>
                          <m:dPr>
                            <m:ctrlPr>
                              <a:rPr lang="zh-CN" altLang="zh-CN" sz="2000" i="1">
                                <a:solidFill>
                                  <a:schemeClr val="tx2"/>
                                </a:solidFill>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zh-CN" altLang="zh-CN" sz="2000" i="1">
                                    <a:solidFill>
                                      <a:schemeClr val="tx2"/>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𝐾</m:t>
                                </m:r>
                              </m:e>
                              <m:sub>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0</m:t>
                                </m:r>
                              </m:sub>
                            </m:sSub>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𝑟</m:t>
                            </m:r>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𝐿</m:t>
                            </m:r>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e>
                        </m:d>
                      </m:num>
                      <m:den>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𝑑𝑟</m:t>
                        </m:r>
                      </m:den>
                    </m:f>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f>
                      <m:fPr>
                        <m:ctrlPr>
                          <a:rPr lang="zh-CN" altLang="zh-CN" sz="2000" i="1">
                            <a:solidFill>
                              <a:schemeClr val="tx2"/>
                            </a:solidFill>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𝐷𝐶</m:t>
                        </m:r>
                        <m:sSub>
                          <m:sSubPr>
                            <m:ctrlPr>
                              <a:rPr lang="zh-CN" altLang="zh-CN" sz="2000" i="1">
                                <a:solidFill>
                                  <a:schemeClr val="tx2"/>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𝐾</m:t>
                            </m:r>
                          </m:e>
                          <m:sub>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1</m:t>
                            </m:r>
                          </m:sub>
                        </m:sSub>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𝑟</m:t>
                        </m:r>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𝐿</m:t>
                        </m:r>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num>
                      <m:den>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𝐿</m:t>
                        </m:r>
                      </m:den>
                    </m:f>
                  </m:oMath>
                </a14:m>
                <a:r>
                  <a:rPr lang="en-US" altLang="zh-CN" sz="2000" dirty="0">
                    <a:solidFill>
                      <a:schemeClr val="tx2"/>
                    </a:solidFill>
                    <a:latin typeface="华文楷体" panose="02010600040101010101" charset="-122"/>
                    <a:ea typeface="华文楷体" panose="02010600040101010101" charset="-122"/>
                    <a:cs typeface="Times New Roman" panose="02020603050405020304" pitchFamily="18" charset="0"/>
                  </a:rPr>
                  <a:t> </a:t>
                </a:r>
                <a:endParaRPr lang="zh-CN" altLang="zh-CN" sz="2000" dirty="0">
                  <a:solidFill>
                    <a:schemeClr val="tx2"/>
                  </a:solidFill>
                  <a:latin typeface="华文楷体" panose="02010600040101010101" charset="-122"/>
                  <a:ea typeface="华文楷体" panose="02010600040101010101" charset="-122"/>
                  <a:cs typeface="Times New Roman" panose="02020603050405020304" pitchFamily="18" charset="0"/>
                </a:endParaRPr>
              </a:p>
              <a:p>
                <a:pPr algn="just">
                  <a:lnSpc>
                    <a:spcPct val="150000"/>
                  </a:lnSpc>
                  <a:spcAft>
                    <a:spcPts val="1200"/>
                  </a:spcAft>
                </a:pPr>
                <a14:m>
                  <m:oMath xmlns:m="http://schemas.openxmlformats.org/officeDocument/2006/math">
                    <m:limLow>
                      <m:limLowPr>
                        <m:ctrlPr>
                          <a:rPr lang="zh-CN" altLang="zh-CN" sz="2000" i="1">
                            <a:solidFill>
                              <a:schemeClr val="tx2"/>
                            </a:solidFill>
                            <a:latin typeface="Cambria Math" panose="02040503050406030204" pitchFamily="18" charset="0"/>
                            <a:ea typeface="Cambria Math" panose="02040503050406030204" pitchFamily="18" charset="0"/>
                            <a:cs typeface="Times New Roman" panose="02020603050405020304" pitchFamily="18" charset="0"/>
                          </a:rPr>
                        </m:ctrlPr>
                      </m:limLowPr>
                      <m:e>
                        <m:r>
                          <m:rPr>
                            <m:sty m:val="p"/>
                          </m:rP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lim</m:t>
                        </m:r>
                      </m:e>
                      <m:lim>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𝑟</m:t>
                        </m:r>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0</m:t>
                        </m:r>
                      </m:lim>
                    </m:limLow>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 </m:t>
                    </m:r>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2</m:t>
                    </m:r>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𝜋</m:t>
                    </m:r>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𝑟𝐽</m:t>
                    </m:r>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𝑟</m:t>
                    </m:r>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limLow>
                      <m:limLowPr>
                        <m:ctrlPr>
                          <a:rPr lang="zh-CN" altLang="zh-CN" sz="2000" i="1">
                            <a:solidFill>
                              <a:schemeClr val="tx2"/>
                            </a:solidFill>
                            <a:latin typeface="Cambria Math" panose="02040503050406030204" pitchFamily="18" charset="0"/>
                            <a:ea typeface="Cambria Math" panose="02040503050406030204" pitchFamily="18" charset="0"/>
                            <a:cs typeface="Times New Roman" panose="02020603050405020304" pitchFamily="18" charset="0"/>
                          </a:rPr>
                        </m:ctrlPr>
                      </m:limLowPr>
                      <m:e>
                        <m:r>
                          <m:rPr>
                            <m:sty m:val="p"/>
                          </m:rP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lim</m:t>
                        </m:r>
                      </m:e>
                      <m:lim>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𝑟</m:t>
                        </m:r>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0</m:t>
                        </m:r>
                      </m:lim>
                    </m:limLow>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 </m:t>
                    </m:r>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2</m:t>
                    </m:r>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𝜋</m:t>
                    </m:r>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𝑟</m:t>
                    </m:r>
                    <m:f>
                      <m:fPr>
                        <m:ctrlPr>
                          <a:rPr lang="zh-CN" altLang="zh-CN" sz="2000" i="1">
                            <a:solidFill>
                              <a:schemeClr val="tx2"/>
                            </a:solidFill>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𝐷𝐶</m:t>
                        </m:r>
                        <m:sSub>
                          <m:sSubPr>
                            <m:ctrlPr>
                              <a:rPr lang="zh-CN" altLang="zh-CN" sz="2000" i="1">
                                <a:solidFill>
                                  <a:schemeClr val="tx2"/>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𝐾</m:t>
                            </m:r>
                          </m:e>
                          <m:sub>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1</m:t>
                            </m:r>
                          </m:sub>
                        </m:sSub>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𝑟</m:t>
                        </m:r>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𝐿</m:t>
                        </m:r>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num>
                      <m:den>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𝐿</m:t>
                        </m:r>
                      </m:den>
                    </m:f>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2</m:t>
                    </m:r>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𝜋</m:t>
                    </m:r>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𝐷𝐶</m:t>
                    </m:r>
                    <m:limLow>
                      <m:limLowPr>
                        <m:ctrlPr>
                          <a:rPr lang="zh-CN" altLang="zh-CN" sz="2000" i="1">
                            <a:solidFill>
                              <a:schemeClr val="tx2"/>
                            </a:solidFill>
                            <a:latin typeface="Cambria Math" panose="02040503050406030204" pitchFamily="18" charset="0"/>
                            <a:ea typeface="Cambria Math" panose="02040503050406030204" pitchFamily="18" charset="0"/>
                            <a:cs typeface="Times New Roman" panose="02020603050405020304" pitchFamily="18" charset="0"/>
                          </a:rPr>
                        </m:ctrlPr>
                      </m:limLowPr>
                      <m:e>
                        <m:r>
                          <m:rPr>
                            <m:sty m:val="p"/>
                          </m:rP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lim</m:t>
                        </m:r>
                      </m:e>
                      <m:lim>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𝑟</m:t>
                        </m:r>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0</m:t>
                        </m:r>
                      </m:lim>
                    </m:limLow>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 </m:t>
                    </m:r>
                    <m:f>
                      <m:fPr>
                        <m:ctrlPr>
                          <a:rPr lang="zh-CN" altLang="zh-CN" sz="2000" i="1">
                            <a:solidFill>
                              <a:schemeClr val="tx2"/>
                            </a:solidFill>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𝑟</m:t>
                        </m:r>
                      </m:num>
                      <m:den>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𝐿</m:t>
                        </m:r>
                      </m:den>
                    </m:f>
                    <m:sSub>
                      <m:sSubPr>
                        <m:ctrlPr>
                          <a:rPr lang="zh-CN" altLang="zh-CN" sz="2000" i="1">
                            <a:solidFill>
                              <a:schemeClr val="tx2"/>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𝐾</m:t>
                        </m:r>
                      </m:e>
                      <m:sub>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1</m:t>
                        </m:r>
                      </m:sub>
                    </m:sSub>
                    <m:d>
                      <m:dPr>
                        <m:ctrlPr>
                          <a:rPr lang="zh-CN" altLang="zh-CN" sz="2000" i="1">
                            <a:solidFill>
                              <a:schemeClr val="tx2"/>
                            </a:solidFill>
                            <a:latin typeface="Cambria Math" panose="02040503050406030204" pitchFamily="18" charset="0"/>
                            <a:ea typeface="Cambria Math" panose="02040503050406030204" pitchFamily="18" charset="0"/>
                            <a:cs typeface="Times New Roman" panose="02020603050405020304" pitchFamily="18" charset="0"/>
                          </a:rPr>
                        </m:ctrlPr>
                      </m:dPr>
                      <m:e>
                        <m:f>
                          <m:fPr>
                            <m:ctrlPr>
                              <a:rPr lang="zh-CN" altLang="zh-CN" sz="2000" i="1">
                                <a:solidFill>
                                  <a:schemeClr val="tx2"/>
                                </a:solidFill>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𝑟</m:t>
                            </m:r>
                          </m:num>
                          <m:den>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𝐿</m:t>
                            </m:r>
                          </m:den>
                        </m:f>
                      </m:e>
                    </m:d>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2</m:t>
                    </m:r>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𝜋</m:t>
                    </m:r>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𝐷𝐶</m:t>
                    </m:r>
                  </m:oMath>
                </a14:m>
                <a:r>
                  <a:rPr lang="en-US" altLang="zh-CN" sz="2000" dirty="0">
                    <a:solidFill>
                      <a:schemeClr val="tx2"/>
                    </a:solidFill>
                    <a:latin typeface="华文楷体" panose="02010600040101010101" charset="-122"/>
                    <a:ea typeface="华文楷体" panose="02010600040101010101" charset="-122"/>
                    <a:cs typeface="Times New Roman" panose="02020603050405020304" pitchFamily="18" charset="0"/>
                  </a:rPr>
                  <a:t> </a:t>
                </a:r>
                <a:endParaRPr lang="zh-CN" altLang="zh-CN" sz="2000" dirty="0">
                  <a:solidFill>
                    <a:schemeClr val="tx2"/>
                  </a:solidFill>
                  <a:latin typeface="华文楷体" panose="02010600040101010101" charset="-122"/>
                  <a:ea typeface="华文楷体" panose="02010600040101010101" charset="-122"/>
                  <a:cs typeface="Times New Roman" panose="02020603050405020304" pitchFamily="18" charset="0"/>
                </a:endParaRPr>
              </a:p>
              <a:p>
                <a:pPr algn="just">
                  <a:lnSpc>
                    <a:spcPct val="150000"/>
                  </a:lnSpc>
                  <a:spcAft>
                    <a:spcPts val="1200"/>
                  </a:spcAft>
                </a:pPr>
                <a:r>
                  <a:rPr lang="zh-CN" altLang="zh-CN" sz="2000" dirty="0">
                    <a:solidFill>
                      <a:schemeClr val="tx2"/>
                    </a:solidFill>
                    <a:latin typeface="华文楷体" panose="02010600040101010101" charset="-122"/>
                    <a:ea typeface="华文楷体" panose="02010600040101010101" charset="-122"/>
                    <a:cs typeface="Times New Roman" panose="02020603050405020304" pitchFamily="18" charset="0"/>
                  </a:rPr>
                  <a:t>由边界条件</a:t>
                </a:r>
                <a14:m>
                  <m:oMath xmlns:m="http://schemas.openxmlformats.org/officeDocument/2006/math">
                    <m:r>
                      <a:rPr lang="en-US" altLang="zh-CN" sz="2000" i="0" dirty="0" smtClean="0">
                        <a:solidFill>
                          <a:schemeClr val="tx2"/>
                        </a:solidFill>
                        <a:latin typeface="Cambria Math" panose="02040503050406030204" pitchFamily="18" charset="0"/>
                        <a:ea typeface="华文楷体" panose="02010600040101010101" charset="-122"/>
                        <a:cs typeface="Times New Roman" panose="02020603050405020304" pitchFamily="18" charset="0"/>
                      </a:rPr>
                      <m:t>(</m:t>
                    </m:r>
                    <m:r>
                      <m:rPr>
                        <m:sty m:val="p"/>
                      </m:rPr>
                      <a:rPr lang="en-US" altLang="zh-CN" sz="2000" i="0" dirty="0" smtClean="0">
                        <a:solidFill>
                          <a:schemeClr val="tx2"/>
                        </a:solidFill>
                        <a:latin typeface="Cambria Math" panose="02040503050406030204" pitchFamily="18" charset="0"/>
                        <a:ea typeface="华文楷体" panose="02010600040101010101" charset="-122"/>
                        <a:cs typeface="Times New Roman" panose="02020603050405020304" pitchFamily="18" charset="0"/>
                      </a:rPr>
                      <m:t>ii</m:t>
                    </m:r>
                    <m:r>
                      <a:rPr lang="en-US" altLang="zh-CN" sz="2000" i="0" dirty="0" smtClean="0">
                        <a:solidFill>
                          <a:schemeClr val="tx2"/>
                        </a:solidFill>
                        <a:latin typeface="Cambria Math" panose="02040503050406030204" pitchFamily="18" charset="0"/>
                        <a:ea typeface="华文楷体" panose="02010600040101010101" charset="-122"/>
                        <a:cs typeface="Times New Roman" panose="02020603050405020304" pitchFamily="18" charset="0"/>
                      </a:rPr>
                      <m:t>)</m:t>
                    </m:r>
                  </m:oMath>
                </a14:m>
                <a:r>
                  <a:rPr lang="zh-CN" altLang="zh-CN" sz="2000" dirty="0">
                    <a:solidFill>
                      <a:schemeClr val="tx2"/>
                    </a:solidFill>
                    <a:latin typeface="华文楷体" panose="02010600040101010101" charset="-122"/>
                    <a:ea typeface="华文楷体" panose="02010600040101010101" charset="-122"/>
                    <a:cs typeface="Times New Roman" panose="02020603050405020304" pitchFamily="18" charset="0"/>
                  </a:rPr>
                  <a:t>得</a:t>
                </a:r>
                <a:r>
                  <a:rPr lang="en-US" altLang="zh-CN" sz="2000" dirty="0">
                    <a:solidFill>
                      <a:schemeClr val="tx2"/>
                    </a:solidFill>
                    <a:latin typeface="华文楷体" panose="02010600040101010101" charset="-122"/>
                    <a:ea typeface="华文楷体" panose="02010600040101010101" charset="-122"/>
                    <a:cs typeface="Times New Roman" panose="02020603050405020304" pitchFamily="18" charset="0"/>
                  </a:rPr>
                  <a:t>: </a:t>
                </a:r>
                <a14:m>
                  <m:oMath xmlns:m="http://schemas.openxmlformats.org/officeDocument/2006/math">
                    <m:r>
                      <m:rPr>
                        <m:sty m:val="p"/>
                      </m:rP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C</m:t>
                    </m:r>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f>
                      <m:fPr>
                        <m:ctrlPr>
                          <a:rPr lang="zh-CN" altLang="zh-CN" sz="2000" i="1">
                            <a:solidFill>
                              <a:schemeClr val="tx2"/>
                            </a:solidFill>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𝑆</m:t>
                        </m:r>
                      </m:num>
                      <m:den>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2</m:t>
                        </m:r>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𝜋</m:t>
                        </m:r>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𝐷</m:t>
                        </m:r>
                      </m:den>
                    </m:f>
                  </m:oMath>
                </a14:m>
                <a:r>
                  <a:rPr lang="en-US" altLang="zh-CN" sz="2000" dirty="0">
                    <a:solidFill>
                      <a:schemeClr val="tx2"/>
                    </a:solidFill>
                    <a:latin typeface="华文楷体" panose="02010600040101010101" charset="-122"/>
                    <a:ea typeface="华文楷体" panose="02010600040101010101" charset="-122"/>
                    <a:cs typeface="Times New Roman" panose="02020603050405020304" pitchFamily="18" charset="0"/>
                  </a:rPr>
                  <a:t> </a:t>
                </a:r>
                <a:r>
                  <a:rPr lang="zh-CN" altLang="zh-CN" sz="2000" dirty="0">
                    <a:solidFill>
                      <a:schemeClr val="tx2"/>
                    </a:solidFill>
                    <a:latin typeface="华文楷体" panose="02010600040101010101" charset="-122"/>
                    <a:ea typeface="华文楷体" panose="02010600040101010101" charset="-122"/>
                    <a:cs typeface="Times New Roman" panose="02020603050405020304" pitchFamily="18" charset="0"/>
                  </a:rPr>
                  <a:t>由此得到，该介质内的中子通量分布为</a:t>
                </a:r>
                <a:r>
                  <a:rPr lang="en-US" altLang="zh-CN" sz="2000" dirty="0">
                    <a:solidFill>
                      <a:schemeClr val="tx2"/>
                    </a:solidFill>
                    <a:latin typeface="华文楷体" panose="02010600040101010101" charset="-122"/>
                    <a:ea typeface="华文楷体" panose="02010600040101010101" charset="-122"/>
                    <a:cs typeface="Times New Roman" panose="02020603050405020304" pitchFamily="18" charset="0"/>
                  </a:rPr>
                  <a:t>:</a:t>
                </a:r>
                <a:endParaRPr lang="zh-CN" altLang="zh-CN" sz="2000" dirty="0">
                  <a:solidFill>
                    <a:schemeClr val="tx2"/>
                  </a:solidFill>
                  <a:latin typeface="华文楷体" panose="02010600040101010101" charset="-122"/>
                  <a:ea typeface="华文楷体" panose="02010600040101010101" charset="-122"/>
                  <a:cs typeface="Times New Roman" panose="02020603050405020304" pitchFamily="18" charset="0"/>
                </a:endParaRPr>
              </a:p>
              <a:p>
                <a:pPr algn="just">
                  <a:lnSpc>
                    <a:spcPct val="150000"/>
                  </a:lnSpc>
                  <a:spcAft>
                    <a:spcPts val="1200"/>
                  </a:spcAft>
                </a:pPr>
                <a14:m>
                  <m:oMathPara xmlns:m="http://schemas.openxmlformats.org/officeDocument/2006/math">
                    <m:oMathParaPr>
                      <m:jc m:val="centerGroup"/>
                    </m:oMathParaPr>
                    <m:oMath xmlns:m="http://schemas.openxmlformats.org/officeDocument/2006/math">
                      <m:r>
                        <m:rPr>
                          <m:sty m:val="p"/>
                        </m:rPr>
                        <a:rPr lang="en-US" altLang="zh-CN" sz="2000" smtClean="0">
                          <a:solidFill>
                            <a:schemeClr val="tx2"/>
                          </a:solidFill>
                          <a:latin typeface="Cambria Math" panose="02040503050406030204" pitchFamily="18" charset="0"/>
                          <a:ea typeface="等线" panose="02010600030101010101" pitchFamily="2" charset="-122"/>
                          <a:cs typeface="Times New Roman" panose="02020603050405020304" pitchFamily="18" charset="0"/>
                        </a:rPr>
                        <m:t>Φ</m:t>
                      </m:r>
                      <m:r>
                        <a:rPr lang="en-US" altLang="zh-CN" sz="2000" smtClean="0">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𝑟</m:t>
                      </m:r>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f>
                        <m:fPr>
                          <m:ctrlPr>
                            <a:rPr lang="zh-CN" altLang="zh-CN" sz="2000" i="1">
                              <a:solidFill>
                                <a:schemeClr val="tx2"/>
                              </a:solidFill>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𝑆</m:t>
                          </m:r>
                        </m:num>
                        <m:den>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2</m:t>
                          </m:r>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𝜋</m:t>
                          </m:r>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𝐷</m:t>
                          </m:r>
                        </m:den>
                      </m:f>
                      <m:sSub>
                        <m:sSubPr>
                          <m:ctrlPr>
                            <a:rPr lang="zh-CN" altLang="zh-CN" sz="2000" i="1">
                              <a:solidFill>
                                <a:schemeClr val="tx2"/>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𝐾</m:t>
                          </m:r>
                        </m:e>
                        <m:sub>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0</m:t>
                          </m:r>
                        </m:sub>
                      </m:sSub>
                      <m:d>
                        <m:dPr>
                          <m:ctrlPr>
                            <a:rPr lang="zh-CN" altLang="zh-CN" sz="2000" i="1">
                              <a:solidFill>
                                <a:schemeClr val="tx2"/>
                              </a:solidFill>
                              <a:latin typeface="Cambria Math" panose="02040503050406030204" pitchFamily="18" charset="0"/>
                              <a:ea typeface="Cambria Math" panose="02040503050406030204" pitchFamily="18" charset="0"/>
                              <a:cs typeface="Times New Roman" panose="02020603050405020304" pitchFamily="18" charset="0"/>
                            </a:rPr>
                          </m:ctrlPr>
                        </m:dPr>
                        <m:e>
                          <m:f>
                            <m:fPr>
                              <m:ctrlPr>
                                <a:rPr lang="zh-CN" altLang="zh-CN" sz="2000" i="1">
                                  <a:solidFill>
                                    <a:schemeClr val="tx2"/>
                                  </a:solidFill>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𝑟</m:t>
                              </m:r>
                            </m:num>
                            <m:den>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𝐿</m:t>
                              </m:r>
                            </m:den>
                          </m:f>
                        </m:e>
                      </m:d>
                    </m:oMath>
                  </m:oMathPara>
                </a14:m>
                <a:endParaRPr lang="zh-CN" altLang="zh-CN" sz="2000" dirty="0">
                  <a:solidFill>
                    <a:schemeClr val="tx2"/>
                  </a:solidFill>
                  <a:latin typeface="华文楷体" panose="02010600040101010101" charset="-122"/>
                  <a:ea typeface="华文楷体" panose="02010600040101010101" charset="-122"/>
                  <a:cs typeface="Times New Roman" panose="02020603050405020304" pitchFamily="18" charset="0"/>
                </a:endParaRPr>
              </a:p>
              <a:p>
                <a:pPr algn="just">
                  <a:lnSpc>
                    <a:spcPct val="150000"/>
                  </a:lnSpc>
                  <a:spcAft>
                    <a:spcPts val="1200"/>
                  </a:spcAft>
                </a:pPr>
                <a:r>
                  <a:rPr lang="zh-CN" altLang="zh-CN" sz="2000" dirty="0">
                    <a:solidFill>
                      <a:schemeClr val="tx2"/>
                    </a:solidFill>
                    <a:latin typeface="华文楷体" panose="02010600040101010101" charset="-122"/>
                    <a:ea typeface="华文楷体" panose="02010600040101010101" charset="-122"/>
                    <a:cs typeface="Times New Roman" panose="02020603050405020304" pitchFamily="18" charset="0"/>
                  </a:rPr>
                  <a:t>无限介质内点源</a:t>
                </a:r>
                <a:r>
                  <a:rPr lang="en-US" altLang="zh-CN" sz="2000" dirty="0">
                    <a:solidFill>
                      <a:schemeClr val="tx2"/>
                    </a:solidFill>
                    <a:latin typeface="华文楷体" panose="02010600040101010101" charset="-122"/>
                    <a:ea typeface="华文楷体" panose="02010600040101010101" charset="-122"/>
                    <a:cs typeface="Times New Roman" panose="02020603050405020304" pitchFamily="18" charset="0"/>
                  </a:rPr>
                  <a:t>——</a:t>
                </a:r>
                <a:r>
                  <a:rPr lang="zh-CN" altLang="zh-CN" sz="2000" dirty="0">
                    <a:solidFill>
                      <a:schemeClr val="tx2"/>
                    </a:solidFill>
                    <a:latin typeface="华文楷体" panose="02010600040101010101" charset="-122"/>
                    <a:ea typeface="华文楷体" panose="02010600040101010101" charset="-122"/>
                    <a:cs typeface="Times New Roman" panose="02020603050405020304" pitchFamily="18" charset="0"/>
                  </a:rPr>
                  <a:t>一维球</a:t>
                </a:r>
                <a:r>
                  <a:rPr lang="en-US" altLang="zh-CN" sz="2000" dirty="0">
                    <a:solidFill>
                      <a:schemeClr val="tx2"/>
                    </a:solidFill>
                    <a:latin typeface="华文楷体" panose="02010600040101010101" charset="-122"/>
                    <a:ea typeface="华文楷体" panose="02010600040101010101" charset="-122"/>
                    <a:cs typeface="Times New Roman" panose="02020603050405020304" pitchFamily="18" charset="0"/>
                  </a:rPr>
                  <a:t>; </a:t>
                </a:r>
                <a:r>
                  <a:rPr lang="zh-CN" altLang="zh-CN" sz="2000" dirty="0">
                    <a:solidFill>
                      <a:schemeClr val="tx2"/>
                    </a:solidFill>
                    <a:latin typeface="华文楷体" panose="02010600040101010101" charset="-122"/>
                    <a:ea typeface="华文楷体" panose="02010600040101010101" charset="-122"/>
                    <a:cs typeface="Times New Roman" panose="02020603050405020304" pitchFamily="18" charset="0"/>
                  </a:rPr>
                  <a:t>（有限，习题</a:t>
                </a:r>
                <a:r>
                  <a:rPr lang="en-US" altLang="zh-CN" sz="2000" dirty="0">
                    <a:solidFill>
                      <a:schemeClr val="tx2"/>
                    </a:solidFill>
                    <a:latin typeface="华文楷体" panose="02010600040101010101" charset="-122"/>
                    <a:ea typeface="华文楷体" panose="02010600040101010101" charset="-122"/>
                    <a:cs typeface="Times New Roman" panose="02020603050405020304" pitchFamily="18" charset="0"/>
                  </a:rPr>
                  <a:t>14) </a:t>
                </a:r>
                <a:endParaRPr lang="en-US" altLang="zh-CN" sz="2000" dirty="0">
                  <a:solidFill>
                    <a:schemeClr val="tx2"/>
                  </a:solidFill>
                  <a:latin typeface="华文楷体" panose="02010600040101010101" charset="-122"/>
                  <a:ea typeface="华文楷体" panose="02010600040101010101" charset="-122"/>
                  <a:cs typeface="Times New Roman" panose="02020603050405020304" pitchFamily="18" charset="0"/>
                </a:endParaRPr>
              </a:p>
              <a:p>
                <a:pPr algn="just">
                  <a:lnSpc>
                    <a:spcPct val="150000"/>
                  </a:lnSpc>
                  <a:spcAft>
                    <a:spcPts val="1200"/>
                  </a:spcAft>
                </a:pPr>
                <a:r>
                  <a:rPr lang="zh-CN" altLang="zh-CN" sz="2000" dirty="0">
                    <a:solidFill>
                      <a:schemeClr val="tx2"/>
                    </a:solidFill>
                    <a:latin typeface="华文楷体" panose="02010600040101010101" charset="-122"/>
                    <a:ea typeface="华文楷体" panose="02010600040101010101" charset="-122"/>
                    <a:cs typeface="Times New Roman" panose="02020603050405020304" pitchFamily="18" charset="0"/>
                  </a:rPr>
                  <a:t>无限平面源位于有限厚度介质内</a:t>
                </a:r>
                <a:r>
                  <a:rPr lang="en-US" altLang="zh-CN" sz="2000" dirty="0">
                    <a:solidFill>
                      <a:schemeClr val="tx2"/>
                    </a:solidFill>
                    <a:latin typeface="华文楷体" panose="02010600040101010101" charset="-122"/>
                    <a:ea typeface="华文楷体" panose="02010600040101010101" charset="-122"/>
                    <a:cs typeface="Times New Roman" panose="02020603050405020304" pitchFamily="18" charset="0"/>
                  </a:rPr>
                  <a:t>——</a:t>
                </a:r>
                <a:r>
                  <a:rPr lang="zh-CN" altLang="en-US" sz="2000" dirty="0">
                    <a:solidFill>
                      <a:schemeClr val="tx2"/>
                    </a:solidFill>
                    <a:latin typeface="华文楷体" panose="02010600040101010101" charset="-122"/>
                    <a:ea typeface="华文楷体" panose="02010600040101010101" charset="-122"/>
                    <a:cs typeface="Times New Roman" panose="02020603050405020304" pitchFamily="18" charset="0"/>
                  </a:rPr>
                  <a:t>一</a:t>
                </a:r>
                <a:r>
                  <a:rPr lang="zh-CN" altLang="zh-CN" sz="2000" dirty="0">
                    <a:solidFill>
                      <a:schemeClr val="tx2"/>
                    </a:solidFill>
                    <a:latin typeface="华文楷体" panose="02010600040101010101" charset="-122"/>
                    <a:ea typeface="华文楷体" panose="02010600040101010101" charset="-122"/>
                    <a:cs typeface="Times New Roman" panose="02020603050405020304" pitchFamily="18" charset="0"/>
                  </a:rPr>
                  <a:t>维平板（无限）</a:t>
                </a:r>
                <a:endParaRPr lang="zh-CN" altLang="zh-CN" sz="2000" dirty="0">
                  <a:solidFill>
                    <a:schemeClr val="tx2"/>
                  </a:solidFill>
                  <a:latin typeface="华文楷体" panose="02010600040101010101" charset="-122"/>
                  <a:ea typeface="华文楷体" panose="02010600040101010101" charset="-122"/>
                  <a:cs typeface="Times New Roman" panose="02020603050405020304" pitchFamily="18" charset="0"/>
                </a:endParaRPr>
              </a:p>
            </p:txBody>
          </p:sp>
        </mc:Choice>
        <mc:Fallback>
          <p:sp>
            <p:nvSpPr>
              <p:cNvPr id="2" name="矩形 1"/>
              <p:cNvSpPr>
                <a:spLocks noRot="1" noChangeAspect="1" noMove="1" noResize="1" noEditPoints="1" noAdjustHandles="1" noChangeArrowheads="1" noChangeShapeType="1" noTextEdit="1"/>
              </p:cNvSpPr>
              <p:nvPr/>
            </p:nvSpPr>
            <p:spPr>
              <a:xfrm>
                <a:off x="251520" y="657109"/>
                <a:ext cx="8352928" cy="5544531"/>
              </a:xfrm>
              <a:prstGeom prst="rect">
                <a:avLst/>
              </a:prstGeom>
              <a:blipFill rotWithShape="1">
                <a:blip r:embed="rId1"/>
                <a:stretch>
                  <a:fillRect l="-1" t="-9" r="2" b="4"/>
                </a:stretch>
              </a:blipFill>
            </p:spPr>
            <p:txBody>
              <a:bodyPr/>
              <a:lstStyle/>
              <a:p>
                <a:r>
                  <a:rPr lang="zh-CN" altLang="en-US">
                    <a:noFill/>
                  </a:rPr>
                  <a:t> </a:t>
                </a:r>
              </a:p>
            </p:txBody>
          </p:sp>
        </mc:Fallback>
      </mc:AlternateContent>
      <p:sp>
        <p:nvSpPr>
          <p:cNvPr id="17" name="标题 8"/>
          <p:cNvSpPr txBox="1"/>
          <p:nvPr/>
        </p:nvSpPr>
        <p:spPr>
          <a:xfrm>
            <a:off x="317271" y="44624"/>
            <a:ext cx="8503201" cy="648072"/>
          </a:xfrm>
          <a:prstGeom prst="rect">
            <a:avLst/>
          </a:prstGeom>
        </p:spPr>
        <p:txBody>
          <a:bodyPr/>
          <a:lstStyle>
            <a:lvl1pPr algn="ctr" rtl="0" eaLnBrk="1" fontAlgn="base" hangingPunct="1">
              <a:spcBef>
                <a:spcPct val="0"/>
              </a:spcBef>
              <a:spcAft>
                <a:spcPct val="0"/>
              </a:spcAft>
              <a:defRPr sz="3200" b="1" cap="none" spc="0" baseline="0">
                <a:ln w="0"/>
                <a:solidFill>
                  <a:schemeClr val="tx2"/>
                </a:solidFill>
                <a:effectLst/>
                <a:latin typeface="Times New Roman" panose="02020603050405020304" pitchFamily="18" charset="0"/>
                <a:ea typeface="华文楷体" panose="02010600040101010101" charset="-122"/>
                <a:cs typeface="Times New Roman" panose="02020603050405020304" pitchFamily="18" charset="0"/>
              </a:defRPr>
            </a:lvl1pPr>
            <a:lvl2pPr algn="ctr" rtl="0" eaLnBrk="1" fontAlgn="base" hangingPunct="1">
              <a:spcBef>
                <a:spcPct val="0"/>
              </a:spcBef>
              <a:spcAft>
                <a:spcPct val="0"/>
              </a:spcAft>
              <a:defRPr sz="3200" b="1">
                <a:solidFill>
                  <a:schemeClr val="bg1"/>
                </a:solidFill>
                <a:latin typeface="华文楷体" panose="02010600040101010101" charset="-122"/>
                <a:ea typeface="华文楷体" panose="02010600040101010101" charset="-122"/>
              </a:defRPr>
            </a:lvl2pPr>
            <a:lvl3pPr algn="ctr" rtl="0" eaLnBrk="1" fontAlgn="base" hangingPunct="1">
              <a:spcBef>
                <a:spcPct val="0"/>
              </a:spcBef>
              <a:spcAft>
                <a:spcPct val="0"/>
              </a:spcAft>
              <a:defRPr sz="3200" b="1">
                <a:solidFill>
                  <a:schemeClr val="bg1"/>
                </a:solidFill>
                <a:latin typeface="华文楷体" panose="02010600040101010101" charset="-122"/>
                <a:ea typeface="华文楷体" panose="02010600040101010101" charset="-122"/>
              </a:defRPr>
            </a:lvl3pPr>
            <a:lvl4pPr algn="ctr" rtl="0" eaLnBrk="1" fontAlgn="base" hangingPunct="1">
              <a:spcBef>
                <a:spcPct val="0"/>
              </a:spcBef>
              <a:spcAft>
                <a:spcPct val="0"/>
              </a:spcAft>
              <a:defRPr sz="3200" b="1">
                <a:solidFill>
                  <a:schemeClr val="bg1"/>
                </a:solidFill>
                <a:latin typeface="华文楷体" panose="02010600040101010101" charset="-122"/>
                <a:ea typeface="华文楷体" panose="02010600040101010101" charset="-122"/>
              </a:defRPr>
            </a:lvl4pPr>
            <a:lvl5pPr algn="ctr" rtl="0" eaLnBrk="1" fontAlgn="base" hangingPunct="1">
              <a:spcBef>
                <a:spcPct val="0"/>
              </a:spcBef>
              <a:spcAft>
                <a:spcPct val="0"/>
              </a:spcAft>
              <a:defRPr sz="3200" b="1">
                <a:solidFill>
                  <a:schemeClr val="bg1"/>
                </a:solidFill>
                <a:latin typeface="华文楷体" panose="02010600040101010101" charset="-122"/>
                <a:ea typeface="华文楷体" panose="02010600040101010101" charset="-122"/>
              </a:defRPr>
            </a:lvl5pPr>
            <a:lvl6pPr marL="457200" algn="ctr" rtl="0" eaLnBrk="1" fontAlgn="base" hangingPunct="1">
              <a:spcBef>
                <a:spcPct val="0"/>
              </a:spcBef>
              <a:spcAft>
                <a:spcPct val="0"/>
              </a:spcAft>
              <a:defRPr sz="3200" b="1">
                <a:solidFill>
                  <a:schemeClr val="bg1"/>
                </a:solidFill>
                <a:latin typeface="Verdana" panose="020B0604030504040204" pitchFamily="34" charset="0"/>
              </a:defRPr>
            </a:lvl6pPr>
            <a:lvl7pPr marL="914400" algn="ctr" rtl="0" eaLnBrk="1" fontAlgn="base" hangingPunct="1">
              <a:spcBef>
                <a:spcPct val="0"/>
              </a:spcBef>
              <a:spcAft>
                <a:spcPct val="0"/>
              </a:spcAft>
              <a:defRPr sz="3200" b="1">
                <a:solidFill>
                  <a:schemeClr val="bg1"/>
                </a:solidFill>
                <a:latin typeface="Verdana" panose="020B0604030504040204" pitchFamily="34" charset="0"/>
              </a:defRPr>
            </a:lvl7pPr>
            <a:lvl8pPr marL="1371600" algn="ctr" rtl="0" eaLnBrk="1" fontAlgn="base" hangingPunct="1">
              <a:spcBef>
                <a:spcPct val="0"/>
              </a:spcBef>
              <a:spcAft>
                <a:spcPct val="0"/>
              </a:spcAft>
              <a:defRPr sz="3200" b="1">
                <a:solidFill>
                  <a:schemeClr val="bg1"/>
                </a:solidFill>
                <a:latin typeface="Verdana" panose="020B0604030504040204" pitchFamily="34" charset="0"/>
              </a:defRPr>
            </a:lvl8pPr>
            <a:lvl9pPr marL="1828800" algn="ctr" rtl="0" eaLnBrk="1" fontAlgn="base" hangingPunct="1">
              <a:spcBef>
                <a:spcPct val="0"/>
              </a:spcBef>
              <a:spcAft>
                <a:spcPct val="0"/>
              </a:spcAft>
              <a:defRPr sz="3200" b="1">
                <a:solidFill>
                  <a:schemeClr val="bg1"/>
                </a:solidFill>
                <a:latin typeface="Verdana" panose="020B0604030504040204" pitchFamily="34" charset="0"/>
              </a:defRPr>
            </a:lvl9pPr>
          </a:lstStyle>
          <a:p>
            <a:pPr algn="l"/>
            <a:r>
              <a:rPr lang="zh-CN" altLang="en-US" dirty="0">
                <a:latin typeface="黑体" panose="02010609060101010101" pitchFamily="49" charset="-122"/>
                <a:ea typeface="黑体" panose="02010609060101010101" pitchFamily="49" charset="-122"/>
              </a:rPr>
              <a:t>无限介质内无限长线源的情况</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一维圆柱</a:t>
            </a:r>
            <a:endParaRPr lang="zh-CN" altLang="en-US" kern="0" dirty="0">
              <a:latin typeface="黑体" panose="02010609060101010101" pitchFamily="49" charset="-122"/>
              <a:ea typeface="黑体" panose="02010609060101010101" pitchFamily="49" charset="-122"/>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谢谢大家</a:t>
            </a:r>
            <a:endParaRPr lang="zh-CN"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a:t>稳态单能中子扩散方程</a:t>
            </a:r>
            <a:endParaRPr lang="zh-CN" altLang="en-US" dirty="0"/>
          </a:p>
        </p:txBody>
      </p:sp>
      <mc:AlternateContent xmlns:mc="http://schemas.openxmlformats.org/markup-compatibility/2006">
        <mc:Choice xmlns:a14="http://schemas.microsoft.com/office/drawing/2010/main" Requires="a14">
          <p:sp>
            <p:nvSpPr>
              <p:cNvPr id="3" name="矩形 2"/>
              <p:cNvSpPr/>
              <p:nvPr/>
            </p:nvSpPr>
            <p:spPr>
              <a:xfrm>
                <a:off x="107504" y="581291"/>
                <a:ext cx="8503200" cy="6407139"/>
              </a:xfrm>
              <a:prstGeom prst="rect">
                <a:avLst/>
              </a:prstGeom>
            </p:spPr>
            <p:txBody>
              <a:bodyPr wrap="square">
                <a:spAutoFit/>
              </a:bodyPr>
              <a:lstStyle/>
              <a:p>
                <a:r>
                  <a:rPr lang="zh-CN" altLang="en-US" sz="2000" dirty="0">
                    <a:solidFill>
                      <a:schemeClr val="tx2"/>
                    </a:solidFill>
                    <a:ea typeface="华文楷体" panose="02010600040101010101" charset="-122"/>
                  </a:rPr>
                  <a:t>积分</a:t>
                </a:r>
                <a14:m>
                  <m:oMath xmlns:m="http://schemas.openxmlformats.org/officeDocument/2006/math">
                    <m:r>
                      <a:rPr lang="zh-CN" altLang="en-US" sz="2000" i="1">
                        <a:solidFill>
                          <a:schemeClr val="tx2"/>
                        </a:solidFill>
                        <a:latin typeface="Cambria Math" panose="02040503050406030204" pitchFamily="18" charset="0"/>
                        <a:ea typeface="华文楷体" panose="02010600040101010101" charset="-122"/>
                      </a:rPr>
                      <m:t>形式</m:t>
                    </m:r>
                    <m:r>
                      <a:rPr lang="zh-CN" altLang="en-US" sz="2000" i="1" smtClean="0">
                        <a:solidFill>
                          <a:schemeClr val="tx2"/>
                        </a:solidFill>
                        <a:latin typeface="Cambria Math" panose="02040503050406030204" pitchFamily="18" charset="0"/>
                        <a:ea typeface="华文楷体" panose="02010600040101010101" charset="-122"/>
                      </a:rPr>
                      <m:t>：</m:t>
                    </m:r>
                    <m:f>
                      <m:fPr>
                        <m:ctrlPr>
                          <a:rPr lang="en-US" altLang="zh-CN" sz="2000" i="1">
                            <a:solidFill>
                              <a:schemeClr val="tx2"/>
                            </a:solidFill>
                            <a:latin typeface="Cambria Math" panose="02040503050406030204" pitchFamily="18" charset="0"/>
                            <a:ea typeface="华文楷体" panose="02010600040101010101" charset="-122"/>
                          </a:rPr>
                        </m:ctrlPr>
                      </m:fPr>
                      <m:num>
                        <m:r>
                          <a:rPr lang="en-US" altLang="zh-CN" sz="2000">
                            <a:solidFill>
                              <a:schemeClr val="tx2"/>
                            </a:solidFill>
                            <a:latin typeface="Cambria Math" panose="02040503050406030204" pitchFamily="18" charset="0"/>
                            <a:ea typeface="华文楷体" panose="02010600040101010101" charset="-122"/>
                          </a:rPr>
                          <m:t>𝑑</m:t>
                        </m:r>
                      </m:num>
                      <m:den>
                        <m:r>
                          <a:rPr lang="en-US" altLang="zh-CN" sz="2000">
                            <a:solidFill>
                              <a:schemeClr val="tx2"/>
                            </a:solidFill>
                            <a:latin typeface="Cambria Math" panose="02040503050406030204" pitchFamily="18" charset="0"/>
                            <a:ea typeface="华文楷体" panose="02010600040101010101" charset="-122"/>
                          </a:rPr>
                          <m:t>𝑑𝑡</m:t>
                        </m:r>
                      </m:den>
                    </m:f>
                    <m:nary>
                      <m:naryPr>
                        <m:supHide m:val="on"/>
                        <m:ctrlPr>
                          <a:rPr lang="en-US" altLang="zh-CN" sz="2000" i="1">
                            <a:solidFill>
                              <a:schemeClr val="tx2"/>
                            </a:solidFill>
                            <a:latin typeface="Cambria Math" panose="02040503050406030204" pitchFamily="18" charset="0"/>
                            <a:ea typeface="华文楷体" panose="02010600040101010101" charset="-122"/>
                          </a:rPr>
                        </m:ctrlPr>
                      </m:naryPr>
                      <m:sub>
                        <m:r>
                          <a:rPr lang="en-US" altLang="zh-CN" sz="2000">
                            <a:solidFill>
                              <a:schemeClr val="tx2"/>
                            </a:solidFill>
                            <a:latin typeface="Cambria Math" panose="02040503050406030204" pitchFamily="18" charset="0"/>
                            <a:ea typeface="华文楷体" panose="02010600040101010101" charset="-122"/>
                          </a:rPr>
                          <m:t>𝑉</m:t>
                        </m:r>
                      </m:sub>
                      <m:sup/>
                      <m:e>
                        <m:r>
                          <a:rPr lang="en-US" altLang="zh-CN" sz="2000">
                            <a:solidFill>
                              <a:schemeClr val="tx2"/>
                            </a:solidFill>
                            <a:latin typeface="Cambria Math" panose="02040503050406030204" pitchFamily="18" charset="0"/>
                            <a:ea typeface="华文楷体" panose="02010600040101010101" charset="-122"/>
                          </a:rPr>
                          <m:t>𝑛</m:t>
                        </m:r>
                        <m:d>
                          <m:dPr>
                            <m:ctrlPr>
                              <a:rPr lang="en-US" altLang="zh-CN" sz="2000" i="1">
                                <a:solidFill>
                                  <a:schemeClr val="tx2"/>
                                </a:solidFill>
                                <a:latin typeface="Cambria Math" panose="02040503050406030204" pitchFamily="18" charset="0"/>
                                <a:ea typeface="华文楷体" panose="02010600040101010101" charset="-122"/>
                              </a:rPr>
                            </m:ctrlPr>
                          </m:dPr>
                          <m:e>
                            <m:r>
                              <a:rPr lang="en-US" altLang="zh-CN" sz="2000">
                                <a:solidFill>
                                  <a:schemeClr val="tx2"/>
                                </a:solidFill>
                                <a:latin typeface="Cambria Math" panose="02040503050406030204" pitchFamily="18" charset="0"/>
                                <a:ea typeface="华文楷体" panose="02010600040101010101" charset="-122"/>
                              </a:rPr>
                              <m:t>𝑟</m:t>
                            </m:r>
                            <m:r>
                              <a:rPr lang="en-US" altLang="zh-CN" sz="2000">
                                <a:solidFill>
                                  <a:schemeClr val="tx2"/>
                                </a:solidFill>
                                <a:latin typeface="Cambria Math" panose="02040503050406030204" pitchFamily="18" charset="0"/>
                                <a:ea typeface="华文楷体" panose="02010600040101010101" charset="-122"/>
                              </a:rPr>
                              <m:t>, </m:t>
                            </m:r>
                            <m:r>
                              <a:rPr lang="en-US" altLang="zh-CN" sz="2000">
                                <a:solidFill>
                                  <a:schemeClr val="tx2"/>
                                </a:solidFill>
                                <a:latin typeface="Cambria Math" panose="02040503050406030204" pitchFamily="18" charset="0"/>
                                <a:ea typeface="华文楷体" panose="02010600040101010101" charset="-122"/>
                              </a:rPr>
                              <m:t>𝑡</m:t>
                            </m:r>
                          </m:e>
                        </m:d>
                        <m:r>
                          <a:rPr lang="en-US" altLang="zh-CN" sz="2000">
                            <a:solidFill>
                              <a:schemeClr val="tx2"/>
                            </a:solidFill>
                            <a:latin typeface="Cambria Math" panose="02040503050406030204" pitchFamily="18" charset="0"/>
                            <a:ea typeface="华文楷体" panose="02010600040101010101" charset="-122"/>
                          </a:rPr>
                          <m:t>𝑑𝑉</m:t>
                        </m:r>
                        <m:r>
                          <a:rPr lang="en-US" altLang="zh-CN" sz="2000">
                            <a:solidFill>
                              <a:schemeClr val="tx2"/>
                            </a:solidFill>
                            <a:latin typeface="Cambria Math" panose="02040503050406030204" pitchFamily="18" charset="0"/>
                            <a:ea typeface="华文楷体" panose="02010600040101010101" charset="-122"/>
                          </a:rPr>
                          <m:t>=</m:t>
                        </m:r>
                        <m:r>
                          <a:rPr lang="zh-CN" altLang="en-US" sz="2000">
                            <a:solidFill>
                              <a:schemeClr val="tx2"/>
                            </a:solidFill>
                            <a:latin typeface="Cambria Math" panose="02040503050406030204" pitchFamily="18" charset="0"/>
                            <a:ea typeface="华文楷体" panose="02010600040101010101" charset="-122"/>
                          </a:rPr>
                          <m:t>产生率</m:t>
                        </m:r>
                        <m:d>
                          <m:dPr>
                            <m:ctrlPr>
                              <a:rPr lang="en-US" altLang="zh-CN" sz="2000" i="1">
                                <a:solidFill>
                                  <a:schemeClr val="tx2"/>
                                </a:solidFill>
                                <a:latin typeface="Cambria Math" panose="02040503050406030204" pitchFamily="18" charset="0"/>
                                <a:ea typeface="华文楷体" panose="02010600040101010101" charset="-122"/>
                              </a:rPr>
                            </m:ctrlPr>
                          </m:dPr>
                          <m:e>
                            <m:r>
                              <a:rPr lang="en-US" altLang="zh-CN" sz="2000">
                                <a:solidFill>
                                  <a:schemeClr val="tx2"/>
                                </a:solidFill>
                                <a:latin typeface="Cambria Math" panose="02040503050406030204" pitchFamily="18" charset="0"/>
                                <a:ea typeface="华文楷体" panose="02010600040101010101" charset="-122"/>
                              </a:rPr>
                              <m:t>𝑆</m:t>
                            </m:r>
                          </m:e>
                        </m:d>
                        <m:r>
                          <a:rPr lang="en-US" altLang="zh-CN" sz="2000">
                            <a:solidFill>
                              <a:schemeClr val="tx2"/>
                            </a:solidFill>
                            <a:latin typeface="Cambria Math" panose="02040503050406030204" pitchFamily="18" charset="0"/>
                            <a:ea typeface="华文楷体" panose="02010600040101010101" charset="-122"/>
                          </a:rPr>
                          <m:t>−</m:t>
                        </m:r>
                        <m:r>
                          <a:rPr lang="zh-CN" altLang="en-US" sz="2000">
                            <a:solidFill>
                              <a:schemeClr val="tx2"/>
                            </a:solidFill>
                            <a:latin typeface="Cambria Math" panose="02040503050406030204" pitchFamily="18" charset="0"/>
                            <a:ea typeface="华文楷体" panose="02010600040101010101" charset="-122"/>
                          </a:rPr>
                          <m:t>泄漏率</m:t>
                        </m:r>
                        <m:d>
                          <m:dPr>
                            <m:ctrlPr>
                              <a:rPr lang="en-US" altLang="zh-CN" sz="2000" i="1">
                                <a:solidFill>
                                  <a:schemeClr val="tx2"/>
                                </a:solidFill>
                                <a:latin typeface="Cambria Math" panose="02040503050406030204" pitchFamily="18" charset="0"/>
                                <a:ea typeface="华文楷体" panose="02010600040101010101" charset="-122"/>
                              </a:rPr>
                            </m:ctrlPr>
                          </m:dPr>
                          <m:e>
                            <m:r>
                              <a:rPr lang="en-US" altLang="zh-CN" sz="2000">
                                <a:solidFill>
                                  <a:schemeClr val="tx2"/>
                                </a:solidFill>
                                <a:latin typeface="Cambria Math" panose="02040503050406030204" pitchFamily="18" charset="0"/>
                                <a:ea typeface="华文楷体" panose="02010600040101010101" charset="-122"/>
                              </a:rPr>
                              <m:t>𝐿</m:t>
                            </m:r>
                          </m:e>
                        </m:d>
                        <m:r>
                          <a:rPr lang="en-US" altLang="zh-CN" sz="2000">
                            <a:solidFill>
                              <a:schemeClr val="tx2"/>
                            </a:solidFill>
                            <a:latin typeface="Cambria Math" panose="02040503050406030204" pitchFamily="18" charset="0"/>
                            <a:ea typeface="华文楷体" panose="02010600040101010101" charset="-122"/>
                          </a:rPr>
                          <m:t>−</m:t>
                        </m:r>
                        <m:r>
                          <a:rPr lang="zh-CN" altLang="en-US" sz="2000">
                            <a:solidFill>
                              <a:schemeClr val="tx2"/>
                            </a:solidFill>
                            <a:latin typeface="Cambria Math" panose="02040503050406030204" pitchFamily="18" charset="0"/>
                            <a:ea typeface="华文楷体" panose="02010600040101010101" charset="-122"/>
                          </a:rPr>
                          <m:t>吸收率</m:t>
                        </m:r>
                        <m:r>
                          <a:rPr lang="en-US" altLang="zh-CN" sz="2000">
                            <a:solidFill>
                              <a:schemeClr val="tx2"/>
                            </a:solidFill>
                            <a:latin typeface="Cambria Math" panose="02040503050406030204" pitchFamily="18" charset="0"/>
                            <a:ea typeface="华文楷体" panose="02010600040101010101" charset="-122"/>
                          </a:rPr>
                          <m:t>(</m:t>
                        </m:r>
                        <m:r>
                          <a:rPr lang="en-US" altLang="zh-CN" sz="2000">
                            <a:solidFill>
                              <a:schemeClr val="tx2"/>
                            </a:solidFill>
                            <a:latin typeface="Cambria Math" panose="02040503050406030204" pitchFamily="18" charset="0"/>
                            <a:ea typeface="华文楷体" panose="02010600040101010101" charset="-122"/>
                          </a:rPr>
                          <m:t>𝐴</m:t>
                        </m:r>
                        <m:r>
                          <a:rPr lang="en-US" altLang="zh-CN" sz="2000">
                            <a:solidFill>
                              <a:schemeClr val="tx2"/>
                            </a:solidFill>
                            <a:latin typeface="Cambria Math" panose="02040503050406030204" pitchFamily="18" charset="0"/>
                            <a:ea typeface="华文楷体" panose="02010600040101010101" charset="-122"/>
                          </a:rPr>
                          <m:t>)</m:t>
                        </m:r>
                      </m:e>
                    </m:nary>
                  </m:oMath>
                </a14:m>
                <a:r>
                  <a:rPr lang="en-US" altLang="zh-CN" sz="2000" dirty="0">
                    <a:solidFill>
                      <a:schemeClr val="tx2"/>
                    </a:solidFill>
                    <a:latin typeface="华文楷体" panose="02010600040101010101" charset="-122"/>
                    <a:ea typeface="华文楷体" panose="02010600040101010101" charset="-122"/>
                  </a:rPr>
                  <a:t> </a:t>
                </a:r>
                <a:endParaRPr lang="en-US" altLang="zh-CN" sz="2000" dirty="0">
                  <a:solidFill>
                    <a:schemeClr val="tx2"/>
                  </a:solidFill>
                  <a:latin typeface="华文楷体" panose="02010600040101010101" charset="-122"/>
                  <a:ea typeface="华文楷体" panose="02010600040101010101" charset="-122"/>
                </a:endParaRPr>
              </a:p>
              <a:p>
                <a:r>
                  <a:rPr lang="zh-CN" altLang="en-US" sz="2000" dirty="0">
                    <a:solidFill>
                      <a:schemeClr val="tx2"/>
                    </a:solidFill>
                    <a:latin typeface="华文楷体" panose="02010600040101010101" charset="-122"/>
                    <a:ea typeface="华文楷体" panose="02010600040101010101" charset="-122"/>
                  </a:rPr>
                  <a:t>微分</a:t>
                </a:r>
                <a14:m>
                  <m:oMath xmlns:m="http://schemas.openxmlformats.org/officeDocument/2006/math">
                    <m:r>
                      <a:rPr lang="zh-CN" altLang="en-US" sz="2000">
                        <a:solidFill>
                          <a:schemeClr val="tx2"/>
                        </a:solidFill>
                        <a:latin typeface="Cambria Math" panose="02040503050406030204" pitchFamily="18" charset="0"/>
                        <a:ea typeface="华文楷体" panose="02010600040101010101" charset="-122"/>
                      </a:rPr>
                      <m:t>形式</m:t>
                    </m:r>
                    <m:r>
                      <a:rPr lang="zh-CN" altLang="en-US" sz="2000" i="1">
                        <a:solidFill>
                          <a:schemeClr val="tx2"/>
                        </a:solidFill>
                        <a:latin typeface="Cambria Math" panose="02040503050406030204" pitchFamily="18" charset="0"/>
                        <a:ea typeface="华文楷体" panose="02010600040101010101" charset="-122"/>
                      </a:rPr>
                      <m:t>：</m:t>
                    </m:r>
                    <m:f>
                      <m:fPr>
                        <m:ctrlPr>
                          <a:rPr lang="en-US" altLang="zh-CN" sz="2000" i="1">
                            <a:solidFill>
                              <a:schemeClr val="tx2"/>
                            </a:solidFill>
                            <a:latin typeface="Cambria Math" panose="02040503050406030204" pitchFamily="18" charset="0"/>
                            <a:ea typeface="华文楷体" panose="02010600040101010101" charset="-122"/>
                          </a:rPr>
                        </m:ctrlPr>
                      </m:fPr>
                      <m:num>
                        <m:r>
                          <a:rPr lang="en-US" altLang="zh-CN" sz="2000">
                            <a:solidFill>
                              <a:schemeClr val="tx2"/>
                            </a:solidFill>
                            <a:latin typeface="Cambria Math" panose="02040503050406030204" pitchFamily="18" charset="0"/>
                            <a:ea typeface="华文楷体" panose="02010600040101010101" charset="-122"/>
                          </a:rPr>
                          <m:t>𝜕</m:t>
                        </m:r>
                        <m:r>
                          <a:rPr lang="en-US" altLang="zh-CN" sz="2000">
                            <a:solidFill>
                              <a:schemeClr val="tx2"/>
                            </a:solidFill>
                            <a:latin typeface="Cambria Math" panose="02040503050406030204" pitchFamily="18" charset="0"/>
                            <a:ea typeface="华文楷体" panose="02010600040101010101" charset="-122"/>
                          </a:rPr>
                          <m:t>𝑛</m:t>
                        </m:r>
                        <m:d>
                          <m:dPr>
                            <m:ctrlPr>
                              <a:rPr lang="en-US" altLang="zh-CN" sz="2000" i="1">
                                <a:solidFill>
                                  <a:schemeClr val="tx2"/>
                                </a:solidFill>
                                <a:latin typeface="Cambria Math" panose="02040503050406030204" pitchFamily="18" charset="0"/>
                                <a:ea typeface="华文楷体" panose="02010600040101010101" charset="-122"/>
                              </a:rPr>
                            </m:ctrlPr>
                          </m:dPr>
                          <m:e>
                            <m:r>
                              <a:rPr lang="en-US" altLang="zh-CN" sz="2000">
                                <a:solidFill>
                                  <a:schemeClr val="tx2"/>
                                </a:solidFill>
                                <a:latin typeface="Cambria Math" panose="02040503050406030204" pitchFamily="18" charset="0"/>
                                <a:ea typeface="华文楷体" panose="02010600040101010101" charset="-122"/>
                              </a:rPr>
                              <m:t>𝑟</m:t>
                            </m:r>
                            <m:r>
                              <a:rPr lang="en-US" altLang="zh-CN" sz="2000">
                                <a:solidFill>
                                  <a:schemeClr val="tx2"/>
                                </a:solidFill>
                                <a:latin typeface="Cambria Math" panose="02040503050406030204" pitchFamily="18" charset="0"/>
                                <a:ea typeface="华文楷体" panose="02010600040101010101" charset="-122"/>
                              </a:rPr>
                              <m:t>,</m:t>
                            </m:r>
                            <m:r>
                              <a:rPr lang="en-US" altLang="zh-CN" sz="2000">
                                <a:solidFill>
                                  <a:schemeClr val="tx2"/>
                                </a:solidFill>
                                <a:latin typeface="Cambria Math" panose="02040503050406030204" pitchFamily="18" charset="0"/>
                                <a:ea typeface="华文楷体" panose="02010600040101010101" charset="-122"/>
                              </a:rPr>
                              <m:t>𝑡</m:t>
                            </m:r>
                          </m:e>
                        </m:d>
                      </m:num>
                      <m:den>
                        <m:r>
                          <a:rPr lang="en-US" altLang="zh-CN" sz="2000">
                            <a:solidFill>
                              <a:schemeClr val="tx2"/>
                            </a:solidFill>
                            <a:latin typeface="Cambria Math" panose="02040503050406030204" pitchFamily="18" charset="0"/>
                            <a:ea typeface="华文楷体" panose="02010600040101010101" charset="-122"/>
                          </a:rPr>
                          <m:t>𝜕</m:t>
                        </m:r>
                        <m:r>
                          <a:rPr lang="en-US" altLang="zh-CN" sz="2000">
                            <a:solidFill>
                              <a:schemeClr val="tx2"/>
                            </a:solidFill>
                            <a:latin typeface="Cambria Math" panose="02040503050406030204" pitchFamily="18" charset="0"/>
                            <a:ea typeface="华文楷体" panose="02010600040101010101" charset="-122"/>
                          </a:rPr>
                          <m:t>𝑡</m:t>
                        </m:r>
                      </m:den>
                    </m:f>
                    <m:r>
                      <a:rPr lang="en-US" altLang="zh-CN" sz="2000">
                        <a:solidFill>
                          <a:schemeClr val="tx2"/>
                        </a:solidFill>
                        <a:latin typeface="Cambria Math" panose="02040503050406030204" pitchFamily="18" charset="0"/>
                        <a:ea typeface="华文楷体" panose="02010600040101010101" charset="-122"/>
                      </a:rPr>
                      <m:t>=</m:t>
                    </m:r>
                    <m:r>
                      <a:rPr lang="en-US" altLang="zh-CN" sz="2000">
                        <a:solidFill>
                          <a:schemeClr val="tx2"/>
                        </a:solidFill>
                        <a:latin typeface="Cambria Math" panose="02040503050406030204" pitchFamily="18" charset="0"/>
                        <a:ea typeface="华文楷体" panose="02010600040101010101" charset="-122"/>
                      </a:rPr>
                      <m:t>𝑆</m:t>
                    </m:r>
                    <m:d>
                      <m:dPr>
                        <m:ctrlPr>
                          <a:rPr lang="en-US" altLang="zh-CN" sz="2000" i="1">
                            <a:solidFill>
                              <a:schemeClr val="tx2"/>
                            </a:solidFill>
                            <a:latin typeface="Cambria Math" panose="02040503050406030204" pitchFamily="18" charset="0"/>
                            <a:ea typeface="华文楷体" panose="02010600040101010101" charset="-122"/>
                          </a:rPr>
                        </m:ctrlPr>
                      </m:dPr>
                      <m:e>
                        <m:r>
                          <a:rPr lang="en-US" altLang="zh-CN" sz="2000">
                            <a:solidFill>
                              <a:schemeClr val="tx2"/>
                            </a:solidFill>
                            <a:latin typeface="Cambria Math" panose="02040503050406030204" pitchFamily="18" charset="0"/>
                            <a:ea typeface="华文楷体" panose="02010600040101010101" charset="-122"/>
                          </a:rPr>
                          <m:t>𝑟</m:t>
                        </m:r>
                        <m:r>
                          <a:rPr lang="en-US" altLang="zh-CN" sz="2000">
                            <a:solidFill>
                              <a:schemeClr val="tx2"/>
                            </a:solidFill>
                            <a:latin typeface="Cambria Math" panose="02040503050406030204" pitchFamily="18" charset="0"/>
                            <a:ea typeface="华文楷体" panose="02010600040101010101" charset="-122"/>
                          </a:rPr>
                          <m:t>,</m:t>
                        </m:r>
                        <m:r>
                          <a:rPr lang="en-US" altLang="zh-CN" sz="2000">
                            <a:solidFill>
                              <a:schemeClr val="tx2"/>
                            </a:solidFill>
                            <a:latin typeface="Cambria Math" panose="02040503050406030204" pitchFamily="18" charset="0"/>
                            <a:ea typeface="华文楷体" panose="02010600040101010101" charset="-122"/>
                          </a:rPr>
                          <m:t>𝑡</m:t>
                        </m:r>
                      </m:e>
                    </m:d>
                    <m:r>
                      <a:rPr lang="en-US" altLang="zh-CN" sz="2000">
                        <a:solidFill>
                          <a:schemeClr val="tx2"/>
                        </a:solidFill>
                        <a:latin typeface="Cambria Math" panose="02040503050406030204" pitchFamily="18" charset="0"/>
                        <a:ea typeface="华文楷体" panose="02010600040101010101" charset="-122"/>
                      </a:rPr>
                      <m:t>−</m:t>
                    </m:r>
                    <m:sSub>
                      <m:sSubPr>
                        <m:ctrlPr>
                          <a:rPr lang="en-US" altLang="zh-CN" sz="2000" i="1">
                            <a:solidFill>
                              <a:schemeClr val="tx2"/>
                            </a:solidFill>
                            <a:latin typeface="Cambria Math" panose="02040503050406030204" pitchFamily="18" charset="0"/>
                            <a:ea typeface="华文楷体" panose="02010600040101010101" charset="-122"/>
                          </a:rPr>
                        </m:ctrlPr>
                      </m:sSubPr>
                      <m:e>
                        <m:r>
                          <m:rPr>
                            <m:sty m:val="p"/>
                          </m:rPr>
                          <a:rPr lang="en-US" altLang="zh-CN" sz="2000">
                            <a:solidFill>
                              <a:schemeClr val="tx2"/>
                            </a:solidFill>
                            <a:latin typeface="Cambria Math" panose="02040503050406030204" pitchFamily="18" charset="0"/>
                            <a:ea typeface="华文楷体" panose="02010600040101010101" charset="-122"/>
                          </a:rPr>
                          <m:t>Σ</m:t>
                        </m:r>
                      </m:e>
                      <m:sub>
                        <m:r>
                          <a:rPr lang="en-US" altLang="zh-CN" sz="2000">
                            <a:solidFill>
                              <a:schemeClr val="tx2"/>
                            </a:solidFill>
                            <a:latin typeface="Cambria Math" panose="02040503050406030204" pitchFamily="18" charset="0"/>
                            <a:ea typeface="华文楷体" panose="02010600040101010101" charset="-122"/>
                          </a:rPr>
                          <m:t>𝑎</m:t>
                        </m:r>
                      </m:sub>
                    </m:sSub>
                    <m:r>
                      <a:rPr lang="en-US" altLang="zh-CN" sz="2000">
                        <a:solidFill>
                          <a:schemeClr val="tx2"/>
                        </a:solidFill>
                        <a:latin typeface="Cambria Math" panose="02040503050406030204" pitchFamily="18" charset="0"/>
                        <a:ea typeface="华文楷体" panose="02010600040101010101" charset="-122"/>
                      </a:rPr>
                      <m:t>𝜙</m:t>
                    </m:r>
                    <m:d>
                      <m:dPr>
                        <m:ctrlPr>
                          <a:rPr lang="en-US" altLang="zh-CN" sz="2000" i="1">
                            <a:solidFill>
                              <a:schemeClr val="tx2"/>
                            </a:solidFill>
                            <a:latin typeface="Cambria Math" panose="02040503050406030204" pitchFamily="18" charset="0"/>
                            <a:ea typeface="华文楷体" panose="02010600040101010101" charset="-122"/>
                          </a:rPr>
                        </m:ctrlPr>
                      </m:dPr>
                      <m:e>
                        <m:r>
                          <a:rPr lang="en-US" altLang="zh-CN" sz="2000">
                            <a:solidFill>
                              <a:schemeClr val="tx2"/>
                            </a:solidFill>
                            <a:latin typeface="Cambria Math" panose="02040503050406030204" pitchFamily="18" charset="0"/>
                            <a:ea typeface="华文楷体" panose="02010600040101010101" charset="-122"/>
                          </a:rPr>
                          <m:t>𝑟</m:t>
                        </m:r>
                        <m:r>
                          <a:rPr lang="en-US" altLang="zh-CN" sz="2000">
                            <a:solidFill>
                              <a:schemeClr val="tx2"/>
                            </a:solidFill>
                            <a:latin typeface="Cambria Math" panose="02040503050406030204" pitchFamily="18" charset="0"/>
                            <a:ea typeface="华文楷体" panose="02010600040101010101" charset="-122"/>
                          </a:rPr>
                          <m:t>,</m:t>
                        </m:r>
                        <m:r>
                          <a:rPr lang="en-US" altLang="zh-CN" sz="2000">
                            <a:solidFill>
                              <a:schemeClr val="tx2"/>
                            </a:solidFill>
                            <a:latin typeface="Cambria Math" panose="02040503050406030204" pitchFamily="18" charset="0"/>
                            <a:ea typeface="华文楷体" panose="02010600040101010101" charset="-122"/>
                          </a:rPr>
                          <m:t>𝑡</m:t>
                        </m:r>
                      </m:e>
                    </m:d>
                    <m:r>
                      <a:rPr lang="en-US" altLang="zh-CN" sz="2000">
                        <a:solidFill>
                          <a:schemeClr val="tx2"/>
                        </a:solidFill>
                        <a:latin typeface="Cambria Math" panose="02040503050406030204" pitchFamily="18" charset="0"/>
                        <a:ea typeface="华文楷体" panose="02010600040101010101" charset="-122"/>
                      </a:rPr>
                      <m:t>−</m:t>
                    </m:r>
                    <m:r>
                      <a:rPr lang="en-US" altLang="zh-CN" sz="2000">
                        <a:solidFill>
                          <a:schemeClr val="tx2"/>
                        </a:solidFill>
                        <a:latin typeface="Cambria Math" panose="02040503050406030204" pitchFamily="18" charset="0"/>
                        <a:ea typeface="华文楷体" panose="02010600040101010101" charset="-122"/>
                      </a:rPr>
                      <m:t>𝑑𝑖𝑣𝐽</m:t>
                    </m:r>
                    <m:r>
                      <a:rPr lang="en-US" altLang="zh-CN" sz="2000">
                        <a:solidFill>
                          <a:schemeClr val="tx2"/>
                        </a:solidFill>
                        <a:latin typeface="Cambria Math" panose="02040503050406030204" pitchFamily="18" charset="0"/>
                        <a:ea typeface="华文楷体" panose="02010600040101010101" charset="-122"/>
                      </a:rPr>
                      <m:t>(</m:t>
                    </m:r>
                    <m:r>
                      <a:rPr lang="en-US" altLang="zh-CN" sz="2000">
                        <a:solidFill>
                          <a:schemeClr val="tx2"/>
                        </a:solidFill>
                        <a:latin typeface="Cambria Math" panose="02040503050406030204" pitchFamily="18" charset="0"/>
                        <a:ea typeface="华文楷体" panose="02010600040101010101" charset="-122"/>
                      </a:rPr>
                      <m:t>𝑟</m:t>
                    </m:r>
                    <m:r>
                      <a:rPr lang="en-US" altLang="zh-CN" sz="2000">
                        <a:solidFill>
                          <a:schemeClr val="tx2"/>
                        </a:solidFill>
                        <a:latin typeface="Cambria Math" panose="02040503050406030204" pitchFamily="18" charset="0"/>
                        <a:ea typeface="华文楷体" panose="02010600040101010101" charset="-122"/>
                      </a:rPr>
                      <m:t>,</m:t>
                    </m:r>
                    <m:r>
                      <a:rPr lang="en-US" altLang="zh-CN" sz="2000">
                        <a:solidFill>
                          <a:schemeClr val="tx2"/>
                        </a:solidFill>
                        <a:latin typeface="Cambria Math" panose="02040503050406030204" pitchFamily="18" charset="0"/>
                        <a:ea typeface="华文楷体" panose="02010600040101010101" charset="-122"/>
                      </a:rPr>
                      <m:t>𝑡</m:t>
                    </m:r>
                    <m:r>
                      <a:rPr lang="en-US" altLang="zh-CN" sz="2000">
                        <a:solidFill>
                          <a:schemeClr val="tx2"/>
                        </a:solidFill>
                        <a:latin typeface="Cambria Math" panose="02040503050406030204" pitchFamily="18" charset="0"/>
                        <a:ea typeface="华文楷体" panose="02010600040101010101" charset="-122"/>
                      </a:rPr>
                      <m:t>)</m:t>
                    </m:r>
                  </m:oMath>
                </a14:m>
                <a:r>
                  <a:rPr lang="zh-CN" altLang="en-US" sz="2000" dirty="0">
                    <a:solidFill>
                      <a:schemeClr val="tx2"/>
                    </a:solidFill>
                    <a:latin typeface="华文楷体" panose="02010600040101010101" charset="-122"/>
                    <a:ea typeface="华文楷体" panose="02010600040101010101" charset="-122"/>
                  </a:rPr>
                  <a:t> </a:t>
                </a:r>
                <a:endParaRPr lang="en-US" altLang="zh-CN" sz="2000" dirty="0">
                  <a:solidFill>
                    <a:schemeClr val="tx2"/>
                  </a:solidFill>
                  <a:latin typeface="华文楷体" panose="02010600040101010101" charset="-122"/>
                  <a:ea typeface="华文楷体" panose="02010600040101010101" charset="-122"/>
                </a:endParaRPr>
              </a:p>
              <a:p>
                <a:r>
                  <a:rPr lang="zh-CN" altLang="en-US" sz="2000" b="0" dirty="0">
                    <a:solidFill>
                      <a:schemeClr val="tx2"/>
                    </a:solidFill>
                    <a:ea typeface="华文楷体" panose="02010600040101010101" charset="-122"/>
                  </a:rPr>
                  <a:t>单能</a:t>
                </a:r>
                <a14:m>
                  <m:oMath xmlns:m="http://schemas.openxmlformats.org/officeDocument/2006/math">
                    <m:r>
                      <a:rPr lang="zh-CN" altLang="en-US" sz="2000" i="1">
                        <a:solidFill>
                          <a:schemeClr val="tx2"/>
                        </a:solidFill>
                        <a:latin typeface="Cambria Math" panose="02040503050406030204" pitchFamily="18" charset="0"/>
                        <a:ea typeface="华文楷体" panose="02010600040101010101" charset="-122"/>
                      </a:rPr>
                      <m:t>中子</m:t>
                    </m:r>
                    <m:r>
                      <a:rPr lang="zh-CN" altLang="en-US" sz="2000" i="1" smtClean="0">
                        <a:solidFill>
                          <a:schemeClr val="tx2"/>
                        </a:solidFill>
                        <a:latin typeface="Cambria Math" panose="02040503050406030204" pitchFamily="18" charset="0"/>
                        <a:ea typeface="华文楷体" panose="02010600040101010101" charset="-122"/>
                      </a:rPr>
                      <m:t>扩散</m:t>
                    </m:r>
                    <m:r>
                      <a:rPr lang="zh-CN" altLang="en-US" sz="2000" i="1">
                        <a:solidFill>
                          <a:schemeClr val="tx2"/>
                        </a:solidFill>
                        <a:latin typeface="Cambria Math" panose="02040503050406030204" pitchFamily="18" charset="0"/>
                        <a:ea typeface="华文楷体" panose="02010600040101010101" charset="-122"/>
                      </a:rPr>
                      <m:t>方程</m:t>
                    </m:r>
                    <m:r>
                      <a:rPr lang="zh-CN" altLang="en-US" sz="2000" i="1" smtClean="0">
                        <a:solidFill>
                          <a:schemeClr val="tx2"/>
                        </a:solidFill>
                        <a:latin typeface="Cambria Math" panose="02040503050406030204" pitchFamily="18" charset="0"/>
                        <a:ea typeface="华文楷体" panose="02010600040101010101" charset="-122"/>
                      </a:rPr>
                      <m:t>：</m:t>
                    </m:r>
                    <m:f>
                      <m:fPr>
                        <m:ctrlPr>
                          <a:rPr lang="en-US" altLang="zh-CN" sz="2000" b="0" i="1" smtClean="0">
                            <a:solidFill>
                              <a:schemeClr val="tx2"/>
                            </a:solidFill>
                            <a:latin typeface="Cambria Math" panose="02040503050406030204" pitchFamily="18" charset="0"/>
                            <a:ea typeface="华文楷体" panose="02010600040101010101" charset="-122"/>
                          </a:rPr>
                        </m:ctrlPr>
                      </m:fPr>
                      <m:num>
                        <m:r>
                          <a:rPr lang="en-US" altLang="zh-CN" sz="2000" b="0" i="1" smtClean="0">
                            <a:solidFill>
                              <a:schemeClr val="tx2"/>
                            </a:solidFill>
                            <a:latin typeface="Cambria Math" panose="02040503050406030204" pitchFamily="18" charset="0"/>
                            <a:ea typeface="华文楷体" panose="02010600040101010101" charset="-122"/>
                          </a:rPr>
                          <m:t>1</m:t>
                        </m:r>
                      </m:num>
                      <m:den>
                        <m:r>
                          <a:rPr lang="en-US" altLang="zh-CN" sz="2000" b="0" i="1" smtClean="0">
                            <a:solidFill>
                              <a:schemeClr val="tx2"/>
                            </a:solidFill>
                            <a:latin typeface="Cambria Math" panose="02040503050406030204" pitchFamily="18" charset="0"/>
                            <a:ea typeface="华文楷体" panose="02010600040101010101" charset="-122"/>
                          </a:rPr>
                          <m:t>𝑣</m:t>
                        </m:r>
                      </m:den>
                    </m:f>
                    <m:f>
                      <m:fPr>
                        <m:ctrlPr>
                          <a:rPr lang="en-US" altLang="zh-CN" sz="2000" i="1">
                            <a:solidFill>
                              <a:schemeClr val="tx2"/>
                            </a:solidFill>
                            <a:latin typeface="Cambria Math" panose="02040503050406030204" pitchFamily="18" charset="0"/>
                            <a:ea typeface="华文楷体" panose="02010600040101010101" charset="-122"/>
                          </a:rPr>
                        </m:ctrlPr>
                      </m:fPr>
                      <m:num>
                        <m:r>
                          <a:rPr lang="en-US" altLang="zh-CN" sz="2000">
                            <a:solidFill>
                              <a:schemeClr val="tx2"/>
                            </a:solidFill>
                            <a:latin typeface="Cambria Math" panose="02040503050406030204" pitchFamily="18" charset="0"/>
                            <a:ea typeface="华文楷体" panose="02010600040101010101" charset="-122"/>
                          </a:rPr>
                          <m:t>𝜕</m:t>
                        </m:r>
                        <m:r>
                          <a:rPr lang="en-US" altLang="zh-CN" sz="2000" b="0" i="1" smtClean="0">
                            <a:solidFill>
                              <a:schemeClr val="tx2"/>
                            </a:solidFill>
                            <a:latin typeface="Cambria Math" panose="02040503050406030204" pitchFamily="18" charset="0"/>
                            <a:ea typeface="华文楷体" panose="02010600040101010101" charset="-122"/>
                          </a:rPr>
                          <m:t>𝜙</m:t>
                        </m:r>
                        <m:d>
                          <m:dPr>
                            <m:ctrlPr>
                              <a:rPr lang="en-US" altLang="zh-CN" sz="2000" i="1">
                                <a:solidFill>
                                  <a:schemeClr val="tx2"/>
                                </a:solidFill>
                                <a:latin typeface="Cambria Math" panose="02040503050406030204" pitchFamily="18" charset="0"/>
                                <a:ea typeface="华文楷体" panose="02010600040101010101" charset="-122"/>
                              </a:rPr>
                            </m:ctrlPr>
                          </m:dPr>
                          <m:e>
                            <m:r>
                              <a:rPr lang="en-US" altLang="zh-CN" sz="2000">
                                <a:solidFill>
                                  <a:schemeClr val="tx2"/>
                                </a:solidFill>
                                <a:latin typeface="Cambria Math" panose="02040503050406030204" pitchFamily="18" charset="0"/>
                                <a:ea typeface="华文楷体" panose="02010600040101010101" charset="-122"/>
                              </a:rPr>
                              <m:t>𝑟</m:t>
                            </m:r>
                            <m:r>
                              <a:rPr lang="en-US" altLang="zh-CN" sz="2000">
                                <a:solidFill>
                                  <a:schemeClr val="tx2"/>
                                </a:solidFill>
                                <a:latin typeface="Cambria Math" panose="02040503050406030204" pitchFamily="18" charset="0"/>
                                <a:ea typeface="华文楷体" panose="02010600040101010101" charset="-122"/>
                              </a:rPr>
                              <m:t>,</m:t>
                            </m:r>
                            <m:r>
                              <a:rPr lang="en-US" altLang="zh-CN" sz="2000">
                                <a:solidFill>
                                  <a:schemeClr val="tx2"/>
                                </a:solidFill>
                                <a:latin typeface="Cambria Math" panose="02040503050406030204" pitchFamily="18" charset="0"/>
                                <a:ea typeface="华文楷体" panose="02010600040101010101" charset="-122"/>
                              </a:rPr>
                              <m:t>𝑡</m:t>
                            </m:r>
                          </m:e>
                        </m:d>
                      </m:num>
                      <m:den>
                        <m:r>
                          <a:rPr lang="en-US" altLang="zh-CN" sz="2000">
                            <a:solidFill>
                              <a:schemeClr val="tx2"/>
                            </a:solidFill>
                            <a:latin typeface="Cambria Math" panose="02040503050406030204" pitchFamily="18" charset="0"/>
                            <a:ea typeface="华文楷体" panose="02010600040101010101" charset="-122"/>
                          </a:rPr>
                          <m:t>𝜕</m:t>
                        </m:r>
                        <m:r>
                          <a:rPr lang="en-US" altLang="zh-CN" sz="2000">
                            <a:solidFill>
                              <a:schemeClr val="tx2"/>
                            </a:solidFill>
                            <a:latin typeface="Cambria Math" panose="02040503050406030204" pitchFamily="18" charset="0"/>
                            <a:ea typeface="华文楷体" panose="02010600040101010101" charset="-122"/>
                          </a:rPr>
                          <m:t>𝑡</m:t>
                        </m:r>
                      </m:den>
                    </m:f>
                    <m:r>
                      <a:rPr lang="en-US" altLang="zh-CN" sz="2000">
                        <a:solidFill>
                          <a:schemeClr val="tx2"/>
                        </a:solidFill>
                        <a:latin typeface="Cambria Math" panose="02040503050406030204" pitchFamily="18" charset="0"/>
                        <a:ea typeface="华文楷体" panose="02010600040101010101" charset="-122"/>
                      </a:rPr>
                      <m:t>=</m:t>
                    </m:r>
                    <m:r>
                      <a:rPr lang="en-US" altLang="zh-CN" sz="2000">
                        <a:solidFill>
                          <a:schemeClr val="tx2"/>
                        </a:solidFill>
                        <a:latin typeface="Cambria Math" panose="02040503050406030204" pitchFamily="18" charset="0"/>
                        <a:ea typeface="华文楷体" panose="02010600040101010101" charset="-122"/>
                      </a:rPr>
                      <m:t>𝑆</m:t>
                    </m:r>
                    <m:d>
                      <m:dPr>
                        <m:ctrlPr>
                          <a:rPr lang="en-US" altLang="zh-CN" sz="2000" i="1">
                            <a:solidFill>
                              <a:schemeClr val="tx2"/>
                            </a:solidFill>
                            <a:latin typeface="Cambria Math" panose="02040503050406030204" pitchFamily="18" charset="0"/>
                            <a:ea typeface="华文楷体" panose="02010600040101010101" charset="-122"/>
                          </a:rPr>
                        </m:ctrlPr>
                      </m:dPr>
                      <m:e>
                        <m:r>
                          <a:rPr lang="en-US" altLang="zh-CN" sz="2000">
                            <a:solidFill>
                              <a:schemeClr val="tx2"/>
                            </a:solidFill>
                            <a:latin typeface="Cambria Math" panose="02040503050406030204" pitchFamily="18" charset="0"/>
                            <a:ea typeface="华文楷体" panose="02010600040101010101" charset="-122"/>
                          </a:rPr>
                          <m:t>𝑟</m:t>
                        </m:r>
                        <m:r>
                          <a:rPr lang="en-US" altLang="zh-CN" sz="2000">
                            <a:solidFill>
                              <a:schemeClr val="tx2"/>
                            </a:solidFill>
                            <a:latin typeface="Cambria Math" panose="02040503050406030204" pitchFamily="18" charset="0"/>
                            <a:ea typeface="华文楷体" panose="02010600040101010101" charset="-122"/>
                          </a:rPr>
                          <m:t>,</m:t>
                        </m:r>
                        <m:r>
                          <a:rPr lang="en-US" altLang="zh-CN" sz="2000">
                            <a:solidFill>
                              <a:schemeClr val="tx2"/>
                            </a:solidFill>
                            <a:latin typeface="Cambria Math" panose="02040503050406030204" pitchFamily="18" charset="0"/>
                            <a:ea typeface="华文楷体" panose="02010600040101010101" charset="-122"/>
                          </a:rPr>
                          <m:t>𝑡</m:t>
                        </m:r>
                      </m:e>
                    </m:d>
                    <m:r>
                      <a:rPr lang="en-US" altLang="zh-CN" sz="2000">
                        <a:solidFill>
                          <a:schemeClr val="tx2"/>
                        </a:solidFill>
                        <a:latin typeface="Cambria Math" panose="02040503050406030204" pitchFamily="18" charset="0"/>
                        <a:ea typeface="华文楷体" panose="02010600040101010101" charset="-122"/>
                      </a:rPr>
                      <m:t>−</m:t>
                    </m:r>
                    <m:sSub>
                      <m:sSubPr>
                        <m:ctrlPr>
                          <a:rPr lang="en-US" altLang="zh-CN" sz="2000" i="1">
                            <a:solidFill>
                              <a:schemeClr val="tx2"/>
                            </a:solidFill>
                            <a:latin typeface="Cambria Math" panose="02040503050406030204" pitchFamily="18" charset="0"/>
                            <a:ea typeface="华文楷体" panose="02010600040101010101" charset="-122"/>
                          </a:rPr>
                        </m:ctrlPr>
                      </m:sSubPr>
                      <m:e>
                        <m:r>
                          <m:rPr>
                            <m:sty m:val="p"/>
                          </m:rPr>
                          <a:rPr lang="en-US" altLang="zh-CN" sz="2000">
                            <a:solidFill>
                              <a:schemeClr val="tx2"/>
                            </a:solidFill>
                            <a:latin typeface="Cambria Math" panose="02040503050406030204" pitchFamily="18" charset="0"/>
                            <a:ea typeface="华文楷体" panose="02010600040101010101" charset="-122"/>
                          </a:rPr>
                          <m:t>Σ</m:t>
                        </m:r>
                      </m:e>
                      <m:sub>
                        <m:r>
                          <a:rPr lang="en-US" altLang="zh-CN" sz="2000">
                            <a:solidFill>
                              <a:schemeClr val="tx2"/>
                            </a:solidFill>
                            <a:latin typeface="Cambria Math" panose="02040503050406030204" pitchFamily="18" charset="0"/>
                            <a:ea typeface="华文楷体" panose="02010600040101010101" charset="-122"/>
                          </a:rPr>
                          <m:t>𝑎</m:t>
                        </m:r>
                      </m:sub>
                    </m:sSub>
                    <m:r>
                      <a:rPr lang="en-US" altLang="zh-CN" sz="2000">
                        <a:solidFill>
                          <a:schemeClr val="tx2"/>
                        </a:solidFill>
                        <a:latin typeface="Cambria Math" panose="02040503050406030204" pitchFamily="18" charset="0"/>
                        <a:ea typeface="华文楷体" panose="02010600040101010101" charset="-122"/>
                      </a:rPr>
                      <m:t>𝜙</m:t>
                    </m:r>
                    <m:d>
                      <m:dPr>
                        <m:ctrlPr>
                          <a:rPr lang="en-US" altLang="zh-CN" sz="2000" i="1">
                            <a:solidFill>
                              <a:schemeClr val="tx2"/>
                            </a:solidFill>
                            <a:latin typeface="Cambria Math" panose="02040503050406030204" pitchFamily="18" charset="0"/>
                            <a:ea typeface="华文楷体" panose="02010600040101010101" charset="-122"/>
                          </a:rPr>
                        </m:ctrlPr>
                      </m:dPr>
                      <m:e>
                        <m:r>
                          <a:rPr lang="en-US" altLang="zh-CN" sz="2000">
                            <a:solidFill>
                              <a:schemeClr val="tx2"/>
                            </a:solidFill>
                            <a:latin typeface="Cambria Math" panose="02040503050406030204" pitchFamily="18" charset="0"/>
                            <a:ea typeface="华文楷体" panose="02010600040101010101" charset="-122"/>
                          </a:rPr>
                          <m:t>𝑟</m:t>
                        </m:r>
                        <m:r>
                          <a:rPr lang="en-US" altLang="zh-CN" sz="2000">
                            <a:solidFill>
                              <a:schemeClr val="tx2"/>
                            </a:solidFill>
                            <a:latin typeface="Cambria Math" panose="02040503050406030204" pitchFamily="18" charset="0"/>
                            <a:ea typeface="华文楷体" panose="02010600040101010101" charset="-122"/>
                          </a:rPr>
                          <m:t>,</m:t>
                        </m:r>
                        <m:r>
                          <a:rPr lang="en-US" altLang="zh-CN" sz="2000">
                            <a:solidFill>
                              <a:schemeClr val="tx2"/>
                            </a:solidFill>
                            <a:latin typeface="Cambria Math" panose="02040503050406030204" pitchFamily="18" charset="0"/>
                            <a:ea typeface="华文楷体" panose="02010600040101010101" charset="-122"/>
                          </a:rPr>
                          <m:t>𝑡</m:t>
                        </m:r>
                      </m:e>
                    </m:d>
                    <m:r>
                      <a:rPr lang="en-US" altLang="zh-CN" sz="2000" b="0" i="0" smtClean="0">
                        <a:solidFill>
                          <a:schemeClr val="tx2"/>
                        </a:solidFill>
                        <a:latin typeface="Cambria Math" panose="02040503050406030204" pitchFamily="18" charset="0"/>
                        <a:ea typeface="华文楷体" panose="02010600040101010101" charset="-122"/>
                      </a:rPr>
                      <m:t>+</m:t>
                    </m:r>
                    <m:r>
                      <m:rPr>
                        <m:sty m:val="p"/>
                      </m:rPr>
                      <a:rPr lang="en-US" altLang="zh-CN" sz="2000" b="0" i="0" smtClean="0">
                        <a:solidFill>
                          <a:schemeClr val="tx2"/>
                        </a:solidFill>
                        <a:latin typeface="Cambria Math" panose="02040503050406030204" pitchFamily="18" charset="0"/>
                        <a:ea typeface="华文楷体" panose="02010600040101010101" charset="-122"/>
                      </a:rPr>
                      <m:t>D</m:t>
                    </m:r>
                    <m:sSup>
                      <m:sSupPr>
                        <m:ctrlPr>
                          <a:rPr lang="en-US" altLang="zh-CN" sz="2000" b="0" i="1" smtClean="0">
                            <a:solidFill>
                              <a:schemeClr val="tx2"/>
                            </a:solidFill>
                            <a:latin typeface="Cambria Math" panose="02040503050406030204" pitchFamily="18" charset="0"/>
                            <a:ea typeface="华文楷体" panose="02010600040101010101" charset="-122"/>
                          </a:rPr>
                        </m:ctrlPr>
                      </m:sSupPr>
                      <m:e>
                        <m:r>
                          <m:rPr>
                            <m:sty m:val="p"/>
                          </m:rPr>
                          <a:rPr lang="en-US" altLang="zh-CN" sz="2000" b="0" i="0" smtClean="0">
                            <a:solidFill>
                              <a:schemeClr val="tx2"/>
                            </a:solidFill>
                            <a:latin typeface="Cambria Math" panose="02040503050406030204" pitchFamily="18" charset="0"/>
                            <a:ea typeface="华文楷体" panose="02010600040101010101" charset="-122"/>
                          </a:rPr>
                          <m:t>∇</m:t>
                        </m:r>
                      </m:e>
                      <m:sup>
                        <m:r>
                          <a:rPr lang="en-US" altLang="zh-CN" sz="2000" b="0" i="1" smtClean="0">
                            <a:solidFill>
                              <a:schemeClr val="tx2"/>
                            </a:solidFill>
                            <a:latin typeface="Cambria Math" panose="02040503050406030204" pitchFamily="18" charset="0"/>
                            <a:ea typeface="华文楷体" panose="02010600040101010101" charset="-122"/>
                          </a:rPr>
                          <m:t>2</m:t>
                        </m:r>
                      </m:sup>
                    </m:sSup>
                    <m:r>
                      <a:rPr lang="en-US" altLang="zh-CN" sz="2000" b="0" i="1" smtClean="0">
                        <a:solidFill>
                          <a:schemeClr val="tx2"/>
                        </a:solidFill>
                        <a:latin typeface="Cambria Math" panose="02040503050406030204" pitchFamily="18" charset="0"/>
                        <a:ea typeface="华文楷体" panose="02010600040101010101" charset="-122"/>
                      </a:rPr>
                      <m:t>𝜙</m:t>
                    </m:r>
                    <m:r>
                      <a:rPr lang="en-US" altLang="zh-CN" sz="2000" b="0" i="1" smtClean="0">
                        <a:solidFill>
                          <a:schemeClr val="tx2"/>
                        </a:solidFill>
                        <a:latin typeface="Cambria Math" panose="02040503050406030204" pitchFamily="18" charset="0"/>
                        <a:ea typeface="华文楷体" panose="02010600040101010101" charset="-122"/>
                      </a:rPr>
                      <m:t>(</m:t>
                    </m:r>
                    <m:r>
                      <a:rPr lang="en-US" altLang="zh-CN" sz="2000" b="0" i="1" smtClean="0">
                        <a:solidFill>
                          <a:schemeClr val="tx2"/>
                        </a:solidFill>
                        <a:latin typeface="Cambria Math" panose="02040503050406030204" pitchFamily="18" charset="0"/>
                        <a:ea typeface="华文楷体" panose="02010600040101010101" charset="-122"/>
                      </a:rPr>
                      <m:t>𝑟</m:t>
                    </m:r>
                    <m:r>
                      <a:rPr lang="en-US" altLang="zh-CN" sz="2000" b="0" i="1" smtClean="0">
                        <a:solidFill>
                          <a:schemeClr val="tx2"/>
                        </a:solidFill>
                        <a:latin typeface="Cambria Math" panose="02040503050406030204" pitchFamily="18" charset="0"/>
                        <a:ea typeface="华文楷体" panose="02010600040101010101" charset="-122"/>
                      </a:rPr>
                      <m:t>,</m:t>
                    </m:r>
                    <m:r>
                      <a:rPr lang="en-US" altLang="zh-CN" sz="2000" b="0" i="1" smtClean="0">
                        <a:solidFill>
                          <a:schemeClr val="tx2"/>
                        </a:solidFill>
                        <a:latin typeface="Cambria Math" panose="02040503050406030204" pitchFamily="18" charset="0"/>
                        <a:ea typeface="华文楷体" panose="02010600040101010101" charset="-122"/>
                      </a:rPr>
                      <m:t>𝑡</m:t>
                    </m:r>
                    <m:r>
                      <a:rPr lang="en-US" altLang="zh-CN" sz="2000" b="0" i="1" smtClean="0">
                        <a:solidFill>
                          <a:schemeClr val="tx2"/>
                        </a:solidFill>
                        <a:latin typeface="Cambria Math" panose="02040503050406030204" pitchFamily="18" charset="0"/>
                        <a:ea typeface="华文楷体" panose="02010600040101010101" charset="-122"/>
                      </a:rPr>
                      <m:t>)</m:t>
                    </m:r>
                  </m:oMath>
                </a14:m>
                <a:r>
                  <a:rPr lang="zh-CN" altLang="en-US" sz="2000" dirty="0">
                    <a:solidFill>
                      <a:schemeClr val="tx2"/>
                    </a:solidFill>
                    <a:latin typeface="华文楷体" panose="02010600040101010101" charset="-122"/>
                    <a:ea typeface="华文楷体" panose="02010600040101010101" charset="-122"/>
                  </a:rPr>
                  <a:t> </a:t>
                </a:r>
                <a:endParaRPr lang="en-US" altLang="zh-CN" sz="2000" dirty="0">
                  <a:solidFill>
                    <a:schemeClr val="tx2"/>
                  </a:solidFill>
                  <a:latin typeface="华文楷体" panose="02010600040101010101" charset="-122"/>
                  <a:ea typeface="华文楷体" panose="02010600040101010101" charset="-122"/>
                </a:endParaRPr>
              </a:p>
              <a:p>
                <a:r>
                  <a:rPr lang="zh-CN" altLang="en-US" sz="2000" b="1" dirty="0">
                    <a:solidFill>
                      <a:srgbClr val="FF0000"/>
                    </a:solidFill>
                    <a:latin typeface="华文楷体" panose="02010600040101010101" charset="-122"/>
                    <a:ea typeface="华文楷体" panose="02010600040101010101" charset="-122"/>
                  </a:rPr>
                  <a:t>（如果菲克定律成立）</a:t>
                </a:r>
                <a:endParaRPr lang="en-US" altLang="zh-CN" sz="2000" b="1" dirty="0">
                  <a:solidFill>
                    <a:srgbClr val="FF0000"/>
                  </a:solidFill>
                  <a:latin typeface="华文楷体" panose="02010600040101010101" charset="-122"/>
                  <a:ea typeface="华文楷体" panose="02010600040101010101" charset="-122"/>
                </a:endParaRPr>
              </a:p>
              <a:p>
                <a:r>
                  <a:rPr lang="zh-CN" altLang="en-US" sz="2000" dirty="0">
                    <a:solidFill>
                      <a:schemeClr val="tx2"/>
                    </a:solidFill>
                    <a:ea typeface="华文楷体" panose="02010600040101010101" charset="-122"/>
                  </a:rPr>
                  <a:t>稳态单能中子扩散方程</a:t>
                </a:r>
                <a14:m>
                  <m:oMath xmlns:m="http://schemas.openxmlformats.org/officeDocument/2006/math">
                    <m:r>
                      <a:rPr lang="zh-CN" altLang="en-US" sz="2000" i="1" smtClean="0">
                        <a:solidFill>
                          <a:schemeClr val="tx2"/>
                        </a:solidFill>
                        <a:latin typeface="Cambria Math" panose="02040503050406030204" pitchFamily="18" charset="0"/>
                        <a:ea typeface="华文楷体" panose="02010600040101010101" charset="-122"/>
                      </a:rPr>
                      <m:t>：</m:t>
                    </m:r>
                    <m:r>
                      <a:rPr lang="en-US" altLang="zh-CN" sz="2000" b="0" i="1" smtClean="0">
                        <a:solidFill>
                          <a:schemeClr val="tx2"/>
                        </a:solidFill>
                        <a:latin typeface="Cambria Math" panose="02040503050406030204" pitchFamily="18" charset="0"/>
                        <a:ea typeface="华文楷体" panose="02010600040101010101" charset="-122"/>
                      </a:rPr>
                      <m:t>𝐷</m:t>
                    </m:r>
                    <m:sSup>
                      <m:sSupPr>
                        <m:ctrlPr>
                          <a:rPr lang="en-US" altLang="zh-CN" sz="2000" i="1">
                            <a:solidFill>
                              <a:schemeClr val="tx2"/>
                            </a:solidFill>
                            <a:latin typeface="Cambria Math" panose="02040503050406030204" pitchFamily="18" charset="0"/>
                            <a:ea typeface="华文楷体" panose="02010600040101010101" charset="-122"/>
                          </a:rPr>
                        </m:ctrlPr>
                      </m:sSupPr>
                      <m:e>
                        <m:r>
                          <m:rPr>
                            <m:sty m:val="p"/>
                          </m:rPr>
                          <a:rPr lang="en-US" altLang="zh-CN" sz="2000">
                            <a:solidFill>
                              <a:schemeClr val="tx2"/>
                            </a:solidFill>
                            <a:latin typeface="Cambria Math" panose="02040503050406030204" pitchFamily="18" charset="0"/>
                            <a:ea typeface="华文楷体" panose="02010600040101010101" charset="-122"/>
                          </a:rPr>
                          <m:t>∇</m:t>
                        </m:r>
                      </m:e>
                      <m:sup>
                        <m:r>
                          <a:rPr lang="en-US" altLang="zh-CN" sz="2000" i="1">
                            <a:solidFill>
                              <a:schemeClr val="tx2"/>
                            </a:solidFill>
                            <a:latin typeface="Cambria Math" panose="02040503050406030204" pitchFamily="18" charset="0"/>
                            <a:ea typeface="华文楷体" panose="02010600040101010101" charset="-122"/>
                          </a:rPr>
                          <m:t>2</m:t>
                        </m:r>
                      </m:sup>
                    </m:sSup>
                    <m:r>
                      <a:rPr lang="en-US" altLang="zh-CN" sz="2000" i="1">
                        <a:solidFill>
                          <a:schemeClr val="tx2"/>
                        </a:solidFill>
                        <a:latin typeface="Cambria Math" panose="02040503050406030204" pitchFamily="18" charset="0"/>
                        <a:ea typeface="华文楷体" panose="02010600040101010101" charset="-122"/>
                      </a:rPr>
                      <m:t>𝜙</m:t>
                    </m:r>
                    <m:d>
                      <m:dPr>
                        <m:ctrlPr>
                          <a:rPr lang="en-US" altLang="zh-CN" sz="2000" i="1">
                            <a:solidFill>
                              <a:schemeClr val="tx2"/>
                            </a:solidFill>
                            <a:latin typeface="Cambria Math" panose="02040503050406030204" pitchFamily="18" charset="0"/>
                            <a:ea typeface="华文楷体" panose="02010600040101010101" charset="-122"/>
                          </a:rPr>
                        </m:ctrlPr>
                      </m:dPr>
                      <m:e>
                        <m:r>
                          <a:rPr lang="en-US" altLang="zh-CN" sz="2000" i="1">
                            <a:solidFill>
                              <a:schemeClr val="tx2"/>
                            </a:solidFill>
                            <a:latin typeface="Cambria Math" panose="02040503050406030204" pitchFamily="18" charset="0"/>
                            <a:ea typeface="华文楷体" panose="02010600040101010101" charset="-122"/>
                          </a:rPr>
                          <m:t>𝑟</m:t>
                        </m:r>
                        <m:r>
                          <a:rPr lang="en-US" altLang="zh-CN" sz="2000" i="1">
                            <a:solidFill>
                              <a:schemeClr val="tx2"/>
                            </a:solidFill>
                            <a:latin typeface="Cambria Math" panose="02040503050406030204" pitchFamily="18" charset="0"/>
                            <a:ea typeface="华文楷体" panose="02010600040101010101" charset="-122"/>
                          </a:rPr>
                          <m:t>,</m:t>
                        </m:r>
                        <m:r>
                          <a:rPr lang="en-US" altLang="zh-CN" sz="2000" i="1">
                            <a:solidFill>
                              <a:schemeClr val="tx2"/>
                            </a:solidFill>
                            <a:latin typeface="Cambria Math" panose="02040503050406030204" pitchFamily="18" charset="0"/>
                            <a:ea typeface="华文楷体" panose="02010600040101010101" charset="-122"/>
                          </a:rPr>
                          <m:t>𝑡</m:t>
                        </m:r>
                      </m:e>
                    </m:d>
                    <m:r>
                      <a:rPr lang="en-US" altLang="zh-CN" sz="2000">
                        <a:solidFill>
                          <a:schemeClr val="tx2"/>
                        </a:solidFill>
                        <a:latin typeface="Cambria Math" panose="02040503050406030204" pitchFamily="18" charset="0"/>
                        <a:ea typeface="华文楷体" panose="02010600040101010101" charset="-122"/>
                      </a:rPr>
                      <m:t>−</m:t>
                    </m:r>
                    <m:sSub>
                      <m:sSubPr>
                        <m:ctrlPr>
                          <a:rPr lang="en-US" altLang="zh-CN" sz="2000" i="1">
                            <a:solidFill>
                              <a:schemeClr val="tx2"/>
                            </a:solidFill>
                            <a:latin typeface="Cambria Math" panose="02040503050406030204" pitchFamily="18" charset="0"/>
                            <a:ea typeface="华文楷体" panose="02010600040101010101" charset="-122"/>
                          </a:rPr>
                        </m:ctrlPr>
                      </m:sSubPr>
                      <m:e>
                        <m:r>
                          <m:rPr>
                            <m:sty m:val="p"/>
                          </m:rPr>
                          <a:rPr lang="en-US" altLang="zh-CN" sz="2000">
                            <a:solidFill>
                              <a:schemeClr val="tx2"/>
                            </a:solidFill>
                            <a:latin typeface="Cambria Math" panose="02040503050406030204" pitchFamily="18" charset="0"/>
                            <a:ea typeface="华文楷体" panose="02010600040101010101" charset="-122"/>
                          </a:rPr>
                          <m:t>Σ</m:t>
                        </m:r>
                      </m:e>
                      <m:sub>
                        <m:r>
                          <a:rPr lang="en-US" altLang="zh-CN" sz="2000">
                            <a:solidFill>
                              <a:schemeClr val="tx2"/>
                            </a:solidFill>
                            <a:latin typeface="Cambria Math" panose="02040503050406030204" pitchFamily="18" charset="0"/>
                            <a:ea typeface="华文楷体" panose="02010600040101010101" charset="-122"/>
                          </a:rPr>
                          <m:t>𝑎</m:t>
                        </m:r>
                      </m:sub>
                    </m:sSub>
                    <m:r>
                      <a:rPr lang="en-US" altLang="zh-CN" sz="2000">
                        <a:solidFill>
                          <a:schemeClr val="tx2"/>
                        </a:solidFill>
                        <a:latin typeface="Cambria Math" panose="02040503050406030204" pitchFamily="18" charset="0"/>
                        <a:ea typeface="华文楷体" panose="02010600040101010101" charset="-122"/>
                      </a:rPr>
                      <m:t>𝜙</m:t>
                    </m:r>
                    <m:d>
                      <m:dPr>
                        <m:ctrlPr>
                          <a:rPr lang="en-US" altLang="zh-CN" sz="2000" i="1">
                            <a:solidFill>
                              <a:schemeClr val="tx2"/>
                            </a:solidFill>
                            <a:latin typeface="Cambria Math" panose="02040503050406030204" pitchFamily="18" charset="0"/>
                            <a:ea typeface="华文楷体" panose="02010600040101010101" charset="-122"/>
                          </a:rPr>
                        </m:ctrlPr>
                      </m:dPr>
                      <m:e>
                        <m:r>
                          <a:rPr lang="en-US" altLang="zh-CN" sz="2000">
                            <a:solidFill>
                              <a:schemeClr val="tx2"/>
                            </a:solidFill>
                            <a:latin typeface="Cambria Math" panose="02040503050406030204" pitchFamily="18" charset="0"/>
                            <a:ea typeface="华文楷体" panose="02010600040101010101" charset="-122"/>
                          </a:rPr>
                          <m:t>𝑟</m:t>
                        </m:r>
                        <m:r>
                          <a:rPr lang="en-US" altLang="zh-CN" sz="2000">
                            <a:solidFill>
                              <a:schemeClr val="tx2"/>
                            </a:solidFill>
                            <a:latin typeface="Cambria Math" panose="02040503050406030204" pitchFamily="18" charset="0"/>
                            <a:ea typeface="华文楷体" panose="02010600040101010101" charset="-122"/>
                          </a:rPr>
                          <m:t>,</m:t>
                        </m:r>
                        <m:r>
                          <a:rPr lang="en-US" altLang="zh-CN" sz="2000">
                            <a:solidFill>
                              <a:schemeClr val="tx2"/>
                            </a:solidFill>
                            <a:latin typeface="Cambria Math" panose="02040503050406030204" pitchFamily="18" charset="0"/>
                            <a:ea typeface="华文楷体" panose="02010600040101010101" charset="-122"/>
                          </a:rPr>
                          <m:t>𝑡</m:t>
                        </m:r>
                      </m:e>
                    </m:d>
                    <m:r>
                      <a:rPr lang="en-US" altLang="zh-CN" sz="2000">
                        <a:solidFill>
                          <a:schemeClr val="tx2"/>
                        </a:solidFill>
                        <a:latin typeface="Cambria Math" panose="02040503050406030204" pitchFamily="18" charset="0"/>
                        <a:ea typeface="华文楷体" panose="02010600040101010101" charset="-122"/>
                      </a:rPr>
                      <m:t>+</m:t>
                    </m:r>
                    <m:r>
                      <a:rPr lang="en-US" altLang="zh-CN" sz="2000">
                        <a:solidFill>
                          <a:schemeClr val="tx2"/>
                        </a:solidFill>
                        <a:latin typeface="Cambria Math" panose="02040503050406030204" pitchFamily="18" charset="0"/>
                        <a:ea typeface="华文楷体" panose="02010600040101010101" charset="-122"/>
                      </a:rPr>
                      <m:t>𝑆</m:t>
                    </m:r>
                    <m:d>
                      <m:dPr>
                        <m:ctrlPr>
                          <a:rPr lang="en-US" altLang="zh-CN" sz="2000" i="1">
                            <a:solidFill>
                              <a:schemeClr val="tx2"/>
                            </a:solidFill>
                            <a:latin typeface="Cambria Math" panose="02040503050406030204" pitchFamily="18" charset="0"/>
                            <a:ea typeface="华文楷体" panose="02010600040101010101" charset="-122"/>
                          </a:rPr>
                        </m:ctrlPr>
                      </m:dPr>
                      <m:e>
                        <m:r>
                          <a:rPr lang="en-US" altLang="zh-CN" sz="2000">
                            <a:solidFill>
                              <a:schemeClr val="tx2"/>
                            </a:solidFill>
                            <a:latin typeface="Cambria Math" panose="02040503050406030204" pitchFamily="18" charset="0"/>
                            <a:ea typeface="华文楷体" panose="02010600040101010101" charset="-122"/>
                          </a:rPr>
                          <m:t>𝑟</m:t>
                        </m:r>
                        <m:r>
                          <a:rPr lang="en-US" altLang="zh-CN" sz="2000">
                            <a:solidFill>
                              <a:schemeClr val="tx2"/>
                            </a:solidFill>
                            <a:latin typeface="Cambria Math" panose="02040503050406030204" pitchFamily="18" charset="0"/>
                            <a:ea typeface="华文楷体" panose="02010600040101010101" charset="-122"/>
                          </a:rPr>
                          <m:t>,</m:t>
                        </m:r>
                        <m:r>
                          <a:rPr lang="en-US" altLang="zh-CN" sz="2000">
                            <a:solidFill>
                              <a:schemeClr val="tx2"/>
                            </a:solidFill>
                            <a:latin typeface="Cambria Math" panose="02040503050406030204" pitchFamily="18" charset="0"/>
                            <a:ea typeface="华文楷体" panose="02010600040101010101" charset="-122"/>
                          </a:rPr>
                          <m:t>𝑡</m:t>
                        </m:r>
                      </m:e>
                    </m:d>
                    <m:r>
                      <a:rPr lang="en-US" altLang="zh-CN" sz="2000" b="0" i="1" smtClean="0">
                        <a:solidFill>
                          <a:schemeClr val="tx2"/>
                        </a:solidFill>
                        <a:latin typeface="Cambria Math" panose="02040503050406030204" pitchFamily="18" charset="0"/>
                        <a:ea typeface="华文楷体" panose="02010600040101010101" charset="-122"/>
                      </a:rPr>
                      <m:t>=</m:t>
                    </m:r>
                    <m:r>
                      <a:rPr lang="en-US" altLang="zh-CN" sz="2000" b="0" i="1" smtClean="0">
                        <a:solidFill>
                          <a:schemeClr val="tx2"/>
                        </a:solidFill>
                        <a:latin typeface="Cambria Math" panose="02040503050406030204" pitchFamily="18" charset="0"/>
                        <a:ea typeface="华文楷体" panose="02010600040101010101" charset="-122"/>
                      </a:rPr>
                      <m:t>0</m:t>
                    </m:r>
                  </m:oMath>
                </a14:m>
                <a:endParaRPr lang="en-US" altLang="zh-CN" sz="2000" b="1" dirty="0">
                  <a:solidFill>
                    <a:srgbClr val="FF0000"/>
                  </a:solidFill>
                  <a:latin typeface="华文楷体" panose="02010600040101010101" charset="-122"/>
                  <a:ea typeface="华文楷体" panose="02010600040101010101" charset="-122"/>
                </a:endParaRPr>
              </a:p>
              <a:p>
                <a:r>
                  <a:rPr lang="zh-CN" altLang="en-US" sz="2000" dirty="0">
                    <a:solidFill>
                      <a:schemeClr val="tx2"/>
                    </a:solidFill>
                    <a:latin typeface="华文楷体" panose="02010600040101010101" charset="-122"/>
                    <a:ea typeface="华文楷体" panose="02010600040101010101" charset="-122"/>
                  </a:rPr>
                  <a:t>通解：</a:t>
                </a:r>
                <a:endParaRPr lang="en-US" altLang="zh-CN" sz="2000" dirty="0">
                  <a:solidFill>
                    <a:schemeClr val="tx2"/>
                  </a:solidFill>
                  <a:latin typeface="华文楷体" panose="02010600040101010101" charset="-122"/>
                  <a:ea typeface="华文楷体" panose="02010600040101010101" charset="-122"/>
                </a:endParaRPr>
              </a:p>
              <a:p>
                <a:r>
                  <a:rPr lang="zh-CN" altLang="en-US" sz="2000" dirty="0">
                    <a:solidFill>
                      <a:schemeClr val="tx2"/>
                    </a:solidFill>
                    <a:ea typeface="华文楷体" panose="02010600040101010101" charset="-122"/>
                  </a:rPr>
                  <a:t>直角坐标系</a:t>
                </a:r>
                <a14:m>
                  <m:oMath xmlns:m="http://schemas.openxmlformats.org/officeDocument/2006/math">
                    <m:r>
                      <a:rPr lang="zh-CN" altLang="en-US" sz="2000" i="1">
                        <a:solidFill>
                          <a:schemeClr val="tx2"/>
                        </a:solidFill>
                        <a:latin typeface="Cambria Math" panose="02040503050406030204" pitchFamily="18" charset="0"/>
                        <a:ea typeface="华文楷体" panose="02010600040101010101" charset="-122"/>
                      </a:rPr>
                      <m:t>：</m:t>
                    </m:r>
                    <m:sSup>
                      <m:sSupPr>
                        <m:ctrlPr>
                          <a:rPr lang="en-US" altLang="zh-CN" sz="2000" i="1">
                            <a:solidFill>
                              <a:schemeClr val="tx2"/>
                            </a:solidFill>
                            <a:latin typeface="Cambria Math" panose="02040503050406030204" pitchFamily="18" charset="0"/>
                            <a:ea typeface="华文楷体" panose="02010600040101010101" charset="-122"/>
                          </a:rPr>
                        </m:ctrlPr>
                      </m:sSupPr>
                      <m:e>
                        <m:r>
                          <m:rPr>
                            <m:sty m:val="p"/>
                          </m:rPr>
                          <a:rPr lang="en-US" altLang="zh-CN" sz="2000">
                            <a:solidFill>
                              <a:schemeClr val="tx2"/>
                            </a:solidFill>
                            <a:latin typeface="Cambria Math" panose="02040503050406030204" pitchFamily="18" charset="0"/>
                            <a:ea typeface="华文楷体" panose="02010600040101010101" charset="-122"/>
                          </a:rPr>
                          <m:t>∇</m:t>
                        </m:r>
                      </m:e>
                      <m:sup>
                        <m:r>
                          <a:rPr lang="en-US" altLang="zh-CN" sz="2000" i="1">
                            <a:solidFill>
                              <a:schemeClr val="tx2"/>
                            </a:solidFill>
                            <a:latin typeface="Cambria Math" panose="02040503050406030204" pitchFamily="18" charset="0"/>
                            <a:ea typeface="华文楷体" panose="02010600040101010101" charset="-122"/>
                          </a:rPr>
                          <m:t>2</m:t>
                        </m:r>
                      </m:sup>
                    </m:sSup>
                    <m:r>
                      <a:rPr lang="en-US" altLang="zh-CN" sz="2000" b="0" i="0" smtClean="0">
                        <a:solidFill>
                          <a:schemeClr val="tx2"/>
                        </a:solidFill>
                        <a:latin typeface="Cambria Math" panose="02040503050406030204" pitchFamily="18" charset="0"/>
                        <a:ea typeface="华文楷体" panose="02010600040101010101" charset="-122"/>
                      </a:rPr>
                      <m:t>=</m:t>
                    </m:r>
                    <m:f>
                      <m:fPr>
                        <m:ctrlPr>
                          <a:rPr lang="en-US" altLang="zh-CN" sz="2000" b="0" i="1" smtClean="0">
                            <a:solidFill>
                              <a:schemeClr val="tx2"/>
                            </a:solidFill>
                            <a:latin typeface="Cambria Math" panose="02040503050406030204" pitchFamily="18" charset="0"/>
                            <a:ea typeface="华文楷体" panose="02010600040101010101" charset="-122"/>
                          </a:rPr>
                        </m:ctrlPr>
                      </m:fPr>
                      <m:num>
                        <m:sSup>
                          <m:sSupPr>
                            <m:ctrlPr>
                              <a:rPr lang="en-US" altLang="zh-CN" sz="2000" b="0" i="1" smtClean="0">
                                <a:solidFill>
                                  <a:schemeClr val="tx2"/>
                                </a:solidFill>
                                <a:latin typeface="Cambria Math" panose="02040503050406030204" pitchFamily="18" charset="0"/>
                                <a:ea typeface="华文楷体" panose="02010600040101010101" charset="-122"/>
                              </a:rPr>
                            </m:ctrlPr>
                          </m:sSupPr>
                          <m:e>
                            <m:r>
                              <a:rPr lang="en-US" altLang="zh-CN" sz="2000" b="0" i="1" smtClean="0">
                                <a:solidFill>
                                  <a:schemeClr val="tx2"/>
                                </a:solidFill>
                                <a:latin typeface="Cambria Math" panose="02040503050406030204" pitchFamily="18" charset="0"/>
                                <a:ea typeface="华文楷体" panose="02010600040101010101" charset="-122"/>
                              </a:rPr>
                              <m:t>𝜕</m:t>
                            </m:r>
                          </m:e>
                          <m:sup>
                            <m:r>
                              <a:rPr lang="en-US" altLang="zh-CN" sz="2000" b="0" i="1" smtClean="0">
                                <a:solidFill>
                                  <a:schemeClr val="tx2"/>
                                </a:solidFill>
                                <a:latin typeface="Cambria Math" panose="02040503050406030204" pitchFamily="18" charset="0"/>
                                <a:ea typeface="华文楷体" panose="02010600040101010101" charset="-122"/>
                              </a:rPr>
                              <m:t>2</m:t>
                            </m:r>
                          </m:sup>
                        </m:sSup>
                      </m:num>
                      <m:den>
                        <m:r>
                          <a:rPr lang="en-US" altLang="zh-CN" sz="2000" b="0" i="1" smtClean="0">
                            <a:solidFill>
                              <a:schemeClr val="tx2"/>
                            </a:solidFill>
                            <a:latin typeface="Cambria Math" panose="02040503050406030204" pitchFamily="18" charset="0"/>
                            <a:ea typeface="华文楷体" panose="02010600040101010101" charset="-122"/>
                          </a:rPr>
                          <m:t>𝜕</m:t>
                        </m:r>
                        <m:sSup>
                          <m:sSupPr>
                            <m:ctrlPr>
                              <a:rPr lang="en-US" altLang="zh-CN" sz="2000" b="0" i="1" smtClean="0">
                                <a:solidFill>
                                  <a:schemeClr val="tx2"/>
                                </a:solidFill>
                                <a:latin typeface="Cambria Math" panose="02040503050406030204" pitchFamily="18" charset="0"/>
                                <a:ea typeface="华文楷体" panose="02010600040101010101" charset="-122"/>
                              </a:rPr>
                            </m:ctrlPr>
                          </m:sSupPr>
                          <m:e>
                            <m:r>
                              <a:rPr lang="en-US" altLang="zh-CN" sz="2000" b="0" i="1" smtClean="0">
                                <a:solidFill>
                                  <a:schemeClr val="tx2"/>
                                </a:solidFill>
                                <a:latin typeface="Cambria Math" panose="02040503050406030204" pitchFamily="18" charset="0"/>
                                <a:ea typeface="华文楷体" panose="02010600040101010101" charset="-122"/>
                              </a:rPr>
                              <m:t>𝑥</m:t>
                            </m:r>
                          </m:e>
                          <m:sup>
                            <m:r>
                              <a:rPr lang="en-US" altLang="zh-CN" sz="2000" b="0" i="1" smtClean="0">
                                <a:solidFill>
                                  <a:schemeClr val="tx2"/>
                                </a:solidFill>
                                <a:latin typeface="Cambria Math" panose="02040503050406030204" pitchFamily="18" charset="0"/>
                                <a:ea typeface="华文楷体" panose="02010600040101010101" charset="-122"/>
                              </a:rPr>
                              <m:t>2</m:t>
                            </m:r>
                          </m:sup>
                        </m:sSup>
                      </m:den>
                    </m:f>
                    <m:r>
                      <a:rPr lang="en-US" altLang="zh-CN" sz="2000" b="0" i="1" smtClean="0">
                        <a:solidFill>
                          <a:schemeClr val="tx2"/>
                        </a:solidFill>
                        <a:latin typeface="Cambria Math" panose="02040503050406030204" pitchFamily="18" charset="0"/>
                        <a:ea typeface="华文楷体" panose="02010600040101010101" charset="-122"/>
                      </a:rPr>
                      <m:t>+</m:t>
                    </m:r>
                  </m:oMath>
                </a14:m>
                <a:r>
                  <a:rPr lang="en-US" altLang="zh-CN" sz="2000" dirty="0">
                    <a:solidFill>
                      <a:schemeClr val="tx2"/>
                    </a:solidFill>
                    <a:ea typeface="华文楷体" panose="02010600040101010101" charset="-122"/>
                  </a:rPr>
                  <a:t> </a:t>
                </a:r>
                <a14:m>
                  <m:oMath xmlns:m="http://schemas.openxmlformats.org/officeDocument/2006/math">
                    <m:f>
                      <m:fPr>
                        <m:ctrlPr>
                          <a:rPr lang="en-US" altLang="zh-CN" sz="2000" i="1">
                            <a:solidFill>
                              <a:schemeClr val="tx2"/>
                            </a:solidFill>
                            <a:latin typeface="Cambria Math" panose="02040503050406030204" pitchFamily="18" charset="0"/>
                            <a:ea typeface="华文楷体" panose="02010600040101010101" charset="-122"/>
                          </a:rPr>
                        </m:ctrlPr>
                      </m:fPr>
                      <m:num>
                        <m:sSup>
                          <m:sSupPr>
                            <m:ctrlPr>
                              <a:rPr lang="en-US" altLang="zh-CN" sz="2000" i="1">
                                <a:solidFill>
                                  <a:schemeClr val="tx2"/>
                                </a:solidFill>
                                <a:latin typeface="Cambria Math" panose="02040503050406030204" pitchFamily="18" charset="0"/>
                                <a:ea typeface="华文楷体" panose="02010600040101010101" charset="-122"/>
                              </a:rPr>
                            </m:ctrlPr>
                          </m:sSupPr>
                          <m:e>
                            <m:r>
                              <a:rPr lang="en-US" altLang="zh-CN" sz="2000" i="1">
                                <a:solidFill>
                                  <a:schemeClr val="tx2"/>
                                </a:solidFill>
                                <a:latin typeface="Cambria Math" panose="02040503050406030204" pitchFamily="18" charset="0"/>
                                <a:ea typeface="华文楷体" panose="02010600040101010101" charset="-122"/>
                              </a:rPr>
                              <m:t>𝜕</m:t>
                            </m:r>
                          </m:e>
                          <m:sup>
                            <m:r>
                              <a:rPr lang="en-US" altLang="zh-CN" sz="2000" i="1">
                                <a:solidFill>
                                  <a:schemeClr val="tx2"/>
                                </a:solidFill>
                                <a:latin typeface="Cambria Math" panose="02040503050406030204" pitchFamily="18" charset="0"/>
                                <a:ea typeface="华文楷体" panose="02010600040101010101" charset="-122"/>
                              </a:rPr>
                              <m:t>2</m:t>
                            </m:r>
                          </m:sup>
                        </m:sSup>
                      </m:num>
                      <m:den>
                        <m:r>
                          <a:rPr lang="en-US" altLang="zh-CN" sz="2000" i="1">
                            <a:solidFill>
                              <a:schemeClr val="tx2"/>
                            </a:solidFill>
                            <a:latin typeface="Cambria Math" panose="02040503050406030204" pitchFamily="18" charset="0"/>
                            <a:ea typeface="华文楷体" panose="02010600040101010101" charset="-122"/>
                          </a:rPr>
                          <m:t>𝜕</m:t>
                        </m:r>
                        <m:sSup>
                          <m:sSupPr>
                            <m:ctrlPr>
                              <a:rPr lang="en-US" altLang="zh-CN" sz="2000" i="1">
                                <a:solidFill>
                                  <a:schemeClr val="tx2"/>
                                </a:solidFill>
                                <a:latin typeface="Cambria Math" panose="02040503050406030204" pitchFamily="18" charset="0"/>
                                <a:ea typeface="华文楷体" panose="02010600040101010101" charset="-122"/>
                              </a:rPr>
                            </m:ctrlPr>
                          </m:sSupPr>
                          <m:e>
                            <m:r>
                              <a:rPr lang="en-US" altLang="zh-CN" sz="2000" b="0" i="1" smtClean="0">
                                <a:solidFill>
                                  <a:schemeClr val="tx2"/>
                                </a:solidFill>
                                <a:latin typeface="Cambria Math" panose="02040503050406030204" pitchFamily="18" charset="0"/>
                                <a:ea typeface="华文楷体" panose="02010600040101010101" charset="-122"/>
                              </a:rPr>
                              <m:t>𝑦</m:t>
                            </m:r>
                          </m:e>
                          <m:sup>
                            <m:r>
                              <a:rPr lang="en-US" altLang="zh-CN" sz="2000" i="1">
                                <a:solidFill>
                                  <a:schemeClr val="tx2"/>
                                </a:solidFill>
                                <a:latin typeface="Cambria Math" panose="02040503050406030204" pitchFamily="18" charset="0"/>
                                <a:ea typeface="华文楷体" panose="02010600040101010101" charset="-122"/>
                              </a:rPr>
                              <m:t>2</m:t>
                            </m:r>
                          </m:sup>
                        </m:sSup>
                      </m:den>
                    </m:f>
                    <m:r>
                      <a:rPr lang="en-US" altLang="zh-CN" sz="2000" i="1">
                        <a:solidFill>
                          <a:schemeClr val="tx2"/>
                        </a:solidFill>
                        <a:latin typeface="Cambria Math" panose="02040503050406030204" pitchFamily="18" charset="0"/>
                        <a:ea typeface="华文楷体" panose="02010600040101010101" charset="-122"/>
                      </a:rPr>
                      <m:t>+</m:t>
                    </m:r>
                  </m:oMath>
                </a14:m>
                <a:r>
                  <a:rPr lang="en-US" altLang="zh-CN" sz="2000" dirty="0">
                    <a:solidFill>
                      <a:schemeClr val="tx2"/>
                    </a:solidFill>
                    <a:ea typeface="华文楷体" panose="02010600040101010101" charset="-122"/>
                  </a:rPr>
                  <a:t> </a:t>
                </a:r>
                <a14:m>
                  <m:oMath xmlns:m="http://schemas.openxmlformats.org/officeDocument/2006/math">
                    <m:f>
                      <m:fPr>
                        <m:ctrlPr>
                          <a:rPr lang="en-US" altLang="zh-CN" sz="2000" i="1">
                            <a:solidFill>
                              <a:schemeClr val="tx2"/>
                            </a:solidFill>
                            <a:latin typeface="Cambria Math" panose="02040503050406030204" pitchFamily="18" charset="0"/>
                            <a:ea typeface="华文楷体" panose="02010600040101010101" charset="-122"/>
                          </a:rPr>
                        </m:ctrlPr>
                      </m:fPr>
                      <m:num>
                        <m:sSup>
                          <m:sSupPr>
                            <m:ctrlPr>
                              <a:rPr lang="en-US" altLang="zh-CN" sz="2000" i="1">
                                <a:solidFill>
                                  <a:schemeClr val="tx2"/>
                                </a:solidFill>
                                <a:latin typeface="Cambria Math" panose="02040503050406030204" pitchFamily="18" charset="0"/>
                                <a:ea typeface="华文楷体" panose="02010600040101010101" charset="-122"/>
                              </a:rPr>
                            </m:ctrlPr>
                          </m:sSupPr>
                          <m:e>
                            <m:r>
                              <a:rPr lang="en-US" altLang="zh-CN" sz="2000" i="1">
                                <a:solidFill>
                                  <a:schemeClr val="tx2"/>
                                </a:solidFill>
                                <a:latin typeface="Cambria Math" panose="02040503050406030204" pitchFamily="18" charset="0"/>
                                <a:ea typeface="华文楷体" panose="02010600040101010101" charset="-122"/>
                              </a:rPr>
                              <m:t>𝜕</m:t>
                            </m:r>
                          </m:e>
                          <m:sup>
                            <m:r>
                              <a:rPr lang="en-US" altLang="zh-CN" sz="2000" i="1">
                                <a:solidFill>
                                  <a:schemeClr val="tx2"/>
                                </a:solidFill>
                                <a:latin typeface="Cambria Math" panose="02040503050406030204" pitchFamily="18" charset="0"/>
                                <a:ea typeface="华文楷体" panose="02010600040101010101" charset="-122"/>
                              </a:rPr>
                              <m:t>2</m:t>
                            </m:r>
                          </m:sup>
                        </m:sSup>
                      </m:num>
                      <m:den>
                        <m:r>
                          <a:rPr lang="en-US" altLang="zh-CN" sz="2000" i="1">
                            <a:solidFill>
                              <a:schemeClr val="tx2"/>
                            </a:solidFill>
                            <a:latin typeface="Cambria Math" panose="02040503050406030204" pitchFamily="18" charset="0"/>
                            <a:ea typeface="华文楷体" panose="02010600040101010101" charset="-122"/>
                          </a:rPr>
                          <m:t>𝜕</m:t>
                        </m:r>
                        <m:sSup>
                          <m:sSupPr>
                            <m:ctrlPr>
                              <a:rPr lang="en-US" altLang="zh-CN" sz="2000" i="1">
                                <a:solidFill>
                                  <a:schemeClr val="tx2"/>
                                </a:solidFill>
                                <a:latin typeface="Cambria Math" panose="02040503050406030204" pitchFamily="18" charset="0"/>
                                <a:ea typeface="华文楷体" panose="02010600040101010101" charset="-122"/>
                              </a:rPr>
                            </m:ctrlPr>
                          </m:sSupPr>
                          <m:e>
                            <m:r>
                              <a:rPr lang="en-US" altLang="zh-CN" sz="2000" b="0" i="1" smtClean="0">
                                <a:solidFill>
                                  <a:schemeClr val="tx2"/>
                                </a:solidFill>
                                <a:latin typeface="Cambria Math" panose="02040503050406030204" pitchFamily="18" charset="0"/>
                                <a:ea typeface="华文楷体" panose="02010600040101010101" charset="-122"/>
                              </a:rPr>
                              <m:t>𝑧</m:t>
                            </m:r>
                          </m:e>
                          <m:sup>
                            <m:r>
                              <a:rPr lang="en-US" altLang="zh-CN" sz="2000" i="1">
                                <a:solidFill>
                                  <a:schemeClr val="tx2"/>
                                </a:solidFill>
                                <a:latin typeface="Cambria Math" panose="02040503050406030204" pitchFamily="18" charset="0"/>
                                <a:ea typeface="华文楷体" panose="02010600040101010101" charset="-122"/>
                              </a:rPr>
                              <m:t>2</m:t>
                            </m:r>
                          </m:sup>
                        </m:sSup>
                      </m:den>
                    </m:f>
                  </m:oMath>
                </a14:m>
                <a:endParaRPr lang="en-US" altLang="zh-CN" sz="2000" dirty="0">
                  <a:solidFill>
                    <a:schemeClr val="tx2"/>
                  </a:solidFill>
                  <a:latin typeface="华文楷体" panose="02010600040101010101" charset="-122"/>
                  <a:ea typeface="华文楷体" panose="02010600040101010101" charset="-122"/>
                </a:endParaRPr>
              </a:p>
              <a:p>
                <a:r>
                  <a:rPr lang="zh-CN" altLang="en-US" sz="2000" dirty="0">
                    <a:solidFill>
                      <a:schemeClr val="tx2"/>
                    </a:solidFill>
                    <a:ea typeface="华文楷体" panose="02010600040101010101" charset="-122"/>
                  </a:rPr>
                  <a:t>柱坐标系</a:t>
                </a:r>
                <a14:m>
                  <m:oMath xmlns:m="http://schemas.openxmlformats.org/officeDocument/2006/math">
                    <m:r>
                      <a:rPr lang="zh-CN" altLang="en-US" sz="2000" i="1">
                        <a:solidFill>
                          <a:schemeClr val="tx2"/>
                        </a:solidFill>
                        <a:latin typeface="Cambria Math" panose="02040503050406030204" pitchFamily="18" charset="0"/>
                        <a:ea typeface="华文楷体" panose="02010600040101010101" charset="-122"/>
                      </a:rPr>
                      <m:t>：</m:t>
                    </m:r>
                    <m:sSup>
                      <m:sSupPr>
                        <m:ctrlPr>
                          <a:rPr lang="en-US" altLang="zh-CN" sz="2000" i="1">
                            <a:solidFill>
                              <a:schemeClr val="tx2"/>
                            </a:solidFill>
                            <a:latin typeface="Cambria Math" panose="02040503050406030204" pitchFamily="18" charset="0"/>
                            <a:ea typeface="华文楷体" panose="02010600040101010101" charset="-122"/>
                          </a:rPr>
                        </m:ctrlPr>
                      </m:sSupPr>
                      <m:e>
                        <m:r>
                          <m:rPr>
                            <m:sty m:val="p"/>
                          </m:rPr>
                          <a:rPr lang="en-US" altLang="zh-CN" sz="2000">
                            <a:solidFill>
                              <a:schemeClr val="tx2"/>
                            </a:solidFill>
                            <a:latin typeface="Cambria Math" panose="02040503050406030204" pitchFamily="18" charset="0"/>
                            <a:ea typeface="华文楷体" panose="02010600040101010101" charset="-122"/>
                          </a:rPr>
                          <m:t>∇</m:t>
                        </m:r>
                      </m:e>
                      <m:sup>
                        <m:r>
                          <a:rPr lang="en-US" altLang="zh-CN" sz="2000" i="1">
                            <a:solidFill>
                              <a:schemeClr val="tx2"/>
                            </a:solidFill>
                            <a:latin typeface="Cambria Math" panose="02040503050406030204" pitchFamily="18" charset="0"/>
                            <a:ea typeface="华文楷体" panose="02010600040101010101" charset="-122"/>
                          </a:rPr>
                          <m:t>2</m:t>
                        </m:r>
                      </m:sup>
                    </m:sSup>
                    <m:r>
                      <a:rPr lang="en-US" altLang="zh-CN" sz="2000">
                        <a:solidFill>
                          <a:schemeClr val="tx2"/>
                        </a:solidFill>
                        <a:latin typeface="Cambria Math" panose="02040503050406030204" pitchFamily="18" charset="0"/>
                        <a:ea typeface="华文楷体" panose="02010600040101010101" charset="-122"/>
                      </a:rPr>
                      <m:t>=</m:t>
                    </m:r>
                    <m:f>
                      <m:fPr>
                        <m:ctrlPr>
                          <a:rPr lang="en-US" altLang="zh-CN" sz="2000" i="1">
                            <a:solidFill>
                              <a:schemeClr val="tx2"/>
                            </a:solidFill>
                            <a:latin typeface="Cambria Math" panose="02040503050406030204" pitchFamily="18" charset="0"/>
                            <a:ea typeface="华文楷体" panose="02010600040101010101" charset="-122"/>
                          </a:rPr>
                        </m:ctrlPr>
                      </m:fPr>
                      <m:num>
                        <m:sSup>
                          <m:sSupPr>
                            <m:ctrlPr>
                              <a:rPr lang="en-US" altLang="zh-CN" sz="2000" i="1">
                                <a:solidFill>
                                  <a:schemeClr val="tx2"/>
                                </a:solidFill>
                                <a:latin typeface="Cambria Math" panose="02040503050406030204" pitchFamily="18" charset="0"/>
                                <a:ea typeface="华文楷体" panose="02010600040101010101" charset="-122"/>
                              </a:rPr>
                            </m:ctrlPr>
                          </m:sSupPr>
                          <m:e>
                            <m:r>
                              <a:rPr lang="en-US" altLang="zh-CN" sz="2000" i="1">
                                <a:solidFill>
                                  <a:schemeClr val="tx2"/>
                                </a:solidFill>
                                <a:latin typeface="Cambria Math" panose="02040503050406030204" pitchFamily="18" charset="0"/>
                                <a:ea typeface="华文楷体" panose="02010600040101010101" charset="-122"/>
                              </a:rPr>
                              <m:t>𝜕</m:t>
                            </m:r>
                          </m:e>
                          <m:sup>
                            <m:r>
                              <a:rPr lang="en-US" altLang="zh-CN" sz="2000" i="1">
                                <a:solidFill>
                                  <a:schemeClr val="tx2"/>
                                </a:solidFill>
                                <a:latin typeface="Cambria Math" panose="02040503050406030204" pitchFamily="18" charset="0"/>
                                <a:ea typeface="华文楷体" panose="02010600040101010101" charset="-122"/>
                              </a:rPr>
                              <m:t>2</m:t>
                            </m:r>
                          </m:sup>
                        </m:sSup>
                      </m:num>
                      <m:den>
                        <m:r>
                          <a:rPr lang="en-US" altLang="zh-CN" sz="2000" i="1">
                            <a:solidFill>
                              <a:schemeClr val="tx2"/>
                            </a:solidFill>
                            <a:latin typeface="Cambria Math" panose="02040503050406030204" pitchFamily="18" charset="0"/>
                            <a:ea typeface="华文楷体" panose="02010600040101010101" charset="-122"/>
                          </a:rPr>
                          <m:t>𝜕</m:t>
                        </m:r>
                        <m:sSup>
                          <m:sSupPr>
                            <m:ctrlPr>
                              <a:rPr lang="en-US" altLang="zh-CN" sz="2000" i="1">
                                <a:solidFill>
                                  <a:schemeClr val="tx2"/>
                                </a:solidFill>
                                <a:latin typeface="Cambria Math" panose="02040503050406030204" pitchFamily="18" charset="0"/>
                                <a:ea typeface="华文楷体" panose="02010600040101010101" charset="-122"/>
                              </a:rPr>
                            </m:ctrlPr>
                          </m:sSupPr>
                          <m:e>
                            <m:r>
                              <a:rPr lang="en-US" altLang="zh-CN" sz="2000" b="0" i="1" smtClean="0">
                                <a:solidFill>
                                  <a:schemeClr val="tx2"/>
                                </a:solidFill>
                                <a:latin typeface="Cambria Math" panose="02040503050406030204" pitchFamily="18" charset="0"/>
                                <a:ea typeface="华文楷体" panose="02010600040101010101" charset="-122"/>
                              </a:rPr>
                              <m:t>𝑟</m:t>
                            </m:r>
                          </m:e>
                          <m:sup>
                            <m:r>
                              <a:rPr lang="en-US" altLang="zh-CN" sz="2000" i="1">
                                <a:solidFill>
                                  <a:schemeClr val="tx2"/>
                                </a:solidFill>
                                <a:latin typeface="Cambria Math" panose="02040503050406030204" pitchFamily="18" charset="0"/>
                                <a:ea typeface="华文楷体" panose="02010600040101010101" charset="-122"/>
                              </a:rPr>
                              <m:t>2</m:t>
                            </m:r>
                          </m:sup>
                        </m:sSup>
                      </m:den>
                    </m:f>
                    <m:r>
                      <a:rPr lang="en-US" altLang="zh-CN" sz="2000" i="1">
                        <a:solidFill>
                          <a:schemeClr val="tx2"/>
                        </a:solidFill>
                        <a:latin typeface="Cambria Math" panose="02040503050406030204" pitchFamily="18" charset="0"/>
                        <a:ea typeface="华文楷体" panose="02010600040101010101" charset="-122"/>
                      </a:rPr>
                      <m:t>+</m:t>
                    </m:r>
                  </m:oMath>
                </a14:m>
                <a:r>
                  <a:rPr lang="en-US" altLang="zh-CN" sz="2000" dirty="0">
                    <a:solidFill>
                      <a:schemeClr val="tx2"/>
                    </a:solidFill>
                    <a:ea typeface="华文楷体" panose="02010600040101010101" charset="-122"/>
                  </a:rPr>
                  <a:t> </a:t>
                </a:r>
                <a14:m>
                  <m:oMath xmlns:m="http://schemas.openxmlformats.org/officeDocument/2006/math">
                    <m:f>
                      <m:fPr>
                        <m:ctrlPr>
                          <a:rPr lang="en-US" altLang="zh-CN" sz="2000" b="0" i="1" smtClean="0">
                            <a:solidFill>
                              <a:schemeClr val="tx2"/>
                            </a:solidFill>
                            <a:latin typeface="Cambria Math" panose="02040503050406030204" pitchFamily="18" charset="0"/>
                            <a:ea typeface="华文楷体" panose="02010600040101010101" charset="-122"/>
                          </a:rPr>
                        </m:ctrlPr>
                      </m:fPr>
                      <m:num>
                        <m:r>
                          <a:rPr lang="en-US" altLang="zh-CN" sz="2000" b="0" i="0" smtClean="0">
                            <a:solidFill>
                              <a:schemeClr val="tx2"/>
                            </a:solidFill>
                            <a:latin typeface="Cambria Math" panose="02040503050406030204" pitchFamily="18" charset="0"/>
                            <a:ea typeface="华文楷体" panose="02010600040101010101" charset="-122"/>
                          </a:rPr>
                          <m:t>1</m:t>
                        </m:r>
                      </m:num>
                      <m:den>
                        <m:r>
                          <m:rPr>
                            <m:sty m:val="p"/>
                          </m:rPr>
                          <a:rPr lang="en-US" altLang="zh-CN" sz="2000" b="0" i="0" smtClean="0">
                            <a:solidFill>
                              <a:schemeClr val="tx2"/>
                            </a:solidFill>
                            <a:latin typeface="Cambria Math" panose="02040503050406030204" pitchFamily="18" charset="0"/>
                            <a:ea typeface="华文楷体" panose="02010600040101010101" charset="-122"/>
                          </a:rPr>
                          <m:t>r</m:t>
                        </m:r>
                      </m:den>
                    </m:f>
                    <m:f>
                      <m:fPr>
                        <m:ctrlPr>
                          <a:rPr lang="en-US" altLang="zh-CN" sz="2000" i="1">
                            <a:solidFill>
                              <a:schemeClr val="tx2"/>
                            </a:solidFill>
                            <a:latin typeface="Cambria Math" panose="02040503050406030204" pitchFamily="18" charset="0"/>
                            <a:ea typeface="华文楷体" panose="02010600040101010101" charset="-122"/>
                          </a:rPr>
                        </m:ctrlPr>
                      </m:fPr>
                      <m:num>
                        <m:r>
                          <a:rPr lang="en-US" altLang="zh-CN" sz="2000" b="0" i="1" smtClean="0">
                            <a:solidFill>
                              <a:schemeClr val="tx2"/>
                            </a:solidFill>
                            <a:latin typeface="Cambria Math" panose="02040503050406030204" pitchFamily="18" charset="0"/>
                            <a:ea typeface="华文楷体" panose="02010600040101010101" charset="-122"/>
                          </a:rPr>
                          <m:t>𝜕</m:t>
                        </m:r>
                      </m:num>
                      <m:den>
                        <m:r>
                          <a:rPr lang="en-US" altLang="zh-CN" sz="2000" i="1">
                            <a:solidFill>
                              <a:schemeClr val="tx2"/>
                            </a:solidFill>
                            <a:latin typeface="Cambria Math" panose="02040503050406030204" pitchFamily="18" charset="0"/>
                            <a:ea typeface="华文楷体" panose="02010600040101010101" charset="-122"/>
                          </a:rPr>
                          <m:t>𝜕</m:t>
                        </m:r>
                        <m:r>
                          <a:rPr lang="en-US" altLang="zh-CN" sz="2000" b="0" i="1" smtClean="0">
                            <a:solidFill>
                              <a:schemeClr val="tx2"/>
                            </a:solidFill>
                            <a:latin typeface="Cambria Math" panose="02040503050406030204" pitchFamily="18" charset="0"/>
                            <a:ea typeface="华文楷体" panose="02010600040101010101" charset="-122"/>
                          </a:rPr>
                          <m:t>𝑟</m:t>
                        </m:r>
                      </m:den>
                    </m:f>
                    <m:r>
                      <a:rPr lang="en-US" altLang="zh-CN" sz="2000" i="1">
                        <a:solidFill>
                          <a:schemeClr val="tx2"/>
                        </a:solidFill>
                        <a:latin typeface="Cambria Math" panose="02040503050406030204" pitchFamily="18" charset="0"/>
                        <a:ea typeface="华文楷体" panose="02010600040101010101" charset="-122"/>
                      </a:rPr>
                      <m:t>+</m:t>
                    </m:r>
                  </m:oMath>
                </a14:m>
                <a:r>
                  <a:rPr lang="en-US" altLang="zh-CN" sz="2000" dirty="0">
                    <a:solidFill>
                      <a:schemeClr val="tx2"/>
                    </a:solidFill>
                    <a:ea typeface="华文楷体" panose="02010600040101010101" charset="-122"/>
                  </a:rPr>
                  <a:t> </a:t>
                </a:r>
                <a14:m>
                  <m:oMath xmlns:m="http://schemas.openxmlformats.org/officeDocument/2006/math">
                    <m:f>
                      <m:fPr>
                        <m:ctrlPr>
                          <a:rPr lang="en-US" altLang="zh-CN" sz="2000" b="0" i="1" smtClean="0">
                            <a:solidFill>
                              <a:schemeClr val="tx2"/>
                            </a:solidFill>
                            <a:latin typeface="Cambria Math" panose="02040503050406030204" pitchFamily="18" charset="0"/>
                            <a:ea typeface="华文楷体" panose="02010600040101010101" charset="-122"/>
                          </a:rPr>
                        </m:ctrlPr>
                      </m:fPr>
                      <m:num>
                        <m:r>
                          <a:rPr lang="en-US" altLang="zh-CN" sz="2000" b="0" i="0" smtClean="0">
                            <a:solidFill>
                              <a:schemeClr val="tx2"/>
                            </a:solidFill>
                            <a:latin typeface="Cambria Math" panose="02040503050406030204" pitchFamily="18" charset="0"/>
                            <a:ea typeface="华文楷体" panose="02010600040101010101" charset="-122"/>
                          </a:rPr>
                          <m:t>1</m:t>
                        </m:r>
                      </m:num>
                      <m:den>
                        <m:r>
                          <m:rPr>
                            <m:sty m:val="p"/>
                          </m:rPr>
                          <a:rPr lang="en-US" altLang="zh-CN" sz="2000" b="0" i="0" smtClean="0">
                            <a:solidFill>
                              <a:schemeClr val="tx2"/>
                            </a:solidFill>
                            <a:latin typeface="Cambria Math" panose="02040503050406030204" pitchFamily="18" charset="0"/>
                            <a:ea typeface="华文楷体" panose="02010600040101010101" charset="-122"/>
                          </a:rPr>
                          <m:t>r</m:t>
                        </m:r>
                      </m:den>
                    </m:f>
                    <m:f>
                      <m:fPr>
                        <m:ctrlPr>
                          <a:rPr lang="en-US" altLang="zh-CN" sz="2000" i="1">
                            <a:solidFill>
                              <a:schemeClr val="tx2"/>
                            </a:solidFill>
                            <a:latin typeface="Cambria Math" panose="02040503050406030204" pitchFamily="18" charset="0"/>
                            <a:ea typeface="华文楷体" panose="02010600040101010101" charset="-122"/>
                          </a:rPr>
                        </m:ctrlPr>
                      </m:fPr>
                      <m:num>
                        <m:sSup>
                          <m:sSupPr>
                            <m:ctrlPr>
                              <a:rPr lang="en-US" altLang="zh-CN" sz="2000" i="1">
                                <a:solidFill>
                                  <a:schemeClr val="tx2"/>
                                </a:solidFill>
                                <a:latin typeface="Cambria Math" panose="02040503050406030204" pitchFamily="18" charset="0"/>
                                <a:ea typeface="华文楷体" panose="02010600040101010101" charset="-122"/>
                              </a:rPr>
                            </m:ctrlPr>
                          </m:sSupPr>
                          <m:e>
                            <m:r>
                              <a:rPr lang="en-US" altLang="zh-CN" sz="2000" i="1">
                                <a:solidFill>
                                  <a:schemeClr val="tx2"/>
                                </a:solidFill>
                                <a:latin typeface="Cambria Math" panose="02040503050406030204" pitchFamily="18" charset="0"/>
                                <a:ea typeface="华文楷体" panose="02010600040101010101" charset="-122"/>
                              </a:rPr>
                              <m:t>𝜕</m:t>
                            </m:r>
                          </m:e>
                          <m:sup>
                            <m:r>
                              <a:rPr lang="en-US" altLang="zh-CN" sz="2000" i="1">
                                <a:solidFill>
                                  <a:schemeClr val="tx2"/>
                                </a:solidFill>
                                <a:latin typeface="Cambria Math" panose="02040503050406030204" pitchFamily="18" charset="0"/>
                                <a:ea typeface="华文楷体" panose="02010600040101010101" charset="-122"/>
                              </a:rPr>
                              <m:t>2</m:t>
                            </m:r>
                          </m:sup>
                        </m:sSup>
                      </m:num>
                      <m:den>
                        <m:r>
                          <a:rPr lang="en-US" altLang="zh-CN" sz="2000" i="1">
                            <a:solidFill>
                              <a:schemeClr val="tx2"/>
                            </a:solidFill>
                            <a:latin typeface="Cambria Math" panose="02040503050406030204" pitchFamily="18" charset="0"/>
                            <a:ea typeface="华文楷体" panose="02010600040101010101" charset="-122"/>
                          </a:rPr>
                          <m:t>𝜕</m:t>
                        </m:r>
                        <m:sSup>
                          <m:sSupPr>
                            <m:ctrlPr>
                              <a:rPr lang="en-US" altLang="zh-CN" sz="2000" i="1">
                                <a:solidFill>
                                  <a:schemeClr val="tx2"/>
                                </a:solidFill>
                                <a:latin typeface="Cambria Math" panose="02040503050406030204" pitchFamily="18" charset="0"/>
                                <a:ea typeface="华文楷体" panose="02010600040101010101" charset="-122"/>
                              </a:rPr>
                            </m:ctrlPr>
                          </m:sSupPr>
                          <m:e>
                            <m:r>
                              <a:rPr lang="en-US" altLang="zh-CN" sz="2000" b="0" i="1" smtClean="0">
                                <a:solidFill>
                                  <a:schemeClr val="tx2"/>
                                </a:solidFill>
                                <a:latin typeface="Cambria Math" panose="02040503050406030204" pitchFamily="18" charset="0"/>
                                <a:ea typeface="华文楷体" panose="02010600040101010101" charset="-122"/>
                              </a:rPr>
                              <m:t>𝜃</m:t>
                            </m:r>
                          </m:e>
                          <m:sup>
                            <m:r>
                              <a:rPr lang="en-US" altLang="zh-CN" sz="2000" i="1">
                                <a:solidFill>
                                  <a:schemeClr val="tx2"/>
                                </a:solidFill>
                                <a:latin typeface="Cambria Math" panose="02040503050406030204" pitchFamily="18" charset="0"/>
                                <a:ea typeface="华文楷体" panose="02010600040101010101" charset="-122"/>
                              </a:rPr>
                              <m:t>2</m:t>
                            </m:r>
                          </m:sup>
                        </m:sSup>
                      </m:den>
                    </m:f>
                    <m:r>
                      <a:rPr lang="en-US" altLang="zh-CN" sz="2000" b="0" i="1" smtClean="0">
                        <a:solidFill>
                          <a:schemeClr val="tx2"/>
                        </a:solidFill>
                        <a:latin typeface="Cambria Math" panose="02040503050406030204" pitchFamily="18" charset="0"/>
                        <a:ea typeface="华文楷体" panose="02010600040101010101" charset="-122"/>
                      </a:rPr>
                      <m:t>+</m:t>
                    </m:r>
                    <m:f>
                      <m:fPr>
                        <m:ctrlPr>
                          <a:rPr lang="en-US" altLang="zh-CN" sz="2000" i="1">
                            <a:solidFill>
                              <a:schemeClr val="tx2"/>
                            </a:solidFill>
                            <a:latin typeface="Cambria Math" panose="02040503050406030204" pitchFamily="18" charset="0"/>
                            <a:ea typeface="华文楷体" panose="02010600040101010101" charset="-122"/>
                          </a:rPr>
                        </m:ctrlPr>
                      </m:fPr>
                      <m:num>
                        <m:sSup>
                          <m:sSupPr>
                            <m:ctrlPr>
                              <a:rPr lang="en-US" altLang="zh-CN" sz="2000" i="1">
                                <a:solidFill>
                                  <a:schemeClr val="tx2"/>
                                </a:solidFill>
                                <a:latin typeface="Cambria Math" panose="02040503050406030204" pitchFamily="18" charset="0"/>
                                <a:ea typeface="华文楷体" panose="02010600040101010101" charset="-122"/>
                              </a:rPr>
                            </m:ctrlPr>
                          </m:sSupPr>
                          <m:e>
                            <m:r>
                              <a:rPr lang="en-US" altLang="zh-CN" sz="2000" i="1">
                                <a:solidFill>
                                  <a:schemeClr val="tx2"/>
                                </a:solidFill>
                                <a:latin typeface="Cambria Math" panose="02040503050406030204" pitchFamily="18" charset="0"/>
                                <a:ea typeface="华文楷体" panose="02010600040101010101" charset="-122"/>
                              </a:rPr>
                              <m:t>𝜕</m:t>
                            </m:r>
                          </m:e>
                          <m:sup>
                            <m:r>
                              <a:rPr lang="en-US" altLang="zh-CN" sz="2000" i="1">
                                <a:solidFill>
                                  <a:schemeClr val="tx2"/>
                                </a:solidFill>
                                <a:latin typeface="Cambria Math" panose="02040503050406030204" pitchFamily="18" charset="0"/>
                                <a:ea typeface="华文楷体" panose="02010600040101010101" charset="-122"/>
                              </a:rPr>
                              <m:t>2</m:t>
                            </m:r>
                          </m:sup>
                        </m:sSup>
                      </m:num>
                      <m:den>
                        <m:r>
                          <a:rPr lang="en-US" altLang="zh-CN" sz="2000" i="1">
                            <a:solidFill>
                              <a:schemeClr val="tx2"/>
                            </a:solidFill>
                            <a:latin typeface="Cambria Math" panose="02040503050406030204" pitchFamily="18" charset="0"/>
                            <a:ea typeface="华文楷体" panose="02010600040101010101" charset="-122"/>
                          </a:rPr>
                          <m:t>𝜕</m:t>
                        </m:r>
                        <m:sSup>
                          <m:sSupPr>
                            <m:ctrlPr>
                              <a:rPr lang="en-US" altLang="zh-CN" sz="2000" i="1">
                                <a:solidFill>
                                  <a:schemeClr val="tx2"/>
                                </a:solidFill>
                                <a:latin typeface="Cambria Math" panose="02040503050406030204" pitchFamily="18" charset="0"/>
                                <a:ea typeface="华文楷体" panose="02010600040101010101" charset="-122"/>
                              </a:rPr>
                            </m:ctrlPr>
                          </m:sSupPr>
                          <m:e>
                            <m:r>
                              <a:rPr lang="en-US" altLang="zh-CN" sz="2000" i="1">
                                <a:solidFill>
                                  <a:schemeClr val="tx2"/>
                                </a:solidFill>
                                <a:latin typeface="Cambria Math" panose="02040503050406030204" pitchFamily="18" charset="0"/>
                                <a:ea typeface="华文楷体" panose="02010600040101010101" charset="-122"/>
                              </a:rPr>
                              <m:t>𝑧</m:t>
                            </m:r>
                          </m:e>
                          <m:sup>
                            <m:r>
                              <a:rPr lang="en-US" altLang="zh-CN" sz="2000" i="1">
                                <a:solidFill>
                                  <a:schemeClr val="tx2"/>
                                </a:solidFill>
                                <a:latin typeface="Cambria Math" panose="02040503050406030204" pitchFamily="18" charset="0"/>
                                <a:ea typeface="华文楷体" panose="02010600040101010101" charset="-122"/>
                              </a:rPr>
                              <m:t>2</m:t>
                            </m:r>
                          </m:sup>
                        </m:sSup>
                      </m:den>
                    </m:f>
                  </m:oMath>
                </a14:m>
                <a:endParaRPr lang="en-US" altLang="zh-CN" sz="2000" dirty="0">
                  <a:solidFill>
                    <a:schemeClr val="tx2"/>
                  </a:solidFill>
                  <a:latin typeface="华文楷体" panose="02010600040101010101" charset="-122"/>
                  <a:ea typeface="华文楷体" panose="02010600040101010101" charset="-122"/>
                </a:endParaRPr>
              </a:p>
              <a:p>
                <a:r>
                  <a:rPr lang="zh-CN" altLang="en-US" sz="2000" dirty="0">
                    <a:solidFill>
                      <a:schemeClr val="tx2"/>
                    </a:solidFill>
                    <a:latin typeface="华文楷体" panose="02010600040101010101" charset="-122"/>
                    <a:ea typeface="华文楷体" panose="02010600040101010101" charset="-122"/>
                  </a:rPr>
                  <a:t>球坐标系：</a:t>
                </a:r>
                <a:r>
                  <a:rPr lang="en-US" altLang="zh-CN" sz="2000" dirty="0">
                    <a:solidFill>
                      <a:schemeClr val="tx2"/>
                    </a:solidFill>
                    <a:ea typeface="华文楷体" panose="02010600040101010101" charset="-122"/>
                  </a:rPr>
                  <a:t> </a:t>
                </a:r>
                <a14:m>
                  <m:oMath xmlns:m="http://schemas.openxmlformats.org/officeDocument/2006/math">
                    <m:sSup>
                      <m:sSupPr>
                        <m:ctrlPr>
                          <a:rPr lang="en-US" altLang="zh-CN" sz="2000" i="1">
                            <a:solidFill>
                              <a:schemeClr val="tx2"/>
                            </a:solidFill>
                            <a:latin typeface="Cambria Math" panose="02040503050406030204" pitchFamily="18" charset="0"/>
                            <a:ea typeface="华文楷体" panose="02010600040101010101" charset="-122"/>
                          </a:rPr>
                        </m:ctrlPr>
                      </m:sSupPr>
                      <m:e>
                        <m:r>
                          <m:rPr>
                            <m:sty m:val="p"/>
                          </m:rPr>
                          <a:rPr lang="en-US" altLang="zh-CN" sz="2000">
                            <a:solidFill>
                              <a:schemeClr val="tx2"/>
                            </a:solidFill>
                            <a:latin typeface="Cambria Math" panose="02040503050406030204" pitchFamily="18" charset="0"/>
                            <a:ea typeface="华文楷体" panose="02010600040101010101" charset="-122"/>
                          </a:rPr>
                          <m:t>∇</m:t>
                        </m:r>
                      </m:e>
                      <m:sup>
                        <m:r>
                          <a:rPr lang="en-US" altLang="zh-CN" sz="2000" i="1">
                            <a:solidFill>
                              <a:schemeClr val="tx2"/>
                            </a:solidFill>
                            <a:latin typeface="Cambria Math" panose="02040503050406030204" pitchFamily="18" charset="0"/>
                            <a:ea typeface="华文楷体" panose="02010600040101010101" charset="-122"/>
                          </a:rPr>
                          <m:t>2</m:t>
                        </m:r>
                      </m:sup>
                    </m:sSup>
                    <m:r>
                      <a:rPr lang="en-US" altLang="zh-CN" sz="2000">
                        <a:solidFill>
                          <a:schemeClr val="tx2"/>
                        </a:solidFill>
                        <a:latin typeface="Cambria Math" panose="02040503050406030204" pitchFamily="18" charset="0"/>
                        <a:ea typeface="华文楷体" panose="02010600040101010101" charset="-122"/>
                      </a:rPr>
                      <m:t>=</m:t>
                    </m:r>
                    <m:f>
                      <m:fPr>
                        <m:ctrlPr>
                          <a:rPr lang="en-US" altLang="zh-CN" sz="2000" i="1">
                            <a:solidFill>
                              <a:schemeClr val="tx2"/>
                            </a:solidFill>
                            <a:latin typeface="Cambria Math" panose="02040503050406030204" pitchFamily="18" charset="0"/>
                            <a:ea typeface="华文楷体" panose="02010600040101010101" charset="-122"/>
                          </a:rPr>
                        </m:ctrlPr>
                      </m:fPr>
                      <m:num>
                        <m:sSup>
                          <m:sSupPr>
                            <m:ctrlPr>
                              <a:rPr lang="en-US" altLang="zh-CN" sz="2000" i="1">
                                <a:solidFill>
                                  <a:schemeClr val="tx2"/>
                                </a:solidFill>
                                <a:latin typeface="Cambria Math" panose="02040503050406030204" pitchFamily="18" charset="0"/>
                                <a:ea typeface="华文楷体" panose="02010600040101010101" charset="-122"/>
                              </a:rPr>
                            </m:ctrlPr>
                          </m:sSupPr>
                          <m:e>
                            <m:r>
                              <a:rPr lang="en-US" altLang="zh-CN" sz="2000" i="1">
                                <a:solidFill>
                                  <a:schemeClr val="tx2"/>
                                </a:solidFill>
                                <a:latin typeface="Cambria Math" panose="02040503050406030204" pitchFamily="18" charset="0"/>
                                <a:ea typeface="华文楷体" panose="02010600040101010101" charset="-122"/>
                              </a:rPr>
                              <m:t>𝜕</m:t>
                            </m:r>
                          </m:e>
                          <m:sup>
                            <m:r>
                              <a:rPr lang="en-US" altLang="zh-CN" sz="2000" i="1">
                                <a:solidFill>
                                  <a:schemeClr val="tx2"/>
                                </a:solidFill>
                                <a:latin typeface="Cambria Math" panose="02040503050406030204" pitchFamily="18" charset="0"/>
                                <a:ea typeface="华文楷体" panose="02010600040101010101" charset="-122"/>
                              </a:rPr>
                              <m:t>2</m:t>
                            </m:r>
                          </m:sup>
                        </m:sSup>
                      </m:num>
                      <m:den>
                        <m:r>
                          <a:rPr lang="en-US" altLang="zh-CN" sz="2000" i="1">
                            <a:solidFill>
                              <a:schemeClr val="tx2"/>
                            </a:solidFill>
                            <a:latin typeface="Cambria Math" panose="02040503050406030204" pitchFamily="18" charset="0"/>
                            <a:ea typeface="华文楷体" panose="02010600040101010101" charset="-122"/>
                          </a:rPr>
                          <m:t>𝜕</m:t>
                        </m:r>
                        <m:sSup>
                          <m:sSupPr>
                            <m:ctrlPr>
                              <a:rPr lang="en-US" altLang="zh-CN" sz="2000" i="1">
                                <a:solidFill>
                                  <a:schemeClr val="tx2"/>
                                </a:solidFill>
                                <a:latin typeface="Cambria Math" panose="02040503050406030204" pitchFamily="18" charset="0"/>
                                <a:ea typeface="华文楷体" panose="02010600040101010101" charset="-122"/>
                              </a:rPr>
                            </m:ctrlPr>
                          </m:sSupPr>
                          <m:e>
                            <m:r>
                              <a:rPr lang="en-US" altLang="zh-CN" sz="2000" i="1">
                                <a:solidFill>
                                  <a:schemeClr val="tx2"/>
                                </a:solidFill>
                                <a:latin typeface="Cambria Math" panose="02040503050406030204" pitchFamily="18" charset="0"/>
                                <a:ea typeface="华文楷体" panose="02010600040101010101" charset="-122"/>
                              </a:rPr>
                              <m:t>𝑟</m:t>
                            </m:r>
                          </m:e>
                          <m:sup>
                            <m:r>
                              <a:rPr lang="en-US" altLang="zh-CN" sz="2000" i="1">
                                <a:solidFill>
                                  <a:schemeClr val="tx2"/>
                                </a:solidFill>
                                <a:latin typeface="Cambria Math" panose="02040503050406030204" pitchFamily="18" charset="0"/>
                                <a:ea typeface="华文楷体" panose="02010600040101010101" charset="-122"/>
                              </a:rPr>
                              <m:t>2</m:t>
                            </m:r>
                          </m:sup>
                        </m:sSup>
                      </m:den>
                    </m:f>
                    <m:r>
                      <a:rPr lang="en-US" altLang="zh-CN" sz="2000" i="1">
                        <a:solidFill>
                          <a:schemeClr val="tx2"/>
                        </a:solidFill>
                        <a:latin typeface="Cambria Math" panose="02040503050406030204" pitchFamily="18" charset="0"/>
                        <a:ea typeface="华文楷体" panose="02010600040101010101" charset="-122"/>
                      </a:rPr>
                      <m:t>+</m:t>
                    </m:r>
                  </m:oMath>
                </a14:m>
                <a:r>
                  <a:rPr lang="en-US" altLang="zh-CN" sz="2000" dirty="0">
                    <a:solidFill>
                      <a:schemeClr val="tx2"/>
                    </a:solidFill>
                    <a:ea typeface="华文楷体" panose="02010600040101010101" charset="-122"/>
                  </a:rPr>
                  <a:t> </a:t>
                </a:r>
                <a14:m>
                  <m:oMath xmlns:m="http://schemas.openxmlformats.org/officeDocument/2006/math">
                    <m:f>
                      <m:fPr>
                        <m:ctrlPr>
                          <a:rPr lang="en-US" altLang="zh-CN" sz="2000" i="1">
                            <a:solidFill>
                              <a:schemeClr val="tx2"/>
                            </a:solidFill>
                            <a:latin typeface="Cambria Math" panose="02040503050406030204" pitchFamily="18" charset="0"/>
                            <a:ea typeface="华文楷体" panose="02010600040101010101" charset="-122"/>
                          </a:rPr>
                        </m:ctrlPr>
                      </m:fPr>
                      <m:num>
                        <m:r>
                          <a:rPr lang="en-US" altLang="zh-CN" sz="2000" i="1" smtClean="0">
                            <a:solidFill>
                              <a:schemeClr val="tx2"/>
                            </a:solidFill>
                            <a:latin typeface="Cambria Math" panose="02040503050406030204" pitchFamily="18" charset="0"/>
                            <a:ea typeface="华文楷体" panose="02010600040101010101" charset="-122"/>
                          </a:rPr>
                          <m:t>2</m:t>
                        </m:r>
                      </m:num>
                      <m:den>
                        <m:r>
                          <m:rPr>
                            <m:sty m:val="p"/>
                          </m:rPr>
                          <a:rPr lang="en-US" altLang="zh-CN" sz="2000">
                            <a:solidFill>
                              <a:schemeClr val="tx2"/>
                            </a:solidFill>
                            <a:latin typeface="Cambria Math" panose="02040503050406030204" pitchFamily="18" charset="0"/>
                            <a:ea typeface="华文楷体" panose="02010600040101010101" charset="-122"/>
                          </a:rPr>
                          <m:t>r</m:t>
                        </m:r>
                      </m:den>
                    </m:f>
                    <m:f>
                      <m:fPr>
                        <m:ctrlPr>
                          <a:rPr lang="en-US" altLang="zh-CN" sz="2000" i="1">
                            <a:solidFill>
                              <a:schemeClr val="tx2"/>
                            </a:solidFill>
                            <a:latin typeface="Cambria Math" panose="02040503050406030204" pitchFamily="18" charset="0"/>
                            <a:ea typeface="华文楷体" panose="02010600040101010101" charset="-122"/>
                          </a:rPr>
                        </m:ctrlPr>
                      </m:fPr>
                      <m:num>
                        <m:r>
                          <a:rPr lang="en-US" altLang="zh-CN" sz="2000" i="1">
                            <a:solidFill>
                              <a:schemeClr val="tx2"/>
                            </a:solidFill>
                            <a:latin typeface="Cambria Math" panose="02040503050406030204" pitchFamily="18" charset="0"/>
                            <a:ea typeface="华文楷体" panose="02010600040101010101" charset="-122"/>
                          </a:rPr>
                          <m:t>𝜕</m:t>
                        </m:r>
                      </m:num>
                      <m:den>
                        <m:r>
                          <a:rPr lang="en-US" altLang="zh-CN" sz="2000" i="1">
                            <a:solidFill>
                              <a:schemeClr val="tx2"/>
                            </a:solidFill>
                            <a:latin typeface="Cambria Math" panose="02040503050406030204" pitchFamily="18" charset="0"/>
                            <a:ea typeface="华文楷体" panose="02010600040101010101" charset="-122"/>
                          </a:rPr>
                          <m:t>𝜕</m:t>
                        </m:r>
                        <m:r>
                          <a:rPr lang="en-US" altLang="zh-CN" sz="2000" i="1">
                            <a:solidFill>
                              <a:schemeClr val="tx2"/>
                            </a:solidFill>
                            <a:latin typeface="Cambria Math" panose="02040503050406030204" pitchFamily="18" charset="0"/>
                            <a:ea typeface="华文楷体" panose="02010600040101010101" charset="-122"/>
                          </a:rPr>
                          <m:t>𝑟</m:t>
                        </m:r>
                      </m:den>
                    </m:f>
                    <m:r>
                      <a:rPr lang="en-US" altLang="zh-CN" sz="2000" i="1">
                        <a:solidFill>
                          <a:schemeClr val="tx2"/>
                        </a:solidFill>
                        <a:latin typeface="Cambria Math" panose="02040503050406030204" pitchFamily="18" charset="0"/>
                        <a:ea typeface="华文楷体" panose="02010600040101010101" charset="-122"/>
                      </a:rPr>
                      <m:t>+</m:t>
                    </m:r>
                  </m:oMath>
                </a14:m>
                <a:r>
                  <a:rPr lang="en-US" altLang="zh-CN" sz="2000" dirty="0">
                    <a:solidFill>
                      <a:schemeClr val="tx2"/>
                    </a:solidFill>
                    <a:ea typeface="华文楷体" panose="02010600040101010101" charset="-122"/>
                  </a:rPr>
                  <a:t> </a:t>
                </a:r>
                <a14:m>
                  <m:oMath xmlns:m="http://schemas.openxmlformats.org/officeDocument/2006/math">
                    <m:f>
                      <m:fPr>
                        <m:ctrlPr>
                          <a:rPr lang="en-US" altLang="zh-CN" sz="2000" i="1">
                            <a:solidFill>
                              <a:schemeClr val="tx2"/>
                            </a:solidFill>
                            <a:latin typeface="Cambria Math" panose="02040503050406030204" pitchFamily="18" charset="0"/>
                            <a:ea typeface="华文楷体" panose="02010600040101010101" charset="-122"/>
                          </a:rPr>
                        </m:ctrlPr>
                      </m:fPr>
                      <m:num>
                        <m:r>
                          <a:rPr lang="en-US" altLang="zh-CN" sz="2000">
                            <a:solidFill>
                              <a:schemeClr val="tx2"/>
                            </a:solidFill>
                            <a:latin typeface="Cambria Math" panose="02040503050406030204" pitchFamily="18" charset="0"/>
                            <a:ea typeface="华文楷体" panose="02010600040101010101" charset="-122"/>
                          </a:rPr>
                          <m:t>1</m:t>
                        </m:r>
                      </m:num>
                      <m:den>
                        <m:r>
                          <m:rPr>
                            <m:sty m:val="p"/>
                          </m:rPr>
                          <a:rPr lang="en-US" altLang="zh-CN" sz="2000">
                            <a:solidFill>
                              <a:schemeClr val="tx2"/>
                            </a:solidFill>
                            <a:latin typeface="Cambria Math" panose="02040503050406030204" pitchFamily="18" charset="0"/>
                            <a:ea typeface="华文楷体" panose="02010600040101010101" charset="-122"/>
                          </a:rPr>
                          <m:t>r</m:t>
                        </m:r>
                      </m:den>
                    </m:f>
                    <m:f>
                      <m:fPr>
                        <m:ctrlPr>
                          <a:rPr lang="en-US" altLang="zh-CN" sz="2000" i="1">
                            <a:solidFill>
                              <a:schemeClr val="tx2"/>
                            </a:solidFill>
                            <a:latin typeface="Cambria Math" panose="02040503050406030204" pitchFamily="18" charset="0"/>
                            <a:ea typeface="华文楷体" panose="02010600040101010101" charset="-122"/>
                          </a:rPr>
                        </m:ctrlPr>
                      </m:fPr>
                      <m:num>
                        <m:sSup>
                          <m:sSupPr>
                            <m:ctrlPr>
                              <a:rPr lang="en-US" altLang="zh-CN" sz="2000" i="1">
                                <a:solidFill>
                                  <a:schemeClr val="tx2"/>
                                </a:solidFill>
                                <a:latin typeface="Cambria Math" panose="02040503050406030204" pitchFamily="18" charset="0"/>
                                <a:ea typeface="华文楷体" panose="02010600040101010101" charset="-122"/>
                              </a:rPr>
                            </m:ctrlPr>
                          </m:sSupPr>
                          <m:e>
                            <m:r>
                              <a:rPr lang="en-US" altLang="zh-CN" sz="2000" i="1">
                                <a:solidFill>
                                  <a:schemeClr val="tx2"/>
                                </a:solidFill>
                                <a:latin typeface="Cambria Math" panose="02040503050406030204" pitchFamily="18" charset="0"/>
                                <a:ea typeface="华文楷体" panose="02010600040101010101" charset="-122"/>
                              </a:rPr>
                              <m:t>𝜕</m:t>
                            </m:r>
                          </m:e>
                          <m:sup>
                            <m:r>
                              <a:rPr lang="en-US" altLang="zh-CN" sz="2000" i="1">
                                <a:solidFill>
                                  <a:schemeClr val="tx2"/>
                                </a:solidFill>
                                <a:latin typeface="Cambria Math" panose="02040503050406030204" pitchFamily="18" charset="0"/>
                                <a:ea typeface="华文楷体" panose="02010600040101010101" charset="-122"/>
                              </a:rPr>
                              <m:t>2</m:t>
                            </m:r>
                          </m:sup>
                        </m:sSup>
                      </m:num>
                      <m:den>
                        <m:r>
                          <a:rPr lang="en-US" altLang="zh-CN" sz="2000" i="1">
                            <a:solidFill>
                              <a:schemeClr val="tx2"/>
                            </a:solidFill>
                            <a:latin typeface="Cambria Math" panose="02040503050406030204" pitchFamily="18" charset="0"/>
                            <a:ea typeface="华文楷体" panose="02010600040101010101" charset="-122"/>
                          </a:rPr>
                          <m:t>𝜕</m:t>
                        </m:r>
                        <m:sSup>
                          <m:sSupPr>
                            <m:ctrlPr>
                              <a:rPr lang="en-US" altLang="zh-CN" sz="2000" i="1">
                                <a:solidFill>
                                  <a:schemeClr val="tx2"/>
                                </a:solidFill>
                                <a:latin typeface="Cambria Math" panose="02040503050406030204" pitchFamily="18" charset="0"/>
                                <a:ea typeface="华文楷体" panose="02010600040101010101" charset="-122"/>
                              </a:rPr>
                            </m:ctrlPr>
                          </m:sSupPr>
                          <m:e>
                            <m:r>
                              <a:rPr lang="en-US" altLang="zh-CN" sz="2000" i="1">
                                <a:solidFill>
                                  <a:schemeClr val="tx2"/>
                                </a:solidFill>
                                <a:latin typeface="Cambria Math" panose="02040503050406030204" pitchFamily="18" charset="0"/>
                                <a:ea typeface="华文楷体" panose="02010600040101010101" charset="-122"/>
                              </a:rPr>
                              <m:t>𝜃</m:t>
                            </m:r>
                          </m:e>
                          <m:sup>
                            <m:r>
                              <a:rPr lang="en-US" altLang="zh-CN" sz="2000" i="1">
                                <a:solidFill>
                                  <a:schemeClr val="tx2"/>
                                </a:solidFill>
                                <a:latin typeface="Cambria Math" panose="02040503050406030204" pitchFamily="18" charset="0"/>
                                <a:ea typeface="华文楷体" panose="02010600040101010101" charset="-122"/>
                              </a:rPr>
                              <m:t>2</m:t>
                            </m:r>
                          </m:sup>
                        </m:sSup>
                      </m:den>
                    </m:f>
                    <m:r>
                      <a:rPr lang="en-US" altLang="zh-CN" sz="2000" i="1">
                        <a:solidFill>
                          <a:schemeClr val="tx2"/>
                        </a:solidFill>
                        <a:latin typeface="Cambria Math" panose="02040503050406030204" pitchFamily="18" charset="0"/>
                        <a:ea typeface="华文楷体" panose="02010600040101010101" charset="-122"/>
                      </a:rPr>
                      <m:t>+</m:t>
                    </m:r>
                    <m:f>
                      <m:fPr>
                        <m:ctrlPr>
                          <a:rPr lang="en-US" altLang="zh-CN" sz="2000" i="1">
                            <a:solidFill>
                              <a:schemeClr val="tx2"/>
                            </a:solidFill>
                            <a:latin typeface="Cambria Math" panose="02040503050406030204" pitchFamily="18" charset="0"/>
                            <a:ea typeface="华文楷体" panose="02010600040101010101" charset="-122"/>
                          </a:rPr>
                        </m:ctrlPr>
                      </m:fPr>
                      <m:num>
                        <m:r>
                          <a:rPr lang="en-US" altLang="zh-CN" sz="2000">
                            <a:solidFill>
                              <a:schemeClr val="tx2"/>
                            </a:solidFill>
                            <a:latin typeface="Cambria Math" panose="02040503050406030204" pitchFamily="18" charset="0"/>
                            <a:ea typeface="华文楷体" panose="02010600040101010101" charset="-122"/>
                          </a:rPr>
                          <m:t>1</m:t>
                        </m:r>
                      </m:num>
                      <m:den>
                        <m:sSup>
                          <m:sSupPr>
                            <m:ctrlPr>
                              <a:rPr lang="en-US" altLang="zh-CN" sz="2000" b="0" i="1" smtClean="0">
                                <a:solidFill>
                                  <a:schemeClr val="tx2"/>
                                </a:solidFill>
                                <a:latin typeface="Cambria Math" panose="02040503050406030204" pitchFamily="18" charset="0"/>
                                <a:ea typeface="华文楷体" panose="02010600040101010101" charset="-122"/>
                              </a:rPr>
                            </m:ctrlPr>
                          </m:sSupPr>
                          <m:e>
                            <m:r>
                              <m:rPr>
                                <m:sty m:val="p"/>
                              </m:rPr>
                              <a:rPr lang="en-US" altLang="zh-CN" sz="2000">
                                <a:solidFill>
                                  <a:schemeClr val="tx2"/>
                                </a:solidFill>
                                <a:latin typeface="Cambria Math" panose="02040503050406030204" pitchFamily="18" charset="0"/>
                                <a:ea typeface="华文楷体" panose="02010600040101010101" charset="-122"/>
                              </a:rPr>
                              <m:t>r</m:t>
                            </m:r>
                          </m:e>
                          <m:sup>
                            <m:r>
                              <a:rPr lang="en-US" altLang="zh-CN" sz="2000" b="0" i="1" smtClean="0">
                                <a:solidFill>
                                  <a:schemeClr val="tx2"/>
                                </a:solidFill>
                                <a:latin typeface="Cambria Math" panose="02040503050406030204" pitchFamily="18" charset="0"/>
                                <a:ea typeface="华文楷体" panose="02010600040101010101" charset="-122"/>
                              </a:rPr>
                              <m:t>2</m:t>
                            </m:r>
                          </m:sup>
                        </m:sSup>
                      </m:den>
                    </m:f>
                    <m:r>
                      <a:rPr lang="en-US" altLang="zh-CN" sz="2000" b="0" i="1" smtClean="0">
                        <a:solidFill>
                          <a:schemeClr val="tx2"/>
                        </a:solidFill>
                        <a:latin typeface="Cambria Math" panose="02040503050406030204" pitchFamily="18" charset="0"/>
                        <a:ea typeface="华文楷体" panose="02010600040101010101" charset="-122"/>
                      </a:rPr>
                      <m:t>𝑐𝑜𝑡</m:t>
                    </m:r>
                    <m:r>
                      <a:rPr lang="en-US" altLang="zh-CN" sz="2000" b="0" i="1" smtClean="0">
                        <a:solidFill>
                          <a:schemeClr val="tx2"/>
                        </a:solidFill>
                        <a:latin typeface="Cambria Math" panose="02040503050406030204" pitchFamily="18" charset="0"/>
                        <a:ea typeface="华文楷体" panose="02010600040101010101" charset="-122"/>
                      </a:rPr>
                      <m:t>𝜃</m:t>
                    </m:r>
                    <m:f>
                      <m:fPr>
                        <m:ctrlPr>
                          <a:rPr lang="en-US" altLang="zh-CN" sz="2000" i="1">
                            <a:solidFill>
                              <a:schemeClr val="tx2"/>
                            </a:solidFill>
                            <a:latin typeface="Cambria Math" panose="02040503050406030204" pitchFamily="18" charset="0"/>
                            <a:ea typeface="华文楷体" panose="02010600040101010101" charset="-122"/>
                          </a:rPr>
                        </m:ctrlPr>
                      </m:fPr>
                      <m:num>
                        <m:r>
                          <a:rPr lang="en-US" altLang="zh-CN" sz="2000" b="0" i="1" smtClean="0">
                            <a:solidFill>
                              <a:schemeClr val="tx2"/>
                            </a:solidFill>
                            <a:latin typeface="Cambria Math" panose="02040503050406030204" pitchFamily="18" charset="0"/>
                            <a:ea typeface="华文楷体" panose="02010600040101010101" charset="-122"/>
                          </a:rPr>
                          <m:t>𝜕</m:t>
                        </m:r>
                      </m:num>
                      <m:den>
                        <m:r>
                          <a:rPr lang="en-US" altLang="zh-CN" sz="2000" i="1">
                            <a:solidFill>
                              <a:schemeClr val="tx2"/>
                            </a:solidFill>
                            <a:latin typeface="Cambria Math" panose="02040503050406030204" pitchFamily="18" charset="0"/>
                            <a:ea typeface="华文楷体" panose="02010600040101010101" charset="-122"/>
                          </a:rPr>
                          <m:t>𝜕</m:t>
                        </m:r>
                        <m:r>
                          <a:rPr lang="en-US" altLang="zh-CN" sz="2000" b="0" i="1" smtClean="0">
                            <a:solidFill>
                              <a:schemeClr val="tx2"/>
                            </a:solidFill>
                            <a:latin typeface="Cambria Math" panose="02040503050406030204" pitchFamily="18" charset="0"/>
                            <a:ea typeface="华文楷体" panose="02010600040101010101" charset="-122"/>
                          </a:rPr>
                          <m:t>𝜃</m:t>
                        </m:r>
                      </m:den>
                    </m:f>
                    <m:r>
                      <a:rPr lang="en-US" altLang="zh-CN" sz="2000" i="1">
                        <a:solidFill>
                          <a:schemeClr val="tx2"/>
                        </a:solidFill>
                        <a:latin typeface="Cambria Math" panose="02040503050406030204" pitchFamily="18" charset="0"/>
                        <a:ea typeface="华文楷体" panose="02010600040101010101" charset="-122"/>
                      </a:rPr>
                      <m:t>+</m:t>
                    </m:r>
                    <m:f>
                      <m:fPr>
                        <m:ctrlPr>
                          <a:rPr lang="en-US" altLang="zh-CN" sz="2000" b="0" i="1" smtClean="0">
                            <a:solidFill>
                              <a:schemeClr val="tx2"/>
                            </a:solidFill>
                            <a:latin typeface="Cambria Math" panose="02040503050406030204" pitchFamily="18" charset="0"/>
                            <a:ea typeface="华文楷体" panose="02010600040101010101" charset="-122"/>
                          </a:rPr>
                        </m:ctrlPr>
                      </m:fPr>
                      <m:num>
                        <m:r>
                          <a:rPr lang="en-US" altLang="zh-CN" sz="2000" b="0" i="1" smtClean="0">
                            <a:solidFill>
                              <a:schemeClr val="tx2"/>
                            </a:solidFill>
                            <a:latin typeface="Cambria Math" panose="02040503050406030204" pitchFamily="18" charset="0"/>
                            <a:ea typeface="华文楷体" panose="02010600040101010101" charset="-122"/>
                          </a:rPr>
                          <m:t>1</m:t>
                        </m:r>
                      </m:num>
                      <m:den>
                        <m:sSup>
                          <m:sSupPr>
                            <m:ctrlPr>
                              <a:rPr lang="en-US" altLang="zh-CN" sz="2000" b="0" i="1" smtClean="0">
                                <a:solidFill>
                                  <a:schemeClr val="tx2"/>
                                </a:solidFill>
                                <a:latin typeface="Cambria Math" panose="02040503050406030204" pitchFamily="18" charset="0"/>
                                <a:ea typeface="华文楷体" panose="02010600040101010101" charset="-122"/>
                              </a:rPr>
                            </m:ctrlPr>
                          </m:sSupPr>
                          <m:e>
                            <m:r>
                              <a:rPr lang="en-US" altLang="zh-CN" sz="2000" b="0" i="1" smtClean="0">
                                <a:solidFill>
                                  <a:schemeClr val="tx2"/>
                                </a:solidFill>
                                <a:latin typeface="Cambria Math" panose="02040503050406030204" pitchFamily="18" charset="0"/>
                                <a:ea typeface="华文楷体" panose="02010600040101010101" charset="-122"/>
                              </a:rPr>
                              <m:t>𝑟</m:t>
                            </m:r>
                          </m:e>
                          <m:sup>
                            <m:r>
                              <a:rPr lang="en-US" altLang="zh-CN" sz="2000" b="0" i="1" smtClean="0">
                                <a:solidFill>
                                  <a:schemeClr val="tx2"/>
                                </a:solidFill>
                                <a:latin typeface="Cambria Math" panose="02040503050406030204" pitchFamily="18" charset="0"/>
                                <a:ea typeface="华文楷体" panose="02010600040101010101" charset="-122"/>
                              </a:rPr>
                              <m:t>2</m:t>
                            </m:r>
                          </m:sup>
                        </m:sSup>
                        <m:func>
                          <m:funcPr>
                            <m:ctrlPr>
                              <a:rPr lang="en-US" altLang="zh-CN" sz="2000" b="0" i="1" smtClean="0">
                                <a:solidFill>
                                  <a:schemeClr val="tx2"/>
                                </a:solidFill>
                                <a:latin typeface="Cambria Math" panose="02040503050406030204" pitchFamily="18" charset="0"/>
                                <a:ea typeface="华文楷体" panose="02010600040101010101" charset="-122"/>
                              </a:rPr>
                            </m:ctrlPr>
                          </m:funcPr>
                          <m:fName>
                            <m:sSup>
                              <m:sSupPr>
                                <m:ctrlPr>
                                  <a:rPr lang="en-US" altLang="zh-CN" sz="2000" b="0" i="1" smtClean="0">
                                    <a:solidFill>
                                      <a:schemeClr val="tx2"/>
                                    </a:solidFill>
                                    <a:latin typeface="Cambria Math" panose="02040503050406030204" pitchFamily="18" charset="0"/>
                                    <a:ea typeface="华文楷体" panose="02010600040101010101" charset="-122"/>
                                  </a:rPr>
                                </m:ctrlPr>
                              </m:sSupPr>
                              <m:e>
                                <m:r>
                                  <m:rPr>
                                    <m:sty m:val="p"/>
                                  </m:rPr>
                                  <a:rPr lang="en-US" altLang="zh-CN" sz="2000" b="0" i="0" smtClean="0">
                                    <a:solidFill>
                                      <a:schemeClr val="tx2"/>
                                    </a:solidFill>
                                    <a:latin typeface="Cambria Math" panose="02040503050406030204" pitchFamily="18" charset="0"/>
                                    <a:ea typeface="华文楷体" panose="02010600040101010101" charset="-122"/>
                                  </a:rPr>
                                  <m:t>sin</m:t>
                                </m:r>
                              </m:e>
                              <m:sup>
                                <m:r>
                                  <a:rPr lang="en-US" altLang="zh-CN" sz="2000" b="0" i="1" smtClean="0">
                                    <a:solidFill>
                                      <a:schemeClr val="tx2"/>
                                    </a:solidFill>
                                    <a:latin typeface="Cambria Math" panose="02040503050406030204" pitchFamily="18" charset="0"/>
                                    <a:ea typeface="华文楷体" panose="02010600040101010101" charset="-122"/>
                                  </a:rPr>
                                  <m:t>2</m:t>
                                </m:r>
                              </m:sup>
                            </m:sSup>
                          </m:fName>
                          <m:e>
                            <m:r>
                              <a:rPr lang="en-US" altLang="zh-CN" sz="2000" b="0" i="1" smtClean="0">
                                <a:solidFill>
                                  <a:schemeClr val="tx2"/>
                                </a:solidFill>
                                <a:latin typeface="Cambria Math" panose="02040503050406030204" pitchFamily="18" charset="0"/>
                                <a:ea typeface="华文楷体" panose="02010600040101010101" charset="-122"/>
                              </a:rPr>
                              <m:t>𝜃</m:t>
                            </m:r>
                          </m:e>
                        </m:func>
                      </m:den>
                    </m:f>
                    <m:f>
                      <m:fPr>
                        <m:ctrlPr>
                          <a:rPr lang="en-US" altLang="zh-CN" sz="2000" i="1">
                            <a:solidFill>
                              <a:schemeClr val="tx2"/>
                            </a:solidFill>
                            <a:latin typeface="Cambria Math" panose="02040503050406030204" pitchFamily="18" charset="0"/>
                            <a:ea typeface="华文楷体" panose="02010600040101010101" charset="-122"/>
                          </a:rPr>
                        </m:ctrlPr>
                      </m:fPr>
                      <m:num>
                        <m:sSup>
                          <m:sSupPr>
                            <m:ctrlPr>
                              <a:rPr lang="en-US" altLang="zh-CN" sz="2000" i="1">
                                <a:solidFill>
                                  <a:schemeClr val="tx2"/>
                                </a:solidFill>
                                <a:latin typeface="Cambria Math" panose="02040503050406030204" pitchFamily="18" charset="0"/>
                                <a:ea typeface="华文楷体" panose="02010600040101010101" charset="-122"/>
                              </a:rPr>
                            </m:ctrlPr>
                          </m:sSupPr>
                          <m:e>
                            <m:r>
                              <a:rPr lang="en-US" altLang="zh-CN" sz="2000" i="1">
                                <a:solidFill>
                                  <a:schemeClr val="tx2"/>
                                </a:solidFill>
                                <a:latin typeface="Cambria Math" panose="02040503050406030204" pitchFamily="18" charset="0"/>
                                <a:ea typeface="华文楷体" panose="02010600040101010101" charset="-122"/>
                              </a:rPr>
                              <m:t>𝜕</m:t>
                            </m:r>
                          </m:e>
                          <m:sup>
                            <m:r>
                              <a:rPr lang="en-US" altLang="zh-CN" sz="2000" i="1">
                                <a:solidFill>
                                  <a:schemeClr val="tx2"/>
                                </a:solidFill>
                                <a:latin typeface="Cambria Math" panose="02040503050406030204" pitchFamily="18" charset="0"/>
                                <a:ea typeface="华文楷体" panose="02010600040101010101" charset="-122"/>
                              </a:rPr>
                              <m:t>2</m:t>
                            </m:r>
                          </m:sup>
                        </m:sSup>
                      </m:num>
                      <m:den>
                        <m:r>
                          <a:rPr lang="en-US" altLang="zh-CN" sz="2000" i="1">
                            <a:solidFill>
                              <a:schemeClr val="tx2"/>
                            </a:solidFill>
                            <a:latin typeface="Cambria Math" panose="02040503050406030204" pitchFamily="18" charset="0"/>
                            <a:ea typeface="华文楷体" panose="02010600040101010101" charset="-122"/>
                          </a:rPr>
                          <m:t>𝜕</m:t>
                        </m:r>
                        <m:sSup>
                          <m:sSupPr>
                            <m:ctrlPr>
                              <a:rPr lang="en-US" altLang="zh-CN" sz="2000" i="1">
                                <a:solidFill>
                                  <a:schemeClr val="tx2"/>
                                </a:solidFill>
                                <a:latin typeface="Cambria Math" panose="02040503050406030204" pitchFamily="18" charset="0"/>
                                <a:ea typeface="华文楷体" panose="02010600040101010101" charset="-122"/>
                              </a:rPr>
                            </m:ctrlPr>
                          </m:sSupPr>
                          <m:e>
                            <m:r>
                              <a:rPr lang="en-US" altLang="zh-CN" sz="2000" b="0" i="1" smtClean="0">
                                <a:solidFill>
                                  <a:schemeClr val="tx2"/>
                                </a:solidFill>
                                <a:latin typeface="Cambria Math" panose="02040503050406030204" pitchFamily="18" charset="0"/>
                                <a:ea typeface="华文楷体" panose="02010600040101010101" charset="-122"/>
                              </a:rPr>
                              <m:t>𝜑</m:t>
                            </m:r>
                          </m:e>
                          <m:sup>
                            <m:r>
                              <a:rPr lang="en-US" altLang="zh-CN" sz="2000" i="1">
                                <a:solidFill>
                                  <a:schemeClr val="tx2"/>
                                </a:solidFill>
                                <a:latin typeface="Cambria Math" panose="02040503050406030204" pitchFamily="18" charset="0"/>
                                <a:ea typeface="华文楷体" panose="02010600040101010101" charset="-122"/>
                              </a:rPr>
                              <m:t>2</m:t>
                            </m:r>
                          </m:sup>
                        </m:sSup>
                      </m:den>
                    </m:f>
                  </m:oMath>
                </a14:m>
                <a:endParaRPr lang="zh-CN" altLang="en-US" sz="2000" dirty="0">
                  <a:solidFill>
                    <a:schemeClr val="tx2"/>
                  </a:solidFill>
                  <a:latin typeface="华文楷体" panose="02010600040101010101" charset="-122"/>
                  <a:ea typeface="华文楷体" panose="02010600040101010101" charset="-122"/>
                </a:endParaRPr>
              </a:p>
              <a:p>
                <a:pPr>
                  <a:lnSpc>
                    <a:spcPct val="150000"/>
                  </a:lnSpc>
                </a:pPr>
                <a:r>
                  <a:rPr lang="zh-CN" altLang="en-US" sz="2200" b="1" dirty="0">
                    <a:solidFill>
                      <a:srgbClr val="0070C0"/>
                    </a:solidFill>
                    <a:latin typeface="华文楷体" panose="02010600040101010101" charset="-122"/>
                    <a:ea typeface="华文楷体" panose="02010600040101010101" charset="-122"/>
                  </a:rPr>
                  <a:t>由</a:t>
                </a:r>
                <a:r>
                  <a:rPr lang="zh-CN" altLang="en-US" sz="2200" b="1" dirty="0">
                    <a:solidFill>
                      <a:srgbClr val="FF0000"/>
                    </a:solidFill>
                    <a:latin typeface="华文楷体" panose="02010600040101010101" charset="-122"/>
                    <a:ea typeface="华文楷体" panose="02010600040101010101" charset="-122"/>
                  </a:rPr>
                  <a:t>菲克定律</a:t>
                </a:r>
                <a:r>
                  <a:rPr lang="zh-CN" altLang="en-US" sz="2200" b="1" dirty="0">
                    <a:solidFill>
                      <a:srgbClr val="0070C0"/>
                    </a:solidFill>
                    <a:latin typeface="华文楷体" panose="02010600040101010101" charset="-122"/>
                    <a:ea typeface="华文楷体" panose="02010600040101010101" charset="-122"/>
                  </a:rPr>
                  <a:t>得出的中子通量与中子流关系</a:t>
                </a:r>
                <a:endParaRPr lang="en-US" altLang="zh-CN" sz="2200" b="1" dirty="0">
                  <a:solidFill>
                    <a:srgbClr val="0070C0"/>
                  </a:solidFill>
                  <a:latin typeface="华文楷体" panose="02010600040101010101" charset="-122"/>
                  <a:ea typeface="华文楷体" panose="02010600040101010101" charset="-122"/>
                </a:endParaRPr>
              </a:p>
              <a:p>
                <a:pPr>
                  <a:lnSpc>
                    <a:spcPct val="150000"/>
                  </a:lnSpc>
                </a:pPr>
                <a14:m>
                  <m:oMath xmlns:m="http://schemas.openxmlformats.org/officeDocument/2006/math">
                    <m:sSub>
                      <m:sSubPr>
                        <m:ctrlPr>
                          <a:rPr lang="en-US" altLang="zh-CN" sz="2000" i="1">
                            <a:solidFill>
                              <a:schemeClr val="tx2"/>
                            </a:solidFill>
                            <a:latin typeface="Cambria Math" panose="02040503050406030204" pitchFamily="18" charset="0"/>
                            <a:ea typeface="华文楷体" panose="02010600040101010101" charset="-122"/>
                          </a:rPr>
                        </m:ctrlPr>
                      </m:sSubPr>
                      <m:e>
                        <m:r>
                          <a:rPr lang="en-US" altLang="zh-CN" sz="2000" b="0" i="1">
                            <a:solidFill>
                              <a:schemeClr val="tx2"/>
                            </a:solidFill>
                            <a:latin typeface="Cambria Math" panose="02040503050406030204" pitchFamily="18" charset="0"/>
                            <a:ea typeface="华文楷体" panose="02010600040101010101" charset="-122"/>
                          </a:rPr>
                          <m:t>𝐽</m:t>
                        </m:r>
                      </m:e>
                      <m:sub>
                        <m:r>
                          <a:rPr lang="en-US" altLang="zh-CN" sz="2000" b="0">
                            <a:solidFill>
                              <a:schemeClr val="tx2"/>
                            </a:solidFill>
                            <a:latin typeface="Cambria Math" panose="02040503050406030204" pitchFamily="18" charset="0"/>
                            <a:ea typeface="华文楷体" panose="02010600040101010101" charset="-122"/>
                          </a:rPr>
                          <m:t>+</m:t>
                        </m:r>
                      </m:sub>
                    </m:sSub>
                    <m:d>
                      <m:dPr>
                        <m:ctrlPr>
                          <a:rPr lang="en-US" altLang="zh-CN" sz="2000" i="1">
                            <a:solidFill>
                              <a:schemeClr val="tx2"/>
                            </a:solidFill>
                            <a:latin typeface="Cambria Math" panose="02040503050406030204" pitchFamily="18" charset="0"/>
                            <a:ea typeface="华文楷体" panose="02010600040101010101" charset="-122"/>
                          </a:rPr>
                        </m:ctrlPr>
                      </m:dPr>
                      <m:e>
                        <m:r>
                          <a:rPr lang="en-US" altLang="zh-CN" sz="2000" b="0" i="1">
                            <a:solidFill>
                              <a:schemeClr val="tx2"/>
                            </a:solidFill>
                            <a:latin typeface="Cambria Math" panose="02040503050406030204" pitchFamily="18" charset="0"/>
                            <a:ea typeface="华文楷体" panose="02010600040101010101" charset="-122"/>
                          </a:rPr>
                          <m:t>𝑟</m:t>
                        </m:r>
                      </m:e>
                    </m:d>
                    <m:r>
                      <a:rPr lang="en-US" altLang="zh-CN" sz="2000" b="0">
                        <a:solidFill>
                          <a:schemeClr val="tx2"/>
                        </a:solidFill>
                        <a:latin typeface="Cambria Math" panose="02040503050406030204" pitchFamily="18" charset="0"/>
                        <a:ea typeface="华文楷体" panose="02010600040101010101" charset="-122"/>
                      </a:rPr>
                      <m:t>=</m:t>
                    </m:r>
                    <m:f>
                      <m:fPr>
                        <m:ctrlPr>
                          <a:rPr lang="en-US" altLang="zh-CN" sz="2000" i="1">
                            <a:solidFill>
                              <a:schemeClr val="tx2"/>
                            </a:solidFill>
                            <a:latin typeface="Cambria Math" panose="02040503050406030204" pitchFamily="18" charset="0"/>
                            <a:ea typeface="华文楷体" panose="02010600040101010101" charset="-122"/>
                          </a:rPr>
                        </m:ctrlPr>
                      </m:fPr>
                      <m:num>
                        <m:r>
                          <a:rPr lang="en-US" altLang="zh-CN" sz="2000" b="0" i="1">
                            <a:solidFill>
                              <a:schemeClr val="tx2"/>
                            </a:solidFill>
                            <a:latin typeface="Cambria Math" panose="02040503050406030204" pitchFamily="18" charset="0"/>
                            <a:ea typeface="华文楷体" panose="02010600040101010101" charset="-122"/>
                          </a:rPr>
                          <m:t>𝜙</m:t>
                        </m:r>
                        <m:d>
                          <m:dPr>
                            <m:ctrlPr>
                              <a:rPr lang="en-US" altLang="zh-CN" sz="2000" i="1">
                                <a:solidFill>
                                  <a:schemeClr val="tx2"/>
                                </a:solidFill>
                                <a:latin typeface="Cambria Math" panose="02040503050406030204" pitchFamily="18" charset="0"/>
                                <a:ea typeface="华文楷体" panose="02010600040101010101" charset="-122"/>
                              </a:rPr>
                            </m:ctrlPr>
                          </m:dPr>
                          <m:e>
                            <m:r>
                              <a:rPr lang="en-US" altLang="zh-CN" sz="2000" b="0" i="1">
                                <a:solidFill>
                                  <a:schemeClr val="tx2"/>
                                </a:solidFill>
                                <a:latin typeface="Cambria Math" panose="02040503050406030204" pitchFamily="18" charset="0"/>
                                <a:ea typeface="华文楷体" panose="02010600040101010101" charset="-122"/>
                              </a:rPr>
                              <m:t>𝑟</m:t>
                            </m:r>
                          </m:e>
                        </m:d>
                      </m:num>
                      <m:den>
                        <m:r>
                          <a:rPr lang="en-US" altLang="zh-CN" sz="2000" b="0" i="1">
                            <a:solidFill>
                              <a:schemeClr val="tx2"/>
                            </a:solidFill>
                            <a:latin typeface="Cambria Math" panose="02040503050406030204" pitchFamily="18" charset="0"/>
                            <a:ea typeface="华文楷体" panose="02010600040101010101" charset="-122"/>
                          </a:rPr>
                          <m:t>4</m:t>
                        </m:r>
                      </m:den>
                    </m:f>
                    <m:r>
                      <a:rPr lang="en-US" altLang="zh-CN" sz="2000" b="0">
                        <a:solidFill>
                          <a:schemeClr val="tx2"/>
                        </a:solidFill>
                        <a:latin typeface="Cambria Math" panose="02040503050406030204" pitchFamily="18" charset="0"/>
                        <a:ea typeface="华文楷体" panose="02010600040101010101" charset="-122"/>
                      </a:rPr>
                      <m:t>−</m:t>
                    </m:r>
                    <m:f>
                      <m:fPr>
                        <m:ctrlPr>
                          <a:rPr lang="en-US" altLang="zh-CN" sz="2000" i="1">
                            <a:solidFill>
                              <a:schemeClr val="tx2"/>
                            </a:solidFill>
                            <a:latin typeface="Cambria Math" panose="02040503050406030204" pitchFamily="18" charset="0"/>
                            <a:ea typeface="华文楷体" panose="02010600040101010101" charset="-122"/>
                          </a:rPr>
                        </m:ctrlPr>
                      </m:fPr>
                      <m:num>
                        <m:r>
                          <a:rPr lang="en-US" altLang="zh-CN" sz="2000" b="0" i="1">
                            <a:solidFill>
                              <a:schemeClr val="tx2"/>
                            </a:solidFill>
                            <a:latin typeface="Cambria Math" panose="02040503050406030204" pitchFamily="18" charset="0"/>
                            <a:ea typeface="华文楷体" panose="02010600040101010101" charset="-122"/>
                          </a:rPr>
                          <m:t>1</m:t>
                        </m:r>
                      </m:num>
                      <m:den>
                        <m:r>
                          <a:rPr lang="en-US" altLang="zh-CN" sz="2000" b="0" i="1">
                            <a:solidFill>
                              <a:schemeClr val="tx2"/>
                            </a:solidFill>
                            <a:latin typeface="Cambria Math" panose="02040503050406030204" pitchFamily="18" charset="0"/>
                            <a:ea typeface="华文楷体" panose="02010600040101010101" charset="-122"/>
                          </a:rPr>
                          <m:t>6</m:t>
                        </m:r>
                        <m:sSub>
                          <m:sSubPr>
                            <m:ctrlPr>
                              <a:rPr lang="en-US" altLang="zh-CN" sz="2000" i="1">
                                <a:solidFill>
                                  <a:schemeClr val="tx2"/>
                                </a:solidFill>
                                <a:latin typeface="Cambria Math" panose="02040503050406030204" pitchFamily="18" charset="0"/>
                                <a:ea typeface="华文楷体" panose="02010600040101010101" charset="-122"/>
                              </a:rPr>
                            </m:ctrlPr>
                          </m:sSubPr>
                          <m:e>
                            <m:r>
                              <m:rPr>
                                <m:sty m:val="p"/>
                              </m:rPr>
                              <a:rPr lang="en-US" altLang="zh-CN" sz="2000" b="0" i="1">
                                <a:solidFill>
                                  <a:schemeClr val="tx2"/>
                                </a:solidFill>
                                <a:latin typeface="Cambria Math" panose="02040503050406030204" pitchFamily="18" charset="0"/>
                                <a:ea typeface="华文楷体" panose="02010600040101010101" charset="-122"/>
                              </a:rPr>
                              <m:t>Σ</m:t>
                            </m:r>
                          </m:e>
                          <m:sub>
                            <m:r>
                              <m:rPr>
                                <m:sty m:val="p"/>
                              </m:rPr>
                              <a:rPr lang="en-US" altLang="zh-CN" sz="2000" b="0" i="1">
                                <a:solidFill>
                                  <a:schemeClr val="tx2"/>
                                </a:solidFill>
                                <a:latin typeface="Cambria Math" panose="02040503050406030204" pitchFamily="18" charset="0"/>
                                <a:ea typeface="华文楷体" panose="02010600040101010101" charset="-122"/>
                              </a:rPr>
                              <m:t>s</m:t>
                            </m:r>
                          </m:sub>
                        </m:sSub>
                      </m:den>
                    </m:f>
                    <m:f>
                      <m:fPr>
                        <m:ctrlPr>
                          <a:rPr lang="en-US" altLang="zh-CN" sz="2000" i="1">
                            <a:solidFill>
                              <a:schemeClr val="tx2"/>
                            </a:solidFill>
                            <a:latin typeface="Cambria Math" panose="02040503050406030204" pitchFamily="18" charset="0"/>
                            <a:ea typeface="华文楷体" panose="02010600040101010101" charset="-122"/>
                          </a:rPr>
                        </m:ctrlPr>
                      </m:fPr>
                      <m:num>
                        <m:r>
                          <a:rPr lang="en-US" altLang="zh-CN" sz="2000" b="0" i="1">
                            <a:solidFill>
                              <a:schemeClr val="tx2"/>
                            </a:solidFill>
                            <a:latin typeface="Cambria Math" panose="02040503050406030204" pitchFamily="18" charset="0"/>
                            <a:ea typeface="华文楷体" panose="02010600040101010101" charset="-122"/>
                          </a:rPr>
                          <m:t>𝜕𝜙</m:t>
                        </m:r>
                        <m:d>
                          <m:dPr>
                            <m:ctrlPr>
                              <a:rPr lang="en-US" altLang="zh-CN" sz="2000" i="1">
                                <a:solidFill>
                                  <a:schemeClr val="tx2"/>
                                </a:solidFill>
                                <a:latin typeface="Cambria Math" panose="02040503050406030204" pitchFamily="18" charset="0"/>
                                <a:ea typeface="华文楷体" panose="02010600040101010101" charset="-122"/>
                              </a:rPr>
                            </m:ctrlPr>
                          </m:dPr>
                          <m:e>
                            <m:r>
                              <a:rPr lang="en-US" altLang="zh-CN" sz="2000" b="0" i="1">
                                <a:solidFill>
                                  <a:schemeClr val="tx2"/>
                                </a:solidFill>
                                <a:latin typeface="Cambria Math" panose="02040503050406030204" pitchFamily="18" charset="0"/>
                                <a:ea typeface="华文楷体" panose="02010600040101010101" charset="-122"/>
                              </a:rPr>
                              <m:t>𝑟</m:t>
                            </m:r>
                          </m:e>
                        </m:d>
                      </m:num>
                      <m:den>
                        <m:r>
                          <a:rPr lang="en-US" altLang="zh-CN" sz="2000" b="0" i="1">
                            <a:solidFill>
                              <a:schemeClr val="tx2"/>
                            </a:solidFill>
                            <a:latin typeface="Cambria Math" panose="02040503050406030204" pitchFamily="18" charset="0"/>
                            <a:ea typeface="华文楷体" panose="02010600040101010101" charset="-122"/>
                          </a:rPr>
                          <m:t>𝜕</m:t>
                        </m:r>
                        <m:r>
                          <a:rPr lang="en-US" altLang="zh-CN" sz="2000" b="0" i="1">
                            <a:solidFill>
                              <a:schemeClr val="tx2"/>
                            </a:solidFill>
                            <a:latin typeface="Cambria Math" panose="02040503050406030204" pitchFamily="18" charset="0"/>
                            <a:ea typeface="华文楷体" panose="02010600040101010101" charset="-122"/>
                          </a:rPr>
                          <m:t>𝑥</m:t>
                        </m:r>
                      </m:den>
                    </m:f>
                  </m:oMath>
                </a14:m>
                <a:r>
                  <a:rPr lang="zh-CN" altLang="en-US" sz="2000" dirty="0">
                    <a:solidFill>
                      <a:schemeClr val="tx2"/>
                    </a:solidFill>
                    <a:ea typeface="华文楷体" panose="02010600040101010101" charset="-122"/>
                  </a:rPr>
                  <a:t>      </a:t>
                </a:r>
                <a14:m>
                  <m:oMath xmlns:m="http://schemas.openxmlformats.org/officeDocument/2006/math">
                    <m:sSub>
                      <m:sSubPr>
                        <m:ctrlPr>
                          <a:rPr lang="en-US" altLang="zh-CN" sz="2000" i="1">
                            <a:solidFill>
                              <a:schemeClr val="tx2"/>
                            </a:solidFill>
                            <a:latin typeface="Cambria Math" panose="02040503050406030204" pitchFamily="18" charset="0"/>
                            <a:ea typeface="华文楷体" panose="02010600040101010101" charset="-122"/>
                          </a:rPr>
                        </m:ctrlPr>
                      </m:sSubPr>
                      <m:e>
                        <m:r>
                          <a:rPr lang="en-US" altLang="zh-CN" sz="2000" i="1">
                            <a:solidFill>
                              <a:schemeClr val="tx2"/>
                            </a:solidFill>
                            <a:latin typeface="Cambria Math" panose="02040503050406030204" pitchFamily="18" charset="0"/>
                            <a:ea typeface="华文楷体" panose="02010600040101010101" charset="-122"/>
                          </a:rPr>
                          <m:t>𝐽</m:t>
                        </m:r>
                      </m:e>
                      <m:sub>
                        <m:r>
                          <a:rPr lang="en-US" altLang="zh-CN" sz="2000" b="0" i="0" smtClean="0">
                            <a:solidFill>
                              <a:schemeClr val="tx2"/>
                            </a:solidFill>
                            <a:latin typeface="Cambria Math" panose="02040503050406030204" pitchFamily="18" charset="0"/>
                            <a:ea typeface="华文楷体" panose="02010600040101010101" charset="-122"/>
                          </a:rPr>
                          <m:t>−</m:t>
                        </m:r>
                      </m:sub>
                    </m:sSub>
                    <m:d>
                      <m:dPr>
                        <m:ctrlPr>
                          <a:rPr lang="en-US" altLang="zh-CN" sz="2000" i="1">
                            <a:solidFill>
                              <a:schemeClr val="tx2"/>
                            </a:solidFill>
                            <a:latin typeface="Cambria Math" panose="02040503050406030204" pitchFamily="18" charset="0"/>
                            <a:ea typeface="华文楷体" panose="02010600040101010101" charset="-122"/>
                          </a:rPr>
                        </m:ctrlPr>
                      </m:dPr>
                      <m:e>
                        <m:r>
                          <a:rPr lang="en-US" altLang="zh-CN" sz="2000" i="1">
                            <a:solidFill>
                              <a:schemeClr val="tx2"/>
                            </a:solidFill>
                            <a:latin typeface="Cambria Math" panose="02040503050406030204" pitchFamily="18" charset="0"/>
                            <a:ea typeface="华文楷体" panose="02010600040101010101" charset="-122"/>
                          </a:rPr>
                          <m:t>𝑟</m:t>
                        </m:r>
                      </m:e>
                    </m:d>
                    <m:r>
                      <a:rPr lang="en-US" altLang="zh-CN" sz="2000">
                        <a:solidFill>
                          <a:schemeClr val="tx2"/>
                        </a:solidFill>
                        <a:latin typeface="Cambria Math" panose="02040503050406030204" pitchFamily="18" charset="0"/>
                        <a:ea typeface="华文楷体" panose="02010600040101010101" charset="-122"/>
                      </a:rPr>
                      <m:t>=</m:t>
                    </m:r>
                    <m:f>
                      <m:fPr>
                        <m:ctrlPr>
                          <a:rPr lang="en-US" altLang="zh-CN" sz="2000" i="1">
                            <a:solidFill>
                              <a:schemeClr val="tx2"/>
                            </a:solidFill>
                            <a:latin typeface="Cambria Math" panose="02040503050406030204" pitchFamily="18" charset="0"/>
                            <a:ea typeface="华文楷体" panose="02010600040101010101" charset="-122"/>
                          </a:rPr>
                        </m:ctrlPr>
                      </m:fPr>
                      <m:num>
                        <m:r>
                          <a:rPr lang="en-US" altLang="zh-CN" sz="2000" i="1">
                            <a:solidFill>
                              <a:schemeClr val="tx2"/>
                            </a:solidFill>
                            <a:latin typeface="Cambria Math" panose="02040503050406030204" pitchFamily="18" charset="0"/>
                            <a:ea typeface="华文楷体" panose="02010600040101010101" charset="-122"/>
                          </a:rPr>
                          <m:t>𝜙</m:t>
                        </m:r>
                        <m:d>
                          <m:dPr>
                            <m:ctrlPr>
                              <a:rPr lang="en-US" altLang="zh-CN" sz="2000" i="1">
                                <a:solidFill>
                                  <a:schemeClr val="tx2"/>
                                </a:solidFill>
                                <a:latin typeface="Cambria Math" panose="02040503050406030204" pitchFamily="18" charset="0"/>
                                <a:ea typeface="华文楷体" panose="02010600040101010101" charset="-122"/>
                              </a:rPr>
                            </m:ctrlPr>
                          </m:dPr>
                          <m:e>
                            <m:r>
                              <a:rPr lang="en-US" altLang="zh-CN" sz="2000" i="1">
                                <a:solidFill>
                                  <a:schemeClr val="tx2"/>
                                </a:solidFill>
                                <a:latin typeface="Cambria Math" panose="02040503050406030204" pitchFamily="18" charset="0"/>
                                <a:ea typeface="华文楷体" panose="02010600040101010101" charset="-122"/>
                              </a:rPr>
                              <m:t>𝑟</m:t>
                            </m:r>
                          </m:e>
                        </m:d>
                      </m:num>
                      <m:den>
                        <m:r>
                          <a:rPr lang="en-US" altLang="zh-CN" sz="2000" i="1">
                            <a:solidFill>
                              <a:schemeClr val="tx2"/>
                            </a:solidFill>
                            <a:latin typeface="Cambria Math" panose="02040503050406030204" pitchFamily="18" charset="0"/>
                            <a:ea typeface="华文楷体" panose="02010600040101010101" charset="-122"/>
                          </a:rPr>
                          <m:t>4</m:t>
                        </m:r>
                      </m:den>
                    </m:f>
                    <m:r>
                      <a:rPr lang="en-US" altLang="zh-CN" sz="2000" b="0" i="0" smtClean="0">
                        <a:solidFill>
                          <a:schemeClr val="tx2"/>
                        </a:solidFill>
                        <a:latin typeface="Cambria Math" panose="02040503050406030204" pitchFamily="18" charset="0"/>
                        <a:ea typeface="华文楷体" panose="02010600040101010101" charset="-122"/>
                      </a:rPr>
                      <m:t>+</m:t>
                    </m:r>
                    <m:f>
                      <m:fPr>
                        <m:ctrlPr>
                          <a:rPr lang="en-US" altLang="zh-CN" sz="2000" i="1">
                            <a:solidFill>
                              <a:schemeClr val="tx2"/>
                            </a:solidFill>
                            <a:latin typeface="Cambria Math" panose="02040503050406030204" pitchFamily="18" charset="0"/>
                            <a:ea typeface="华文楷体" panose="02010600040101010101" charset="-122"/>
                          </a:rPr>
                        </m:ctrlPr>
                      </m:fPr>
                      <m:num>
                        <m:r>
                          <a:rPr lang="en-US" altLang="zh-CN" sz="2000" i="1">
                            <a:solidFill>
                              <a:schemeClr val="tx2"/>
                            </a:solidFill>
                            <a:latin typeface="Cambria Math" panose="02040503050406030204" pitchFamily="18" charset="0"/>
                            <a:ea typeface="华文楷体" panose="02010600040101010101" charset="-122"/>
                          </a:rPr>
                          <m:t>1</m:t>
                        </m:r>
                      </m:num>
                      <m:den>
                        <m:r>
                          <a:rPr lang="en-US" altLang="zh-CN" sz="2000" i="1">
                            <a:solidFill>
                              <a:schemeClr val="tx2"/>
                            </a:solidFill>
                            <a:latin typeface="Cambria Math" panose="02040503050406030204" pitchFamily="18" charset="0"/>
                            <a:ea typeface="华文楷体" panose="02010600040101010101" charset="-122"/>
                          </a:rPr>
                          <m:t>6</m:t>
                        </m:r>
                        <m:sSub>
                          <m:sSubPr>
                            <m:ctrlPr>
                              <a:rPr lang="en-US" altLang="zh-CN" sz="2000" i="1">
                                <a:solidFill>
                                  <a:schemeClr val="tx2"/>
                                </a:solidFill>
                                <a:latin typeface="Cambria Math" panose="02040503050406030204" pitchFamily="18" charset="0"/>
                                <a:ea typeface="华文楷体" panose="02010600040101010101" charset="-122"/>
                              </a:rPr>
                            </m:ctrlPr>
                          </m:sSubPr>
                          <m:e>
                            <m:r>
                              <m:rPr>
                                <m:sty m:val="p"/>
                              </m:rPr>
                              <a:rPr lang="en-US" altLang="zh-CN" sz="2000" i="1">
                                <a:solidFill>
                                  <a:schemeClr val="tx2"/>
                                </a:solidFill>
                                <a:latin typeface="Cambria Math" panose="02040503050406030204" pitchFamily="18" charset="0"/>
                                <a:ea typeface="华文楷体" panose="02010600040101010101" charset="-122"/>
                              </a:rPr>
                              <m:t>Σ</m:t>
                            </m:r>
                          </m:e>
                          <m:sub>
                            <m:r>
                              <m:rPr>
                                <m:sty m:val="p"/>
                              </m:rPr>
                              <a:rPr lang="en-US" altLang="zh-CN" sz="2000" i="1">
                                <a:solidFill>
                                  <a:schemeClr val="tx2"/>
                                </a:solidFill>
                                <a:latin typeface="Cambria Math" panose="02040503050406030204" pitchFamily="18" charset="0"/>
                                <a:ea typeface="华文楷体" panose="02010600040101010101" charset="-122"/>
                              </a:rPr>
                              <m:t>s</m:t>
                            </m:r>
                          </m:sub>
                        </m:sSub>
                      </m:den>
                    </m:f>
                    <m:f>
                      <m:fPr>
                        <m:ctrlPr>
                          <a:rPr lang="en-US" altLang="zh-CN" sz="2000" i="1">
                            <a:solidFill>
                              <a:schemeClr val="tx2"/>
                            </a:solidFill>
                            <a:latin typeface="Cambria Math" panose="02040503050406030204" pitchFamily="18" charset="0"/>
                            <a:ea typeface="华文楷体" panose="02010600040101010101" charset="-122"/>
                          </a:rPr>
                        </m:ctrlPr>
                      </m:fPr>
                      <m:num>
                        <m:r>
                          <a:rPr lang="en-US" altLang="zh-CN" sz="2000" i="1">
                            <a:solidFill>
                              <a:schemeClr val="tx2"/>
                            </a:solidFill>
                            <a:latin typeface="Cambria Math" panose="02040503050406030204" pitchFamily="18" charset="0"/>
                            <a:ea typeface="华文楷体" panose="02010600040101010101" charset="-122"/>
                          </a:rPr>
                          <m:t>𝜕𝜙</m:t>
                        </m:r>
                        <m:d>
                          <m:dPr>
                            <m:ctrlPr>
                              <a:rPr lang="en-US" altLang="zh-CN" sz="2000" i="1">
                                <a:solidFill>
                                  <a:schemeClr val="tx2"/>
                                </a:solidFill>
                                <a:latin typeface="Cambria Math" panose="02040503050406030204" pitchFamily="18" charset="0"/>
                                <a:ea typeface="华文楷体" panose="02010600040101010101" charset="-122"/>
                              </a:rPr>
                            </m:ctrlPr>
                          </m:dPr>
                          <m:e>
                            <m:r>
                              <a:rPr lang="en-US" altLang="zh-CN" sz="2000" i="1">
                                <a:solidFill>
                                  <a:schemeClr val="tx2"/>
                                </a:solidFill>
                                <a:latin typeface="Cambria Math" panose="02040503050406030204" pitchFamily="18" charset="0"/>
                                <a:ea typeface="华文楷体" panose="02010600040101010101" charset="-122"/>
                              </a:rPr>
                              <m:t>𝑟</m:t>
                            </m:r>
                          </m:e>
                        </m:d>
                      </m:num>
                      <m:den>
                        <m:r>
                          <a:rPr lang="en-US" altLang="zh-CN" sz="2000" i="1">
                            <a:solidFill>
                              <a:schemeClr val="tx2"/>
                            </a:solidFill>
                            <a:latin typeface="Cambria Math" panose="02040503050406030204" pitchFamily="18" charset="0"/>
                            <a:ea typeface="华文楷体" panose="02010600040101010101" charset="-122"/>
                          </a:rPr>
                          <m:t>𝜕</m:t>
                        </m:r>
                        <m:r>
                          <a:rPr lang="en-US" altLang="zh-CN" sz="2000" i="1">
                            <a:solidFill>
                              <a:schemeClr val="tx2"/>
                            </a:solidFill>
                            <a:latin typeface="Cambria Math" panose="02040503050406030204" pitchFamily="18" charset="0"/>
                            <a:ea typeface="华文楷体" panose="02010600040101010101" charset="-122"/>
                          </a:rPr>
                          <m:t>𝑥</m:t>
                        </m:r>
                      </m:den>
                    </m:f>
                  </m:oMath>
                </a14:m>
                <a:r>
                  <a:rPr lang="zh-CN" altLang="en-US" sz="2000" dirty="0">
                    <a:solidFill>
                      <a:schemeClr val="tx2"/>
                    </a:solidFill>
                    <a:ea typeface="华文楷体" panose="02010600040101010101" charset="-122"/>
                  </a:rPr>
                  <a:t> </a:t>
                </a:r>
                <a:endParaRPr lang="en-US" altLang="zh-CN" sz="2000" dirty="0">
                  <a:solidFill>
                    <a:schemeClr val="tx2"/>
                  </a:solidFill>
                  <a:ea typeface="华文楷体" panose="02010600040101010101" charset="-122"/>
                </a:endParaRPr>
              </a:p>
              <a:p>
                <a:pPr>
                  <a:lnSpc>
                    <a:spcPct val="150000"/>
                  </a:lnSpc>
                </a:pPr>
                <a14:m>
                  <m:oMath xmlns:m="http://schemas.openxmlformats.org/officeDocument/2006/math">
                    <m:r>
                      <a:rPr lang="en-US" altLang="zh-CN" sz="2000" b="0" i="1" smtClean="0">
                        <a:solidFill>
                          <a:schemeClr val="tx2"/>
                        </a:solidFill>
                        <a:latin typeface="Cambria Math" panose="02040503050406030204" pitchFamily="18" charset="0"/>
                        <a:ea typeface="华文楷体" panose="02010600040101010101" charset="-122"/>
                      </a:rPr>
                      <m:t>𝐽</m:t>
                    </m:r>
                    <m:r>
                      <a:rPr lang="en-US" altLang="zh-CN" sz="2000" b="0" i="1" smtClean="0">
                        <a:solidFill>
                          <a:schemeClr val="tx2"/>
                        </a:solidFill>
                        <a:latin typeface="Cambria Math" panose="02040503050406030204" pitchFamily="18" charset="0"/>
                        <a:ea typeface="华文楷体" panose="02010600040101010101" charset="-122"/>
                      </a:rPr>
                      <m:t>=−</m:t>
                    </m:r>
                    <m:r>
                      <a:rPr lang="en-US" altLang="zh-CN" sz="2000" b="0" i="1" smtClean="0">
                        <a:solidFill>
                          <a:schemeClr val="tx2"/>
                        </a:solidFill>
                        <a:latin typeface="Cambria Math" panose="02040503050406030204" pitchFamily="18" charset="0"/>
                        <a:ea typeface="华文楷体" panose="02010600040101010101" charset="-122"/>
                      </a:rPr>
                      <m:t>𝐷𝑔𝑟𝑎𝑑</m:t>
                    </m:r>
                    <m:r>
                      <a:rPr lang="en-US" altLang="zh-CN" sz="2000" b="0" i="1" smtClean="0">
                        <a:solidFill>
                          <a:schemeClr val="tx2"/>
                        </a:solidFill>
                        <a:latin typeface="Cambria Math" panose="02040503050406030204" pitchFamily="18" charset="0"/>
                        <a:ea typeface="华文楷体" panose="02010600040101010101" charset="-122"/>
                      </a:rPr>
                      <m:t>𝜙</m:t>
                    </m:r>
                    <m:r>
                      <a:rPr lang="en-US" altLang="zh-CN" sz="2000" b="0" i="1" smtClean="0">
                        <a:solidFill>
                          <a:schemeClr val="tx2"/>
                        </a:solidFill>
                        <a:latin typeface="Cambria Math" panose="02040503050406030204" pitchFamily="18" charset="0"/>
                        <a:ea typeface="华文楷体" panose="02010600040101010101" charset="-122"/>
                      </a:rPr>
                      <m:t>=−</m:t>
                    </m:r>
                    <m:f>
                      <m:fPr>
                        <m:ctrlPr>
                          <a:rPr lang="en-US" altLang="zh-CN" sz="2000" b="0" i="1" smtClean="0">
                            <a:solidFill>
                              <a:schemeClr val="tx2"/>
                            </a:solidFill>
                            <a:latin typeface="Cambria Math" panose="02040503050406030204" pitchFamily="18" charset="0"/>
                            <a:ea typeface="华文楷体" panose="02010600040101010101" charset="-122"/>
                          </a:rPr>
                        </m:ctrlPr>
                      </m:fPr>
                      <m:num>
                        <m:sSub>
                          <m:sSubPr>
                            <m:ctrlPr>
                              <a:rPr lang="en-US" altLang="zh-CN" sz="2000" b="0" i="1" smtClean="0">
                                <a:solidFill>
                                  <a:schemeClr val="tx2"/>
                                </a:solidFill>
                                <a:latin typeface="Cambria Math" panose="02040503050406030204" pitchFamily="18" charset="0"/>
                                <a:ea typeface="华文楷体" panose="02010600040101010101" charset="-122"/>
                              </a:rPr>
                            </m:ctrlPr>
                          </m:sSubPr>
                          <m:e>
                            <m:r>
                              <a:rPr lang="en-US" altLang="zh-CN" sz="2000" b="0" i="1" smtClean="0">
                                <a:solidFill>
                                  <a:schemeClr val="tx2"/>
                                </a:solidFill>
                                <a:latin typeface="Cambria Math" panose="02040503050406030204" pitchFamily="18" charset="0"/>
                                <a:ea typeface="华文楷体" panose="02010600040101010101" charset="-122"/>
                              </a:rPr>
                              <m:t>𝜆</m:t>
                            </m:r>
                          </m:e>
                          <m:sub>
                            <m:r>
                              <a:rPr lang="en-US" altLang="zh-CN" sz="2000" b="0" i="1" smtClean="0">
                                <a:solidFill>
                                  <a:schemeClr val="tx2"/>
                                </a:solidFill>
                                <a:latin typeface="Cambria Math" panose="02040503050406030204" pitchFamily="18" charset="0"/>
                                <a:ea typeface="华文楷体" panose="02010600040101010101" charset="-122"/>
                              </a:rPr>
                              <m:t>𝑠</m:t>
                            </m:r>
                          </m:sub>
                        </m:sSub>
                      </m:num>
                      <m:den>
                        <m:r>
                          <a:rPr lang="en-US" altLang="zh-CN" sz="2000" b="0" i="1" smtClean="0">
                            <a:solidFill>
                              <a:schemeClr val="tx2"/>
                            </a:solidFill>
                            <a:latin typeface="Cambria Math" panose="02040503050406030204" pitchFamily="18" charset="0"/>
                            <a:ea typeface="华文楷体" panose="02010600040101010101" charset="-122"/>
                          </a:rPr>
                          <m:t>3</m:t>
                        </m:r>
                      </m:den>
                    </m:f>
                    <m:r>
                      <a:rPr lang="en-US" altLang="zh-CN" sz="2000" b="0" i="1" smtClean="0">
                        <a:solidFill>
                          <a:schemeClr val="tx2"/>
                        </a:solidFill>
                        <a:latin typeface="Cambria Math" panose="02040503050406030204" pitchFamily="18" charset="0"/>
                        <a:ea typeface="华文楷体" panose="02010600040101010101" charset="-122"/>
                      </a:rPr>
                      <m:t>𝑔𝑟𝑎𝑑</m:t>
                    </m:r>
                    <m:r>
                      <a:rPr lang="en-US" altLang="zh-CN" sz="2000" b="0" i="1" smtClean="0">
                        <a:solidFill>
                          <a:schemeClr val="tx2"/>
                        </a:solidFill>
                        <a:latin typeface="Cambria Math" panose="02040503050406030204" pitchFamily="18" charset="0"/>
                        <a:ea typeface="华文楷体" panose="02010600040101010101" charset="-122"/>
                      </a:rPr>
                      <m:t>𝜙</m:t>
                    </m:r>
                  </m:oMath>
                </a14:m>
                <a:r>
                  <a:rPr lang="zh-CN" altLang="en-US" sz="2000" dirty="0">
                    <a:solidFill>
                      <a:schemeClr val="tx2"/>
                    </a:solidFill>
                    <a:ea typeface="华文楷体" panose="02010600040101010101" charset="-122"/>
                  </a:rPr>
                  <a:t> </a:t>
                </a:r>
                <a:endParaRPr lang="zh-CN" altLang="en-US" sz="2000" dirty="0">
                  <a:solidFill>
                    <a:schemeClr val="tx2"/>
                  </a:solidFill>
                  <a:ea typeface="华文楷体" panose="02010600040101010101" charset="-122"/>
                </a:endParaRPr>
              </a:p>
              <a:p>
                <a:pPr>
                  <a:lnSpc>
                    <a:spcPct val="150000"/>
                  </a:lnSpc>
                </a:pPr>
                <a:endParaRPr lang="zh-CN" altLang="en-US" sz="2200" dirty="0">
                  <a:solidFill>
                    <a:schemeClr val="tx2"/>
                  </a:solidFill>
                  <a:ea typeface="华文楷体" panose="02010600040101010101" charset="-122"/>
                </a:endParaRPr>
              </a:p>
            </p:txBody>
          </p:sp>
        </mc:Choice>
        <mc:Fallback>
          <p:sp>
            <p:nvSpPr>
              <p:cNvPr id="3" name="矩形 2"/>
              <p:cNvSpPr>
                <a:spLocks noRot="1" noChangeAspect="1" noMove="1" noResize="1" noEditPoints="1" noAdjustHandles="1" noChangeArrowheads="1" noChangeShapeType="1" noTextEdit="1"/>
              </p:cNvSpPr>
              <p:nvPr/>
            </p:nvSpPr>
            <p:spPr>
              <a:xfrm>
                <a:off x="107504" y="581291"/>
                <a:ext cx="8503200" cy="6407139"/>
              </a:xfrm>
              <a:prstGeom prst="rect">
                <a:avLst/>
              </a:prstGeom>
              <a:blipFill rotWithShape="1">
                <a:blip r:embed="rId1"/>
                <a:stretch>
                  <a:fillRect l="-2" t="-4" r="1" b="4"/>
                </a:stretch>
              </a:blipFill>
            </p:spPr>
            <p:txBody>
              <a:bodyPr/>
              <a:lstStyle/>
              <a:p>
                <a:r>
                  <a:rPr lang="zh-CN" altLang="en-US">
                    <a:noFill/>
                  </a:rPr>
                  <a:t> </a:t>
                </a:r>
              </a:p>
            </p:txBody>
          </p:sp>
        </mc:Fallback>
      </mc:AlternateContent>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2700" dirty="0">
                <a:ln>
                  <a:noFill/>
                </a:ln>
              </a:rPr>
              <a:t>中子通量密度（或中子流）准确求解与斐克定律的应用</a:t>
            </a:r>
            <a:endParaRPr lang="zh-CN" altLang="en-US" sz="2700" dirty="0"/>
          </a:p>
        </p:txBody>
      </p:sp>
      <p:pic>
        <p:nvPicPr>
          <p:cNvPr id="6" name="Picture 5"/>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609725" y="5140660"/>
            <a:ext cx="4343400" cy="174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 Box 7"/>
          <p:cNvSpPr txBox="1">
            <a:spLocks noChangeArrowheads="1"/>
          </p:cNvSpPr>
          <p:nvPr/>
        </p:nvSpPr>
        <p:spPr bwMode="auto">
          <a:xfrm>
            <a:off x="117877" y="5229780"/>
            <a:ext cx="1551245"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200" dirty="0">
                <a:solidFill>
                  <a:schemeClr val="tx2"/>
                </a:solidFill>
                <a:latin typeface="华文楷体" panose="02010600040101010101" charset="-122"/>
                <a:ea typeface="华文楷体" panose="02010600040101010101" charset="-122"/>
              </a:rPr>
              <a:t>错误解法：</a:t>
            </a:r>
            <a:endParaRPr lang="zh-CN" altLang="en-US" sz="2200" dirty="0">
              <a:solidFill>
                <a:schemeClr val="tx2"/>
              </a:solidFill>
              <a:latin typeface="华文楷体" panose="02010600040101010101" charset="-122"/>
              <a:ea typeface="华文楷体" panose="02010600040101010101" charset="-122"/>
            </a:endParaRPr>
          </a:p>
        </p:txBody>
      </p:sp>
      <p:sp>
        <p:nvSpPr>
          <p:cNvPr id="9" name="Text Box 7"/>
          <p:cNvSpPr txBox="1">
            <a:spLocks noChangeArrowheads="1"/>
          </p:cNvSpPr>
          <p:nvPr/>
        </p:nvSpPr>
        <p:spPr bwMode="auto">
          <a:xfrm>
            <a:off x="6164383" y="5642144"/>
            <a:ext cx="255028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dirty="0">
                <a:solidFill>
                  <a:srgbClr val="FF0000"/>
                </a:solidFill>
              </a:rPr>
              <a:t>此处菲克定律不成立！</a:t>
            </a:r>
            <a:endParaRPr lang="zh-CN" altLang="en-US" dirty="0">
              <a:solidFill>
                <a:srgbClr val="FF0000"/>
              </a:solidFill>
            </a:endParaRPr>
          </a:p>
        </p:txBody>
      </p:sp>
      <p:graphicFrame>
        <p:nvGraphicFramePr>
          <p:cNvPr id="10" name="对象 9"/>
          <p:cNvGraphicFramePr>
            <a:graphicFrameLocks noChangeAspect="1"/>
          </p:cNvGraphicFramePr>
          <p:nvPr/>
        </p:nvGraphicFramePr>
        <p:xfrm>
          <a:off x="4826690" y="1895463"/>
          <a:ext cx="4066147" cy="841764"/>
        </p:xfrm>
        <a:graphic>
          <a:graphicData uri="http://schemas.openxmlformats.org/presentationml/2006/ole">
            <mc:AlternateContent xmlns:mc="http://schemas.openxmlformats.org/markup-compatibility/2006">
              <mc:Choice xmlns:v="urn:schemas-microsoft-com:vml" Requires="v">
                <p:oleObj spid="_x0000_s15406" name="Equation" r:id="rId2" imgW="65227200" imgH="13411200" progId="Equation.DSMT4">
                  <p:embed/>
                </p:oleObj>
              </mc:Choice>
              <mc:Fallback>
                <p:oleObj name="Equation" r:id="rId2" imgW="65227200" imgH="13411200" progId="Equation.DSMT4">
                  <p:embed/>
                  <p:pic>
                    <p:nvPicPr>
                      <p:cNvPr id="0" name="对象 9"/>
                      <p:cNvPicPr>
                        <a:picLocks noChangeAspect="1" noChangeArrowheads="1"/>
                      </p:cNvPicPr>
                      <p:nvPr/>
                    </p:nvPicPr>
                    <p:blipFill>
                      <a:blip r:embed="rId3"/>
                      <a:srcRect/>
                      <a:stretch>
                        <a:fillRect/>
                      </a:stretch>
                    </p:blipFill>
                    <p:spPr bwMode="auto">
                      <a:xfrm>
                        <a:off x="4826690" y="1895463"/>
                        <a:ext cx="4066147" cy="841764"/>
                      </a:xfrm>
                      <a:prstGeom prst="rect">
                        <a:avLst/>
                      </a:prstGeom>
                      <a:noFill/>
                    </p:spPr>
                  </p:pic>
                </p:oleObj>
              </mc:Fallback>
            </mc:AlternateContent>
          </a:graphicData>
        </a:graphic>
      </p:graphicFrame>
      <p:cxnSp>
        <p:nvCxnSpPr>
          <p:cNvPr id="11" name="直接箭头连接符 10"/>
          <p:cNvCxnSpPr/>
          <p:nvPr/>
        </p:nvCxnSpPr>
        <p:spPr>
          <a:xfrm flipH="1">
            <a:off x="5724128" y="2783971"/>
            <a:ext cx="1219200" cy="5145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flipH="1" flipV="1">
            <a:off x="7963347" y="4717484"/>
            <a:ext cx="699319" cy="760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13" name="对象 12"/>
          <p:cNvGraphicFramePr>
            <a:graphicFrameLocks noChangeAspect="1"/>
          </p:cNvGraphicFramePr>
          <p:nvPr/>
        </p:nvGraphicFramePr>
        <p:xfrm>
          <a:off x="4361788" y="4941390"/>
          <a:ext cx="4322932" cy="436812"/>
        </p:xfrm>
        <a:graphic>
          <a:graphicData uri="http://schemas.openxmlformats.org/presentationml/2006/ole">
            <mc:AlternateContent xmlns:mc="http://schemas.openxmlformats.org/markup-compatibility/2006">
              <mc:Choice xmlns:v="urn:schemas-microsoft-com:vml" Requires="v">
                <p:oleObj spid="_x0000_s15407" name="Equation" r:id="rId4" imgW="2730500" imgH="279400" progId="Equation.DSMT4">
                  <p:embed/>
                </p:oleObj>
              </mc:Choice>
              <mc:Fallback>
                <p:oleObj name="Equation" r:id="rId4" imgW="2730500" imgH="279400" progId="Equation.DSMT4">
                  <p:embed/>
                  <p:pic>
                    <p:nvPicPr>
                      <p:cNvPr id="0" name="对象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61788" y="4941390"/>
                        <a:ext cx="4322932" cy="436812"/>
                      </a:xfrm>
                      <a:prstGeom prst="rect">
                        <a:avLst/>
                      </a:prstGeom>
                      <a:noFill/>
                    </p:spPr>
                  </p:pic>
                </p:oleObj>
              </mc:Fallback>
            </mc:AlternateContent>
          </a:graphicData>
        </a:graphic>
      </p:graphicFrame>
      <p:sp>
        <p:nvSpPr>
          <p:cNvPr id="23" name="Rectangle 12"/>
          <p:cNvSpPr>
            <a:spLocks noChangeArrowheads="1"/>
          </p:cNvSpPr>
          <p:nvPr/>
        </p:nvSpPr>
        <p:spPr bwMode="auto">
          <a:xfrm>
            <a:off x="503387" y="264807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mc:AlternateContent xmlns:mc="http://schemas.openxmlformats.org/markup-compatibility/2006">
        <mc:Choice xmlns:a14="http://schemas.microsoft.com/office/drawing/2010/main" Requires="a14">
          <p:sp>
            <p:nvSpPr>
              <p:cNvPr id="33" name="矩形 32"/>
              <p:cNvSpPr/>
              <p:nvPr/>
            </p:nvSpPr>
            <p:spPr>
              <a:xfrm>
                <a:off x="212441" y="529205"/>
                <a:ext cx="8428171" cy="4611199"/>
              </a:xfrm>
              <a:prstGeom prst="rect">
                <a:avLst/>
              </a:prstGeom>
            </p:spPr>
            <p:txBody>
              <a:bodyPr wrap="square">
                <a:spAutoFit/>
              </a:bodyPr>
              <a:lstStyle/>
              <a:p>
                <a:pPr>
                  <a:lnSpc>
                    <a:spcPct val="150000"/>
                  </a:lnSpc>
                </a:pPr>
                <a:r>
                  <a:rPr lang="en-US" altLang="zh-CN" sz="2000" dirty="0">
                    <a:solidFill>
                      <a:schemeClr val="tx2"/>
                    </a:solidFill>
                    <a:latin typeface="华文楷体" panose="02010600040101010101" charset="-122"/>
                    <a:ea typeface="华文楷体" panose="02010600040101010101" charset="-122"/>
                  </a:rPr>
                  <a:t>1</a:t>
                </a:r>
                <a:r>
                  <a:rPr lang="zh-CN" altLang="en-US" sz="2000" dirty="0">
                    <a:solidFill>
                      <a:schemeClr val="tx2"/>
                    </a:solidFill>
                    <a:latin typeface="华文楷体" panose="02010600040101010101" charset="-122"/>
                    <a:ea typeface="华文楷体" panose="02010600040101010101" charset="-122"/>
                  </a:rPr>
                  <a:t>．有两束方向相反的平行热中子束射到</a:t>
                </a:r>
                <a:r>
                  <a:rPr lang="en-US" altLang="zh-CN" sz="2000" dirty="0">
                    <a:solidFill>
                      <a:schemeClr val="tx2"/>
                    </a:solidFill>
                    <a:latin typeface="华文楷体" panose="02010600040101010101" charset="-122"/>
                    <a:ea typeface="华文楷体" panose="02010600040101010101" charset="-122"/>
                  </a:rPr>
                  <a:t>235U</a:t>
                </a:r>
                <a:r>
                  <a:rPr lang="zh-CN" altLang="en-US" sz="2000" dirty="0">
                    <a:solidFill>
                      <a:schemeClr val="tx2"/>
                    </a:solidFill>
                    <a:latin typeface="华文楷体" panose="02010600040101010101" charset="-122"/>
                    <a:ea typeface="华文楷体" panose="02010600040101010101" charset="-122"/>
                  </a:rPr>
                  <a:t>的薄片上，设其上某点自左面入射的中子束强度为 </a:t>
                </a:r>
                <a14:m>
                  <m:oMath xmlns:m="http://schemas.openxmlformats.org/officeDocument/2006/math">
                    <m:sSup>
                      <m:sSupPr>
                        <m:ctrlPr>
                          <a:rPr lang="en-US" altLang="zh-CN" sz="2000" b="0" i="1" smtClean="0">
                            <a:solidFill>
                              <a:schemeClr val="tx2"/>
                            </a:solidFill>
                            <a:latin typeface="Cambria Math" panose="02040503050406030204" pitchFamily="18" charset="0"/>
                            <a:ea typeface="华文楷体" panose="02010600040101010101" charset="-122"/>
                          </a:rPr>
                        </m:ctrlPr>
                      </m:sSupPr>
                      <m:e>
                        <m:r>
                          <a:rPr lang="en-US" altLang="zh-CN" sz="2000" b="0" i="1" smtClean="0">
                            <a:solidFill>
                              <a:schemeClr val="tx2"/>
                            </a:solidFill>
                            <a:latin typeface="Cambria Math" panose="02040503050406030204" pitchFamily="18" charset="0"/>
                            <a:ea typeface="华文楷体" panose="02010600040101010101" charset="-122"/>
                          </a:rPr>
                          <m:t>10</m:t>
                        </m:r>
                      </m:e>
                      <m:sup>
                        <m:r>
                          <a:rPr lang="en-US" altLang="zh-CN" sz="2000" b="0" i="1" smtClean="0">
                            <a:solidFill>
                              <a:schemeClr val="tx2"/>
                            </a:solidFill>
                            <a:latin typeface="Cambria Math" panose="02040503050406030204" pitchFamily="18" charset="0"/>
                            <a:ea typeface="华文楷体" panose="02010600040101010101" charset="-122"/>
                          </a:rPr>
                          <m:t>12</m:t>
                        </m:r>
                      </m:sup>
                    </m:sSup>
                    <m:r>
                      <a:rPr lang="en-US" altLang="zh-CN" sz="2000" b="0" i="1" smtClean="0">
                        <a:solidFill>
                          <a:schemeClr val="tx2"/>
                        </a:solidFill>
                        <a:latin typeface="Cambria Math" panose="02040503050406030204" pitchFamily="18" charset="0"/>
                        <a:ea typeface="华文楷体" panose="02010600040101010101" charset="-122"/>
                      </a:rPr>
                      <m:t>𝑐</m:t>
                    </m:r>
                    <m:sSup>
                      <m:sSupPr>
                        <m:ctrlPr>
                          <a:rPr lang="en-US" altLang="zh-CN" sz="2000" b="0" i="1" smtClean="0">
                            <a:solidFill>
                              <a:schemeClr val="tx2"/>
                            </a:solidFill>
                            <a:latin typeface="Cambria Math" panose="02040503050406030204" pitchFamily="18" charset="0"/>
                            <a:ea typeface="华文楷体" panose="02010600040101010101" charset="-122"/>
                          </a:rPr>
                        </m:ctrlPr>
                      </m:sSupPr>
                      <m:e>
                        <m:r>
                          <a:rPr lang="en-US" altLang="zh-CN" sz="2000" b="0" i="1" smtClean="0">
                            <a:solidFill>
                              <a:schemeClr val="tx2"/>
                            </a:solidFill>
                            <a:latin typeface="Cambria Math" panose="02040503050406030204" pitchFamily="18" charset="0"/>
                            <a:ea typeface="华文楷体" panose="02010600040101010101" charset="-122"/>
                          </a:rPr>
                          <m:t>𝑚</m:t>
                        </m:r>
                      </m:e>
                      <m:sup>
                        <m:r>
                          <a:rPr lang="en-US" altLang="zh-CN" sz="2000" b="0" i="1" smtClean="0">
                            <a:solidFill>
                              <a:schemeClr val="tx2"/>
                            </a:solidFill>
                            <a:latin typeface="Cambria Math" panose="02040503050406030204" pitchFamily="18" charset="0"/>
                            <a:ea typeface="华文楷体" panose="02010600040101010101" charset="-122"/>
                          </a:rPr>
                          <m:t>−</m:t>
                        </m:r>
                        <m:r>
                          <a:rPr lang="en-US" altLang="zh-CN" sz="2000" b="0" i="1" smtClean="0">
                            <a:solidFill>
                              <a:schemeClr val="tx2"/>
                            </a:solidFill>
                            <a:latin typeface="Cambria Math" panose="02040503050406030204" pitchFamily="18" charset="0"/>
                            <a:ea typeface="华文楷体" panose="02010600040101010101" charset="-122"/>
                          </a:rPr>
                          <m:t>2</m:t>
                        </m:r>
                      </m:sup>
                    </m:sSup>
                    <m:r>
                      <a:rPr lang="en-US" altLang="zh-CN" sz="2000" b="0" i="1" smtClean="0">
                        <a:solidFill>
                          <a:schemeClr val="tx2"/>
                        </a:solidFill>
                        <a:latin typeface="Cambria Math" panose="02040503050406030204" pitchFamily="18" charset="0"/>
                        <a:ea typeface="华文楷体" panose="02010600040101010101" charset="-122"/>
                      </a:rPr>
                      <m:t>⋅</m:t>
                    </m:r>
                    <m:sSup>
                      <m:sSupPr>
                        <m:ctrlPr>
                          <a:rPr lang="en-US" altLang="zh-CN" sz="2000" b="0" i="1" smtClean="0">
                            <a:solidFill>
                              <a:schemeClr val="tx2"/>
                            </a:solidFill>
                            <a:latin typeface="Cambria Math" panose="02040503050406030204" pitchFamily="18" charset="0"/>
                            <a:ea typeface="华文楷体" panose="02010600040101010101" charset="-122"/>
                          </a:rPr>
                        </m:ctrlPr>
                      </m:sSupPr>
                      <m:e>
                        <m:r>
                          <a:rPr lang="en-US" altLang="zh-CN" sz="2000" b="0" i="1" smtClean="0">
                            <a:solidFill>
                              <a:schemeClr val="tx2"/>
                            </a:solidFill>
                            <a:latin typeface="Cambria Math" panose="02040503050406030204" pitchFamily="18" charset="0"/>
                            <a:ea typeface="华文楷体" panose="02010600040101010101" charset="-122"/>
                          </a:rPr>
                          <m:t>𝑠</m:t>
                        </m:r>
                      </m:e>
                      <m:sup>
                        <m:r>
                          <a:rPr lang="en-US" altLang="zh-CN" sz="2000" b="0" i="1" smtClean="0">
                            <a:solidFill>
                              <a:schemeClr val="tx2"/>
                            </a:solidFill>
                            <a:latin typeface="Cambria Math" panose="02040503050406030204" pitchFamily="18" charset="0"/>
                            <a:ea typeface="华文楷体" panose="02010600040101010101" charset="-122"/>
                          </a:rPr>
                          <m:t>−</m:t>
                        </m:r>
                        <m:r>
                          <a:rPr lang="en-US" altLang="zh-CN" sz="2000" b="0" i="1" smtClean="0">
                            <a:solidFill>
                              <a:schemeClr val="tx2"/>
                            </a:solidFill>
                            <a:latin typeface="Cambria Math" panose="02040503050406030204" pitchFamily="18" charset="0"/>
                            <a:ea typeface="华文楷体" panose="02010600040101010101" charset="-122"/>
                          </a:rPr>
                          <m:t>1</m:t>
                        </m:r>
                      </m:sup>
                    </m:sSup>
                  </m:oMath>
                </a14:m>
                <a:r>
                  <a:rPr lang="zh-CN" altLang="en-US" sz="2000" dirty="0">
                    <a:solidFill>
                      <a:schemeClr val="tx2"/>
                    </a:solidFill>
                    <a:latin typeface="华文楷体" panose="02010600040101010101" charset="-122"/>
                    <a:ea typeface="华文楷体" panose="02010600040101010101" charset="-122"/>
                  </a:rPr>
                  <a:t>。自右面入射的中子束强度为</a:t>
                </a:r>
                <a14:m>
                  <m:oMath xmlns:m="http://schemas.openxmlformats.org/officeDocument/2006/math">
                    <m:r>
                      <a:rPr lang="en-US" altLang="zh-CN" sz="2000" b="0" i="1" smtClean="0">
                        <a:solidFill>
                          <a:schemeClr val="tx2"/>
                        </a:solidFill>
                        <a:latin typeface="Cambria Math" panose="02040503050406030204" pitchFamily="18" charset="0"/>
                        <a:ea typeface="华文楷体" panose="02010600040101010101" charset="-122"/>
                      </a:rPr>
                      <m:t>2</m:t>
                    </m:r>
                    <m:r>
                      <a:rPr lang="en-US" altLang="zh-CN" sz="2000" b="0" i="1" smtClean="0">
                        <a:solidFill>
                          <a:schemeClr val="tx2"/>
                        </a:solidFill>
                        <a:latin typeface="Cambria Math" panose="02040503050406030204" pitchFamily="18" charset="0"/>
                        <a:ea typeface="华文楷体" panose="02010600040101010101" charset="-122"/>
                      </a:rPr>
                      <m:t>×</m:t>
                    </m:r>
                    <m:sSup>
                      <m:sSupPr>
                        <m:ctrlPr>
                          <a:rPr lang="en-US" altLang="zh-CN" sz="2000" b="0" i="1" smtClean="0">
                            <a:solidFill>
                              <a:schemeClr val="tx2"/>
                            </a:solidFill>
                            <a:latin typeface="Cambria Math" panose="02040503050406030204" pitchFamily="18" charset="0"/>
                            <a:ea typeface="华文楷体" panose="02010600040101010101" charset="-122"/>
                          </a:rPr>
                        </m:ctrlPr>
                      </m:sSupPr>
                      <m:e>
                        <m:r>
                          <a:rPr lang="en-US" altLang="zh-CN" sz="2000" b="0" i="1" smtClean="0">
                            <a:solidFill>
                              <a:schemeClr val="tx2"/>
                            </a:solidFill>
                            <a:latin typeface="Cambria Math" panose="02040503050406030204" pitchFamily="18" charset="0"/>
                            <a:ea typeface="华文楷体" panose="02010600040101010101" charset="-122"/>
                          </a:rPr>
                          <m:t>10</m:t>
                        </m:r>
                      </m:e>
                      <m:sup>
                        <m:r>
                          <a:rPr lang="en-US" altLang="zh-CN" sz="2000" b="0" i="1" smtClean="0">
                            <a:solidFill>
                              <a:schemeClr val="tx2"/>
                            </a:solidFill>
                            <a:latin typeface="Cambria Math" panose="02040503050406030204" pitchFamily="18" charset="0"/>
                            <a:ea typeface="华文楷体" panose="02010600040101010101" charset="-122"/>
                          </a:rPr>
                          <m:t>12</m:t>
                        </m:r>
                      </m:sup>
                    </m:sSup>
                    <m:r>
                      <a:rPr lang="en-US" altLang="zh-CN" sz="2000" b="0" i="1" smtClean="0">
                        <a:solidFill>
                          <a:schemeClr val="tx2"/>
                        </a:solidFill>
                        <a:latin typeface="Cambria Math" panose="02040503050406030204" pitchFamily="18" charset="0"/>
                        <a:ea typeface="华文楷体" panose="02010600040101010101" charset="-122"/>
                      </a:rPr>
                      <m:t>𝑐</m:t>
                    </m:r>
                    <m:sSup>
                      <m:sSupPr>
                        <m:ctrlPr>
                          <a:rPr lang="en-US" altLang="zh-CN" sz="2000" b="0" i="1" smtClean="0">
                            <a:solidFill>
                              <a:schemeClr val="tx2"/>
                            </a:solidFill>
                            <a:latin typeface="Cambria Math" panose="02040503050406030204" pitchFamily="18" charset="0"/>
                            <a:ea typeface="华文楷体" panose="02010600040101010101" charset="-122"/>
                          </a:rPr>
                        </m:ctrlPr>
                      </m:sSupPr>
                      <m:e>
                        <m:r>
                          <a:rPr lang="en-US" altLang="zh-CN" sz="2000" b="0" i="1" smtClean="0">
                            <a:solidFill>
                              <a:schemeClr val="tx2"/>
                            </a:solidFill>
                            <a:latin typeface="Cambria Math" panose="02040503050406030204" pitchFamily="18" charset="0"/>
                            <a:ea typeface="华文楷体" panose="02010600040101010101" charset="-122"/>
                          </a:rPr>
                          <m:t>𝑚</m:t>
                        </m:r>
                      </m:e>
                      <m:sup>
                        <m:r>
                          <a:rPr lang="en-US" altLang="zh-CN" sz="2000" b="0" i="1" smtClean="0">
                            <a:solidFill>
                              <a:schemeClr val="tx2"/>
                            </a:solidFill>
                            <a:latin typeface="Cambria Math" panose="02040503050406030204" pitchFamily="18" charset="0"/>
                            <a:ea typeface="华文楷体" panose="02010600040101010101" charset="-122"/>
                          </a:rPr>
                          <m:t>−</m:t>
                        </m:r>
                        <m:r>
                          <a:rPr lang="en-US" altLang="zh-CN" sz="2000" b="0" i="1" smtClean="0">
                            <a:solidFill>
                              <a:schemeClr val="tx2"/>
                            </a:solidFill>
                            <a:latin typeface="Cambria Math" panose="02040503050406030204" pitchFamily="18" charset="0"/>
                            <a:ea typeface="华文楷体" panose="02010600040101010101" charset="-122"/>
                          </a:rPr>
                          <m:t>2</m:t>
                        </m:r>
                      </m:sup>
                    </m:sSup>
                    <m:r>
                      <a:rPr lang="en-US" altLang="zh-CN" sz="2000" b="0" i="1" smtClean="0">
                        <a:solidFill>
                          <a:schemeClr val="tx2"/>
                        </a:solidFill>
                        <a:latin typeface="Cambria Math" panose="02040503050406030204" pitchFamily="18" charset="0"/>
                        <a:ea typeface="华文楷体" panose="02010600040101010101" charset="-122"/>
                      </a:rPr>
                      <m:t>⋅</m:t>
                    </m:r>
                    <m:sSup>
                      <m:sSupPr>
                        <m:ctrlPr>
                          <a:rPr lang="en-US" altLang="zh-CN" sz="2000" b="0" i="1" smtClean="0">
                            <a:solidFill>
                              <a:schemeClr val="tx2"/>
                            </a:solidFill>
                            <a:latin typeface="Cambria Math" panose="02040503050406030204" pitchFamily="18" charset="0"/>
                            <a:ea typeface="华文楷体" panose="02010600040101010101" charset="-122"/>
                          </a:rPr>
                        </m:ctrlPr>
                      </m:sSupPr>
                      <m:e>
                        <m:r>
                          <a:rPr lang="en-US" altLang="zh-CN" sz="2000" b="0" i="1" smtClean="0">
                            <a:solidFill>
                              <a:schemeClr val="tx2"/>
                            </a:solidFill>
                            <a:latin typeface="Cambria Math" panose="02040503050406030204" pitchFamily="18" charset="0"/>
                            <a:ea typeface="华文楷体" panose="02010600040101010101" charset="-122"/>
                          </a:rPr>
                          <m:t>𝑠</m:t>
                        </m:r>
                      </m:e>
                      <m:sup>
                        <m:r>
                          <a:rPr lang="en-US" altLang="zh-CN" sz="2000" b="0" i="1" smtClean="0">
                            <a:solidFill>
                              <a:schemeClr val="tx2"/>
                            </a:solidFill>
                            <a:latin typeface="Cambria Math" panose="02040503050406030204" pitchFamily="18" charset="0"/>
                            <a:ea typeface="华文楷体" panose="02010600040101010101" charset="-122"/>
                          </a:rPr>
                          <m:t>−</m:t>
                        </m:r>
                        <m:r>
                          <a:rPr lang="en-US" altLang="zh-CN" sz="2000" b="0" i="1" smtClean="0">
                            <a:solidFill>
                              <a:schemeClr val="tx2"/>
                            </a:solidFill>
                            <a:latin typeface="Cambria Math" panose="02040503050406030204" pitchFamily="18" charset="0"/>
                            <a:ea typeface="华文楷体" panose="02010600040101010101" charset="-122"/>
                          </a:rPr>
                          <m:t>1</m:t>
                        </m:r>
                      </m:sup>
                    </m:sSup>
                  </m:oMath>
                </a14:m>
                <a:r>
                  <a:rPr lang="zh-CN" altLang="en-US" sz="2000" dirty="0">
                    <a:solidFill>
                      <a:schemeClr val="tx2"/>
                    </a:solidFill>
                    <a:latin typeface="华文楷体" panose="02010600040101010101" charset="-122"/>
                    <a:ea typeface="华文楷体" panose="02010600040101010101" charset="-122"/>
                  </a:rPr>
                  <a:t> 。计算：</a:t>
                </a:r>
                <a:endParaRPr lang="zh-CN" altLang="en-US" sz="2000" dirty="0">
                  <a:solidFill>
                    <a:schemeClr val="tx2"/>
                  </a:solidFill>
                  <a:latin typeface="华文楷体" panose="02010600040101010101" charset="-122"/>
                  <a:ea typeface="华文楷体" panose="02010600040101010101" charset="-122"/>
                </a:endParaRPr>
              </a:p>
              <a:p>
                <a:pPr>
                  <a:lnSpc>
                    <a:spcPct val="150000"/>
                  </a:lnSpc>
                </a:pPr>
                <a:r>
                  <a:rPr lang="en-US" altLang="zh-CN" sz="2000" dirty="0">
                    <a:solidFill>
                      <a:schemeClr val="tx2"/>
                    </a:solidFill>
                    <a:latin typeface="华文楷体" panose="02010600040101010101" charset="-122"/>
                    <a:ea typeface="华文楷体" panose="02010600040101010101" charset="-122"/>
                  </a:rPr>
                  <a:t>(1)</a:t>
                </a:r>
                <a:r>
                  <a:rPr lang="zh-CN" altLang="en-US" sz="2000" dirty="0">
                    <a:solidFill>
                      <a:schemeClr val="tx2"/>
                    </a:solidFill>
                    <a:latin typeface="华文楷体" panose="02010600040101010101" charset="-122"/>
                    <a:ea typeface="华文楷体" panose="02010600040101010101" charset="-122"/>
                  </a:rPr>
                  <a:t>该点的中子通量密度；</a:t>
                </a:r>
                <a:endParaRPr lang="zh-CN" altLang="en-US" sz="2000" dirty="0">
                  <a:solidFill>
                    <a:schemeClr val="tx2"/>
                  </a:solidFill>
                  <a:latin typeface="华文楷体" panose="02010600040101010101" charset="-122"/>
                  <a:ea typeface="华文楷体" panose="02010600040101010101" charset="-122"/>
                </a:endParaRPr>
              </a:p>
              <a:p>
                <a:pPr>
                  <a:lnSpc>
                    <a:spcPct val="150000"/>
                  </a:lnSpc>
                </a:pPr>
                <a:r>
                  <a:rPr lang="en-US" altLang="zh-CN" sz="2000" dirty="0">
                    <a:solidFill>
                      <a:schemeClr val="tx2"/>
                    </a:solidFill>
                    <a:latin typeface="华文楷体" panose="02010600040101010101" charset="-122"/>
                    <a:ea typeface="华文楷体" panose="02010600040101010101" charset="-122"/>
                  </a:rPr>
                  <a:t>(2)</a:t>
                </a:r>
                <a:r>
                  <a:rPr lang="zh-CN" altLang="en-US" sz="2000" dirty="0">
                    <a:solidFill>
                      <a:schemeClr val="tx2"/>
                    </a:solidFill>
                    <a:latin typeface="华文楷体" panose="02010600040101010101" charset="-122"/>
                    <a:ea typeface="华文楷体" panose="02010600040101010101" charset="-122"/>
                  </a:rPr>
                  <a:t>该点的中子流密度；</a:t>
                </a:r>
                <a:endParaRPr lang="zh-CN" altLang="en-US" sz="2000" dirty="0">
                  <a:solidFill>
                    <a:schemeClr val="tx2"/>
                  </a:solidFill>
                  <a:latin typeface="华文楷体" panose="02010600040101010101" charset="-122"/>
                  <a:ea typeface="华文楷体" panose="02010600040101010101" charset="-122"/>
                </a:endParaRPr>
              </a:p>
              <a:p>
                <a:pPr>
                  <a:lnSpc>
                    <a:spcPct val="150000"/>
                  </a:lnSpc>
                </a:pPr>
                <a:r>
                  <a:rPr lang="en-US" altLang="zh-CN" sz="2000" dirty="0">
                    <a:solidFill>
                      <a:schemeClr val="tx2"/>
                    </a:solidFill>
                    <a:latin typeface="华文楷体" panose="02010600040101010101" charset="-122"/>
                    <a:ea typeface="华文楷体" panose="02010600040101010101" charset="-122"/>
                  </a:rPr>
                  <a:t>(3)</a:t>
                </a:r>
                <a:r>
                  <a:rPr lang="zh-CN" altLang="en-US" sz="2000" dirty="0">
                    <a:solidFill>
                      <a:schemeClr val="tx2"/>
                    </a:solidFill>
                    <a:latin typeface="华文楷体" panose="02010600040101010101" charset="-122"/>
                    <a:ea typeface="华文楷体" panose="02010600040101010101" charset="-122"/>
                  </a:rPr>
                  <a:t>设</a:t>
                </a:r>
                <a14:m>
                  <m:oMath xmlns:m="http://schemas.openxmlformats.org/officeDocument/2006/math">
                    <m:sSub>
                      <m:sSubPr>
                        <m:ctrlPr>
                          <a:rPr lang="en-US" altLang="zh-CN" sz="2000" b="0" i="1" smtClean="0">
                            <a:solidFill>
                              <a:schemeClr val="tx2"/>
                            </a:solidFill>
                            <a:latin typeface="Cambria Math" panose="02040503050406030204" pitchFamily="18" charset="0"/>
                            <a:ea typeface="华文楷体" panose="02010600040101010101" charset="-122"/>
                          </a:rPr>
                        </m:ctrlPr>
                      </m:sSubPr>
                      <m:e>
                        <m:r>
                          <m:rPr>
                            <m:sty m:val="p"/>
                          </m:rPr>
                          <a:rPr lang="en-US" altLang="zh-CN" sz="2000" b="0" i="0" smtClean="0">
                            <a:solidFill>
                              <a:schemeClr val="tx2"/>
                            </a:solidFill>
                            <a:latin typeface="Cambria Math" panose="02040503050406030204" pitchFamily="18" charset="0"/>
                            <a:ea typeface="华文楷体" panose="02010600040101010101" charset="-122"/>
                          </a:rPr>
                          <m:t>Σ</m:t>
                        </m:r>
                      </m:e>
                      <m:sub>
                        <m:r>
                          <a:rPr lang="en-US" altLang="zh-CN" sz="2000" b="0" i="1" smtClean="0">
                            <a:solidFill>
                              <a:schemeClr val="tx2"/>
                            </a:solidFill>
                            <a:latin typeface="Cambria Math" panose="02040503050406030204" pitchFamily="18" charset="0"/>
                            <a:ea typeface="华文楷体" panose="02010600040101010101" charset="-122"/>
                          </a:rPr>
                          <m:t>𝑎</m:t>
                        </m:r>
                      </m:sub>
                    </m:sSub>
                    <m:r>
                      <a:rPr lang="en-US" altLang="zh-CN" sz="2000" b="0" i="1" smtClean="0">
                        <a:solidFill>
                          <a:schemeClr val="tx2"/>
                        </a:solidFill>
                        <a:latin typeface="Cambria Math" panose="02040503050406030204" pitchFamily="18" charset="0"/>
                        <a:ea typeface="华文楷体" panose="02010600040101010101" charset="-122"/>
                      </a:rPr>
                      <m:t>=</m:t>
                    </m:r>
                    <m:r>
                      <a:rPr lang="en-US" altLang="zh-CN" sz="2000" b="0" i="1" smtClean="0">
                        <a:solidFill>
                          <a:schemeClr val="tx2"/>
                        </a:solidFill>
                        <a:latin typeface="Cambria Math" panose="02040503050406030204" pitchFamily="18" charset="0"/>
                        <a:ea typeface="华文楷体" panose="02010600040101010101" charset="-122"/>
                      </a:rPr>
                      <m:t>19</m:t>
                    </m:r>
                    <m:r>
                      <a:rPr lang="en-US" altLang="zh-CN" sz="2000" b="0" i="1" smtClean="0">
                        <a:solidFill>
                          <a:schemeClr val="tx2"/>
                        </a:solidFill>
                        <a:latin typeface="Cambria Math" panose="02040503050406030204" pitchFamily="18" charset="0"/>
                        <a:ea typeface="华文楷体" panose="02010600040101010101" charset="-122"/>
                      </a:rPr>
                      <m:t>.</m:t>
                    </m:r>
                    <m:r>
                      <a:rPr lang="en-US" altLang="zh-CN" sz="2000" b="0" i="1" smtClean="0">
                        <a:solidFill>
                          <a:schemeClr val="tx2"/>
                        </a:solidFill>
                        <a:latin typeface="Cambria Math" panose="02040503050406030204" pitchFamily="18" charset="0"/>
                        <a:ea typeface="华文楷体" panose="02010600040101010101" charset="-122"/>
                      </a:rPr>
                      <m:t>2</m:t>
                    </m:r>
                    <m:r>
                      <a:rPr lang="en-US" altLang="zh-CN" sz="2000" b="0" i="1" smtClean="0">
                        <a:solidFill>
                          <a:schemeClr val="tx2"/>
                        </a:solidFill>
                        <a:latin typeface="Cambria Math" panose="02040503050406030204" pitchFamily="18" charset="0"/>
                        <a:ea typeface="华文楷体" panose="02010600040101010101" charset="-122"/>
                      </a:rPr>
                      <m:t>×</m:t>
                    </m:r>
                    <m:sSup>
                      <m:sSupPr>
                        <m:ctrlPr>
                          <a:rPr lang="en-US" altLang="zh-CN" sz="2000" b="0" i="1" smtClean="0">
                            <a:solidFill>
                              <a:schemeClr val="tx2"/>
                            </a:solidFill>
                            <a:latin typeface="Cambria Math" panose="02040503050406030204" pitchFamily="18" charset="0"/>
                            <a:ea typeface="华文楷体" panose="02010600040101010101" charset="-122"/>
                          </a:rPr>
                        </m:ctrlPr>
                      </m:sSupPr>
                      <m:e>
                        <m:r>
                          <a:rPr lang="en-US" altLang="zh-CN" sz="2000" b="0" i="1" smtClean="0">
                            <a:solidFill>
                              <a:schemeClr val="tx2"/>
                            </a:solidFill>
                            <a:latin typeface="Cambria Math" panose="02040503050406030204" pitchFamily="18" charset="0"/>
                            <a:ea typeface="华文楷体" panose="02010600040101010101" charset="-122"/>
                          </a:rPr>
                          <m:t>10</m:t>
                        </m:r>
                      </m:e>
                      <m:sup>
                        <m:r>
                          <a:rPr lang="en-US" altLang="zh-CN" sz="2000" b="0" i="1" smtClean="0">
                            <a:solidFill>
                              <a:schemeClr val="tx2"/>
                            </a:solidFill>
                            <a:latin typeface="Cambria Math" panose="02040503050406030204" pitchFamily="18" charset="0"/>
                            <a:ea typeface="华文楷体" panose="02010600040101010101" charset="-122"/>
                          </a:rPr>
                          <m:t>2</m:t>
                        </m:r>
                      </m:sup>
                    </m:sSup>
                    <m:sSup>
                      <m:sSupPr>
                        <m:ctrlPr>
                          <a:rPr lang="en-US" altLang="zh-CN" sz="2000" b="0" i="1" smtClean="0">
                            <a:solidFill>
                              <a:schemeClr val="tx2"/>
                            </a:solidFill>
                            <a:latin typeface="Cambria Math" panose="02040503050406030204" pitchFamily="18" charset="0"/>
                            <a:ea typeface="华文楷体" panose="02010600040101010101" charset="-122"/>
                          </a:rPr>
                        </m:ctrlPr>
                      </m:sSupPr>
                      <m:e>
                        <m:r>
                          <a:rPr lang="en-US" altLang="zh-CN" sz="2000" b="0" i="1" smtClean="0">
                            <a:solidFill>
                              <a:schemeClr val="tx2"/>
                            </a:solidFill>
                            <a:latin typeface="Cambria Math" panose="02040503050406030204" pitchFamily="18" charset="0"/>
                            <a:ea typeface="华文楷体" panose="02010600040101010101" charset="-122"/>
                          </a:rPr>
                          <m:t>𝑚</m:t>
                        </m:r>
                      </m:e>
                      <m:sup>
                        <m:r>
                          <a:rPr lang="en-US" altLang="zh-CN" sz="2000" b="0" i="1" smtClean="0">
                            <a:solidFill>
                              <a:schemeClr val="tx2"/>
                            </a:solidFill>
                            <a:latin typeface="Cambria Math" panose="02040503050406030204" pitchFamily="18" charset="0"/>
                            <a:ea typeface="华文楷体" panose="02010600040101010101" charset="-122"/>
                          </a:rPr>
                          <m:t>−</m:t>
                        </m:r>
                        <m:r>
                          <a:rPr lang="en-US" altLang="zh-CN" sz="2000" b="0" i="1" smtClean="0">
                            <a:solidFill>
                              <a:schemeClr val="tx2"/>
                            </a:solidFill>
                            <a:latin typeface="Cambria Math" panose="02040503050406030204" pitchFamily="18" charset="0"/>
                            <a:ea typeface="华文楷体" panose="02010600040101010101" charset="-122"/>
                          </a:rPr>
                          <m:t>1</m:t>
                        </m:r>
                      </m:sup>
                    </m:sSup>
                  </m:oMath>
                </a14:m>
                <a:r>
                  <a:rPr lang="zh-CN" altLang="en-US" sz="2000" dirty="0">
                    <a:solidFill>
                      <a:schemeClr val="tx2"/>
                    </a:solidFill>
                    <a:latin typeface="华文楷体" panose="02010600040101010101" charset="-122"/>
                    <a:ea typeface="华文楷体" panose="02010600040101010101" charset="-122"/>
                  </a:rPr>
                  <a:t>，求该点的吸收率。</a:t>
                </a:r>
                <a:endParaRPr lang="en-US" altLang="zh-CN" sz="2000" dirty="0">
                  <a:solidFill>
                    <a:schemeClr val="tx2"/>
                  </a:solidFill>
                  <a:latin typeface="华文楷体" panose="02010600040101010101" charset="-122"/>
                  <a:ea typeface="华文楷体" panose="02010600040101010101" charset="-122"/>
                </a:endParaRPr>
              </a:p>
              <a:p>
                <a:pPr>
                  <a:lnSpc>
                    <a:spcPct val="150000"/>
                  </a:lnSpc>
                </a:pPr>
                <a:r>
                  <a:rPr lang="zh-CN" altLang="en-US" sz="2000" dirty="0">
                    <a:solidFill>
                      <a:schemeClr val="tx2"/>
                    </a:solidFill>
                    <a:latin typeface="华文楷体" panose="02010600040101010101" charset="-122"/>
                    <a:ea typeface="华文楷体" panose="02010600040101010101" charset="-122"/>
                  </a:rPr>
                  <a:t>解：</a:t>
                </a:r>
                <a:r>
                  <a:rPr lang="en-US" altLang="zh-CN" sz="2000" dirty="0">
                    <a:solidFill>
                      <a:schemeClr val="tx2"/>
                    </a:solidFill>
                    <a:latin typeface="华文楷体" panose="02010600040101010101" charset="-122"/>
                    <a:ea typeface="华文楷体" panose="02010600040101010101" charset="-122"/>
                  </a:rPr>
                  <a:t>(1)</a:t>
                </a:r>
                <a:r>
                  <a:rPr lang="zh-CN" altLang="en-US" sz="2000" dirty="0">
                    <a:solidFill>
                      <a:schemeClr val="tx2"/>
                    </a:solidFill>
                    <a:latin typeface="华文楷体" panose="02010600040101010101" charset="-122"/>
                    <a:ea typeface="华文楷体" panose="02010600040101010101" charset="-122"/>
                  </a:rPr>
                  <a:t>总的中子通量密度：</a:t>
                </a:r>
                <a14:m>
                  <m:oMath xmlns:m="http://schemas.openxmlformats.org/officeDocument/2006/math">
                    <m:r>
                      <m:rPr>
                        <m:sty m:val="p"/>
                      </m:rPr>
                      <a:rPr lang="en-US" altLang="zh-CN" sz="2000" b="0" i="0" smtClean="0">
                        <a:solidFill>
                          <a:schemeClr val="tx2"/>
                        </a:solidFill>
                        <a:latin typeface="Cambria Math" panose="02040503050406030204" pitchFamily="18" charset="0"/>
                        <a:ea typeface="华文楷体" panose="02010600040101010101" charset="-122"/>
                      </a:rPr>
                      <m:t>Φ</m:t>
                    </m:r>
                    <m:r>
                      <a:rPr lang="en-US" altLang="zh-CN" sz="2000" b="0" i="1" smtClean="0">
                        <a:solidFill>
                          <a:schemeClr val="tx2"/>
                        </a:solidFill>
                        <a:latin typeface="Cambria Math" panose="02040503050406030204" pitchFamily="18" charset="0"/>
                        <a:ea typeface="华文楷体" panose="02010600040101010101" charset="-122"/>
                      </a:rPr>
                      <m:t>=</m:t>
                    </m:r>
                    <m:sSup>
                      <m:sSupPr>
                        <m:ctrlPr>
                          <a:rPr lang="en-US" altLang="zh-CN" sz="2000" b="0" i="1" smtClean="0">
                            <a:solidFill>
                              <a:schemeClr val="tx2"/>
                            </a:solidFill>
                            <a:latin typeface="Cambria Math" panose="02040503050406030204" pitchFamily="18" charset="0"/>
                            <a:ea typeface="华文楷体" panose="02010600040101010101" charset="-122"/>
                          </a:rPr>
                        </m:ctrlPr>
                      </m:sSupPr>
                      <m:e>
                        <m:r>
                          <a:rPr lang="en-US" altLang="zh-CN" sz="2000" b="0" i="1" smtClean="0">
                            <a:solidFill>
                              <a:schemeClr val="tx2"/>
                            </a:solidFill>
                            <a:latin typeface="Cambria Math" panose="02040503050406030204" pitchFamily="18" charset="0"/>
                            <a:ea typeface="华文楷体" panose="02010600040101010101" charset="-122"/>
                          </a:rPr>
                          <m:t>𝐼</m:t>
                        </m:r>
                      </m:e>
                      <m:sup>
                        <m:r>
                          <a:rPr lang="en-US" altLang="zh-CN" sz="2000" b="0" i="1" smtClean="0">
                            <a:solidFill>
                              <a:schemeClr val="tx2"/>
                            </a:solidFill>
                            <a:latin typeface="Cambria Math" panose="02040503050406030204" pitchFamily="18" charset="0"/>
                            <a:ea typeface="华文楷体" panose="02010600040101010101" charset="-122"/>
                          </a:rPr>
                          <m:t>+</m:t>
                        </m:r>
                      </m:sup>
                    </m:sSup>
                    <m:r>
                      <a:rPr lang="en-US" altLang="zh-CN" sz="2000" b="0" i="1" smtClean="0">
                        <a:solidFill>
                          <a:schemeClr val="tx2"/>
                        </a:solidFill>
                        <a:latin typeface="Cambria Math" panose="02040503050406030204" pitchFamily="18" charset="0"/>
                        <a:ea typeface="华文楷体" panose="02010600040101010101" charset="-122"/>
                      </a:rPr>
                      <m:t>+</m:t>
                    </m:r>
                    <m:sSup>
                      <m:sSupPr>
                        <m:ctrlPr>
                          <a:rPr lang="en-US" altLang="zh-CN" sz="2000" b="0" i="1" smtClean="0">
                            <a:solidFill>
                              <a:schemeClr val="tx2"/>
                            </a:solidFill>
                            <a:latin typeface="Cambria Math" panose="02040503050406030204" pitchFamily="18" charset="0"/>
                            <a:ea typeface="华文楷体" panose="02010600040101010101" charset="-122"/>
                          </a:rPr>
                        </m:ctrlPr>
                      </m:sSupPr>
                      <m:e>
                        <m:r>
                          <a:rPr lang="en-US" altLang="zh-CN" sz="2000" b="0" i="1" smtClean="0">
                            <a:solidFill>
                              <a:schemeClr val="tx2"/>
                            </a:solidFill>
                            <a:latin typeface="Cambria Math" panose="02040503050406030204" pitchFamily="18" charset="0"/>
                            <a:ea typeface="华文楷体" panose="02010600040101010101" charset="-122"/>
                          </a:rPr>
                          <m:t>𝐼</m:t>
                        </m:r>
                      </m:e>
                      <m:sup>
                        <m:r>
                          <a:rPr lang="en-US" altLang="zh-CN" sz="2000" b="0" i="1" smtClean="0">
                            <a:solidFill>
                              <a:schemeClr val="tx2"/>
                            </a:solidFill>
                            <a:latin typeface="Cambria Math" panose="02040503050406030204" pitchFamily="18" charset="0"/>
                            <a:ea typeface="华文楷体" panose="02010600040101010101" charset="-122"/>
                          </a:rPr>
                          <m:t>−</m:t>
                        </m:r>
                      </m:sup>
                    </m:sSup>
                    <m:r>
                      <a:rPr lang="en-US" altLang="zh-CN" sz="2000" b="0" i="1" smtClean="0">
                        <a:solidFill>
                          <a:schemeClr val="tx2"/>
                        </a:solidFill>
                        <a:latin typeface="Cambria Math" panose="02040503050406030204" pitchFamily="18" charset="0"/>
                        <a:ea typeface="华文楷体" panose="02010600040101010101" charset="-122"/>
                      </a:rPr>
                      <m:t>=</m:t>
                    </m:r>
                    <m:r>
                      <a:rPr lang="en-US" altLang="zh-CN" sz="2000" b="0" i="1" smtClean="0">
                        <a:solidFill>
                          <a:schemeClr val="tx2"/>
                        </a:solidFill>
                        <a:latin typeface="Cambria Math" panose="02040503050406030204" pitchFamily="18" charset="0"/>
                        <a:ea typeface="华文楷体" panose="02010600040101010101" charset="-122"/>
                      </a:rPr>
                      <m:t>3</m:t>
                    </m:r>
                    <m:r>
                      <a:rPr lang="en-US" altLang="zh-CN" sz="2000" b="0" i="1" smtClean="0">
                        <a:solidFill>
                          <a:schemeClr val="tx2"/>
                        </a:solidFill>
                        <a:latin typeface="Cambria Math" panose="02040503050406030204" pitchFamily="18" charset="0"/>
                        <a:ea typeface="华文楷体" panose="02010600040101010101" charset="-122"/>
                      </a:rPr>
                      <m:t>×</m:t>
                    </m:r>
                    <m:sSup>
                      <m:sSupPr>
                        <m:ctrlPr>
                          <a:rPr lang="en-US" altLang="zh-CN" sz="2000" b="0" i="1" smtClean="0">
                            <a:solidFill>
                              <a:schemeClr val="tx2"/>
                            </a:solidFill>
                            <a:latin typeface="Cambria Math" panose="02040503050406030204" pitchFamily="18" charset="0"/>
                            <a:ea typeface="华文楷体" panose="02010600040101010101" charset="-122"/>
                          </a:rPr>
                        </m:ctrlPr>
                      </m:sSupPr>
                      <m:e>
                        <m:r>
                          <a:rPr lang="en-US" altLang="zh-CN" sz="2000" b="0" i="1" smtClean="0">
                            <a:solidFill>
                              <a:schemeClr val="tx2"/>
                            </a:solidFill>
                            <a:latin typeface="Cambria Math" panose="02040503050406030204" pitchFamily="18" charset="0"/>
                            <a:ea typeface="华文楷体" panose="02010600040101010101" charset="-122"/>
                          </a:rPr>
                          <m:t>10</m:t>
                        </m:r>
                      </m:e>
                      <m:sup>
                        <m:r>
                          <a:rPr lang="en-US" altLang="zh-CN" sz="2000" b="0" i="1" smtClean="0">
                            <a:solidFill>
                              <a:schemeClr val="tx2"/>
                            </a:solidFill>
                            <a:latin typeface="Cambria Math" panose="02040503050406030204" pitchFamily="18" charset="0"/>
                            <a:ea typeface="华文楷体" panose="02010600040101010101" charset="-122"/>
                          </a:rPr>
                          <m:t>16</m:t>
                        </m:r>
                      </m:sup>
                    </m:sSup>
                    <m:sSup>
                      <m:sSupPr>
                        <m:ctrlPr>
                          <a:rPr lang="en-US" altLang="zh-CN" sz="2000" b="0" i="1" smtClean="0">
                            <a:solidFill>
                              <a:schemeClr val="tx2"/>
                            </a:solidFill>
                            <a:latin typeface="Cambria Math" panose="02040503050406030204" pitchFamily="18" charset="0"/>
                            <a:ea typeface="华文楷体" panose="02010600040101010101" charset="-122"/>
                          </a:rPr>
                        </m:ctrlPr>
                      </m:sSupPr>
                      <m:e>
                        <m:r>
                          <a:rPr lang="en-US" altLang="zh-CN" sz="2000" b="0" i="1" smtClean="0">
                            <a:solidFill>
                              <a:schemeClr val="tx2"/>
                            </a:solidFill>
                            <a:latin typeface="Cambria Math" panose="02040503050406030204" pitchFamily="18" charset="0"/>
                            <a:ea typeface="华文楷体" panose="02010600040101010101" charset="-122"/>
                          </a:rPr>
                          <m:t>𝑚</m:t>
                        </m:r>
                      </m:e>
                      <m:sup>
                        <m:r>
                          <a:rPr lang="en-US" altLang="zh-CN" sz="2000" b="0" i="1" smtClean="0">
                            <a:solidFill>
                              <a:schemeClr val="tx2"/>
                            </a:solidFill>
                            <a:latin typeface="Cambria Math" panose="02040503050406030204" pitchFamily="18" charset="0"/>
                            <a:ea typeface="华文楷体" panose="02010600040101010101" charset="-122"/>
                          </a:rPr>
                          <m:t>−</m:t>
                        </m:r>
                        <m:r>
                          <a:rPr lang="en-US" altLang="zh-CN" sz="2000" b="0" i="1" smtClean="0">
                            <a:solidFill>
                              <a:schemeClr val="tx2"/>
                            </a:solidFill>
                            <a:latin typeface="Cambria Math" panose="02040503050406030204" pitchFamily="18" charset="0"/>
                            <a:ea typeface="华文楷体" panose="02010600040101010101" charset="-122"/>
                          </a:rPr>
                          <m:t>2</m:t>
                        </m:r>
                      </m:sup>
                    </m:sSup>
                    <m:r>
                      <a:rPr lang="en-US" altLang="zh-CN" sz="2000" b="0" i="1" smtClean="0">
                        <a:solidFill>
                          <a:schemeClr val="tx2"/>
                        </a:solidFill>
                        <a:latin typeface="Cambria Math" panose="02040503050406030204" pitchFamily="18" charset="0"/>
                        <a:ea typeface="华文楷体" panose="02010600040101010101" charset="-122"/>
                      </a:rPr>
                      <m:t>⋅</m:t>
                    </m:r>
                    <m:sSup>
                      <m:sSupPr>
                        <m:ctrlPr>
                          <a:rPr lang="en-US" altLang="zh-CN" sz="2000" b="0" i="1" smtClean="0">
                            <a:solidFill>
                              <a:schemeClr val="tx2"/>
                            </a:solidFill>
                            <a:latin typeface="Cambria Math" panose="02040503050406030204" pitchFamily="18" charset="0"/>
                            <a:ea typeface="华文楷体" panose="02010600040101010101" charset="-122"/>
                          </a:rPr>
                        </m:ctrlPr>
                      </m:sSupPr>
                      <m:e>
                        <m:r>
                          <a:rPr lang="en-US" altLang="zh-CN" sz="2000" b="0" i="1" smtClean="0">
                            <a:solidFill>
                              <a:schemeClr val="tx2"/>
                            </a:solidFill>
                            <a:latin typeface="Cambria Math" panose="02040503050406030204" pitchFamily="18" charset="0"/>
                            <a:ea typeface="华文楷体" panose="02010600040101010101" charset="-122"/>
                          </a:rPr>
                          <m:t>𝑠</m:t>
                        </m:r>
                      </m:e>
                      <m:sup>
                        <m:r>
                          <a:rPr lang="en-US" altLang="zh-CN" sz="2000" b="0" i="1" smtClean="0">
                            <a:solidFill>
                              <a:schemeClr val="tx2"/>
                            </a:solidFill>
                            <a:latin typeface="Cambria Math" panose="02040503050406030204" pitchFamily="18" charset="0"/>
                            <a:ea typeface="华文楷体" panose="02010600040101010101" charset="-122"/>
                          </a:rPr>
                          <m:t>−</m:t>
                        </m:r>
                        <m:r>
                          <a:rPr lang="en-US" altLang="zh-CN" sz="2000" b="0" i="1" smtClean="0">
                            <a:solidFill>
                              <a:schemeClr val="tx2"/>
                            </a:solidFill>
                            <a:latin typeface="Cambria Math" panose="02040503050406030204" pitchFamily="18" charset="0"/>
                            <a:ea typeface="华文楷体" panose="02010600040101010101" charset="-122"/>
                          </a:rPr>
                          <m:t>1</m:t>
                        </m:r>
                      </m:sup>
                    </m:sSup>
                  </m:oMath>
                </a14:m>
                <a:r>
                  <a:rPr lang="zh-CN" altLang="en-US" sz="2000" dirty="0">
                    <a:solidFill>
                      <a:schemeClr val="tx2"/>
                    </a:solidFill>
                    <a:latin typeface="华文楷体" panose="02010600040101010101" charset="-122"/>
                    <a:ea typeface="华文楷体" panose="02010600040101010101" charset="-122"/>
                  </a:rPr>
                  <a:t> ；</a:t>
                </a:r>
                <a:endParaRPr lang="zh-CN" altLang="en-US" sz="2000" dirty="0">
                  <a:solidFill>
                    <a:schemeClr val="tx2"/>
                  </a:solidFill>
                  <a:latin typeface="华文楷体" panose="02010600040101010101" charset="-122"/>
                  <a:ea typeface="华文楷体" panose="02010600040101010101" charset="-122"/>
                </a:endParaRPr>
              </a:p>
              <a:p>
                <a:pPr>
                  <a:lnSpc>
                    <a:spcPct val="150000"/>
                  </a:lnSpc>
                </a:pPr>
                <a:r>
                  <a:rPr lang="en-US" altLang="zh-CN" sz="2000" dirty="0">
                    <a:solidFill>
                      <a:schemeClr val="tx2"/>
                    </a:solidFill>
                    <a:latin typeface="华文楷体" panose="02010600040101010101" charset="-122"/>
                    <a:ea typeface="华文楷体" panose="02010600040101010101" charset="-122"/>
                  </a:rPr>
                  <a:t>(2)</a:t>
                </a:r>
                <a:r>
                  <a:rPr lang="zh-CN" altLang="en-US" sz="2000" dirty="0">
                    <a:solidFill>
                      <a:schemeClr val="tx2"/>
                    </a:solidFill>
                    <a:latin typeface="华文楷体" panose="02010600040101010101" charset="-122"/>
                    <a:ea typeface="华文楷体" panose="02010600040101010101" charset="-122"/>
                  </a:rPr>
                  <a:t>总的中子流密度：</a:t>
                </a:r>
                <a:r>
                  <a:rPr lang="en-US" altLang="zh-CN" sz="2000" dirty="0">
                    <a:solidFill>
                      <a:schemeClr val="tx2"/>
                    </a:solidFill>
                    <a:ea typeface="华文楷体" panose="02010600040101010101" charset="-122"/>
                  </a:rPr>
                  <a:t> </a:t>
                </a:r>
                <a14:m>
                  <m:oMath xmlns:m="http://schemas.openxmlformats.org/officeDocument/2006/math">
                    <m:acc>
                      <m:accPr>
                        <m:chr m:val="⃗"/>
                        <m:ctrlPr>
                          <a:rPr lang="en-US" altLang="zh-CN" sz="2000" b="0" i="1" dirty="0" smtClean="0">
                            <a:solidFill>
                              <a:schemeClr val="tx2"/>
                            </a:solidFill>
                            <a:latin typeface="Cambria Math" panose="02040503050406030204" pitchFamily="18" charset="0"/>
                            <a:ea typeface="华文楷体" panose="02010600040101010101" charset="-122"/>
                          </a:rPr>
                        </m:ctrlPr>
                      </m:accPr>
                      <m:e>
                        <m:r>
                          <m:rPr>
                            <m:sty m:val="p"/>
                          </m:rPr>
                          <a:rPr lang="en-US" altLang="zh-CN" sz="2000" dirty="0">
                            <a:solidFill>
                              <a:schemeClr val="tx2"/>
                            </a:solidFill>
                            <a:latin typeface="Cambria Math" panose="02040503050406030204" pitchFamily="18" charset="0"/>
                            <a:ea typeface="华文楷体" panose="02010600040101010101" charset="-122"/>
                          </a:rPr>
                          <m:t>J</m:t>
                        </m:r>
                      </m:e>
                    </m:acc>
                    <m:r>
                      <a:rPr lang="en-US" altLang="zh-CN" sz="2000" b="0" i="1" dirty="0" smtClean="0">
                        <a:solidFill>
                          <a:schemeClr val="tx2"/>
                        </a:solidFill>
                        <a:latin typeface="Cambria Math" panose="02040503050406030204" pitchFamily="18" charset="0"/>
                        <a:ea typeface="华文楷体" panose="02010600040101010101" charset="-122"/>
                      </a:rPr>
                      <m:t>=</m:t>
                    </m:r>
                    <m:sSup>
                      <m:sSupPr>
                        <m:ctrlPr>
                          <a:rPr lang="en-US" altLang="zh-CN" sz="2000" b="0" i="1" dirty="0" smtClean="0">
                            <a:solidFill>
                              <a:schemeClr val="tx2"/>
                            </a:solidFill>
                            <a:latin typeface="Cambria Math" panose="02040503050406030204" pitchFamily="18" charset="0"/>
                            <a:ea typeface="华文楷体" panose="02010600040101010101" charset="-122"/>
                          </a:rPr>
                        </m:ctrlPr>
                      </m:sSupPr>
                      <m:e>
                        <m:r>
                          <a:rPr lang="en-US" altLang="zh-CN" sz="2000" b="0" i="1" dirty="0" smtClean="0">
                            <a:solidFill>
                              <a:schemeClr val="tx2"/>
                            </a:solidFill>
                            <a:latin typeface="Cambria Math" panose="02040503050406030204" pitchFamily="18" charset="0"/>
                            <a:ea typeface="华文楷体" panose="02010600040101010101" charset="-122"/>
                          </a:rPr>
                          <m:t>𝐼</m:t>
                        </m:r>
                      </m:e>
                      <m:sup>
                        <m:r>
                          <a:rPr lang="en-US" altLang="zh-CN" sz="2000" b="0" i="1" dirty="0" smtClean="0">
                            <a:solidFill>
                              <a:schemeClr val="tx2"/>
                            </a:solidFill>
                            <a:latin typeface="Cambria Math" panose="02040503050406030204" pitchFamily="18" charset="0"/>
                            <a:ea typeface="华文楷体" panose="02010600040101010101" charset="-122"/>
                          </a:rPr>
                          <m:t>+</m:t>
                        </m:r>
                      </m:sup>
                    </m:sSup>
                    <m:r>
                      <a:rPr lang="en-US" altLang="zh-CN" sz="2000" b="0" i="1" dirty="0" smtClean="0">
                        <a:solidFill>
                          <a:schemeClr val="tx2"/>
                        </a:solidFill>
                        <a:latin typeface="Cambria Math" panose="02040503050406030204" pitchFamily="18" charset="0"/>
                        <a:ea typeface="华文楷体" panose="02010600040101010101" charset="-122"/>
                      </a:rPr>
                      <m:t>−</m:t>
                    </m:r>
                    <m:sSup>
                      <m:sSupPr>
                        <m:ctrlPr>
                          <a:rPr lang="en-US" altLang="zh-CN" sz="2000" b="0" i="1" dirty="0" smtClean="0">
                            <a:solidFill>
                              <a:schemeClr val="tx2"/>
                            </a:solidFill>
                            <a:latin typeface="Cambria Math" panose="02040503050406030204" pitchFamily="18" charset="0"/>
                            <a:ea typeface="华文楷体" panose="02010600040101010101" charset="-122"/>
                          </a:rPr>
                        </m:ctrlPr>
                      </m:sSupPr>
                      <m:e>
                        <m:r>
                          <a:rPr lang="en-US" altLang="zh-CN" sz="2000" b="0" i="1" dirty="0" smtClean="0">
                            <a:solidFill>
                              <a:schemeClr val="tx2"/>
                            </a:solidFill>
                            <a:latin typeface="Cambria Math" panose="02040503050406030204" pitchFamily="18" charset="0"/>
                            <a:ea typeface="华文楷体" panose="02010600040101010101" charset="-122"/>
                          </a:rPr>
                          <m:t>𝐼</m:t>
                        </m:r>
                      </m:e>
                      <m:sup>
                        <m:r>
                          <a:rPr lang="en-US" altLang="zh-CN" sz="2000" b="0" i="1" dirty="0" smtClean="0">
                            <a:solidFill>
                              <a:schemeClr val="tx2"/>
                            </a:solidFill>
                            <a:latin typeface="Cambria Math" panose="02040503050406030204" pitchFamily="18" charset="0"/>
                            <a:ea typeface="华文楷体" panose="02010600040101010101" charset="-122"/>
                          </a:rPr>
                          <m:t>−</m:t>
                        </m:r>
                      </m:sup>
                    </m:sSup>
                    <m:r>
                      <a:rPr lang="en-US" altLang="zh-CN" sz="2000" b="0" i="1" dirty="0" smtClean="0">
                        <a:solidFill>
                          <a:schemeClr val="tx2"/>
                        </a:solidFill>
                        <a:latin typeface="Cambria Math" panose="02040503050406030204" pitchFamily="18" charset="0"/>
                        <a:ea typeface="华文楷体" panose="02010600040101010101" charset="-122"/>
                      </a:rPr>
                      <m:t>=</m:t>
                    </m:r>
                    <m:sSup>
                      <m:sSupPr>
                        <m:ctrlPr>
                          <a:rPr lang="en-US" altLang="zh-CN" sz="2000" i="1">
                            <a:solidFill>
                              <a:schemeClr val="tx2"/>
                            </a:solidFill>
                            <a:latin typeface="Cambria Math" panose="02040503050406030204" pitchFamily="18" charset="0"/>
                            <a:ea typeface="华文楷体" panose="02010600040101010101" charset="-122"/>
                          </a:rPr>
                        </m:ctrlPr>
                      </m:sSupPr>
                      <m:e>
                        <m:r>
                          <a:rPr lang="en-US" altLang="zh-CN" sz="2000" i="1">
                            <a:solidFill>
                              <a:schemeClr val="tx2"/>
                            </a:solidFill>
                            <a:latin typeface="Cambria Math" panose="02040503050406030204" pitchFamily="18" charset="0"/>
                            <a:ea typeface="华文楷体" panose="02010600040101010101" charset="-122"/>
                          </a:rPr>
                          <m:t>10</m:t>
                        </m:r>
                      </m:e>
                      <m:sup>
                        <m:r>
                          <a:rPr lang="en-US" altLang="zh-CN" sz="2000" i="1">
                            <a:solidFill>
                              <a:schemeClr val="tx2"/>
                            </a:solidFill>
                            <a:latin typeface="Cambria Math" panose="02040503050406030204" pitchFamily="18" charset="0"/>
                            <a:ea typeface="华文楷体" panose="02010600040101010101" charset="-122"/>
                          </a:rPr>
                          <m:t>16</m:t>
                        </m:r>
                      </m:sup>
                    </m:sSup>
                    <m:sSup>
                      <m:sSupPr>
                        <m:ctrlPr>
                          <a:rPr lang="en-US" altLang="zh-CN" sz="2000" i="1">
                            <a:solidFill>
                              <a:schemeClr val="tx2"/>
                            </a:solidFill>
                            <a:latin typeface="Cambria Math" panose="02040503050406030204" pitchFamily="18" charset="0"/>
                            <a:ea typeface="华文楷体" panose="02010600040101010101" charset="-122"/>
                          </a:rPr>
                        </m:ctrlPr>
                      </m:sSupPr>
                      <m:e>
                        <m:r>
                          <a:rPr lang="en-US" altLang="zh-CN" sz="2000" i="1">
                            <a:solidFill>
                              <a:schemeClr val="tx2"/>
                            </a:solidFill>
                            <a:latin typeface="Cambria Math" panose="02040503050406030204" pitchFamily="18" charset="0"/>
                            <a:ea typeface="华文楷体" panose="02010600040101010101" charset="-122"/>
                          </a:rPr>
                          <m:t>𝑚</m:t>
                        </m:r>
                      </m:e>
                      <m:sup>
                        <m:r>
                          <a:rPr lang="en-US" altLang="zh-CN" sz="2000" i="1">
                            <a:solidFill>
                              <a:schemeClr val="tx2"/>
                            </a:solidFill>
                            <a:latin typeface="Cambria Math" panose="02040503050406030204" pitchFamily="18" charset="0"/>
                            <a:ea typeface="华文楷体" panose="02010600040101010101" charset="-122"/>
                          </a:rPr>
                          <m:t>−</m:t>
                        </m:r>
                        <m:r>
                          <a:rPr lang="en-US" altLang="zh-CN" sz="2000" i="1">
                            <a:solidFill>
                              <a:schemeClr val="tx2"/>
                            </a:solidFill>
                            <a:latin typeface="Cambria Math" panose="02040503050406030204" pitchFamily="18" charset="0"/>
                            <a:ea typeface="华文楷体" panose="02010600040101010101" charset="-122"/>
                          </a:rPr>
                          <m:t>2</m:t>
                        </m:r>
                      </m:sup>
                    </m:sSup>
                    <m:r>
                      <a:rPr lang="en-US" altLang="zh-CN" sz="2000" i="1">
                        <a:solidFill>
                          <a:schemeClr val="tx2"/>
                        </a:solidFill>
                        <a:latin typeface="Cambria Math" panose="02040503050406030204" pitchFamily="18" charset="0"/>
                        <a:ea typeface="华文楷体" panose="02010600040101010101" charset="-122"/>
                      </a:rPr>
                      <m:t>⋅</m:t>
                    </m:r>
                    <m:sSup>
                      <m:sSupPr>
                        <m:ctrlPr>
                          <a:rPr lang="en-US" altLang="zh-CN" sz="2000" i="1">
                            <a:solidFill>
                              <a:schemeClr val="tx2"/>
                            </a:solidFill>
                            <a:latin typeface="Cambria Math" panose="02040503050406030204" pitchFamily="18" charset="0"/>
                            <a:ea typeface="华文楷体" panose="02010600040101010101" charset="-122"/>
                          </a:rPr>
                        </m:ctrlPr>
                      </m:sSupPr>
                      <m:e>
                        <m:r>
                          <a:rPr lang="en-US" altLang="zh-CN" sz="2000" i="1">
                            <a:solidFill>
                              <a:schemeClr val="tx2"/>
                            </a:solidFill>
                            <a:latin typeface="Cambria Math" panose="02040503050406030204" pitchFamily="18" charset="0"/>
                            <a:ea typeface="华文楷体" panose="02010600040101010101" charset="-122"/>
                          </a:rPr>
                          <m:t>𝑠</m:t>
                        </m:r>
                      </m:e>
                      <m:sup>
                        <m:r>
                          <a:rPr lang="en-US" altLang="zh-CN" sz="2000" i="1">
                            <a:solidFill>
                              <a:schemeClr val="tx2"/>
                            </a:solidFill>
                            <a:latin typeface="Cambria Math" panose="02040503050406030204" pitchFamily="18" charset="0"/>
                            <a:ea typeface="华文楷体" panose="02010600040101010101" charset="-122"/>
                          </a:rPr>
                          <m:t>−</m:t>
                        </m:r>
                        <m:r>
                          <a:rPr lang="en-US" altLang="zh-CN" sz="2000" i="1">
                            <a:solidFill>
                              <a:schemeClr val="tx2"/>
                            </a:solidFill>
                            <a:latin typeface="Cambria Math" panose="02040503050406030204" pitchFamily="18" charset="0"/>
                            <a:ea typeface="华文楷体" panose="02010600040101010101" charset="-122"/>
                          </a:rPr>
                          <m:t>1</m:t>
                        </m:r>
                      </m:sup>
                    </m:sSup>
                  </m:oMath>
                </a14:m>
                <a:r>
                  <a:rPr lang="zh-CN" altLang="en-US" sz="2000" dirty="0">
                    <a:solidFill>
                      <a:schemeClr val="tx2"/>
                    </a:solidFill>
                    <a:latin typeface="华文楷体" panose="02010600040101010101" charset="-122"/>
                    <a:ea typeface="华文楷体" panose="02010600040101010101" charset="-122"/>
                  </a:rPr>
                  <a:t> ，方向向左；</a:t>
                </a:r>
                <a:endParaRPr lang="zh-CN" altLang="en-US" sz="2000" dirty="0">
                  <a:solidFill>
                    <a:schemeClr val="tx2"/>
                  </a:solidFill>
                  <a:latin typeface="华文楷体" panose="02010600040101010101" charset="-122"/>
                  <a:ea typeface="华文楷体" panose="02010600040101010101" charset="-122"/>
                </a:endParaRPr>
              </a:p>
              <a:p>
                <a:pPr>
                  <a:lnSpc>
                    <a:spcPct val="150000"/>
                  </a:lnSpc>
                </a:pPr>
                <a:r>
                  <a:rPr lang="en-US" altLang="zh-CN" sz="2000" dirty="0">
                    <a:solidFill>
                      <a:schemeClr val="tx2"/>
                    </a:solidFill>
                    <a:latin typeface="华文楷体" panose="02010600040101010101" charset="-122"/>
                    <a:ea typeface="华文楷体" panose="02010600040101010101" charset="-122"/>
                  </a:rPr>
                  <a:t>(3)</a:t>
                </a:r>
                <a:r>
                  <a:rPr lang="zh-CN" altLang="en-US" sz="2000" dirty="0">
                    <a:solidFill>
                      <a:schemeClr val="tx2"/>
                    </a:solidFill>
                    <a:latin typeface="华文楷体" panose="02010600040101010101" charset="-122"/>
                    <a:ea typeface="华文楷体" panose="02010600040101010101" charset="-122"/>
                  </a:rPr>
                  <a:t>总的反应率： </a:t>
                </a:r>
                <a14:m>
                  <m:oMath xmlns:m="http://schemas.openxmlformats.org/officeDocument/2006/math">
                    <m:r>
                      <m:rPr>
                        <m:sty m:val="p"/>
                      </m:rPr>
                      <a:rPr lang="en-US" altLang="zh-CN" sz="2000" b="0" i="0" smtClean="0">
                        <a:solidFill>
                          <a:schemeClr val="tx2"/>
                        </a:solidFill>
                        <a:latin typeface="Cambria Math" panose="02040503050406030204" pitchFamily="18" charset="0"/>
                        <a:ea typeface="华文楷体" panose="02010600040101010101" charset="-122"/>
                      </a:rPr>
                      <m:t>R</m:t>
                    </m:r>
                    <m:r>
                      <a:rPr lang="en-US" altLang="zh-CN" sz="2000" b="0" i="0" smtClean="0">
                        <a:solidFill>
                          <a:schemeClr val="tx2"/>
                        </a:solidFill>
                        <a:latin typeface="Cambria Math" panose="02040503050406030204" pitchFamily="18" charset="0"/>
                        <a:ea typeface="华文楷体" panose="02010600040101010101" charset="-122"/>
                      </a:rPr>
                      <m:t>=</m:t>
                    </m:r>
                    <m:sSub>
                      <m:sSubPr>
                        <m:ctrlPr>
                          <a:rPr lang="en-US" altLang="zh-CN" sz="2000" b="0" i="1" smtClean="0">
                            <a:solidFill>
                              <a:schemeClr val="tx2"/>
                            </a:solidFill>
                            <a:latin typeface="Cambria Math" panose="02040503050406030204" pitchFamily="18" charset="0"/>
                            <a:ea typeface="华文楷体" panose="02010600040101010101" charset="-122"/>
                          </a:rPr>
                        </m:ctrlPr>
                      </m:sSubPr>
                      <m:e>
                        <m:r>
                          <m:rPr>
                            <m:sty m:val="p"/>
                          </m:rPr>
                          <a:rPr lang="en-US" altLang="zh-CN" sz="2000" b="0" i="0" smtClean="0">
                            <a:solidFill>
                              <a:schemeClr val="tx2"/>
                            </a:solidFill>
                            <a:latin typeface="Cambria Math" panose="02040503050406030204" pitchFamily="18" charset="0"/>
                            <a:ea typeface="华文楷体" panose="02010600040101010101" charset="-122"/>
                          </a:rPr>
                          <m:t>Σ</m:t>
                        </m:r>
                      </m:e>
                      <m:sub>
                        <m:r>
                          <a:rPr lang="en-US" altLang="zh-CN" sz="2000" b="0" i="1" smtClean="0">
                            <a:solidFill>
                              <a:schemeClr val="tx2"/>
                            </a:solidFill>
                            <a:latin typeface="Cambria Math" panose="02040503050406030204" pitchFamily="18" charset="0"/>
                            <a:ea typeface="华文楷体" panose="02010600040101010101" charset="-122"/>
                          </a:rPr>
                          <m:t>𝑎</m:t>
                        </m:r>
                      </m:sub>
                    </m:sSub>
                    <m:r>
                      <a:rPr lang="en-US" altLang="zh-CN" sz="2000" b="0" i="1" smtClean="0">
                        <a:solidFill>
                          <a:schemeClr val="tx2"/>
                        </a:solidFill>
                        <a:latin typeface="Cambria Math" panose="02040503050406030204" pitchFamily="18" charset="0"/>
                        <a:ea typeface="华文楷体" panose="02010600040101010101" charset="-122"/>
                      </a:rPr>
                      <m:t>𝜙</m:t>
                    </m:r>
                    <m:r>
                      <a:rPr lang="en-US" altLang="zh-CN" sz="2000" b="0" i="1" smtClean="0">
                        <a:solidFill>
                          <a:schemeClr val="tx2"/>
                        </a:solidFill>
                        <a:latin typeface="Cambria Math" panose="02040503050406030204" pitchFamily="18" charset="0"/>
                        <a:ea typeface="华文楷体" panose="02010600040101010101" charset="-122"/>
                      </a:rPr>
                      <m:t>=</m:t>
                    </m:r>
                    <m:r>
                      <a:rPr lang="en-US" altLang="zh-CN" sz="2000" b="0" i="1" smtClean="0">
                        <a:solidFill>
                          <a:schemeClr val="tx2"/>
                        </a:solidFill>
                        <a:latin typeface="Cambria Math" panose="02040503050406030204" pitchFamily="18" charset="0"/>
                        <a:ea typeface="华文楷体" panose="02010600040101010101" charset="-122"/>
                      </a:rPr>
                      <m:t>19</m:t>
                    </m:r>
                    <m:r>
                      <a:rPr lang="en-US" altLang="zh-CN" sz="2000" b="0" i="1" smtClean="0">
                        <a:solidFill>
                          <a:schemeClr val="tx2"/>
                        </a:solidFill>
                        <a:latin typeface="Cambria Math" panose="02040503050406030204" pitchFamily="18" charset="0"/>
                        <a:ea typeface="华文楷体" panose="02010600040101010101" charset="-122"/>
                      </a:rPr>
                      <m:t>.</m:t>
                    </m:r>
                    <m:r>
                      <a:rPr lang="en-US" altLang="zh-CN" sz="2000" b="0" i="1" smtClean="0">
                        <a:solidFill>
                          <a:schemeClr val="tx2"/>
                        </a:solidFill>
                        <a:latin typeface="Cambria Math" panose="02040503050406030204" pitchFamily="18" charset="0"/>
                        <a:ea typeface="华文楷体" panose="02010600040101010101" charset="-122"/>
                      </a:rPr>
                      <m:t>2</m:t>
                    </m:r>
                    <m:r>
                      <a:rPr lang="en-US" altLang="zh-CN" sz="2000" b="0" i="1" smtClean="0">
                        <a:solidFill>
                          <a:schemeClr val="tx2"/>
                        </a:solidFill>
                        <a:latin typeface="Cambria Math" panose="02040503050406030204" pitchFamily="18" charset="0"/>
                        <a:ea typeface="华文楷体" panose="02010600040101010101" charset="-122"/>
                      </a:rPr>
                      <m:t>×</m:t>
                    </m:r>
                    <m:sSup>
                      <m:sSupPr>
                        <m:ctrlPr>
                          <a:rPr lang="en-US" altLang="zh-CN" sz="2000" b="0" i="1" smtClean="0">
                            <a:solidFill>
                              <a:schemeClr val="tx2"/>
                            </a:solidFill>
                            <a:latin typeface="Cambria Math" panose="02040503050406030204" pitchFamily="18" charset="0"/>
                            <a:ea typeface="华文楷体" panose="02010600040101010101" charset="-122"/>
                          </a:rPr>
                        </m:ctrlPr>
                      </m:sSupPr>
                      <m:e>
                        <m:r>
                          <a:rPr lang="en-US" altLang="zh-CN" sz="2000" b="0" i="1" smtClean="0">
                            <a:solidFill>
                              <a:schemeClr val="tx2"/>
                            </a:solidFill>
                            <a:latin typeface="Cambria Math" panose="02040503050406030204" pitchFamily="18" charset="0"/>
                            <a:ea typeface="华文楷体" panose="02010600040101010101" charset="-122"/>
                          </a:rPr>
                          <m:t>10</m:t>
                        </m:r>
                      </m:e>
                      <m:sup>
                        <m:r>
                          <a:rPr lang="en-US" altLang="zh-CN" sz="2000" b="0" i="1" smtClean="0">
                            <a:solidFill>
                              <a:schemeClr val="tx2"/>
                            </a:solidFill>
                            <a:latin typeface="Cambria Math" panose="02040503050406030204" pitchFamily="18" charset="0"/>
                            <a:ea typeface="华文楷体" panose="02010600040101010101" charset="-122"/>
                          </a:rPr>
                          <m:t>2</m:t>
                        </m:r>
                      </m:sup>
                    </m:sSup>
                    <m:r>
                      <a:rPr lang="en-US" altLang="zh-CN" sz="2000" b="0" i="1" smtClean="0">
                        <a:solidFill>
                          <a:schemeClr val="tx2"/>
                        </a:solidFill>
                        <a:latin typeface="Cambria Math" panose="02040503050406030204" pitchFamily="18" charset="0"/>
                        <a:ea typeface="华文楷体" panose="02010600040101010101" charset="-122"/>
                      </a:rPr>
                      <m:t>×</m:t>
                    </m:r>
                    <m:r>
                      <a:rPr lang="en-US" altLang="zh-CN" sz="2000" b="0" i="1" smtClean="0">
                        <a:solidFill>
                          <a:schemeClr val="tx2"/>
                        </a:solidFill>
                        <a:latin typeface="Cambria Math" panose="02040503050406030204" pitchFamily="18" charset="0"/>
                        <a:ea typeface="华文楷体" panose="02010600040101010101" charset="-122"/>
                      </a:rPr>
                      <m:t>3</m:t>
                    </m:r>
                    <m:r>
                      <a:rPr lang="en-US" altLang="zh-CN" sz="2000" b="0" i="1" smtClean="0">
                        <a:solidFill>
                          <a:schemeClr val="tx2"/>
                        </a:solidFill>
                        <a:latin typeface="Cambria Math" panose="02040503050406030204" pitchFamily="18" charset="0"/>
                        <a:ea typeface="华文楷体" panose="02010600040101010101" charset="-122"/>
                      </a:rPr>
                      <m:t>×</m:t>
                    </m:r>
                    <m:sSup>
                      <m:sSupPr>
                        <m:ctrlPr>
                          <a:rPr lang="en-US" altLang="zh-CN" sz="2000" b="0" i="1" smtClean="0">
                            <a:solidFill>
                              <a:schemeClr val="tx2"/>
                            </a:solidFill>
                            <a:latin typeface="Cambria Math" panose="02040503050406030204" pitchFamily="18" charset="0"/>
                            <a:ea typeface="华文楷体" panose="02010600040101010101" charset="-122"/>
                          </a:rPr>
                        </m:ctrlPr>
                      </m:sSupPr>
                      <m:e>
                        <m:r>
                          <a:rPr lang="en-US" altLang="zh-CN" sz="2000" b="0" i="1" smtClean="0">
                            <a:solidFill>
                              <a:schemeClr val="tx2"/>
                            </a:solidFill>
                            <a:latin typeface="Cambria Math" panose="02040503050406030204" pitchFamily="18" charset="0"/>
                            <a:ea typeface="华文楷体" panose="02010600040101010101" charset="-122"/>
                          </a:rPr>
                          <m:t>10</m:t>
                        </m:r>
                      </m:e>
                      <m:sup>
                        <m:r>
                          <a:rPr lang="en-US" altLang="zh-CN" sz="2000" b="0" i="1" smtClean="0">
                            <a:solidFill>
                              <a:schemeClr val="tx2"/>
                            </a:solidFill>
                            <a:latin typeface="Cambria Math" panose="02040503050406030204" pitchFamily="18" charset="0"/>
                            <a:ea typeface="华文楷体" panose="02010600040101010101" charset="-122"/>
                          </a:rPr>
                          <m:t>16</m:t>
                        </m:r>
                      </m:sup>
                    </m:sSup>
                    <m:r>
                      <a:rPr lang="en-US" altLang="zh-CN" sz="2000" b="0" i="1" smtClean="0">
                        <a:solidFill>
                          <a:schemeClr val="tx2"/>
                        </a:solidFill>
                        <a:latin typeface="Cambria Math" panose="02040503050406030204" pitchFamily="18" charset="0"/>
                        <a:ea typeface="华文楷体" panose="02010600040101010101" charset="-122"/>
                      </a:rPr>
                      <m:t>=</m:t>
                    </m:r>
                    <m:r>
                      <a:rPr lang="en-US" altLang="zh-CN" sz="2000" b="0" i="1" smtClean="0">
                        <a:solidFill>
                          <a:schemeClr val="tx2"/>
                        </a:solidFill>
                        <a:latin typeface="Cambria Math" panose="02040503050406030204" pitchFamily="18" charset="0"/>
                        <a:ea typeface="华文楷体" panose="02010600040101010101" charset="-122"/>
                      </a:rPr>
                      <m:t>5</m:t>
                    </m:r>
                    <m:r>
                      <a:rPr lang="en-US" altLang="zh-CN" sz="2000" b="0" i="1" smtClean="0">
                        <a:solidFill>
                          <a:schemeClr val="tx2"/>
                        </a:solidFill>
                        <a:latin typeface="Cambria Math" panose="02040503050406030204" pitchFamily="18" charset="0"/>
                        <a:ea typeface="华文楷体" panose="02010600040101010101" charset="-122"/>
                      </a:rPr>
                      <m:t>.</m:t>
                    </m:r>
                    <m:r>
                      <a:rPr lang="en-US" altLang="zh-CN" sz="2000" b="0" i="1" smtClean="0">
                        <a:solidFill>
                          <a:schemeClr val="tx2"/>
                        </a:solidFill>
                        <a:latin typeface="Cambria Math" panose="02040503050406030204" pitchFamily="18" charset="0"/>
                        <a:ea typeface="华文楷体" panose="02010600040101010101" charset="-122"/>
                      </a:rPr>
                      <m:t>76</m:t>
                    </m:r>
                    <m:r>
                      <a:rPr lang="en-US" altLang="zh-CN" sz="2000" b="0" i="1" smtClean="0">
                        <a:solidFill>
                          <a:schemeClr val="tx2"/>
                        </a:solidFill>
                        <a:latin typeface="Cambria Math" panose="02040503050406030204" pitchFamily="18" charset="0"/>
                        <a:ea typeface="华文楷体" panose="02010600040101010101" charset="-122"/>
                      </a:rPr>
                      <m:t>×</m:t>
                    </m:r>
                    <m:sSup>
                      <m:sSupPr>
                        <m:ctrlPr>
                          <a:rPr lang="en-US" altLang="zh-CN" sz="2000" b="0" i="1" smtClean="0">
                            <a:solidFill>
                              <a:schemeClr val="tx2"/>
                            </a:solidFill>
                            <a:latin typeface="Cambria Math" panose="02040503050406030204" pitchFamily="18" charset="0"/>
                            <a:ea typeface="华文楷体" panose="02010600040101010101" charset="-122"/>
                          </a:rPr>
                        </m:ctrlPr>
                      </m:sSupPr>
                      <m:e>
                        <m:r>
                          <a:rPr lang="en-US" altLang="zh-CN" sz="2000" b="0" i="1" smtClean="0">
                            <a:solidFill>
                              <a:schemeClr val="tx2"/>
                            </a:solidFill>
                            <a:latin typeface="Cambria Math" panose="02040503050406030204" pitchFamily="18" charset="0"/>
                            <a:ea typeface="华文楷体" panose="02010600040101010101" charset="-122"/>
                          </a:rPr>
                          <m:t>10</m:t>
                        </m:r>
                      </m:e>
                      <m:sup>
                        <m:r>
                          <a:rPr lang="en-US" altLang="zh-CN" sz="2000" b="0" i="1" smtClean="0">
                            <a:solidFill>
                              <a:schemeClr val="tx2"/>
                            </a:solidFill>
                            <a:latin typeface="Cambria Math" panose="02040503050406030204" pitchFamily="18" charset="0"/>
                            <a:ea typeface="华文楷体" panose="02010600040101010101" charset="-122"/>
                          </a:rPr>
                          <m:t>19</m:t>
                        </m:r>
                      </m:sup>
                    </m:sSup>
                    <m:sSup>
                      <m:sSupPr>
                        <m:ctrlPr>
                          <a:rPr lang="en-US" altLang="zh-CN" sz="2000" b="0" i="1" smtClean="0">
                            <a:solidFill>
                              <a:schemeClr val="tx2"/>
                            </a:solidFill>
                            <a:latin typeface="Cambria Math" panose="02040503050406030204" pitchFamily="18" charset="0"/>
                            <a:ea typeface="华文楷体" panose="02010600040101010101" charset="-122"/>
                          </a:rPr>
                        </m:ctrlPr>
                      </m:sSupPr>
                      <m:e>
                        <m:r>
                          <a:rPr lang="en-US" altLang="zh-CN" sz="2000" b="0" i="1" smtClean="0">
                            <a:solidFill>
                              <a:schemeClr val="tx2"/>
                            </a:solidFill>
                            <a:latin typeface="Cambria Math" panose="02040503050406030204" pitchFamily="18" charset="0"/>
                            <a:ea typeface="华文楷体" panose="02010600040101010101" charset="-122"/>
                          </a:rPr>
                          <m:t>𝑚</m:t>
                        </m:r>
                      </m:e>
                      <m:sup>
                        <m:r>
                          <a:rPr lang="en-US" altLang="zh-CN" sz="2000" b="0" i="1" smtClean="0">
                            <a:solidFill>
                              <a:schemeClr val="tx2"/>
                            </a:solidFill>
                            <a:latin typeface="Cambria Math" panose="02040503050406030204" pitchFamily="18" charset="0"/>
                            <a:ea typeface="华文楷体" panose="02010600040101010101" charset="-122"/>
                          </a:rPr>
                          <m:t>−</m:t>
                        </m:r>
                        <m:r>
                          <a:rPr lang="en-US" altLang="zh-CN" sz="2000" b="0" i="1" smtClean="0">
                            <a:solidFill>
                              <a:schemeClr val="tx2"/>
                            </a:solidFill>
                            <a:latin typeface="Cambria Math" panose="02040503050406030204" pitchFamily="18" charset="0"/>
                            <a:ea typeface="华文楷体" panose="02010600040101010101" charset="-122"/>
                          </a:rPr>
                          <m:t>3</m:t>
                        </m:r>
                      </m:sup>
                    </m:sSup>
                    <m:r>
                      <a:rPr lang="en-US" altLang="zh-CN" sz="2000" b="0" i="1" smtClean="0">
                        <a:solidFill>
                          <a:schemeClr val="tx2"/>
                        </a:solidFill>
                        <a:latin typeface="Cambria Math" panose="02040503050406030204" pitchFamily="18" charset="0"/>
                        <a:ea typeface="华文楷体" panose="02010600040101010101" charset="-122"/>
                      </a:rPr>
                      <m:t>⋅</m:t>
                    </m:r>
                    <m:sSup>
                      <m:sSupPr>
                        <m:ctrlPr>
                          <a:rPr lang="en-US" altLang="zh-CN" sz="2000" b="0" i="1" smtClean="0">
                            <a:solidFill>
                              <a:schemeClr val="tx2"/>
                            </a:solidFill>
                            <a:latin typeface="Cambria Math" panose="02040503050406030204" pitchFamily="18" charset="0"/>
                            <a:ea typeface="华文楷体" panose="02010600040101010101" charset="-122"/>
                          </a:rPr>
                        </m:ctrlPr>
                      </m:sSupPr>
                      <m:e>
                        <m:r>
                          <a:rPr lang="en-US" altLang="zh-CN" sz="2000" b="0" i="1" smtClean="0">
                            <a:solidFill>
                              <a:schemeClr val="tx2"/>
                            </a:solidFill>
                            <a:latin typeface="Cambria Math" panose="02040503050406030204" pitchFamily="18" charset="0"/>
                            <a:ea typeface="华文楷体" panose="02010600040101010101" charset="-122"/>
                          </a:rPr>
                          <m:t>𝑠</m:t>
                        </m:r>
                      </m:e>
                      <m:sup>
                        <m:r>
                          <a:rPr lang="en-US" altLang="zh-CN" sz="2000" b="0" i="1" smtClean="0">
                            <a:solidFill>
                              <a:schemeClr val="tx2"/>
                            </a:solidFill>
                            <a:latin typeface="Cambria Math" panose="02040503050406030204" pitchFamily="18" charset="0"/>
                            <a:ea typeface="华文楷体" panose="02010600040101010101" charset="-122"/>
                          </a:rPr>
                          <m:t>−</m:t>
                        </m:r>
                        <m:r>
                          <a:rPr lang="en-US" altLang="zh-CN" sz="2000" b="0" i="1" smtClean="0">
                            <a:solidFill>
                              <a:schemeClr val="tx2"/>
                            </a:solidFill>
                            <a:latin typeface="Cambria Math" panose="02040503050406030204" pitchFamily="18" charset="0"/>
                            <a:ea typeface="华文楷体" panose="02010600040101010101" charset="-122"/>
                          </a:rPr>
                          <m:t>1</m:t>
                        </m:r>
                      </m:sup>
                    </m:sSup>
                  </m:oMath>
                </a14:m>
                <a:endParaRPr lang="zh-CN" altLang="en-US" sz="2000" dirty="0">
                  <a:solidFill>
                    <a:schemeClr val="tx2"/>
                  </a:solidFill>
                  <a:latin typeface="华文楷体" panose="02010600040101010101" charset="-122"/>
                  <a:ea typeface="华文楷体" panose="02010600040101010101" charset="-122"/>
                </a:endParaRPr>
              </a:p>
              <a:p>
                <a:endParaRPr lang="en-US" altLang="zh-CN" sz="2000" dirty="0">
                  <a:solidFill>
                    <a:schemeClr val="tx2"/>
                  </a:solidFill>
                  <a:latin typeface="华文楷体" panose="02010600040101010101" charset="-122"/>
                  <a:ea typeface="华文楷体" panose="02010600040101010101" charset="-122"/>
                </a:endParaRPr>
              </a:p>
            </p:txBody>
          </p:sp>
        </mc:Choice>
        <mc:Fallback>
          <p:sp>
            <p:nvSpPr>
              <p:cNvPr id="33" name="矩形 32"/>
              <p:cNvSpPr>
                <a:spLocks noRot="1" noChangeAspect="1" noMove="1" noResize="1" noEditPoints="1" noAdjustHandles="1" noChangeArrowheads="1" noChangeShapeType="1" noTextEdit="1"/>
              </p:cNvSpPr>
              <p:nvPr/>
            </p:nvSpPr>
            <p:spPr>
              <a:xfrm>
                <a:off x="212441" y="529205"/>
                <a:ext cx="8428171" cy="4611199"/>
              </a:xfrm>
              <a:prstGeom prst="rect">
                <a:avLst/>
              </a:prstGeom>
              <a:blipFill rotWithShape="1">
                <a:blip r:embed="rId6"/>
                <a:stretch>
                  <a:fillRect l="-4" t="-5" r="2" b="-10822"/>
                </a:stretch>
              </a:blipFill>
            </p:spPr>
            <p:txBody>
              <a:bodyPr/>
              <a:lstStyle/>
              <a:p>
                <a:r>
                  <a:rPr lang="zh-CN" altLang="en-US">
                    <a:noFill/>
                  </a:rPr>
                  <a:t> </a:t>
                </a:r>
              </a:p>
            </p:txBody>
          </p:sp>
        </mc:Fallback>
      </mc:AlternateContent>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
          <p:cNvSpPr>
            <a:spLocks noGrp="1"/>
          </p:cNvSpPr>
          <p:nvPr>
            <p:ph type="title"/>
          </p:nvPr>
        </p:nvSpPr>
        <p:spPr>
          <a:xfrm>
            <a:off x="317271" y="44624"/>
            <a:ext cx="8503201" cy="648072"/>
          </a:xfrm>
        </p:spPr>
        <p:txBody>
          <a:bodyPr/>
          <a:lstStyle/>
          <a:p>
            <a:pPr algn="l"/>
            <a:r>
              <a:rPr lang="zh-CN" altLang="en-US" dirty="0"/>
              <a:t>与中子流相关其它课本习题</a:t>
            </a:r>
            <a:endParaRPr lang="zh-CN" altLang="en-US" dirty="0"/>
          </a:p>
        </p:txBody>
      </p:sp>
      <mc:AlternateContent xmlns:mc="http://schemas.openxmlformats.org/markup-compatibility/2006">
        <mc:Choice xmlns:a14="http://schemas.microsoft.com/office/drawing/2010/main" Requires="a14">
          <p:sp>
            <p:nvSpPr>
              <p:cNvPr id="2" name="矩形 1"/>
              <p:cNvSpPr/>
              <p:nvPr/>
            </p:nvSpPr>
            <p:spPr>
              <a:xfrm>
                <a:off x="111066" y="639541"/>
                <a:ext cx="9032933" cy="6723379"/>
              </a:xfrm>
              <a:prstGeom prst="rect">
                <a:avLst/>
              </a:prstGeom>
            </p:spPr>
            <p:txBody>
              <a:bodyPr wrap="square">
                <a:spAutoFit/>
              </a:bodyPr>
              <a:lstStyle/>
              <a:p>
                <a:r>
                  <a:rPr lang="en-US" altLang="zh-CN" sz="2400" dirty="0">
                    <a:solidFill>
                      <a:schemeClr val="tx2"/>
                    </a:solidFill>
                    <a:latin typeface="华文楷体" panose="02010600040101010101" charset="-122"/>
                    <a:ea typeface="华文楷体" panose="02010600040101010101" charset="-122"/>
                  </a:rPr>
                  <a:t>4.</a:t>
                </a:r>
                <a:r>
                  <a:rPr lang="zh-CN" altLang="en-US" sz="2400" dirty="0">
                    <a:solidFill>
                      <a:schemeClr val="tx2"/>
                    </a:solidFill>
                    <a:latin typeface="华文楷体" panose="02010600040101010101" charset="-122"/>
                    <a:ea typeface="华文楷体" panose="02010600040101010101" charset="-122"/>
                  </a:rPr>
                  <a:t>试证明在中子通量密度为各向同性的一点上，沿任何方向的中子</a:t>
                </a:r>
                <a:endParaRPr lang="en-US" altLang="zh-CN" sz="2400" dirty="0">
                  <a:solidFill>
                    <a:schemeClr val="tx2"/>
                  </a:solidFill>
                  <a:latin typeface="华文楷体" panose="02010600040101010101" charset="-122"/>
                  <a:ea typeface="华文楷体" panose="02010600040101010101" charset="-122"/>
                </a:endParaRPr>
              </a:p>
              <a:p>
                <a:pPr>
                  <a:lnSpc>
                    <a:spcPct val="150000"/>
                  </a:lnSpc>
                </a:pPr>
                <a:r>
                  <a:rPr lang="zh-CN" altLang="en-US" sz="2400" dirty="0">
                    <a:solidFill>
                      <a:schemeClr val="tx2"/>
                    </a:solidFill>
                    <a:latin typeface="华文楷体" panose="02010600040101010101" charset="-122"/>
                    <a:ea typeface="华文楷体" panose="02010600040101010101" charset="-122"/>
                  </a:rPr>
                  <a:t>流密度</a:t>
                </a:r>
                <a14:m>
                  <m:oMath xmlns:m="http://schemas.openxmlformats.org/officeDocument/2006/math">
                    <m:sSup>
                      <m:sSupPr>
                        <m:ctrlPr>
                          <a:rPr lang="en-US" altLang="zh-CN" sz="2400" b="0" i="1" smtClean="0">
                            <a:solidFill>
                              <a:schemeClr val="tx2"/>
                            </a:solidFill>
                            <a:latin typeface="Cambria Math" panose="02040503050406030204" pitchFamily="18" charset="0"/>
                            <a:ea typeface="华文楷体" panose="02010600040101010101" charset="-122"/>
                          </a:rPr>
                        </m:ctrlPr>
                      </m:sSupPr>
                      <m:e>
                        <m:r>
                          <a:rPr lang="en-US" altLang="zh-CN" sz="2400" b="0" i="1" smtClean="0">
                            <a:solidFill>
                              <a:schemeClr val="tx2"/>
                            </a:solidFill>
                            <a:latin typeface="Cambria Math" panose="02040503050406030204" pitchFamily="18" charset="0"/>
                            <a:ea typeface="华文楷体" panose="02010600040101010101" charset="-122"/>
                          </a:rPr>
                          <m:t>𝐽</m:t>
                        </m:r>
                      </m:e>
                      <m:sup>
                        <m:r>
                          <a:rPr lang="en-US" altLang="zh-CN" sz="2400" b="0" i="1" smtClean="0">
                            <a:solidFill>
                              <a:schemeClr val="tx2"/>
                            </a:solidFill>
                            <a:latin typeface="Cambria Math" panose="02040503050406030204" pitchFamily="18" charset="0"/>
                            <a:ea typeface="华文楷体" panose="02010600040101010101" charset="-122"/>
                          </a:rPr>
                          <m:t>+</m:t>
                        </m:r>
                      </m:sup>
                    </m:sSup>
                    <m:r>
                      <a:rPr lang="en-US" altLang="zh-CN" sz="2400" b="0" i="1" smtClean="0">
                        <a:solidFill>
                          <a:schemeClr val="tx2"/>
                        </a:solidFill>
                        <a:latin typeface="Cambria Math" panose="02040503050406030204" pitchFamily="18" charset="0"/>
                        <a:ea typeface="华文楷体" panose="02010600040101010101" charset="-122"/>
                      </a:rPr>
                      <m:t>=</m:t>
                    </m:r>
                    <m:f>
                      <m:fPr>
                        <m:ctrlPr>
                          <a:rPr lang="en-US" altLang="zh-CN" sz="2400" b="0" i="1" smtClean="0">
                            <a:solidFill>
                              <a:schemeClr val="tx2"/>
                            </a:solidFill>
                            <a:latin typeface="Cambria Math" panose="02040503050406030204" pitchFamily="18" charset="0"/>
                            <a:ea typeface="华文楷体" panose="02010600040101010101" charset="-122"/>
                          </a:rPr>
                        </m:ctrlPr>
                      </m:fPr>
                      <m:num>
                        <m:r>
                          <a:rPr lang="en-US" altLang="zh-CN" sz="2400" b="0" i="1" smtClean="0">
                            <a:solidFill>
                              <a:schemeClr val="tx2"/>
                            </a:solidFill>
                            <a:latin typeface="Cambria Math" panose="02040503050406030204" pitchFamily="18" charset="0"/>
                            <a:ea typeface="华文楷体" panose="02010600040101010101" charset="-122"/>
                          </a:rPr>
                          <m:t>𝜙</m:t>
                        </m:r>
                      </m:num>
                      <m:den>
                        <m:r>
                          <a:rPr lang="en-US" altLang="zh-CN" sz="2400" b="0" i="1" smtClean="0">
                            <a:solidFill>
                              <a:schemeClr val="tx2"/>
                            </a:solidFill>
                            <a:latin typeface="Cambria Math" panose="02040503050406030204" pitchFamily="18" charset="0"/>
                            <a:ea typeface="华文楷体" panose="02010600040101010101" charset="-122"/>
                          </a:rPr>
                          <m:t>4</m:t>
                        </m:r>
                      </m:den>
                    </m:f>
                  </m:oMath>
                </a14:m>
                <a:endParaRPr lang="en-US" altLang="zh-CN" sz="2400" b="0" dirty="0">
                  <a:solidFill>
                    <a:schemeClr val="tx2"/>
                  </a:solidFill>
                  <a:latin typeface="华文楷体" panose="02010600040101010101" charset="-122"/>
                  <a:ea typeface="华文楷体" panose="02010600040101010101" charset="-122"/>
                </a:endParaRPr>
              </a:p>
              <a:p>
                <a:pPr algn="ctr">
                  <a:lnSpc>
                    <a:spcPct val="150000"/>
                  </a:lnSpc>
                </a:pPr>
                <a:r>
                  <a:rPr lang="zh-CN" altLang="zh-CN" sz="2400" b="1" dirty="0">
                    <a:solidFill>
                      <a:srgbClr val="FF0000"/>
                    </a:solidFill>
                    <a:latin typeface="华文楷体" panose="02010600040101010101" charset="-122"/>
                    <a:ea typeface="华文楷体" panose="02010600040101010101" charset="-122"/>
                  </a:rPr>
                  <a:t>注意</a:t>
                </a:r>
                <a:r>
                  <a:rPr lang="en-US" altLang="zh-CN" sz="2400" b="1" dirty="0">
                    <a:solidFill>
                      <a:srgbClr val="FF0000"/>
                    </a:solidFill>
                    <a:latin typeface="华文楷体" panose="02010600040101010101" charset="-122"/>
                    <a:ea typeface="华文楷体" panose="02010600040101010101" charset="-122"/>
                  </a:rPr>
                  <a:t>“</a:t>
                </a:r>
                <a:r>
                  <a:rPr lang="zh-CN" altLang="zh-CN" sz="2400" b="1" dirty="0">
                    <a:solidFill>
                      <a:srgbClr val="FF0000"/>
                    </a:solidFill>
                    <a:latin typeface="华文楷体" panose="02010600040101010101" charset="-122"/>
                    <a:ea typeface="华文楷体" panose="02010600040101010101" charset="-122"/>
                  </a:rPr>
                  <a:t>中子通量密度各向同性</a:t>
                </a:r>
                <a:r>
                  <a:rPr lang="en-US" altLang="zh-CN" sz="2400" b="1" dirty="0">
                    <a:solidFill>
                      <a:srgbClr val="FF0000"/>
                    </a:solidFill>
                    <a:latin typeface="华文楷体" panose="02010600040101010101" charset="-122"/>
                    <a:ea typeface="华文楷体" panose="02010600040101010101" charset="-122"/>
                  </a:rPr>
                  <a:t>”</a:t>
                </a:r>
                <a:r>
                  <a:rPr lang="zh-CN" altLang="zh-CN" sz="2400" b="1" dirty="0">
                    <a:solidFill>
                      <a:srgbClr val="FF0000"/>
                    </a:solidFill>
                    <a:latin typeface="华文楷体" panose="02010600040101010101" charset="-122"/>
                    <a:ea typeface="华文楷体" panose="02010600040101010101" charset="-122"/>
                  </a:rPr>
                  <a:t>与</a:t>
                </a:r>
                <a:r>
                  <a:rPr lang="en-US" altLang="zh-CN" sz="2400" b="1" dirty="0">
                    <a:solidFill>
                      <a:srgbClr val="FF0000"/>
                    </a:solidFill>
                    <a:latin typeface="华文楷体" panose="02010600040101010101" charset="-122"/>
                    <a:ea typeface="华文楷体" panose="02010600040101010101" charset="-122"/>
                  </a:rPr>
                  <a:t>“</a:t>
                </a:r>
                <a:r>
                  <a:rPr lang="zh-CN" altLang="zh-CN" sz="2400" b="1" dirty="0">
                    <a:solidFill>
                      <a:srgbClr val="FF0000"/>
                    </a:solidFill>
                    <a:latin typeface="华文楷体" panose="02010600040101010101" charset="-122"/>
                    <a:ea typeface="华文楷体" panose="02010600040101010101" charset="-122"/>
                  </a:rPr>
                  <a:t>中子散射各向同性</a:t>
                </a:r>
                <a:r>
                  <a:rPr lang="en-US" altLang="zh-CN" sz="2400" b="1" dirty="0">
                    <a:solidFill>
                      <a:srgbClr val="FF0000"/>
                    </a:solidFill>
                    <a:latin typeface="华文楷体" panose="02010600040101010101" charset="-122"/>
                    <a:ea typeface="华文楷体" panose="02010600040101010101" charset="-122"/>
                  </a:rPr>
                  <a:t>”</a:t>
                </a:r>
                <a:r>
                  <a:rPr lang="zh-CN" altLang="zh-CN" sz="2400" b="1" dirty="0">
                    <a:solidFill>
                      <a:srgbClr val="FF0000"/>
                    </a:solidFill>
                    <a:latin typeface="华文楷体" panose="02010600040101010101" charset="-122"/>
                    <a:ea typeface="华文楷体" panose="02010600040101010101" charset="-122"/>
                  </a:rPr>
                  <a:t>的区别。</a:t>
                </a:r>
                <a:endParaRPr lang="zh-CN" altLang="zh-CN" sz="2400" b="1" dirty="0">
                  <a:solidFill>
                    <a:srgbClr val="FF0000"/>
                  </a:solidFill>
                  <a:latin typeface="华文楷体" panose="02010600040101010101" charset="-122"/>
                  <a:ea typeface="华文楷体" panose="02010600040101010101" charset="-122"/>
                </a:endParaRPr>
              </a:p>
              <a:p>
                <a14:m>
                  <m:oMathPara xmlns:m="http://schemas.openxmlformats.org/officeDocument/2006/math">
                    <m:oMathParaPr>
                      <m:jc m:val="centerGroup"/>
                    </m:oMathParaPr>
                    <m:oMath xmlns:m="http://schemas.openxmlformats.org/officeDocument/2006/math">
                      <m:sSubSup>
                        <m:sSubSupPr>
                          <m:ctrlPr>
                            <a:rPr lang="zh-CN" altLang="zh-CN" sz="2200" i="1" smtClean="0">
                              <a:solidFill>
                                <a:schemeClr val="tx2"/>
                              </a:solidFill>
                              <a:latin typeface="Cambria Math" panose="02040503050406030204" pitchFamily="18" charset="0"/>
                            </a:rPr>
                          </m:ctrlPr>
                        </m:sSubSupPr>
                        <m:e>
                          <m:r>
                            <a:rPr lang="en-US" altLang="zh-CN" sz="2200" i="1">
                              <a:solidFill>
                                <a:schemeClr val="tx2"/>
                              </a:solidFill>
                              <a:latin typeface="Cambria Math" panose="02040503050406030204" pitchFamily="18" charset="0"/>
                            </a:rPr>
                            <m:t>𝐽</m:t>
                          </m:r>
                        </m:e>
                        <m:sub>
                          <m:r>
                            <a:rPr lang="en-US" altLang="zh-CN" sz="2200" i="1">
                              <a:solidFill>
                                <a:schemeClr val="tx2"/>
                              </a:solidFill>
                              <a:latin typeface="Cambria Math" panose="02040503050406030204" pitchFamily="18" charset="0"/>
                            </a:rPr>
                            <m:t>𝑛</m:t>
                          </m:r>
                        </m:sub>
                        <m:sup>
                          <m:r>
                            <a:rPr lang="en-US" altLang="zh-CN" sz="2200">
                              <a:solidFill>
                                <a:schemeClr val="tx2"/>
                              </a:solidFill>
                              <a:latin typeface="Cambria Math" panose="02040503050406030204" pitchFamily="18" charset="0"/>
                            </a:rPr>
                            <m:t>+</m:t>
                          </m:r>
                        </m:sup>
                      </m:sSubSup>
                      <m:r>
                        <a:rPr lang="en-US" altLang="zh-CN" sz="2200" i="1">
                          <a:solidFill>
                            <a:schemeClr val="tx2"/>
                          </a:solidFill>
                          <a:latin typeface="Cambria Math" panose="02040503050406030204" pitchFamily="18" charset="0"/>
                        </a:rPr>
                        <m:t>𝑑𝑆</m:t>
                      </m:r>
                      <m:r>
                        <a:rPr lang="en-US" altLang="zh-CN" sz="2200">
                          <a:solidFill>
                            <a:schemeClr val="tx2"/>
                          </a:solidFill>
                          <a:latin typeface="Cambria Math" panose="02040503050406030204" pitchFamily="18" charset="0"/>
                        </a:rPr>
                        <m:t>=</m:t>
                      </m:r>
                      <m:nary>
                        <m:naryPr>
                          <m:grow m:val="on"/>
                          <m:limLoc m:val="subSup"/>
                          <m:supHide m:val="on"/>
                          <m:ctrlPr>
                            <a:rPr lang="zh-CN" altLang="zh-CN" sz="2200" i="1">
                              <a:solidFill>
                                <a:schemeClr val="tx2"/>
                              </a:solidFill>
                              <a:latin typeface="Cambria Math" panose="02040503050406030204" pitchFamily="18" charset="0"/>
                            </a:rPr>
                          </m:ctrlPr>
                        </m:naryPr>
                        <m:sub>
                          <m:r>
                            <a:rPr lang="en-US" altLang="zh-CN" sz="2200">
                              <a:solidFill>
                                <a:schemeClr val="tx2"/>
                              </a:solidFill>
                              <a:latin typeface="Cambria Math" panose="02040503050406030204" pitchFamily="18" charset="0"/>
                            </a:rPr>
                            <m:t>(</m:t>
                          </m:r>
                          <m:r>
                            <m:rPr>
                              <m:sty m:val="p"/>
                            </m:rPr>
                            <a:rPr lang="en-US" altLang="zh-CN" sz="2200">
                              <a:solidFill>
                                <a:schemeClr val="tx2"/>
                              </a:solidFill>
                              <a:latin typeface="Cambria Math" panose="02040503050406030204" pitchFamily="18" charset="0"/>
                            </a:rPr>
                            <m:t>Ω</m:t>
                          </m:r>
                          <m:r>
                            <a:rPr lang="en-US" altLang="zh-CN" sz="2200">
                              <a:solidFill>
                                <a:schemeClr val="tx2"/>
                              </a:solidFill>
                              <a:latin typeface="Cambria Math" panose="02040503050406030204" pitchFamily="18" charset="0"/>
                            </a:rPr>
                            <m:t>⋅</m:t>
                          </m:r>
                          <m:r>
                            <a:rPr lang="en-US" altLang="zh-CN" sz="2200" b="1" i="1">
                              <a:solidFill>
                                <a:schemeClr val="tx2"/>
                              </a:solidFill>
                              <a:latin typeface="Cambria Math" panose="02040503050406030204" pitchFamily="18" charset="0"/>
                            </a:rPr>
                            <m:t>𝐧</m:t>
                          </m:r>
                          <m:r>
                            <a:rPr lang="en-US" altLang="zh-CN" sz="2200">
                              <a:solidFill>
                                <a:schemeClr val="tx2"/>
                              </a:solidFill>
                              <a:latin typeface="Cambria Math" panose="02040503050406030204" pitchFamily="18" charset="0"/>
                            </a:rPr>
                            <m:t>)&gt;</m:t>
                          </m:r>
                          <m:r>
                            <a:rPr lang="en-US" altLang="zh-CN" sz="2200">
                              <a:solidFill>
                                <a:schemeClr val="tx2"/>
                              </a:solidFill>
                              <a:latin typeface="Cambria Math" panose="02040503050406030204" pitchFamily="18" charset="0"/>
                            </a:rPr>
                            <m:t>0</m:t>
                          </m:r>
                        </m:sub>
                        <m:sup/>
                        <m:e>
                          <m:r>
                            <a:rPr lang="en-US" altLang="zh-CN" sz="2200">
                              <a:solidFill>
                                <a:schemeClr val="tx2"/>
                              </a:solidFill>
                              <a:latin typeface="Cambria Math" panose="02040503050406030204" pitchFamily="18" charset="0"/>
                            </a:rPr>
                            <m:t> </m:t>
                          </m:r>
                        </m:e>
                      </m:nary>
                      <m:r>
                        <a:rPr lang="en-US" altLang="zh-CN" sz="2200">
                          <a:solidFill>
                            <a:schemeClr val="tx2"/>
                          </a:solidFill>
                          <a:latin typeface="Cambria Math" panose="02040503050406030204" pitchFamily="18" charset="0"/>
                        </a:rPr>
                        <m:t>(</m:t>
                      </m:r>
                      <m:r>
                        <a:rPr lang="en-US" altLang="zh-CN" sz="2200" b="1" i="1">
                          <a:solidFill>
                            <a:schemeClr val="tx2"/>
                          </a:solidFill>
                          <a:latin typeface="Cambria Math" panose="02040503050406030204" pitchFamily="18" charset="0"/>
                        </a:rPr>
                        <m:t>𝛀</m:t>
                      </m:r>
                      <m:r>
                        <a:rPr lang="en-US" altLang="zh-CN" sz="2200">
                          <a:solidFill>
                            <a:schemeClr val="tx2"/>
                          </a:solidFill>
                          <a:latin typeface="Cambria Math" panose="02040503050406030204" pitchFamily="18" charset="0"/>
                        </a:rPr>
                        <m:t>⋅</m:t>
                      </m:r>
                      <m:r>
                        <a:rPr lang="en-US" altLang="zh-CN" sz="2200" b="1" i="1">
                          <a:solidFill>
                            <a:schemeClr val="tx2"/>
                          </a:solidFill>
                          <a:latin typeface="Cambria Math" panose="02040503050406030204" pitchFamily="18" charset="0"/>
                        </a:rPr>
                        <m:t>𝐧</m:t>
                      </m:r>
                      <m:r>
                        <a:rPr lang="en-US" altLang="zh-CN" sz="2200">
                          <a:solidFill>
                            <a:schemeClr val="tx2"/>
                          </a:solidFill>
                          <a:latin typeface="Cambria Math" panose="02040503050406030204" pitchFamily="18" charset="0"/>
                        </a:rPr>
                        <m:t>)</m:t>
                      </m:r>
                      <m:r>
                        <a:rPr lang="en-US" altLang="zh-CN" sz="2200" i="1">
                          <a:solidFill>
                            <a:schemeClr val="tx2"/>
                          </a:solidFill>
                          <a:latin typeface="Cambria Math" panose="02040503050406030204" pitchFamily="18" charset="0"/>
                        </a:rPr>
                        <m:t>𝜙</m:t>
                      </m:r>
                      <m:r>
                        <a:rPr lang="en-US" altLang="zh-CN" sz="2200">
                          <a:solidFill>
                            <a:schemeClr val="tx2"/>
                          </a:solidFill>
                          <a:latin typeface="Cambria Math" panose="02040503050406030204" pitchFamily="18" charset="0"/>
                        </a:rPr>
                        <m:t>(</m:t>
                      </m:r>
                      <m:r>
                        <a:rPr lang="en-US" altLang="zh-CN" sz="2200" i="1">
                          <a:solidFill>
                            <a:schemeClr val="tx2"/>
                          </a:solidFill>
                          <a:latin typeface="Cambria Math" panose="02040503050406030204" pitchFamily="18" charset="0"/>
                        </a:rPr>
                        <m:t>𝑟</m:t>
                      </m:r>
                      <m:r>
                        <a:rPr lang="en-US" altLang="zh-CN" sz="2200">
                          <a:solidFill>
                            <a:schemeClr val="tx2"/>
                          </a:solidFill>
                          <a:latin typeface="Cambria Math" panose="02040503050406030204" pitchFamily="18" charset="0"/>
                        </a:rPr>
                        <m:t>,</m:t>
                      </m:r>
                      <m:r>
                        <a:rPr lang="en-US" altLang="zh-CN" sz="2200" i="1">
                          <a:solidFill>
                            <a:schemeClr val="tx2"/>
                          </a:solidFill>
                          <a:latin typeface="Cambria Math" panose="02040503050406030204" pitchFamily="18" charset="0"/>
                        </a:rPr>
                        <m:t>𝐸</m:t>
                      </m:r>
                      <m:r>
                        <a:rPr lang="en-US" altLang="zh-CN" sz="2200">
                          <a:solidFill>
                            <a:schemeClr val="tx2"/>
                          </a:solidFill>
                          <a:latin typeface="Cambria Math" panose="02040503050406030204" pitchFamily="18" charset="0"/>
                        </a:rPr>
                        <m:t>,</m:t>
                      </m:r>
                      <m:r>
                        <m:rPr>
                          <m:sty m:val="p"/>
                        </m:rPr>
                        <a:rPr lang="en-US" altLang="zh-CN" sz="2200">
                          <a:solidFill>
                            <a:schemeClr val="tx2"/>
                          </a:solidFill>
                          <a:latin typeface="Cambria Math" panose="02040503050406030204" pitchFamily="18" charset="0"/>
                        </a:rPr>
                        <m:t>Ω</m:t>
                      </m:r>
                      <m:r>
                        <a:rPr lang="en-US" altLang="zh-CN" sz="2200">
                          <a:solidFill>
                            <a:schemeClr val="tx2"/>
                          </a:solidFill>
                          <a:latin typeface="Cambria Math" panose="02040503050406030204" pitchFamily="18" charset="0"/>
                        </a:rPr>
                        <m:t>)</m:t>
                      </m:r>
                      <m:r>
                        <a:rPr lang="en-US" altLang="zh-CN" sz="2200" i="1">
                          <a:solidFill>
                            <a:schemeClr val="tx2"/>
                          </a:solidFill>
                          <a:latin typeface="Cambria Math" panose="02040503050406030204" pitchFamily="18" charset="0"/>
                        </a:rPr>
                        <m:t>𝑑</m:t>
                      </m:r>
                      <m:r>
                        <m:rPr>
                          <m:sty m:val="p"/>
                        </m:rPr>
                        <a:rPr lang="en-US" altLang="zh-CN" sz="2200">
                          <a:solidFill>
                            <a:schemeClr val="tx2"/>
                          </a:solidFill>
                          <a:latin typeface="Cambria Math" panose="02040503050406030204" pitchFamily="18" charset="0"/>
                        </a:rPr>
                        <m:t>Ω</m:t>
                      </m:r>
                    </m:oMath>
                  </m:oMathPara>
                </a14:m>
                <a:endParaRPr lang="zh-CN" altLang="zh-CN" sz="2200" dirty="0">
                  <a:solidFill>
                    <a:schemeClr val="tx2"/>
                  </a:solidFill>
                  <a:latin typeface="华文楷体" panose="02010600040101010101" charset="-122"/>
                  <a:ea typeface="华文楷体" panose="02010600040101010101" charset="-122"/>
                </a:endParaRPr>
              </a:p>
              <a:p>
                <a:pPr>
                  <a:lnSpc>
                    <a:spcPct val="150000"/>
                  </a:lnSpc>
                </a:pPr>
                <a:r>
                  <a:rPr lang="zh-CN" altLang="zh-CN" sz="2200" dirty="0">
                    <a:solidFill>
                      <a:schemeClr val="tx2"/>
                    </a:solidFill>
                    <a:latin typeface="华文楷体" panose="02010600040101010101" charset="-122"/>
                    <a:ea typeface="华文楷体" panose="02010600040101010101" charset="-122"/>
                  </a:rPr>
                  <a:t>证明</a:t>
                </a:r>
                <a:r>
                  <a:rPr lang="en-US" altLang="zh-CN" sz="2200" dirty="0">
                    <a:solidFill>
                      <a:schemeClr val="tx2"/>
                    </a:solidFill>
                    <a:latin typeface="华文楷体" panose="02010600040101010101" charset="-122"/>
                    <a:ea typeface="华文楷体" panose="02010600040101010101" charset="-122"/>
                  </a:rPr>
                  <a:t>: </a:t>
                </a:r>
                <a:r>
                  <a:rPr lang="zh-CN" altLang="zh-CN" sz="2200" dirty="0">
                    <a:solidFill>
                      <a:schemeClr val="tx2"/>
                    </a:solidFill>
                    <a:latin typeface="华文楷体" panose="02010600040101010101" charset="-122"/>
                    <a:ea typeface="华文楷体" panose="02010600040101010101" charset="-122"/>
                  </a:rPr>
                  <a:t>在中子通量密度各向同性的点</a:t>
                </a:r>
                <a:r>
                  <a:rPr lang="en-US" altLang="zh-CN" sz="2200" dirty="0">
                    <a:solidFill>
                      <a:schemeClr val="tx2"/>
                    </a:solidFill>
                    <a:latin typeface="华文楷体" panose="02010600040101010101" charset="-122"/>
                    <a:ea typeface="华文楷体" panose="02010600040101010101" charset="-122"/>
                  </a:rPr>
                  <a:t>(</a:t>
                </a:r>
                <a:r>
                  <a:rPr lang="zh-CN" altLang="zh-CN" sz="2200" dirty="0">
                    <a:solidFill>
                      <a:schemeClr val="tx2"/>
                    </a:solidFill>
                    <a:latin typeface="华文楷体" panose="02010600040101010101" charset="-122"/>
                    <a:ea typeface="华文楷体" panose="02010600040101010101" charset="-122"/>
                  </a:rPr>
                  <a:t>无点源存在</a:t>
                </a:r>
                <a:r>
                  <a:rPr lang="en-US" altLang="zh-CN" sz="2200" dirty="0">
                    <a:solidFill>
                      <a:schemeClr val="tx2"/>
                    </a:solidFill>
                    <a:latin typeface="华文楷体" panose="02010600040101010101" charset="-122"/>
                    <a:ea typeface="华文楷体" panose="02010600040101010101" charset="-122"/>
                  </a:rPr>
                  <a:t>)</a:t>
                </a:r>
                <a:r>
                  <a:rPr lang="zh-CN" altLang="zh-CN" sz="2200" dirty="0">
                    <a:solidFill>
                      <a:schemeClr val="tx2"/>
                    </a:solidFill>
                    <a:latin typeface="华文楷体" panose="02010600040101010101" charset="-122"/>
                    <a:ea typeface="华文楷体" panose="02010600040101010101" charset="-122"/>
                  </a:rPr>
                  <a:t>上，沿各个方向的角中子通量密度为 </a:t>
                </a:r>
                <a14:m>
                  <m:oMath xmlns:m="http://schemas.openxmlformats.org/officeDocument/2006/math">
                    <m:r>
                      <a:rPr lang="en-US" altLang="zh-CN" sz="2200" i="1">
                        <a:solidFill>
                          <a:schemeClr val="tx2"/>
                        </a:solidFill>
                        <a:latin typeface="Cambria Math" panose="02040503050406030204" pitchFamily="18" charset="0"/>
                      </a:rPr>
                      <m:t>𝜙</m:t>
                    </m:r>
                    <m:r>
                      <a:rPr lang="en-US" altLang="zh-CN" sz="2200">
                        <a:solidFill>
                          <a:schemeClr val="tx2"/>
                        </a:solidFill>
                        <a:latin typeface="Cambria Math" panose="02040503050406030204" pitchFamily="18" charset="0"/>
                      </a:rPr>
                      <m:t>(</m:t>
                    </m:r>
                    <m:r>
                      <m:rPr>
                        <m:sty m:val="p"/>
                      </m:rPr>
                      <a:rPr lang="en-US" altLang="zh-CN" sz="2200">
                        <a:solidFill>
                          <a:schemeClr val="tx2"/>
                        </a:solidFill>
                        <a:latin typeface="Cambria Math" panose="02040503050406030204" pitchFamily="18" charset="0"/>
                      </a:rPr>
                      <m:t>Ω</m:t>
                    </m:r>
                    <m:r>
                      <a:rPr lang="en-US" altLang="zh-CN" sz="2200">
                        <a:solidFill>
                          <a:schemeClr val="tx2"/>
                        </a:solidFill>
                        <a:latin typeface="Cambria Math" panose="02040503050406030204" pitchFamily="18" charset="0"/>
                      </a:rPr>
                      <m:t>)=</m:t>
                    </m:r>
                    <m:f>
                      <m:fPr>
                        <m:ctrlPr>
                          <a:rPr lang="zh-CN" altLang="zh-CN" sz="2200" i="1">
                            <a:solidFill>
                              <a:schemeClr val="tx2"/>
                            </a:solidFill>
                            <a:latin typeface="Cambria Math" panose="02040503050406030204" pitchFamily="18" charset="0"/>
                          </a:rPr>
                        </m:ctrlPr>
                      </m:fPr>
                      <m:num>
                        <m:r>
                          <a:rPr lang="en-US" altLang="zh-CN" sz="2200" i="1">
                            <a:solidFill>
                              <a:schemeClr val="tx2"/>
                            </a:solidFill>
                            <a:latin typeface="Cambria Math" panose="02040503050406030204" pitchFamily="18" charset="0"/>
                          </a:rPr>
                          <m:t>𝜙</m:t>
                        </m:r>
                      </m:num>
                      <m:den>
                        <m:r>
                          <a:rPr lang="en-US" altLang="zh-CN" sz="2200">
                            <a:solidFill>
                              <a:schemeClr val="tx2"/>
                            </a:solidFill>
                            <a:latin typeface="Cambria Math" panose="02040503050406030204" pitchFamily="18" charset="0"/>
                          </a:rPr>
                          <m:t>4</m:t>
                        </m:r>
                        <m:r>
                          <a:rPr lang="en-US" altLang="zh-CN" sz="2200" i="1">
                            <a:solidFill>
                              <a:schemeClr val="tx2"/>
                            </a:solidFill>
                            <a:latin typeface="Cambria Math" panose="02040503050406030204" pitchFamily="18" charset="0"/>
                          </a:rPr>
                          <m:t>𝜋</m:t>
                        </m:r>
                      </m:den>
                    </m:f>
                    <m:r>
                      <a:rPr lang="en-US" altLang="zh-CN" sz="2200">
                        <a:solidFill>
                          <a:schemeClr val="tx2"/>
                        </a:solidFill>
                        <a:latin typeface="Cambria Math" panose="02040503050406030204" pitchFamily="18" charset="0"/>
                      </a:rPr>
                      <m:t>,</m:t>
                    </m:r>
                  </m:oMath>
                </a14:m>
                <a:r>
                  <a:rPr lang="en-US" altLang="zh-CN" sz="2200" dirty="0">
                    <a:solidFill>
                      <a:schemeClr val="tx2"/>
                    </a:solidFill>
                    <a:latin typeface="华文楷体" panose="02010600040101010101" charset="-122"/>
                    <a:ea typeface="华文楷体" panose="02010600040101010101" charset="-122"/>
                  </a:rPr>
                  <a:t> </a:t>
                </a:r>
                <a:r>
                  <a:rPr lang="zh-CN" altLang="zh-CN" sz="2200" dirty="0">
                    <a:solidFill>
                      <a:schemeClr val="tx2"/>
                    </a:solidFill>
                    <a:latin typeface="华文楷体" panose="02010600040101010101" charset="-122"/>
                    <a:ea typeface="华文楷体" panose="02010600040101010101" charset="-122"/>
                  </a:rPr>
                  <a:t>对任一方向，设角中子通量密度与该方向夹角为 </a:t>
                </a:r>
                <a14:m>
                  <m:oMath xmlns:m="http://schemas.openxmlformats.org/officeDocument/2006/math">
                    <m:r>
                      <a:rPr lang="en-US" altLang="zh-CN" sz="2200" i="1">
                        <a:solidFill>
                          <a:schemeClr val="tx2"/>
                        </a:solidFill>
                        <a:latin typeface="Cambria Math" panose="02040503050406030204" pitchFamily="18" charset="0"/>
                      </a:rPr>
                      <m:t>𝜃</m:t>
                    </m:r>
                    <m:r>
                      <a:rPr lang="en-US" altLang="zh-CN" sz="2200">
                        <a:solidFill>
                          <a:schemeClr val="tx2"/>
                        </a:solidFill>
                        <a:latin typeface="Cambria Math" panose="02040503050406030204" pitchFamily="18" charset="0"/>
                      </a:rPr>
                      <m:t>,</m:t>
                    </m:r>
                  </m:oMath>
                </a14:m>
                <a:r>
                  <a:rPr lang="en-US" altLang="zh-CN" sz="2200" dirty="0">
                    <a:solidFill>
                      <a:schemeClr val="tx2"/>
                    </a:solidFill>
                    <a:latin typeface="华文楷体" panose="02010600040101010101" charset="-122"/>
                    <a:ea typeface="华文楷体" panose="02010600040101010101" charset="-122"/>
                  </a:rPr>
                  <a:t> </a:t>
                </a:r>
                <a:r>
                  <a:rPr lang="zh-CN" altLang="zh-CN" sz="2200" dirty="0">
                    <a:solidFill>
                      <a:schemeClr val="tx2"/>
                    </a:solidFill>
                    <a:latin typeface="华文楷体" panose="02010600040101010101" charset="-122"/>
                    <a:ea typeface="华文楷体" panose="02010600040101010101" charset="-122"/>
                  </a:rPr>
                  <a:t>则沿该方向的中子流密度</a:t>
                </a:r>
                <a:endParaRPr lang="zh-CN" altLang="zh-CN" sz="2200" dirty="0">
                  <a:solidFill>
                    <a:schemeClr val="tx2"/>
                  </a:solidFill>
                  <a:latin typeface="华文楷体" panose="02010600040101010101" charset="-122"/>
                  <a:ea typeface="华文楷体" panose="02010600040101010101" charset="-122"/>
                </a:endParaRPr>
              </a:p>
              <a:p>
                <a14:m>
                  <m:oMathPara xmlns:m="http://schemas.openxmlformats.org/officeDocument/2006/math">
                    <m:oMathParaPr>
                      <m:jc m:val="left"/>
                    </m:oMathParaPr>
                    <m:oMath xmlns:m="http://schemas.openxmlformats.org/officeDocument/2006/math">
                      <m:m>
                        <m:mPr>
                          <m:mcs>
                            <m:mc>
                              <m:mcPr>
                                <m:count m:val="1"/>
                                <m:mcJc m:val="center"/>
                              </m:mcPr>
                            </m:mc>
                          </m:mcs>
                          <m:plcHide m:val="on"/>
                          <m:ctrlPr>
                            <a:rPr lang="zh-CN" altLang="zh-CN" sz="2200" i="1">
                              <a:solidFill>
                                <a:schemeClr val="tx2"/>
                              </a:solidFill>
                              <a:latin typeface="Cambria Math" panose="02040503050406030204" pitchFamily="18" charset="0"/>
                            </a:rPr>
                          </m:ctrlPr>
                        </m:mPr>
                        <m:mr>
                          <m:e>
                            <m:sSup>
                              <m:sSupPr>
                                <m:ctrlPr>
                                  <a:rPr lang="zh-CN" altLang="zh-CN" sz="2200" i="1">
                                    <a:solidFill>
                                      <a:schemeClr val="tx2"/>
                                    </a:solidFill>
                                    <a:latin typeface="Cambria Math" panose="02040503050406030204" pitchFamily="18" charset="0"/>
                                  </a:rPr>
                                </m:ctrlPr>
                              </m:sSupPr>
                              <m:e>
                                <m:r>
                                  <a:rPr lang="en-US" altLang="zh-CN" sz="2200" i="1">
                                    <a:solidFill>
                                      <a:schemeClr val="tx2"/>
                                    </a:solidFill>
                                    <a:latin typeface="Cambria Math" panose="02040503050406030204" pitchFamily="18" charset="0"/>
                                  </a:rPr>
                                  <m:t>𝐽</m:t>
                                </m:r>
                              </m:e>
                              <m:sup>
                                <m:r>
                                  <a:rPr lang="en-US" altLang="zh-CN" sz="2200">
                                    <a:solidFill>
                                      <a:schemeClr val="tx2"/>
                                    </a:solidFill>
                                    <a:latin typeface="Cambria Math" panose="02040503050406030204" pitchFamily="18" charset="0"/>
                                  </a:rPr>
                                  <m:t>+</m:t>
                                </m:r>
                              </m:sup>
                            </m:sSup>
                            <m:r>
                              <a:rPr lang="en-US" altLang="zh-CN" sz="2200">
                                <a:solidFill>
                                  <a:schemeClr val="tx2"/>
                                </a:solidFill>
                                <a:latin typeface="Cambria Math" panose="02040503050406030204" pitchFamily="18" charset="0"/>
                              </a:rPr>
                              <m:t>=</m:t>
                            </m:r>
                            <m:nary>
                              <m:naryPr>
                                <m:grow m:val="on"/>
                                <m:limLoc m:val="subSup"/>
                                <m:supHide m:val="on"/>
                                <m:ctrlPr>
                                  <a:rPr lang="zh-CN" altLang="zh-CN" sz="2200" i="1">
                                    <a:solidFill>
                                      <a:schemeClr val="tx2"/>
                                    </a:solidFill>
                                    <a:latin typeface="Cambria Math" panose="02040503050406030204" pitchFamily="18" charset="0"/>
                                  </a:rPr>
                                </m:ctrlPr>
                              </m:naryPr>
                              <m:sub>
                                <m:r>
                                  <m:rPr>
                                    <m:sty m:val="p"/>
                                  </m:rPr>
                                  <a:rPr lang="en-US" altLang="zh-CN" sz="2200">
                                    <a:solidFill>
                                      <a:schemeClr val="tx2"/>
                                    </a:solidFill>
                                    <a:latin typeface="Cambria Math" panose="02040503050406030204" pitchFamily="18" charset="0"/>
                                  </a:rPr>
                                  <m:t>Ω</m:t>
                                </m:r>
                                <m:r>
                                  <a:rPr lang="en-US" altLang="zh-CN" sz="2200">
                                    <a:solidFill>
                                      <a:schemeClr val="tx2"/>
                                    </a:solidFill>
                                    <a:latin typeface="Cambria Math" panose="02040503050406030204" pitchFamily="18" charset="0"/>
                                  </a:rPr>
                                  <m:t>⋅</m:t>
                                </m:r>
                                <m:acc>
                                  <m:accPr>
                                    <m:chr m:val="ˆ"/>
                                    <m:ctrlPr>
                                      <a:rPr lang="zh-CN" altLang="zh-CN" sz="2200" i="1">
                                        <a:solidFill>
                                          <a:schemeClr val="tx2"/>
                                        </a:solidFill>
                                        <a:latin typeface="Cambria Math" panose="02040503050406030204" pitchFamily="18" charset="0"/>
                                      </a:rPr>
                                    </m:ctrlPr>
                                  </m:accPr>
                                  <m:e>
                                    <m:r>
                                      <a:rPr lang="en-US" altLang="zh-CN" sz="2200" i="1">
                                        <a:solidFill>
                                          <a:schemeClr val="tx2"/>
                                        </a:solidFill>
                                        <a:latin typeface="Cambria Math" panose="02040503050406030204" pitchFamily="18" charset="0"/>
                                      </a:rPr>
                                      <m:t>𝑛</m:t>
                                    </m:r>
                                  </m:e>
                                </m:acc>
                                <m:r>
                                  <a:rPr lang="en-US" altLang="zh-CN" sz="2200">
                                    <a:solidFill>
                                      <a:schemeClr val="tx2"/>
                                    </a:solidFill>
                                    <a:latin typeface="Cambria Math" panose="02040503050406030204" pitchFamily="18" charset="0"/>
                                  </a:rPr>
                                  <m:t>&gt;</m:t>
                                </m:r>
                                <m:r>
                                  <a:rPr lang="en-US" altLang="zh-CN" sz="2200">
                                    <a:solidFill>
                                      <a:schemeClr val="tx2"/>
                                    </a:solidFill>
                                    <a:latin typeface="Cambria Math" panose="02040503050406030204" pitchFamily="18" charset="0"/>
                                  </a:rPr>
                                  <m:t>0</m:t>
                                </m:r>
                              </m:sub>
                              <m:sup/>
                              <m:e>
                                <m:r>
                                  <a:rPr lang="en-US" altLang="zh-CN" sz="2200">
                                    <a:solidFill>
                                      <a:schemeClr val="tx2"/>
                                    </a:solidFill>
                                    <a:latin typeface="Cambria Math" panose="02040503050406030204" pitchFamily="18" charset="0"/>
                                  </a:rPr>
                                  <m:t> </m:t>
                                </m:r>
                              </m:e>
                            </m:nary>
                            <m:r>
                              <a:rPr lang="en-US" altLang="zh-CN" sz="2200">
                                <a:solidFill>
                                  <a:schemeClr val="tx2"/>
                                </a:solidFill>
                                <a:latin typeface="Cambria Math" panose="02040503050406030204" pitchFamily="18" charset="0"/>
                              </a:rPr>
                              <m:t> </m:t>
                            </m:r>
                            <m:r>
                              <a:rPr lang="en-US" altLang="zh-CN" sz="2200" i="1">
                                <a:solidFill>
                                  <a:schemeClr val="tx2"/>
                                </a:solidFill>
                                <a:latin typeface="Cambria Math" panose="02040503050406030204" pitchFamily="18" charset="0"/>
                              </a:rPr>
                              <m:t>𝜙</m:t>
                            </m:r>
                            <m:d>
                              <m:dPr>
                                <m:ctrlPr>
                                  <a:rPr lang="en-US" altLang="zh-CN" sz="2200" i="1">
                                    <a:solidFill>
                                      <a:schemeClr val="tx2"/>
                                    </a:solidFill>
                                    <a:latin typeface="Cambria Math" panose="02040503050406030204" pitchFamily="18" charset="0"/>
                                  </a:rPr>
                                </m:ctrlPr>
                              </m:dPr>
                              <m:e>
                                <m:r>
                                  <m:rPr>
                                    <m:sty m:val="p"/>
                                  </m:rPr>
                                  <a:rPr lang="en-US" altLang="zh-CN" sz="2200">
                                    <a:solidFill>
                                      <a:schemeClr val="tx2"/>
                                    </a:solidFill>
                                    <a:latin typeface="Cambria Math" panose="02040503050406030204" pitchFamily="18" charset="0"/>
                                  </a:rPr>
                                  <m:t>Ω</m:t>
                                </m:r>
                              </m:e>
                            </m:d>
                            <m:r>
                              <m:rPr>
                                <m:sty m:val="p"/>
                              </m:rPr>
                              <a:rPr lang="en-US" altLang="zh-CN" sz="2200">
                                <a:solidFill>
                                  <a:schemeClr val="tx2"/>
                                </a:solidFill>
                                <a:latin typeface="Cambria Math" panose="02040503050406030204" pitchFamily="18" charset="0"/>
                              </a:rPr>
                              <m:t>cos</m:t>
                            </m:r>
                            <m:d>
                              <m:dPr>
                                <m:ctrlPr>
                                  <a:rPr lang="en-US" altLang="zh-CN" sz="2200" i="1">
                                    <a:solidFill>
                                      <a:schemeClr val="tx2"/>
                                    </a:solidFill>
                                    <a:latin typeface="Cambria Math" panose="02040503050406030204" pitchFamily="18" charset="0"/>
                                  </a:rPr>
                                </m:ctrlPr>
                              </m:dPr>
                              <m:e>
                                <m:r>
                                  <a:rPr lang="en-US" altLang="zh-CN" sz="2200" i="1">
                                    <a:solidFill>
                                      <a:schemeClr val="tx2"/>
                                    </a:solidFill>
                                    <a:latin typeface="Cambria Math" panose="02040503050406030204" pitchFamily="18" charset="0"/>
                                  </a:rPr>
                                  <m:t>𝜃</m:t>
                                </m:r>
                              </m:e>
                            </m:d>
                            <m:r>
                              <a:rPr lang="en-US" altLang="zh-CN" sz="2200" i="1">
                                <a:solidFill>
                                  <a:schemeClr val="tx2"/>
                                </a:solidFill>
                                <a:latin typeface="Cambria Math" panose="02040503050406030204" pitchFamily="18" charset="0"/>
                              </a:rPr>
                              <m:t>𝑑</m:t>
                            </m:r>
                            <m:r>
                              <m:rPr>
                                <m:sty m:val="p"/>
                              </m:rPr>
                              <a:rPr lang="en-US" altLang="zh-CN" sz="2200">
                                <a:solidFill>
                                  <a:schemeClr val="tx2"/>
                                </a:solidFill>
                                <a:latin typeface="Cambria Math" panose="02040503050406030204" pitchFamily="18" charset="0"/>
                              </a:rPr>
                              <m:t>Ω</m:t>
                            </m:r>
                            <m:r>
                              <a:rPr lang="en-US" altLang="zh-CN" sz="2200">
                                <a:solidFill>
                                  <a:schemeClr val="tx2"/>
                                </a:solidFill>
                                <a:latin typeface="Cambria Math" panose="02040503050406030204" pitchFamily="18" charset="0"/>
                              </a:rPr>
                              <m:t>=</m:t>
                            </m:r>
                            <m:nary>
                              <m:naryPr>
                                <m:grow m:val="on"/>
                                <m:limLoc m:val="subSup"/>
                                <m:ctrlPr>
                                  <a:rPr lang="zh-CN" altLang="zh-CN" sz="2200" i="1">
                                    <a:solidFill>
                                      <a:schemeClr val="tx2"/>
                                    </a:solidFill>
                                    <a:latin typeface="Cambria Math" panose="02040503050406030204" pitchFamily="18" charset="0"/>
                                  </a:rPr>
                                </m:ctrlPr>
                              </m:naryPr>
                              <m:sub>
                                <m:r>
                                  <a:rPr lang="en-US" altLang="zh-CN" sz="2200" i="1">
                                    <a:solidFill>
                                      <a:schemeClr val="tx2"/>
                                    </a:solidFill>
                                    <a:latin typeface="Cambria Math" panose="02040503050406030204" pitchFamily="18" charset="0"/>
                                  </a:rPr>
                                  <m:t>𝜃</m:t>
                                </m:r>
                                <m:r>
                                  <a:rPr lang="en-US" altLang="zh-CN" sz="2200">
                                    <a:solidFill>
                                      <a:schemeClr val="tx2"/>
                                    </a:solidFill>
                                    <a:latin typeface="Cambria Math" panose="02040503050406030204" pitchFamily="18" charset="0"/>
                                  </a:rPr>
                                  <m:t>=</m:t>
                                </m:r>
                                <m:r>
                                  <a:rPr lang="en-US" altLang="zh-CN" sz="2200">
                                    <a:solidFill>
                                      <a:schemeClr val="tx2"/>
                                    </a:solidFill>
                                    <a:latin typeface="Cambria Math" panose="02040503050406030204" pitchFamily="18" charset="0"/>
                                  </a:rPr>
                                  <m:t>0</m:t>
                                </m:r>
                              </m:sub>
                              <m:sup>
                                <m:f>
                                  <m:fPr>
                                    <m:ctrlPr>
                                      <a:rPr lang="en-US" altLang="zh-CN" sz="2200" i="1">
                                        <a:solidFill>
                                          <a:schemeClr val="tx2"/>
                                        </a:solidFill>
                                        <a:latin typeface="Cambria Math" panose="02040503050406030204" pitchFamily="18" charset="0"/>
                                      </a:rPr>
                                    </m:ctrlPr>
                                  </m:fPr>
                                  <m:num>
                                    <m:r>
                                      <a:rPr lang="en-US" altLang="zh-CN" sz="2200" i="1">
                                        <a:solidFill>
                                          <a:schemeClr val="tx2"/>
                                        </a:solidFill>
                                        <a:latin typeface="Cambria Math" panose="02040503050406030204" pitchFamily="18" charset="0"/>
                                      </a:rPr>
                                      <m:t>𝜋</m:t>
                                    </m:r>
                                  </m:num>
                                  <m:den>
                                    <m:r>
                                      <a:rPr lang="en-US" altLang="zh-CN" sz="2200">
                                        <a:solidFill>
                                          <a:schemeClr val="tx2"/>
                                        </a:solidFill>
                                        <a:latin typeface="Cambria Math" panose="02040503050406030204" pitchFamily="18" charset="0"/>
                                      </a:rPr>
                                      <m:t>2</m:t>
                                    </m:r>
                                  </m:den>
                                </m:f>
                              </m:sup>
                              <m:e>
                                <m:r>
                                  <a:rPr lang="en-US" altLang="zh-CN" sz="2200">
                                    <a:solidFill>
                                      <a:schemeClr val="tx2"/>
                                    </a:solidFill>
                                    <a:latin typeface="Cambria Math" panose="02040503050406030204" pitchFamily="18" charset="0"/>
                                  </a:rPr>
                                  <m:t> </m:t>
                                </m:r>
                              </m:e>
                            </m:nary>
                            <m:r>
                              <a:rPr lang="en-US" altLang="zh-CN" sz="2200">
                                <a:solidFill>
                                  <a:schemeClr val="tx2"/>
                                </a:solidFill>
                                <a:latin typeface="Cambria Math" panose="02040503050406030204" pitchFamily="18" charset="0"/>
                              </a:rPr>
                              <m:t> </m:t>
                            </m:r>
                            <m:r>
                              <a:rPr lang="en-US" altLang="zh-CN" sz="2200" i="1">
                                <a:solidFill>
                                  <a:schemeClr val="tx2"/>
                                </a:solidFill>
                                <a:latin typeface="Cambria Math" panose="02040503050406030204" pitchFamily="18" charset="0"/>
                              </a:rPr>
                              <m:t>𝜙</m:t>
                            </m:r>
                            <m:d>
                              <m:dPr>
                                <m:ctrlPr>
                                  <a:rPr lang="en-US" altLang="zh-CN" sz="2200" i="1">
                                    <a:solidFill>
                                      <a:schemeClr val="tx2"/>
                                    </a:solidFill>
                                    <a:latin typeface="Cambria Math" panose="02040503050406030204" pitchFamily="18" charset="0"/>
                                  </a:rPr>
                                </m:ctrlPr>
                              </m:dPr>
                              <m:e>
                                <m:r>
                                  <m:rPr>
                                    <m:sty m:val="p"/>
                                  </m:rPr>
                                  <a:rPr lang="en-US" altLang="zh-CN" sz="2200">
                                    <a:solidFill>
                                      <a:schemeClr val="tx2"/>
                                    </a:solidFill>
                                    <a:latin typeface="Cambria Math" panose="02040503050406030204" pitchFamily="18" charset="0"/>
                                  </a:rPr>
                                  <m:t>Ω</m:t>
                                </m:r>
                              </m:e>
                            </m:d>
                            <m:r>
                              <m:rPr>
                                <m:sty m:val="p"/>
                              </m:rPr>
                              <a:rPr lang="en-US" altLang="zh-CN" sz="2200">
                                <a:solidFill>
                                  <a:schemeClr val="tx2"/>
                                </a:solidFill>
                                <a:latin typeface="Cambria Math" panose="02040503050406030204" pitchFamily="18" charset="0"/>
                              </a:rPr>
                              <m:t>cos</m:t>
                            </m:r>
                            <m:d>
                              <m:dPr>
                                <m:ctrlPr>
                                  <a:rPr lang="en-US" altLang="zh-CN" sz="2200" i="1">
                                    <a:solidFill>
                                      <a:schemeClr val="tx2"/>
                                    </a:solidFill>
                                    <a:latin typeface="Cambria Math" panose="02040503050406030204" pitchFamily="18" charset="0"/>
                                  </a:rPr>
                                </m:ctrlPr>
                              </m:dPr>
                              <m:e>
                                <m:r>
                                  <a:rPr lang="en-US" altLang="zh-CN" sz="2200" i="1">
                                    <a:solidFill>
                                      <a:schemeClr val="tx2"/>
                                    </a:solidFill>
                                    <a:latin typeface="Cambria Math" panose="02040503050406030204" pitchFamily="18" charset="0"/>
                                  </a:rPr>
                                  <m:t>𝜃</m:t>
                                </m:r>
                              </m:e>
                            </m:d>
                            <m:r>
                              <a:rPr lang="en-US" altLang="zh-CN" sz="2200">
                                <a:solidFill>
                                  <a:schemeClr val="tx2"/>
                                </a:solidFill>
                                <a:latin typeface="Cambria Math" panose="02040503050406030204" pitchFamily="18" charset="0"/>
                              </a:rPr>
                              <m:t>⋅</m:t>
                            </m:r>
                            <m:r>
                              <a:rPr lang="en-US" altLang="zh-CN" sz="2200">
                                <a:solidFill>
                                  <a:schemeClr val="tx2"/>
                                </a:solidFill>
                                <a:latin typeface="Cambria Math" panose="02040503050406030204" pitchFamily="18" charset="0"/>
                              </a:rPr>
                              <m:t>2</m:t>
                            </m:r>
                            <m:r>
                              <a:rPr lang="en-US" altLang="zh-CN" sz="2200" i="1">
                                <a:solidFill>
                                  <a:schemeClr val="tx2"/>
                                </a:solidFill>
                                <a:latin typeface="Cambria Math" panose="02040503050406030204" pitchFamily="18" charset="0"/>
                              </a:rPr>
                              <m:t>𝜋</m:t>
                            </m:r>
                            <m:r>
                              <m:rPr>
                                <m:sty m:val="p"/>
                              </m:rPr>
                              <a:rPr lang="en-US" altLang="zh-CN" sz="2200">
                                <a:solidFill>
                                  <a:schemeClr val="tx2"/>
                                </a:solidFill>
                                <a:latin typeface="Cambria Math" panose="02040503050406030204" pitchFamily="18" charset="0"/>
                              </a:rPr>
                              <m:t>sin</m:t>
                            </m:r>
                            <m:d>
                              <m:dPr>
                                <m:ctrlPr>
                                  <a:rPr lang="en-US" altLang="zh-CN" sz="2200" i="1">
                                    <a:solidFill>
                                      <a:schemeClr val="tx2"/>
                                    </a:solidFill>
                                    <a:latin typeface="Cambria Math" panose="02040503050406030204" pitchFamily="18" charset="0"/>
                                  </a:rPr>
                                </m:ctrlPr>
                              </m:dPr>
                              <m:e>
                                <m:r>
                                  <a:rPr lang="en-US" altLang="zh-CN" sz="2200" i="1">
                                    <a:solidFill>
                                      <a:schemeClr val="tx2"/>
                                    </a:solidFill>
                                    <a:latin typeface="Cambria Math" panose="02040503050406030204" pitchFamily="18" charset="0"/>
                                  </a:rPr>
                                  <m:t>𝜃</m:t>
                                </m:r>
                              </m:e>
                            </m:d>
                            <m:r>
                              <a:rPr lang="en-US" altLang="zh-CN" sz="2200" i="1">
                                <a:solidFill>
                                  <a:schemeClr val="tx2"/>
                                </a:solidFill>
                                <a:latin typeface="Cambria Math" panose="02040503050406030204" pitchFamily="18" charset="0"/>
                              </a:rPr>
                              <m:t>𝑑</m:t>
                            </m:r>
                            <m:r>
                              <a:rPr lang="en-US" altLang="zh-CN" sz="2200" i="1">
                                <a:solidFill>
                                  <a:schemeClr val="tx2"/>
                                </a:solidFill>
                                <a:latin typeface="Cambria Math" panose="02040503050406030204" pitchFamily="18" charset="0"/>
                              </a:rPr>
                              <m:t>𝜃</m:t>
                            </m:r>
                          </m:e>
                        </m:mr>
                        <m:mr>
                          <m:e>
                            <m:r>
                              <a:rPr lang="en-US" altLang="zh-CN" sz="2200">
                                <a:solidFill>
                                  <a:schemeClr val="tx2"/>
                                </a:solidFill>
                                <a:latin typeface="Cambria Math" panose="02040503050406030204" pitchFamily="18" charset="0"/>
                              </a:rPr>
                              <m:t>=</m:t>
                            </m:r>
                            <m:f>
                              <m:fPr>
                                <m:ctrlPr>
                                  <a:rPr lang="zh-CN" altLang="zh-CN" sz="2200" i="1">
                                    <a:solidFill>
                                      <a:schemeClr val="tx2"/>
                                    </a:solidFill>
                                    <a:latin typeface="Cambria Math" panose="02040503050406030204" pitchFamily="18" charset="0"/>
                                  </a:rPr>
                                </m:ctrlPr>
                              </m:fPr>
                              <m:num>
                                <m:r>
                                  <a:rPr lang="en-US" altLang="zh-CN" sz="2200" i="1">
                                    <a:solidFill>
                                      <a:schemeClr val="tx2"/>
                                    </a:solidFill>
                                    <a:latin typeface="Cambria Math" panose="02040503050406030204" pitchFamily="18" charset="0"/>
                                  </a:rPr>
                                  <m:t>𝜙</m:t>
                                </m:r>
                              </m:num>
                              <m:den>
                                <m:r>
                                  <a:rPr lang="en-US" altLang="zh-CN" sz="2200">
                                    <a:solidFill>
                                      <a:schemeClr val="tx2"/>
                                    </a:solidFill>
                                    <a:latin typeface="Cambria Math" panose="02040503050406030204" pitchFamily="18" charset="0"/>
                                  </a:rPr>
                                  <m:t>2</m:t>
                                </m:r>
                              </m:den>
                            </m:f>
                            <m:nary>
                              <m:naryPr>
                                <m:grow m:val="on"/>
                                <m:limLoc m:val="subSup"/>
                                <m:ctrlPr>
                                  <a:rPr lang="zh-CN" altLang="zh-CN" sz="2200" i="1">
                                    <a:solidFill>
                                      <a:schemeClr val="tx2"/>
                                    </a:solidFill>
                                    <a:latin typeface="Cambria Math" panose="02040503050406030204" pitchFamily="18" charset="0"/>
                                  </a:rPr>
                                </m:ctrlPr>
                              </m:naryPr>
                              <m:sub>
                                <m:r>
                                  <a:rPr lang="en-US" altLang="zh-CN" sz="2200" i="1">
                                    <a:solidFill>
                                      <a:schemeClr val="tx2"/>
                                    </a:solidFill>
                                    <a:latin typeface="Cambria Math" panose="02040503050406030204" pitchFamily="18" charset="0"/>
                                  </a:rPr>
                                  <m:t>𝜃</m:t>
                                </m:r>
                                <m:r>
                                  <a:rPr lang="en-US" altLang="zh-CN" sz="2200">
                                    <a:solidFill>
                                      <a:schemeClr val="tx2"/>
                                    </a:solidFill>
                                    <a:latin typeface="Cambria Math" panose="02040503050406030204" pitchFamily="18" charset="0"/>
                                  </a:rPr>
                                  <m:t>=</m:t>
                                </m:r>
                                <m:r>
                                  <a:rPr lang="en-US" altLang="zh-CN" sz="2200">
                                    <a:solidFill>
                                      <a:schemeClr val="tx2"/>
                                    </a:solidFill>
                                    <a:latin typeface="Cambria Math" panose="02040503050406030204" pitchFamily="18" charset="0"/>
                                  </a:rPr>
                                  <m:t>0</m:t>
                                </m:r>
                              </m:sub>
                              <m:sup>
                                <m:r>
                                  <a:rPr lang="en-US" altLang="zh-CN" sz="2200" i="1">
                                    <a:solidFill>
                                      <a:schemeClr val="tx2"/>
                                    </a:solidFill>
                                    <a:latin typeface="Cambria Math" panose="02040503050406030204" pitchFamily="18" charset="0"/>
                                  </a:rPr>
                                  <m:t>𝜋</m:t>
                                </m:r>
                                <m:r>
                                  <a:rPr lang="en-US" altLang="zh-CN" sz="2200">
                                    <a:solidFill>
                                      <a:schemeClr val="tx2"/>
                                    </a:solidFill>
                                    <a:latin typeface="Cambria Math" panose="02040503050406030204" pitchFamily="18" charset="0"/>
                                  </a:rPr>
                                  <m:t>/</m:t>
                                </m:r>
                                <m:r>
                                  <a:rPr lang="en-US" altLang="zh-CN" sz="2200">
                                    <a:solidFill>
                                      <a:schemeClr val="tx2"/>
                                    </a:solidFill>
                                    <a:latin typeface="Cambria Math" panose="02040503050406030204" pitchFamily="18" charset="0"/>
                                  </a:rPr>
                                  <m:t>2</m:t>
                                </m:r>
                              </m:sup>
                              <m:e>
                                <m:r>
                                  <a:rPr lang="en-US" altLang="zh-CN" sz="2200">
                                    <a:solidFill>
                                      <a:schemeClr val="tx2"/>
                                    </a:solidFill>
                                    <a:latin typeface="Cambria Math" panose="02040503050406030204" pitchFamily="18" charset="0"/>
                                  </a:rPr>
                                  <m:t> </m:t>
                                </m:r>
                              </m:e>
                            </m:nary>
                            <m:r>
                              <a:rPr lang="en-US" altLang="zh-CN" sz="2200">
                                <a:solidFill>
                                  <a:schemeClr val="tx2"/>
                                </a:solidFill>
                                <a:latin typeface="Cambria Math" panose="02040503050406030204" pitchFamily="18" charset="0"/>
                              </a:rPr>
                              <m:t> </m:t>
                            </m:r>
                            <m:r>
                              <m:rPr>
                                <m:sty m:val="p"/>
                              </m:rPr>
                              <a:rPr lang="en-US" altLang="zh-CN" sz="2200">
                                <a:solidFill>
                                  <a:schemeClr val="tx2"/>
                                </a:solidFill>
                                <a:latin typeface="Cambria Math" panose="02040503050406030204" pitchFamily="18" charset="0"/>
                              </a:rPr>
                              <m:t>sin</m:t>
                            </m:r>
                            <m:r>
                              <a:rPr lang="en-US" altLang="zh-CN" sz="2200">
                                <a:solidFill>
                                  <a:schemeClr val="tx2"/>
                                </a:solidFill>
                                <a:latin typeface="Cambria Math" panose="02040503050406030204" pitchFamily="18" charset="0"/>
                              </a:rPr>
                              <m:t>(</m:t>
                            </m:r>
                            <m:r>
                              <a:rPr lang="en-US" altLang="zh-CN" sz="2200" i="1">
                                <a:solidFill>
                                  <a:schemeClr val="tx2"/>
                                </a:solidFill>
                                <a:latin typeface="Cambria Math" panose="02040503050406030204" pitchFamily="18" charset="0"/>
                              </a:rPr>
                              <m:t>𝜃</m:t>
                            </m:r>
                            <m:r>
                              <a:rPr lang="en-US" altLang="zh-CN" sz="2200">
                                <a:solidFill>
                                  <a:schemeClr val="tx2"/>
                                </a:solidFill>
                                <a:latin typeface="Cambria Math" panose="02040503050406030204" pitchFamily="18" charset="0"/>
                              </a:rPr>
                              <m:t>)</m:t>
                            </m:r>
                            <m:r>
                              <m:rPr>
                                <m:sty m:val="p"/>
                              </m:rPr>
                              <a:rPr lang="en-US" altLang="zh-CN" sz="2200">
                                <a:solidFill>
                                  <a:schemeClr val="tx2"/>
                                </a:solidFill>
                                <a:latin typeface="Cambria Math" panose="02040503050406030204" pitchFamily="18" charset="0"/>
                              </a:rPr>
                              <m:t>cos</m:t>
                            </m:r>
                            <m:r>
                              <a:rPr lang="en-US" altLang="zh-CN" sz="2200">
                                <a:solidFill>
                                  <a:schemeClr val="tx2"/>
                                </a:solidFill>
                                <a:latin typeface="Cambria Math" panose="02040503050406030204" pitchFamily="18" charset="0"/>
                              </a:rPr>
                              <m:t>(</m:t>
                            </m:r>
                            <m:r>
                              <a:rPr lang="en-US" altLang="zh-CN" sz="2200" i="1">
                                <a:solidFill>
                                  <a:schemeClr val="tx2"/>
                                </a:solidFill>
                                <a:latin typeface="Cambria Math" panose="02040503050406030204" pitchFamily="18" charset="0"/>
                              </a:rPr>
                              <m:t>𝜃</m:t>
                            </m:r>
                            <m:r>
                              <a:rPr lang="en-US" altLang="zh-CN" sz="2200">
                                <a:solidFill>
                                  <a:schemeClr val="tx2"/>
                                </a:solidFill>
                                <a:latin typeface="Cambria Math" panose="02040503050406030204" pitchFamily="18" charset="0"/>
                              </a:rPr>
                              <m:t>)</m:t>
                            </m:r>
                            <m:r>
                              <a:rPr lang="en-US" altLang="zh-CN" sz="2200" i="1">
                                <a:solidFill>
                                  <a:schemeClr val="tx2"/>
                                </a:solidFill>
                                <a:latin typeface="Cambria Math" panose="02040503050406030204" pitchFamily="18" charset="0"/>
                              </a:rPr>
                              <m:t>𝑑</m:t>
                            </m:r>
                            <m:r>
                              <a:rPr lang="en-US" altLang="zh-CN" sz="2200" i="1">
                                <a:solidFill>
                                  <a:schemeClr val="tx2"/>
                                </a:solidFill>
                                <a:latin typeface="Cambria Math" panose="02040503050406030204" pitchFamily="18" charset="0"/>
                              </a:rPr>
                              <m:t>𝜃</m:t>
                            </m:r>
                            <m:r>
                              <a:rPr lang="en-US" altLang="zh-CN" sz="2200">
                                <a:solidFill>
                                  <a:schemeClr val="tx2"/>
                                </a:solidFill>
                                <a:latin typeface="Cambria Math" panose="02040503050406030204" pitchFamily="18" charset="0"/>
                              </a:rPr>
                              <m:t>=</m:t>
                            </m:r>
                            <m:f>
                              <m:fPr>
                                <m:ctrlPr>
                                  <a:rPr lang="zh-CN" altLang="zh-CN" sz="2200" i="1">
                                    <a:solidFill>
                                      <a:schemeClr val="tx2"/>
                                    </a:solidFill>
                                    <a:latin typeface="Cambria Math" panose="02040503050406030204" pitchFamily="18" charset="0"/>
                                  </a:rPr>
                                </m:ctrlPr>
                              </m:fPr>
                              <m:num>
                                <m:r>
                                  <a:rPr lang="en-US" altLang="zh-CN" sz="2200" i="1">
                                    <a:solidFill>
                                      <a:schemeClr val="tx2"/>
                                    </a:solidFill>
                                    <a:latin typeface="Cambria Math" panose="02040503050406030204" pitchFamily="18" charset="0"/>
                                  </a:rPr>
                                  <m:t>𝜙</m:t>
                                </m:r>
                              </m:num>
                              <m:den>
                                <m:r>
                                  <a:rPr lang="en-US" altLang="zh-CN" sz="2200">
                                    <a:solidFill>
                                      <a:schemeClr val="tx2"/>
                                    </a:solidFill>
                                    <a:latin typeface="Cambria Math" panose="02040503050406030204" pitchFamily="18" charset="0"/>
                                  </a:rPr>
                                  <m:t>4</m:t>
                                </m:r>
                              </m:den>
                            </m:f>
                          </m:e>
                        </m:mr>
                      </m:m>
                    </m:oMath>
                  </m:oMathPara>
                </a14:m>
                <a:endParaRPr lang="zh-CN" altLang="zh-CN" sz="2200" dirty="0">
                  <a:solidFill>
                    <a:schemeClr val="tx2"/>
                  </a:solidFill>
                  <a:latin typeface="华文楷体" panose="02010600040101010101" charset="-122"/>
                  <a:ea typeface="华文楷体" panose="02010600040101010101" charset="-122"/>
                </a:endParaRPr>
              </a:p>
              <a:p>
                <a:endParaRPr lang="en-US" altLang="zh-CN" sz="2400" b="0" dirty="0">
                  <a:solidFill>
                    <a:schemeClr val="tx2"/>
                  </a:solidFill>
                  <a:latin typeface="华文楷体" panose="02010600040101010101" charset="-122"/>
                  <a:ea typeface="华文楷体" panose="02010600040101010101" charset="-122"/>
                </a:endParaRPr>
              </a:p>
              <a:p>
                <a:endParaRPr lang="zh-CN" altLang="en-US" sz="2400" dirty="0"/>
              </a:p>
            </p:txBody>
          </p:sp>
        </mc:Choice>
        <mc:Fallback>
          <p:sp>
            <p:nvSpPr>
              <p:cNvPr id="2" name="矩形 1"/>
              <p:cNvSpPr>
                <a:spLocks noRot="1" noChangeAspect="1" noMove="1" noResize="1" noEditPoints="1" noAdjustHandles="1" noChangeArrowheads="1" noChangeShapeType="1" noTextEdit="1"/>
              </p:cNvSpPr>
              <p:nvPr/>
            </p:nvSpPr>
            <p:spPr>
              <a:xfrm>
                <a:off x="111066" y="639541"/>
                <a:ext cx="9032933" cy="6723379"/>
              </a:xfrm>
              <a:prstGeom prst="rect">
                <a:avLst/>
              </a:prstGeom>
              <a:blipFill rotWithShape="1">
                <a:blip r:embed="rId1"/>
                <a:stretch>
                  <a:fillRect l="-6" t="-1" r="7" b="1"/>
                </a:stretch>
              </a:blipFill>
            </p:spPr>
            <p:txBody>
              <a:bodyPr/>
              <a:lstStyle/>
              <a:p>
                <a:r>
                  <a:rPr lang="zh-CN" altLang="en-US">
                    <a:noFill/>
                  </a:rPr>
                  <a:t> </a:t>
                </a:r>
              </a:p>
            </p:txBody>
          </p:sp>
        </mc:Fallback>
      </mc:AlternateContent>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a:t>与中子流相关其它课本习题</a:t>
            </a:r>
            <a:endParaRPr lang="zh-CN" altLang="en-US" dirty="0"/>
          </a:p>
        </p:txBody>
      </p:sp>
      <p:sp>
        <p:nvSpPr>
          <p:cNvPr id="20482" name="灯片编号占位符 3"/>
          <p:cNvSpPr>
            <a:spLocks noGrp="1"/>
          </p:cNvSpPr>
          <p:nvPr>
            <p:ph type="sldNum" sz="quarter" idx="4294967295"/>
          </p:nvPr>
        </p:nvSpPr>
        <p:spPr bwMode="auto">
          <a:xfrm>
            <a:off x="7010400" y="6245225"/>
            <a:ext cx="2133600" cy="4762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1FF09718-DB27-4A55-A911-7325EE317222}" type="slidenum">
              <a:rPr lang="en-US" altLang="zh-CN" smtClean="0"/>
            </a:fld>
            <a:endParaRPr lang="en-US" altLang="zh-CN"/>
          </a:p>
        </p:txBody>
      </p:sp>
      <mc:AlternateContent xmlns:mc="http://schemas.openxmlformats.org/markup-compatibility/2006">
        <mc:Choice xmlns:a14="http://schemas.microsoft.com/office/drawing/2010/main" Requires="a14">
          <p:sp>
            <p:nvSpPr>
              <p:cNvPr id="4" name="矩形 3"/>
              <p:cNvSpPr/>
              <p:nvPr/>
            </p:nvSpPr>
            <p:spPr>
              <a:xfrm>
                <a:off x="104375" y="692696"/>
                <a:ext cx="8928992" cy="6380849"/>
              </a:xfrm>
              <a:prstGeom prst="rect">
                <a:avLst/>
              </a:prstGeom>
            </p:spPr>
            <p:txBody>
              <a:bodyPr wrap="square">
                <a:spAutoFit/>
              </a:bodyPr>
              <a:lstStyle/>
              <a:p>
                <a:pPr lvl="0">
                  <a:spcAft>
                    <a:spcPts val="600"/>
                  </a:spcAft>
                  <a:tabLst>
                    <a:tab pos="457200" algn="l"/>
                  </a:tabLst>
                </a:pPr>
                <a:r>
                  <a:rPr lang="en-US" altLang="zh-CN" sz="2200" dirty="0">
                    <a:solidFill>
                      <a:schemeClr val="tx2"/>
                    </a:solidFill>
                    <a:latin typeface="华文楷体" panose="02010600040101010101" charset="-122"/>
                    <a:ea typeface="华文楷体" panose="02010600040101010101" charset="-122"/>
                    <a:cs typeface="Times New Roman" panose="02020603050405020304" pitchFamily="18" charset="0"/>
                  </a:rPr>
                  <a:t>5.</a:t>
                </a:r>
                <a:r>
                  <a:rPr lang="zh-CN" altLang="en-US" sz="2200" dirty="0">
                    <a:solidFill>
                      <a:schemeClr val="tx2"/>
                    </a:solidFill>
                    <a:latin typeface="华文楷体" panose="02010600040101010101" charset="-122"/>
                    <a:ea typeface="华文楷体" panose="02010600040101010101" charset="-122"/>
                    <a:cs typeface="Times New Roman" panose="02020603050405020304" pitchFamily="18" charset="0"/>
                  </a:rPr>
                  <a:t>证明某表面上出射中子流 </a:t>
                </a:r>
                <a14:m>
                  <m:oMath xmlns:m="http://schemas.openxmlformats.org/officeDocument/2006/math">
                    <m:sSup>
                      <m:sSupPr>
                        <m:ctrlPr>
                          <a:rPr lang="en-US" altLang="zh-CN" sz="2200" i="1" dirty="0" smtClean="0">
                            <a:solidFill>
                              <a:schemeClr val="tx2"/>
                            </a:solidFill>
                            <a:latin typeface="Cambria Math" panose="02040503050406030204" pitchFamily="18" charset="0"/>
                            <a:ea typeface="华文楷体" panose="02010600040101010101" charset="-122"/>
                            <a:cs typeface="Times New Roman" panose="02020603050405020304" pitchFamily="18" charset="0"/>
                          </a:rPr>
                        </m:ctrlPr>
                      </m:sSupPr>
                      <m:e>
                        <m:r>
                          <a:rPr lang="zh-CN" altLang="en-US" sz="2200" i="1" dirty="0" smtClean="0">
                            <a:solidFill>
                              <a:schemeClr val="tx2"/>
                            </a:solidFill>
                            <a:latin typeface="Cambria Math" panose="02040503050406030204" pitchFamily="18" charset="0"/>
                            <a:ea typeface="华文楷体" panose="02010600040101010101" charset="-122"/>
                            <a:cs typeface="Times New Roman" panose="02020603050405020304" pitchFamily="18" charset="0"/>
                          </a:rPr>
                          <m:t>𝐽</m:t>
                        </m:r>
                      </m:e>
                      <m:sup>
                        <m:r>
                          <a:rPr lang="en-US" altLang="zh-CN" sz="2200" i="1" dirty="0">
                            <a:solidFill>
                              <a:schemeClr val="tx2"/>
                            </a:solidFill>
                            <a:latin typeface="Cambria Math" panose="02040503050406030204" pitchFamily="18" charset="0"/>
                            <a:ea typeface="华文楷体" panose="02010600040101010101" charset="-122"/>
                            <a:cs typeface="Times New Roman" panose="02020603050405020304" pitchFamily="18" charset="0"/>
                          </a:rPr>
                          <m:t>+</m:t>
                        </m:r>
                      </m:sup>
                    </m:sSup>
                    <m:r>
                      <a:rPr lang="en-US" altLang="zh-CN" sz="2200" i="1" dirty="0">
                        <a:solidFill>
                          <a:schemeClr val="tx2"/>
                        </a:solidFill>
                        <a:latin typeface="Cambria Math" panose="02040503050406030204" pitchFamily="18" charset="0"/>
                        <a:ea typeface="华文楷体" panose="02010600040101010101" charset="-122"/>
                        <a:cs typeface="Times New Roman" panose="02020603050405020304" pitchFamily="18" charset="0"/>
                      </a:rPr>
                      <m:t>, </m:t>
                    </m:r>
                  </m:oMath>
                </a14:m>
                <a:r>
                  <a:rPr lang="zh-CN" altLang="en-US" sz="2200" dirty="0">
                    <a:solidFill>
                      <a:schemeClr val="tx2"/>
                    </a:solidFill>
                    <a:latin typeface="华文楷体" panose="02010600040101010101" charset="-122"/>
                    <a:ea typeface="华文楷体" panose="02010600040101010101" charset="-122"/>
                    <a:cs typeface="Times New Roman" panose="02020603050405020304" pitchFamily="18" charset="0"/>
                  </a:rPr>
                  <a:t>入射中子流 </a:t>
                </a:r>
                <a14:m>
                  <m:oMath xmlns:m="http://schemas.openxmlformats.org/officeDocument/2006/math">
                    <m:sSup>
                      <m:sSupPr>
                        <m:ctrlPr>
                          <a:rPr lang="en-US" altLang="zh-CN" sz="2200" i="1" dirty="0" smtClean="0">
                            <a:solidFill>
                              <a:schemeClr val="tx2"/>
                            </a:solidFill>
                            <a:latin typeface="Cambria Math" panose="02040503050406030204" pitchFamily="18" charset="0"/>
                            <a:ea typeface="华文楷体" panose="02010600040101010101" charset="-122"/>
                            <a:cs typeface="Times New Roman" panose="02020603050405020304" pitchFamily="18" charset="0"/>
                          </a:rPr>
                        </m:ctrlPr>
                      </m:sSupPr>
                      <m:e>
                        <m:r>
                          <a:rPr lang="zh-CN" altLang="en-US" sz="2200" i="1" dirty="0" smtClean="0">
                            <a:solidFill>
                              <a:schemeClr val="tx2"/>
                            </a:solidFill>
                            <a:latin typeface="Cambria Math" panose="02040503050406030204" pitchFamily="18" charset="0"/>
                            <a:ea typeface="华文楷体" panose="02010600040101010101" charset="-122"/>
                            <a:cs typeface="Times New Roman" panose="02020603050405020304" pitchFamily="18" charset="0"/>
                          </a:rPr>
                          <m:t>𝐽</m:t>
                        </m:r>
                      </m:e>
                      <m:sup>
                        <m:r>
                          <a:rPr lang="en-US" altLang="zh-CN" sz="2200" i="1" dirty="0">
                            <a:solidFill>
                              <a:schemeClr val="tx2"/>
                            </a:solidFill>
                            <a:latin typeface="Cambria Math" panose="02040503050406030204" pitchFamily="18" charset="0"/>
                            <a:ea typeface="华文楷体" panose="02010600040101010101" charset="-122"/>
                            <a:cs typeface="Times New Roman" panose="02020603050405020304" pitchFamily="18" charset="0"/>
                          </a:rPr>
                          <m:t>−</m:t>
                        </m:r>
                      </m:sup>
                    </m:sSup>
                  </m:oMath>
                </a14:m>
                <a:r>
                  <a:rPr lang="zh-CN" altLang="en-US" sz="2200" dirty="0">
                    <a:solidFill>
                      <a:schemeClr val="tx2"/>
                    </a:solidFill>
                    <a:latin typeface="华文楷体" panose="02010600040101010101" charset="-122"/>
                    <a:ea typeface="华文楷体" panose="02010600040101010101" charset="-122"/>
                    <a:cs typeface="Times New Roman" panose="02020603050405020304" pitchFamily="18" charset="0"/>
                  </a:rPr>
                  <a:t>和表面中子通量密度 𝜙</a:t>
                </a:r>
                <a:r>
                  <a:rPr lang="en-US" altLang="zh-CN" sz="2200" dirty="0">
                    <a:solidFill>
                      <a:schemeClr val="tx2"/>
                    </a:solidFill>
                    <a:latin typeface="华文楷体" panose="02010600040101010101" charset="-122"/>
                    <a:ea typeface="华文楷体" panose="02010600040101010101" charset="-122"/>
                    <a:cs typeface="Times New Roman" panose="02020603050405020304" pitchFamily="18" charset="0"/>
                  </a:rPr>
                  <a:t>(</a:t>
                </a:r>
                <a:r>
                  <a:rPr lang="zh-CN" altLang="en-US" sz="2200" dirty="0">
                    <a:solidFill>
                      <a:schemeClr val="tx2"/>
                    </a:solidFill>
                    <a:latin typeface="华文楷体" panose="02010600040101010101" charset="-122"/>
                    <a:ea typeface="华文楷体" panose="02010600040101010101" charset="-122"/>
                    <a:cs typeface="Times New Roman" panose="02020603050405020304" pitchFamily="18" charset="0"/>
                  </a:rPr>
                  <a:t>𝑎</a:t>
                </a:r>
                <a:r>
                  <a:rPr lang="en-US" altLang="zh-CN" sz="2200" dirty="0">
                    <a:solidFill>
                      <a:schemeClr val="tx2"/>
                    </a:solidFill>
                    <a:latin typeface="华文楷体" panose="02010600040101010101" charset="-122"/>
                    <a:ea typeface="华文楷体" panose="02010600040101010101" charset="-122"/>
                    <a:cs typeface="Times New Roman" panose="02020603050405020304" pitchFamily="18" charset="0"/>
                  </a:rPr>
                  <a:t>) </a:t>
                </a:r>
                <a:r>
                  <a:rPr lang="zh-CN" altLang="en-US" sz="2200" dirty="0">
                    <a:solidFill>
                      <a:schemeClr val="tx2"/>
                    </a:solidFill>
                    <a:latin typeface="华文楷体" panose="02010600040101010101" charset="-122"/>
                    <a:ea typeface="华文楷体" panose="02010600040101010101" charset="-122"/>
                    <a:cs typeface="Times New Roman" panose="02020603050405020304" pitchFamily="18" charset="0"/>
                  </a:rPr>
                  <a:t>之间的关系式为</a:t>
                </a:r>
                <a14:m>
                  <m:oMath xmlns:m="http://schemas.openxmlformats.org/officeDocument/2006/math">
                    <m:r>
                      <a:rPr lang="zh-CN" altLang="en-US" sz="2200" i="1" dirty="0" smtClean="0">
                        <a:solidFill>
                          <a:schemeClr val="tx2"/>
                        </a:solidFill>
                        <a:latin typeface="Cambria Math" panose="02040503050406030204" pitchFamily="18" charset="0"/>
                        <a:ea typeface="华文楷体" panose="02010600040101010101" charset="-122"/>
                        <a:cs typeface="Times New Roman" panose="02020603050405020304" pitchFamily="18" charset="0"/>
                      </a:rPr>
                      <m:t>𝜙</m:t>
                    </m:r>
                    <m:r>
                      <a:rPr lang="en-US" altLang="zh-CN" sz="2200" i="1" dirty="0">
                        <a:solidFill>
                          <a:schemeClr val="tx2"/>
                        </a:solidFill>
                        <a:latin typeface="Cambria Math" panose="02040503050406030204" pitchFamily="18" charset="0"/>
                        <a:ea typeface="华文楷体" panose="02010600040101010101" charset="-122"/>
                        <a:cs typeface="Times New Roman" panose="02020603050405020304" pitchFamily="18" charset="0"/>
                      </a:rPr>
                      <m:t>(</m:t>
                    </m:r>
                    <m:r>
                      <a:rPr lang="zh-CN" altLang="en-US" sz="2200" i="1" dirty="0">
                        <a:solidFill>
                          <a:schemeClr val="tx2"/>
                        </a:solidFill>
                        <a:latin typeface="Cambria Math" panose="02040503050406030204" pitchFamily="18" charset="0"/>
                        <a:ea typeface="华文楷体" panose="02010600040101010101" charset="-122"/>
                        <a:cs typeface="Times New Roman" panose="02020603050405020304" pitchFamily="18" charset="0"/>
                      </a:rPr>
                      <m:t>𝑎</m:t>
                    </m:r>
                    <m:r>
                      <a:rPr lang="en-US" altLang="zh-CN" sz="2200" i="1" dirty="0">
                        <a:solidFill>
                          <a:schemeClr val="tx2"/>
                        </a:solidFill>
                        <a:latin typeface="Cambria Math" panose="02040503050406030204" pitchFamily="18" charset="0"/>
                        <a:ea typeface="华文楷体" panose="02010600040101010101" charset="-122"/>
                        <a:cs typeface="Times New Roman" panose="02020603050405020304" pitchFamily="18" charset="0"/>
                      </a:rPr>
                      <m:t>)=</m:t>
                    </m:r>
                    <m:r>
                      <a:rPr lang="en-US" altLang="zh-CN" sz="2200" i="1" dirty="0">
                        <a:solidFill>
                          <a:schemeClr val="tx2"/>
                        </a:solidFill>
                        <a:latin typeface="Cambria Math" panose="02040503050406030204" pitchFamily="18" charset="0"/>
                        <a:ea typeface="华文楷体" panose="02010600040101010101" charset="-122"/>
                        <a:cs typeface="Times New Roman" panose="02020603050405020304" pitchFamily="18" charset="0"/>
                      </a:rPr>
                      <m:t>2</m:t>
                    </m:r>
                    <m:d>
                      <m:dPr>
                        <m:ctrlPr>
                          <a:rPr lang="en-US" altLang="zh-CN" sz="2200" i="1" dirty="0">
                            <a:solidFill>
                              <a:schemeClr val="tx2"/>
                            </a:solidFill>
                            <a:latin typeface="Cambria Math" panose="02040503050406030204" pitchFamily="18" charset="0"/>
                            <a:ea typeface="华文楷体" panose="02010600040101010101" charset="-122"/>
                            <a:cs typeface="Times New Roman" panose="02020603050405020304" pitchFamily="18" charset="0"/>
                          </a:rPr>
                        </m:ctrlPr>
                      </m:dPr>
                      <m:e>
                        <m:sSup>
                          <m:sSupPr>
                            <m:ctrlPr>
                              <a:rPr lang="en-US" altLang="zh-CN" sz="2200" i="1" dirty="0">
                                <a:solidFill>
                                  <a:schemeClr val="tx2"/>
                                </a:solidFill>
                                <a:latin typeface="Cambria Math" panose="02040503050406030204" pitchFamily="18" charset="0"/>
                                <a:ea typeface="华文楷体" panose="02010600040101010101" charset="-122"/>
                                <a:cs typeface="Times New Roman" panose="02020603050405020304" pitchFamily="18" charset="0"/>
                              </a:rPr>
                            </m:ctrlPr>
                          </m:sSupPr>
                          <m:e>
                            <m:r>
                              <a:rPr lang="zh-CN" altLang="en-US" sz="2200" i="1" dirty="0">
                                <a:solidFill>
                                  <a:schemeClr val="tx2"/>
                                </a:solidFill>
                                <a:latin typeface="Cambria Math" panose="02040503050406030204" pitchFamily="18" charset="0"/>
                                <a:ea typeface="华文楷体" panose="02010600040101010101" charset="-122"/>
                                <a:cs typeface="Times New Roman" panose="02020603050405020304" pitchFamily="18" charset="0"/>
                              </a:rPr>
                              <m:t>𝐽</m:t>
                            </m:r>
                          </m:e>
                          <m:sup>
                            <m:r>
                              <a:rPr lang="en-US" altLang="zh-CN" sz="2200" i="1" dirty="0">
                                <a:solidFill>
                                  <a:schemeClr val="tx2"/>
                                </a:solidFill>
                                <a:latin typeface="Cambria Math" panose="02040503050406030204" pitchFamily="18" charset="0"/>
                                <a:ea typeface="华文楷体" panose="02010600040101010101" charset="-122"/>
                                <a:cs typeface="Times New Roman" panose="02020603050405020304" pitchFamily="18" charset="0"/>
                              </a:rPr>
                              <m:t>+</m:t>
                            </m:r>
                          </m:sup>
                        </m:sSup>
                        <m:r>
                          <a:rPr lang="en-US" altLang="zh-CN" sz="2200" i="1" dirty="0">
                            <a:solidFill>
                              <a:schemeClr val="tx2"/>
                            </a:solidFill>
                            <a:latin typeface="Cambria Math" panose="02040503050406030204" pitchFamily="18" charset="0"/>
                            <a:ea typeface="华文楷体" panose="02010600040101010101" charset="-122"/>
                            <a:cs typeface="Times New Roman" panose="02020603050405020304" pitchFamily="18" charset="0"/>
                          </a:rPr>
                          <m:t>+</m:t>
                        </m:r>
                        <m:sSup>
                          <m:sSupPr>
                            <m:ctrlPr>
                              <a:rPr lang="en-US" altLang="zh-CN" sz="2200" i="1" dirty="0">
                                <a:solidFill>
                                  <a:schemeClr val="tx2"/>
                                </a:solidFill>
                                <a:latin typeface="Cambria Math" panose="02040503050406030204" pitchFamily="18" charset="0"/>
                                <a:ea typeface="华文楷体" panose="02010600040101010101" charset="-122"/>
                                <a:cs typeface="Times New Roman" panose="02020603050405020304" pitchFamily="18" charset="0"/>
                              </a:rPr>
                            </m:ctrlPr>
                          </m:sSupPr>
                          <m:e>
                            <m:r>
                              <a:rPr lang="zh-CN" altLang="en-US" sz="2200" i="1" dirty="0">
                                <a:solidFill>
                                  <a:schemeClr val="tx2"/>
                                </a:solidFill>
                                <a:latin typeface="Cambria Math" panose="02040503050406030204" pitchFamily="18" charset="0"/>
                                <a:ea typeface="华文楷体" panose="02010600040101010101" charset="-122"/>
                                <a:cs typeface="Times New Roman" panose="02020603050405020304" pitchFamily="18" charset="0"/>
                              </a:rPr>
                              <m:t>𝐽</m:t>
                            </m:r>
                          </m:e>
                          <m:sup>
                            <m:r>
                              <a:rPr lang="en-US" altLang="zh-CN" sz="2200" i="1" dirty="0" smtClean="0">
                                <a:solidFill>
                                  <a:schemeClr val="tx2"/>
                                </a:solidFill>
                                <a:latin typeface="Cambria Math" panose="02040503050406030204" pitchFamily="18" charset="0"/>
                                <a:ea typeface="华文楷体" panose="02010600040101010101" charset="-122"/>
                                <a:cs typeface="Times New Roman" panose="02020603050405020304" pitchFamily="18" charset="0"/>
                              </a:rPr>
                              <m:t>−</m:t>
                            </m:r>
                          </m:sup>
                        </m:sSup>
                      </m:e>
                    </m:d>
                  </m:oMath>
                </a14:m>
                <a:endParaRPr lang="en-US" altLang="zh-CN" sz="2200" dirty="0">
                  <a:solidFill>
                    <a:schemeClr val="tx2"/>
                  </a:solidFill>
                  <a:latin typeface="华文楷体" panose="02010600040101010101" charset="-122"/>
                  <a:ea typeface="华文楷体" panose="02010600040101010101" charset="-122"/>
                  <a:cs typeface="Times New Roman" panose="02020603050405020304" pitchFamily="18" charset="0"/>
                </a:endParaRPr>
              </a:p>
              <a:p>
                <a:pPr lvl="0">
                  <a:spcAft>
                    <a:spcPts val="600"/>
                  </a:spcAft>
                  <a:tabLst>
                    <a:tab pos="457200" algn="l"/>
                  </a:tabLst>
                </a:pPr>
                <a:br>
                  <a:rPr lang="en-US" altLang="zh-CN" sz="2200" dirty="0">
                    <a:solidFill>
                      <a:schemeClr val="tx2"/>
                    </a:solidFill>
                    <a:latin typeface="华文楷体" panose="02010600040101010101" charset="-122"/>
                    <a:ea typeface="华文楷体" panose="02010600040101010101" charset="-122"/>
                    <a:cs typeface="Times New Roman" panose="02020603050405020304" pitchFamily="18" charset="0"/>
                  </a:rPr>
                </a:br>
                <a:r>
                  <a:rPr lang="zh-CN" altLang="en-US" sz="2200" b="1" dirty="0">
                    <a:solidFill>
                      <a:srgbClr val="0070C0"/>
                    </a:solidFill>
                    <a:latin typeface="Times New Roman" panose="02020603050405020304" pitchFamily="18" charset="0"/>
                    <a:ea typeface="华文楷体" panose="02010600040101010101" charset="-122"/>
                    <a:cs typeface="Times New Roman" panose="02020603050405020304" pitchFamily="18" charset="0"/>
                  </a:rPr>
                  <a:t>方法</a:t>
                </a:r>
                <a:r>
                  <a:rPr lang="en-US" altLang="zh-CN" sz="2200" b="1" dirty="0">
                    <a:solidFill>
                      <a:srgbClr val="0070C0"/>
                    </a:solidFill>
                    <a:latin typeface="Times New Roman" panose="02020603050405020304" pitchFamily="18" charset="0"/>
                    <a:ea typeface="华文楷体" panose="02010600040101010101" charset="-122"/>
                    <a:cs typeface="Times New Roman" panose="02020603050405020304" pitchFamily="18" charset="0"/>
                  </a:rPr>
                  <a:t>1</a:t>
                </a:r>
                <a:r>
                  <a:rPr lang="zh-CN" altLang="en-US" sz="2200" b="1" dirty="0">
                    <a:solidFill>
                      <a:srgbClr val="0070C0"/>
                    </a:solidFill>
                    <a:latin typeface="Times New Roman" panose="02020603050405020304" pitchFamily="18" charset="0"/>
                    <a:ea typeface="华文楷体" panose="02010600040101010101" charset="-122"/>
                    <a:cs typeface="Times New Roman" panose="02020603050405020304" pitchFamily="18" charset="0"/>
                  </a:rPr>
                  <a:t>：</a:t>
                </a:r>
                <a:r>
                  <a:rPr lang="zh-CN" altLang="en-US" sz="2200" dirty="0">
                    <a:solidFill>
                      <a:schemeClr val="tx2"/>
                    </a:solidFill>
                    <a:latin typeface="华文楷体" panose="02010600040101010101" charset="-122"/>
                    <a:ea typeface="华文楷体" panose="02010600040101010101" charset="-122"/>
                    <a:cs typeface="Times New Roman" panose="02020603050405020304" pitchFamily="18" charset="0"/>
                  </a:rPr>
                  <a:t>证明：假设表面中子通量在表面所分的两个半空间内分别各向同性，即当 </a:t>
                </a:r>
                <a14:m>
                  <m:oMath xmlns:m="http://schemas.openxmlformats.org/officeDocument/2006/math">
                    <m:acc>
                      <m:accPr>
                        <m:chr m:val="ˆ"/>
                        <m:ctrlPr>
                          <a:rPr lang="zh-CN" altLang="zh-CN" sz="2200" i="1">
                            <a:solidFill>
                              <a:schemeClr val="tx2"/>
                            </a:solidFill>
                            <a:latin typeface="Cambria Math" panose="02040503050406030204" pitchFamily="18" charset="0"/>
                            <a:ea typeface="Cambria Math" panose="02040503050406030204" pitchFamily="18" charset="0"/>
                            <a:cs typeface="Times New Roman" panose="02020603050405020304" pitchFamily="18" charset="0"/>
                          </a:rPr>
                        </m:ctrlPr>
                      </m:accPr>
                      <m:e>
                        <m:r>
                          <a:rPr lang="en-US" altLang="zh-CN" sz="22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𝑛</m:t>
                        </m:r>
                      </m:e>
                    </m:acc>
                    <m:r>
                      <a:rPr lang="en-US" altLang="zh-CN" sz="2200">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acc>
                      <m:accPr>
                        <m:chr m:val="⃗"/>
                        <m:ctrlPr>
                          <a:rPr lang="zh-CN" altLang="zh-CN" sz="2200" i="1">
                            <a:solidFill>
                              <a:schemeClr val="tx2"/>
                            </a:solidFill>
                            <a:latin typeface="Cambria Math" panose="02040503050406030204" pitchFamily="18" charset="0"/>
                            <a:ea typeface="Cambria Math" panose="02040503050406030204" pitchFamily="18" charset="0"/>
                            <a:cs typeface="Times New Roman" panose="02020603050405020304" pitchFamily="18" charset="0"/>
                          </a:rPr>
                        </m:ctrlPr>
                      </m:accPr>
                      <m:e>
                        <m:r>
                          <m:rPr>
                            <m:sty m:val="p"/>
                          </m:rPr>
                          <a:rPr lang="en-US" altLang="zh-CN" sz="2200">
                            <a:solidFill>
                              <a:schemeClr val="tx2"/>
                            </a:solidFill>
                            <a:latin typeface="Cambria Math" panose="02040503050406030204" pitchFamily="18" charset="0"/>
                            <a:ea typeface="等线" panose="02010600030101010101" pitchFamily="2" charset="-122"/>
                            <a:cs typeface="Times New Roman" panose="02020603050405020304" pitchFamily="18" charset="0"/>
                          </a:rPr>
                          <m:t>Ω</m:t>
                        </m:r>
                      </m:e>
                    </m:acc>
                    <m:r>
                      <a:rPr lang="en-US" altLang="zh-CN" sz="2200" i="1">
                        <a:solidFill>
                          <a:schemeClr val="tx2"/>
                        </a:solidFill>
                        <a:latin typeface="Cambria Math" panose="02040503050406030204" pitchFamily="18" charset="0"/>
                        <a:ea typeface="等线" panose="02010600030101010101" pitchFamily="2" charset="-122"/>
                        <a:cs typeface="Times New Roman" panose="02020603050405020304" pitchFamily="18" charset="0"/>
                      </a:rPr>
                      <m:t> </m:t>
                    </m:r>
                  </m:oMath>
                </a14:m>
                <a:r>
                  <a:rPr lang="en-US" altLang="zh-CN" sz="2200" dirty="0">
                    <a:solidFill>
                      <a:schemeClr val="tx2"/>
                    </a:solidFill>
                    <a:latin typeface="华文楷体" panose="02010600040101010101" charset="-122"/>
                    <a:ea typeface="华文楷体" panose="02010600040101010101" charset="-122"/>
                    <a:cs typeface="Times New Roman" panose="02020603050405020304" pitchFamily="18" charset="0"/>
                  </a:rPr>
                  <a:t>&gt;0 </a:t>
                </a:r>
                <a:r>
                  <a:rPr lang="zh-CN" altLang="en-US" sz="2200" dirty="0">
                    <a:solidFill>
                      <a:schemeClr val="tx2"/>
                    </a:solidFill>
                    <a:latin typeface="华文楷体" panose="02010600040101010101" charset="-122"/>
                    <a:ea typeface="华文楷体" panose="02010600040101010101" charset="-122"/>
                    <a:cs typeface="Times New Roman" panose="02020603050405020304" pitchFamily="18" charset="0"/>
                  </a:rPr>
                  <a:t>时，方向角 𝑑</a:t>
                </a:r>
                <a:r>
                  <a:rPr lang="en-US" altLang="zh-CN" sz="2200" dirty="0">
                    <a:solidFill>
                      <a:schemeClr val="tx2"/>
                    </a:solidFill>
                    <a:latin typeface="华文楷体" panose="02010600040101010101" charset="-122"/>
                    <a:ea typeface="华文楷体" panose="02010600040101010101" charset="-122"/>
                    <a:cs typeface="Times New Roman" panose="02020603050405020304" pitchFamily="18" charset="0"/>
                  </a:rPr>
                  <a:t>Ω </a:t>
                </a:r>
                <a:r>
                  <a:rPr lang="zh-CN" altLang="en-US" sz="2200" dirty="0">
                    <a:solidFill>
                      <a:schemeClr val="tx2"/>
                    </a:solidFill>
                    <a:latin typeface="华文楷体" panose="02010600040101010101" charset="-122"/>
                    <a:ea typeface="华文楷体" panose="02010600040101010101" charset="-122"/>
                    <a:cs typeface="Times New Roman" panose="02020603050405020304" pitchFamily="18" charset="0"/>
                  </a:rPr>
                  <a:t>内的中子通量为 </a:t>
                </a:r>
                <a14:m>
                  <m:oMath xmlns:m="http://schemas.openxmlformats.org/officeDocument/2006/math">
                    <m:f>
                      <m:fPr>
                        <m:ctrlPr>
                          <a:rPr lang="en-US" altLang="zh-CN" sz="2200" i="1" dirty="0" smtClean="0">
                            <a:solidFill>
                              <a:schemeClr val="tx2"/>
                            </a:solidFill>
                            <a:latin typeface="Cambria Math" panose="02040503050406030204" pitchFamily="18" charset="0"/>
                            <a:ea typeface="华文楷体" panose="02010600040101010101" charset="-122"/>
                            <a:cs typeface="Times New Roman" panose="02020603050405020304" pitchFamily="18" charset="0"/>
                          </a:rPr>
                        </m:ctrlPr>
                      </m:fPr>
                      <m:num>
                        <m:sSub>
                          <m:sSubPr>
                            <m:ctrlPr>
                              <a:rPr lang="en-US" altLang="zh-CN" sz="2200" i="1" dirty="0" smtClean="0">
                                <a:solidFill>
                                  <a:schemeClr val="tx2"/>
                                </a:solidFill>
                                <a:latin typeface="Cambria Math" panose="02040503050406030204" pitchFamily="18" charset="0"/>
                                <a:ea typeface="华文楷体" panose="02010600040101010101" charset="-122"/>
                                <a:cs typeface="Times New Roman" panose="02020603050405020304" pitchFamily="18" charset="0"/>
                              </a:rPr>
                            </m:ctrlPr>
                          </m:sSubPr>
                          <m:e>
                            <m:r>
                              <a:rPr lang="zh-CN" altLang="en-US" sz="2200" i="1" dirty="0" smtClean="0">
                                <a:solidFill>
                                  <a:schemeClr val="tx2"/>
                                </a:solidFill>
                                <a:latin typeface="Cambria Math" panose="02040503050406030204" pitchFamily="18" charset="0"/>
                                <a:ea typeface="华文楷体" panose="02010600040101010101" charset="-122"/>
                                <a:cs typeface="Times New Roman" panose="02020603050405020304" pitchFamily="18" charset="0"/>
                              </a:rPr>
                              <m:t>𝜙</m:t>
                            </m:r>
                          </m:e>
                          <m:sub>
                            <m:r>
                              <a:rPr lang="en-US" altLang="zh-CN" sz="2200" i="1" dirty="0">
                                <a:solidFill>
                                  <a:schemeClr val="tx2"/>
                                </a:solidFill>
                                <a:latin typeface="Cambria Math" panose="02040503050406030204" pitchFamily="18" charset="0"/>
                                <a:ea typeface="华文楷体" panose="02010600040101010101" charset="-122"/>
                                <a:cs typeface="Times New Roman" panose="02020603050405020304" pitchFamily="18" charset="0"/>
                              </a:rPr>
                              <m:t>1</m:t>
                            </m:r>
                          </m:sub>
                        </m:sSub>
                      </m:num>
                      <m:den>
                        <m:r>
                          <a:rPr lang="en-US" altLang="zh-CN" sz="2200" i="1" dirty="0">
                            <a:solidFill>
                              <a:schemeClr val="tx2"/>
                            </a:solidFill>
                            <a:latin typeface="Cambria Math" panose="02040503050406030204" pitchFamily="18" charset="0"/>
                            <a:ea typeface="华文楷体" panose="02010600040101010101" charset="-122"/>
                            <a:cs typeface="Times New Roman" panose="02020603050405020304" pitchFamily="18" charset="0"/>
                          </a:rPr>
                          <m:t>4</m:t>
                        </m:r>
                        <m:r>
                          <a:rPr lang="zh-CN" altLang="en-US" sz="2200" i="1" dirty="0">
                            <a:solidFill>
                              <a:schemeClr val="tx2"/>
                            </a:solidFill>
                            <a:latin typeface="Cambria Math" panose="02040503050406030204" pitchFamily="18" charset="0"/>
                            <a:ea typeface="华文楷体" panose="02010600040101010101" charset="-122"/>
                            <a:cs typeface="Times New Roman" panose="02020603050405020304" pitchFamily="18" charset="0"/>
                          </a:rPr>
                          <m:t>𝜋</m:t>
                        </m:r>
                      </m:den>
                    </m:f>
                  </m:oMath>
                </a14:m>
                <a:r>
                  <a:rPr lang="en-US" altLang="zh-CN" sz="2200" dirty="0">
                    <a:solidFill>
                      <a:schemeClr val="tx2"/>
                    </a:solidFill>
                    <a:latin typeface="华文楷体" panose="02010600040101010101" charset="-122"/>
                    <a:ea typeface="华文楷体" panose="02010600040101010101" charset="-122"/>
                    <a:cs typeface="Times New Roman" panose="02020603050405020304" pitchFamily="18" charset="0"/>
                  </a:rPr>
                  <a:t>, </a:t>
                </a:r>
                <a:r>
                  <a:rPr lang="zh-CN" altLang="en-US" sz="2200" dirty="0">
                    <a:solidFill>
                      <a:schemeClr val="tx2"/>
                    </a:solidFill>
                    <a:latin typeface="华文楷体" panose="02010600040101010101" charset="-122"/>
                    <a:ea typeface="华文楷体" panose="02010600040101010101" charset="-122"/>
                    <a:cs typeface="Times New Roman" panose="02020603050405020304" pitchFamily="18" charset="0"/>
                  </a:rPr>
                  <a:t>当 </a:t>
                </a:r>
                <a14:m>
                  <m:oMath xmlns:m="http://schemas.openxmlformats.org/officeDocument/2006/math">
                    <m:acc>
                      <m:accPr>
                        <m:chr m:val="ˆ"/>
                        <m:ctrlPr>
                          <a:rPr lang="zh-CN" altLang="zh-CN" sz="2200" i="1">
                            <a:solidFill>
                              <a:schemeClr val="tx2"/>
                            </a:solidFill>
                            <a:latin typeface="Cambria Math" panose="02040503050406030204" pitchFamily="18" charset="0"/>
                            <a:ea typeface="Cambria Math" panose="02040503050406030204" pitchFamily="18" charset="0"/>
                            <a:cs typeface="Times New Roman" panose="02020603050405020304" pitchFamily="18" charset="0"/>
                          </a:rPr>
                        </m:ctrlPr>
                      </m:accPr>
                      <m:e>
                        <m:r>
                          <a:rPr lang="en-US" altLang="zh-CN" sz="22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𝑛</m:t>
                        </m:r>
                      </m:e>
                    </m:acc>
                    <m:r>
                      <a:rPr lang="en-US" altLang="zh-CN" sz="2200">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acc>
                      <m:accPr>
                        <m:chr m:val="⃗"/>
                        <m:ctrlPr>
                          <a:rPr lang="zh-CN" altLang="zh-CN" sz="2200" i="1">
                            <a:solidFill>
                              <a:schemeClr val="tx2"/>
                            </a:solidFill>
                            <a:latin typeface="Cambria Math" panose="02040503050406030204" pitchFamily="18" charset="0"/>
                            <a:ea typeface="Cambria Math" panose="02040503050406030204" pitchFamily="18" charset="0"/>
                            <a:cs typeface="Times New Roman" panose="02020603050405020304" pitchFamily="18" charset="0"/>
                          </a:rPr>
                        </m:ctrlPr>
                      </m:accPr>
                      <m:e>
                        <m:r>
                          <m:rPr>
                            <m:sty m:val="p"/>
                          </m:rPr>
                          <a:rPr lang="en-US" altLang="zh-CN" sz="2200">
                            <a:solidFill>
                              <a:schemeClr val="tx2"/>
                            </a:solidFill>
                            <a:latin typeface="Cambria Math" panose="02040503050406030204" pitchFamily="18" charset="0"/>
                            <a:ea typeface="等线" panose="02010600030101010101" pitchFamily="2" charset="-122"/>
                            <a:cs typeface="Times New Roman" panose="02020603050405020304" pitchFamily="18" charset="0"/>
                          </a:rPr>
                          <m:t>Ω</m:t>
                        </m:r>
                      </m:e>
                    </m:acc>
                    <m:r>
                      <a:rPr lang="en-US" altLang="zh-CN" sz="2200" i="1">
                        <a:solidFill>
                          <a:schemeClr val="tx2"/>
                        </a:solidFill>
                        <a:latin typeface="Cambria Math" panose="02040503050406030204" pitchFamily="18" charset="0"/>
                        <a:ea typeface="等线" panose="02010600030101010101" pitchFamily="2" charset="-122"/>
                        <a:cs typeface="Times New Roman" panose="02020603050405020304" pitchFamily="18" charset="0"/>
                      </a:rPr>
                      <m:t> </m:t>
                    </m:r>
                  </m:oMath>
                </a14:m>
                <a:r>
                  <a:rPr lang="en-US" altLang="zh-CN" sz="2200" dirty="0">
                    <a:solidFill>
                      <a:schemeClr val="tx2"/>
                    </a:solidFill>
                    <a:latin typeface="华文楷体" panose="02010600040101010101" charset="-122"/>
                    <a:ea typeface="华文楷体" panose="02010600040101010101" charset="-122"/>
                    <a:cs typeface="Times New Roman" panose="02020603050405020304" pitchFamily="18" charset="0"/>
                  </a:rPr>
                  <a:t>&lt;0 </a:t>
                </a:r>
                <a:r>
                  <a:rPr lang="zh-CN" altLang="en-US" sz="2200" dirty="0">
                    <a:solidFill>
                      <a:schemeClr val="tx2"/>
                    </a:solidFill>
                    <a:latin typeface="华文楷体" panose="02010600040101010101" charset="-122"/>
                    <a:ea typeface="华文楷体" panose="02010600040101010101" charset="-122"/>
                    <a:cs typeface="Times New Roman" panose="02020603050405020304" pitchFamily="18" charset="0"/>
                  </a:rPr>
                  <a:t>时，方向角 𝑑</a:t>
                </a:r>
                <a:r>
                  <a:rPr lang="en-US" altLang="zh-CN" sz="2200" dirty="0">
                    <a:solidFill>
                      <a:schemeClr val="tx2"/>
                    </a:solidFill>
                    <a:latin typeface="华文楷体" panose="02010600040101010101" charset="-122"/>
                    <a:ea typeface="华文楷体" panose="02010600040101010101" charset="-122"/>
                    <a:cs typeface="Times New Roman" panose="02020603050405020304" pitchFamily="18" charset="0"/>
                  </a:rPr>
                  <a:t>Ω </a:t>
                </a:r>
                <a:r>
                  <a:rPr lang="zh-CN" altLang="en-US" sz="2200" dirty="0">
                    <a:solidFill>
                      <a:schemeClr val="tx2"/>
                    </a:solidFill>
                    <a:latin typeface="华文楷体" panose="02010600040101010101" charset="-122"/>
                    <a:ea typeface="华文楷体" panose="02010600040101010101" charset="-122"/>
                    <a:cs typeface="Times New Roman" panose="02020603050405020304" pitchFamily="18" charset="0"/>
                  </a:rPr>
                  <a:t>内的中子通量为 </a:t>
                </a:r>
                <a14:m>
                  <m:oMath xmlns:m="http://schemas.openxmlformats.org/officeDocument/2006/math">
                    <m:f>
                      <m:fPr>
                        <m:ctrlPr>
                          <a:rPr lang="en-US" altLang="zh-CN" sz="2200" i="1" dirty="0" smtClean="0">
                            <a:solidFill>
                              <a:schemeClr val="tx2"/>
                            </a:solidFill>
                            <a:latin typeface="Cambria Math" panose="02040503050406030204" pitchFamily="18" charset="0"/>
                            <a:ea typeface="华文楷体" panose="02010600040101010101" charset="-122"/>
                            <a:cs typeface="Times New Roman" panose="02020603050405020304" pitchFamily="18" charset="0"/>
                          </a:rPr>
                        </m:ctrlPr>
                      </m:fPr>
                      <m:num>
                        <m:sSub>
                          <m:sSubPr>
                            <m:ctrlPr>
                              <a:rPr lang="en-US" altLang="zh-CN" sz="2200" i="1" dirty="0" smtClean="0">
                                <a:solidFill>
                                  <a:schemeClr val="tx2"/>
                                </a:solidFill>
                                <a:latin typeface="Cambria Math" panose="02040503050406030204" pitchFamily="18" charset="0"/>
                                <a:ea typeface="华文楷体" panose="02010600040101010101" charset="-122"/>
                                <a:cs typeface="Times New Roman" panose="02020603050405020304" pitchFamily="18" charset="0"/>
                              </a:rPr>
                            </m:ctrlPr>
                          </m:sSubPr>
                          <m:e>
                            <m:r>
                              <a:rPr lang="zh-CN" altLang="en-US" sz="2200" i="1" dirty="0" smtClean="0">
                                <a:solidFill>
                                  <a:schemeClr val="tx2"/>
                                </a:solidFill>
                                <a:latin typeface="Cambria Math" panose="02040503050406030204" pitchFamily="18" charset="0"/>
                                <a:ea typeface="华文楷体" panose="02010600040101010101" charset="-122"/>
                                <a:cs typeface="Times New Roman" panose="02020603050405020304" pitchFamily="18" charset="0"/>
                              </a:rPr>
                              <m:t>𝜙</m:t>
                            </m:r>
                          </m:e>
                          <m:sub>
                            <m:r>
                              <a:rPr lang="en-US" altLang="zh-CN" sz="2200" i="1" dirty="0">
                                <a:solidFill>
                                  <a:schemeClr val="tx2"/>
                                </a:solidFill>
                                <a:latin typeface="Cambria Math" panose="02040503050406030204" pitchFamily="18" charset="0"/>
                                <a:ea typeface="华文楷体" panose="02010600040101010101" charset="-122"/>
                                <a:cs typeface="Times New Roman" panose="02020603050405020304" pitchFamily="18" charset="0"/>
                              </a:rPr>
                              <m:t>2</m:t>
                            </m:r>
                          </m:sub>
                        </m:sSub>
                      </m:num>
                      <m:den>
                        <m:r>
                          <a:rPr lang="en-US" altLang="zh-CN" sz="2200" i="1" dirty="0">
                            <a:solidFill>
                              <a:schemeClr val="tx2"/>
                            </a:solidFill>
                            <a:latin typeface="Cambria Math" panose="02040503050406030204" pitchFamily="18" charset="0"/>
                            <a:ea typeface="华文楷体" panose="02010600040101010101" charset="-122"/>
                            <a:cs typeface="Times New Roman" panose="02020603050405020304" pitchFamily="18" charset="0"/>
                          </a:rPr>
                          <m:t>4</m:t>
                        </m:r>
                        <m:r>
                          <a:rPr lang="zh-CN" altLang="en-US" sz="2200" i="1" dirty="0">
                            <a:solidFill>
                              <a:schemeClr val="tx2"/>
                            </a:solidFill>
                            <a:latin typeface="Cambria Math" panose="02040503050406030204" pitchFamily="18" charset="0"/>
                            <a:ea typeface="华文楷体" panose="02010600040101010101" charset="-122"/>
                            <a:cs typeface="Times New Roman" panose="02020603050405020304" pitchFamily="18" charset="0"/>
                          </a:rPr>
                          <m:t>𝜋</m:t>
                        </m:r>
                      </m:den>
                    </m:f>
                  </m:oMath>
                </a14:m>
                <a:r>
                  <a:rPr lang="en-US" altLang="zh-CN" sz="2200" dirty="0">
                    <a:solidFill>
                      <a:schemeClr val="tx2"/>
                    </a:solidFill>
                    <a:latin typeface="华文楷体" panose="02010600040101010101" charset="-122"/>
                    <a:ea typeface="华文楷体" panose="02010600040101010101" charset="-122"/>
                    <a:cs typeface="Times New Roman" panose="02020603050405020304" pitchFamily="18" charset="0"/>
                  </a:rPr>
                  <a:t>, </a:t>
                </a:r>
                <a:r>
                  <a:rPr lang="zh-CN" altLang="en-US" sz="2200" dirty="0">
                    <a:solidFill>
                      <a:schemeClr val="tx2"/>
                    </a:solidFill>
                    <a:latin typeface="华文楷体" panose="02010600040101010101" charset="-122"/>
                    <a:ea typeface="华文楷体" panose="02010600040101010101" charset="-122"/>
                    <a:cs typeface="Times New Roman" panose="02020603050405020304" pitchFamily="18" charset="0"/>
                  </a:rPr>
                  <a:t>则</a:t>
                </a:r>
                <a:br>
                  <a:rPr lang="en-US" altLang="zh-CN" sz="2200" dirty="0">
                    <a:solidFill>
                      <a:schemeClr val="tx2"/>
                    </a:solidFill>
                    <a:latin typeface="华文楷体" panose="02010600040101010101" charset="-122"/>
                    <a:ea typeface="华文楷体" panose="02010600040101010101" charset="-122"/>
                    <a:cs typeface="Times New Roman" panose="02020603050405020304" pitchFamily="18" charset="0"/>
                  </a:rPr>
                </a:br>
                <a14:m>
                  <m:oMathPara xmlns:m="http://schemas.openxmlformats.org/officeDocument/2006/math">
                    <m:oMathParaPr>
                      <m:jc m:val="centerGroup"/>
                    </m:oMathParaPr>
                    <m:oMath xmlns:m="http://schemas.openxmlformats.org/officeDocument/2006/math">
                      <m:sSup>
                        <m:sSupPr>
                          <m:ctrlPr>
                            <a:rPr lang="zh-CN" altLang="zh-CN" sz="2200" i="1">
                              <a:solidFill>
                                <a:schemeClr val="tx2"/>
                              </a:solidFill>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22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𝐽</m:t>
                          </m:r>
                        </m:e>
                        <m:sup>
                          <m:r>
                            <a:rPr lang="en-US" altLang="zh-CN" sz="2200">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sup>
                      </m:sSup>
                      <m:r>
                        <a:rPr lang="en-US" altLang="zh-CN" sz="2200">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sSub>
                        <m:sSubPr>
                          <m:ctrlPr>
                            <a:rPr lang="zh-CN" altLang="zh-CN" sz="2200" i="1">
                              <a:solidFill>
                                <a:schemeClr val="tx2"/>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200">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e>
                        <m:sub>
                          <m:acc>
                            <m:accPr>
                              <m:chr m:val="ˆ"/>
                              <m:ctrlPr>
                                <a:rPr lang="zh-CN" altLang="zh-CN" sz="2200" i="1">
                                  <a:solidFill>
                                    <a:schemeClr val="tx2"/>
                                  </a:solidFill>
                                  <a:latin typeface="Cambria Math" panose="02040503050406030204" pitchFamily="18" charset="0"/>
                                  <a:ea typeface="Cambria Math" panose="02040503050406030204" pitchFamily="18" charset="0"/>
                                  <a:cs typeface="Times New Roman" panose="02020603050405020304" pitchFamily="18" charset="0"/>
                                </a:rPr>
                              </m:ctrlPr>
                            </m:accPr>
                            <m:e>
                              <m:r>
                                <a:rPr lang="en-US" altLang="zh-CN" sz="22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𝑛</m:t>
                              </m:r>
                            </m:e>
                          </m:acc>
                          <m:r>
                            <a:rPr lang="en-US" altLang="zh-CN" sz="2200">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acc>
                            <m:accPr>
                              <m:chr m:val="⃗"/>
                              <m:ctrlPr>
                                <a:rPr lang="zh-CN" altLang="zh-CN" sz="2200" i="1">
                                  <a:solidFill>
                                    <a:schemeClr val="tx2"/>
                                  </a:solidFill>
                                  <a:latin typeface="Cambria Math" panose="02040503050406030204" pitchFamily="18" charset="0"/>
                                  <a:ea typeface="Cambria Math" panose="02040503050406030204" pitchFamily="18" charset="0"/>
                                  <a:cs typeface="Times New Roman" panose="02020603050405020304" pitchFamily="18" charset="0"/>
                                </a:rPr>
                              </m:ctrlPr>
                            </m:accPr>
                            <m:e>
                              <m:r>
                                <m:rPr>
                                  <m:sty m:val="p"/>
                                </m:rPr>
                                <a:rPr lang="en-US" altLang="zh-CN" sz="2200">
                                  <a:solidFill>
                                    <a:schemeClr val="tx2"/>
                                  </a:solidFill>
                                  <a:latin typeface="Cambria Math" panose="02040503050406030204" pitchFamily="18" charset="0"/>
                                  <a:ea typeface="等线" panose="02010600030101010101" pitchFamily="2" charset="-122"/>
                                  <a:cs typeface="Times New Roman" panose="02020603050405020304" pitchFamily="18" charset="0"/>
                                </a:rPr>
                                <m:t>Ω</m:t>
                              </m:r>
                            </m:e>
                          </m:acc>
                          <m:r>
                            <a:rPr lang="en-US" altLang="zh-CN" sz="2200">
                              <a:solidFill>
                                <a:schemeClr val="tx2"/>
                              </a:solidFill>
                              <a:latin typeface="Cambria Math" panose="02040503050406030204" pitchFamily="18" charset="0"/>
                              <a:ea typeface="等线" panose="02010600030101010101" pitchFamily="2" charset="-122"/>
                              <a:cs typeface="Times New Roman" panose="02020603050405020304" pitchFamily="18" charset="0"/>
                            </a:rPr>
                            <m:t>&gt;</m:t>
                          </m:r>
                          <m:r>
                            <a:rPr lang="en-US" altLang="zh-CN" sz="2200">
                              <a:solidFill>
                                <a:schemeClr val="tx2"/>
                              </a:solidFill>
                              <a:latin typeface="Cambria Math" panose="02040503050406030204" pitchFamily="18" charset="0"/>
                              <a:ea typeface="等线" panose="02010600030101010101" pitchFamily="2" charset="-122"/>
                              <a:cs typeface="Times New Roman" panose="02020603050405020304" pitchFamily="18" charset="0"/>
                            </a:rPr>
                            <m:t>0</m:t>
                          </m:r>
                        </m:sub>
                      </m:sSub>
                      <m:r>
                        <a:rPr lang="en-US" altLang="zh-CN" sz="2200">
                          <a:solidFill>
                            <a:schemeClr val="tx2"/>
                          </a:solidFill>
                          <a:latin typeface="Cambria Math" panose="02040503050406030204" pitchFamily="18" charset="0"/>
                          <a:ea typeface="等线" panose="02010600030101010101" pitchFamily="2" charset="-122"/>
                          <a:cs typeface="Times New Roman" panose="02020603050405020304" pitchFamily="18" charset="0"/>
                        </a:rPr>
                        <m:t> </m:t>
                      </m:r>
                      <m:f>
                        <m:fPr>
                          <m:ctrlPr>
                            <a:rPr lang="zh-CN" altLang="zh-CN" sz="2200" i="1">
                              <a:solidFill>
                                <a:schemeClr val="tx2"/>
                              </a:solidFill>
                              <a:latin typeface="Cambria Math" panose="02040503050406030204" pitchFamily="18" charset="0"/>
                              <a:ea typeface="Cambria Math" panose="02040503050406030204" pitchFamily="18" charset="0"/>
                              <a:cs typeface="Times New Roman" panose="02020603050405020304" pitchFamily="18" charset="0"/>
                            </a:rPr>
                          </m:ctrlPr>
                        </m:fPr>
                        <m:num>
                          <m:sSub>
                            <m:sSubPr>
                              <m:ctrlPr>
                                <a:rPr lang="zh-CN" altLang="zh-CN" sz="2200" i="1">
                                  <a:solidFill>
                                    <a:schemeClr val="tx2"/>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2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𝜙</m:t>
                              </m:r>
                            </m:e>
                            <m:sub>
                              <m:r>
                                <a:rPr lang="en-US" altLang="zh-CN" sz="2200">
                                  <a:solidFill>
                                    <a:schemeClr val="tx2"/>
                                  </a:solidFill>
                                  <a:latin typeface="Cambria Math" panose="02040503050406030204" pitchFamily="18" charset="0"/>
                                  <a:ea typeface="等线" panose="02010600030101010101" pitchFamily="2" charset="-122"/>
                                  <a:cs typeface="Times New Roman" panose="02020603050405020304" pitchFamily="18" charset="0"/>
                                </a:rPr>
                                <m:t>1</m:t>
                              </m:r>
                            </m:sub>
                          </m:sSub>
                        </m:num>
                        <m:den>
                          <m:r>
                            <a:rPr lang="en-US" altLang="zh-CN" sz="2200">
                              <a:solidFill>
                                <a:schemeClr val="tx2"/>
                              </a:solidFill>
                              <a:latin typeface="Cambria Math" panose="02040503050406030204" pitchFamily="18" charset="0"/>
                              <a:ea typeface="等线" panose="02010600030101010101" pitchFamily="2" charset="-122"/>
                              <a:cs typeface="Times New Roman" panose="02020603050405020304" pitchFamily="18" charset="0"/>
                            </a:rPr>
                            <m:t>4</m:t>
                          </m:r>
                          <m:r>
                            <a:rPr lang="en-US" altLang="zh-CN" sz="22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𝜋</m:t>
                          </m:r>
                        </m:den>
                      </m:f>
                      <m:r>
                        <m:rPr>
                          <m:sty m:val="p"/>
                        </m:rPr>
                        <a:rPr lang="en-US" altLang="zh-CN" sz="2200">
                          <a:solidFill>
                            <a:schemeClr val="tx2"/>
                          </a:solidFill>
                          <a:latin typeface="Cambria Math" panose="02040503050406030204" pitchFamily="18" charset="0"/>
                          <a:ea typeface="等线" panose="02010600030101010101" pitchFamily="2" charset="-122"/>
                          <a:cs typeface="Times New Roman" panose="02020603050405020304" pitchFamily="18" charset="0"/>
                        </a:rPr>
                        <m:t>cos</m:t>
                      </m:r>
                      <m:r>
                        <a:rPr lang="en-US" altLang="zh-CN" sz="2200">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r>
                        <a:rPr lang="en-US" altLang="zh-CN" sz="22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𝜃</m:t>
                      </m:r>
                      <m:r>
                        <a:rPr lang="en-US" altLang="zh-CN" sz="22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𝑑</m:t>
                      </m:r>
                      <m:r>
                        <m:rPr>
                          <m:sty m:val="p"/>
                        </m:rPr>
                        <a:rPr lang="en-US" altLang="zh-CN" sz="2200">
                          <a:solidFill>
                            <a:schemeClr val="tx2"/>
                          </a:solidFill>
                          <a:latin typeface="Cambria Math" panose="02040503050406030204" pitchFamily="18" charset="0"/>
                          <a:ea typeface="等线" panose="02010600030101010101" pitchFamily="2" charset="-122"/>
                          <a:cs typeface="Times New Roman" panose="02020603050405020304" pitchFamily="18" charset="0"/>
                        </a:rPr>
                        <m:t>Ω</m:t>
                      </m:r>
                      <m:r>
                        <a:rPr lang="en-US" altLang="zh-CN" sz="2200">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f>
                        <m:fPr>
                          <m:ctrlPr>
                            <a:rPr lang="zh-CN" altLang="zh-CN" sz="2200" i="1">
                              <a:solidFill>
                                <a:schemeClr val="tx2"/>
                              </a:solidFill>
                              <a:latin typeface="Cambria Math" panose="02040503050406030204" pitchFamily="18" charset="0"/>
                              <a:ea typeface="Cambria Math" panose="02040503050406030204" pitchFamily="18" charset="0"/>
                              <a:cs typeface="Times New Roman" panose="02020603050405020304" pitchFamily="18" charset="0"/>
                            </a:rPr>
                          </m:ctrlPr>
                        </m:fPr>
                        <m:num>
                          <m:sSub>
                            <m:sSubPr>
                              <m:ctrlPr>
                                <a:rPr lang="zh-CN" altLang="zh-CN" sz="2200" i="1">
                                  <a:solidFill>
                                    <a:schemeClr val="tx2"/>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2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𝜙</m:t>
                              </m:r>
                            </m:e>
                            <m:sub>
                              <m:r>
                                <a:rPr lang="en-US" altLang="zh-CN" sz="2200">
                                  <a:solidFill>
                                    <a:schemeClr val="tx2"/>
                                  </a:solidFill>
                                  <a:latin typeface="Cambria Math" panose="02040503050406030204" pitchFamily="18" charset="0"/>
                                  <a:ea typeface="等线" panose="02010600030101010101" pitchFamily="2" charset="-122"/>
                                  <a:cs typeface="Times New Roman" panose="02020603050405020304" pitchFamily="18" charset="0"/>
                                </a:rPr>
                                <m:t>1</m:t>
                              </m:r>
                            </m:sub>
                          </m:sSub>
                        </m:num>
                        <m:den>
                          <m:r>
                            <a:rPr lang="en-US" altLang="zh-CN" sz="2200">
                              <a:solidFill>
                                <a:schemeClr val="tx2"/>
                              </a:solidFill>
                              <a:latin typeface="Cambria Math" panose="02040503050406030204" pitchFamily="18" charset="0"/>
                              <a:ea typeface="等线" panose="02010600030101010101" pitchFamily="2" charset="-122"/>
                              <a:cs typeface="Times New Roman" panose="02020603050405020304" pitchFamily="18" charset="0"/>
                            </a:rPr>
                            <m:t>4</m:t>
                          </m:r>
                          <m:r>
                            <a:rPr lang="en-US" altLang="zh-CN" sz="22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𝜋</m:t>
                          </m:r>
                        </m:den>
                      </m:f>
                      <m:sSubSup>
                        <m:sSubSupPr>
                          <m:ctrlPr>
                            <a:rPr lang="zh-CN" altLang="zh-CN" sz="2200" i="1">
                              <a:solidFill>
                                <a:schemeClr val="tx2"/>
                              </a:solidFill>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sz="2200">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e>
                        <m:sub>
                          <m:r>
                            <a:rPr lang="en-US" altLang="zh-CN" sz="2200">
                              <a:solidFill>
                                <a:schemeClr val="tx2"/>
                              </a:solidFill>
                              <a:latin typeface="Cambria Math" panose="02040503050406030204" pitchFamily="18" charset="0"/>
                              <a:ea typeface="等线" panose="02010600030101010101" pitchFamily="2" charset="-122"/>
                              <a:cs typeface="Times New Roman" panose="02020603050405020304" pitchFamily="18" charset="0"/>
                            </a:rPr>
                            <m:t>0</m:t>
                          </m:r>
                        </m:sub>
                        <m:sup>
                          <m:r>
                            <a:rPr lang="en-US" altLang="zh-CN" sz="2200">
                              <a:solidFill>
                                <a:schemeClr val="tx2"/>
                              </a:solidFill>
                              <a:latin typeface="Cambria Math" panose="02040503050406030204" pitchFamily="18" charset="0"/>
                              <a:ea typeface="等线" panose="02010600030101010101" pitchFamily="2" charset="-122"/>
                              <a:cs typeface="Times New Roman" panose="02020603050405020304" pitchFamily="18" charset="0"/>
                            </a:rPr>
                            <m:t>2</m:t>
                          </m:r>
                          <m:r>
                            <a:rPr lang="en-US" altLang="zh-CN" sz="22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𝜋</m:t>
                          </m:r>
                        </m:sup>
                      </m:sSubSup>
                      <m:r>
                        <a:rPr lang="en-US" altLang="zh-CN" sz="2200">
                          <a:solidFill>
                            <a:schemeClr val="tx2"/>
                          </a:solidFill>
                          <a:latin typeface="Cambria Math" panose="02040503050406030204" pitchFamily="18" charset="0"/>
                          <a:ea typeface="等线" panose="02010600030101010101" pitchFamily="2" charset="-122"/>
                          <a:cs typeface="Times New Roman" panose="02020603050405020304" pitchFamily="18" charset="0"/>
                        </a:rPr>
                        <m:t> </m:t>
                      </m:r>
                      <m:r>
                        <a:rPr lang="en-US" altLang="zh-CN" sz="22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𝑑</m:t>
                      </m:r>
                      <m:r>
                        <a:rPr lang="en-US" altLang="zh-CN" sz="22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𝜑</m:t>
                      </m:r>
                      <m:sSubSup>
                        <m:sSubSupPr>
                          <m:ctrlPr>
                            <a:rPr lang="zh-CN" altLang="zh-CN" sz="2200" i="1">
                              <a:solidFill>
                                <a:schemeClr val="tx2"/>
                              </a:solidFill>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sz="2200">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e>
                        <m:sub>
                          <m:r>
                            <a:rPr lang="en-US" altLang="zh-CN" sz="2200">
                              <a:solidFill>
                                <a:schemeClr val="tx2"/>
                              </a:solidFill>
                              <a:latin typeface="Cambria Math" panose="02040503050406030204" pitchFamily="18" charset="0"/>
                              <a:ea typeface="等线" panose="02010600030101010101" pitchFamily="2" charset="-122"/>
                              <a:cs typeface="Times New Roman" panose="02020603050405020304" pitchFamily="18" charset="0"/>
                            </a:rPr>
                            <m:t>0</m:t>
                          </m:r>
                        </m:sub>
                        <m:sup>
                          <m:r>
                            <a:rPr lang="en-US" altLang="zh-CN" sz="22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𝜋</m:t>
                          </m:r>
                          <m:r>
                            <a:rPr lang="en-US" altLang="zh-CN" sz="2200">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r>
                            <a:rPr lang="en-US" altLang="zh-CN" sz="2200">
                              <a:solidFill>
                                <a:schemeClr val="tx2"/>
                              </a:solidFill>
                              <a:latin typeface="Cambria Math" panose="02040503050406030204" pitchFamily="18" charset="0"/>
                              <a:ea typeface="等线" panose="02010600030101010101" pitchFamily="2" charset="-122"/>
                              <a:cs typeface="Times New Roman" panose="02020603050405020304" pitchFamily="18" charset="0"/>
                            </a:rPr>
                            <m:t>2</m:t>
                          </m:r>
                        </m:sup>
                      </m:sSubSup>
                      <m:r>
                        <a:rPr lang="en-US" altLang="zh-CN" sz="2200">
                          <a:solidFill>
                            <a:schemeClr val="tx2"/>
                          </a:solidFill>
                          <a:latin typeface="Cambria Math" panose="02040503050406030204" pitchFamily="18" charset="0"/>
                          <a:ea typeface="等线" panose="02010600030101010101" pitchFamily="2" charset="-122"/>
                          <a:cs typeface="Times New Roman" panose="02020603050405020304" pitchFamily="18" charset="0"/>
                        </a:rPr>
                        <m:t> </m:t>
                      </m:r>
                      <m:r>
                        <m:rPr>
                          <m:sty m:val="p"/>
                        </m:rPr>
                        <a:rPr lang="en-US" altLang="zh-CN" sz="2200">
                          <a:solidFill>
                            <a:schemeClr val="tx2"/>
                          </a:solidFill>
                          <a:latin typeface="Cambria Math" panose="02040503050406030204" pitchFamily="18" charset="0"/>
                          <a:ea typeface="等线" panose="02010600030101010101" pitchFamily="2" charset="-122"/>
                          <a:cs typeface="Times New Roman" panose="02020603050405020304" pitchFamily="18" charset="0"/>
                        </a:rPr>
                        <m:t>cos</m:t>
                      </m:r>
                      <m:r>
                        <a:rPr lang="en-US" altLang="zh-CN" sz="2200">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r>
                        <a:rPr lang="en-US" altLang="zh-CN" sz="22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𝜃</m:t>
                      </m:r>
                      <m:r>
                        <m:rPr>
                          <m:sty m:val="p"/>
                        </m:rPr>
                        <a:rPr lang="en-US" altLang="zh-CN" sz="2200">
                          <a:solidFill>
                            <a:schemeClr val="tx2"/>
                          </a:solidFill>
                          <a:latin typeface="Cambria Math" panose="02040503050406030204" pitchFamily="18" charset="0"/>
                          <a:ea typeface="等线" panose="02010600030101010101" pitchFamily="2" charset="-122"/>
                          <a:cs typeface="Times New Roman" panose="02020603050405020304" pitchFamily="18" charset="0"/>
                        </a:rPr>
                        <m:t>sin</m:t>
                      </m:r>
                      <m:r>
                        <a:rPr lang="en-US" altLang="zh-CN" sz="2200">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r>
                        <a:rPr lang="en-US" altLang="zh-CN" sz="22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𝜃</m:t>
                      </m:r>
                      <m:r>
                        <a:rPr lang="en-US" altLang="zh-CN" sz="22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𝑑</m:t>
                      </m:r>
                      <m:r>
                        <a:rPr lang="en-US" altLang="zh-CN" sz="22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𝜃</m:t>
                      </m:r>
                      <m:r>
                        <a:rPr lang="en-US" altLang="zh-CN" sz="2200">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f>
                        <m:fPr>
                          <m:ctrlPr>
                            <a:rPr lang="zh-CN" altLang="zh-CN" sz="2200" i="1">
                              <a:solidFill>
                                <a:schemeClr val="tx2"/>
                              </a:solidFill>
                              <a:latin typeface="Cambria Math" panose="02040503050406030204" pitchFamily="18" charset="0"/>
                              <a:ea typeface="Cambria Math" panose="02040503050406030204" pitchFamily="18" charset="0"/>
                              <a:cs typeface="Times New Roman" panose="02020603050405020304" pitchFamily="18" charset="0"/>
                            </a:rPr>
                          </m:ctrlPr>
                        </m:fPr>
                        <m:num>
                          <m:sSub>
                            <m:sSubPr>
                              <m:ctrlPr>
                                <a:rPr lang="zh-CN" altLang="zh-CN" sz="2200" i="1">
                                  <a:solidFill>
                                    <a:schemeClr val="tx2"/>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2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𝜙</m:t>
                              </m:r>
                            </m:e>
                            <m:sub>
                              <m:r>
                                <a:rPr lang="en-US" altLang="zh-CN" sz="2200">
                                  <a:solidFill>
                                    <a:schemeClr val="tx2"/>
                                  </a:solidFill>
                                  <a:latin typeface="Cambria Math" panose="02040503050406030204" pitchFamily="18" charset="0"/>
                                  <a:ea typeface="等线" panose="02010600030101010101" pitchFamily="2" charset="-122"/>
                                  <a:cs typeface="Times New Roman" panose="02020603050405020304" pitchFamily="18" charset="0"/>
                                </a:rPr>
                                <m:t>1</m:t>
                              </m:r>
                            </m:sub>
                          </m:sSub>
                        </m:num>
                        <m:den>
                          <m:r>
                            <a:rPr lang="en-US" altLang="zh-CN" sz="2200">
                              <a:solidFill>
                                <a:schemeClr val="tx2"/>
                              </a:solidFill>
                              <a:latin typeface="Cambria Math" panose="02040503050406030204" pitchFamily="18" charset="0"/>
                              <a:ea typeface="等线" panose="02010600030101010101" pitchFamily="2" charset="-122"/>
                              <a:cs typeface="Times New Roman" panose="02020603050405020304" pitchFamily="18" charset="0"/>
                            </a:rPr>
                            <m:t>4</m:t>
                          </m:r>
                        </m:den>
                      </m:f>
                    </m:oMath>
                    <m:oMath xmlns:m="http://schemas.openxmlformats.org/officeDocument/2006/math">
                      <m:sSup>
                        <m:sSupPr>
                          <m:ctrlPr>
                            <a:rPr lang="zh-CN" altLang="zh-CN" sz="2200" i="1">
                              <a:solidFill>
                                <a:schemeClr val="tx2"/>
                              </a:solidFill>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22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𝐽</m:t>
                          </m:r>
                        </m:e>
                        <m:sup>
                          <m:r>
                            <a:rPr lang="en-US" altLang="zh-CN" sz="2200" i="1">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sup>
                      </m:sSup>
                      <m:r>
                        <a:rPr lang="en-US" altLang="zh-CN" sz="2200">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sSub>
                        <m:sSubPr>
                          <m:ctrlPr>
                            <a:rPr lang="zh-CN" altLang="zh-CN" sz="2200" i="1">
                              <a:solidFill>
                                <a:schemeClr val="tx2"/>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200">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e>
                        <m:sub>
                          <m:acc>
                            <m:accPr>
                              <m:chr m:val="ˆ"/>
                              <m:ctrlPr>
                                <a:rPr lang="zh-CN" altLang="zh-CN" sz="2200" i="1">
                                  <a:solidFill>
                                    <a:schemeClr val="tx2"/>
                                  </a:solidFill>
                                  <a:latin typeface="Cambria Math" panose="02040503050406030204" pitchFamily="18" charset="0"/>
                                  <a:ea typeface="Cambria Math" panose="02040503050406030204" pitchFamily="18" charset="0"/>
                                  <a:cs typeface="Times New Roman" panose="02020603050405020304" pitchFamily="18" charset="0"/>
                                </a:rPr>
                              </m:ctrlPr>
                            </m:accPr>
                            <m:e>
                              <m:r>
                                <a:rPr lang="en-US" altLang="zh-CN" sz="22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𝑛</m:t>
                              </m:r>
                            </m:e>
                          </m:acc>
                          <m:r>
                            <a:rPr lang="en-US" altLang="zh-CN" sz="2200">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acc>
                            <m:accPr>
                              <m:chr m:val="⃗"/>
                              <m:ctrlPr>
                                <a:rPr lang="zh-CN" altLang="zh-CN" sz="2200" i="1">
                                  <a:solidFill>
                                    <a:schemeClr val="tx2"/>
                                  </a:solidFill>
                                  <a:latin typeface="Cambria Math" panose="02040503050406030204" pitchFamily="18" charset="0"/>
                                  <a:ea typeface="Cambria Math" panose="02040503050406030204" pitchFamily="18" charset="0"/>
                                  <a:cs typeface="Times New Roman" panose="02020603050405020304" pitchFamily="18" charset="0"/>
                                </a:rPr>
                              </m:ctrlPr>
                            </m:accPr>
                            <m:e>
                              <m:r>
                                <m:rPr>
                                  <m:sty m:val="p"/>
                                </m:rPr>
                                <a:rPr lang="en-US" altLang="zh-CN" sz="2200">
                                  <a:solidFill>
                                    <a:schemeClr val="tx2"/>
                                  </a:solidFill>
                                  <a:latin typeface="Cambria Math" panose="02040503050406030204" pitchFamily="18" charset="0"/>
                                  <a:ea typeface="等线" panose="02010600030101010101" pitchFamily="2" charset="-122"/>
                                  <a:cs typeface="Times New Roman" panose="02020603050405020304" pitchFamily="18" charset="0"/>
                                </a:rPr>
                                <m:t>Ω</m:t>
                              </m:r>
                            </m:e>
                          </m:acc>
                          <m:r>
                            <a:rPr lang="en-US" altLang="zh-CN" sz="2200">
                              <a:solidFill>
                                <a:schemeClr val="tx2"/>
                              </a:solidFill>
                              <a:latin typeface="Cambria Math" panose="02040503050406030204" pitchFamily="18" charset="0"/>
                              <a:ea typeface="等线" panose="02010600030101010101" pitchFamily="2" charset="-122"/>
                              <a:cs typeface="Times New Roman" panose="02020603050405020304" pitchFamily="18" charset="0"/>
                            </a:rPr>
                            <m:t>&lt;</m:t>
                          </m:r>
                          <m:r>
                            <a:rPr lang="en-US" altLang="zh-CN" sz="2200">
                              <a:solidFill>
                                <a:schemeClr val="tx2"/>
                              </a:solidFill>
                              <a:latin typeface="Cambria Math" panose="02040503050406030204" pitchFamily="18" charset="0"/>
                              <a:ea typeface="等线" panose="02010600030101010101" pitchFamily="2" charset="-122"/>
                              <a:cs typeface="Times New Roman" panose="02020603050405020304" pitchFamily="18" charset="0"/>
                            </a:rPr>
                            <m:t>0</m:t>
                          </m:r>
                        </m:sub>
                      </m:sSub>
                      <m:r>
                        <a:rPr lang="en-US" altLang="zh-CN" sz="2200">
                          <a:solidFill>
                            <a:schemeClr val="tx2"/>
                          </a:solidFill>
                          <a:latin typeface="Cambria Math" panose="02040503050406030204" pitchFamily="18" charset="0"/>
                          <a:ea typeface="等线" panose="02010600030101010101" pitchFamily="2" charset="-122"/>
                          <a:cs typeface="Times New Roman" panose="02020603050405020304" pitchFamily="18" charset="0"/>
                        </a:rPr>
                        <m:t> </m:t>
                      </m:r>
                      <m:f>
                        <m:fPr>
                          <m:ctrlPr>
                            <a:rPr lang="zh-CN" altLang="zh-CN" sz="2200" i="1">
                              <a:solidFill>
                                <a:schemeClr val="tx2"/>
                              </a:solidFill>
                              <a:latin typeface="Cambria Math" panose="02040503050406030204" pitchFamily="18" charset="0"/>
                              <a:ea typeface="Cambria Math" panose="02040503050406030204" pitchFamily="18" charset="0"/>
                              <a:cs typeface="Times New Roman" panose="02020603050405020304" pitchFamily="18" charset="0"/>
                            </a:rPr>
                          </m:ctrlPr>
                        </m:fPr>
                        <m:num>
                          <m:sSub>
                            <m:sSubPr>
                              <m:ctrlPr>
                                <a:rPr lang="zh-CN" altLang="zh-CN" sz="2200" i="1">
                                  <a:solidFill>
                                    <a:schemeClr val="tx2"/>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2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𝜙</m:t>
                              </m:r>
                            </m:e>
                            <m:sub>
                              <m:r>
                                <a:rPr lang="en-US" altLang="zh-CN" sz="2200">
                                  <a:solidFill>
                                    <a:schemeClr val="tx2"/>
                                  </a:solidFill>
                                  <a:latin typeface="Cambria Math" panose="02040503050406030204" pitchFamily="18" charset="0"/>
                                  <a:ea typeface="等线" panose="02010600030101010101" pitchFamily="2" charset="-122"/>
                                  <a:cs typeface="Times New Roman" panose="02020603050405020304" pitchFamily="18" charset="0"/>
                                </a:rPr>
                                <m:t>2</m:t>
                              </m:r>
                            </m:sub>
                          </m:sSub>
                        </m:num>
                        <m:den>
                          <m:r>
                            <a:rPr lang="en-US" altLang="zh-CN" sz="2200">
                              <a:solidFill>
                                <a:schemeClr val="tx2"/>
                              </a:solidFill>
                              <a:latin typeface="Cambria Math" panose="02040503050406030204" pitchFamily="18" charset="0"/>
                              <a:ea typeface="等线" panose="02010600030101010101" pitchFamily="2" charset="-122"/>
                              <a:cs typeface="Times New Roman" panose="02020603050405020304" pitchFamily="18" charset="0"/>
                            </a:rPr>
                            <m:t>4</m:t>
                          </m:r>
                          <m:r>
                            <a:rPr lang="en-US" altLang="zh-CN" sz="22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𝜋</m:t>
                          </m:r>
                        </m:den>
                      </m:f>
                      <m:r>
                        <m:rPr>
                          <m:sty m:val="p"/>
                        </m:rPr>
                        <a:rPr lang="en-US" altLang="zh-CN" sz="2200">
                          <a:solidFill>
                            <a:schemeClr val="tx2"/>
                          </a:solidFill>
                          <a:latin typeface="Cambria Math" panose="02040503050406030204" pitchFamily="18" charset="0"/>
                          <a:ea typeface="等线" panose="02010600030101010101" pitchFamily="2" charset="-122"/>
                          <a:cs typeface="Times New Roman" panose="02020603050405020304" pitchFamily="18" charset="0"/>
                        </a:rPr>
                        <m:t>cos</m:t>
                      </m:r>
                      <m:r>
                        <a:rPr lang="en-US" altLang="zh-CN" sz="2200">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r>
                        <a:rPr lang="en-US" altLang="zh-CN" sz="22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𝜋</m:t>
                      </m:r>
                      <m:r>
                        <a:rPr lang="en-US" altLang="zh-CN" sz="2200" i="1">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r>
                        <a:rPr lang="en-US" altLang="zh-CN" sz="22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𝜃</m:t>
                      </m:r>
                      <m:r>
                        <a:rPr lang="en-US" altLang="zh-CN" sz="2200">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r>
                        <a:rPr lang="en-US" altLang="zh-CN" sz="22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𝑑</m:t>
                      </m:r>
                      <m:r>
                        <m:rPr>
                          <m:sty m:val="p"/>
                        </m:rPr>
                        <a:rPr lang="en-US" altLang="zh-CN" sz="2200">
                          <a:solidFill>
                            <a:schemeClr val="tx2"/>
                          </a:solidFill>
                          <a:latin typeface="Cambria Math" panose="02040503050406030204" pitchFamily="18" charset="0"/>
                          <a:ea typeface="等线" panose="02010600030101010101" pitchFamily="2" charset="-122"/>
                          <a:cs typeface="Times New Roman" panose="02020603050405020304" pitchFamily="18" charset="0"/>
                        </a:rPr>
                        <m:t>Ω</m:t>
                      </m:r>
                      <m:r>
                        <a:rPr lang="en-US" altLang="zh-CN" sz="2200">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f>
                        <m:fPr>
                          <m:ctrlPr>
                            <a:rPr lang="zh-CN" altLang="zh-CN" sz="2200" i="1">
                              <a:solidFill>
                                <a:schemeClr val="tx2"/>
                              </a:solidFill>
                              <a:latin typeface="Cambria Math" panose="02040503050406030204" pitchFamily="18" charset="0"/>
                              <a:ea typeface="Cambria Math" panose="02040503050406030204" pitchFamily="18" charset="0"/>
                              <a:cs typeface="Times New Roman" panose="02020603050405020304" pitchFamily="18" charset="0"/>
                            </a:rPr>
                          </m:ctrlPr>
                        </m:fPr>
                        <m:num>
                          <m:sSub>
                            <m:sSubPr>
                              <m:ctrlPr>
                                <a:rPr lang="zh-CN" altLang="zh-CN" sz="2200" i="1">
                                  <a:solidFill>
                                    <a:schemeClr val="tx2"/>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2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𝜙</m:t>
                              </m:r>
                            </m:e>
                            <m:sub>
                              <m:r>
                                <a:rPr lang="en-US" altLang="zh-CN" sz="2200">
                                  <a:solidFill>
                                    <a:schemeClr val="tx2"/>
                                  </a:solidFill>
                                  <a:latin typeface="Cambria Math" panose="02040503050406030204" pitchFamily="18" charset="0"/>
                                  <a:ea typeface="等线" panose="02010600030101010101" pitchFamily="2" charset="-122"/>
                                  <a:cs typeface="Times New Roman" panose="02020603050405020304" pitchFamily="18" charset="0"/>
                                </a:rPr>
                                <m:t>2</m:t>
                              </m:r>
                            </m:sub>
                          </m:sSub>
                        </m:num>
                        <m:den>
                          <m:r>
                            <a:rPr lang="en-US" altLang="zh-CN" sz="2200">
                              <a:solidFill>
                                <a:schemeClr val="tx2"/>
                              </a:solidFill>
                              <a:latin typeface="Cambria Math" panose="02040503050406030204" pitchFamily="18" charset="0"/>
                              <a:ea typeface="等线" panose="02010600030101010101" pitchFamily="2" charset="-122"/>
                              <a:cs typeface="Times New Roman" panose="02020603050405020304" pitchFamily="18" charset="0"/>
                            </a:rPr>
                            <m:t>4</m:t>
                          </m:r>
                          <m:r>
                            <a:rPr lang="en-US" altLang="zh-CN" sz="22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𝜋</m:t>
                          </m:r>
                        </m:den>
                      </m:f>
                      <m:sSubSup>
                        <m:sSubSupPr>
                          <m:ctrlPr>
                            <a:rPr lang="zh-CN" altLang="zh-CN" sz="2200" i="1">
                              <a:solidFill>
                                <a:schemeClr val="tx2"/>
                              </a:solidFill>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sz="2200">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e>
                        <m:sub>
                          <m:r>
                            <a:rPr lang="en-US" altLang="zh-CN" sz="2200">
                              <a:solidFill>
                                <a:schemeClr val="tx2"/>
                              </a:solidFill>
                              <a:latin typeface="Cambria Math" panose="02040503050406030204" pitchFamily="18" charset="0"/>
                              <a:ea typeface="等线" panose="02010600030101010101" pitchFamily="2" charset="-122"/>
                              <a:cs typeface="Times New Roman" panose="02020603050405020304" pitchFamily="18" charset="0"/>
                            </a:rPr>
                            <m:t>0</m:t>
                          </m:r>
                        </m:sub>
                        <m:sup>
                          <m:r>
                            <a:rPr lang="en-US" altLang="zh-CN" sz="2200">
                              <a:solidFill>
                                <a:schemeClr val="tx2"/>
                              </a:solidFill>
                              <a:latin typeface="Cambria Math" panose="02040503050406030204" pitchFamily="18" charset="0"/>
                              <a:ea typeface="等线" panose="02010600030101010101" pitchFamily="2" charset="-122"/>
                              <a:cs typeface="Times New Roman" panose="02020603050405020304" pitchFamily="18" charset="0"/>
                            </a:rPr>
                            <m:t>2</m:t>
                          </m:r>
                          <m:r>
                            <a:rPr lang="en-US" altLang="zh-CN" sz="22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𝜋</m:t>
                          </m:r>
                        </m:sup>
                      </m:sSubSup>
                      <m:r>
                        <a:rPr lang="en-US" altLang="zh-CN" sz="2200">
                          <a:solidFill>
                            <a:schemeClr val="tx2"/>
                          </a:solidFill>
                          <a:latin typeface="Cambria Math" panose="02040503050406030204" pitchFamily="18" charset="0"/>
                          <a:ea typeface="等线" panose="02010600030101010101" pitchFamily="2" charset="-122"/>
                          <a:cs typeface="Times New Roman" panose="02020603050405020304" pitchFamily="18" charset="0"/>
                        </a:rPr>
                        <m:t> </m:t>
                      </m:r>
                      <m:r>
                        <a:rPr lang="en-US" altLang="zh-CN" sz="22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𝑑</m:t>
                      </m:r>
                      <m:r>
                        <a:rPr lang="en-US" altLang="zh-CN" sz="22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𝜑</m:t>
                      </m:r>
                      <m:sSubSup>
                        <m:sSubSupPr>
                          <m:ctrlPr>
                            <a:rPr lang="zh-CN" altLang="zh-CN" sz="2200" i="1">
                              <a:solidFill>
                                <a:schemeClr val="tx2"/>
                              </a:solidFill>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sz="2200">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e>
                        <m:sub>
                          <m:r>
                            <a:rPr lang="en-US" altLang="zh-CN" sz="22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𝜋</m:t>
                          </m:r>
                          <m:r>
                            <a:rPr lang="en-US" altLang="zh-CN" sz="2200">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r>
                            <a:rPr lang="en-US" altLang="zh-CN" sz="2200">
                              <a:solidFill>
                                <a:schemeClr val="tx2"/>
                              </a:solidFill>
                              <a:latin typeface="Cambria Math" panose="02040503050406030204" pitchFamily="18" charset="0"/>
                              <a:ea typeface="等线" panose="02010600030101010101" pitchFamily="2" charset="-122"/>
                              <a:cs typeface="Times New Roman" panose="02020603050405020304" pitchFamily="18" charset="0"/>
                            </a:rPr>
                            <m:t>2</m:t>
                          </m:r>
                        </m:sub>
                        <m:sup>
                          <m:r>
                            <a:rPr lang="en-US" altLang="zh-CN" sz="22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𝜋</m:t>
                          </m:r>
                        </m:sup>
                      </m:sSubSup>
                      <m:r>
                        <a:rPr lang="en-US" altLang="zh-CN" sz="2200">
                          <a:solidFill>
                            <a:schemeClr val="tx2"/>
                          </a:solidFill>
                          <a:latin typeface="Cambria Math" panose="02040503050406030204" pitchFamily="18" charset="0"/>
                          <a:ea typeface="等线" panose="02010600030101010101" pitchFamily="2" charset="-122"/>
                          <a:cs typeface="Times New Roman" panose="02020603050405020304" pitchFamily="18" charset="0"/>
                        </a:rPr>
                        <m:t> </m:t>
                      </m:r>
                      <m:r>
                        <m:rPr>
                          <m:sty m:val="p"/>
                        </m:rPr>
                        <a:rPr lang="en-US" altLang="zh-CN" sz="2200">
                          <a:solidFill>
                            <a:schemeClr val="tx2"/>
                          </a:solidFill>
                          <a:latin typeface="Cambria Math" panose="02040503050406030204" pitchFamily="18" charset="0"/>
                          <a:ea typeface="等线" panose="02010600030101010101" pitchFamily="2" charset="-122"/>
                          <a:cs typeface="Times New Roman" panose="02020603050405020304" pitchFamily="18" charset="0"/>
                        </a:rPr>
                        <m:t>cos</m:t>
                      </m:r>
                      <m:r>
                        <a:rPr lang="en-US" altLang="zh-CN" sz="2200">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r>
                        <a:rPr lang="en-US" altLang="zh-CN" sz="22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𝜋</m:t>
                      </m:r>
                      <m:r>
                        <a:rPr lang="en-US" altLang="zh-CN" sz="2200" i="1">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r>
                        <a:rPr lang="en-US" altLang="zh-CN" sz="22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𝜃</m:t>
                      </m:r>
                      <m:r>
                        <a:rPr lang="en-US" altLang="zh-CN" sz="2200">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r>
                        <m:rPr>
                          <m:sty m:val="p"/>
                        </m:rPr>
                        <a:rPr lang="en-US" altLang="zh-CN" sz="2200">
                          <a:solidFill>
                            <a:schemeClr val="tx2"/>
                          </a:solidFill>
                          <a:latin typeface="Cambria Math" panose="02040503050406030204" pitchFamily="18" charset="0"/>
                          <a:ea typeface="等线" panose="02010600030101010101" pitchFamily="2" charset="-122"/>
                          <a:cs typeface="Times New Roman" panose="02020603050405020304" pitchFamily="18" charset="0"/>
                        </a:rPr>
                        <m:t>sin</m:t>
                      </m:r>
                      <m:r>
                        <a:rPr lang="en-US" altLang="zh-CN" sz="2200">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r>
                        <a:rPr lang="en-US" altLang="zh-CN" sz="22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𝜃</m:t>
                      </m:r>
                      <m:r>
                        <a:rPr lang="en-US" altLang="zh-CN" sz="22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𝑑</m:t>
                      </m:r>
                      <m:r>
                        <a:rPr lang="en-US" altLang="zh-CN" sz="22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𝜃</m:t>
                      </m:r>
                      <m:r>
                        <a:rPr lang="en-US" altLang="zh-CN" sz="2200">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f>
                        <m:fPr>
                          <m:ctrlPr>
                            <a:rPr lang="zh-CN" altLang="zh-CN" sz="2200" i="1">
                              <a:solidFill>
                                <a:schemeClr val="tx2"/>
                              </a:solidFill>
                              <a:latin typeface="Cambria Math" panose="02040503050406030204" pitchFamily="18" charset="0"/>
                              <a:ea typeface="Cambria Math" panose="02040503050406030204" pitchFamily="18" charset="0"/>
                              <a:cs typeface="Times New Roman" panose="02020603050405020304" pitchFamily="18" charset="0"/>
                            </a:rPr>
                          </m:ctrlPr>
                        </m:fPr>
                        <m:num>
                          <m:sSub>
                            <m:sSubPr>
                              <m:ctrlPr>
                                <a:rPr lang="zh-CN" altLang="zh-CN" sz="2200" i="1">
                                  <a:solidFill>
                                    <a:schemeClr val="tx2"/>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2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𝜙</m:t>
                              </m:r>
                            </m:e>
                            <m:sub>
                              <m:r>
                                <a:rPr lang="en-US" altLang="zh-CN" sz="2200">
                                  <a:solidFill>
                                    <a:schemeClr val="tx2"/>
                                  </a:solidFill>
                                  <a:latin typeface="Cambria Math" panose="02040503050406030204" pitchFamily="18" charset="0"/>
                                  <a:ea typeface="等线" panose="02010600030101010101" pitchFamily="2" charset="-122"/>
                                  <a:cs typeface="Times New Roman" panose="02020603050405020304" pitchFamily="18" charset="0"/>
                                </a:rPr>
                                <m:t>2</m:t>
                              </m:r>
                            </m:sub>
                          </m:sSub>
                        </m:num>
                        <m:den>
                          <m:r>
                            <a:rPr lang="en-US" altLang="zh-CN" sz="2200">
                              <a:solidFill>
                                <a:schemeClr val="tx2"/>
                              </a:solidFill>
                              <a:latin typeface="Cambria Math" panose="02040503050406030204" pitchFamily="18" charset="0"/>
                              <a:ea typeface="等线" panose="02010600030101010101" pitchFamily="2" charset="-122"/>
                              <a:cs typeface="Times New Roman" panose="02020603050405020304" pitchFamily="18" charset="0"/>
                            </a:rPr>
                            <m:t>4</m:t>
                          </m:r>
                        </m:den>
                      </m:f>
                    </m:oMath>
                    <m:oMath xmlns:m="http://schemas.openxmlformats.org/officeDocument/2006/math">
                      <m:r>
                        <a:rPr lang="en-US" altLang="zh-CN" sz="22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𝜙</m:t>
                      </m:r>
                      <m:r>
                        <a:rPr lang="en-US" altLang="zh-CN" sz="2200">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sSub>
                        <m:sSubPr>
                          <m:ctrlPr>
                            <a:rPr lang="zh-CN" altLang="zh-CN" sz="2200" i="1">
                              <a:solidFill>
                                <a:schemeClr val="tx2"/>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200">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e>
                        <m:sub>
                          <m:acc>
                            <m:accPr>
                              <m:chr m:val="ˆ"/>
                              <m:ctrlPr>
                                <a:rPr lang="zh-CN" altLang="zh-CN" sz="2200" i="1">
                                  <a:solidFill>
                                    <a:schemeClr val="tx2"/>
                                  </a:solidFill>
                                  <a:latin typeface="Cambria Math" panose="02040503050406030204" pitchFamily="18" charset="0"/>
                                  <a:ea typeface="Cambria Math" panose="02040503050406030204" pitchFamily="18" charset="0"/>
                                  <a:cs typeface="Times New Roman" panose="02020603050405020304" pitchFamily="18" charset="0"/>
                                </a:rPr>
                              </m:ctrlPr>
                            </m:accPr>
                            <m:e>
                              <m:r>
                                <a:rPr lang="en-US" altLang="zh-CN" sz="22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𝑛</m:t>
                              </m:r>
                            </m:e>
                          </m:acc>
                          <m:r>
                            <a:rPr lang="en-US" altLang="zh-CN" sz="2200">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acc>
                            <m:accPr>
                              <m:chr m:val="⃗"/>
                              <m:ctrlPr>
                                <a:rPr lang="zh-CN" altLang="zh-CN" sz="2200" i="1">
                                  <a:solidFill>
                                    <a:schemeClr val="tx2"/>
                                  </a:solidFill>
                                  <a:latin typeface="Cambria Math" panose="02040503050406030204" pitchFamily="18" charset="0"/>
                                  <a:ea typeface="Cambria Math" panose="02040503050406030204" pitchFamily="18" charset="0"/>
                                  <a:cs typeface="Times New Roman" panose="02020603050405020304" pitchFamily="18" charset="0"/>
                                </a:rPr>
                              </m:ctrlPr>
                            </m:accPr>
                            <m:e>
                              <m:r>
                                <m:rPr>
                                  <m:sty m:val="p"/>
                                </m:rPr>
                                <a:rPr lang="en-US" altLang="zh-CN" sz="2200">
                                  <a:solidFill>
                                    <a:schemeClr val="tx2"/>
                                  </a:solidFill>
                                  <a:latin typeface="Cambria Math" panose="02040503050406030204" pitchFamily="18" charset="0"/>
                                  <a:ea typeface="等线" panose="02010600030101010101" pitchFamily="2" charset="-122"/>
                                  <a:cs typeface="Times New Roman" panose="02020603050405020304" pitchFamily="18" charset="0"/>
                                </a:rPr>
                                <m:t>Ω</m:t>
                              </m:r>
                            </m:e>
                          </m:acc>
                          <m:r>
                            <a:rPr lang="en-US" altLang="zh-CN" sz="2200">
                              <a:solidFill>
                                <a:schemeClr val="tx2"/>
                              </a:solidFill>
                              <a:latin typeface="Cambria Math" panose="02040503050406030204" pitchFamily="18" charset="0"/>
                              <a:ea typeface="等线" panose="02010600030101010101" pitchFamily="2" charset="-122"/>
                              <a:cs typeface="Times New Roman" panose="02020603050405020304" pitchFamily="18" charset="0"/>
                            </a:rPr>
                            <m:t>&gt;</m:t>
                          </m:r>
                          <m:r>
                            <a:rPr lang="en-US" altLang="zh-CN" sz="2200">
                              <a:solidFill>
                                <a:schemeClr val="tx2"/>
                              </a:solidFill>
                              <a:latin typeface="Cambria Math" panose="02040503050406030204" pitchFamily="18" charset="0"/>
                              <a:ea typeface="等线" panose="02010600030101010101" pitchFamily="2" charset="-122"/>
                              <a:cs typeface="Times New Roman" panose="02020603050405020304" pitchFamily="18" charset="0"/>
                            </a:rPr>
                            <m:t>0</m:t>
                          </m:r>
                        </m:sub>
                      </m:sSub>
                      <m:r>
                        <a:rPr lang="en-US" altLang="zh-CN" sz="2200">
                          <a:solidFill>
                            <a:schemeClr val="tx2"/>
                          </a:solidFill>
                          <a:latin typeface="Cambria Math" panose="02040503050406030204" pitchFamily="18" charset="0"/>
                          <a:ea typeface="等线" panose="02010600030101010101" pitchFamily="2" charset="-122"/>
                          <a:cs typeface="Times New Roman" panose="02020603050405020304" pitchFamily="18" charset="0"/>
                        </a:rPr>
                        <m:t> </m:t>
                      </m:r>
                      <m:f>
                        <m:fPr>
                          <m:ctrlPr>
                            <a:rPr lang="zh-CN" altLang="zh-CN" sz="2200" i="1">
                              <a:solidFill>
                                <a:schemeClr val="tx2"/>
                              </a:solidFill>
                              <a:latin typeface="Cambria Math" panose="02040503050406030204" pitchFamily="18" charset="0"/>
                              <a:ea typeface="Cambria Math" panose="02040503050406030204" pitchFamily="18" charset="0"/>
                              <a:cs typeface="Times New Roman" panose="02020603050405020304" pitchFamily="18" charset="0"/>
                            </a:rPr>
                          </m:ctrlPr>
                        </m:fPr>
                        <m:num>
                          <m:sSub>
                            <m:sSubPr>
                              <m:ctrlPr>
                                <a:rPr lang="zh-CN" altLang="zh-CN" sz="2200" i="1">
                                  <a:solidFill>
                                    <a:schemeClr val="tx2"/>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2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𝜙</m:t>
                              </m:r>
                            </m:e>
                            <m:sub>
                              <m:r>
                                <a:rPr lang="en-US" altLang="zh-CN" sz="2200">
                                  <a:solidFill>
                                    <a:schemeClr val="tx2"/>
                                  </a:solidFill>
                                  <a:latin typeface="Cambria Math" panose="02040503050406030204" pitchFamily="18" charset="0"/>
                                  <a:ea typeface="等线" panose="02010600030101010101" pitchFamily="2" charset="-122"/>
                                  <a:cs typeface="Times New Roman" panose="02020603050405020304" pitchFamily="18" charset="0"/>
                                </a:rPr>
                                <m:t>1</m:t>
                              </m:r>
                            </m:sub>
                          </m:sSub>
                        </m:num>
                        <m:den>
                          <m:r>
                            <a:rPr lang="en-US" altLang="zh-CN" sz="2200">
                              <a:solidFill>
                                <a:schemeClr val="tx2"/>
                              </a:solidFill>
                              <a:latin typeface="Cambria Math" panose="02040503050406030204" pitchFamily="18" charset="0"/>
                              <a:ea typeface="等线" panose="02010600030101010101" pitchFamily="2" charset="-122"/>
                              <a:cs typeface="Times New Roman" panose="02020603050405020304" pitchFamily="18" charset="0"/>
                            </a:rPr>
                            <m:t>4</m:t>
                          </m:r>
                          <m:r>
                            <a:rPr lang="en-US" altLang="zh-CN" sz="22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𝜋</m:t>
                          </m:r>
                        </m:den>
                      </m:f>
                      <m:r>
                        <a:rPr lang="en-US" altLang="zh-CN" sz="22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𝑑</m:t>
                      </m:r>
                      <m:r>
                        <m:rPr>
                          <m:sty m:val="p"/>
                        </m:rPr>
                        <a:rPr lang="en-US" altLang="zh-CN" sz="2200">
                          <a:solidFill>
                            <a:schemeClr val="tx2"/>
                          </a:solidFill>
                          <a:latin typeface="Cambria Math" panose="02040503050406030204" pitchFamily="18" charset="0"/>
                          <a:ea typeface="等线" panose="02010600030101010101" pitchFamily="2" charset="-122"/>
                          <a:cs typeface="Times New Roman" panose="02020603050405020304" pitchFamily="18" charset="0"/>
                        </a:rPr>
                        <m:t>Ω</m:t>
                      </m:r>
                      <m:r>
                        <a:rPr lang="en-US" altLang="zh-CN" sz="2200">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sSub>
                        <m:sSubPr>
                          <m:ctrlPr>
                            <a:rPr lang="zh-CN" altLang="zh-CN" sz="2200" i="1">
                              <a:solidFill>
                                <a:schemeClr val="tx2"/>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200">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e>
                        <m:sub>
                          <m:acc>
                            <m:accPr>
                              <m:chr m:val="ˆ"/>
                              <m:ctrlPr>
                                <a:rPr lang="zh-CN" altLang="zh-CN" sz="2200" i="1">
                                  <a:solidFill>
                                    <a:schemeClr val="tx2"/>
                                  </a:solidFill>
                                  <a:latin typeface="Cambria Math" panose="02040503050406030204" pitchFamily="18" charset="0"/>
                                  <a:ea typeface="Cambria Math" panose="02040503050406030204" pitchFamily="18" charset="0"/>
                                  <a:cs typeface="Times New Roman" panose="02020603050405020304" pitchFamily="18" charset="0"/>
                                </a:rPr>
                              </m:ctrlPr>
                            </m:accPr>
                            <m:e>
                              <m:r>
                                <a:rPr lang="en-US" altLang="zh-CN" sz="22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𝑛</m:t>
                              </m:r>
                            </m:e>
                          </m:acc>
                          <m:r>
                            <a:rPr lang="en-US" altLang="zh-CN" sz="2200">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acc>
                            <m:accPr>
                              <m:chr m:val="⃗"/>
                              <m:ctrlPr>
                                <a:rPr lang="zh-CN" altLang="zh-CN" sz="2200" i="1">
                                  <a:solidFill>
                                    <a:schemeClr val="tx2"/>
                                  </a:solidFill>
                                  <a:latin typeface="Cambria Math" panose="02040503050406030204" pitchFamily="18" charset="0"/>
                                  <a:ea typeface="Cambria Math" panose="02040503050406030204" pitchFamily="18" charset="0"/>
                                  <a:cs typeface="Times New Roman" panose="02020603050405020304" pitchFamily="18" charset="0"/>
                                </a:rPr>
                              </m:ctrlPr>
                            </m:accPr>
                            <m:e>
                              <m:r>
                                <m:rPr>
                                  <m:sty m:val="p"/>
                                </m:rPr>
                                <a:rPr lang="en-US" altLang="zh-CN" sz="2200">
                                  <a:solidFill>
                                    <a:schemeClr val="tx2"/>
                                  </a:solidFill>
                                  <a:latin typeface="Cambria Math" panose="02040503050406030204" pitchFamily="18" charset="0"/>
                                  <a:ea typeface="等线" panose="02010600030101010101" pitchFamily="2" charset="-122"/>
                                  <a:cs typeface="Times New Roman" panose="02020603050405020304" pitchFamily="18" charset="0"/>
                                </a:rPr>
                                <m:t>Ω</m:t>
                              </m:r>
                            </m:e>
                          </m:acc>
                          <m:r>
                            <a:rPr lang="en-US" altLang="zh-CN" sz="2200">
                              <a:solidFill>
                                <a:schemeClr val="tx2"/>
                              </a:solidFill>
                              <a:latin typeface="Cambria Math" panose="02040503050406030204" pitchFamily="18" charset="0"/>
                              <a:ea typeface="等线" panose="02010600030101010101" pitchFamily="2" charset="-122"/>
                              <a:cs typeface="Times New Roman" panose="02020603050405020304" pitchFamily="18" charset="0"/>
                            </a:rPr>
                            <m:t>&lt;</m:t>
                          </m:r>
                          <m:r>
                            <a:rPr lang="en-US" altLang="zh-CN" sz="2200">
                              <a:solidFill>
                                <a:schemeClr val="tx2"/>
                              </a:solidFill>
                              <a:latin typeface="Cambria Math" panose="02040503050406030204" pitchFamily="18" charset="0"/>
                              <a:ea typeface="等线" panose="02010600030101010101" pitchFamily="2" charset="-122"/>
                              <a:cs typeface="Times New Roman" panose="02020603050405020304" pitchFamily="18" charset="0"/>
                            </a:rPr>
                            <m:t>0</m:t>
                          </m:r>
                        </m:sub>
                      </m:sSub>
                      <m:r>
                        <a:rPr lang="en-US" altLang="zh-CN" sz="2200">
                          <a:solidFill>
                            <a:schemeClr val="tx2"/>
                          </a:solidFill>
                          <a:latin typeface="Cambria Math" panose="02040503050406030204" pitchFamily="18" charset="0"/>
                          <a:ea typeface="等线" panose="02010600030101010101" pitchFamily="2" charset="-122"/>
                          <a:cs typeface="Times New Roman" panose="02020603050405020304" pitchFamily="18" charset="0"/>
                        </a:rPr>
                        <m:t> </m:t>
                      </m:r>
                      <m:f>
                        <m:fPr>
                          <m:ctrlPr>
                            <a:rPr lang="zh-CN" altLang="zh-CN" sz="2200" i="1">
                              <a:solidFill>
                                <a:schemeClr val="tx2"/>
                              </a:solidFill>
                              <a:latin typeface="Cambria Math" panose="02040503050406030204" pitchFamily="18" charset="0"/>
                              <a:ea typeface="Cambria Math" panose="02040503050406030204" pitchFamily="18" charset="0"/>
                              <a:cs typeface="Times New Roman" panose="02020603050405020304" pitchFamily="18" charset="0"/>
                            </a:rPr>
                          </m:ctrlPr>
                        </m:fPr>
                        <m:num>
                          <m:sSub>
                            <m:sSubPr>
                              <m:ctrlPr>
                                <a:rPr lang="zh-CN" altLang="zh-CN" sz="2200" i="1">
                                  <a:solidFill>
                                    <a:schemeClr val="tx2"/>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2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𝜙</m:t>
                              </m:r>
                            </m:e>
                            <m:sub>
                              <m:r>
                                <a:rPr lang="en-US" altLang="zh-CN" sz="2200">
                                  <a:solidFill>
                                    <a:schemeClr val="tx2"/>
                                  </a:solidFill>
                                  <a:latin typeface="Cambria Math" panose="02040503050406030204" pitchFamily="18" charset="0"/>
                                  <a:ea typeface="等线" panose="02010600030101010101" pitchFamily="2" charset="-122"/>
                                  <a:cs typeface="Times New Roman" panose="02020603050405020304" pitchFamily="18" charset="0"/>
                                </a:rPr>
                                <m:t>2</m:t>
                              </m:r>
                            </m:sub>
                          </m:sSub>
                        </m:num>
                        <m:den>
                          <m:r>
                            <a:rPr lang="en-US" altLang="zh-CN" sz="2200">
                              <a:solidFill>
                                <a:schemeClr val="tx2"/>
                              </a:solidFill>
                              <a:latin typeface="Cambria Math" panose="02040503050406030204" pitchFamily="18" charset="0"/>
                              <a:ea typeface="等线" panose="02010600030101010101" pitchFamily="2" charset="-122"/>
                              <a:cs typeface="Times New Roman" panose="02020603050405020304" pitchFamily="18" charset="0"/>
                            </a:rPr>
                            <m:t>4</m:t>
                          </m:r>
                          <m:r>
                            <a:rPr lang="en-US" altLang="zh-CN" sz="22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𝜋</m:t>
                          </m:r>
                        </m:den>
                      </m:f>
                      <m:r>
                        <a:rPr lang="en-US" altLang="zh-CN" sz="22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𝑑</m:t>
                      </m:r>
                      <m:r>
                        <m:rPr>
                          <m:sty m:val="p"/>
                        </m:rPr>
                        <a:rPr lang="en-US" altLang="zh-CN" sz="2200">
                          <a:solidFill>
                            <a:schemeClr val="tx2"/>
                          </a:solidFill>
                          <a:latin typeface="Cambria Math" panose="02040503050406030204" pitchFamily="18" charset="0"/>
                          <a:ea typeface="等线" panose="02010600030101010101" pitchFamily="2" charset="-122"/>
                          <a:cs typeface="Times New Roman" panose="02020603050405020304" pitchFamily="18" charset="0"/>
                        </a:rPr>
                        <m:t>Ω</m:t>
                      </m:r>
                      <m:r>
                        <a:rPr lang="en-US" altLang="zh-CN" sz="2200">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f>
                        <m:fPr>
                          <m:ctrlPr>
                            <a:rPr lang="zh-CN" altLang="zh-CN" sz="2200" i="1">
                              <a:solidFill>
                                <a:schemeClr val="tx2"/>
                              </a:solidFill>
                              <a:latin typeface="Cambria Math" panose="02040503050406030204" pitchFamily="18" charset="0"/>
                              <a:ea typeface="Cambria Math" panose="02040503050406030204" pitchFamily="18" charset="0"/>
                              <a:cs typeface="Times New Roman" panose="02020603050405020304" pitchFamily="18" charset="0"/>
                            </a:rPr>
                          </m:ctrlPr>
                        </m:fPr>
                        <m:num>
                          <m:sSub>
                            <m:sSubPr>
                              <m:ctrlPr>
                                <a:rPr lang="zh-CN" altLang="zh-CN" sz="2200" i="1">
                                  <a:solidFill>
                                    <a:schemeClr val="tx2"/>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2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𝜙</m:t>
                              </m:r>
                            </m:e>
                            <m:sub>
                              <m:r>
                                <a:rPr lang="en-US" altLang="zh-CN" sz="2200">
                                  <a:solidFill>
                                    <a:schemeClr val="tx2"/>
                                  </a:solidFill>
                                  <a:latin typeface="Cambria Math" panose="02040503050406030204" pitchFamily="18" charset="0"/>
                                  <a:ea typeface="等线" panose="02010600030101010101" pitchFamily="2" charset="-122"/>
                                  <a:cs typeface="Times New Roman" panose="02020603050405020304" pitchFamily="18" charset="0"/>
                                </a:rPr>
                                <m:t>1</m:t>
                              </m:r>
                            </m:sub>
                          </m:sSub>
                          <m:r>
                            <a:rPr lang="en-US" altLang="zh-CN" sz="2200">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sSub>
                            <m:sSubPr>
                              <m:ctrlPr>
                                <a:rPr lang="zh-CN" altLang="zh-CN" sz="2200" i="1">
                                  <a:solidFill>
                                    <a:schemeClr val="tx2"/>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2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𝜙</m:t>
                              </m:r>
                            </m:e>
                            <m:sub>
                              <m:r>
                                <a:rPr lang="en-US" altLang="zh-CN" sz="2200">
                                  <a:solidFill>
                                    <a:schemeClr val="tx2"/>
                                  </a:solidFill>
                                  <a:latin typeface="Cambria Math" panose="02040503050406030204" pitchFamily="18" charset="0"/>
                                  <a:ea typeface="等线" panose="02010600030101010101" pitchFamily="2" charset="-122"/>
                                  <a:cs typeface="Times New Roman" panose="02020603050405020304" pitchFamily="18" charset="0"/>
                                </a:rPr>
                                <m:t>2</m:t>
                              </m:r>
                            </m:sub>
                          </m:sSub>
                        </m:num>
                        <m:den>
                          <m:r>
                            <a:rPr lang="en-US" altLang="zh-CN" sz="2200">
                              <a:solidFill>
                                <a:schemeClr val="tx2"/>
                              </a:solidFill>
                              <a:latin typeface="Cambria Math" panose="02040503050406030204" pitchFamily="18" charset="0"/>
                              <a:ea typeface="等线" panose="02010600030101010101" pitchFamily="2" charset="-122"/>
                              <a:cs typeface="Times New Roman" panose="02020603050405020304" pitchFamily="18" charset="0"/>
                            </a:rPr>
                            <m:t>2</m:t>
                          </m:r>
                        </m:den>
                      </m:f>
                    </m:oMath>
                  </m:oMathPara>
                </a14:m>
                <a:br>
                  <a:rPr lang="en-US" altLang="zh-CN" sz="2200" dirty="0">
                    <a:solidFill>
                      <a:schemeClr val="tx2"/>
                    </a:solidFill>
                    <a:latin typeface="华文楷体" panose="02010600040101010101" charset="-122"/>
                    <a:ea typeface="华文楷体" panose="02010600040101010101" charset="-122"/>
                    <a:cs typeface="Times New Roman" panose="02020603050405020304" pitchFamily="18" charset="0"/>
                  </a:rPr>
                </a:br>
                <a:r>
                  <a:rPr lang="zh-CN" altLang="zh-CN" sz="2200" dirty="0">
                    <a:solidFill>
                      <a:schemeClr val="tx2"/>
                    </a:solidFill>
                    <a:latin typeface="华文楷体" panose="02010600040101010101" charset="-122"/>
                    <a:ea typeface="华文楷体" panose="02010600040101010101" charset="-122"/>
                    <a:cs typeface="Times New Roman" panose="02020603050405020304" pitchFamily="18" charset="0"/>
                  </a:rPr>
                  <a:t>故 </a:t>
                </a:r>
                <a14:m>
                  <m:oMath xmlns:m="http://schemas.openxmlformats.org/officeDocument/2006/math">
                    <m:r>
                      <a:rPr lang="en-US" altLang="zh-CN" sz="22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𝜙</m:t>
                    </m:r>
                    <m:r>
                      <a:rPr lang="en-US" altLang="zh-CN" sz="2200">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r>
                      <a:rPr lang="en-US" altLang="zh-CN" sz="2200">
                        <a:solidFill>
                          <a:schemeClr val="tx2"/>
                        </a:solidFill>
                        <a:latin typeface="Cambria Math" panose="02040503050406030204" pitchFamily="18" charset="0"/>
                        <a:ea typeface="等线" panose="02010600030101010101" pitchFamily="2" charset="-122"/>
                        <a:cs typeface="Times New Roman" panose="02020603050405020304" pitchFamily="18" charset="0"/>
                      </a:rPr>
                      <m:t>2</m:t>
                    </m:r>
                    <m:d>
                      <m:dPr>
                        <m:ctrlPr>
                          <a:rPr lang="zh-CN" altLang="zh-CN" sz="2200" i="1">
                            <a:solidFill>
                              <a:schemeClr val="tx2"/>
                            </a:solidFill>
                            <a:latin typeface="Cambria Math" panose="02040503050406030204" pitchFamily="18" charset="0"/>
                            <a:ea typeface="Cambria Math" panose="02040503050406030204" pitchFamily="18" charset="0"/>
                            <a:cs typeface="Times New Roman" panose="02020603050405020304" pitchFamily="18" charset="0"/>
                          </a:rPr>
                        </m:ctrlPr>
                      </m:dPr>
                      <m:e>
                        <m:sSup>
                          <m:sSupPr>
                            <m:ctrlPr>
                              <a:rPr lang="zh-CN" altLang="zh-CN" sz="2200" i="1">
                                <a:solidFill>
                                  <a:schemeClr val="tx2"/>
                                </a:solidFill>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22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𝐽</m:t>
                            </m:r>
                          </m:e>
                          <m:sup>
                            <m:r>
                              <a:rPr lang="en-US" altLang="zh-CN" sz="2200">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sup>
                        </m:sSup>
                        <m:r>
                          <a:rPr lang="en-US" altLang="zh-CN" sz="2200">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sSup>
                          <m:sSupPr>
                            <m:ctrlPr>
                              <a:rPr lang="zh-CN" altLang="zh-CN" sz="2200" i="1">
                                <a:solidFill>
                                  <a:schemeClr val="tx2"/>
                                </a:solidFill>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22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𝐽</m:t>
                            </m:r>
                          </m:e>
                          <m:sup>
                            <m:r>
                              <a:rPr lang="en-US" altLang="zh-CN" sz="2200" i="1">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sup>
                        </m:sSup>
                      </m:e>
                    </m:d>
                  </m:oMath>
                </a14:m>
                <a:r>
                  <a:rPr lang="en-US" altLang="zh-CN" sz="2200" dirty="0">
                    <a:solidFill>
                      <a:schemeClr val="tx2"/>
                    </a:solidFill>
                    <a:latin typeface="华文楷体" panose="02010600040101010101" charset="-122"/>
                    <a:ea typeface="华文楷体" panose="02010600040101010101" charset="-122"/>
                    <a:cs typeface="Times New Roman" panose="02020603050405020304" pitchFamily="18" charset="0"/>
                  </a:rPr>
                  <a:t>    </a:t>
                </a:r>
                <a:endParaRPr lang="en-US" altLang="zh-CN" sz="2200" dirty="0">
                  <a:solidFill>
                    <a:schemeClr val="tx2"/>
                  </a:solidFill>
                  <a:latin typeface="华文楷体" panose="02010600040101010101" charset="-122"/>
                  <a:ea typeface="华文楷体" panose="02010600040101010101" charset="-122"/>
                  <a:cs typeface="Times New Roman" panose="02020603050405020304" pitchFamily="18" charset="0"/>
                </a:endParaRPr>
              </a:p>
              <a:p>
                <a:pPr>
                  <a:spcAft>
                    <a:spcPts val="600"/>
                  </a:spcAft>
                  <a:tabLst>
                    <a:tab pos="457200" algn="l"/>
                  </a:tabLst>
                </a:pPr>
                <a:r>
                  <a:rPr lang="zh-CN" altLang="en-US" sz="2200" b="1" dirty="0">
                    <a:solidFill>
                      <a:srgbClr val="0070C0"/>
                    </a:solidFill>
                    <a:latin typeface="华文楷体" panose="02010600040101010101" charset="-122"/>
                    <a:ea typeface="华文楷体" panose="02010600040101010101" charset="-122"/>
                  </a:rPr>
                  <a:t>方法</a:t>
                </a:r>
                <a:r>
                  <a:rPr lang="en-US" altLang="zh-CN" sz="2200" b="1" dirty="0">
                    <a:solidFill>
                      <a:srgbClr val="0070C0"/>
                    </a:solidFill>
                    <a:latin typeface="华文楷体" panose="02010600040101010101" charset="-122"/>
                    <a:ea typeface="华文楷体" panose="02010600040101010101" charset="-122"/>
                  </a:rPr>
                  <a:t>2</a:t>
                </a:r>
                <a:r>
                  <a:rPr lang="zh-CN" altLang="en-US" sz="2200" b="1" dirty="0">
                    <a:solidFill>
                      <a:srgbClr val="0070C0"/>
                    </a:solidFill>
                    <a:latin typeface="华文楷体" panose="02010600040101010101" charset="-122"/>
                    <a:ea typeface="华文楷体" panose="02010600040101010101" charset="-122"/>
                  </a:rPr>
                  <a:t>：</a:t>
                </a:r>
                <a:r>
                  <a:rPr lang="zh-CN" altLang="en-US" sz="2400" b="1" dirty="0">
                    <a:solidFill>
                      <a:srgbClr val="FF0000"/>
                    </a:solidFill>
                    <a:latin typeface="华文楷体" panose="02010600040101010101" charset="-122"/>
                    <a:ea typeface="华文楷体" panose="02010600040101010101" charset="-122"/>
                  </a:rPr>
                  <a:t>默认菲克定律成立</a:t>
                </a:r>
                <a:r>
                  <a:rPr lang="zh-CN" altLang="en-US" sz="2400" b="1" dirty="0">
                    <a:solidFill>
                      <a:schemeClr val="tx2"/>
                    </a:solidFill>
                    <a:latin typeface="华文楷体" panose="02010600040101010101" charset="-122"/>
                    <a:ea typeface="华文楷体" panose="02010600040101010101" charset="-122"/>
                  </a:rPr>
                  <a:t>！</a:t>
                </a:r>
                <a14:m>
                  <m:oMath xmlns:m="http://schemas.openxmlformats.org/officeDocument/2006/math">
                    <m:d>
                      <m:dPr>
                        <m:begChr m:val=""/>
                        <m:endChr m:val="}"/>
                        <m:ctrlPr>
                          <a:rPr lang="zh-CN" altLang="zh-CN" sz="2200" i="1" smtClean="0">
                            <a:solidFill>
                              <a:schemeClr val="tx2"/>
                            </a:solidFill>
                            <a:latin typeface="Cambria Math" panose="02040503050406030204" pitchFamily="18" charset="0"/>
                          </a:rPr>
                        </m:ctrlPr>
                      </m:dPr>
                      <m:e>
                        <m:m>
                          <m:mPr>
                            <m:mcs>
                              <m:mc>
                                <m:mcPr>
                                  <m:count m:val="2"/>
                                  <m:mcJc m:val="center"/>
                                </m:mcPr>
                              </m:mc>
                            </m:mcs>
                            <m:plcHide m:val="on"/>
                            <m:ctrlPr>
                              <a:rPr lang="zh-CN" altLang="zh-CN" sz="2200" i="1">
                                <a:solidFill>
                                  <a:schemeClr val="tx2"/>
                                </a:solidFill>
                                <a:latin typeface="Cambria Math" panose="02040503050406030204" pitchFamily="18" charset="0"/>
                              </a:rPr>
                            </m:ctrlPr>
                          </m:mPr>
                          <m:mr>
                            <m:e>
                              <m:sSup>
                                <m:sSupPr>
                                  <m:ctrlPr>
                                    <a:rPr lang="zh-CN" altLang="zh-CN" sz="2200" i="1">
                                      <a:solidFill>
                                        <a:schemeClr val="tx2"/>
                                      </a:solidFill>
                                      <a:latin typeface="Cambria Math" panose="02040503050406030204" pitchFamily="18" charset="0"/>
                                    </a:rPr>
                                  </m:ctrlPr>
                                </m:sSupPr>
                                <m:e>
                                  <m:r>
                                    <a:rPr lang="en-US" altLang="zh-CN" sz="2200" i="1">
                                      <a:solidFill>
                                        <a:schemeClr val="tx2"/>
                                      </a:solidFill>
                                      <a:latin typeface="Cambria Math" panose="02040503050406030204" pitchFamily="18" charset="0"/>
                                    </a:rPr>
                                    <m:t>𝐽</m:t>
                                  </m:r>
                                </m:e>
                                <m:sup>
                                  <m:r>
                                    <a:rPr lang="en-US" altLang="zh-CN" sz="2200">
                                      <a:solidFill>
                                        <a:schemeClr val="tx2"/>
                                      </a:solidFill>
                                      <a:latin typeface="Cambria Math" panose="02040503050406030204" pitchFamily="18" charset="0"/>
                                    </a:rPr>
                                    <m:t>+</m:t>
                                  </m:r>
                                </m:sup>
                              </m:sSup>
                            </m:e>
                            <m:e>
                              <m:r>
                                <a:rPr lang="en-US" altLang="zh-CN" sz="2200">
                                  <a:solidFill>
                                    <a:schemeClr val="tx2"/>
                                  </a:solidFill>
                                  <a:latin typeface="Cambria Math" panose="02040503050406030204" pitchFamily="18" charset="0"/>
                                </a:rPr>
                                <m:t>=</m:t>
                              </m:r>
                              <m:f>
                                <m:fPr>
                                  <m:ctrlPr>
                                    <a:rPr lang="zh-CN" altLang="zh-CN" sz="2200" i="1">
                                      <a:solidFill>
                                        <a:schemeClr val="tx2"/>
                                      </a:solidFill>
                                      <a:latin typeface="Cambria Math" panose="02040503050406030204" pitchFamily="18" charset="0"/>
                                    </a:rPr>
                                  </m:ctrlPr>
                                </m:fPr>
                                <m:num>
                                  <m:r>
                                    <a:rPr lang="en-US" altLang="zh-CN" sz="2200" i="1">
                                      <a:solidFill>
                                        <a:schemeClr val="tx2"/>
                                      </a:solidFill>
                                      <a:latin typeface="Cambria Math" panose="02040503050406030204" pitchFamily="18" charset="0"/>
                                    </a:rPr>
                                    <m:t>𝜙</m:t>
                                  </m:r>
                                </m:num>
                                <m:den>
                                  <m:r>
                                    <a:rPr lang="en-US" altLang="zh-CN" sz="2200">
                                      <a:solidFill>
                                        <a:schemeClr val="tx2"/>
                                      </a:solidFill>
                                      <a:latin typeface="Cambria Math" panose="02040503050406030204" pitchFamily="18" charset="0"/>
                                    </a:rPr>
                                    <m:t>4</m:t>
                                  </m:r>
                                </m:den>
                              </m:f>
                              <m:r>
                                <a:rPr lang="en-US" altLang="zh-CN" sz="2200" i="1">
                                  <a:solidFill>
                                    <a:schemeClr val="tx2"/>
                                  </a:solidFill>
                                  <a:latin typeface="Cambria Math" panose="02040503050406030204" pitchFamily="18" charset="0"/>
                                </a:rPr>
                                <m:t>−</m:t>
                              </m:r>
                              <m:f>
                                <m:fPr>
                                  <m:ctrlPr>
                                    <a:rPr lang="zh-CN" altLang="zh-CN" sz="2200" i="1">
                                      <a:solidFill>
                                        <a:schemeClr val="tx2"/>
                                      </a:solidFill>
                                      <a:latin typeface="Cambria Math" panose="02040503050406030204" pitchFamily="18" charset="0"/>
                                    </a:rPr>
                                  </m:ctrlPr>
                                </m:fPr>
                                <m:num>
                                  <m:r>
                                    <a:rPr lang="en-US" altLang="zh-CN" sz="2200">
                                      <a:solidFill>
                                        <a:schemeClr val="tx2"/>
                                      </a:solidFill>
                                      <a:latin typeface="Cambria Math" panose="02040503050406030204" pitchFamily="18" charset="0"/>
                                    </a:rPr>
                                    <m:t>1</m:t>
                                  </m:r>
                                </m:num>
                                <m:den>
                                  <m:r>
                                    <a:rPr lang="en-US" altLang="zh-CN" sz="2200">
                                      <a:solidFill>
                                        <a:schemeClr val="tx2"/>
                                      </a:solidFill>
                                      <a:latin typeface="Cambria Math" panose="02040503050406030204" pitchFamily="18" charset="0"/>
                                    </a:rPr>
                                    <m:t>6</m:t>
                                  </m:r>
                                  <m:sSub>
                                    <m:sSubPr>
                                      <m:ctrlPr>
                                        <a:rPr lang="zh-CN" altLang="zh-CN" sz="2200" i="1">
                                          <a:solidFill>
                                            <a:schemeClr val="tx2"/>
                                          </a:solidFill>
                                          <a:latin typeface="Cambria Math" panose="02040503050406030204" pitchFamily="18" charset="0"/>
                                        </a:rPr>
                                      </m:ctrlPr>
                                    </m:sSubPr>
                                    <m:e>
                                      <m:r>
                                        <m:rPr>
                                          <m:sty m:val="p"/>
                                        </m:rPr>
                                        <a:rPr lang="en-US" altLang="zh-CN" sz="2200">
                                          <a:solidFill>
                                            <a:schemeClr val="tx2"/>
                                          </a:solidFill>
                                          <a:latin typeface="Cambria Math" panose="02040503050406030204" pitchFamily="18" charset="0"/>
                                        </a:rPr>
                                        <m:t>Σ</m:t>
                                      </m:r>
                                    </m:e>
                                    <m:sub>
                                      <m:r>
                                        <a:rPr lang="en-US" altLang="zh-CN" sz="2200" i="1">
                                          <a:solidFill>
                                            <a:schemeClr val="tx2"/>
                                          </a:solidFill>
                                          <a:latin typeface="Cambria Math" panose="02040503050406030204" pitchFamily="18" charset="0"/>
                                        </a:rPr>
                                        <m:t>𝑠</m:t>
                                      </m:r>
                                    </m:sub>
                                  </m:sSub>
                                </m:den>
                              </m:f>
                              <m:f>
                                <m:fPr>
                                  <m:ctrlPr>
                                    <a:rPr lang="zh-CN" altLang="zh-CN" sz="2200" i="1">
                                      <a:solidFill>
                                        <a:schemeClr val="tx2"/>
                                      </a:solidFill>
                                      <a:latin typeface="Cambria Math" panose="02040503050406030204" pitchFamily="18" charset="0"/>
                                    </a:rPr>
                                  </m:ctrlPr>
                                </m:fPr>
                                <m:num>
                                  <m:r>
                                    <a:rPr lang="en-US" altLang="zh-CN" sz="2200" i="1">
                                      <a:solidFill>
                                        <a:schemeClr val="tx2"/>
                                      </a:solidFill>
                                      <a:latin typeface="Cambria Math" panose="02040503050406030204" pitchFamily="18" charset="0"/>
                                    </a:rPr>
                                    <m:t>𝑑</m:t>
                                  </m:r>
                                  <m:r>
                                    <a:rPr lang="en-US" altLang="zh-CN" sz="2200" i="1">
                                      <a:solidFill>
                                        <a:schemeClr val="tx2"/>
                                      </a:solidFill>
                                      <a:latin typeface="Cambria Math" panose="02040503050406030204" pitchFamily="18" charset="0"/>
                                    </a:rPr>
                                    <m:t>𝜙</m:t>
                                  </m:r>
                                </m:num>
                                <m:den>
                                  <m:r>
                                    <a:rPr lang="en-US" altLang="zh-CN" sz="2200" i="1">
                                      <a:solidFill>
                                        <a:schemeClr val="tx2"/>
                                      </a:solidFill>
                                      <a:latin typeface="Cambria Math" panose="02040503050406030204" pitchFamily="18" charset="0"/>
                                    </a:rPr>
                                    <m:t>𝑑𝑥</m:t>
                                  </m:r>
                                </m:den>
                              </m:f>
                            </m:e>
                          </m:mr>
                          <m:mr>
                            <m:e>
                              <m:sSup>
                                <m:sSupPr>
                                  <m:ctrlPr>
                                    <a:rPr lang="zh-CN" altLang="zh-CN" sz="2200" i="1">
                                      <a:solidFill>
                                        <a:schemeClr val="tx2"/>
                                      </a:solidFill>
                                      <a:latin typeface="Cambria Math" panose="02040503050406030204" pitchFamily="18" charset="0"/>
                                    </a:rPr>
                                  </m:ctrlPr>
                                </m:sSupPr>
                                <m:e>
                                  <m:r>
                                    <a:rPr lang="en-US" altLang="zh-CN" sz="2200" i="1">
                                      <a:solidFill>
                                        <a:schemeClr val="tx2"/>
                                      </a:solidFill>
                                      <a:latin typeface="Cambria Math" panose="02040503050406030204" pitchFamily="18" charset="0"/>
                                    </a:rPr>
                                    <m:t>𝐽</m:t>
                                  </m:r>
                                </m:e>
                                <m:sup>
                                  <m:r>
                                    <a:rPr lang="en-US" altLang="zh-CN" sz="2200" i="1">
                                      <a:solidFill>
                                        <a:schemeClr val="tx2"/>
                                      </a:solidFill>
                                      <a:latin typeface="Cambria Math" panose="02040503050406030204" pitchFamily="18" charset="0"/>
                                    </a:rPr>
                                    <m:t>−</m:t>
                                  </m:r>
                                </m:sup>
                              </m:sSup>
                            </m:e>
                            <m:e>
                              <m:r>
                                <a:rPr lang="en-US" altLang="zh-CN" sz="2200">
                                  <a:solidFill>
                                    <a:schemeClr val="tx2"/>
                                  </a:solidFill>
                                  <a:latin typeface="Cambria Math" panose="02040503050406030204" pitchFamily="18" charset="0"/>
                                </a:rPr>
                                <m:t>=</m:t>
                              </m:r>
                              <m:f>
                                <m:fPr>
                                  <m:ctrlPr>
                                    <a:rPr lang="zh-CN" altLang="zh-CN" sz="2200" i="1">
                                      <a:solidFill>
                                        <a:schemeClr val="tx2"/>
                                      </a:solidFill>
                                      <a:latin typeface="Cambria Math" panose="02040503050406030204" pitchFamily="18" charset="0"/>
                                    </a:rPr>
                                  </m:ctrlPr>
                                </m:fPr>
                                <m:num>
                                  <m:r>
                                    <a:rPr lang="en-US" altLang="zh-CN" sz="2200" i="1">
                                      <a:solidFill>
                                        <a:schemeClr val="tx2"/>
                                      </a:solidFill>
                                      <a:latin typeface="Cambria Math" panose="02040503050406030204" pitchFamily="18" charset="0"/>
                                    </a:rPr>
                                    <m:t>𝜙</m:t>
                                  </m:r>
                                </m:num>
                                <m:den>
                                  <m:r>
                                    <a:rPr lang="en-US" altLang="zh-CN" sz="2200">
                                      <a:solidFill>
                                        <a:schemeClr val="tx2"/>
                                      </a:solidFill>
                                      <a:latin typeface="Cambria Math" panose="02040503050406030204" pitchFamily="18" charset="0"/>
                                    </a:rPr>
                                    <m:t>4</m:t>
                                  </m:r>
                                </m:den>
                              </m:f>
                              <m:r>
                                <a:rPr lang="en-US" altLang="zh-CN" sz="2200">
                                  <a:solidFill>
                                    <a:schemeClr val="tx2"/>
                                  </a:solidFill>
                                  <a:latin typeface="Cambria Math" panose="02040503050406030204" pitchFamily="18" charset="0"/>
                                </a:rPr>
                                <m:t>+</m:t>
                              </m:r>
                              <m:f>
                                <m:fPr>
                                  <m:ctrlPr>
                                    <a:rPr lang="zh-CN" altLang="zh-CN" sz="2200" i="1">
                                      <a:solidFill>
                                        <a:schemeClr val="tx2"/>
                                      </a:solidFill>
                                      <a:latin typeface="Cambria Math" panose="02040503050406030204" pitchFamily="18" charset="0"/>
                                    </a:rPr>
                                  </m:ctrlPr>
                                </m:fPr>
                                <m:num>
                                  <m:r>
                                    <a:rPr lang="en-US" altLang="zh-CN" sz="2200">
                                      <a:solidFill>
                                        <a:schemeClr val="tx2"/>
                                      </a:solidFill>
                                      <a:latin typeface="Cambria Math" panose="02040503050406030204" pitchFamily="18" charset="0"/>
                                    </a:rPr>
                                    <m:t>1</m:t>
                                  </m:r>
                                </m:num>
                                <m:den>
                                  <m:r>
                                    <a:rPr lang="en-US" altLang="zh-CN" sz="2200">
                                      <a:solidFill>
                                        <a:schemeClr val="tx2"/>
                                      </a:solidFill>
                                      <a:latin typeface="Cambria Math" panose="02040503050406030204" pitchFamily="18" charset="0"/>
                                    </a:rPr>
                                    <m:t>6</m:t>
                                  </m:r>
                                  <m:sSub>
                                    <m:sSubPr>
                                      <m:ctrlPr>
                                        <a:rPr lang="zh-CN" altLang="zh-CN" sz="2200" i="1">
                                          <a:solidFill>
                                            <a:schemeClr val="tx2"/>
                                          </a:solidFill>
                                          <a:latin typeface="Cambria Math" panose="02040503050406030204" pitchFamily="18" charset="0"/>
                                        </a:rPr>
                                      </m:ctrlPr>
                                    </m:sSubPr>
                                    <m:e>
                                      <m:r>
                                        <m:rPr>
                                          <m:sty m:val="p"/>
                                        </m:rPr>
                                        <a:rPr lang="en-US" altLang="zh-CN" sz="2200">
                                          <a:solidFill>
                                            <a:schemeClr val="tx2"/>
                                          </a:solidFill>
                                          <a:latin typeface="Cambria Math" panose="02040503050406030204" pitchFamily="18" charset="0"/>
                                        </a:rPr>
                                        <m:t>Σ</m:t>
                                      </m:r>
                                    </m:e>
                                    <m:sub>
                                      <m:r>
                                        <a:rPr lang="en-US" altLang="zh-CN" sz="2200" i="1">
                                          <a:solidFill>
                                            <a:schemeClr val="tx2"/>
                                          </a:solidFill>
                                          <a:latin typeface="Cambria Math" panose="02040503050406030204" pitchFamily="18" charset="0"/>
                                        </a:rPr>
                                        <m:t>𝑠</m:t>
                                      </m:r>
                                    </m:sub>
                                  </m:sSub>
                                </m:den>
                              </m:f>
                              <m:f>
                                <m:fPr>
                                  <m:ctrlPr>
                                    <a:rPr lang="zh-CN" altLang="zh-CN" sz="2200" i="1">
                                      <a:solidFill>
                                        <a:schemeClr val="tx2"/>
                                      </a:solidFill>
                                      <a:latin typeface="Cambria Math" panose="02040503050406030204" pitchFamily="18" charset="0"/>
                                    </a:rPr>
                                  </m:ctrlPr>
                                </m:fPr>
                                <m:num>
                                  <m:r>
                                    <a:rPr lang="en-US" altLang="zh-CN" sz="2200" i="1">
                                      <a:solidFill>
                                        <a:schemeClr val="tx2"/>
                                      </a:solidFill>
                                      <a:latin typeface="Cambria Math" panose="02040503050406030204" pitchFamily="18" charset="0"/>
                                    </a:rPr>
                                    <m:t>𝑑</m:t>
                                  </m:r>
                                  <m:r>
                                    <a:rPr lang="en-US" altLang="zh-CN" sz="2200" i="1">
                                      <a:solidFill>
                                        <a:schemeClr val="tx2"/>
                                      </a:solidFill>
                                      <a:latin typeface="Cambria Math" panose="02040503050406030204" pitchFamily="18" charset="0"/>
                                    </a:rPr>
                                    <m:t>𝜙</m:t>
                                  </m:r>
                                </m:num>
                                <m:den>
                                  <m:r>
                                    <a:rPr lang="en-US" altLang="zh-CN" sz="2200" i="1">
                                      <a:solidFill>
                                        <a:schemeClr val="tx2"/>
                                      </a:solidFill>
                                      <a:latin typeface="Cambria Math" panose="02040503050406030204" pitchFamily="18" charset="0"/>
                                    </a:rPr>
                                    <m:t>𝑑𝑥</m:t>
                                  </m:r>
                                </m:den>
                              </m:f>
                            </m:e>
                          </m:mr>
                        </m:m>
                      </m:e>
                    </m:d>
                    <m:r>
                      <a:rPr lang="en-US" altLang="zh-CN" sz="2200">
                        <a:solidFill>
                          <a:schemeClr val="tx2"/>
                        </a:solidFill>
                        <a:latin typeface="Cambria Math" panose="02040503050406030204" pitchFamily="18" charset="0"/>
                      </a:rPr>
                      <m:t>⇒</m:t>
                    </m:r>
                    <m:r>
                      <a:rPr lang="en-US" altLang="zh-CN" sz="2200" i="1">
                        <a:solidFill>
                          <a:schemeClr val="tx2"/>
                        </a:solidFill>
                        <a:latin typeface="Cambria Math" panose="02040503050406030204" pitchFamily="18" charset="0"/>
                      </a:rPr>
                      <m:t>𝜙</m:t>
                    </m:r>
                    <m:r>
                      <a:rPr lang="en-US" altLang="zh-CN" sz="2200">
                        <a:solidFill>
                          <a:schemeClr val="tx2"/>
                        </a:solidFill>
                        <a:latin typeface="Cambria Math" panose="02040503050406030204" pitchFamily="18" charset="0"/>
                      </a:rPr>
                      <m:t>=</m:t>
                    </m:r>
                    <m:r>
                      <a:rPr lang="en-US" altLang="zh-CN" sz="2200">
                        <a:solidFill>
                          <a:schemeClr val="tx2"/>
                        </a:solidFill>
                        <a:latin typeface="Cambria Math" panose="02040503050406030204" pitchFamily="18" charset="0"/>
                      </a:rPr>
                      <m:t>2</m:t>
                    </m:r>
                    <m:d>
                      <m:dPr>
                        <m:ctrlPr>
                          <a:rPr lang="zh-CN" altLang="zh-CN" sz="2200" i="1">
                            <a:solidFill>
                              <a:schemeClr val="tx2"/>
                            </a:solidFill>
                            <a:latin typeface="Cambria Math" panose="02040503050406030204" pitchFamily="18" charset="0"/>
                          </a:rPr>
                        </m:ctrlPr>
                      </m:dPr>
                      <m:e>
                        <m:sSup>
                          <m:sSupPr>
                            <m:ctrlPr>
                              <a:rPr lang="zh-CN" altLang="zh-CN" sz="2200" i="1">
                                <a:solidFill>
                                  <a:schemeClr val="tx2"/>
                                </a:solidFill>
                                <a:latin typeface="Cambria Math" panose="02040503050406030204" pitchFamily="18" charset="0"/>
                              </a:rPr>
                            </m:ctrlPr>
                          </m:sSupPr>
                          <m:e>
                            <m:r>
                              <a:rPr lang="en-US" altLang="zh-CN" sz="2200" i="1">
                                <a:solidFill>
                                  <a:schemeClr val="tx2"/>
                                </a:solidFill>
                                <a:latin typeface="Cambria Math" panose="02040503050406030204" pitchFamily="18" charset="0"/>
                              </a:rPr>
                              <m:t>𝐽</m:t>
                            </m:r>
                          </m:e>
                          <m:sup>
                            <m:r>
                              <a:rPr lang="en-US" altLang="zh-CN" sz="2200">
                                <a:solidFill>
                                  <a:schemeClr val="tx2"/>
                                </a:solidFill>
                                <a:latin typeface="Cambria Math" panose="02040503050406030204" pitchFamily="18" charset="0"/>
                              </a:rPr>
                              <m:t>+</m:t>
                            </m:r>
                          </m:sup>
                        </m:sSup>
                        <m:r>
                          <a:rPr lang="en-US" altLang="zh-CN" sz="2200">
                            <a:solidFill>
                              <a:schemeClr val="tx2"/>
                            </a:solidFill>
                            <a:latin typeface="Cambria Math" panose="02040503050406030204" pitchFamily="18" charset="0"/>
                          </a:rPr>
                          <m:t>+</m:t>
                        </m:r>
                        <m:sSup>
                          <m:sSupPr>
                            <m:ctrlPr>
                              <a:rPr lang="zh-CN" altLang="zh-CN" sz="2200" i="1">
                                <a:solidFill>
                                  <a:schemeClr val="tx2"/>
                                </a:solidFill>
                                <a:latin typeface="Cambria Math" panose="02040503050406030204" pitchFamily="18" charset="0"/>
                              </a:rPr>
                            </m:ctrlPr>
                          </m:sSupPr>
                          <m:e>
                            <m:r>
                              <a:rPr lang="en-US" altLang="zh-CN" sz="2200" i="1">
                                <a:solidFill>
                                  <a:schemeClr val="tx2"/>
                                </a:solidFill>
                                <a:latin typeface="Cambria Math" panose="02040503050406030204" pitchFamily="18" charset="0"/>
                              </a:rPr>
                              <m:t>𝐽</m:t>
                            </m:r>
                          </m:e>
                          <m:sup>
                            <m:r>
                              <a:rPr lang="en-US" altLang="zh-CN" sz="2200" i="1">
                                <a:solidFill>
                                  <a:schemeClr val="tx2"/>
                                </a:solidFill>
                                <a:latin typeface="Cambria Math" panose="02040503050406030204" pitchFamily="18" charset="0"/>
                              </a:rPr>
                              <m:t>−</m:t>
                            </m:r>
                          </m:sup>
                        </m:sSup>
                      </m:e>
                    </m:d>
                  </m:oMath>
                </a14:m>
                <a:endParaRPr lang="zh-CN" altLang="en-US" sz="2200" dirty="0">
                  <a:solidFill>
                    <a:srgbClr val="FF0000"/>
                  </a:solidFill>
                </a:endParaRPr>
              </a:p>
              <a:p>
                <a:pPr lvl="0">
                  <a:spcAft>
                    <a:spcPts val="600"/>
                  </a:spcAft>
                  <a:tabLst>
                    <a:tab pos="457200" algn="l"/>
                  </a:tabLst>
                </a:pPr>
                <a:endParaRPr lang="zh-CN" altLang="zh-CN" sz="2200" dirty="0">
                  <a:solidFill>
                    <a:schemeClr val="tx2"/>
                  </a:solidFill>
                  <a:latin typeface="华文楷体" panose="02010600040101010101" charset="-122"/>
                  <a:ea typeface="华文楷体" panose="02010600040101010101" charset="-122"/>
                  <a:cs typeface="Times New Roman" panose="02020603050405020304" pitchFamily="18" charset="0"/>
                </a:endParaRPr>
              </a:p>
            </p:txBody>
          </p:sp>
        </mc:Choice>
        <mc:Fallback>
          <p:sp>
            <p:nvSpPr>
              <p:cNvPr id="4" name="矩形 3"/>
              <p:cNvSpPr>
                <a:spLocks noRot="1" noChangeAspect="1" noMove="1" noResize="1" noEditPoints="1" noAdjustHandles="1" noChangeArrowheads="1" noChangeShapeType="1" noTextEdit="1"/>
              </p:cNvSpPr>
              <p:nvPr/>
            </p:nvSpPr>
            <p:spPr>
              <a:xfrm>
                <a:off x="104375" y="692696"/>
                <a:ext cx="8928992" cy="6380849"/>
              </a:xfrm>
              <a:prstGeom prst="rect">
                <a:avLst/>
              </a:prstGeom>
              <a:blipFill rotWithShape="1">
                <a:blip r:embed="rId1"/>
                <a:stretch>
                  <a:fillRect l="-3" t="-7532" r="6" b="4"/>
                </a:stretch>
              </a:blipFill>
            </p:spPr>
            <p:txBody>
              <a:bodyPr/>
              <a:lstStyle/>
              <a:p>
                <a:r>
                  <a:rPr lang="zh-CN" altLang="en-US">
                    <a:noFill/>
                  </a:rPr>
                  <a:t> </a:t>
                </a:r>
              </a:p>
            </p:txBody>
          </p:sp>
        </mc:Fallback>
      </mc:AlternateContent>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a:t>与中子流相关其它课本习题</a:t>
            </a:r>
            <a:endParaRPr lang="zh-CN" altLang="en-US" dirty="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a:xfrm>
                <a:off x="179512" y="519923"/>
                <a:ext cx="8503201" cy="2691507"/>
              </a:xfrm>
            </p:spPr>
            <p:txBody>
              <a:bodyPr/>
              <a:lstStyle/>
              <a:p>
                <a:pPr marL="0" indent="0">
                  <a:lnSpc>
                    <a:spcPct val="150000"/>
                  </a:lnSpc>
                  <a:buNone/>
                </a:pPr>
                <a:r>
                  <a:rPr lang="zh-CN" altLang="en-US" dirty="0">
                    <a:solidFill>
                      <a:srgbClr val="0070C0"/>
                    </a:solidFill>
                    <a:latin typeface="华文楷体" panose="02010600040101010101" charset="-122"/>
                    <a:ea typeface="华文楷体" panose="02010600040101010101" charset="-122"/>
                  </a:rPr>
                  <a:t>方法</a:t>
                </a:r>
                <a:r>
                  <a:rPr lang="en-US" altLang="zh-CN" dirty="0">
                    <a:solidFill>
                      <a:srgbClr val="0070C0"/>
                    </a:solidFill>
                    <a:latin typeface="华文楷体" panose="02010600040101010101" charset="-122"/>
                    <a:ea typeface="华文楷体" panose="02010600040101010101" charset="-122"/>
                  </a:rPr>
                  <a:t>3</a:t>
                </a:r>
                <a:r>
                  <a:rPr lang="zh-CN" altLang="en-US" dirty="0">
                    <a:solidFill>
                      <a:srgbClr val="0070C0"/>
                    </a:solidFill>
                    <a:latin typeface="华文楷体" panose="02010600040101010101" charset="-122"/>
                    <a:ea typeface="华文楷体" panose="02010600040101010101" charset="-122"/>
                  </a:rPr>
                  <a:t>：</a:t>
                </a:r>
                <a:r>
                  <a:rPr lang="zh-CN" altLang="zh-CN" b="0" dirty="0">
                    <a:latin typeface="华文楷体" panose="02010600040101010101" charset="-122"/>
                    <a:ea typeface="华文楷体" panose="02010600040101010101" charset="-122"/>
                  </a:rPr>
                  <a:t>通量是定义在体积上的，流是定义在面上的。所以必须觅一微体积，把两者联系起来。为此，将交界面剖分为两个相距</a:t>
                </a:r>
                <a:r>
                  <a:rPr lang="en-US" altLang="zh-CN" b="0" dirty="0">
                    <a:latin typeface="华文楷体" panose="02010600040101010101" charset="-122"/>
                    <a:ea typeface="华文楷体" panose="02010600040101010101" charset="-122"/>
                  </a:rPr>
                  <a:t>dx</a:t>
                </a:r>
                <a:r>
                  <a:rPr lang="zh-CN" altLang="zh-CN" b="0" dirty="0">
                    <a:latin typeface="华文楷体" panose="02010600040101010101" charset="-122"/>
                    <a:ea typeface="华文楷体" panose="02010600040101010101" charset="-122"/>
                  </a:rPr>
                  <a:t>的无限近的面。设微体积的截面积为</a:t>
                </a:r>
                <a:r>
                  <a:rPr lang="en-US" altLang="zh-CN" b="0" dirty="0">
                    <a:latin typeface="华文楷体" panose="02010600040101010101" charset="-122"/>
                    <a:ea typeface="华文楷体" panose="02010600040101010101" charset="-122"/>
                  </a:rPr>
                  <a:t>S</a:t>
                </a:r>
                <a:r>
                  <a:rPr lang="zh-CN" altLang="zh-CN" b="0" dirty="0">
                    <a:latin typeface="华文楷体" panose="02010600040101010101" charset="-122"/>
                    <a:ea typeface="华文楷体" panose="02010600040101010101" charset="-122"/>
                  </a:rPr>
                  <a:t>，厚度为</a:t>
                </a:r>
                <a:r>
                  <a:rPr lang="en-US" altLang="zh-CN" b="0" dirty="0">
                    <a:latin typeface="华文楷体" panose="02010600040101010101" charset="-122"/>
                    <a:ea typeface="华文楷体" panose="02010600040101010101" charset="-122"/>
                  </a:rPr>
                  <a:t>dx</a:t>
                </a:r>
                <a:r>
                  <a:rPr lang="zh-CN" altLang="zh-CN" b="0" dirty="0">
                    <a:latin typeface="华文楷体" panose="02010600040101010101" charset="-122"/>
                    <a:ea typeface="华文楷体" panose="02010600040101010101" charset="-122"/>
                  </a:rPr>
                  <a:t>；在其右侧面上每秒流出的中子数是</a:t>
                </a:r>
                <a14:m>
                  <m:oMath xmlns:m="http://schemas.openxmlformats.org/officeDocument/2006/math">
                    <m:r>
                      <a:rPr lang="en-US" altLang="zh-CN" b="0" i="1" dirty="0" smtClean="0">
                        <a:latin typeface="Cambria Math" panose="02040503050406030204" pitchFamily="18" charset="0"/>
                        <a:ea typeface="华文楷体" panose="02010600040101010101" charset="-122"/>
                      </a:rPr>
                      <m:t>𝑆𝐽</m:t>
                    </m:r>
                    <m:r>
                      <a:rPr lang="en-US" altLang="zh-CN" b="0" i="1" baseline="30000" dirty="0">
                        <a:latin typeface="Cambria Math" panose="02040503050406030204" pitchFamily="18" charset="0"/>
                        <a:ea typeface="华文楷体" panose="02010600040101010101" charset="-122"/>
                      </a:rPr>
                      <m:t>+</m:t>
                    </m:r>
                    <m:r>
                      <a:rPr lang="en-US" altLang="zh-CN" b="0" i="1" dirty="0">
                        <a:latin typeface="Cambria Math" panose="02040503050406030204" pitchFamily="18" charset="0"/>
                        <a:ea typeface="华文楷体" panose="02010600040101010101" charset="-122"/>
                      </a:rPr>
                      <m:t> </m:t>
                    </m:r>
                  </m:oMath>
                </a14:m>
                <a:r>
                  <a:rPr lang="zh-CN" altLang="zh-CN" b="0" dirty="0">
                    <a:latin typeface="华文楷体" panose="02010600040101010101" charset="-122"/>
                    <a:ea typeface="华文楷体" panose="02010600040101010101" charset="-122"/>
                  </a:rPr>
                  <a:t>，在其左侧面上每秒流出的中子数是</a:t>
                </a:r>
                <a14:m>
                  <m:oMath xmlns:m="http://schemas.openxmlformats.org/officeDocument/2006/math">
                    <m:r>
                      <a:rPr lang="en-US" altLang="zh-CN" b="0" i="1" dirty="0" smtClean="0">
                        <a:latin typeface="Cambria Math" panose="02040503050406030204" pitchFamily="18" charset="0"/>
                        <a:ea typeface="华文楷体" panose="02010600040101010101" charset="-122"/>
                      </a:rPr>
                      <m:t>𝑆𝐽</m:t>
                    </m:r>
                    <m:r>
                      <a:rPr lang="zh-CN" altLang="zh-CN" b="0" i="1" baseline="30000" dirty="0">
                        <a:latin typeface="Cambria Math" panose="02040503050406030204" pitchFamily="18" charset="0"/>
                        <a:ea typeface="华文楷体" panose="02010600040101010101" charset="-122"/>
                      </a:rPr>
                      <m:t>－</m:t>
                    </m:r>
                    <m:r>
                      <a:rPr lang="zh-CN" altLang="zh-CN" b="0" i="1" dirty="0">
                        <a:latin typeface="Cambria Math" panose="02040503050406030204" pitchFamily="18" charset="0"/>
                        <a:ea typeface="华文楷体" panose="02010600040101010101" charset="-122"/>
                      </a:rPr>
                      <m:t> </m:t>
                    </m:r>
                  </m:oMath>
                </a14:m>
                <a:r>
                  <a:rPr lang="zh-CN" altLang="zh-CN" b="0" dirty="0">
                    <a:latin typeface="华文楷体" panose="02010600040101010101" charset="-122"/>
                    <a:ea typeface="华文楷体" panose="02010600040101010101" charset="-122"/>
                  </a:rPr>
                  <a:t>，</a:t>
                </a:r>
                <a:endParaRPr lang="zh-CN" altLang="zh-CN" b="0" dirty="0">
                  <a:latin typeface="华文楷体" panose="02010600040101010101" charset="-122"/>
                  <a:ea typeface="华文楷体" panose="02010600040101010101" charset="-122"/>
                </a:endParaRPr>
              </a:p>
              <a:p>
                <a:pPr marL="0" indent="0">
                  <a:lnSpc>
                    <a:spcPct val="150000"/>
                  </a:lnSpc>
                  <a:buNone/>
                </a:pPr>
                <a:r>
                  <a:rPr lang="zh-CN" altLang="zh-CN" b="0" dirty="0">
                    <a:latin typeface="华文楷体" panose="02010600040101010101" charset="-122"/>
                    <a:ea typeface="华文楷体" panose="02010600040101010101" charset="-122"/>
                  </a:rPr>
                  <a:t>每秒总共流出微体积的中子数</a:t>
                </a:r>
                <a:r>
                  <a:rPr lang="en-US" altLang="zh-CN" b="0" dirty="0">
                    <a:latin typeface="华文楷体" panose="02010600040101010101" charset="-122"/>
                    <a:ea typeface="华文楷体" panose="02010600040101010101" charset="-122"/>
                  </a:rPr>
                  <a:t>P</a:t>
                </a:r>
                <a:r>
                  <a:rPr lang="zh-CN" altLang="zh-CN" b="0" dirty="0">
                    <a:latin typeface="华文楷体" panose="02010600040101010101" charset="-122"/>
                    <a:ea typeface="华文楷体" panose="02010600040101010101" charset="-122"/>
                  </a:rPr>
                  <a:t>是</a:t>
                </a:r>
                <a14:m>
                  <m:oMath xmlns:m="http://schemas.openxmlformats.org/officeDocument/2006/math">
                    <m:r>
                      <a:rPr lang="en-US" altLang="zh-CN" b="0" i="1" dirty="0" smtClean="0">
                        <a:latin typeface="Cambria Math" panose="02040503050406030204" pitchFamily="18" charset="0"/>
                        <a:ea typeface="华文楷体" panose="02010600040101010101" charset="-122"/>
                      </a:rPr>
                      <m:t>𝑆</m:t>
                    </m:r>
                    <m:r>
                      <a:rPr lang="zh-CN" altLang="zh-CN" b="0" i="1" dirty="0">
                        <a:latin typeface="Cambria Math" panose="02040503050406030204" pitchFamily="18" charset="0"/>
                        <a:ea typeface="华文楷体" panose="02010600040101010101" charset="-122"/>
                      </a:rPr>
                      <m:t>（</m:t>
                    </m:r>
                    <m:r>
                      <a:rPr lang="en-US" altLang="zh-CN" b="0" i="1" dirty="0">
                        <a:latin typeface="Cambria Math" panose="02040503050406030204" pitchFamily="18" charset="0"/>
                        <a:ea typeface="华文楷体" panose="02010600040101010101" charset="-122"/>
                      </a:rPr>
                      <m:t>𝐽</m:t>
                    </m:r>
                    <m:r>
                      <a:rPr lang="zh-CN" altLang="zh-CN" b="0" i="1" baseline="30000" dirty="0">
                        <a:latin typeface="Cambria Math" panose="02040503050406030204" pitchFamily="18" charset="0"/>
                        <a:ea typeface="华文楷体" panose="02010600040101010101" charset="-122"/>
                      </a:rPr>
                      <m:t>－</m:t>
                    </m:r>
                    <m:r>
                      <a:rPr lang="zh-CN" altLang="zh-CN" b="0" i="1" dirty="0">
                        <a:latin typeface="Cambria Math" panose="02040503050406030204" pitchFamily="18" charset="0"/>
                        <a:ea typeface="华文楷体" panose="02010600040101010101" charset="-122"/>
                      </a:rPr>
                      <m:t>＋</m:t>
                    </m:r>
                    <m:r>
                      <a:rPr lang="en-US" altLang="zh-CN" b="0" i="1" dirty="0">
                        <a:latin typeface="Cambria Math" panose="02040503050406030204" pitchFamily="18" charset="0"/>
                        <a:ea typeface="华文楷体" panose="02010600040101010101" charset="-122"/>
                      </a:rPr>
                      <m:t>𝐽</m:t>
                    </m:r>
                    <m:r>
                      <a:rPr lang="en-US" altLang="zh-CN" b="0" i="1" baseline="30000" dirty="0">
                        <a:latin typeface="Cambria Math" panose="02040503050406030204" pitchFamily="18" charset="0"/>
                        <a:ea typeface="华文楷体" panose="02010600040101010101" charset="-122"/>
                      </a:rPr>
                      <m:t>+</m:t>
                    </m:r>
                    <m:r>
                      <a:rPr lang="zh-CN" altLang="zh-CN" b="0" i="1" dirty="0">
                        <a:latin typeface="Cambria Math" panose="02040503050406030204" pitchFamily="18" charset="0"/>
                        <a:ea typeface="华文楷体" panose="02010600040101010101" charset="-122"/>
                      </a:rPr>
                      <m:t>）</m:t>
                    </m:r>
                  </m:oMath>
                </a14:m>
                <a:endParaRPr lang="zh-CN" altLang="zh-CN" b="0" dirty="0">
                  <a:latin typeface="华文楷体" panose="02010600040101010101" charset="-122"/>
                  <a:ea typeface="华文楷体" panose="02010600040101010101" charset="-122"/>
                </a:endParaRPr>
              </a:p>
              <a:p>
                <a:pPr marL="0" indent="0">
                  <a:lnSpc>
                    <a:spcPct val="150000"/>
                  </a:lnSpc>
                  <a:buNone/>
                </a:pPr>
                <a:r>
                  <a:rPr lang="zh-CN" altLang="zh-CN" b="0" dirty="0">
                    <a:latin typeface="华文楷体" panose="02010600040101010101" charset="-122"/>
                    <a:ea typeface="华文楷体" panose="02010600040101010101" charset="-122"/>
                  </a:rPr>
                  <a:t>设中子的速率为 </a:t>
                </a:r>
                <a14:m>
                  <m:oMath xmlns:m="http://schemas.openxmlformats.org/officeDocument/2006/math">
                    <m:r>
                      <a:rPr lang="en-US" altLang="zh-CN" b="0">
                        <a:latin typeface="Cambria Math" panose="02040503050406030204" pitchFamily="18" charset="0"/>
                        <a:ea typeface="华文楷体" panose="02010600040101010101" charset="-122"/>
                      </a:rPr>
                      <m:t>𝐯</m:t>
                    </m:r>
                  </m:oMath>
                </a14:m>
                <a:r>
                  <a:rPr lang="en-US" altLang="zh-CN" b="0" dirty="0">
                    <a:latin typeface="华文楷体" panose="02010600040101010101" charset="-122"/>
                    <a:ea typeface="华文楷体" panose="02010600040101010101" charset="-122"/>
                  </a:rPr>
                  <a:t>, </a:t>
                </a:r>
                <a:r>
                  <a:rPr lang="zh-CN" altLang="zh-CN" b="0" dirty="0">
                    <a:latin typeface="华文楷体" panose="02010600040101010101" charset="-122"/>
                    <a:ea typeface="华文楷体" panose="02010600040101010101" charset="-122"/>
                  </a:rPr>
                  <a:t>飞出体积元的中子飞行的平均距离是 </a:t>
                </a:r>
                <a14:m>
                  <m:oMath xmlns:m="http://schemas.openxmlformats.org/officeDocument/2006/math">
                    <m:r>
                      <a:rPr lang="en-US" altLang="zh-CN" b="0">
                        <a:latin typeface="Cambria Math" panose="02040503050406030204" pitchFamily="18" charset="0"/>
                        <a:ea typeface="华文楷体" panose="02010600040101010101" charset="-122"/>
                      </a:rPr>
                      <m:t>𝑙</m:t>
                    </m:r>
                  </m:oMath>
                </a14:m>
                <a:r>
                  <a:rPr lang="en-US" altLang="zh-CN" b="0" dirty="0">
                    <a:latin typeface="华文楷体" panose="02010600040101010101" charset="-122"/>
                    <a:ea typeface="华文楷体" panose="02010600040101010101" charset="-122"/>
                  </a:rPr>
                  <a:t> </a:t>
                </a:r>
                <a:r>
                  <a:rPr lang="zh-CN" altLang="zh-CN" b="0" dirty="0">
                    <a:latin typeface="华文楷体" panose="02010600040101010101" charset="-122"/>
                    <a:ea typeface="华文楷体" panose="02010600040101010101" charset="-122"/>
                  </a:rPr>
                  <a:t>，那末中子飞出体积元所费的时间 </a:t>
                </a:r>
                <a14:m>
                  <m:oMath xmlns:m="http://schemas.openxmlformats.org/officeDocument/2006/math">
                    <m:r>
                      <a:rPr lang="en-US" altLang="zh-CN" b="0">
                        <a:latin typeface="Cambria Math" panose="02040503050406030204" pitchFamily="18" charset="0"/>
                        <a:ea typeface="华文楷体" panose="02010600040101010101" charset="-122"/>
                      </a:rPr>
                      <m:t>𝑑𝑡</m:t>
                    </m:r>
                    <m:r>
                      <a:rPr lang="en-US" altLang="zh-CN" b="0">
                        <a:latin typeface="Cambria Math" panose="02040503050406030204" pitchFamily="18" charset="0"/>
                        <a:ea typeface="华文楷体" panose="02010600040101010101" charset="-122"/>
                      </a:rPr>
                      <m:t>=</m:t>
                    </m:r>
                    <m:f>
                      <m:fPr>
                        <m:ctrlPr>
                          <a:rPr lang="zh-CN" altLang="zh-CN" b="0" i="1">
                            <a:latin typeface="Cambria Math" panose="02040503050406030204" pitchFamily="18" charset="0"/>
                            <a:ea typeface="华文楷体" panose="02010600040101010101" charset="-122"/>
                          </a:rPr>
                        </m:ctrlPr>
                      </m:fPr>
                      <m:num>
                        <m:r>
                          <a:rPr lang="en-US" altLang="zh-CN" b="0">
                            <a:latin typeface="Cambria Math" panose="02040503050406030204" pitchFamily="18" charset="0"/>
                            <a:ea typeface="华文楷体" panose="02010600040101010101" charset="-122"/>
                          </a:rPr>
                          <m:t>𝑙</m:t>
                        </m:r>
                      </m:num>
                      <m:den>
                        <m:r>
                          <a:rPr lang="en-US" altLang="zh-CN" b="0">
                            <a:latin typeface="Cambria Math" panose="02040503050406030204" pitchFamily="18" charset="0"/>
                            <a:ea typeface="华文楷体" panose="02010600040101010101" charset="-122"/>
                          </a:rPr>
                          <m:t>𝑣</m:t>
                        </m:r>
                      </m:den>
                    </m:f>
                  </m:oMath>
                </a14:m>
                <a:br>
                  <a:rPr lang="en-US" altLang="zh-CN" b="0" dirty="0">
                    <a:latin typeface="华文楷体" panose="02010600040101010101" charset="-122"/>
                    <a:ea typeface="华文楷体" panose="02010600040101010101" charset="-122"/>
                  </a:rPr>
                </a:br>
                <a:r>
                  <a:rPr lang="zh-CN" altLang="zh-CN" b="0" dirty="0">
                    <a:latin typeface="华文楷体" panose="02010600040101010101" charset="-122"/>
                    <a:ea typeface="华文楷体" panose="02010600040101010101" charset="-122"/>
                  </a:rPr>
                  <a:t>也就是说，</a:t>
                </a:r>
                <a:br>
                  <a:rPr lang="en-US" altLang="zh-CN" b="0" dirty="0">
                    <a:latin typeface="华文楷体" panose="02010600040101010101" charset="-122"/>
                    <a:ea typeface="华文楷体" panose="02010600040101010101" charset="-122"/>
                  </a:rPr>
                </a:br>
                <a14:m>
                  <m:oMath xmlns:m="http://schemas.openxmlformats.org/officeDocument/2006/math">
                    <m:r>
                      <a:rPr lang="en-US" altLang="zh-CN" b="0">
                        <a:latin typeface="Cambria Math" panose="02040503050406030204" pitchFamily="18" charset="0"/>
                        <a:ea typeface="华文楷体" panose="02010600040101010101" charset="-122"/>
                      </a:rPr>
                      <m:t>𝑑𝑡</m:t>
                    </m:r>
                  </m:oMath>
                </a14:m>
                <a:r>
                  <a:rPr lang="en-US" altLang="zh-CN" b="0" dirty="0">
                    <a:latin typeface="华文楷体" panose="02010600040101010101" charset="-122"/>
                    <a:ea typeface="华文楷体" panose="02010600040101010101" charset="-122"/>
                  </a:rPr>
                  <a:t> </a:t>
                </a:r>
                <a:r>
                  <a:rPr lang="zh-CN" altLang="zh-CN" b="0" dirty="0">
                    <a:latin typeface="华文楷体" panose="02010600040101010101" charset="-122"/>
                    <a:ea typeface="华文楷体" panose="02010600040101010101" charset="-122"/>
                  </a:rPr>
                  <a:t>时间内飞出微体积元的中子数</a:t>
                </a:r>
                <a:r>
                  <a:rPr lang="en-US" altLang="zh-CN" b="0" dirty="0">
                    <a:latin typeface="华文楷体" panose="02010600040101010101" charset="-122"/>
                    <a:ea typeface="华文楷体" panose="02010600040101010101" charset="-122"/>
                  </a:rPr>
                  <a:t>P</a:t>
                </a:r>
                <a:r>
                  <a:rPr lang="zh-CN" altLang="zh-CN" b="0" dirty="0">
                    <a:latin typeface="华文楷体" panose="02010600040101010101" charset="-122"/>
                    <a:ea typeface="华文楷体" panose="02010600040101010101" charset="-122"/>
                  </a:rPr>
                  <a:t>是</a:t>
                </a:r>
                <a:br>
                  <a:rPr lang="en-US" altLang="zh-CN" b="0" dirty="0">
                    <a:latin typeface="华文楷体" panose="02010600040101010101" charset="-122"/>
                    <a:ea typeface="华文楷体" panose="02010600040101010101" charset="-122"/>
                  </a:rPr>
                </a:br>
                <a14:m>
                  <m:oMathPara xmlns:m="http://schemas.openxmlformats.org/officeDocument/2006/math">
                    <m:oMathParaPr>
                      <m:jc m:val="left"/>
                    </m:oMathParaPr>
                    <m:oMath xmlns:m="http://schemas.openxmlformats.org/officeDocument/2006/math">
                      <m:r>
                        <a:rPr lang="en-US" altLang="zh-CN" b="0" i="1" smtClean="0">
                          <a:latin typeface="Cambria Math" panose="02040503050406030204" pitchFamily="18" charset="0"/>
                          <a:ea typeface="华文楷体" panose="02010600040101010101" charset="-122"/>
                        </a:rPr>
                        <m:t>𝑆</m:t>
                      </m:r>
                      <m:d>
                        <m:dPr>
                          <m:ctrlPr>
                            <a:rPr lang="zh-CN" altLang="zh-CN" b="0" i="1" smtClean="0">
                              <a:latin typeface="Cambria Math" panose="02040503050406030204" pitchFamily="18" charset="0"/>
                              <a:ea typeface="华文楷体" panose="02010600040101010101" charset="-122"/>
                            </a:rPr>
                          </m:ctrlPr>
                        </m:dPr>
                        <m:e>
                          <m:sSup>
                            <m:sSupPr>
                              <m:ctrlPr>
                                <a:rPr lang="zh-CN" altLang="zh-CN" b="0" i="1">
                                  <a:latin typeface="Cambria Math" panose="02040503050406030204" pitchFamily="18" charset="0"/>
                                  <a:ea typeface="华文楷体" panose="02010600040101010101" charset="-122"/>
                                </a:rPr>
                              </m:ctrlPr>
                            </m:sSupPr>
                            <m:e>
                              <m:r>
                                <a:rPr lang="en-US" altLang="zh-CN" b="0" i="1">
                                  <a:latin typeface="Cambria Math" panose="02040503050406030204" pitchFamily="18" charset="0"/>
                                  <a:ea typeface="华文楷体" panose="02010600040101010101" charset="-122"/>
                                </a:rPr>
                                <m:t>𝐽</m:t>
                              </m:r>
                            </m:e>
                            <m:sup>
                              <m:r>
                                <a:rPr lang="en-US" altLang="zh-CN" b="0" i="1">
                                  <a:latin typeface="Cambria Math" panose="02040503050406030204" pitchFamily="18" charset="0"/>
                                  <a:ea typeface="华文楷体" panose="02010600040101010101" charset="-122"/>
                                </a:rPr>
                                <m:t>−</m:t>
                              </m:r>
                            </m:sup>
                          </m:sSup>
                          <m:r>
                            <a:rPr lang="en-US" altLang="zh-CN" b="0" i="1">
                              <a:latin typeface="Cambria Math" panose="02040503050406030204" pitchFamily="18" charset="0"/>
                              <a:ea typeface="华文楷体" panose="02010600040101010101" charset="-122"/>
                            </a:rPr>
                            <m:t>+</m:t>
                          </m:r>
                          <m:sSup>
                            <m:sSupPr>
                              <m:ctrlPr>
                                <a:rPr lang="zh-CN" altLang="zh-CN" b="0" i="1">
                                  <a:latin typeface="Cambria Math" panose="02040503050406030204" pitchFamily="18" charset="0"/>
                                  <a:ea typeface="华文楷体" panose="02010600040101010101" charset="-122"/>
                                </a:rPr>
                              </m:ctrlPr>
                            </m:sSupPr>
                            <m:e>
                              <m:r>
                                <a:rPr lang="en-US" altLang="zh-CN" b="0" i="1">
                                  <a:latin typeface="Cambria Math" panose="02040503050406030204" pitchFamily="18" charset="0"/>
                                  <a:ea typeface="华文楷体" panose="02010600040101010101" charset="-122"/>
                                </a:rPr>
                                <m:t>𝐽</m:t>
                              </m:r>
                            </m:e>
                            <m:sup>
                              <m:r>
                                <a:rPr lang="en-US" altLang="zh-CN" b="0" i="1">
                                  <a:latin typeface="Cambria Math" panose="02040503050406030204" pitchFamily="18" charset="0"/>
                                  <a:ea typeface="华文楷体" panose="02010600040101010101" charset="-122"/>
                                </a:rPr>
                                <m:t>+</m:t>
                              </m:r>
                            </m:sup>
                          </m:sSup>
                        </m:e>
                      </m:d>
                      <m:r>
                        <a:rPr lang="en-US" altLang="zh-CN" b="0" i="1" smtClean="0">
                          <a:latin typeface="Cambria Math" panose="02040503050406030204" pitchFamily="18" charset="0"/>
                          <a:ea typeface="华文楷体" panose="02010600040101010101" charset="-122"/>
                        </a:rPr>
                        <m:t>𝑑𝑡</m:t>
                      </m:r>
                    </m:oMath>
                  </m:oMathPara>
                </a14:m>
                <a:endParaRPr lang="en-US" altLang="zh-CN" b="0" i="1" dirty="0">
                  <a:latin typeface="华文楷体" panose="02010600040101010101" charset="-122"/>
                  <a:ea typeface="华文楷体" panose="02010600040101010101" charset="-122"/>
                </a:endParaRPr>
              </a:p>
              <a:p>
                <a:pPr marL="0" indent="0">
                  <a:lnSpc>
                    <a:spcPct val="150000"/>
                  </a:lnSpc>
                  <a:buNone/>
                </a:pPr>
                <a:r>
                  <a:rPr lang="zh-CN" altLang="en-US" dirty="0">
                    <a:solidFill>
                      <a:srgbClr val="0070C0"/>
                    </a:solidFill>
                    <a:latin typeface="华文楷体" panose="02010600040101010101" charset="-122"/>
                    <a:ea typeface="华文楷体" panose="02010600040101010101" charset="-122"/>
                  </a:rPr>
                  <a:t>这也是微体积内的中子数目（“动”的中子）</a:t>
                </a:r>
                <a:endParaRPr lang="zh-CN" altLang="zh-CN" dirty="0">
                  <a:solidFill>
                    <a:srgbClr val="0070C0"/>
                  </a:solidFill>
                  <a:latin typeface="华文楷体" panose="02010600040101010101" charset="-122"/>
                  <a:ea typeface="华文楷体" panose="02010600040101010101" charset="-122"/>
                </a:endParaRPr>
              </a:p>
              <a:p>
                <a:pPr marL="0" indent="0">
                  <a:buNone/>
                </a:pPr>
                <a:endParaRPr lang="zh-CN" altLang="zh-CN" dirty="0"/>
              </a:p>
            </p:txBody>
          </p:sp>
        </mc:Choice>
        <mc:Fallback>
          <p:sp>
            <p:nvSpPr>
              <p:cNvPr id="3" name="内容占位符 2"/>
              <p:cNvSpPr>
                <a:spLocks noRot="1" noChangeAspect="1" noMove="1" noResize="1" noEditPoints="1" noAdjustHandles="1" noChangeArrowheads="1" noChangeShapeType="1" noTextEdit="1"/>
              </p:cNvSpPr>
              <p:nvPr>
                <p:ph idx="1"/>
              </p:nvPr>
            </p:nvSpPr>
            <p:spPr>
              <a:xfrm>
                <a:off x="179512" y="519923"/>
                <a:ext cx="8503201" cy="2691507"/>
              </a:xfrm>
              <a:blipFill rotWithShape="1">
                <a:blip r:embed="rId1"/>
                <a:stretch>
                  <a:fillRect l="-5" t="-18" r="4" b="-135555"/>
                </a:stretch>
              </a:blipFill>
            </p:spPr>
            <p:txBody>
              <a:bodyPr/>
              <a:lstStyle/>
              <a:p>
                <a:r>
                  <a:rPr lang="zh-CN" altLang="en-US">
                    <a:noFill/>
                  </a:rPr>
                  <a:t> </a:t>
                </a:r>
              </a:p>
            </p:txBody>
          </p:sp>
        </mc:Fallback>
      </mc:AlternateContent>
      <p:pic>
        <p:nvPicPr>
          <p:cNvPr id="522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56176" y="3861048"/>
            <a:ext cx="2855912" cy="235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7" name="矩形 6"/>
              <p:cNvSpPr/>
              <p:nvPr/>
            </p:nvSpPr>
            <p:spPr>
              <a:xfrm>
                <a:off x="179512" y="575153"/>
                <a:ext cx="7056784" cy="6112699"/>
              </a:xfrm>
              <a:prstGeom prst="rect">
                <a:avLst/>
              </a:prstGeom>
            </p:spPr>
            <p:txBody>
              <a:bodyPr wrap="square">
                <a:spAutoFit/>
              </a:bodyPr>
              <a:lstStyle/>
              <a:p>
                <a:pPr>
                  <a:spcAft>
                    <a:spcPts val="1200"/>
                  </a:spcAft>
                </a:pPr>
                <a:r>
                  <a:rPr lang="zh-CN" altLang="en-US" sz="2200" dirty="0">
                    <a:solidFill>
                      <a:schemeClr val="tx2"/>
                    </a:solidFill>
                    <a:latin typeface="华文楷体" panose="02010600040101010101" charset="-122"/>
                    <a:ea typeface="华文楷体" panose="02010600040101010101" charset="-122"/>
                    <a:cs typeface="Times New Roman" panose="02020603050405020304" pitchFamily="18" charset="0"/>
                  </a:rPr>
                  <a:t>微体积中的中子密度</a:t>
                </a:r>
                <a:endParaRPr lang="zh-CN" altLang="en-US" sz="2200" dirty="0">
                  <a:solidFill>
                    <a:schemeClr val="tx2"/>
                  </a:solidFill>
                  <a:latin typeface="华文楷体" panose="02010600040101010101" charset="-122"/>
                  <a:ea typeface="华文楷体" panose="02010600040101010101" charset="-122"/>
                  <a:cs typeface="Times New Roman" panose="02020603050405020304" pitchFamily="18" charset="0"/>
                </a:endParaRPr>
              </a:p>
              <a:p>
                <a:pPr>
                  <a:spcAft>
                    <a:spcPts val="1200"/>
                  </a:spcAft>
                </a:pPr>
                <a14:m>
                  <m:oMathPara xmlns:m="http://schemas.openxmlformats.org/officeDocument/2006/math">
                    <m:oMathParaPr>
                      <m:jc m:val="centerGroup"/>
                    </m:oMathParaPr>
                    <m:oMath xmlns:m="http://schemas.openxmlformats.org/officeDocument/2006/math">
                      <m:r>
                        <a:rPr lang="en-US" altLang="zh-CN" sz="2200" b="0" i="1" smtClean="0">
                          <a:solidFill>
                            <a:schemeClr val="tx2"/>
                          </a:solidFill>
                          <a:latin typeface="Cambria Math" panose="02040503050406030204" pitchFamily="18" charset="0"/>
                          <a:ea typeface="等线" panose="02010600030101010101" pitchFamily="2" charset="-122"/>
                          <a:cs typeface="Times New Roman" panose="02020603050405020304" pitchFamily="18" charset="0"/>
                        </a:rPr>
                        <m:t>𝑛</m:t>
                      </m:r>
                      <m:r>
                        <a:rPr lang="en-US" altLang="zh-CN" sz="2200" b="0" i="1" smtClean="0">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f>
                        <m:fPr>
                          <m:ctrlPr>
                            <a:rPr lang="zh-CN" altLang="zh-CN" sz="2200" i="1">
                              <a:solidFill>
                                <a:schemeClr val="tx2"/>
                              </a:solidFill>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2200" b="0" i="1" smtClean="0">
                              <a:solidFill>
                                <a:schemeClr val="tx2"/>
                              </a:solidFill>
                              <a:latin typeface="Cambria Math" panose="02040503050406030204" pitchFamily="18" charset="0"/>
                              <a:ea typeface="等线" panose="02010600030101010101" pitchFamily="2" charset="-122"/>
                              <a:cs typeface="Times New Roman" panose="02020603050405020304" pitchFamily="18" charset="0"/>
                            </a:rPr>
                            <m:t>𝑃</m:t>
                          </m:r>
                        </m:num>
                        <m:den>
                          <m:r>
                            <a:rPr lang="en-US" altLang="zh-CN" sz="2200" b="0" i="1" smtClean="0">
                              <a:solidFill>
                                <a:schemeClr val="tx2"/>
                              </a:solidFill>
                              <a:latin typeface="Cambria Math" panose="02040503050406030204" pitchFamily="18" charset="0"/>
                              <a:ea typeface="等线" panose="02010600030101010101" pitchFamily="2" charset="-122"/>
                              <a:cs typeface="Times New Roman" panose="02020603050405020304" pitchFamily="18" charset="0"/>
                            </a:rPr>
                            <m:t>𝑉</m:t>
                          </m:r>
                        </m:den>
                      </m:f>
                      <m:r>
                        <a:rPr lang="en-US" altLang="zh-CN" sz="2200" b="0" i="1" smtClean="0">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f>
                        <m:fPr>
                          <m:ctrlPr>
                            <a:rPr lang="zh-CN" altLang="zh-CN" sz="2200" i="1">
                              <a:solidFill>
                                <a:schemeClr val="tx2"/>
                              </a:solidFill>
                              <a:latin typeface="Cambria Math" panose="02040503050406030204" pitchFamily="18" charset="0"/>
                              <a:ea typeface="Cambria Math" panose="02040503050406030204" pitchFamily="18" charset="0"/>
                              <a:cs typeface="Times New Roman" panose="02020603050405020304" pitchFamily="18" charset="0"/>
                            </a:rPr>
                          </m:ctrlPr>
                        </m:fPr>
                        <m:num>
                          <m:d>
                            <m:dPr>
                              <m:ctrlPr>
                                <a:rPr lang="zh-CN" altLang="zh-CN" sz="2200" i="1">
                                  <a:solidFill>
                                    <a:schemeClr val="tx2"/>
                                  </a:solidFill>
                                  <a:latin typeface="Cambria Math" panose="02040503050406030204" pitchFamily="18" charset="0"/>
                                  <a:ea typeface="Cambria Math" panose="02040503050406030204" pitchFamily="18" charset="0"/>
                                  <a:cs typeface="Times New Roman" panose="02020603050405020304" pitchFamily="18" charset="0"/>
                                </a:rPr>
                              </m:ctrlPr>
                            </m:dPr>
                            <m:e>
                              <m:sSup>
                                <m:sSupPr>
                                  <m:ctrlPr>
                                    <a:rPr lang="zh-CN" altLang="zh-CN" sz="2200" i="1">
                                      <a:solidFill>
                                        <a:schemeClr val="tx2"/>
                                      </a:solidFill>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2200" b="0" i="1" smtClean="0">
                                      <a:solidFill>
                                        <a:schemeClr val="tx2"/>
                                      </a:solidFill>
                                      <a:latin typeface="Cambria Math" panose="02040503050406030204" pitchFamily="18" charset="0"/>
                                      <a:ea typeface="等线" panose="02010600030101010101" pitchFamily="2" charset="-122"/>
                                      <a:cs typeface="Times New Roman" panose="02020603050405020304" pitchFamily="18" charset="0"/>
                                    </a:rPr>
                                    <m:t>𝐽</m:t>
                                  </m:r>
                                </m:e>
                                <m:sup>
                                  <m:r>
                                    <a:rPr lang="en-US" altLang="zh-CN" sz="2200" b="0" i="1" smtClean="0">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sup>
                              </m:sSup>
                              <m:r>
                                <a:rPr lang="en-US" altLang="zh-CN" sz="2200" b="0" i="1" smtClean="0">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sSup>
                                <m:sSupPr>
                                  <m:ctrlPr>
                                    <a:rPr lang="zh-CN" altLang="zh-CN" sz="2200" i="1">
                                      <a:solidFill>
                                        <a:schemeClr val="tx2"/>
                                      </a:solidFill>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2200" b="0" i="1" smtClean="0">
                                      <a:solidFill>
                                        <a:schemeClr val="tx2"/>
                                      </a:solidFill>
                                      <a:latin typeface="Cambria Math" panose="02040503050406030204" pitchFamily="18" charset="0"/>
                                      <a:ea typeface="等线" panose="02010600030101010101" pitchFamily="2" charset="-122"/>
                                      <a:cs typeface="Times New Roman" panose="02020603050405020304" pitchFamily="18" charset="0"/>
                                    </a:rPr>
                                    <m:t>𝐽</m:t>
                                  </m:r>
                                </m:e>
                                <m:sup>
                                  <m:r>
                                    <a:rPr lang="en-US" altLang="zh-CN" sz="2200" b="0" i="1" smtClean="0">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sup>
                              </m:sSup>
                            </m:e>
                          </m:d>
                          <m:r>
                            <a:rPr lang="en-US" altLang="zh-CN" sz="2200" b="0" i="1" smtClean="0">
                              <a:solidFill>
                                <a:schemeClr val="tx2"/>
                              </a:solidFill>
                              <a:latin typeface="Cambria Math" panose="02040503050406030204" pitchFamily="18" charset="0"/>
                              <a:ea typeface="等线" panose="02010600030101010101" pitchFamily="2" charset="-122"/>
                              <a:cs typeface="Times New Roman" panose="02020603050405020304" pitchFamily="18" charset="0"/>
                            </a:rPr>
                            <m:t>𝑆𝑑𝑡</m:t>
                          </m:r>
                        </m:num>
                        <m:den>
                          <m:r>
                            <a:rPr lang="en-US" altLang="zh-CN" sz="2200" b="0" i="1" smtClean="0">
                              <a:solidFill>
                                <a:schemeClr val="tx2"/>
                              </a:solidFill>
                              <a:latin typeface="Cambria Math" panose="02040503050406030204" pitchFamily="18" charset="0"/>
                              <a:ea typeface="等线" panose="02010600030101010101" pitchFamily="2" charset="-122"/>
                              <a:cs typeface="Times New Roman" panose="02020603050405020304" pitchFamily="18" charset="0"/>
                            </a:rPr>
                            <m:t>𝑆𝑑𝑥</m:t>
                          </m:r>
                        </m:den>
                      </m:f>
                      <m:r>
                        <a:rPr lang="en-US" altLang="zh-CN" sz="2200" b="0" i="1" smtClean="0">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f>
                        <m:fPr>
                          <m:ctrlPr>
                            <a:rPr lang="zh-CN" altLang="zh-CN" sz="2200" i="1">
                              <a:solidFill>
                                <a:schemeClr val="tx2"/>
                              </a:solidFill>
                              <a:latin typeface="Cambria Math" panose="02040503050406030204" pitchFamily="18" charset="0"/>
                              <a:ea typeface="Cambria Math" panose="02040503050406030204" pitchFamily="18" charset="0"/>
                              <a:cs typeface="Times New Roman" panose="02020603050405020304" pitchFamily="18" charset="0"/>
                            </a:rPr>
                          </m:ctrlPr>
                        </m:fPr>
                        <m:num>
                          <m:d>
                            <m:dPr>
                              <m:ctrlPr>
                                <a:rPr lang="zh-CN" altLang="zh-CN" sz="2200" i="1">
                                  <a:solidFill>
                                    <a:schemeClr val="tx2"/>
                                  </a:solidFill>
                                  <a:latin typeface="Cambria Math" panose="02040503050406030204" pitchFamily="18" charset="0"/>
                                  <a:ea typeface="Cambria Math" panose="02040503050406030204" pitchFamily="18" charset="0"/>
                                  <a:cs typeface="Times New Roman" panose="02020603050405020304" pitchFamily="18" charset="0"/>
                                </a:rPr>
                              </m:ctrlPr>
                            </m:dPr>
                            <m:e>
                              <m:sSup>
                                <m:sSupPr>
                                  <m:ctrlPr>
                                    <a:rPr lang="zh-CN" altLang="zh-CN" sz="2200" i="1">
                                      <a:solidFill>
                                        <a:schemeClr val="tx2"/>
                                      </a:solidFill>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2200" b="0" i="1" smtClean="0">
                                      <a:solidFill>
                                        <a:schemeClr val="tx2"/>
                                      </a:solidFill>
                                      <a:latin typeface="Cambria Math" panose="02040503050406030204" pitchFamily="18" charset="0"/>
                                      <a:ea typeface="等线" panose="02010600030101010101" pitchFamily="2" charset="-122"/>
                                      <a:cs typeface="Times New Roman" panose="02020603050405020304" pitchFamily="18" charset="0"/>
                                    </a:rPr>
                                    <m:t>𝐽</m:t>
                                  </m:r>
                                </m:e>
                                <m:sup>
                                  <m:r>
                                    <a:rPr lang="en-US" altLang="zh-CN" sz="2200" b="0" i="1" smtClean="0">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sup>
                              </m:sSup>
                              <m:r>
                                <a:rPr lang="en-US" altLang="zh-CN" sz="2200" b="0" i="1" smtClean="0">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sSup>
                                <m:sSupPr>
                                  <m:ctrlPr>
                                    <a:rPr lang="zh-CN" altLang="zh-CN" sz="2200" i="1">
                                      <a:solidFill>
                                        <a:schemeClr val="tx2"/>
                                      </a:solidFill>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2200" b="0" i="1" smtClean="0">
                                      <a:solidFill>
                                        <a:schemeClr val="tx2"/>
                                      </a:solidFill>
                                      <a:latin typeface="Cambria Math" panose="02040503050406030204" pitchFamily="18" charset="0"/>
                                      <a:ea typeface="等线" panose="02010600030101010101" pitchFamily="2" charset="-122"/>
                                      <a:cs typeface="Times New Roman" panose="02020603050405020304" pitchFamily="18" charset="0"/>
                                    </a:rPr>
                                    <m:t>𝐽</m:t>
                                  </m:r>
                                </m:e>
                                <m:sup>
                                  <m:r>
                                    <a:rPr lang="en-US" altLang="zh-CN" sz="2200" b="0" i="1" smtClean="0">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sup>
                              </m:sSup>
                            </m:e>
                          </m:d>
                          <m:r>
                            <a:rPr lang="en-US" altLang="zh-CN" sz="2200" b="0" i="1" smtClean="0">
                              <a:solidFill>
                                <a:schemeClr val="tx2"/>
                              </a:solidFill>
                              <a:latin typeface="Cambria Math" panose="02040503050406030204" pitchFamily="18" charset="0"/>
                              <a:ea typeface="等线" panose="02010600030101010101" pitchFamily="2" charset="-122"/>
                              <a:cs typeface="Times New Roman" panose="02020603050405020304" pitchFamily="18" charset="0"/>
                            </a:rPr>
                            <m:t>𝑑𝑡</m:t>
                          </m:r>
                        </m:num>
                        <m:den>
                          <m:r>
                            <a:rPr lang="en-US" altLang="zh-CN" sz="2200" b="0" i="1" smtClean="0">
                              <a:solidFill>
                                <a:schemeClr val="tx2"/>
                              </a:solidFill>
                              <a:latin typeface="Cambria Math" panose="02040503050406030204" pitchFamily="18" charset="0"/>
                              <a:ea typeface="等线" panose="02010600030101010101" pitchFamily="2" charset="-122"/>
                              <a:cs typeface="Times New Roman" panose="02020603050405020304" pitchFamily="18" charset="0"/>
                            </a:rPr>
                            <m:t>𝑑𝑥</m:t>
                          </m:r>
                        </m:den>
                      </m:f>
                      <m:r>
                        <a:rPr lang="en-US" altLang="zh-CN" sz="2200" b="0" i="1" smtClean="0">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f>
                        <m:fPr>
                          <m:ctrlPr>
                            <a:rPr lang="zh-CN" altLang="zh-CN" sz="2200" i="1">
                              <a:solidFill>
                                <a:schemeClr val="tx2"/>
                              </a:solidFill>
                              <a:latin typeface="Cambria Math" panose="02040503050406030204" pitchFamily="18" charset="0"/>
                              <a:ea typeface="Cambria Math" panose="02040503050406030204" pitchFamily="18" charset="0"/>
                              <a:cs typeface="Times New Roman" panose="02020603050405020304" pitchFamily="18" charset="0"/>
                            </a:rPr>
                          </m:ctrlPr>
                        </m:fPr>
                        <m:num>
                          <m:d>
                            <m:dPr>
                              <m:ctrlPr>
                                <a:rPr lang="zh-CN" altLang="zh-CN" sz="2200" i="1">
                                  <a:solidFill>
                                    <a:schemeClr val="tx2"/>
                                  </a:solidFill>
                                  <a:latin typeface="Cambria Math" panose="02040503050406030204" pitchFamily="18" charset="0"/>
                                  <a:ea typeface="Cambria Math" panose="02040503050406030204" pitchFamily="18" charset="0"/>
                                  <a:cs typeface="Times New Roman" panose="02020603050405020304" pitchFamily="18" charset="0"/>
                                </a:rPr>
                              </m:ctrlPr>
                            </m:dPr>
                            <m:e>
                              <m:sSup>
                                <m:sSupPr>
                                  <m:ctrlPr>
                                    <a:rPr lang="zh-CN" altLang="zh-CN" sz="2200" i="1">
                                      <a:solidFill>
                                        <a:schemeClr val="tx2"/>
                                      </a:solidFill>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2200" b="0" i="1" smtClean="0">
                                      <a:solidFill>
                                        <a:schemeClr val="tx2"/>
                                      </a:solidFill>
                                      <a:latin typeface="Cambria Math" panose="02040503050406030204" pitchFamily="18" charset="0"/>
                                      <a:ea typeface="等线" panose="02010600030101010101" pitchFamily="2" charset="-122"/>
                                      <a:cs typeface="Times New Roman" panose="02020603050405020304" pitchFamily="18" charset="0"/>
                                    </a:rPr>
                                    <m:t>𝐽</m:t>
                                  </m:r>
                                </m:e>
                                <m:sup>
                                  <m:r>
                                    <a:rPr lang="en-US" altLang="zh-CN" sz="2200" b="0" i="1" smtClean="0">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sup>
                              </m:sSup>
                              <m:r>
                                <a:rPr lang="en-US" altLang="zh-CN" sz="2200" b="0" i="1" smtClean="0">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sSup>
                                <m:sSupPr>
                                  <m:ctrlPr>
                                    <a:rPr lang="zh-CN" altLang="zh-CN" sz="2200" i="1">
                                      <a:solidFill>
                                        <a:schemeClr val="tx2"/>
                                      </a:solidFill>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2200" b="0" i="1" smtClean="0">
                                      <a:solidFill>
                                        <a:schemeClr val="tx2"/>
                                      </a:solidFill>
                                      <a:latin typeface="Cambria Math" panose="02040503050406030204" pitchFamily="18" charset="0"/>
                                      <a:ea typeface="等线" panose="02010600030101010101" pitchFamily="2" charset="-122"/>
                                      <a:cs typeface="Times New Roman" panose="02020603050405020304" pitchFamily="18" charset="0"/>
                                    </a:rPr>
                                    <m:t>𝐽</m:t>
                                  </m:r>
                                </m:e>
                                <m:sup>
                                  <m:r>
                                    <a:rPr lang="en-US" altLang="zh-CN" sz="2200" b="0" i="1" smtClean="0">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sup>
                              </m:sSup>
                            </m:e>
                          </m:d>
                          <m:f>
                            <m:fPr>
                              <m:ctrlPr>
                                <a:rPr lang="zh-CN" altLang="zh-CN" sz="2200" i="1">
                                  <a:solidFill>
                                    <a:schemeClr val="tx2"/>
                                  </a:solidFill>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2200" b="0" i="1" smtClean="0">
                                  <a:solidFill>
                                    <a:schemeClr val="tx2"/>
                                  </a:solidFill>
                                  <a:latin typeface="Cambria Math" panose="02040503050406030204" pitchFamily="18" charset="0"/>
                                  <a:ea typeface="等线" panose="02010600030101010101" pitchFamily="2" charset="-122"/>
                                  <a:cs typeface="Times New Roman" panose="02020603050405020304" pitchFamily="18" charset="0"/>
                                </a:rPr>
                                <m:t>𝑙</m:t>
                              </m:r>
                            </m:num>
                            <m:den>
                              <m:r>
                                <a:rPr lang="en-US" altLang="zh-CN" sz="2200" b="0" i="1" smtClean="0">
                                  <a:solidFill>
                                    <a:schemeClr val="tx2"/>
                                  </a:solidFill>
                                  <a:latin typeface="Cambria Math" panose="02040503050406030204" pitchFamily="18" charset="0"/>
                                  <a:ea typeface="等线" panose="02010600030101010101" pitchFamily="2" charset="-122"/>
                                  <a:cs typeface="Times New Roman" panose="02020603050405020304" pitchFamily="18" charset="0"/>
                                </a:rPr>
                                <m:t>𝑣</m:t>
                              </m:r>
                            </m:den>
                          </m:f>
                        </m:num>
                        <m:den>
                          <m:r>
                            <a:rPr lang="en-US" altLang="zh-CN" sz="2200" b="0" i="1" smtClean="0">
                              <a:solidFill>
                                <a:schemeClr val="tx2"/>
                              </a:solidFill>
                              <a:latin typeface="Cambria Math" panose="02040503050406030204" pitchFamily="18" charset="0"/>
                              <a:ea typeface="等线" panose="02010600030101010101" pitchFamily="2" charset="-122"/>
                              <a:cs typeface="Times New Roman" panose="02020603050405020304" pitchFamily="18" charset="0"/>
                            </a:rPr>
                            <m:t>𝑑𝑥</m:t>
                          </m:r>
                        </m:den>
                      </m:f>
                    </m:oMath>
                  </m:oMathPara>
                </a14:m>
                <a:endParaRPr lang="zh-CN" altLang="zh-CN" sz="2200" i="1" dirty="0">
                  <a:solidFill>
                    <a:schemeClr val="tx2"/>
                  </a:solidFill>
                  <a:latin typeface="华文楷体" panose="02010600040101010101" charset="-122"/>
                  <a:ea typeface="华文楷体" panose="02010600040101010101" charset="-122"/>
                  <a:cs typeface="Times New Roman" panose="02020603050405020304" pitchFamily="18" charset="0"/>
                </a:endParaRPr>
              </a:p>
              <a:p>
                <a:pPr>
                  <a:spcAft>
                    <a:spcPts val="1200"/>
                  </a:spcAft>
                </a:pPr>
                <a:r>
                  <a:rPr lang="zh-CN" altLang="en-US" sz="2200" dirty="0">
                    <a:solidFill>
                      <a:schemeClr val="tx2"/>
                    </a:solidFill>
                    <a:latin typeface="华文楷体" panose="02010600040101010101" charset="-122"/>
                    <a:ea typeface="华文楷体" panose="02010600040101010101" charset="-122"/>
                    <a:cs typeface="Times New Roman" panose="02020603050405020304" pitchFamily="18" charset="0"/>
                  </a:rPr>
                  <a:t>微体积中的中子通量</a:t>
                </a:r>
                <a:endParaRPr lang="zh-CN" altLang="en-US" sz="2200" dirty="0">
                  <a:solidFill>
                    <a:schemeClr val="tx2"/>
                  </a:solidFill>
                  <a:latin typeface="华文楷体" panose="02010600040101010101" charset="-122"/>
                  <a:ea typeface="华文楷体" panose="02010600040101010101" charset="-122"/>
                  <a:cs typeface="Times New Roman" panose="02020603050405020304" pitchFamily="18" charset="0"/>
                </a:endParaRPr>
              </a:p>
              <a:p>
                <a:pPr>
                  <a:spcAft>
                    <a:spcPts val="1200"/>
                  </a:spcAft>
                </a:pPr>
                <a14:m>
                  <m:oMathPara xmlns:m="http://schemas.openxmlformats.org/officeDocument/2006/math">
                    <m:oMathParaPr>
                      <m:jc m:val="centerGroup"/>
                    </m:oMathParaPr>
                    <m:oMath xmlns:m="http://schemas.openxmlformats.org/officeDocument/2006/math">
                      <m:r>
                        <a:rPr lang="en-US" altLang="zh-CN" sz="2200" b="0" i="1" smtClean="0">
                          <a:solidFill>
                            <a:schemeClr val="tx2"/>
                          </a:solidFill>
                          <a:latin typeface="Cambria Math" panose="02040503050406030204" pitchFamily="18" charset="0"/>
                          <a:ea typeface="等线" panose="02010600030101010101" pitchFamily="2" charset="-122"/>
                          <a:cs typeface="Times New Roman" panose="02020603050405020304" pitchFamily="18" charset="0"/>
                        </a:rPr>
                        <m:t>𝜙</m:t>
                      </m:r>
                      <m:r>
                        <a:rPr lang="en-US" altLang="zh-CN" sz="2200" b="0" i="1" smtClean="0">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r>
                        <a:rPr lang="en-US" altLang="zh-CN" sz="2200" b="0" i="1" smtClean="0">
                          <a:solidFill>
                            <a:schemeClr val="tx2"/>
                          </a:solidFill>
                          <a:latin typeface="Cambria Math" panose="02040503050406030204" pitchFamily="18" charset="0"/>
                          <a:ea typeface="等线" panose="02010600030101010101" pitchFamily="2" charset="-122"/>
                          <a:cs typeface="Times New Roman" panose="02020603050405020304" pitchFamily="18" charset="0"/>
                        </a:rPr>
                        <m:t>𝑛𝑣</m:t>
                      </m:r>
                      <m:r>
                        <a:rPr lang="en-US" altLang="zh-CN" sz="2200" b="0" i="1" smtClean="0">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f>
                        <m:fPr>
                          <m:ctrlPr>
                            <a:rPr lang="zh-CN" altLang="zh-CN" sz="2200" i="1">
                              <a:solidFill>
                                <a:schemeClr val="tx2"/>
                              </a:solidFill>
                              <a:latin typeface="Cambria Math" panose="02040503050406030204" pitchFamily="18" charset="0"/>
                              <a:ea typeface="Cambria Math" panose="02040503050406030204" pitchFamily="18" charset="0"/>
                              <a:cs typeface="Times New Roman" panose="02020603050405020304" pitchFamily="18" charset="0"/>
                            </a:rPr>
                          </m:ctrlPr>
                        </m:fPr>
                        <m:num>
                          <m:d>
                            <m:dPr>
                              <m:ctrlPr>
                                <a:rPr lang="zh-CN" altLang="zh-CN" sz="2200" i="1">
                                  <a:solidFill>
                                    <a:schemeClr val="tx2"/>
                                  </a:solidFill>
                                  <a:latin typeface="Cambria Math" panose="02040503050406030204" pitchFamily="18" charset="0"/>
                                  <a:ea typeface="Cambria Math" panose="02040503050406030204" pitchFamily="18" charset="0"/>
                                  <a:cs typeface="Times New Roman" panose="02020603050405020304" pitchFamily="18" charset="0"/>
                                </a:rPr>
                              </m:ctrlPr>
                            </m:dPr>
                            <m:e>
                              <m:sSup>
                                <m:sSupPr>
                                  <m:ctrlPr>
                                    <a:rPr lang="zh-CN" altLang="zh-CN" sz="2200" i="1">
                                      <a:solidFill>
                                        <a:schemeClr val="tx2"/>
                                      </a:solidFill>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2200" b="0" i="1" smtClean="0">
                                      <a:solidFill>
                                        <a:schemeClr val="tx2"/>
                                      </a:solidFill>
                                      <a:latin typeface="Cambria Math" panose="02040503050406030204" pitchFamily="18" charset="0"/>
                                      <a:ea typeface="等线" panose="02010600030101010101" pitchFamily="2" charset="-122"/>
                                      <a:cs typeface="Times New Roman" panose="02020603050405020304" pitchFamily="18" charset="0"/>
                                    </a:rPr>
                                    <m:t>𝐽</m:t>
                                  </m:r>
                                </m:e>
                                <m:sup>
                                  <m:r>
                                    <a:rPr lang="en-US" altLang="zh-CN" sz="2200" b="0" i="1" smtClean="0">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sup>
                              </m:sSup>
                              <m:r>
                                <a:rPr lang="en-US" altLang="zh-CN" sz="2200" b="0" i="1" smtClean="0">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sSup>
                                <m:sSupPr>
                                  <m:ctrlPr>
                                    <a:rPr lang="zh-CN" altLang="zh-CN" sz="2200" i="1">
                                      <a:solidFill>
                                        <a:schemeClr val="tx2"/>
                                      </a:solidFill>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2200" b="0" i="1" smtClean="0">
                                      <a:solidFill>
                                        <a:schemeClr val="tx2"/>
                                      </a:solidFill>
                                      <a:latin typeface="Cambria Math" panose="02040503050406030204" pitchFamily="18" charset="0"/>
                                      <a:ea typeface="等线" panose="02010600030101010101" pitchFamily="2" charset="-122"/>
                                      <a:cs typeface="Times New Roman" panose="02020603050405020304" pitchFamily="18" charset="0"/>
                                    </a:rPr>
                                    <m:t>𝐽</m:t>
                                  </m:r>
                                </m:e>
                                <m:sup>
                                  <m:r>
                                    <a:rPr lang="en-US" altLang="zh-CN" sz="2200" b="0" i="1" smtClean="0">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sup>
                              </m:sSup>
                            </m:e>
                          </m:d>
                          <m:f>
                            <m:fPr>
                              <m:ctrlPr>
                                <a:rPr lang="zh-CN" altLang="zh-CN" sz="2200" i="1">
                                  <a:solidFill>
                                    <a:schemeClr val="tx2"/>
                                  </a:solidFill>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2200" b="0" i="1" smtClean="0">
                                  <a:solidFill>
                                    <a:schemeClr val="tx2"/>
                                  </a:solidFill>
                                  <a:latin typeface="Cambria Math" panose="02040503050406030204" pitchFamily="18" charset="0"/>
                                  <a:ea typeface="等线" panose="02010600030101010101" pitchFamily="2" charset="-122"/>
                                  <a:cs typeface="Times New Roman" panose="02020603050405020304" pitchFamily="18" charset="0"/>
                                </a:rPr>
                                <m:t>𝑙</m:t>
                              </m:r>
                            </m:num>
                            <m:den>
                              <m:r>
                                <a:rPr lang="en-US" altLang="zh-CN" sz="2200" b="0" i="1" smtClean="0">
                                  <a:solidFill>
                                    <a:schemeClr val="tx2"/>
                                  </a:solidFill>
                                  <a:latin typeface="Cambria Math" panose="02040503050406030204" pitchFamily="18" charset="0"/>
                                  <a:ea typeface="等线" panose="02010600030101010101" pitchFamily="2" charset="-122"/>
                                  <a:cs typeface="Times New Roman" panose="02020603050405020304" pitchFamily="18" charset="0"/>
                                </a:rPr>
                                <m:t>𝑣</m:t>
                              </m:r>
                            </m:den>
                          </m:f>
                        </m:num>
                        <m:den>
                          <m:r>
                            <a:rPr lang="en-US" altLang="zh-CN" sz="2200" b="0" i="1" smtClean="0">
                              <a:solidFill>
                                <a:schemeClr val="tx2"/>
                              </a:solidFill>
                              <a:latin typeface="Cambria Math" panose="02040503050406030204" pitchFamily="18" charset="0"/>
                              <a:ea typeface="等线" panose="02010600030101010101" pitchFamily="2" charset="-122"/>
                              <a:cs typeface="Times New Roman" panose="02020603050405020304" pitchFamily="18" charset="0"/>
                            </a:rPr>
                            <m:t>𝑑𝑥</m:t>
                          </m:r>
                        </m:den>
                      </m:f>
                      <m:r>
                        <a:rPr lang="en-US" altLang="zh-CN" sz="2200" b="0" i="1" smtClean="0">
                          <a:solidFill>
                            <a:schemeClr val="tx2"/>
                          </a:solidFill>
                          <a:latin typeface="Cambria Math" panose="02040503050406030204" pitchFamily="18" charset="0"/>
                          <a:ea typeface="等线" panose="02010600030101010101" pitchFamily="2" charset="-122"/>
                          <a:cs typeface="Times New Roman" panose="02020603050405020304" pitchFamily="18" charset="0"/>
                        </a:rPr>
                        <m:t>𝑣</m:t>
                      </m:r>
                      <m:r>
                        <a:rPr lang="en-US" altLang="zh-CN" sz="2200" b="0" i="1" smtClean="0">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f>
                        <m:fPr>
                          <m:ctrlPr>
                            <a:rPr lang="zh-CN" altLang="zh-CN" sz="2200" i="1">
                              <a:solidFill>
                                <a:schemeClr val="tx2"/>
                              </a:solidFill>
                              <a:latin typeface="Cambria Math" panose="02040503050406030204" pitchFamily="18" charset="0"/>
                              <a:ea typeface="Cambria Math" panose="02040503050406030204" pitchFamily="18" charset="0"/>
                              <a:cs typeface="Times New Roman" panose="02020603050405020304" pitchFamily="18" charset="0"/>
                            </a:rPr>
                          </m:ctrlPr>
                        </m:fPr>
                        <m:num>
                          <m:d>
                            <m:dPr>
                              <m:ctrlPr>
                                <a:rPr lang="zh-CN" altLang="zh-CN" sz="2200" i="1">
                                  <a:solidFill>
                                    <a:schemeClr val="tx2"/>
                                  </a:solidFill>
                                  <a:latin typeface="Cambria Math" panose="02040503050406030204" pitchFamily="18" charset="0"/>
                                  <a:ea typeface="Cambria Math" panose="02040503050406030204" pitchFamily="18" charset="0"/>
                                  <a:cs typeface="Times New Roman" panose="02020603050405020304" pitchFamily="18" charset="0"/>
                                </a:rPr>
                              </m:ctrlPr>
                            </m:dPr>
                            <m:e>
                              <m:sSup>
                                <m:sSupPr>
                                  <m:ctrlPr>
                                    <a:rPr lang="zh-CN" altLang="zh-CN" sz="2200" i="1">
                                      <a:solidFill>
                                        <a:schemeClr val="tx2"/>
                                      </a:solidFill>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2200" b="0" i="1" smtClean="0">
                                      <a:solidFill>
                                        <a:schemeClr val="tx2"/>
                                      </a:solidFill>
                                      <a:latin typeface="Cambria Math" panose="02040503050406030204" pitchFamily="18" charset="0"/>
                                      <a:ea typeface="等线" panose="02010600030101010101" pitchFamily="2" charset="-122"/>
                                      <a:cs typeface="Times New Roman" panose="02020603050405020304" pitchFamily="18" charset="0"/>
                                    </a:rPr>
                                    <m:t>𝐽</m:t>
                                  </m:r>
                                </m:e>
                                <m:sup>
                                  <m:r>
                                    <a:rPr lang="en-US" altLang="zh-CN" sz="2200" b="0" i="1" smtClean="0">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sup>
                              </m:sSup>
                              <m:r>
                                <a:rPr lang="en-US" altLang="zh-CN" sz="2200" b="0" i="1" smtClean="0">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sSup>
                                <m:sSupPr>
                                  <m:ctrlPr>
                                    <a:rPr lang="zh-CN" altLang="zh-CN" sz="2200" i="1">
                                      <a:solidFill>
                                        <a:schemeClr val="tx2"/>
                                      </a:solidFill>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2200" b="0" i="1" smtClean="0">
                                      <a:solidFill>
                                        <a:schemeClr val="tx2"/>
                                      </a:solidFill>
                                      <a:latin typeface="Cambria Math" panose="02040503050406030204" pitchFamily="18" charset="0"/>
                                      <a:ea typeface="等线" panose="02010600030101010101" pitchFamily="2" charset="-122"/>
                                      <a:cs typeface="Times New Roman" panose="02020603050405020304" pitchFamily="18" charset="0"/>
                                    </a:rPr>
                                    <m:t>𝐽</m:t>
                                  </m:r>
                                </m:e>
                                <m:sup>
                                  <m:r>
                                    <a:rPr lang="en-US" altLang="zh-CN" sz="2200" b="0" i="1" smtClean="0">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sup>
                              </m:sSup>
                            </m:e>
                          </m:d>
                          <m:r>
                            <a:rPr lang="en-US" altLang="zh-CN" sz="2200" b="0" i="1" smtClean="0">
                              <a:solidFill>
                                <a:schemeClr val="tx2"/>
                              </a:solidFill>
                              <a:latin typeface="Cambria Math" panose="02040503050406030204" pitchFamily="18" charset="0"/>
                              <a:ea typeface="等线" panose="02010600030101010101" pitchFamily="2" charset="-122"/>
                              <a:cs typeface="Times New Roman" panose="02020603050405020304" pitchFamily="18" charset="0"/>
                            </a:rPr>
                            <m:t>𝑙</m:t>
                          </m:r>
                        </m:num>
                        <m:den>
                          <m:r>
                            <a:rPr lang="en-US" altLang="zh-CN" sz="2200" b="0" i="1" smtClean="0">
                              <a:solidFill>
                                <a:schemeClr val="tx2"/>
                              </a:solidFill>
                              <a:latin typeface="Cambria Math" panose="02040503050406030204" pitchFamily="18" charset="0"/>
                              <a:ea typeface="等线" panose="02010600030101010101" pitchFamily="2" charset="-122"/>
                              <a:cs typeface="Times New Roman" panose="02020603050405020304" pitchFamily="18" charset="0"/>
                            </a:rPr>
                            <m:t>𝑑𝑥</m:t>
                          </m:r>
                        </m:den>
                      </m:f>
                    </m:oMath>
                  </m:oMathPara>
                </a14:m>
                <a:endParaRPr lang="zh-CN" altLang="zh-CN" sz="2200" i="1" dirty="0">
                  <a:solidFill>
                    <a:schemeClr val="tx2"/>
                  </a:solidFill>
                  <a:latin typeface="华文楷体" panose="02010600040101010101" charset="-122"/>
                  <a:ea typeface="华文楷体" panose="02010600040101010101" charset="-122"/>
                  <a:cs typeface="Times New Roman" panose="02020603050405020304" pitchFamily="18" charset="0"/>
                </a:endParaRPr>
              </a:p>
              <a:p>
                <a:pPr>
                  <a:lnSpc>
                    <a:spcPct val="150000"/>
                  </a:lnSpc>
                  <a:spcAft>
                    <a:spcPts val="1200"/>
                  </a:spcAft>
                </a:pPr>
                <a:r>
                  <a:rPr lang="zh-CN" altLang="zh-CN" sz="2200" dirty="0">
                    <a:solidFill>
                      <a:schemeClr val="tx2"/>
                    </a:solidFill>
                    <a:latin typeface="华文楷体" panose="02010600040101010101" charset="-122"/>
                    <a:ea typeface="华文楷体" panose="02010600040101010101" charset="-122"/>
                    <a:cs typeface="Times New Roman" panose="02020603050405020304" pitchFamily="18" charset="0"/>
                  </a:rPr>
                  <a:t>由于此种形状的体积的平均弦长是 </a:t>
                </a:r>
                <a14:m>
                  <m:oMath xmlns:m="http://schemas.openxmlformats.org/officeDocument/2006/math">
                    <m:r>
                      <m:rPr>
                        <m:sty m:val="p"/>
                      </m:rPr>
                      <a:rPr lang="en-US" altLang="zh-CN" sz="2200" b="0" i="0" smtClean="0">
                        <a:solidFill>
                          <a:schemeClr val="tx2"/>
                        </a:solidFill>
                        <a:latin typeface="Cambria Math" panose="02040503050406030204" pitchFamily="18" charset="0"/>
                        <a:ea typeface="等线" panose="02010600030101010101" pitchFamily="2" charset="-122"/>
                        <a:cs typeface="Times New Roman" panose="02020603050405020304" pitchFamily="18" charset="0"/>
                      </a:rPr>
                      <m:t>dx</m:t>
                    </m:r>
                  </m:oMath>
                </a14:m>
                <a:r>
                  <a:rPr lang="en-US" altLang="zh-CN" sz="2200" dirty="0">
                    <a:solidFill>
                      <a:schemeClr val="tx2"/>
                    </a:solidFill>
                    <a:latin typeface="华文楷体" panose="02010600040101010101" charset="-122"/>
                    <a:ea typeface="华文楷体" panose="02010600040101010101" charset="-122"/>
                    <a:cs typeface="Times New Roman" panose="02020603050405020304" pitchFamily="18" charset="0"/>
                  </a:rPr>
                  <a:t> </a:t>
                </a:r>
                <a:r>
                  <a:rPr lang="zh-CN" altLang="zh-CN" sz="2200" dirty="0">
                    <a:solidFill>
                      <a:schemeClr val="tx2"/>
                    </a:solidFill>
                    <a:latin typeface="华文楷体" panose="02010600040101010101" charset="-122"/>
                    <a:ea typeface="华文楷体" panose="02010600040101010101" charset="-122"/>
                    <a:cs typeface="Times New Roman" panose="02020603050405020304" pitchFamily="18" charset="0"/>
                  </a:rPr>
                  <a:t>的两倍</a:t>
                </a:r>
                <a:r>
                  <a:rPr lang="en-US" altLang="zh-CN" sz="2200" dirty="0">
                    <a:solidFill>
                      <a:schemeClr val="tx2"/>
                    </a:solidFill>
                    <a:latin typeface="华文楷体" panose="02010600040101010101" charset="-122"/>
                    <a:ea typeface="华文楷体" panose="02010600040101010101" charset="-122"/>
                    <a:cs typeface="Times New Roman" panose="02020603050405020304" pitchFamily="18" charset="0"/>
                  </a:rPr>
                  <a:t>, </a:t>
                </a:r>
                <a:r>
                  <a:rPr lang="zh-CN" altLang="zh-CN" sz="2200" dirty="0">
                    <a:solidFill>
                      <a:schemeClr val="tx2"/>
                    </a:solidFill>
                    <a:latin typeface="华文楷体" panose="02010600040101010101" charset="-122"/>
                    <a:ea typeface="华文楷体" panose="02010600040101010101" charset="-122"/>
                    <a:cs typeface="Times New Roman" panose="02020603050405020304" pitchFamily="18" charset="0"/>
                  </a:rPr>
                  <a:t>故上式中的 </a:t>
                </a:r>
                <a14:m>
                  <m:oMath xmlns:m="http://schemas.openxmlformats.org/officeDocument/2006/math">
                    <m:r>
                      <m:rPr>
                        <m:sty m:val="p"/>
                      </m:rPr>
                      <a:rPr lang="en-US" altLang="zh-CN" sz="2200" b="0" i="0" smtClean="0">
                        <a:solidFill>
                          <a:schemeClr val="tx2"/>
                        </a:solidFill>
                        <a:latin typeface="Cambria Math" panose="02040503050406030204" pitchFamily="18" charset="0"/>
                        <a:ea typeface="等线" panose="02010600030101010101" pitchFamily="2" charset="-122"/>
                        <a:cs typeface="Times New Roman" panose="02020603050405020304" pitchFamily="18" charset="0"/>
                      </a:rPr>
                      <m:t>l</m:t>
                    </m:r>
                    <m:r>
                      <a:rPr lang="en-US" altLang="zh-CN" sz="2200" b="0" i="0" smtClean="0">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r>
                      <m:rPr>
                        <m:sty m:val="p"/>
                      </m:rPr>
                      <a:rPr lang="en-US" altLang="zh-CN" sz="2200" b="0" i="0" smtClean="0">
                        <a:solidFill>
                          <a:schemeClr val="tx2"/>
                        </a:solidFill>
                        <a:latin typeface="Cambria Math" panose="02040503050406030204" pitchFamily="18" charset="0"/>
                        <a:ea typeface="等线" panose="02010600030101010101" pitchFamily="2" charset="-122"/>
                        <a:cs typeface="Times New Roman" panose="02020603050405020304" pitchFamily="18" charset="0"/>
                      </a:rPr>
                      <m:t>dx</m:t>
                    </m:r>
                    <m:r>
                      <a:rPr lang="en-US" altLang="zh-CN" sz="2200" b="0" i="0" smtClean="0">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r>
                      <a:rPr lang="en-US" altLang="zh-CN" sz="2200" b="0" i="0" smtClean="0">
                        <a:solidFill>
                          <a:schemeClr val="tx2"/>
                        </a:solidFill>
                        <a:latin typeface="Cambria Math" panose="02040503050406030204" pitchFamily="18" charset="0"/>
                        <a:ea typeface="等线" panose="02010600030101010101" pitchFamily="2" charset="-122"/>
                        <a:cs typeface="Times New Roman" panose="02020603050405020304" pitchFamily="18" charset="0"/>
                      </a:rPr>
                      <m:t>2</m:t>
                    </m:r>
                  </m:oMath>
                </a14:m>
                <a:br>
                  <a:rPr lang="en-US" altLang="zh-CN" sz="2200" dirty="0">
                    <a:solidFill>
                      <a:schemeClr val="tx2"/>
                    </a:solidFill>
                    <a:latin typeface="华文楷体" panose="02010600040101010101" charset="-122"/>
                    <a:ea typeface="华文楷体" panose="02010600040101010101" charset="-122"/>
                    <a:cs typeface="Times New Roman" panose="02020603050405020304" pitchFamily="18" charset="0"/>
                  </a:rPr>
                </a:br>
                <a:r>
                  <a:rPr lang="zh-CN" altLang="zh-CN" sz="2200" dirty="0">
                    <a:solidFill>
                      <a:schemeClr val="tx2"/>
                    </a:solidFill>
                    <a:latin typeface="华文楷体" panose="02010600040101010101" charset="-122"/>
                    <a:ea typeface="华文楷体" panose="02010600040101010101" charset="-122"/>
                    <a:cs typeface="Times New Roman" panose="02020603050405020304" pitchFamily="18" charset="0"/>
                  </a:rPr>
                  <a:t>所以 </a:t>
                </a:r>
                <a14:m>
                  <m:oMath xmlns:m="http://schemas.openxmlformats.org/officeDocument/2006/math">
                    <m:r>
                      <a:rPr lang="en-US" altLang="zh-CN" sz="2200" b="0" i="1" smtClean="0">
                        <a:solidFill>
                          <a:schemeClr val="tx2"/>
                        </a:solidFill>
                        <a:latin typeface="Cambria Math" panose="02040503050406030204" pitchFamily="18" charset="0"/>
                        <a:ea typeface="等线" panose="02010600030101010101" pitchFamily="2" charset="-122"/>
                        <a:cs typeface="Times New Roman" panose="02020603050405020304" pitchFamily="18" charset="0"/>
                      </a:rPr>
                      <m:t>𝜙</m:t>
                    </m:r>
                    <m:r>
                      <a:rPr lang="en-US" altLang="zh-CN" sz="2200" b="0" i="1" smtClean="0">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r>
                      <a:rPr lang="en-US" altLang="zh-CN" sz="2200" b="0" i="1" smtClean="0">
                        <a:solidFill>
                          <a:schemeClr val="tx2"/>
                        </a:solidFill>
                        <a:latin typeface="Cambria Math" panose="02040503050406030204" pitchFamily="18" charset="0"/>
                        <a:ea typeface="等线" panose="02010600030101010101" pitchFamily="2" charset="-122"/>
                        <a:cs typeface="Times New Roman" panose="02020603050405020304" pitchFamily="18" charset="0"/>
                      </a:rPr>
                      <m:t>2</m:t>
                    </m:r>
                    <m:d>
                      <m:dPr>
                        <m:ctrlPr>
                          <a:rPr lang="zh-CN" altLang="zh-CN" sz="2200" i="1">
                            <a:solidFill>
                              <a:schemeClr val="tx2"/>
                            </a:solidFill>
                            <a:latin typeface="Cambria Math" panose="02040503050406030204" pitchFamily="18" charset="0"/>
                            <a:ea typeface="Cambria Math" panose="02040503050406030204" pitchFamily="18" charset="0"/>
                            <a:cs typeface="Times New Roman" panose="02020603050405020304" pitchFamily="18" charset="0"/>
                          </a:rPr>
                        </m:ctrlPr>
                      </m:dPr>
                      <m:e>
                        <m:sSup>
                          <m:sSupPr>
                            <m:ctrlPr>
                              <a:rPr lang="zh-CN" altLang="zh-CN" sz="2200" i="1">
                                <a:solidFill>
                                  <a:schemeClr val="tx2"/>
                                </a:solidFill>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2200" b="0" i="1" smtClean="0">
                                <a:solidFill>
                                  <a:schemeClr val="tx2"/>
                                </a:solidFill>
                                <a:latin typeface="Cambria Math" panose="02040503050406030204" pitchFamily="18" charset="0"/>
                                <a:ea typeface="等线" panose="02010600030101010101" pitchFamily="2" charset="-122"/>
                                <a:cs typeface="Times New Roman" panose="02020603050405020304" pitchFamily="18" charset="0"/>
                              </a:rPr>
                              <m:t>𝐽</m:t>
                            </m:r>
                          </m:e>
                          <m:sup>
                            <m:r>
                              <a:rPr lang="en-US" altLang="zh-CN" sz="2200" b="0" i="1" smtClean="0">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sup>
                        </m:sSup>
                        <m:r>
                          <a:rPr lang="en-US" altLang="zh-CN" sz="2200" b="0" i="1" smtClean="0">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sSup>
                          <m:sSupPr>
                            <m:ctrlPr>
                              <a:rPr lang="zh-CN" altLang="zh-CN" sz="2200" i="1">
                                <a:solidFill>
                                  <a:schemeClr val="tx2"/>
                                </a:solidFill>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2200" b="0" i="1" smtClean="0">
                                <a:solidFill>
                                  <a:schemeClr val="tx2"/>
                                </a:solidFill>
                                <a:latin typeface="Cambria Math" panose="02040503050406030204" pitchFamily="18" charset="0"/>
                                <a:ea typeface="等线" panose="02010600030101010101" pitchFamily="2" charset="-122"/>
                                <a:cs typeface="Times New Roman" panose="02020603050405020304" pitchFamily="18" charset="0"/>
                              </a:rPr>
                              <m:t>𝐽</m:t>
                            </m:r>
                          </m:e>
                          <m:sup>
                            <m:r>
                              <a:rPr lang="en-US" altLang="zh-CN" sz="2200" b="0" i="1" smtClean="0">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sup>
                        </m:sSup>
                      </m:e>
                    </m:d>
                  </m:oMath>
                </a14:m>
                <a:br>
                  <a:rPr lang="en-US" altLang="zh-CN" sz="2200" dirty="0">
                    <a:solidFill>
                      <a:schemeClr val="tx2"/>
                    </a:solidFill>
                    <a:latin typeface="华文楷体" panose="02010600040101010101" charset="-122"/>
                    <a:ea typeface="华文楷体" panose="02010600040101010101" charset="-122"/>
                    <a:cs typeface="Times New Roman" panose="02020603050405020304" pitchFamily="18" charset="0"/>
                  </a:rPr>
                </a:br>
                <a:r>
                  <a:rPr lang="zh-CN" altLang="zh-CN" sz="2200" dirty="0">
                    <a:solidFill>
                      <a:schemeClr val="tx2"/>
                    </a:solidFill>
                    <a:latin typeface="华文楷体" panose="02010600040101010101" charset="-122"/>
                    <a:ea typeface="华文楷体" panose="02010600040101010101" charset="-122"/>
                    <a:cs typeface="Times New Roman" panose="02020603050405020304" pitchFamily="18" charset="0"/>
                  </a:rPr>
                  <a:t>为什么从两个面流出的中子数就是微体积中的中子数呢</a:t>
                </a:r>
                <a:r>
                  <a:rPr lang="en-US" altLang="zh-CN" sz="2200" dirty="0">
                    <a:solidFill>
                      <a:schemeClr val="tx2"/>
                    </a:solidFill>
                    <a:latin typeface="华文楷体" panose="02010600040101010101" charset="-122"/>
                    <a:ea typeface="华文楷体" panose="02010600040101010101" charset="-122"/>
                    <a:cs typeface="Times New Roman" panose="02020603050405020304" pitchFamily="18" charset="0"/>
                  </a:rPr>
                  <a:t>? </a:t>
                </a:r>
                <a:r>
                  <a:rPr lang="zh-CN" altLang="zh-CN" sz="2200" dirty="0">
                    <a:solidFill>
                      <a:schemeClr val="tx2"/>
                    </a:solidFill>
                    <a:latin typeface="华文楷体" panose="02010600040101010101" charset="-122"/>
                    <a:ea typeface="华文楷体" panose="02010600040101010101" charset="-122"/>
                    <a:cs typeface="Times New Roman" panose="02020603050405020304" pitchFamily="18" charset="0"/>
                  </a:rPr>
                  <a:t>因为我们是把一个面</a:t>
                </a:r>
                <a:r>
                  <a:rPr lang="en-US" altLang="zh-CN" sz="2200" dirty="0">
                    <a:solidFill>
                      <a:schemeClr val="tx2"/>
                    </a:solidFill>
                    <a:latin typeface="华文楷体" panose="02010600040101010101" charset="-122"/>
                    <a:ea typeface="华文楷体" panose="02010600040101010101" charset="-122"/>
                    <a:cs typeface="Times New Roman" panose="02020603050405020304" pitchFamily="18" charset="0"/>
                  </a:rPr>
                  <a:t>“</a:t>
                </a:r>
                <a:r>
                  <a:rPr lang="zh-CN" altLang="zh-CN" sz="2200" dirty="0">
                    <a:solidFill>
                      <a:schemeClr val="tx2"/>
                    </a:solidFill>
                    <a:latin typeface="华文楷体" panose="02010600040101010101" charset="-122"/>
                    <a:ea typeface="华文楷体" panose="02010600040101010101" charset="-122"/>
                    <a:cs typeface="Times New Roman" panose="02020603050405020304" pitchFamily="18" charset="0"/>
                  </a:rPr>
                  <a:t>剖</a:t>
                </a:r>
                <a:r>
                  <a:rPr lang="en-US" altLang="zh-CN" sz="2200" dirty="0">
                    <a:solidFill>
                      <a:schemeClr val="tx2"/>
                    </a:solidFill>
                    <a:latin typeface="华文楷体" panose="02010600040101010101" charset="-122"/>
                    <a:ea typeface="华文楷体" panose="02010600040101010101" charset="-122"/>
                    <a:cs typeface="Times New Roman" panose="02020603050405020304" pitchFamily="18" charset="0"/>
                  </a:rPr>
                  <a:t>”</a:t>
                </a:r>
                <a:r>
                  <a:rPr lang="zh-CN" altLang="zh-CN" sz="2200" dirty="0">
                    <a:solidFill>
                      <a:schemeClr val="tx2"/>
                    </a:solidFill>
                    <a:latin typeface="华文楷体" panose="02010600040101010101" charset="-122"/>
                    <a:ea typeface="华文楷体" panose="02010600040101010101" charset="-122"/>
                    <a:cs typeface="Times New Roman" panose="02020603050405020304" pitchFamily="18" charset="0"/>
                  </a:rPr>
                  <a:t>为两个面，中间的间隙无穷小，</a:t>
                </a:r>
                <a:r>
                  <a:rPr lang="zh-CN" altLang="en-US" sz="2200" dirty="0">
                    <a:solidFill>
                      <a:schemeClr val="tx2"/>
                    </a:solidFill>
                    <a:latin typeface="华文楷体" panose="02010600040101010101" charset="-122"/>
                    <a:ea typeface="华文楷体" panose="02010600040101010101" charset="-122"/>
                    <a:cs typeface="Times New Roman" panose="02020603050405020304" pitchFamily="18" charset="0"/>
                  </a:rPr>
                  <a:t>攒</a:t>
                </a:r>
                <a:r>
                  <a:rPr lang="zh-CN" altLang="zh-CN" sz="2200" dirty="0">
                    <a:solidFill>
                      <a:schemeClr val="tx2"/>
                    </a:solidFill>
                    <a:latin typeface="华文楷体" panose="02010600040101010101" charset="-122"/>
                    <a:ea typeface="华文楷体" panose="02010600040101010101" charset="-122"/>
                    <a:cs typeface="Times New Roman" panose="02020603050405020304" pitchFamily="18" charset="0"/>
                  </a:rPr>
                  <a:t>不下中子。</a:t>
                </a:r>
                <a:endParaRPr lang="zh-CN" altLang="zh-CN" sz="2200" dirty="0">
                  <a:solidFill>
                    <a:schemeClr val="tx2"/>
                  </a:solidFill>
                  <a:latin typeface="华文楷体" panose="02010600040101010101" charset="-122"/>
                  <a:ea typeface="华文楷体" panose="02010600040101010101" charset="-122"/>
                  <a:cs typeface="Times New Roman" panose="02020603050405020304" pitchFamily="18" charset="0"/>
                </a:endParaRPr>
              </a:p>
            </p:txBody>
          </p:sp>
        </mc:Choice>
        <mc:Fallback>
          <p:sp>
            <p:nvSpPr>
              <p:cNvPr id="7" name="矩形 6"/>
              <p:cNvSpPr>
                <a:spLocks noRot="1" noChangeAspect="1" noMove="1" noResize="1" noEditPoints="1" noAdjustHandles="1" noChangeArrowheads="1" noChangeShapeType="1" noTextEdit="1"/>
              </p:cNvSpPr>
              <p:nvPr/>
            </p:nvSpPr>
            <p:spPr>
              <a:xfrm>
                <a:off x="179512" y="575153"/>
                <a:ext cx="7056784" cy="6112699"/>
              </a:xfrm>
              <a:prstGeom prst="rect">
                <a:avLst/>
              </a:prstGeom>
              <a:blipFill rotWithShape="1">
                <a:blip r:embed="rId1"/>
                <a:stretch>
                  <a:fillRect l="-6" t="-8" r="7" b="1"/>
                </a:stretch>
              </a:blipFill>
            </p:spPr>
            <p:txBody>
              <a:bodyPr/>
              <a:lstStyle/>
              <a:p>
                <a:r>
                  <a:rPr lang="zh-CN" altLang="en-US">
                    <a:noFill/>
                  </a:rPr>
                  <a:t> </a:t>
                </a:r>
              </a:p>
            </p:txBody>
          </p:sp>
        </mc:Fallback>
      </mc:AlternateContent>
      <p:pic>
        <p:nvPicPr>
          <p:cNvPr id="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43471" y="1700808"/>
            <a:ext cx="2193925" cy="219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标题 1"/>
          <p:cNvSpPr>
            <a:spLocks noGrp="1"/>
          </p:cNvSpPr>
          <p:nvPr>
            <p:ph type="title"/>
          </p:nvPr>
        </p:nvSpPr>
        <p:spPr>
          <a:xfrm>
            <a:off x="320138" y="44624"/>
            <a:ext cx="8503201" cy="504056"/>
          </a:xfrm>
        </p:spPr>
        <p:txBody>
          <a:bodyPr/>
          <a:lstStyle/>
          <a:p>
            <a:pPr algn="l"/>
            <a:r>
              <a:rPr lang="zh-CN" altLang="en-US" dirty="0"/>
              <a:t>与中子流相关其它课本习题</a:t>
            </a:r>
            <a:endParaRPr lang="zh-CN" altLang="en-US" dirty="0"/>
          </a:p>
        </p:txBody>
      </p:sp>
    </p:spTree>
  </p:cSld>
  <p:clrMapOvr>
    <a:masterClrMapping/>
  </p:clrMapOvr>
</p:sld>
</file>

<file path=ppt/theme/theme1.xml><?xml version="1.0" encoding="utf-8"?>
<a:theme xmlns:a="http://schemas.openxmlformats.org/drawingml/2006/main" name="REAL团队PPT模板">
  <a:themeElements>
    <a:clrScheme name="Default Design 1">
      <a:dk1>
        <a:srgbClr val="666699"/>
      </a:dk1>
      <a:lt1>
        <a:srgbClr val="FFFFFF"/>
      </a:lt1>
      <a:dk2>
        <a:srgbClr val="000000"/>
      </a:dk2>
      <a:lt2>
        <a:srgbClr val="F7F4D5"/>
      </a:lt2>
      <a:accent1>
        <a:srgbClr val="59B2D1"/>
      </a:accent1>
      <a:accent2>
        <a:srgbClr val="C78DD7"/>
      </a:accent2>
      <a:accent3>
        <a:srgbClr val="FFFFFF"/>
      </a:accent3>
      <a:accent4>
        <a:srgbClr val="565682"/>
      </a:accent4>
      <a:accent5>
        <a:srgbClr val="B5D5E5"/>
      </a:accent5>
      <a:accent6>
        <a:srgbClr val="B47FC3"/>
      </a:accent6>
      <a:hlink>
        <a:srgbClr val="33B976"/>
      </a:hlink>
      <a:folHlink>
        <a:srgbClr val="878FA5"/>
      </a:folHlink>
    </a:clrScheme>
    <a:fontScheme name="Default Design">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1600" baseline="0" dirty="0" smtClean="0">
            <a:solidFill>
              <a:schemeClr val="tx2"/>
            </a:solidFill>
            <a:latin typeface="Times New Roman" panose="02020603050405020304" pitchFamily="18" charset="0"/>
            <a:ea typeface="仿宋" panose="02010609060101010101" pitchFamily="49" charset="-122"/>
          </a:defRPr>
        </a:defPPr>
      </a:lstStyle>
    </a:txDef>
  </a:objectDefaults>
  <a:extraClrSchemeLst>
    <a:extraClrScheme>
      <a:clrScheme name="Default Design 1">
        <a:dk1>
          <a:srgbClr val="666699"/>
        </a:dk1>
        <a:lt1>
          <a:srgbClr val="FFFFFF"/>
        </a:lt1>
        <a:dk2>
          <a:srgbClr val="000000"/>
        </a:dk2>
        <a:lt2>
          <a:srgbClr val="F7F4D5"/>
        </a:lt2>
        <a:accent1>
          <a:srgbClr val="59B2D1"/>
        </a:accent1>
        <a:accent2>
          <a:srgbClr val="C78DD7"/>
        </a:accent2>
        <a:accent3>
          <a:srgbClr val="FFFFFF"/>
        </a:accent3>
        <a:accent4>
          <a:srgbClr val="565682"/>
        </a:accent4>
        <a:accent5>
          <a:srgbClr val="B5D5E5"/>
        </a:accent5>
        <a:accent6>
          <a:srgbClr val="B47FC3"/>
        </a:accent6>
        <a:hlink>
          <a:srgbClr val="33B976"/>
        </a:hlink>
        <a:folHlink>
          <a:srgbClr val="878FA5"/>
        </a:folHlink>
      </a:clrScheme>
      <a:clrMap bg1="lt1" tx1="dk1" bg2="lt2" tx2="dk2" accent1="accent1" accent2="accent2" accent3="accent3" accent4="accent4" accent5="accent5" accent6="accent6" hlink="hlink" folHlink="folHlink"/>
    </a:extraClrScheme>
    <a:extraClrScheme>
      <a:clrScheme name="Default Design 2">
        <a:dk1>
          <a:srgbClr val="29698D"/>
        </a:dk1>
        <a:lt1>
          <a:srgbClr val="FFFFFF"/>
        </a:lt1>
        <a:dk2>
          <a:srgbClr val="000000"/>
        </a:dk2>
        <a:lt2>
          <a:srgbClr val="D6E1E2"/>
        </a:lt2>
        <a:accent1>
          <a:srgbClr val="8F94A7"/>
        </a:accent1>
        <a:accent2>
          <a:srgbClr val="FF9933"/>
        </a:accent2>
        <a:accent3>
          <a:srgbClr val="FFFFFF"/>
        </a:accent3>
        <a:accent4>
          <a:srgbClr val="215978"/>
        </a:accent4>
        <a:accent5>
          <a:srgbClr val="C6C8D0"/>
        </a:accent5>
        <a:accent6>
          <a:srgbClr val="E78A2D"/>
        </a:accent6>
        <a:hlink>
          <a:srgbClr val="00CC99"/>
        </a:hlink>
        <a:folHlink>
          <a:srgbClr val="985CCE"/>
        </a:folHlink>
      </a:clrScheme>
      <a:clrMap bg1="lt1" tx1="dk1" bg2="lt2" tx2="dk2" accent1="accent1" accent2="accent2" accent3="accent3" accent4="accent4" accent5="accent5" accent6="accent6" hlink="hlink" folHlink="folHlink"/>
    </a:extraClrScheme>
    <a:extraClrScheme>
      <a:clrScheme name="Default Design 3">
        <a:dk1>
          <a:srgbClr val="1D528D"/>
        </a:dk1>
        <a:lt1>
          <a:srgbClr val="FFFFFF"/>
        </a:lt1>
        <a:dk2>
          <a:srgbClr val="000000"/>
        </a:dk2>
        <a:lt2>
          <a:srgbClr val="DDDDDD"/>
        </a:lt2>
        <a:accent1>
          <a:srgbClr val="8AAECE"/>
        </a:accent1>
        <a:accent2>
          <a:srgbClr val="009999"/>
        </a:accent2>
        <a:accent3>
          <a:srgbClr val="FFFFFF"/>
        </a:accent3>
        <a:accent4>
          <a:srgbClr val="174578"/>
        </a:accent4>
        <a:accent5>
          <a:srgbClr val="C4D3E3"/>
        </a:accent5>
        <a:accent6>
          <a:srgbClr val="008A8A"/>
        </a:accent6>
        <a:hlink>
          <a:srgbClr val="CA3B1E"/>
        </a:hlink>
        <a:folHlink>
          <a:srgbClr val="003399"/>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REAL Template Eng Ver.">
  <a:themeElements>
    <a:clrScheme name="Default Design 1">
      <a:dk1>
        <a:srgbClr val="666699"/>
      </a:dk1>
      <a:lt1>
        <a:srgbClr val="FFFFFF"/>
      </a:lt1>
      <a:dk2>
        <a:srgbClr val="000000"/>
      </a:dk2>
      <a:lt2>
        <a:srgbClr val="F7F4D5"/>
      </a:lt2>
      <a:accent1>
        <a:srgbClr val="59B2D1"/>
      </a:accent1>
      <a:accent2>
        <a:srgbClr val="C78DD7"/>
      </a:accent2>
      <a:accent3>
        <a:srgbClr val="FFFFFF"/>
      </a:accent3>
      <a:accent4>
        <a:srgbClr val="565682"/>
      </a:accent4>
      <a:accent5>
        <a:srgbClr val="B5D5E5"/>
      </a:accent5>
      <a:accent6>
        <a:srgbClr val="B47FC3"/>
      </a:accent6>
      <a:hlink>
        <a:srgbClr val="33B976"/>
      </a:hlink>
      <a:folHlink>
        <a:srgbClr val="878FA5"/>
      </a:folHlink>
    </a:clrScheme>
    <a:fontScheme name="Default Design">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Default Design 1">
        <a:dk1>
          <a:srgbClr val="666699"/>
        </a:dk1>
        <a:lt1>
          <a:srgbClr val="FFFFFF"/>
        </a:lt1>
        <a:dk2>
          <a:srgbClr val="000000"/>
        </a:dk2>
        <a:lt2>
          <a:srgbClr val="F7F4D5"/>
        </a:lt2>
        <a:accent1>
          <a:srgbClr val="59B2D1"/>
        </a:accent1>
        <a:accent2>
          <a:srgbClr val="C78DD7"/>
        </a:accent2>
        <a:accent3>
          <a:srgbClr val="FFFFFF"/>
        </a:accent3>
        <a:accent4>
          <a:srgbClr val="565682"/>
        </a:accent4>
        <a:accent5>
          <a:srgbClr val="B5D5E5"/>
        </a:accent5>
        <a:accent6>
          <a:srgbClr val="B47FC3"/>
        </a:accent6>
        <a:hlink>
          <a:srgbClr val="33B976"/>
        </a:hlink>
        <a:folHlink>
          <a:srgbClr val="878FA5"/>
        </a:folHlink>
      </a:clrScheme>
      <a:clrMap bg1="lt1" tx1="dk1" bg2="lt2" tx2="dk2" accent1="accent1" accent2="accent2" accent3="accent3" accent4="accent4" accent5="accent5" accent6="accent6" hlink="hlink" folHlink="folHlink"/>
    </a:extraClrScheme>
    <a:extraClrScheme>
      <a:clrScheme name="Default Design 2">
        <a:dk1>
          <a:srgbClr val="29698D"/>
        </a:dk1>
        <a:lt1>
          <a:srgbClr val="FFFFFF"/>
        </a:lt1>
        <a:dk2>
          <a:srgbClr val="000000"/>
        </a:dk2>
        <a:lt2>
          <a:srgbClr val="D6E1E2"/>
        </a:lt2>
        <a:accent1>
          <a:srgbClr val="8F94A7"/>
        </a:accent1>
        <a:accent2>
          <a:srgbClr val="FF9933"/>
        </a:accent2>
        <a:accent3>
          <a:srgbClr val="FFFFFF"/>
        </a:accent3>
        <a:accent4>
          <a:srgbClr val="215978"/>
        </a:accent4>
        <a:accent5>
          <a:srgbClr val="C6C8D0"/>
        </a:accent5>
        <a:accent6>
          <a:srgbClr val="E78A2D"/>
        </a:accent6>
        <a:hlink>
          <a:srgbClr val="00CC99"/>
        </a:hlink>
        <a:folHlink>
          <a:srgbClr val="985CCE"/>
        </a:folHlink>
      </a:clrScheme>
      <a:clrMap bg1="lt1" tx1="dk1" bg2="lt2" tx2="dk2" accent1="accent1" accent2="accent2" accent3="accent3" accent4="accent4" accent5="accent5" accent6="accent6" hlink="hlink" folHlink="folHlink"/>
    </a:extraClrScheme>
    <a:extraClrScheme>
      <a:clrScheme name="Default Design 3">
        <a:dk1>
          <a:srgbClr val="1D528D"/>
        </a:dk1>
        <a:lt1>
          <a:srgbClr val="FFFFFF"/>
        </a:lt1>
        <a:dk2>
          <a:srgbClr val="000000"/>
        </a:dk2>
        <a:lt2>
          <a:srgbClr val="DDDDDD"/>
        </a:lt2>
        <a:accent1>
          <a:srgbClr val="8AAECE"/>
        </a:accent1>
        <a:accent2>
          <a:srgbClr val="009999"/>
        </a:accent2>
        <a:accent3>
          <a:srgbClr val="FFFFFF"/>
        </a:accent3>
        <a:accent4>
          <a:srgbClr val="174578"/>
        </a:accent4>
        <a:accent5>
          <a:srgbClr val="C4D3E3"/>
        </a:accent5>
        <a:accent6>
          <a:srgbClr val="008A8A"/>
        </a:accent6>
        <a:hlink>
          <a:srgbClr val="CA3B1E"/>
        </a:hlink>
        <a:folHlink>
          <a:srgbClr val="003399"/>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REAL团队PPT模板</Template>
  <TotalTime>0</TotalTime>
  <Words>14732</Words>
  <Application>WPS 演示</Application>
  <PresentationFormat>全屏显示(4:3)</PresentationFormat>
  <Paragraphs>369</Paragraphs>
  <Slides>35</Slides>
  <Notes>3</Notes>
  <HiddenSlides>0</HiddenSlides>
  <MMClips>0</MMClips>
  <ScaleCrop>false</ScaleCrop>
  <HeadingPairs>
    <vt:vector size="8" baseType="variant">
      <vt:variant>
        <vt:lpstr>已用的字体</vt:lpstr>
      </vt:variant>
      <vt:variant>
        <vt:i4>19</vt:i4>
      </vt:variant>
      <vt:variant>
        <vt:lpstr>主题</vt:lpstr>
      </vt:variant>
      <vt:variant>
        <vt:i4>2</vt:i4>
      </vt:variant>
      <vt:variant>
        <vt:lpstr>嵌入 OLE 服务器</vt:lpstr>
      </vt:variant>
      <vt:variant>
        <vt:i4>2</vt:i4>
      </vt:variant>
      <vt:variant>
        <vt:lpstr>幻灯片标题</vt:lpstr>
      </vt:variant>
      <vt:variant>
        <vt:i4>35</vt:i4>
      </vt:variant>
    </vt:vector>
  </HeadingPairs>
  <TitlesOfParts>
    <vt:vector size="58" baseType="lpstr">
      <vt:lpstr>Arial</vt:lpstr>
      <vt:lpstr>宋体</vt:lpstr>
      <vt:lpstr>Wingdings</vt:lpstr>
      <vt:lpstr>Times New Roman</vt:lpstr>
      <vt:lpstr>仿宋</vt:lpstr>
      <vt:lpstr>隶书</vt:lpstr>
      <vt:lpstr>黑体</vt:lpstr>
      <vt:lpstr>华文楷体</vt:lpstr>
      <vt:lpstr>Verdana</vt:lpstr>
      <vt:lpstr>STFangsong</vt:lpstr>
      <vt:lpstr>华文琥珀</vt:lpstr>
      <vt:lpstr>Cambria Math</vt:lpstr>
      <vt:lpstr>微软雅黑</vt:lpstr>
      <vt:lpstr>Arial Unicode MS</vt:lpstr>
      <vt:lpstr>Calibri</vt:lpstr>
      <vt:lpstr>等线</vt:lpstr>
      <vt:lpstr>BatangChe</vt:lpstr>
      <vt:lpstr>Montserrat ExtraLight</vt:lpstr>
      <vt:lpstr>Asana Math</vt:lpstr>
      <vt:lpstr>REAL团队PPT模板</vt:lpstr>
      <vt:lpstr>REAL Template Eng Ver.</vt:lpstr>
      <vt:lpstr>Equation.DSMT4</vt:lpstr>
      <vt:lpstr>Equation.DSMT4</vt:lpstr>
      <vt:lpstr>第二章 单速中子扩散理论</vt:lpstr>
      <vt:lpstr>评分标准</vt:lpstr>
      <vt:lpstr>中子通量,中子流</vt:lpstr>
      <vt:lpstr>稳态单能中子扩散方程</vt:lpstr>
      <vt:lpstr>中子通量密度（或中子流）准确求解与斐克定律的应用</vt:lpstr>
      <vt:lpstr>与中子流相关其它课本习题</vt:lpstr>
      <vt:lpstr>与中子流相关其它课本习题</vt:lpstr>
      <vt:lpstr>与中子流相关其它课本习题</vt:lpstr>
      <vt:lpstr>与中子流相关其它课本习题</vt:lpstr>
      <vt:lpstr>坐标系建立及转换</vt:lpstr>
      <vt:lpstr>坐标系建立及转换</vt:lpstr>
      <vt:lpstr>求解中子流密度</vt:lpstr>
      <vt:lpstr>求解中子流密度</vt:lpstr>
      <vt:lpstr>PowerPoint 演示文稿</vt:lpstr>
      <vt:lpstr>点源--- 叠加原理</vt:lpstr>
      <vt:lpstr>点源</vt:lpstr>
      <vt:lpstr>点源--- 斐克定律</vt:lpstr>
      <vt:lpstr>斐克定律不成立</vt:lpstr>
      <vt:lpstr>外源</vt:lpstr>
      <vt:lpstr>边界条件确定</vt:lpstr>
      <vt:lpstr>边界条件确定</vt:lpstr>
      <vt:lpstr>PowerPoint 演示文稿</vt:lpstr>
      <vt:lpstr>PowerPoint 演示文稿</vt:lpstr>
      <vt:lpstr>有源（非对称问题）</vt:lpstr>
      <vt:lpstr>均匀分布体源</vt:lpstr>
      <vt:lpstr>均匀分布体源</vt:lpstr>
      <vt:lpstr>均匀分布体源</vt:lpstr>
      <vt:lpstr>双区扩散方程</vt:lpstr>
      <vt:lpstr>PowerPoint 演示文稿</vt:lpstr>
      <vt:lpstr>叠加原理</vt:lpstr>
      <vt:lpstr>叠加原理</vt:lpstr>
      <vt:lpstr>思考题</vt:lpstr>
      <vt:lpstr>PowerPoint 演示文稿</vt:lpstr>
      <vt:lpstr>PowerPoint 演示文稿</vt:lpstr>
      <vt:lpstr>谢谢大家</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RMC燃耗数据库及控制棒项目进展汇报</dc:title>
  <dc:creator>Microsoft Office User</dc:creator>
  <cp:lastModifiedBy>luohao</cp:lastModifiedBy>
  <cp:revision>130</cp:revision>
  <cp:lastPrinted>2023-04-05T11:09:51Z</cp:lastPrinted>
  <dcterms:created xsi:type="dcterms:W3CDTF">2023-04-05T11:09:51Z</dcterms:created>
  <dcterms:modified xsi:type="dcterms:W3CDTF">2023-04-05T11:09:51Z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
  </property>
  <property fmtid="{D5CDD505-2E9C-101B-9397-08002B2CF9AE}" pid="3" name="KSOProductBuildVer">
    <vt:lpwstr>2052-11.1.0.11664</vt:lpwstr>
  </property>
</Properties>
</file>