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sldIdLst>
    <p:sldId id="256" r:id="rId2"/>
    <p:sldId id="315" r:id="rId3"/>
    <p:sldId id="316" r:id="rId4"/>
    <p:sldId id="317" r:id="rId5"/>
    <p:sldId id="318" r:id="rId6"/>
    <p:sldId id="320" r:id="rId7"/>
    <p:sldId id="280" r:id="rId8"/>
    <p:sldId id="294" r:id="rId9"/>
    <p:sldId id="295" r:id="rId10"/>
    <p:sldId id="296" r:id="rId11"/>
    <p:sldId id="297" r:id="rId12"/>
    <p:sldId id="298" r:id="rId13"/>
    <p:sldId id="263" r:id="rId14"/>
    <p:sldId id="281" r:id="rId15"/>
    <p:sldId id="293" r:id="rId16"/>
    <p:sldId id="299" r:id="rId17"/>
    <p:sldId id="300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png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592EB-EBBF-4462-BCAB-6FB2B5D4FB89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904B1-8F91-4617-A221-BDCEE53A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6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F75104-FC0C-4CDE-A3F2-F9645FD227C9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7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1FB3D-41D9-4187-A8AA-37C3DA99B03B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7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F2D295-D47F-44BE-9DE0-1D4B56664D37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0CFA58-84B6-43DD-A983-248F1D1E9A4B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5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4950-228E-42B0-AEC0-D95C7992268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F6A1-2F20-4B53-9AE4-2F1B9F80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4950-228E-42B0-AEC0-D95C7992268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F6A1-2F20-4B53-9AE4-2F1B9F80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3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4950-228E-42B0-AEC0-D95C7992268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F6A1-2F20-4B53-9AE4-2F1B9F80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9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4950-228E-42B0-AEC0-D95C7992268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F6A1-2F20-4B53-9AE4-2F1B9F80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4950-228E-42B0-AEC0-D95C7992268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F6A1-2F20-4B53-9AE4-2F1B9F80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4950-228E-42B0-AEC0-D95C7992268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F6A1-2F20-4B53-9AE4-2F1B9F80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0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4950-228E-42B0-AEC0-D95C7992268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F6A1-2F20-4B53-9AE4-2F1B9F80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0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4950-228E-42B0-AEC0-D95C7992268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F6A1-2F20-4B53-9AE4-2F1B9F80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4950-228E-42B0-AEC0-D95C7992268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F6A1-2F20-4B53-9AE4-2F1B9F80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4950-228E-42B0-AEC0-D95C7992268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F6A1-2F20-4B53-9AE4-2F1B9F80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4950-228E-42B0-AEC0-D95C7992268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F6A1-2F20-4B53-9AE4-2F1B9F80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2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4950-228E-42B0-AEC0-D95C7992268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F6A1-2F20-4B53-9AE4-2F1B9F80E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4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3.emf"/><Relationship Id="rId7" Type="http://schemas.openxmlformats.org/officeDocument/2006/relationships/image" Target="../media/image29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28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49.png"/><Relationship Id="rId12" Type="http://schemas.openxmlformats.org/officeDocument/2006/relationships/image" Target="../media/image27.wmf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53.png"/><Relationship Id="rId10" Type="http://schemas.openxmlformats.org/officeDocument/2006/relationships/image" Target="../media/image26.wmf"/><Relationship Id="rId4" Type="http://schemas.openxmlformats.org/officeDocument/2006/relationships/image" Target="../media/image24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png"/><Relationship Id="rId5" Type="http://schemas.openxmlformats.org/officeDocument/2006/relationships/image" Target="../media/image26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png"/><Relationship Id="rId5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5.png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60.png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11" Type="http://schemas.openxmlformats.org/officeDocument/2006/relationships/image" Target="../media/image480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10.png"/><Relationship Id="rId4" Type="http://schemas.openxmlformats.org/officeDocument/2006/relationships/image" Target="../media/image55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70.png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76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7.emf"/><Relationship Id="rId26" Type="http://schemas.openxmlformats.org/officeDocument/2006/relationships/image" Target="../media/image75.png"/><Relationship Id="rId3" Type="http://schemas.openxmlformats.org/officeDocument/2006/relationships/image" Target="../media/image450.png"/><Relationship Id="rId21" Type="http://schemas.openxmlformats.org/officeDocument/2006/relationships/image" Target="../media/image70.emf"/><Relationship Id="rId17" Type="http://schemas.openxmlformats.org/officeDocument/2006/relationships/image" Target="../media/image360.png"/><Relationship Id="rId25" Type="http://schemas.openxmlformats.org/officeDocument/2006/relationships/image" Target="../media/image74.png"/><Relationship Id="rId33" Type="http://schemas.openxmlformats.org/officeDocument/2006/relationships/image" Target="../media/image750.png"/><Relationship Id="rId20" Type="http://schemas.openxmlformats.org/officeDocument/2006/relationships/image" Target="../media/image6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73.png"/><Relationship Id="rId32" Type="http://schemas.openxmlformats.org/officeDocument/2006/relationships/image" Target="../media/image91.png"/><Relationship Id="rId23" Type="http://schemas.openxmlformats.org/officeDocument/2006/relationships/image" Target="../media/image72.png"/><Relationship Id="rId19" Type="http://schemas.openxmlformats.org/officeDocument/2006/relationships/image" Target="../media/image68.png"/><Relationship Id="rId31" Type="http://schemas.openxmlformats.org/officeDocument/2006/relationships/image" Target="../media/image90.png"/><Relationship Id="rId22" Type="http://schemas.openxmlformats.org/officeDocument/2006/relationships/image" Target="../media/image71.png"/><Relationship Id="rId30" Type="http://schemas.openxmlformats.org/officeDocument/2006/relationships/image" Target="../media/image7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1" y="1504949"/>
            <a:ext cx="8982074" cy="163390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  <a:cs typeface="+mn-cs"/>
              </a:rPr>
              <a:t>模拟电子技术基础第一次习题课</a:t>
            </a:r>
            <a:b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  <a:cs typeface="+mn-cs"/>
              </a:rPr>
              <a:t>（第一、二章）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2659660" y="4737494"/>
            <a:ext cx="3853254" cy="46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2" tIns="45711" rIns="91422" bIns="45711">
            <a:spAutoFit/>
          </a:bodyPr>
          <a:lstStyle/>
          <a:p>
            <a:pPr algn="ctr">
              <a:spcBef>
                <a:spcPts val="8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3366"/>
                </a:solidFill>
                <a:latin typeface="Calibri" pitchFamily="34" charset="0"/>
                <a:ea typeface="宋体" charset="-122"/>
              </a:rPr>
              <a:t>2022</a:t>
            </a:r>
            <a:r>
              <a:rPr lang="zh-CN" altLang="en-US" sz="2400" dirty="0">
                <a:solidFill>
                  <a:srgbClr val="003366"/>
                </a:solidFill>
                <a:latin typeface="Calibri" pitchFamily="34" charset="0"/>
                <a:ea typeface="宋体" charset="-122"/>
              </a:rPr>
              <a:t>年</a:t>
            </a:r>
            <a:r>
              <a:rPr lang="en-US" altLang="zh-CN" sz="2400" dirty="0">
                <a:solidFill>
                  <a:srgbClr val="003366"/>
                </a:solidFill>
                <a:latin typeface="Calibri" pitchFamily="34" charset="0"/>
                <a:ea typeface="宋体" charset="-122"/>
              </a:rPr>
              <a:t>3</a:t>
            </a:r>
            <a:r>
              <a:rPr lang="zh-CN" altLang="en-US" sz="2400" dirty="0">
                <a:solidFill>
                  <a:srgbClr val="003366"/>
                </a:solidFill>
                <a:latin typeface="Calibri" pitchFamily="34" charset="0"/>
                <a:ea typeface="宋体" charset="-122"/>
              </a:rPr>
              <a:t>月</a:t>
            </a:r>
            <a:r>
              <a:rPr lang="en-US" altLang="zh-CN" sz="2400" dirty="0">
                <a:solidFill>
                  <a:srgbClr val="003366"/>
                </a:solidFill>
                <a:latin typeface="Calibri" pitchFamily="34" charset="0"/>
                <a:ea typeface="宋体" charset="-122"/>
              </a:rPr>
              <a:t>20</a:t>
            </a:r>
            <a:r>
              <a:rPr lang="zh-CN" altLang="en-US" sz="2400" dirty="0">
                <a:solidFill>
                  <a:srgbClr val="003366"/>
                </a:solidFill>
                <a:latin typeface="Calibri" pitchFamily="34" charset="0"/>
                <a:ea typeface="宋体" charset="-122"/>
              </a:rPr>
              <a:t>日</a:t>
            </a:r>
            <a:endParaRPr lang="en-US" altLang="zh-CN" sz="2400" dirty="0">
              <a:solidFill>
                <a:srgbClr val="003366"/>
              </a:solidFill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7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54909"/>
          <a:stretch/>
        </p:blipFill>
        <p:spPr>
          <a:xfrm>
            <a:off x="758850" y="368566"/>
            <a:ext cx="2668164" cy="267000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456737"/>
              </p:ext>
            </p:extLst>
          </p:nvPr>
        </p:nvGraphicFramePr>
        <p:xfrm>
          <a:off x="4688082" y="665341"/>
          <a:ext cx="26670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7" r:id="rId4" imgW="6672311" imgH="5195925" progId="">
                  <p:embed/>
                </p:oleObj>
              </mc:Choice>
              <mc:Fallback>
                <p:oleObj r:id="rId4" imgW="6672311" imgH="519592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8082" y="665341"/>
                        <a:ext cx="2667000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5651" y="3038566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空载时：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259579" y="3038566"/>
                <a:ext cx="2334870" cy="442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BQ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𝐵𝐵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𝐵𝐸𝑄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79" y="3038566"/>
                <a:ext cx="2334870" cy="442044"/>
              </a:xfrm>
              <a:prstGeom prst="rect">
                <a:avLst/>
              </a:prstGeom>
              <a:blipFill>
                <a:blip r:embed="rId6"/>
                <a:stretch>
                  <a:fillRect l="-3655" t="-1370" r="-5222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503013" y="3080932"/>
                <a:ext cx="1158907" cy="297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CQ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mA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013" y="3080932"/>
                <a:ext cx="1158907" cy="297710"/>
              </a:xfrm>
              <a:prstGeom prst="rect">
                <a:avLst/>
              </a:prstGeom>
              <a:blipFill>
                <a:blip r:embed="rId7"/>
                <a:stretch>
                  <a:fillRect l="-7368" t="-24490" r="-11579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761096" y="3026655"/>
            <a:ext cx="71561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188017" y="3591137"/>
                <a:ext cx="4907113" cy="297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𝑜𝑚𝑎𝑥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CES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CEQ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BEQ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=5.3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17" y="3591137"/>
                <a:ext cx="4907113" cy="297710"/>
              </a:xfrm>
              <a:prstGeom prst="rect">
                <a:avLst/>
              </a:prstGeom>
              <a:blipFill>
                <a:blip r:embed="rId8"/>
                <a:stretch>
                  <a:fillRect l="-745" r="-62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810796" y="3074377"/>
                <a:ext cx="1154098" cy="297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CEQ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796" y="3074377"/>
                <a:ext cx="1154098" cy="297710"/>
              </a:xfrm>
              <a:prstGeom prst="rect">
                <a:avLst/>
              </a:prstGeom>
              <a:blipFill>
                <a:blip r:embed="rId9"/>
                <a:stretch>
                  <a:fillRect l="-6842" t="-24490" r="-11579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995650" y="4836886"/>
            <a:ext cx="109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</a:t>
            </a:r>
            <a:r>
              <a:rPr lang="zh-CN" altLang="zh-CN" dirty="0"/>
              <a:t>载时：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188017" y="4764174"/>
                <a:ext cx="2334870" cy="442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BQ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𝐵𝐵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𝐵𝐸𝑄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17" y="4764174"/>
                <a:ext cx="2334870" cy="442044"/>
              </a:xfrm>
              <a:prstGeom prst="rect">
                <a:avLst/>
              </a:prstGeom>
              <a:blipFill>
                <a:blip r:embed="rId10"/>
                <a:stretch>
                  <a:fillRect l="-3655" t="-1389" r="-522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911238" y="4790156"/>
                <a:ext cx="2315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mA</a:t>
                </a:r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238" y="4790156"/>
                <a:ext cx="2315699" cy="276999"/>
              </a:xfrm>
              <a:prstGeom prst="rect">
                <a:avLst/>
              </a:prstGeom>
              <a:blipFill>
                <a:blip r:embed="rId11"/>
                <a:stretch>
                  <a:fillRect l="-3684" t="-28889" r="-5526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929456" y="5086931"/>
                <a:ext cx="2315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mA</a:t>
                </a:r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56" y="5086931"/>
                <a:ext cx="2315699" cy="276999"/>
              </a:xfrm>
              <a:prstGeom prst="rect">
                <a:avLst/>
              </a:prstGeom>
              <a:blipFill>
                <a:blip r:embed="rId12"/>
                <a:stretch>
                  <a:fillRect l="-3684" t="-28261" r="-552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092634" y="5430437"/>
            <a:ext cx="71561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900770" y="5465299"/>
                <a:ext cx="1158907" cy="297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CQ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mA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770" y="5465299"/>
                <a:ext cx="1158907" cy="297710"/>
              </a:xfrm>
              <a:prstGeom prst="rect">
                <a:avLst/>
              </a:prstGeom>
              <a:blipFill>
                <a:blip r:embed="rId13"/>
                <a:stretch>
                  <a:fillRect l="-7368" t="-25000" r="-11579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348915" y="5465299"/>
                <a:ext cx="1154098" cy="297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CEQ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15" y="5465299"/>
                <a:ext cx="1154098" cy="297710"/>
              </a:xfrm>
              <a:prstGeom prst="rect">
                <a:avLst/>
              </a:prstGeom>
              <a:blipFill>
                <a:blip r:embed="rId14"/>
                <a:stretch>
                  <a:fillRect l="-6842" t="-25000" r="-11579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141335" y="5863443"/>
                <a:ext cx="4907113" cy="297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𝑜𝑚𝑎𝑥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CES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CEQ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BEQ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=2.3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335" y="5863443"/>
                <a:ext cx="4907113" cy="297710"/>
              </a:xfrm>
              <a:prstGeom prst="rect">
                <a:avLst/>
              </a:prstGeom>
              <a:blipFill>
                <a:blip r:embed="rId15"/>
                <a:stretch>
                  <a:fillRect l="-621" r="-745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188017" y="4015438"/>
                <a:ext cx="1558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3.75</m:t>
                    </m:r>
                  </m:oMath>
                </a14:m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17" y="4015438"/>
                <a:ext cx="1558696" cy="369332"/>
              </a:xfrm>
              <a:prstGeom prst="rect">
                <a:avLst/>
              </a:prstGeom>
              <a:blipFill>
                <a:blip r:embed="rId16"/>
                <a:stretch>
                  <a:fillRect t="-10000" r="-195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092186" y="6183090"/>
                <a:ext cx="15554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≈1.63</m:t>
                    </m:r>
                  </m:oMath>
                </a14:m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86" y="6183090"/>
                <a:ext cx="1555490" cy="369332"/>
              </a:xfrm>
              <a:prstGeom prst="rect">
                <a:avLst/>
              </a:prstGeom>
              <a:blipFill>
                <a:blip r:embed="rId17"/>
                <a:stretch>
                  <a:fillRect t="-8197" r="-274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5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147" y="186598"/>
            <a:ext cx="892885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2.6</a:t>
            </a:r>
            <a:r>
              <a:rPr lang="zh-CN" altLang="en-US" sz="2800" b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电路如图所示，已知晶体管</a:t>
            </a:r>
            <a:r>
              <a:rPr lang="en-US" altLang="zh-CN" sz="2400" i="1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120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 U</a:t>
            </a:r>
            <a:r>
              <a:rPr lang="en-US" altLang="zh-CN" sz="2400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BE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0.7V, 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饱和管压降</a:t>
            </a:r>
            <a:r>
              <a:rPr lang="en-US" altLang="zh-CN" sz="2400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CES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0.5V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在下列情况下，用直流电压表测晶体管的集电极电位，应分别为多少？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160890" y="4397071"/>
            <a:ext cx="193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正常情况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93057" y="4397071"/>
                <a:ext cx="19321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短路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057" y="4397071"/>
                <a:ext cx="1932167" cy="400110"/>
              </a:xfrm>
              <a:prstGeom prst="rect">
                <a:avLst/>
              </a:prstGeom>
              <a:blipFill>
                <a:blip r:embed="rId3"/>
                <a:stretch>
                  <a:fillRect l="-3155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/>
              <p:cNvSpPr txBox="1"/>
              <p:nvPr/>
            </p:nvSpPr>
            <p:spPr>
              <a:xfrm>
                <a:off x="5283641" y="4397071"/>
                <a:ext cx="19321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(3)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开路</a:t>
                </a:r>
              </a:p>
            </p:txBody>
          </p:sp>
        </mc:Choice>
        <mc:Fallback xmlns="">
          <p:sp>
            <p:nvSpPr>
              <p:cNvPr id="6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641" y="4397071"/>
                <a:ext cx="1932167" cy="400110"/>
              </a:xfrm>
              <a:prstGeom prst="rect">
                <a:avLst/>
              </a:prstGeom>
              <a:blipFill>
                <a:blip r:embed="rId4"/>
                <a:stretch>
                  <a:fillRect l="-3470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93056" y="5298114"/>
                <a:ext cx="19321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(5)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短路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056" y="5298114"/>
                <a:ext cx="1932167" cy="400110"/>
              </a:xfrm>
              <a:prstGeom prst="rect">
                <a:avLst/>
              </a:prstGeom>
              <a:blipFill>
                <a:blip r:embed="rId5"/>
                <a:stretch>
                  <a:fillRect l="-3155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60890" y="5298114"/>
                <a:ext cx="19321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(4)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开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路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90" y="5298114"/>
                <a:ext cx="1932167" cy="400110"/>
              </a:xfrm>
              <a:prstGeom prst="rect">
                <a:avLst/>
              </a:prstGeom>
              <a:blipFill>
                <a:blip r:embed="rId6"/>
                <a:stretch>
                  <a:fillRect l="-3155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6"/>
              <p:cNvSpPr txBox="1"/>
              <p:nvPr/>
            </p:nvSpPr>
            <p:spPr>
              <a:xfrm>
                <a:off x="5283641" y="5298114"/>
                <a:ext cx="19321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(6)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短路</a:t>
                </a:r>
              </a:p>
            </p:txBody>
          </p:sp>
        </mc:Choice>
        <mc:Fallback xmlns="">
          <p:sp>
            <p:nvSpPr>
              <p:cNvPr id="9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641" y="5298114"/>
                <a:ext cx="1932167" cy="400110"/>
              </a:xfrm>
              <a:prstGeom prst="rect">
                <a:avLst/>
              </a:prstGeom>
              <a:blipFill>
                <a:blip r:embed="rId7"/>
                <a:stretch>
                  <a:fillRect l="-3470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2596889" y="1664997"/>
            <a:ext cx="2595928" cy="2231141"/>
            <a:chOff x="2596889" y="1664997"/>
            <a:chExt cx="2595928" cy="2231141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918143"/>
                </p:ext>
              </p:extLst>
            </p:nvPr>
          </p:nvGraphicFramePr>
          <p:xfrm>
            <a:off x="2596889" y="1664997"/>
            <a:ext cx="2595928" cy="2231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9" r:id="rId8" imgW="10304762" imgH="8857143" progId="">
                    <p:embed/>
                  </p:oleObj>
                </mc:Choice>
                <mc:Fallback>
                  <p:oleObj r:id="rId8" imgW="10304762" imgH="8857143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889" y="1664997"/>
                          <a:ext cx="2595928" cy="2231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/>
            <p:cNvSpPr txBox="1"/>
            <p:nvPr/>
          </p:nvSpPr>
          <p:spPr>
            <a:xfrm>
              <a:off x="2822713" y="2940071"/>
              <a:ext cx="74742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4.3 k</a:t>
              </a:r>
              <a:r>
                <a:rPr lang="el-GR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93056" y="2320330"/>
              <a:ext cx="421669" cy="166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930178" y="2263827"/>
              <a:ext cx="7474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 </a:t>
              </a: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l-GR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Ω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09929" y="1795526"/>
            <a:ext cx="747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+15V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0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345942"/>
              </p:ext>
            </p:extLst>
          </p:nvPr>
        </p:nvGraphicFramePr>
        <p:xfrm>
          <a:off x="4935333" y="3395811"/>
          <a:ext cx="3514406" cy="3020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4" r:id="rId3" imgW="10304762" imgH="8857143" progId="">
                  <p:embed/>
                </p:oleObj>
              </mc:Choice>
              <mc:Fallback>
                <p:oleObj r:id="rId3" imgW="10304762" imgH="8857143" progId="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333" y="3395811"/>
                        <a:ext cx="3514406" cy="3020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8640" y="365759"/>
            <a:ext cx="193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正常情况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2765" y="765869"/>
            <a:ext cx="11469666" cy="5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576787"/>
              </p:ext>
            </p:extLst>
          </p:nvPr>
        </p:nvGraphicFramePr>
        <p:xfrm>
          <a:off x="842466" y="811130"/>
          <a:ext cx="3484215" cy="121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5" name="公式" r:id="rId5" imgW="2260600" imgH="685800" progId="Equation.3">
                  <p:embed/>
                </p:oleObj>
              </mc:Choice>
              <mc:Fallback>
                <p:oleObj name="公式" r:id="rId5" imgW="22606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466" y="811130"/>
                        <a:ext cx="3484215" cy="12141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4"/>
              <p:cNvSpPr txBox="1"/>
              <p:nvPr/>
            </p:nvSpPr>
            <p:spPr>
              <a:xfrm>
                <a:off x="548640" y="2099492"/>
                <a:ext cx="19321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短路</a:t>
                </a:r>
              </a:p>
            </p:txBody>
          </p:sp>
        </mc:Choice>
        <mc:Fallback xmlns="">
          <p:sp>
            <p:nvSpPr>
              <p:cNvPr id="9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099492"/>
                <a:ext cx="1932167" cy="400110"/>
              </a:xfrm>
              <a:prstGeom prst="rect">
                <a:avLst/>
              </a:prstGeom>
              <a:blipFill>
                <a:blip r:embed="rId7"/>
                <a:stretch>
                  <a:fillRect l="-3155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875177" y="2619042"/>
            <a:ext cx="395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BE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0V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截止，</a:t>
            </a:r>
            <a:r>
              <a:rPr lang="en-US" altLang="zh-CN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15V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3"/>
              <p:cNvSpPr txBox="1"/>
              <p:nvPr/>
            </p:nvSpPr>
            <p:spPr>
              <a:xfrm>
                <a:off x="548640" y="3056431"/>
                <a:ext cx="19321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(3)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开路</a:t>
                </a:r>
              </a:p>
            </p:txBody>
          </p:sp>
        </mc:Choice>
        <mc:Fallback xmlns="">
          <p:sp>
            <p:nvSpPr>
              <p:cNvPr id="11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3056431"/>
                <a:ext cx="1932167" cy="400110"/>
              </a:xfrm>
              <a:prstGeom prst="rect">
                <a:avLst/>
              </a:prstGeom>
              <a:blipFill>
                <a:blip r:embed="rId8"/>
                <a:stretch>
                  <a:fillRect l="-3155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74690" y="3516024"/>
            <a:ext cx="133565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031200"/>
              </p:ext>
            </p:extLst>
          </p:nvPr>
        </p:nvGraphicFramePr>
        <p:xfrm>
          <a:off x="842466" y="3441247"/>
          <a:ext cx="3026149" cy="71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6" name="公式" r:id="rId9" imgW="1866600" imgH="444240" progId="Equation.3">
                  <p:embed/>
                </p:oleObj>
              </mc:Choice>
              <mc:Fallback>
                <p:oleObj name="公式" r:id="rId9" imgW="18666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466" y="3441247"/>
                        <a:ext cx="3026149" cy="718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429476" y="3432673"/>
            <a:ext cx="1154256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896283"/>
              </p:ext>
            </p:extLst>
          </p:nvPr>
        </p:nvGraphicFramePr>
        <p:xfrm>
          <a:off x="822325" y="4104790"/>
          <a:ext cx="30368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7" name="公式" r:id="rId11" imgW="1790640" imgH="444240" progId="Equation.3">
                  <p:embed/>
                </p:oleObj>
              </mc:Choice>
              <mc:Fallback>
                <p:oleObj name="公式" r:id="rId11" imgW="179064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104790"/>
                        <a:ext cx="3036888" cy="8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48639" y="5663469"/>
                <a:ext cx="19321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(4)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开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路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" y="5663469"/>
                <a:ext cx="1932167" cy="400110"/>
              </a:xfrm>
              <a:prstGeom prst="rect">
                <a:avLst/>
              </a:prstGeom>
              <a:blipFill>
                <a:blip r:embed="rId13"/>
                <a:stretch>
                  <a:fillRect l="-3268" t="-909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822325" y="6158134"/>
            <a:ext cx="228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截止，</a:t>
            </a:r>
            <a:r>
              <a:rPr lang="en-US" altLang="zh-CN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15V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834851" y="393554"/>
                <a:ext cx="19321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(5)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短路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51" y="393554"/>
                <a:ext cx="1932167" cy="400110"/>
              </a:xfrm>
              <a:prstGeom prst="rect">
                <a:avLst/>
              </a:prstGeom>
              <a:blipFill>
                <a:blip r:embed="rId14"/>
                <a:stretch>
                  <a:fillRect l="-3155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935333" y="920235"/>
                <a:ext cx="3897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使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损坏，若</a:t>
                </a:r>
                <a:r>
                  <a:rPr lang="en-US" altLang="zh-CN" dirty="0"/>
                  <a:t>b-e</a:t>
                </a:r>
                <a:r>
                  <a:rPr lang="zh-CN" altLang="en-US" dirty="0"/>
                  <a:t>烧断 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=15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若短路，则难以判断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333" y="920235"/>
                <a:ext cx="3897167" cy="646331"/>
              </a:xfrm>
              <a:prstGeom prst="rect">
                <a:avLst/>
              </a:prstGeom>
              <a:blipFill>
                <a:blip r:embed="rId15"/>
                <a:stretch>
                  <a:fillRect l="-140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6"/>
              <p:cNvSpPr txBox="1"/>
              <p:nvPr/>
            </p:nvSpPr>
            <p:spPr>
              <a:xfrm>
                <a:off x="4834851" y="2032536"/>
                <a:ext cx="19321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(6)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短路</a:t>
                </a:r>
              </a:p>
            </p:txBody>
          </p:sp>
        </mc:Choice>
        <mc:Fallback xmlns="">
          <p:sp>
            <p:nvSpPr>
              <p:cNvPr id="20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51" y="2032536"/>
                <a:ext cx="1932167" cy="400110"/>
              </a:xfrm>
              <a:prstGeom prst="rect">
                <a:avLst/>
              </a:prstGeom>
              <a:blipFill>
                <a:blip r:embed="rId16"/>
                <a:stretch>
                  <a:fillRect l="-3155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4628760" y="2527784"/>
            <a:ext cx="4572000" cy="671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Bef>
                <a:spcPts val="100"/>
              </a:spcBef>
              <a:spcAft>
                <a:spcPts val="100"/>
              </a:spcAft>
            </a:pP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由于集电极直接接直流电源，</a:t>
            </a:r>
            <a:endParaRPr lang="en-US" altLang="zh-CN" kern="100" spc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Bef>
                <a:spcPts val="100"/>
              </a:spcBef>
              <a:spcAft>
                <a:spcPts val="100"/>
              </a:spcAft>
            </a:pPr>
            <a:r>
              <a:rPr lang="en-US" altLang="zh-CN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lang="zh-CN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15V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64137" y="4811922"/>
                <a:ext cx="4572000" cy="6719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66700" algn="just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zh-CN" altLang="zh-CN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spc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kern="100" spc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kern="100" spc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𝐵𝑆</m:t>
                        </m:r>
                      </m:sub>
                    </m:sSub>
                    <m:r>
                      <a:rPr lang="en-US" altLang="zh-CN" b="0" i="1" kern="100" spc="1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</m:t>
                    </m:r>
                    <m:sSub>
                      <m:sSubPr>
                        <m:ctrlPr>
                          <a:rPr lang="en-US" altLang="zh-CN" b="0" i="1" kern="100" spc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kern="100" spc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kern="100" spc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zh-CN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zh-CN" altLang="en-US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饱和，故</a:t>
                </a:r>
                <a:endParaRPr lang="en-US" altLang="zh-CN" kern="100" spc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266700" algn="just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CN" i="1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kern="100" spc="1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pc="10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 spc="10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 spc="100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CES</m:t>
                        </m:r>
                      </m:sub>
                    </m:sSub>
                  </m:oMath>
                </a14:m>
                <a:r>
                  <a:rPr lang="en-US" altLang="zh-CN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=0.5V</a:t>
                </a:r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37" y="4811922"/>
                <a:ext cx="4572000" cy="671979"/>
              </a:xfrm>
              <a:prstGeom prst="rect">
                <a:avLst/>
              </a:prstGeom>
              <a:blipFill>
                <a:blip r:embed="rId17"/>
                <a:stretch>
                  <a:fillRect t="-545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56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146766"/>
              </p:ext>
            </p:extLst>
          </p:nvPr>
        </p:nvGraphicFramePr>
        <p:xfrm>
          <a:off x="5095874" y="1404822"/>
          <a:ext cx="3699852" cy="310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" r:id="rId3" imgW="11352381" imgH="9523810" progId="">
                  <p:embed/>
                </p:oleObj>
              </mc:Choice>
              <mc:Fallback>
                <p:oleObj r:id="rId3" imgW="11352381" imgH="952381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4" y="1404822"/>
                        <a:ext cx="3699852" cy="3103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0983" y="326265"/>
            <a:ext cx="85620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2.8 </a:t>
            </a:r>
            <a:r>
              <a:rPr lang="zh-CN" altLang="zh-CN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电路如图所示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，若将电路中</a:t>
            </a:r>
            <a:r>
              <a:rPr lang="en-US" altLang="zh-CN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NPN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型管换成</a:t>
            </a:r>
            <a:r>
              <a:rPr lang="en-US" altLang="zh-CN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PNP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管，其它参数不变，则使电路能正常放大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62883" y="1285644"/>
            <a:ext cx="47329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）电源应作如何变化？</a:t>
            </a:r>
            <a:endParaRPr lang="en-US" altLang="zh-CN" sz="2800" kern="100" spc="75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kern="100" spc="7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由于管子极性改变，电源极性改变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7659" y="2637207"/>
                <a:ext cx="4351991" cy="1436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:r>
                  <a:rPr lang="en-US" altLang="zh-CN" sz="2800" kern="100" spc="75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800" kern="100" spc="75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点数值不变，但是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spc="7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 spc="75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kern="100" spc="75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𝐵𝐸𝑄</m:t>
                        </m:r>
                      </m:sub>
                    </m:sSub>
                    <m:r>
                      <a:rPr lang="en-US" altLang="zh-CN" sz="2800" kern="100" spc="75">
                        <a:solidFill>
                          <a:srgbClr val="FF0000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kern="100" spc="75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 spc="75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kern="100" spc="75">
                            <a:solidFill>
                              <a:srgbClr val="FF0000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𝐶𝐸𝑄</m:t>
                        </m:r>
                      </m:sub>
                    </m:sSub>
                    <m:r>
                      <a:rPr lang="zh-CN" altLang="en-US" sz="2800" kern="100" spc="75">
                        <a:solidFill>
                          <a:srgbClr val="FF0000"/>
                        </a:solidFill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800" kern="100" spc="75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极性改变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i="1" kern="100" spc="75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kern="100" spc="75" dirty="0" smtClean="0">
                                <a:latin typeface="Cambria Math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kern="100" spc="75" dirty="0" smtClean="0">
                                <a:latin typeface="Cambria Math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en-US" altLang="zh-CN" sz="2800" kern="100" spc="75" dirty="0"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 spc="75" dirty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kern="100" spc="75" dirty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kern="100" spc="75" dirty="0"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 spc="75" dirty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kern="100" spc="75" dirty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sz="2800" kern="100" spc="75" dirty="0"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不变</m:t>
                    </m:r>
                  </m:oMath>
                </a14:m>
                <a:endParaRPr lang="zh-CN" altLang="en-US" sz="2800" kern="100" spc="75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59" y="2637207"/>
                <a:ext cx="4351991" cy="1436291"/>
              </a:xfrm>
              <a:prstGeom prst="rect">
                <a:avLst/>
              </a:prstGeom>
              <a:blipFill rotWithShape="1">
                <a:blip r:embed="rId5"/>
                <a:stretch>
                  <a:fillRect l="-2941" t="-5532" r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12" y="1417838"/>
            <a:ext cx="133307" cy="1122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0616" y="1649486"/>
            <a:ext cx="133307" cy="1122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951896" y="2938416"/>
            <a:ext cx="298518" cy="23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444148" y="1280372"/>
          <a:ext cx="3699852" cy="310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r:id="rId3" imgW="11352381" imgH="9523810" progId="">
                  <p:embed/>
                </p:oleObj>
              </mc:Choice>
              <mc:Fallback>
                <p:oleObj r:id="rId3" imgW="11352381" imgH="9523810" progId="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148" y="1280372"/>
                        <a:ext cx="3699852" cy="3103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0983" y="326265"/>
            <a:ext cx="85620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2.8 </a:t>
            </a:r>
            <a:r>
              <a:rPr lang="zh-CN" altLang="zh-CN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电路如图所示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，若将电路中</a:t>
            </a:r>
            <a:r>
              <a:rPr lang="en-US" altLang="zh-CN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NPN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型管换成</a:t>
            </a:r>
            <a:r>
              <a:rPr lang="en-US" altLang="zh-CN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PNP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管，其它参数不变，则使电路能正常放大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62883" y="1285644"/>
            <a:ext cx="50949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若输出电压波形</a:t>
            </a:r>
            <a:r>
              <a:rPr lang="zh-CN" altLang="en-US" sz="2800" b="1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底部失真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，说明电路产生什么失真，如何消除？</a:t>
            </a:r>
            <a:endParaRPr lang="en-US" altLang="zh-CN" sz="2800" kern="100" spc="7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1" descr="http://www.elecfans.com/yuanqijian/UploadPic/2009-11/20091191622354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427261"/>
            <a:ext cx="3190859" cy="233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3" descr="http://www.elecfans.com/yuanqijian/UploadPic/2009-11/200911916223518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86" y="4452687"/>
            <a:ext cx="3069355" cy="230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444148" y="1280372"/>
          <a:ext cx="3699852" cy="310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r:id="rId7" imgW="11352381" imgH="9523810" progId="">
                  <p:embed/>
                </p:oleObj>
              </mc:Choice>
              <mc:Fallback>
                <p:oleObj r:id="rId7" imgW="11352381" imgH="9523810" progId="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148" y="1280372"/>
                        <a:ext cx="3699852" cy="3103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4986" y="1293388"/>
            <a:ext cx="133307" cy="1122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890" y="1525036"/>
            <a:ext cx="133307" cy="1122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7300170" y="2813966"/>
            <a:ext cx="298518" cy="23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55588" y="223838"/>
            <a:ext cx="4751387" cy="3681412"/>
            <a:chOff x="476" y="210"/>
            <a:chExt cx="2993" cy="2522"/>
          </a:xfrm>
        </p:grpSpPr>
        <p:grpSp>
          <p:nvGrpSpPr>
            <p:cNvPr id="9" name="Group 3"/>
            <p:cNvGrpSpPr>
              <a:grpSpLocks/>
            </p:cNvGrpSpPr>
            <p:nvPr/>
          </p:nvGrpSpPr>
          <p:grpSpPr bwMode="auto">
            <a:xfrm flipH="1" flipV="1">
              <a:off x="793" y="1207"/>
              <a:ext cx="1802" cy="1253"/>
              <a:chOff x="567" y="1185"/>
              <a:chExt cx="1802" cy="1253"/>
            </a:xfrm>
          </p:grpSpPr>
          <p:sp>
            <p:nvSpPr>
              <p:cNvPr id="41" name="Line 4"/>
              <p:cNvSpPr>
                <a:spLocks noChangeShapeType="1"/>
              </p:cNvSpPr>
              <p:nvPr/>
            </p:nvSpPr>
            <p:spPr bwMode="auto">
              <a:xfrm>
                <a:off x="567" y="1616"/>
                <a:ext cx="1247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>
                <a:off x="567" y="1185"/>
                <a:ext cx="1802" cy="12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793" y="210"/>
              <a:ext cx="607" cy="1020"/>
              <a:chOff x="340" y="210"/>
              <a:chExt cx="607" cy="1020"/>
            </a:xfrm>
          </p:grpSpPr>
          <p:grpSp>
            <p:nvGrpSpPr>
              <p:cNvPr id="33" name="Group 7"/>
              <p:cNvGrpSpPr>
                <a:grpSpLocks/>
              </p:cNvGrpSpPr>
              <p:nvPr/>
            </p:nvGrpSpPr>
            <p:grpSpPr bwMode="auto">
              <a:xfrm>
                <a:off x="340" y="442"/>
                <a:ext cx="567" cy="788"/>
                <a:chOff x="1633" y="2319"/>
                <a:chExt cx="567" cy="788"/>
              </a:xfrm>
            </p:grpSpPr>
            <p:sp>
              <p:nvSpPr>
                <p:cNvPr id="35" name="Line 8"/>
                <p:cNvSpPr>
                  <a:spLocks noChangeShapeType="1"/>
                </p:cNvSpPr>
                <p:nvPr/>
              </p:nvSpPr>
              <p:spPr bwMode="auto">
                <a:xfrm>
                  <a:off x="1916" y="2330"/>
                  <a:ext cx="0" cy="766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6" name="Group 9"/>
                <p:cNvGrpSpPr>
                  <a:grpSpLocks/>
                </p:cNvGrpSpPr>
                <p:nvPr/>
              </p:nvGrpSpPr>
              <p:grpSpPr bwMode="auto">
                <a:xfrm rot="5400000">
                  <a:off x="1646" y="2441"/>
                  <a:ext cx="542" cy="524"/>
                  <a:chOff x="6709" y="4103"/>
                  <a:chExt cx="1440" cy="1560"/>
                </a:xfrm>
              </p:grpSpPr>
              <p:sp>
                <p:nvSpPr>
                  <p:cNvPr id="39" name="Freeform 10"/>
                  <p:cNvSpPr>
                    <a:spLocks/>
                  </p:cNvSpPr>
                  <p:nvPr/>
                </p:nvSpPr>
                <p:spPr bwMode="auto">
                  <a:xfrm>
                    <a:off x="6709" y="4103"/>
                    <a:ext cx="720" cy="781"/>
                  </a:xfrm>
                  <a:custGeom>
                    <a:avLst/>
                    <a:gdLst>
                      <a:gd name="T0" fmla="*/ 0 w 360"/>
                      <a:gd name="T1" fmla="*/ 781 h 780"/>
                      <a:gd name="T2" fmla="*/ 360 w 360"/>
                      <a:gd name="T3" fmla="*/ 0 h 780"/>
                      <a:gd name="T4" fmla="*/ 720 w 360"/>
                      <a:gd name="T5" fmla="*/ 781 h 780"/>
                      <a:gd name="T6" fmla="*/ 0 60000 65536"/>
                      <a:gd name="T7" fmla="*/ 0 60000 65536"/>
                      <a:gd name="T8" fmla="*/ 0 60000 65536"/>
                      <a:gd name="T9" fmla="*/ 0 w 360"/>
                      <a:gd name="T10" fmla="*/ 0 h 780"/>
                      <a:gd name="T11" fmla="*/ 360 w 360"/>
                      <a:gd name="T12" fmla="*/ 780 h 78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0" h="780">
                        <a:moveTo>
                          <a:pt x="0" y="780"/>
                        </a:moveTo>
                        <a:cubicBezTo>
                          <a:pt x="60" y="390"/>
                          <a:pt x="120" y="0"/>
                          <a:pt x="180" y="0"/>
                        </a:cubicBezTo>
                        <a:cubicBezTo>
                          <a:pt x="240" y="0"/>
                          <a:pt x="300" y="390"/>
                          <a:pt x="360" y="78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1"/>
                  <p:cNvSpPr>
                    <a:spLocks/>
                  </p:cNvSpPr>
                  <p:nvPr/>
                </p:nvSpPr>
                <p:spPr bwMode="auto">
                  <a:xfrm flipV="1">
                    <a:off x="7429" y="4884"/>
                    <a:ext cx="720" cy="779"/>
                  </a:xfrm>
                  <a:custGeom>
                    <a:avLst/>
                    <a:gdLst>
                      <a:gd name="T0" fmla="*/ 0 w 360"/>
                      <a:gd name="T1" fmla="*/ 779 h 780"/>
                      <a:gd name="T2" fmla="*/ 360 w 360"/>
                      <a:gd name="T3" fmla="*/ 0 h 780"/>
                      <a:gd name="T4" fmla="*/ 720 w 360"/>
                      <a:gd name="T5" fmla="*/ 779 h 780"/>
                      <a:gd name="T6" fmla="*/ 0 60000 65536"/>
                      <a:gd name="T7" fmla="*/ 0 60000 65536"/>
                      <a:gd name="T8" fmla="*/ 0 60000 65536"/>
                      <a:gd name="T9" fmla="*/ 0 w 360"/>
                      <a:gd name="T10" fmla="*/ 0 h 780"/>
                      <a:gd name="T11" fmla="*/ 360 w 360"/>
                      <a:gd name="T12" fmla="*/ 780 h 78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0" h="780">
                        <a:moveTo>
                          <a:pt x="0" y="780"/>
                        </a:moveTo>
                        <a:cubicBezTo>
                          <a:pt x="60" y="390"/>
                          <a:pt x="120" y="0"/>
                          <a:pt x="180" y="0"/>
                        </a:cubicBezTo>
                        <a:cubicBezTo>
                          <a:pt x="240" y="0"/>
                          <a:pt x="300" y="390"/>
                          <a:pt x="360" y="78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" name="Line 12"/>
                <p:cNvSpPr>
                  <a:spLocks noChangeShapeType="1"/>
                </p:cNvSpPr>
                <p:nvPr/>
              </p:nvSpPr>
              <p:spPr bwMode="auto">
                <a:xfrm>
                  <a:off x="1633" y="2319"/>
                  <a:ext cx="0" cy="766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13"/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766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" name="Text Box 14"/>
              <p:cNvSpPr txBox="1">
                <a:spLocks noChangeArrowheads="1"/>
              </p:cNvSpPr>
              <p:nvPr/>
            </p:nvSpPr>
            <p:spPr bwMode="auto">
              <a:xfrm>
                <a:off x="612" y="210"/>
                <a:ext cx="335" cy="24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itchFamily="18" charset="0"/>
                    <a:ea typeface="宋体" pitchFamily="2" charset="-122"/>
                  </a:rPr>
                  <a:t>  u</a:t>
                </a:r>
                <a:r>
                  <a:rPr lang="en-US" altLang="zh-CN" sz="2000" b="1" baseline="-25000">
                    <a:latin typeface="Times New Roman" pitchFamily="18" charset="0"/>
                    <a:ea typeface="宋体" pitchFamily="2" charset="-122"/>
                  </a:rPr>
                  <a:t>i</a:t>
                </a:r>
              </a:p>
            </p:txBody>
          </p:sp>
        </p:grp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 flipV="1">
              <a:off x="476" y="1207"/>
              <a:ext cx="24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V="1">
              <a:off x="2579" y="1192"/>
              <a:ext cx="10" cy="1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Arc 17"/>
            <p:cNvSpPr>
              <a:spLocks/>
            </p:cNvSpPr>
            <p:nvPr/>
          </p:nvSpPr>
          <p:spPr bwMode="auto">
            <a:xfrm flipH="1">
              <a:off x="2017" y="1212"/>
              <a:ext cx="183" cy="132"/>
            </a:xfrm>
            <a:custGeom>
              <a:avLst/>
              <a:gdLst>
                <a:gd name="T0" fmla="*/ 0 w 21600"/>
                <a:gd name="T1" fmla="*/ 0 h 21600"/>
                <a:gd name="T2" fmla="*/ 2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1648" y="1298"/>
              <a:ext cx="370" cy="10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 flipH="1">
              <a:off x="2388" y="2436"/>
              <a:ext cx="31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i</a:t>
              </a:r>
              <a:r>
                <a:rPr lang="en-US" altLang="zh-CN" sz="2000" b="1" baseline="-25000">
                  <a:latin typeface="Times New Roman" pitchFamily="18" charset="0"/>
                </a:rPr>
                <a:t>B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H="1" flipV="1">
              <a:off x="1062" y="1192"/>
              <a:ext cx="1527" cy="1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 flipH="1">
              <a:off x="1785" y="1706"/>
              <a:ext cx="32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Q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 flipH="1">
              <a:off x="730" y="949"/>
              <a:ext cx="47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</a:rPr>
                <a:t>BB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 flipH="1">
              <a:off x="2562" y="2069"/>
              <a:ext cx="90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</a:rPr>
                <a:t>BB</a:t>
              </a:r>
              <a:r>
                <a:rPr lang="en-US" altLang="zh-CN" sz="2000" b="1">
                  <a:latin typeface="Times New Roman" pitchFamily="18" charset="0"/>
                </a:rPr>
                <a:t>/(R</a:t>
              </a:r>
              <a:r>
                <a:rPr lang="en-US" altLang="zh-CN" sz="2000" b="1" baseline="-25000">
                  <a:latin typeface="Times New Roman" pitchFamily="18" charset="0"/>
                </a:rPr>
                <a:t>b</a:t>
              </a:r>
              <a:r>
                <a:rPr lang="en-US" altLang="zh-CN" sz="2000" b="1">
                  <a:latin typeface="Times New Roman" pitchFamily="18" charset="0"/>
                </a:rPr>
                <a:t>//R</a:t>
              </a:r>
              <a:r>
                <a:rPr lang="en-US" altLang="zh-CN" sz="2000" b="1" baseline="-25000">
                  <a:latin typeface="Times New Roman" pitchFamily="18" charset="0"/>
                </a:rPr>
                <a:t>s</a:t>
              </a:r>
              <a:r>
                <a:rPr lang="en-US" altLang="zh-CN" sz="2000" b="1">
                  <a:latin typeface="Times New Roman" pitchFamily="18" charset="0"/>
                </a:rPr>
                <a:t>)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20" name="Oval 24"/>
            <p:cNvSpPr>
              <a:spLocks noChangeArrowheads="1"/>
            </p:cNvSpPr>
            <p:nvPr/>
          </p:nvSpPr>
          <p:spPr bwMode="auto">
            <a:xfrm flipH="1" flipV="1">
              <a:off x="1827" y="1703"/>
              <a:ext cx="78" cy="72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rot="-5400000" flipH="1" flipV="1">
              <a:off x="2205" y="1401"/>
              <a:ext cx="0" cy="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 flipH="1">
              <a:off x="1610" y="935"/>
              <a:ext cx="47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U</a:t>
              </a:r>
              <a:r>
                <a:rPr lang="en-US" altLang="zh-CN" sz="2000" b="1" baseline="-25000">
                  <a:latin typeface="Times New Roman" pitchFamily="18" charset="0"/>
                </a:rPr>
                <a:t>BEQ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 flipH="1">
              <a:off x="2591" y="1591"/>
              <a:ext cx="33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I</a:t>
              </a:r>
              <a:r>
                <a:rPr lang="en-US" altLang="zh-CN" sz="2000" b="1" baseline="-25000">
                  <a:latin typeface="Times New Roman" pitchFamily="18" charset="0"/>
                </a:rPr>
                <a:t>BQ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 flipH="1">
              <a:off x="2925" y="1071"/>
              <a:ext cx="38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u</a:t>
              </a:r>
              <a:r>
                <a:rPr lang="en-US" altLang="zh-CN" sz="2000" b="1" baseline="-25000">
                  <a:latin typeface="Times New Roman" pitchFamily="18" charset="0"/>
                </a:rPr>
                <a:t>BE</a:t>
              </a:r>
              <a:endParaRPr lang="en-US" altLang="zh-CN" sz="2000" b="1">
                <a:latin typeface="Garamond" pitchFamily="18" charset="0"/>
              </a:endParaRPr>
            </a:p>
          </p:txBody>
        </p:sp>
        <p:grpSp>
          <p:nvGrpSpPr>
            <p:cNvPr id="25" name="Group 29"/>
            <p:cNvGrpSpPr>
              <a:grpSpLocks/>
            </p:cNvGrpSpPr>
            <p:nvPr/>
          </p:nvGrpSpPr>
          <p:grpSpPr bwMode="auto">
            <a:xfrm>
              <a:off x="612" y="1298"/>
              <a:ext cx="1315" cy="590"/>
              <a:chOff x="3515" y="1661"/>
              <a:chExt cx="1315" cy="638"/>
            </a:xfrm>
          </p:grpSpPr>
          <p:grpSp>
            <p:nvGrpSpPr>
              <p:cNvPr id="26" name="Group 30"/>
              <p:cNvGrpSpPr>
                <a:grpSpLocks/>
              </p:cNvGrpSpPr>
              <p:nvPr/>
            </p:nvGrpSpPr>
            <p:grpSpPr bwMode="auto">
              <a:xfrm>
                <a:off x="3742" y="1944"/>
                <a:ext cx="532" cy="351"/>
                <a:chOff x="6709" y="4103"/>
                <a:chExt cx="1440" cy="1560"/>
              </a:xfrm>
            </p:grpSpPr>
            <p:sp>
              <p:nvSpPr>
                <p:cNvPr id="31" name="Freeform 31"/>
                <p:cNvSpPr>
                  <a:spLocks/>
                </p:cNvSpPr>
                <p:nvPr/>
              </p:nvSpPr>
              <p:spPr bwMode="auto">
                <a:xfrm>
                  <a:off x="6709" y="4103"/>
                  <a:ext cx="720" cy="781"/>
                </a:xfrm>
                <a:custGeom>
                  <a:avLst/>
                  <a:gdLst>
                    <a:gd name="T0" fmla="*/ 0 w 360"/>
                    <a:gd name="T1" fmla="*/ 781 h 780"/>
                    <a:gd name="T2" fmla="*/ 360 w 360"/>
                    <a:gd name="T3" fmla="*/ 0 h 780"/>
                    <a:gd name="T4" fmla="*/ 720 w 360"/>
                    <a:gd name="T5" fmla="*/ 781 h 780"/>
                    <a:gd name="T6" fmla="*/ 0 60000 65536"/>
                    <a:gd name="T7" fmla="*/ 0 60000 65536"/>
                    <a:gd name="T8" fmla="*/ 0 60000 65536"/>
                    <a:gd name="T9" fmla="*/ 0 w 360"/>
                    <a:gd name="T10" fmla="*/ 0 h 780"/>
                    <a:gd name="T11" fmla="*/ 360 w 360"/>
                    <a:gd name="T12" fmla="*/ 780 h 7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0" h="780">
                      <a:moveTo>
                        <a:pt x="0" y="780"/>
                      </a:moveTo>
                      <a:cubicBezTo>
                        <a:pt x="60" y="390"/>
                        <a:pt x="120" y="0"/>
                        <a:pt x="180" y="0"/>
                      </a:cubicBezTo>
                      <a:cubicBezTo>
                        <a:pt x="240" y="0"/>
                        <a:pt x="300" y="390"/>
                        <a:pt x="360" y="780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Freeform 32"/>
                <p:cNvSpPr>
                  <a:spLocks/>
                </p:cNvSpPr>
                <p:nvPr/>
              </p:nvSpPr>
              <p:spPr bwMode="auto">
                <a:xfrm flipV="1">
                  <a:off x="7429" y="4884"/>
                  <a:ext cx="720" cy="779"/>
                </a:xfrm>
                <a:custGeom>
                  <a:avLst/>
                  <a:gdLst>
                    <a:gd name="T0" fmla="*/ 0 w 360"/>
                    <a:gd name="T1" fmla="*/ 779 h 780"/>
                    <a:gd name="T2" fmla="*/ 360 w 360"/>
                    <a:gd name="T3" fmla="*/ 0 h 780"/>
                    <a:gd name="T4" fmla="*/ 720 w 360"/>
                    <a:gd name="T5" fmla="*/ 779 h 780"/>
                    <a:gd name="T6" fmla="*/ 0 60000 65536"/>
                    <a:gd name="T7" fmla="*/ 0 60000 65536"/>
                    <a:gd name="T8" fmla="*/ 0 60000 65536"/>
                    <a:gd name="T9" fmla="*/ 0 w 360"/>
                    <a:gd name="T10" fmla="*/ 0 h 780"/>
                    <a:gd name="T11" fmla="*/ 360 w 360"/>
                    <a:gd name="T12" fmla="*/ 780 h 7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0" h="780">
                      <a:moveTo>
                        <a:pt x="0" y="780"/>
                      </a:moveTo>
                      <a:cubicBezTo>
                        <a:pt x="60" y="390"/>
                        <a:pt x="120" y="0"/>
                        <a:pt x="180" y="0"/>
                      </a:cubicBezTo>
                      <a:cubicBezTo>
                        <a:pt x="240" y="0"/>
                        <a:pt x="300" y="390"/>
                        <a:pt x="360" y="780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 rot="-5400000">
                <a:off x="4177" y="1815"/>
                <a:ext cx="3" cy="9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 rot="-5400000">
                <a:off x="4187" y="1624"/>
                <a:ext cx="16" cy="9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 rot="-5400000">
                <a:off x="4262" y="1367"/>
                <a:ext cx="1" cy="1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3515" y="1659"/>
                <a:ext cx="317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Garamond" pitchFamily="18" charset="0"/>
                    <a:ea typeface="宋体" pitchFamily="2" charset="-122"/>
                  </a:rPr>
                  <a:t> i</a:t>
                </a:r>
                <a:r>
                  <a:rPr lang="en-US" altLang="zh-CN" sz="2000" b="1" baseline="-25000"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</p:grpSp>
      <p:grpSp>
        <p:nvGrpSpPr>
          <p:cNvPr id="43" name="Group 37"/>
          <p:cNvGrpSpPr>
            <a:grpSpLocks/>
          </p:cNvGrpSpPr>
          <p:nvPr/>
        </p:nvGrpSpPr>
        <p:grpSpPr bwMode="auto">
          <a:xfrm>
            <a:off x="4343400" y="2135188"/>
            <a:ext cx="4864100" cy="3989387"/>
            <a:chOff x="1563" y="436"/>
            <a:chExt cx="3222" cy="2813"/>
          </a:xfrm>
        </p:grpSpPr>
        <p:grpSp>
          <p:nvGrpSpPr>
            <p:cNvPr id="44" name="Group 38"/>
            <p:cNvGrpSpPr>
              <a:grpSpLocks/>
            </p:cNvGrpSpPr>
            <p:nvPr/>
          </p:nvGrpSpPr>
          <p:grpSpPr bwMode="auto">
            <a:xfrm flipH="1" flipV="1">
              <a:off x="2049" y="1944"/>
              <a:ext cx="466" cy="416"/>
              <a:chOff x="2207" y="1551"/>
              <a:chExt cx="466" cy="416"/>
            </a:xfrm>
          </p:grpSpPr>
          <p:grpSp>
            <p:nvGrpSpPr>
              <p:cNvPr id="86" name="Group 39"/>
              <p:cNvGrpSpPr>
                <a:grpSpLocks/>
              </p:cNvGrpSpPr>
              <p:nvPr/>
            </p:nvGrpSpPr>
            <p:grpSpPr bwMode="auto">
              <a:xfrm>
                <a:off x="2207" y="1689"/>
                <a:ext cx="451" cy="278"/>
                <a:chOff x="6709" y="4103"/>
                <a:chExt cx="1440" cy="1560"/>
              </a:xfrm>
            </p:grpSpPr>
            <p:sp>
              <p:nvSpPr>
                <p:cNvPr id="88" name="Freeform 40"/>
                <p:cNvSpPr>
                  <a:spLocks/>
                </p:cNvSpPr>
                <p:nvPr/>
              </p:nvSpPr>
              <p:spPr bwMode="auto">
                <a:xfrm>
                  <a:off x="6709" y="4103"/>
                  <a:ext cx="720" cy="781"/>
                </a:xfrm>
                <a:custGeom>
                  <a:avLst/>
                  <a:gdLst>
                    <a:gd name="T0" fmla="*/ 0 w 360"/>
                    <a:gd name="T1" fmla="*/ 781 h 780"/>
                    <a:gd name="T2" fmla="*/ 360 w 360"/>
                    <a:gd name="T3" fmla="*/ 0 h 780"/>
                    <a:gd name="T4" fmla="*/ 720 w 360"/>
                    <a:gd name="T5" fmla="*/ 781 h 780"/>
                    <a:gd name="T6" fmla="*/ 0 60000 65536"/>
                    <a:gd name="T7" fmla="*/ 0 60000 65536"/>
                    <a:gd name="T8" fmla="*/ 0 60000 65536"/>
                    <a:gd name="T9" fmla="*/ 0 w 360"/>
                    <a:gd name="T10" fmla="*/ 0 h 780"/>
                    <a:gd name="T11" fmla="*/ 360 w 360"/>
                    <a:gd name="T12" fmla="*/ 780 h 7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0" h="780">
                      <a:moveTo>
                        <a:pt x="0" y="780"/>
                      </a:moveTo>
                      <a:cubicBezTo>
                        <a:pt x="60" y="390"/>
                        <a:pt x="120" y="0"/>
                        <a:pt x="180" y="0"/>
                      </a:cubicBezTo>
                      <a:cubicBezTo>
                        <a:pt x="240" y="0"/>
                        <a:pt x="300" y="390"/>
                        <a:pt x="360" y="780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Freeform 41"/>
                <p:cNvSpPr>
                  <a:spLocks/>
                </p:cNvSpPr>
                <p:nvPr/>
              </p:nvSpPr>
              <p:spPr bwMode="auto">
                <a:xfrm flipV="1">
                  <a:off x="7429" y="4884"/>
                  <a:ext cx="720" cy="779"/>
                </a:xfrm>
                <a:custGeom>
                  <a:avLst/>
                  <a:gdLst>
                    <a:gd name="T0" fmla="*/ 0 w 360"/>
                    <a:gd name="T1" fmla="*/ 779 h 780"/>
                    <a:gd name="T2" fmla="*/ 360 w 360"/>
                    <a:gd name="T3" fmla="*/ 0 h 780"/>
                    <a:gd name="T4" fmla="*/ 720 w 360"/>
                    <a:gd name="T5" fmla="*/ 779 h 780"/>
                    <a:gd name="T6" fmla="*/ 0 60000 65536"/>
                    <a:gd name="T7" fmla="*/ 0 60000 65536"/>
                    <a:gd name="T8" fmla="*/ 0 60000 65536"/>
                    <a:gd name="T9" fmla="*/ 0 w 360"/>
                    <a:gd name="T10" fmla="*/ 0 h 780"/>
                    <a:gd name="T11" fmla="*/ 360 w 360"/>
                    <a:gd name="T12" fmla="*/ 780 h 7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0" h="780">
                      <a:moveTo>
                        <a:pt x="0" y="780"/>
                      </a:moveTo>
                      <a:cubicBezTo>
                        <a:pt x="60" y="390"/>
                        <a:pt x="120" y="0"/>
                        <a:pt x="180" y="0"/>
                      </a:cubicBezTo>
                      <a:cubicBezTo>
                        <a:pt x="240" y="0"/>
                        <a:pt x="300" y="390"/>
                        <a:pt x="360" y="780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7" name="Text Box 42"/>
              <p:cNvSpPr txBox="1">
                <a:spLocks noChangeArrowheads="1"/>
              </p:cNvSpPr>
              <p:nvPr/>
            </p:nvSpPr>
            <p:spPr bwMode="auto">
              <a:xfrm flipV="1">
                <a:off x="2339" y="1551"/>
                <a:ext cx="334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itchFamily="18" charset="0"/>
                  </a:rPr>
                  <a:t>i</a:t>
                </a:r>
                <a:r>
                  <a:rPr lang="en-US" altLang="zh-CN" sz="2000" b="1" baseline="-25000">
                    <a:latin typeface="Times New Roman" pitchFamily="18" charset="0"/>
                  </a:rPr>
                  <a:t>B</a:t>
                </a:r>
                <a:endParaRPr lang="en-US" altLang="zh-CN" sz="2000" b="1">
                  <a:latin typeface="Garamond" pitchFamily="18" charset="0"/>
                </a:endParaRPr>
              </a:p>
            </p:txBody>
          </p:sp>
        </p:grpSp>
        <p:grpSp>
          <p:nvGrpSpPr>
            <p:cNvPr id="45" name="Group 43"/>
            <p:cNvGrpSpPr>
              <a:grpSpLocks/>
            </p:cNvGrpSpPr>
            <p:nvPr/>
          </p:nvGrpSpPr>
          <p:grpSpPr bwMode="auto">
            <a:xfrm flipH="1" flipV="1">
              <a:off x="2250" y="436"/>
              <a:ext cx="886" cy="1785"/>
              <a:chOff x="1586" y="1690"/>
              <a:chExt cx="886" cy="1785"/>
            </a:xfrm>
          </p:grpSpPr>
          <p:sp>
            <p:nvSpPr>
              <p:cNvPr id="79" name="Line 44"/>
              <p:cNvSpPr>
                <a:spLocks noChangeShapeType="1"/>
              </p:cNvSpPr>
              <p:nvPr/>
            </p:nvSpPr>
            <p:spPr bwMode="auto">
              <a:xfrm>
                <a:off x="1825" y="1878"/>
                <a:ext cx="8" cy="15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2063" y="2002"/>
                <a:ext cx="9" cy="14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46"/>
              <p:cNvSpPr>
                <a:spLocks noChangeShapeType="1"/>
              </p:cNvSpPr>
              <p:nvPr/>
            </p:nvSpPr>
            <p:spPr bwMode="auto">
              <a:xfrm>
                <a:off x="1586" y="1690"/>
                <a:ext cx="18" cy="17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" name="Group 47"/>
              <p:cNvGrpSpPr>
                <a:grpSpLocks/>
              </p:cNvGrpSpPr>
              <p:nvPr/>
            </p:nvGrpSpPr>
            <p:grpSpPr bwMode="auto">
              <a:xfrm rot="16200000" flipH="1">
                <a:off x="1595" y="2737"/>
                <a:ext cx="478" cy="469"/>
                <a:chOff x="6709" y="4103"/>
                <a:chExt cx="1440" cy="1560"/>
              </a:xfrm>
            </p:grpSpPr>
            <p:sp>
              <p:nvSpPr>
                <p:cNvPr id="84" name="Freeform 48"/>
                <p:cNvSpPr>
                  <a:spLocks/>
                </p:cNvSpPr>
                <p:nvPr/>
              </p:nvSpPr>
              <p:spPr bwMode="auto">
                <a:xfrm>
                  <a:off x="6709" y="4103"/>
                  <a:ext cx="720" cy="781"/>
                </a:xfrm>
                <a:custGeom>
                  <a:avLst/>
                  <a:gdLst>
                    <a:gd name="T0" fmla="*/ 0 w 360"/>
                    <a:gd name="T1" fmla="*/ 781 h 780"/>
                    <a:gd name="T2" fmla="*/ 360 w 360"/>
                    <a:gd name="T3" fmla="*/ 0 h 780"/>
                    <a:gd name="T4" fmla="*/ 720 w 360"/>
                    <a:gd name="T5" fmla="*/ 781 h 780"/>
                    <a:gd name="T6" fmla="*/ 0 60000 65536"/>
                    <a:gd name="T7" fmla="*/ 0 60000 65536"/>
                    <a:gd name="T8" fmla="*/ 0 60000 65536"/>
                    <a:gd name="T9" fmla="*/ 0 w 360"/>
                    <a:gd name="T10" fmla="*/ 0 h 780"/>
                    <a:gd name="T11" fmla="*/ 360 w 360"/>
                    <a:gd name="T12" fmla="*/ 780 h 7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0" h="780">
                      <a:moveTo>
                        <a:pt x="0" y="780"/>
                      </a:moveTo>
                      <a:cubicBezTo>
                        <a:pt x="60" y="390"/>
                        <a:pt x="120" y="0"/>
                        <a:pt x="180" y="0"/>
                      </a:cubicBezTo>
                      <a:cubicBezTo>
                        <a:pt x="240" y="0"/>
                        <a:pt x="300" y="390"/>
                        <a:pt x="360" y="780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Freeform 49"/>
                <p:cNvSpPr>
                  <a:spLocks/>
                </p:cNvSpPr>
                <p:nvPr/>
              </p:nvSpPr>
              <p:spPr bwMode="auto">
                <a:xfrm flipV="1">
                  <a:off x="7429" y="4884"/>
                  <a:ext cx="720" cy="779"/>
                </a:xfrm>
                <a:custGeom>
                  <a:avLst/>
                  <a:gdLst>
                    <a:gd name="T0" fmla="*/ 0 w 360"/>
                    <a:gd name="T1" fmla="*/ 779 h 780"/>
                    <a:gd name="T2" fmla="*/ 360 w 360"/>
                    <a:gd name="T3" fmla="*/ 0 h 780"/>
                    <a:gd name="T4" fmla="*/ 720 w 360"/>
                    <a:gd name="T5" fmla="*/ 779 h 780"/>
                    <a:gd name="T6" fmla="*/ 0 60000 65536"/>
                    <a:gd name="T7" fmla="*/ 0 60000 65536"/>
                    <a:gd name="T8" fmla="*/ 0 60000 65536"/>
                    <a:gd name="T9" fmla="*/ 0 w 360"/>
                    <a:gd name="T10" fmla="*/ 0 h 780"/>
                    <a:gd name="T11" fmla="*/ 360 w 360"/>
                    <a:gd name="T12" fmla="*/ 780 h 7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0" h="780">
                      <a:moveTo>
                        <a:pt x="0" y="780"/>
                      </a:moveTo>
                      <a:cubicBezTo>
                        <a:pt x="60" y="390"/>
                        <a:pt x="120" y="0"/>
                        <a:pt x="180" y="0"/>
                      </a:cubicBezTo>
                      <a:cubicBezTo>
                        <a:pt x="240" y="0"/>
                        <a:pt x="300" y="390"/>
                        <a:pt x="360" y="780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" name="Text Box 50"/>
              <p:cNvSpPr txBox="1">
                <a:spLocks noChangeArrowheads="1"/>
              </p:cNvSpPr>
              <p:nvPr/>
            </p:nvSpPr>
            <p:spPr bwMode="auto">
              <a:xfrm flipV="1">
                <a:off x="2074" y="2760"/>
                <a:ext cx="39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itchFamily="18" charset="0"/>
                  </a:rPr>
                  <a:t>u</a:t>
                </a:r>
                <a:r>
                  <a:rPr lang="en-US" altLang="zh-CN" sz="2000" b="1" baseline="-25000">
                    <a:latin typeface="Times New Roman" pitchFamily="18" charset="0"/>
                  </a:rPr>
                  <a:t>CE</a:t>
                </a:r>
                <a:endParaRPr lang="en-US" altLang="zh-CN" sz="2000" b="1">
                  <a:latin typeface="Garamond" pitchFamily="18" charset="0"/>
                </a:endParaRPr>
              </a:p>
            </p:txBody>
          </p:sp>
        </p:grpSp>
        <p:grpSp>
          <p:nvGrpSpPr>
            <p:cNvPr id="46" name="Group 51"/>
            <p:cNvGrpSpPr>
              <a:grpSpLocks/>
            </p:cNvGrpSpPr>
            <p:nvPr/>
          </p:nvGrpSpPr>
          <p:grpSpPr bwMode="auto">
            <a:xfrm flipH="1" flipV="1">
              <a:off x="2125" y="1933"/>
              <a:ext cx="2597" cy="507"/>
              <a:chOff x="0" y="1471"/>
              <a:chExt cx="2597" cy="507"/>
            </a:xfrm>
          </p:grpSpPr>
          <p:sp>
            <p:nvSpPr>
              <p:cNvPr id="71" name="Line 52"/>
              <p:cNvSpPr>
                <a:spLocks noChangeShapeType="1"/>
              </p:cNvSpPr>
              <p:nvPr/>
            </p:nvSpPr>
            <p:spPr bwMode="auto">
              <a:xfrm rot="-5400000">
                <a:off x="797" y="1079"/>
                <a:ext cx="0" cy="15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53"/>
              <p:cNvSpPr>
                <a:spLocks noChangeShapeType="1"/>
              </p:cNvSpPr>
              <p:nvPr/>
            </p:nvSpPr>
            <p:spPr bwMode="auto">
              <a:xfrm rot="-5400000">
                <a:off x="1256" y="578"/>
                <a:ext cx="0" cy="22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3" name="Group 54"/>
              <p:cNvGrpSpPr>
                <a:grpSpLocks/>
              </p:cNvGrpSpPr>
              <p:nvPr/>
            </p:nvGrpSpPr>
            <p:grpSpPr bwMode="auto">
              <a:xfrm>
                <a:off x="0" y="1471"/>
                <a:ext cx="645" cy="500"/>
                <a:chOff x="0" y="1471"/>
                <a:chExt cx="645" cy="500"/>
              </a:xfrm>
            </p:grpSpPr>
            <p:sp>
              <p:nvSpPr>
                <p:cNvPr id="75" name="Text Box 55"/>
                <p:cNvSpPr txBox="1">
                  <a:spLocks noChangeArrowheads="1"/>
                </p:cNvSpPr>
                <p:nvPr/>
              </p:nvSpPr>
              <p:spPr bwMode="auto">
                <a:xfrm flipV="1">
                  <a:off x="0" y="1471"/>
                  <a:ext cx="334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just"/>
                  <a:r>
                    <a:rPr lang="en-US" altLang="zh-CN" sz="2000" b="1">
                      <a:latin typeface="Times New Roman" pitchFamily="18" charset="0"/>
                    </a:rPr>
                    <a:t>i</a:t>
                  </a:r>
                  <a:r>
                    <a:rPr lang="en-US" altLang="zh-CN" sz="2000" b="1" baseline="-25000">
                      <a:latin typeface="Times New Roman" pitchFamily="18" charset="0"/>
                    </a:rPr>
                    <a:t>C</a:t>
                  </a:r>
                  <a:endParaRPr lang="en-US" altLang="zh-CN" sz="2000" b="1">
                    <a:latin typeface="Garamond" pitchFamily="18" charset="0"/>
                  </a:endParaRPr>
                </a:p>
              </p:txBody>
            </p:sp>
            <p:grpSp>
              <p:nvGrpSpPr>
                <p:cNvPr id="76" name="Group 56"/>
                <p:cNvGrpSpPr>
                  <a:grpSpLocks/>
                </p:cNvGrpSpPr>
                <p:nvPr/>
              </p:nvGrpSpPr>
              <p:grpSpPr bwMode="auto">
                <a:xfrm>
                  <a:off x="195" y="1693"/>
                  <a:ext cx="450" cy="278"/>
                  <a:chOff x="6709" y="4103"/>
                  <a:chExt cx="1440" cy="1560"/>
                </a:xfrm>
              </p:grpSpPr>
              <p:sp>
                <p:nvSpPr>
                  <p:cNvPr id="77" name="Freeform 57"/>
                  <p:cNvSpPr>
                    <a:spLocks/>
                  </p:cNvSpPr>
                  <p:nvPr/>
                </p:nvSpPr>
                <p:spPr bwMode="auto">
                  <a:xfrm>
                    <a:off x="6709" y="4103"/>
                    <a:ext cx="720" cy="781"/>
                  </a:xfrm>
                  <a:custGeom>
                    <a:avLst/>
                    <a:gdLst>
                      <a:gd name="T0" fmla="*/ 0 w 360"/>
                      <a:gd name="T1" fmla="*/ 781 h 780"/>
                      <a:gd name="T2" fmla="*/ 360 w 360"/>
                      <a:gd name="T3" fmla="*/ 0 h 780"/>
                      <a:gd name="T4" fmla="*/ 720 w 360"/>
                      <a:gd name="T5" fmla="*/ 781 h 780"/>
                      <a:gd name="T6" fmla="*/ 0 60000 65536"/>
                      <a:gd name="T7" fmla="*/ 0 60000 65536"/>
                      <a:gd name="T8" fmla="*/ 0 60000 65536"/>
                      <a:gd name="T9" fmla="*/ 0 w 360"/>
                      <a:gd name="T10" fmla="*/ 0 h 780"/>
                      <a:gd name="T11" fmla="*/ 360 w 360"/>
                      <a:gd name="T12" fmla="*/ 780 h 78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0" h="780">
                        <a:moveTo>
                          <a:pt x="0" y="780"/>
                        </a:moveTo>
                        <a:cubicBezTo>
                          <a:pt x="60" y="390"/>
                          <a:pt x="120" y="0"/>
                          <a:pt x="180" y="0"/>
                        </a:cubicBezTo>
                        <a:cubicBezTo>
                          <a:pt x="240" y="0"/>
                          <a:pt x="300" y="390"/>
                          <a:pt x="360" y="78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58"/>
                  <p:cNvSpPr>
                    <a:spLocks/>
                  </p:cNvSpPr>
                  <p:nvPr/>
                </p:nvSpPr>
                <p:spPr bwMode="auto">
                  <a:xfrm flipV="1">
                    <a:off x="7429" y="4884"/>
                    <a:ext cx="720" cy="779"/>
                  </a:xfrm>
                  <a:custGeom>
                    <a:avLst/>
                    <a:gdLst>
                      <a:gd name="T0" fmla="*/ 0 w 360"/>
                      <a:gd name="T1" fmla="*/ 779 h 780"/>
                      <a:gd name="T2" fmla="*/ 360 w 360"/>
                      <a:gd name="T3" fmla="*/ 0 h 780"/>
                      <a:gd name="T4" fmla="*/ 720 w 360"/>
                      <a:gd name="T5" fmla="*/ 779 h 780"/>
                      <a:gd name="T6" fmla="*/ 0 60000 65536"/>
                      <a:gd name="T7" fmla="*/ 0 60000 65536"/>
                      <a:gd name="T8" fmla="*/ 0 60000 65536"/>
                      <a:gd name="T9" fmla="*/ 0 w 360"/>
                      <a:gd name="T10" fmla="*/ 0 h 780"/>
                      <a:gd name="T11" fmla="*/ 360 w 360"/>
                      <a:gd name="T12" fmla="*/ 780 h 78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0" h="780">
                        <a:moveTo>
                          <a:pt x="0" y="780"/>
                        </a:moveTo>
                        <a:cubicBezTo>
                          <a:pt x="60" y="390"/>
                          <a:pt x="120" y="0"/>
                          <a:pt x="180" y="0"/>
                        </a:cubicBezTo>
                        <a:cubicBezTo>
                          <a:pt x="240" y="0"/>
                          <a:pt x="300" y="390"/>
                          <a:pt x="360" y="78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4" name="Line 59"/>
              <p:cNvSpPr>
                <a:spLocks noChangeShapeType="1"/>
              </p:cNvSpPr>
              <p:nvPr/>
            </p:nvSpPr>
            <p:spPr bwMode="auto">
              <a:xfrm rot="-5400000">
                <a:off x="1476" y="857"/>
                <a:ext cx="0" cy="22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 flipH="1">
              <a:off x="1668" y="1434"/>
              <a:ext cx="270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 flipV="1">
              <a:off x="3779" y="1436"/>
              <a:ext cx="0" cy="15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62"/>
            <p:cNvSpPr txBox="1">
              <a:spLocks noChangeArrowheads="1"/>
            </p:cNvSpPr>
            <p:nvPr/>
          </p:nvSpPr>
          <p:spPr bwMode="auto">
            <a:xfrm flipH="1">
              <a:off x="4332" y="1253"/>
              <a:ext cx="39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u</a:t>
              </a:r>
              <a:r>
                <a:rPr lang="en-US" altLang="zh-CN" sz="2000" b="1" baseline="-25000">
                  <a:latin typeface="Times New Roman" pitchFamily="18" charset="0"/>
                </a:rPr>
                <a:t>CE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50" name="Arc 63"/>
            <p:cNvSpPr>
              <a:spLocks/>
            </p:cNvSpPr>
            <p:nvPr/>
          </p:nvSpPr>
          <p:spPr bwMode="auto">
            <a:xfrm rot="10800000" flipH="1">
              <a:off x="3506" y="2655"/>
              <a:ext cx="165" cy="115"/>
            </a:xfrm>
            <a:custGeom>
              <a:avLst/>
              <a:gdLst>
                <a:gd name="T0" fmla="*/ 0 w 21600"/>
                <a:gd name="T1" fmla="*/ 0 h 21225"/>
                <a:gd name="T2" fmla="*/ 1 w 21600"/>
                <a:gd name="T3" fmla="*/ 1 h 21225"/>
                <a:gd name="T4" fmla="*/ 0 w 21600"/>
                <a:gd name="T5" fmla="*/ 1 h 2122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225"/>
                <a:gd name="T11" fmla="*/ 21600 w 21600"/>
                <a:gd name="T12" fmla="*/ 21225 h 21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225" fill="none" extrusionOk="0">
                  <a:moveTo>
                    <a:pt x="4007" y="-1"/>
                  </a:moveTo>
                  <a:cubicBezTo>
                    <a:pt x="14210" y="1926"/>
                    <a:pt x="21599" y="10840"/>
                    <a:pt x="21599" y="21224"/>
                  </a:cubicBezTo>
                </a:path>
                <a:path w="21600" h="21225" stroke="0" extrusionOk="0">
                  <a:moveTo>
                    <a:pt x="4007" y="-1"/>
                  </a:moveTo>
                  <a:cubicBezTo>
                    <a:pt x="14210" y="1926"/>
                    <a:pt x="21599" y="10840"/>
                    <a:pt x="21599" y="21224"/>
                  </a:cubicBezTo>
                  <a:lnTo>
                    <a:pt x="0" y="21225"/>
                  </a:lnTo>
                  <a:lnTo>
                    <a:pt x="4007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 flipH="1">
              <a:off x="3671" y="1442"/>
              <a:ext cx="92" cy="1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 flipH="1">
              <a:off x="3696" y="2976"/>
              <a:ext cx="27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i</a:t>
              </a:r>
              <a:r>
                <a:rPr lang="en-US" altLang="zh-CN" sz="2000" b="1" baseline="-25000">
                  <a:latin typeface="Times New Roman" pitchFamily="18" charset="0"/>
                </a:rPr>
                <a:t>C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53" name="Text Box 66"/>
            <p:cNvSpPr txBox="1">
              <a:spLocks noChangeArrowheads="1"/>
            </p:cNvSpPr>
            <p:nvPr/>
          </p:nvSpPr>
          <p:spPr bwMode="auto">
            <a:xfrm flipH="1" flipV="1">
              <a:off x="1704" y="1229"/>
              <a:ext cx="29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endParaRPr lang="zh-CN" altLang="zh-CN" sz="2000" b="1">
                <a:latin typeface="Garamond" pitchFamily="18" charset="0"/>
              </a:endParaRPr>
            </a:p>
          </p:txBody>
        </p:sp>
        <p:sp>
          <p:nvSpPr>
            <p:cNvPr id="54" name="Text Box 67"/>
            <p:cNvSpPr txBox="1">
              <a:spLocks noChangeArrowheads="1"/>
            </p:cNvSpPr>
            <p:nvPr/>
          </p:nvSpPr>
          <p:spPr bwMode="auto">
            <a:xfrm flipH="1" flipV="1">
              <a:off x="3486" y="2702"/>
              <a:ext cx="29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endParaRPr lang="zh-CN" altLang="zh-CN" sz="2000" b="1">
                <a:latin typeface="Garamond" pitchFamily="18" charset="0"/>
              </a:endParaRPr>
            </a:p>
          </p:txBody>
        </p:sp>
        <p:sp>
          <p:nvSpPr>
            <p:cNvPr id="55" name="Line 68"/>
            <p:cNvSpPr>
              <a:spLocks noChangeShapeType="1"/>
            </p:cNvSpPr>
            <p:nvPr/>
          </p:nvSpPr>
          <p:spPr bwMode="auto">
            <a:xfrm flipH="1" flipV="1">
              <a:off x="1899" y="1448"/>
              <a:ext cx="1880" cy="1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69"/>
            <p:cNvSpPr txBox="1">
              <a:spLocks noChangeArrowheads="1"/>
            </p:cNvSpPr>
            <p:nvPr/>
          </p:nvSpPr>
          <p:spPr bwMode="auto">
            <a:xfrm flipH="1">
              <a:off x="2744" y="2068"/>
              <a:ext cx="29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Q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57" name="Text Box 70"/>
            <p:cNvSpPr txBox="1">
              <a:spLocks noChangeArrowheads="1"/>
            </p:cNvSpPr>
            <p:nvPr/>
          </p:nvSpPr>
          <p:spPr bwMode="auto">
            <a:xfrm flipH="1">
              <a:off x="1563" y="1448"/>
              <a:ext cx="42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V</a:t>
              </a:r>
              <a:r>
                <a:rPr lang="en-US" altLang="zh-CN" sz="2000" b="1" baseline="-25000">
                  <a:latin typeface="Times New Roman" pitchFamily="18" charset="0"/>
                </a:rPr>
                <a:t>CC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58" name="Text Box 71"/>
            <p:cNvSpPr txBox="1">
              <a:spLocks noChangeArrowheads="1"/>
            </p:cNvSpPr>
            <p:nvPr/>
          </p:nvSpPr>
          <p:spPr bwMode="auto">
            <a:xfrm flipH="1">
              <a:off x="3726" y="2581"/>
              <a:ext cx="105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dirty="0">
                  <a:latin typeface="Times New Roman" pitchFamily="18" charset="0"/>
                </a:rPr>
                <a:t>V</a:t>
              </a:r>
              <a:r>
                <a:rPr lang="en-US" altLang="zh-CN" sz="2000" b="1" baseline="-25000" dirty="0">
                  <a:latin typeface="Times New Roman" pitchFamily="18" charset="0"/>
                </a:rPr>
                <a:t>CC</a:t>
              </a:r>
              <a:r>
                <a:rPr lang="en-US" altLang="zh-CN" sz="2000" b="1" dirty="0">
                  <a:latin typeface="Times New Roman" pitchFamily="18" charset="0"/>
                </a:rPr>
                <a:t>/(R</a:t>
              </a:r>
              <a:r>
                <a:rPr lang="en-US" altLang="zh-CN" sz="2000" b="1" baseline="-25000" dirty="0">
                  <a:latin typeface="Times New Roman" pitchFamily="18" charset="0"/>
                </a:rPr>
                <a:t>c</a:t>
              </a:r>
              <a:r>
                <a:rPr lang="en-US" altLang="zh-CN" sz="2000" b="1" dirty="0">
                  <a:latin typeface="Times New Roman" pitchFamily="18" charset="0"/>
                </a:rPr>
                <a:t>//R</a:t>
              </a:r>
              <a:r>
                <a:rPr lang="en-US" altLang="zh-CN" sz="2000" b="1" baseline="-25000" dirty="0">
                  <a:latin typeface="Times New Roman" pitchFamily="18" charset="0"/>
                </a:rPr>
                <a:t>L</a:t>
              </a:r>
              <a:r>
                <a:rPr lang="en-US" altLang="zh-CN" sz="2000" b="1" dirty="0">
                  <a:latin typeface="Times New Roman" pitchFamily="18" charset="0"/>
                </a:rPr>
                <a:t>)</a:t>
              </a:r>
              <a:endParaRPr lang="en-US" altLang="zh-CN" sz="2000" b="1" dirty="0">
                <a:latin typeface="Garamond" pitchFamily="18" charset="0"/>
              </a:endParaRPr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 flipH="1" flipV="1">
              <a:off x="2049" y="2765"/>
              <a:ext cx="14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Arc 73"/>
            <p:cNvSpPr>
              <a:spLocks/>
            </p:cNvSpPr>
            <p:nvPr/>
          </p:nvSpPr>
          <p:spPr bwMode="auto">
            <a:xfrm rot="10800000" flipH="1">
              <a:off x="3559" y="1965"/>
              <a:ext cx="165" cy="114"/>
            </a:xfrm>
            <a:custGeom>
              <a:avLst/>
              <a:gdLst>
                <a:gd name="T0" fmla="*/ 0 w 21600"/>
                <a:gd name="T1" fmla="*/ 0 h 21225"/>
                <a:gd name="T2" fmla="*/ 1 w 21600"/>
                <a:gd name="T3" fmla="*/ 1 h 21225"/>
                <a:gd name="T4" fmla="*/ 0 w 21600"/>
                <a:gd name="T5" fmla="*/ 1 h 2122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225"/>
                <a:gd name="T11" fmla="*/ 21600 w 21600"/>
                <a:gd name="T12" fmla="*/ 21225 h 21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225" fill="none" extrusionOk="0">
                  <a:moveTo>
                    <a:pt x="4007" y="-1"/>
                  </a:moveTo>
                  <a:cubicBezTo>
                    <a:pt x="14210" y="1926"/>
                    <a:pt x="21599" y="10840"/>
                    <a:pt x="21599" y="21224"/>
                  </a:cubicBezTo>
                </a:path>
                <a:path w="21600" h="21225" stroke="0" extrusionOk="0">
                  <a:moveTo>
                    <a:pt x="4007" y="-1"/>
                  </a:moveTo>
                  <a:cubicBezTo>
                    <a:pt x="14210" y="1926"/>
                    <a:pt x="21599" y="10840"/>
                    <a:pt x="21599" y="21224"/>
                  </a:cubicBezTo>
                  <a:lnTo>
                    <a:pt x="0" y="21225"/>
                  </a:lnTo>
                  <a:lnTo>
                    <a:pt x="4007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74"/>
            <p:cNvSpPr>
              <a:spLocks noChangeShapeType="1"/>
            </p:cNvSpPr>
            <p:nvPr/>
          </p:nvSpPr>
          <p:spPr bwMode="auto">
            <a:xfrm flipH="1" flipV="1">
              <a:off x="2058" y="2082"/>
              <a:ext cx="152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Arc 75"/>
            <p:cNvSpPr>
              <a:spLocks/>
            </p:cNvSpPr>
            <p:nvPr/>
          </p:nvSpPr>
          <p:spPr bwMode="auto">
            <a:xfrm rot="10800000" flipH="1">
              <a:off x="3533" y="2332"/>
              <a:ext cx="164" cy="114"/>
            </a:xfrm>
            <a:custGeom>
              <a:avLst/>
              <a:gdLst>
                <a:gd name="T0" fmla="*/ 0 w 21600"/>
                <a:gd name="T1" fmla="*/ 0 h 21225"/>
                <a:gd name="T2" fmla="*/ 1 w 21600"/>
                <a:gd name="T3" fmla="*/ 1 h 21225"/>
                <a:gd name="T4" fmla="*/ 0 w 21600"/>
                <a:gd name="T5" fmla="*/ 1 h 2122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225"/>
                <a:gd name="T11" fmla="*/ 21600 w 21600"/>
                <a:gd name="T12" fmla="*/ 21225 h 21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225" fill="none" extrusionOk="0">
                  <a:moveTo>
                    <a:pt x="4007" y="-1"/>
                  </a:moveTo>
                  <a:cubicBezTo>
                    <a:pt x="14210" y="1926"/>
                    <a:pt x="21599" y="10840"/>
                    <a:pt x="21599" y="21224"/>
                  </a:cubicBezTo>
                </a:path>
                <a:path w="21600" h="21225" stroke="0" extrusionOk="0">
                  <a:moveTo>
                    <a:pt x="4007" y="-1"/>
                  </a:moveTo>
                  <a:cubicBezTo>
                    <a:pt x="14210" y="1926"/>
                    <a:pt x="21599" y="10840"/>
                    <a:pt x="21599" y="21224"/>
                  </a:cubicBezTo>
                  <a:lnTo>
                    <a:pt x="0" y="21225"/>
                  </a:lnTo>
                  <a:lnTo>
                    <a:pt x="4007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76"/>
            <p:cNvSpPr>
              <a:spLocks noChangeShapeType="1"/>
            </p:cNvSpPr>
            <p:nvPr/>
          </p:nvSpPr>
          <p:spPr bwMode="auto">
            <a:xfrm flipH="1" flipV="1">
              <a:off x="2075" y="2441"/>
              <a:ext cx="14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Arc 77"/>
            <p:cNvSpPr>
              <a:spLocks/>
            </p:cNvSpPr>
            <p:nvPr/>
          </p:nvSpPr>
          <p:spPr bwMode="auto">
            <a:xfrm rot="10800000" flipH="1">
              <a:off x="3577" y="1621"/>
              <a:ext cx="164" cy="115"/>
            </a:xfrm>
            <a:custGeom>
              <a:avLst/>
              <a:gdLst>
                <a:gd name="T0" fmla="*/ 0 w 21600"/>
                <a:gd name="T1" fmla="*/ 0 h 21225"/>
                <a:gd name="T2" fmla="*/ 1 w 21600"/>
                <a:gd name="T3" fmla="*/ 1 h 21225"/>
                <a:gd name="T4" fmla="*/ 0 w 21600"/>
                <a:gd name="T5" fmla="*/ 1 h 2122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225"/>
                <a:gd name="T11" fmla="*/ 21600 w 21600"/>
                <a:gd name="T12" fmla="*/ 21225 h 21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225" fill="none" extrusionOk="0">
                  <a:moveTo>
                    <a:pt x="4007" y="-1"/>
                  </a:moveTo>
                  <a:cubicBezTo>
                    <a:pt x="14210" y="1926"/>
                    <a:pt x="21599" y="10840"/>
                    <a:pt x="21599" y="21224"/>
                  </a:cubicBezTo>
                </a:path>
                <a:path w="21600" h="21225" stroke="0" extrusionOk="0">
                  <a:moveTo>
                    <a:pt x="4007" y="-1"/>
                  </a:moveTo>
                  <a:cubicBezTo>
                    <a:pt x="14210" y="1926"/>
                    <a:pt x="21599" y="10840"/>
                    <a:pt x="21599" y="21224"/>
                  </a:cubicBezTo>
                  <a:lnTo>
                    <a:pt x="0" y="21225"/>
                  </a:lnTo>
                  <a:lnTo>
                    <a:pt x="4007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78"/>
            <p:cNvSpPr>
              <a:spLocks noChangeShapeType="1"/>
            </p:cNvSpPr>
            <p:nvPr/>
          </p:nvSpPr>
          <p:spPr bwMode="auto">
            <a:xfrm flipH="1" flipV="1">
              <a:off x="2084" y="1731"/>
              <a:ext cx="151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Oval 79"/>
            <p:cNvSpPr>
              <a:spLocks noChangeArrowheads="1"/>
            </p:cNvSpPr>
            <p:nvPr/>
          </p:nvSpPr>
          <p:spPr bwMode="auto">
            <a:xfrm flipH="1" flipV="1">
              <a:off x="2862" y="2048"/>
              <a:ext cx="71" cy="63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80"/>
            <p:cNvSpPr txBox="1">
              <a:spLocks noChangeArrowheads="1"/>
            </p:cNvSpPr>
            <p:nvPr/>
          </p:nvSpPr>
          <p:spPr bwMode="auto">
            <a:xfrm flipH="1">
              <a:off x="2473" y="1174"/>
              <a:ext cx="48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U</a:t>
              </a:r>
              <a:r>
                <a:rPr lang="en-US" altLang="zh-CN" sz="2000" b="1" baseline="-25000">
                  <a:latin typeface="Times New Roman" pitchFamily="18" charset="0"/>
                </a:rPr>
                <a:t>CEQ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68" name="Text Box 81"/>
            <p:cNvSpPr txBox="1">
              <a:spLocks noChangeArrowheads="1"/>
            </p:cNvSpPr>
            <p:nvPr/>
          </p:nvSpPr>
          <p:spPr bwMode="auto">
            <a:xfrm flipH="1">
              <a:off x="3726" y="1989"/>
              <a:ext cx="36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I</a:t>
              </a:r>
              <a:r>
                <a:rPr lang="en-US" altLang="zh-CN" sz="2000" b="1" baseline="-25000">
                  <a:latin typeface="Times New Roman" pitchFamily="18" charset="0"/>
                </a:rPr>
                <a:t>CQ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69" name="Text Box 82"/>
            <p:cNvSpPr txBox="1">
              <a:spLocks noChangeArrowheads="1"/>
            </p:cNvSpPr>
            <p:nvPr/>
          </p:nvSpPr>
          <p:spPr bwMode="auto">
            <a:xfrm flipH="1">
              <a:off x="1661" y="1929"/>
              <a:ext cx="36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I</a:t>
              </a:r>
              <a:r>
                <a:rPr lang="en-US" altLang="zh-CN" sz="2000" b="1" baseline="-25000">
                  <a:latin typeface="Times New Roman" pitchFamily="18" charset="0"/>
                </a:rPr>
                <a:t>BQ</a:t>
              </a:r>
              <a:endParaRPr lang="en-US" altLang="zh-CN" sz="2000" b="1">
                <a:latin typeface="Garamond" pitchFamily="18" charset="0"/>
              </a:endParaRPr>
            </a:p>
          </p:txBody>
        </p:sp>
        <p:sp>
          <p:nvSpPr>
            <p:cNvPr id="70" name="Line 83"/>
            <p:cNvSpPr>
              <a:spLocks noChangeShapeType="1"/>
            </p:cNvSpPr>
            <p:nvPr/>
          </p:nvSpPr>
          <p:spPr bwMode="auto">
            <a:xfrm flipV="1">
              <a:off x="3724" y="1433"/>
              <a:ext cx="46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" name="Line 84"/>
          <p:cNvSpPr>
            <a:spLocks noChangeShapeType="1"/>
          </p:cNvSpPr>
          <p:nvPr/>
        </p:nvSpPr>
        <p:spPr bwMode="auto">
          <a:xfrm>
            <a:off x="5727700" y="62865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1" name="Group 85"/>
          <p:cNvGrpSpPr>
            <a:grpSpLocks/>
          </p:cNvGrpSpPr>
          <p:nvPr/>
        </p:nvGrpSpPr>
        <p:grpSpPr bwMode="auto">
          <a:xfrm>
            <a:off x="5980113" y="268288"/>
            <a:ext cx="1046162" cy="720725"/>
            <a:chOff x="6709" y="4103"/>
            <a:chExt cx="1440" cy="1560"/>
          </a:xfrm>
        </p:grpSpPr>
        <p:sp>
          <p:nvSpPr>
            <p:cNvPr id="92" name="Freeform 86"/>
            <p:cNvSpPr>
              <a:spLocks/>
            </p:cNvSpPr>
            <p:nvPr/>
          </p:nvSpPr>
          <p:spPr bwMode="auto">
            <a:xfrm>
              <a:off x="6709" y="4103"/>
              <a:ext cx="720" cy="781"/>
            </a:xfrm>
            <a:custGeom>
              <a:avLst/>
              <a:gdLst>
                <a:gd name="T0" fmla="*/ 0 w 360"/>
                <a:gd name="T1" fmla="*/ 781 h 780"/>
                <a:gd name="T2" fmla="*/ 360 w 360"/>
                <a:gd name="T3" fmla="*/ 0 h 780"/>
                <a:gd name="T4" fmla="*/ 720 w 360"/>
                <a:gd name="T5" fmla="*/ 781 h 780"/>
                <a:gd name="T6" fmla="*/ 0 60000 65536"/>
                <a:gd name="T7" fmla="*/ 0 60000 65536"/>
                <a:gd name="T8" fmla="*/ 0 60000 65536"/>
                <a:gd name="T9" fmla="*/ 0 w 360"/>
                <a:gd name="T10" fmla="*/ 0 h 780"/>
                <a:gd name="T11" fmla="*/ 360 w 360"/>
                <a:gd name="T12" fmla="*/ 780 h 7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780">
                  <a:moveTo>
                    <a:pt x="0" y="780"/>
                  </a:moveTo>
                  <a:cubicBezTo>
                    <a:pt x="60" y="390"/>
                    <a:pt x="120" y="0"/>
                    <a:pt x="180" y="0"/>
                  </a:cubicBezTo>
                  <a:cubicBezTo>
                    <a:pt x="240" y="0"/>
                    <a:pt x="300" y="390"/>
                    <a:pt x="360" y="7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87"/>
            <p:cNvSpPr>
              <a:spLocks/>
            </p:cNvSpPr>
            <p:nvPr/>
          </p:nvSpPr>
          <p:spPr bwMode="auto">
            <a:xfrm flipV="1">
              <a:off x="7429" y="4884"/>
              <a:ext cx="720" cy="779"/>
            </a:xfrm>
            <a:custGeom>
              <a:avLst/>
              <a:gdLst>
                <a:gd name="T0" fmla="*/ 0 w 360"/>
                <a:gd name="T1" fmla="*/ 779 h 780"/>
                <a:gd name="T2" fmla="*/ 360 w 360"/>
                <a:gd name="T3" fmla="*/ 0 h 780"/>
                <a:gd name="T4" fmla="*/ 720 w 360"/>
                <a:gd name="T5" fmla="*/ 779 h 780"/>
                <a:gd name="T6" fmla="*/ 0 60000 65536"/>
                <a:gd name="T7" fmla="*/ 0 60000 65536"/>
                <a:gd name="T8" fmla="*/ 0 60000 65536"/>
                <a:gd name="T9" fmla="*/ 0 w 360"/>
                <a:gd name="T10" fmla="*/ 0 h 780"/>
                <a:gd name="T11" fmla="*/ 360 w 360"/>
                <a:gd name="T12" fmla="*/ 780 h 7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780">
                  <a:moveTo>
                    <a:pt x="0" y="780"/>
                  </a:moveTo>
                  <a:cubicBezTo>
                    <a:pt x="60" y="390"/>
                    <a:pt x="120" y="0"/>
                    <a:pt x="180" y="0"/>
                  </a:cubicBezTo>
                  <a:cubicBezTo>
                    <a:pt x="240" y="0"/>
                    <a:pt x="300" y="390"/>
                    <a:pt x="360" y="78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" name="Rectangle 89"/>
          <p:cNvSpPr>
            <a:spLocks noChangeArrowheads="1"/>
          </p:cNvSpPr>
          <p:nvPr/>
        </p:nvSpPr>
        <p:spPr bwMode="auto">
          <a:xfrm>
            <a:off x="-517748" y="6120943"/>
            <a:ext cx="97569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550863"/>
            <a:r>
              <a:rPr lang="en-US" altLang="zh-CN" sz="2800" b="1" kern="100" spc="7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PNP</a:t>
            </a:r>
            <a:r>
              <a:rPr lang="zh-CN" altLang="en-US" sz="2800" b="1" kern="100" spc="7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放大电路波形失真情况与</a:t>
            </a:r>
            <a:r>
              <a:rPr lang="en-US" altLang="zh-CN" sz="2800" b="1" kern="100" spc="7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NPN</a:t>
            </a:r>
            <a:r>
              <a:rPr lang="zh-CN" altLang="en-US" sz="2800" b="1" kern="100" spc="7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相反（</a:t>
            </a:r>
            <a:r>
              <a:rPr lang="en-US" altLang="zh-CN" sz="2800" b="1" kern="100" spc="7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en-US" sz="2800" b="1" kern="100" spc="7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spc="7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uo</a:t>
            </a:r>
            <a:r>
              <a:rPr lang="zh-CN" altLang="en-US" sz="2800" b="1" kern="100" spc="7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仍反相）</a:t>
            </a:r>
          </a:p>
        </p:txBody>
      </p:sp>
      <p:graphicFrame>
        <p:nvGraphicFramePr>
          <p:cNvPr id="95" name="Object 138"/>
          <p:cNvGraphicFramePr>
            <a:graphicFrameLocks noChangeAspect="1"/>
          </p:cNvGraphicFramePr>
          <p:nvPr/>
        </p:nvGraphicFramePr>
        <p:xfrm>
          <a:off x="6580188" y="195263"/>
          <a:ext cx="3000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3" imgW="165028" imgH="228501" progId="Equation.3">
                  <p:embed/>
                </p:oleObj>
              </mc:Choice>
              <mc:Fallback>
                <p:oleObj name="Equation" r:id="rId3" imgW="165028" imgH="228501" progId="Equation.3">
                  <p:embed/>
                  <p:pic>
                    <p:nvPicPr>
                      <p:cNvPr id="95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195263"/>
                        <a:ext cx="300037" cy="4159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86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00983" y="326265"/>
                <a:ext cx="8562041" cy="2690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altLang="zh-CN" sz="2800" b="1" kern="100" spc="75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2.9 </a:t>
                </a:r>
                <a:r>
                  <a:rPr lang="zh-CN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已知图</a:t>
                </a:r>
                <a:r>
                  <a:rPr lang="zh-CN" altLang="en-US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中</a:t>
                </a:r>
                <a:r>
                  <a:rPr lang="zh-CN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电路中晶体管的</a:t>
                </a:r>
                <a:r>
                  <a:rPr lang="en-US" altLang="zh-CN" sz="2800" i="1" kern="100" spc="100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</a:t>
                </a:r>
                <a:r>
                  <a:rPr lang="en-US" altLang="zh-CN" sz="2800" i="1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＝</a:t>
                </a:r>
                <a:r>
                  <a:rPr lang="en-US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100</a:t>
                </a:r>
                <a:r>
                  <a:rPr lang="zh-CN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800" i="1" kern="100" spc="1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kern="100" spc="100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be</a:t>
                </a:r>
                <a:r>
                  <a:rPr lang="en-US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=1k</a:t>
                </a:r>
                <a:r>
                  <a:rPr lang="zh-CN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Ω。</a:t>
                </a:r>
                <a:endParaRPr lang="zh-CN" altLang="zh-CN" sz="28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）现已测得静态管压降</a:t>
                </a:r>
                <a:r>
                  <a:rPr lang="en-US" altLang="zh-CN" sz="2800" i="1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2800" kern="100" spc="1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CEQ</a:t>
                </a:r>
                <a:r>
                  <a:rPr lang="zh-CN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6V</a:t>
                </a:r>
                <a:r>
                  <a:rPr lang="zh-CN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，估算</a:t>
                </a:r>
                <a:r>
                  <a:rPr lang="en-US" altLang="zh-CN" sz="2800" i="1" kern="100" spc="1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kern="100" spc="100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约为多少千欧</a:t>
                </a:r>
                <a:endParaRPr lang="en-US" altLang="zh-CN" sz="2800" kern="100" spc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kern="100" spc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已知负载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i="1" kern="100" spc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R</m:t>
                    </m:r>
                    <m:r>
                      <m:rPr>
                        <m:sty m:val="p"/>
                      </m:rPr>
                      <a:rPr lang="en-US" altLang="zh-CN" sz="2800" i="1" kern="100" spc="100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800" kern="100" spc="100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0" i="0" kern="100" spc="1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m:rPr>
                        <m:nor/>
                      </m:rPr>
                      <a:rPr lang="en-US" altLang="zh-CN" sz="2800" kern="100" spc="100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k</m:t>
                    </m:r>
                    <m:r>
                      <m:rPr>
                        <m:nor/>
                      </m:rPr>
                      <a:rPr lang="zh-CN" altLang="zh-CN" sz="2800" kern="100" spc="100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Ω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en-US" altLang="zh-CN" sz="2800" kern="100" spc="1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i="1" kern="100" spc="1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R</m:t>
                    </m:r>
                    <m:r>
                      <a:rPr lang="en-US" altLang="zh-CN" sz="2800" b="0" i="1" kern="100" spc="100" baseline="-25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</m:oMath>
                </a14:m>
                <a:r>
                  <a:rPr lang="zh-CN" altLang="en-US" sz="2800" dirty="0"/>
                  <a:t>不变，为了使输入电压有效值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lang="zh-CN" altLang="en-US" sz="2800" dirty="0"/>
                  <a:t>时，输出电压有效值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&gt;220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en-US" altLang="zh-CN" sz="2800" kern="100" spc="1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i="1" kern="100" spc="1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R</m:t>
                    </m:r>
                    <m:r>
                      <a:rPr lang="en-US" altLang="zh-CN" sz="2800" b="0" i="1" kern="100" spc="100" baseline="-25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</m:oMath>
                </a14:m>
                <a:r>
                  <a:rPr lang="zh-CN" altLang="en-US" sz="2800" dirty="0"/>
                  <a:t>至少多少千欧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83" y="326265"/>
                <a:ext cx="8562041" cy="2690480"/>
              </a:xfrm>
              <a:prstGeom prst="rect">
                <a:avLst/>
              </a:prstGeom>
              <a:blipFill>
                <a:blip r:embed="rId3"/>
                <a:stretch>
                  <a:fillRect l="-1496" t="-3175" b="-5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233726"/>
              </p:ext>
            </p:extLst>
          </p:nvPr>
        </p:nvGraphicFramePr>
        <p:xfrm>
          <a:off x="2381460" y="3383454"/>
          <a:ext cx="3508988" cy="279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3" r:id="rId4" imgW="11123810" imgH="8857143" progId="">
                  <p:embed/>
                </p:oleObj>
              </mc:Choice>
              <mc:Fallback>
                <p:oleObj r:id="rId4" imgW="11123810" imgH="8857143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460" y="3383454"/>
                        <a:ext cx="3508988" cy="2793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43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606620"/>
              </p:ext>
            </p:extLst>
          </p:nvPr>
        </p:nvGraphicFramePr>
        <p:xfrm>
          <a:off x="4775200" y="538088"/>
          <a:ext cx="4173264" cy="332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9" r:id="rId3" imgW="11123810" imgH="8857143" progId="">
                  <p:embed/>
                </p:oleObj>
              </mc:Choice>
              <mc:Fallback>
                <p:oleObj r:id="rId3" imgW="11123810" imgH="8857143" progId="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38088"/>
                        <a:ext cx="4173264" cy="3322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3772" y="492369"/>
            <a:ext cx="148199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704190"/>
              </p:ext>
            </p:extLst>
          </p:nvPr>
        </p:nvGraphicFramePr>
        <p:xfrm>
          <a:off x="1404938" y="633413"/>
          <a:ext cx="3370262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0" name="公式" r:id="rId5" imgW="1714320" imgH="1396800" progId="Equation.3">
                  <p:embed/>
                </p:oleObj>
              </mc:Choice>
              <mc:Fallback>
                <p:oleObj name="公式" r:id="rId5" imgW="1714320" imgH="1396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633413"/>
                        <a:ext cx="3370262" cy="2390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1354" y="422031"/>
            <a:ext cx="79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2642" y="3528647"/>
            <a:ext cx="79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67543" y="3620979"/>
                <a:ext cx="1949636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3" y="3620979"/>
                <a:ext cx="1949636" cy="5654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567543" y="4305941"/>
                <a:ext cx="2087751" cy="587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3" y="4305941"/>
                <a:ext cx="2087751" cy="5876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75200" y="4461271"/>
                <a:ext cx="1242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=2.2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0" y="4461271"/>
                <a:ext cx="1242776" cy="276999"/>
              </a:xfrm>
              <a:prstGeom prst="rect">
                <a:avLst/>
              </a:prstGeom>
              <a:blipFill>
                <a:blip r:embed="rId9"/>
                <a:stretch>
                  <a:fillRect l="-3922" r="-441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567543" y="5174312"/>
                <a:ext cx="1710533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3" y="5174312"/>
                <a:ext cx="1710533" cy="567207"/>
              </a:xfrm>
              <a:prstGeom prst="rect">
                <a:avLst/>
              </a:prstGeom>
              <a:blipFill>
                <a:blip r:embed="rId10"/>
                <a:stretch>
                  <a:fillRect l="-2206" t="-4348" r="-294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775200" y="5319415"/>
                <a:ext cx="1365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=3.93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0" y="5319415"/>
                <a:ext cx="1365438" cy="276999"/>
              </a:xfrm>
              <a:prstGeom prst="rect">
                <a:avLst/>
              </a:prstGeom>
              <a:blipFill>
                <a:blip r:embed="rId11"/>
                <a:stretch>
                  <a:fillRect l="-3571" r="-446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3408" y="1121066"/>
            <a:ext cx="449641" cy="2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2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283" y="420384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00025" algn="just">
              <a:spcBef>
                <a:spcPts val="75"/>
              </a:spcBef>
              <a:spcAft>
                <a:spcPts val="75"/>
              </a:spcAft>
            </a:pPr>
            <a:r>
              <a:rPr lang="en-US" altLang="zh-CN" sz="20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0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点求解：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1" y="68412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" y="68412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7140" y="230423"/>
                <a:ext cx="8778678" cy="970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kern="100" spc="75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2.12 </a:t>
                </a:r>
                <a:r>
                  <a:rPr lang="zh-CN" altLang="zh-CN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电路如图所示，</a:t>
                </a:r>
                <a:r>
                  <a:rPr lang="zh-CN" altLang="en-US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晶体管</a:t>
                </a:r>
                <a14:m>
                  <m:oMath xmlns:m="http://schemas.openxmlformats.org/officeDocument/2006/math">
                    <m:r>
                      <a:rPr lang="en-US" altLang="zh-CN" sz="2800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800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=80,</m:t>
                    </m:r>
                    <m:sSub>
                      <m:sSubPr>
                        <m:ctrlP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𝑏𝑒</m:t>
                        </m:r>
                      </m:sub>
                    </m:sSub>
                    <m:r>
                      <a:rPr lang="en-US" altLang="zh-CN" sz="2800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2800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800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，分别计算</a:t>
                </a:r>
                <a:r>
                  <a:rPr lang="en-US" altLang="zh-CN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点，以及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800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=∞ </m:t>
                    </m:r>
                    <m:r>
                      <a:rPr lang="zh-CN" altLang="en-US" sz="2800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800" dirty="0"/>
                  <a:t>电路的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800" i="1" kern="100" spc="75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sz="2800" i="1" kern="100" spc="75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i="1" kern="100" spc="75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0" y="230423"/>
                <a:ext cx="8778678" cy="970458"/>
              </a:xfrm>
              <a:prstGeom prst="rect">
                <a:avLst/>
              </a:prstGeom>
              <a:blipFill rotWithShape="1">
                <a:blip r:embed="rId3"/>
                <a:stretch>
                  <a:fillRect l="-1389" t="-8176" b="-16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389" y="2847495"/>
            <a:ext cx="1471429" cy="1057143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222621"/>
              </p:ext>
            </p:extLst>
          </p:nvPr>
        </p:nvGraphicFramePr>
        <p:xfrm>
          <a:off x="4827273" y="1168822"/>
          <a:ext cx="4065229" cy="296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1" r:id="rId5" imgW="6534198" imgH="4762535" progId="">
                  <p:embed/>
                </p:oleObj>
              </mc:Choice>
              <mc:Fallback>
                <p:oleObj r:id="rId5" imgW="6534198" imgH="47625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273" y="1168822"/>
                        <a:ext cx="4065229" cy="2964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69283" y="1284715"/>
            <a:ext cx="3872000" cy="2665340"/>
            <a:chOff x="904190" y="4316407"/>
            <a:chExt cx="3089672" cy="20890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53381" y="4316407"/>
              <a:ext cx="1939873" cy="208909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4190" y="5053069"/>
              <a:ext cx="1200000" cy="90476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3862" y="5356704"/>
              <a:ext cx="1200000" cy="90476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45629" y="5527575"/>
              <a:ext cx="1095238" cy="19047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38506" y="6067437"/>
              <a:ext cx="1095238" cy="19047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81185" y="6086428"/>
              <a:ext cx="1095238" cy="190476"/>
            </a:xfrm>
            <a:prstGeom prst="rect">
              <a:avLst/>
            </a:prstGeom>
          </p:spPr>
        </p:pic>
      </p:grpSp>
      <p:sp>
        <p:nvSpPr>
          <p:cNvPr id="29" name="矩形 28"/>
          <p:cNvSpPr/>
          <p:nvPr/>
        </p:nvSpPr>
        <p:spPr>
          <a:xfrm>
            <a:off x="1636208" y="3897926"/>
            <a:ext cx="1939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0025" algn="just">
              <a:spcBef>
                <a:spcPts val="75"/>
              </a:spcBef>
              <a:spcAft>
                <a:spcPts val="75"/>
              </a:spcAft>
            </a:pPr>
            <a:r>
              <a:rPr lang="zh-CN" altLang="en-US" sz="16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直流通路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8408C3-A9E4-8740-A8DC-73BDBEC213FD}"/>
                  </a:ext>
                </a:extLst>
              </p:cNvPr>
              <p:cNvSpPr txBox="1"/>
              <p:nvPr/>
            </p:nvSpPr>
            <p:spPr>
              <a:xfrm>
                <a:off x="2051628" y="4398369"/>
                <a:ext cx="4523161" cy="2382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𝐵𝑄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𝐵𝐸𝑄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≈32.3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μA</m:t>
                      </m:r>
                    </m:oMath>
                  </m:oMathPara>
                </a14:m>
                <a:endParaRPr kumimoji="1" lang="en-US" altLang="zh-CN" sz="2400" b="0" dirty="0"/>
              </a:p>
              <a:p>
                <a:endParaRPr kumimoji="1"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𝐸𝑄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𝐵𝑄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≈2.62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𝐶𝐸𝑄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𝐸𝑄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≈7.14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8408C3-A9E4-8740-A8DC-73BDBEC21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28" y="4398369"/>
                <a:ext cx="4523161" cy="2382704"/>
              </a:xfrm>
              <a:prstGeom prst="rect">
                <a:avLst/>
              </a:prstGeom>
              <a:blipFill>
                <a:blip r:embed="rId10"/>
                <a:stretch>
                  <a:fillRect b="-2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41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1" y="68412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" y="68412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7140" y="230423"/>
                <a:ext cx="8778678" cy="970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kern="100" spc="75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2.12 </a:t>
                </a:r>
                <a:r>
                  <a:rPr lang="zh-CN" altLang="zh-CN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电路如图所示，</a:t>
                </a:r>
                <a:r>
                  <a:rPr lang="zh-CN" altLang="en-US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晶体管</a:t>
                </a:r>
                <a14:m>
                  <m:oMath xmlns:m="http://schemas.openxmlformats.org/officeDocument/2006/math">
                    <m:r>
                      <a:rPr lang="en-US" altLang="zh-CN" sz="2800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800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=80,</m:t>
                    </m:r>
                    <m:sSub>
                      <m:sSubPr>
                        <m:ctrlP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𝑏𝑒</m:t>
                        </m:r>
                      </m:sub>
                    </m:sSub>
                    <m:r>
                      <a:rPr lang="en-US" altLang="zh-CN" sz="2800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2800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800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，分别计算</a:t>
                </a:r>
                <a:r>
                  <a:rPr lang="en-US" altLang="zh-CN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800" kern="100" spc="7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点，以及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800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=∞ </m:t>
                    </m:r>
                    <m:r>
                      <a:rPr lang="zh-CN" altLang="en-US" sz="2800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和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800" dirty="0"/>
                  <a:t>电路的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800" i="1" kern="100" spc="75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800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acc>
                    <m:r>
                      <a:rPr lang="en-US" altLang="zh-CN" sz="2800" i="1" kern="100" spc="75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i="1" kern="100" spc="75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 kern="100" spc="75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0" y="230423"/>
                <a:ext cx="8778678" cy="970458"/>
              </a:xfrm>
              <a:prstGeom prst="rect">
                <a:avLst/>
              </a:prstGeom>
              <a:blipFill rotWithShape="1">
                <a:blip r:embed="rId3"/>
                <a:stretch>
                  <a:fillRect l="-1389" t="-8176" b="-16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449870" y="390222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0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空载时</a:t>
            </a:r>
            <a:r>
              <a:rPr lang="zh-CN" altLang="en-US" sz="20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37318" y="5134464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 spc="75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i="1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kern="100" spc="7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kern="100" spc="7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8" y="5134464"/>
                <a:ext cx="4572000" cy="369332"/>
              </a:xfrm>
              <a:prstGeom prst="rect">
                <a:avLst/>
              </a:prstGeom>
              <a:blipFill>
                <a:blip r:embed="rId17"/>
                <a:stretch>
                  <a:fillRect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1585082" y="3401259"/>
            <a:ext cx="1939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0025" algn="just">
              <a:spcBef>
                <a:spcPts val="75"/>
              </a:spcBef>
              <a:spcAft>
                <a:spcPts val="75"/>
              </a:spcAft>
            </a:pPr>
            <a:r>
              <a:rPr lang="zh-CN" altLang="en-US" sz="16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交流通路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73485" y="3468185"/>
            <a:ext cx="1939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0025" algn="just">
              <a:spcBef>
                <a:spcPts val="75"/>
              </a:spcBef>
              <a:spcAft>
                <a:spcPts val="75"/>
              </a:spcAft>
            </a:pPr>
            <a:r>
              <a:rPr lang="zh-CN" altLang="en-US" sz="16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交流等效电路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21345" y="1351339"/>
            <a:ext cx="7144760" cy="2041469"/>
            <a:chOff x="821345" y="1351339"/>
            <a:chExt cx="7144760" cy="2041469"/>
          </a:xfrm>
        </p:grpSpPr>
        <p:grpSp>
          <p:nvGrpSpPr>
            <p:cNvPr id="18" name="组合 17"/>
            <p:cNvGrpSpPr/>
            <p:nvPr/>
          </p:nvGrpSpPr>
          <p:grpSpPr>
            <a:xfrm>
              <a:off x="821345" y="1351339"/>
              <a:ext cx="7144760" cy="2041469"/>
              <a:chOff x="821345" y="1351339"/>
              <a:chExt cx="7144760" cy="2041469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21345" y="1351339"/>
                <a:ext cx="2895011" cy="2041469"/>
                <a:chOff x="932891" y="1310499"/>
                <a:chExt cx="2895011" cy="2041469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2891" y="1310499"/>
                  <a:ext cx="2895011" cy="2041469"/>
                </a:xfrm>
                <a:prstGeom prst="rect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20497" y="1979225"/>
                  <a:ext cx="251993" cy="1058372"/>
                </a:xfrm>
                <a:prstGeom prst="rect">
                  <a:avLst/>
                </a:prstGeom>
              </p:spPr>
            </p:pic>
          </p:grp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89903" y="2380124"/>
                <a:ext cx="419048" cy="342857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82976" y="1446246"/>
                <a:ext cx="3683129" cy="1946562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99043" y="1850938"/>
                <a:ext cx="274442" cy="1152658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07342" y="2925522"/>
                <a:ext cx="366143" cy="290589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55161" y="2321951"/>
                <a:ext cx="356945" cy="292046"/>
              </a:xfrm>
              <a:prstGeom prst="rect">
                <a:avLst/>
              </a:prstGeom>
            </p:spPr>
          </p:pic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539706" y="1882828"/>
              <a:ext cx="435389" cy="28272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624265" y="1876948"/>
              <a:ext cx="687841" cy="401885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08951" y="1882493"/>
            <a:ext cx="600000" cy="31428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13227" y="1534091"/>
            <a:ext cx="609524" cy="34285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7004" y="1689942"/>
            <a:ext cx="600000" cy="31428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508380" y="1370115"/>
            <a:ext cx="609524" cy="3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4B35C-393D-864B-85ED-AEEDF591E750}"/>
                  </a:ext>
                </a:extLst>
              </p:cNvPr>
              <p:cNvSpPr txBox="1"/>
              <p:nvPr/>
            </p:nvSpPr>
            <p:spPr>
              <a:xfrm>
                <a:off x="508517" y="4406569"/>
                <a:ext cx="435330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≈110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zh-CN" sz="200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4B35C-393D-864B-85ED-AEEDF591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7" y="4406569"/>
                <a:ext cx="4353308" cy="67710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915D24-BB52-1045-98CC-04E699A70960}"/>
                  </a:ext>
                </a:extLst>
              </p:cNvPr>
              <p:cNvSpPr/>
              <p:nvPr/>
            </p:nvSpPr>
            <p:spPr>
              <a:xfrm>
                <a:off x="4745546" y="6008172"/>
                <a:ext cx="4311180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≈0.996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915D24-BB52-1045-98CC-04E699A70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46" y="6008172"/>
                <a:ext cx="4311180" cy="733149"/>
              </a:xfrm>
              <a:prstGeom prst="rect">
                <a:avLst/>
              </a:prstGeom>
              <a:blipFill>
                <a:blip r:embed="rId30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588DDC-4B67-3441-85CD-1F2BD99F5823}"/>
                  </a:ext>
                </a:extLst>
              </p:cNvPr>
              <p:cNvSpPr txBox="1"/>
              <p:nvPr/>
            </p:nvSpPr>
            <p:spPr>
              <a:xfrm>
                <a:off x="13062" y="5673425"/>
                <a:ext cx="515673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≈76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zh-CN" sz="200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588DDC-4B67-3441-85CD-1F2BD99F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" y="5673425"/>
                <a:ext cx="5156733" cy="67710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CEA2D7A-3392-8546-A9B6-C947CD15595D}"/>
                  </a:ext>
                </a:extLst>
              </p:cNvPr>
              <p:cNvSpPr/>
              <p:nvPr/>
            </p:nvSpPr>
            <p:spPr>
              <a:xfrm>
                <a:off x="5120585" y="4402055"/>
                <a:ext cx="3561103" cy="730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≈0.996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CEA2D7A-3392-8546-A9B6-C947CD155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85" y="4402055"/>
                <a:ext cx="3561103" cy="730521"/>
              </a:xfrm>
              <a:prstGeom prst="rect">
                <a:avLst/>
              </a:prstGeom>
              <a:blipFill>
                <a:blip r:embed="rId32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21EE0A-21EA-074C-ACC6-5AA6E7DBCF75}"/>
                  </a:ext>
                </a:extLst>
              </p:cNvPr>
              <p:cNvSpPr txBox="1"/>
              <p:nvPr/>
            </p:nvSpPr>
            <p:spPr>
              <a:xfrm>
                <a:off x="685045" y="6168215"/>
                <a:ext cx="2351798" cy="573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f>
                      <m:f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𝑏𝑒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kumimoji="1"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21EE0A-21EA-074C-ACC6-5AA6E7DBC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45" y="6168215"/>
                <a:ext cx="2351798" cy="573106"/>
              </a:xfrm>
              <a:prstGeom prst="rect">
                <a:avLst/>
              </a:prstGeom>
              <a:blipFill>
                <a:blip r:embed="rId3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95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681163"/>
            <a:ext cx="59340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放大电路性能指标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动态参数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8575CD-1C1D-4A16-97C4-C2135E5A10A0}" type="slidenum">
              <a:rPr lang="en-US" altLang="zh-CN" sz="1200">
                <a:latin typeface="Arial Black" panose="020B0A040201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25513" y="4900613"/>
          <a:ext cx="190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4" name="公式" r:id="rId5" imgW="914400" imgH="457200" progId="Equation.3">
                  <p:embed/>
                </p:oleObj>
              </mc:Choice>
              <mc:Fallback>
                <p:oleObj name="公式" r:id="rId5" imgW="91440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900613"/>
                        <a:ext cx="1905000" cy="9525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11513" y="4900613"/>
            <a:ext cx="4724400" cy="957262"/>
            <a:chOff x="2016" y="3024"/>
            <a:chExt cx="2976" cy="603"/>
          </a:xfrm>
        </p:grpSpPr>
        <p:graphicFrame>
          <p:nvGraphicFramePr>
            <p:cNvPr id="14358" name="Object 3"/>
            <p:cNvGraphicFramePr>
              <a:graphicFrameLocks noChangeAspect="1"/>
            </p:cNvGraphicFramePr>
            <p:nvPr/>
          </p:nvGraphicFramePr>
          <p:xfrm>
            <a:off x="2016" y="3024"/>
            <a:ext cx="1056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95" name="公式" r:id="rId7" imgW="800100" imgH="457200" progId="Equation.3">
                    <p:embed/>
                  </p:oleObj>
                </mc:Choice>
                <mc:Fallback>
                  <p:oleObj name="公式" r:id="rId7" imgW="800100" imgH="457200" progId="Equation.3">
                    <p:embed/>
                    <p:pic>
                      <p:nvPicPr>
                        <p:cNvPr id="1435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024"/>
                          <a:ext cx="1056" cy="603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4"/>
            <p:cNvGraphicFramePr>
              <a:graphicFrameLocks noChangeAspect="1"/>
            </p:cNvGraphicFramePr>
            <p:nvPr/>
          </p:nvGraphicFramePr>
          <p:xfrm>
            <a:off x="3264" y="3024"/>
            <a:ext cx="768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96" name="公式" r:id="rId9" imgW="583947" imgH="457002" progId="Equation.3">
                    <p:embed/>
                  </p:oleObj>
                </mc:Choice>
                <mc:Fallback>
                  <p:oleObj name="公式" r:id="rId9" imgW="583947" imgH="457002" progId="Equation.3">
                    <p:embed/>
                    <p:pic>
                      <p:nvPicPr>
                        <p:cNvPr id="1435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024"/>
                          <a:ext cx="768" cy="602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0" name="Object 5"/>
            <p:cNvGraphicFramePr>
              <a:graphicFrameLocks noChangeAspect="1"/>
            </p:cNvGraphicFramePr>
            <p:nvPr/>
          </p:nvGraphicFramePr>
          <p:xfrm>
            <a:off x="4272" y="3024"/>
            <a:ext cx="720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97" name="公式" r:id="rId11" imgW="558800" imgH="457200" progId="Equation.3">
                    <p:embed/>
                  </p:oleObj>
                </mc:Choice>
                <mc:Fallback>
                  <p:oleObj name="公式" r:id="rId11" imgW="558800" imgH="457200" progId="Equation.3">
                    <p:embed/>
                    <p:pic>
                      <p:nvPicPr>
                        <p:cNvPr id="1436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024"/>
                          <a:ext cx="720" cy="590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8"/>
          <p:cNvSpPr txBox="1">
            <a:spLocks noChangeArrowheads="1"/>
          </p:cNvSpPr>
          <p:nvPr/>
        </p:nvSpPr>
        <p:spPr bwMode="auto">
          <a:xfrm>
            <a:off x="468313" y="4291013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n-US" altLang="zh-CN" sz="2500" b="1" baseline="0" dirty="0">
                <a:solidFill>
                  <a:srgbClr val="C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 </a:t>
            </a:r>
            <a:r>
              <a:rPr lang="zh-CN" altLang="en-US" sz="2500" b="1" baseline="0" dirty="0">
                <a:solidFill>
                  <a:srgbClr val="C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放大</a:t>
            </a:r>
            <a:r>
              <a:rPr lang="zh-CN" altLang="en-US" sz="2500" b="1" baseline="0" dirty="0">
                <a:solidFill>
                  <a:srgbClr val="C00000"/>
                </a:solidFill>
                <a:latin typeface="黑体" pitchFamily="2" charset="-122"/>
                <a:ea typeface="华文楷体" pitchFamily="2" charset="-122"/>
              </a:rPr>
              <a:t>倍数：</a:t>
            </a:r>
            <a:r>
              <a:rPr lang="zh-CN" altLang="en-US" sz="2400" kern="0" baseline="0" dirty="0">
                <a:latin typeface="宋体" pitchFamily="2" charset="-122"/>
                <a:ea typeface="+mn-ea"/>
              </a:rPr>
              <a:t>输出量与输入量之比</a:t>
            </a:r>
          </a:p>
        </p:txBody>
      </p:sp>
      <p:sp>
        <p:nvSpPr>
          <p:cNvPr id="1035" name="AutoShape 10"/>
          <p:cNvSpPr>
            <a:spLocks/>
          </p:cNvSpPr>
          <p:nvPr/>
        </p:nvSpPr>
        <p:spPr bwMode="auto">
          <a:xfrm>
            <a:off x="285750" y="6000750"/>
            <a:ext cx="2571750" cy="600075"/>
          </a:xfrm>
          <a:prstGeom prst="borderCallout2">
            <a:avLst>
              <a:gd name="adj1" fmla="val -2602"/>
              <a:gd name="adj2" fmla="val 48454"/>
              <a:gd name="adj3" fmla="val -28361"/>
              <a:gd name="adj4" fmla="val 45116"/>
              <a:gd name="adj5" fmla="val -67676"/>
              <a:gd name="adj6" fmla="val 37296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0" bIns="18000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aseline="0">
                <a:latin typeface="黑体" panose="02010609060101010101" pitchFamily="49" charset="-122"/>
              </a:rPr>
              <a:t>电压放大倍数，是最常被研究和测试的参数</a:t>
            </a: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334963" y="2462213"/>
            <a:ext cx="1200150" cy="1219200"/>
            <a:chOff x="204" y="1488"/>
            <a:chExt cx="756" cy="768"/>
          </a:xfrm>
        </p:grpSpPr>
        <p:sp>
          <p:nvSpPr>
            <p:cNvPr id="14356" name="AutoShape 13"/>
            <p:cNvSpPr>
              <a:spLocks/>
            </p:cNvSpPr>
            <p:nvPr/>
          </p:nvSpPr>
          <p:spPr bwMode="auto">
            <a:xfrm>
              <a:off x="240" y="2016"/>
              <a:ext cx="720" cy="240"/>
            </a:xfrm>
            <a:prstGeom prst="borderCallout1">
              <a:avLst>
                <a:gd name="adj1" fmla="val 30000"/>
                <a:gd name="adj2" fmla="val 106667"/>
                <a:gd name="adj3" fmla="val -25417"/>
                <a:gd name="adj4" fmla="val 124306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18000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</a:rPr>
                <a:t>信号源</a:t>
              </a:r>
            </a:p>
          </p:txBody>
        </p:sp>
        <p:sp>
          <p:nvSpPr>
            <p:cNvPr id="14357" name="AutoShape 14"/>
            <p:cNvSpPr>
              <a:spLocks/>
            </p:cNvSpPr>
            <p:nvPr/>
          </p:nvSpPr>
          <p:spPr bwMode="auto">
            <a:xfrm>
              <a:off x="204" y="1488"/>
              <a:ext cx="756" cy="432"/>
            </a:xfrm>
            <a:prstGeom prst="borderCallout1">
              <a:avLst>
                <a:gd name="adj1" fmla="val 16667"/>
                <a:gd name="adj2" fmla="val 106667"/>
                <a:gd name="adj3" fmla="val 6481"/>
                <a:gd name="adj4" fmla="val 130417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18000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</a:rPr>
                <a:t>信号源</a:t>
              </a:r>
              <a:endParaRPr kumimoji="1" lang="en-US" altLang="zh-CN" sz="2400" dirty="0">
                <a:latin typeface="黑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</a:rPr>
                <a:t>内阻</a:t>
              </a:r>
            </a:p>
          </p:txBody>
        </p:sp>
      </p:grpSp>
      <p:sp>
        <p:nvSpPr>
          <p:cNvPr id="1047" name="AutoShape 15"/>
          <p:cNvSpPr>
            <a:spLocks/>
          </p:cNvSpPr>
          <p:nvPr/>
        </p:nvSpPr>
        <p:spPr bwMode="auto">
          <a:xfrm>
            <a:off x="3744913" y="3757613"/>
            <a:ext cx="1422400" cy="457200"/>
          </a:xfrm>
          <a:prstGeom prst="borderCallout1">
            <a:avLst>
              <a:gd name="adj1" fmla="val 25000"/>
              <a:gd name="adj2" fmla="val -5356"/>
              <a:gd name="adj3" fmla="val -196875"/>
              <a:gd name="adj4" fmla="val -45199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0" bIns="18000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</a:rPr>
              <a:t>输入电压</a:t>
            </a:r>
          </a:p>
        </p:txBody>
      </p:sp>
      <p:sp>
        <p:nvSpPr>
          <p:cNvPr id="1048" name="AutoShape 16"/>
          <p:cNvSpPr>
            <a:spLocks/>
          </p:cNvSpPr>
          <p:nvPr/>
        </p:nvSpPr>
        <p:spPr bwMode="auto">
          <a:xfrm>
            <a:off x="392113" y="1852613"/>
            <a:ext cx="1447800" cy="457200"/>
          </a:xfrm>
          <a:prstGeom prst="borderCallout1">
            <a:avLst>
              <a:gd name="adj1" fmla="val 25000"/>
              <a:gd name="adj2" fmla="val 105264"/>
              <a:gd name="adj3" fmla="val -694"/>
              <a:gd name="adj4" fmla="val 187940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0" bIns="18000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</a:rPr>
              <a:t>输入电流</a:t>
            </a:r>
          </a:p>
        </p:txBody>
      </p:sp>
      <p:sp>
        <p:nvSpPr>
          <p:cNvPr id="1044" name="AutoShape 18"/>
          <p:cNvSpPr>
            <a:spLocks/>
          </p:cNvSpPr>
          <p:nvPr/>
        </p:nvSpPr>
        <p:spPr bwMode="auto">
          <a:xfrm>
            <a:off x="5649913" y="3757613"/>
            <a:ext cx="1524000" cy="463550"/>
          </a:xfrm>
          <a:prstGeom prst="borderCallout1">
            <a:avLst>
              <a:gd name="adj1" fmla="val 24657"/>
              <a:gd name="adj2" fmla="val 105000"/>
              <a:gd name="adj3" fmla="val -181505"/>
              <a:gd name="adj4" fmla="val 121565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0" bIns="18000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</a:rPr>
              <a:t>输出电压</a:t>
            </a:r>
          </a:p>
        </p:txBody>
      </p:sp>
      <p:sp>
        <p:nvSpPr>
          <p:cNvPr id="1045" name="AutoShape 19"/>
          <p:cNvSpPr>
            <a:spLocks/>
          </p:cNvSpPr>
          <p:nvPr/>
        </p:nvSpPr>
        <p:spPr bwMode="auto">
          <a:xfrm>
            <a:off x="7504772" y="1700213"/>
            <a:ext cx="1516566" cy="457200"/>
          </a:xfrm>
          <a:prstGeom prst="borderCallout1">
            <a:avLst>
              <a:gd name="adj1" fmla="val 25000"/>
              <a:gd name="adj2" fmla="val -5264"/>
              <a:gd name="adj3" fmla="val 70139"/>
              <a:gd name="adj4" fmla="val -47588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0" bIns="18000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</a:rPr>
              <a:t>输出电流</a:t>
            </a:r>
          </a:p>
        </p:txBody>
      </p:sp>
      <p:sp>
        <p:nvSpPr>
          <p:cNvPr id="14350" name="Text Box 20"/>
          <p:cNvSpPr txBox="1">
            <a:spLocks noChangeArrowheads="1"/>
          </p:cNvSpPr>
          <p:nvPr/>
        </p:nvSpPr>
        <p:spPr bwMode="auto">
          <a:xfrm>
            <a:off x="334963" y="1243013"/>
            <a:ext cx="85232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0" lvl="1"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500" b="1" baseline="0" dirty="0">
                <a:solidFill>
                  <a:srgbClr val="C00000"/>
                </a:solidFill>
                <a:latin typeface="黑体" panose="02010609060101010101" pitchFamily="49" charset="-122"/>
                <a:ea typeface="华文楷体" panose="02010600040101010101" pitchFamily="2" charset="-122"/>
              </a:rPr>
              <a:t>对信号而言，任何放大电路均有输入和输出两个端口</a:t>
            </a:r>
          </a:p>
        </p:txBody>
      </p:sp>
      <p:sp>
        <p:nvSpPr>
          <p:cNvPr id="1040" name="AutoShape 10"/>
          <p:cNvSpPr>
            <a:spLocks/>
          </p:cNvSpPr>
          <p:nvPr/>
        </p:nvSpPr>
        <p:spPr bwMode="auto">
          <a:xfrm>
            <a:off x="3571875" y="6000750"/>
            <a:ext cx="1169988" cy="571500"/>
          </a:xfrm>
          <a:prstGeom prst="borderCallout2">
            <a:avLst>
              <a:gd name="adj1" fmla="val 25000"/>
              <a:gd name="adj2" fmla="val -1514"/>
              <a:gd name="adj3" fmla="val 25000"/>
              <a:gd name="adj4" fmla="val -5333"/>
              <a:gd name="adj5" fmla="val -65838"/>
              <a:gd name="adj6" fmla="val -8255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0" bIns="18000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aseline="0">
                <a:latin typeface="黑体" panose="02010609060101010101" pitchFamily="49" charset="-122"/>
              </a:rPr>
              <a:t>电流放大倍数</a:t>
            </a:r>
          </a:p>
        </p:txBody>
      </p:sp>
      <p:sp>
        <p:nvSpPr>
          <p:cNvPr id="5" name="AutoShape 10"/>
          <p:cNvSpPr>
            <a:spLocks/>
          </p:cNvSpPr>
          <p:nvPr/>
        </p:nvSpPr>
        <p:spPr bwMode="auto">
          <a:xfrm>
            <a:off x="5500688" y="6000750"/>
            <a:ext cx="1169987" cy="571500"/>
          </a:xfrm>
          <a:prstGeom prst="borderCallout2">
            <a:avLst>
              <a:gd name="adj1" fmla="val 25000"/>
              <a:gd name="adj2" fmla="val -1514"/>
              <a:gd name="adj3" fmla="val 25000"/>
              <a:gd name="adj4" fmla="val -5333"/>
              <a:gd name="adj5" fmla="val -65838"/>
              <a:gd name="adj6" fmla="val -8255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0" bIns="18000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aseline="0">
                <a:latin typeface="黑体" panose="02010609060101010101" pitchFamily="49" charset="-122"/>
              </a:rPr>
              <a:t>互阻放大倍数</a:t>
            </a:r>
          </a:p>
        </p:txBody>
      </p:sp>
      <p:sp>
        <p:nvSpPr>
          <p:cNvPr id="1042" name="AutoShape 10"/>
          <p:cNvSpPr>
            <a:spLocks/>
          </p:cNvSpPr>
          <p:nvPr/>
        </p:nvSpPr>
        <p:spPr bwMode="auto">
          <a:xfrm>
            <a:off x="7072313" y="5972175"/>
            <a:ext cx="1169987" cy="600075"/>
          </a:xfrm>
          <a:prstGeom prst="borderCallout2">
            <a:avLst>
              <a:gd name="adj1" fmla="val 25000"/>
              <a:gd name="adj2" fmla="val -1514"/>
              <a:gd name="adj3" fmla="val 25000"/>
              <a:gd name="adj4" fmla="val -5333"/>
              <a:gd name="adj5" fmla="val -65838"/>
              <a:gd name="adj6" fmla="val -8255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0" bIns="18000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aseline="0">
                <a:latin typeface="黑体" panose="02010609060101010101" pitchFamily="49" charset="-122"/>
              </a:rPr>
              <a:t>互导放大倍数</a:t>
            </a:r>
          </a:p>
        </p:txBody>
      </p:sp>
    </p:spTree>
    <p:extLst>
      <p:ext uri="{BB962C8B-B14F-4D97-AF65-F5344CB8AC3E}">
        <p14:creationId xmlns:p14="http://schemas.microsoft.com/office/powerpoint/2010/main" val="428814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35" grpId="0" animBg="1"/>
      <p:bldP spid="1047" grpId="0" animBg="1"/>
      <p:bldP spid="1048" grpId="0" animBg="1"/>
      <p:bldP spid="1044" grpId="0" animBg="1"/>
      <p:bldP spid="1045" grpId="0" animBg="1"/>
      <p:bldP spid="1040" grpId="0" animBg="1"/>
      <p:bldP spid="5" grpId="0" animBg="1"/>
      <p:bldP spid="10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214563"/>
            <a:ext cx="62388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A7EC9C-904B-4F26-ABF4-D69D65838A4C}" type="slidenum">
              <a:rPr lang="en-US" altLang="zh-CN" sz="1200">
                <a:latin typeface="Arial Black" panose="020B0A040201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8"/>
          <p:cNvSpPr txBox="1">
            <a:spLocks noChangeArrowheads="1"/>
          </p:cNvSpPr>
          <p:nvPr/>
        </p:nvSpPr>
        <p:spPr bwMode="auto">
          <a:xfrm>
            <a:off x="571500" y="582612"/>
            <a:ext cx="75438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14400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n-US" altLang="zh-CN" sz="2500" b="1" kern="0" baseline="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2. </a:t>
            </a:r>
            <a:r>
              <a:rPr lang="zh-CN" altLang="en-US" sz="2500" b="1" kern="0" baseline="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输入电阻：</a:t>
            </a:r>
            <a:r>
              <a:rPr lang="zh-CN" altLang="en-US" sz="2500" b="1" kern="0" baseline="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从放大电路输入端看进去的等效电阻</a:t>
            </a:r>
            <a:endParaRPr lang="en-US" altLang="zh-CN" sz="2500" b="1" kern="0" baseline="0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500" b="1" kern="0" baseline="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			</a:t>
            </a:r>
            <a:r>
              <a:rPr lang="zh-CN" altLang="en-US" sz="2500" b="1" kern="0" baseline="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即，</a:t>
            </a:r>
            <a:r>
              <a:rPr lang="zh-CN" altLang="en-US" sz="2500" b="1" kern="0" baseline="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输入电压与输入电流有效值之比</a:t>
            </a: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443038" y="1571625"/>
            <a:ext cx="1857375" cy="1785938"/>
            <a:chOff x="1443038" y="1571625"/>
            <a:chExt cx="1857375" cy="1785938"/>
          </a:xfrm>
        </p:grpSpPr>
        <p:graphicFrame>
          <p:nvGraphicFramePr>
            <p:cNvPr id="16395" name="Object 2"/>
            <p:cNvGraphicFramePr>
              <a:graphicFrameLocks noChangeAspect="1"/>
            </p:cNvGraphicFramePr>
            <p:nvPr/>
          </p:nvGraphicFramePr>
          <p:xfrm>
            <a:off x="1443038" y="1571625"/>
            <a:ext cx="873125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0" name="公式" r:id="rId5" imgW="508000" imgH="431800" progId="Equation.3">
                    <p:embed/>
                  </p:oleObj>
                </mc:Choice>
                <mc:Fallback>
                  <p:oleObj name="公式" r:id="rId5" imgW="508000" imgH="431800" progId="Equation.3">
                    <p:embed/>
                    <p:pic>
                      <p:nvPicPr>
                        <p:cNvPr id="16395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038" y="1571625"/>
                          <a:ext cx="873125" cy="857250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396" name="直接箭头连接符 15"/>
            <p:cNvCxnSpPr>
              <a:cxnSpLocks noChangeShapeType="1"/>
            </p:cNvCxnSpPr>
            <p:nvPr/>
          </p:nvCxnSpPr>
          <p:spPr bwMode="auto">
            <a:xfrm rot="16200000" flipV="1">
              <a:off x="2300287" y="2357438"/>
              <a:ext cx="1071563" cy="928688"/>
            </a:xfrm>
            <a:prstGeom prst="straightConnector1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928688" y="4649788"/>
            <a:ext cx="78009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2200" kern="0" baseline="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200" i="1" kern="0" baseline="0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2200" kern="0" dirty="0" err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zh-CN" altLang="en-US" sz="2200" kern="0" baseline="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：衡量放大电路向信号源索取电流的大小</a:t>
            </a:r>
            <a:endParaRPr lang="en-US" altLang="zh-CN" sz="2200" kern="0" baseline="0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lvl="2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zh-CN" sz="2200" kern="0" baseline="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200" kern="0" baseline="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en-US" altLang="zh-CN" sz="2200" i="1" kern="0" baseline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0" kern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200" kern="0" baseline="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大些好还是小些好？</a:t>
            </a:r>
            <a:endParaRPr lang="en-US" altLang="zh-CN" sz="2200" kern="0" baseline="0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lvl="2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zh-CN" sz="2200" kern="0" baseline="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200" kern="0" baseline="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若信号源为电压源，</a:t>
            </a:r>
            <a:r>
              <a:rPr lang="en-US" altLang="zh-CN" sz="2200" i="1" kern="0" baseline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i="1" kern="0" baseline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0" kern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200" kern="0" baseline="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大些好还是小些好？</a:t>
            </a:r>
            <a:endParaRPr lang="en-US" altLang="zh-CN" sz="2200" kern="0" baseline="0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lvl="2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zh-CN" sz="2200" kern="0" baseline="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zh-CN" altLang="en-US" sz="2200" kern="0" baseline="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若信号源为电流源呢？</a:t>
            </a:r>
          </a:p>
        </p:txBody>
      </p:sp>
      <p:graphicFrame>
        <p:nvGraphicFramePr>
          <p:cNvPr id="16393" name="Object 11"/>
          <p:cNvGraphicFramePr>
            <a:graphicFrameLocks noChangeAspect="1"/>
          </p:cNvGraphicFramePr>
          <p:nvPr/>
        </p:nvGraphicFramePr>
        <p:xfrm>
          <a:off x="1095375" y="2643188"/>
          <a:ext cx="2547938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1" name="Visio" r:id="rId7" imgW="2657028" imgH="1415340" progId="Visio.Drawing.11">
                  <p:embed/>
                </p:oleObj>
              </mc:Choice>
              <mc:Fallback>
                <p:oleObj name="Visio" r:id="rId7" imgW="2657028" imgH="1415340" progId="Visio.Drawing.11">
                  <p:embed/>
                  <p:pic>
                    <p:nvPicPr>
                      <p:cNvPr id="1639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2643188"/>
                        <a:ext cx="2547938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6"/>
          <p:cNvSpPr>
            <a:spLocks/>
          </p:cNvSpPr>
          <p:nvPr/>
        </p:nvSpPr>
        <p:spPr bwMode="auto">
          <a:xfrm>
            <a:off x="214313" y="4143375"/>
            <a:ext cx="1447800" cy="457200"/>
          </a:xfrm>
          <a:prstGeom prst="borderCallout1">
            <a:avLst>
              <a:gd name="adj1" fmla="val 25000"/>
              <a:gd name="adj2" fmla="val 105264"/>
              <a:gd name="adj3" fmla="val -146847"/>
              <a:gd name="adj4" fmla="val 122352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0" bIns="18000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</a:rPr>
              <a:t>输入回路</a:t>
            </a:r>
          </a:p>
        </p:txBody>
      </p:sp>
    </p:spTree>
    <p:extLst>
      <p:ext uri="{BB962C8B-B14F-4D97-AF65-F5344CB8AC3E}">
        <p14:creationId xmlns:p14="http://schemas.microsoft.com/office/powerpoint/2010/main" val="58946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61FD69-DA82-4135-BB62-4AE8723E9BB8}" type="slidenum">
              <a:rPr lang="en-US" altLang="zh-CN" sz="1200">
                <a:latin typeface="Arial Black" panose="020B0A040201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8"/>
          <p:cNvSpPr txBox="1">
            <a:spLocks noChangeArrowheads="1"/>
          </p:cNvSpPr>
          <p:nvPr/>
        </p:nvSpPr>
        <p:spPr bwMode="auto">
          <a:xfrm>
            <a:off x="557213" y="839788"/>
            <a:ext cx="7543800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14400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n-US" altLang="zh-CN" sz="2500" b="1" kern="0" baseline="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3. </a:t>
            </a:r>
            <a:r>
              <a:rPr lang="zh-CN" altLang="en-US" sz="2500" b="1" kern="0" baseline="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输出电阻：</a:t>
            </a:r>
            <a:r>
              <a:rPr lang="zh-CN" altLang="en-US" sz="2500" b="1" kern="0" baseline="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从放大电路输出端看进去的等效电阻</a:t>
            </a:r>
            <a:endParaRPr lang="zh-CN" altLang="en-US" sz="2500" b="1" kern="0" baseline="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zh-CN" altLang="en-US" sz="2500" b="1" kern="0" baseline="0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18436" name="Picture 3" descr="Dz02010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959"/>
          <a:stretch>
            <a:fillRect/>
          </a:stretch>
        </p:blipFill>
        <p:spPr bwMode="auto">
          <a:xfrm>
            <a:off x="857250" y="1285875"/>
            <a:ext cx="5429250" cy="1893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utoShape 4"/>
          <p:cNvSpPr>
            <a:spLocks/>
          </p:cNvSpPr>
          <p:nvPr/>
        </p:nvSpPr>
        <p:spPr bwMode="auto">
          <a:xfrm>
            <a:off x="6572250" y="1857375"/>
            <a:ext cx="2357438" cy="1060450"/>
          </a:xfrm>
          <a:prstGeom prst="borderCallout2">
            <a:avLst>
              <a:gd name="adj1" fmla="val 7144"/>
              <a:gd name="adj2" fmla="val -3449"/>
              <a:gd name="adj3" fmla="val 7144"/>
              <a:gd name="adj4" fmla="val -24139"/>
              <a:gd name="adj5" fmla="val 68793"/>
              <a:gd name="adj6" fmla="val -82522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sz="2000" dirty="0">
                <a:latin typeface="+mn-ea"/>
                <a:ea typeface="+mn-ea"/>
              </a:rPr>
              <a:t> </a:t>
            </a:r>
            <a:r>
              <a:rPr kumimoji="1" lang="zh-CN" altLang="en-US" sz="2000" dirty="0">
                <a:latin typeface="+mn-ea"/>
                <a:ea typeface="+mn-ea"/>
              </a:rPr>
              <a:t>将输出等效成有内阻的电压源，内阻就是输出电阻。</a:t>
            </a:r>
            <a:endParaRPr kumimoji="1" lang="zh-CN" altLang="en-US" dirty="0">
              <a:latin typeface="+mn-ea"/>
              <a:ea typeface="+mn-ea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57188" y="3571875"/>
          <a:ext cx="34290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4" name="公式" r:id="rId5" imgW="1651000" imgH="647700" progId="Equation.3">
                  <p:embed/>
                </p:oleObj>
              </mc:Choice>
              <mc:Fallback>
                <p:oleObj name="公式" r:id="rId5" imgW="1651000" imgH="647700" progId="Equation.3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571875"/>
                        <a:ext cx="3429000" cy="13446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AutoShape 7"/>
          <p:cNvSpPr>
            <a:spLocks/>
          </p:cNvSpPr>
          <p:nvPr/>
        </p:nvSpPr>
        <p:spPr bwMode="auto">
          <a:xfrm>
            <a:off x="285750" y="5000625"/>
            <a:ext cx="1905000" cy="747713"/>
          </a:xfrm>
          <a:prstGeom prst="borderCallout1">
            <a:avLst>
              <a:gd name="adj1" fmla="val -1662"/>
              <a:gd name="adj2" fmla="val 31676"/>
              <a:gd name="adj3" fmla="val -154144"/>
              <a:gd name="adj4" fmla="val 45046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</a:rPr>
              <a:t>空载时输出电压有效值</a:t>
            </a:r>
          </a:p>
        </p:txBody>
      </p:sp>
      <p:sp>
        <p:nvSpPr>
          <p:cNvPr id="3080" name="AutoShape 8"/>
          <p:cNvSpPr>
            <a:spLocks/>
          </p:cNvSpPr>
          <p:nvPr/>
        </p:nvSpPr>
        <p:spPr bwMode="auto">
          <a:xfrm>
            <a:off x="2214563" y="5000625"/>
            <a:ext cx="1709737" cy="747713"/>
          </a:xfrm>
          <a:prstGeom prst="borderCallout1">
            <a:avLst>
              <a:gd name="adj1" fmla="val 15287"/>
              <a:gd name="adj2" fmla="val -4458"/>
              <a:gd name="adj3" fmla="val -139065"/>
              <a:gd name="adj4" fmla="val -23213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时的输出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电压有效值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143375" y="3643313"/>
            <a:ext cx="478631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2200" kern="0" baseline="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200" i="1" kern="0" baseline="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altLang="zh-CN" sz="1600" kern="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</a:t>
            </a:r>
            <a:r>
              <a:rPr lang="zh-CN" altLang="en-US" sz="2200" kern="0" baseline="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：衡量放大电路输出的带负载能力</a:t>
            </a:r>
            <a:r>
              <a:rPr lang="en-US" altLang="zh-CN" sz="2200" kern="0" baseline="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200" kern="0" baseline="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负载接入对输出的影响</a:t>
            </a:r>
            <a:r>
              <a:rPr lang="en-US" altLang="zh-CN" sz="2200" kern="0" baseline="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457200" lvl="2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zh-CN" sz="2200" i="1" kern="0" baseline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zh-CN" sz="14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200" kern="0" baseline="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大些好还是小些好？</a:t>
            </a:r>
            <a:endParaRPr lang="en-US" altLang="zh-CN" sz="2200" kern="0" baseline="0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643688" y="0"/>
            <a:ext cx="25003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kern="0" baseline="0" dirty="0">
                <a:solidFill>
                  <a:srgbClr val="000066"/>
                </a:solidFill>
                <a:latin typeface="华文琥珀" pitchFamily="2" charset="-122"/>
                <a:ea typeface="华文琥珀" pitchFamily="2" charset="-122"/>
                <a:cs typeface="+mj-cs"/>
              </a:rPr>
              <a:t>2.1 </a:t>
            </a:r>
            <a:r>
              <a:rPr lang="zh-CN" altLang="en-US" sz="2000" kern="0" baseline="0" dirty="0">
                <a:solidFill>
                  <a:srgbClr val="000066"/>
                </a:solidFill>
                <a:latin typeface="华文琥珀" pitchFamily="2" charset="-122"/>
                <a:ea typeface="华文琥珀" pitchFamily="2" charset="-122"/>
                <a:cs typeface="+mj-cs"/>
              </a:rPr>
              <a:t>放大的基本概念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4149725" y="1643063"/>
          <a:ext cx="22796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5" name="Visio" r:id="rId7" imgW="2657028" imgH="1415340" progId="Visio.Drawing.11">
                  <p:embed/>
                </p:oleObj>
              </mc:Choice>
              <mc:Fallback>
                <p:oleObj name="Visio" r:id="rId7" imgW="2657028" imgH="1415340" progId="Visio.Drawing.11">
                  <p:embed/>
                  <p:pic>
                    <p:nvPicPr>
                      <p:cNvPr id="18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1643063"/>
                        <a:ext cx="227965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6"/>
          <p:cNvSpPr>
            <a:spLocks/>
          </p:cNvSpPr>
          <p:nvPr/>
        </p:nvSpPr>
        <p:spPr bwMode="auto">
          <a:xfrm>
            <a:off x="5214938" y="3071813"/>
            <a:ext cx="1447800" cy="457200"/>
          </a:xfrm>
          <a:prstGeom prst="borderCallout1">
            <a:avLst>
              <a:gd name="adj1" fmla="val -8333"/>
              <a:gd name="adj2" fmla="val 12148"/>
              <a:gd name="adj3" fmla="val -128898"/>
              <a:gd name="adj4" fmla="val 1704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tIns="0" bIns="18000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</a:rPr>
              <a:t>输出回路</a:t>
            </a:r>
          </a:p>
        </p:txBody>
      </p:sp>
    </p:spTree>
    <p:extLst>
      <p:ext uri="{BB962C8B-B14F-4D97-AF65-F5344CB8AC3E}">
        <p14:creationId xmlns:p14="http://schemas.microsoft.com/office/powerpoint/2010/main" val="24224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079" grpId="0" animBg="1"/>
      <p:bldP spid="308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666861-421A-4E68-95B8-6046A7DE1B8F}" type="slidenum">
              <a:rPr lang="en-US" altLang="zh-CN" sz="1200">
                <a:latin typeface="Arial Black" panose="020B0A040201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8"/>
          <p:cNvSpPr txBox="1">
            <a:spLocks noChangeArrowheads="1"/>
          </p:cNvSpPr>
          <p:nvPr/>
        </p:nvSpPr>
        <p:spPr bwMode="auto">
          <a:xfrm>
            <a:off x="500063" y="785813"/>
            <a:ext cx="7786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14400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Ø"/>
              <a:defRPr/>
            </a:pPr>
            <a:r>
              <a:rPr lang="en-US" altLang="zh-CN" sz="2800" b="1" kern="0" baseline="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4. </a:t>
            </a:r>
            <a:r>
              <a:rPr lang="zh-CN" altLang="en-US" sz="2800" b="1" kern="0" baseline="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通频带：</a:t>
            </a:r>
            <a:r>
              <a:rPr lang="zh-CN" altLang="en-US" sz="2500" b="1" kern="0" baseline="0" dirty="0">
                <a:latin typeface="华文楷体" pitchFamily="2" charset="-122"/>
                <a:ea typeface="华文楷体" pitchFamily="2" charset="-122"/>
              </a:rPr>
              <a:t>上限截止频率与下限截止频率之差</a:t>
            </a:r>
          </a:p>
        </p:txBody>
      </p: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714375" y="1285875"/>
            <a:ext cx="7729538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0" lvl="1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400" baseline="0"/>
              <a:t> 衡量放大电路对不同频率信号的放大能力</a:t>
            </a:r>
            <a:endParaRPr lang="en-US" altLang="zh-CN" sz="2400" baseline="0"/>
          </a:p>
          <a:p>
            <a:pPr marL="0" lvl="1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400" baseline="0"/>
              <a:t> </a:t>
            </a:r>
            <a:r>
              <a:rPr lang="zh-CN" altLang="en-US" sz="2400" baseline="0">
                <a:solidFill>
                  <a:srgbClr val="0000FF"/>
                </a:solidFill>
              </a:rPr>
              <a:t>放大电路中</a:t>
            </a:r>
            <a:r>
              <a:rPr lang="zh-CN" altLang="en-US" sz="2400" baseline="0"/>
              <a:t>的电容、电感及</a:t>
            </a:r>
            <a:r>
              <a:rPr lang="zh-CN" altLang="en-US" sz="2400" baseline="0">
                <a:solidFill>
                  <a:srgbClr val="0000FF"/>
                </a:solidFill>
              </a:rPr>
              <a:t>半导体器件</a:t>
            </a:r>
            <a:r>
              <a:rPr lang="en-US" altLang="zh-CN" sz="2400" baseline="0"/>
              <a:t>PN</a:t>
            </a:r>
            <a:r>
              <a:rPr lang="zh-CN" altLang="en-US" sz="2400" baseline="0"/>
              <a:t>结电容影响</a:t>
            </a:r>
            <a:r>
              <a:rPr lang="zh-CN" altLang="en-US" sz="2400" baseline="0">
                <a:solidFill>
                  <a:srgbClr val="0000FF"/>
                </a:solidFill>
              </a:rPr>
              <a:t>电信号的传递速度</a:t>
            </a:r>
            <a:r>
              <a:rPr lang="zh-CN" altLang="en-US" sz="2400" baseline="0"/>
              <a:t>，当输入信号频率较低和较高时，放大电路电压放大倍数数值下降，输出产生相移</a:t>
            </a:r>
          </a:p>
          <a:p>
            <a:pPr marL="0" lvl="1"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endParaRPr lang="en-US" altLang="zh-CN" sz="2400" baseline="0"/>
          </a:p>
          <a:p>
            <a:pPr marL="0"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400" baseline="0"/>
          </a:p>
        </p:txBody>
      </p:sp>
      <p:pic>
        <p:nvPicPr>
          <p:cNvPr id="17" name="Picture 3" descr="Dz0201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214688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5300" y="4281488"/>
            <a:ext cx="8077200" cy="677862"/>
            <a:chOff x="288" y="2352"/>
            <a:chExt cx="5088" cy="427"/>
          </a:xfrm>
        </p:grpSpPr>
        <p:sp>
          <p:nvSpPr>
            <p:cNvPr id="20488" name="AutoShape 8"/>
            <p:cNvSpPr>
              <a:spLocks/>
            </p:cNvSpPr>
            <p:nvPr/>
          </p:nvSpPr>
          <p:spPr bwMode="auto">
            <a:xfrm>
              <a:off x="288" y="2408"/>
              <a:ext cx="1008" cy="280"/>
            </a:xfrm>
            <a:prstGeom prst="borderCallout1">
              <a:avLst>
                <a:gd name="adj1" fmla="val 25713"/>
                <a:gd name="adj2" fmla="val 104764"/>
                <a:gd name="adj3" fmla="val 153213"/>
                <a:gd name="adj4" fmla="val 166468"/>
              </a:avLst>
            </a:prstGeom>
            <a:solidFill>
              <a:srgbClr val="66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18000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</a:rPr>
                <a:t>下限频率</a:t>
              </a:r>
            </a:p>
          </p:txBody>
        </p:sp>
        <p:sp>
          <p:nvSpPr>
            <p:cNvPr id="20489" name="AutoShape 9"/>
            <p:cNvSpPr>
              <a:spLocks/>
            </p:cNvSpPr>
            <p:nvPr/>
          </p:nvSpPr>
          <p:spPr bwMode="auto">
            <a:xfrm>
              <a:off x="4368" y="2352"/>
              <a:ext cx="1008" cy="280"/>
            </a:xfrm>
            <a:prstGeom prst="borderCallout1">
              <a:avLst>
                <a:gd name="adj1" fmla="val 25713"/>
                <a:gd name="adj2" fmla="val -4764"/>
                <a:gd name="adj3" fmla="val 171431"/>
                <a:gd name="adj4" fmla="val -19245"/>
              </a:avLst>
            </a:prstGeom>
            <a:solidFill>
              <a:srgbClr val="66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tIns="0" bIns="18000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黑体" panose="02010609060101010101" pitchFamily="49" charset="-122"/>
                </a:rPr>
                <a:t>上限频率</a:t>
              </a:r>
            </a:p>
          </p:txBody>
        </p:sp>
        <p:graphicFrame>
          <p:nvGraphicFramePr>
            <p:cNvPr id="20490" name="Object 2"/>
            <p:cNvGraphicFramePr>
              <a:graphicFrameLocks noChangeAspect="1"/>
            </p:cNvGraphicFramePr>
            <p:nvPr/>
          </p:nvGraphicFramePr>
          <p:xfrm>
            <a:off x="2496" y="2496"/>
            <a:ext cx="105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9" name="公式" r:id="rId5" imgW="850900" imgH="228600" progId="Equation.3">
                    <p:embed/>
                  </p:oleObj>
                </mc:Choice>
                <mc:Fallback>
                  <p:oleObj name="公式" r:id="rId5" imgW="850900" imgH="228600" progId="Equation.3">
                    <p:embed/>
                    <p:pic>
                      <p:nvPicPr>
                        <p:cNvPr id="2049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496"/>
                          <a:ext cx="1056" cy="28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643688" y="0"/>
            <a:ext cx="25003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kern="0" baseline="0" dirty="0">
                <a:solidFill>
                  <a:srgbClr val="000066"/>
                </a:solidFill>
                <a:latin typeface="华文琥珀" pitchFamily="2" charset="-122"/>
                <a:ea typeface="华文琥珀" pitchFamily="2" charset="-122"/>
                <a:cs typeface="+mj-cs"/>
              </a:rPr>
              <a:t>2.1 </a:t>
            </a:r>
            <a:r>
              <a:rPr lang="zh-CN" altLang="en-US" sz="2000" kern="0" baseline="0" dirty="0">
                <a:solidFill>
                  <a:srgbClr val="000066"/>
                </a:solidFill>
                <a:latin typeface="华文琥珀" pitchFamily="2" charset="-122"/>
                <a:ea typeface="华文琥珀" pitchFamily="2" charset="-122"/>
                <a:cs typeface="+mj-cs"/>
              </a:rPr>
              <a:t>放大的基本概念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9415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四、三种接法的比较：空载情况下</a:t>
            </a:r>
          </a:p>
        </p:txBody>
      </p:sp>
      <p:pic>
        <p:nvPicPr>
          <p:cNvPr id="6" name="Picture 6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"/>
          <a:stretch/>
        </p:blipFill>
        <p:spPr bwMode="auto">
          <a:xfrm>
            <a:off x="357188" y="1216026"/>
            <a:ext cx="8448675" cy="514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25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522" y="289965"/>
            <a:ext cx="89288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1.11</a:t>
            </a:r>
            <a:r>
              <a:rPr lang="zh-CN" altLang="en-US" sz="2800" b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电路图如图所示，</a:t>
            </a:r>
            <a:r>
              <a:rPr lang="zh-CN" altLang="zh-CN" sz="2800" dirty="0"/>
              <a:t>晶体管的</a:t>
            </a:r>
            <a:r>
              <a:rPr lang="zh-CN" altLang="zh-CN" sz="2800" i="1" dirty="0"/>
              <a:t>β</a:t>
            </a:r>
            <a:r>
              <a:rPr lang="zh-CN" altLang="zh-CN" sz="2800" dirty="0"/>
              <a:t>＝</a:t>
            </a:r>
            <a:r>
              <a:rPr lang="en-US" altLang="zh-CN" sz="2800" dirty="0"/>
              <a:t>50</a:t>
            </a:r>
            <a:r>
              <a:rPr lang="zh-CN" altLang="zh-CN" sz="2800" dirty="0"/>
              <a:t>，</a:t>
            </a:r>
            <a:r>
              <a:rPr lang="en-US" altLang="zh-CN" sz="2800" dirty="0"/>
              <a:t>|</a:t>
            </a:r>
            <a:r>
              <a:rPr lang="en-US" altLang="zh-CN" sz="2800" i="1" dirty="0"/>
              <a:t>U</a:t>
            </a:r>
            <a:r>
              <a:rPr lang="en-US" altLang="zh-CN" sz="2800" baseline="-25000" dirty="0"/>
              <a:t>BE</a:t>
            </a:r>
            <a:r>
              <a:rPr lang="en-US" altLang="zh-CN" sz="2800" dirty="0"/>
              <a:t>|</a:t>
            </a:r>
            <a:r>
              <a:rPr lang="zh-CN" altLang="zh-CN" sz="2800" dirty="0"/>
              <a:t>＝</a:t>
            </a:r>
            <a:r>
              <a:rPr lang="en-US" altLang="zh-CN" sz="2800" dirty="0"/>
              <a:t>0.2V</a:t>
            </a:r>
            <a:r>
              <a:rPr lang="zh-CN" altLang="zh-CN" sz="2800" dirty="0"/>
              <a:t>，饱和管压降</a:t>
            </a:r>
            <a:r>
              <a:rPr lang="en-US" altLang="zh-CN" sz="2800" dirty="0"/>
              <a:t>|</a:t>
            </a:r>
            <a:r>
              <a:rPr lang="en-US" altLang="zh-CN" sz="2800" i="1" dirty="0"/>
              <a:t>U</a:t>
            </a:r>
            <a:r>
              <a:rPr lang="en-US" altLang="zh-CN" sz="2800" baseline="-25000" dirty="0"/>
              <a:t>CES</a:t>
            </a:r>
            <a:r>
              <a:rPr lang="en-US" altLang="zh-CN" sz="2800" dirty="0"/>
              <a:t>|</a:t>
            </a:r>
            <a:r>
              <a:rPr lang="zh-CN" altLang="zh-CN" sz="2800" dirty="0"/>
              <a:t>＝</a:t>
            </a:r>
            <a:r>
              <a:rPr lang="en-US" altLang="zh-CN" sz="2800" dirty="0"/>
              <a:t>0.1V</a:t>
            </a:r>
            <a:r>
              <a:rPr lang="zh-CN" altLang="zh-CN" sz="2800" dirty="0"/>
              <a:t>；稳压管的稳定电压</a:t>
            </a:r>
            <a:r>
              <a:rPr lang="en-US" altLang="zh-CN" sz="2800" i="1" dirty="0"/>
              <a:t>U</a:t>
            </a:r>
            <a:r>
              <a:rPr lang="en-US" altLang="zh-CN" sz="2800" baseline="-25000" dirty="0"/>
              <a:t>Z</a:t>
            </a:r>
            <a:r>
              <a:rPr lang="zh-CN" altLang="zh-CN" sz="2800" dirty="0"/>
              <a:t>＝</a:t>
            </a:r>
            <a:r>
              <a:rPr lang="en-US" altLang="zh-CN" sz="2800" dirty="0"/>
              <a:t>5V</a:t>
            </a:r>
            <a:r>
              <a:rPr lang="zh-CN" altLang="zh-CN" sz="2800" dirty="0"/>
              <a:t>，正向导通电压</a:t>
            </a:r>
            <a:r>
              <a:rPr lang="en-US" altLang="zh-CN" sz="2800" i="1" dirty="0"/>
              <a:t>U</a:t>
            </a:r>
            <a:r>
              <a:rPr lang="en-US" altLang="zh-CN" sz="2800" baseline="-25000" dirty="0"/>
              <a:t>D</a:t>
            </a:r>
            <a:r>
              <a:rPr lang="zh-CN" altLang="zh-CN" sz="2800" dirty="0"/>
              <a:t>＝</a:t>
            </a:r>
            <a:r>
              <a:rPr lang="en-US" altLang="zh-CN" sz="2800" dirty="0"/>
              <a:t>0.5V</a:t>
            </a:r>
            <a:r>
              <a:rPr lang="zh-CN" altLang="zh-CN" sz="2800" dirty="0"/>
              <a:t>。试问：当</a:t>
            </a:r>
            <a:r>
              <a:rPr lang="en-US" altLang="zh-CN" sz="2800" i="1" dirty="0" err="1"/>
              <a:t>u</a:t>
            </a:r>
            <a:r>
              <a:rPr lang="en-US" altLang="zh-CN" sz="2800" baseline="-25000" dirty="0" err="1"/>
              <a:t>I</a:t>
            </a:r>
            <a:r>
              <a:rPr lang="zh-CN" altLang="zh-CN" sz="2800" dirty="0"/>
              <a:t>＝</a:t>
            </a:r>
            <a:r>
              <a:rPr lang="en-US" altLang="zh-CN" sz="2800" dirty="0"/>
              <a:t>0V</a:t>
            </a:r>
            <a:r>
              <a:rPr lang="zh-CN" altLang="zh-CN" sz="2800" dirty="0"/>
              <a:t>时</a:t>
            </a:r>
            <a:r>
              <a:rPr lang="en-US" altLang="zh-CN" sz="2800" i="1" dirty="0" err="1"/>
              <a:t>u</a:t>
            </a:r>
            <a:r>
              <a:rPr lang="en-US" altLang="zh-CN" sz="2800" baseline="-25000" dirty="0" err="1"/>
              <a:t>O</a:t>
            </a:r>
            <a:r>
              <a:rPr lang="zh-CN" altLang="zh-CN" sz="2800" dirty="0"/>
              <a:t>＝？当</a:t>
            </a:r>
            <a:r>
              <a:rPr lang="en-US" altLang="zh-CN" sz="2800" i="1" dirty="0" err="1"/>
              <a:t>u</a:t>
            </a:r>
            <a:r>
              <a:rPr lang="en-US" altLang="zh-CN" sz="2800" baseline="-25000" dirty="0" err="1"/>
              <a:t>I</a:t>
            </a:r>
            <a:r>
              <a:rPr lang="zh-CN" altLang="zh-CN" sz="2800" dirty="0"/>
              <a:t>＝－</a:t>
            </a:r>
            <a:r>
              <a:rPr lang="en-US" altLang="zh-CN" sz="2800" dirty="0"/>
              <a:t>5V</a:t>
            </a:r>
            <a:r>
              <a:rPr lang="zh-CN" altLang="zh-CN" sz="2800" dirty="0"/>
              <a:t>时</a:t>
            </a:r>
            <a:r>
              <a:rPr lang="en-US" altLang="zh-CN" sz="2800" i="1" dirty="0" err="1"/>
              <a:t>u</a:t>
            </a:r>
            <a:r>
              <a:rPr lang="en-US" altLang="zh-CN" sz="2800" baseline="-25000" dirty="0" err="1"/>
              <a:t>O</a:t>
            </a:r>
            <a:r>
              <a:rPr lang="zh-CN" altLang="zh-CN" sz="2800" dirty="0"/>
              <a:t>＝？</a:t>
            </a:r>
            <a:endParaRPr lang="zh-CN" alt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23275" y="3776448"/>
            <a:ext cx="523220" cy="22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" y="85557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-939799" y="-15389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212223" y="2887419"/>
            <a:ext cx="4772817" cy="3505348"/>
            <a:chOff x="6861175" y="3017876"/>
            <a:chExt cx="2170113" cy="2052638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6540211"/>
                </p:ext>
              </p:extLst>
            </p:nvPr>
          </p:nvGraphicFramePr>
          <p:xfrm>
            <a:off x="6861175" y="3017876"/>
            <a:ext cx="2170113" cy="2052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40" r:id="rId3" imgW="8097380" imgH="8485714" progId="">
                    <p:embed/>
                  </p:oleObj>
                </mc:Choice>
                <mc:Fallback>
                  <p:oleObj r:id="rId3" imgW="8097380" imgH="848571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26456" t="-14296"/>
                        <a:stretch>
                          <a:fillRect/>
                        </a:stretch>
                      </p:blipFill>
                      <p:spPr bwMode="auto">
                        <a:xfrm>
                          <a:off x="6861175" y="3017876"/>
                          <a:ext cx="2170113" cy="2052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9373812"/>
                </p:ext>
              </p:extLst>
            </p:nvPr>
          </p:nvGraphicFramePr>
          <p:xfrm>
            <a:off x="8122558" y="4121949"/>
            <a:ext cx="249238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41" r:id="rId5" imgW="1076475" imgH="1628571" progId="">
                    <p:embed/>
                  </p:oleObj>
                </mc:Choice>
                <mc:Fallback>
                  <p:oleObj r:id="rId5" imgW="1076475" imgH="162857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2558" y="4121949"/>
                          <a:ext cx="249238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423275" y="2099349"/>
            <a:ext cx="840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kern="100" spc="75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kern="100" spc="75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spc="7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晶体管截止</a:t>
            </a:r>
            <a:r>
              <a:rPr lang="zh-CN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，稳压管</a:t>
            </a:r>
            <a:r>
              <a:rPr lang="zh-CN" altLang="zh-CN" sz="2400" b="1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击穿</a:t>
            </a:r>
            <a:r>
              <a:rPr lang="zh-CN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spc="75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kern="100" spc="75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sz="2400" i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kern="100" spc="75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5V</a:t>
            </a:r>
            <a:r>
              <a:rPr lang="zh-CN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04225" y="2656587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i="1" kern="100" spc="75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kern="100" spc="75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＝－</a:t>
            </a:r>
            <a:r>
              <a:rPr lang="en-US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5V</a:t>
            </a:r>
            <a:r>
              <a:rPr lang="zh-CN" altLang="zh-CN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2400" kern="100" spc="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sp>
        <p:nvSpPr>
          <p:cNvPr id="11" name="Rectangle 124"/>
          <p:cNvSpPr>
            <a:spLocks noChangeArrowheads="1"/>
          </p:cNvSpPr>
          <p:nvPr/>
        </p:nvSpPr>
        <p:spPr bwMode="auto">
          <a:xfrm>
            <a:off x="1" y="68412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6932" y="3226427"/>
            <a:ext cx="1771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i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基极电流：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466690" y="4714814"/>
            <a:ext cx="3358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i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临界饱和的基极电流：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8220" y="6019458"/>
                <a:ext cx="37327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kern="100" spc="75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晶体管饱和</a:t>
                </a:r>
                <a:r>
                  <a:rPr lang="zh-CN" altLang="zh-CN" sz="2400" kern="100" spc="7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100" spc="7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pc="75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kern="100" spc="75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zh-CN" sz="2400" b="0" i="1" kern="100" spc="75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=−0.1</m:t>
                    </m:r>
                    <m:r>
                      <m:rPr>
                        <m:sty m:val="p"/>
                      </m:rPr>
                      <a:rPr lang="en-US" altLang="zh-CN" sz="2400" b="0" i="0" kern="100" spc="75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0" y="6019458"/>
                <a:ext cx="3732753" cy="461665"/>
              </a:xfrm>
              <a:prstGeom prst="rect">
                <a:avLst/>
              </a:prstGeom>
              <a:blipFill>
                <a:blip r:embed="rId7"/>
                <a:stretch>
                  <a:fillRect l="-2712" t="-13158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A07215-6ACC-0646-B110-96F2C6D0F905}"/>
                  </a:ext>
                </a:extLst>
              </p:cNvPr>
              <p:cNvSpPr txBox="1"/>
              <p:nvPr/>
            </p:nvSpPr>
            <p:spPr>
              <a:xfrm>
                <a:off x="1295136" y="3829755"/>
                <a:ext cx="3455113" cy="739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=0.48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A07215-6ACC-0646-B110-96F2C6D0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36" y="3829755"/>
                <a:ext cx="3455113" cy="739370"/>
              </a:xfrm>
              <a:prstGeom prst="rect">
                <a:avLst/>
              </a:prstGeom>
              <a:blipFill>
                <a:blip r:embed="rId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601BB62-AE7A-AB4B-A0AB-D27DD7A0C831}"/>
                  </a:ext>
                </a:extLst>
              </p:cNvPr>
              <p:cNvSpPr txBox="1"/>
              <p:nvPr/>
            </p:nvSpPr>
            <p:spPr>
              <a:xfrm>
                <a:off x="1058640" y="5297018"/>
                <a:ext cx="3760901" cy="728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𝐵𝑆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𝐶𝐸𝑆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=0.238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601BB62-AE7A-AB4B-A0AB-D27DD7A0C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40" y="5297018"/>
                <a:ext cx="3760901" cy="728726"/>
              </a:xfrm>
              <a:prstGeom prst="rect">
                <a:avLst/>
              </a:prstGeom>
              <a:blipFill>
                <a:blip r:embed="rId9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15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88729"/>
              </p:ext>
            </p:extLst>
          </p:nvPr>
        </p:nvGraphicFramePr>
        <p:xfrm>
          <a:off x="500932" y="1178000"/>
          <a:ext cx="4874150" cy="471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0" r:id="rId3" imgW="10301363" imgH="10663315" progId="">
                  <p:embed/>
                </p:oleObj>
              </mc:Choice>
              <mc:Fallback>
                <p:oleObj r:id="rId3" imgW="10301363" imgH="1066331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32" y="1178000"/>
                        <a:ext cx="4874150" cy="4715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67522" y="289965"/>
            <a:ext cx="8928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2.1</a:t>
            </a:r>
            <a:r>
              <a:rPr lang="zh-CN" altLang="en-US" sz="2800" b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分别改正图</a:t>
            </a:r>
            <a:r>
              <a:rPr lang="en-US" altLang="zh-CN" sz="28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P2.1</a:t>
            </a:r>
            <a:r>
              <a:rPr lang="zh-CN" altLang="en-US" sz="2800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所示各电路中的错误，使它们有可能放大正弦波信号。要求保留电路原来的共射接法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525471" y="1606880"/>
            <a:ext cx="301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）将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改为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5471" y="2551649"/>
            <a:ext cx="3323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与基极之间加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25471" y="3710442"/>
            <a:ext cx="308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）将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反接，且在输入端串联一个电阻。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5471" y="4981479"/>
            <a:ext cx="3411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BB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支路加</a:t>
            </a:r>
            <a:r>
              <a:rPr lang="en-US" altLang="zh-CN" sz="2400" i="1" kern="100" spc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kern="100" spc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，在－</a:t>
            </a:r>
            <a:r>
              <a:rPr lang="en-US" altLang="zh-CN" sz="2400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与集电极之间加</a:t>
            </a:r>
            <a:r>
              <a:rPr lang="en-US" altLang="zh-CN" sz="2400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反接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28929" y="1057976"/>
            <a:ext cx="7792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956021" y="2103119"/>
            <a:ext cx="7951" cy="3693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49701" y="5027222"/>
            <a:ext cx="77922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887644" y="1423284"/>
            <a:ext cx="7951" cy="3693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489752" y="2354807"/>
            <a:ext cx="7951" cy="3693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rot="5400000">
            <a:off x="3670314" y="4270718"/>
            <a:ext cx="1199348" cy="537954"/>
          </a:xfrm>
          <a:prstGeom prst="bentConnector3">
            <a:avLst>
              <a:gd name="adj1" fmla="val 5795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458817" y="4329472"/>
            <a:ext cx="436778" cy="652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/>
          <p:nvPr/>
        </p:nvCxnSpPr>
        <p:spPr>
          <a:xfrm rot="10800000">
            <a:off x="668595" y="4428129"/>
            <a:ext cx="1287427" cy="867440"/>
          </a:xfrm>
          <a:prstGeom prst="bentConnector3">
            <a:avLst>
              <a:gd name="adj1" fmla="val -2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11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765" y="170695"/>
            <a:ext cx="892885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2.4</a:t>
            </a:r>
            <a:r>
              <a:rPr lang="zh-CN" altLang="en-US" sz="2800" b="1" kern="100" spc="75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电路如图（</a:t>
            </a:r>
            <a:r>
              <a:rPr lang="en-US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）所示，图（</a:t>
            </a:r>
            <a:r>
              <a:rPr lang="en-US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）是晶体管的输出特性，静态时</a:t>
            </a:r>
            <a:r>
              <a:rPr lang="en-US" altLang="zh-CN" sz="2400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BEQ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0.7V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。利用图解法分别求出</a:t>
            </a:r>
            <a:r>
              <a:rPr lang="en-US" altLang="zh-CN" sz="2400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＝∞和</a:t>
            </a:r>
            <a:r>
              <a:rPr lang="en-US" altLang="zh-CN" sz="2400" i="1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kern="100" spc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</a:rPr>
              <a:t>3k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Ω时的静态工作点和最大不失真输出电压</a:t>
            </a:r>
            <a:r>
              <a:rPr lang="en-US" altLang="zh-CN" sz="2400" i="1" kern="100" spc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kern="100" spc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om</a:t>
            </a:r>
            <a:r>
              <a:rPr lang="zh-CN" altLang="zh-CN" sz="2400" kern="1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（有效值）。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94210"/>
              </p:ext>
            </p:extLst>
          </p:nvPr>
        </p:nvGraphicFramePr>
        <p:xfrm>
          <a:off x="310562" y="1881680"/>
          <a:ext cx="8563257" cy="3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1" r:id="rId3" imgW="11472946" imgH="5181638" progId="">
                  <p:embed/>
                </p:oleObj>
              </mc:Choice>
              <mc:Fallback>
                <p:oleObj r:id="rId3" imgW="11472946" imgH="518163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62" y="1881680"/>
                        <a:ext cx="8563257" cy="3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5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1334</Words>
  <Application>Microsoft Macintosh PowerPoint</Application>
  <PresentationFormat>全屏显示(4:3)</PresentationFormat>
  <Paragraphs>156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等线</vt:lpstr>
      <vt:lpstr>黑体</vt:lpstr>
      <vt:lpstr>华文琥珀</vt:lpstr>
      <vt:lpstr>华文楷体</vt:lpstr>
      <vt:lpstr>华文新魏</vt:lpstr>
      <vt:lpstr>宋体</vt:lpstr>
      <vt:lpstr>Arial</vt:lpstr>
      <vt:lpstr>Arial Black</vt:lpstr>
      <vt:lpstr>Calibri</vt:lpstr>
      <vt:lpstr>Calibri Light</vt:lpstr>
      <vt:lpstr>Cambria Math</vt:lpstr>
      <vt:lpstr>Garamond</vt:lpstr>
      <vt:lpstr>Times New Roman</vt:lpstr>
      <vt:lpstr>Wingdings</vt:lpstr>
      <vt:lpstr>Office 主题​​</vt:lpstr>
      <vt:lpstr>公式</vt:lpstr>
      <vt:lpstr>Visio</vt:lpstr>
      <vt:lpstr>Equation</vt:lpstr>
      <vt:lpstr>模拟电子技术基础第一次习题课 （第一、二章）</vt:lpstr>
      <vt:lpstr>放大电路性能指标(动态参数)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2019-03-17T16:20:36Z</dcterms:created>
  <dcterms:modified xsi:type="dcterms:W3CDTF">2022-03-20T12:42:20Z</dcterms:modified>
</cp:coreProperties>
</file>