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59" r:id="rId6"/>
    <p:sldId id="260" r:id="rId7"/>
    <p:sldId id="282" r:id="rId8"/>
    <p:sldId id="284" r:id="rId9"/>
    <p:sldId id="286" r:id="rId10"/>
    <p:sldId id="287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 autoAdjust="0"/>
    <p:restoredTop sz="94660"/>
  </p:normalViewPr>
  <p:slideViewPr>
    <p:cSldViewPr>
      <p:cViewPr varScale="1">
        <p:scale>
          <a:sx n="115" d="100"/>
          <a:sy n="115" d="100"/>
        </p:scale>
        <p:origin x="390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F26A9-A34B-48BF-9890-4C565E207844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97672-74B3-4B14-9099-BDEA482B1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2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7672-74B3-4B14-9099-BDEA482B159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1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7672-74B3-4B14-9099-BDEA482B15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7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7672-74B3-4B14-9099-BDEA482B15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8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7672-74B3-4B14-9099-BDEA482B15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1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7672-74B3-4B14-9099-BDEA482B15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0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7672-74B3-4B14-9099-BDEA482B15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96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7672-74B3-4B14-9099-BDEA482B15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1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g"/><Relationship Id="rId13" Type="http://schemas.openxmlformats.org/officeDocument/2006/relationships/image" Target="../media/image65.jpg"/><Relationship Id="rId18" Type="http://schemas.openxmlformats.org/officeDocument/2006/relationships/image" Target="../media/image70.jpg"/><Relationship Id="rId3" Type="http://schemas.openxmlformats.org/officeDocument/2006/relationships/image" Target="../media/image55.jpeg"/><Relationship Id="rId21" Type="http://schemas.openxmlformats.org/officeDocument/2006/relationships/image" Target="../media/image73.jpg"/><Relationship Id="rId7" Type="http://schemas.openxmlformats.org/officeDocument/2006/relationships/image" Target="../media/image59.jpg"/><Relationship Id="rId12" Type="http://schemas.openxmlformats.org/officeDocument/2006/relationships/image" Target="../media/image64.jpg"/><Relationship Id="rId17" Type="http://schemas.openxmlformats.org/officeDocument/2006/relationships/image" Target="../media/image69.jpg"/><Relationship Id="rId2" Type="http://schemas.openxmlformats.org/officeDocument/2006/relationships/image" Target="../media/image54.jpg"/><Relationship Id="rId16" Type="http://schemas.openxmlformats.org/officeDocument/2006/relationships/image" Target="../media/image68.jpg"/><Relationship Id="rId20" Type="http://schemas.openxmlformats.org/officeDocument/2006/relationships/image" Target="../media/image7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jpg"/><Relationship Id="rId11" Type="http://schemas.openxmlformats.org/officeDocument/2006/relationships/image" Target="../media/image63.jpg"/><Relationship Id="rId5" Type="http://schemas.openxmlformats.org/officeDocument/2006/relationships/image" Target="../media/image57.jpg"/><Relationship Id="rId15" Type="http://schemas.openxmlformats.org/officeDocument/2006/relationships/image" Target="../media/image67.jpg"/><Relationship Id="rId10" Type="http://schemas.openxmlformats.org/officeDocument/2006/relationships/image" Target="../media/image62.jpg"/><Relationship Id="rId19" Type="http://schemas.openxmlformats.org/officeDocument/2006/relationships/image" Target="../media/image71.jpg"/><Relationship Id="rId4" Type="http://schemas.openxmlformats.org/officeDocument/2006/relationships/image" Target="../media/image56.jpg"/><Relationship Id="rId9" Type="http://schemas.openxmlformats.org/officeDocument/2006/relationships/image" Target="../media/image61.jpg"/><Relationship Id="rId14" Type="http://schemas.openxmlformats.org/officeDocument/2006/relationships/image" Target="../media/image66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jpg"/><Relationship Id="rId18" Type="http://schemas.openxmlformats.org/officeDocument/2006/relationships/image" Target="../media/image27.jpeg"/><Relationship Id="rId3" Type="http://schemas.openxmlformats.org/officeDocument/2006/relationships/image" Target="../media/image12.jpg"/><Relationship Id="rId21" Type="http://schemas.openxmlformats.org/officeDocument/2006/relationships/image" Target="../media/image30.jpeg"/><Relationship Id="rId7" Type="http://schemas.openxmlformats.org/officeDocument/2006/relationships/image" Target="../media/image16.jp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jpg"/><Relationship Id="rId20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eg"/><Relationship Id="rId15" Type="http://schemas.openxmlformats.org/officeDocument/2006/relationships/image" Target="../media/image24.jpg"/><Relationship Id="rId10" Type="http://schemas.openxmlformats.org/officeDocument/2006/relationships/image" Target="../media/image19.jpg"/><Relationship Id="rId19" Type="http://schemas.openxmlformats.org/officeDocument/2006/relationships/image" Target="../media/image28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g"/><Relationship Id="rId22" Type="http://schemas.openxmlformats.org/officeDocument/2006/relationships/image" Target="../media/image3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13" Type="http://schemas.openxmlformats.org/officeDocument/2006/relationships/image" Target="../media/image44.jpg"/><Relationship Id="rId18" Type="http://schemas.openxmlformats.org/officeDocument/2006/relationships/image" Target="../media/image49.jpg"/><Relationship Id="rId3" Type="http://schemas.openxmlformats.org/officeDocument/2006/relationships/image" Target="../media/image34.jpg"/><Relationship Id="rId21" Type="http://schemas.openxmlformats.org/officeDocument/2006/relationships/image" Target="../media/image52.jpg"/><Relationship Id="rId7" Type="http://schemas.openxmlformats.org/officeDocument/2006/relationships/image" Target="../media/image38.jpg"/><Relationship Id="rId12" Type="http://schemas.openxmlformats.org/officeDocument/2006/relationships/image" Target="../media/image43.jpg"/><Relationship Id="rId17" Type="http://schemas.openxmlformats.org/officeDocument/2006/relationships/image" Target="../media/image48.jp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7.jpg"/><Relationship Id="rId20" Type="http://schemas.openxmlformats.org/officeDocument/2006/relationships/image" Target="../media/image5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g"/><Relationship Id="rId11" Type="http://schemas.openxmlformats.org/officeDocument/2006/relationships/image" Target="../media/image42.jpg"/><Relationship Id="rId5" Type="http://schemas.openxmlformats.org/officeDocument/2006/relationships/image" Target="../media/image36.jpg"/><Relationship Id="rId15" Type="http://schemas.openxmlformats.org/officeDocument/2006/relationships/image" Target="../media/image46.jpg"/><Relationship Id="rId10" Type="http://schemas.openxmlformats.org/officeDocument/2006/relationships/image" Target="../media/image41.jpg"/><Relationship Id="rId19" Type="http://schemas.openxmlformats.org/officeDocument/2006/relationships/image" Target="../media/image50.jpg"/><Relationship Id="rId4" Type="http://schemas.openxmlformats.org/officeDocument/2006/relationships/image" Target="../media/image35.jpeg"/><Relationship Id="rId9" Type="http://schemas.openxmlformats.org/officeDocument/2006/relationships/image" Target="../media/image40.jpg"/><Relationship Id="rId14" Type="http://schemas.openxmlformats.org/officeDocument/2006/relationships/image" Target="../media/image45.jpg"/><Relationship Id="rId22" Type="http://schemas.openxmlformats.org/officeDocument/2006/relationships/image" Target="../media/image5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7544" y="627534"/>
            <a:ext cx="8279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969" y="1372443"/>
            <a:ext cx="8892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NimbusRomNo9L-Medi"/>
              </a:rPr>
              <a:t>Look and Think Twice: Capturing Top-Down Visual Attention </a:t>
            </a:r>
            <a:endParaRPr lang="en-US" altLang="zh-CN" sz="2000" b="1" dirty="0" smtClean="0">
              <a:solidFill>
                <a:schemeClr val="bg1"/>
              </a:solidFill>
              <a:latin typeface="NimbusRomNo9L-Medi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NimbusRomNo9L-Medi"/>
              </a:rPr>
              <a:t>with Feedback Convolutional Neural Networks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712" y="2715766"/>
            <a:ext cx="5616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Chunshui</a:t>
            </a:r>
            <a:r>
              <a:rPr lang="en-US" altLang="zh-CN" sz="1600" dirty="0" smtClean="0">
                <a:solidFill>
                  <a:schemeClr val="bg1"/>
                </a:solidFill>
              </a:rPr>
              <a:t> Cao 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Xianming</a:t>
            </a:r>
            <a:r>
              <a:rPr lang="en-US" altLang="zh-CN" sz="1600" dirty="0" smtClean="0">
                <a:solidFill>
                  <a:schemeClr val="bg1"/>
                </a:solidFill>
              </a:rPr>
              <a:t> Liu ,Yi Yang , </a:t>
            </a:r>
          </a:p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Yinan</a:t>
            </a:r>
            <a:r>
              <a:rPr lang="en-US" altLang="zh-CN" sz="1600" dirty="0" smtClean="0">
                <a:solidFill>
                  <a:schemeClr val="bg1"/>
                </a:solidFill>
              </a:rPr>
              <a:t> Yu, </a:t>
            </a:r>
            <a:r>
              <a:rPr lang="en-US" altLang="zh-CN" sz="1600" dirty="0">
                <a:solidFill>
                  <a:schemeClr val="bg1"/>
                </a:solidFill>
              </a:rPr>
              <a:t>Jiang </a:t>
            </a:r>
            <a:r>
              <a:rPr lang="en-US" altLang="zh-CN" sz="1600" dirty="0" smtClean="0">
                <a:solidFill>
                  <a:schemeClr val="bg1"/>
                </a:solidFill>
              </a:rPr>
              <a:t>Wang ,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Zilei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Wang,Yongzhen</a:t>
            </a:r>
            <a:r>
              <a:rPr lang="en-US" altLang="zh-CN" sz="1600" dirty="0" smtClean="0">
                <a:solidFill>
                  <a:schemeClr val="bg1"/>
                </a:solidFill>
              </a:rPr>
              <a:t> Huang ,Liang </a:t>
            </a:r>
            <a:r>
              <a:rPr lang="en-US" altLang="zh-CN" sz="1600" dirty="0">
                <a:solidFill>
                  <a:schemeClr val="bg1"/>
                </a:solidFill>
              </a:rPr>
              <a:t>Wang </a:t>
            </a:r>
            <a:r>
              <a:rPr lang="en-US" altLang="zh-CN" sz="1600" dirty="0" smtClean="0">
                <a:solidFill>
                  <a:schemeClr val="bg1"/>
                </a:solidFill>
              </a:rPr>
              <a:t>, Chang Huang, </a:t>
            </a:r>
            <a:r>
              <a:rPr lang="en-US" altLang="zh-CN" sz="1600" dirty="0">
                <a:solidFill>
                  <a:schemeClr val="bg1"/>
                </a:solidFill>
              </a:rPr>
              <a:t>Wei </a:t>
            </a:r>
            <a:r>
              <a:rPr lang="en-US" altLang="zh-CN" sz="1600" dirty="0" smtClean="0">
                <a:solidFill>
                  <a:schemeClr val="bg1"/>
                </a:solidFill>
              </a:rPr>
              <a:t>Xu ,Deva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Ramanan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,Thomas </a:t>
            </a:r>
            <a:r>
              <a:rPr lang="en-US" altLang="zh-CN" sz="1600" dirty="0">
                <a:solidFill>
                  <a:schemeClr val="bg1"/>
                </a:solidFill>
              </a:rPr>
              <a:t>S. </a:t>
            </a:r>
            <a:r>
              <a:rPr lang="en-US" altLang="zh-CN" sz="1600" dirty="0" smtClean="0">
                <a:solidFill>
                  <a:schemeClr val="bg1"/>
                </a:solidFill>
              </a:rPr>
              <a:t>Huang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6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6"/>
    </mc:Choice>
    <mc:Fallback>
      <p:transition spd="slow" advTm="443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组合 305"/>
          <p:cNvGrpSpPr/>
          <p:nvPr/>
        </p:nvGrpSpPr>
        <p:grpSpPr>
          <a:xfrm>
            <a:off x="225539" y="769076"/>
            <a:ext cx="2487541" cy="1586650"/>
            <a:chOff x="472871" y="-198436"/>
            <a:chExt cx="3059621" cy="1303639"/>
          </a:xfrm>
        </p:grpSpPr>
        <p:pic>
          <p:nvPicPr>
            <p:cNvPr id="308" name="图片 30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860" y="-198436"/>
              <a:ext cx="1428632" cy="1302099"/>
            </a:xfrm>
            <a:prstGeom prst="rect">
              <a:avLst/>
            </a:prstGeom>
          </p:spPr>
        </p:pic>
        <p:pic>
          <p:nvPicPr>
            <p:cNvPr id="309" name="图片 3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71" y="-198436"/>
              <a:ext cx="1440405" cy="1303639"/>
            </a:xfrm>
            <a:prstGeom prst="rect">
              <a:avLst/>
            </a:prstGeom>
          </p:spPr>
        </p:pic>
      </p:grpSp>
      <p:grpSp>
        <p:nvGrpSpPr>
          <p:cNvPr id="379" name="组合 378"/>
          <p:cNvGrpSpPr/>
          <p:nvPr/>
        </p:nvGrpSpPr>
        <p:grpSpPr>
          <a:xfrm>
            <a:off x="3585931" y="795763"/>
            <a:ext cx="5450565" cy="4224259"/>
            <a:chOff x="3277051" y="2995656"/>
            <a:chExt cx="4317768" cy="1760743"/>
          </a:xfrm>
        </p:grpSpPr>
        <p:grpSp>
          <p:nvGrpSpPr>
            <p:cNvPr id="275" name="组合 274"/>
            <p:cNvGrpSpPr/>
            <p:nvPr/>
          </p:nvGrpSpPr>
          <p:grpSpPr>
            <a:xfrm>
              <a:off x="3277052" y="2995656"/>
              <a:ext cx="4315107" cy="610351"/>
              <a:chOff x="3503108" y="3016102"/>
              <a:chExt cx="4886450" cy="819039"/>
            </a:xfrm>
          </p:grpSpPr>
          <p:pic>
            <p:nvPicPr>
              <p:cNvPr id="244" name="图片 2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2703" y="3016799"/>
                <a:ext cx="785651" cy="818342"/>
              </a:xfrm>
              <a:prstGeom prst="rect">
                <a:avLst/>
              </a:prstGeom>
            </p:spPr>
          </p:pic>
          <p:pic>
            <p:nvPicPr>
              <p:cNvPr id="248" name="图片 24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3281" y="3016102"/>
                <a:ext cx="806277" cy="816692"/>
              </a:xfrm>
              <a:prstGeom prst="rect">
                <a:avLst/>
              </a:prstGeom>
            </p:spPr>
          </p:pic>
          <p:pic>
            <p:nvPicPr>
              <p:cNvPr id="252" name="图片 25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72617" y="3016102"/>
                <a:ext cx="813383" cy="816692"/>
              </a:xfrm>
              <a:prstGeom prst="rect">
                <a:avLst/>
              </a:prstGeom>
            </p:spPr>
          </p:pic>
          <p:pic>
            <p:nvPicPr>
              <p:cNvPr id="259" name="图片 25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9708" y="3017520"/>
                <a:ext cx="872909" cy="815274"/>
              </a:xfrm>
              <a:prstGeom prst="rect">
                <a:avLst/>
              </a:prstGeom>
            </p:spPr>
          </p:pic>
          <p:pic>
            <p:nvPicPr>
              <p:cNvPr id="269" name="图片 26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9851" y="3016102"/>
                <a:ext cx="825846" cy="816692"/>
              </a:xfrm>
              <a:prstGeom prst="rect">
                <a:avLst/>
              </a:prstGeom>
            </p:spPr>
          </p:pic>
          <p:pic>
            <p:nvPicPr>
              <p:cNvPr id="274" name="图片 27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3108" y="3016800"/>
                <a:ext cx="815994" cy="815994"/>
              </a:xfrm>
              <a:prstGeom prst="rect">
                <a:avLst/>
              </a:prstGeom>
            </p:spPr>
          </p:pic>
        </p:grpSp>
        <p:grpSp>
          <p:nvGrpSpPr>
            <p:cNvPr id="344" name="组合 343"/>
            <p:cNvGrpSpPr/>
            <p:nvPr/>
          </p:nvGrpSpPr>
          <p:grpSpPr>
            <a:xfrm>
              <a:off x="3277051" y="3597845"/>
              <a:ext cx="4317767" cy="625550"/>
              <a:chOff x="194495" y="3759776"/>
              <a:chExt cx="7673688" cy="1298214"/>
            </a:xfrm>
          </p:grpSpPr>
          <p:pic>
            <p:nvPicPr>
              <p:cNvPr id="311" name="图片 31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290" y="3763119"/>
                <a:ext cx="1331072" cy="1294869"/>
              </a:xfrm>
              <a:prstGeom prst="rect">
                <a:avLst/>
              </a:prstGeom>
            </p:spPr>
          </p:pic>
          <p:pic>
            <p:nvPicPr>
              <p:cNvPr id="315" name="图片 31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6319" y="3759776"/>
                <a:ext cx="1271864" cy="1290954"/>
              </a:xfrm>
              <a:prstGeom prst="rect">
                <a:avLst/>
              </a:prstGeom>
            </p:spPr>
          </p:pic>
          <p:pic>
            <p:nvPicPr>
              <p:cNvPr id="330" name="图片 32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4469" y="3763120"/>
                <a:ext cx="1297856" cy="1294870"/>
              </a:xfrm>
              <a:prstGeom prst="rect">
                <a:avLst/>
              </a:prstGeom>
            </p:spPr>
          </p:pic>
          <p:pic>
            <p:nvPicPr>
              <p:cNvPr id="341" name="图片 34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304" y="3766926"/>
                <a:ext cx="1285574" cy="1283804"/>
              </a:xfrm>
              <a:prstGeom prst="rect">
                <a:avLst/>
              </a:prstGeom>
            </p:spPr>
          </p:pic>
          <p:pic>
            <p:nvPicPr>
              <p:cNvPr id="342" name="图片 341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789" y="3774184"/>
                <a:ext cx="1232755" cy="1283804"/>
              </a:xfrm>
              <a:prstGeom prst="rect">
                <a:avLst/>
              </a:prstGeom>
            </p:spPr>
          </p:pic>
          <p:pic>
            <p:nvPicPr>
              <p:cNvPr id="343" name="图片 342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495" y="3769268"/>
                <a:ext cx="1272188" cy="1283805"/>
              </a:xfrm>
              <a:prstGeom prst="rect">
                <a:avLst/>
              </a:prstGeom>
            </p:spPr>
          </p:pic>
        </p:grpSp>
        <p:grpSp>
          <p:nvGrpSpPr>
            <p:cNvPr id="375" name="组合 374"/>
            <p:cNvGrpSpPr/>
            <p:nvPr/>
          </p:nvGrpSpPr>
          <p:grpSpPr>
            <a:xfrm>
              <a:off x="3277052" y="4213402"/>
              <a:ext cx="4317767" cy="542997"/>
              <a:chOff x="-22599" y="3545844"/>
              <a:chExt cx="8263120" cy="1413915"/>
            </a:xfrm>
          </p:grpSpPr>
          <p:pic>
            <p:nvPicPr>
              <p:cNvPr id="346" name="图片 345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599" y="3562762"/>
                <a:ext cx="1385307" cy="1385307"/>
              </a:xfrm>
              <a:prstGeom prst="rect">
                <a:avLst/>
              </a:prstGeom>
            </p:spPr>
          </p:pic>
          <p:pic>
            <p:nvPicPr>
              <p:cNvPr id="350" name="图片 349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6575" y="3562761"/>
                <a:ext cx="1385307" cy="1385307"/>
              </a:xfrm>
              <a:prstGeom prst="rect">
                <a:avLst/>
              </a:prstGeom>
            </p:spPr>
          </p:pic>
          <p:pic>
            <p:nvPicPr>
              <p:cNvPr id="351" name="图片 350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215" y="3545844"/>
                <a:ext cx="1385306" cy="1413915"/>
              </a:xfrm>
              <a:prstGeom prst="rect">
                <a:avLst/>
              </a:prstGeom>
            </p:spPr>
          </p:pic>
          <p:pic>
            <p:nvPicPr>
              <p:cNvPr id="354" name="图片 353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0442" y="3563364"/>
                <a:ext cx="1385307" cy="1385307"/>
              </a:xfrm>
              <a:prstGeom prst="rect">
                <a:avLst/>
              </a:prstGeom>
            </p:spPr>
          </p:pic>
          <p:pic>
            <p:nvPicPr>
              <p:cNvPr id="362" name="图片 361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463" y="3570255"/>
                <a:ext cx="1385307" cy="1385307"/>
              </a:xfrm>
              <a:prstGeom prst="rect">
                <a:avLst/>
              </a:prstGeom>
            </p:spPr>
          </p:pic>
          <p:pic>
            <p:nvPicPr>
              <p:cNvPr id="374" name="图片 373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8548" y="3570255"/>
                <a:ext cx="1385307" cy="1385307"/>
              </a:xfrm>
              <a:prstGeom prst="rect">
                <a:avLst/>
              </a:prstGeom>
            </p:spPr>
          </p:pic>
        </p:grpSp>
      </p:grpSp>
      <p:sp>
        <p:nvSpPr>
          <p:cNvPr id="65" name="文本框 64"/>
          <p:cNvSpPr txBox="1"/>
          <p:nvPr/>
        </p:nvSpPr>
        <p:spPr>
          <a:xfrm>
            <a:off x="75810" y="2502111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Notes: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1.Feedback for race car.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2.Visualize the remaining neurons of conv3,conv4,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conv5. The showing images </a:t>
            </a:r>
            <a:r>
              <a:rPr lang="en-US" altLang="zh-CN" dirty="0">
                <a:solidFill>
                  <a:schemeClr val="bg1"/>
                </a:solidFill>
              </a:rPr>
              <a:t>are corresponding </a:t>
            </a:r>
            <a:r>
              <a:rPr lang="en-US" altLang="zh-CN" dirty="0" smtClean="0">
                <a:solidFill>
                  <a:schemeClr val="bg1"/>
                </a:solidFill>
              </a:rPr>
              <a:t>to neurons picked from top30 activations of each layer.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47204" y="13705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Visualization of feedback neurons(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alexnet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811431" y="1386395"/>
            <a:ext cx="802811" cy="3090510"/>
            <a:chOff x="2507155" y="1403800"/>
            <a:chExt cx="887762" cy="1508956"/>
          </a:xfrm>
        </p:grpSpPr>
        <p:sp>
          <p:nvSpPr>
            <p:cNvPr id="34" name="文本框 33"/>
            <p:cNvSpPr txBox="1"/>
            <p:nvPr/>
          </p:nvSpPr>
          <p:spPr>
            <a:xfrm>
              <a:off x="2507155" y="1403800"/>
              <a:ext cx="873066" cy="19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conv3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521851" y="2718756"/>
              <a:ext cx="873066" cy="19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conv5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17582" y="2143640"/>
              <a:ext cx="873066" cy="19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conv4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11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50"/>
    </mc:Choice>
    <mc:Fallback>
      <p:transition spd="slow" advTm="735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36618" y="831864"/>
            <a:ext cx="79130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>
                <a:solidFill>
                  <a:schemeClr val="bg1"/>
                </a:solidFill>
              </a:rPr>
              <a:t>In </a:t>
            </a:r>
            <a:r>
              <a:rPr lang="en-US" altLang="zh-CN" sz="1600" dirty="0">
                <a:solidFill>
                  <a:schemeClr val="bg1"/>
                </a:solidFill>
              </a:rPr>
              <a:t>human’s brain, visual attention typically is dominated by “goals” from our mind easily in a top-down manner, especially in the case of object </a:t>
            </a:r>
            <a:r>
              <a:rPr lang="en-US" altLang="zh-CN" sz="1600" dirty="0" smtClean="0">
                <a:solidFill>
                  <a:schemeClr val="bg1"/>
                </a:solidFill>
              </a:rPr>
              <a:t>detection or attention. </a:t>
            </a:r>
            <a:r>
              <a:rPr lang="en-US" altLang="zh-CN" sz="1600" dirty="0">
                <a:solidFill>
                  <a:schemeClr val="bg1"/>
                </a:solidFill>
              </a:rPr>
              <a:t>Cognitive science explains this in the “Biased Competition Theory” , that human visual cortex is enhanced by top-down stimuli and non-relevant neurons will be suppressed in feedback </a:t>
            </a:r>
            <a:r>
              <a:rPr lang="en-US" altLang="zh-CN" sz="1600" dirty="0" smtClean="0">
                <a:solidFill>
                  <a:schemeClr val="bg1"/>
                </a:solidFill>
              </a:rPr>
              <a:t>loops.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600" dirty="0" smtClean="0">
                <a:solidFill>
                  <a:schemeClr val="bg1"/>
                </a:solidFill>
              </a:rPr>
              <a:t> The states of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relu</a:t>
            </a:r>
            <a:r>
              <a:rPr lang="en-US" altLang="zh-CN" sz="1600" dirty="0" smtClean="0">
                <a:solidFill>
                  <a:schemeClr val="bg1"/>
                </a:solidFill>
              </a:rPr>
              <a:t> and max pooling dominate everything. But for most of  popular     convolutional neural networks, the </a:t>
            </a:r>
            <a:r>
              <a:rPr lang="en-US" altLang="zh-CN" sz="1600" dirty="0">
                <a:solidFill>
                  <a:schemeClr val="bg1"/>
                </a:solidFill>
              </a:rPr>
              <a:t>states of </a:t>
            </a:r>
            <a:r>
              <a:rPr lang="en-US" altLang="zh-CN" sz="1600" dirty="0" err="1">
                <a:solidFill>
                  <a:schemeClr val="bg1"/>
                </a:solidFill>
              </a:rPr>
              <a:t>relu</a:t>
            </a:r>
            <a:r>
              <a:rPr lang="en-US" altLang="zh-CN" sz="1600" dirty="0">
                <a:solidFill>
                  <a:schemeClr val="bg1"/>
                </a:solidFill>
              </a:rPr>
              <a:t> and max pooling  are determined only by the input </a:t>
            </a:r>
            <a:r>
              <a:rPr lang="en-US" altLang="zh-CN" sz="1600" dirty="0" smtClean="0">
                <a:solidFill>
                  <a:schemeClr val="bg1"/>
                </a:solidFill>
              </a:rPr>
              <a:t>.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13721" y="1512395"/>
            <a:ext cx="3797619" cy="2759503"/>
            <a:chOff x="69219" y="2477454"/>
            <a:chExt cx="3797619" cy="2759503"/>
          </a:xfrm>
        </p:grpSpPr>
        <p:grpSp>
          <p:nvGrpSpPr>
            <p:cNvPr id="18" name="组合 17"/>
            <p:cNvGrpSpPr/>
            <p:nvPr/>
          </p:nvGrpSpPr>
          <p:grpSpPr>
            <a:xfrm>
              <a:off x="1420098" y="3859026"/>
              <a:ext cx="2446740" cy="1377931"/>
              <a:chOff x="7478973" y="3240291"/>
              <a:chExt cx="2722312" cy="1566530"/>
            </a:xfrm>
          </p:grpSpPr>
          <p:sp>
            <p:nvSpPr>
              <p:cNvPr id="20" name="下箭头 19"/>
              <p:cNvSpPr/>
              <p:nvPr/>
            </p:nvSpPr>
            <p:spPr>
              <a:xfrm>
                <a:off x="7478973" y="3240291"/>
                <a:ext cx="334614" cy="118158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左箭头 21"/>
              <p:cNvSpPr/>
              <p:nvPr/>
            </p:nvSpPr>
            <p:spPr>
              <a:xfrm rot="10800000">
                <a:off x="9423363" y="4206509"/>
                <a:ext cx="777922" cy="60031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左弧形箭头 18"/>
            <p:cNvSpPr/>
            <p:nvPr/>
          </p:nvSpPr>
          <p:spPr>
            <a:xfrm>
              <a:off x="69219" y="2477454"/>
              <a:ext cx="637728" cy="275541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84919" y="3820681"/>
            <a:ext cx="2208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Feedback </a:t>
            </a:r>
            <a:r>
              <a:rPr lang="en-US" altLang="zh-CN" sz="2000" b="1" dirty="0">
                <a:solidFill>
                  <a:schemeClr val="bg1"/>
                </a:solidFill>
              </a:rPr>
              <a:t>Neural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Networks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97479" y="2574851"/>
            <a:ext cx="4134104" cy="2601927"/>
            <a:chOff x="1025244" y="845372"/>
            <a:chExt cx="7214701" cy="5313642"/>
          </a:xfrm>
        </p:grpSpPr>
        <p:pic>
          <p:nvPicPr>
            <p:cNvPr id="57" name="Picture 125" descr="original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65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7443">
              <a:off x="1025244" y="3314214"/>
              <a:ext cx="2844800" cy="2844800"/>
            </a:xfrm>
            <a:prstGeom prst="rect">
              <a:avLst/>
            </a:prstGeom>
            <a:scene3d>
              <a:camera prst="perspectiveFront" fov="0">
                <a:rot lat="18095192" lon="1120687" rev="20479293"/>
              </a:camera>
              <a:lightRig rig="threePt" dir="t"/>
            </a:scene3d>
            <a:sp3d/>
          </p:spPr>
        </p:pic>
        <p:sp>
          <p:nvSpPr>
            <p:cNvPr id="58" name="TextBox 126"/>
            <p:cNvSpPr txBox="1"/>
            <p:nvPr/>
          </p:nvSpPr>
          <p:spPr>
            <a:xfrm>
              <a:off x="1577181" y="845372"/>
              <a:ext cx="1294575" cy="565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“PANDA”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右箭头 293"/>
            <p:cNvSpPr>
              <a:spLocks noChangeAspect="1"/>
            </p:cNvSpPr>
            <p:nvPr/>
          </p:nvSpPr>
          <p:spPr>
            <a:xfrm>
              <a:off x="4085724" y="3223260"/>
              <a:ext cx="1371600" cy="411480"/>
            </a:xfrm>
            <a:prstGeom prst="rightArrow">
              <a:avLst/>
            </a:prstGeom>
            <a:ln w="1905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60" name="Group 170"/>
            <p:cNvGrpSpPr/>
            <p:nvPr/>
          </p:nvGrpSpPr>
          <p:grpSpPr>
            <a:xfrm>
              <a:off x="1143000" y="1467584"/>
              <a:ext cx="2286000" cy="3200400"/>
              <a:chOff x="1143000" y="1467584"/>
              <a:chExt cx="2286000" cy="3200400"/>
            </a:xfrm>
          </p:grpSpPr>
          <p:sp>
            <p:nvSpPr>
              <p:cNvPr id="61" name="流程图: 联系 127"/>
              <p:cNvSpPr/>
              <p:nvPr/>
            </p:nvSpPr>
            <p:spPr>
              <a:xfrm>
                <a:off x="1143000" y="23819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流程图: 联系 128"/>
              <p:cNvSpPr/>
              <p:nvPr/>
            </p:nvSpPr>
            <p:spPr>
              <a:xfrm>
                <a:off x="2057400" y="23819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流程图: 联系 129"/>
              <p:cNvSpPr/>
              <p:nvPr/>
            </p:nvSpPr>
            <p:spPr>
              <a:xfrm>
                <a:off x="2971800" y="2381984"/>
                <a:ext cx="457200" cy="457200"/>
              </a:xfrm>
              <a:prstGeom prst="flowChartConnector">
                <a:avLst/>
              </a:prstGeom>
              <a:solidFill>
                <a:srgbClr val="FFFFFF"/>
              </a:solidFill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流程图: 联系 130"/>
              <p:cNvSpPr/>
              <p:nvPr/>
            </p:nvSpPr>
            <p:spPr>
              <a:xfrm>
                <a:off x="2057400" y="14675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流程图: 联系 134"/>
              <p:cNvSpPr/>
              <p:nvPr/>
            </p:nvSpPr>
            <p:spPr>
              <a:xfrm>
                <a:off x="1143000" y="42107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6" name="流程图: 联系 136"/>
              <p:cNvSpPr/>
              <p:nvPr/>
            </p:nvSpPr>
            <p:spPr>
              <a:xfrm>
                <a:off x="2057400" y="42107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流程图: 联系 137"/>
              <p:cNvSpPr/>
              <p:nvPr/>
            </p:nvSpPr>
            <p:spPr>
              <a:xfrm>
                <a:off x="2971800" y="42107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流程图: 联系 139"/>
              <p:cNvSpPr/>
              <p:nvPr/>
            </p:nvSpPr>
            <p:spPr>
              <a:xfrm>
                <a:off x="1143000" y="3296384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" name="流程图: 联系 140"/>
              <p:cNvSpPr/>
              <p:nvPr/>
            </p:nvSpPr>
            <p:spPr>
              <a:xfrm>
                <a:off x="2057400" y="3296384"/>
                <a:ext cx="457200" cy="457200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 w="19050" cmpd="sng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0" name="流程图: 联系 141"/>
              <p:cNvSpPr/>
              <p:nvPr/>
            </p:nvSpPr>
            <p:spPr>
              <a:xfrm>
                <a:off x="2971800" y="32963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74" name="Straight Connector 130"/>
              <p:cNvCxnSpPr>
                <a:stCxn id="64" idx="3"/>
                <a:endCxn id="61" idx="0"/>
              </p:cNvCxnSpPr>
              <p:nvPr/>
            </p:nvCxnSpPr>
            <p:spPr>
              <a:xfrm flipH="1">
                <a:off x="1371600" y="1857829"/>
                <a:ext cx="752755" cy="524155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132"/>
              <p:cNvCxnSpPr>
                <a:stCxn id="64" idx="5"/>
                <a:endCxn id="63" idx="0"/>
              </p:cNvCxnSpPr>
              <p:nvPr/>
            </p:nvCxnSpPr>
            <p:spPr>
              <a:xfrm>
                <a:off x="2447645" y="1857829"/>
                <a:ext cx="752755" cy="524155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134"/>
              <p:cNvCxnSpPr>
                <a:stCxn id="61" idx="4"/>
                <a:endCxn id="68" idx="0"/>
              </p:cNvCxnSpPr>
              <p:nvPr/>
            </p:nvCxnSpPr>
            <p:spPr>
              <a:xfrm>
                <a:off x="1371600" y="2839184"/>
                <a:ext cx="0" cy="45720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136"/>
              <p:cNvCxnSpPr>
                <a:stCxn id="63" idx="4"/>
                <a:endCxn id="70" idx="0"/>
              </p:cNvCxnSpPr>
              <p:nvPr/>
            </p:nvCxnSpPr>
            <p:spPr>
              <a:xfrm>
                <a:off x="3200400" y="2839184"/>
                <a:ext cx="0" cy="45720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142"/>
              <p:cNvCxnSpPr>
                <a:stCxn id="70" idx="0"/>
                <a:endCxn id="62" idx="4"/>
              </p:cNvCxnSpPr>
              <p:nvPr/>
            </p:nvCxnSpPr>
            <p:spPr>
              <a:xfrm flipH="1" flipV="1">
                <a:off x="2286000" y="2839184"/>
                <a:ext cx="914400" cy="45720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144"/>
              <p:cNvCxnSpPr>
                <a:stCxn id="70" idx="0"/>
                <a:endCxn id="61" idx="4"/>
              </p:cNvCxnSpPr>
              <p:nvPr/>
            </p:nvCxnSpPr>
            <p:spPr>
              <a:xfrm flipH="1" flipV="1">
                <a:off x="1371600" y="2839184"/>
                <a:ext cx="1828800" cy="45720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146"/>
              <p:cNvCxnSpPr>
                <a:stCxn id="68" idx="0"/>
                <a:endCxn id="63" idx="4"/>
              </p:cNvCxnSpPr>
              <p:nvPr/>
            </p:nvCxnSpPr>
            <p:spPr>
              <a:xfrm flipV="1">
                <a:off x="1371600" y="2839184"/>
                <a:ext cx="1828800" cy="45720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148"/>
              <p:cNvCxnSpPr>
                <a:stCxn id="68" idx="0"/>
                <a:endCxn id="62" idx="4"/>
              </p:cNvCxnSpPr>
              <p:nvPr/>
            </p:nvCxnSpPr>
            <p:spPr>
              <a:xfrm flipV="1">
                <a:off x="1371600" y="2839184"/>
                <a:ext cx="914400" cy="45720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150"/>
              <p:cNvCxnSpPr/>
              <p:nvPr/>
            </p:nvCxnSpPr>
            <p:spPr>
              <a:xfrm>
                <a:off x="1372461" y="2843852"/>
                <a:ext cx="752755" cy="524155"/>
              </a:xfrm>
              <a:prstGeom prst="straightConnector1">
                <a:avLst/>
              </a:prstGeom>
              <a:ln w="190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152"/>
              <p:cNvCxnSpPr/>
              <p:nvPr/>
            </p:nvCxnSpPr>
            <p:spPr>
              <a:xfrm flipH="1">
                <a:off x="2448506" y="2843852"/>
                <a:ext cx="752755" cy="524155"/>
              </a:xfrm>
              <a:prstGeom prst="straightConnector1">
                <a:avLst/>
              </a:prstGeom>
              <a:ln w="190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154"/>
              <p:cNvCxnSpPr/>
              <p:nvPr/>
            </p:nvCxnSpPr>
            <p:spPr>
              <a:xfrm>
                <a:off x="2286861" y="2843852"/>
                <a:ext cx="0" cy="457200"/>
              </a:xfrm>
              <a:prstGeom prst="straightConnector1">
                <a:avLst/>
              </a:prstGeom>
              <a:ln w="190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156"/>
              <p:cNvCxnSpPr>
                <a:stCxn id="68" idx="4"/>
                <a:endCxn id="65" idx="0"/>
              </p:cNvCxnSpPr>
              <p:nvPr/>
            </p:nvCxnSpPr>
            <p:spPr>
              <a:xfrm>
                <a:off x="1371600" y="3753584"/>
                <a:ext cx="0" cy="45720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158"/>
              <p:cNvCxnSpPr>
                <a:stCxn id="70" idx="4"/>
                <a:endCxn id="67" idx="0"/>
              </p:cNvCxnSpPr>
              <p:nvPr/>
            </p:nvCxnSpPr>
            <p:spPr>
              <a:xfrm>
                <a:off x="3200400" y="3753584"/>
                <a:ext cx="0" cy="45720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160"/>
              <p:cNvCxnSpPr>
                <a:stCxn id="68" idx="4"/>
                <a:endCxn id="67" idx="0"/>
              </p:cNvCxnSpPr>
              <p:nvPr/>
            </p:nvCxnSpPr>
            <p:spPr>
              <a:xfrm>
                <a:off x="1371600" y="3753584"/>
                <a:ext cx="1828800" cy="45720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162"/>
              <p:cNvCxnSpPr>
                <a:stCxn id="70" idx="4"/>
                <a:endCxn id="65" idx="0"/>
              </p:cNvCxnSpPr>
              <p:nvPr/>
            </p:nvCxnSpPr>
            <p:spPr>
              <a:xfrm flipH="1">
                <a:off x="1371600" y="3753584"/>
                <a:ext cx="1828800" cy="45720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164"/>
              <p:cNvCxnSpPr>
                <a:endCxn id="66" idx="0"/>
              </p:cNvCxnSpPr>
              <p:nvPr/>
            </p:nvCxnSpPr>
            <p:spPr>
              <a:xfrm>
                <a:off x="1371600" y="3810110"/>
                <a:ext cx="914400" cy="400674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166"/>
              <p:cNvCxnSpPr>
                <a:stCxn id="66" idx="0"/>
                <a:endCxn id="70" idx="4"/>
              </p:cNvCxnSpPr>
              <p:nvPr/>
            </p:nvCxnSpPr>
            <p:spPr>
              <a:xfrm flipV="1">
                <a:off x="2286000" y="3753584"/>
                <a:ext cx="914400" cy="45720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69"/>
              <p:cNvCxnSpPr>
                <a:stCxn id="62" idx="0"/>
                <a:endCxn id="64" idx="4"/>
              </p:cNvCxnSpPr>
              <p:nvPr/>
            </p:nvCxnSpPr>
            <p:spPr>
              <a:xfrm flipV="1">
                <a:off x="2286000" y="1924784"/>
                <a:ext cx="0" cy="45720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86"/>
              <p:cNvCxnSpPr/>
              <p:nvPr/>
            </p:nvCxnSpPr>
            <p:spPr>
              <a:xfrm flipV="1">
                <a:off x="1400676" y="3680192"/>
                <a:ext cx="752755" cy="524155"/>
              </a:xfrm>
              <a:prstGeom prst="straightConnector1">
                <a:avLst/>
              </a:prstGeom>
              <a:ln w="19050" cmpd="sng">
                <a:solidFill>
                  <a:srgbClr val="0000C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89"/>
              <p:cNvCxnSpPr/>
              <p:nvPr/>
            </p:nvCxnSpPr>
            <p:spPr>
              <a:xfrm flipV="1">
                <a:off x="2315076" y="3747147"/>
                <a:ext cx="0" cy="457200"/>
              </a:xfrm>
              <a:prstGeom prst="straightConnector1">
                <a:avLst/>
              </a:prstGeom>
              <a:ln w="19050" cmpd="sng">
                <a:solidFill>
                  <a:srgbClr val="0000C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90"/>
              <p:cNvCxnSpPr/>
              <p:nvPr/>
            </p:nvCxnSpPr>
            <p:spPr>
              <a:xfrm flipH="1" flipV="1">
                <a:off x="2476721" y="3680192"/>
                <a:ext cx="752755" cy="524155"/>
              </a:xfrm>
              <a:prstGeom prst="straightConnector1">
                <a:avLst/>
              </a:prstGeom>
              <a:ln w="19050" cmpd="sng">
                <a:solidFill>
                  <a:srgbClr val="0000C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2" name="Picture 172" descr="panda_loc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945" y="3441329"/>
              <a:ext cx="2281167" cy="2286000"/>
            </a:xfrm>
            <a:prstGeom prst="rect">
              <a:avLst/>
            </a:prstGeom>
          </p:spPr>
        </p:pic>
        <p:pic>
          <p:nvPicPr>
            <p:cNvPr id="93" name="Picture 2" descr="panda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945" y="1155329"/>
              <a:ext cx="2286000" cy="2286000"/>
            </a:xfrm>
            <a:prstGeom prst="rect">
              <a:avLst/>
            </a:prstGeom>
          </p:spPr>
        </p:pic>
      </p:grpSp>
      <p:sp>
        <p:nvSpPr>
          <p:cNvPr id="94" name="矩形 93"/>
          <p:cNvSpPr/>
          <p:nvPr/>
        </p:nvSpPr>
        <p:spPr>
          <a:xfrm>
            <a:off x="3446333" y="112637"/>
            <a:ext cx="2100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65724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39"/>
    </mc:Choice>
    <mc:Fallback>
      <p:transition spd="slow" advTm="603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08815"/>
            <a:ext cx="7308304" cy="1685703"/>
          </a:xfrm>
          <a:prstGeom prst="rect">
            <a:avLst/>
          </a:prstGeom>
        </p:spPr>
      </p:pic>
      <p:sp>
        <p:nvSpPr>
          <p:cNvPr id="128" name="文本框 127"/>
          <p:cNvSpPr txBox="1"/>
          <p:nvPr/>
        </p:nvSpPr>
        <p:spPr>
          <a:xfrm>
            <a:off x="898817" y="3147814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At </a:t>
            </a:r>
            <a:r>
              <a:rPr lang="en-US" altLang="zh-CN" dirty="0">
                <a:solidFill>
                  <a:schemeClr val="bg1"/>
                </a:solidFill>
              </a:rPr>
              <a:t>the first iteration, the model performs as a feedforward neural net.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Then, the neurons in the feedback hidden layers update their activation status to maximize the confidence output of the target top neuron.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This process continues until </a:t>
            </a:r>
            <a:r>
              <a:rPr lang="en-US" altLang="zh-CN" dirty="0" smtClean="0">
                <a:solidFill>
                  <a:schemeClr val="bg1"/>
                </a:solidFill>
              </a:rPr>
              <a:t>convergence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699792" y="182557"/>
            <a:ext cx="4392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The iterative process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27"/>
    </mc:Choice>
    <mc:Fallback>
      <p:transition spd="slow" advTm="692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67744" y="195486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The iterative </a:t>
            </a:r>
            <a:r>
              <a:rPr lang="en-US" altLang="zh-CN" sz="3200" dirty="0" smtClean="0">
                <a:solidFill>
                  <a:schemeClr val="bg1"/>
                </a:solidFill>
              </a:rPr>
              <a:t>process demo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574"/>
            <a:ext cx="3600400" cy="290306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95736" y="4227655"/>
            <a:ext cx="101845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01813" y="4227655"/>
            <a:ext cx="14401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panda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28" y="1124574"/>
            <a:ext cx="3595731" cy="29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3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52"/>
    </mc:Choice>
    <mc:Fallback>
      <p:transition spd="slow" advTm="645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074790" y="195486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For different targets(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googlenet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7544" y="1635646"/>
            <a:ext cx="8370658" cy="1728192"/>
            <a:chOff x="665838" y="1345224"/>
            <a:chExt cx="8370658" cy="2234638"/>
          </a:xfrm>
        </p:grpSpPr>
        <p:grpSp>
          <p:nvGrpSpPr>
            <p:cNvPr id="18" name="组合 17"/>
            <p:cNvGrpSpPr/>
            <p:nvPr/>
          </p:nvGrpSpPr>
          <p:grpSpPr>
            <a:xfrm>
              <a:off x="2339752" y="1347614"/>
              <a:ext cx="6696744" cy="2232248"/>
              <a:chOff x="148004" y="915564"/>
              <a:chExt cx="8709625" cy="2177054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5056" y="915565"/>
                <a:ext cx="2177052" cy="2177052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2107" y="915564"/>
                <a:ext cx="2177053" cy="2177053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004" y="915566"/>
                <a:ext cx="2177052" cy="2177052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0576" y="915564"/>
                <a:ext cx="2177053" cy="2177053"/>
              </a:xfrm>
              <a:prstGeom prst="rect">
                <a:avLst/>
              </a:prstGeom>
            </p:spPr>
          </p:pic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38" y="1345224"/>
              <a:ext cx="1667247" cy="223224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662566" y="3651870"/>
            <a:ext cx="7875214" cy="516419"/>
            <a:chOff x="662566" y="3651870"/>
            <a:chExt cx="7875214" cy="51641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752" y="3651870"/>
              <a:ext cx="6198028" cy="516419"/>
              <a:chOff x="2462824" y="3632874"/>
              <a:chExt cx="6198028" cy="516419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462824" y="3632874"/>
                <a:ext cx="1175198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panda</a:t>
                </a: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135646" y="3632874"/>
                <a:ext cx="1175198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gorilla</a:t>
                </a:r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810650" y="3645237"/>
                <a:ext cx="1175198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lion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485654" y="3645237"/>
                <a:ext cx="1175198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Tiger</a:t>
                </a:r>
                <a:endParaRPr lang="zh-CN" altLang="en-US" dirty="0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662566" y="3651870"/>
              <a:ext cx="1175198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input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323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05"/>
    </mc:Choice>
    <mc:Fallback>
      <p:transition spd="slow" advTm="610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2407" y="93710"/>
            <a:ext cx="5832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More visualization examples(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vgg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25212" y="843558"/>
            <a:ext cx="6167038" cy="4030450"/>
            <a:chOff x="899592" y="995752"/>
            <a:chExt cx="7679332" cy="4030450"/>
          </a:xfrm>
        </p:grpSpPr>
        <p:grpSp>
          <p:nvGrpSpPr>
            <p:cNvPr id="33" name="组合 32"/>
            <p:cNvGrpSpPr/>
            <p:nvPr/>
          </p:nvGrpSpPr>
          <p:grpSpPr>
            <a:xfrm>
              <a:off x="899592" y="995752"/>
              <a:ext cx="7677802" cy="1908673"/>
              <a:chOff x="1035152" y="1563638"/>
              <a:chExt cx="7444198" cy="3171404"/>
            </a:xfrm>
          </p:grpSpPr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9669" y="1565899"/>
                <a:ext cx="1507692" cy="1401820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1872" y="1563638"/>
                <a:ext cx="1447477" cy="1401820"/>
              </a:xfrm>
              <a:prstGeom prst="rect">
                <a:avLst/>
              </a:prstGeom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0304" y="3287300"/>
                <a:ext cx="1439046" cy="1427760"/>
              </a:xfrm>
              <a:prstGeom prst="rect">
                <a:avLst/>
              </a:prstGeom>
            </p:spPr>
          </p:pic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9556" y="1565899"/>
                <a:ext cx="1507692" cy="1409184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5152" y="1573264"/>
                <a:ext cx="1454404" cy="1401820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9599" y="3304200"/>
                <a:ext cx="1448131" cy="1410862"/>
              </a:xfrm>
              <a:prstGeom prst="rect">
                <a:avLst/>
              </a:prstGeom>
            </p:spPr>
          </p:pic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3525" y="1576397"/>
                <a:ext cx="1533132" cy="1411447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1786" y="3304201"/>
                <a:ext cx="1498891" cy="1427760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7729" y="3297229"/>
                <a:ext cx="1494790" cy="1437813"/>
              </a:xfrm>
              <a:prstGeom prst="rect">
                <a:avLst/>
              </a:prstGeom>
            </p:spPr>
          </p:pic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6620" y="3304203"/>
                <a:ext cx="1565166" cy="1427760"/>
              </a:xfrm>
              <a:prstGeom prst="rect">
                <a:avLst/>
              </a:prstGeom>
            </p:spPr>
          </p:pic>
        </p:grpSp>
        <p:grpSp>
          <p:nvGrpSpPr>
            <p:cNvPr id="44" name="组合 43"/>
            <p:cNvGrpSpPr/>
            <p:nvPr/>
          </p:nvGrpSpPr>
          <p:grpSpPr>
            <a:xfrm>
              <a:off x="899592" y="3105079"/>
              <a:ext cx="7679332" cy="1921123"/>
              <a:chOff x="681874" y="1290498"/>
              <a:chExt cx="7910568" cy="3291252"/>
            </a:xfrm>
          </p:grpSpPr>
          <p:pic>
            <p:nvPicPr>
              <p:cNvPr id="45" name="内容占位符 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6212" y="1296186"/>
                <a:ext cx="1604105" cy="1465709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6212" y="3112063"/>
                <a:ext cx="1604105" cy="1455841"/>
              </a:xfrm>
              <a:prstGeom prst="rect">
                <a:avLst/>
              </a:prstGeom>
            </p:spPr>
          </p:pic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874" y="1296211"/>
                <a:ext cx="1528972" cy="1465709"/>
              </a:xfrm>
              <a:prstGeom prst="rect">
                <a:avLst/>
              </a:prstGeom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442" y="3112316"/>
                <a:ext cx="1524403" cy="1455845"/>
              </a:xfrm>
              <a:prstGeom prst="rect">
                <a:avLst/>
              </a:prstGeom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1238" y="1290498"/>
                <a:ext cx="1521203" cy="1449910"/>
              </a:xfrm>
              <a:prstGeom prst="rect">
                <a:avLst/>
              </a:prstGeom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8965" y="3100949"/>
                <a:ext cx="1667247" cy="1467212"/>
              </a:xfrm>
              <a:prstGeom prst="rect">
                <a:avLst/>
              </a:prstGeom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0318" y="3106375"/>
                <a:ext cx="1522124" cy="1440148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0844" y="3106690"/>
                <a:ext cx="1588120" cy="1475060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4613" y="1297358"/>
                <a:ext cx="1650678" cy="1467421"/>
              </a:xfrm>
              <a:prstGeom prst="rect">
                <a:avLst/>
              </a:prstGeom>
            </p:spPr>
          </p:pic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0845" y="1295329"/>
                <a:ext cx="1588121" cy="14674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6263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8"/>
    </mc:Choice>
    <mc:Fallback>
      <p:transition spd="slow" advTm="490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3774" y="80325"/>
            <a:ext cx="7464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Weakly Supervised Object Localization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64181"/>
              </p:ext>
            </p:extLst>
          </p:nvPr>
        </p:nvGraphicFramePr>
        <p:xfrm>
          <a:off x="1115616" y="1059582"/>
          <a:ext cx="5184576" cy="156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</a:tblGrid>
              <a:tr h="461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baseline="0" dirty="0" smtClean="0">
                          <a:latin typeface="NimbusRomNo9L-Regu"/>
                        </a:rPr>
                        <a:t>Method</a:t>
                      </a:r>
                      <a:endParaRPr lang="zh-CN" altLang="en-US" sz="44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baseline="0" dirty="0" smtClean="0">
                          <a:latin typeface="NimbusRomNo9L-Regu"/>
                        </a:rPr>
                        <a:t>Localization Error (%)</a:t>
                      </a:r>
                      <a:endParaRPr lang="zh-CN" altLang="en-US" sz="44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61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Oxford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44.6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61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Feedback(ours’)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38.8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27584" y="2931790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Comparison of our weakly supervised localization results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on ImageNet 2014 validation set with the simplified testing protocol: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the bounding box is predicted from a single central crop of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images and the ground truth labels are provided. We show that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our feedback method significant outperforms the baseline method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(error rate 44.6%) that uses the original image gradient to localize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>
                <a:solidFill>
                  <a:schemeClr val="bg1"/>
                </a:solidFill>
              </a:rPr>
              <a:t>both on </a:t>
            </a:r>
            <a:r>
              <a:rPr lang="en-US" altLang="zh-CN" dirty="0" err="1">
                <a:solidFill>
                  <a:schemeClr val="bg1"/>
                </a:solidFill>
              </a:rPr>
              <a:t>GoogLeNet</a:t>
            </a:r>
            <a:r>
              <a:rPr lang="en-US" altLang="zh-CN" dirty="0">
                <a:solidFill>
                  <a:schemeClr val="bg1"/>
                </a:solidFill>
              </a:rPr>
              <a:t> architecture.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059582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7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44"/>
    </mc:Choice>
    <mc:Fallback>
      <p:transition spd="slow" advTm="574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33950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Image </a:t>
            </a:r>
            <a:r>
              <a:rPr lang="en-US" altLang="zh-CN" sz="3200" dirty="0" smtClean="0">
                <a:solidFill>
                  <a:schemeClr val="bg1"/>
                </a:solidFill>
              </a:rPr>
              <a:t>Re-Classification with </a:t>
            </a:r>
            <a:r>
              <a:rPr lang="en-US" altLang="zh-CN" sz="3200" dirty="0">
                <a:solidFill>
                  <a:schemeClr val="bg1"/>
                </a:solidFill>
              </a:rPr>
              <a:t>Attention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69858"/>
              </p:ext>
            </p:extLst>
          </p:nvPr>
        </p:nvGraphicFramePr>
        <p:xfrm>
          <a:off x="755576" y="1059582"/>
          <a:ext cx="3456384" cy="179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550850">
                <a:tc>
                  <a:txBody>
                    <a:bodyPr/>
                    <a:lstStyle/>
                    <a:p>
                      <a:r>
                        <a:rPr lang="en-US" altLang="zh-CN" sz="1600" b="1" i="0" u="none" strike="noStrike" baseline="0" dirty="0" smtClean="0">
                          <a:latin typeface="NimbusRomNo9L-Regu"/>
                        </a:rPr>
                        <a:t>Method</a:t>
                      </a:r>
                      <a:endParaRPr lang="zh-CN" altLang="en-US" sz="40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 1 (%)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 5 (%)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50850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GoogleNet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32.28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11.75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88563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</a:rPr>
                        <a:t>GoogleNet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 Feedback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30.49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10.46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39552" y="2911413"/>
            <a:ext cx="4313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Classification errors on ImageNet 2014 validation set 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en-US" altLang="zh-CN" dirty="0">
                <a:solidFill>
                  <a:schemeClr val="bg1"/>
                </a:solidFill>
              </a:rPr>
              <a:t>the first row is the </a:t>
            </a:r>
            <a:r>
              <a:rPr lang="en-US" altLang="zh-CN" dirty="0" smtClean="0">
                <a:solidFill>
                  <a:schemeClr val="bg1"/>
                </a:solidFill>
              </a:rPr>
              <a:t>performance of </a:t>
            </a:r>
            <a:r>
              <a:rPr lang="en-US" altLang="zh-CN" dirty="0" err="1">
                <a:solidFill>
                  <a:schemeClr val="bg1"/>
                </a:solidFill>
              </a:rPr>
              <a:t>GoogleNet</a:t>
            </a:r>
            <a:r>
              <a:rPr lang="en-US" altLang="zh-CN" dirty="0">
                <a:solidFill>
                  <a:schemeClr val="bg1"/>
                </a:solidFill>
              </a:rPr>
              <a:t> given a single central crop of images, the </a:t>
            </a:r>
            <a:r>
              <a:rPr lang="en-US" altLang="zh-CN" dirty="0" smtClean="0">
                <a:solidFill>
                  <a:schemeClr val="bg1"/>
                </a:solidFill>
              </a:rPr>
              <a:t>second row </a:t>
            </a:r>
            <a:r>
              <a:rPr lang="en-US" altLang="zh-CN" dirty="0">
                <a:solidFill>
                  <a:schemeClr val="bg1"/>
                </a:solidFill>
              </a:rPr>
              <a:t>shows classification results of the same </a:t>
            </a:r>
            <a:r>
              <a:rPr lang="en-US" altLang="zh-CN" dirty="0" err="1">
                <a:solidFill>
                  <a:schemeClr val="bg1"/>
                </a:solidFill>
              </a:rPr>
              <a:t>GoogleNet</a:t>
            </a:r>
            <a:r>
              <a:rPr lang="en-US" altLang="zh-CN" dirty="0">
                <a:solidFill>
                  <a:schemeClr val="bg1"/>
                </a:solidFill>
              </a:rPr>
              <a:t> given </a:t>
            </a:r>
            <a:r>
              <a:rPr lang="en-US" altLang="zh-CN" dirty="0" smtClean="0">
                <a:solidFill>
                  <a:schemeClr val="bg1"/>
                </a:solidFill>
              </a:rPr>
              <a:t>the attention </a:t>
            </a:r>
            <a:r>
              <a:rPr lang="en-US" altLang="zh-CN" dirty="0">
                <a:solidFill>
                  <a:schemeClr val="bg1"/>
                </a:solidFill>
              </a:rPr>
              <a:t>cropped </a:t>
            </a:r>
            <a:r>
              <a:rPr lang="en-US" altLang="zh-CN" dirty="0" smtClean="0">
                <a:solidFill>
                  <a:schemeClr val="bg1"/>
                </a:solidFill>
              </a:rPr>
              <a:t>images.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15566"/>
            <a:ext cx="3960440" cy="23466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73489" y="3262265"/>
            <a:ext cx="4182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We divide the ImageNet 2014 validation set based on </a:t>
            </a:r>
            <a:r>
              <a:rPr lang="en-US" altLang="zh-CN" dirty="0" smtClean="0">
                <a:solidFill>
                  <a:schemeClr val="bg1"/>
                </a:solidFill>
              </a:rPr>
              <a:t>the proportion </a:t>
            </a:r>
            <a:r>
              <a:rPr lang="en-US" altLang="zh-CN" dirty="0">
                <a:solidFill>
                  <a:schemeClr val="bg1"/>
                </a:solidFill>
              </a:rPr>
              <a:t>of the object size in the image. Classification </a:t>
            </a:r>
            <a:r>
              <a:rPr lang="en-US" altLang="zh-CN" dirty="0" err="1">
                <a:solidFill>
                  <a:schemeClr val="bg1"/>
                </a:solidFill>
              </a:rPr>
              <a:t>accruacy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using feedback crop for images increases with smaller objects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4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82"/>
    </mc:Choice>
    <mc:Fallback>
      <p:transition spd="slow" advTm="508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组合 305"/>
          <p:cNvGrpSpPr/>
          <p:nvPr/>
        </p:nvGrpSpPr>
        <p:grpSpPr>
          <a:xfrm>
            <a:off x="113730" y="782109"/>
            <a:ext cx="2399140" cy="1560870"/>
            <a:chOff x="472871" y="-208305"/>
            <a:chExt cx="3073832" cy="1313508"/>
          </a:xfrm>
        </p:grpSpPr>
        <p:pic>
          <p:nvPicPr>
            <p:cNvPr id="307" name="图片 3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071" y="-208305"/>
              <a:ext cx="1428632" cy="1313335"/>
            </a:xfrm>
            <a:prstGeom prst="rect">
              <a:avLst/>
            </a:prstGeom>
          </p:spPr>
        </p:pic>
        <p:pic>
          <p:nvPicPr>
            <p:cNvPr id="309" name="图片 3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71" y="-198436"/>
              <a:ext cx="1440405" cy="1303639"/>
            </a:xfrm>
            <a:prstGeom prst="rect">
              <a:avLst/>
            </a:prstGeom>
          </p:spPr>
        </p:pic>
      </p:grpSp>
      <p:sp>
        <p:nvSpPr>
          <p:cNvPr id="23" name="矩形 22"/>
          <p:cNvSpPr/>
          <p:nvPr/>
        </p:nvSpPr>
        <p:spPr>
          <a:xfrm>
            <a:off x="827584" y="29587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Visualization of feedback neurons(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alexnet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380" name="组合 379"/>
          <p:cNvGrpSpPr/>
          <p:nvPr/>
        </p:nvGrpSpPr>
        <p:grpSpPr>
          <a:xfrm>
            <a:off x="3511066" y="793837"/>
            <a:ext cx="5523619" cy="4226185"/>
            <a:chOff x="3402712" y="1103041"/>
            <a:chExt cx="4331385" cy="1767412"/>
          </a:xfrm>
        </p:grpSpPr>
        <p:grpSp>
          <p:nvGrpSpPr>
            <p:cNvPr id="150" name="组合 149"/>
            <p:cNvGrpSpPr/>
            <p:nvPr/>
          </p:nvGrpSpPr>
          <p:grpSpPr>
            <a:xfrm>
              <a:off x="3407514" y="1103041"/>
              <a:ext cx="4320506" cy="615722"/>
              <a:chOff x="3553635" y="1205355"/>
              <a:chExt cx="5148667" cy="864096"/>
            </a:xfrm>
          </p:grpSpPr>
          <p:pic>
            <p:nvPicPr>
              <p:cNvPr id="125" name="图片 12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0014" y="1205355"/>
                <a:ext cx="864096" cy="864096"/>
              </a:xfrm>
              <a:prstGeom prst="rect">
                <a:avLst/>
              </a:prstGeom>
            </p:spPr>
          </p:pic>
          <p:pic>
            <p:nvPicPr>
              <p:cNvPr id="126" name="图片 12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4110" y="1205355"/>
                <a:ext cx="864096" cy="864096"/>
              </a:xfrm>
              <a:prstGeom prst="rect">
                <a:avLst/>
              </a:prstGeom>
            </p:spPr>
          </p:pic>
          <p:pic>
            <p:nvPicPr>
              <p:cNvPr id="129" name="图片 12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8206" y="1205355"/>
                <a:ext cx="864096" cy="864096"/>
              </a:xfrm>
              <a:prstGeom prst="rect">
                <a:avLst/>
              </a:prstGeom>
            </p:spPr>
          </p:pic>
          <p:pic>
            <p:nvPicPr>
              <p:cNvPr id="147" name="图片 14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7731" y="1205355"/>
                <a:ext cx="864096" cy="864096"/>
              </a:xfrm>
              <a:prstGeom prst="rect">
                <a:avLst/>
              </a:prstGeom>
            </p:spPr>
          </p:pic>
          <p:pic>
            <p:nvPicPr>
              <p:cNvPr id="148" name="图片 14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3635" y="1205355"/>
                <a:ext cx="864096" cy="864096"/>
              </a:xfrm>
              <a:prstGeom prst="rect">
                <a:avLst/>
              </a:prstGeom>
            </p:spPr>
          </p:pic>
          <p:pic>
            <p:nvPicPr>
              <p:cNvPr id="149" name="图片 14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8746" y="1205355"/>
                <a:ext cx="864096" cy="864096"/>
              </a:xfrm>
              <a:prstGeom prst="rect">
                <a:avLst/>
              </a:prstGeom>
            </p:spPr>
          </p:pic>
        </p:grpSp>
        <p:grpSp>
          <p:nvGrpSpPr>
            <p:cNvPr id="211" name="组合 210"/>
            <p:cNvGrpSpPr/>
            <p:nvPr/>
          </p:nvGrpSpPr>
          <p:grpSpPr>
            <a:xfrm>
              <a:off x="3403362" y="1718763"/>
              <a:ext cx="4330735" cy="615722"/>
              <a:chOff x="3491718" y="1915082"/>
              <a:chExt cx="5160857" cy="864096"/>
            </a:xfrm>
          </p:grpSpPr>
          <p:pic>
            <p:nvPicPr>
              <p:cNvPr id="181" name="图片 18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7688" y="1915082"/>
                <a:ext cx="874887" cy="864096"/>
              </a:xfrm>
              <a:prstGeom prst="rect">
                <a:avLst/>
              </a:prstGeom>
            </p:spPr>
          </p:pic>
          <p:pic>
            <p:nvPicPr>
              <p:cNvPr id="182" name="图片 18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718" y="1915082"/>
                <a:ext cx="864096" cy="864096"/>
              </a:xfrm>
              <a:prstGeom prst="rect">
                <a:avLst/>
              </a:prstGeom>
            </p:spPr>
          </p:pic>
          <p:pic>
            <p:nvPicPr>
              <p:cNvPr id="184" name="图片 18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7022" y="1915082"/>
                <a:ext cx="864096" cy="864096"/>
              </a:xfrm>
              <a:prstGeom prst="rect">
                <a:avLst/>
              </a:prstGeom>
            </p:spPr>
          </p:pic>
          <p:pic>
            <p:nvPicPr>
              <p:cNvPr id="191" name="图片 19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6575" y="1915082"/>
                <a:ext cx="864096" cy="864096"/>
              </a:xfrm>
              <a:prstGeom prst="rect">
                <a:avLst/>
              </a:prstGeom>
            </p:spPr>
          </p:pic>
          <p:pic>
            <p:nvPicPr>
              <p:cNvPr id="195" name="图片 194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5754" y="1915082"/>
                <a:ext cx="864096" cy="864096"/>
              </a:xfrm>
              <a:prstGeom prst="rect">
                <a:avLst/>
              </a:prstGeom>
            </p:spPr>
          </p:pic>
          <p:pic>
            <p:nvPicPr>
              <p:cNvPr id="201" name="图片 200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6201" y="1915082"/>
                <a:ext cx="872637" cy="864096"/>
              </a:xfrm>
              <a:prstGeom prst="rect">
                <a:avLst/>
              </a:prstGeom>
            </p:spPr>
          </p:pic>
        </p:grpSp>
        <p:grpSp>
          <p:nvGrpSpPr>
            <p:cNvPr id="242" name="组合 241"/>
            <p:cNvGrpSpPr/>
            <p:nvPr/>
          </p:nvGrpSpPr>
          <p:grpSpPr>
            <a:xfrm>
              <a:off x="3402712" y="2323649"/>
              <a:ext cx="4331385" cy="546804"/>
              <a:chOff x="3492060" y="2773070"/>
              <a:chExt cx="5068006" cy="847023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2172" y="2773891"/>
                <a:ext cx="846202" cy="846202"/>
              </a:xfrm>
              <a:prstGeom prst="rect">
                <a:avLst/>
              </a:prstGeom>
            </p:spPr>
          </p:pic>
          <p:pic>
            <p:nvPicPr>
              <p:cNvPr id="216" name="图片 215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5970" y="2773891"/>
                <a:ext cx="846202" cy="846202"/>
              </a:xfrm>
              <a:prstGeom prst="rect">
                <a:avLst/>
              </a:prstGeom>
            </p:spPr>
          </p:pic>
          <p:pic>
            <p:nvPicPr>
              <p:cNvPr id="217" name="图片 216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374" y="2773070"/>
                <a:ext cx="846202" cy="846202"/>
              </a:xfrm>
              <a:prstGeom prst="rect">
                <a:avLst/>
              </a:prstGeom>
            </p:spPr>
          </p:pic>
          <p:pic>
            <p:nvPicPr>
              <p:cNvPr id="223" name="图片 222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1545" y="2773070"/>
                <a:ext cx="858521" cy="846202"/>
              </a:xfrm>
              <a:prstGeom prst="rect">
                <a:avLst/>
              </a:prstGeom>
            </p:spPr>
          </p:pic>
          <p:pic>
            <p:nvPicPr>
              <p:cNvPr id="227" name="图片 226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9015" y="2773070"/>
                <a:ext cx="846202" cy="846202"/>
              </a:xfrm>
              <a:prstGeom prst="rect">
                <a:avLst/>
              </a:prstGeom>
            </p:spPr>
          </p:pic>
          <p:pic>
            <p:nvPicPr>
              <p:cNvPr id="235" name="图片 234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2060" y="2773891"/>
                <a:ext cx="846202" cy="846202"/>
              </a:xfrm>
              <a:prstGeom prst="rect">
                <a:avLst/>
              </a:prstGeom>
            </p:spPr>
          </p:pic>
        </p:grpSp>
      </p:grpSp>
      <p:grpSp>
        <p:nvGrpSpPr>
          <p:cNvPr id="3" name="组合 2"/>
          <p:cNvGrpSpPr/>
          <p:nvPr/>
        </p:nvGrpSpPr>
        <p:grpSpPr>
          <a:xfrm>
            <a:off x="2721545" y="1402999"/>
            <a:ext cx="802811" cy="2872715"/>
            <a:chOff x="2507155" y="1403800"/>
            <a:chExt cx="887762" cy="1508956"/>
          </a:xfrm>
        </p:grpSpPr>
        <p:sp>
          <p:nvSpPr>
            <p:cNvPr id="2" name="文本框 1"/>
            <p:cNvSpPr txBox="1"/>
            <p:nvPr/>
          </p:nvSpPr>
          <p:spPr>
            <a:xfrm>
              <a:off x="2507155" y="1403800"/>
              <a:ext cx="873066" cy="19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conv3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521851" y="2718756"/>
              <a:ext cx="873066" cy="19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conv5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517582" y="2143640"/>
              <a:ext cx="873066" cy="19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conv4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1465" y="2527581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Notes: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1.Feedback for husky.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2.Visualize the remaining neurons of conv3,conv4,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conv5. The showing images </a:t>
            </a:r>
            <a:r>
              <a:rPr lang="en-US" altLang="zh-CN" dirty="0">
                <a:solidFill>
                  <a:schemeClr val="bg1"/>
                </a:solidFill>
              </a:rPr>
              <a:t>are corresponding </a:t>
            </a:r>
            <a:r>
              <a:rPr lang="en-US" altLang="zh-CN" dirty="0" smtClean="0">
                <a:solidFill>
                  <a:schemeClr val="bg1"/>
                </a:solidFill>
              </a:rPr>
              <a:t>to neurons picked from top30 activations of each layer.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0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07"/>
    </mc:Choice>
    <mc:Fallback>
      <p:transition spd="slow" advTm="550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469</Words>
  <Application>Microsoft Office PowerPoint</Application>
  <PresentationFormat>全屏显示(16:9)</PresentationFormat>
  <Paragraphs>73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NimbusRomNo9L-Medi</vt:lpstr>
      <vt:lpstr>NimbusRomNo9L-Regu</vt:lpstr>
      <vt:lpstr>宋体</vt:lpstr>
      <vt:lpstr>微软雅黑</vt:lpstr>
      <vt:lpstr>Arial</vt:lpstr>
      <vt:lpstr>Calibri</vt:lpstr>
      <vt:lpstr>Franklin Gothic Book</vt:lpstr>
      <vt:lpstr>Franklin Gothic Medium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joyce</dc:creator>
  <cp:lastModifiedBy>cscao</cp:lastModifiedBy>
  <cp:revision>50</cp:revision>
  <dcterms:created xsi:type="dcterms:W3CDTF">2011-11-04T18:46:33Z</dcterms:created>
  <dcterms:modified xsi:type="dcterms:W3CDTF">2015-10-08T12:35:39Z</dcterms:modified>
</cp:coreProperties>
</file>