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8"/>
  </p:notesMasterIdLst>
  <p:sldIdLst>
    <p:sldId id="48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0" r:id="rId36"/>
    <p:sldId id="291" r:id="rId37"/>
    <p:sldId id="292" r:id="rId38"/>
    <p:sldId id="293" r:id="rId39"/>
    <p:sldId id="294" r:id="rId40"/>
    <p:sldId id="295" r:id="rId41"/>
    <p:sldId id="296" r:id="rId42"/>
    <p:sldId id="297" r:id="rId43"/>
    <p:sldId id="298" r:id="rId44"/>
    <p:sldId id="301" r:id="rId45"/>
    <p:sldId id="302" r:id="rId46"/>
    <p:sldId id="303" r:id="rId47"/>
    <p:sldId id="299" r:id="rId48"/>
    <p:sldId id="300"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38"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9" r:id="rId85"/>
    <p:sldId id="340" r:id="rId86"/>
    <p:sldId id="341" r:id="rId87"/>
    <p:sldId id="342" r:id="rId88"/>
    <p:sldId id="344" r:id="rId89"/>
    <p:sldId id="343" r:id="rId90"/>
    <p:sldId id="345" r:id="rId91"/>
    <p:sldId id="346" r:id="rId92"/>
    <p:sldId id="347" r:id="rId93"/>
    <p:sldId id="348" r:id="rId94"/>
    <p:sldId id="349" r:id="rId95"/>
    <p:sldId id="350" r:id="rId96"/>
    <p:sldId id="416" r:id="rId97"/>
  </p:sldIdLst>
  <p:sldSz cx="9144000" cy="6858000" type="screen4x3"/>
  <p:notesSz cx="6858000" cy="9144000"/>
  <p:defaultTextStyle>
    <a:defPPr>
      <a:defRPr lang="zh-HK"/>
    </a:defPPr>
    <a:lvl1pPr algn="l" rtl="0" eaLnBrk="0" fontAlgn="base" hangingPunct="0">
      <a:spcBef>
        <a:spcPct val="0"/>
      </a:spcBef>
      <a:spcAft>
        <a:spcPct val="0"/>
      </a:spcAft>
      <a:defRPr kern="1200">
        <a:solidFill>
          <a:schemeClr val="tx1"/>
        </a:solidFill>
        <a:latin typeface="Calibri" charset="0"/>
        <a:ea typeface="新細明體" charset="0"/>
        <a:cs typeface="+mn-cs"/>
      </a:defRPr>
    </a:lvl1pPr>
    <a:lvl2pPr marL="457200" algn="l" rtl="0" eaLnBrk="0" fontAlgn="base" hangingPunct="0">
      <a:spcBef>
        <a:spcPct val="0"/>
      </a:spcBef>
      <a:spcAft>
        <a:spcPct val="0"/>
      </a:spcAft>
      <a:defRPr kern="1200">
        <a:solidFill>
          <a:schemeClr val="tx1"/>
        </a:solidFill>
        <a:latin typeface="Calibri" charset="0"/>
        <a:ea typeface="新細明體" charset="0"/>
        <a:cs typeface="+mn-cs"/>
      </a:defRPr>
    </a:lvl2pPr>
    <a:lvl3pPr marL="914400" algn="l" rtl="0" eaLnBrk="0" fontAlgn="base" hangingPunct="0">
      <a:spcBef>
        <a:spcPct val="0"/>
      </a:spcBef>
      <a:spcAft>
        <a:spcPct val="0"/>
      </a:spcAft>
      <a:defRPr kern="1200">
        <a:solidFill>
          <a:schemeClr val="tx1"/>
        </a:solidFill>
        <a:latin typeface="Calibri" charset="0"/>
        <a:ea typeface="新細明體" charset="0"/>
        <a:cs typeface="+mn-cs"/>
      </a:defRPr>
    </a:lvl3pPr>
    <a:lvl4pPr marL="1371600" algn="l" rtl="0" eaLnBrk="0" fontAlgn="base" hangingPunct="0">
      <a:spcBef>
        <a:spcPct val="0"/>
      </a:spcBef>
      <a:spcAft>
        <a:spcPct val="0"/>
      </a:spcAft>
      <a:defRPr kern="1200">
        <a:solidFill>
          <a:schemeClr val="tx1"/>
        </a:solidFill>
        <a:latin typeface="Calibri" charset="0"/>
        <a:ea typeface="新細明體" charset="0"/>
        <a:cs typeface="+mn-cs"/>
      </a:defRPr>
    </a:lvl4pPr>
    <a:lvl5pPr marL="1828800" algn="l" rtl="0" eaLnBrk="0" fontAlgn="base" hangingPunct="0">
      <a:spcBef>
        <a:spcPct val="0"/>
      </a:spcBef>
      <a:spcAft>
        <a:spcPct val="0"/>
      </a:spcAft>
      <a:defRPr kern="1200">
        <a:solidFill>
          <a:schemeClr val="tx1"/>
        </a:solidFill>
        <a:latin typeface="Calibri" charset="0"/>
        <a:ea typeface="新細明體" charset="0"/>
        <a:cs typeface="+mn-cs"/>
      </a:defRPr>
    </a:lvl5pPr>
    <a:lvl6pPr marL="2286000" algn="l" defTabSz="914400" rtl="0" eaLnBrk="1" latinLnBrk="0" hangingPunct="1">
      <a:defRPr kern="1200">
        <a:solidFill>
          <a:schemeClr val="tx1"/>
        </a:solidFill>
        <a:latin typeface="Calibri" charset="0"/>
        <a:ea typeface="新細明體" charset="0"/>
        <a:cs typeface="+mn-cs"/>
      </a:defRPr>
    </a:lvl6pPr>
    <a:lvl7pPr marL="2743200" algn="l" defTabSz="914400" rtl="0" eaLnBrk="1" latinLnBrk="0" hangingPunct="1">
      <a:defRPr kern="1200">
        <a:solidFill>
          <a:schemeClr val="tx1"/>
        </a:solidFill>
        <a:latin typeface="Calibri" charset="0"/>
        <a:ea typeface="新細明體" charset="0"/>
        <a:cs typeface="+mn-cs"/>
      </a:defRPr>
    </a:lvl7pPr>
    <a:lvl8pPr marL="3200400" algn="l" defTabSz="914400" rtl="0" eaLnBrk="1" latinLnBrk="0" hangingPunct="1">
      <a:defRPr kern="1200">
        <a:solidFill>
          <a:schemeClr val="tx1"/>
        </a:solidFill>
        <a:latin typeface="Calibri" charset="0"/>
        <a:ea typeface="新細明體" charset="0"/>
        <a:cs typeface="+mn-cs"/>
      </a:defRPr>
    </a:lvl8pPr>
    <a:lvl9pPr marL="3657600" algn="l" defTabSz="914400" rtl="0" eaLnBrk="1" latinLnBrk="0" hangingPunct="1">
      <a:defRPr kern="1200">
        <a:solidFill>
          <a:schemeClr val="tx1"/>
        </a:solidFill>
        <a:latin typeface="Calibri" charset="0"/>
        <a:ea typeface="新細明體" charset="0"/>
        <a:cs typeface="+mn-cs"/>
      </a:defRPr>
    </a:lvl9pPr>
  </p:defaultTextStyle>
  <p:extLst>
    <p:ext uri="{EFAFB233-063F-42B5-8137-9DF3F51BA10A}">
      <p15:sldGuideLst xmlns:p15="http://schemas.microsoft.com/office/powerpoint/2012/main">
        <p15:guide id="1" orient="horz" pos="255">
          <p15:clr>
            <a:srgbClr val="A4A3A4"/>
          </p15:clr>
        </p15:guide>
        <p15:guide id="2" orient="horz" pos="1139">
          <p15:clr>
            <a:srgbClr val="A4A3A4"/>
          </p15:clr>
        </p15:guide>
        <p15:guide id="3" orient="horz" pos="2319">
          <p15:clr>
            <a:srgbClr val="A4A3A4"/>
          </p15:clr>
        </p15:guide>
        <p15:guide id="4" orient="horz" pos="3226">
          <p15:clr>
            <a:srgbClr val="A4A3A4"/>
          </p15:clr>
        </p15:guide>
        <p15:guide id="5" pos="5125">
          <p15:clr>
            <a:srgbClr val="A4A3A4"/>
          </p15:clr>
        </p15:guide>
        <p15:guide id="6" pos="15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A377B"/>
    <a:srgbClr val="0174AB"/>
    <a:srgbClr val="92D14F"/>
    <a:srgbClr val="666666"/>
    <a:srgbClr val="BFC0C0"/>
    <a:srgbClr val="9F9D9A"/>
    <a:srgbClr val="000000"/>
    <a:srgbClr val="083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45" autoAdjust="0"/>
    <p:restoredTop sz="50000" autoAdjust="0"/>
  </p:normalViewPr>
  <p:slideViewPr>
    <p:cSldViewPr snapToGrid="0">
      <p:cViewPr varScale="1">
        <p:scale>
          <a:sx n="114" d="100"/>
          <a:sy n="114" d="100"/>
        </p:scale>
        <p:origin x="1344" y="108"/>
      </p:cViewPr>
      <p:guideLst>
        <p:guide orient="horz" pos="255"/>
        <p:guide orient="horz" pos="1139"/>
        <p:guide orient="horz" pos="2319"/>
        <p:guide orient="horz" pos="3226"/>
        <p:guide pos="5125"/>
        <p:guide pos="1519"/>
      </p:guideLst>
    </p:cSldViewPr>
  </p:slideViewPr>
  <p:notesTextViewPr>
    <p:cViewPr>
      <p:scale>
        <a:sx n="1" d="1"/>
        <a:sy n="1" d="1"/>
      </p:scale>
      <p:origin x="0" y="0"/>
    </p:cViewPr>
  </p:notesTextViewPr>
  <p:sorterViewPr>
    <p:cViewPr>
      <p:scale>
        <a:sx n="110" d="100"/>
        <a:sy n="110" d="100"/>
      </p:scale>
      <p:origin x="0" y="13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53D4EFD-AC40-6F4D-B752-F06868A4643A}" type="datetimeFigureOut">
              <a:rPr lang="zh-CN" altLang="en-US"/>
              <a:pPr>
                <a:defRPr/>
              </a:pPr>
              <a:t>2018/6/9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宋体" charset="0"/>
              </a:defRPr>
            </a:lvl1pPr>
          </a:lstStyle>
          <a:p>
            <a:pPr>
              <a:defRPr/>
            </a:pPr>
            <a:fld id="{7A8DF5B2-5B6A-B244-B117-A5E7243AB5E0}" type="slidenum">
              <a:rPr lang="zh-CN" altLang="en-US"/>
              <a:pPr>
                <a:defRPr/>
              </a:pPr>
              <a:t>‹#›</a:t>
            </a:fld>
            <a:endParaRPr lang="zh-CN" altLang="en-US"/>
          </a:p>
        </p:txBody>
      </p:sp>
    </p:spTree>
    <p:extLst>
      <p:ext uri="{BB962C8B-B14F-4D97-AF65-F5344CB8AC3E}">
        <p14:creationId xmlns:p14="http://schemas.microsoft.com/office/powerpoint/2010/main" val="1857962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dirty="0">
              <a:solidFill>
                <a:srgbClr val="000000"/>
              </a:solidFill>
            </a:endParaRPr>
          </a:p>
        </p:txBody>
      </p:sp>
    </p:spTree>
    <p:extLst>
      <p:ext uri="{BB962C8B-B14F-4D97-AF65-F5344CB8AC3E}">
        <p14:creationId xmlns:p14="http://schemas.microsoft.com/office/powerpoint/2010/main" val="188301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A8DF5B2-5B6A-B244-B117-A5E7243AB5E0}" type="slidenum">
              <a:rPr lang="zh-CN" altLang="en-US" smtClean="0"/>
              <a:pPr>
                <a:defRPr/>
              </a:pPr>
              <a:t>96</a:t>
            </a:fld>
            <a:endParaRPr lang="zh-CN" altLang="en-US"/>
          </a:p>
        </p:txBody>
      </p:sp>
    </p:spTree>
    <p:extLst>
      <p:ext uri="{BB962C8B-B14F-4D97-AF65-F5344CB8AC3E}">
        <p14:creationId xmlns:p14="http://schemas.microsoft.com/office/powerpoint/2010/main" val="28535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39F47164-6020-B643-A2CC-0B85D04A232D}" type="datetimeFigureOut">
              <a:rPr lang="zh-HK" altLang="en-US"/>
              <a:pPr>
                <a:defRPr/>
              </a:pPr>
              <a:t>9/6/2018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AE0352E1-8709-5C48-9FF4-A639EA872C17}" type="slidenum">
              <a:rPr lang="zh-HK" altLang="en-US"/>
              <a:pPr>
                <a:defRPr/>
              </a:pPr>
              <a:t>‹#›</a:t>
            </a:fld>
            <a:endParaRPr lang="zh-HK" altLang="en-US"/>
          </a:p>
        </p:txBody>
      </p:sp>
    </p:spTree>
    <p:extLst>
      <p:ext uri="{BB962C8B-B14F-4D97-AF65-F5344CB8AC3E}">
        <p14:creationId xmlns:p14="http://schemas.microsoft.com/office/powerpoint/2010/main" val="653448036"/>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0938A915-7EE4-254F-8832-6059171ABAC7}" type="datetimeFigureOut">
              <a:rPr lang="zh-HK" altLang="en-US"/>
              <a:pPr>
                <a:defRPr/>
              </a:pPr>
              <a:t>9/6/2018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21BE32D6-D448-AF47-8FAF-77D9BF6B617E}" type="slidenum">
              <a:rPr lang="zh-HK" altLang="en-US"/>
              <a:pPr>
                <a:defRPr/>
              </a:pPr>
              <a:t>‹#›</a:t>
            </a:fld>
            <a:endParaRPr lang="zh-HK" altLang="en-US"/>
          </a:p>
        </p:txBody>
      </p:sp>
    </p:spTree>
    <p:extLst>
      <p:ext uri="{BB962C8B-B14F-4D97-AF65-F5344CB8AC3E}">
        <p14:creationId xmlns:p14="http://schemas.microsoft.com/office/powerpoint/2010/main" val="178199975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C74FEBA8-033B-3240-A077-7FEA555778D5}" type="datetimeFigureOut">
              <a:rPr lang="zh-HK" altLang="en-US"/>
              <a:pPr>
                <a:defRPr/>
              </a:pPr>
              <a:t>9/6/2018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2DE75B35-31B1-3E4A-ADC3-4F48C3E8C9C7}" type="slidenum">
              <a:rPr lang="zh-HK" altLang="en-US"/>
              <a:pPr>
                <a:defRPr/>
              </a:pPr>
              <a:t>‹#›</a:t>
            </a:fld>
            <a:endParaRPr lang="zh-HK" altLang="en-US"/>
          </a:p>
        </p:txBody>
      </p:sp>
    </p:spTree>
    <p:extLst>
      <p:ext uri="{BB962C8B-B14F-4D97-AF65-F5344CB8AC3E}">
        <p14:creationId xmlns:p14="http://schemas.microsoft.com/office/powerpoint/2010/main" val="150517567"/>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1-outline">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p>
            <a:pPr lvl="0"/>
            <a:r>
              <a:t>标题文本</a:t>
            </a:r>
          </a:p>
        </p:txBody>
      </p:sp>
      <p:sp>
        <p:nvSpPr>
          <p:cNvPr id="9" name="Shape 9"/>
          <p:cNvSpPr>
            <a:spLocks noGrp="1"/>
          </p:cNvSpPr>
          <p:nvPr>
            <p:ph type="body" idx="1"/>
          </p:nvPr>
        </p:nvSpPr>
        <p:spPr>
          <a:prstGeom prst="rect">
            <a:avLst/>
          </a:prstGeom>
        </p:spPr>
        <p:txBody>
          <a:bodyPr/>
          <a:lstStyle>
            <a:lvl2pPr marL="750094" indent="-321469">
              <a:buFont typeface="Arial"/>
              <a:buChar char="–"/>
              <a:defRPr sz="2025"/>
            </a:lvl2pPr>
            <a:lvl3pPr marL="1000125" indent="-321469">
              <a:buFont typeface="Arial"/>
              <a:defRPr sz="1800"/>
            </a:lvl3pPr>
            <a:lvl4pPr marL="1250156" indent="-321469">
              <a:buFont typeface="Arial"/>
              <a:buChar char="–"/>
              <a:defRPr sz="1463"/>
            </a:lvl4pPr>
            <a:lvl5pPr marL="1500188" indent="-321469">
              <a:buFont typeface="Arial"/>
              <a:buChar char="»"/>
              <a:defRPr sz="1463"/>
            </a:lvl5p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212251746"/>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521DA9F3-5543-A149-AC52-2385152AEF99}" type="datetimeFigureOut">
              <a:rPr lang="zh-HK" altLang="en-US"/>
              <a:pPr>
                <a:defRPr/>
              </a:pPr>
              <a:t>9/6/2018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8EB0F1A6-564A-0A4E-8F66-E8CE9D3D1BE0}" type="slidenum">
              <a:rPr lang="zh-HK" altLang="en-US"/>
              <a:pPr>
                <a:defRPr/>
              </a:pPr>
              <a:t>‹#›</a:t>
            </a:fld>
            <a:endParaRPr lang="zh-HK" altLang="en-US"/>
          </a:p>
        </p:txBody>
      </p:sp>
    </p:spTree>
    <p:extLst>
      <p:ext uri="{BB962C8B-B14F-4D97-AF65-F5344CB8AC3E}">
        <p14:creationId xmlns:p14="http://schemas.microsoft.com/office/powerpoint/2010/main" val="1908518808"/>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1FB753C6-789C-AE45-9006-AA9A84917480}" type="datetimeFigureOut">
              <a:rPr lang="zh-HK" altLang="en-US"/>
              <a:pPr>
                <a:defRPr/>
              </a:pPr>
              <a:t>9/6/2018</a:t>
            </a:fld>
            <a:endParaRPr lang="zh-HK" altLang="en-US"/>
          </a:p>
        </p:txBody>
      </p:sp>
      <p:sp>
        <p:nvSpPr>
          <p:cNvPr id="5" name="Footer Placeholder 4"/>
          <p:cNvSpPr>
            <a:spLocks noGrp="1"/>
          </p:cNvSpPr>
          <p:nvPr>
            <p:ph type="ftr" sz="quarter" idx="11"/>
          </p:nvPr>
        </p:nvSpPr>
        <p:spPr/>
        <p:txBody>
          <a:bodyPr/>
          <a:lstStyle>
            <a:lvl1pPr>
              <a:defRPr/>
            </a:lvl1pPr>
          </a:lstStyle>
          <a:p>
            <a:pPr>
              <a:defRPr/>
            </a:pPr>
            <a:endParaRPr lang="zh-HK" altLang="en-US"/>
          </a:p>
        </p:txBody>
      </p:sp>
      <p:sp>
        <p:nvSpPr>
          <p:cNvPr id="6" name="Slide Number Placeholder 5"/>
          <p:cNvSpPr>
            <a:spLocks noGrp="1"/>
          </p:cNvSpPr>
          <p:nvPr>
            <p:ph type="sldNum" sz="quarter" idx="12"/>
          </p:nvPr>
        </p:nvSpPr>
        <p:spPr/>
        <p:txBody>
          <a:bodyPr/>
          <a:lstStyle>
            <a:lvl1pPr>
              <a:defRPr/>
            </a:lvl1pPr>
          </a:lstStyle>
          <a:p>
            <a:pPr>
              <a:defRPr/>
            </a:pPr>
            <a:fld id="{16F5B548-5835-0D44-A60F-95BDB430B7E2}" type="slidenum">
              <a:rPr lang="zh-HK" altLang="en-US"/>
              <a:pPr>
                <a:defRPr/>
              </a:pPr>
              <a:t>‹#›</a:t>
            </a:fld>
            <a:endParaRPr lang="zh-HK" altLang="en-US"/>
          </a:p>
        </p:txBody>
      </p:sp>
    </p:spTree>
    <p:extLst>
      <p:ext uri="{BB962C8B-B14F-4D97-AF65-F5344CB8AC3E}">
        <p14:creationId xmlns:p14="http://schemas.microsoft.com/office/powerpoint/2010/main" val="1023457753"/>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0A5EBBAB-F6DC-FE43-BC45-6BA5B539FB8D}" type="datetimeFigureOut">
              <a:rPr lang="zh-HK" altLang="en-US"/>
              <a:pPr>
                <a:defRPr/>
              </a:pPr>
              <a:t>9/6/2018</a:t>
            </a:fld>
            <a:endParaRPr lang="zh-HK" altLang="en-US"/>
          </a:p>
        </p:txBody>
      </p:sp>
      <p:sp>
        <p:nvSpPr>
          <p:cNvPr id="6" name="Footer Placeholder 4"/>
          <p:cNvSpPr>
            <a:spLocks noGrp="1"/>
          </p:cNvSpPr>
          <p:nvPr>
            <p:ph type="ftr" sz="quarter" idx="11"/>
          </p:nvPr>
        </p:nvSpPr>
        <p:spPr/>
        <p:txBody>
          <a:bodyPr/>
          <a:lstStyle>
            <a:lvl1pPr>
              <a:defRPr/>
            </a:lvl1pPr>
          </a:lstStyle>
          <a:p>
            <a:pPr>
              <a:defRPr/>
            </a:pPr>
            <a:endParaRPr lang="zh-HK" altLang="en-US"/>
          </a:p>
        </p:txBody>
      </p:sp>
      <p:sp>
        <p:nvSpPr>
          <p:cNvPr id="7" name="Slide Number Placeholder 5"/>
          <p:cNvSpPr>
            <a:spLocks noGrp="1"/>
          </p:cNvSpPr>
          <p:nvPr>
            <p:ph type="sldNum" sz="quarter" idx="12"/>
          </p:nvPr>
        </p:nvSpPr>
        <p:spPr/>
        <p:txBody>
          <a:bodyPr/>
          <a:lstStyle>
            <a:lvl1pPr>
              <a:defRPr/>
            </a:lvl1pPr>
          </a:lstStyle>
          <a:p>
            <a:pPr>
              <a:defRPr/>
            </a:pPr>
            <a:fld id="{5B081E4C-06FF-6143-94F5-2983B6C24AC0}" type="slidenum">
              <a:rPr lang="zh-HK" altLang="en-US"/>
              <a:pPr>
                <a:defRPr/>
              </a:pPr>
              <a:t>‹#›</a:t>
            </a:fld>
            <a:endParaRPr lang="zh-HK" altLang="en-US"/>
          </a:p>
        </p:txBody>
      </p:sp>
    </p:spTree>
    <p:extLst>
      <p:ext uri="{BB962C8B-B14F-4D97-AF65-F5344CB8AC3E}">
        <p14:creationId xmlns:p14="http://schemas.microsoft.com/office/powerpoint/2010/main" val="364686248"/>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43438867-9164-FD4A-8BD9-491E771079B4}" type="datetimeFigureOut">
              <a:rPr lang="zh-HK" altLang="en-US"/>
              <a:pPr>
                <a:defRPr/>
              </a:pPr>
              <a:t>9/6/2018</a:t>
            </a:fld>
            <a:endParaRPr lang="zh-HK" altLang="en-US"/>
          </a:p>
        </p:txBody>
      </p:sp>
      <p:sp>
        <p:nvSpPr>
          <p:cNvPr id="8" name="Footer Placeholder 4"/>
          <p:cNvSpPr>
            <a:spLocks noGrp="1"/>
          </p:cNvSpPr>
          <p:nvPr>
            <p:ph type="ftr" sz="quarter" idx="11"/>
          </p:nvPr>
        </p:nvSpPr>
        <p:spPr/>
        <p:txBody>
          <a:bodyPr/>
          <a:lstStyle>
            <a:lvl1pPr>
              <a:defRPr/>
            </a:lvl1pPr>
          </a:lstStyle>
          <a:p>
            <a:pPr>
              <a:defRPr/>
            </a:pPr>
            <a:endParaRPr lang="zh-HK" altLang="en-US"/>
          </a:p>
        </p:txBody>
      </p:sp>
      <p:sp>
        <p:nvSpPr>
          <p:cNvPr id="9" name="Slide Number Placeholder 5"/>
          <p:cNvSpPr>
            <a:spLocks noGrp="1"/>
          </p:cNvSpPr>
          <p:nvPr>
            <p:ph type="sldNum" sz="quarter" idx="12"/>
          </p:nvPr>
        </p:nvSpPr>
        <p:spPr/>
        <p:txBody>
          <a:bodyPr/>
          <a:lstStyle>
            <a:lvl1pPr>
              <a:defRPr/>
            </a:lvl1pPr>
          </a:lstStyle>
          <a:p>
            <a:pPr>
              <a:defRPr/>
            </a:pPr>
            <a:fld id="{68DE2FBC-009D-2646-A9E2-F409F1D3F36D}" type="slidenum">
              <a:rPr lang="zh-HK" altLang="en-US"/>
              <a:pPr>
                <a:defRPr/>
              </a:pPr>
              <a:t>‹#›</a:t>
            </a:fld>
            <a:endParaRPr lang="zh-HK" altLang="en-US"/>
          </a:p>
        </p:txBody>
      </p:sp>
    </p:spTree>
    <p:extLst>
      <p:ext uri="{BB962C8B-B14F-4D97-AF65-F5344CB8AC3E}">
        <p14:creationId xmlns:p14="http://schemas.microsoft.com/office/powerpoint/2010/main" val="1309383303"/>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CA91A592-E4B0-274C-ABFD-8FCD0BF71844}" type="datetimeFigureOut">
              <a:rPr lang="zh-HK" altLang="en-US"/>
              <a:pPr>
                <a:defRPr/>
              </a:pPr>
              <a:t>9/6/2018</a:t>
            </a:fld>
            <a:endParaRPr lang="zh-HK" altLang="en-US"/>
          </a:p>
        </p:txBody>
      </p:sp>
      <p:sp>
        <p:nvSpPr>
          <p:cNvPr id="4" name="Footer Placeholder 4"/>
          <p:cNvSpPr>
            <a:spLocks noGrp="1"/>
          </p:cNvSpPr>
          <p:nvPr>
            <p:ph type="ftr" sz="quarter" idx="11"/>
          </p:nvPr>
        </p:nvSpPr>
        <p:spPr/>
        <p:txBody>
          <a:bodyPr/>
          <a:lstStyle>
            <a:lvl1pPr>
              <a:defRPr/>
            </a:lvl1pPr>
          </a:lstStyle>
          <a:p>
            <a:pPr>
              <a:defRPr/>
            </a:pPr>
            <a:endParaRPr lang="zh-HK" altLang="en-US"/>
          </a:p>
        </p:txBody>
      </p:sp>
      <p:sp>
        <p:nvSpPr>
          <p:cNvPr id="5" name="Slide Number Placeholder 5"/>
          <p:cNvSpPr>
            <a:spLocks noGrp="1"/>
          </p:cNvSpPr>
          <p:nvPr>
            <p:ph type="sldNum" sz="quarter" idx="12"/>
          </p:nvPr>
        </p:nvSpPr>
        <p:spPr/>
        <p:txBody>
          <a:bodyPr/>
          <a:lstStyle>
            <a:lvl1pPr>
              <a:defRPr/>
            </a:lvl1pPr>
          </a:lstStyle>
          <a:p>
            <a:pPr>
              <a:defRPr/>
            </a:pPr>
            <a:fld id="{22073506-265B-7F44-BFA4-99624EB82680}" type="slidenum">
              <a:rPr lang="zh-HK" altLang="en-US"/>
              <a:pPr>
                <a:defRPr/>
              </a:pPr>
              <a:t>‹#›</a:t>
            </a:fld>
            <a:endParaRPr lang="zh-HK" altLang="en-US"/>
          </a:p>
        </p:txBody>
      </p:sp>
    </p:spTree>
    <p:extLst>
      <p:ext uri="{BB962C8B-B14F-4D97-AF65-F5344CB8AC3E}">
        <p14:creationId xmlns:p14="http://schemas.microsoft.com/office/powerpoint/2010/main" val="1129033333"/>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5D9E53E-42D5-D649-84A1-D51A1129B12F}" type="datetimeFigureOut">
              <a:rPr lang="zh-HK" altLang="en-US"/>
              <a:pPr>
                <a:defRPr/>
              </a:pPr>
              <a:t>9/6/2018</a:t>
            </a:fld>
            <a:endParaRPr lang="zh-HK" altLang="en-US"/>
          </a:p>
        </p:txBody>
      </p:sp>
      <p:sp>
        <p:nvSpPr>
          <p:cNvPr id="3" name="Footer Placeholder 4"/>
          <p:cNvSpPr>
            <a:spLocks noGrp="1"/>
          </p:cNvSpPr>
          <p:nvPr>
            <p:ph type="ftr" sz="quarter" idx="11"/>
          </p:nvPr>
        </p:nvSpPr>
        <p:spPr/>
        <p:txBody>
          <a:bodyPr/>
          <a:lstStyle>
            <a:lvl1pPr>
              <a:defRPr/>
            </a:lvl1pPr>
          </a:lstStyle>
          <a:p>
            <a:pPr>
              <a:defRPr/>
            </a:pPr>
            <a:endParaRPr lang="zh-HK" altLang="en-US"/>
          </a:p>
        </p:txBody>
      </p:sp>
      <p:sp>
        <p:nvSpPr>
          <p:cNvPr id="4" name="Slide Number Placeholder 5"/>
          <p:cNvSpPr>
            <a:spLocks noGrp="1"/>
          </p:cNvSpPr>
          <p:nvPr>
            <p:ph type="sldNum" sz="quarter" idx="12"/>
          </p:nvPr>
        </p:nvSpPr>
        <p:spPr/>
        <p:txBody>
          <a:bodyPr/>
          <a:lstStyle>
            <a:lvl1pPr>
              <a:defRPr/>
            </a:lvl1pPr>
          </a:lstStyle>
          <a:p>
            <a:pPr>
              <a:defRPr/>
            </a:pPr>
            <a:fld id="{15A7B478-884B-F64C-8192-24BF7AB6CE36}" type="slidenum">
              <a:rPr lang="zh-HK" altLang="en-US"/>
              <a:pPr>
                <a:defRPr/>
              </a:pPr>
              <a:t>‹#›</a:t>
            </a:fld>
            <a:endParaRPr lang="zh-HK" altLang="en-US"/>
          </a:p>
        </p:txBody>
      </p:sp>
    </p:spTree>
    <p:extLst>
      <p:ext uri="{BB962C8B-B14F-4D97-AF65-F5344CB8AC3E}">
        <p14:creationId xmlns:p14="http://schemas.microsoft.com/office/powerpoint/2010/main" val="1329132133"/>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41847D6-C135-A047-B615-739921DE273D}" type="datetimeFigureOut">
              <a:rPr lang="zh-HK" altLang="en-US"/>
              <a:pPr>
                <a:defRPr/>
              </a:pPr>
              <a:t>9/6/2018</a:t>
            </a:fld>
            <a:endParaRPr lang="zh-HK" altLang="en-US"/>
          </a:p>
        </p:txBody>
      </p:sp>
      <p:sp>
        <p:nvSpPr>
          <p:cNvPr id="6" name="Footer Placeholder 4"/>
          <p:cNvSpPr>
            <a:spLocks noGrp="1"/>
          </p:cNvSpPr>
          <p:nvPr>
            <p:ph type="ftr" sz="quarter" idx="11"/>
          </p:nvPr>
        </p:nvSpPr>
        <p:spPr/>
        <p:txBody>
          <a:bodyPr/>
          <a:lstStyle>
            <a:lvl1pPr>
              <a:defRPr/>
            </a:lvl1pPr>
          </a:lstStyle>
          <a:p>
            <a:pPr>
              <a:defRPr/>
            </a:pPr>
            <a:endParaRPr lang="zh-HK" altLang="en-US"/>
          </a:p>
        </p:txBody>
      </p:sp>
      <p:sp>
        <p:nvSpPr>
          <p:cNvPr id="7" name="Slide Number Placeholder 5"/>
          <p:cNvSpPr>
            <a:spLocks noGrp="1"/>
          </p:cNvSpPr>
          <p:nvPr>
            <p:ph type="sldNum" sz="quarter" idx="12"/>
          </p:nvPr>
        </p:nvSpPr>
        <p:spPr/>
        <p:txBody>
          <a:bodyPr/>
          <a:lstStyle>
            <a:lvl1pPr>
              <a:defRPr/>
            </a:lvl1pPr>
          </a:lstStyle>
          <a:p>
            <a:pPr>
              <a:defRPr/>
            </a:pPr>
            <a:fld id="{BBCDE411-EEE0-1043-86F1-E79EBB667828}" type="slidenum">
              <a:rPr lang="zh-HK" altLang="en-US"/>
              <a:pPr>
                <a:defRPr/>
              </a:pPr>
              <a:t>‹#›</a:t>
            </a:fld>
            <a:endParaRPr lang="zh-HK" altLang="en-US"/>
          </a:p>
        </p:txBody>
      </p:sp>
    </p:spTree>
    <p:extLst>
      <p:ext uri="{BB962C8B-B14F-4D97-AF65-F5344CB8AC3E}">
        <p14:creationId xmlns:p14="http://schemas.microsoft.com/office/powerpoint/2010/main" val="1280321648"/>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C9996BD-AC0E-F647-AC67-A29962958EAE}" type="datetimeFigureOut">
              <a:rPr lang="zh-HK" altLang="en-US"/>
              <a:pPr>
                <a:defRPr/>
              </a:pPr>
              <a:t>9/6/2018</a:t>
            </a:fld>
            <a:endParaRPr lang="zh-HK" altLang="en-US"/>
          </a:p>
        </p:txBody>
      </p:sp>
      <p:sp>
        <p:nvSpPr>
          <p:cNvPr id="6" name="Footer Placeholder 4"/>
          <p:cNvSpPr>
            <a:spLocks noGrp="1"/>
          </p:cNvSpPr>
          <p:nvPr>
            <p:ph type="ftr" sz="quarter" idx="11"/>
          </p:nvPr>
        </p:nvSpPr>
        <p:spPr/>
        <p:txBody>
          <a:bodyPr/>
          <a:lstStyle>
            <a:lvl1pPr>
              <a:defRPr/>
            </a:lvl1pPr>
          </a:lstStyle>
          <a:p>
            <a:pPr>
              <a:defRPr/>
            </a:pPr>
            <a:endParaRPr lang="zh-HK" altLang="en-US"/>
          </a:p>
        </p:txBody>
      </p:sp>
      <p:sp>
        <p:nvSpPr>
          <p:cNvPr id="7" name="Slide Number Placeholder 5"/>
          <p:cNvSpPr>
            <a:spLocks noGrp="1"/>
          </p:cNvSpPr>
          <p:nvPr>
            <p:ph type="sldNum" sz="quarter" idx="12"/>
          </p:nvPr>
        </p:nvSpPr>
        <p:spPr/>
        <p:txBody>
          <a:bodyPr/>
          <a:lstStyle>
            <a:lvl1pPr>
              <a:defRPr/>
            </a:lvl1pPr>
          </a:lstStyle>
          <a:p>
            <a:pPr>
              <a:defRPr/>
            </a:pPr>
            <a:fld id="{59F36F45-21DC-EA47-B1D4-28F2E00E894D}" type="slidenum">
              <a:rPr lang="zh-HK" altLang="en-US"/>
              <a:pPr>
                <a:defRPr/>
              </a:pPr>
              <a:t>‹#›</a:t>
            </a:fld>
            <a:endParaRPr lang="zh-HK" altLang="en-US"/>
          </a:p>
        </p:txBody>
      </p:sp>
    </p:spTree>
    <p:extLst>
      <p:ext uri="{BB962C8B-B14F-4D97-AF65-F5344CB8AC3E}">
        <p14:creationId xmlns:p14="http://schemas.microsoft.com/office/powerpoint/2010/main" val="501772890"/>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2C103BE7-205A-2C4B-9302-63C5EEB7830A}" type="datetimeFigureOut">
              <a:rPr lang="zh-HK" altLang="en-US"/>
              <a:pPr>
                <a:defRPr/>
              </a:pPr>
              <a:t>9/6/2018</a:t>
            </a:fld>
            <a:endParaRPr lang="zh-HK"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HK"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D679556-4588-6C49-8B77-2E06E5A66F72}" type="slidenum">
              <a:rPr lang="zh-HK" altLang="en-US"/>
              <a:pPr>
                <a:defRPr/>
              </a:pPr>
              <a:t>‹#›</a:t>
            </a:fld>
            <a:endParaRPr lang="zh-HK" altLang="en-US"/>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transition>
    <p:wip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新細明體" charset="-12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新細明體" charset="-12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a:spLocks noChangeArrowheads="1"/>
          </p:cNvSpPr>
          <p:nvPr/>
        </p:nvSpPr>
        <p:spPr bwMode="auto">
          <a:xfrm>
            <a:off x="0" y="1896819"/>
            <a:ext cx="9144000" cy="1944687"/>
          </a:xfrm>
          <a:prstGeom prst="rect">
            <a:avLst/>
          </a:prstGeom>
          <a:solidFill>
            <a:srgbClr val="002060"/>
          </a:solidFill>
          <a:ln w="12700">
            <a:solidFill>
              <a:srgbClr val="41719C"/>
            </a:solidFill>
            <a:miter lim="800000"/>
            <a:headEnd/>
            <a:tailEnd/>
          </a:ln>
          <a:effectLst>
            <a:outerShdw blurRad="50800" dist="38100" dir="2700000" algn="tl" rotWithShape="0">
              <a:srgbClr val="000000">
                <a:alpha val="39999"/>
              </a:srgbClr>
            </a:outerShdw>
          </a:effectLst>
        </p:spPr>
        <p:txBody>
          <a:bodyPr anchor="ctr"/>
          <a:lstStyle/>
          <a:p>
            <a:pPr algn="ctr">
              <a:defRPr/>
            </a:pPr>
            <a:endParaRPr lang="zh-CN" altLang="en-US">
              <a:solidFill>
                <a:schemeClr val="lt1"/>
              </a:solidFill>
              <a:effectLst>
                <a:outerShdw blurRad="50800" dist="38100" dir="2700000" algn="tl" rotWithShape="0">
                  <a:prstClr val="black">
                    <a:alpha val="40000"/>
                  </a:prstClr>
                </a:outerShdw>
              </a:effectLst>
              <a:latin typeface="+mn-lt"/>
              <a:ea typeface="+mn-ea"/>
            </a:endParaRPr>
          </a:p>
        </p:txBody>
      </p:sp>
      <p:cxnSp>
        <p:nvCxnSpPr>
          <p:cNvPr id="4" name="直接连接符 3"/>
          <p:cNvCxnSpPr/>
          <p:nvPr/>
        </p:nvCxnSpPr>
        <p:spPr>
          <a:xfrm>
            <a:off x="1436688"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809875"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138613"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529263" y="93663"/>
            <a:ext cx="0" cy="3635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345" name="文本框 1"/>
          <p:cNvSpPr txBox="1">
            <a:spLocks noChangeArrowheads="1"/>
          </p:cNvSpPr>
          <p:nvPr/>
        </p:nvSpPr>
        <p:spPr bwMode="auto">
          <a:xfrm>
            <a:off x="450724" y="2484441"/>
            <a:ext cx="80361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gn="ctr" eaLnBrk="1" hangingPunct="1">
              <a:lnSpc>
                <a:spcPct val="100000"/>
              </a:lnSpc>
              <a:spcBef>
                <a:spcPct val="0"/>
              </a:spcBef>
              <a:buFontTx/>
              <a:buNone/>
            </a:pPr>
            <a:r>
              <a:rPr lang="zh-CN" altLang="en-US" sz="4400" b="1" dirty="0">
                <a:solidFill>
                  <a:schemeClr val="bg1"/>
                </a:solidFill>
                <a:latin typeface="微软雅黑" charset="0"/>
                <a:ea typeface="微软雅黑" charset="0"/>
                <a:cs typeface="Arial" charset="0"/>
                <a:sym typeface="Arial" charset="0"/>
              </a:rPr>
              <a:t>第</a:t>
            </a:r>
            <a:r>
              <a:rPr lang="en-US" altLang="zh-CN" sz="4400" b="1" dirty="0">
                <a:solidFill>
                  <a:schemeClr val="bg1"/>
                </a:solidFill>
                <a:latin typeface="微软雅黑" charset="0"/>
                <a:ea typeface="微软雅黑" charset="0"/>
                <a:cs typeface="Arial" charset="0"/>
                <a:sym typeface="Arial" charset="0"/>
              </a:rPr>
              <a:t>7</a:t>
            </a:r>
            <a:r>
              <a:rPr lang="zh-CN" altLang="en-US" sz="4400" b="1" dirty="0">
                <a:solidFill>
                  <a:schemeClr val="bg1"/>
                </a:solidFill>
                <a:latin typeface="微软雅黑" charset="0"/>
                <a:ea typeface="微软雅黑" charset="0"/>
                <a:cs typeface="Arial" charset="0"/>
                <a:sym typeface="Arial" charset="0"/>
              </a:rPr>
              <a:t>章 关系数据库管理系统实例</a:t>
            </a:r>
          </a:p>
        </p:txBody>
      </p:sp>
      <p:sp>
        <p:nvSpPr>
          <p:cNvPr id="14347" name="文本框 2"/>
          <p:cNvSpPr txBox="1">
            <a:spLocks noChangeArrowheads="1"/>
          </p:cNvSpPr>
          <p:nvPr/>
        </p:nvSpPr>
        <p:spPr bwMode="auto">
          <a:xfrm>
            <a:off x="2834994" y="4090574"/>
            <a:ext cx="347402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gn="ctr">
              <a:lnSpc>
                <a:spcPct val="100000"/>
              </a:lnSpc>
              <a:spcBef>
                <a:spcPct val="0"/>
              </a:spcBef>
              <a:buFontTx/>
              <a:buNone/>
            </a:pPr>
            <a:endParaRPr lang="en-US" altLang="zh-CN" sz="2400" b="1" dirty="0">
              <a:latin typeface="华文细黑" charset="-122"/>
              <a:ea typeface="华文细黑" charset="-122"/>
            </a:endParaRPr>
          </a:p>
          <a:p>
            <a:pPr algn="ctr">
              <a:lnSpc>
                <a:spcPct val="100000"/>
              </a:lnSpc>
              <a:spcBef>
                <a:spcPct val="0"/>
              </a:spcBef>
              <a:buFontTx/>
              <a:buNone/>
            </a:pPr>
            <a:r>
              <a:rPr lang="zh-CN" altLang="en-US" sz="1800" b="1" dirty="0">
                <a:latin typeface="华文细黑" charset="-122"/>
                <a:ea typeface="华文细黑" charset="-122"/>
              </a:rPr>
              <a:t>北京航空航天大学 继续教育学院</a:t>
            </a:r>
          </a:p>
          <a:p>
            <a:pPr algn="ctr">
              <a:lnSpc>
                <a:spcPct val="100000"/>
              </a:lnSpc>
              <a:spcBef>
                <a:spcPct val="0"/>
              </a:spcBef>
              <a:buFontTx/>
              <a:buNone/>
            </a:pPr>
            <a:endParaRPr lang="zh-CN" altLang="en-US" sz="1800" b="1" dirty="0">
              <a:latin typeface="华文细黑" charset="-122"/>
              <a:ea typeface="华文细黑" charset="-122"/>
            </a:endParaRPr>
          </a:p>
          <a:p>
            <a:pPr algn="ctr">
              <a:lnSpc>
                <a:spcPct val="100000"/>
              </a:lnSpc>
              <a:spcBef>
                <a:spcPct val="0"/>
              </a:spcBef>
              <a:buFontTx/>
              <a:buNone/>
            </a:pPr>
            <a:r>
              <a:rPr lang="zh-CN" altLang="en-US" sz="1800" b="1" dirty="0">
                <a:latin typeface="华文细黑" charset="-122"/>
                <a:ea typeface="华文细黑" charset="-122"/>
              </a:rPr>
              <a:t>李竞飞</a:t>
            </a:r>
          </a:p>
          <a:p>
            <a:pPr algn="ctr">
              <a:lnSpc>
                <a:spcPct val="100000"/>
              </a:lnSpc>
              <a:spcBef>
                <a:spcPct val="0"/>
              </a:spcBef>
              <a:buFontTx/>
              <a:buNone/>
            </a:pPr>
            <a:r>
              <a:rPr lang="en-US" altLang="zh-CN" sz="1800" b="1" dirty="0" err="1">
                <a:latin typeface="华文细黑" charset="-122"/>
                <a:ea typeface="华文细黑" charset="-122"/>
              </a:rPr>
              <a:t>jingfl@foxmail.com</a:t>
            </a:r>
            <a:endParaRPr lang="zh-CN" altLang="en-US" sz="1800" b="1" dirty="0">
              <a:latin typeface="华文细黑" charset="-122"/>
              <a:ea typeface="华文细黑" charset="-122"/>
            </a:endParaRPr>
          </a:p>
          <a:p>
            <a:pPr algn="ctr">
              <a:lnSpc>
                <a:spcPct val="100000"/>
              </a:lnSpc>
              <a:spcBef>
                <a:spcPct val="0"/>
              </a:spcBef>
              <a:buFontTx/>
              <a:buNone/>
            </a:pPr>
            <a:endParaRPr lang="zh-CN" altLang="en-US" sz="1800" b="1" dirty="0">
              <a:latin typeface="华文细黑" charset="-122"/>
              <a:ea typeface="华文细黑" charset="-122"/>
            </a:endParaRPr>
          </a:p>
        </p:txBody>
      </p:sp>
      <p:pic>
        <p:nvPicPr>
          <p:cNvPr id="2" name="图片 1"/>
          <p:cNvPicPr>
            <a:picLocks noChangeAspect="1"/>
          </p:cNvPicPr>
          <p:nvPr/>
        </p:nvPicPr>
        <p:blipFill>
          <a:blip r:embed="rId3"/>
          <a:stretch>
            <a:fillRect/>
          </a:stretch>
        </p:blipFill>
        <p:spPr>
          <a:xfrm>
            <a:off x="48128" y="48128"/>
            <a:ext cx="1431758" cy="1431758"/>
          </a:xfrm>
          <a:prstGeom prst="rect">
            <a:avLst/>
          </a:prstGeom>
        </p:spPr>
      </p:pic>
      <p:sp>
        <p:nvSpPr>
          <p:cNvPr id="13" name="文本框 12"/>
          <p:cNvSpPr txBox="1">
            <a:spLocks noChangeArrowheads="1"/>
          </p:cNvSpPr>
          <p:nvPr/>
        </p:nvSpPr>
        <p:spPr bwMode="auto">
          <a:xfrm>
            <a:off x="1662551" y="569397"/>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gn="ctr">
              <a:lnSpc>
                <a:spcPct val="100000"/>
              </a:lnSpc>
              <a:spcBef>
                <a:spcPct val="0"/>
              </a:spcBef>
              <a:buFontTx/>
              <a:buNone/>
            </a:pPr>
            <a:r>
              <a:rPr lang="zh-CN" altLang="en-US" sz="1800" b="1" dirty="0">
                <a:latin typeface="华文细黑" charset="-122"/>
                <a:ea typeface="华文细黑" charset="-122"/>
              </a:rPr>
              <a:t>数据库系统原理</a:t>
            </a:r>
          </a:p>
        </p:txBody>
      </p:sp>
      <p:cxnSp>
        <p:nvCxnSpPr>
          <p:cNvPr id="14" name="直接连接符 14"/>
          <p:cNvCxnSpPr/>
          <p:nvPr/>
        </p:nvCxnSpPr>
        <p:spPr>
          <a:xfrm>
            <a:off x="1628775" y="981075"/>
            <a:ext cx="5680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419879"/>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4FAF0A8-FBCF-4B38-873E-968CE8FFB888}"/>
              </a:ext>
            </a:extLst>
          </p:cNvPr>
          <p:cNvSpPr>
            <a:spLocks noGrp="1" noChangeArrowheads="1"/>
          </p:cNvSpPr>
          <p:nvPr>
            <p:ph type="title"/>
          </p:nvPr>
        </p:nvSpPr>
        <p:spPr/>
        <p:txBody>
          <a:bodyPr/>
          <a:lstStyle/>
          <a:p>
            <a:r>
              <a:rPr lang="en-US" altLang="zh-CN"/>
              <a:t>3. RDBMS</a:t>
            </a:r>
            <a:r>
              <a:rPr lang="zh-CN" altLang="en-US"/>
              <a:t>系统构成</a:t>
            </a:r>
          </a:p>
        </p:txBody>
      </p:sp>
      <p:sp>
        <p:nvSpPr>
          <p:cNvPr id="15363" name="Rectangle 3">
            <a:extLst>
              <a:ext uri="{FF2B5EF4-FFF2-40B4-BE49-F238E27FC236}">
                <a16:creationId xmlns:a16="http://schemas.microsoft.com/office/drawing/2014/main" id="{5A2646FC-1AB7-4530-BCB5-120CCA592341}"/>
              </a:ext>
            </a:extLst>
          </p:cNvPr>
          <p:cNvSpPr>
            <a:spLocks noGrp="1" noChangeArrowheads="1"/>
          </p:cNvSpPr>
          <p:nvPr>
            <p:ph type="body" idx="1"/>
          </p:nvPr>
        </p:nvSpPr>
        <p:spPr/>
        <p:txBody>
          <a:bodyPr/>
          <a:lstStyle/>
          <a:p>
            <a:r>
              <a:rPr lang="zh-CN" altLang="en-US"/>
              <a:t>早期</a:t>
            </a:r>
            <a:r>
              <a:rPr lang="en-US" altLang="zh-CN"/>
              <a:t>RDBMS</a:t>
            </a:r>
            <a:r>
              <a:rPr lang="zh-CN" altLang="en-US"/>
              <a:t>主要提供数据定义、数据存取、数据控制等基本操作和数据存储组织、并发控制、安全性完整性检查、系统恢复、数据库的重组织和重构造等基本功能，成为</a:t>
            </a:r>
            <a:r>
              <a:rPr lang="en-US" altLang="zh-CN"/>
              <a:t>RDBMS</a:t>
            </a:r>
            <a:r>
              <a:rPr lang="zh-CN" altLang="en-US"/>
              <a:t>的核心</a:t>
            </a:r>
          </a:p>
          <a:p>
            <a:pPr>
              <a:buFont typeface="Monotype Sorts" pitchFamily="2" charset="2"/>
              <a:buNone/>
            </a:pPr>
            <a:endParaRPr lang="en-US" altLang="zh-CN"/>
          </a:p>
        </p:txBody>
      </p:sp>
      <p:sp>
        <p:nvSpPr>
          <p:cNvPr id="4" name="矩形 3">
            <a:extLst>
              <a:ext uri="{FF2B5EF4-FFF2-40B4-BE49-F238E27FC236}">
                <a16:creationId xmlns:a16="http://schemas.microsoft.com/office/drawing/2014/main" id="{D552C5FE-3144-4432-A96E-70E53060DA3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911BFE3-29CF-46B5-97FE-716F372F668D}"/>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7.1 </a:t>
            </a:r>
            <a:r>
              <a:rPr lang="zh-CN" altLang="en-US" sz="2400" dirty="0">
                <a:solidFill>
                  <a:schemeClr val="bg1"/>
                </a:solidFill>
              </a:rPr>
              <a:t>概述</a:t>
            </a:r>
          </a:p>
        </p:txBody>
      </p:sp>
      <p:sp>
        <p:nvSpPr>
          <p:cNvPr id="6" name="文本框 22">
            <a:extLst>
              <a:ext uri="{FF2B5EF4-FFF2-40B4-BE49-F238E27FC236}">
                <a16:creationId xmlns:a16="http://schemas.microsoft.com/office/drawing/2014/main" id="{DCE1AEA0-DECD-4ED2-A261-57D2ACD0EDD2}"/>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48617128"/>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4A3BD7B-19CE-4C76-96A3-DECAE35ED5B8}"/>
              </a:ext>
            </a:extLst>
          </p:cNvPr>
          <p:cNvSpPr>
            <a:spLocks noGrp="1" noChangeArrowheads="1"/>
          </p:cNvSpPr>
          <p:nvPr>
            <p:ph type="title"/>
          </p:nvPr>
        </p:nvSpPr>
        <p:spPr/>
        <p:txBody>
          <a:bodyPr/>
          <a:lstStyle/>
          <a:p>
            <a:r>
              <a:rPr lang="en-US" altLang="zh-CN"/>
              <a:t>RDBMS</a:t>
            </a:r>
            <a:r>
              <a:rPr lang="zh-CN" altLang="en-US"/>
              <a:t>系统构成（续）</a:t>
            </a:r>
          </a:p>
        </p:txBody>
      </p:sp>
      <p:sp>
        <p:nvSpPr>
          <p:cNvPr id="16387" name="Rectangle 3">
            <a:extLst>
              <a:ext uri="{FF2B5EF4-FFF2-40B4-BE49-F238E27FC236}">
                <a16:creationId xmlns:a16="http://schemas.microsoft.com/office/drawing/2014/main" id="{62778480-64A7-414C-A5DD-85559E8FB526}"/>
              </a:ext>
            </a:extLst>
          </p:cNvPr>
          <p:cNvSpPr>
            <a:spLocks noGrp="1" noChangeArrowheads="1"/>
          </p:cNvSpPr>
          <p:nvPr>
            <p:ph type="body" idx="1"/>
          </p:nvPr>
        </p:nvSpPr>
        <p:spPr/>
        <p:txBody>
          <a:bodyPr/>
          <a:lstStyle/>
          <a:p>
            <a:r>
              <a:rPr lang="zh-CN" altLang="en-US"/>
              <a:t>第二阶段的产品以</a:t>
            </a:r>
            <a:r>
              <a:rPr lang="en-US" altLang="zh-CN"/>
              <a:t>RDBMS</a:t>
            </a:r>
            <a:r>
              <a:rPr lang="zh-CN" altLang="en-US"/>
              <a:t>数据管理的基本功能为核心，开发外围软件系统，它们构成一组相互联系的</a:t>
            </a:r>
            <a:r>
              <a:rPr lang="en-US" altLang="zh-CN"/>
              <a:t>RDBMS</a:t>
            </a:r>
            <a:r>
              <a:rPr lang="zh-CN" altLang="en-US"/>
              <a:t>工具软件，为用户提供一个良好的第四代应用开发环境，提高了应用开发的效率</a:t>
            </a:r>
          </a:p>
        </p:txBody>
      </p:sp>
      <p:sp>
        <p:nvSpPr>
          <p:cNvPr id="4" name="矩形 3">
            <a:extLst>
              <a:ext uri="{FF2B5EF4-FFF2-40B4-BE49-F238E27FC236}">
                <a16:creationId xmlns:a16="http://schemas.microsoft.com/office/drawing/2014/main" id="{EC03EE99-C720-454B-9E13-4AE06047AB0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FE8B1C3-1AB2-492E-A898-FC05C53A5912}"/>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7.1 </a:t>
            </a:r>
            <a:r>
              <a:rPr lang="zh-CN" altLang="en-US" sz="2400" dirty="0">
                <a:solidFill>
                  <a:schemeClr val="bg1"/>
                </a:solidFill>
              </a:rPr>
              <a:t>概述</a:t>
            </a:r>
          </a:p>
        </p:txBody>
      </p:sp>
      <p:sp>
        <p:nvSpPr>
          <p:cNvPr id="6" name="文本框 22">
            <a:extLst>
              <a:ext uri="{FF2B5EF4-FFF2-40B4-BE49-F238E27FC236}">
                <a16:creationId xmlns:a16="http://schemas.microsoft.com/office/drawing/2014/main" id="{D6624259-0EC1-49B0-A045-333E2A0DB1C7}"/>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462604792"/>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D4069F2-74E9-4064-B126-8E1E7F12C20B}"/>
              </a:ext>
            </a:extLst>
          </p:cNvPr>
          <p:cNvSpPr>
            <a:spLocks noGrp="1" noChangeArrowheads="1"/>
          </p:cNvSpPr>
          <p:nvPr>
            <p:ph type="title"/>
          </p:nvPr>
        </p:nvSpPr>
        <p:spPr/>
        <p:txBody>
          <a:bodyPr/>
          <a:lstStyle/>
          <a:p>
            <a:r>
              <a:rPr lang="en-US" altLang="zh-CN"/>
              <a:t>4. </a:t>
            </a:r>
            <a:r>
              <a:rPr lang="zh-CN" altLang="en-US"/>
              <a:t>对应用的支持</a:t>
            </a:r>
          </a:p>
        </p:txBody>
      </p:sp>
      <p:sp>
        <p:nvSpPr>
          <p:cNvPr id="17411" name="Rectangle 3">
            <a:extLst>
              <a:ext uri="{FF2B5EF4-FFF2-40B4-BE49-F238E27FC236}">
                <a16:creationId xmlns:a16="http://schemas.microsoft.com/office/drawing/2014/main" id="{F2891C50-4D87-4C1D-A78E-BA959B049D3B}"/>
              </a:ext>
            </a:extLst>
          </p:cNvPr>
          <p:cNvSpPr>
            <a:spLocks noGrp="1" noChangeArrowheads="1"/>
          </p:cNvSpPr>
          <p:nvPr>
            <p:ph type="body" idx="1"/>
          </p:nvPr>
        </p:nvSpPr>
        <p:spPr/>
        <p:txBody>
          <a:bodyPr/>
          <a:lstStyle/>
          <a:p>
            <a:pPr>
              <a:lnSpc>
                <a:spcPct val="90000"/>
              </a:lnSpc>
            </a:pPr>
            <a:r>
              <a:rPr lang="zh-CN" altLang="en-US"/>
              <a:t>第一阶段主要用于信息管理应用领域</a:t>
            </a:r>
          </a:p>
          <a:p>
            <a:pPr>
              <a:lnSpc>
                <a:spcPct val="90000"/>
              </a:lnSpc>
            </a:pPr>
            <a:r>
              <a:rPr lang="zh-CN" altLang="en-US"/>
              <a:t>第二阶段主要针对联机事务处理应用领域，包括两方面能力：事务吞吐量、事务联机响应时间</a:t>
            </a:r>
          </a:p>
          <a:p>
            <a:pPr lvl="1">
              <a:lnSpc>
                <a:spcPct val="90000"/>
              </a:lnSpc>
            </a:pPr>
            <a:r>
              <a:rPr lang="zh-CN" altLang="en-US"/>
              <a:t>性能</a:t>
            </a:r>
          </a:p>
          <a:p>
            <a:pPr lvl="1">
              <a:lnSpc>
                <a:spcPct val="90000"/>
              </a:lnSpc>
            </a:pPr>
            <a:r>
              <a:rPr lang="zh-CN" altLang="en-US"/>
              <a:t>可靠性</a:t>
            </a:r>
          </a:p>
          <a:p>
            <a:pPr>
              <a:lnSpc>
                <a:spcPct val="90000"/>
              </a:lnSpc>
            </a:pPr>
            <a:r>
              <a:rPr lang="zh-CN" altLang="en-US"/>
              <a:t>第三阶段支持整个企业的联机事务处理和联机分析处理</a:t>
            </a:r>
          </a:p>
        </p:txBody>
      </p:sp>
      <p:sp>
        <p:nvSpPr>
          <p:cNvPr id="4" name="矩形 3">
            <a:extLst>
              <a:ext uri="{FF2B5EF4-FFF2-40B4-BE49-F238E27FC236}">
                <a16:creationId xmlns:a16="http://schemas.microsoft.com/office/drawing/2014/main" id="{A25BBFD6-B1DB-43D6-8E2B-91D920ED4FA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BB20C67-94A1-4324-8D6F-6EA24A721682}"/>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7.1 </a:t>
            </a:r>
            <a:r>
              <a:rPr lang="zh-CN" altLang="en-US" sz="2400" dirty="0">
                <a:solidFill>
                  <a:schemeClr val="bg1"/>
                </a:solidFill>
              </a:rPr>
              <a:t>概述</a:t>
            </a:r>
          </a:p>
        </p:txBody>
      </p:sp>
      <p:sp>
        <p:nvSpPr>
          <p:cNvPr id="6" name="文本框 22">
            <a:extLst>
              <a:ext uri="{FF2B5EF4-FFF2-40B4-BE49-F238E27FC236}">
                <a16:creationId xmlns:a16="http://schemas.microsoft.com/office/drawing/2014/main" id="{2660E9CD-1927-4166-A1B1-C63829EDE7B2}"/>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102611470"/>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1B4DAD2-2937-4E33-9691-7F0DF9605F6D}"/>
              </a:ext>
            </a:extLst>
          </p:cNvPr>
          <p:cNvSpPr>
            <a:spLocks noGrp="1" noChangeArrowheads="1"/>
          </p:cNvSpPr>
          <p:nvPr>
            <p:ph type="title"/>
          </p:nvPr>
        </p:nvSpPr>
        <p:spPr/>
        <p:txBody>
          <a:bodyPr/>
          <a:lstStyle/>
          <a:p>
            <a:r>
              <a:rPr lang="zh-CN" altLang="en-US" sz="4000"/>
              <a:t>第</a:t>
            </a:r>
            <a:r>
              <a:rPr lang="en-US" altLang="zh-CN" sz="4000"/>
              <a:t>7</a:t>
            </a:r>
            <a:r>
              <a:rPr lang="zh-CN" altLang="en-US" sz="4000"/>
              <a:t>章 关系数据库管理系统实例</a:t>
            </a:r>
          </a:p>
        </p:txBody>
      </p:sp>
      <p:sp>
        <p:nvSpPr>
          <p:cNvPr id="18435" name="Rectangle 3">
            <a:extLst>
              <a:ext uri="{FF2B5EF4-FFF2-40B4-BE49-F238E27FC236}">
                <a16:creationId xmlns:a16="http://schemas.microsoft.com/office/drawing/2014/main" id="{042861D1-2DF3-4422-A0E9-F407856908B0}"/>
              </a:ext>
            </a:extLst>
          </p:cNvPr>
          <p:cNvSpPr>
            <a:spLocks noGrp="1" noChangeArrowheads="1"/>
          </p:cNvSpPr>
          <p:nvPr>
            <p:ph type="body" idx="1"/>
          </p:nvPr>
        </p:nvSpPr>
        <p:spPr/>
        <p:txBody>
          <a:bodyPr/>
          <a:lstStyle/>
          <a:p>
            <a:r>
              <a:rPr lang="en-US" altLang="zh-CN"/>
              <a:t>7.1 </a:t>
            </a:r>
            <a:r>
              <a:rPr lang="zh-CN" altLang="en-US"/>
              <a:t>关系数据库管理系统产品概述</a:t>
            </a:r>
          </a:p>
          <a:p>
            <a:r>
              <a:rPr lang="en-US" altLang="zh-CN">
                <a:solidFill>
                  <a:schemeClr val="accent2"/>
                </a:solidFill>
              </a:rPr>
              <a:t>7.2 ORACLE</a:t>
            </a:r>
          </a:p>
          <a:p>
            <a:r>
              <a:rPr lang="en-US" altLang="zh-CN"/>
              <a:t>7.3 SYBASE</a:t>
            </a:r>
          </a:p>
          <a:p>
            <a:r>
              <a:rPr lang="en-US" altLang="zh-CN"/>
              <a:t>7.4 INFORMIX</a:t>
            </a:r>
          </a:p>
          <a:p>
            <a:r>
              <a:rPr lang="en-US" altLang="zh-CN"/>
              <a:t>7.5 DB2</a:t>
            </a:r>
          </a:p>
          <a:p>
            <a:r>
              <a:rPr lang="en-US" altLang="zh-CN"/>
              <a:t>7.6 INGERS</a:t>
            </a:r>
          </a:p>
        </p:txBody>
      </p:sp>
      <p:sp>
        <p:nvSpPr>
          <p:cNvPr id="4" name="矩形 3">
            <a:extLst>
              <a:ext uri="{FF2B5EF4-FFF2-40B4-BE49-F238E27FC236}">
                <a16:creationId xmlns:a16="http://schemas.microsoft.com/office/drawing/2014/main" id="{1C292957-2E8E-4511-861F-0839442E120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6F79FC1-F588-4BB4-A147-4A9FE51FD272}"/>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FFE89668-6161-4AA2-862C-FD3776461801}"/>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900849256"/>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35A7B25-608C-402C-8867-2C27438F2943}"/>
              </a:ext>
            </a:extLst>
          </p:cNvPr>
          <p:cNvSpPr>
            <a:spLocks noGrp="1" noChangeArrowheads="1"/>
          </p:cNvSpPr>
          <p:nvPr>
            <p:ph type="title"/>
          </p:nvPr>
        </p:nvSpPr>
        <p:spPr/>
        <p:txBody>
          <a:bodyPr/>
          <a:lstStyle/>
          <a:p>
            <a:r>
              <a:rPr lang="en-US" altLang="zh-CN"/>
              <a:t>7.2 ORACLE</a:t>
            </a:r>
          </a:p>
        </p:txBody>
      </p:sp>
      <p:sp>
        <p:nvSpPr>
          <p:cNvPr id="19459" name="Rectangle 3">
            <a:extLst>
              <a:ext uri="{FF2B5EF4-FFF2-40B4-BE49-F238E27FC236}">
                <a16:creationId xmlns:a16="http://schemas.microsoft.com/office/drawing/2014/main" id="{314F2688-3AEE-45AF-8ECD-2D93DF016674}"/>
              </a:ext>
            </a:extLst>
          </p:cNvPr>
          <p:cNvSpPr>
            <a:spLocks noGrp="1" noChangeArrowheads="1"/>
          </p:cNvSpPr>
          <p:nvPr>
            <p:ph type="body" idx="1"/>
          </p:nvPr>
        </p:nvSpPr>
        <p:spPr/>
        <p:txBody>
          <a:bodyPr/>
          <a:lstStyle/>
          <a:p>
            <a:r>
              <a:rPr lang="en-US" altLang="zh-CN"/>
              <a:t>1. Oracle</a:t>
            </a:r>
            <a:r>
              <a:rPr lang="zh-CN" altLang="en-US"/>
              <a:t>公司简介</a:t>
            </a:r>
          </a:p>
          <a:p>
            <a:r>
              <a:rPr lang="en-US" altLang="zh-CN"/>
              <a:t>2. ORACLE</a:t>
            </a:r>
            <a:r>
              <a:rPr lang="zh-CN" altLang="en-US"/>
              <a:t>的关系数据库产品</a:t>
            </a:r>
          </a:p>
          <a:p>
            <a:r>
              <a:rPr lang="en-US" altLang="zh-CN"/>
              <a:t>3. ORACLE</a:t>
            </a:r>
            <a:r>
              <a:rPr lang="zh-CN" altLang="en-US"/>
              <a:t>数据库服务器产品</a:t>
            </a:r>
          </a:p>
          <a:p>
            <a:r>
              <a:rPr lang="en-US" altLang="zh-CN"/>
              <a:t>4. ORACLE</a:t>
            </a:r>
            <a:r>
              <a:rPr lang="zh-CN" altLang="en-US"/>
              <a:t>工具</a:t>
            </a:r>
          </a:p>
          <a:p>
            <a:r>
              <a:rPr lang="en-US" altLang="zh-CN"/>
              <a:t>5. ORALCE</a:t>
            </a:r>
            <a:r>
              <a:rPr lang="zh-CN" altLang="en-US"/>
              <a:t>连接产品</a:t>
            </a:r>
          </a:p>
          <a:p>
            <a:r>
              <a:rPr lang="en-US" altLang="zh-CN"/>
              <a:t>6. ORACLE</a:t>
            </a:r>
            <a:r>
              <a:rPr lang="zh-CN" altLang="en-US"/>
              <a:t>的数据仓库解决方案</a:t>
            </a:r>
          </a:p>
          <a:p>
            <a:r>
              <a:rPr lang="en-US" altLang="zh-CN"/>
              <a:t>7. ORACLE</a:t>
            </a:r>
            <a:r>
              <a:rPr lang="zh-CN" altLang="en-US"/>
              <a:t>的</a:t>
            </a:r>
            <a:r>
              <a:rPr lang="en-US" altLang="zh-CN"/>
              <a:t>Internet</a:t>
            </a:r>
            <a:r>
              <a:rPr lang="zh-CN" altLang="en-US"/>
              <a:t>解决方案</a:t>
            </a:r>
          </a:p>
        </p:txBody>
      </p:sp>
      <p:sp>
        <p:nvSpPr>
          <p:cNvPr id="4" name="矩形 3">
            <a:extLst>
              <a:ext uri="{FF2B5EF4-FFF2-40B4-BE49-F238E27FC236}">
                <a16:creationId xmlns:a16="http://schemas.microsoft.com/office/drawing/2014/main" id="{5322C8B1-6B99-4FE5-8658-CD7A6D992A0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D859AC2-7054-4B66-B71C-98D5F85EE835}"/>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91859205-27BB-4304-A368-4C04F8CC78F3}"/>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795460498"/>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C6CE3EB-F27D-4068-BCCD-C4586C811D8B}"/>
              </a:ext>
            </a:extLst>
          </p:cNvPr>
          <p:cNvSpPr>
            <a:spLocks noGrp="1" noChangeArrowheads="1"/>
          </p:cNvSpPr>
          <p:nvPr>
            <p:ph type="title"/>
          </p:nvPr>
        </p:nvSpPr>
        <p:spPr/>
        <p:txBody>
          <a:bodyPr/>
          <a:lstStyle/>
          <a:p>
            <a:r>
              <a:rPr lang="en-US" altLang="zh-CN"/>
              <a:t>1. Oracle</a:t>
            </a:r>
            <a:r>
              <a:rPr lang="zh-CN" altLang="en-US"/>
              <a:t>公司简介</a:t>
            </a:r>
          </a:p>
        </p:txBody>
      </p:sp>
      <p:sp>
        <p:nvSpPr>
          <p:cNvPr id="20483" name="Rectangle 3">
            <a:extLst>
              <a:ext uri="{FF2B5EF4-FFF2-40B4-BE49-F238E27FC236}">
                <a16:creationId xmlns:a16="http://schemas.microsoft.com/office/drawing/2014/main" id="{61A48C63-FC66-4405-924D-225F465B588B}"/>
              </a:ext>
            </a:extLst>
          </p:cNvPr>
          <p:cNvSpPr>
            <a:spLocks noGrp="1" noChangeArrowheads="1"/>
          </p:cNvSpPr>
          <p:nvPr>
            <p:ph type="body" idx="1"/>
          </p:nvPr>
        </p:nvSpPr>
        <p:spPr>
          <a:xfrm>
            <a:off x="990600" y="1828800"/>
            <a:ext cx="7772400" cy="4695825"/>
          </a:xfrm>
        </p:spPr>
        <p:txBody>
          <a:bodyPr/>
          <a:lstStyle/>
          <a:p>
            <a:pPr>
              <a:lnSpc>
                <a:spcPct val="80000"/>
              </a:lnSpc>
            </a:pPr>
            <a:r>
              <a:rPr lang="zh-CN" altLang="en-US" sz="2400"/>
              <a:t>成立于</a:t>
            </a:r>
            <a:r>
              <a:rPr lang="en-US" altLang="zh-CN" sz="2400"/>
              <a:t>1977</a:t>
            </a:r>
            <a:r>
              <a:rPr lang="zh-CN" altLang="en-US" sz="2400"/>
              <a:t>年，专门从事研究、生产关系数据库管理系统的专业厂家</a:t>
            </a:r>
          </a:p>
          <a:p>
            <a:pPr>
              <a:lnSpc>
                <a:spcPct val="80000"/>
              </a:lnSpc>
            </a:pPr>
            <a:r>
              <a:rPr lang="en-US" altLang="zh-CN" sz="2400"/>
              <a:t>1979</a:t>
            </a:r>
            <a:r>
              <a:rPr lang="zh-CN" altLang="en-US" sz="2400"/>
              <a:t>年推出世界上首批商用的关系数据库管理系统之一的</a:t>
            </a:r>
            <a:r>
              <a:rPr lang="en-US" altLang="zh-CN" sz="2400"/>
              <a:t>ORACLE</a:t>
            </a:r>
            <a:r>
              <a:rPr lang="zh-CN" altLang="en-US" sz="2400"/>
              <a:t>第一版，采用</a:t>
            </a:r>
            <a:r>
              <a:rPr lang="en-US" altLang="zh-CN" sz="2400"/>
              <a:t>SQL</a:t>
            </a:r>
            <a:r>
              <a:rPr lang="zh-CN" altLang="en-US" sz="2400"/>
              <a:t>语言</a:t>
            </a:r>
          </a:p>
          <a:p>
            <a:pPr>
              <a:lnSpc>
                <a:spcPct val="80000"/>
              </a:lnSpc>
            </a:pPr>
            <a:r>
              <a:rPr lang="en-US" altLang="zh-CN" sz="2400"/>
              <a:t>1986</a:t>
            </a:r>
            <a:r>
              <a:rPr lang="zh-CN" altLang="en-US" sz="2400"/>
              <a:t>年推出</a:t>
            </a:r>
            <a:r>
              <a:rPr lang="en-US" altLang="zh-CN" sz="2400"/>
              <a:t>ORACLE RDBMS5.1</a:t>
            </a:r>
            <a:r>
              <a:rPr lang="zh-CN" altLang="en-US" sz="2400"/>
              <a:t>，是一个具有分布处理功能的关系数据库系统</a:t>
            </a:r>
          </a:p>
          <a:p>
            <a:pPr>
              <a:lnSpc>
                <a:spcPct val="80000"/>
              </a:lnSpc>
            </a:pPr>
            <a:r>
              <a:rPr lang="en-US" altLang="zh-CN" sz="2400"/>
              <a:t>1988</a:t>
            </a:r>
            <a:r>
              <a:rPr lang="zh-CN" altLang="en-US" sz="2400"/>
              <a:t>年推出</a:t>
            </a:r>
            <a:r>
              <a:rPr lang="en-US" altLang="zh-CN" sz="2400"/>
              <a:t>ORACLE</a:t>
            </a:r>
            <a:r>
              <a:rPr lang="zh-CN" altLang="en-US" sz="2400"/>
              <a:t>第</a:t>
            </a:r>
            <a:r>
              <a:rPr lang="en-US" altLang="zh-CN" sz="2400"/>
              <a:t>6</a:t>
            </a:r>
            <a:r>
              <a:rPr lang="zh-CN" altLang="en-US" sz="2400"/>
              <a:t>版，加强了事务处理功能</a:t>
            </a:r>
          </a:p>
          <a:p>
            <a:pPr>
              <a:lnSpc>
                <a:spcPct val="80000"/>
              </a:lnSpc>
            </a:pPr>
            <a:r>
              <a:rPr lang="en-US" altLang="zh-CN" sz="2400"/>
              <a:t>1992</a:t>
            </a:r>
            <a:r>
              <a:rPr lang="zh-CN" altLang="en-US" sz="2400"/>
              <a:t>年推出</a:t>
            </a:r>
            <a:r>
              <a:rPr lang="en-US" altLang="zh-CN" sz="2400"/>
              <a:t>ORACLE 7</a:t>
            </a:r>
            <a:r>
              <a:rPr lang="zh-CN" altLang="en-US" sz="2400"/>
              <a:t>，对体系结构做较大调整，并对核心进行了修改</a:t>
            </a:r>
          </a:p>
          <a:p>
            <a:pPr>
              <a:lnSpc>
                <a:spcPct val="80000"/>
              </a:lnSpc>
            </a:pPr>
            <a:r>
              <a:rPr lang="en-US" altLang="zh-CN" sz="2400"/>
              <a:t>1997</a:t>
            </a:r>
            <a:r>
              <a:rPr lang="zh-CN" altLang="en-US" sz="2400"/>
              <a:t>年推出</a:t>
            </a:r>
            <a:r>
              <a:rPr lang="en-US" altLang="zh-CN" sz="2400"/>
              <a:t>ORACLE8</a:t>
            </a:r>
            <a:r>
              <a:rPr lang="zh-CN" altLang="en-US" sz="2400"/>
              <a:t>，增强了对象技术，成为对象－关系数据库</a:t>
            </a:r>
          </a:p>
          <a:p>
            <a:pPr>
              <a:lnSpc>
                <a:spcPct val="80000"/>
              </a:lnSpc>
            </a:pPr>
            <a:r>
              <a:rPr lang="en-US" altLang="zh-CN" sz="2400"/>
              <a:t>ORACLE</a:t>
            </a:r>
            <a:r>
              <a:rPr lang="zh-CN" altLang="en-US" sz="2400"/>
              <a:t>产品覆盖了大中小几十种机型，是世界上使用非常广泛的、著名的关系数据库管理系统</a:t>
            </a:r>
          </a:p>
        </p:txBody>
      </p:sp>
      <p:sp>
        <p:nvSpPr>
          <p:cNvPr id="4" name="矩形 3">
            <a:extLst>
              <a:ext uri="{FF2B5EF4-FFF2-40B4-BE49-F238E27FC236}">
                <a16:creationId xmlns:a16="http://schemas.microsoft.com/office/drawing/2014/main" id="{2D1C8E38-165E-4199-9F36-9C46417C2FE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77CCDC1-52E4-4482-9EFF-456359D19E04}"/>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0C8CDD87-DD14-4C27-B45C-A04FD446D59B}"/>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971498787"/>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640A574-7018-4E5C-9FA8-35B460DA96FC}"/>
              </a:ext>
            </a:extLst>
          </p:cNvPr>
          <p:cNvSpPr>
            <a:spLocks noGrp="1" noChangeArrowheads="1"/>
          </p:cNvSpPr>
          <p:nvPr>
            <p:ph type="title"/>
          </p:nvPr>
        </p:nvSpPr>
        <p:spPr/>
        <p:txBody>
          <a:bodyPr/>
          <a:lstStyle/>
          <a:p>
            <a:r>
              <a:rPr lang="en-US" altLang="zh-CN"/>
              <a:t>2. ORACLE </a:t>
            </a:r>
            <a:r>
              <a:rPr lang="zh-CN" altLang="en-US"/>
              <a:t>关系数据库产品</a:t>
            </a:r>
          </a:p>
        </p:txBody>
      </p:sp>
      <p:sp>
        <p:nvSpPr>
          <p:cNvPr id="21507" name="Rectangle 3">
            <a:extLst>
              <a:ext uri="{FF2B5EF4-FFF2-40B4-BE49-F238E27FC236}">
                <a16:creationId xmlns:a16="http://schemas.microsoft.com/office/drawing/2014/main" id="{AE331B30-7A31-48BE-875F-FB872B71A5B4}"/>
              </a:ext>
            </a:extLst>
          </p:cNvPr>
          <p:cNvSpPr>
            <a:spLocks noGrp="1" noChangeArrowheads="1"/>
          </p:cNvSpPr>
          <p:nvPr>
            <p:ph type="body" idx="1"/>
          </p:nvPr>
        </p:nvSpPr>
        <p:spPr/>
        <p:txBody>
          <a:bodyPr/>
          <a:lstStyle/>
          <a:p>
            <a:r>
              <a:rPr lang="zh-CN" altLang="en-US"/>
              <a:t>特性</a:t>
            </a:r>
          </a:p>
          <a:p>
            <a:pPr lvl="1"/>
            <a:r>
              <a:rPr lang="zh-CN" altLang="en-US"/>
              <a:t>兼容性</a:t>
            </a:r>
          </a:p>
          <a:p>
            <a:pPr lvl="1"/>
            <a:r>
              <a:rPr lang="zh-CN" altLang="en-US"/>
              <a:t>可移植性</a:t>
            </a:r>
          </a:p>
          <a:p>
            <a:pPr lvl="1"/>
            <a:r>
              <a:rPr lang="zh-CN" altLang="en-US"/>
              <a:t>可联结性</a:t>
            </a:r>
          </a:p>
          <a:p>
            <a:pPr lvl="1"/>
            <a:r>
              <a:rPr lang="zh-CN" altLang="en-US"/>
              <a:t>高生产率</a:t>
            </a:r>
          </a:p>
          <a:p>
            <a:pPr lvl="1"/>
            <a:r>
              <a:rPr lang="zh-CN" altLang="en-US"/>
              <a:t>开放性</a:t>
            </a:r>
          </a:p>
        </p:txBody>
      </p:sp>
      <p:sp>
        <p:nvSpPr>
          <p:cNvPr id="4" name="矩形 3">
            <a:extLst>
              <a:ext uri="{FF2B5EF4-FFF2-40B4-BE49-F238E27FC236}">
                <a16:creationId xmlns:a16="http://schemas.microsoft.com/office/drawing/2014/main" id="{5826FA93-4CDB-44F9-BA0E-87B0C2C5A72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CA6F511-4A64-42FB-BEB8-B24597A0F188}"/>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3469AF40-3192-42B9-9601-F4C495E9DBEF}"/>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928293920"/>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CCE6BDE-2FD5-4D6D-AF37-3B1684443ACA}"/>
              </a:ext>
            </a:extLst>
          </p:cNvPr>
          <p:cNvSpPr>
            <a:spLocks noGrp="1" noChangeArrowheads="1"/>
          </p:cNvSpPr>
          <p:nvPr>
            <p:ph type="title"/>
          </p:nvPr>
        </p:nvSpPr>
        <p:spPr/>
        <p:txBody>
          <a:bodyPr/>
          <a:lstStyle/>
          <a:p>
            <a:r>
              <a:rPr lang="en-US" altLang="zh-CN"/>
              <a:t>3. ORACLE</a:t>
            </a:r>
            <a:r>
              <a:rPr lang="zh-CN" altLang="en-US"/>
              <a:t>数据库服务器产品</a:t>
            </a:r>
          </a:p>
        </p:txBody>
      </p:sp>
      <p:sp>
        <p:nvSpPr>
          <p:cNvPr id="22531" name="Rectangle 3">
            <a:extLst>
              <a:ext uri="{FF2B5EF4-FFF2-40B4-BE49-F238E27FC236}">
                <a16:creationId xmlns:a16="http://schemas.microsoft.com/office/drawing/2014/main" id="{1D6A2F45-D999-4BEB-AF2C-D12EBDF21858}"/>
              </a:ext>
            </a:extLst>
          </p:cNvPr>
          <p:cNvSpPr>
            <a:spLocks noGrp="1" noChangeArrowheads="1"/>
          </p:cNvSpPr>
          <p:nvPr>
            <p:ph type="body" idx="1"/>
          </p:nvPr>
        </p:nvSpPr>
        <p:spPr/>
        <p:txBody>
          <a:bodyPr/>
          <a:lstStyle/>
          <a:p>
            <a:r>
              <a:rPr lang="en-US" altLang="zh-CN"/>
              <a:t>ORACLE 7</a:t>
            </a:r>
            <a:r>
              <a:rPr lang="zh-CN" altLang="en-US"/>
              <a:t>数据库服务器包括标准服务器和许多可选择的服务器选件，选件用于扩展标准服务器的功能，以适应特殊的应用需求</a:t>
            </a:r>
          </a:p>
        </p:txBody>
      </p:sp>
      <p:sp>
        <p:nvSpPr>
          <p:cNvPr id="4" name="矩形 3">
            <a:extLst>
              <a:ext uri="{FF2B5EF4-FFF2-40B4-BE49-F238E27FC236}">
                <a16:creationId xmlns:a16="http://schemas.microsoft.com/office/drawing/2014/main" id="{E3104A26-F716-499B-9ED7-17913652241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96F6B15-AF0B-4C3D-AC65-916155604778}"/>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32D3CD5C-088E-47F1-B26A-CC0861ED2622}"/>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792489616"/>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2816170-F290-4ED6-9DA7-4E8088B67EC0}"/>
              </a:ext>
            </a:extLst>
          </p:cNvPr>
          <p:cNvSpPr>
            <a:spLocks noGrp="1" noChangeArrowheads="1"/>
          </p:cNvSpPr>
          <p:nvPr>
            <p:ph type="title"/>
          </p:nvPr>
        </p:nvSpPr>
        <p:spPr/>
        <p:txBody>
          <a:bodyPr/>
          <a:lstStyle/>
          <a:p>
            <a:r>
              <a:rPr lang="en-US" altLang="zh-CN" sz="4000"/>
              <a:t>ORACLE</a:t>
            </a:r>
            <a:r>
              <a:rPr lang="zh-CN" altLang="en-US" sz="4000"/>
              <a:t>数据库服务器产品（续）</a:t>
            </a:r>
          </a:p>
        </p:txBody>
      </p:sp>
      <p:sp>
        <p:nvSpPr>
          <p:cNvPr id="23555" name="Rectangle 3">
            <a:extLst>
              <a:ext uri="{FF2B5EF4-FFF2-40B4-BE49-F238E27FC236}">
                <a16:creationId xmlns:a16="http://schemas.microsoft.com/office/drawing/2014/main" id="{1A717699-0BDE-4A10-A9AD-8E51DD5A3AA0}"/>
              </a:ext>
            </a:extLst>
          </p:cNvPr>
          <p:cNvSpPr>
            <a:spLocks noGrp="1" noChangeArrowheads="1"/>
          </p:cNvSpPr>
          <p:nvPr>
            <p:ph type="body" idx="1"/>
          </p:nvPr>
        </p:nvSpPr>
        <p:spPr/>
        <p:txBody>
          <a:bodyPr/>
          <a:lstStyle/>
          <a:p>
            <a:pPr>
              <a:lnSpc>
                <a:spcPct val="90000"/>
              </a:lnSpc>
            </a:pPr>
            <a:r>
              <a:rPr lang="zh-CN" altLang="en-US"/>
              <a:t>特性</a:t>
            </a:r>
          </a:p>
          <a:p>
            <a:pPr lvl="1">
              <a:lnSpc>
                <a:spcPct val="90000"/>
              </a:lnSpc>
            </a:pPr>
            <a:r>
              <a:rPr lang="zh-CN" altLang="en-US"/>
              <a:t>标准服务器</a:t>
            </a:r>
          </a:p>
          <a:p>
            <a:pPr lvl="2">
              <a:lnSpc>
                <a:spcPct val="90000"/>
              </a:lnSpc>
            </a:pPr>
            <a:r>
              <a:rPr lang="zh-CN" altLang="en-US"/>
              <a:t>多进程多线索的体系结构</a:t>
            </a:r>
          </a:p>
          <a:p>
            <a:pPr lvl="2">
              <a:lnSpc>
                <a:spcPct val="90000"/>
              </a:lnSpc>
            </a:pPr>
            <a:r>
              <a:rPr lang="zh-CN" altLang="en-US"/>
              <a:t>为提高性能改进核心技术</a:t>
            </a:r>
          </a:p>
          <a:p>
            <a:pPr lvl="2">
              <a:lnSpc>
                <a:spcPct val="90000"/>
              </a:lnSpc>
            </a:pPr>
            <a:r>
              <a:rPr lang="zh-CN" altLang="en-US"/>
              <a:t>高可用性</a:t>
            </a:r>
          </a:p>
          <a:p>
            <a:pPr lvl="2">
              <a:lnSpc>
                <a:spcPct val="90000"/>
              </a:lnSpc>
            </a:pPr>
            <a:r>
              <a:rPr lang="en-US" altLang="zh-CN"/>
              <a:t>SQL</a:t>
            </a:r>
            <a:r>
              <a:rPr lang="zh-CN" altLang="en-US"/>
              <a:t>的实现</a:t>
            </a:r>
          </a:p>
          <a:p>
            <a:pPr lvl="1">
              <a:lnSpc>
                <a:spcPct val="90000"/>
              </a:lnSpc>
            </a:pPr>
            <a:r>
              <a:rPr lang="zh-CN" altLang="en-US"/>
              <a:t>并行服务器选件</a:t>
            </a:r>
          </a:p>
          <a:p>
            <a:pPr lvl="1">
              <a:lnSpc>
                <a:spcPct val="90000"/>
              </a:lnSpc>
            </a:pPr>
            <a:r>
              <a:rPr lang="zh-CN" altLang="en-US"/>
              <a:t>分布式选件</a:t>
            </a:r>
          </a:p>
          <a:p>
            <a:pPr lvl="1">
              <a:lnSpc>
                <a:spcPct val="90000"/>
              </a:lnSpc>
            </a:pPr>
            <a:r>
              <a:rPr lang="zh-CN" altLang="en-US"/>
              <a:t>过程化选件</a:t>
            </a:r>
          </a:p>
        </p:txBody>
      </p:sp>
      <p:sp>
        <p:nvSpPr>
          <p:cNvPr id="4" name="矩形 3">
            <a:extLst>
              <a:ext uri="{FF2B5EF4-FFF2-40B4-BE49-F238E27FC236}">
                <a16:creationId xmlns:a16="http://schemas.microsoft.com/office/drawing/2014/main" id="{F01F4861-FD56-4E2A-99CA-64073141439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516F3EB-8F52-4458-9728-34495895A872}"/>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260C3A82-5D49-441B-96EB-E1D1E7875E80}"/>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718546664"/>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78144D2-E457-44C5-949A-17F31B5CEA02}"/>
              </a:ext>
            </a:extLst>
          </p:cNvPr>
          <p:cNvSpPr>
            <a:spLocks noGrp="1" noChangeArrowheads="1"/>
          </p:cNvSpPr>
          <p:nvPr>
            <p:ph type="title"/>
          </p:nvPr>
        </p:nvSpPr>
        <p:spPr/>
        <p:txBody>
          <a:bodyPr/>
          <a:lstStyle/>
          <a:p>
            <a:r>
              <a:rPr lang="en-US" altLang="zh-CN"/>
              <a:t>4. ORACLE</a:t>
            </a:r>
            <a:r>
              <a:rPr lang="zh-CN" altLang="en-US"/>
              <a:t>工具</a:t>
            </a:r>
          </a:p>
        </p:txBody>
      </p:sp>
      <p:sp>
        <p:nvSpPr>
          <p:cNvPr id="24579" name="Rectangle 3">
            <a:extLst>
              <a:ext uri="{FF2B5EF4-FFF2-40B4-BE49-F238E27FC236}">
                <a16:creationId xmlns:a16="http://schemas.microsoft.com/office/drawing/2014/main" id="{6B01506B-6074-483D-8C5A-CA1CB006AA26}"/>
              </a:ext>
            </a:extLst>
          </p:cNvPr>
          <p:cNvSpPr>
            <a:spLocks noGrp="1" noChangeArrowheads="1"/>
          </p:cNvSpPr>
          <p:nvPr>
            <p:ph type="body" idx="1"/>
          </p:nvPr>
        </p:nvSpPr>
        <p:spPr/>
        <p:txBody>
          <a:bodyPr/>
          <a:lstStyle/>
          <a:p>
            <a:pPr>
              <a:lnSpc>
                <a:spcPct val="90000"/>
              </a:lnSpc>
            </a:pPr>
            <a:r>
              <a:rPr lang="en-US" altLang="zh-CN"/>
              <a:t>Developer/2000</a:t>
            </a:r>
          </a:p>
          <a:p>
            <a:pPr lvl="1">
              <a:lnSpc>
                <a:spcPct val="90000"/>
              </a:lnSpc>
            </a:pPr>
            <a:r>
              <a:rPr lang="en-US" altLang="zh-CN"/>
              <a:t>CDE</a:t>
            </a:r>
            <a:r>
              <a:rPr lang="zh-CN" altLang="en-US"/>
              <a:t>工具的升级版本，包括</a:t>
            </a:r>
            <a:r>
              <a:rPr lang="en-US" altLang="zh-CN"/>
              <a:t>ORACLE  Forms</a:t>
            </a:r>
            <a:r>
              <a:rPr lang="zh-CN" altLang="en-US"/>
              <a:t>， </a:t>
            </a:r>
            <a:r>
              <a:rPr lang="en-US" altLang="zh-CN"/>
              <a:t>ORACLE Reprots</a:t>
            </a:r>
            <a:r>
              <a:rPr lang="zh-CN" altLang="en-US"/>
              <a:t>， </a:t>
            </a:r>
            <a:r>
              <a:rPr lang="en-US" altLang="zh-CN"/>
              <a:t>ORACLE Graphics</a:t>
            </a:r>
            <a:r>
              <a:rPr lang="zh-CN" altLang="en-US"/>
              <a:t>和</a:t>
            </a:r>
            <a:r>
              <a:rPr lang="en-US" altLang="zh-CN"/>
              <a:t>ORACLE Books</a:t>
            </a:r>
            <a:r>
              <a:rPr lang="zh-CN" altLang="en-US"/>
              <a:t>等</a:t>
            </a:r>
          </a:p>
          <a:p>
            <a:pPr lvl="1">
              <a:lnSpc>
                <a:spcPct val="90000"/>
              </a:lnSpc>
            </a:pPr>
            <a:r>
              <a:rPr lang="zh-CN" altLang="en-US"/>
              <a:t>用以实现高生产率、大型事务处理及客户</a:t>
            </a:r>
            <a:r>
              <a:rPr lang="en-US" altLang="zh-CN"/>
              <a:t>/</a:t>
            </a:r>
            <a:r>
              <a:rPr lang="zh-CN" altLang="en-US"/>
              <a:t>服务器结构的应用系统</a:t>
            </a:r>
          </a:p>
          <a:p>
            <a:pPr lvl="1">
              <a:lnSpc>
                <a:spcPct val="90000"/>
              </a:lnSpc>
            </a:pPr>
            <a:r>
              <a:rPr lang="zh-CN" altLang="en-US"/>
              <a:t>高度可移植性、支持多种数据源、多种图形用户界面、多媒体数据、多民族语言、</a:t>
            </a:r>
            <a:r>
              <a:rPr lang="en-US" altLang="zh-CN"/>
              <a:t>CASE</a:t>
            </a:r>
            <a:r>
              <a:rPr lang="zh-CN" altLang="en-US"/>
              <a:t>等协同应用系统</a:t>
            </a:r>
          </a:p>
        </p:txBody>
      </p:sp>
      <p:sp>
        <p:nvSpPr>
          <p:cNvPr id="4" name="矩形 3">
            <a:extLst>
              <a:ext uri="{FF2B5EF4-FFF2-40B4-BE49-F238E27FC236}">
                <a16:creationId xmlns:a16="http://schemas.microsoft.com/office/drawing/2014/main" id="{33F01EF4-18EB-44AC-9F79-DF8783FAC5C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C74A704-3DA0-4DEB-8D37-7C72F0D5B310}"/>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A775CC51-EB84-437D-AC6C-ED1EEF041445}"/>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846111482"/>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7B4589C-2839-41EE-9524-4072777A2ED2}"/>
              </a:ext>
            </a:extLst>
          </p:cNvPr>
          <p:cNvSpPr>
            <a:spLocks noGrp="1" noChangeArrowheads="1"/>
          </p:cNvSpPr>
          <p:nvPr>
            <p:ph type="title"/>
          </p:nvPr>
        </p:nvSpPr>
        <p:spPr/>
        <p:txBody>
          <a:bodyPr/>
          <a:lstStyle/>
          <a:p>
            <a:r>
              <a:rPr lang="zh-CN" altLang="en-US" sz="4000" dirty="0"/>
              <a:t>第</a:t>
            </a:r>
            <a:r>
              <a:rPr lang="en-US" altLang="zh-CN" sz="4000" dirty="0"/>
              <a:t>7</a:t>
            </a:r>
            <a:r>
              <a:rPr lang="zh-CN" altLang="en-US" sz="4000" dirty="0"/>
              <a:t>章 关系数据库管理系统实例</a:t>
            </a:r>
          </a:p>
        </p:txBody>
      </p:sp>
      <p:sp>
        <p:nvSpPr>
          <p:cNvPr id="7171" name="Rectangle 3">
            <a:extLst>
              <a:ext uri="{FF2B5EF4-FFF2-40B4-BE49-F238E27FC236}">
                <a16:creationId xmlns:a16="http://schemas.microsoft.com/office/drawing/2014/main" id="{0C624CF2-E032-4559-B733-BCEB81D8CC2A}"/>
              </a:ext>
            </a:extLst>
          </p:cNvPr>
          <p:cNvSpPr>
            <a:spLocks noGrp="1" noChangeArrowheads="1"/>
          </p:cNvSpPr>
          <p:nvPr>
            <p:ph type="body" idx="1"/>
          </p:nvPr>
        </p:nvSpPr>
        <p:spPr/>
        <p:txBody>
          <a:bodyPr/>
          <a:lstStyle/>
          <a:p>
            <a:r>
              <a:rPr lang="en-US" altLang="zh-CN" dirty="0"/>
              <a:t>7.1 </a:t>
            </a:r>
            <a:r>
              <a:rPr lang="zh-CN" altLang="en-US" dirty="0"/>
              <a:t>关系数据库管理系统产品概述</a:t>
            </a:r>
          </a:p>
          <a:p>
            <a:r>
              <a:rPr lang="en-US" altLang="zh-CN" dirty="0"/>
              <a:t>7.2 ORACLE</a:t>
            </a:r>
          </a:p>
          <a:p>
            <a:r>
              <a:rPr lang="en-US" altLang="zh-CN" dirty="0"/>
              <a:t>7.3 SYBASE</a:t>
            </a:r>
          </a:p>
          <a:p>
            <a:r>
              <a:rPr lang="en-US" altLang="zh-CN" dirty="0"/>
              <a:t>7.4 INFORMIX</a:t>
            </a:r>
          </a:p>
          <a:p>
            <a:r>
              <a:rPr lang="en-US" altLang="zh-CN" dirty="0"/>
              <a:t>7.5 DB2</a:t>
            </a:r>
          </a:p>
          <a:p>
            <a:r>
              <a:rPr lang="en-US" altLang="zh-CN" dirty="0"/>
              <a:t>7.6 INGERS</a:t>
            </a:r>
          </a:p>
        </p:txBody>
      </p:sp>
      <p:sp>
        <p:nvSpPr>
          <p:cNvPr id="7" name="矩形 6">
            <a:extLst>
              <a:ext uri="{FF2B5EF4-FFF2-40B4-BE49-F238E27FC236}">
                <a16:creationId xmlns:a16="http://schemas.microsoft.com/office/drawing/2014/main" id="{1193DB10-7A90-4B04-8E41-42F230B57E7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CEF3F140-AC9C-44CF-A9B6-C3066939A7EE}"/>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目录</a:t>
            </a:r>
          </a:p>
        </p:txBody>
      </p:sp>
      <p:sp>
        <p:nvSpPr>
          <p:cNvPr id="9" name="文本框 22">
            <a:extLst>
              <a:ext uri="{FF2B5EF4-FFF2-40B4-BE49-F238E27FC236}">
                <a16:creationId xmlns:a16="http://schemas.microsoft.com/office/drawing/2014/main" id="{3C84FA7D-4210-4055-AE8D-168FA093A372}"/>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68615719"/>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5CE52D0-D45A-4EEA-9816-A9B97694E272}"/>
              </a:ext>
            </a:extLst>
          </p:cNvPr>
          <p:cNvSpPr>
            <a:spLocks noGrp="1" noChangeArrowheads="1"/>
          </p:cNvSpPr>
          <p:nvPr>
            <p:ph type="title"/>
          </p:nvPr>
        </p:nvSpPr>
        <p:spPr/>
        <p:txBody>
          <a:bodyPr/>
          <a:lstStyle/>
          <a:p>
            <a:r>
              <a:rPr lang="en-US" altLang="zh-CN"/>
              <a:t>ORACLE</a:t>
            </a:r>
            <a:r>
              <a:rPr lang="zh-CN" altLang="en-US"/>
              <a:t>工具（续）</a:t>
            </a:r>
          </a:p>
        </p:txBody>
      </p:sp>
      <p:sp>
        <p:nvSpPr>
          <p:cNvPr id="25603" name="Rectangle 3">
            <a:extLst>
              <a:ext uri="{FF2B5EF4-FFF2-40B4-BE49-F238E27FC236}">
                <a16:creationId xmlns:a16="http://schemas.microsoft.com/office/drawing/2014/main" id="{37317FFC-3AFC-4FCD-8F9D-1B16354E74FA}"/>
              </a:ext>
            </a:extLst>
          </p:cNvPr>
          <p:cNvSpPr>
            <a:spLocks noGrp="1" noChangeArrowheads="1"/>
          </p:cNvSpPr>
          <p:nvPr>
            <p:ph type="body" idx="1"/>
          </p:nvPr>
        </p:nvSpPr>
        <p:spPr>
          <a:xfrm>
            <a:off x="990600" y="1828800"/>
            <a:ext cx="7772400" cy="4479925"/>
          </a:xfrm>
        </p:spPr>
        <p:txBody>
          <a:bodyPr/>
          <a:lstStyle/>
          <a:p>
            <a:pPr>
              <a:lnSpc>
                <a:spcPct val="90000"/>
              </a:lnSpc>
            </a:pPr>
            <a:r>
              <a:rPr lang="en-US" altLang="zh-CN"/>
              <a:t>Developer/2000</a:t>
            </a:r>
            <a:r>
              <a:rPr lang="zh-CN" altLang="en-US"/>
              <a:t>（续）</a:t>
            </a:r>
          </a:p>
          <a:p>
            <a:pPr lvl="1">
              <a:lnSpc>
                <a:spcPct val="90000"/>
              </a:lnSpc>
            </a:pPr>
            <a:r>
              <a:rPr lang="en-US" altLang="zh-CN"/>
              <a:t>ORACLE  Forms </a:t>
            </a:r>
            <a:r>
              <a:rPr lang="zh-CN" altLang="en-US"/>
              <a:t>是快速生成基于屏幕的复杂应用的工具，所生产的应用程序具有查询和操纵数据的功能，可以现实多媒体信息，具有</a:t>
            </a:r>
            <a:r>
              <a:rPr lang="en-US" altLang="zh-CN"/>
              <a:t>GUI</a:t>
            </a:r>
            <a:r>
              <a:rPr lang="zh-CN" altLang="en-US"/>
              <a:t>界面</a:t>
            </a:r>
          </a:p>
          <a:p>
            <a:pPr lvl="1">
              <a:lnSpc>
                <a:spcPct val="90000"/>
              </a:lnSpc>
            </a:pPr>
            <a:r>
              <a:rPr lang="en-US" altLang="zh-CN"/>
              <a:t>ORACLE Reprots</a:t>
            </a:r>
            <a:r>
              <a:rPr lang="zh-CN" altLang="en-US"/>
              <a:t>是快速生产报表工具，如普通报表、主从式报表、矩阵报表</a:t>
            </a:r>
          </a:p>
          <a:p>
            <a:pPr lvl="1">
              <a:lnSpc>
                <a:spcPct val="90000"/>
              </a:lnSpc>
            </a:pPr>
            <a:r>
              <a:rPr lang="en-US" altLang="zh-CN"/>
              <a:t>ORACLE Graphics</a:t>
            </a:r>
            <a:r>
              <a:rPr lang="zh-CN" altLang="en-US"/>
              <a:t>是快速生产图形应用的工具</a:t>
            </a:r>
          </a:p>
          <a:p>
            <a:pPr lvl="1">
              <a:lnSpc>
                <a:spcPct val="90000"/>
              </a:lnSpc>
            </a:pPr>
            <a:r>
              <a:rPr lang="en-US" altLang="zh-CN"/>
              <a:t>ORACLE Books</a:t>
            </a:r>
            <a:r>
              <a:rPr lang="zh-CN" altLang="en-US"/>
              <a:t>用于生成联机文档</a:t>
            </a:r>
          </a:p>
        </p:txBody>
      </p:sp>
      <p:sp>
        <p:nvSpPr>
          <p:cNvPr id="4" name="矩形 3">
            <a:extLst>
              <a:ext uri="{FF2B5EF4-FFF2-40B4-BE49-F238E27FC236}">
                <a16:creationId xmlns:a16="http://schemas.microsoft.com/office/drawing/2014/main" id="{D997A1FA-B5EE-422F-8F39-B375661159C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93405AA-5413-4C5E-A810-593F1B81C7DE}"/>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612C7BC2-BDAD-4720-B9D7-5821EA21FDF3}"/>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761721376"/>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6D1EA4A-3D4A-401C-8D66-66AA75820F1F}"/>
              </a:ext>
            </a:extLst>
          </p:cNvPr>
          <p:cNvSpPr>
            <a:spLocks noGrp="1" noChangeArrowheads="1"/>
          </p:cNvSpPr>
          <p:nvPr>
            <p:ph type="title"/>
          </p:nvPr>
        </p:nvSpPr>
        <p:spPr/>
        <p:txBody>
          <a:bodyPr/>
          <a:lstStyle/>
          <a:p>
            <a:r>
              <a:rPr lang="en-US" altLang="zh-CN"/>
              <a:t>ORACLE</a:t>
            </a:r>
            <a:r>
              <a:rPr lang="zh-CN" altLang="en-US"/>
              <a:t>工具（续）</a:t>
            </a:r>
          </a:p>
        </p:txBody>
      </p:sp>
      <p:sp>
        <p:nvSpPr>
          <p:cNvPr id="26627" name="Rectangle 3">
            <a:extLst>
              <a:ext uri="{FF2B5EF4-FFF2-40B4-BE49-F238E27FC236}">
                <a16:creationId xmlns:a16="http://schemas.microsoft.com/office/drawing/2014/main" id="{3F5FD30C-5CAA-4CBB-8A09-C7C73236BF07}"/>
              </a:ext>
            </a:extLst>
          </p:cNvPr>
          <p:cNvSpPr>
            <a:spLocks noGrp="1" noChangeArrowheads="1"/>
          </p:cNvSpPr>
          <p:nvPr>
            <p:ph type="body" idx="1"/>
          </p:nvPr>
        </p:nvSpPr>
        <p:spPr/>
        <p:txBody>
          <a:bodyPr/>
          <a:lstStyle/>
          <a:p>
            <a:r>
              <a:rPr lang="en-US" altLang="zh-CN"/>
              <a:t>Designer/2000</a:t>
            </a:r>
          </a:p>
          <a:p>
            <a:pPr lvl="1"/>
            <a:r>
              <a:rPr lang="en-US" altLang="zh-CN"/>
              <a:t>CASE</a:t>
            </a:r>
            <a:r>
              <a:rPr lang="zh-CN" altLang="en-US"/>
              <a:t>工具，帮助用户对复杂系统进行建模、分析和设计</a:t>
            </a:r>
          </a:p>
          <a:p>
            <a:pPr lvl="1"/>
            <a:r>
              <a:rPr lang="zh-CN" altLang="en-US"/>
              <a:t>完成概要设计后，可以用来帮助绘制</a:t>
            </a:r>
            <a:r>
              <a:rPr lang="en-US" altLang="zh-CN"/>
              <a:t>E</a:t>
            </a:r>
            <a:r>
              <a:rPr lang="zh-CN" altLang="en-US"/>
              <a:t>－</a:t>
            </a:r>
            <a:r>
              <a:rPr lang="en-US" altLang="zh-CN"/>
              <a:t>R</a:t>
            </a:r>
            <a:r>
              <a:rPr lang="zh-CN" altLang="en-US"/>
              <a:t>图、功能分层图、数据流图和方阵图，自动生成数据字典、数据库表、应用代码和文档</a:t>
            </a:r>
          </a:p>
          <a:p>
            <a:pPr lvl="1"/>
            <a:r>
              <a:rPr lang="zh-CN" altLang="en-US"/>
              <a:t>由</a:t>
            </a:r>
            <a:r>
              <a:rPr lang="en-US" altLang="zh-CN"/>
              <a:t>BPR</a:t>
            </a:r>
            <a:r>
              <a:rPr lang="zh-CN" altLang="en-US"/>
              <a:t>， </a:t>
            </a:r>
            <a:r>
              <a:rPr lang="en-US" altLang="zh-CN"/>
              <a:t>Modellers</a:t>
            </a:r>
            <a:r>
              <a:rPr lang="zh-CN" altLang="en-US"/>
              <a:t>， </a:t>
            </a:r>
            <a:r>
              <a:rPr lang="en-US" altLang="zh-CN"/>
              <a:t>Generators</a:t>
            </a:r>
            <a:r>
              <a:rPr lang="zh-CN" altLang="en-US"/>
              <a:t>等组成</a:t>
            </a:r>
          </a:p>
        </p:txBody>
      </p:sp>
      <p:sp>
        <p:nvSpPr>
          <p:cNvPr id="4" name="矩形 3">
            <a:extLst>
              <a:ext uri="{FF2B5EF4-FFF2-40B4-BE49-F238E27FC236}">
                <a16:creationId xmlns:a16="http://schemas.microsoft.com/office/drawing/2014/main" id="{8821F062-C630-4DA5-A4CB-039477F31EA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8E52BB6-0BB3-442A-96A0-F40166D42297}"/>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2043B2F4-44E9-4010-95F7-004686A7E391}"/>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699642471"/>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08AC087-B1AD-411D-B9EB-BB405D7934B4}"/>
              </a:ext>
            </a:extLst>
          </p:cNvPr>
          <p:cNvSpPr>
            <a:spLocks noGrp="1" noChangeArrowheads="1"/>
          </p:cNvSpPr>
          <p:nvPr>
            <p:ph type="title"/>
          </p:nvPr>
        </p:nvSpPr>
        <p:spPr/>
        <p:txBody>
          <a:bodyPr/>
          <a:lstStyle/>
          <a:p>
            <a:r>
              <a:rPr lang="en-US" altLang="zh-CN"/>
              <a:t>ORACLE</a:t>
            </a:r>
            <a:r>
              <a:rPr lang="zh-CN" altLang="en-US"/>
              <a:t>工具（续）</a:t>
            </a:r>
          </a:p>
        </p:txBody>
      </p:sp>
      <p:sp>
        <p:nvSpPr>
          <p:cNvPr id="27651" name="Rectangle 3">
            <a:extLst>
              <a:ext uri="{FF2B5EF4-FFF2-40B4-BE49-F238E27FC236}">
                <a16:creationId xmlns:a16="http://schemas.microsoft.com/office/drawing/2014/main" id="{C84294B5-64F3-420F-B121-71D5BE67CCB7}"/>
              </a:ext>
            </a:extLst>
          </p:cNvPr>
          <p:cNvSpPr>
            <a:spLocks noGrp="1" noChangeArrowheads="1"/>
          </p:cNvSpPr>
          <p:nvPr>
            <p:ph type="body" idx="1"/>
          </p:nvPr>
        </p:nvSpPr>
        <p:spPr/>
        <p:txBody>
          <a:bodyPr/>
          <a:lstStyle/>
          <a:p>
            <a:r>
              <a:rPr lang="en-US" altLang="zh-CN"/>
              <a:t>Designer/2000</a:t>
            </a:r>
            <a:r>
              <a:rPr lang="zh-CN" altLang="en-US"/>
              <a:t>（续）</a:t>
            </a:r>
          </a:p>
          <a:p>
            <a:pPr lvl="1"/>
            <a:r>
              <a:rPr lang="en-US" altLang="zh-CN"/>
              <a:t>BPR</a:t>
            </a:r>
            <a:r>
              <a:rPr lang="zh-CN" altLang="en-US"/>
              <a:t>，用于过程建模，即帮助用户进行复杂系统的建模</a:t>
            </a:r>
          </a:p>
          <a:p>
            <a:pPr lvl="1"/>
            <a:r>
              <a:rPr lang="zh-CN" altLang="en-US"/>
              <a:t> </a:t>
            </a:r>
            <a:r>
              <a:rPr lang="en-US" altLang="zh-CN"/>
              <a:t>Modellers</a:t>
            </a:r>
            <a:r>
              <a:rPr lang="zh-CN" altLang="en-US"/>
              <a:t>，用于系统设计与建模</a:t>
            </a:r>
          </a:p>
          <a:p>
            <a:pPr lvl="1"/>
            <a:r>
              <a:rPr lang="zh-CN" altLang="en-US"/>
              <a:t> </a:t>
            </a:r>
            <a:r>
              <a:rPr lang="en-US" altLang="zh-CN"/>
              <a:t>Generators</a:t>
            </a:r>
            <a:r>
              <a:rPr lang="zh-CN" altLang="en-US"/>
              <a:t>， 一个应用生成器</a:t>
            </a:r>
          </a:p>
        </p:txBody>
      </p:sp>
      <p:sp>
        <p:nvSpPr>
          <p:cNvPr id="4" name="矩形 3">
            <a:extLst>
              <a:ext uri="{FF2B5EF4-FFF2-40B4-BE49-F238E27FC236}">
                <a16:creationId xmlns:a16="http://schemas.microsoft.com/office/drawing/2014/main" id="{F3CE5674-304E-4EEF-91FA-FDD66A452B71}"/>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CE68107-D286-43DC-9B16-C42BFE3564C0}"/>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C89844F5-89AE-4693-AC3C-0C50396BB2E9}"/>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809403986"/>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52F9F0E-1C3C-4CF8-A1FC-098A23AE06CD}"/>
              </a:ext>
            </a:extLst>
          </p:cNvPr>
          <p:cNvSpPr>
            <a:spLocks noGrp="1" noChangeArrowheads="1"/>
          </p:cNvSpPr>
          <p:nvPr>
            <p:ph type="title"/>
          </p:nvPr>
        </p:nvSpPr>
        <p:spPr/>
        <p:txBody>
          <a:bodyPr/>
          <a:lstStyle/>
          <a:p>
            <a:r>
              <a:rPr lang="en-US" altLang="zh-CN"/>
              <a:t>ORACLE</a:t>
            </a:r>
            <a:r>
              <a:rPr lang="zh-CN" altLang="en-US"/>
              <a:t>工具（续）</a:t>
            </a:r>
          </a:p>
        </p:txBody>
      </p:sp>
      <p:sp>
        <p:nvSpPr>
          <p:cNvPr id="28675" name="Rectangle 3">
            <a:extLst>
              <a:ext uri="{FF2B5EF4-FFF2-40B4-BE49-F238E27FC236}">
                <a16:creationId xmlns:a16="http://schemas.microsoft.com/office/drawing/2014/main" id="{F3351903-627A-4200-932B-5629DD62A9F2}"/>
              </a:ext>
            </a:extLst>
          </p:cNvPr>
          <p:cNvSpPr>
            <a:spLocks noGrp="1" noChangeArrowheads="1"/>
          </p:cNvSpPr>
          <p:nvPr>
            <p:ph type="body" idx="1"/>
          </p:nvPr>
        </p:nvSpPr>
        <p:spPr/>
        <p:txBody>
          <a:bodyPr/>
          <a:lstStyle/>
          <a:p>
            <a:r>
              <a:rPr lang="en-US" altLang="zh-CN"/>
              <a:t>Discoverer/2000</a:t>
            </a:r>
          </a:p>
          <a:p>
            <a:pPr lvl="1"/>
            <a:r>
              <a:rPr lang="zh-CN" altLang="en-US"/>
              <a:t>一个</a:t>
            </a:r>
            <a:r>
              <a:rPr lang="en-US" altLang="zh-CN"/>
              <a:t>OLAP</a:t>
            </a:r>
            <a:r>
              <a:rPr lang="zh-CN" altLang="en-US"/>
              <a:t>工具，主要用于支持数据仓库应用，可以对历史性的数据进行数据挖掘，找到发展趋势，对不同层次的概况数据进行分析，发现有关业务的详细信息</a:t>
            </a:r>
          </a:p>
          <a:p>
            <a:pPr lvl="1"/>
            <a:r>
              <a:rPr lang="zh-CN" altLang="en-US"/>
              <a:t>一种开放式工具，可以在所有环境中工作，可将存放在其他系统中的关键的数据转移到</a:t>
            </a:r>
            <a:r>
              <a:rPr lang="en-US" altLang="zh-CN"/>
              <a:t>Oracle7</a:t>
            </a:r>
            <a:r>
              <a:rPr lang="zh-CN" altLang="en-US"/>
              <a:t>中</a:t>
            </a:r>
          </a:p>
        </p:txBody>
      </p:sp>
      <p:sp>
        <p:nvSpPr>
          <p:cNvPr id="4" name="矩形 3">
            <a:extLst>
              <a:ext uri="{FF2B5EF4-FFF2-40B4-BE49-F238E27FC236}">
                <a16:creationId xmlns:a16="http://schemas.microsoft.com/office/drawing/2014/main" id="{2BD77BA0-A937-4D81-A2B3-935049C83D8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5419649-5EB8-4DE9-8FCF-2A57E62187B0}"/>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288E904A-BE39-43F9-8CA3-3DFB97FD3F8B}"/>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38769430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589FE7C-36A5-4FB1-A943-7B6A4BA64EC1}"/>
              </a:ext>
            </a:extLst>
          </p:cNvPr>
          <p:cNvSpPr>
            <a:spLocks noGrp="1" noChangeArrowheads="1"/>
          </p:cNvSpPr>
          <p:nvPr>
            <p:ph type="title"/>
          </p:nvPr>
        </p:nvSpPr>
        <p:spPr/>
        <p:txBody>
          <a:bodyPr/>
          <a:lstStyle/>
          <a:p>
            <a:r>
              <a:rPr lang="en-US" altLang="zh-CN"/>
              <a:t>ORACLE</a:t>
            </a:r>
            <a:r>
              <a:rPr lang="zh-CN" altLang="en-US"/>
              <a:t>工具（续）</a:t>
            </a:r>
          </a:p>
        </p:txBody>
      </p:sp>
      <p:sp>
        <p:nvSpPr>
          <p:cNvPr id="29699" name="Rectangle 3">
            <a:extLst>
              <a:ext uri="{FF2B5EF4-FFF2-40B4-BE49-F238E27FC236}">
                <a16:creationId xmlns:a16="http://schemas.microsoft.com/office/drawing/2014/main" id="{ECEDBD8E-BD00-432B-908C-A94D37DC70FD}"/>
              </a:ext>
            </a:extLst>
          </p:cNvPr>
          <p:cNvSpPr>
            <a:spLocks noGrp="1" noChangeArrowheads="1"/>
          </p:cNvSpPr>
          <p:nvPr>
            <p:ph type="body" idx="1"/>
          </p:nvPr>
        </p:nvSpPr>
        <p:spPr/>
        <p:txBody>
          <a:bodyPr/>
          <a:lstStyle/>
          <a:p>
            <a:r>
              <a:rPr lang="en-US" altLang="zh-CN"/>
              <a:t>Oracle Office</a:t>
            </a:r>
          </a:p>
          <a:p>
            <a:pPr lvl="1"/>
            <a:r>
              <a:rPr lang="zh-CN" altLang="en-US"/>
              <a:t>用于办公自动化的，能完成企业范围内的消息接收与发送、日程安排、日历管理、目录管理以及拼写检查</a:t>
            </a:r>
          </a:p>
          <a:p>
            <a:r>
              <a:rPr lang="en-US" altLang="zh-CN"/>
              <a:t>SQL DBA</a:t>
            </a:r>
          </a:p>
          <a:p>
            <a:pPr lvl="1"/>
            <a:r>
              <a:rPr lang="zh-CN" altLang="en-US"/>
              <a:t>一个易于使用的菜单驱动的</a:t>
            </a:r>
            <a:r>
              <a:rPr lang="en-US" altLang="zh-CN"/>
              <a:t>DBA</a:t>
            </a:r>
            <a:r>
              <a:rPr lang="zh-CN" altLang="en-US"/>
              <a:t>实用工具，可供用户进行动态性能监视、远程</a:t>
            </a:r>
            <a:r>
              <a:rPr lang="en-US" altLang="zh-CN"/>
              <a:t>DB</a:t>
            </a:r>
            <a:r>
              <a:rPr lang="zh-CN" altLang="en-US"/>
              <a:t>管理等</a:t>
            </a:r>
          </a:p>
        </p:txBody>
      </p:sp>
      <p:sp>
        <p:nvSpPr>
          <p:cNvPr id="4" name="矩形 3">
            <a:extLst>
              <a:ext uri="{FF2B5EF4-FFF2-40B4-BE49-F238E27FC236}">
                <a16:creationId xmlns:a16="http://schemas.microsoft.com/office/drawing/2014/main" id="{0034D89A-CFAC-4C48-9F01-510717F8B05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6447284-F9E6-457D-9B11-208667C175C4}"/>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9F77DF69-717C-4D0E-BC8E-B8EFF699E909}"/>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858006732"/>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CF91207-F33D-4C1E-9480-2D64F619F350}"/>
              </a:ext>
            </a:extLst>
          </p:cNvPr>
          <p:cNvSpPr>
            <a:spLocks noGrp="1" noChangeArrowheads="1"/>
          </p:cNvSpPr>
          <p:nvPr>
            <p:ph type="title"/>
          </p:nvPr>
        </p:nvSpPr>
        <p:spPr/>
        <p:txBody>
          <a:bodyPr/>
          <a:lstStyle/>
          <a:p>
            <a:r>
              <a:rPr lang="en-US" altLang="zh-CN"/>
              <a:t>ORACLE</a:t>
            </a:r>
            <a:r>
              <a:rPr lang="zh-CN" altLang="en-US"/>
              <a:t>工具（续）</a:t>
            </a:r>
          </a:p>
        </p:txBody>
      </p:sp>
      <p:sp>
        <p:nvSpPr>
          <p:cNvPr id="30723" name="Rectangle 3">
            <a:extLst>
              <a:ext uri="{FF2B5EF4-FFF2-40B4-BE49-F238E27FC236}">
                <a16:creationId xmlns:a16="http://schemas.microsoft.com/office/drawing/2014/main" id="{96DB7082-1EBF-489B-9ABF-DA5B36CE936E}"/>
              </a:ext>
            </a:extLst>
          </p:cNvPr>
          <p:cNvSpPr>
            <a:spLocks noGrp="1" noChangeArrowheads="1"/>
          </p:cNvSpPr>
          <p:nvPr>
            <p:ph type="body" idx="1"/>
          </p:nvPr>
        </p:nvSpPr>
        <p:spPr/>
        <p:txBody>
          <a:bodyPr/>
          <a:lstStyle/>
          <a:p>
            <a:r>
              <a:rPr lang="en-US" altLang="zh-CN"/>
              <a:t>ORACLE </a:t>
            </a:r>
            <a:r>
              <a:rPr lang="zh-CN" altLang="en-US"/>
              <a:t>预编译器</a:t>
            </a:r>
          </a:p>
          <a:p>
            <a:pPr lvl="1"/>
            <a:r>
              <a:rPr lang="zh-CN" altLang="en-US"/>
              <a:t>允许在高级程序设计语言如</a:t>
            </a:r>
            <a:r>
              <a:rPr lang="en-US" altLang="zh-CN"/>
              <a:t>C</a:t>
            </a:r>
            <a:r>
              <a:rPr lang="zh-CN" altLang="en-US"/>
              <a:t>，</a:t>
            </a:r>
            <a:r>
              <a:rPr lang="en-US" altLang="zh-CN"/>
              <a:t>COBOL</a:t>
            </a:r>
            <a:r>
              <a:rPr lang="zh-CN" altLang="en-US"/>
              <a:t>中通过嵌入</a:t>
            </a:r>
            <a:r>
              <a:rPr lang="en-US" altLang="zh-CN"/>
              <a:t>SQL</a:t>
            </a:r>
            <a:r>
              <a:rPr lang="zh-CN" altLang="en-US"/>
              <a:t>语句、</a:t>
            </a:r>
            <a:r>
              <a:rPr lang="en-US" altLang="zh-CN"/>
              <a:t>PL/SQL</a:t>
            </a:r>
            <a:r>
              <a:rPr lang="zh-CN" altLang="en-US"/>
              <a:t>语句访问数据库</a:t>
            </a:r>
          </a:p>
          <a:p>
            <a:r>
              <a:rPr lang="en-US" altLang="zh-CN"/>
              <a:t>ORACLE</a:t>
            </a:r>
            <a:r>
              <a:rPr lang="zh-CN" altLang="en-US"/>
              <a:t>调用接口</a:t>
            </a:r>
          </a:p>
          <a:p>
            <a:pPr lvl="1"/>
            <a:r>
              <a:rPr lang="zh-CN" altLang="en-US"/>
              <a:t>允许高级程序设计语言程序通过嵌入函数访问数据库</a:t>
            </a:r>
          </a:p>
        </p:txBody>
      </p:sp>
      <p:sp>
        <p:nvSpPr>
          <p:cNvPr id="4" name="矩形 3">
            <a:extLst>
              <a:ext uri="{FF2B5EF4-FFF2-40B4-BE49-F238E27FC236}">
                <a16:creationId xmlns:a16="http://schemas.microsoft.com/office/drawing/2014/main" id="{91A2A085-9F5F-4D29-B665-3CC8CCA085B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8E2B1D9-E78C-4DF7-8EE1-AF8F21DCD40E}"/>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0754720B-62EA-49CB-9221-03131DF4140C}"/>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223046320"/>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5D94DA4-43B3-4622-BA2E-DD04DAD16E2C}"/>
              </a:ext>
            </a:extLst>
          </p:cNvPr>
          <p:cNvSpPr>
            <a:spLocks noGrp="1" noChangeArrowheads="1"/>
          </p:cNvSpPr>
          <p:nvPr>
            <p:ph type="title"/>
          </p:nvPr>
        </p:nvSpPr>
        <p:spPr/>
        <p:txBody>
          <a:bodyPr/>
          <a:lstStyle/>
          <a:p>
            <a:r>
              <a:rPr lang="en-US" altLang="zh-CN"/>
              <a:t>5. ORACLE</a:t>
            </a:r>
            <a:r>
              <a:rPr lang="zh-CN" altLang="en-US"/>
              <a:t>连接产品</a:t>
            </a:r>
          </a:p>
        </p:txBody>
      </p:sp>
      <p:sp>
        <p:nvSpPr>
          <p:cNvPr id="31747" name="Rectangle 3">
            <a:extLst>
              <a:ext uri="{FF2B5EF4-FFF2-40B4-BE49-F238E27FC236}">
                <a16:creationId xmlns:a16="http://schemas.microsoft.com/office/drawing/2014/main" id="{0E941C01-C47A-4365-BD24-D8A244129300}"/>
              </a:ext>
            </a:extLst>
          </p:cNvPr>
          <p:cNvSpPr>
            <a:spLocks noGrp="1" noChangeArrowheads="1"/>
          </p:cNvSpPr>
          <p:nvPr>
            <p:ph type="body" idx="1"/>
          </p:nvPr>
        </p:nvSpPr>
        <p:spPr/>
        <p:txBody>
          <a:bodyPr/>
          <a:lstStyle/>
          <a:p>
            <a:r>
              <a:rPr lang="en-US" altLang="zh-CN"/>
              <a:t>SQL*Net</a:t>
            </a:r>
          </a:p>
          <a:p>
            <a:pPr lvl="1"/>
            <a:r>
              <a:rPr lang="zh-CN" altLang="en-US"/>
              <a:t>负责客户机与网络服务器之间网络通信的产品，它使得客户机算计上的</a:t>
            </a:r>
            <a:r>
              <a:rPr lang="en-US" altLang="zh-CN"/>
              <a:t>ORACLE</a:t>
            </a:r>
            <a:r>
              <a:rPr lang="zh-CN" altLang="en-US"/>
              <a:t>应用开发工具能够访问远程的</a:t>
            </a:r>
            <a:r>
              <a:rPr lang="en-US" altLang="zh-CN"/>
              <a:t>ORACLE</a:t>
            </a:r>
            <a:r>
              <a:rPr lang="zh-CN" altLang="en-US"/>
              <a:t>数据库服务器中的数据</a:t>
            </a:r>
          </a:p>
          <a:p>
            <a:pPr lvl="1"/>
            <a:r>
              <a:rPr lang="zh-CN" altLang="en-US"/>
              <a:t>允许客户机和服务器是异构计算机和操作系统，并支持</a:t>
            </a:r>
            <a:r>
              <a:rPr lang="en-US" altLang="zh-CN"/>
              <a:t>TCT/IP</a:t>
            </a:r>
            <a:r>
              <a:rPr lang="zh-CN" altLang="en-US"/>
              <a:t>等多种网络通信协议</a:t>
            </a:r>
          </a:p>
        </p:txBody>
      </p:sp>
      <p:sp>
        <p:nvSpPr>
          <p:cNvPr id="4" name="矩形 3">
            <a:extLst>
              <a:ext uri="{FF2B5EF4-FFF2-40B4-BE49-F238E27FC236}">
                <a16:creationId xmlns:a16="http://schemas.microsoft.com/office/drawing/2014/main" id="{A0EFF8C1-979E-4F2D-8BC1-304AA12A36F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8440206-6015-4B31-82AB-50953AAD2B42}"/>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1B21F987-86F5-47B5-A100-DF4A96C83013}"/>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424970990"/>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8BC97E0-1046-40D8-AD76-4342797C78BA}"/>
              </a:ext>
            </a:extLst>
          </p:cNvPr>
          <p:cNvSpPr>
            <a:spLocks noGrp="1" noChangeArrowheads="1"/>
          </p:cNvSpPr>
          <p:nvPr>
            <p:ph type="title"/>
          </p:nvPr>
        </p:nvSpPr>
        <p:spPr/>
        <p:txBody>
          <a:bodyPr/>
          <a:lstStyle/>
          <a:p>
            <a:r>
              <a:rPr lang="en-US" altLang="zh-CN"/>
              <a:t>ORACLE</a:t>
            </a:r>
            <a:r>
              <a:rPr lang="zh-CN" altLang="en-US"/>
              <a:t>连接产品（续）</a:t>
            </a:r>
          </a:p>
        </p:txBody>
      </p:sp>
      <p:sp>
        <p:nvSpPr>
          <p:cNvPr id="32771" name="Rectangle 3">
            <a:extLst>
              <a:ext uri="{FF2B5EF4-FFF2-40B4-BE49-F238E27FC236}">
                <a16:creationId xmlns:a16="http://schemas.microsoft.com/office/drawing/2014/main" id="{26D37BFB-6BF5-4B8B-8927-7A0C85926C7B}"/>
              </a:ext>
            </a:extLst>
          </p:cNvPr>
          <p:cNvSpPr>
            <a:spLocks noGrp="1" noChangeArrowheads="1"/>
          </p:cNvSpPr>
          <p:nvPr>
            <p:ph type="body" idx="1"/>
          </p:nvPr>
        </p:nvSpPr>
        <p:spPr/>
        <p:txBody>
          <a:bodyPr/>
          <a:lstStyle/>
          <a:p>
            <a:r>
              <a:rPr lang="en-US" altLang="zh-CN"/>
              <a:t>ORACLE</a:t>
            </a:r>
            <a:r>
              <a:rPr lang="zh-CN" altLang="en-US"/>
              <a:t>多协议转换器</a:t>
            </a:r>
          </a:p>
          <a:p>
            <a:pPr lvl="1"/>
            <a:r>
              <a:rPr lang="en-US" altLang="zh-CN"/>
              <a:t>ORACLE7</a:t>
            </a:r>
            <a:r>
              <a:rPr lang="zh-CN" altLang="en-US"/>
              <a:t>支持所有主要的网络协议</a:t>
            </a:r>
          </a:p>
          <a:p>
            <a:pPr lvl="1"/>
            <a:r>
              <a:rPr lang="zh-CN" altLang="en-US"/>
              <a:t>允许异种网络的多协议转换</a:t>
            </a:r>
          </a:p>
          <a:p>
            <a:pPr lvl="1"/>
            <a:r>
              <a:rPr lang="zh-CN" altLang="en-US"/>
              <a:t>提供协议透明性</a:t>
            </a:r>
          </a:p>
          <a:p>
            <a:pPr lvl="1"/>
            <a:r>
              <a:rPr lang="zh-CN" altLang="en-US"/>
              <a:t>拥有自动的可选网络路由选择</a:t>
            </a:r>
          </a:p>
        </p:txBody>
      </p:sp>
      <p:sp>
        <p:nvSpPr>
          <p:cNvPr id="4" name="矩形 3">
            <a:extLst>
              <a:ext uri="{FF2B5EF4-FFF2-40B4-BE49-F238E27FC236}">
                <a16:creationId xmlns:a16="http://schemas.microsoft.com/office/drawing/2014/main" id="{323672A5-1DE1-4DAC-BB80-0F419B481FC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2F64AF5-1C84-46C8-B56F-D7065B07A804}"/>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D0351A69-C7F2-4F43-A1BE-9006B0DD1AFA}"/>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454473139"/>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7D2F671-7A9B-4255-A881-E9B6CED76C24}"/>
              </a:ext>
            </a:extLst>
          </p:cNvPr>
          <p:cNvSpPr>
            <a:spLocks noGrp="1" noChangeArrowheads="1"/>
          </p:cNvSpPr>
          <p:nvPr>
            <p:ph type="title"/>
          </p:nvPr>
        </p:nvSpPr>
        <p:spPr/>
        <p:txBody>
          <a:bodyPr/>
          <a:lstStyle/>
          <a:p>
            <a:r>
              <a:rPr lang="en-US" altLang="zh-CN"/>
              <a:t>ORACLE</a:t>
            </a:r>
            <a:r>
              <a:rPr lang="zh-CN" altLang="en-US"/>
              <a:t>连接产品（续）</a:t>
            </a:r>
          </a:p>
        </p:txBody>
      </p:sp>
      <p:sp>
        <p:nvSpPr>
          <p:cNvPr id="33795" name="Rectangle 3">
            <a:extLst>
              <a:ext uri="{FF2B5EF4-FFF2-40B4-BE49-F238E27FC236}">
                <a16:creationId xmlns:a16="http://schemas.microsoft.com/office/drawing/2014/main" id="{853E649A-B85B-4A76-BC47-C7357B9DDE69}"/>
              </a:ext>
            </a:extLst>
          </p:cNvPr>
          <p:cNvSpPr>
            <a:spLocks noGrp="1" noChangeArrowheads="1"/>
          </p:cNvSpPr>
          <p:nvPr>
            <p:ph type="body" idx="1"/>
          </p:nvPr>
        </p:nvSpPr>
        <p:spPr/>
        <p:txBody>
          <a:bodyPr/>
          <a:lstStyle/>
          <a:p>
            <a:r>
              <a:rPr lang="en-US" altLang="zh-CN"/>
              <a:t>ORACLE</a:t>
            </a:r>
            <a:r>
              <a:rPr lang="zh-CN" altLang="en-US"/>
              <a:t>开放式网关</a:t>
            </a:r>
          </a:p>
          <a:p>
            <a:pPr lvl="1"/>
            <a:r>
              <a:rPr lang="zh-CN" altLang="en-US"/>
              <a:t>能把多种数据源集成一个整体，使得应用程序不做任何修改就能运行在非</a:t>
            </a:r>
            <a:r>
              <a:rPr lang="en-US" altLang="zh-CN"/>
              <a:t>ORACLE</a:t>
            </a:r>
            <a:r>
              <a:rPr lang="zh-CN" altLang="en-US"/>
              <a:t>数据源上</a:t>
            </a:r>
          </a:p>
          <a:p>
            <a:pPr lvl="1"/>
            <a:r>
              <a:rPr lang="zh-CN" altLang="en-US"/>
              <a:t>包括透明网关和过程化网关</a:t>
            </a:r>
          </a:p>
        </p:txBody>
      </p:sp>
      <p:sp>
        <p:nvSpPr>
          <p:cNvPr id="4" name="矩形 3">
            <a:extLst>
              <a:ext uri="{FF2B5EF4-FFF2-40B4-BE49-F238E27FC236}">
                <a16:creationId xmlns:a16="http://schemas.microsoft.com/office/drawing/2014/main" id="{19F67C35-D70B-4A1E-A6DC-D8EFBA0859B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E983B15-EE80-44CD-ACF2-74ED3FD6F933}"/>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58F78F53-D30E-445B-8B41-BF59BCDDAF49}"/>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984506754"/>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FC90402-0C2C-4BBE-954D-9B74A55DDFF7}"/>
              </a:ext>
            </a:extLst>
          </p:cNvPr>
          <p:cNvSpPr>
            <a:spLocks noGrp="1" noChangeArrowheads="1"/>
          </p:cNvSpPr>
          <p:nvPr>
            <p:ph type="title"/>
          </p:nvPr>
        </p:nvSpPr>
        <p:spPr/>
        <p:txBody>
          <a:bodyPr/>
          <a:lstStyle/>
          <a:p>
            <a:r>
              <a:rPr lang="en-US" altLang="zh-CN" sz="4000"/>
              <a:t>6. ORACLE</a:t>
            </a:r>
            <a:r>
              <a:rPr lang="zh-CN" altLang="en-US" sz="4000"/>
              <a:t>的数据仓库解决方案</a:t>
            </a:r>
          </a:p>
        </p:txBody>
      </p:sp>
      <p:sp>
        <p:nvSpPr>
          <p:cNvPr id="34819" name="Rectangle 3">
            <a:extLst>
              <a:ext uri="{FF2B5EF4-FFF2-40B4-BE49-F238E27FC236}">
                <a16:creationId xmlns:a16="http://schemas.microsoft.com/office/drawing/2014/main" id="{875E223C-9E9F-4385-8386-29A76E660E15}"/>
              </a:ext>
            </a:extLst>
          </p:cNvPr>
          <p:cNvSpPr>
            <a:spLocks noGrp="1" noChangeArrowheads="1"/>
          </p:cNvSpPr>
          <p:nvPr>
            <p:ph type="body" idx="1"/>
          </p:nvPr>
        </p:nvSpPr>
        <p:spPr>
          <a:xfrm>
            <a:off x="990600" y="1828800"/>
            <a:ext cx="7772400" cy="4479925"/>
          </a:xfrm>
        </p:spPr>
        <p:txBody>
          <a:bodyPr/>
          <a:lstStyle/>
          <a:p>
            <a:pPr>
              <a:lnSpc>
                <a:spcPct val="90000"/>
              </a:lnSpc>
            </a:pPr>
            <a:r>
              <a:rPr lang="en-US" altLang="zh-CN" sz="2800"/>
              <a:t>OracleOLAP</a:t>
            </a:r>
            <a:r>
              <a:rPr lang="zh-CN" altLang="en-US" sz="2800"/>
              <a:t>产品，包括服务器端的</a:t>
            </a:r>
            <a:r>
              <a:rPr lang="en-US" altLang="zh-CN" sz="2800"/>
              <a:t>Oracle Express Server</a:t>
            </a:r>
            <a:r>
              <a:rPr lang="zh-CN" altLang="en-US" sz="2800"/>
              <a:t>选件与客户端的</a:t>
            </a:r>
            <a:r>
              <a:rPr lang="en-US" altLang="zh-CN" sz="2800"/>
              <a:t>Oracle Express Object</a:t>
            </a:r>
            <a:r>
              <a:rPr lang="zh-CN" altLang="en-US" sz="2800"/>
              <a:t>和</a:t>
            </a:r>
            <a:r>
              <a:rPr lang="en-US" altLang="zh-CN" sz="2800"/>
              <a:t>Oracle Express Analyzer</a:t>
            </a:r>
            <a:r>
              <a:rPr lang="zh-CN" altLang="en-US" sz="2800"/>
              <a:t>工具</a:t>
            </a:r>
          </a:p>
          <a:p>
            <a:pPr lvl="1">
              <a:lnSpc>
                <a:spcPct val="90000"/>
              </a:lnSpc>
            </a:pPr>
            <a:r>
              <a:rPr lang="en-US" altLang="zh-CN" sz="2400"/>
              <a:t>Oracle Express Server </a:t>
            </a:r>
            <a:r>
              <a:rPr lang="zh-CN" altLang="en-US" sz="2400"/>
              <a:t>是一个联机分析处理服务器，基于多维数据模型，支持用户进行多维数据分析，获取决策信息，对数据进行了结构化处理，形成多位数组，同时它提供了对第三方软件开放的编程接口</a:t>
            </a:r>
          </a:p>
          <a:p>
            <a:pPr lvl="1">
              <a:lnSpc>
                <a:spcPct val="90000"/>
              </a:lnSpc>
            </a:pPr>
            <a:r>
              <a:rPr lang="en-US" altLang="zh-CN" sz="2400"/>
              <a:t>Oracle Express Object</a:t>
            </a:r>
            <a:r>
              <a:rPr lang="zh-CN" altLang="en-US" sz="2400"/>
              <a:t>开发人员使用的生成</a:t>
            </a:r>
            <a:r>
              <a:rPr lang="en-US" altLang="zh-CN" sz="2400"/>
              <a:t>OLAP</a:t>
            </a:r>
            <a:r>
              <a:rPr lang="zh-CN" altLang="en-US" sz="2400"/>
              <a:t>应用软件的可视化工具</a:t>
            </a:r>
          </a:p>
          <a:p>
            <a:pPr lvl="1">
              <a:lnSpc>
                <a:spcPct val="90000"/>
              </a:lnSpc>
            </a:pPr>
            <a:r>
              <a:rPr lang="en-US" altLang="zh-CN" sz="2400"/>
              <a:t>Oracle Express Analyzer</a:t>
            </a:r>
            <a:r>
              <a:rPr lang="zh-CN" altLang="en-US" sz="2400"/>
              <a:t>用于扩充使用</a:t>
            </a:r>
            <a:r>
              <a:rPr lang="en-US" altLang="zh-CN" sz="2400"/>
              <a:t>Oracle Express Object</a:t>
            </a:r>
            <a:r>
              <a:rPr lang="zh-CN" altLang="en-US" sz="2400"/>
              <a:t>编写的应用软件</a:t>
            </a:r>
          </a:p>
        </p:txBody>
      </p:sp>
      <p:sp>
        <p:nvSpPr>
          <p:cNvPr id="4" name="矩形 3">
            <a:extLst>
              <a:ext uri="{FF2B5EF4-FFF2-40B4-BE49-F238E27FC236}">
                <a16:creationId xmlns:a16="http://schemas.microsoft.com/office/drawing/2014/main" id="{54A33B10-52E7-4D75-A9E5-49C4C645ADC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237586B-BA0A-4036-8FB4-2C46D7648B94}"/>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6C212FB4-2DA2-45A2-ABD6-590249DD2E0C}"/>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77890701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8FEF6E9-5A59-48CD-880A-E19D3D519A07}"/>
              </a:ext>
            </a:extLst>
          </p:cNvPr>
          <p:cNvSpPr>
            <a:spLocks noGrp="1" noChangeArrowheads="1"/>
          </p:cNvSpPr>
          <p:nvPr>
            <p:ph type="title"/>
          </p:nvPr>
        </p:nvSpPr>
        <p:spPr/>
        <p:txBody>
          <a:bodyPr/>
          <a:lstStyle/>
          <a:p>
            <a:r>
              <a:rPr lang="zh-CN" altLang="en-US" sz="4000"/>
              <a:t>第</a:t>
            </a:r>
            <a:r>
              <a:rPr lang="en-US" altLang="zh-CN" sz="4000"/>
              <a:t>7</a:t>
            </a:r>
            <a:r>
              <a:rPr lang="zh-CN" altLang="en-US" sz="4000"/>
              <a:t>章 关系数据库管理系统实例</a:t>
            </a:r>
          </a:p>
        </p:txBody>
      </p:sp>
      <p:sp>
        <p:nvSpPr>
          <p:cNvPr id="8195" name="Rectangle 3">
            <a:extLst>
              <a:ext uri="{FF2B5EF4-FFF2-40B4-BE49-F238E27FC236}">
                <a16:creationId xmlns:a16="http://schemas.microsoft.com/office/drawing/2014/main" id="{9B35C6EB-730B-43F8-A441-627F2857DE75}"/>
              </a:ext>
            </a:extLst>
          </p:cNvPr>
          <p:cNvSpPr>
            <a:spLocks noGrp="1" noChangeArrowheads="1"/>
          </p:cNvSpPr>
          <p:nvPr>
            <p:ph type="body" idx="1"/>
          </p:nvPr>
        </p:nvSpPr>
        <p:spPr/>
        <p:txBody>
          <a:bodyPr/>
          <a:lstStyle/>
          <a:p>
            <a:r>
              <a:rPr lang="en-US" altLang="zh-CN">
                <a:solidFill>
                  <a:schemeClr val="accent2"/>
                </a:solidFill>
              </a:rPr>
              <a:t>7.1 </a:t>
            </a:r>
            <a:r>
              <a:rPr lang="zh-CN" altLang="en-US">
                <a:solidFill>
                  <a:schemeClr val="accent2"/>
                </a:solidFill>
              </a:rPr>
              <a:t>关系数据库管理系统产品概述</a:t>
            </a:r>
          </a:p>
          <a:p>
            <a:r>
              <a:rPr lang="en-US" altLang="zh-CN"/>
              <a:t>7.2 ORACLE</a:t>
            </a:r>
          </a:p>
          <a:p>
            <a:r>
              <a:rPr lang="en-US" altLang="zh-CN"/>
              <a:t>7.3 SYBASE</a:t>
            </a:r>
          </a:p>
          <a:p>
            <a:r>
              <a:rPr lang="en-US" altLang="zh-CN"/>
              <a:t>7.4 INFORMIX</a:t>
            </a:r>
          </a:p>
          <a:p>
            <a:r>
              <a:rPr lang="en-US" altLang="zh-CN"/>
              <a:t>7.5 DB2</a:t>
            </a:r>
          </a:p>
          <a:p>
            <a:r>
              <a:rPr lang="en-US" altLang="zh-CN"/>
              <a:t>7.6 INGERS</a:t>
            </a:r>
          </a:p>
        </p:txBody>
      </p:sp>
      <p:sp>
        <p:nvSpPr>
          <p:cNvPr id="7" name="矩形 6">
            <a:extLst>
              <a:ext uri="{FF2B5EF4-FFF2-40B4-BE49-F238E27FC236}">
                <a16:creationId xmlns:a16="http://schemas.microsoft.com/office/drawing/2014/main" id="{CAC9A3FE-EBB2-4B81-B0E2-05182984111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A7E05919-004B-4668-88A4-B81475D4E2EF}"/>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目录</a:t>
            </a:r>
          </a:p>
        </p:txBody>
      </p:sp>
      <p:sp>
        <p:nvSpPr>
          <p:cNvPr id="9" name="文本框 22">
            <a:extLst>
              <a:ext uri="{FF2B5EF4-FFF2-40B4-BE49-F238E27FC236}">
                <a16:creationId xmlns:a16="http://schemas.microsoft.com/office/drawing/2014/main" id="{F7202CF7-52F3-4D2F-9AA8-0410D6073381}"/>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87126280"/>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428637A-8463-4EF5-A88A-FBC460A769C0}"/>
              </a:ext>
            </a:extLst>
          </p:cNvPr>
          <p:cNvSpPr>
            <a:spLocks noGrp="1" noChangeArrowheads="1"/>
          </p:cNvSpPr>
          <p:nvPr>
            <p:ph type="title"/>
          </p:nvPr>
        </p:nvSpPr>
        <p:spPr/>
        <p:txBody>
          <a:bodyPr/>
          <a:lstStyle/>
          <a:p>
            <a:r>
              <a:rPr lang="en-US" altLang="zh-CN" sz="4000"/>
              <a:t>7. ORACLE</a:t>
            </a:r>
            <a:r>
              <a:rPr lang="zh-CN" altLang="en-US" sz="4000"/>
              <a:t>的</a:t>
            </a:r>
            <a:r>
              <a:rPr lang="en-US" altLang="zh-CN" sz="4000"/>
              <a:t>Internet</a:t>
            </a:r>
            <a:r>
              <a:rPr lang="zh-CN" altLang="en-US" sz="4000"/>
              <a:t>解决方案</a:t>
            </a:r>
          </a:p>
        </p:txBody>
      </p:sp>
      <p:sp>
        <p:nvSpPr>
          <p:cNvPr id="35843" name="Rectangle 3">
            <a:extLst>
              <a:ext uri="{FF2B5EF4-FFF2-40B4-BE49-F238E27FC236}">
                <a16:creationId xmlns:a16="http://schemas.microsoft.com/office/drawing/2014/main" id="{AEDFF5A0-C8EA-44C4-A741-09F172787C85}"/>
              </a:ext>
            </a:extLst>
          </p:cNvPr>
          <p:cNvSpPr>
            <a:spLocks noGrp="1" noChangeArrowheads="1"/>
          </p:cNvSpPr>
          <p:nvPr>
            <p:ph type="body" idx="1"/>
          </p:nvPr>
        </p:nvSpPr>
        <p:spPr/>
        <p:txBody>
          <a:bodyPr/>
          <a:lstStyle/>
          <a:p>
            <a:r>
              <a:rPr lang="en-US" altLang="zh-CN" sz="2800"/>
              <a:t>Oracle  WebServer 1.0 </a:t>
            </a:r>
            <a:r>
              <a:rPr lang="zh-CN" altLang="en-US" sz="2800"/>
              <a:t>主要由</a:t>
            </a:r>
            <a:r>
              <a:rPr lang="en-US" altLang="zh-CN" sz="2800"/>
              <a:t>Oracle WebListener</a:t>
            </a:r>
            <a:r>
              <a:rPr lang="zh-CN" altLang="en-US" sz="2800"/>
              <a:t>， </a:t>
            </a:r>
            <a:r>
              <a:rPr lang="en-US" altLang="zh-CN" sz="2800"/>
              <a:t>Oracle WebAgent</a:t>
            </a:r>
            <a:r>
              <a:rPr lang="zh-CN" altLang="en-US" sz="2800"/>
              <a:t>和</a:t>
            </a:r>
            <a:r>
              <a:rPr lang="en-US" altLang="zh-CN" sz="2800"/>
              <a:t>ORACLE7 </a:t>
            </a:r>
            <a:r>
              <a:rPr lang="zh-CN" altLang="en-US" sz="2800"/>
              <a:t>服务器部分组成</a:t>
            </a:r>
          </a:p>
          <a:p>
            <a:pPr lvl="1"/>
            <a:r>
              <a:rPr lang="en-US" altLang="zh-CN" sz="2400"/>
              <a:t>Oracle WebListener </a:t>
            </a:r>
            <a:r>
              <a:rPr lang="zh-CN" altLang="en-US" sz="2400"/>
              <a:t>是一个具有图片</a:t>
            </a:r>
            <a:r>
              <a:rPr lang="en-US" altLang="zh-CN" sz="2400"/>
              <a:t>HTTP</a:t>
            </a:r>
            <a:r>
              <a:rPr lang="zh-CN" altLang="en-US" sz="2400"/>
              <a:t>服务器功能的进程，用于接受从</a:t>
            </a:r>
            <a:r>
              <a:rPr lang="en-US" altLang="zh-CN" sz="2400"/>
              <a:t>WEB</a:t>
            </a:r>
            <a:r>
              <a:rPr lang="zh-CN" altLang="en-US" sz="2400"/>
              <a:t>浏览器上发出的用户查询请求，并将查询结果返回给用户</a:t>
            </a:r>
          </a:p>
          <a:p>
            <a:pPr lvl="1"/>
            <a:r>
              <a:rPr lang="en-US" altLang="zh-CN" sz="2400"/>
              <a:t>Oracle WebAgent </a:t>
            </a:r>
            <a:r>
              <a:rPr lang="zh-CN" altLang="en-US" sz="2400"/>
              <a:t>是用功用网关接口实现的过程化网关，负责</a:t>
            </a:r>
            <a:r>
              <a:rPr lang="en-US" altLang="zh-CN" sz="2400"/>
              <a:t>web</a:t>
            </a:r>
            <a:r>
              <a:rPr lang="zh-CN" altLang="en-US" sz="2400"/>
              <a:t>与</a:t>
            </a:r>
            <a:r>
              <a:rPr lang="en-US" altLang="zh-CN" sz="2400"/>
              <a:t>oracle7 </a:t>
            </a:r>
            <a:r>
              <a:rPr lang="zh-CN" altLang="en-US" sz="2400"/>
              <a:t>数据库之间的集成</a:t>
            </a:r>
          </a:p>
        </p:txBody>
      </p:sp>
      <p:sp>
        <p:nvSpPr>
          <p:cNvPr id="4" name="矩形 3">
            <a:extLst>
              <a:ext uri="{FF2B5EF4-FFF2-40B4-BE49-F238E27FC236}">
                <a16:creationId xmlns:a16="http://schemas.microsoft.com/office/drawing/2014/main" id="{3898AA2C-C413-41E7-B2F4-EBD42CB9B99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FE8B41A-1C06-4F2A-ABE1-5045DD50BFCF}"/>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11012EA7-5857-4DC1-A2F2-297D5997817B}"/>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86106651"/>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9DB9D78-AA89-48D6-838F-3CD182382F1A}"/>
              </a:ext>
            </a:extLst>
          </p:cNvPr>
          <p:cNvSpPr>
            <a:spLocks noGrp="1" noChangeArrowheads="1"/>
          </p:cNvSpPr>
          <p:nvPr>
            <p:ph type="title"/>
          </p:nvPr>
        </p:nvSpPr>
        <p:spPr/>
        <p:txBody>
          <a:bodyPr/>
          <a:lstStyle/>
          <a:p>
            <a:r>
              <a:rPr lang="en-US" altLang="zh-CN" sz="4000"/>
              <a:t>ORACLE</a:t>
            </a:r>
            <a:r>
              <a:rPr lang="zh-CN" altLang="en-US" sz="4000"/>
              <a:t>的</a:t>
            </a:r>
            <a:r>
              <a:rPr lang="en-US" altLang="zh-CN" sz="4000"/>
              <a:t>Internet</a:t>
            </a:r>
            <a:r>
              <a:rPr lang="zh-CN" altLang="en-US" sz="4000"/>
              <a:t>解决方案（续）</a:t>
            </a:r>
          </a:p>
        </p:txBody>
      </p:sp>
      <p:sp>
        <p:nvSpPr>
          <p:cNvPr id="36867" name="Rectangle 3">
            <a:extLst>
              <a:ext uri="{FF2B5EF4-FFF2-40B4-BE49-F238E27FC236}">
                <a16:creationId xmlns:a16="http://schemas.microsoft.com/office/drawing/2014/main" id="{A2D85DB4-DF02-4669-937C-65E622691C2D}"/>
              </a:ext>
            </a:extLst>
          </p:cNvPr>
          <p:cNvSpPr>
            <a:spLocks noGrp="1" noChangeArrowheads="1"/>
          </p:cNvSpPr>
          <p:nvPr>
            <p:ph type="body" idx="1"/>
          </p:nvPr>
        </p:nvSpPr>
        <p:spPr>
          <a:xfrm>
            <a:off x="971550" y="1844675"/>
            <a:ext cx="7772400" cy="4464050"/>
          </a:xfrm>
        </p:spPr>
        <p:txBody>
          <a:bodyPr/>
          <a:lstStyle/>
          <a:p>
            <a:r>
              <a:rPr lang="en-US" altLang="zh-CN" sz="2600"/>
              <a:t>Oracle  WebServer 2.0 </a:t>
            </a:r>
            <a:r>
              <a:rPr lang="zh-CN" altLang="en-US" sz="2600"/>
              <a:t>增加了</a:t>
            </a:r>
            <a:r>
              <a:rPr lang="en-US" altLang="zh-CN" sz="2600"/>
              <a:t>JAVA</a:t>
            </a:r>
            <a:r>
              <a:rPr lang="zh-CN" altLang="en-US" sz="2600"/>
              <a:t>解释器和</a:t>
            </a:r>
            <a:r>
              <a:rPr lang="en-US" altLang="zh-CN" sz="2600"/>
              <a:t>LiveHTML</a:t>
            </a:r>
            <a:r>
              <a:rPr lang="zh-CN" altLang="en-US" sz="2600"/>
              <a:t>解释器，使其能支持多种语言</a:t>
            </a:r>
          </a:p>
          <a:p>
            <a:r>
              <a:rPr lang="zh-CN" altLang="en-US" sz="2600"/>
              <a:t>由</a:t>
            </a:r>
            <a:r>
              <a:rPr lang="en-US" altLang="zh-CN" sz="2600"/>
              <a:t>Web Request Broker(WRB), WebServer SDK </a:t>
            </a:r>
            <a:r>
              <a:rPr lang="zh-CN" altLang="en-US" sz="2600"/>
              <a:t>和</a:t>
            </a:r>
            <a:r>
              <a:rPr lang="en-US" altLang="zh-CN" sz="2600"/>
              <a:t>Webserver</a:t>
            </a:r>
            <a:r>
              <a:rPr lang="zh-CN" altLang="en-US" sz="2600"/>
              <a:t>管理工具组成</a:t>
            </a:r>
          </a:p>
          <a:p>
            <a:pPr lvl="1"/>
            <a:r>
              <a:rPr lang="en-US" altLang="zh-CN" sz="2600"/>
              <a:t>WRB</a:t>
            </a:r>
            <a:r>
              <a:rPr lang="zh-CN" altLang="en-US" sz="2600"/>
              <a:t>是一个多线索多进程的</a:t>
            </a:r>
            <a:r>
              <a:rPr lang="en-US" altLang="zh-CN" sz="2600"/>
              <a:t>HTTP</a:t>
            </a:r>
            <a:r>
              <a:rPr lang="zh-CN" altLang="en-US" sz="2600"/>
              <a:t>服务器</a:t>
            </a:r>
          </a:p>
          <a:p>
            <a:pPr lvl="1"/>
            <a:r>
              <a:rPr lang="en-US" altLang="zh-CN" sz="2600"/>
              <a:t>WebServer SDK </a:t>
            </a:r>
            <a:r>
              <a:rPr lang="zh-CN" altLang="en-US" sz="2600"/>
              <a:t>是一个开放的应用开发环境，封装了</a:t>
            </a:r>
            <a:r>
              <a:rPr lang="en-US" altLang="zh-CN" sz="2600"/>
              <a:t>WRB</a:t>
            </a:r>
            <a:r>
              <a:rPr lang="zh-CN" altLang="en-US" sz="2600"/>
              <a:t>应用编程接口，允许用户使用</a:t>
            </a:r>
            <a:r>
              <a:rPr lang="en-US" altLang="zh-CN" sz="2600"/>
              <a:t>JAVA</a:t>
            </a:r>
            <a:r>
              <a:rPr lang="zh-CN" altLang="en-US" sz="2600"/>
              <a:t>， </a:t>
            </a:r>
            <a:r>
              <a:rPr lang="en-US" altLang="zh-CN" sz="2600"/>
              <a:t>LiveHTML</a:t>
            </a:r>
            <a:r>
              <a:rPr lang="zh-CN" altLang="en-US" sz="2600"/>
              <a:t>， </a:t>
            </a:r>
            <a:r>
              <a:rPr lang="en-US" altLang="zh-CN" sz="2600"/>
              <a:t>C</a:t>
            </a:r>
            <a:r>
              <a:rPr lang="zh-CN" altLang="en-US" sz="2600"/>
              <a:t>＋＋等</a:t>
            </a:r>
            <a:r>
              <a:rPr lang="en-US" altLang="zh-CN" sz="2600"/>
              <a:t>web</a:t>
            </a:r>
            <a:r>
              <a:rPr lang="zh-CN" altLang="en-US" sz="2600"/>
              <a:t>应用开发工具</a:t>
            </a:r>
          </a:p>
        </p:txBody>
      </p:sp>
      <p:sp>
        <p:nvSpPr>
          <p:cNvPr id="4" name="矩形 3">
            <a:extLst>
              <a:ext uri="{FF2B5EF4-FFF2-40B4-BE49-F238E27FC236}">
                <a16:creationId xmlns:a16="http://schemas.microsoft.com/office/drawing/2014/main" id="{4AA715FB-A5C3-4DDD-ABAF-29E8CDF71C0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49C4242-AB4E-4840-8CC8-D8DC00FF5DDB}"/>
              </a:ext>
            </a:extLst>
          </p:cNvPr>
          <p:cNvSpPr txBox="1">
            <a:spLocks noChangeArrowheads="1"/>
          </p:cNvSpPr>
          <p:nvPr/>
        </p:nvSpPr>
        <p:spPr bwMode="auto">
          <a:xfrm>
            <a:off x="334963" y="49213"/>
            <a:ext cx="1631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7.2 ORACLE</a:t>
            </a:r>
            <a:endParaRPr lang="zh-CN" altLang="en-US" sz="2400" dirty="0">
              <a:solidFill>
                <a:schemeClr val="bg1"/>
              </a:solidFill>
            </a:endParaRPr>
          </a:p>
        </p:txBody>
      </p:sp>
      <p:sp>
        <p:nvSpPr>
          <p:cNvPr id="6" name="文本框 22">
            <a:extLst>
              <a:ext uri="{FF2B5EF4-FFF2-40B4-BE49-F238E27FC236}">
                <a16:creationId xmlns:a16="http://schemas.microsoft.com/office/drawing/2014/main" id="{30231435-4AA2-4346-9148-738F1E214040}"/>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4174322547"/>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9AB4306-0ACC-4889-B852-054BE6CCB1E9}"/>
              </a:ext>
            </a:extLst>
          </p:cNvPr>
          <p:cNvSpPr>
            <a:spLocks noGrp="1" noChangeArrowheads="1"/>
          </p:cNvSpPr>
          <p:nvPr>
            <p:ph type="title"/>
          </p:nvPr>
        </p:nvSpPr>
        <p:spPr/>
        <p:txBody>
          <a:bodyPr/>
          <a:lstStyle/>
          <a:p>
            <a:r>
              <a:rPr lang="zh-CN" altLang="en-US" sz="4000"/>
              <a:t>第</a:t>
            </a:r>
            <a:r>
              <a:rPr lang="en-US" altLang="zh-CN" sz="4000"/>
              <a:t>7</a:t>
            </a:r>
            <a:r>
              <a:rPr lang="zh-CN" altLang="en-US" sz="4000"/>
              <a:t>章 关系数据库管理系统实例</a:t>
            </a:r>
          </a:p>
        </p:txBody>
      </p:sp>
      <p:sp>
        <p:nvSpPr>
          <p:cNvPr id="38915" name="Rectangle 3">
            <a:extLst>
              <a:ext uri="{FF2B5EF4-FFF2-40B4-BE49-F238E27FC236}">
                <a16:creationId xmlns:a16="http://schemas.microsoft.com/office/drawing/2014/main" id="{0768E820-C606-4A27-B111-8A23D332E008}"/>
              </a:ext>
            </a:extLst>
          </p:cNvPr>
          <p:cNvSpPr>
            <a:spLocks noGrp="1" noChangeArrowheads="1"/>
          </p:cNvSpPr>
          <p:nvPr>
            <p:ph type="body" idx="1"/>
          </p:nvPr>
        </p:nvSpPr>
        <p:spPr/>
        <p:txBody>
          <a:bodyPr/>
          <a:lstStyle/>
          <a:p>
            <a:r>
              <a:rPr lang="en-US" altLang="zh-CN"/>
              <a:t>7.1 </a:t>
            </a:r>
            <a:r>
              <a:rPr lang="zh-CN" altLang="en-US"/>
              <a:t>关系数据库管理系统产品概述</a:t>
            </a:r>
          </a:p>
          <a:p>
            <a:r>
              <a:rPr lang="en-US" altLang="zh-CN"/>
              <a:t>7.2 ORACLE</a:t>
            </a:r>
          </a:p>
          <a:p>
            <a:r>
              <a:rPr lang="en-US" altLang="zh-CN">
                <a:solidFill>
                  <a:schemeClr val="accent2"/>
                </a:solidFill>
              </a:rPr>
              <a:t>7.3 SYBASE</a:t>
            </a:r>
          </a:p>
          <a:p>
            <a:r>
              <a:rPr lang="en-US" altLang="zh-CN"/>
              <a:t>7.4 INFORMIX</a:t>
            </a:r>
          </a:p>
          <a:p>
            <a:r>
              <a:rPr lang="en-US" altLang="zh-CN"/>
              <a:t>7.5 DB2</a:t>
            </a:r>
          </a:p>
          <a:p>
            <a:r>
              <a:rPr lang="en-US" altLang="zh-CN"/>
              <a:t>7.6 INGERS</a:t>
            </a:r>
          </a:p>
        </p:txBody>
      </p:sp>
      <p:sp>
        <p:nvSpPr>
          <p:cNvPr id="4" name="矩形 3">
            <a:extLst>
              <a:ext uri="{FF2B5EF4-FFF2-40B4-BE49-F238E27FC236}">
                <a16:creationId xmlns:a16="http://schemas.microsoft.com/office/drawing/2014/main" id="{C4FFF8C5-E1F1-471A-9768-E1B672B6FC0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05AAA87-36D2-4614-A96E-EEA3CD6CDE96}"/>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目录</a:t>
            </a:r>
          </a:p>
        </p:txBody>
      </p:sp>
      <p:sp>
        <p:nvSpPr>
          <p:cNvPr id="6" name="文本框 22">
            <a:extLst>
              <a:ext uri="{FF2B5EF4-FFF2-40B4-BE49-F238E27FC236}">
                <a16:creationId xmlns:a16="http://schemas.microsoft.com/office/drawing/2014/main" id="{B7021C1C-23A1-4C7A-B918-2DB6FA379F6F}"/>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336218785"/>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A8CCA34-D978-4CA5-ABE2-D0DEABA616B1}"/>
              </a:ext>
            </a:extLst>
          </p:cNvPr>
          <p:cNvSpPr>
            <a:spLocks noGrp="1" noChangeArrowheads="1"/>
          </p:cNvSpPr>
          <p:nvPr>
            <p:ph type="title"/>
          </p:nvPr>
        </p:nvSpPr>
        <p:spPr/>
        <p:txBody>
          <a:bodyPr/>
          <a:lstStyle/>
          <a:p>
            <a:r>
              <a:rPr lang="en-US" altLang="zh-CN"/>
              <a:t>7.3 SYBASE</a:t>
            </a:r>
          </a:p>
        </p:txBody>
      </p:sp>
      <p:sp>
        <p:nvSpPr>
          <p:cNvPr id="37891" name="Rectangle 3">
            <a:extLst>
              <a:ext uri="{FF2B5EF4-FFF2-40B4-BE49-F238E27FC236}">
                <a16:creationId xmlns:a16="http://schemas.microsoft.com/office/drawing/2014/main" id="{3E7EDBAF-2735-46A6-8DAE-35FFDB1C2E72}"/>
              </a:ext>
            </a:extLst>
          </p:cNvPr>
          <p:cNvSpPr>
            <a:spLocks noGrp="1" noChangeArrowheads="1"/>
          </p:cNvSpPr>
          <p:nvPr>
            <p:ph type="body" idx="1"/>
          </p:nvPr>
        </p:nvSpPr>
        <p:spPr/>
        <p:txBody>
          <a:bodyPr/>
          <a:lstStyle/>
          <a:p>
            <a:r>
              <a:rPr lang="en-US" altLang="zh-CN"/>
              <a:t>1. Sybase</a:t>
            </a:r>
            <a:r>
              <a:rPr lang="zh-CN" altLang="en-US"/>
              <a:t>公司简介</a:t>
            </a:r>
          </a:p>
          <a:p>
            <a:r>
              <a:rPr lang="en-US" altLang="zh-CN"/>
              <a:t>2. SYBASE</a:t>
            </a:r>
            <a:r>
              <a:rPr lang="zh-CN" altLang="en-US"/>
              <a:t>关系数据库产品</a:t>
            </a:r>
          </a:p>
          <a:p>
            <a:r>
              <a:rPr lang="en-US" altLang="zh-CN"/>
              <a:t>3. SYBASE</a:t>
            </a:r>
            <a:r>
              <a:rPr lang="zh-CN" altLang="en-US"/>
              <a:t>数据库服务器</a:t>
            </a:r>
          </a:p>
          <a:p>
            <a:r>
              <a:rPr lang="en-US" altLang="zh-CN"/>
              <a:t>4. SYBASE</a:t>
            </a:r>
            <a:r>
              <a:rPr lang="zh-CN" altLang="en-US"/>
              <a:t>开发工具</a:t>
            </a:r>
          </a:p>
          <a:p>
            <a:r>
              <a:rPr lang="en-US" altLang="zh-CN"/>
              <a:t>5. SYBASE</a:t>
            </a:r>
            <a:r>
              <a:rPr lang="zh-CN" altLang="en-US"/>
              <a:t>中间件</a:t>
            </a:r>
          </a:p>
          <a:p>
            <a:r>
              <a:rPr lang="en-US" altLang="zh-CN"/>
              <a:t>6. SYBASE</a:t>
            </a:r>
            <a:r>
              <a:rPr lang="zh-CN" altLang="en-US"/>
              <a:t>的数据仓库解决方案</a:t>
            </a:r>
          </a:p>
          <a:p>
            <a:r>
              <a:rPr lang="en-US" altLang="zh-CN"/>
              <a:t>7. SYBASE</a:t>
            </a:r>
            <a:r>
              <a:rPr lang="zh-CN" altLang="en-US"/>
              <a:t>的</a:t>
            </a:r>
            <a:r>
              <a:rPr lang="en-US" altLang="zh-CN"/>
              <a:t>Internet</a:t>
            </a:r>
            <a:r>
              <a:rPr lang="zh-CN" altLang="en-US"/>
              <a:t>解决方案</a:t>
            </a:r>
          </a:p>
        </p:txBody>
      </p:sp>
      <p:sp>
        <p:nvSpPr>
          <p:cNvPr id="4" name="矩形 3">
            <a:extLst>
              <a:ext uri="{FF2B5EF4-FFF2-40B4-BE49-F238E27FC236}">
                <a16:creationId xmlns:a16="http://schemas.microsoft.com/office/drawing/2014/main" id="{DB872FB1-7B7B-4D82-AC86-2A0C936EBEA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018AA9D-CF0F-4155-8960-93E2C956B9AE}"/>
              </a:ext>
            </a:extLst>
          </p:cNvPr>
          <p:cNvSpPr txBox="1">
            <a:spLocks noChangeArrowheads="1"/>
          </p:cNvSpPr>
          <p:nvPr/>
        </p:nvSpPr>
        <p:spPr bwMode="auto">
          <a:xfrm>
            <a:off x="334963" y="49213"/>
            <a:ext cx="156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7.3 SYBASE</a:t>
            </a:r>
            <a:endParaRPr lang="zh-CN" altLang="en-US" sz="2400" dirty="0">
              <a:solidFill>
                <a:schemeClr val="bg1"/>
              </a:solidFill>
            </a:endParaRPr>
          </a:p>
        </p:txBody>
      </p:sp>
      <p:sp>
        <p:nvSpPr>
          <p:cNvPr id="6" name="文本框 22">
            <a:extLst>
              <a:ext uri="{FF2B5EF4-FFF2-40B4-BE49-F238E27FC236}">
                <a16:creationId xmlns:a16="http://schemas.microsoft.com/office/drawing/2014/main" id="{0C517FD9-3550-402C-9AB5-B4D36D72CF36}"/>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362750600"/>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4E9FB1E-8980-4B3B-B567-F2F619007F99}"/>
              </a:ext>
            </a:extLst>
          </p:cNvPr>
          <p:cNvSpPr>
            <a:spLocks noGrp="1" noChangeArrowheads="1"/>
          </p:cNvSpPr>
          <p:nvPr>
            <p:ph type="title"/>
          </p:nvPr>
        </p:nvSpPr>
        <p:spPr/>
        <p:txBody>
          <a:bodyPr/>
          <a:lstStyle/>
          <a:p>
            <a:r>
              <a:rPr lang="en-US" altLang="zh-CN"/>
              <a:t>1. Sybase</a:t>
            </a:r>
            <a:r>
              <a:rPr lang="zh-CN" altLang="en-US"/>
              <a:t>公司简介</a:t>
            </a:r>
          </a:p>
        </p:txBody>
      </p:sp>
      <p:sp>
        <p:nvSpPr>
          <p:cNvPr id="39939" name="Rectangle 3">
            <a:extLst>
              <a:ext uri="{FF2B5EF4-FFF2-40B4-BE49-F238E27FC236}">
                <a16:creationId xmlns:a16="http://schemas.microsoft.com/office/drawing/2014/main" id="{C844DD98-0D89-4C1A-B527-08D0D48B34D1}"/>
              </a:ext>
            </a:extLst>
          </p:cNvPr>
          <p:cNvSpPr>
            <a:spLocks noGrp="1" noChangeArrowheads="1"/>
          </p:cNvSpPr>
          <p:nvPr>
            <p:ph type="body" idx="1"/>
          </p:nvPr>
        </p:nvSpPr>
        <p:spPr/>
        <p:txBody>
          <a:bodyPr/>
          <a:lstStyle/>
          <a:p>
            <a:pPr>
              <a:lnSpc>
                <a:spcPct val="80000"/>
              </a:lnSpc>
            </a:pPr>
            <a:r>
              <a:rPr lang="zh-CN" altLang="en-US" sz="2800"/>
              <a:t>成立于</a:t>
            </a:r>
            <a:r>
              <a:rPr lang="en-US" altLang="zh-CN" sz="2800"/>
              <a:t>1984</a:t>
            </a:r>
            <a:r>
              <a:rPr lang="zh-CN" altLang="en-US" sz="2800"/>
              <a:t>年</a:t>
            </a:r>
            <a:r>
              <a:rPr lang="en-US" altLang="zh-CN" sz="2800"/>
              <a:t>11</a:t>
            </a:r>
            <a:r>
              <a:rPr lang="zh-CN" altLang="en-US" sz="2800"/>
              <a:t>月，推出了支持企业范围的“客户</a:t>
            </a:r>
            <a:r>
              <a:rPr lang="en-US" altLang="zh-CN" sz="2800"/>
              <a:t>/</a:t>
            </a:r>
            <a:r>
              <a:rPr lang="zh-CN" altLang="en-US" sz="2800"/>
              <a:t>服务器体系结构”的数据库系统</a:t>
            </a:r>
          </a:p>
          <a:p>
            <a:pPr>
              <a:lnSpc>
                <a:spcPct val="80000"/>
              </a:lnSpc>
            </a:pPr>
            <a:r>
              <a:rPr lang="en-US" altLang="zh-CN" sz="2800"/>
              <a:t>Sybase</a:t>
            </a:r>
            <a:r>
              <a:rPr lang="zh-CN" altLang="en-US" sz="2800"/>
              <a:t>致力于在通用计算机上研制服务器软件</a:t>
            </a:r>
          </a:p>
          <a:p>
            <a:pPr>
              <a:lnSpc>
                <a:spcPct val="80000"/>
              </a:lnSpc>
            </a:pPr>
            <a:r>
              <a:rPr lang="en-US" altLang="zh-CN" sz="2800"/>
              <a:t>1987</a:t>
            </a:r>
            <a:r>
              <a:rPr lang="zh-CN" altLang="en-US" sz="2800"/>
              <a:t>年推出了</a:t>
            </a:r>
            <a:r>
              <a:rPr lang="en-US" altLang="zh-CN" sz="2800"/>
              <a:t>SYBASE SQL Server</a:t>
            </a:r>
          </a:p>
          <a:p>
            <a:pPr>
              <a:lnSpc>
                <a:spcPct val="80000"/>
              </a:lnSpc>
            </a:pPr>
            <a:r>
              <a:rPr lang="en-US" altLang="zh-CN" sz="2800"/>
              <a:t>Sybase System 11.5 </a:t>
            </a:r>
            <a:r>
              <a:rPr lang="zh-CN" altLang="en-US" sz="2800"/>
              <a:t>是</a:t>
            </a:r>
            <a:r>
              <a:rPr lang="en-US" altLang="zh-CN" sz="2800"/>
              <a:t>Sybase</a:t>
            </a:r>
            <a:r>
              <a:rPr lang="zh-CN" altLang="en-US" sz="2800"/>
              <a:t>公司最新产品，支持企业内各种数据库应用需求</a:t>
            </a:r>
          </a:p>
          <a:p>
            <a:pPr lvl="1">
              <a:lnSpc>
                <a:spcPct val="80000"/>
              </a:lnSpc>
            </a:pPr>
            <a:r>
              <a:rPr lang="zh-CN" altLang="en-US" sz="2400"/>
              <a:t>数据仓库</a:t>
            </a:r>
          </a:p>
          <a:p>
            <a:pPr lvl="1">
              <a:lnSpc>
                <a:spcPct val="80000"/>
              </a:lnSpc>
            </a:pPr>
            <a:r>
              <a:rPr lang="zh-CN" altLang="en-US" sz="2400"/>
              <a:t>联机事务处理</a:t>
            </a:r>
          </a:p>
          <a:p>
            <a:pPr lvl="1">
              <a:lnSpc>
                <a:spcPct val="80000"/>
              </a:lnSpc>
            </a:pPr>
            <a:r>
              <a:rPr lang="zh-CN" altLang="en-US" sz="2400"/>
              <a:t>决策支持系统</a:t>
            </a:r>
          </a:p>
          <a:p>
            <a:pPr lvl="1">
              <a:lnSpc>
                <a:spcPct val="80000"/>
              </a:lnSpc>
            </a:pPr>
            <a:r>
              <a:rPr lang="zh-CN" altLang="en-US" sz="2400"/>
              <a:t>小平台应用</a:t>
            </a:r>
          </a:p>
        </p:txBody>
      </p:sp>
      <p:sp>
        <p:nvSpPr>
          <p:cNvPr id="10" name="矩形 9">
            <a:extLst>
              <a:ext uri="{FF2B5EF4-FFF2-40B4-BE49-F238E27FC236}">
                <a16:creationId xmlns:a16="http://schemas.microsoft.com/office/drawing/2014/main" id="{EF94E807-ED52-4ED2-8DC4-3B9BE7C3B44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11" name="文本框 22">
            <a:extLst>
              <a:ext uri="{FF2B5EF4-FFF2-40B4-BE49-F238E27FC236}">
                <a16:creationId xmlns:a16="http://schemas.microsoft.com/office/drawing/2014/main" id="{7DE5B97E-85F2-450F-B929-BA20223C3493}"/>
              </a:ext>
            </a:extLst>
          </p:cNvPr>
          <p:cNvSpPr txBox="1">
            <a:spLocks noChangeArrowheads="1"/>
          </p:cNvSpPr>
          <p:nvPr/>
        </p:nvSpPr>
        <p:spPr bwMode="auto">
          <a:xfrm>
            <a:off x="334963" y="49213"/>
            <a:ext cx="156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7.3 SYBASE</a:t>
            </a:r>
            <a:endParaRPr lang="zh-CN" altLang="en-US" sz="2400" dirty="0">
              <a:solidFill>
                <a:schemeClr val="bg1"/>
              </a:solidFill>
            </a:endParaRPr>
          </a:p>
        </p:txBody>
      </p:sp>
      <p:sp>
        <p:nvSpPr>
          <p:cNvPr id="12" name="文本框 22">
            <a:extLst>
              <a:ext uri="{FF2B5EF4-FFF2-40B4-BE49-F238E27FC236}">
                <a16:creationId xmlns:a16="http://schemas.microsoft.com/office/drawing/2014/main" id="{C5A4FA96-A57E-4EC5-930E-BC1405BF55FC}"/>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802207857"/>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720ED90-F58B-4FEB-A35F-57F17040B746}"/>
              </a:ext>
            </a:extLst>
          </p:cNvPr>
          <p:cNvSpPr>
            <a:spLocks noGrp="1" noChangeArrowheads="1"/>
          </p:cNvSpPr>
          <p:nvPr>
            <p:ph type="title"/>
          </p:nvPr>
        </p:nvSpPr>
        <p:spPr/>
        <p:txBody>
          <a:bodyPr/>
          <a:lstStyle/>
          <a:p>
            <a:r>
              <a:rPr lang="en-US" altLang="zh-CN"/>
              <a:t>2. SYBASE</a:t>
            </a:r>
            <a:r>
              <a:rPr lang="zh-CN" altLang="en-US"/>
              <a:t>关系数据库产品</a:t>
            </a:r>
          </a:p>
        </p:txBody>
      </p:sp>
      <p:sp>
        <p:nvSpPr>
          <p:cNvPr id="40963" name="Rectangle 3">
            <a:extLst>
              <a:ext uri="{FF2B5EF4-FFF2-40B4-BE49-F238E27FC236}">
                <a16:creationId xmlns:a16="http://schemas.microsoft.com/office/drawing/2014/main" id="{BD76B418-A1B5-44CF-AC79-B3370AA97CBF}"/>
              </a:ext>
            </a:extLst>
          </p:cNvPr>
          <p:cNvSpPr>
            <a:spLocks noGrp="1" noChangeArrowheads="1"/>
          </p:cNvSpPr>
          <p:nvPr>
            <p:ph type="body" idx="1"/>
          </p:nvPr>
        </p:nvSpPr>
        <p:spPr>
          <a:xfrm>
            <a:off x="990600" y="1828800"/>
            <a:ext cx="7772400" cy="4479925"/>
          </a:xfrm>
        </p:spPr>
        <p:txBody>
          <a:bodyPr/>
          <a:lstStyle/>
          <a:p>
            <a:pPr>
              <a:lnSpc>
                <a:spcPct val="90000"/>
              </a:lnSpc>
            </a:pPr>
            <a:r>
              <a:rPr lang="en-US" altLang="zh-CN"/>
              <a:t>Sybase System 11.5</a:t>
            </a:r>
            <a:r>
              <a:rPr lang="zh-CN" altLang="en-US"/>
              <a:t>的服务器端核心产品是</a:t>
            </a:r>
            <a:r>
              <a:rPr lang="en-US" altLang="zh-CN"/>
              <a:t>Adaptive Server</a:t>
            </a:r>
            <a:r>
              <a:rPr lang="zh-CN" altLang="en-US"/>
              <a:t>，具有处理多种数据源的能力；提供了优化的数据存储和访问方法；单一的编程模型；单一操作模型和公共管理与监控工具；提供了特殊数据类型；基于事务的处理</a:t>
            </a:r>
          </a:p>
          <a:p>
            <a:pPr>
              <a:lnSpc>
                <a:spcPct val="90000"/>
              </a:lnSpc>
            </a:pPr>
            <a:r>
              <a:rPr lang="en-US" altLang="zh-CN"/>
              <a:t>Sybase System 11.5</a:t>
            </a:r>
            <a:r>
              <a:rPr lang="zh-CN" altLang="en-US"/>
              <a:t>集成了</a:t>
            </a:r>
            <a:r>
              <a:rPr lang="en-US" altLang="zh-CN"/>
              <a:t>SQLServer</a:t>
            </a:r>
            <a:r>
              <a:rPr lang="zh-CN" altLang="en-US"/>
              <a:t>，</a:t>
            </a:r>
            <a:r>
              <a:rPr lang="en-US" altLang="zh-CN"/>
              <a:t>SQL Anywhere, Sybase IQ , Sybase MPP</a:t>
            </a:r>
            <a:r>
              <a:rPr lang="zh-CN" altLang="en-US"/>
              <a:t>等</a:t>
            </a:r>
          </a:p>
        </p:txBody>
      </p:sp>
      <p:sp>
        <p:nvSpPr>
          <p:cNvPr id="4" name="矩形 3">
            <a:extLst>
              <a:ext uri="{FF2B5EF4-FFF2-40B4-BE49-F238E27FC236}">
                <a16:creationId xmlns:a16="http://schemas.microsoft.com/office/drawing/2014/main" id="{7EC59D12-F167-4420-8BD2-015E4CEC8EE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C03AD51-70CE-4ADA-B575-02C69DF2B831}"/>
              </a:ext>
            </a:extLst>
          </p:cNvPr>
          <p:cNvSpPr txBox="1">
            <a:spLocks noChangeArrowheads="1"/>
          </p:cNvSpPr>
          <p:nvPr/>
        </p:nvSpPr>
        <p:spPr bwMode="auto">
          <a:xfrm>
            <a:off x="334963" y="49213"/>
            <a:ext cx="156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7.3 SYBASE</a:t>
            </a:r>
            <a:endParaRPr lang="zh-CN" altLang="en-US" sz="2400" dirty="0">
              <a:solidFill>
                <a:schemeClr val="bg1"/>
              </a:solidFill>
            </a:endParaRPr>
          </a:p>
        </p:txBody>
      </p:sp>
      <p:sp>
        <p:nvSpPr>
          <p:cNvPr id="6" name="文本框 22">
            <a:extLst>
              <a:ext uri="{FF2B5EF4-FFF2-40B4-BE49-F238E27FC236}">
                <a16:creationId xmlns:a16="http://schemas.microsoft.com/office/drawing/2014/main" id="{A4E829EA-1875-4581-86B0-220AE7CB0A89}"/>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860124219"/>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4B8B75E-3945-4898-B759-CD59ED8F405C}"/>
              </a:ext>
            </a:extLst>
          </p:cNvPr>
          <p:cNvSpPr>
            <a:spLocks noGrp="1" noChangeArrowheads="1"/>
          </p:cNvSpPr>
          <p:nvPr>
            <p:ph type="title"/>
          </p:nvPr>
        </p:nvSpPr>
        <p:spPr/>
        <p:txBody>
          <a:bodyPr/>
          <a:lstStyle/>
          <a:p>
            <a:r>
              <a:rPr lang="en-US" altLang="zh-CN" sz="4000"/>
              <a:t>SYBASE</a:t>
            </a:r>
            <a:r>
              <a:rPr lang="zh-CN" altLang="en-US" sz="4000"/>
              <a:t>关系数据库产品（续）</a:t>
            </a:r>
          </a:p>
        </p:txBody>
      </p:sp>
      <p:sp>
        <p:nvSpPr>
          <p:cNvPr id="41987" name="Rectangle 3">
            <a:extLst>
              <a:ext uri="{FF2B5EF4-FFF2-40B4-BE49-F238E27FC236}">
                <a16:creationId xmlns:a16="http://schemas.microsoft.com/office/drawing/2014/main" id="{8715B797-B715-4836-A379-81B3CC16E4C4}"/>
              </a:ext>
            </a:extLst>
          </p:cNvPr>
          <p:cNvSpPr>
            <a:spLocks noGrp="1" noChangeArrowheads="1"/>
          </p:cNvSpPr>
          <p:nvPr>
            <p:ph type="body" idx="1"/>
          </p:nvPr>
        </p:nvSpPr>
        <p:spPr/>
        <p:txBody>
          <a:bodyPr/>
          <a:lstStyle/>
          <a:p>
            <a:r>
              <a:rPr lang="en-US" altLang="zh-CN"/>
              <a:t>Sybase System 11.5</a:t>
            </a:r>
          </a:p>
          <a:p>
            <a:pPr lvl="1"/>
            <a:r>
              <a:rPr lang="en-US" altLang="zh-CN"/>
              <a:t>SQLServer</a:t>
            </a:r>
            <a:r>
              <a:rPr lang="zh-CN" altLang="en-US"/>
              <a:t>，关系数据库管理系统，专门负责高速计算、数据管理、事务管理</a:t>
            </a:r>
          </a:p>
          <a:p>
            <a:pPr lvl="2"/>
            <a:r>
              <a:rPr lang="zh-CN" altLang="en-US"/>
              <a:t>单进程多线索的体系结构</a:t>
            </a:r>
          </a:p>
          <a:p>
            <a:pPr lvl="2"/>
            <a:r>
              <a:rPr lang="zh-CN" altLang="en-US"/>
              <a:t>提供高性能</a:t>
            </a:r>
          </a:p>
          <a:p>
            <a:pPr lvl="2"/>
            <a:r>
              <a:rPr lang="zh-CN" altLang="en-US"/>
              <a:t>实现了数据完整性检查和控制</a:t>
            </a:r>
          </a:p>
          <a:p>
            <a:pPr lvl="2"/>
            <a:r>
              <a:rPr lang="zh-CN" altLang="en-US"/>
              <a:t>加强的安全保密功能</a:t>
            </a:r>
          </a:p>
          <a:p>
            <a:pPr lvl="2"/>
            <a:r>
              <a:rPr lang="zh-CN" altLang="en-US"/>
              <a:t>支持分布式查询和更新</a:t>
            </a:r>
          </a:p>
        </p:txBody>
      </p:sp>
      <p:sp>
        <p:nvSpPr>
          <p:cNvPr id="4" name="矩形 3">
            <a:extLst>
              <a:ext uri="{FF2B5EF4-FFF2-40B4-BE49-F238E27FC236}">
                <a16:creationId xmlns:a16="http://schemas.microsoft.com/office/drawing/2014/main" id="{1B3F80BC-BA39-4D63-A077-5275AD76786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AF8FA55-A368-4CFA-8606-D92D22A4F04B}"/>
              </a:ext>
            </a:extLst>
          </p:cNvPr>
          <p:cNvSpPr txBox="1">
            <a:spLocks noChangeArrowheads="1"/>
          </p:cNvSpPr>
          <p:nvPr/>
        </p:nvSpPr>
        <p:spPr bwMode="auto">
          <a:xfrm>
            <a:off x="334963" y="49213"/>
            <a:ext cx="156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7.3 SYBASE</a:t>
            </a:r>
            <a:endParaRPr lang="zh-CN" altLang="en-US" sz="2400" dirty="0">
              <a:solidFill>
                <a:schemeClr val="bg1"/>
              </a:solidFill>
            </a:endParaRPr>
          </a:p>
        </p:txBody>
      </p:sp>
      <p:sp>
        <p:nvSpPr>
          <p:cNvPr id="6" name="文本框 22">
            <a:extLst>
              <a:ext uri="{FF2B5EF4-FFF2-40B4-BE49-F238E27FC236}">
                <a16:creationId xmlns:a16="http://schemas.microsoft.com/office/drawing/2014/main" id="{C388D83F-71AD-4443-A532-3A98A09C4757}"/>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265045537"/>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C7F9FE6-6C9D-433C-9599-C63420A8AC53}"/>
              </a:ext>
            </a:extLst>
          </p:cNvPr>
          <p:cNvSpPr>
            <a:spLocks noGrp="1" noChangeArrowheads="1"/>
          </p:cNvSpPr>
          <p:nvPr>
            <p:ph type="title"/>
          </p:nvPr>
        </p:nvSpPr>
        <p:spPr/>
        <p:txBody>
          <a:bodyPr/>
          <a:lstStyle/>
          <a:p>
            <a:r>
              <a:rPr lang="en-US" altLang="zh-CN" sz="4000"/>
              <a:t>SYBASE</a:t>
            </a:r>
            <a:r>
              <a:rPr lang="zh-CN" altLang="en-US" sz="4000"/>
              <a:t>关系数据库产品（续）</a:t>
            </a:r>
          </a:p>
        </p:txBody>
      </p:sp>
      <p:sp>
        <p:nvSpPr>
          <p:cNvPr id="43011" name="Rectangle 3">
            <a:extLst>
              <a:ext uri="{FF2B5EF4-FFF2-40B4-BE49-F238E27FC236}">
                <a16:creationId xmlns:a16="http://schemas.microsoft.com/office/drawing/2014/main" id="{4CA7A2D2-5E13-42FF-87FE-6C4676383BB6}"/>
              </a:ext>
            </a:extLst>
          </p:cNvPr>
          <p:cNvSpPr>
            <a:spLocks noGrp="1" noChangeArrowheads="1"/>
          </p:cNvSpPr>
          <p:nvPr>
            <p:ph type="body" idx="1"/>
          </p:nvPr>
        </p:nvSpPr>
        <p:spPr/>
        <p:txBody>
          <a:bodyPr/>
          <a:lstStyle/>
          <a:p>
            <a:r>
              <a:rPr lang="en-US" altLang="zh-CN"/>
              <a:t>Sybase System 11.5</a:t>
            </a:r>
            <a:r>
              <a:rPr lang="zh-CN" altLang="en-US"/>
              <a:t>（续）</a:t>
            </a:r>
          </a:p>
          <a:p>
            <a:pPr lvl="1"/>
            <a:r>
              <a:rPr lang="zh-CN" altLang="en-US"/>
              <a:t>备份服务器，属于</a:t>
            </a:r>
            <a:r>
              <a:rPr lang="en-US" altLang="zh-CN"/>
              <a:t>SQLServer </a:t>
            </a:r>
            <a:r>
              <a:rPr lang="zh-CN" altLang="en-US"/>
              <a:t>，完成对数据的备份工作。</a:t>
            </a:r>
          </a:p>
          <a:p>
            <a:pPr lvl="2"/>
            <a:r>
              <a:rPr lang="zh-CN" altLang="en-US"/>
              <a:t>支持联机备份，备份过程不影响</a:t>
            </a:r>
            <a:r>
              <a:rPr lang="en-US" altLang="zh-CN"/>
              <a:t>SQLServer</a:t>
            </a:r>
            <a:r>
              <a:rPr lang="zh-CN" altLang="en-US"/>
              <a:t>的其他处理</a:t>
            </a:r>
          </a:p>
          <a:p>
            <a:pPr lvl="2"/>
            <a:r>
              <a:rPr lang="zh-CN" altLang="en-US"/>
              <a:t>支持转储分解</a:t>
            </a:r>
          </a:p>
          <a:p>
            <a:pPr lvl="2"/>
            <a:r>
              <a:rPr lang="zh-CN" altLang="en-US"/>
              <a:t>支持异地转储</a:t>
            </a:r>
          </a:p>
          <a:p>
            <a:pPr lvl="2"/>
            <a:r>
              <a:rPr lang="zh-CN" altLang="en-US"/>
              <a:t>支持限值转储</a:t>
            </a:r>
          </a:p>
        </p:txBody>
      </p:sp>
      <p:sp>
        <p:nvSpPr>
          <p:cNvPr id="4" name="矩形 3">
            <a:extLst>
              <a:ext uri="{FF2B5EF4-FFF2-40B4-BE49-F238E27FC236}">
                <a16:creationId xmlns:a16="http://schemas.microsoft.com/office/drawing/2014/main" id="{2E198CE1-5C9F-4713-A7FD-A5E306F7417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0AD0E3E-92C4-4C4A-99E7-01668557E404}"/>
              </a:ext>
            </a:extLst>
          </p:cNvPr>
          <p:cNvSpPr txBox="1">
            <a:spLocks noChangeArrowheads="1"/>
          </p:cNvSpPr>
          <p:nvPr/>
        </p:nvSpPr>
        <p:spPr bwMode="auto">
          <a:xfrm>
            <a:off x="334963" y="49213"/>
            <a:ext cx="156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7.3 SYBASE</a:t>
            </a:r>
            <a:endParaRPr lang="zh-CN" altLang="en-US" sz="2400" dirty="0">
              <a:solidFill>
                <a:schemeClr val="bg1"/>
              </a:solidFill>
            </a:endParaRPr>
          </a:p>
        </p:txBody>
      </p:sp>
      <p:sp>
        <p:nvSpPr>
          <p:cNvPr id="6" name="文本框 22">
            <a:extLst>
              <a:ext uri="{FF2B5EF4-FFF2-40B4-BE49-F238E27FC236}">
                <a16:creationId xmlns:a16="http://schemas.microsoft.com/office/drawing/2014/main" id="{BBE6D11A-D631-413D-872F-E8CBFCD5E680}"/>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736645895"/>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4D03CC2-7E5F-4E03-B7BC-409D8F43FE92}"/>
              </a:ext>
            </a:extLst>
          </p:cNvPr>
          <p:cNvSpPr>
            <a:spLocks noGrp="1" noChangeArrowheads="1"/>
          </p:cNvSpPr>
          <p:nvPr>
            <p:ph type="title"/>
          </p:nvPr>
        </p:nvSpPr>
        <p:spPr/>
        <p:txBody>
          <a:bodyPr/>
          <a:lstStyle/>
          <a:p>
            <a:r>
              <a:rPr lang="en-US" altLang="zh-CN" sz="4000"/>
              <a:t>SYBASE</a:t>
            </a:r>
            <a:r>
              <a:rPr lang="zh-CN" altLang="en-US" sz="4000"/>
              <a:t>关系数据库产品（续）</a:t>
            </a:r>
          </a:p>
        </p:txBody>
      </p:sp>
      <p:sp>
        <p:nvSpPr>
          <p:cNvPr id="44035" name="Rectangle 3">
            <a:extLst>
              <a:ext uri="{FF2B5EF4-FFF2-40B4-BE49-F238E27FC236}">
                <a16:creationId xmlns:a16="http://schemas.microsoft.com/office/drawing/2014/main" id="{A06CDA6E-FF06-4F30-AE62-93880E93E0F9}"/>
              </a:ext>
            </a:extLst>
          </p:cNvPr>
          <p:cNvSpPr>
            <a:spLocks noGrp="1" noChangeArrowheads="1"/>
          </p:cNvSpPr>
          <p:nvPr>
            <p:ph type="body" idx="1"/>
          </p:nvPr>
        </p:nvSpPr>
        <p:spPr/>
        <p:txBody>
          <a:bodyPr/>
          <a:lstStyle/>
          <a:p>
            <a:pPr>
              <a:lnSpc>
                <a:spcPct val="90000"/>
              </a:lnSpc>
            </a:pPr>
            <a:r>
              <a:rPr lang="en-US" altLang="zh-CN" sz="2800"/>
              <a:t>Sybase System 11.5</a:t>
            </a:r>
            <a:r>
              <a:rPr lang="zh-CN" altLang="en-US" sz="2800"/>
              <a:t>（续） </a:t>
            </a:r>
          </a:p>
          <a:p>
            <a:pPr lvl="1">
              <a:lnSpc>
                <a:spcPct val="90000"/>
              </a:lnSpc>
            </a:pPr>
            <a:r>
              <a:rPr lang="en-US" altLang="zh-CN" sz="2400"/>
              <a:t>Sybase MPP </a:t>
            </a:r>
            <a:r>
              <a:rPr lang="zh-CN" altLang="en-US" sz="2400"/>
              <a:t>，针对海量并行处理器</a:t>
            </a:r>
            <a:r>
              <a:rPr lang="en-US" altLang="zh-CN" sz="2400"/>
              <a:t>MPP</a:t>
            </a:r>
            <a:r>
              <a:rPr lang="zh-CN" altLang="en-US" sz="2400"/>
              <a:t>平台的多</a:t>
            </a:r>
            <a:r>
              <a:rPr lang="en-US" altLang="zh-CN" sz="2400"/>
              <a:t>CPU</a:t>
            </a:r>
            <a:r>
              <a:rPr lang="zh-CN" altLang="en-US" sz="2400"/>
              <a:t>体系结构设计的并行服务器产品，能够实现并行查询，并行数据装载等操作</a:t>
            </a:r>
          </a:p>
          <a:p>
            <a:pPr lvl="1">
              <a:lnSpc>
                <a:spcPct val="90000"/>
              </a:lnSpc>
            </a:pPr>
            <a:r>
              <a:rPr lang="zh-CN" altLang="en-US" sz="2400"/>
              <a:t>相当于一个控制进程，负责监听和接受用户的</a:t>
            </a:r>
            <a:r>
              <a:rPr lang="en-US" altLang="zh-CN" sz="2400"/>
              <a:t>SQL</a:t>
            </a:r>
            <a:r>
              <a:rPr lang="zh-CN" altLang="en-US" sz="2400"/>
              <a:t>请求，对其进行一定的优化通过全局数据字典中的数据位置信息，将查询分解后分别送到数据所在结点的</a:t>
            </a:r>
            <a:r>
              <a:rPr lang="en-US" altLang="zh-CN" sz="2400"/>
              <a:t>SQL Server</a:t>
            </a:r>
            <a:r>
              <a:rPr lang="zh-CN" altLang="en-US" sz="2400"/>
              <a:t>上执行，并负责合并各</a:t>
            </a:r>
            <a:r>
              <a:rPr lang="en-US" altLang="zh-CN" sz="2400"/>
              <a:t>SQL Server</a:t>
            </a:r>
            <a:r>
              <a:rPr lang="zh-CN" altLang="en-US" sz="2400"/>
              <a:t>的执行结果，然后将最终结构返回给用户</a:t>
            </a:r>
          </a:p>
          <a:p>
            <a:pPr lvl="1">
              <a:lnSpc>
                <a:spcPct val="90000"/>
              </a:lnSpc>
            </a:pPr>
            <a:r>
              <a:rPr lang="zh-CN" altLang="en-US" sz="2400"/>
              <a:t>单进程多线程结构，节省系统开销和提高内存利用率</a:t>
            </a:r>
          </a:p>
        </p:txBody>
      </p:sp>
      <p:sp>
        <p:nvSpPr>
          <p:cNvPr id="4" name="矩形 3">
            <a:extLst>
              <a:ext uri="{FF2B5EF4-FFF2-40B4-BE49-F238E27FC236}">
                <a16:creationId xmlns:a16="http://schemas.microsoft.com/office/drawing/2014/main" id="{F709CB9E-0FAF-4709-8C6B-31F8B0147FB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154E0EB-8EB8-4CDE-AB10-12FD067FE32E}"/>
              </a:ext>
            </a:extLst>
          </p:cNvPr>
          <p:cNvSpPr txBox="1">
            <a:spLocks noChangeArrowheads="1"/>
          </p:cNvSpPr>
          <p:nvPr/>
        </p:nvSpPr>
        <p:spPr bwMode="auto">
          <a:xfrm>
            <a:off x="334963" y="49213"/>
            <a:ext cx="156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7.3 SYBASE</a:t>
            </a:r>
            <a:endParaRPr lang="zh-CN" altLang="en-US" sz="2400" dirty="0">
              <a:solidFill>
                <a:schemeClr val="bg1"/>
              </a:solidFill>
            </a:endParaRPr>
          </a:p>
        </p:txBody>
      </p:sp>
      <p:sp>
        <p:nvSpPr>
          <p:cNvPr id="6" name="文本框 22">
            <a:extLst>
              <a:ext uri="{FF2B5EF4-FFF2-40B4-BE49-F238E27FC236}">
                <a16:creationId xmlns:a16="http://schemas.microsoft.com/office/drawing/2014/main" id="{6FE8196A-BE3E-4E41-920F-243F4235DA75}"/>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834051158"/>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0EF0539-AC9F-42AB-A0C7-D6F353F82E2B}"/>
              </a:ext>
            </a:extLst>
          </p:cNvPr>
          <p:cNvSpPr>
            <a:spLocks noGrp="1" noChangeArrowheads="1"/>
          </p:cNvSpPr>
          <p:nvPr>
            <p:ph type="title"/>
          </p:nvPr>
        </p:nvSpPr>
        <p:spPr/>
        <p:txBody>
          <a:bodyPr/>
          <a:lstStyle/>
          <a:p>
            <a:r>
              <a:rPr lang="en-US" altLang="zh-CN" sz="4000"/>
              <a:t>SYBASE</a:t>
            </a:r>
            <a:r>
              <a:rPr lang="zh-CN" altLang="en-US" sz="4000"/>
              <a:t>关系数据库产品（续）</a:t>
            </a:r>
          </a:p>
        </p:txBody>
      </p:sp>
      <p:sp>
        <p:nvSpPr>
          <p:cNvPr id="45059" name="Rectangle 3">
            <a:extLst>
              <a:ext uri="{FF2B5EF4-FFF2-40B4-BE49-F238E27FC236}">
                <a16:creationId xmlns:a16="http://schemas.microsoft.com/office/drawing/2014/main" id="{4DA5CAFE-F91C-49DD-8E22-567FE8509A2E}"/>
              </a:ext>
            </a:extLst>
          </p:cNvPr>
          <p:cNvSpPr>
            <a:spLocks noGrp="1" noChangeArrowheads="1"/>
          </p:cNvSpPr>
          <p:nvPr>
            <p:ph type="body" idx="1"/>
          </p:nvPr>
        </p:nvSpPr>
        <p:spPr>
          <a:xfrm>
            <a:off x="990600" y="1828800"/>
            <a:ext cx="7772400" cy="4408488"/>
          </a:xfrm>
        </p:spPr>
        <p:txBody>
          <a:bodyPr/>
          <a:lstStyle/>
          <a:p>
            <a:pPr>
              <a:lnSpc>
                <a:spcPct val="90000"/>
              </a:lnSpc>
            </a:pPr>
            <a:r>
              <a:rPr lang="en-US" altLang="zh-CN"/>
              <a:t>Sybase System 11.5</a:t>
            </a:r>
            <a:r>
              <a:rPr lang="zh-CN" altLang="en-US"/>
              <a:t>（续） </a:t>
            </a:r>
          </a:p>
          <a:p>
            <a:pPr lvl="1">
              <a:lnSpc>
                <a:spcPct val="90000"/>
              </a:lnSpc>
            </a:pPr>
            <a:r>
              <a:rPr lang="en-US" altLang="zh-CN"/>
              <a:t>Sybase IQ , </a:t>
            </a:r>
            <a:r>
              <a:rPr lang="zh-CN" altLang="en-US"/>
              <a:t>高性能决策支持和交互式数据集成产品，提供了新的</a:t>
            </a:r>
            <a:r>
              <a:rPr lang="en-US" altLang="zh-CN"/>
              <a:t>Bitwise</a:t>
            </a:r>
            <a:r>
              <a:rPr lang="zh-CN" altLang="en-US"/>
              <a:t>索引技术</a:t>
            </a:r>
          </a:p>
          <a:p>
            <a:pPr lvl="1">
              <a:lnSpc>
                <a:spcPct val="90000"/>
              </a:lnSpc>
            </a:pPr>
            <a:r>
              <a:rPr lang="en-US" altLang="zh-CN"/>
              <a:t>SQL Anywhere, </a:t>
            </a:r>
            <a:r>
              <a:rPr lang="zh-CN" altLang="en-US"/>
              <a:t>基于</a:t>
            </a:r>
            <a:r>
              <a:rPr lang="en-US" altLang="zh-CN"/>
              <a:t>PC</a:t>
            </a:r>
            <a:r>
              <a:rPr lang="zh-CN" altLang="en-US"/>
              <a:t>的具有</a:t>
            </a:r>
            <a:r>
              <a:rPr lang="en-US" altLang="zh-CN"/>
              <a:t>SQL</a:t>
            </a:r>
            <a:r>
              <a:rPr lang="zh-CN" altLang="en-US"/>
              <a:t>功能的分布式数据库管理系统，用于移动应用和工作组，可以支持远程网络、移动计算机和其它移动设备。使用新型复制器，支持结点间两路的、基于消息的数据复制。 </a:t>
            </a:r>
            <a:r>
              <a:rPr lang="en-US" altLang="zh-CN"/>
              <a:t>SQL Anywhere</a:t>
            </a:r>
            <a:r>
              <a:rPr lang="zh-CN" altLang="en-US"/>
              <a:t>上开发的应用程序无需任何修改就可以在更大的</a:t>
            </a:r>
            <a:r>
              <a:rPr lang="en-US" altLang="zh-CN"/>
              <a:t>SQL Server</a:t>
            </a:r>
            <a:r>
              <a:rPr lang="zh-CN" altLang="en-US"/>
              <a:t>上运行</a:t>
            </a:r>
          </a:p>
        </p:txBody>
      </p:sp>
      <p:sp>
        <p:nvSpPr>
          <p:cNvPr id="4" name="矩形 3">
            <a:extLst>
              <a:ext uri="{FF2B5EF4-FFF2-40B4-BE49-F238E27FC236}">
                <a16:creationId xmlns:a16="http://schemas.microsoft.com/office/drawing/2014/main" id="{59DD7CD0-FE00-4C8D-9483-A5090842C9E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82F1DB4-0814-4DC6-B9AC-6EAEF75546D6}"/>
              </a:ext>
            </a:extLst>
          </p:cNvPr>
          <p:cNvSpPr txBox="1">
            <a:spLocks noChangeArrowheads="1"/>
          </p:cNvSpPr>
          <p:nvPr/>
        </p:nvSpPr>
        <p:spPr bwMode="auto">
          <a:xfrm>
            <a:off x="334963" y="49213"/>
            <a:ext cx="156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7.3 SYBASE</a:t>
            </a:r>
            <a:endParaRPr lang="zh-CN" altLang="en-US" sz="2400" dirty="0">
              <a:solidFill>
                <a:schemeClr val="bg1"/>
              </a:solidFill>
            </a:endParaRPr>
          </a:p>
        </p:txBody>
      </p:sp>
      <p:sp>
        <p:nvSpPr>
          <p:cNvPr id="6" name="文本框 22">
            <a:extLst>
              <a:ext uri="{FF2B5EF4-FFF2-40B4-BE49-F238E27FC236}">
                <a16:creationId xmlns:a16="http://schemas.microsoft.com/office/drawing/2014/main" id="{C6CE64AB-6D20-4A48-8232-1473F4730476}"/>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572306757"/>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4AA8B04-7BEF-4500-A278-D665A5B61CD6}"/>
              </a:ext>
            </a:extLst>
          </p:cNvPr>
          <p:cNvSpPr>
            <a:spLocks noGrp="1" noChangeArrowheads="1"/>
          </p:cNvSpPr>
          <p:nvPr>
            <p:ph type="title"/>
          </p:nvPr>
        </p:nvSpPr>
        <p:spPr/>
        <p:txBody>
          <a:bodyPr/>
          <a:lstStyle/>
          <a:p>
            <a:r>
              <a:rPr lang="en-US" altLang="zh-CN" sz="4000"/>
              <a:t>7.1 </a:t>
            </a:r>
            <a:r>
              <a:rPr lang="zh-CN" altLang="en-US" sz="4000"/>
              <a:t>关系数据库管理系统产品概述</a:t>
            </a:r>
          </a:p>
        </p:txBody>
      </p:sp>
      <p:sp>
        <p:nvSpPr>
          <p:cNvPr id="9219" name="Rectangle 3">
            <a:extLst>
              <a:ext uri="{FF2B5EF4-FFF2-40B4-BE49-F238E27FC236}">
                <a16:creationId xmlns:a16="http://schemas.microsoft.com/office/drawing/2014/main" id="{1331B584-5C01-4172-9A07-55C9F2A24A78}"/>
              </a:ext>
            </a:extLst>
          </p:cNvPr>
          <p:cNvSpPr>
            <a:spLocks noGrp="1" noChangeArrowheads="1"/>
          </p:cNvSpPr>
          <p:nvPr>
            <p:ph type="body" idx="1"/>
          </p:nvPr>
        </p:nvSpPr>
        <p:spPr/>
        <p:txBody>
          <a:bodyPr/>
          <a:lstStyle/>
          <a:p>
            <a:pPr>
              <a:lnSpc>
                <a:spcPct val="90000"/>
              </a:lnSpc>
            </a:pPr>
            <a:r>
              <a:rPr lang="en-US" altLang="zh-CN"/>
              <a:t>20</a:t>
            </a:r>
            <a:r>
              <a:rPr lang="zh-CN" altLang="en-US"/>
              <a:t>世纪</a:t>
            </a:r>
            <a:r>
              <a:rPr lang="en-US" altLang="zh-CN"/>
              <a:t>70</a:t>
            </a:r>
            <a:r>
              <a:rPr lang="zh-CN" altLang="en-US"/>
              <a:t>年代是关系数据库理论研究和开发的时代，</a:t>
            </a:r>
            <a:r>
              <a:rPr lang="en-US" altLang="zh-CN"/>
              <a:t>70</a:t>
            </a:r>
            <a:r>
              <a:rPr lang="zh-CN" altLang="en-US"/>
              <a:t>年代末以来，新发展的</a:t>
            </a:r>
            <a:r>
              <a:rPr lang="en-US" altLang="zh-CN"/>
              <a:t>DBMS</a:t>
            </a:r>
            <a:r>
              <a:rPr lang="zh-CN" altLang="en-US"/>
              <a:t>产品中，近百分之九十是采用关系数据模型</a:t>
            </a:r>
          </a:p>
          <a:p>
            <a:pPr>
              <a:lnSpc>
                <a:spcPct val="90000"/>
              </a:lnSpc>
            </a:pPr>
            <a:r>
              <a:rPr lang="zh-CN" altLang="en-US"/>
              <a:t>小型数据库系统：</a:t>
            </a:r>
            <a:r>
              <a:rPr lang="en-US" altLang="zh-CN"/>
              <a:t>FoxPro</a:t>
            </a:r>
            <a:r>
              <a:rPr lang="zh-CN" altLang="en-US"/>
              <a:t>，</a:t>
            </a:r>
            <a:r>
              <a:rPr lang="en-US" altLang="zh-CN"/>
              <a:t>ACCESS,  PARADOX</a:t>
            </a:r>
            <a:r>
              <a:rPr lang="zh-CN" altLang="en-US"/>
              <a:t>等</a:t>
            </a:r>
          </a:p>
          <a:p>
            <a:pPr>
              <a:lnSpc>
                <a:spcPct val="90000"/>
              </a:lnSpc>
            </a:pPr>
            <a:r>
              <a:rPr lang="zh-CN" altLang="en-US"/>
              <a:t>大型数据库系统：</a:t>
            </a:r>
            <a:r>
              <a:rPr lang="en-US" altLang="zh-CN"/>
              <a:t>DB2, INGERS, ORACLE, INFORMIX, SYBASE</a:t>
            </a:r>
            <a:r>
              <a:rPr lang="zh-CN" altLang="en-US"/>
              <a:t>等</a:t>
            </a:r>
          </a:p>
        </p:txBody>
      </p:sp>
      <p:sp>
        <p:nvSpPr>
          <p:cNvPr id="7" name="矩形 6">
            <a:extLst>
              <a:ext uri="{FF2B5EF4-FFF2-40B4-BE49-F238E27FC236}">
                <a16:creationId xmlns:a16="http://schemas.microsoft.com/office/drawing/2014/main" id="{38FA6043-2E51-4822-8AF6-F294B07B095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50CBA63E-8641-44AA-86D7-B6B84FED9984}"/>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7.1 </a:t>
            </a:r>
            <a:r>
              <a:rPr lang="zh-CN" altLang="en-US" sz="2400" dirty="0">
                <a:solidFill>
                  <a:schemeClr val="bg1"/>
                </a:solidFill>
              </a:rPr>
              <a:t>概述</a:t>
            </a:r>
          </a:p>
        </p:txBody>
      </p:sp>
      <p:sp>
        <p:nvSpPr>
          <p:cNvPr id="9" name="文本框 22">
            <a:extLst>
              <a:ext uri="{FF2B5EF4-FFF2-40B4-BE49-F238E27FC236}">
                <a16:creationId xmlns:a16="http://schemas.microsoft.com/office/drawing/2014/main" id="{896AC629-E38B-4ED9-B063-D4D68E5E6FC6}"/>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888839471"/>
      </p:ext>
    </p:extLst>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6E3B89A-0DCD-4D60-8A44-BC64942B3A66}"/>
              </a:ext>
            </a:extLst>
          </p:cNvPr>
          <p:cNvSpPr>
            <a:spLocks noGrp="1" noChangeArrowheads="1"/>
          </p:cNvSpPr>
          <p:nvPr>
            <p:ph type="title"/>
          </p:nvPr>
        </p:nvSpPr>
        <p:spPr/>
        <p:txBody>
          <a:bodyPr/>
          <a:lstStyle/>
          <a:p>
            <a:r>
              <a:rPr lang="en-US" altLang="zh-CN"/>
              <a:t>4. SYBASE</a:t>
            </a:r>
            <a:r>
              <a:rPr lang="zh-CN" altLang="en-US"/>
              <a:t>开发工具</a:t>
            </a:r>
          </a:p>
        </p:txBody>
      </p:sp>
      <p:sp>
        <p:nvSpPr>
          <p:cNvPr id="46083" name="Rectangle 3">
            <a:extLst>
              <a:ext uri="{FF2B5EF4-FFF2-40B4-BE49-F238E27FC236}">
                <a16:creationId xmlns:a16="http://schemas.microsoft.com/office/drawing/2014/main" id="{3EEB8BA1-3B1B-4B5C-A19F-2F82102B3617}"/>
              </a:ext>
            </a:extLst>
          </p:cNvPr>
          <p:cNvSpPr>
            <a:spLocks noGrp="1" noChangeArrowheads="1"/>
          </p:cNvSpPr>
          <p:nvPr>
            <p:ph type="body" idx="1"/>
          </p:nvPr>
        </p:nvSpPr>
        <p:spPr/>
        <p:txBody>
          <a:bodyPr/>
          <a:lstStyle/>
          <a:p>
            <a:pPr>
              <a:lnSpc>
                <a:spcPct val="90000"/>
              </a:lnSpc>
            </a:pPr>
            <a:r>
              <a:rPr lang="en-US" altLang="zh-CN" sz="2800"/>
              <a:t>PowerBuilder</a:t>
            </a:r>
          </a:p>
          <a:p>
            <a:pPr lvl="1">
              <a:lnSpc>
                <a:spcPct val="90000"/>
              </a:lnSpc>
            </a:pPr>
            <a:r>
              <a:rPr lang="zh-CN" altLang="en-US" sz="2400"/>
              <a:t>基于图形界面的客户</a:t>
            </a:r>
            <a:r>
              <a:rPr lang="en-US" altLang="zh-CN" sz="2400"/>
              <a:t>/</a:t>
            </a:r>
            <a:r>
              <a:rPr lang="zh-CN" altLang="en-US" sz="2400"/>
              <a:t>服务器前端应用开发工具</a:t>
            </a:r>
          </a:p>
          <a:p>
            <a:pPr lvl="1">
              <a:lnSpc>
                <a:spcPct val="90000"/>
              </a:lnSpc>
            </a:pPr>
            <a:r>
              <a:rPr lang="zh-CN" altLang="en-US" sz="2400"/>
              <a:t>提供与</a:t>
            </a:r>
            <a:r>
              <a:rPr lang="en-US" altLang="zh-CN" sz="2400"/>
              <a:t>ORACLE, INFORMIX, DB2</a:t>
            </a:r>
            <a:r>
              <a:rPr lang="zh-CN" altLang="en-US" sz="2400"/>
              <a:t>等第三方数据库的接口</a:t>
            </a:r>
          </a:p>
          <a:p>
            <a:pPr>
              <a:lnSpc>
                <a:spcPct val="90000"/>
              </a:lnSpc>
            </a:pPr>
            <a:r>
              <a:rPr lang="en-US" altLang="zh-CN" sz="2800"/>
              <a:t>Power Designer</a:t>
            </a:r>
          </a:p>
          <a:p>
            <a:pPr lvl="1">
              <a:lnSpc>
                <a:spcPct val="90000"/>
              </a:lnSpc>
            </a:pPr>
            <a:r>
              <a:rPr lang="zh-CN" altLang="en-US" sz="2400"/>
              <a:t>一组紧密集成的计算机辅助软件工程（</a:t>
            </a:r>
            <a:r>
              <a:rPr lang="en-US" altLang="zh-CN" sz="2400"/>
              <a:t>case</a:t>
            </a:r>
            <a:r>
              <a:rPr lang="zh-CN" altLang="en-US" sz="2400"/>
              <a:t>）工具，用于为复杂的数据库应用完成分析、设计、维护、建立文档和创建数据库等功能</a:t>
            </a:r>
          </a:p>
          <a:p>
            <a:pPr lvl="1">
              <a:lnSpc>
                <a:spcPct val="90000"/>
              </a:lnSpc>
            </a:pPr>
            <a:r>
              <a:rPr lang="zh-CN" altLang="en-US" sz="2400"/>
              <a:t>由</a:t>
            </a:r>
            <a:r>
              <a:rPr lang="en-US" altLang="zh-CN" sz="2400"/>
              <a:t>MetaWorks</a:t>
            </a:r>
            <a:r>
              <a:rPr lang="zh-CN" altLang="en-US" sz="2400"/>
              <a:t>， </a:t>
            </a:r>
            <a:r>
              <a:rPr lang="en-US" altLang="zh-CN" sz="2400"/>
              <a:t>ProcessAnalyst</a:t>
            </a:r>
            <a:r>
              <a:rPr lang="zh-CN" altLang="en-US" sz="2400"/>
              <a:t>， </a:t>
            </a:r>
            <a:r>
              <a:rPr lang="en-US" altLang="zh-CN" sz="2400"/>
              <a:t>DataArchitect</a:t>
            </a:r>
            <a:r>
              <a:rPr lang="zh-CN" altLang="en-US" sz="2400"/>
              <a:t>，</a:t>
            </a:r>
            <a:r>
              <a:rPr lang="en-US" altLang="zh-CN" sz="2400"/>
              <a:t>WarehouseArchitect</a:t>
            </a:r>
            <a:r>
              <a:rPr lang="zh-CN" altLang="en-US" sz="2400"/>
              <a:t>和</a:t>
            </a:r>
            <a:r>
              <a:rPr lang="en-US" altLang="zh-CN" sz="2400"/>
              <a:t>AppModeller</a:t>
            </a:r>
            <a:r>
              <a:rPr lang="zh-CN" altLang="en-US" sz="2400"/>
              <a:t>组成</a:t>
            </a:r>
          </a:p>
        </p:txBody>
      </p:sp>
      <p:sp>
        <p:nvSpPr>
          <p:cNvPr id="4" name="矩形 3">
            <a:extLst>
              <a:ext uri="{FF2B5EF4-FFF2-40B4-BE49-F238E27FC236}">
                <a16:creationId xmlns:a16="http://schemas.microsoft.com/office/drawing/2014/main" id="{054337D7-4A1A-4717-B4F0-ABE5979009C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8EDC405-BA16-4E71-9E7B-272ED0D6EE32}"/>
              </a:ext>
            </a:extLst>
          </p:cNvPr>
          <p:cNvSpPr txBox="1">
            <a:spLocks noChangeArrowheads="1"/>
          </p:cNvSpPr>
          <p:nvPr/>
        </p:nvSpPr>
        <p:spPr bwMode="auto">
          <a:xfrm>
            <a:off x="334963" y="49213"/>
            <a:ext cx="156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7.3 SYBASE</a:t>
            </a:r>
            <a:endParaRPr lang="zh-CN" altLang="en-US" sz="2400" dirty="0">
              <a:solidFill>
                <a:schemeClr val="bg1"/>
              </a:solidFill>
            </a:endParaRPr>
          </a:p>
        </p:txBody>
      </p:sp>
      <p:sp>
        <p:nvSpPr>
          <p:cNvPr id="6" name="文本框 22">
            <a:extLst>
              <a:ext uri="{FF2B5EF4-FFF2-40B4-BE49-F238E27FC236}">
                <a16:creationId xmlns:a16="http://schemas.microsoft.com/office/drawing/2014/main" id="{228F94B5-E704-4B86-BDD3-2DAC6DDAD3DA}"/>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475734357"/>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84E4E10-FAD3-4E8E-8AB5-7BEE4808F096}"/>
              </a:ext>
            </a:extLst>
          </p:cNvPr>
          <p:cNvSpPr>
            <a:spLocks noGrp="1" noChangeArrowheads="1"/>
          </p:cNvSpPr>
          <p:nvPr>
            <p:ph type="title"/>
          </p:nvPr>
        </p:nvSpPr>
        <p:spPr/>
        <p:txBody>
          <a:bodyPr/>
          <a:lstStyle/>
          <a:p>
            <a:r>
              <a:rPr lang="en-US" altLang="zh-CN"/>
              <a:t>SYBASE</a:t>
            </a:r>
            <a:r>
              <a:rPr lang="zh-CN" altLang="en-US"/>
              <a:t>开发工具（续）</a:t>
            </a:r>
          </a:p>
        </p:txBody>
      </p:sp>
      <p:sp>
        <p:nvSpPr>
          <p:cNvPr id="47107" name="Rectangle 3">
            <a:extLst>
              <a:ext uri="{FF2B5EF4-FFF2-40B4-BE49-F238E27FC236}">
                <a16:creationId xmlns:a16="http://schemas.microsoft.com/office/drawing/2014/main" id="{994062B8-426B-4D41-AE92-DE540B71183C}"/>
              </a:ext>
            </a:extLst>
          </p:cNvPr>
          <p:cNvSpPr>
            <a:spLocks noGrp="1" noChangeArrowheads="1"/>
          </p:cNvSpPr>
          <p:nvPr>
            <p:ph type="body" idx="1"/>
          </p:nvPr>
        </p:nvSpPr>
        <p:spPr/>
        <p:txBody>
          <a:bodyPr/>
          <a:lstStyle/>
          <a:p>
            <a:pPr>
              <a:lnSpc>
                <a:spcPct val="90000"/>
              </a:lnSpc>
            </a:pPr>
            <a:r>
              <a:rPr lang="en-US" altLang="zh-CN"/>
              <a:t>Power J</a:t>
            </a:r>
          </a:p>
          <a:p>
            <a:pPr lvl="1">
              <a:lnSpc>
                <a:spcPct val="90000"/>
              </a:lnSpc>
            </a:pPr>
            <a:r>
              <a:rPr lang="zh-CN" altLang="en-US"/>
              <a:t>是开发基于</a:t>
            </a:r>
            <a:r>
              <a:rPr lang="en-US" altLang="zh-CN"/>
              <a:t>JAVA</a:t>
            </a:r>
            <a:r>
              <a:rPr lang="zh-CN" altLang="en-US"/>
              <a:t>应用的快速开发工具，提供了高生产率、基于组件的开发环境、可扩展的数据库连接和服务器开发端</a:t>
            </a:r>
          </a:p>
          <a:p>
            <a:pPr lvl="1">
              <a:lnSpc>
                <a:spcPct val="90000"/>
              </a:lnSpc>
            </a:pPr>
            <a:r>
              <a:rPr lang="zh-CN" altLang="en-US"/>
              <a:t>是开发者可以很容易的使用内置的高级</a:t>
            </a:r>
            <a:r>
              <a:rPr lang="en-US" altLang="zh-CN"/>
              <a:t>java</a:t>
            </a:r>
            <a:r>
              <a:rPr lang="zh-CN" altLang="en-US"/>
              <a:t>组件扩展其</a:t>
            </a:r>
            <a:r>
              <a:rPr lang="en-US" altLang="zh-CN"/>
              <a:t>web</a:t>
            </a:r>
            <a:r>
              <a:rPr lang="zh-CN" altLang="en-US"/>
              <a:t>服务器的功能</a:t>
            </a:r>
          </a:p>
          <a:p>
            <a:pPr lvl="1">
              <a:lnSpc>
                <a:spcPct val="90000"/>
              </a:lnSpc>
            </a:pPr>
            <a:r>
              <a:rPr lang="zh-CN" altLang="en-US"/>
              <a:t>特性：支持</a:t>
            </a:r>
            <a:r>
              <a:rPr lang="en-US" altLang="zh-CN"/>
              <a:t>java beans</a:t>
            </a:r>
            <a:r>
              <a:rPr lang="zh-CN" altLang="en-US"/>
              <a:t>；独特的数据库支持，包括</a:t>
            </a:r>
            <a:r>
              <a:rPr lang="en-US" altLang="zh-CN"/>
              <a:t>jConnect for JDBC</a:t>
            </a:r>
            <a:r>
              <a:rPr lang="zh-CN" altLang="en-US"/>
              <a:t>；</a:t>
            </a:r>
            <a:r>
              <a:rPr lang="en-US" altLang="zh-CN"/>
              <a:t>Java</a:t>
            </a:r>
            <a:r>
              <a:rPr lang="zh-CN" altLang="en-US"/>
              <a:t>服务器开发；</a:t>
            </a:r>
            <a:r>
              <a:rPr lang="en-US" altLang="zh-CN"/>
              <a:t>Web</a:t>
            </a:r>
            <a:r>
              <a:rPr lang="zh-CN" altLang="en-US"/>
              <a:t>和</a:t>
            </a:r>
            <a:r>
              <a:rPr lang="en-US" altLang="zh-CN"/>
              <a:t>Java</a:t>
            </a:r>
            <a:r>
              <a:rPr lang="zh-CN" altLang="en-US"/>
              <a:t>应用组件的集成测试</a:t>
            </a:r>
          </a:p>
        </p:txBody>
      </p:sp>
      <p:sp>
        <p:nvSpPr>
          <p:cNvPr id="4" name="矩形 3">
            <a:extLst>
              <a:ext uri="{FF2B5EF4-FFF2-40B4-BE49-F238E27FC236}">
                <a16:creationId xmlns:a16="http://schemas.microsoft.com/office/drawing/2014/main" id="{304AA501-5F71-4455-BCDD-4DD91B546C0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E9B42CF8-F01F-4363-BF9A-E327390106D6}"/>
              </a:ext>
            </a:extLst>
          </p:cNvPr>
          <p:cNvSpPr txBox="1">
            <a:spLocks noChangeArrowheads="1"/>
          </p:cNvSpPr>
          <p:nvPr/>
        </p:nvSpPr>
        <p:spPr bwMode="auto">
          <a:xfrm>
            <a:off x="334963" y="49213"/>
            <a:ext cx="156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7.3 SYBASE</a:t>
            </a:r>
            <a:endParaRPr lang="zh-CN" altLang="en-US" sz="2400" dirty="0">
              <a:solidFill>
                <a:schemeClr val="bg1"/>
              </a:solidFill>
            </a:endParaRPr>
          </a:p>
        </p:txBody>
      </p:sp>
      <p:sp>
        <p:nvSpPr>
          <p:cNvPr id="6" name="文本框 22">
            <a:extLst>
              <a:ext uri="{FF2B5EF4-FFF2-40B4-BE49-F238E27FC236}">
                <a16:creationId xmlns:a16="http://schemas.microsoft.com/office/drawing/2014/main" id="{93F0252C-ED00-4C2C-8CE5-A7AA35CBE72D}"/>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041306331"/>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468CD23-EB7B-4E1A-8480-73C6A4299A6A}"/>
              </a:ext>
            </a:extLst>
          </p:cNvPr>
          <p:cNvSpPr>
            <a:spLocks noGrp="1" noChangeArrowheads="1"/>
          </p:cNvSpPr>
          <p:nvPr>
            <p:ph type="title"/>
          </p:nvPr>
        </p:nvSpPr>
        <p:spPr/>
        <p:txBody>
          <a:bodyPr/>
          <a:lstStyle/>
          <a:p>
            <a:r>
              <a:rPr lang="en-US" altLang="zh-CN"/>
              <a:t>SYBASE</a:t>
            </a:r>
            <a:r>
              <a:rPr lang="zh-CN" altLang="en-US"/>
              <a:t>开发工具（续）</a:t>
            </a:r>
          </a:p>
        </p:txBody>
      </p:sp>
      <p:sp>
        <p:nvSpPr>
          <p:cNvPr id="48131" name="Rectangle 3">
            <a:extLst>
              <a:ext uri="{FF2B5EF4-FFF2-40B4-BE49-F238E27FC236}">
                <a16:creationId xmlns:a16="http://schemas.microsoft.com/office/drawing/2014/main" id="{49E68549-E184-4FD2-AC51-2A1693FE7822}"/>
              </a:ext>
            </a:extLst>
          </p:cNvPr>
          <p:cNvSpPr>
            <a:spLocks noGrp="1" noChangeArrowheads="1"/>
          </p:cNvSpPr>
          <p:nvPr>
            <p:ph type="body" idx="1"/>
          </p:nvPr>
        </p:nvSpPr>
        <p:spPr/>
        <p:txBody>
          <a:bodyPr/>
          <a:lstStyle/>
          <a:p>
            <a:pPr>
              <a:lnSpc>
                <a:spcPct val="90000"/>
              </a:lnSpc>
            </a:pPr>
            <a:r>
              <a:rPr lang="en-US" altLang="zh-CN"/>
              <a:t>Power</a:t>
            </a:r>
            <a:r>
              <a:rPr lang="zh-CN" altLang="en-US"/>
              <a:t>＋＋</a:t>
            </a:r>
          </a:p>
          <a:p>
            <a:pPr lvl="1">
              <a:lnSpc>
                <a:spcPct val="90000"/>
              </a:lnSpc>
            </a:pPr>
            <a:r>
              <a:rPr lang="zh-CN" altLang="en-US"/>
              <a:t>一组</a:t>
            </a:r>
            <a:r>
              <a:rPr lang="en-US" altLang="zh-CN"/>
              <a:t>RAD C</a:t>
            </a:r>
            <a:r>
              <a:rPr lang="zh-CN" altLang="en-US"/>
              <a:t>＋＋客户</a:t>
            </a:r>
            <a:r>
              <a:rPr lang="en-US" altLang="zh-CN"/>
              <a:t>/</a:t>
            </a:r>
            <a:r>
              <a:rPr lang="zh-CN" altLang="en-US"/>
              <a:t>服务器和</a:t>
            </a:r>
            <a:r>
              <a:rPr lang="en-US" altLang="zh-CN"/>
              <a:t>Internet</a:t>
            </a:r>
            <a:r>
              <a:rPr lang="zh-CN" altLang="en-US"/>
              <a:t>面向对象的开发工具</a:t>
            </a:r>
          </a:p>
          <a:p>
            <a:pPr lvl="1">
              <a:lnSpc>
                <a:spcPct val="90000"/>
              </a:lnSpc>
            </a:pPr>
            <a:r>
              <a:rPr lang="zh-CN" altLang="en-US"/>
              <a:t>特性：拖放编程、无缝</a:t>
            </a:r>
            <a:r>
              <a:rPr lang="en-US" altLang="zh-CN"/>
              <a:t>OLE</a:t>
            </a:r>
            <a:r>
              <a:rPr lang="zh-CN" altLang="en-US"/>
              <a:t>构件集成、可靠的实时调试和客户</a:t>
            </a:r>
            <a:r>
              <a:rPr lang="en-US" altLang="zh-CN"/>
              <a:t>/</a:t>
            </a:r>
            <a:r>
              <a:rPr lang="zh-CN" altLang="en-US"/>
              <a:t>服务器的开发环境</a:t>
            </a:r>
          </a:p>
          <a:p>
            <a:pPr>
              <a:lnSpc>
                <a:spcPct val="90000"/>
              </a:lnSpc>
            </a:pPr>
            <a:r>
              <a:rPr lang="en-US" altLang="zh-CN"/>
              <a:t>SQL Server Manager</a:t>
            </a:r>
          </a:p>
          <a:p>
            <a:pPr lvl="1">
              <a:lnSpc>
                <a:spcPct val="90000"/>
              </a:lnSpc>
            </a:pPr>
            <a:r>
              <a:rPr lang="zh-CN" altLang="en-US"/>
              <a:t>可视化的系统和数据库的管理工具</a:t>
            </a:r>
          </a:p>
          <a:p>
            <a:pPr lvl="1">
              <a:lnSpc>
                <a:spcPct val="90000"/>
              </a:lnSpc>
            </a:pPr>
            <a:r>
              <a:rPr lang="zh-CN" altLang="en-US"/>
              <a:t>用于帮助管理</a:t>
            </a:r>
            <a:r>
              <a:rPr lang="en-US" altLang="zh-CN"/>
              <a:t>SQL Server</a:t>
            </a:r>
            <a:r>
              <a:rPr lang="zh-CN" altLang="en-US"/>
              <a:t>、物理资源、数据库等</a:t>
            </a:r>
          </a:p>
        </p:txBody>
      </p:sp>
      <p:sp>
        <p:nvSpPr>
          <p:cNvPr id="4" name="矩形 3">
            <a:extLst>
              <a:ext uri="{FF2B5EF4-FFF2-40B4-BE49-F238E27FC236}">
                <a16:creationId xmlns:a16="http://schemas.microsoft.com/office/drawing/2014/main" id="{635F8603-D8FF-43DE-9ECB-EF8D6C3289A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1BDD1D65-C358-4D7F-9A5C-B88BC8002675}"/>
              </a:ext>
            </a:extLst>
          </p:cNvPr>
          <p:cNvSpPr txBox="1">
            <a:spLocks noChangeArrowheads="1"/>
          </p:cNvSpPr>
          <p:nvPr/>
        </p:nvSpPr>
        <p:spPr bwMode="auto">
          <a:xfrm>
            <a:off x="334963" y="49213"/>
            <a:ext cx="156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7.3 SYBASE</a:t>
            </a:r>
            <a:endParaRPr lang="zh-CN" altLang="en-US" sz="2400" dirty="0">
              <a:solidFill>
                <a:schemeClr val="bg1"/>
              </a:solidFill>
            </a:endParaRPr>
          </a:p>
        </p:txBody>
      </p:sp>
      <p:sp>
        <p:nvSpPr>
          <p:cNvPr id="6" name="文本框 22">
            <a:extLst>
              <a:ext uri="{FF2B5EF4-FFF2-40B4-BE49-F238E27FC236}">
                <a16:creationId xmlns:a16="http://schemas.microsoft.com/office/drawing/2014/main" id="{9EA5E5C5-F297-40EB-A144-89FDC9B0027A}"/>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862848409"/>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A34F852-940A-499A-B55E-CE925EB1F6AE}"/>
              </a:ext>
            </a:extLst>
          </p:cNvPr>
          <p:cNvSpPr>
            <a:spLocks noGrp="1" noChangeArrowheads="1"/>
          </p:cNvSpPr>
          <p:nvPr>
            <p:ph type="title"/>
          </p:nvPr>
        </p:nvSpPr>
        <p:spPr/>
        <p:txBody>
          <a:bodyPr/>
          <a:lstStyle/>
          <a:p>
            <a:r>
              <a:rPr lang="en-US" altLang="zh-CN"/>
              <a:t>5. SYBASE</a:t>
            </a:r>
            <a:r>
              <a:rPr lang="zh-CN" altLang="en-US"/>
              <a:t>中间件</a:t>
            </a:r>
          </a:p>
        </p:txBody>
      </p:sp>
      <p:sp>
        <p:nvSpPr>
          <p:cNvPr id="49155" name="Rectangle 3">
            <a:extLst>
              <a:ext uri="{FF2B5EF4-FFF2-40B4-BE49-F238E27FC236}">
                <a16:creationId xmlns:a16="http://schemas.microsoft.com/office/drawing/2014/main" id="{0844AFEE-5811-4E4A-A529-66C676CE16AC}"/>
              </a:ext>
            </a:extLst>
          </p:cNvPr>
          <p:cNvSpPr>
            <a:spLocks noGrp="1" noChangeArrowheads="1"/>
          </p:cNvSpPr>
          <p:nvPr>
            <p:ph type="body" idx="1"/>
          </p:nvPr>
        </p:nvSpPr>
        <p:spPr>
          <a:xfrm>
            <a:off x="990600" y="1828800"/>
            <a:ext cx="7772400" cy="4552950"/>
          </a:xfrm>
        </p:spPr>
        <p:txBody>
          <a:bodyPr/>
          <a:lstStyle/>
          <a:p>
            <a:pPr>
              <a:lnSpc>
                <a:spcPct val="90000"/>
              </a:lnSpc>
            </a:pPr>
            <a:r>
              <a:rPr lang="en-US" altLang="zh-CN"/>
              <a:t>Open Client/Open Server</a:t>
            </a:r>
          </a:p>
          <a:p>
            <a:pPr lvl="1">
              <a:lnSpc>
                <a:spcPct val="90000"/>
              </a:lnSpc>
            </a:pPr>
            <a:r>
              <a:rPr lang="zh-CN" altLang="en-US"/>
              <a:t>构成</a:t>
            </a:r>
            <a:r>
              <a:rPr lang="en-US" altLang="zh-CN"/>
              <a:t>Sybase</a:t>
            </a:r>
            <a:r>
              <a:rPr lang="zh-CN" altLang="en-US"/>
              <a:t>开放式客户机</a:t>
            </a:r>
            <a:r>
              <a:rPr lang="en-US" altLang="zh-CN"/>
              <a:t>/</a:t>
            </a:r>
            <a:r>
              <a:rPr lang="zh-CN" altLang="en-US"/>
              <a:t>服务器互连的基础，为实现异构环境下系统的可操作提供了极为有效的手段</a:t>
            </a:r>
          </a:p>
          <a:p>
            <a:pPr lvl="1">
              <a:lnSpc>
                <a:spcPct val="90000"/>
              </a:lnSpc>
            </a:pPr>
            <a:r>
              <a:rPr lang="en-US" altLang="zh-CN"/>
              <a:t>Open Client</a:t>
            </a:r>
            <a:r>
              <a:rPr lang="zh-CN" altLang="en-US"/>
              <a:t>和</a:t>
            </a:r>
            <a:r>
              <a:rPr lang="en-US" altLang="zh-CN"/>
              <a:t>Open Server</a:t>
            </a:r>
            <a:r>
              <a:rPr lang="zh-CN" altLang="en-US"/>
              <a:t>分别附在客户和服务器两端，都是网络接口软件库</a:t>
            </a:r>
          </a:p>
          <a:p>
            <a:pPr lvl="2">
              <a:lnSpc>
                <a:spcPct val="90000"/>
              </a:lnSpc>
            </a:pPr>
            <a:r>
              <a:rPr lang="en-US" altLang="zh-CN"/>
              <a:t>Open Client</a:t>
            </a:r>
            <a:r>
              <a:rPr lang="zh-CN" altLang="en-US"/>
              <a:t>提供调用级接口，用来建立有效的前端应用，向</a:t>
            </a:r>
            <a:r>
              <a:rPr lang="en-US" altLang="zh-CN"/>
              <a:t>SQL Server</a:t>
            </a:r>
            <a:r>
              <a:rPr lang="zh-CN" altLang="en-US"/>
              <a:t>服务器或</a:t>
            </a:r>
            <a:r>
              <a:rPr lang="en-US" altLang="zh-CN"/>
              <a:t>Open Server</a:t>
            </a:r>
            <a:r>
              <a:rPr lang="zh-CN" altLang="en-US"/>
              <a:t>程序发出请求，获得信息和服务</a:t>
            </a:r>
          </a:p>
          <a:p>
            <a:pPr lvl="2">
              <a:lnSpc>
                <a:spcPct val="90000"/>
              </a:lnSpc>
            </a:pPr>
            <a:r>
              <a:rPr lang="en-US" altLang="zh-CN"/>
              <a:t>Open Server</a:t>
            </a:r>
            <a:r>
              <a:rPr lang="zh-CN" altLang="en-US"/>
              <a:t>是一个服务构造工具，用于集成企业的各种数据资源及服务</a:t>
            </a:r>
          </a:p>
        </p:txBody>
      </p:sp>
      <p:sp>
        <p:nvSpPr>
          <p:cNvPr id="4" name="矩形 3">
            <a:extLst>
              <a:ext uri="{FF2B5EF4-FFF2-40B4-BE49-F238E27FC236}">
                <a16:creationId xmlns:a16="http://schemas.microsoft.com/office/drawing/2014/main" id="{ABB153D8-D016-4A11-822B-F54D0745C50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06BEA0A-81E5-4425-A9FF-E1B5BC9E7CD9}"/>
              </a:ext>
            </a:extLst>
          </p:cNvPr>
          <p:cNvSpPr txBox="1">
            <a:spLocks noChangeArrowheads="1"/>
          </p:cNvSpPr>
          <p:nvPr/>
        </p:nvSpPr>
        <p:spPr bwMode="auto">
          <a:xfrm>
            <a:off x="334963" y="49213"/>
            <a:ext cx="156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7.3 SYBASE</a:t>
            </a:r>
            <a:endParaRPr lang="zh-CN" altLang="en-US" sz="2400" dirty="0">
              <a:solidFill>
                <a:schemeClr val="bg1"/>
              </a:solidFill>
            </a:endParaRPr>
          </a:p>
        </p:txBody>
      </p:sp>
      <p:sp>
        <p:nvSpPr>
          <p:cNvPr id="6" name="文本框 22">
            <a:extLst>
              <a:ext uri="{FF2B5EF4-FFF2-40B4-BE49-F238E27FC236}">
                <a16:creationId xmlns:a16="http://schemas.microsoft.com/office/drawing/2014/main" id="{3F33F161-47C6-403B-888F-F8124614C22A}"/>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616349282"/>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AD72E1A-2720-4EAD-9E55-8D6EB1259ECC}"/>
              </a:ext>
            </a:extLst>
          </p:cNvPr>
          <p:cNvSpPr>
            <a:spLocks noGrp="1" noChangeArrowheads="1"/>
          </p:cNvSpPr>
          <p:nvPr>
            <p:ph type="title"/>
          </p:nvPr>
        </p:nvSpPr>
        <p:spPr/>
        <p:txBody>
          <a:bodyPr/>
          <a:lstStyle/>
          <a:p>
            <a:r>
              <a:rPr lang="en-US" altLang="zh-CN"/>
              <a:t>SYBASE</a:t>
            </a:r>
            <a:r>
              <a:rPr lang="zh-CN" altLang="en-US"/>
              <a:t>中间件（续）</a:t>
            </a:r>
          </a:p>
        </p:txBody>
      </p:sp>
      <p:sp>
        <p:nvSpPr>
          <p:cNvPr id="52227" name="Rectangle 3">
            <a:extLst>
              <a:ext uri="{FF2B5EF4-FFF2-40B4-BE49-F238E27FC236}">
                <a16:creationId xmlns:a16="http://schemas.microsoft.com/office/drawing/2014/main" id="{C990A5D2-0D5E-4238-9093-B3F058F45200}"/>
              </a:ext>
            </a:extLst>
          </p:cNvPr>
          <p:cNvSpPr>
            <a:spLocks noGrp="1" noChangeArrowheads="1"/>
          </p:cNvSpPr>
          <p:nvPr>
            <p:ph type="body" idx="1"/>
          </p:nvPr>
        </p:nvSpPr>
        <p:spPr>
          <a:xfrm>
            <a:off x="990600" y="1828800"/>
            <a:ext cx="7772400" cy="4479925"/>
          </a:xfrm>
        </p:spPr>
        <p:txBody>
          <a:bodyPr/>
          <a:lstStyle/>
          <a:p>
            <a:pPr>
              <a:lnSpc>
                <a:spcPct val="90000"/>
              </a:lnSpc>
            </a:pPr>
            <a:r>
              <a:rPr lang="en-US" altLang="zh-CN"/>
              <a:t>Jaguar CTS</a:t>
            </a:r>
          </a:p>
          <a:p>
            <a:pPr lvl="1">
              <a:lnSpc>
                <a:spcPct val="90000"/>
              </a:lnSpc>
            </a:pPr>
            <a:r>
              <a:rPr lang="en-US" altLang="zh-CN"/>
              <a:t>Jaguar </a:t>
            </a:r>
            <a:r>
              <a:rPr lang="zh-CN" altLang="en-US"/>
              <a:t>组件事务服务器的简称，专门为</a:t>
            </a:r>
            <a:r>
              <a:rPr lang="en-US" altLang="zh-CN"/>
              <a:t>NetOLTP</a:t>
            </a:r>
            <a:r>
              <a:rPr lang="zh-CN" altLang="en-US"/>
              <a:t>应用设计的事务服务器，提高了</a:t>
            </a:r>
            <a:r>
              <a:rPr lang="en-US" altLang="zh-CN"/>
              <a:t>applet</a:t>
            </a:r>
            <a:r>
              <a:rPr lang="zh-CN" altLang="en-US"/>
              <a:t>、</a:t>
            </a:r>
            <a:r>
              <a:rPr lang="en-US" altLang="zh-CN"/>
              <a:t>servlets</a:t>
            </a:r>
            <a:r>
              <a:rPr lang="zh-CN" altLang="en-US"/>
              <a:t>以及后端</a:t>
            </a:r>
            <a:r>
              <a:rPr lang="en-US" altLang="zh-CN"/>
              <a:t>DBMS</a:t>
            </a:r>
            <a:r>
              <a:rPr lang="zh-CN" altLang="en-US"/>
              <a:t>之间的高速的连接，支持分布式事务，支持对象管理和运行在中间层服务器上的基于组件的逻辑</a:t>
            </a:r>
          </a:p>
          <a:p>
            <a:pPr lvl="1">
              <a:lnSpc>
                <a:spcPct val="90000"/>
              </a:lnSpc>
            </a:pPr>
            <a:r>
              <a:rPr lang="zh-CN" altLang="en-US"/>
              <a:t>既支持传统的同步方式的事务处理，液汁持基于队列的异步事务处理</a:t>
            </a:r>
          </a:p>
          <a:p>
            <a:pPr lvl="1">
              <a:lnSpc>
                <a:spcPct val="90000"/>
              </a:lnSpc>
            </a:pPr>
            <a:r>
              <a:rPr lang="zh-CN" altLang="en-US"/>
              <a:t>可以为第三方的</a:t>
            </a:r>
            <a:r>
              <a:rPr lang="en-US" altLang="zh-CN"/>
              <a:t>ActiveX</a:t>
            </a:r>
            <a:r>
              <a:rPr lang="zh-CN" altLang="en-US"/>
              <a:t>和</a:t>
            </a:r>
            <a:r>
              <a:rPr lang="en-US" altLang="zh-CN"/>
              <a:t>Java</a:t>
            </a:r>
            <a:r>
              <a:rPr lang="zh-CN" altLang="en-US"/>
              <a:t>组件生成更多功能的应用</a:t>
            </a:r>
          </a:p>
        </p:txBody>
      </p:sp>
      <p:sp>
        <p:nvSpPr>
          <p:cNvPr id="4" name="矩形 3">
            <a:extLst>
              <a:ext uri="{FF2B5EF4-FFF2-40B4-BE49-F238E27FC236}">
                <a16:creationId xmlns:a16="http://schemas.microsoft.com/office/drawing/2014/main" id="{495BB803-4C49-45BB-AC2E-AE90490D4AD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1F23C13-1E5F-4B8E-B6CE-D7BB7E585B9B}"/>
              </a:ext>
            </a:extLst>
          </p:cNvPr>
          <p:cNvSpPr txBox="1">
            <a:spLocks noChangeArrowheads="1"/>
          </p:cNvSpPr>
          <p:nvPr/>
        </p:nvSpPr>
        <p:spPr bwMode="auto">
          <a:xfrm>
            <a:off x="334963" y="49213"/>
            <a:ext cx="156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7.3 SYBASE</a:t>
            </a:r>
            <a:endParaRPr lang="zh-CN" altLang="en-US" sz="2400" dirty="0">
              <a:solidFill>
                <a:schemeClr val="bg1"/>
              </a:solidFill>
            </a:endParaRPr>
          </a:p>
        </p:txBody>
      </p:sp>
      <p:sp>
        <p:nvSpPr>
          <p:cNvPr id="6" name="文本框 22">
            <a:extLst>
              <a:ext uri="{FF2B5EF4-FFF2-40B4-BE49-F238E27FC236}">
                <a16:creationId xmlns:a16="http://schemas.microsoft.com/office/drawing/2014/main" id="{30031392-E779-4C66-B44F-DDA8B0140B51}"/>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45049324"/>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C5774CE-4DC9-49E2-98F3-C87004BD5D69}"/>
              </a:ext>
            </a:extLst>
          </p:cNvPr>
          <p:cNvSpPr>
            <a:spLocks noGrp="1" noChangeArrowheads="1"/>
          </p:cNvSpPr>
          <p:nvPr>
            <p:ph type="title"/>
          </p:nvPr>
        </p:nvSpPr>
        <p:spPr/>
        <p:txBody>
          <a:bodyPr/>
          <a:lstStyle/>
          <a:p>
            <a:r>
              <a:rPr lang="en-US" altLang="zh-CN"/>
              <a:t>SYBASE</a:t>
            </a:r>
            <a:r>
              <a:rPr lang="zh-CN" altLang="en-US"/>
              <a:t>中间件（续）</a:t>
            </a:r>
          </a:p>
        </p:txBody>
      </p:sp>
      <p:sp>
        <p:nvSpPr>
          <p:cNvPr id="53251" name="Rectangle 3">
            <a:extLst>
              <a:ext uri="{FF2B5EF4-FFF2-40B4-BE49-F238E27FC236}">
                <a16:creationId xmlns:a16="http://schemas.microsoft.com/office/drawing/2014/main" id="{53C50652-255C-4AF9-B86A-E7E8C81889D5}"/>
              </a:ext>
            </a:extLst>
          </p:cNvPr>
          <p:cNvSpPr>
            <a:spLocks noGrp="1" noChangeArrowheads="1"/>
          </p:cNvSpPr>
          <p:nvPr>
            <p:ph type="body" idx="1"/>
          </p:nvPr>
        </p:nvSpPr>
        <p:spPr>
          <a:xfrm>
            <a:off x="990600" y="1828800"/>
            <a:ext cx="7772400" cy="4624388"/>
          </a:xfrm>
        </p:spPr>
        <p:txBody>
          <a:bodyPr/>
          <a:lstStyle/>
          <a:p>
            <a:pPr>
              <a:lnSpc>
                <a:spcPct val="90000"/>
              </a:lnSpc>
            </a:pPr>
            <a:r>
              <a:rPr lang="en-US" altLang="zh-CN"/>
              <a:t>Replication server</a:t>
            </a:r>
            <a:r>
              <a:rPr lang="zh-CN" altLang="en-US"/>
              <a:t>（复制服务器）</a:t>
            </a:r>
          </a:p>
          <a:p>
            <a:pPr lvl="1">
              <a:lnSpc>
                <a:spcPct val="90000"/>
              </a:lnSpc>
            </a:pPr>
            <a:r>
              <a:rPr lang="zh-CN" altLang="en-US"/>
              <a:t>主要用来解决网络上的相同数据多份拷贝及分布更新这一分布处理中的关键难题</a:t>
            </a:r>
          </a:p>
          <a:p>
            <a:pPr lvl="1">
              <a:lnSpc>
                <a:spcPct val="90000"/>
              </a:lnSpc>
            </a:pPr>
            <a:r>
              <a:rPr lang="zh-CN" altLang="en-US"/>
              <a:t>提高效率和可用性</a:t>
            </a:r>
          </a:p>
          <a:p>
            <a:pPr lvl="1">
              <a:lnSpc>
                <a:spcPct val="90000"/>
              </a:lnSpc>
            </a:pPr>
            <a:r>
              <a:rPr lang="zh-CN" altLang="en-US"/>
              <a:t>在网络或某一结点出现故障时，会将待复制的事务存储在队列中，并在故障恢复后自动将队列复制到目标结点，不需人工干预</a:t>
            </a:r>
          </a:p>
          <a:p>
            <a:pPr lvl="1">
              <a:lnSpc>
                <a:spcPct val="90000"/>
              </a:lnSpc>
            </a:pPr>
            <a:r>
              <a:rPr lang="zh-CN" altLang="en-US"/>
              <a:t>提供了向</a:t>
            </a:r>
            <a:r>
              <a:rPr lang="en-US" altLang="zh-CN"/>
              <a:t>ORACLE</a:t>
            </a:r>
            <a:r>
              <a:rPr lang="zh-CN" altLang="en-US"/>
              <a:t>和</a:t>
            </a:r>
            <a:r>
              <a:rPr lang="en-US" altLang="zh-CN"/>
              <a:t>DB2</a:t>
            </a:r>
            <a:r>
              <a:rPr lang="zh-CN" altLang="en-US"/>
              <a:t>数据库复制的能力，通过编程也可以实现向其它异构数据库复制</a:t>
            </a:r>
          </a:p>
        </p:txBody>
      </p:sp>
      <p:sp>
        <p:nvSpPr>
          <p:cNvPr id="4" name="矩形 3">
            <a:extLst>
              <a:ext uri="{FF2B5EF4-FFF2-40B4-BE49-F238E27FC236}">
                <a16:creationId xmlns:a16="http://schemas.microsoft.com/office/drawing/2014/main" id="{788BB3D5-C0D7-4CB9-9548-3FED560DF75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F2DDE27-9C33-4024-81A5-FA1B4317AD80}"/>
              </a:ext>
            </a:extLst>
          </p:cNvPr>
          <p:cNvSpPr txBox="1">
            <a:spLocks noChangeArrowheads="1"/>
          </p:cNvSpPr>
          <p:nvPr/>
        </p:nvSpPr>
        <p:spPr bwMode="auto">
          <a:xfrm>
            <a:off x="334963" y="49213"/>
            <a:ext cx="156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7.3 SYBASE</a:t>
            </a:r>
            <a:endParaRPr lang="zh-CN" altLang="en-US" sz="2400" dirty="0">
              <a:solidFill>
                <a:schemeClr val="bg1"/>
              </a:solidFill>
            </a:endParaRPr>
          </a:p>
        </p:txBody>
      </p:sp>
      <p:sp>
        <p:nvSpPr>
          <p:cNvPr id="6" name="文本框 22">
            <a:extLst>
              <a:ext uri="{FF2B5EF4-FFF2-40B4-BE49-F238E27FC236}">
                <a16:creationId xmlns:a16="http://schemas.microsoft.com/office/drawing/2014/main" id="{8B98D545-E62F-4A96-AD5A-7060FB76DD4B}"/>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925294575"/>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2A0E87E-83AF-47E4-8758-3A023FB7A1AD}"/>
              </a:ext>
            </a:extLst>
          </p:cNvPr>
          <p:cNvSpPr>
            <a:spLocks noGrp="1" noChangeArrowheads="1"/>
          </p:cNvSpPr>
          <p:nvPr>
            <p:ph type="title"/>
          </p:nvPr>
        </p:nvSpPr>
        <p:spPr/>
        <p:txBody>
          <a:bodyPr/>
          <a:lstStyle/>
          <a:p>
            <a:r>
              <a:rPr lang="en-US" altLang="zh-CN"/>
              <a:t>SYBASE</a:t>
            </a:r>
            <a:r>
              <a:rPr lang="zh-CN" altLang="en-US"/>
              <a:t>中间件（续）</a:t>
            </a:r>
          </a:p>
        </p:txBody>
      </p:sp>
      <p:sp>
        <p:nvSpPr>
          <p:cNvPr id="54275" name="Rectangle 3">
            <a:extLst>
              <a:ext uri="{FF2B5EF4-FFF2-40B4-BE49-F238E27FC236}">
                <a16:creationId xmlns:a16="http://schemas.microsoft.com/office/drawing/2014/main" id="{1219E2F3-F02D-48BB-B03D-78EFCA50F425}"/>
              </a:ext>
            </a:extLst>
          </p:cNvPr>
          <p:cNvSpPr>
            <a:spLocks noGrp="1" noChangeArrowheads="1"/>
          </p:cNvSpPr>
          <p:nvPr>
            <p:ph type="body" idx="1"/>
          </p:nvPr>
        </p:nvSpPr>
        <p:spPr>
          <a:xfrm>
            <a:off x="990600" y="1828800"/>
            <a:ext cx="7772400" cy="4337050"/>
          </a:xfrm>
        </p:spPr>
        <p:txBody>
          <a:bodyPr/>
          <a:lstStyle/>
          <a:p>
            <a:r>
              <a:rPr lang="en-US" altLang="zh-CN" sz="2600"/>
              <a:t>OmniCONNECT</a:t>
            </a:r>
          </a:p>
          <a:p>
            <a:pPr lvl="1"/>
            <a:r>
              <a:rPr lang="zh-CN" altLang="en-US" sz="2600"/>
              <a:t>提供在整个企业范围内不同数据库管理系统之间完全透明的数据集成，在不同的</a:t>
            </a:r>
            <a:r>
              <a:rPr lang="en-US" altLang="zh-CN" sz="2600"/>
              <a:t>SQL</a:t>
            </a:r>
            <a:r>
              <a:rPr lang="zh-CN" altLang="en-US" sz="2600"/>
              <a:t>语言、不同厂商的数据库和数据存储位置之间实现了透明的访问</a:t>
            </a:r>
          </a:p>
          <a:p>
            <a:r>
              <a:rPr lang="en-US" altLang="zh-CN" sz="2600"/>
              <a:t>DirectConnect</a:t>
            </a:r>
          </a:p>
          <a:p>
            <a:pPr lvl="1"/>
            <a:r>
              <a:rPr lang="zh-CN" altLang="en-US" sz="2600"/>
              <a:t>用于同非</a:t>
            </a:r>
            <a:r>
              <a:rPr lang="en-US" altLang="zh-CN" sz="2600"/>
              <a:t>sybase</a:t>
            </a:r>
            <a:r>
              <a:rPr lang="zh-CN" altLang="en-US" sz="2600"/>
              <a:t>数据源建立联系的访问服务器</a:t>
            </a:r>
          </a:p>
          <a:p>
            <a:pPr lvl="1"/>
            <a:r>
              <a:rPr lang="zh-CN" altLang="en-US" sz="2600"/>
              <a:t>使用户可以将其桌面应用同关键的企业数据源集成起来，并保证整个企业信息系统的安全和完整</a:t>
            </a:r>
          </a:p>
        </p:txBody>
      </p:sp>
      <p:sp>
        <p:nvSpPr>
          <p:cNvPr id="4" name="矩形 3">
            <a:extLst>
              <a:ext uri="{FF2B5EF4-FFF2-40B4-BE49-F238E27FC236}">
                <a16:creationId xmlns:a16="http://schemas.microsoft.com/office/drawing/2014/main" id="{1CCE05C8-45CB-490A-9965-A63433B3F49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F1E3698-1841-4046-AD30-9E2424F9079D}"/>
              </a:ext>
            </a:extLst>
          </p:cNvPr>
          <p:cNvSpPr txBox="1">
            <a:spLocks noChangeArrowheads="1"/>
          </p:cNvSpPr>
          <p:nvPr/>
        </p:nvSpPr>
        <p:spPr bwMode="auto">
          <a:xfrm>
            <a:off x="334963" y="49213"/>
            <a:ext cx="156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7.3 SYBASE</a:t>
            </a:r>
            <a:endParaRPr lang="zh-CN" altLang="en-US" sz="2400" dirty="0">
              <a:solidFill>
                <a:schemeClr val="bg1"/>
              </a:solidFill>
            </a:endParaRPr>
          </a:p>
        </p:txBody>
      </p:sp>
      <p:sp>
        <p:nvSpPr>
          <p:cNvPr id="6" name="文本框 22">
            <a:extLst>
              <a:ext uri="{FF2B5EF4-FFF2-40B4-BE49-F238E27FC236}">
                <a16:creationId xmlns:a16="http://schemas.microsoft.com/office/drawing/2014/main" id="{3DD5CA6D-E6F7-4768-B5D2-D9E62F0003DC}"/>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736619743"/>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AC0C80C-34C3-42FF-915D-4CBCD724B815}"/>
              </a:ext>
            </a:extLst>
          </p:cNvPr>
          <p:cNvSpPr>
            <a:spLocks noGrp="1" noChangeArrowheads="1"/>
          </p:cNvSpPr>
          <p:nvPr>
            <p:ph type="title"/>
          </p:nvPr>
        </p:nvSpPr>
        <p:spPr/>
        <p:txBody>
          <a:bodyPr/>
          <a:lstStyle/>
          <a:p>
            <a:r>
              <a:rPr lang="en-US" altLang="zh-CN" sz="4000"/>
              <a:t>6. SYBASE</a:t>
            </a:r>
            <a:r>
              <a:rPr lang="zh-CN" altLang="en-US" sz="4000"/>
              <a:t>的数据仓库解决方案</a:t>
            </a:r>
          </a:p>
        </p:txBody>
      </p:sp>
      <p:sp>
        <p:nvSpPr>
          <p:cNvPr id="50179" name="Rectangle 3">
            <a:extLst>
              <a:ext uri="{FF2B5EF4-FFF2-40B4-BE49-F238E27FC236}">
                <a16:creationId xmlns:a16="http://schemas.microsoft.com/office/drawing/2014/main" id="{DD9850BE-44AF-4604-BD9E-D4AC23600CAA}"/>
              </a:ext>
            </a:extLst>
          </p:cNvPr>
          <p:cNvSpPr>
            <a:spLocks noGrp="1" noChangeArrowheads="1"/>
          </p:cNvSpPr>
          <p:nvPr>
            <p:ph type="body" idx="1"/>
          </p:nvPr>
        </p:nvSpPr>
        <p:spPr/>
        <p:txBody>
          <a:bodyPr/>
          <a:lstStyle/>
          <a:p>
            <a:r>
              <a:rPr lang="en-US" altLang="zh-CN" sz="2800"/>
              <a:t>SYBASE Warehouse Works</a:t>
            </a:r>
            <a:r>
              <a:rPr lang="zh-CN" altLang="en-US" sz="2800"/>
              <a:t>体系结构</a:t>
            </a:r>
          </a:p>
          <a:p>
            <a:r>
              <a:rPr lang="zh-CN" altLang="en-US" sz="2800"/>
              <a:t>专门为客户</a:t>
            </a:r>
            <a:r>
              <a:rPr lang="en-US" altLang="zh-CN" sz="2800"/>
              <a:t>/</a:t>
            </a:r>
            <a:r>
              <a:rPr lang="zh-CN" altLang="en-US" sz="2800"/>
              <a:t>服务器结构环境设计的数据仓库结构</a:t>
            </a:r>
          </a:p>
          <a:p>
            <a:pPr lvl="1"/>
            <a:r>
              <a:rPr lang="zh-CN" altLang="en-US" sz="2400"/>
              <a:t>用户可为数据仓库的每一部分选择最佳的厂商</a:t>
            </a:r>
          </a:p>
          <a:p>
            <a:pPr lvl="1"/>
            <a:r>
              <a:rPr lang="zh-CN" altLang="en-US" sz="2400"/>
              <a:t>实现对多种不同的数据源的透明存取</a:t>
            </a:r>
          </a:p>
          <a:p>
            <a:pPr lvl="1"/>
            <a:r>
              <a:rPr lang="zh-CN" altLang="en-US" sz="2400"/>
              <a:t>捕获用户感兴趣的数据</a:t>
            </a:r>
          </a:p>
          <a:p>
            <a:pPr lvl="1"/>
            <a:r>
              <a:rPr lang="zh-CN" altLang="en-US" sz="2400"/>
              <a:t>在传送数据之前对数据先进行加工</a:t>
            </a:r>
          </a:p>
          <a:p>
            <a:pPr lvl="1"/>
            <a:r>
              <a:rPr lang="zh-CN" altLang="en-US" sz="2400"/>
              <a:t>加快复杂的</a:t>
            </a:r>
            <a:r>
              <a:rPr lang="en-US" altLang="zh-CN" sz="2400"/>
              <a:t>DSS</a:t>
            </a:r>
            <a:r>
              <a:rPr lang="zh-CN" altLang="en-US" sz="2400"/>
              <a:t>查询的执行速度</a:t>
            </a:r>
          </a:p>
          <a:p>
            <a:pPr lvl="1"/>
            <a:r>
              <a:rPr lang="zh-CN" altLang="en-US" sz="2400"/>
              <a:t>提供数据分布的位置透明性</a:t>
            </a:r>
          </a:p>
        </p:txBody>
      </p:sp>
      <p:sp>
        <p:nvSpPr>
          <p:cNvPr id="4" name="矩形 3">
            <a:extLst>
              <a:ext uri="{FF2B5EF4-FFF2-40B4-BE49-F238E27FC236}">
                <a16:creationId xmlns:a16="http://schemas.microsoft.com/office/drawing/2014/main" id="{B71081F1-8997-4C6C-B6BD-CACF5090DDA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DF2C2AF-8E2D-4684-A704-851EC91C6F75}"/>
              </a:ext>
            </a:extLst>
          </p:cNvPr>
          <p:cNvSpPr txBox="1">
            <a:spLocks noChangeArrowheads="1"/>
          </p:cNvSpPr>
          <p:nvPr/>
        </p:nvSpPr>
        <p:spPr bwMode="auto">
          <a:xfrm>
            <a:off x="334963" y="49213"/>
            <a:ext cx="156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7.3 SYBASE</a:t>
            </a:r>
            <a:endParaRPr lang="zh-CN" altLang="en-US" sz="2400" dirty="0">
              <a:solidFill>
                <a:schemeClr val="bg1"/>
              </a:solidFill>
            </a:endParaRPr>
          </a:p>
        </p:txBody>
      </p:sp>
      <p:sp>
        <p:nvSpPr>
          <p:cNvPr id="6" name="文本框 22">
            <a:extLst>
              <a:ext uri="{FF2B5EF4-FFF2-40B4-BE49-F238E27FC236}">
                <a16:creationId xmlns:a16="http://schemas.microsoft.com/office/drawing/2014/main" id="{30DEE59F-E511-41F3-BFC5-52D91740B600}"/>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420074985"/>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C7C4472-17A7-4D81-82A3-E74C51C753FE}"/>
              </a:ext>
            </a:extLst>
          </p:cNvPr>
          <p:cNvSpPr>
            <a:spLocks noGrp="1" noChangeArrowheads="1"/>
          </p:cNvSpPr>
          <p:nvPr>
            <p:ph type="title"/>
          </p:nvPr>
        </p:nvSpPr>
        <p:spPr/>
        <p:txBody>
          <a:bodyPr/>
          <a:lstStyle/>
          <a:p>
            <a:r>
              <a:rPr lang="en-US" altLang="zh-CN"/>
              <a:t>7. SYBASE</a:t>
            </a:r>
            <a:r>
              <a:rPr lang="zh-CN" altLang="en-US"/>
              <a:t>的</a:t>
            </a:r>
            <a:r>
              <a:rPr lang="en-US" altLang="zh-CN"/>
              <a:t>Internet</a:t>
            </a:r>
            <a:r>
              <a:rPr lang="zh-CN" altLang="en-US"/>
              <a:t>解决方案</a:t>
            </a:r>
          </a:p>
        </p:txBody>
      </p:sp>
      <p:sp>
        <p:nvSpPr>
          <p:cNvPr id="51203" name="Rectangle 3">
            <a:extLst>
              <a:ext uri="{FF2B5EF4-FFF2-40B4-BE49-F238E27FC236}">
                <a16:creationId xmlns:a16="http://schemas.microsoft.com/office/drawing/2014/main" id="{449C14FF-8FFD-433B-8850-8DB6E38D3AB1}"/>
              </a:ext>
            </a:extLst>
          </p:cNvPr>
          <p:cNvSpPr>
            <a:spLocks noGrp="1" noChangeArrowheads="1"/>
          </p:cNvSpPr>
          <p:nvPr>
            <p:ph type="body" idx="1"/>
          </p:nvPr>
        </p:nvSpPr>
        <p:spPr/>
        <p:txBody>
          <a:bodyPr/>
          <a:lstStyle/>
          <a:p>
            <a:r>
              <a:rPr lang="en-US" altLang="zh-CN" sz="2800"/>
              <a:t>SYBASE Web.Works</a:t>
            </a:r>
            <a:r>
              <a:rPr lang="zh-CN" altLang="en-US" sz="2800"/>
              <a:t>体系结构</a:t>
            </a:r>
          </a:p>
          <a:p>
            <a:r>
              <a:rPr lang="zh-CN" altLang="en-US" sz="2800"/>
              <a:t>一个包括</a:t>
            </a:r>
            <a:r>
              <a:rPr lang="en-US" altLang="zh-CN" sz="2800"/>
              <a:t>SYBASE SQL Server</a:t>
            </a:r>
            <a:r>
              <a:rPr lang="zh-CN" altLang="en-US" sz="2800"/>
              <a:t>、中介件和工具产品的综合体系框架，使一个集成方案</a:t>
            </a:r>
          </a:p>
          <a:p>
            <a:r>
              <a:rPr lang="en-US" altLang="zh-CN" sz="2800"/>
              <a:t>SYBASE Web.sql</a:t>
            </a:r>
            <a:r>
              <a:rPr lang="zh-CN" altLang="en-US" sz="2800"/>
              <a:t>是这个体系框架中介件的一个重要产品，它用</a:t>
            </a:r>
            <a:r>
              <a:rPr lang="en-US" altLang="zh-CN" sz="2800"/>
              <a:t>CGI</a:t>
            </a:r>
            <a:r>
              <a:rPr lang="zh-CN" altLang="en-US" sz="2800"/>
              <a:t>或</a:t>
            </a:r>
            <a:r>
              <a:rPr lang="en-US" altLang="zh-CN" sz="2800"/>
              <a:t>Web</a:t>
            </a:r>
            <a:r>
              <a:rPr lang="zh-CN" altLang="en-US" sz="2800"/>
              <a:t>服务器专用</a:t>
            </a:r>
            <a:r>
              <a:rPr lang="en-US" altLang="zh-CN" sz="2800"/>
              <a:t>API</a:t>
            </a:r>
            <a:r>
              <a:rPr lang="zh-CN" altLang="en-US" sz="2800"/>
              <a:t>接口实现，主要作用是将</a:t>
            </a:r>
            <a:r>
              <a:rPr lang="en-US" altLang="zh-CN" sz="2800"/>
              <a:t>Web</a:t>
            </a:r>
            <a:r>
              <a:rPr lang="zh-CN" altLang="en-US" sz="2800"/>
              <a:t>服务器与</a:t>
            </a:r>
            <a:r>
              <a:rPr lang="en-US" altLang="zh-CN" sz="2800"/>
              <a:t>SYBASE SQL Server</a:t>
            </a:r>
            <a:r>
              <a:rPr lang="zh-CN" altLang="en-US" sz="2800"/>
              <a:t>连接在一起，使用户只需要将</a:t>
            </a:r>
            <a:r>
              <a:rPr lang="en-US" altLang="zh-CN" sz="2800"/>
              <a:t>SQL</a:t>
            </a:r>
            <a:r>
              <a:rPr lang="zh-CN" altLang="en-US" sz="2800"/>
              <a:t>语句嵌入</a:t>
            </a:r>
            <a:r>
              <a:rPr lang="en-US" altLang="zh-CN" sz="2800"/>
              <a:t>HTML</a:t>
            </a:r>
            <a:r>
              <a:rPr lang="zh-CN" altLang="en-US" sz="2800"/>
              <a:t>中，就可以根据数据库内容生成动态</a:t>
            </a:r>
            <a:r>
              <a:rPr lang="en-US" altLang="zh-CN" sz="2800"/>
              <a:t>HTML</a:t>
            </a:r>
            <a:r>
              <a:rPr lang="zh-CN" altLang="en-US" sz="2800"/>
              <a:t>页面以及更新数据库</a:t>
            </a:r>
          </a:p>
        </p:txBody>
      </p:sp>
      <p:sp>
        <p:nvSpPr>
          <p:cNvPr id="4" name="矩形 3">
            <a:extLst>
              <a:ext uri="{FF2B5EF4-FFF2-40B4-BE49-F238E27FC236}">
                <a16:creationId xmlns:a16="http://schemas.microsoft.com/office/drawing/2014/main" id="{850418EA-A6AD-45B2-BD4E-1EF33557083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190A127-7E33-4A51-9656-FA805A46F5F6}"/>
              </a:ext>
            </a:extLst>
          </p:cNvPr>
          <p:cNvSpPr txBox="1">
            <a:spLocks noChangeArrowheads="1"/>
          </p:cNvSpPr>
          <p:nvPr/>
        </p:nvSpPr>
        <p:spPr bwMode="auto">
          <a:xfrm>
            <a:off x="334963" y="49213"/>
            <a:ext cx="15636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7.3 SYBASE</a:t>
            </a:r>
            <a:endParaRPr lang="zh-CN" altLang="en-US" sz="2400" dirty="0">
              <a:solidFill>
                <a:schemeClr val="bg1"/>
              </a:solidFill>
            </a:endParaRPr>
          </a:p>
        </p:txBody>
      </p:sp>
      <p:sp>
        <p:nvSpPr>
          <p:cNvPr id="6" name="文本框 22">
            <a:extLst>
              <a:ext uri="{FF2B5EF4-FFF2-40B4-BE49-F238E27FC236}">
                <a16:creationId xmlns:a16="http://schemas.microsoft.com/office/drawing/2014/main" id="{2BB63777-AC7B-40A4-AEF0-911240BA4A08}"/>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355718980"/>
      </p:ext>
    </p:extLst>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4670C81-D696-49B1-B1E7-027AB6C97285}"/>
              </a:ext>
            </a:extLst>
          </p:cNvPr>
          <p:cNvSpPr>
            <a:spLocks noGrp="1" noChangeArrowheads="1"/>
          </p:cNvSpPr>
          <p:nvPr>
            <p:ph type="title"/>
          </p:nvPr>
        </p:nvSpPr>
        <p:spPr/>
        <p:txBody>
          <a:bodyPr/>
          <a:lstStyle/>
          <a:p>
            <a:r>
              <a:rPr lang="zh-CN" altLang="en-US" sz="4000"/>
              <a:t>第</a:t>
            </a:r>
            <a:r>
              <a:rPr lang="en-US" altLang="zh-CN" sz="4000"/>
              <a:t>7</a:t>
            </a:r>
            <a:r>
              <a:rPr lang="zh-CN" altLang="en-US" sz="4000"/>
              <a:t>章 关系数据库管理系统实例</a:t>
            </a:r>
          </a:p>
        </p:txBody>
      </p:sp>
      <p:sp>
        <p:nvSpPr>
          <p:cNvPr id="55299" name="Rectangle 3">
            <a:extLst>
              <a:ext uri="{FF2B5EF4-FFF2-40B4-BE49-F238E27FC236}">
                <a16:creationId xmlns:a16="http://schemas.microsoft.com/office/drawing/2014/main" id="{D0C26F16-0229-4FDD-AAC8-7BCA0B2FD1BF}"/>
              </a:ext>
            </a:extLst>
          </p:cNvPr>
          <p:cNvSpPr>
            <a:spLocks noGrp="1" noChangeArrowheads="1"/>
          </p:cNvSpPr>
          <p:nvPr>
            <p:ph type="body" idx="1"/>
          </p:nvPr>
        </p:nvSpPr>
        <p:spPr/>
        <p:txBody>
          <a:bodyPr/>
          <a:lstStyle/>
          <a:p>
            <a:r>
              <a:rPr lang="en-US" altLang="zh-CN"/>
              <a:t>7.1 </a:t>
            </a:r>
            <a:r>
              <a:rPr lang="zh-CN" altLang="en-US"/>
              <a:t>关系数据库管理系统产品概述</a:t>
            </a:r>
          </a:p>
          <a:p>
            <a:r>
              <a:rPr lang="en-US" altLang="zh-CN"/>
              <a:t>7.2 ORACLE</a:t>
            </a:r>
          </a:p>
          <a:p>
            <a:r>
              <a:rPr lang="en-US" altLang="zh-CN"/>
              <a:t>7.3 SYBASE</a:t>
            </a:r>
          </a:p>
          <a:p>
            <a:r>
              <a:rPr lang="en-US" altLang="zh-CN">
                <a:solidFill>
                  <a:schemeClr val="accent2"/>
                </a:solidFill>
              </a:rPr>
              <a:t>7.4 INFORMIX</a:t>
            </a:r>
          </a:p>
          <a:p>
            <a:r>
              <a:rPr lang="en-US" altLang="zh-CN"/>
              <a:t>7.5 DB2</a:t>
            </a:r>
          </a:p>
          <a:p>
            <a:r>
              <a:rPr lang="en-US" altLang="zh-CN"/>
              <a:t>7.6 INGERS</a:t>
            </a:r>
          </a:p>
        </p:txBody>
      </p:sp>
      <p:sp>
        <p:nvSpPr>
          <p:cNvPr id="4" name="矩形 3">
            <a:extLst>
              <a:ext uri="{FF2B5EF4-FFF2-40B4-BE49-F238E27FC236}">
                <a16:creationId xmlns:a16="http://schemas.microsoft.com/office/drawing/2014/main" id="{42CD1127-80E9-41DC-A3FC-E82BB361BB2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F5A2A1A-5B31-4C2A-A2F7-D94A0343BEBC}"/>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目录</a:t>
            </a:r>
          </a:p>
        </p:txBody>
      </p:sp>
      <p:sp>
        <p:nvSpPr>
          <p:cNvPr id="6" name="文本框 22">
            <a:extLst>
              <a:ext uri="{FF2B5EF4-FFF2-40B4-BE49-F238E27FC236}">
                <a16:creationId xmlns:a16="http://schemas.microsoft.com/office/drawing/2014/main" id="{781750ED-36EC-45A6-9F1B-4C92BEBC5964}"/>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678441416"/>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A4CA51A-1D9A-4AE0-981E-240A5508C808}"/>
              </a:ext>
            </a:extLst>
          </p:cNvPr>
          <p:cNvSpPr>
            <a:spLocks noGrp="1" noChangeArrowheads="1"/>
          </p:cNvSpPr>
          <p:nvPr>
            <p:ph type="title"/>
          </p:nvPr>
        </p:nvSpPr>
        <p:spPr/>
        <p:txBody>
          <a:bodyPr/>
          <a:lstStyle/>
          <a:p>
            <a:r>
              <a:rPr lang="zh-CN" altLang="en-US" sz="4000"/>
              <a:t>关系数据库管理系统产品概述（续）</a:t>
            </a:r>
          </a:p>
        </p:txBody>
      </p:sp>
      <p:sp>
        <p:nvSpPr>
          <p:cNvPr id="10243" name="Rectangle 3">
            <a:extLst>
              <a:ext uri="{FF2B5EF4-FFF2-40B4-BE49-F238E27FC236}">
                <a16:creationId xmlns:a16="http://schemas.microsoft.com/office/drawing/2014/main" id="{9EEEB57C-C82B-4B51-8A64-F503BBFC4404}"/>
              </a:ext>
            </a:extLst>
          </p:cNvPr>
          <p:cNvSpPr>
            <a:spLocks noGrp="1" noChangeArrowheads="1"/>
          </p:cNvSpPr>
          <p:nvPr>
            <p:ph type="body" idx="1"/>
          </p:nvPr>
        </p:nvSpPr>
        <p:spPr/>
        <p:txBody>
          <a:bodyPr/>
          <a:lstStyle/>
          <a:p>
            <a:r>
              <a:rPr lang="en-US" altLang="zh-CN"/>
              <a:t>RDBMS</a:t>
            </a:r>
            <a:r>
              <a:rPr lang="zh-CN" altLang="en-US"/>
              <a:t>经历了从集中到分布，从单机环境到网络，从支持信息管理系统到联机事务处理（</a:t>
            </a:r>
            <a:r>
              <a:rPr lang="en-US" altLang="zh-CN"/>
              <a:t>OLTP</a:t>
            </a:r>
            <a:r>
              <a:rPr lang="zh-CN" altLang="en-US"/>
              <a:t>），再到联机分析处理（</a:t>
            </a:r>
            <a:r>
              <a:rPr lang="en-US" altLang="zh-CN"/>
              <a:t>OLAP</a:t>
            </a:r>
            <a:r>
              <a:rPr lang="zh-CN" altLang="en-US"/>
              <a:t>）的发展过程</a:t>
            </a:r>
          </a:p>
          <a:p>
            <a:r>
              <a:rPr lang="zh-CN" altLang="en-US"/>
              <a:t>对关系模型的支持逐步完善，系统功能不断增强</a:t>
            </a:r>
          </a:p>
          <a:p>
            <a:r>
              <a:rPr lang="en-US" altLang="zh-CN"/>
              <a:t>RDBMS</a:t>
            </a:r>
            <a:r>
              <a:rPr lang="zh-CN" altLang="en-US"/>
              <a:t>的发展过程如下页表所示</a:t>
            </a:r>
          </a:p>
        </p:txBody>
      </p:sp>
      <p:sp>
        <p:nvSpPr>
          <p:cNvPr id="4" name="矩形 3">
            <a:extLst>
              <a:ext uri="{FF2B5EF4-FFF2-40B4-BE49-F238E27FC236}">
                <a16:creationId xmlns:a16="http://schemas.microsoft.com/office/drawing/2014/main" id="{DCFE93B8-1AD4-4F9F-AB78-46C6BC6D17B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B38C21E-F1A4-4BC9-859F-59A1E4F9C883}"/>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7.1 </a:t>
            </a:r>
            <a:r>
              <a:rPr lang="zh-CN" altLang="en-US" sz="2400" dirty="0">
                <a:solidFill>
                  <a:schemeClr val="bg1"/>
                </a:solidFill>
              </a:rPr>
              <a:t>概述</a:t>
            </a:r>
          </a:p>
        </p:txBody>
      </p:sp>
      <p:sp>
        <p:nvSpPr>
          <p:cNvPr id="6" name="文本框 22">
            <a:extLst>
              <a:ext uri="{FF2B5EF4-FFF2-40B4-BE49-F238E27FC236}">
                <a16:creationId xmlns:a16="http://schemas.microsoft.com/office/drawing/2014/main" id="{E9B36F7B-FAB4-4EB3-BAAB-72D052A5A20B}"/>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067304568"/>
      </p:ext>
    </p:extLst>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B195AB1-9328-48ED-975C-56C6F5C9F006}"/>
              </a:ext>
            </a:extLst>
          </p:cNvPr>
          <p:cNvSpPr>
            <a:spLocks noGrp="1" noChangeArrowheads="1"/>
          </p:cNvSpPr>
          <p:nvPr>
            <p:ph type="title"/>
          </p:nvPr>
        </p:nvSpPr>
        <p:spPr/>
        <p:txBody>
          <a:bodyPr/>
          <a:lstStyle/>
          <a:p>
            <a:r>
              <a:rPr lang="en-US" altLang="zh-CN"/>
              <a:t>7.4  INFORMIX</a:t>
            </a:r>
          </a:p>
        </p:txBody>
      </p:sp>
      <p:sp>
        <p:nvSpPr>
          <p:cNvPr id="56323" name="Rectangle 3">
            <a:extLst>
              <a:ext uri="{FF2B5EF4-FFF2-40B4-BE49-F238E27FC236}">
                <a16:creationId xmlns:a16="http://schemas.microsoft.com/office/drawing/2014/main" id="{968E9807-8815-4D89-BC40-21FD67399717}"/>
              </a:ext>
            </a:extLst>
          </p:cNvPr>
          <p:cNvSpPr>
            <a:spLocks noGrp="1" noChangeArrowheads="1"/>
          </p:cNvSpPr>
          <p:nvPr>
            <p:ph type="body" idx="1"/>
          </p:nvPr>
        </p:nvSpPr>
        <p:spPr/>
        <p:txBody>
          <a:bodyPr/>
          <a:lstStyle/>
          <a:p>
            <a:r>
              <a:rPr lang="en-US" altLang="zh-CN"/>
              <a:t>1. Informix</a:t>
            </a:r>
            <a:r>
              <a:rPr lang="zh-CN" altLang="en-US"/>
              <a:t>公司简介</a:t>
            </a:r>
          </a:p>
          <a:p>
            <a:r>
              <a:rPr lang="en-US" altLang="zh-CN"/>
              <a:t>2. INFORMIX</a:t>
            </a:r>
            <a:r>
              <a:rPr lang="zh-CN" altLang="en-US"/>
              <a:t>产品系列</a:t>
            </a:r>
          </a:p>
          <a:p>
            <a:r>
              <a:rPr lang="en-US" altLang="zh-CN"/>
              <a:t>3. </a:t>
            </a:r>
            <a:r>
              <a:rPr lang="zh-CN" altLang="en-US"/>
              <a:t>数据库服务器</a:t>
            </a:r>
          </a:p>
          <a:p>
            <a:r>
              <a:rPr lang="en-US" altLang="zh-CN"/>
              <a:t>4. INFORMIX</a:t>
            </a:r>
            <a:r>
              <a:rPr lang="zh-CN" altLang="en-US"/>
              <a:t>工具</a:t>
            </a:r>
          </a:p>
          <a:p>
            <a:r>
              <a:rPr lang="en-US" altLang="zh-CN"/>
              <a:t>5. </a:t>
            </a:r>
            <a:r>
              <a:rPr lang="zh-CN" altLang="en-US"/>
              <a:t>连接软件</a:t>
            </a:r>
          </a:p>
          <a:p>
            <a:r>
              <a:rPr lang="en-US" altLang="zh-CN"/>
              <a:t>6. INFORMIX</a:t>
            </a:r>
            <a:r>
              <a:rPr lang="zh-CN" altLang="en-US"/>
              <a:t>的数据仓库解决方案</a:t>
            </a:r>
          </a:p>
          <a:p>
            <a:r>
              <a:rPr lang="en-US" altLang="zh-CN"/>
              <a:t>7. INFORMIX</a:t>
            </a:r>
            <a:r>
              <a:rPr lang="zh-CN" altLang="en-US"/>
              <a:t>的</a:t>
            </a:r>
            <a:r>
              <a:rPr lang="en-US" altLang="zh-CN"/>
              <a:t>Internet</a:t>
            </a:r>
            <a:r>
              <a:rPr lang="zh-CN" altLang="en-US"/>
              <a:t>解决方案</a:t>
            </a:r>
          </a:p>
        </p:txBody>
      </p:sp>
      <p:sp>
        <p:nvSpPr>
          <p:cNvPr id="4" name="矩形 3">
            <a:extLst>
              <a:ext uri="{FF2B5EF4-FFF2-40B4-BE49-F238E27FC236}">
                <a16:creationId xmlns:a16="http://schemas.microsoft.com/office/drawing/2014/main" id="{FCEDD068-CF95-420A-A698-74702DD1629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A844D92-BAB9-4522-9B06-C9E04676F1E9}"/>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1AAB9403-6686-4A5E-BF8C-2D195625BE61}"/>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611323113"/>
      </p:ext>
    </p:extLst>
  </p:cSld>
  <p:clrMapOvr>
    <a:masterClrMapping/>
  </p:clrMapOvr>
  <p:transition>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749DF02-7195-44E8-9779-F4AAAFAB419D}"/>
              </a:ext>
            </a:extLst>
          </p:cNvPr>
          <p:cNvSpPr>
            <a:spLocks noGrp="1" noChangeArrowheads="1"/>
          </p:cNvSpPr>
          <p:nvPr>
            <p:ph type="title"/>
          </p:nvPr>
        </p:nvSpPr>
        <p:spPr/>
        <p:txBody>
          <a:bodyPr/>
          <a:lstStyle/>
          <a:p>
            <a:r>
              <a:rPr lang="en-US" altLang="zh-CN"/>
              <a:t>1. Informix</a:t>
            </a:r>
            <a:r>
              <a:rPr lang="zh-CN" altLang="en-US"/>
              <a:t>公司简介</a:t>
            </a:r>
          </a:p>
        </p:txBody>
      </p:sp>
      <p:sp>
        <p:nvSpPr>
          <p:cNvPr id="57347" name="Rectangle 3">
            <a:extLst>
              <a:ext uri="{FF2B5EF4-FFF2-40B4-BE49-F238E27FC236}">
                <a16:creationId xmlns:a16="http://schemas.microsoft.com/office/drawing/2014/main" id="{1AEFC979-8681-45A2-A582-7A6A4180A4B7}"/>
              </a:ext>
            </a:extLst>
          </p:cNvPr>
          <p:cNvSpPr>
            <a:spLocks noGrp="1" noChangeArrowheads="1"/>
          </p:cNvSpPr>
          <p:nvPr>
            <p:ph type="body" idx="1"/>
          </p:nvPr>
        </p:nvSpPr>
        <p:spPr>
          <a:xfrm>
            <a:off x="990600" y="1828800"/>
            <a:ext cx="7772400" cy="4479925"/>
          </a:xfrm>
        </p:spPr>
        <p:txBody>
          <a:bodyPr/>
          <a:lstStyle/>
          <a:p>
            <a:pPr>
              <a:lnSpc>
                <a:spcPct val="90000"/>
              </a:lnSpc>
            </a:pPr>
            <a:r>
              <a:rPr lang="zh-CN" altLang="en-US" sz="2800"/>
              <a:t>总部设在美国加州的</a:t>
            </a:r>
            <a:r>
              <a:rPr lang="en-US" altLang="zh-CN" sz="2800"/>
              <a:t>Menlo Park</a:t>
            </a:r>
          </a:p>
          <a:p>
            <a:pPr>
              <a:lnSpc>
                <a:spcPct val="90000"/>
              </a:lnSpc>
            </a:pPr>
            <a:r>
              <a:rPr lang="en-US" altLang="zh-CN" sz="2800"/>
              <a:t>1988</a:t>
            </a:r>
            <a:r>
              <a:rPr lang="zh-CN" altLang="en-US" sz="2800"/>
              <a:t>年推出第一代数据库服务器</a:t>
            </a:r>
            <a:r>
              <a:rPr lang="en-US" altLang="zh-CN" sz="2800"/>
              <a:t>INFORMIX-TURBO</a:t>
            </a:r>
          </a:p>
          <a:p>
            <a:pPr>
              <a:lnSpc>
                <a:spcPct val="90000"/>
              </a:lnSpc>
            </a:pPr>
            <a:r>
              <a:rPr lang="en-US" altLang="zh-CN" sz="2800"/>
              <a:t>1992</a:t>
            </a:r>
            <a:r>
              <a:rPr lang="zh-CN" altLang="en-US" sz="2800"/>
              <a:t>年推出</a:t>
            </a:r>
            <a:r>
              <a:rPr lang="en-US" altLang="zh-CN" sz="2800"/>
              <a:t>INFORMIX-Online</a:t>
            </a:r>
            <a:r>
              <a:rPr lang="zh-CN" altLang="en-US" sz="2800"/>
              <a:t>，在性能、可用性方面有长足进步</a:t>
            </a:r>
          </a:p>
          <a:p>
            <a:pPr>
              <a:lnSpc>
                <a:spcPct val="90000"/>
              </a:lnSpc>
            </a:pPr>
            <a:r>
              <a:rPr lang="en-US" altLang="zh-CN" sz="2800"/>
              <a:t>1993</a:t>
            </a:r>
            <a:r>
              <a:rPr lang="zh-CN" altLang="en-US" sz="2800"/>
              <a:t>年底开始陆续推出针对并行计算机平台的</a:t>
            </a:r>
            <a:r>
              <a:rPr lang="en-US" altLang="zh-CN" sz="2800"/>
              <a:t>INFORMIX-Online 6.0</a:t>
            </a:r>
            <a:r>
              <a:rPr lang="zh-CN" altLang="en-US" sz="2800"/>
              <a:t>，</a:t>
            </a:r>
            <a:r>
              <a:rPr lang="en-US" altLang="zh-CN" sz="2800"/>
              <a:t>INFORMIX-Online 7.0</a:t>
            </a:r>
            <a:r>
              <a:rPr lang="zh-CN" altLang="en-US" sz="2800"/>
              <a:t>， </a:t>
            </a:r>
            <a:r>
              <a:rPr lang="en-US" altLang="zh-CN" sz="2800"/>
              <a:t>INFORMIX-Online 8.0</a:t>
            </a:r>
          </a:p>
          <a:p>
            <a:pPr>
              <a:lnSpc>
                <a:spcPct val="90000"/>
              </a:lnSpc>
            </a:pPr>
            <a:r>
              <a:rPr lang="en-US" altLang="zh-CN" sz="2800"/>
              <a:t>1996</a:t>
            </a:r>
            <a:r>
              <a:rPr lang="zh-CN" altLang="en-US" sz="2800"/>
              <a:t>年推出对象－关系数据库</a:t>
            </a:r>
            <a:r>
              <a:rPr lang="en-US" altLang="zh-CN" sz="2800"/>
              <a:t>INFORMIX-Online 9.0</a:t>
            </a:r>
          </a:p>
        </p:txBody>
      </p:sp>
      <p:sp>
        <p:nvSpPr>
          <p:cNvPr id="4" name="矩形 3">
            <a:extLst>
              <a:ext uri="{FF2B5EF4-FFF2-40B4-BE49-F238E27FC236}">
                <a16:creationId xmlns:a16="http://schemas.microsoft.com/office/drawing/2014/main" id="{B0713433-FF23-4717-9C5F-4328F60AE1B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B4741666-CEAD-474C-8245-ED91420CB5FA}"/>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86AF8398-BAC9-4FCC-8F18-354D29315963}"/>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902513385"/>
      </p:ext>
    </p:extLst>
  </p:cSld>
  <p:clrMapOvr>
    <a:masterClrMapping/>
  </p:clrMapOvr>
  <p:transition>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6BAA5AC-89B4-48D9-8A1B-E106E6A4EEB4}"/>
              </a:ext>
            </a:extLst>
          </p:cNvPr>
          <p:cNvSpPr>
            <a:spLocks noGrp="1" noChangeArrowheads="1"/>
          </p:cNvSpPr>
          <p:nvPr>
            <p:ph type="title"/>
          </p:nvPr>
        </p:nvSpPr>
        <p:spPr/>
        <p:txBody>
          <a:bodyPr/>
          <a:lstStyle/>
          <a:p>
            <a:r>
              <a:rPr lang="en-US" altLang="zh-CN"/>
              <a:t>Informix</a:t>
            </a:r>
            <a:r>
              <a:rPr lang="zh-CN" altLang="en-US"/>
              <a:t>公司简介（续）</a:t>
            </a:r>
          </a:p>
        </p:txBody>
      </p:sp>
      <p:sp>
        <p:nvSpPr>
          <p:cNvPr id="58371" name="Rectangle 3">
            <a:extLst>
              <a:ext uri="{FF2B5EF4-FFF2-40B4-BE49-F238E27FC236}">
                <a16:creationId xmlns:a16="http://schemas.microsoft.com/office/drawing/2014/main" id="{3926B119-760A-40A1-B48A-276E5CAF7653}"/>
              </a:ext>
            </a:extLst>
          </p:cNvPr>
          <p:cNvSpPr>
            <a:spLocks noGrp="1" noChangeArrowheads="1"/>
          </p:cNvSpPr>
          <p:nvPr>
            <p:ph type="body" idx="1"/>
          </p:nvPr>
        </p:nvSpPr>
        <p:spPr/>
        <p:txBody>
          <a:bodyPr/>
          <a:lstStyle/>
          <a:p>
            <a:r>
              <a:rPr lang="zh-CN" altLang="en-US"/>
              <a:t>开发产品的宗旨：</a:t>
            </a:r>
          </a:p>
          <a:p>
            <a:pPr lvl="1"/>
            <a:r>
              <a:rPr lang="zh-CN" altLang="en-US"/>
              <a:t>为用户提供高生产率的、贯穿整个生命周期的数据库技术</a:t>
            </a:r>
          </a:p>
          <a:p>
            <a:r>
              <a:rPr lang="en-US" altLang="zh-CN"/>
              <a:t>INFORMIX</a:t>
            </a:r>
            <a:r>
              <a:rPr lang="zh-CN" altLang="en-US"/>
              <a:t>的产品具有很好的开放性，它们都是基于</a:t>
            </a:r>
            <a:r>
              <a:rPr lang="en-US" altLang="zh-CN"/>
              <a:t>ANSI</a:t>
            </a:r>
            <a:r>
              <a:rPr lang="zh-CN" altLang="en-US"/>
              <a:t>标准的</a:t>
            </a:r>
            <a:r>
              <a:rPr lang="en-US" altLang="zh-CN"/>
              <a:t>SQL</a:t>
            </a:r>
            <a:r>
              <a:rPr lang="zh-CN" altLang="en-US"/>
              <a:t>，可以在</a:t>
            </a:r>
            <a:r>
              <a:rPr lang="en-US" altLang="zh-CN"/>
              <a:t>UNIX, Windows</a:t>
            </a:r>
            <a:r>
              <a:rPr lang="zh-CN" altLang="en-US"/>
              <a:t>， </a:t>
            </a:r>
            <a:r>
              <a:rPr lang="en-US" altLang="zh-CN"/>
              <a:t>Windows NT</a:t>
            </a:r>
            <a:r>
              <a:rPr lang="zh-CN" altLang="en-US"/>
              <a:t>， </a:t>
            </a:r>
            <a:r>
              <a:rPr lang="en-US" altLang="zh-CN"/>
              <a:t>Netware</a:t>
            </a:r>
            <a:r>
              <a:rPr lang="zh-CN" altLang="en-US"/>
              <a:t>，</a:t>
            </a:r>
            <a:r>
              <a:rPr lang="en-US" altLang="zh-CN"/>
              <a:t>Macintosh</a:t>
            </a:r>
            <a:r>
              <a:rPr lang="zh-CN" altLang="en-US"/>
              <a:t>等多种操作系统环境下运行</a:t>
            </a:r>
          </a:p>
        </p:txBody>
      </p:sp>
      <p:sp>
        <p:nvSpPr>
          <p:cNvPr id="4" name="矩形 3">
            <a:extLst>
              <a:ext uri="{FF2B5EF4-FFF2-40B4-BE49-F238E27FC236}">
                <a16:creationId xmlns:a16="http://schemas.microsoft.com/office/drawing/2014/main" id="{A2529819-E145-4B56-BBEB-CA9BCA50BA3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446B264-09D3-46E2-AFDC-97CD91F66AEA}"/>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710D0988-7F6B-4CB4-A00A-22059C556582}"/>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226619030"/>
      </p:ext>
    </p:extLst>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0324108-740A-4554-ACA8-2C989AC421FF}"/>
              </a:ext>
            </a:extLst>
          </p:cNvPr>
          <p:cNvSpPr>
            <a:spLocks noGrp="1" noChangeArrowheads="1"/>
          </p:cNvSpPr>
          <p:nvPr>
            <p:ph type="title"/>
          </p:nvPr>
        </p:nvSpPr>
        <p:spPr/>
        <p:txBody>
          <a:bodyPr/>
          <a:lstStyle/>
          <a:p>
            <a:r>
              <a:rPr lang="en-US" altLang="zh-CN"/>
              <a:t>2. INFORMIX</a:t>
            </a:r>
            <a:r>
              <a:rPr lang="zh-CN" altLang="en-US"/>
              <a:t>产品系列</a:t>
            </a:r>
          </a:p>
        </p:txBody>
      </p:sp>
      <p:sp>
        <p:nvSpPr>
          <p:cNvPr id="59395" name="Rectangle 3">
            <a:extLst>
              <a:ext uri="{FF2B5EF4-FFF2-40B4-BE49-F238E27FC236}">
                <a16:creationId xmlns:a16="http://schemas.microsoft.com/office/drawing/2014/main" id="{EA90E6D7-EF0B-4914-BA6D-9DC8567E615B}"/>
              </a:ext>
            </a:extLst>
          </p:cNvPr>
          <p:cNvSpPr>
            <a:spLocks noGrp="1" noChangeArrowheads="1"/>
          </p:cNvSpPr>
          <p:nvPr>
            <p:ph type="body" idx="1"/>
          </p:nvPr>
        </p:nvSpPr>
        <p:spPr/>
        <p:txBody>
          <a:bodyPr/>
          <a:lstStyle/>
          <a:p>
            <a:r>
              <a:rPr lang="zh-CN" altLang="en-US"/>
              <a:t>主要包括以下几类</a:t>
            </a:r>
          </a:p>
          <a:p>
            <a:pPr lvl="1"/>
            <a:r>
              <a:rPr lang="zh-CN" altLang="en-US"/>
              <a:t>数据库服务器</a:t>
            </a:r>
          </a:p>
          <a:p>
            <a:pPr lvl="1"/>
            <a:r>
              <a:rPr lang="zh-CN" altLang="en-US"/>
              <a:t>网络连接软件</a:t>
            </a:r>
          </a:p>
          <a:p>
            <a:pPr lvl="1"/>
            <a:r>
              <a:rPr lang="zh-CN" altLang="en-US"/>
              <a:t>应用开发工具</a:t>
            </a:r>
          </a:p>
          <a:p>
            <a:pPr lvl="1"/>
            <a:r>
              <a:rPr lang="zh-CN" altLang="en-US"/>
              <a:t>最终用户工具</a:t>
            </a:r>
          </a:p>
          <a:p>
            <a:pPr lvl="1">
              <a:buFontTx/>
              <a:buNone/>
            </a:pPr>
            <a:endParaRPr lang="en-US" altLang="zh-CN"/>
          </a:p>
        </p:txBody>
      </p:sp>
      <p:sp>
        <p:nvSpPr>
          <p:cNvPr id="4" name="矩形 3">
            <a:extLst>
              <a:ext uri="{FF2B5EF4-FFF2-40B4-BE49-F238E27FC236}">
                <a16:creationId xmlns:a16="http://schemas.microsoft.com/office/drawing/2014/main" id="{8D917F9A-6D2F-4950-A3F7-64D0EF4FE71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E655565-5414-4977-B96E-392D6634195D}"/>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A8CC8D5D-C988-440B-B47E-BCBDB6246AA5}"/>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148373965"/>
      </p:ext>
    </p:extLst>
  </p:cSld>
  <p:clrMapOvr>
    <a:masterClrMapping/>
  </p:clrMapOvr>
  <p:transition>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1CBB1C7-559D-4BB6-9724-1104C100125F}"/>
              </a:ext>
            </a:extLst>
          </p:cNvPr>
          <p:cNvSpPr>
            <a:spLocks noGrp="1" noChangeArrowheads="1"/>
          </p:cNvSpPr>
          <p:nvPr>
            <p:ph type="title"/>
          </p:nvPr>
        </p:nvSpPr>
        <p:spPr/>
        <p:txBody>
          <a:bodyPr/>
          <a:lstStyle/>
          <a:p>
            <a:r>
              <a:rPr lang="en-US" altLang="zh-CN"/>
              <a:t>3. </a:t>
            </a:r>
            <a:r>
              <a:rPr lang="zh-CN" altLang="en-US"/>
              <a:t>数据库服务器</a:t>
            </a:r>
          </a:p>
        </p:txBody>
      </p:sp>
      <p:sp>
        <p:nvSpPr>
          <p:cNvPr id="60419" name="Rectangle 3">
            <a:extLst>
              <a:ext uri="{FF2B5EF4-FFF2-40B4-BE49-F238E27FC236}">
                <a16:creationId xmlns:a16="http://schemas.microsoft.com/office/drawing/2014/main" id="{08246FD2-1051-4384-9182-B979559569A4}"/>
              </a:ext>
            </a:extLst>
          </p:cNvPr>
          <p:cNvSpPr>
            <a:spLocks noGrp="1" noChangeArrowheads="1"/>
          </p:cNvSpPr>
          <p:nvPr>
            <p:ph type="body" idx="1"/>
          </p:nvPr>
        </p:nvSpPr>
        <p:spPr/>
        <p:txBody>
          <a:bodyPr/>
          <a:lstStyle/>
          <a:p>
            <a:r>
              <a:rPr lang="en-US" altLang="zh-CN"/>
              <a:t>INFORMIX</a:t>
            </a:r>
            <a:r>
              <a:rPr lang="zh-CN" altLang="en-US"/>
              <a:t>的数据库产品采用客户</a:t>
            </a:r>
            <a:r>
              <a:rPr lang="en-US" altLang="zh-CN"/>
              <a:t>/</a:t>
            </a:r>
            <a:r>
              <a:rPr lang="zh-CN" altLang="en-US"/>
              <a:t>服务器体系结构</a:t>
            </a:r>
          </a:p>
          <a:p>
            <a:r>
              <a:rPr lang="en-US" altLang="zh-CN"/>
              <a:t>INFORMIX</a:t>
            </a:r>
            <a:r>
              <a:rPr lang="zh-CN" altLang="en-US"/>
              <a:t>提供两个主要的数据库服务器</a:t>
            </a:r>
          </a:p>
          <a:p>
            <a:pPr lvl="1"/>
            <a:r>
              <a:rPr lang="en-US" altLang="zh-CN"/>
              <a:t>INFORMIX-Online </a:t>
            </a:r>
          </a:p>
          <a:p>
            <a:pPr lvl="1"/>
            <a:r>
              <a:rPr lang="en-US" altLang="zh-CN"/>
              <a:t>INFORMIX-SE</a:t>
            </a:r>
          </a:p>
        </p:txBody>
      </p:sp>
      <p:sp>
        <p:nvSpPr>
          <p:cNvPr id="4" name="矩形 3">
            <a:extLst>
              <a:ext uri="{FF2B5EF4-FFF2-40B4-BE49-F238E27FC236}">
                <a16:creationId xmlns:a16="http://schemas.microsoft.com/office/drawing/2014/main" id="{665C46F0-D238-48CA-905C-0EE013C3B9E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1E28439-75E4-4D4B-ACCC-62A16644C814}"/>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E83F88D1-A4EF-4DE4-9F86-FFA038A8AFB6}"/>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592156043"/>
      </p:ext>
    </p:extLst>
  </p:cSld>
  <p:clrMapOvr>
    <a:masterClrMapping/>
  </p:clrMapOvr>
  <p:transition>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28E4AD0-F9D1-4D64-9CEC-3E061649F60D}"/>
              </a:ext>
            </a:extLst>
          </p:cNvPr>
          <p:cNvSpPr>
            <a:spLocks noGrp="1" noChangeArrowheads="1"/>
          </p:cNvSpPr>
          <p:nvPr>
            <p:ph type="title"/>
          </p:nvPr>
        </p:nvSpPr>
        <p:spPr/>
        <p:txBody>
          <a:bodyPr/>
          <a:lstStyle/>
          <a:p>
            <a:r>
              <a:rPr lang="zh-CN" altLang="en-US"/>
              <a:t>数据库服务器（续）</a:t>
            </a:r>
          </a:p>
        </p:txBody>
      </p:sp>
      <p:sp>
        <p:nvSpPr>
          <p:cNvPr id="61443" name="Rectangle 3">
            <a:extLst>
              <a:ext uri="{FF2B5EF4-FFF2-40B4-BE49-F238E27FC236}">
                <a16:creationId xmlns:a16="http://schemas.microsoft.com/office/drawing/2014/main" id="{0EB40FA7-51CA-441B-896D-B95712E1BDC6}"/>
              </a:ext>
            </a:extLst>
          </p:cNvPr>
          <p:cNvSpPr>
            <a:spLocks noGrp="1" noChangeArrowheads="1"/>
          </p:cNvSpPr>
          <p:nvPr>
            <p:ph type="body" idx="1"/>
          </p:nvPr>
        </p:nvSpPr>
        <p:spPr>
          <a:xfrm>
            <a:off x="990600" y="1828800"/>
            <a:ext cx="7772400" cy="4408488"/>
          </a:xfrm>
        </p:spPr>
        <p:txBody>
          <a:bodyPr/>
          <a:lstStyle/>
          <a:p>
            <a:pPr>
              <a:lnSpc>
                <a:spcPct val="90000"/>
              </a:lnSpc>
            </a:pPr>
            <a:r>
              <a:rPr lang="en-US" altLang="zh-CN"/>
              <a:t>INFORMIX-Online</a:t>
            </a:r>
          </a:p>
          <a:p>
            <a:pPr lvl="1">
              <a:lnSpc>
                <a:spcPct val="90000"/>
              </a:lnSpc>
            </a:pPr>
            <a:r>
              <a:rPr lang="zh-CN" altLang="en-US"/>
              <a:t>适合大型联机事务处理应用的数据库服务器，功能强，效率高</a:t>
            </a:r>
          </a:p>
          <a:p>
            <a:pPr lvl="1">
              <a:lnSpc>
                <a:spcPct val="90000"/>
              </a:lnSpc>
            </a:pPr>
            <a:r>
              <a:rPr lang="zh-CN" altLang="en-US"/>
              <a:t>主要特色：</a:t>
            </a:r>
          </a:p>
          <a:p>
            <a:pPr lvl="2">
              <a:lnSpc>
                <a:spcPct val="90000"/>
              </a:lnSpc>
            </a:pPr>
            <a:r>
              <a:rPr lang="zh-CN" altLang="en-US"/>
              <a:t>并行处理能力</a:t>
            </a:r>
          </a:p>
          <a:p>
            <a:pPr lvl="2">
              <a:lnSpc>
                <a:spcPct val="90000"/>
              </a:lnSpc>
            </a:pPr>
            <a:r>
              <a:rPr lang="zh-CN" altLang="en-US"/>
              <a:t>高性能</a:t>
            </a:r>
          </a:p>
          <a:p>
            <a:pPr lvl="2">
              <a:lnSpc>
                <a:spcPct val="90000"/>
              </a:lnSpc>
            </a:pPr>
            <a:r>
              <a:rPr lang="zh-CN" altLang="en-US"/>
              <a:t>高可用性</a:t>
            </a:r>
          </a:p>
          <a:p>
            <a:pPr lvl="2">
              <a:lnSpc>
                <a:spcPct val="90000"/>
              </a:lnSpc>
            </a:pPr>
            <a:r>
              <a:rPr lang="zh-CN" altLang="en-US"/>
              <a:t>完整性支持</a:t>
            </a:r>
          </a:p>
          <a:p>
            <a:pPr lvl="2">
              <a:lnSpc>
                <a:spcPct val="90000"/>
              </a:lnSpc>
            </a:pPr>
            <a:r>
              <a:rPr lang="zh-CN" altLang="en-US"/>
              <a:t>分布的客户</a:t>
            </a:r>
            <a:r>
              <a:rPr lang="en-US" altLang="zh-CN"/>
              <a:t>/</a:t>
            </a:r>
            <a:r>
              <a:rPr lang="zh-CN" altLang="en-US"/>
              <a:t>服务器功能</a:t>
            </a:r>
          </a:p>
          <a:p>
            <a:pPr lvl="2">
              <a:lnSpc>
                <a:spcPct val="90000"/>
              </a:lnSpc>
            </a:pPr>
            <a:r>
              <a:rPr lang="zh-CN" altLang="en-US"/>
              <a:t>数据复制功能</a:t>
            </a:r>
          </a:p>
        </p:txBody>
      </p:sp>
      <p:sp>
        <p:nvSpPr>
          <p:cNvPr id="4" name="矩形 3">
            <a:extLst>
              <a:ext uri="{FF2B5EF4-FFF2-40B4-BE49-F238E27FC236}">
                <a16:creationId xmlns:a16="http://schemas.microsoft.com/office/drawing/2014/main" id="{7E384544-8ED1-4C25-8B55-4B23011DA2D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F09BA37-9926-4EDD-8765-93441C84FDBD}"/>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A256414A-A7DF-4977-A34B-A6A21C8E0749}"/>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580279513"/>
      </p:ext>
    </p:extLst>
  </p:cSld>
  <p:clrMapOvr>
    <a:masterClrMapping/>
  </p:clrMapOvr>
  <p:transition>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31127A5-91DA-4CEE-9E50-8DD9EE21C013}"/>
              </a:ext>
            </a:extLst>
          </p:cNvPr>
          <p:cNvSpPr>
            <a:spLocks noGrp="1" noChangeArrowheads="1"/>
          </p:cNvSpPr>
          <p:nvPr>
            <p:ph type="title"/>
          </p:nvPr>
        </p:nvSpPr>
        <p:spPr/>
        <p:txBody>
          <a:bodyPr/>
          <a:lstStyle/>
          <a:p>
            <a:r>
              <a:rPr lang="zh-CN" altLang="en-US"/>
              <a:t>数据库服务器（续）</a:t>
            </a:r>
          </a:p>
        </p:txBody>
      </p:sp>
      <p:sp>
        <p:nvSpPr>
          <p:cNvPr id="62467" name="Rectangle 3">
            <a:extLst>
              <a:ext uri="{FF2B5EF4-FFF2-40B4-BE49-F238E27FC236}">
                <a16:creationId xmlns:a16="http://schemas.microsoft.com/office/drawing/2014/main" id="{76B834B5-5386-430D-B23D-1D878EBDA882}"/>
              </a:ext>
            </a:extLst>
          </p:cNvPr>
          <p:cNvSpPr>
            <a:spLocks noGrp="1" noChangeArrowheads="1"/>
          </p:cNvSpPr>
          <p:nvPr>
            <p:ph type="body" idx="1"/>
          </p:nvPr>
        </p:nvSpPr>
        <p:spPr/>
        <p:txBody>
          <a:bodyPr/>
          <a:lstStyle/>
          <a:p>
            <a:r>
              <a:rPr lang="en-US" altLang="zh-CN"/>
              <a:t>INFORMIX-Online</a:t>
            </a:r>
            <a:r>
              <a:rPr lang="zh-CN" altLang="en-US"/>
              <a:t>（续）</a:t>
            </a:r>
          </a:p>
          <a:p>
            <a:pPr lvl="1"/>
            <a:r>
              <a:rPr lang="zh-CN" altLang="en-US"/>
              <a:t>数据复制方法</a:t>
            </a:r>
          </a:p>
          <a:p>
            <a:pPr lvl="2"/>
            <a:r>
              <a:rPr lang="zh-CN" altLang="en-US"/>
              <a:t>高可用性数据复制</a:t>
            </a:r>
          </a:p>
          <a:p>
            <a:pPr lvl="2"/>
            <a:r>
              <a:rPr lang="zh-CN" altLang="en-US"/>
              <a:t>离散的分布式数据复制</a:t>
            </a:r>
          </a:p>
          <a:p>
            <a:pPr lvl="2"/>
            <a:r>
              <a:rPr lang="zh-CN" altLang="en-US"/>
              <a:t>连续的分布式数据复制</a:t>
            </a:r>
          </a:p>
        </p:txBody>
      </p:sp>
      <p:sp>
        <p:nvSpPr>
          <p:cNvPr id="4" name="矩形 3">
            <a:extLst>
              <a:ext uri="{FF2B5EF4-FFF2-40B4-BE49-F238E27FC236}">
                <a16:creationId xmlns:a16="http://schemas.microsoft.com/office/drawing/2014/main" id="{A4B042A6-4E14-47F2-9500-6553F185011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378BADD-1CED-4EF7-97A7-BC3752DE0B47}"/>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B89FD0DE-95B1-4C4D-99BB-E9227E0B23FB}"/>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4145828839"/>
      </p:ext>
    </p:extLst>
  </p:cSld>
  <p:clrMapOvr>
    <a:masterClrMapping/>
  </p:clrMapOvr>
  <p:transition>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C60C40A-AE89-41E8-9DFE-E460D510D9B2}"/>
              </a:ext>
            </a:extLst>
          </p:cNvPr>
          <p:cNvSpPr>
            <a:spLocks noGrp="1" noChangeArrowheads="1"/>
          </p:cNvSpPr>
          <p:nvPr>
            <p:ph type="title"/>
          </p:nvPr>
        </p:nvSpPr>
        <p:spPr/>
        <p:txBody>
          <a:bodyPr/>
          <a:lstStyle/>
          <a:p>
            <a:r>
              <a:rPr lang="zh-CN" altLang="en-US"/>
              <a:t>数据库服务器（续）</a:t>
            </a:r>
          </a:p>
        </p:txBody>
      </p:sp>
      <p:sp>
        <p:nvSpPr>
          <p:cNvPr id="63491" name="Rectangle 3">
            <a:extLst>
              <a:ext uri="{FF2B5EF4-FFF2-40B4-BE49-F238E27FC236}">
                <a16:creationId xmlns:a16="http://schemas.microsoft.com/office/drawing/2014/main" id="{45A3D133-0321-40AC-9094-0783A498BC63}"/>
              </a:ext>
            </a:extLst>
          </p:cNvPr>
          <p:cNvSpPr>
            <a:spLocks noGrp="1" noChangeArrowheads="1"/>
          </p:cNvSpPr>
          <p:nvPr>
            <p:ph type="body" idx="1"/>
          </p:nvPr>
        </p:nvSpPr>
        <p:spPr/>
        <p:txBody>
          <a:bodyPr/>
          <a:lstStyle/>
          <a:p>
            <a:r>
              <a:rPr lang="en-US" altLang="zh-CN"/>
              <a:t>INFORMIX-SE</a:t>
            </a:r>
          </a:p>
          <a:p>
            <a:pPr lvl="1"/>
            <a:r>
              <a:rPr lang="zh-CN" altLang="en-US"/>
              <a:t>基于文件系统的数据库服务器</a:t>
            </a:r>
          </a:p>
          <a:p>
            <a:pPr lvl="1"/>
            <a:r>
              <a:rPr lang="zh-CN" altLang="en-US"/>
              <a:t>易安装、易维护、易使用、易管理</a:t>
            </a:r>
          </a:p>
          <a:p>
            <a:pPr lvl="1"/>
            <a:r>
              <a:rPr lang="zh-CN" altLang="en-US"/>
              <a:t>提供</a:t>
            </a:r>
            <a:r>
              <a:rPr lang="en-US" altLang="zh-CN"/>
              <a:t>SQL</a:t>
            </a:r>
            <a:r>
              <a:rPr lang="zh-CN" altLang="en-US"/>
              <a:t>的数据处理功能，所需要的数据库管理工作很少，但支持用户较少，适合中小型企业使用</a:t>
            </a:r>
          </a:p>
          <a:p>
            <a:pPr lvl="1"/>
            <a:r>
              <a:rPr lang="zh-CN" altLang="en-US"/>
              <a:t>可以在多种操作系统环境运行</a:t>
            </a:r>
          </a:p>
        </p:txBody>
      </p:sp>
      <p:sp>
        <p:nvSpPr>
          <p:cNvPr id="4" name="矩形 3">
            <a:extLst>
              <a:ext uri="{FF2B5EF4-FFF2-40B4-BE49-F238E27FC236}">
                <a16:creationId xmlns:a16="http://schemas.microsoft.com/office/drawing/2014/main" id="{47A5F960-25E0-4EC5-93E4-995AE1E838C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E5A668F-9E82-4748-92F5-57BB88EDFDAE}"/>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693A9AF5-427E-461D-B259-A992B3158300}"/>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076269886"/>
      </p:ext>
    </p:extLst>
  </p:cSld>
  <p:clrMapOvr>
    <a:masterClrMapping/>
  </p:clrMapOvr>
  <p:transition>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3EE3BED-95BA-4B05-B442-6D8D923495BE}"/>
              </a:ext>
            </a:extLst>
          </p:cNvPr>
          <p:cNvSpPr>
            <a:spLocks noGrp="1" noChangeArrowheads="1"/>
          </p:cNvSpPr>
          <p:nvPr>
            <p:ph type="title"/>
          </p:nvPr>
        </p:nvSpPr>
        <p:spPr/>
        <p:txBody>
          <a:bodyPr/>
          <a:lstStyle/>
          <a:p>
            <a:r>
              <a:rPr lang="en-US" altLang="zh-CN"/>
              <a:t>4. INFORMIX</a:t>
            </a:r>
            <a:r>
              <a:rPr lang="zh-CN" altLang="en-US"/>
              <a:t>工具</a:t>
            </a:r>
          </a:p>
        </p:txBody>
      </p:sp>
      <p:sp>
        <p:nvSpPr>
          <p:cNvPr id="64515" name="Rectangle 3">
            <a:extLst>
              <a:ext uri="{FF2B5EF4-FFF2-40B4-BE49-F238E27FC236}">
                <a16:creationId xmlns:a16="http://schemas.microsoft.com/office/drawing/2014/main" id="{D891638A-61B7-4239-A483-F8C45AC264E4}"/>
              </a:ext>
            </a:extLst>
          </p:cNvPr>
          <p:cNvSpPr>
            <a:spLocks noGrp="1" noChangeArrowheads="1"/>
          </p:cNvSpPr>
          <p:nvPr>
            <p:ph type="body" idx="1"/>
          </p:nvPr>
        </p:nvSpPr>
        <p:spPr>
          <a:xfrm>
            <a:off x="990600" y="1828800"/>
            <a:ext cx="7772400" cy="4479925"/>
          </a:xfrm>
        </p:spPr>
        <p:txBody>
          <a:bodyPr/>
          <a:lstStyle/>
          <a:p>
            <a:r>
              <a:rPr lang="en-US" altLang="zh-CN" sz="2800"/>
              <a:t>INFORMIX</a:t>
            </a:r>
            <a:r>
              <a:rPr lang="zh-CN" altLang="en-US" sz="2800"/>
              <a:t>－</a:t>
            </a:r>
            <a:r>
              <a:rPr lang="en-US" altLang="zh-CN" sz="2800"/>
              <a:t>4GL</a:t>
            </a:r>
          </a:p>
          <a:p>
            <a:pPr lvl="1"/>
            <a:r>
              <a:rPr lang="zh-CN" altLang="en-US" sz="2400"/>
              <a:t>第四代语言</a:t>
            </a:r>
          </a:p>
          <a:p>
            <a:pPr lvl="1"/>
            <a:r>
              <a:rPr lang="zh-CN" altLang="en-US" sz="2400"/>
              <a:t>提供了开发完整的数据库应用所需的功能和灵活性</a:t>
            </a:r>
          </a:p>
          <a:p>
            <a:pPr lvl="1"/>
            <a:r>
              <a:rPr lang="zh-CN" altLang="en-US" sz="2400"/>
              <a:t>主要成分：</a:t>
            </a:r>
          </a:p>
          <a:p>
            <a:pPr lvl="2"/>
            <a:r>
              <a:rPr lang="zh-CN" altLang="en-US" sz="2000"/>
              <a:t>数据库语言，可直接书写</a:t>
            </a:r>
            <a:r>
              <a:rPr lang="en-US" altLang="zh-CN" sz="2000"/>
              <a:t>RDSQL</a:t>
            </a:r>
          </a:p>
          <a:p>
            <a:pPr lvl="2"/>
            <a:r>
              <a:rPr lang="zh-CN" altLang="en-US" sz="2000"/>
              <a:t>程序设计语言，兼有第四代语言和程序设计语言的特点</a:t>
            </a:r>
          </a:p>
          <a:p>
            <a:pPr lvl="2"/>
            <a:r>
              <a:rPr lang="zh-CN" altLang="en-US" sz="2000"/>
              <a:t>屏幕建立实用程序</a:t>
            </a:r>
          </a:p>
          <a:p>
            <a:pPr lvl="2"/>
            <a:r>
              <a:rPr lang="zh-CN" altLang="en-US" sz="2000"/>
              <a:t>菜单建立实用程序</a:t>
            </a:r>
          </a:p>
          <a:p>
            <a:pPr lvl="2"/>
            <a:r>
              <a:rPr lang="zh-CN" altLang="en-US" sz="2000"/>
              <a:t>报表书写程序</a:t>
            </a:r>
          </a:p>
          <a:p>
            <a:pPr lvl="2"/>
            <a:r>
              <a:rPr lang="zh-CN" altLang="en-US" sz="2000"/>
              <a:t>窗口管理功能</a:t>
            </a:r>
          </a:p>
        </p:txBody>
      </p:sp>
      <p:sp>
        <p:nvSpPr>
          <p:cNvPr id="4" name="矩形 3">
            <a:extLst>
              <a:ext uri="{FF2B5EF4-FFF2-40B4-BE49-F238E27FC236}">
                <a16:creationId xmlns:a16="http://schemas.microsoft.com/office/drawing/2014/main" id="{E1BF52EC-14A2-4D15-B417-4D028E5043A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DAAD4EFB-8F89-48E5-91CC-D82FFD52EFAB}"/>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63ED31C4-5F67-4509-BA37-7329AB779BD0}"/>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958338783"/>
      </p:ext>
    </p:extLst>
  </p:cSld>
  <p:clrMapOvr>
    <a:masterClrMapping/>
  </p:clrMapOvr>
  <p:transition>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A86F518-73C0-4B6C-B6F6-3A972054CDBE}"/>
              </a:ext>
            </a:extLst>
          </p:cNvPr>
          <p:cNvSpPr>
            <a:spLocks noGrp="1" noChangeArrowheads="1"/>
          </p:cNvSpPr>
          <p:nvPr>
            <p:ph type="title"/>
          </p:nvPr>
        </p:nvSpPr>
        <p:spPr/>
        <p:txBody>
          <a:bodyPr/>
          <a:lstStyle/>
          <a:p>
            <a:r>
              <a:rPr lang="en-US" altLang="zh-CN"/>
              <a:t>INFORMIX</a:t>
            </a:r>
            <a:r>
              <a:rPr lang="zh-CN" altLang="en-US"/>
              <a:t>工具（续）</a:t>
            </a:r>
          </a:p>
        </p:txBody>
      </p:sp>
      <p:sp>
        <p:nvSpPr>
          <p:cNvPr id="65539" name="Rectangle 3">
            <a:extLst>
              <a:ext uri="{FF2B5EF4-FFF2-40B4-BE49-F238E27FC236}">
                <a16:creationId xmlns:a16="http://schemas.microsoft.com/office/drawing/2014/main" id="{B3BDCED8-CE26-4E3F-BE77-24DBFCEBA6B5}"/>
              </a:ext>
            </a:extLst>
          </p:cNvPr>
          <p:cNvSpPr>
            <a:spLocks noGrp="1" noChangeArrowheads="1"/>
          </p:cNvSpPr>
          <p:nvPr>
            <p:ph type="body" idx="1"/>
          </p:nvPr>
        </p:nvSpPr>
        <p:spPr>
          <a:xfrm>
            <a:off x="990600" y="1828800"/>
            <a:ext cx="7772400" cy="4552950"/>
          </a:xfrm>
        </p:spPr>
        <p:txBody>
          <a:bodyPr/>
          <a:lstStyle/>
          <a:p>
            <a:pPr>
              <a:lnSpc>
                <a:spcPct val="90000"/>
              </a:lnSpc>
            </a:pPr>
            <a:r>
              <a:rPr lang="en-US" altLang="zh-CN"/>
              <a:t>INFORMIX</a:t>
            </a:r>
            <a:r>
              <a:rPr lang="zh-CN" altLang="en-US"/>
              <a:t>－</a:t>
            </a:r>
            <a:r>
              <a:rPr lang="en-US" altLang="zh-CN"/>
              <a:t>4GL Forms</a:t>
            </a:r>
          </a:p>
          <a:p>
            <a:pPr lvl="1">
              <a:lnSpc>
                <a:spcPct val="90000"/>
              </a:lnSpc>
            </a:pPr>
            <a:r>
              <a:rPr lang="zh-CN" altLang="en-US"/>
              <a:t>为快速建立数据录入应用而提供的代码生成器和屏幕表格描述器</a:t>
            </a:r>
          </a:p>
          <a:p>
            <a:pPr lvl="1">
              <a:lnSpc>
                <a:spcPct val="90000"/>
              </a:lnSpc>
            </a:pPr>
            <a:r>
              <a:rPr lang="zh-CN" altLang="en-US"/>
              <a:t>根据用户对屏幕格式的简单描述得到屏幕格式说明文件，并自动生产数据库录入应用程序的</a:t>
            </a:r>
            <a:r>
              <a:rPr lang="en-US" altLang="zh-CN"/>
              <a:t>INFORMIX</a:t>
            </a:r>
            <a:r>
              <a:rPr lang="zh-CN" altLang="en-US"/>
              <a:t>－</a:t>
            </a:r>
            <a:r>
              <a:rPr lang="en-US" altLang="zh-CN"/>
              <a:t>4GL</a:t>
            </a:r>
            <a:r>
              <a:rPr lang="zh-CN" altLang="en-US"/>
              <a:t>代码</a:t>
            </a:r>
          </a:p>
          <a:p>
            <a:pPr>
              <a:lnSpc>
                <a:spcPct val="90000"/>
              </a:lnSpc>
            </a:pPr>
            <a:r>
              <a:rPr lang="en-US" altLang="zh-CN"/>
              <a:t>INFORMIX</a:t>
            </a:r>
            <a:r>
              <a:rPr lang="zh-CN" altLang="en-US"/>
              <a:t>－</a:t>
            </a:r>
            <a:r>
              <a:rPr lang="en-US" altLang="zh-CN"/>
              <a:t>4GL/GX</a:t>
            </a:r>
          </a:p>
          <a:p>
            <a:pPr lvl="1">
              <a:lnSpc>
                <a:spcPct val="90000"/>
              </a:lnSpc>
            </a:pPr>
            <a:r>
              <a:rPr lang="zh-CN" altLang="en-US"/>
              <a:t>图形界面运行工具，它使得在字符方式下开发的</a:t>
            </a:r>
            <a:r>
              <a:rPr lang="en-US" altLang="zh-CN"/>
              <a:t>4GL</a:t>
            </a:r>
            <a:r>
              <a:rPr lang="zh-CN" altLang="en-US"/>
              <a:t>软件能在图形环境下运行，并以图形界面形式出现</a:t>
            </a:r>
          </a:p>
        </p:txBody>
      </p:sp>
      <p:sp>
        <p:nvSpPr>
          <p:cNvPr id="4" name="矩形 3">
            <a:extLst>
              <a:ext uri="{FF2B5EF4-FFF2-40B4-BE49-F238E27FC236}">
                <a16:creationId xmlns:a16="http://schemas.microsoft.com/office/drawing/2014/main" id="{12A488EF-379C-45CC-B3C7-C84207ED6E6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C3460E0B-0AF0-4D1A-B5F0-ECE1B32A822B}"/>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B3C63D3A-9CC7-4875-ACC9-BFA5BA2E9A28}"/>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812093336"/>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63" name="Group 199">
            <a:extLst>
              <a:ext uri="{FF2B5EF4-FFF2-40B4-BE49-F238E27FC236}">
                <a16:creationId xmlns:a16="http://schemas.microsoft.com/office/drawing/2014/main" id="{D04AE539-1069-495C-829E-E9F93E5AC0B3}"/>
              </a:ext>
            </a:extLst>
          </p:cNvPr>
          <p:cNvGraphicFramePr>
            <a:graphicFrameLocks noGrp="1"/>
          </p:cNvGraphicFramePr>
          <p:nvPr/>
        </p:nvGraphicFramePr>
        <p:xfrm>
          <a:off x="971550" y="333375"/>
          <a:ext cx="7777163" cy="6148840"/>
        </p:xfrm>
        <a:graphic>
          <a:graphicData uri="http://schemas.openxmlformats.org/drawingml/2006/table">
            <a:tbl>
              <a:tblPr/>
              <a:tblGrid>
                <a:gridCol w="1296988">
                  <a:extLst>
                    <a:ext uri="{9D8B030D-6E8A-4147-A177-3AD203B41FA5}">
                      <a16:colId xmlns:a16="http://schemas.microsoft.com/office/drawing/2014/main" val="2088941256"/>
                    </a:ext>
                  </a:extLst>
                </a:gridCol>
                <a:gridCol w="790575">
                  <a:extLst>
                    <a:ext uri="{9D8B030D-6E8A-4147-A177-3AD203B41FA5}">
                      <a16:colId xmlns:a16="http://schemas.microsoft.com/office/drawing/2014/main" val="1668765349"/>
                    </a:ext>
                  </a:extLst>
                </a:gridCol>
                <a:gridCol w="1801812">
                  <a:extLst>
                    <a:ext uri="{9D8B030D-6E8A-4147-A177-3AD203B41FA5}">
                      <a16:colId xmlns:a16="http://schemas.microsoft.com/office/drawing/2014/main" val="1020271512"/>
                    </a:ext>
                  </a:extLst>
                </a:gridCol>
                <a:gridCol w="1295400">
                  <a:extLst>
                    <a:ext uri="{9D8B030D-6E8A-4147-A177-3AD203B41FA5}">
                      <a16:colId xmlns:a16="http://schemas.microsoft.com/office/drawing/2014/main" val="938383599"/>
                    </a:ext>
                  </a:extLst>
                </a:gridCol>
                <a:gridCol w="1295400">
                  <a:extLst>
                    <a:ext uri="{9D8B030D-6E8A-4147-A177-3AD203B41FA5}">
                      <a16:colId xmlns:a16="http://schemas.microsoft.com/office/drawing/2014/main" val="1827872970"/>
                    </a:ext>
                  </a:extLst>
                </a:gridCol>
                <a:gridCol w="1296988">
                  <a:extLst>
                    <a:ext uri="{9D8B030D-6E8A-4147-A177-3AD203B41FA5}">
                      <a16:colId xmlns:a16="http://schemas.microsoft.com/office/drawing/2014/main" val="1114156219"/>
                    </a:ext>
                  </a:extLst>
                </a:gridCol>
              </a:tblGrid>
              <a:tr h="180975">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第一阶段</a:t>
                      </a:r>
                    </a:p>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70</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年代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第二阶段</a:t>
                      </a:r>
                    </a:p>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80</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年代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第三阶段</a:t>
                      </a:r>
                    </a:p>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90</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年代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70849119"/>
                  </a:ext>
                </a:extLst>
              </a:tr>
              <a:tr h="254000">
                <a:tc rowSpan="3">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对关系模型的支持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表结构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78085316"/>
                  </a:ext>
                </a:extLst>
              </a:tr>
              <a:tr h="254000">
                <a:tc vMerge="1">
                  <a:txBody>
                    <a:bodyPr/>
                    <a:lstStyle/>
                    <a:p>
                      <a:endParaRPr lang="zh-CN" altLang="en-US"/>
                    </a:p>
                  </a:txBody>
                  <a:tcPr/>
                </a:tc>
                <a:tc gridSpan="2">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关系操作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272519"/>
                  </a:ext>
                </a:extLst>
              </a:tr>
              <a:tr h="254000">
                <a:tc vMerge="1">
                  <a:txBody>
                    <a:bodyPr/>
                    <a:lstStyle/>
                    <a:p>
                      <a:endParaRPr lang="zh-CN" altLang="en-US"/>
                    </a:p>
                  </a:txBody>
                  <a:tcPr/>
                </a:tc>
                <a:tc gridSpan="2">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完整性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9698711"/>
                  </a:ext>
                </a:extLst>
              </a:tr>
              <a:tr h="254000">
                <a:tc rowSpan="6">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运</a:t>
                      </a:r>
                    </a:p>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行</a:t>
                      </a:r>
                    </a:p>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环</a:t>
                      </a:r>
                    </a:p>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境</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单</a:t>
                      </a:r>
                    </a:p>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单用户（微机）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2512766"/>
                  </a:ext>
                </a:extLst>
              </a:tr>
              <a:tr h="254000">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多用户（大，中型机）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多种硬平台多种</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3083596"/>
                  </a:ext>
                </a:extLst>
              </a:tr>
              <a:tr h="254000">
                <a:tc vMerge="1">
                  <a:txBody>
                    <a:bodyPr/>
                    <a:lstStyle/>
                    <a:p>
                      <a:endParaRPr lang="zh-CN" altLang="en-US"/>
                    </a:p>
                  </a:txBody>
                  <a:tcPr/>
                </a:tc>
                <a:tc rowSpan="3">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网</a:t>
                      </a:r>
                    </a:p>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单机联网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3718735"/>
                  </a:ext>
                </a:extLst>
              </a:tr>
              <a:tr h="254000">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分布数据库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1751547"/>
                  </a:ext>
                </a:extLst>
              </a:tr>
              <a:tr h="254000">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客户</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服务器数据库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7582766"/>
                  </a:ext>
                </a:extLst>
              </a:tr>
              <a:tr h="254000">
                <a:tc vMerge="1">
                  <a:txBody>
                    <a:bodyPr/>
                    <a:lstStyle/>
                    <a:p>
                      <a:endParaRPr lang="zh-CN" altLang="en-US"/>
                    </a:p>
                  </a:txBody>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开</a:t>
                      </a:r>
                    </a:p>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网络环境下异质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7846356"/>
                  </a:ext>
                </a:extLst>
              </a:tr>
              <a:tr h="254000">
                <a:tc rowSpan="2">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系统构成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RDBMS</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核心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0397675"/>
                  </a:ext>
                </a:extLst>
              </a:tr>
              <a:tr h="254000">
                <a:tc vMerge="1">
                  <a:txBody>
                    <a:bodyPr/>
                    <a:lstStyle/>
                    <a:p>
                      <a:endParaRPr lang="zh-CN" altLang="en-US"/>
                    </a:p>
                  </a:txBody>
                  <a:tcPr/>
                </a:tc>
                <a:tc gridSpan="2">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第四代开发工具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5707070"/>
                  </a:ext>
                </a:extLst>
              </a:tr>
              <a:tr h="254000">
                <a:tc rowSpan="4">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对应用的支持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信息管理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5644707"/>
                  </a:ext>
                </a:extLst>
              </a:tr>
              <a:tr h="180975">
                <a:tc vMerge="1">
                  <a:txBody>
                    <a:bodyPr/>
                    <a:lstStyle/>
                    <a:p>
                      <a:endParaRPr lang="zh-CN" altLang="en-US"/>
                    </a:p>
                  </a:txBody>
                  <a:tcPr/>
                </a:tc>
                <a:tc gridSpan="2">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联机事务处理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5686482"/>
                  </a:ext>
                </a:extLst>
              </a:tr>
              <a:tr h="180975">
                <a:tc vMerge="1">
                  <a:txBody>
                    <a:bodyPr/>
                    <a:lstStyle/>
                    <a:p>
                      <a:endParaRPr lang="zh-CN" altLang="en-US"/>
                    </a:p>
                  </a:txBody>
                  <a:tcPr/>
                </a:tc>
                <a:tc gridSpan="2">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整个行业</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行业的</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OLTP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ン</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4912839"/>
                  </a:ext>
                </a:extLst>
              </a:tr>
              <a:tr h="180975">
                <a:tc vMerge="1">
                  <a:txBody>
                    <a:bodyPr/>
                    <a:lstStyle/>
                    <a:p>
                      <a:endParaRPr lang="zh-CN" altLang="en-US"/>
                    </a:p>
                  </a:txBody>
                  <a:tcPr/>
                </a:tc>
                <a:tc gridSpan="2">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OLAP</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，辅助决策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90000"/>
                        <a:buFont typeface="Monotype Sorts" pitchFamily="2" charset="2"/>
                        <a:defRPr kumimoji="1" sz="2800" b="1">
                          <a:solidFill>
                            <a:schemeClr val="tx1"/>
                          </a:solidFill>
                          <a:latin typeface="Times New Roman" panose="02020603050405020304" pitchFamily="18" charset="0"/>
                          <a:ea typeface="宋体" panose="02010600030101010101" pitchFamily="2" charset="-122"/>
                        </a:defRPr>
                      </a:lvl1pPr>
                      <a:lvl2pPr>
                        <a:spcBef>
                          <a:spcPct val="20000"/>
                        </a:spcBef>
                        <a:buClr>
                          <a:schemeClr val="accent1"/>
                        </a:buClr>
                        <a:defRPr kumimoji="1" sz="2400" b="1">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defRPr kumimoji="1" sz="2000" b="1">
                          <a:solidFill>
                            <a:schemeClr val="tx1"/>
                          </a:solidFill>
                          <a:latin typeface="Times New Roman" panose="02020603050405020304" pitchFamily="18" charset="0"/>
                          <a:ea typeface="宋体" panose="02010600030101010101" pitchFamily="2" charset="-122"/>
                        </a:defRPr>
                      </a:lvl3pPr>
                      <a:lvl4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b="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ン</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2422938"/>
                  </a:ext>
                </a:extLst>
              </a:tr>
            </a:tbl>
          </a:graphicData>
        </a:graphic>
      </p:graphicFrame>
      <p:sp>
        <p:nvSpPr>
          <p:cNvPr id="3" name="矩形 2">
            <a:extLst>
              <a:ext uri="{FF2B5EF4-FFF2-40B4-BE49-F238E27FC236}">
                <a16:creationId xmlns:a16="http://schemas.microsoft.com/office/drawing/2014/main" id="{A7A22BB0-2EA2-4181-A132-4CFB539F0D2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4" name="文本框 22">
            <a:extLst>
              <a:ext uri="{FF2B5EF4-FFF2-40B4-BE49-F238E27FC236}">
                <a16:creationId xmlns:a16="http://schemas.microsoft.com/office/drawing/2014/main" id="{7947C894-A024-4716-902C-AFB9753E3423}"/>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7.1 </a:t>
            </a:r>
            <a:r>
              <a:rPr lang="zh-CN" altLang="en-US" sz="2400" dirty="0">
                <a:solidFill>
                  <a:schemeClr val="bg1"/>
                </a:solidFill>
              </a:rPr>
              <a:t>概述</a:t>
            </a:r>
          </a:p>
        </p:txBody>
      </p:sp>
      <p:sp>
        <p:nvSpPr>
          <p:cNvPr id="5" name="文本框 22">
            <a:extLst>
              <a:ext uri="{FF2B5EF4-FFF2-40B4-BE49-F238E27FC236}">
                <a16:creationId xmlns:a16="http://schemas.microsoft.com/office/drawing/2014/main" id="{12AC28EF-83B9-4604-8097-818D55AF0C8E}"/>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96190710"/>
      </p:ext>
    </p:extLst>
  </p:cSld>
  <p:clrMapOvr>
    <a:masterClrMapping/>
  </p:clrMapOvr>
  <p:transition>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145F926-1EE9-4A2B-88BC-6B31245EC046}"/>
              </a:ext>
            </a:extLst>
          </p:cNvPr>
          <p:cNvSpPr>
            <a:spLocks noGrp="1" noChangeArrowheads="1"/>
          </p:cNvSpPr>
          <p:nvPr>
            <p:ph type="title"/>
          </p:nvPr>
        </p:nvSpPr>
        <p:spPr/>
        <p:txBody>
          <a:bodyPr/>
          <a:lstStyle/>
          <a:p>
            <a:r>
              <a:rPr lang="en-US" altLang="zh-CN"/>
              <a:t>INFORMIX</a:t>
            </a:r>
            <a:r>
              <a:rPr lang="zh-CN" altLang="en-US"/>
              <a:t>工具（续）</a:t>
            </a:r>
          </a:p>
        </p:txBody>
      </p:sp>
      <p:sp>
        <p:nvSpPr>
          <p:cNvPr id="66563" name="Rectangle 3">
            <a:extLst>
              <a:ext uri="{FF2B5EF4-FFF2-40B4-BE49-F238E27FC236}">
                <a16:creationId xmlns:a16="http://schemas.microsoft.com/office/drawing/2014/main" id="{DD155C76-2BF7-481A-971B-34DEA78550DC}"/>
              </a:ext>
            </a:extLst>
          </p:cNvPr>
          <p:cNvSpPr>
            <a:spLocks noGrp="1" noChangeArrowheads="1"/>
          </p:cNvSpPr>
          <p:nvPr>
            <p:ph type="body" idx="1"/>
          </p:nvPr>
        </p:nvSpPr>
        <p:spPr/>
        <p:txBody>
          <a:bodyPr/>
          <a:lstStyle/>
          <a:p>
            <a:pPr>
              <a:lnSpc>
                <a:spcPct val="90000"/>
              </a:lnSpc>
            </a:pPr>
            <a:r>
              <a:rPr lang="en-US" altLang="zh-CN"/>
              <a:t>INFORMIX</a:t>
            </a:r>
            <a:r>
              <a:rPr lang="zh-CN" altLang="en-US"/>
              <a:t>－</a:t>
            </a:r>
            <a:r>
              <a:rPr lang="en-US" altLang="zh-CN"/>
              <a:t>4GL for OpenCase, INFORMIX</a:t>
            </a:r>
            <a:r>
              <a:rPr lang="zh-CN" altLang="en-US"/>
              <a:t>－</a:t>
            </a:r>
            <a:r>
              <a:rPr lang="en-US" altLang="zh-CN"/>
              <a:t>4GL for ToolBus</a:t>
            </a:r>
          </a:p>
          <a:p>
            <a:pPr lvl="1">
              <a:lnSpc>
                <a:spcPct val="90000"/>
              </a:lnSpc>
            </a:pPr>
            <a:r>
              <a:rPr lang="zh-CN" altLang="en-US"/>
              <a:t>是</a:t>
            </a:r>
            <a:r>
              <a:rPr lang="en-US" altLang="zh-CN"/>
              <a:t>INFORMIX</a:t>
            </a:r>
            <a:r>
              <a:rPr lang="zh-CN" altLang="en-US"/>
              <a:t>的</a:t>
            </a:r>
            <a:r>
              <a:rPr lang="en-US" altLang="zh-CN"/>
              <a:t>CASE</a:t>
            </a:r>
            <a:r>
              <a:rPr lang="zh-CN" altLang="en-US"/>
              <a:t>工具</a:t>
            </a:r>
          </a:p>
          <a:p>
            <a:pPr lvl="1">
              <a:lnSpc>
                <a:spcPct val="90000"/>
              </a:lnSpc>
            </a:pPr>
            <a:r>
              <a:rPr lang="en-US" altLang="zh-CN"/>
              <a:t>OpenCase/ToolBus</a:t>
            </a:r>
            <a:r>
              <a:rPr lang="zh-CN" altLang="en-US"/>
              <a:t>为</a:t>
            </a:r>
            <a:r>
              <a:rPr lang="en-US" altLang="zh-CN"/>
              <a:t>4GL</a:t>
            </a:r>
            <a:r>
              <a:rPr lang="zh-CN" altLang="en-US"/>
              <a:t>应用软件开发提供一个集成的图形开发环境</a:t>
            </a:r>
          </a:p>
          <a:p>
            <a:pPr lvl="1">
              <a:lnSpc>
                <a:spcPct val="90000"/>
              </a:lnSpc>
            </a:pPr>
            <a:r>
              <a:rPr lang="zh-CN" altLang="en-US"/>
              <a:t>一个基于</a:t>
            </a:r>
            <a:r>
              <a:rPr lang="en-US" altLang="zh-CN"/>
              <a:t>INFORMIX</a:t>
            </a:r>
            <a:r>
              <a:rPr lang="zh-CN" altLang="en-US"/>
              <a:t>－</a:t>
            </a:r>
            <a:r>
              <a:rPr lang="en-US" altLang="zh-CN"/>
              <a:t>4GL</a:t>
            </a:r>
            <a:r>
              <a:rPr lang="zh-CN" altLang="en-US"/>
              <a:t>的集成开发环境，将</a:t>
            </a:r>
            <a:r>
              <a:rPr lang="en-US" altLang="zh-CN"/>
              <a:t>INFORMIX</a:t>
            </a:r>
            <a:r>
              <a:rPr lang="zh-CN" altLang="en-US"/>
              <a:t>－</a:t>
            </a:r>
            <a:r>
              <a:rPr lang="en-US" altLang="zh-CN"/>
              <a:t>4GL</a:t>
            </a:r>
            <a:r>
              <a:rPr lang="zh-CN" altLang="en-US"/>
              <a:t>的各种产品集成到</a:t>
            </a:r>
            <a:r>
              <a:rPr lang="en-US" altLang="zh-CN"/>
              <a:t>OpenCase/ToolBus</a:t>
            </a:r>
            <a:r>
              <a:rPr lang="zh-CN" altLang="en-US"/>
              <a:t>下，并提供编辑、调试、编译、运行等手段，大大缩短应用开发周期</a:t>
            </a:r>
          </a:p>
        </p:txBody>
      </p:sp>
      <p:sp>
        <p:nvSpPr>
          <p:cNvPr id="4" name="矩形 3">
            <a:extLst>
              <a:ext uri="{FF2B5EF4-FFF2-40B4-BE49-F238E27FC236}">
                <a16:creationId xmlns:a16="http://schemas.microsoft.com/office/drawing/2014/main" id="{596B5FEC-64C6-4DEC-A961-FBDEEA006F4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42F4879-5CAA-49FD-AA41-697ABCB7085D}"/>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802EB18D-AC6D-4FCC-92FD-A942900B3285}"/>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447370430"/>
      </p:ext>
    </p:extLst>
  </p:cSld>
  <p:clrMapOvr>
    <a:masterClrMapping/>
  </p:clrMapOvr>
  <p:transition>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15E2B79-EB90-4509-9703-B68F70897D85}"/>
              </a:ext>
            </a:extLst>
          </p:cNvPr>
          <p:cNvSpPr>
            <a:spLocks noGrp="1" noChangeArrowheads="1"/>
          </p:cNvSpPr>
          <p:nvPr>
            <p:ph type="title"/>
          </p:nvPr>
        </p:nvSpPr>
        <p:spPr/>
        <p:txBody>
          <a:bodyPr/>
          <a:lstStyle/>
          <a:p>
            <a:r>
              <a:rPr lang="en-US" altLang="zh-CN"/>
              <a:t>INFORMIX</a:t>
            </a:r>
            <a:r>
              <a:rPr lang="zh-CN" altLang="en-US"/>
              <a:t>工具（续）</a:t>
            </a:r>
          </a:p>
        </p:txBody>
      </p:sp>
      <p:sp>
        <p:nvSpPr>
          <p:cNvPr id="67587" name="Rectangle 3">
            <a:extLst>
              <a:ext uri="{FF2B5EF4-FFF2-40B4-BE49-F238E27FC236}">
                <a16:creationId xmlns:a16="http://schemas.microsoft.com/office/drawing/2014/main" id="{E842F579-E70C-48FB-A8AC-C282655EAA83}"/>
              </a:ext>
            </a:extLst>
          </p:cNvPr>
          <p:cNvSpPr>
            <a:spLocks noGrp="1" noChangeArrowheads="1"/>
          </p:cNvSpPr>
          <p:nvPr>
            <p:ph type="body" idx="1"/>
          </p:nvPr>
        </p:nvSpPr>
        <p:spPr/>
        <p:txBody>
          <a:bodyPr/>
          <a:lstStyle/>
          <a:p>
            <a:r>
              <a:rPr lang="en-US" altLang="zh-CN" sz="2800"/>
              <a:t>INFORMIX</a:t>
            </a:r>
            <a:r>
              <a:rPr lang="zh-CN" altLang="en-US" sz="2800"/>
              <a:t>－</a:t>
            </a:r>
            <a:r>
              <a:rPr lang="en-US" altLang="zh-CN" sz="2800"/>
              <a:t>NewEra</a:t>
            </a:r>
          </a:p>
          <a:p>
            <a:pPr lvl="1"/>
            <a:r>
              <a:rPr lang="zh-CN" altLang="en-US" sz="2400"/>
              <a:t>开放的、图形化的、事件驱动的开发环境，可用于生产关键任务的企业级客户</a:t>
            </a:r>
            <a:r>
              <a:rPr lang="en-US" altLang="zh-CN" sz="2400"/>
              <a:t>/</a:t>
            </a:r>
            <a:r>
              <a:rPr lang="zh-CN" altLang="en-US" sz="2400"/>
              <a:t>服务器应用</a:t>
            </a:r>
          </a:p>
          <a:p>
            <a:pPr lvl="1"/>
            <a:r>
              <a:rPr lang="zh-CN" altLang="en-US" sz="2400"/>
              <a:t>提供强大灵活的数据库语言、能够实现代码</a:t>
            </a:r>
            <a:r>
              <a:rPr lang="en-US" altLang="zh-CN" sz="2400"/>
              <a:t>/</a:t>
            </a:r>
            <a:r>
              <a:rPr lang="zh-CN" altLang="en-US" sz="2400"/>
              <a:t>不见重用的各种类库，完整的可视化工具，支持与非</a:t>
            </a:r>
            <a:r>
              <a:rPr lang="en-US" altLang="zh-CN" sz="2400"/>
              <a:t>INFORMIX</a:t>
            </a:r>
            <a:r>
              <a:rPr lang="zh-CN" altLang="en-US" sz="2400"/>
              <a:t>关系数据库的开放连接</a:t>
            </a:r>
          </a:p>
          <a:p>
            <a:pPr lvl="1"/>
            <a:r>
              <a:rPr lang="en-US" altLang="zh-CN" sz="2400"/>
              <a:t>INFORMIX</a:t>
            </a:r>
            <a:r>
              <a:rPr lang="zh-CN" altLang="en-US" sz="2400"/>
              <a:t>－</a:t>
            </a:r>
            <a:r>
              <a:rPr lang="en-US" altLang="zh-CN" sz="2400"/>
              <a:t>NewEra ViewPiont Pro</a:t>
            </a:r>
            <a:r>
              <a:rPr lang="zh-CN" altLang="en-US" sz="2400"/>
              <a:t>是 </a:t>
            </a:r>
            <a:r>
              <a:rPr lang="en-US" altLang="zh-CN" sz="2400"/>
              <a:t>INFORMIX</a:t>
            </a:r>
            <a:r>
              <a:rPr lang="zh-CN" altLang="en-US" sz="2400"/>
              <a:t>－</a:t>
            </a:r>
            <a:r>
              <a:rPr lang="en-US" altLang="zh-CN" sz="2400"/>
              <a:t>NewEra</a:t>
            </a:r>
            <a:r>
              <a:rPr lang="zh-CN" altLang="en-US" sz="2400"/>
              <a:t>的可视化程序设计工具，包括程序开发工具和数据库管理员工具</a:t>
            </a:r>
          </a:p>
          <a:p>
            <a:pPr lvl="1"/>
            <a:r>
              <a:rPr lang="en-US" altLang="zh-CN" sz="2400"/>
              <a:t>INFORMIX</a:t>
            </a:r>
            <a:r>
              <a:rPr lang="zh-CN" altLang="en-US" sz="2400"/>
              <a:t>－</a:t>
            </a:r>
            <a:r>
              <a:rPr lang="en-US" altLang="zh-CN" sz="2400"/>
              <a:t>NewEra  ViewPiont</a:t>
            </a:r>
            <a:r>
              <a:rPr lang="zh-CN" altLang="en-US" sz="2400"/>
              <a:t>是最终用户工具</a:t>
            </a:r>
          </a:p>
        </p:txBody>
      </p:sp>
      <p:sp>
        <p:nvSpPr>
          <p:cNvPr id="4" name="矩形 3">
            <a:extLst>
              <a:ext uri="{FF2B5EF4-FFF2-40B4-BE49-F238E27FC236}">
                <a16:creationId xmlns:a16="http://schemas.microsoft.com/office/drawing/2014/main" id="{45ABFEDC-A620-40B7-B1F6-C1921C04A4F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FCDAFA9-C8DE-4C1B-97BC-041EFCC15730}"/>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D3A389B1-A373-4138-9889-D636918476AE}"/>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30230648"/>
      </p:ext>
    </p:extLst>
  </p:cSld>
  <p:clrMapOvr>
    <a:masterClrMapping/>
  </p:clrMapOvr>
  <p:transition>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54F67D6-C826-436F-ACFC-62840726D9D5}"/>
              </a:ext>
            </a:extLst>
          </p:cNvPr>
          <p:cNvSpPr>
            <a:spLocks noGrp="1" noChangeArrowheads="1"/>
          </p:cNvSpPr>
          <p:nvPr>
            <p:ph type="title"/>
          </p:nvPr>
        </p:nvSpPr>
        <p:spPr/>
        <p:txBody>
          <a:bodyPr/>
          <a:lstStyle/>
          <a:p>
            <a:r>
              <a:rPr lang="en-US" altLang="zh-CN"/>
              <a:t>INFORMIX</a:t>
            </a:r>
            <a:r>
              <a:rPr lang="zh-CN" altLang="en-US"/>
              <a:t>工具（续）</a:t>
            </a:r>
          </a:p>
        </p:txBody>
      </p:sp>
      <p:sp>
        <p:nvSpPr>
          <p:cNvPr id="68611" name="Rectangle 3">
            <a:extLst>
              <a:ext uri="{FF2B5EF4-FFF2-40B4-BE49-F238E27FC236}">
                <a16:creationId xmlns:a16="http://schemas.microsoft.com/office/drawing/2014/main" id="{D7430ECA-E59F-4A60-9047-9F2611534885}"/>
              </a:ext>
            </a:extLst>
          </p:cNvPr>
          <p:cNvSpPr>
            <a:spLocks noGrp="1" noChangeArrowheads="1"/>
          </p:cNvSpPr>
          <p:nvPr>
            <p:ph type="body" idx="1"/>
          </p:nvPr>
        </p:nvSpPr>
        <p:spPr/>
        <p:txBody>
          <a:bodyPr/>
          <a:lstStyle/>
          <a:p>
            <a:r>
              <a:rPr lang="zh-CN" altLang="en-US"/>
              <a:t>嵌入式</a:t>
            </a:r>
            <a:r>
              <a:rPr lang="en-US" altLang="zh-CN"/>
              <a:t>SQL</a:t>
            </a:r>
            <a:r>
              <a:rPr lang="zh-CN" altLang="en-US"/>
              <a:t>（</a:t>
            </a:r>
            <a:r>
              <a:rPr lang="en-US" altLang="zh-CN"/>
              <a:t>ESQL</a:t>
            </a:r>
            <a:r>
              <a:rPr lang="zh-CN" altLang="en-US"/>
              <a:t>）</a:t>
            </a:r>
          </a:p>
          <a:p>
            <a:pPr lvl="1"/>
            <a:r>
              <a:rPr lang="en-US" altLang="zh-CN"/>
              <a:t>INFORMIX</a:t>
            </a:r>
            <a:r>
              <a:rPr lang="zh-CN" altLang="en-US"/>
              <a:t>允许在</a:t>
            </a:r>
            <a:r>
              <a:rPr lang="en-US" altLang="zh-CN"/>
              <a:t>C</a:t>
            </a:r>
            <a:r>
              <a:rPr lang="zh-CN" altLang="en-US"/>
              <a:t>，</a:t>
            </a:r>
            <a:r>
              <a:rPr lang="en-US" altLang="zh-CN"/>
              <a:t>COBOL</a:t>
            </a:r>
            <a:r>
              <a:rPr lang="zh-CN" altLang="en-US"/>
              <a:t>等高级程序设计语言的程序中嵌入</a:t>
            </a:r>
            <a:r>
              <a:rPr lang="en-US" altLang="zh-CN"/>
              <a:t>sql</a:t>
            </a:r>
            <a:r>
              <a:rPr lang="zh-CN" altLang="en-US"/>
              <a:t>语句来访问数据库中的数据</a:t>
            </a:r>
          </a:p>
          <a:p>
            <a:r>
              <a:rPr lang="en-US" altLang="zh-CN"/>
              <a:t>INFORMIX-HyperScript Tools</a:t>
            </a:r>
          </a:p>
          <a:p>
            <a:pPr lvl="1"/>
            <a:r>
              <a:rPr lang="zh-CN" altLang="en-US"/>
              <a:t>面向客户</a:t>
            </a:r>
            <a:r>
              <a:rPr lang="en-US" altLang="zh-CN"/>
              <a:t>/</a:t>
            </a:r>
            <a:r>
              <a:rPr lang="zh-CN" altLang="en-US"/>
              <a:t>服务器应用的多平台，可视化的编程环境，使应用开发人员可以很方便的设计基于图形的、时间驱动的应用系统</a:t>
            </a:r>
          </a:p>
        </p:txBody>
      </p:sp>
      <p:sp>
        <p:nvSpPr>
          <p:cNvPr id="4" name="矩形 3">
            <a:extLst>
              <a:ext uri="{FF2B5EF4-FFF2-40B4-BE49-F238E27FC236}">
                <a16:creationId xmlns:a16="http://schemas.microsoft.com/office/drawing/2014/main" id="{82053F0B-2AF0-482D-9455-E243D62BB64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CC1A228-613C-4512-BDB9-312916060A4A}"/>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4D97985C-6D26-4914-A411-D1807BE01169}"/>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361268890"/>
      </p:ext>
    </p:extLst>
  </p:cSld>
  <p:clrMapOvr>
    <a:masterClrMapping/>
  </p:clrMapOvr>
  <p:transition>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472B994-1C06-4946-AA65-0BD451B546DC}"/>
              </a:ext>
            </a:extLst>
          </p:cNvPr>
          <p:cNvSpPr>
            <a:spLocks noGrp="1" noChangeArrowheads="1"/>
          </p:cNvSpPr>
          <p:nvPr>
            <p:ph type="title"/>
          </p:nvPr>
        </p:nvSpPr>
        <p:spPr/>
        <p:txBody>
          <a:bodyPr/>
          <a:lstStyle/>
          <a:p>
            <a:r>
              <a:rPr lang="en-US" altLang="zh-CN"/>
              <a:t>INFORMIX</a:t>
            </a:r>
            <a:r>
              <a:rPr lang="zh-CN" altLang="en-US"/>
              <a:t>工具（续）</a:t>
            </a:r>
          </a:p>
        </p:txBody>
      </p:sp>
      <p:sp>
        <p:nvSpPr>
          <p:cNvPr id="69635" name="Rectangle 3">
            <a:extLst>
              <a:ext uri="{FF2B5EF4-FFF2-40B4-BE49-F238E27FC236}">
                <a16:creationId xmlns:a16="http://schemas.microsoft.com/office/drawing/2014/main" id="{D63B0F9F-0EE9-4476-AF93-B68C5C9C5EB1}"/>
              </a:ext>
            </a:extLst>
          </p:cNvPr>
          <p:cNvSpPr>
            <a:spLocks noGrp="1" noChangeArrowheads="1"/>
          </p:cNvSpPr>
          <p:nvPr>
            <p:ph type="body" idx="1"/>
          </p:nvPr>
        </p:nvSpPr>
        <p:spPr/>
        <p:txBody>
          <a:bodyPr/>
          <a:lstStyle/>
          <a:p>
            <a:r>
              <a:rPr lang="en-US" altLang="zh-CN"/>
              <a:t>INFORMIX-DBA</a:t>
            </a:r>
          </a:p>
          <a:p>
            <a:pPr lvl="1"/>
            <a:r>
              <a:rPr lang="zh-CN" altLang="en-US"/>
              <a:t>专为数据库管理员提供的一个基于图形用户界面的系统维护工具</a:t>
            </a:r>
          </a:p>
          <a:p>
            <a:pPr lvl="1"/>
            <a:r>
              <a:rPr lang="zh-CN" altLang="en-US"/>
              <a:t>可以方便地定义和修改数据库结构，建立和维护最终用户使用的超级视图</a:t>
            </a:r>
          </a:p>
        </p:txBody>
      </p:sp>
      <p:sp>
        <p:nvSpPr>
          <p:cNvPr id="4" name="矩形 3">
            <a:extLst>
              <a:ext uri="{FF2B5EF4-FFF2-40B4-BE49-F238E27FC236}">
                <a16:creationId xmlns:a16="http://schemas.microsoft.com/office/drawing/2014/main" id="{665FA717-4123-445B-B971-DFAC3EFF2DCF}"/>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42C7714-5689-47FF-AC98-39F4B7961428}"/>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18EA8C16-977D-4427-9DA4-12D50B41119F}"/>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524452270"/>
      </p:ext>
    </p:extLst>
  </p:cSld>
  <p:clrMapOvr>
    <a:masterClrMapping/>
  </p:clrMapOvr>
  <p:transition>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8B77B67-1DB9-4111-8965-E85206FA4476}"/>
              </a:ext>
            </a:extLst>
          </p:cNvPr>
          <p:cNvSpPr>
            <a:spLocks noGrp="1" noChangeArrowheads="1"/>
          </p:cNvSpPr>
          <p:nvPr>
            <p:ph type="title"/>
          </p:nvPr>
        </p:nvSpPr>
        <p:spPr/>
        <p:txBody>
          <a:bodyPr/>
          <a:lstStyle/>
          <a:p>
            <a:r>
              <a:rPr lang="en-US" altLang="zh-CN"/>
              <a:t>5. </a:t>
            </a:r>
            <a:r>
              <a:rPr lang="zh-CN" altLang="en-US"/>
              <a:t>连接软件</a:t>
            </a:r>
          </a:p>
        </p:txBody>
      </p:sp>
      <p:sp>
        <p:nvSpPr>
          <p:cNvPr id="70659" name="Rectangle 3">
            <a:extLst>
              <a:ext uri="{FF2B5EF4-FFF2-40B4-BE49-F238E27FC236}">
                <a16:creationId xmlns:a16="http://schemas.microsoft.com/office/drawing/2014/main" id="{8DA2E9BD-6D20-4153-ABA0-17AF7F725AC4}"/>
              </a:ext>
            </a:extLst>
          </p:cNvPr>
          <p:cNvSpPr>
            <a:spLocks noGrp="1" noChangeArrowheads="1"/>
          </p:cNvSpPr>
          <p:nvPr>
            <p:ph type="body" idx="1"/>
          </p:nvPr>
        </p:nvSpPr>
        <p:spPr>
          <a:xfrm>
            <a:off x="990600" y="1828800"/>
            <a:ext cx="7772400" cy="4624388"/>
          </a:xfrm>
        </p:spPr>
        <p:txBody>
          <a:bodyPr/>
          <a:lstStyle/>
          <a:p>
            <a:r>
              <a:rPr lang="en-US" altLang="zh-CN" sz="2800"/>
              <a:t>INFORMIX-STAR</a:t>
            </a:r>
          </a:p>
          <a:p>
            <a:pPr lvl="1"/>
            <a:r>
              <a:rPr lang="zh-CN" altLang="en-US" sz="2400"/>
              <a:t>为</a:t>
            </a:r>
            <a:r>
              <a:rPr lang="en-US" altLang="zh-CN" sz="2400"/>
              <a:t>INFORMIX</a:t>
            </a:r>
            <a:r>
              <a:rPr lang="zh-CN" altLang="en-US" sz="2400"/>
              <a:t>－</a:t>
            </a:r>
            <a:r>
              <a:rPr lang="en-US" altLang="zh-CN" sz="2400"/>
              <a:t>Online</a:t>
            </a:r>
            <a:r>
              <a:rPr lang="zh-CN" altLang="en-US" sz="2400"/>
              <a:t>提供网络通信功能，使得用户可以对多个数据库服务器中的数据进行连接、查询和更新，使</a:t>
            </a:r>
            <a:r>
              <a:rPr lang="en-US" altLang="zh-CN" sz="2400"/>
              <a:t>INFORMIX</a:t>
            </a:r>
            <a:r>
              <a:rPr lang="zh-CN" altLang="en-US" sz="2400"/>
              <a:t>－</a:t>
            </a:r>
            <a:r>
              <a:rPr lang="en-US" altLang="zh-CN" sz="2400"/>
              <a:t>Online</a:t>
            </a:r>
            <a:r>
              <a:rPr lang="zh-CN" altLang="en-US" sz="2400"/>
              <a:t>成为一个分布式数据库</a:t>
            </a:r>
          </a:p>
          <a:p>
            <a:r>
              <a:rPr lang="en-US" altLang="zh-CN" sz="2800"/>
              <a:t>INFORMIX-NET</a:t>
            </a:r>
          </a:p>
          <a:p>
            <a:pPr lvl="1"/>
            <a:r>
              <a:rPr lang="zh-CN" altLang="en-US" sz="2400"/>
              <a:t>网络通信产品，使得客户机上的</a:t>
            </a:r>
            <a:r>
              <a:rPr lang="en-US" altLang="zh-CN" sz="2400"/>
              <a:t>INFORMIX</a:t>
            </a:r>
            <a:r>
              <a:rPr lang="zh-CN" altLang="en-US" sz="2400"/>
              <a:t>应用开发工具能够远程访问</a:t>
            </a:r>
            <a:r>
              <a:rPr lang="en-US" altLang="zh-CN" sz="2400"/>
              <a:t>INFORMIX</a:t>
            </a:r>
            <a:r>
              <a:rPr lang="zh-CN" altLang="en-US" sz="2400"/>
              <a:t>数据库服务器中的数据</a:t>
            </a:r>
          </a:p>
          <a:p>
            <a:pPr lvl="1"/>
            <a:r>
              <a:rPr lang="zh-CN" altLang="en-US" sz="2400"/>
              <a:t>支持异构计算机与操作系统上的通信，支持网络协议</a:t>
            </a:r>
          </a:p>
        </p:txBody>
      </p:sp>
      <p:sp>
        <p:nvSpPr>
          <p:cNvPr id="4" name="矩形 3">
            <a:extLst>
              <a:ext uri="{FF2B5EF4-FFF2-40B4-BE49-F238E27FC236}">
                <a16:creationId xmlns:a16="http://schemas.microsoft.com/office/drawing/2014/main" id="{E50CC93B-BE0D-4DEB-9F1A-926EE9B54F5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F13665B-A30E-4707-9750-B4B233E8E513}"/>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8535F4FB-5089-476E-9613-727C28028108}"/>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091118012"/>
      </p:ext>
    </p:extLst>
  </p:cSld>
  <p:clrMapOvr>
    <a:masterClrMapping/>
  </p:clrMapOvr>
  <p:transition>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A580011-EA33-4406-96E2-CFEA28F22F07}"/>
              </a:ext>
            </a:extLst>
          </p:cNvPr>
          <p:cNvSpPr>
            <a:spLocks noGrp="1" noChangeArrowheads="1"/>
          </p:cNvSpPr>
          <p:nvPr>
            <p:ph type="title"/>
          </p:nvPr>
        </p:nvSpPr>
        <p:spPr/>
        <p:txBody>
          <a:bodyPr/>
          <a:lstStyle/>
          <a:p>
            <a:r>
              <a:rPr lang="zh-CN" altLang="en-US"/>
              <a:t>连接软件（续）</a:t>
            </a:r>
          </a:p>
        </p:txBody>
      </p:sp>
      <p:sp>
        <p:nvSpPr>
          <p:cNvPr id="71683" name="Rectangle 3">
            <a:extLst>
              <a:ext uri="{FF2B5EF4-FFF2-40B4-BE49-F238E27FC236}">
                <a16:creationId xmlns:a16="http://schemas.microsoft.com/office/drawing/2014/main" id="{3CC257EC-1B7F-4443-A3DF-B06AFAD304E5}"/>
              </a:ext>
            </a:extLst>
          </p:cNvPr>
          <p:cNvSpPr>
            <a:spLocks noGrp="1" noChangeArrowheads="1"/>
          </p:cNvSpPr>
          <p:nvPr>
            <p:ph type="body" idx="1"/>
          </p:nvPr>
        </p:nvSpPr>
        <p:spPr>
          <a:xfrm>
            <a:off x="990600" y="1828800"/>
            <a:ext cx="7772400" cy="4552950"/>
          </a:xfrm>
        </p:spPr>
        <p:txBody>
          <a:bodyPr/>
          <a:lstStyle/>
          <a:p>
            <a:r>
              <a:rPr lang="en-US" altLang="zh-CN" sz="2800"/>
              <a:t>INFORMIX</a:t>
            </a:r>
            <a:r>
              <a:rPr lang="zh-CN" altLang="en-US" sz="2800"/>
              <a:t>－</a:t>
            </a:r>
            <a:r>
              <a:rPr lang="en-US" altLang="zh-CN" sz="2800"/>
              <a:t>Enterprise Gateway</a:t>
            </a:r>
          </a:p>
          <a:p>
            <a:pPr lvl="1"/>
            <a:r>
              <a:rPr lang="zh-CN" altLang="en-US" sz="2400"/>
              <a:t>提供了对</a:t>
            </a:r>
            <a:r>
              <a:rPr lang="en-US" altLang="zh-CN" sz="2400"/>
              <a:t>35</a:t>
            </a:r>
            <a:r>
              <a:rPr lang="zh-CN" altLang="en-US" sz="2400"/>
              <a:t>种不同的硬件平台和操作系统上的</a:t>
            </a:r>
            <a:r>
              <a:rPr lang="en-US" altLang="zh-CN" sz="2400"/>
              <a:t>60</a:t>
            </a:r>
            <a:r>
              <a:rPr lang="zh-CN" altLang="en-US" sz="2400"/>
              <a:t>多种关系型和非关系型数据源的</a:t>
            </a:r>
            <a:r>
              <a:rPr lang="en-US" altLang="zh-CN" sz="2400"/>
              <a:t>SQL</a:t>
            </a:r>
            <a:r>
              <a:rPr lang="zh-CN" altLang="en-US" sz="2400"/>
              <a:t>访问和远程调用方式的访问</a:t>
            </a:r>
          </a:p>
          <a:p>
            <a:r>
              <a:rPr lang="en-US" altLang="zh-CN" sz="2800"/>
              <a:t>INFORMIX</a:t>
            </a:r>
            <a:r>
              <a:rPr lang="zh-CN" altLang="en-US" sz="2800"/>
              <a:t>－</a:t>
            </a:r>
            <a:r>
              <a:rPr lang="en-US" altLang="zh-CN" sz="2800"/>
              <a:t>Gateway with DRDA</a:t>
            </a:r>
          </a:p>
          <a:p>
            <a:pPr lvl="1"/>
            <a:r>
              <a:rPr lang="en-US" altLang="zh-CN" sz="2400"/>
              <a:t>DRDA</a:t>
            </a:r>
            <a:r>
              <a:rPr lang="zh-CN" altLang="en-US" sz="2400"/>
              <a:t>是</a:t>
            </a:r>
            <a:r>
              <a:rPr lang="en-US" altLang="zh-CN" sz="2400"/>
              <a:t>IBM</a:t>
            </a:r>
            <a:r>
              <a:rPr lang="zh-CN" altLang="en-US" sz="2400"/>
              <a:t>公司公布的应用系统和远程的关系数据库管理系统之间连接的一系列协议</a:t>
            </a:r>
          </a:p>
          <a:p>
            <a:pPr lvl="1"/>
            <a:r>
              <a:rPr lang="zh-CN" altLang="en-US" sz="2400"/>
              <a:t>通过</a:t>
            </a:r>
            <a:r>
              <a:rPr lang="en-US" altLang="zh-CN" sz="2400"/>
              <a:t>INFORMIX</a:t>
            </a:r>
            <a:r>
              <a:rPr lang="zh-CN" altLang="en-US" sz="2400"/>
              <a:t>－</a:t>
            </a:r>
            <a:r>
              <a:rPr lang="en-US" altLang="zh-CN" sz="2400"/>
              <a:t>Gateway with DRDA</a:t>
            </a:r>
            <a:r>
              <a:rPr lang="zh-CN" altLang="en-US" sz="2400"/>
              <a:t>，无需在</a:t>
            </a:r>
            <a:r>
              <a:rPr lang="en-US" altLang="zh-CN" sz="2400"/>
              <a:t>IBM</a:t>
            </a:r>
            <a:r>
              <a:rPr lang="zh-CN" altLang="en-US" sz="2400"/>
              <a:t>主机上增加软件，</a:t>
            </a:r>
            <a:r>
              <a:rPr lang="en-US" altLang="zh-CN" sz="2400"/>
              <a:t>INFORMIX</a:t>
            </a:r>
            <a:r>
              <a:rPr lang="zh-CN" altLang="en-US" sz="2400"/>
              <a:t>应用就可以访问和修改</a:t>
            </a:r>
            <a:r>
              <a:rPr lang="en-US" altLang="zh-CN" sz="2400"/>
              <a:t>IBM</a:t>
            </a:r>
            <a:r>
              <a:rPr lang="zh-CN" altLang="en-US" sz="2400"/>
              <a:t>关系数据库中的数据</a:t>
            </a:r>
          </a:p>
        </p:txBody>
      </p:sp>
      <p:sp>
        <p:nvSpPr>
          <p:cNvPr id="4" name="矩形 3">
            <a:extLst>
              <a:ext uri="{FF2B5EF4-FFF2-40B4-BE49-F238E27FC236}">
                <a16:creationId xmlns:a16="http://schemas.microsoft.com/office/drawing/2014/main" id="{3D617C50-B865-44CE-A9BF-045970F119F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35FE34C-8376-4E8C-8177-D86E7BDE724C}"/>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792A2882-CFB7-4FE7-B7A1-44D5F8ED67FE}"/>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718847707"/>
      </p:ext>
    </p:extLst>
  </p:cSld>
  <p:clrMapOvr>
    <a:masterClrMapping/>
  </p:clrMapOvr>
  <p:transition>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3A49D19-6081-489A-845E-D7C1C2D2F20D}"/>
              </a:ext>
            </a:extLst>
          </p:cNvPr>
          <p:cNvSpPr>
            <a:spLocks noGrp="1" noChangeArrowheads="1"/>
          </p:cNvSpPr>
          <p:nvPr>
            <p:ph type="title"/>
          </p:nvPr>
        </p:nvSpPr>
        <p:spPr/>
        <p:txBody>
          <a:bodyPr/>
          <a:lstStyle/>
          <a:p>
            <a:r>
              <a:rPr lang="zh-CN" altLang="en-US"/>
              <a:t>连接软件（续）</a:t>
            </a:r>
          </a:p>
        </p:txBody>
      </p:sp>
      <p:sp>
        <p:nvSpPr>
          <p:cNvPr id="72707" name="Rectangle 3">
            <a:extLst>
              <a:ext uri="{FF2B5EF4-FFF2-40B4-BE49-F238E27FC236}">
                <a16:creationId xmlns:a16="http://schemas.microsoft.com/office/drawing/2014/main" id="{2228DE5D-A028-4450-ACE7-9DB66F719BA8}"/>
              </a:ext>
            </a:extLst>
          </p:cNvPr>
          <p:cNvSpPr>
            <a:spLocks noGrp="1" noChangeArrowheads="1"/>
          </p:cNvSpPr>
          <p:nvPr>
            <p:ph type="body" idx="1"/>
          </p:nvPr>
        </p:nvSpPr>
        <p:spPr/>
        <p:txBody>
          <a:bodyPr/>
          <a:lstStyle/>
          <a:p>
            <a:r>
              <a:rPr lang="en-US" altLang="zh-CN"/>
              <a:t>INFORMIX-TP/XA</a:t>
            </a:r>
          </a:p>
          <a:p>
            <a:pPr lvl="1"/>
            <a:r>
              <a:rPr lang="zh-CN" altLang="en-US"/>
              <a:t>将</a:t>
            </a:r>
            <a:r>
              <a:rPr lang="en-US" altLang="zh-CN"/>
              <a:t>INFORMIX-Online</a:t>
            </a:r>
            <a:r>
              <a:rPr lang="zh-CN" altLang="en-US"/>
              <a:t>与符合</a:t>
            </a:r>
            <a:r>
              <a:rPr lang="en-US" altLang="zh-CN"/>
              <a:t>X/OPEN XA</a:t>
            </a:r>
            <a:r>
              <a:rPr lang="zh-CN" altLang="en-US"/>
              <a:t>标准的事务管理器相连接，以支持跨多个数据库或多个计算机系统的全局事务</a:t>
            </a:r>
          </a:p>
        </p:txBody>
      </p:sp>
      <p:sp>
        <p:nvSpPr>
          <p:cNvPr id="4" name="矩形 3">
            <a:extLst>
              <a:ext uri="{FF2B5EF4-FFF2-40B4-BE49-F238E27FC236}">
                <a16:creationId xmlns:a16="http://schemas.microsoft.com/office/drawing/2014/main" id="{C5BC9329-6A05-4C7A-B928-0E2809A896D9}"/>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2829DD9-FE32-4BD6-81F8-368AE24EA76F}"/>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54A10594-A4AE-40CA-A9D3-5F03A4500B08}"/>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656043025"/>
      </p:ext>
    </p:extLst>
  </p:cSld>
  <p:clrMapOvr>
    <a:masterClrMapping/>
  </p:clrMapOvr>
  <p:transition>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E19B1AF-C315-483E-9D50-1C54E41F49FD}"/>
              </a:ext>
            </a:extLst>
          </p:cNvPr>
          <p:cNvSpPr>
            <a:spLocks noGrp="1" noChangeArrowheads="1"/>
          </p:cNvSpPr>
          <p:nvPr>
            <p:ph type="title"/>
          </p:nvPr>
        </p:nvSpPr>
        <p:spPr/>
        <p:txBody>
          <a:bodyPr/>
          <a:lstStyle/>
          <a:p>
            <a:r>
              <a:rPr lang="en-US" altLang="zh-CN" sz="3600"/>
              <a:t>6. INFORMIX</a:t>
            </a:r>
            <a:r>
              <a:rPr lang="zh-CN" altLang="en-US" sz="3600"/>
              <a:t>的数据仓库解决方案</a:t>
            </a:r>
          </a:p>
        </p:txBody>
      </p:sp>
      <p:sp>
        <p:nvSpPr>
          <p:cNvPr id="73731" name="Rectangle 3">
            <a:extLst>
              <a:ext uri="{FF2B5EF4-FFF2-40B4-BE49-F238E27FC236}">
                <a16:creationId xmlns:a16="http://schemas.microsoft.com/office/drawing/2014/main" id="{03523BC9-2C4E-4C60-917C-8F1DD37E080A}"/>
              </a:ext>
            </a:extLst>
          </p:cNvPr>
          <p:cNvSpPr>
            <a:spLocks noGrp="1" noChangeArrowheads="1"/>
          </p:cNvSpPr>
          <p:nvPr>
            <p:ph type="body" idx="1"/>
          </p:nvPr>
        </p:nvSpPr>
        <p:spPr/>
        <p:txBody>
          <a:bodyPr/>
          <a:lstStyle/>
          <a:p>
            <a:pPr>
              <a:lnSpc>
                <a:spcPct val="80000"/>
              </a:lnSpc>
            </a:pPr>
            <a:r>
              <a:rPr lang="en-US" altLang="zh-CN" sz="2800"/>
              <a:t>INFORMIX MetaCube</a:t>
            </a:r>
            <a:r>
              <a:rPr lang="zh-CN" altLang="en-US" sz="2800"/>
              <a:t>，可以比较方便的生产</a:t>
            </a:r>
            <a:r>
              <a:rPr lang="en-US" altLang="zh-CN" sz="2800"/>
              <a:t>OLAP</a:t>
            </a:r>
            <a:r>
              <a:rPr lang="zh-CN" altLang="en-US" sz="2800"/>
              <a:t>应用</a:t>
            </a:r>
          </a:p>
          <a:p>
            <a:pPr>
              <a:lnSpc>
                <a:spcPct val="80000"/>
              </a:lnSpc>
            </a:pPr>
            <a:r>
              <a:rPr lang="en-US" altLang="zh-CN" sz="2800"/>
              <a:t>MetaCube</a:t>
            </a:r>
            <a:r>
              <a:rPr lang="zh-CN" altLang="en-US" sz="2800"/>
              <a:t>是一个基于多维数据模型的</a:t>
            </a:r>
            <a:r>
              <a:rPr lang="en-US" altLang="zh-CN" sz="2800"/>
              <a:t>OLAP</a:t>
            </a:r>
            <a:r>
              <a:rPr lang="zh-CN" altLang="en-US" sz="2800"/>
              <a:t>服务器，通过元模型将底层的关系数据库转化为一个多维视图，方便用户进行多维分析</a:t>
            </a:r>
          </a:p>
          <a:p>
            <a:pPr>
              <a:lnSpc>
                <a:spcPct val="80000"/>
              </a:lnSpc>
            </a:pPr>
            <a:r>
              <a:rPr lang="zh-CN" altLang="en-US" sz="2800"/>
              <a:t>包括两个工具产品：一个是最终用户即席查询工具，一个是用于定义和管理元模型的图形工具</a:t>
            </a:r>
          </a:p>
          <a:p>
            <a:pPr>
              <a:lnSpc>
                <a:spcPct val="80000"/>
              </a:lnSpc>
            </a:pPr>
            <a:r>
              <a:rPr lang="zh-CN" altLang="en-US" sz="2800"/>
              <a:t>两端开放，一方面通过</a:t>
            </a:r>
            <a:r>
              <a:rPr lang="en-US" altLang="zh-CN" sz="2800"/>
              <a:t>ODBC</a:t>
            </a:r>
            <a:r>
              <a:rPr lang="zh-CN" altLang="en-US" sz="2800"/>
              <a:t>与前端工具和前端应用连接，一方面可以与第三方厂商的数据库核心连接</a:t>
            </a:r>
          </a:p>
        </p:txBody>
      </p:sp>
      <p:sp>
        <p:nvSpPr>
          <p:cNvPr id="4" name="矩形 3">
            <a:extLst>
              <a:ext uri="{FF2B5EF4-FFF2-40B4-BE49-F238E27FC236}">
                <a16:creationId xmlns:a16="http://schemas.microsoft.com/office/drawing/2014/main" id="{485577C1-3D60-4737-83D0-8D0BBDD9AE2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CE163B2-7E38-4508-BF30-4CF1A04B7352}"/>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91163883-A4BE-4F6A-82C0-AAA96A8435E8}"/>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47834904"/>
      </p:ext>
    </p:extLst>
  </p:cSld>
  <p:clrMapOvr>
    <a:masterClrMapping/>
  </p:clrMapOvr>
  <p:transition>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A46B6A1-83A8-450D-BE05-EC9A308915FE}"/>
              </a:ext>
            </a:extLst>
          </p:cNvPr>
          <p:cNvSpPr>
            <a:spLocks noGrp="1" noChangeArrowheads="1"/>
          </p:cNvSpPr>
          <p:nvPr>
            <p:ph type="title"/>
          </p:nvPr>
        </p:nvSpPr>
        <p:spPr/>
        <p:txBody>
          <a:bodyPr/>
          <a:lstStyle/>
          <a:p>
            <a:r>
              <a:rPr lang="en-US" altLang="zh-CN"/>
              <a:t>7. </a:t>
            </a:r>
            <a:r>
              <a:rPr lang="zh-CN" altLang="en-US"/>
              <a:t>的</a:t>
            </a:r>
            <a:r>
              <a:rPr lang="en-US" altLang="zh-CN"/>
              <a:t>Internet</a:t>
            </a:r>
            <a:r>
              <a:rPr lang="zh-CN" altLang="en-US"/>
              <a:t>解决方案</a:t>
            </a:r>
          </a:p>
        </p:txBody>
      </p:sp>
      <p:sp>
        <p:nvSpPr>
          <p:cNvPr id="74755" name="Rectangle 3">
            <a:extLst>
              <a:ext uri="{FF2B5EF4-FFF2-40B4-BE49-F238E27FC236}">
                <a16:creationId xmlns:a16="http://schemas.microsoft.com/office/drawing/2014/main" id="{4186AC95-26A6-477C-AAD4-3A852177B955}"/>
              </a:ext>
            </a:extLst>
          </p:cNvPr>
          <p:cNvSpPr>
            <a:spLocks noGrp="1" noChangeArrowheads="1"/>
          </p:cNvSpPr>
          <p:nvPr>
            <p:ph type="body" idx="1"/>
          </p:nvPr>
        </p:nvSpPr>
        <p:spPr/>
        <p:txBody>
          <a:bodyPr/>
          <a:lstStyle/>
          <a:p>
            <a:r>
              <a:rPr lang="en-US" altLang="zh-CN"/>
              <a:t>INFORMIX Web DataBlade</a:t>
            </a:r>
            <a:r>
              <a:rPr lang="zh-CN" altLang="en-US"/>
              <a:t>模块是为</a:t>
            </a:r>
            <a:r>
              <a:rPr lang="en-US" altLang="zh-CN"/>
              <a:t>WEB</a:t>
            </a:r>
            <a:r>
              <a:rPr lang="zh-CN" altLang="en-US"/>
              <a:t>应用专门设计的应用开发和管理环境，允许将</a:t>
            </a:r>
            <a:r>
              <a:rPr lang="en-US" altLang="zh-CN"/>
              <a:t>sql</a:t>
            </a:r>
            <a:r>
              <a:rPr lang="zh-CN" altLang="en-US"/>
              <a:t>嵌入</a:t>
            </a:r>
            <a:r>
              <a:rPr lang="en-US" altLang="zh-CN"/>
              <a:t>html</a:t>
            </a:r>
            <a:r>
              <a:rPr lang="zh-CN" altLang="en-US"/>
              <a:t>中以便能够根据数据库内容生成动态的</a:t>
            </a:r>
            <a:r>
              <a:rPr lang="en-US" altLang="zh-CN"/>
              <a:t>html</a:t>
            </a:r>
            <a:r>
              <a:rPr lang="zh-CN" altLang="en-US"/>
              <a:t>页面</a:t>
            </a:r>
          </a:p>
          <a:p>
            <a:r>
              <a:rPr lang="zh-CN" altLang="en-US"/>
              <a:t>动态多媒体页面</a:t>
            </a:r>
          </a:p>
          <a:p>
            <a:r>
              <a:rPr lang="zh-CN" altLang="en-US"/>
              <a:t>包括</a:t>
            </a:r>
            <a:r>
              <a:rPr lang="en-US" altLang="zh-CN"/>
              <a:t>Application Page Builder</a:t>
            </a:r>
            <a:r>
              <a:rPr lang="zh-CN" altLang="en-US"/>
              <a:t>工具和</a:t>
            </a:r>
            <a:r>
              <a:rPr lang="en-US" altLang="zh-CN"/>
              <a:t>Webdriver</a:t>
            </a:r>
          </a:p>
          <a:p>
            <a:endParaRPr lang="en-US" altLang="zh-CN"/>
          </a:p>
        </p:txBody>
      </p:sp>
      <p:sp>
        <p:nvSpPr>
          <p:cNvPr id="4" name="矩形 3">
            <a:extLst>
              <a:ext uri="{FF2B5EF4-FFF2-40B4-BE49-F238E27FC236}">
                <a16:creationId xmlns:a16="http://schemas.microsoft.com/office/drawing/2014/main" id="{8FBB12AF-E845-40C7-9B13-A8038E88EC2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F638B002-8DA1-43BE-905A-C5E2FB76FFD5}"/>
              </a:ext>
            </a:extLst>
          </p:cNvPr>
          <p:cNvSpPr txBox="1">
            <a:spLocks noChangeArrowheads="1"/>
          </p:cNvSpPr>
          <p:nvPr/>
        </p:nvSpPr>
        <p:spPr bwMode="auto">
          <a:xfrm>
            <a:off x="334963" y="49213"/>
            <a:ext cx="1926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7.4 INFORMIX</a:t>
            </a:r>
            <a:endParaRPr lang="zh-CN" altLang="en-US" sz="2400" dirty="0">
              <a:solidFill>
                <a:schemeClr val="bg1"/>
              </a:solidFill>
            </a:endParaRPr>
          </a:p>
        </p:txBody>
      </p:sp>
      <p:sp>
        <p:nvSpPr>
          <p:cNvPr id="6" name="文本框 22">
            <a:extLst>
              <a:ext uri="{FF2B5EF4-FFF2-40B4-BE49-F238E27FC236}">
                <a16:creationId xmlns:a16="http://schemas.microsoft.com/office/drawing/2014/main" id="{67E22AE0-B71B-4206-8C21-A2B1AFCB1FF5}"/>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4141372315"/>
      </p:ext>
    </p:extLst>
  </p:cSld>
  <p:clrMapOvr>
    <a:masterClrMapping/>
  </p:clrMapOvr>
  <p:transition>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C7318EE9-C91D-4665-84C6-499902A5FC07}"/>
              </a:ext>
            </a:extLst>
          </p:cNvPr>
          <p:cNvSpPr>
            <a:spLocks noGrp="1" noChangeArrowheads="1"/>
          </p:cNvSpPr>
          <p:nvPr>
            <p:ph type="title"/>
          </p:nvPr>
        </p:nvSpPr>
        <p:spPr/>
        <p:txBody>
          <a:bodyPr/>
          <a:lstStyle/>
          <a:p>
            <a:r>
              <a:rPr lang="zh-CN" altLang="en-US" sz="4000"/>
              <a:t>第</a:t>
            </a:r>
            <a:r>
              <a:rPr lang="en-US" altLang="zh-CN" sz="4000"/>
              <a:t>7</a:t>
            </a:r>
            <a:r>
              <a:rPr lang="zh-CN" altLang="en-US" sz="4000"/>
              <a:t>章 关系数据库管理系统实例</a:t>
            </a:r>
          </a:p>
        </p:txBody>
      </p:sp>
      <p:sp>
        <p:nvSpPr>
          <p:cNvPr id="90115" name="Rectangle 3">
            <a:extLst>
              <a:ext uri="{FF2B5EF4-FFF2-40B4-BE49-F238E27FC236}">
                <a16:creationId xmlns:a16="http://schemas.microsoft.com/office/drawing/2014/main" id="{E2FE39EE-9DC5-4244-843D-7A7D2184A73D}"/>
              </a:ext>
            </a:extLst>
          </p:cNvPr>
          <p:cNvSpPr>
            <a:spLocks noGrp="1" noChangeArrowheads="1"/>
          </p:cNvSpPr>
          <p:nvPr>
            <p:ph type="body" idx="1"/>
          </p:nvPr>
        </p:nvSpPr>
        <p:spPr/>
        <p:txBody>
          <a:bodyPr/>
          <a:lstStyle/>
          <a:p>
            <a:r>
              <a:rPr lang="en-US" altLang="zh-CN"/>
              <a:t>7.1 </a:t>
            </a:r>
            <a:r>
              <a:rPr lang="zh-CN" altLang="en-US"/>
              <a:t>关系数据库管理系统产品概述</a:t>
            </a:r>
          </a:p>
          <a:p>
            <a:r>
              <a:rPr lang="en-US" altLang="zh-CN"/>
              <a:t>7.2 ORACLE</a:t>
            </a:r>
          </a:p>
          <a:p>
            <a:r>
              <a:rPr lang="en-US" altLang="zh-CN"/>
              <a:t>7.3 SYBASE</a:t>
            </a:r>
          </a:p>
          <a:p>
            <a:r>
              <a:rPr lang="en-US" altLang="zh-CN"/>
              <a:t>7.4 INFORMIX</a:t>
            </a:r>
          </a:p>
          <a:p>
            <a:r>
              <a:rPr lang="en-US" altLang="zh-CN">
                <a:solidFill>
                  <a:schemeClr val="accent2"/>
                </a:solidFill>
              </a:rPr>
              <a:t>7.5 DB2</a:t>
            </a:r>
          </a:p>
          <a:p>
            <a:r>
              <a:rPr lang="en-US" altLang="zh-CN"/>
              <a:t>7.6 INGERS</a:t>
            </a:r>
          </a:p>
        </p:txBody>
      </p:sp>
      <p:sp>
        <p:nvSpPr>
          <p:cNvPr id="7" name="矩形 6">
            <a:extLst>
              <a:ext uri="{FF2B5EF4-FFF2-40B4-BE49-F238E27FC236}">
                <a16:creationId xmlns:a16="http://schemas.microsoft.com/office/drawing/2014/main" id="{0C45EE32-261A-4220-9733-BE860501D83D}"/>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E421276C-69A4-47D3-9DD6-38A79D0B9720}"/>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目录</a:t>
            </a:r>
          </a:p>
        </p:txBody>
      </p:sp>
      <p:sp>
        <p:nvSpPr>
          <p:cNvPr id="9" name="文本框 22">
            <a:extLst>
              <a:ext uri="{FF2B5EF4-FFF2-40B4-BE49-F238E27FC236}">
                <a16:creationId xmlns:a16="http://schemas.microsoft.com/office/drawing/2014/main" id="{741917DF-0C49-4054-A0EF-C23A1A195CE8}"/>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77615114"/>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03271E3-2BCA-43A1-A923-CB8DC17AC074}"/>
              </a:ext>
            </a:extLst>
          </p:cNvPr>
          <p:cNvSpPr>
            <a:spLocks noGrp="1" noChangeArrowheads="1"/>
          </p:cNvSpPr>
          <p:nvPr>
            <p:ph type="title"/>
          </p:nvPr>
        </p:nvSpPr>
        <p:spPr/>
        <p:txBody>
          <a:bodyPr/>
          <a:lstStyle/>
          <a:p>
            <a:r>
              <a:rPr lang="zh-CN" altLang="en-US" sz="4000"/>
              <a:t>关系数据库管理系统产品概述（续）</a:t>
            </a:r>
          </a:p>
        </p:txBody>
      </p:sp>
      <p:sp>
        <p:nvSpPr>
          <p:cNvPr id="12291" name="Rectangle 3">
            <a:extLst>
              <a:ext uri="{FF2B5EF4-FFF2-40B4-BE49-F238E27FC236}">
                <a16:creationId xmlns:a16="http://schemas.microsoft.com/office/drawing/2014/main" id="{60AD3577-424F-4585-9FC7-3052A571010D}"/>
              </a:ext>
            </a:extLst>
          </p:cNvPr>
          <p:cNvSpPr>
            <a:spLocks noGrp="1" noChangeArrowheads="1"/>
          </p:cNvSpPr>
          <p:nvPr>
            <p:ph type="body" idx="1"/>
          </p:nvPr>
        </p:nvSpPr>
        <p:spPr/>
        <p:txBody>
          <a:bodyPr/>
          <a:lstStyle/>
          <a:p>
            <a:r>
              <a:rPr lang="zh-CN" altLang="en-US"/>
              <a:t>从以下四方面介绍</a:t>
            </a:r>
            <a:r>
              <a:rPr lang="en-US" altLang="zh-CN"/>
              <a:t>RDBMS</a:t>
            </a:r>
            <a:r>
              <a:rPr lang="zh-CN" altLang="en-US"/>
              <a:t>产品的发展情况</a:t>
            </a:r>
          </a:p>
          <a:p>
            <a:pPr lvl="1"/>
            <a:r>
              <a:rPr lang="zh-CN" altLang="en-US"/>
              <a:t>对关系模型的支持</a:t>
            </a:r>
          </a:p>
          <a:p>
            <a:pPr lvl="1"/>
            <a:r>
              <a:rPr lang="zh-CN" altLang="en-US"/>
              <a:t>运行环境</a:t>
            </a:r>
          </a:p>
          <a:p>
            <a:pPr lvl="1"/>
            <a:r>
              <a:rPr lang="en-US" altLang="zh-CN"/>
              <a:t>RDBMS</a:t>
            </a:r>
            <a:r>
              <a:rPr lang="zh-CN" altLang="en-US"/>
              <a:t>系统构成</a:t>
            </a:r>
          </a:p>
          <a:p>
            <a:pPr lvl="1"/>
            <a:r>
              <a:rPr lang="zh-CN" altLang="en-US"/>
              <a:t>对应用的支持</a:t>
            </a:r>
          </a:p>
          <a:p>
            <a:pPr lvl="1">
              <a:buFontTx/>
              <a:buNone/>
            </a:pPr>
            <a:endParaRPr lang="en-US" altLang="zh-CN"/>
          </a:p>
        </p:txBody>
      </p:sp>
      <p:sp>
        <p:nvSpPr>
          <p:cNvPr id="4" name="矩形 3">
            <a:extLst>
              <a:ext uri="{FF2B5EF4-FFF2-40B4-BE49-F238E27FC236}">
                <a16:creationId xmlns:a16="http://schemas.microsoft.com/office/drawing/2014/main" id="{00156C95-3D00-4B02-9D02-B6C57FDF502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98782DA-538D-41C3-A7D6-8DAE7EE2B53F}"/>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7.1 </a:t>
            </a:r>
            <a:r>
              <a:rPr lang="zh-CN" altLang="en-US" sz="2400" dirty="0">
                <a:solidFill>
                  <a:schemeClr val="bg1"/>
                </a:solidFill>
              </a:rPr>
              <a:t>概述</a:t>
            </a:r>
          </a:p>
        </p:txBody>
      </p:sp>
      <p:sp>
        <p:nvSpPr>
          <p:cNvPr id="6" name="文本框 22">
            <a:extLst>
              <a:ext uri="{FF2B5EF4-FFF2-40B4-BE49-F238E27FC236}">
                <a16:creationId xmlns:a16="http://schemas.microsoft.com/office/drawing/2014/main" id="{49BD25DC-60F5-400B-865F-5E43A9875275}"/>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205437622"/>
      </p:ext>
    </p:extLst>
  </p:cSld>
  <p:clrMapOvr>
    <a:masterClrMapping/>
  </p:clrMapOvr>
  <p:transition>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126C5266-3167-49A7-9A4C-DC1AF8D07DAB}"/>
              </a:ext>
            </a:extLst>
          </p:cNvPr>
          <p:cNvSpPr>
            <a:spLocks noGrp="1" noChangeArrowheads="1"/>
          </p:cNvSpPr>
          <p:nvPr>
            <p:ph type="title"/>
          </p:nvPr>
        </p:nvSpPr>
        <p:spPr/>
        <p:txBody>
          <a:bodyPr/>
          <a:lstStyle/>
          <a:p>
            <a:r>
              <a:rPr lang="en-US" altLang="zh-CN"/>
              <a:t>7.5 DB2</a:t>
            </a:r>
          </a:p>
        </p:txBody>
      </p:sp>
      <p:sp>
        <p:nvSpPr>
          <p:cNvPr id="75779" name="Rectangle 3">
            <a:extLst>
              <a:ext uri="{FF2B5EF4-FFF2-40B4-BE49-F238E27FC236}">
                <a16:creationId xmlns:a16="http://schemas.microsoft.com/office/drawing/2014/main" id="{9863FBF3-6B04-4849-802D-891BD24A9192}"/>
              </a:ext>
            </a:extLst>
          </p:cNvPr>
          <p:cNvSpPr>
            <a:spLocks noGrp="1" noChangeArrowheads="1"/>
          </p:cNvSpPr>
          <p:nvPr>
            <p:ph type="body" idx="1"/>
          </p:nvPr>
        </p:nvSpPr>
        <p:spPr/>
        <p:txBody>
          <a:bodyPr/>
          <a:lstStyle/>
          <a:p>
            <a:r>
              <a:rPr lang="en-US" altLang="zh-CN"/>
              <a:t>1. DB2</a:t>
            </a:r>
            <a:r>
              <a:rPr lang="zh-CN" altLang="en-US"/>
              <a:t>产品简介</a:t>
            </a:r>
          </a:p>
          <a:p>
            <a:r>
              <a:rPr lang="en-US" altLang="zh-CN"/>
              <a:t>2. DB2</a:t>
            </a:r>
            <a:r>
              <a:rPr lang="zh-CN" altLang="en-US"/>
              <a:t>公共服务器</a:t>
            </a:r>
          </a:p>
          <a:p>
            <a:r>
              <a:rPr lang="en-US" altLang="zh-CN"/>
              <a:t>3. </a:t>
            </a:r>
            <a:r>
              <a:rPr lang="zh-CN" altLang="en-US"/>
              <a:t>工具产品</a:t>
            </a:r>
          </a:p>
          <a:p>
            <a:r>
              <a:rPr lang="en-US" altLang="zh-CN"/>
              <a:t>4. </a:t>
            </a:r>
            <a:r>
              <a:rPr lang="zh-CN" altLang="en-US"/>
              <a:t>互连产品</a:t>
            </a:r>
          </a:p>
          <a:p>
            <a:r>
              <a:rPr lang="en-US" altLang="zh-CN"/>
              <a:t>5. DB2</a:t>
            </a:r>
            <a:r>
              <a:rPr lang="zh-CN" altLang="en-US"/>
              <a:t>的数据仓库解决方案</a:t>
            </a:r>
          </a:p>
          <a:p>
            <a:r>
              <a:rPr lang="en-US" altLang="zh-CN"/>
              <a:t>6. DB2</a:t>
            </a:r>
            <a:r>
              <a:rPr lang="zh-CN" altLang="en-US"/>
              <a:t>的</a:t>
            </a:r>
            <a:r>
              <a:rPr lang="en-US" altLang="zh-CN"/>
              <a:t>Internet</a:t>
            </a:r>
            <a:r>
              <a:rPr lang="zh-CN" altLang="en-US"/>
              <a:t>解决方案</a:t>
            </a:r>
          </a:p>
        </p:txBody>
      </p:sp>
      <p:sp>
        <p:nvSpPr>
          <p:cNvPr id="7" name="矩形 6">
            <a:extLst>
              <a:ext uri="{FF2B5EF4-FFF2-40B4-BE49-F238E27FC236}">
                <a16:creationId xmlns:a16="http://schemas.microsoft.com/office/drawing/2014/main" id="{0B142781-54AE-4C44-9ACD-C884F3DEA2C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2AA6C74B-D6F6-4E14-878E-69D034E552B3}"/>
              </a:ext>
            </a:extLst>
          </p:cNvPr>
          <p:cNvSpPr txBox="1">
            <a:spLocks noChangeArrowheads="1"/>
          </p:cNvSpPr>
          <p:nvPr/>
        </p:nvSpPr>
        <p:spPr bwMode="auto">
          <a:xfrm>
            <a:off x="334963" y="49213"/>
            <a:ext cx="1152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7.5 DB2</a:t>
            </a:r>
            <a:endParaRPr lang="zh-CN" altLang="en-US" sz="2400" dirty="0">
              <a:solidFill>
                <a:schemeClr val="bg1"/>
              </a:solidFill>
            </a:endParaRPr>
          </a:p>
        </p:txBody>
      </p:sp>
      <p:sp>
        <p:nvSpPr>
          <p:cNvPr id="9" name="文本框 22">
            <a:extLst>
              <a:ext uri="{FF2B5EF4-FFF2-40B4-BE49-F238E27FC236}">
                <a16:creationId xmlns:a16="http://schemas.microsoft.com/office/drawing/2014/main" id="{ECDB21A3-95A4-42B6-AED9-F61FFBC3BC52}"/>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4114977742"/>
      </p:ext>
    </p:extLst>
  </p:cSld>
  <p:clrMapOvr>
    <a:masterClrMapping/>
  </p:clrMapOvr>
  <p:transition>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8E788274-8DE1-451F-B272-2ED93E8D2B59}"/>
              </a:ext>
            </a:extLst>
          </p:cNvPr>
          <p:cNvSpPr>
            <a:spLocks noGrp="1" noChangeArrowheads="1"/>
          </p:cNvSpPr>
          <p:nvPr>
            <p:ph type="title"/>
          </p:nvPr>
        </p:nvSpPr>
        <p:spPr/>
        <p:txBody>
          <a:bodyPr/>
          <a:lstStyle/>
          <a:p>
            <a:r>
              <a:rPr lang="en-US" altLang="zh-CN"/>
              <a:t>1. DB2</a:t>
            </a:r>
            <a:r>
              <a:rPr lang="zh-CN" altLang="en-US"/>
              <a:t>产品简介</a:t>
            </a:r>
          </a:p>
        </p:txBody>
      </p:sp>
      <p:sp>
        <p:nvSpPr>
          <p:cNvPr id="76803" name="Rectangle 3">
            <a:extLst>
              <a:ext uri="{FF2B5EF4-FFF2-40B4-BE49-F238E27FC236}">
                <a16:creationId xmlns:a16="http://schemas.microsoft.com/office/drawing/2014/main" id="{38574D44-084F-44BD-8273-54B8D509F839}"/>
              </a:ext>
            </a:extLst>
          </p:cNvPr>
          <p:cNvSpPr>
            <a:spLocks noGrp="1" noChangeArrowheads="1"/>
          </p:cNvSpPr>
          <p:nvPr>
            <p:ph type="body" idx="1"/>
          </p:nvPr>
        </p:nvSpPr>
        <p:spPr/>
        <p:txBody>
          <a:bodyPr/>
          <a:lstStyle/>
          <a:p>
            <a:r>
              <a:rPr lang="en-US" altLang="zh-CN"/>
              <a:t>IBM</a:t>
            </a:r>
            <a:r>
              <a:rPr lang="zh-CN" altLang="en-US"/>
              <a:t>公司的数据库管理产品，支持各种不同平台，可以在主机上以主</a:t>
            </a:r>
            <a:r>
              <a:rPr lang="en-US" altLang="zh-CN"/>
              <a:t>/</a:t>
            </a:r>
            <a:r>
              <a:rPr lang="zh-CN" altLang="en-US"/>
              <a:t>从方式运行，也可以在客户</a:t>
            </a:r>
            <a:r>
              <a:rPr lang="en-US" altLang="zh-CN"/>
              <a:t>/</a:t>
            </a:r>
            <a:r>
              <a:rPr lang="zh-CN" altLang="en-US"/>
              <a:t>服务器环境中运行</a:t>
            </a:r>
          </a:p>
          <a:p>
            <a:r>
              <a:rPr lang="zh-CN" altLang="en-US"/>
              <a:t>服务器平台可以是</a:t>
            </a:r>
            <a:r>
              <a:rPr lang="en-US" altLang="zh-CN"/>
              <a:t>OS/400, AIX, OS/2,    HP-UX, SUN Solaris</a:t>
            </a:r>
            <a:r>
              <a:rPr lang="zh-CN" altLang="en-US"/>
              <a:t>等操作系统，客户机平台可以是</a:t>
            </a:r>
            <a:r>
              <a:rPr lang="en-US" altLang="zh-CN"/>
              <a:t>OS/2, </a:t>
            </a:r>
            <a:r>
              <a:rPr lang="zh-CN" altLang="en-US"/>
              <a:t>或</a:t>
            </a:r>
            <a:r>
              <a:rPr lang="en-US" altLang="zh-CN"/>
              <a:t>windows</a:t>
            </a:r>
            <a:r>
              <a:rPr lang="zh-CN" altLang="en-US"/>
              <a:t>， </a:t>
            </a:r>
            <a:r>
              <a:rPr lang="en-US" altLang="zh-CN"/>
              <a:t>DOS, AIX, HP-UX, SUN Solaris</a:t>
            </a:r>
            <a:r>
              <a:rPr lang="zh-CN" altLang="en-US"/>
              <a:t>等操作系统</a:t>
            </a:r>
          </a:p>
        </p:txBody>
      </p:sp>
      <p:sp>
        <p:nvSpPr>
          <p:cNvPr id="7" name="矩形 6">
            <a:extLst>
              <a:ext uri="{FF2B5EF4-FFF2-40B4-BE49-F238E27FC236}">
                <a16:creationId xmlns:a16="http://schemas.microsoft.com/office/drawing/2014/main" id="{64BF5482-AF27-4333-A86F-8B3B1B1F8E4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F46A3EC6-152F-4015-AEBF-D72E802440BF}"/>
              </a:ext>
            </a:extLst>
          </p:cNvPr>
          <p:cNvSpPr txBox="1">
            <a:spLocks noChangeArrowheads="1"/>
          </p:cNvSpPr>
          <p:nvPr/>
        </p:nvSpPr>
        <p:spPr bwMode="auto">
          <a:xfrm>
            <a:off x="334963" y="49213"/>
            <a:ext cx="1152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7.5 DB2</a:t>
            </a:r>
            <a:endParaRPr lang="zh-CN" altLang="en-US" sz="2400" dirty="0">
              <a:solidFill>
                <a:schemeClr val="bg1"/>
              </a:solidFill>
            </a:endParaRPr>
          </a:p>
        </p:txBody>
      </p:sp>
      <p:sp>
        <p:nvSpPr>
          <p:cNvPr id="9" name="文本框 22">
            <a:extLst>
              <a:ext uri="{FF2B5EF4-FFF2-40B4-BE49-F238E27FC236}">
                <a16:creationId xmlns:a16="http://schemas.microsoft.com/office/drawing/2014/main" id="{866151FB-2226-4D43-9468-FF051A19FCF5}"/>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592947990"/>
      </p:ext>
    </p:extLst>
  </p:cSld>
  <p:clrMapOvr>
    <a:masterClrMapping/>
  </p:clrMapOvr>
  <p:transition>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C7C4D93-AE54-4E78-B9AE-D54D8B64277D}"/>
              </a:ext>
            </a:extLst>
          </p:cNvPr>
          <p:cNvSpPr>
            <a:spLocks noGrp="1" noChangeArrowheads="1"/>
          </p:cNvSpPr>
          <p:nvPr>
            <p:ph type="title"/>
          </p:nvPr>
        </p:nvSpPr>
        <p:spPr/>
        <p:txBody>
          <a:bodyPr/>
          <a:lstStyle/>
          <a:p>
            <a:r>
              <a:rPr lang="en-US" altLang="zh-CN"/>
              <a:t>2. DB2</a:t>
            </a:r>
            <a:r>
              <a:rPr lang="zh-CN" altLang="en-US"/>
              <a:t>公共服务器</a:t>
            </a:r>
          </a:p>
        </p:txBody>
      </p:sp>
      <p:sp>
        <p:nvSpPr>
          <p:cNvPr id="77827" name="Rectangle 3">
            <a:extLst>
              <a:ext uri="{FF2B5EF4-FFF2-40B4-BE49-F238E27FC236}">
                <a16:creationId xmlns:a16="http://schemas.microsoft.com/office/drawing/2014/main" id="{9424C218-9702-4DFA-8CE9-D0B416F63F2C}"/>
              </a:ext>
            </a:extLst>
          </p:cNvPr>
          <p:cNvSpPr>
            <a:spLocks noGrp="1" noChangeArrowheads="1"/>
          </p:cNvSpPr>
          <p:nvPr>
            <p:ph type="body" idx="1"/>
          </p:nvPr>
        </p:nvSpPr>
        <p:spPr/>
        <p:txBody>
          <a:bodyPr/>
          <a:lstStyle/>
          <a:p>
            <a:r>
              <a:rPr lang="en-US" altLang="zh-CN"/>
              <a:t>DB2</a:t>
            </a:r>
            <a:r>
              <a:rPr lang="zh-CN" altLang="en-US"/>
              <a:t>数据库核心，采用多进程多线索体系结构，运行于多种操作系统上</a:t>
            </a:r>
          </a:p>
          <a:p>
            <a:r>
              <a:rPr lang="zh-CN" altLang="en-US"/>
              <a:t>两大版本：</a:t>
            </a:r>
          </a:p>
          <a:p>
            <a:pPr lvl="1"/>
            <a:r>
              <a:rPr lang="zh-CN" altLang="en-US"/>
              <a:t>第一版具有业务管理、数据完整性维护、数据维护及系统保安等功能，支持工业标准的</a:t>
            </a:r>
            <a:r>
              <a:rPr lang="en-US" altLang="zh-CN"/>
              <a:t>SQL</a:t>
            </a:r>
            <a:r>
              <a:rPr lang="zh-CN" altLang="en-US"/>
              <a:t>，用户可以用它开发可移植的应用程序</a:t>
            </a:r>
          </a:p>
          <a:p>
            <a:pPr lvl="1"/>
            <a:r>
              <a:rPr lang="zh-CN" altLang="en-US"/>
              <a:t>第二版功能进一步加强</a:t>
            </a:r>
          </a:p>
        </p:txBody>
      </p:sp>
      <p:sp>
        <p:nvSpPr>
          <p:cNvPr id="7" name="矩形 6">
            <a:extLst>
              <a:ext uri="{FF2B5EF4-FFF2-40B4-BE49-F238E27FC236}">
                <a16:creationId xmlns:a16="http://schemas.microsoft.com/office/drawing/2014/main" id="{422A1A33-2D45-43EC-96E5-8C8E113C487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FF7DBCBB-335D-48FE-B7E4-ACF7300AA16E}"/>
              </a:ext>
            </a:extLst>
          </p:cNvPr>
          <p:cNvSpPr txBox="1">
            <a:spLocks noChangeArrowheads="1"/>
          </p:cNvSpPr>
          <p:nvPr/>
        </p:nvSpPr>
        <p:spPr bwMode="auto">
          <a:xfrm>
            <a:off x="334963" y="49213"/>
            <a:ext cx="1152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7.5 DB2</a:t>
            </a:r>
            <a:endParaRPr lang="zh-CN" altLang="en-US" sz="2400" dirty="0">
              <a:solidFill>
                <a:schemeClr val="bg1"/>
              </a:solidFill>
            </a:endParaRPr>
          </a:p>
        </p:txBody>
      </p:sp>
      <p:sp>
        <p:nvSpPr>
          <p:cNvPr id="9" name="文本框 22">
            <a:extLst>
              <a:ext uri="{FF2B5EF4-FFF2-40B4-BE49-F238E27FC236}">
                <a16:creationId xmlns:a16="http://schemas.microsoft.com/office/drawing/2014/main" id="{CEC13CDA-A7E7-4BD7-9BF5-8905A67920EF}"/>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940706372"/>
      </p:ext>
    </p:extLst>
  </p:cSld>
  <p:clrMapOvr>
    <a:masterClrMapping/>
  </p:clrMapOvr>
  <p:transition>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FD8EEBC3-389F-4688-8013-1263B41BBA18}"/>
              </a:ext>
            </a:extLst>
          </p:cNvPr>
          <p:cNvSpPr>
            <a:spLocks noGrp="1" noChangeArrowheads="1"/>
          </p:cNvSpPr>
          <p:nvPr>
            <p:ph type="title"/>
          </p:nvPr>
        </p:nvSpPr>
        <p:spPr/>
        <p:txBody>
          <a:bodyPr/>
          <a:lstStyle/>
          <a:p>
            <a:r>
              <a:rPr lang="en-US" altLang="zh-CN"/>
              <a:t>DB2</a:t>
            </a:r>
            <a:r>
              <a:rPr lang="zh-CN" altLang="en-US"/>
              <a:t>公共服务器（续）</a:t>
            </a:r>
          </a:p>
        </p:txBody>
      </p:sp>
      <p:sp>
        <p:nvSpPr>
          <p:cNvPr id="78851" name="Rectangle 3">
            <a:extLst>
              <a:ext uri="{FF2B5EF4-FFF2-40B4-BE49-F238E27FC236}">
                <a16:creationId xmlns:a16="http://schemas.microsoft.com/office/drawing/2014/main" id="{ED9C3C76-46A7-453D-83FB-91C9779FBEB2}"/>
              </a:ext>
            </a:extLst>
          </p:cNvPr>
          <p:cNvSpPr>
            <a:spLocks noGrp="1" noChangeArrowheads="1"/>
          </p:cNvSpPr>
          <p:nvPr>
            <p:ph type="body" idx="1"/>
          </p:nvPr>
        </p:nvSpPr>
        <p:spPr>
          <a:xfrm>
            <a:off x="990600" y="1828800"/>
            <a:ext cx="7772400" cy="4408488"/>
          </a:xfrm>
        </p:spPr>
        <p:txBody>
          <a:bodyPr/>
          <a:lstStyle/>
          <a:p>
            <a:r>
              <a:rPr lang="zh-CN" altLang="en-US" sz="2800"/>
              <a:t>第二版特色：</a:t>
            </a:r>
          </a:p>
          <a:p>
            <a:pPr lvl="1"/>
            <a:r>
              <a:rPr lang="zh-CN" altLang="en-US" sz="2400"/>
              <a:t>支持面向对象的编程</a:t>
            </a:r>
          </a:p>
          <a:p>
            <a:pPr lvl="1"/>
            <a:r>
              <a:rPr lang="zh-CN" altLang="en-US" sz="2400"/>
              <a:t>支持多媒体应用程序</a:t>
            </a:r>
          </a:p>
          <a:p>
            <a:pPr lvl="1"/>
            <a:r>
              <a:rPr lang="zh-CN" altLang="en-US" sz="2400"/>
              <a:t>备份和恢复能力</a:t>
            </a:r>
          </a:p>
          <a:p>
            <a:pPr lvl="1"/>
            <a:r>
              <a:rPr lang="zh-CN" altLang="en-US" sz="2400"/>
              <a:t>支持存储过程、触发器，用户在建表时可以显式定义复杂的完整性规则</a:t>
            </a:r>
          </a:p>
          <a:p>
            <a:pPr lvl="1"/>
            <a:r>
              <a:rPr lang="zh-CN" altLang="en-US" sz="2400"/>
              <a:t>支持递归</a:t>
            </a:r>
            <a:r>
              <a:rPr lang="en-US" altLang="zh-CN" sz="2400"/>
              <a:t>SQL</a:t>
            </a:r>
            <a:r>
              <a:rPr lang="zh-CN" altLang="en-US" sz="2400"/>
              <a:t>查询</a:t>
            </a:r>
          </a:p>
          <a:p>
            <a:pPr lvl="1"/>
            <a:r>
              <a:rPr lang="zh-CN" altLang="en-US" sz="2400"/>
              <a:t>支持异构分布式数据库访问</a:t>
            </a:r>
          </a:p>
          <a:p>
            <a:pPr lvl="1"/>
            <a:r>
              <a:rPr lang="zh-CN" altLang="en-US" sz="2400"/>
              <a:t>支持数据复制</a:t>
            </a:r>
          </a:p>
          <a:p>
            <a:pPr lvl="1"/>
            <a:r>
              <a:rPr lang="zh-CN" altLang="en-US" sz="2400"/>
              <a:t>简化管理</a:t>
            </a:r>
          </a:p>
        </p:txBody>
      </p:sp>
      <p:sp>
        <p:nvSpPr>
          <p:cNvPr id="7" name="矩形 6">
            <a:extLst>
              <a:ext uri="{FF2B5EF4-FFF2-40B4-BE49-F238E27FC236}">
                <a16:creationId xmlns:a16="http://schemas.microsoft.com/office/drawing/2014/main" id="{6122A835-4313-483B-BDFB-89D672093DA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36839E2A-6D89-431D-838D-1B3B35AE899A}"/>
              </a:ext>
            </a:extLst>
          </p:cNvPr>
          <p:cNvSpPr txBox="1">
            <a:spLocks noChangeArrowheads="1"/>
          </p:cNvSpPr>
          <p:nvPr/>
        </p:nvSpPr>
        <p:spPr bwMode="auto">
          <a:xfrm>
            <a:off x="334963" y="49213"/>
            <a:ext cx="1152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7.5 DB2</a:t>
            </a:r>
            <a:endParaRPr lang="zh-CN" altLang="en-US" sz="2400" dirty="0">
              <a:solidFill>
                <a:schemeClr val="bg1"/>
              </a:solidFill>
            </a:endParaRPr>
          </a:p>
        </p:txBody>
      </p:sp>
      <p:sp>
        <p:nvSpPr>
          <p:cNvPr id="9" name="文本框 22">
            <a:extLst>
              <a:ext uri="{FF2B5EF4-FFF2-40B4-BE49-F238E27FC236}">
                <a16:creationId xmlns:a16="http://schemas.microsoft.com/office/drawing/2014/main" id="{340831FE-C374-4C66-8A8E-516566544DDC}"/>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449988424"/>
      </p:ext>
    </p:extLst>
  </p:cSld>
  <p:clrMapOvr>
    <a:masterClrMapping/>
  </p:clrMapOvr>
  <p:transition>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0E56035-0B90-436B-9BB9-33103C06337F}"/>
              </a:ext>
            </a:extLst>
          </p:cNvPr>
          <p:cNvSpPr>
            <a:spLocks noGrp="1" noChangeArrowheads="1"/>
          </p:cNvSpPr>
          <p:nvPr>
            <p:ph type="title"/>
          </p:nvPr>
        </p:nvSpPr>
        <p:spPr/>
        <p:txBody>
          <a:bodyPr/>
          <a:lstStyle/>
          <a:p>
            <a:r>
              <a:rPr lang="en-US" altLang="zh-CN"/>
              <a:t>DB2</a:t>
            </a:r>
            <a:r>
              <a:rPr lang="zh-CN" altLang="en-US"/>
              <a:t>公共服务器（续）</a:t>
            </a:r>
          </a:p>
        </p:txBody>
      </p:sp>
      <p:sp>
        <p:nvSpPr>
          <p:cNvPr id="79875" name="Rectangle 3">
            <a:extLst>
              <a:ext uri="{FF2B5EF4-FFF2-40B4-BE49-F238E27FC236}">
                <a16:creationId xmlns:a16="http://schemas.microsoft.com/office/drawing/2014/main" id="{E4D0C2DD-627E-437D-B35C-0820B19069EE}"/>
              </a:ext>
            </a:extLst>
          </p:cNvPr>
          <p:cNvSpPr>
            <a:spLocks noGrp="1" noChangeArrowheads="1"/>
          </p:cNvSpPr>
          <p:nvPr>
            <p:ph type="body" idx="1"/>
          </p:nvPr>
        </p:nvSpPr>
        <p:spPr>
          <a:xfrm>
            <a:off x="990600" y="1828800"/>
            <a:ext cx="7772400" cy="4552950"/>
          </a:xfrm>
        </p:spPr>
        <p:txBody>
          <a:bodyPr/>
          <a:lstStyle/>
          <a:p>
            <a:pPr>
              <a:lnSpc>
                <a:spcPct val="90000"/>
              </a:lnSpc>
            </a:pPr>
            <a:r>
              <a:rPr lang="en-US" altLang="zh-CN"/>
              <a:t>DB2 PE</a:t>
            </a:r>
            <a:r>
              <a:rPr lang="zh-CN" altLang="en-US"/>
              <a:t>是</a:t>
            </a:r>
            <a:r>
              <a:rPr lang="en-US" altLang="zh-CN"/>
              <a:t>DB2</a:t>
            </a:r>
            <a:r>
              <a:rPr lang="zh-CN" altLang="en-US"/>
              <a:t>的并行版本，</a:t>
            </a:r>
            <a:r>
              <a:rPr lang="en-US" altLang="zh-CN"/>
              <a:t>DB2 for AIX</a:t>
            </a:r>
            <a:r>
              <a:rPr lang="zh-CN" altLang="en-US"/>
              <a:t>的并行实现，有以下特点：</a:t>
            </a:r>
          </a:p>
          <a:p>
            <a:pPr lvl="1">
              <a:lnSpc>
                <a:spcPct val="90000"/>
              </a:lnSpc>
            </a:pPr>
            <a:r>
              <a:rPr lang="en-US" altLang="zh-CN"/>
              <a:t>DB2 PE</a:t>
            </a:r>
            <a:r>
              <a:rPr lang="zh-CN" altLang="en-US"/>
              <a:t>执行用户请求时，其中一个结点作为协调结点，负责优化</a:t>
            </a:r>
            <a:r>
              <a:rPr lang="en-US" altLang="zh-CN"/>
              <a:t>SQL</a:t>
            </a:r>
            <a:r>
              <a:rPr lang="zh-CN" altLang="en-US"/>
              <a:t>语句，并以函数传送方式把子查询送到各个子结点上</a:t>
            </a:r>
          </a:p>
          <a:p>
            <a:pPr lvl="1">
              <a:lnSpc>
                <a:spcPct val="90000"/>
              </a:lnSpc>
            </a:pPr>
            <a:r>
              <a:rPr lang="zh-CN" altLang="en-US"/>
              <a:t>支持数据划分，划分的数据可以放进不同的表空间，这些表空间可以位于不同的物理存储设备上，以提高性能</a:t>
            </a:r>
          </a:p>
          <a:p>
            <a:pPr lvl="1">
              <a:lnSpc>
                <a:spcPct val="90000"/>
              </a:lnSpc>
            </a:pPr>
            <a:r>
              <a:rPr lang="zh-CN" altLang="en-US"/>
              <a:t>支持并行数据扫描、连接、排序、数据装入、建立索引、备份和恢复、联机负载等</a:t>
            </a:r>
          </a:p>
        </p:txBody>
      </p:sp>
      <p:sp>
        <p:nvSpPr>
          <p:cNvPr id="7" name="矩形 6">
            <a:extLst>
              <a:ext uri="{FF2B5EF4-FFF2-40B4-BE49-F238E27FC236}">
                <a16:creationId xmlns:a16="http://schemas.microsoft.com/office/drawing/2014/main" id="{1194FAA4-CB5D-41C6-8F0F-093C5ACA7803}"/>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CF0640EC-59CB-4108-8632-431B71E46E15}"/>
              </a:ext>
            </a:extLst>
          </p:cNvPr>
          <p:cNvSpPr txBox="1">
            <a:spLocks noChangeArrowheads="1"/>
          </p:cNvSpPr>
          <p:nvPr/>
        </p:nvSpPr>
        <p:spPr bwMode="auto">
          <a:xfrm>
            <a:off x="334963" y="49213"/>
            <a:ext cx="1152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7.5 DB2</a:t>
            </a:r>
            <a:endParaRPr lang="zh-CN" altLang="en-US" sz="2400" dirty="0">
              <a:solidFill>
                <a:schemeClr val="bg1"/>
              </a:solidFill>
            </a:endParaRPr>
          </a:p>
        </p:txBody>
      </p:sp>
      <p:sp>
        <p:nvSpPr>
          <p:cNvPr id="9" name="文本框 22">
            <a:extLst>
              <a:ext uri="{FF2B5EF4-FFF2-40B4-BE49-F238E27FC236}">
                <a16:creationId xmlns:a16="http://schemas.microsoft.com/office/drawing/2014/main" id="{280BD270-2A10-449F-9DFF-2F512C6947BF}"/>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678791658"/>
      </p:ext>
    </p:extLst>
  </p:cSld>
  <p:clrMapOvr>
    <a:masterClrMapping/>
  </p:clrMapOvr>
  <p:transition>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CB3764C1-09FE-4E09-AB7D-6EB94CE0BF40}"/>
              </a:ext>
            </a:extLst>
          </p:cNvPr>
          <p:cNvSpPr>
            <a:spLocks noGrp="1" noChangeArrowheads="1"/>
          </p:cNvSpPr>
          <p:nvPr>
            <p:ph type="title"/>
          </p:nvPr>
        </p:nvSpPr>
        <p:spPr/>
        <p:txBody>
          <a:bodyPr/>
          <a:lstStyle/>
          <a:p>
            <a:r>
              <a:rPr lang="en-US" altLang="zh-CN"/>
              <a:t>3. </a:t>
            </a:r>
            <a:r>
              <a:rPr lang="zh-CN" altLang="en-US"/>
              <a:t>工具产品</a:t>
            </a:r>
          </a:p>
        </p:txBody>
      </p:sp>
      <p:sp>
        <p:nvSpPr>
          <p:cNvPr id="80899" name="Rectangle 3">
            <a:extLst>
              <a:ext uri="{FF2B5EF4-FFF2-40B4-BE49-F238E27FC236}">
                <a16:creationId xmlns:a16="http://schemas.microsoft.com/office/drawing/2014/main" id="{4BBC9EFA-DBEB-43F7-97F6-B797F1B8A8E2}"/>
              </a:ext>
            </a:extLst>
          </p:cNvPr>
          <p:cNvSpPr>
            <a:spLocks noGrp="1" noChangeArrowheads="1"/>
          </p:cNvSpPr>
          <p:nvPr>
            <p:ph type="body" idx="1"/>
          </p:nvPr>
        </p:nvSpPr>
        <p:spPr>
          <a:xfrm>
            <a:off x="990600" y="1828800"/>
            <a:ext cx="7772400" cy="3760788"/>
          </a:xfrm>
        </p:spPr>
        <p:txBody>
          <a:bodyPr/>
          <a:lstStyle/>
          <a:p>
            <a:r>
              <a:rPr lang="en-US" altLang="zh-CN" sz="2600"/>
              <a:t>VisualGen</a:t>
            </a:r>
          </a:p>
          <a:p>
            <a:pPr lvl="1"/>
            <a:r>
              <a:rPr lang="zh-CN" altLang="en-US" sz="2600"/>
              <a:t>集成了第四代语言、</a:t>
            </a:r>
            <a:r>
              <a:rPr lang="en-US" altLang="zh-CN" sz="2600"/>
              <a:t>CLIENT/SERVER</a:t>
            </a:r>
            <a:r>
              <a:rPr lang="zh-CN" altLang="en-US" sz="2600"/>
              <a:t>于面向对象技术，给用户一个完整、高效的开发环境</a:t>
            </a:r>
          </a:p>
          <a:p>
            <a:pPr lvl="1"/>
            <a:r>
              <a:rPr lang="zh-CN" altLang="en-US" sz="2600"/>
              <a:t>简化和精炼了开发过程</a:t>
            </a:r>
          </a:p>
          <a:p>
            <a:pPr lvl="1"/>
            <a:r>
              <a:rPr lang="zh-CN" altLang="en-US" sz="2600"/>
              <a:t>应用系统开发阶段， </a:t>
            </a:r>
            <a:r>
              <a:rPr lang="en-US" altLang="zh-CN" sz="2600"/>
              <a:t>VisualGen</a:t>
            </a:r>
            <a:r>
              <a:rPr lang="zh-CN" altLang="en-US" sz="2600"/>
              <a:t>提供完整的设计、编程、调试、生成功能；运行阶段，用户可以将开发完成的应用在目标环境下编译运行</a:t>
            </a:r>
          </a:p>
          <a:p>
            <a:pPr lvl="1"/>
            <a:r>
              <a:rPr lang="zh-CN" altLang="en-US" sz="2600"/>
              <a:t>可以用于第三方一切符合</a:t>
            </a:r>
            <a:r>
              <a:rPr lang="en-US" altLang="zh-CN" sz="2600"/>
              <a:t>DRDA</a:t>
            </a:r>
            <a:r>
              <a:rPr lang="zh-CN" altLang="en-US" sz="2600"/>
              <a:t>体系结构的数据库的前端工具</a:t>
            </a:r>
          </a:p>
        </p:txBody>
      </p:sp>
      <p:sp>
        <p:nvSpPr>
          <p:cNvPr id="7" name="矩形 6">
            <a:extLst>
              <a:ext uri="{FF2B5EF4-FFF2-40B4-BE49-F238E27FC236}">
                <a16:creationId xmlns:a16="http://schemas.microsoft.com/office/drawing/2014/main" id="{7BCF907D-D556-4051-845A-BE583F30D59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96B24D15-F82C-4067-8C93-301F6D1A83AA}"/>
              </a:ext>
            </a:extLst>
          </p:cNvPr>
          <p:cNvSpPr txBox="1">
            <a:spLocks noChangeArrowheads="1"/>
          </p:cNvSpPr>
          <p:nvPr/>
        </p:nvSpPr>
        <p:spPr bwMode="auto">
          <a:xfrm>
            <a:off x="334963" y="49213"/>
            <a:ext cx="1152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7.5 DB2</a:t>
            </a:r>
            <a:endParaRPr lang="zh-CN" altLang="en-US" sz="2400" dirty="0">
              <a:solidFill>
                <a:schemeClr val="bg1"/>
              </a:solidFill>
            </a:endParaRPr>
          </a:p>
        </p:txBody>
      </p:sp>
      <p:sp>
        <p:nvSpPr>
          <p:cNvPr id="9" name="文本框 22">
            <a:extLst>
              <a:ext uri="{FF2B5EF4-FFF2-40B4-BE49-F238E27FC236}">
                <a16:creationId xmlns:a16="http://schemas.microsoft.com/office/drawing/2014/main" id="{7A2124BB-EB5C-46CB-A504-B6C8AA365FDC}"/>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799254900"/>
      </p:ext>
    </p:extLst>
  </p:cSld>
  <p:clrMapOvr>
    <a:masterClrMapping/>
  </p:clrMapOvr>
  <p:transition>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9C68D976-636F-43DD-96AE-A6398296626E}"/>
              </a:ext>
            </a:extLst>
          </p:cNvPr>
          <p:cNvSpPr>
            <a:spLocks noGrp="1" noChangeArrowheads="1"/>
          </p:cNvSpPr>
          <p:nvPr>
            <p:ph type="title"/>
          </p:nvPr>
        </p:nvSpPr>
        <p:spPr/>
        <p:txBody>
          <a:bodyPr/>
          <a:lstStyle/>
          <a:p>
            <a:r>
              <a:rPr lang="zh-CN" altLang="en-US"/>
              <a:t>工具产品（续）</a:t>
            </a:r>
          </a:p>
        </p:txBody>
      </p:sp>
      <p:sp>
        <p:nvSpPr>
          <p:cNvPr id="81923" name="Rectangle 3">
            <a:extLst>
              <a:ext uri="{FF2B5EF4-FFF2-40B4-BE49-F238E27FC236}">
                <a16:creationId xmlns:a16="http://schemas.microsoft.com/office/drawing/2014/main" id="{CF8A4029-0008-404F-B537-6B12F6EE5A82}"/>
              </a:ext>
            </a:extLst>
          </p:cNvPr>
          <p:cNvSpPr>
            <a:spLocks noGrp="1" noChangeArrowheads="1"/>
          </p:cNvSpPr>
          <p:nvPr>
            <p:ph type="body" idx="1"/>
          </p:nvPr>
        </p:nvSpPr>
        <p:spPr/>
        <p:txBody>
          <a:bodyPr/>
          <a:lstStyle/>
          <a:p>
            <a:r>
              <a:rPr lang="en-US" altLang="zh-CN" sz="3000"/>
              <a:t>VisualGen</a:t>
            </a:r>
            <a:r>
              <a:rPr lang="zh-CN" altLang="en-US" sz="3000"/>
              <a:t>产品组成</a:t>
            </a:r>
          </a:p>
          <a:p>
            <a:pPr lvl="1"/>
            <a:r>
              <a:rPr lang="en-US" altLang="zh-CN" sz="2600"/>
              <a:t>VisualGen</a:t>
            </a:r>
            <a:r>
              <a:rPr lang="zh-CN" altLang="en-US" sz="2600"/>
              <a:t>开发程序</a:t>
            </a:r>
          </a:p>
          <a:p>
            <a:pPr lvl="1"/>
            <a:r>
              <a:rPr lang="en-US" altLang="zh-CN" sz="2600"/>
              <a:t>VisualGen MVS</a:t>
            </a:r>
            <a:r>
              <a:rPr lang="zh-CN" altLang="en-US" sz="2600"/>
              <a:t>环境下应用程序生成器</a:t>
            </a:r>
          </a:p>
          <a:p>
            <a:pPr lvl="1"/>
            <a:r>
              <a:rPr lang="en-US" altLang="zh-CN" sz="2600"/>
              <a:t>VisualGen VSE</a:t>
            </a:r>
            <a:r>
              <a:rPr lang="zh-CN" altLang="en-US" sz="2600"/>
              <a:t>环境下应用程序生成器</a:t>
            </a:r>
          </a:p>
          <a:p>
            <a:pPr lvl="1"/>
            <a:r>
              <a:rPr lang="en-US" altLang="zh-CN" sz="2600"/>
              <a:t>VisualGen Workgroup</a:t>
            </a:r>
            <a:r>
              <a:rPr lang="zh-CN" altLang="en-US" sz="2600"/>
              <a:t>服务程序</a:t>
            </a:r>
          </a:p>
          <a:p>
            <a:pPr lvl="1"/>
            <a:r>
              <a:rPr lang="en-US" altLang="zh-CN" sz="2600"/>
              <a:t>VisualGen</a:t>
            </a:r>
            <a:r>
              <a:rPr lang="zh-CN" altLang="en-US" sz="2600"/>
              <a:t>主服务程序</a:t>
            </a:r>
          </a:p>
        </p:txBody>
      </p:sp>
      <p:sp>
        <p:nvSpPr>
          <p:cNvPr id="7" name="矩形 6">
            <a:extLst>
              <a:ext uri="{FF2B5EF4-FFF2-40B4-BE49-F238E27FC236}">
                <a16:creationId xmlns:a16="http://schemas.microsoft.com/office/drawing/2014/main" id="{E5E3F1EA-E639-4DE5-B6A7-84B7CB9CB11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55FED119-B282-42B3-B6A4-641DCE33CDDB}"/>
              </a:ext>
            </a:extLst>
          </p:cNvPr>
          <p:cNvSpPr txBox="1">
            <a:spLocks noChangeArrowheads="1"/>
          </p:cNvSpPr>
          <p:nvPr/>
        </p:nvSpPr>
        <p:spPr bwMode="auto">
          <a:xfrm>
            <a:off x="334963" y="49213"/>
            <a:ext cx="1152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7.5 DB2</a:t>
            </a:r>
            <a:endParaRPr lang="zh-CN" altLang="en-US" sz="2400" dirty="0">
              <a:solidFill>
                <a:schemeClr val="bg1"/>
              </a:solidFill>
            </a:endParaRPr>
          </a:p>
        </p:txBody>
      </p:sp>
      <p:sp>
        <p:nvSpPr>
          <p:cNvPr id="9" name="文本框 22">
            <a:extLst>
              <a:ext uri="{FF2B5EF4-FFF2-40B4-BE49-F238E27FC236}">
                <a16:creationId xmlns:a16="http://schemas.microsoft.com/office/drawing/2014/main" id="{2D1CD352-4ECC-4583-9B67-DD2FB0128B7A}"/>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051396203"/>
      </p:ext>
    </p:extLst>
  </p:cSld>
  <p:clrMapOvr>
    <a:masterClrMapping/>
  </p:clrMapOvr>
  <p:transition>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24ED74DE-A545-49AD-B648-CCB07EE25E37}"/>
              </a:ext>
            </a:extLst>
          </p:cNvPr>
          <p:cNvSpPr>
            <a:spLocks noGrp="1" noChangeArrowheads="1"/>
          </p:cNvSpPr>
          <p:nvPr>
            <p:ph type="title"/>
          </p:nvPr>
        </p:nvSpPr>
        <p:spPr/>
        <p:txBody>
          <a:bodyPr/>
          <a:lstStyle/>
          <a:p>
            <a:r>
              <a:rPr lang="zh-CN" altLang="en-US"/>
              <a:t>工具产品（续）</a:t>
            </a:r>
          </a:p>
        </p:txBody>
      </p:sp>
      <p:sp>
        <p:nvSpPr>
          <p:cNvPr id="82947" name="Rectangle 3">
            <a:extLst>
              <a:ext uri="{FF2B5EF4-FFF2-40B4-BE49-F238E27FC236}">
                <a16:creationId xmlns:a16="http://schemas.microsoft.com/office/drawing/2014/main" id="{6DABC331-1CB0-43A7-B8EA-69ACC64A5FAB}"/>
              </a:ext>
            </a:extLst>
          </p:cNvPr>
          <p:cNvSpPr>
            <a:spLocks noGrp="1" noChangeArrowheads="1"/>
          </p:cNvSpPr>
          <p:nvPr>
            <p:ph type="body" idx="1"/>
          </p:nvPr>
        </p:nvSpPr>
        <p:spPr>
          <a:xfrm>
            <a:off x="990600" y="1828800"/>
            <a:ext cx="7772400" cy="4768850"/>
          </a:xfrm>
        </p:spPr>
        <p:txBody>
          <a:bodyPr/>
          <a:lstStyle/>
          <a:p>
            <a:pPr>
              <a:lnSpc>
                <a:spcPct val="90000"/>
              </a:lnSpc>
            </a:pPr>
            <a:r>
              <a:rPr lang="en-US" altLang="zh-CN" sz="3000"/>
              <a:t>VisualAge</a:t>
            </a:r>
          </a:p>
          <a:p>
            <a:pPr lvl="1">
              <a:lnSpc>
                <a:spcPct val="90000"/>
              </a:lnSpc>
            </a:pPr>
            <a:r>
              <a:rPr lang="zh-CN" altLang="en-US" sz="2600"/>
              <a:t>功能很强的可视化的面向对象的应用开发工具</a:t>
            </a:r>
          </a:p>
          <a:p>
            <a:pPr lvl="1">
              <a:lnSpc>
                <a:spcPct val="90000"/>
              </a:lnSpc>
            </a:pPr>
            <a:r>
              <a:rPr lang="zh-CN" altLang="en-US" sz="2600"/>
              <a:t>以组装方式开发应用程序</a:t>
            </a:r>
          </a:p>
          <a:p>
            <a:pPr lvl="1">
              <a:lnSpc>
                <a:spcPct val="90000"/>
              </a:lnSpc>
            </a:pPr>
            <a:r>
              <a:rPr lang="zh-CN" altLang="en-US" sz="2600"/>
              <a:t>特征：</a:t>
            </a:r>
          </a:p>
          <a:p>
            <a:pPr lvl="2">
              <a:lnSpc>
                <a:spcPct val="90000"/>
              </a:lnSpc>
            </a:pPr>
            <a:r>
              <a:rPr lang="zh-CN" altLang="en-US" sz="2200"/>
              <a:t>可视化程序设计工具</a:t>
            </a:r>
          </a:p>
          <a:p>
            <a:pPr lvl="2">
              <a:lnSpc>
                <a:spcPct val="90000"/>
              </a:lnSpc>
            </a:pPr>
            <a:r>
              <a:rPr lang="zh-CN" altLang="en-US" sz="2200"/>
              <a:t>部件库</a:t>
            </a:r>
          </a:p>
          <a:p>
            <a:pPr lvl="2">
              <a:lnSpc>
                <a:spcPct val="90000"/>
              </a:lnSpc>
            </a:pPr>
            <a:r>
              <a:rPr lang="zh-CN" altLang="en-US" sz="2200"/>
              <a:t>关系数据库支持</a:t>
            </a:r>
          </a:p>
          <a:p>
            <a:pPr lvl="2">
              <a:lnSpc>
                <a:spcPct val="90000"/>
              </a:lnSpc>
            </a:pPr>
            <a:r>
              <a:rPr lang="zh-CN" altLang="en-US" sz="2200"/>
              <a:t>通信支持</a:t>
            </a:r>
          </a:p>
          <a:p>
            <a:pPr lvl="2">
              <a:lnSpc>
                <a:spcPct val="90000"/>
              </a:lnSpc>
            </a:pPr>
            <a:r>
              <a:rPr lang="zh-CN" altLang="en-US" sz="2200"/>
              <a:t>群体程序设计</a:t>
            </a:r>
          </a:p>
          <a:p>
            <a:pPr lvl="2">
              <a:lnSpc>
                <a:spcPct val="90000"/>
              </a:lnSpc>
            </a:pPr>
            <a:r>
              <a:rPr lang="zh-CN" altLang="en-US" sz="2200"/>
              <a:t>支持增强的动态连接库</a:t>
            </a:r>
          </a:p>
          <a:p>
            <a:pPr lvl="2">
              <a:lnSpc>
                <a:spcPct val="90000"/>
              </a:lnSpc>
            </a:pPr>
            <a:r>
              <a:rPr lang="zh-CN" altLang="en-US" sz="2200"/>
              <a:t>支持多媒体</a:t>
            </a:r>
          </a:p>
          <a:p>
            <a:pPr lvl="2">
              <a:lnSpc>
                <a:spcPct val="90000"/>
              </a:lnSpc>
            </a:pPr>
            <a:r>
              <a:rPr lang="zh-CN" altLang="en-US" sz="2200"/>
              <a:t>数据共享</a:t>
            </a:r>
          </a:p>
        </p:txBody>
      </p:sp>
      <p:sp>
        <p:nvSpPr>
          <p:cNvPr id="7" name="矩形 6">
            <a:extLst>
              <a:ext uri="{FF2B5EF4-FFF2-40B4-BE49-F238E27FC236}">
                <a16:creationId xmlns:a16="http://schemas.microsoft.com/office/drawing/2014/main" id="{13F87B4A-678F-45A7-A0AD-431EC8DD5C7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52C1A377-DA42-45D5-B19E-CB7F8C353489}"/>
              </a:ext>
            </a:extLst>
          </p:cNvPr>
          <p:cNvSpPr txBox="1">
            <a:spLocks noChangeArrowheads="1"/>
          </p:cNvSpPr>
          <p:nvPr/>
        </p:nvSpPr>
        <p:spPr bwMode="auto">
          <a:xfrm>
            <a:off x="334963" y="49213"/>
            <a:ext cx="1152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7.5 DB2</a:t>
            </a:r>
            <a:endParaRPr lang="zh-CN" altLang="en-US" sz="2400" dirty="0">
              <a:solidFill>
                <a:schemeClr val="bg1"/>
              </a:solidFill>
            </a:endParaRPr>
          </a:p>
        </p:txBody>
      </p:sp>
      <p:sp>
        <p:nvSpPr>
          <p:cNvPr id="9" name="文本框 22">
            <a:extLst>
              <a:ext uri="{FF2B5EF4-FFF2-40B4-BE49-F238E27FC236}">
                <a16:creationId xmlns:a16="http://schemas.microsoft.com/office/drawing/2014/main" id="{70E9D9FA-FD57-40B9-B431-16B4D556E3D8}"/>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493850536"/>
      </p:ext>
    </p:extLst>
  </p:cSld>
  <p:clrMapOvr>
    <a:masterClrMapping/>
  </p:clrMapOvr>
  <p:transition>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3F8CE74-EE55-4FF3-AF1E-606CBA5B2B8A}"/>
              </a:ext>
            </a:extLst>
          </p:cNvPr>
          <p:cNvSpPr>
            <a:spLocks noGrp="1" noChangeArrowheads="1"/>
          </p:cNvSpPr>
          <p:nvPr>
            <p:ph type="title"/>
          </p:nvPr>
        </p:nvSpPr>
        <p:spPr/>
        <p:txBody>
          <a:bodyPr/>
          <a:lstStyle/>
          <a:p>
            <a:r>
              <a:rPr lang="zh-CN" altLang="en-US"/>
              <a:t>工具产品（续）</a:t>
            </a:r>
          </a:p>
        </p:txBody>
      </p:sp>
      <p:sp>
        <p:nvSpPr>
          <p:cNvPr id="83971" name="Rectangle 3">
            <a:extLst>
              <a:ext uri="{FF2B5EF4-FFF2-40B4-BE49-F238E27FC236}">
                <a16:creationId xmlns:a16="http://schemas.microsoft.com/office/drawing/2014/main" id="{72064DA3-5769-4C8B-859A-9DF542398CA7}"/>
              </a:ext>
            </a:extLst>
          </p:cNvPr>
          <p:cNvSpPr>
            <a:spLocks noGrp="1" noChangeArrowheads="1"/>
          </p:cNvSpPr>
          <p:nvPr>
            <p:ph type="body" idx="1"/>
          </p:nvPr>
        </p:nvSpPr>
        <p:spPr>
          <a:xfrm>
            <a:off x="990600" y="1828800"/>
            <a:ext cx="7772400" cy="4479925"/>
          </a:xfrm>
        </p:spPr>
        <p:txBody>
          <a:bodyPr/>
          <a:lstStyle/>
          <a:p>
            <a:pPr>
              <a:lnSpc>
                <a:spcPct val="90000"/>
              </a:lnSpc>
            </a:pPr>
            <a:r>
              <a:rPr lang="en-US" altLang="zh-CN"/>
              <a:t>Visualizer</a:t>
            </a:r>
            <a:r>
              <a:rPr lang="zh-CN" altLang="en-US"/>
              <a:t>，包括</a:t>
            </a:r>
          </a:p>
          <a:p>
            <a:pPr lvl="1">
              <a:lnSpc>
                <a:spcPct val="90000"/>
              </a:lnSpc>
            </a:pPr>
            <a:r>
              <a:rPr lang="en-US" altLang="zh-CN"/>
              <a:t>Visualizer Query </a:t>
            </a:r>
            <a:r>
              <a:rPr lang="zh-CN" altLang="en-US"/>
              <a:t>可视化查询工具</a:t>
            </a:r>
          </a:p>
          <a:p>
            <a:pPr lvl="1">
              <a:lnSpc>
                <a:spcPct val="90000"/>
              </a:lnSpc>
            </a:pPr>
            <a:r>
              <a:rPr lang="en-US" altLang="zh-CN"/>
              <a:t>Visualizer Multimedia Query</a:t>
            </a:r>
            <a:r>
              <a:rPr lang="zh-CN" altLang="en-US"/>
              <a:t>可视化多媒体查询工具</a:t>
            </a:r>
          </a:p>
          <a:p>
            <a:pPr lvl="1">
              <a:lnSpc>
                <a:spcPct val="90000"/>
              </a:lnSpc>
            </a:pPr>
            <a:r>
              <a:rPr lang="en-US" altLang="zh-CN"/>
              <a:t>Visualizer chart </a:t>
            </a:r>
            <a:r>
              <a:rPr lang="zh-CN" altLang="en-US"/>
              <a:t>可视化图表工具</a:t>
            </a:r>
          </a:p>
          <a:p>
            <a:pPr lvl="1">
              <a:lnSpc>
                <a:spcPct val="90000"/>
              </a:lnSpc>
            </a:pPr>
            <a:r>
              <a:rPr lang="en-US" altLang="zh-CN"/>
              <a:t>Visualizer Procedures </a:t>
            </a:r>
            <a:r>
              <a:rPr lang="zh-CN" altLang="en-US"/>
              <a:t>可视化过程工具</a:t>
            </a:r>
          </a:p>
          <a:p>
            <a:pPr lvl="1">
              <a:lnSpc>
                <a:spcPct val="90000"/>
              </a:lnSpc>
            </a:pPr>
            <a:r>
              <a:rPr lang="en-US" altLang="zh-CN"/>
              <a:t>Visualizer Statistics </a:t>
            </a:r>
            <a:r>
              <a:rPr lang="zh-CN" altLang="en-US"/>
              <a:t>可视化统计工具</a:t>
            </a:r>
          </a:p>
          <a:p>
            <a:pPr lvl="1">
              <a:lnSpc>
                <a:spcPct val="90000"/>
              </a:lnSpc>
            </a:pPr>
            <a:r>
              <a:rPr lang="en-US" altLang="zh-CN"/>
              <a:t>Visualizer Plans </a:t>
            </a:r>
            <a:r>
              <a:rPr lang="zh-CN" altLang="en-US"/>
              <a:t>可视化规划工具</a:t>
            </a:r>
          </a:p>
          <a:p>
            <a:pPr lvl="1">
              <a:lnSpc>
                <a:spcPct val="90000"/>
              </a:lnSpc>
            </a:pPr>
            <a:r>
              <a:rPr lang="en-US" altLang="zh-CN"/>
              <a:t>Visualizer Development </a:t>
            </a:r>
            <a:r>
              <a:rPr lang="zh-CN" altLang="en-US"/>
              <a:t>可视化开发工具</a:t>
            </a:r>
          </a:p>
        </p:txBody>
      </p:sp>
      <p:sp>
        <p:nvSpPr>
          <p:cNvPr id="7" name="矩形 6">
            <a:extLst>
              <a:ext uri="{FF2B5EF4-FFF2-40B4-BE49-F238E27FC236}">
                <a16:creationId xmlns:a16="http://schemas.microsoft.com/office/drawing/2014/main" id="{0A752383-0375-4ADB-8FFA-EAD19BB6B0C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2CF2609B-4C4A-46A2-8A46-946BB61B6BCC}"/>
              </a:ext>
            </a:extLst>
          </p:cNvPr>
          <p:cNvSpPr txBox="1">
            <a:spLocks noChangeArrowheads="1"/>
          </p:cNvSpPr>
          <p:nvPr/>
        </p:nvSpPr>
        <p:spPr bwMode="auto">
          <a:xfrm>
            <a:off x="334963" y="49213"/>
            <a:ext cx="1152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7.5 DB2</a:t>
            </a:r>
            <a:endParaRPr lang="zh-CN" altLang="en-US" sz="2400" dirty="0">
              <a:solidFill>
                <a:schemeClr val="bg1"/>
              </a:solidFill>
            </a:endParaRPr>
          </a:p>
        </p:txBody>
      </p:sp>
      <p:sp>
        <p:nvSpPr>
          <p:cNvPr id="9" name="文本框 22">
            <a:extLst>
              <a:ext uri="{FF2B5EF4-FFF2-40B4-BE49-F238E27FC236}">
                <a16:creationId xmlns:a16="http://schemas.microsoft.com/office/drawing/2014/main" id="{15246544-EBD8-4AF3-9A09-66CED35CC4AE}"/>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212376639"/>
      </p:ext>
    </p:extLst>
  </p:cSld>
  <p:clrMapOvr>
    <a:masterClrMapping/>
  </p:clrMapOvr>
  <p:transition>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D0A7978-B17E-47E3-AE66-35E4161F12DB}"/>
              </a:ext>
            </a:extLst>
          </p:cNvPr>
          <p:cNvSpPr>
            <a:spLocks noGrp="1" noChangeArrowheads="1"/>
          </p:cNvSpPr>
          <p:nvPr>
            <p:ph type="title"/>
          </p:nvPr>
        </p:nvSpPr>
        <p:spPr/>
        <p:txBody>
          <a:bodyPr/>
          <a:lstStyle/>
          <a:p>
            <a:r>
              <a:rPr lang="en-US" altLang="zh-CN"/>
              <a:t>4. </a:t>
            </a:r>
            <a:r>
              <a:rPr lang="zh-CN" altLang="en-US"/>
              <a:t>互连产品</a:t>
            </a:r>
          </a:p>
        </p:txBody>
      </p:sp>
      <p:sp>
        <p:nvSpPr>
          <p:cNvPr id="84995" name="Rectangle 3">
            <a:extLst>
              <a:ext uri="{FF2B5EF4-FFF2-40B4-BE49-F238E27FC236}">
                <a16:creationId xmlns:a16="http://schemas.microsoft.com/office/drawing/2014/main" id="{4DB93892-40E2-4361-830C-E5F9E071D218}"/>
              </a:ext>
            </a:extLst>
          </p:cNvPr>
          <p:cNvSpPr>
            <a:spLocks noGrp="1" noChangeArrowheads="1"/>
          </p:cNvSpPr>
          <p:nvPr>
            <p:ph type="body" idx="1"/>
          </p:nvPr>
        </p:nvSpPr>
        <p:spPr/>
        <p:txBody>
          <a:bodyPr/>
          <a:lstStyle/>
          <a:p>
            <a:pPr>
              <a:lnSpc>
                <a:spcPct val="90000"/>
              </a:lnSpc>
            </a:pPr>
            <a:r>
              <a:rPr lang="zh-CN" altLang="en-US"/>
              <a:t>（</a:t>
            </a:r>
            <a:r>
              <a:rPr lang="en-US" altLang="zh-CN"/>
              <a:t>1</a:t>
            </a:r>
            <a:r>
              <a:rPr lang="zh-CN" altLang="en-US"/>
              <a:t>）分布式数据库连接服务</a:t>
            </a:r>
          </a:p>
          <a:p>
            <a:pPr lvl="1">
              <a:lnSpc>
                <a:spcPct val="90000"/>
              </a:lnSpc>
            </a:pPr>
            <a:r>
              <a:rPr lang="zh-CN" altLang="en-US"/>
              <a:t>使应用程序能够透明地存取符合分布式关系数据库体系结构的异构分布式数据库中的数据</a:t>
            </a:r>
          </a:p>
          <a:p>
            <a:pPr lvl="1">
              <a:lnSpc>
                <a:spcPct val="90000"/>
              </a:lnSpc>
            </a:pPr>
            <a:r>
              <a:rPr lang="zh-CN" altLang="en-US"/>
              <a:t>提供了多用户网关</a:t>
            </a:r>
          </a:p>
          <a:p>
            <a:pPr>
              <a:lnSpc>
                <a:spcPct val="90000"/>
              </a:lnSpc>
            </a:pPr>
            <a:r>
              <a:rPr lang="zh-CN" altLang="en-US"/>
              <a:t>（</a:t>
            </a:r>
            <a:r>
              <a:rPr lang="en-US" altLang="zh-CN"/>
              <a:t>2</a:t>
            </a:r>
            <a:r>
              <a:rPr lang="zh-CN" altLang="en-US"/>
              <a:t>）客户应用程序驱动器</a:t>
            </a:r>
          </a:p>
          <a:p>
            <a:pPr lvl="1">
              <a:lnSpc>
                <a:spcPct val="90000"/>
              </a:lnSpc>
            </a:pPr>
            <a:r>
              <a:rPr lang="zh-CN" altLang="en-US"/>
              <a:t>通过开放数据库互连（</a:t>
            </a:r>
            <a:r>
              <a:rPr lang="en-US" altLang="zh-CN"/>
              <a:t>ODBC</a:t>
            </a:r>
            <a:r>
              <a:rPr lang="zh-CN" altLang="en-US"/>
              <a:t>）驱动器实现</a:t>
            </a:r>
          </a:p>
          <a:p>
            <a:pPr lvl="1">
              <a:lnSpc>
                <a:spcPct val="90000"/>
              </a:lnSpc>
            </a:pPr>
            <a:r>
              <a:rPr lang="zh-CN" altLang="en-US"/>
              <a:t>提供一个客户应用程序驱动器，访问第三方厂商的数据库系统</a:t>
            </a:r>
          </a:p>
        </p:txBody>
      </p:sp>
      <p:sp>
        <p:nvSpPr>
          <p:cNvPr id="7" name="矩形 6">
            <a:extLst>
              <a:ext uri="{FF2B5EF4-FFF2-40B4-BE49-F238E27FC236}">
                <a16:creationId xmlns:a16="http://schemas.microsoft.com/office/drawing/2014/main" id="{97468FD3-CB39-470E-A3E4-D7C8B0AA59FB}"/>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686BEE0F-AF37-4A96-A0EB-E04B08C3A13C}"/>
              </a:ext>
            </a:extLst>
          </p:cNvPr>
          <p:cNvSpPr txBox="1">
            <a:spLocks noChangeArrowheads="1"/>
          </p:cNvSpPr>
          <p:nvPr/>
        </p:nvSpPr>
        <p:spPr bwMode="auto">
          <a:xfrm>
            <a:off x="334963" y="49213"/>
            <a:ext cx="1152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7.5 DB2</a:t>
            </a:r>
            <a:endParaRPr lang="zh-CN" altLang="en-US" sz="2400" dirty="0">
              <a:solidFill>
                <a:schemeClr val="bg1"/>
              </a:solidFill>
            </a:endParaRPr>
          </a:p>
        </p:txBody>
      </p:sp>
      <p:sp>
        <p:nvSpPr>
          <p:cNvPr id="9" name="文本框 22">
            <a:extLst>
              <a:ext uri="{FF2B5EF4-FFF2-40B4-BE49-F238E27FC236}">
                <a16:creationId xmlns:a16="http://schemas.microsoft.com/office/drawing/2014/main" id="{9510E7C0-7FBA-46E2-9307-00530AC4FB24}"/>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4124471147"/>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2A4E326-4407-408B-BBA0-E69818A55A22}"/>
              </a:ext>
            </a:extLst>
          </p:cNvPr>
          <p:cNvSpPr>
            <a:spLocks noGrp="1" noChangeArrowheads="1"/>
          </p:cNvSpPr>
          <p:nvPr>
            <p:ph type="title"/>
          </p:nvPr>
        </p:nvSpPr>
        <p:spPr/>
        <p:txBody>
          <a:bodyPr/>
          <a:lstStyle/>
          <a:p>
            <a:r>
              <a:rPr lang="en-US" altLang="zh-CN"/>
              <a:t>1.</a:t>
            </a:r>
            <a:r>
              <a:rPr lang="zh-CN" altLang="en-US"/>
              <a:t>对关系模型的支持</a:t>
            </a:r>
          </a:p>
        </p:txBody>
      </p:sp>
      <p:sp>
        <p:nvSpPr>
          <p:cNvPr id="13315" name="Rectangle 3">
            <a:extLst>
              <a:ext uri="{FF2B5EF4-FFF2-40B4-BE49-F238E27FC236}">
                <a16:creationId xmlns:a16="http://schemas.microsoft.com/office/drawing/2014/main" id="{8B6FCCA2-3F79-453F-A3E3-D7A2EA8D0149}"/>
              </a:ext>
            </a:extLst>
          </p:cNvPr>
          <p:cNvSpPr>
            <a:spLocks noGrp="1" noChangeArrowheads="1"/>
          </p:cNvSpPr>
          <p:nvPr>
            <p:ph type="body" idx="1"/>
          </p:nvPr>
        </p:nvSpPr>
        <p:spPr/>
        <p:txBody>
          <a:bodyPr/>
          <a:lstStyle/>
          <a:p>
            <a:r>
              <a:rPr lang="zh-CN" altLang="en-US"/>
              <a:t>第一阶段－仅支持关系数据结构和基本的关系操作</a:t>
            </a:r>
          </a:p>
          <a:p>
            <a:r>
              <a:rPr lang="zh-CN" altLang="en-US"/>
              <a:t>第二阶段－符合甚至超过</a:t>
            </a:r>
            <a:r>
              <a:rPr lang="en-US" altLang="zh-CN"/>
              <a:t>SQL</a:t>
            </a:r>
            <a:r>
              <a:rPr lang="zh-CN" altLang="en-US"/>
              <a:t>标准，但对数据完整性支持较差</a:t>
            </a:r>
          </a:p>
          <a:p>
            <a:r>
              <a:rPr lang="zh-CN" altLang="en-US"/>
              <a:t>第三阶段－加强了对完整性和安全性支持</a:t>
            </a:r>
          </a:p>
        </p:txBody>
      </p:sp>
      <p:sp>
        <p:nvSpPr>
          <p:cNvPr id="4" name="矩形 3">
            <a:extLst>
              <a:ext uri="{FF2B5EF4-FFF2-40B4-BE49-F238E27FC236}">
                <a16:creationId xmlns:a16="http://schemas.microsoft.com/office/drawing/2014/main" id="{69B8062D-3A16-40AC-A1F9-6D7A63289DC6}"/>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7DA9B5F-43C0-4DDD-87E1-9BA82239EFF2}"/>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7.1 </a:t>
            </a:r>
            <a:r>
              <a:rPr lang="zh-CN" altLang="en-US" sz="2400" dirty="0">
                <a:solidFill>
                  <a:schemeClr val="bg1"/>
                </a:solidFill>
              </a:rPr>
              <a:t>概述</a:t>
            </a:r>
          </a:p>
        </p:txBody>
      </p:sp>
      <p:sp>
        <p:nvSpPr>
          <p:cNvPr id="6" name="文本框 22">
            <a:extLst>
              <a:ext uri="{FF2B5EF4-FFF2-40B4-BE49-F238E27FC236}">
                <a16:creationId xmlns:a16="http://schemas.microsoft.com/office/drawing/2014/main" id="{A2AC3454-C54A-4306-8B11-7E172E56A36A}"/>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323125636"/>
      </p:ext>
    </p:extLst>
  </p:cSld>
  <p:clrMapOvr>
    <a:masterClrMapping/>
  </p:clrMapOvr>
  <p:transition>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28EBFB2D-0BCA-4D21-B50C-8035E3D884FE}"/>
              </a:ext>
            </a:extLst>
          </p:cNvPr>
          <p:cNvSpPr>
            <a:spLocks noGrp="1" noChangeArrowheads="1"/>
          </p:cNvSpPr>
          <p:nvPr>
            <p:ph type="title"/>
          </p:nvPr>
        </p:nvSpPr>
        <p:spPr/>
        <p:txBody>
          <a:bodyPr/>
          <a:lstStyle/>
          <a:p>
            <a:r>
              <a:rPr lang="en-US" altLang="zh-CN"/>
              <a:t>5. DB2</a:t>
            </a:r>
            <a:r>
              <a:rPr lang="zh-CN" altLang="en-US"/>
              <a:t>的数据仓库解决方案</a:t>
            </a:r>
          </a:p>
        </p:txBody>
      </p:sp>
      <p:sp>
        <p:nvSpPr>
          <p:cNvPr id="86019" name="Rectangle 3">
            <a:extLst>
              <a:ext uri="{FF2B5EF4-FFF2-40B4-BE49-F238E27FC236}">
                <a16:creationId xmlns:a16="http://schemas.microsoft.com/office/drawing/2014/main" id="{4D95F274-6C7B-41DF-A42B-98D0107ADE6C}"/>
              </a:ext>
            </a:extLst>
          </p:cNvPr>
          <p:cNvSpPr>
            <a:spLocks noGrp="1" noChangeArrowheads="1"/>
          </p:cNvSpPr>
          <p:nvPr>
            <p:ph type="body" idx="1"/>
          </p:nvPr>
        </p:nvSpPr>
        <p:spPr>
          <a:xfrm>
            <a:off x="990600" y="1828800"/>
            <a:ext cx="7772400" cy="4337050"/>
          </a:xfrm>
        </p:spPr>
        <p:txBody>
          <a:bodyPr/>
          <a:lstStyle/>
          <a:p>
            <a:pPr>
              <a:lnSpc>
                <a:spcPct val="90000"/>
              </a:lnSpc>
            </a:pPr>
            <a:r>
              <a:rPr lang="en-US" altLang="zh-CN"/>
              <a:t>IBM Information Warehouse</a:t>
            </a:r>
            <a:r>
              <a:rPr lang="zh-CN" altLang="en-US"/>
              <a:t>体系结构</a:t>
            </a:r>
          </a:p>
          <a:p>
            <a:pPr>
              <a:lnSpc>
                <a:spcPct val="90000"/>
              </a:lnSpc>
            </a:pPr>
            <a:r>
              <a:rPr lang="zh-CN" altLang="en-US"/>
              <a:t>包括：</a:t>
            </a:r>
          </a:p>
          <a:p>
            <a:pPr lvl="1">
              <a:lnSpc>
                <a:spcPct val="90000"/>
              </a:lnSpc>
            </a:pPr>
            <a:r>
              <a:rPr lang="zh-CN" altLang="en-US"/>
              <a:t>数据转换工具，从已有的操作型数据构造数据仓库数据的工具</a:t>
            </a:r>
          </a:p>
          <a:p>
            <a:pPr lvl="1">
              <a:lnSpc>
                <a:spcPct val="90000"/>
              </a:lnSpc>
            </a:pPr>
            <a:r>
              <a:rPr lang="zh-CN" altLang="en-US"/>
              <a:t>数据仓库服务器，最好使用并行数据库系统</a:t>
            </a:r>
          </a:p>
          <a:p>
            <a:pPr lvl="1">
              <a:lnSpc>
                <a:spcPct val="90000"/>
              </a:lnSpc>
            </a:pPr>
            <a:r>
              <a:rPr lang="zh-CN" altLang="en-US"/>
              <a:t>数据分析和终端用户工具，最终用户的</a:t>
            </a:r>
            <a:r>
              <a:rPr lang="en-US" altLang="zh-CN"/>
              <a:t>OLAP</a:t>
            </a:r>
            <a:r>
              <a:rPr lang="zh-CN" altLang="en-US"/>
              <a:t>工具</a:t>
            </a:r>
          </a:p>
          <a:p>
            <a:pPr lvl="1">
              <a:lnSpc>
                <a:spcPct val="90000"/>
              </a:lnSpc>
            </a:pPr>
            <a:r>
              <a:rPr lang="zh-CN" altLang="en-US"/>
              <a:t>数据仓库管理工具，面向数据仓库管理员的工具</a:t>
            </a:r>
          </a:p>
        </p:txBody>
      </p:sp>
      <p:sp>
        <p:nvSpPr>
          <p:cNvPr id="7" name="矩形 6">
            <a:extLst>
              <a:ext uri="{FF2B5EF4-FFF2-40B4-BE49-F238E27FC236}">
                <a16:creationId xmlns:a16="http://schemas.microsoft.com/office/drawing/2014/main" id="{CF34FCF6-5EE0-4614-B72B-002712A3BDB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8" name="文本框 22">
            <a:extLst>
              <a:ext uri="{FF2B5EF4-FFF2-40B4-BE49-F238E27FC236}">
                <a16:creationId xmlns:a16="http://schemas.microsoft.com/office/drawing/2014/main" id="{B5538A49-8506-4C66-AE4D-68F6660A7EBF}"/>
              </a:ext>
            </a:extLst>
          </p:cNvPr>
          <p:cNvSpPr txBox="1">
            <a:spLocks noChangeArrowheads="1"/>
          </p:cNvSpPr>
          <p:nvPr/>
        </p:nvSpPr>
        <p:spPr bwMode="auto">
          <a:xfrm>
            <a:off x="334963" y="49213"/>
            <a:ext cx="1152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7.5 DB2</a:t>
            </a:r>
            <a:endParaRPr lang="zh-CN" altLang="en-US" sz="2400" dirty="0">
              <a:solidFill>
                <a:schemeClr val="bg1"/>
              </a:solidFill>
            </a:endParaRPr>
          </a:p>
        </p:txBody>
      </p:sp>
      <p:sp>
        <p:nvSpPr>
          <p:cNvPr id="9" name="文本框 22">
            <a:extLst>
              <a:ext uri="{FF2B5EF4-FFF2-40B4-BE49-F238E27FC236}">
                <a16:creationId xmlns:a16="http://schemas.microsoft.com/office/drawing/2014/main" id="{6DFEBB17-52BB-4A07-A723-6B9B46E5430E}"/>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021262042"/>
      </p:ext>
    </p:extLst>
  </p:cSld>
  <p:clrMapOvr>
    <a:masterClrMapping/>
  </p:clrMapOvr>
  <p:transition>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D394103-C650-4853-8DA4-6587E2E21727}"/>
              </a:ext>
            </a:extLst>
          </p:cNvPr>
          <p:cNvSpPr>
            <a:spLocks noGrp="1" noChangeArrowheads="1"/>
          </p:cNvSpPr>
          <p:nvPr>
            <p:ph type="title"/>
          </p:nvPr>
        </p:nvSpPr>
        <p:spPr/>
        <p:txBody>
          <a:bodyPr/>
          <a:lstStyle/>
          <a:p>
            <a:r>
              <a:rPr lang="en-US" altLang="zh-CN" sz="4000"/>
              <a:t>DB2</a:t>
            </a:r>
            <a:r>
              <a:rPr lang="zh-CN" altLang="en-US" sz="4000"/>
              <a:t>的数据仓库解决方案（续）</a:t>
            </a:r>
          </a:p>
        </p:txBody>
      </p:sp>
      <p:sp>
        <p:nvSpPr>
          <p:cNvPr id="87043" name="Rectangle 3">
            <a:extLst>
              <a:ext uri="{FF2B5EF4-FFF2-40B4-BE49-F238E27FC236}">
                <a16:creationId xmlns:a16="http://schemas.microsoft.com/office/drawing/2014/main" id="{E53EADC6-7DFD-4438-A0B8-030BB7CD2997}"/>
              </a:ext>
            </a:extLst>
          </p:cNvPr>
          <p:cNvSpPr>
            <a:spLocks noGrp="1" noChangeArrowheads="1"/>
          </p:cNvSpPr>
          <p:nvPr>
            <p:ph type="body" idx="1"/>
          </p:nvPr>
        </p:nvSpPr>
        <p:spPr/>
        <p:txBody>
          <a:bodyPr/>
          <a:lstStyle/>
          <a:p>
            <a:r>
              <a:rPr lang="zh-CN" altLang="en-US"/>
              <a:t>针对小型数据仓库，</a:t>
            </a:r>
            <a:r>
              <a:rPr lang="en-US" altLang="zh-CN"/>
              <a:t>IBM</a:t>
            </a:r>
            <a:r>
              <a:rPr lang="zh-CN" altLang="en-US"/>
              <a:t>专门提供了</a:t>
            </a:r>
            <a:r>
              <a:rPr lang="en-US" altLang="zh-CN"/>
              <a:t>IBM Visual Warehouse</a:t>
            </a:r>
            <a:r>
              <a:rPr lang="zh-CN" altLang="en-US"/>
              <a:t>，进行数据转换；需要和数据分析和终端用户工具、数据仓库管理工具集成使用</a:t>
            </a:r>
          </a:p>
        </p:txBody>
      </p:sp>
      <p:sp>
        <p:nvSpPr>
          <p:cNvPr id="4" name="矩形 3">
            <a:extLst>
              <a:ext uri="{FF2B5EF4-FFF2-40B4-BE49-F238E27FC236}">
                <a16:creationId xmlns:a16="http://schemas.microsoft.com/office/drawing/2014/main" id="{8BB34A27-7ECF-46F0-920F-0B0BB4D3F38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35130881-F8E6-411F-A39C-662F7B9AF1A5}"/>
              </a:ext>
            </a:extLst>
          </p:cNvPr>
          <p:cNvSpPr txBox="1">
            <a:spLocks noChangeArrowheads="1"/>
          </p:cNvSpPr>
          <p:nvPr/>
        </p:nvSpPr>
        <p:spPr bwMode="auto">
          <a:xfrm>
            <a:off x="334963" y="49213"/>
            <a:ext cx="1152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7.5 DB2</a:t>
            </a:r>
            <a:endParaRPr lang="zh-CN" altLang="en-US" sz="2400" dirty="0">
              <a:solidFill>
                <a:schemeClr val="bg1"/>
              </a:solidFill>
            </a:endParaRPr>
          </a:p>
        </p:txBody>
      </p:sp>
      <p:sp>
        <p:nvSpPr>
          <p:cNvPr id="6" name="文本框 22">
            <a:extLst>
              <a:ext uri="{FF2B5EF4-FFF2-40B4-BE49-F238E27FC236}">
                <a16:creationId xmlns:a16="http://schemas.microsoft.com/office/drawing/2014/main" id="{31994A3E-E5DF-4159-898E-FE3255CE935E}"/>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821098498"/>
      </p:ext>
    </p:extLst>
  </p:cSld>
  <p:clrMapOvr>
    <a:masterClrMapping/>
  </p:clrMapOvr>
  <p:transition>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EB29881-5E8B-4815-A1C5-75C14357E686}"/>
              </a:ext>
            </a:extLst>
          </p:cNvPr>
          <p:cNvSpPr>
            <a:spLocks noGrp="1" noChangeArrowheads="1"/>
          </p:cNvSpPr>
          <p:nvPr>
            <p:ph type="title"/>
          </p:nvPr>
        </p:nvSpPr>
        <p:spPr/>
        <p:txBody>
          <a:bodyPr/>
          <a:lstStyle/>
          <a:p>
            <a:r>
              <a:rPr lang="en-US" altLang="zh-CN"/>
              <a:t>6. DB2</a:t>
            </a:r>
            <a:r>
              <a:rPr lang="zh-CN" altLang="en-US"/>
              <a:t>的</a:t>
            </a:r>
            <a:r>
              <a:rPr lang="en-US" altLang="zh-CN"/>
              <a:t>Internet</a:t>
            </a:r>
            <a:r>
              <a:rPr lang="zh-CN" altLang="en-US"/>
              <a:t>解决方案</a:t>
            </a:r>
          </a:p>
        </p:txBody>
      </p:sp>
      <p:sp>
        <p:nvSpPr>
          <p:cNvPr id="88067" name="Rectangle 3">
            <a:extLst>
              <a:ext uri="{FF2B5EF4-FFF2-40B4-BE49-F238E27FC236}">
                <a16:creationId xmlns:a16="http://schemas.microsoft.com/office/drawing/2014/main" id="{ED21435D-1083-40A9-A5BE-EE6689F07306}"/>
              </a:ext>
            </a:extLst>
          </p:cNvPr>
          <p:cNvSpPr>
            <a:spLocks noGrp="1" noChangeArrowheads="1"/>
          </p:cNvSpPr>
          <p:nvPr>
            <p:ph type="body" idx="1"/>
          </p:nvPr>
        </p:nvSpPr>
        <p:spPr/>
        <p:txBody>
          <a:bodyPr/>
          <a:lstStyle/>
          <a:p>
            <a:r>
              <a:rPr lang="en-US" altLang="zh-CN" sz="2800"/>
              <a:t>Net.Data</a:t>
            </a:r>
            <a:r>
              <a:rPr lang="zh-CN" altLang="en-US" sz="2800"/>
              <a:t>，提供了</a:t>
            </a:r>
            <a:r>
              <a:rPr lang="en-US" altLang="zh-CN" sz="2800"/>
              <a:t>Web</a:t>
            </a:r>
            <a:r>
              <a:rPr lang="zh-CN" altLang="en-US" sz="2800"/>
              <a:t>服务器于数据库之间的接口，使</a:t>
            </a:r>
            <a:r>
              <a:rPr lang="en-US" altLang="zh-CN" sz="2800"/>
              <a:t>Web</a:t>
            </a:r>
            <a:r>
              <a:rPr lang="zh-CN" altLang="en-US" sz="2800"/>
              <a:t>服务器能够利用数据库中的内容生成动态</a:t>
            </a:r>
            <a:r>
              <a:rPr lang="en-US" altLang="zh-CN" sz="2800"/>
              <a:t>html</a:t>
            </a:r>
            <a:r>
              <a:rPr lang="zh-CN" altLang="en-US" sz="2800"/>
              <a:t>页面</a:t>
            </a:r>
          </a:p>
          <a:p>
            <a:r>
              <a:rPr lang="zh-CN" altLang="en-US" sz="2800"/>
              <a:t>由</a:t>
            </a:r>
            <a:r>
              <a:rPr lang="en-US" altLang="zh-CN" sz="2800"/>
              <a:t>Web</a:t>
            </a:r>
            <a:r>
              <a:rPr lang="zh-CN" altLang="en-US" sz="2800"/>
              <a:t>宏驱动，工作原理与</a:t>
            </a:r>
            <a:r>
              <a:rPr lang="en-US" altLang="zh-CN" sz="2800"/>
              <a:t>SYBASE Web.sql </a:t>
            </a:r>
            <a:r>
              <a:rPr lang="zh-CN" altLang="en-US" sz="2800"/>
              <a:t>类似，用户可以将</a:t>
            </a:r>
            <a:r>
              <a:rPr lang="en-US" altLang="zh-CN" sz="2800"/>
              <a:t>sql</a:t>
            </a:r>
            <a:r>
              <a:rPr lang="zh-CN" altLang="en-US" sz="2800"/>
              <a:t>语句嵌入</a:t>
            </a:r>
            <a:r>
              <a:rPr lang="en-US" altLang="zh-CN" sz="2800"/>
              <a:t>html</a:t>
            </a:r>
            <a:r>
              <a:rPr lang="zh-CN" altLang="en-US" sz="2800"/>
              <a:t>文本，</a:t>
            </a:r>
            <a:r>
              <a:rPr lang="en-US" altLang="zh-CN" sz="2800"/>
              <a:t>Web</a:t>
            </a:r>
            <a:r>
              <a:rPr lang="zh-CN" altLang="en-US" sz="2800"/>
              <a:t>服务器一旦发现</a:t>
            </a:r>
            <a:r>
              <a:rPr lang="en-US" altLang="zh-CN" sz="2800"/>
              <a:t>Web</a:t>
            </a:r>
            <a:r>
              <a:rPr lang="zh-CN" altLang="en-US" sz="2800"/>
              <a:t>浏览器请求的</a:t>
            </a:r>
            <a:r>
              <a:rPr lang="en-US" altLang="zh-CN" sz="2800"/>
              <a:t>Web</a:t>
            </a:r>
            <a:r>
              <a:rPr lang="zh-CN" altLang="en-US" sz="2800"/>
              <a:t>页面中含有</a:t>
            </a:r>
            <a:r>
              <a:rPr lang="en-US" altLang="zh-CN" sz="2800"/>
              <a:t>sql</a:t>
            </a:r>
            <a:r>
              <a:rPr lang="zh-CN" altLang="en-US" sz="2800"/>
              <a:t>语句，就会启动</a:t>
            </a:r>
            <a:r>
              <a:rPr lang="en-US" altLang="zh-CN" sz="2800"/>
              <a:t>Net.Data</a:t>
            </a:r>
            <a:r>
              <a:rPr lang="zh-CN" altLang="en-US" sz="2800"/>
              <a:t>，处理这些</a:t>
            </a:r>
            <a:r>
              <a:rPr lang="en-US" altLang="zh-CN" sz="2800"/>
              <a:t>sql</a:t>
            </a:r>
            <a:r>
              <a:rPr lang="zh-CN" altLang="en-US" sz="2800"/>
              <a:t>语句并返回纯</a:t>
            </a:r>
            <a:r>
              <a:rPr lang="en-US" altLang="zh-CN" sz="2800"/>
              <a:t>html</a:t>
            </a:r>
            <a:r>
              <a:rPr lang="zh-CN" altLang="en-US" sz="2800"/>
              <a:t>文本</a:t>
            </a:r>
          </a:p>
          <a:p>
            <a:r>
              <a:rPr lang="zh-CN" altLang="en-US" sz="2800"/>
              <a:t>底层数据源可以是其它数据库甚至文件</a:t>
            </a:r>
          </a:p>
        </p:txBody>
      </p:sp>
      <p:sp>
        <p:nvSpPr>
          <p:cNvPr id="4" name="矩形 3">
            <a:extLst>
              <a:ext uri="{FF2B5EF4-FFF2-40B4-BE49-F238E27FC236}">
                <a16:creationId xmlns:a16="http://schemas.microsoft.com/office/drawing/2014/main" id="{9D0D99AD-1533-4BD8-A61A-A00D11E5390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D75535D-9800-4B6E-A731-755F9DDC8AD0}"/>
              </a:ext>
            </a:extLst>
          </p:cNvPr>
          <p:cNvSpPr txBox="1">
            <a:spLocks noChangeArrowheads="1"/>
          </p:cNvSpPr>
          <p:nvPr/>
        </p:nvSpPr>
        <p:spPr bwMode="auto">
          <a:xfrm>
            <a:off x="334963" y="49213"/>
            <a:ext cx="1152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7.5 DB2</a:t>
            </a:r>
            <a:endParaRPr lang="zh-CN" altLang="en-US" sz="2400" dirty="0">
              <a:solidFill>
                <a:schemeClr val="bg1"/>
              </a:solidFill>
            </a:endParaRPr>
          </a:p>
        </p:txBody>
      </p:sp>
      <p:sp>
        <p:nvSpPr>
          <p:cNvPr id="6" name="文本框 22">
            <a:extLst>
              <a:ext uri="{FF2B5EF4-FFF2-40B4-BE49-F238E27FC236}">
                <a16:creationId xmlns:a16="http://schemas.microsoft.com/office/drawing/2014/main" id="{BDE11812-6A1E-46D0-9F43-C871CF9C3296}"/>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497928486"/>
      </p:ext>
    </p:extLst>
  </p:cSld>
  <p:clrMapOvr>
    <a:masterClrMapping/>
  </p:clrMapOvr>
  <p:transition>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F1AB5AC-4EA9-4651-88A5-6DD2D3A76201}"/>
              </a:ext>
            </a:extLst>
          </p:cNvPr>
          <p:cNvSpPr>
            <a:spLocks noGrp="1" noChangeArrowheads="1"/>
          </p:cNvSpPr>
          <p:nvPr>
            <p:ph type="title"/>
          </p:nvPr>
        </p:nvSpPr>
        <p:spPr/>
        <p:txBody>
          <a:bodyPr/>
          <a:lstStyle/>
          <a:p>
            <a:r>
              <a:rPr lang="zh-CN" altLang="en-US" sz="4000"/>
              <a:t>第</a:t>
            </a:r>
            <a:r>
              <a:rPr lang="en-US" altLang="zh-CN" sz="4000"/>
              <a:t>7</a:t>
            </a:r>
            <a:r>
              <a:rPr lang="zh-CN" altLang="en-US" sz="4000"/>
              <a:t>章 关系数据库管理系统实例</a:t>
            </a:r>
          </a:p>
        </p:txBody>
      </p:sp>
      <p:sp>
        <p:nvSpPr>
          <p:cNvPr id="89091" name="Rectangle 3">
            <a:extLst>
              <a:ext uri="{FF2B5EF4-FFF2-40B4-BE49-F238E27FC236}">
                <a16:creationId xmlns:a16="http://schemas.microsoft.com/office/drawing/2014/main" id="{751CA941-F8EF-4DB3-B719-AB85BB8EC3FD}"/>
              </a:ext>
            </a:extLst>
          </p:cNvPr>
          <p:cNvSpPr>
            <a:spLocks noGrp="1" noChangeArrowheads="1"/>
          </p:cNvSpPr>
          <p:nvPr>
            <p:ph type="body" idx="1"/>
          </p:nvPr>
        </p:nvSpPr>
        <p:spPr/>
        <p:txBody>
          <a:bodyPr/>
          <a:lstStyle/>
          <a:p>
            <a:r>
              <a:rPr lang="en-US" altLang="zh-CN"/>
              <a:t>7.1 </a:t>
            </a:r>
            <a:r>
              <a:rPr lang="zh-CN" altLang="en-US"/>
              <a:t>关系数据库管理系统产品概述</a:t>
            </a:r>
          </a:p>
          <a:p>
            <a:r>
              <a:rPr lang="en-US" altLang="zh-CN"/>
              <a:t>7.2 ORACLE</a:t>
            </a:r>
          </a:p>
          <a:p>
            <a:r>
              <a:rPr lang="en-US" altLang="zh-CN"/>
              <a:t>7.3 SYBASE</a:t>
            </a:r>
          </a:p>
          <a:p>
            <a:r>
              <a:rPr lang="en-US" altLang="zh-CN"/>
              <a:t>7.4 INFORMIX</a:t>
            </a:r>
          </a:p>
          <a:p>
            <a:r>
              <a:rPr lang="en-US" altLang="zh-CN"/>
              <a:t>7.5 DB2</a:t>
            </a:r>
          </a:p>
          <a:p>
            <a:r>
              <a:rPr lang="en-US" altLang="zh-CN">
                <a:solidFill>
                  <a:schemeClr val="accent2"/>
                </a:solidFill>
              </a:rPr>
              <a:t>7.6 INGERS</a:t>
            </a:r>
          </a:p>
        </p:txBody>
      </p:sp>
      <p:sp>
        <p:nvSpPr>
          <p:cNvPr id="4" name="矩形 3">
            <a:extLst>
              <a:ext uri="{FF2B5EF4-FFF2-40B4-BE49-F238E27FC236}">
                <a16:creationId xmlns:a16="http://schemas.microsoft.com/office/drawing/2014/main" id="{3638BB05-1FF1-46E4-A889-6FD26D72A63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529AD59-DEE9-40AA-82FF-6492FE6C25F3}"/>
              </a:ext>
            </a:extLst>
          </p:cNvPr>
          <p:cNvSpPr txBox="1">
            <a:spLocks noChangeArrowheads="1"/>
          </p:cNvSpPr>
          <p:nvPr/>
        </p:nvSpPr>
        <p:spPr bwMode="auto">
          <a:xfrm>
            <a:off x="334963" y="4921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目录</a:t>
            </a:r>
          </a:p>
        </p:txBody>
      </p:sp>
      <p:sp>
        <p:nvSpPr>
          <p:cNvPr id="6" name="文本框 22">
            <a:extLst>
              <a:ext uri="{FF2B5EF4-FFF2-40B4-BE49-F238E27FC236}">
                <a16:creationId xmlns:a16="http://schemas.microsoft.com/office/drawing/2014/main" id="{A4169893-AB32-40E0-81BB-6A1B58EAF873}"/>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4158165140"/>
      </p:ext>
    </p:extLst>
  </p:cSld>
  <p:clrMapOvr>
    <a:masterClrMapping/>
  </p:clrMapOvr>
  <p:transition>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8FA53D8D-E8A8-400F-80CE-9F5ED1E6EB07}"/>
              </a:ext>
            </a:extLst>
          </p:cNvPr>
          <p:cNvSpPr>
            <a:spLocks noGrp="1" noChangeArrowheads="1"/>
          </p:cNvSpPr>
          <p:nvPr>
            <p:ph type="title"/>
          </p:nvPr>
        </p:nvSpPr>
        <p:spPr/>
        <p:txBody>
          <a:bodyPr/>
          <a:lstStyle/>
          <a:p>
            <a:r>
              <a:rPr lang="en-US" altLang="zh-CN"/>
              <a:t>7.6 INGERS</a:t>
            </a:r>
          </a:p>
        </p:txBody>
      </p:sp>
      <p:sp>
        <p:nvSpPr>
          <p:cNvPr id="91139" name="Rectangle 3">
            <a:extLst>
              <a:ext uri="{FF2B5EF4-FFF2-40B4-BE49-F238E27FC236}">
                <a16:creationId xmlns:a16="http://schemas.microsoft.com/office/drawing/2014/main" id="{4B5A3E47-D294-48D4-8C06-70A55E86E8AA}"/>
              </a:ext>
            </a:extLst>
          </p:cNvPr>
          <p:cNvSpPr>
            <a:spLocks noGrp="1" noChangeArrowheads="1"/>
          </p:cNvSpPr>
          <p:nvPr>
            <p:ph type="body" idx="1"/>
          </p:nvPr>
        </p:nvSpPr>
        <p:spPr/>
        <p:txBody>
          <a:bodyPr/>
          <a:lstStyle/>
          <a:p>
            <a:r>
              <a:rPr lang="en-US" altLang="zh-CN"/>
              <a:t>1. INGERS</a:t>
            </a:r>
            <a:r>
              <a:rPr lang="zh-CN" altLang="en-US"/>
              <a:t>公司简介</a:t>
            </a:r>
          </a:p>
          <a:p>
            <a:r>
              <a:rPr lang="en-US" altLang="zh-CN"/>
              <a:t>2. INGERS</a:t>
            </a:r>
            <a:r>
              <a:rPr lang="zh-CN" altLang="en-US"/>
              <a:t>关系数据库产品</a:t>
            </a:r>
          </a:p>
          <a:p>
            <a:r>
              <a:rPr lang="en-US" altLang="zh-CN"/>
              <a:t>3. INGERS</a:t>
            </a:r>
            <a:r>
              <a:rPr lang="zh-CN" altLang="en-US"/>
              <a:t>数据库核心</a:t>
            </a:r>
          </a:p>
          <a:p>
            <a:r>
              <a:rPr lang="en-US" altLang="zh-CN"/>
              <a:t>4. INGERS</a:t>
            </a:r>
            <a:r>
              <a:rPr lang="zh-CN" altLang="en-US"/>
              <a:t>应用开发工具</a:t>
            </a:r>
          </a:p>
          <a:p>
            <a:r>
              <a:rPr lang="en-US" altLang="zh-CN"/>
              <a:t>5. INGERS</a:t>
            </a:r>
            <a:r>
              <a:rPr lang="zh-CN" altLang="en-US"/>
              <a:t>互连产品</a:t>
            </a:r>
          </a:p>
        </p:txBody>
      </p:sp>
      <p:sp>
        <p:nvSpPr>
          <p:cNvPr id="4" name="矩形 3">
            <a:extLst>
              <a:ext uri="{FF2B5EF4-FFF2-40B4-BE49-F238E27FC236}">
                <a16:creationId xmlns:a16="http://schemas.microsoft.com/office/drawing/2014/main" id="{7153A213-9297-4EB4-BA98-D3571ABFC928}"/>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1FA0087-91E5-48FF-BE40-3D7460013381}"/>
              </a:ext>
            </a:extLst>
          </p:cNvPr>
          <p:cNvSpPr txBox="1">
            <a:spLocks noChangeArrowheads="1"/>
          </p:cNvSpPr>
          <p:nvPr/>
        </p:nvSpPr>
        <p:spPr bwMode="auto">
          <a:xfrm>
            <a:off x="334963" y="49213"/>
            <a:ext cx="1759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7.6 INGGERS</a:t>
            </a:r>
            <a:endParaRPr lang="zh-CN" altLang="en-US" sz="2400" dirty="0">
              <a:solidFill>
                <a:schemeClr val="bg1"/>
              </a:solidFill>
            </a:endParaRPr>
          </a:p>
        </p:txBody>
      </p:sp>
      <p:sp>
        <p:nvSpPr>
          <p:cNvPr id="6" name="文本框 22">
            <a:extLst>
              <a:ext uri="{FF2B5EF4-FFF2-40B4-BE49-F238E27FC236}">
                <a16:creationId xmlns:a16="http://schemas.microsoft.com/office/drawing/2014/main" id="{8FB4DEB7-8310-43B4-849A-B1BDA7DA899F}"/>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943458824"/>
      </p:ext>
    </p:extLst>
  </p:cSld>
  <p:clrMapOvr>
    <a:masterClrMapping/>
  </p:clrMapOvr>
  <p:transition>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A2E6727-0A80-4812-AFFB-8B3A4872241C}"/>
              </a:ext>
            </a:extLst>
          </p:cNvPr>
          <p:cNvSpPr>
            <a:spLocks noGrp="1" noChangeArrowheads="1"/>
          </p:cNvSpPr>
          <p:nvPr>
            <p:ph type="title"/>
          </p:nvPr>
        </p:nvSpPr>
        <p:spPr/>
        <p:txBody>
          <a:bodyPr/>
          <a:lstStyle/>
          <a:p>
            <a:r>
              <a:rPr lang="en-US" altLang="zh-CN"/>
              <a:t>1. INGERS</a:t>
            </a:r>
            <a:r>
              <a:rPr lang="zh-CN" altLang="en-US"/>
              <a:t>公司简介</a:t>
            </a:r>
          </a:p>
        </p:txBody>
      </p:sp>
      <p:sp>
        <p:nvSpPr>
          <p:cNvPr id="92163" name="Rectangle 3">
            <a:extLst>
              <a:ext uri="{FF2B5EF4-FFF2-40B4-BE49-F238E27FC236}">
                <a16:creationId xmlns:a16="http://schemas.microsoft.com/office/drawing/2014/main" id="{F7E8EEA0-8755-49D1-9B33-6968ADB35A99}"/>
              </a:ext>
            </a:extLst>
          </p:cNvPr>
          <p:cNvSpPr>
            <a:spLocks noGrp="1" noChangeArrowheads="1"/>
          </p:cNvSpPr>
          <p:nvPr>
            <p:ph type="body" idx="1"/>
          </p:nvPr>
        </p:nvSpPr>
        <p:spPr/>
        <p:txBody>
          <a:bodyPr/>
          <a:lstStyle/>
          <a:p>
            <a:r>
              <a:rPr lang="zh-CN" altLang="en-US"/>
              <a:t>成立于</a:t>
            </a:r>
            <a:r>
              <a:rPr lang="en-US" altLang="zh-CN"/>
              <a:t>1980</a:t>
            </a:r>
            <a:r>
              <a:rPr lang="zh-CN" altLang="en-US"/>
              <a:t>年</a:t>
            </a:r>
          </a:p>
          <a:p>
            <a:r>
              <a:rPr lang="en-US" altLang="zh-CN"/>
              <a:t>INGERS</a:t>
            </a:r>
            <a:r>
              <a:rPr lang="zh-CN" altLang="en-US"/>
              <a:t>关系数据库的技术最早源于美国加州伯克利大学的研究成果</a:t>
            </a:r>
          </a:p>
          <a:p>
            <a:r>
              <a:rPr lang="en-US" altLang="zh-CN"/>
              <a:t>INGERS</a:t>
            </a:r>
            <a:r>
              <a:rPr lang="zh-CN" altLang="en-US"/>
              <a:t>最早建立在</a:t>
            </a:r>
            <a:r>
              <a:rPr lang="en-US" altLang="zh-CN"/>
              <a:t>PDP11</a:t>
            </a:r>
            <a:r>
              <a:rPr lang="zh-CN" altLang="en-US"/>
              <a:t>系列机上，由</a:t>
            </a:r>
            <a:r>
              <a:rPr lang="en-US" altLang="zh-CN"/>
              <a:t>UNIX</a:t>
            </a:r>
            <a:r>
              <a:rPr lang="zh-CN" altLang="en-US"/>
              <a:t>系统提供支持</a:t>
            </a:r>
          </a:p>
          <a:p>
            <a:r>
              <a:rPr lang="en-US" altLang="zh-CN"/>
              <a:t>1990</a:t>
            </a:r>
            <a:r>
              <a:rPr lang="zh-CN" altLang="en-US"/>
              <a:t>年并入</a:t>
            </a:r>
            <a:r>
              <a:rPr lang="en-US" altLang="zh-CN"/>
              <a:t>ASK</a:t>
            </a:r>
            <a:r>
              <a:rPr lang="zh-CN" altLang="en-US"/>
              <a:t>集团，</a:t>
            </a:r>
            <a:r>
              <a:rPr lang="en-US" altLang="zh-CN"/>
              <a:t>1994</a:t>
            </a:r>
            <a:r>
              <a:rPr lang="zh-CN" altLang="en-US"/>
              <a:t>年</a:t>
            </a:r>
            <a:r>
              <a:rPr lang="en-US" altLang="zh-CN"/>
              <a:t>CA</a:t>
            </a:r>
            <a:r>
              <a:rPr lang="zh-CN" altLang="en-US"/>
              <a:t>公司收购</a:t>
            </a:r>
            <a:r>
              <a:rPr lang="en-US" altLang="zh-CN"/>
              <a:t>ASK</a:t>
            </a:r>
          </a:p>
        </p:txBody>
      </p:sp>
      <p:sp>
        <p:nvSpPr>
          <p:cNvPr id="4" name="矩形 3">
            <a:extLst>
              <a:ext uri="{FF2B5EF4-FFF2-40B4-BE49-F238E27FC236}">
                <a16:creationId xmlns:a16="http://schemas.microsoft.com/office/drawing/2014/main" id="{96F72AD9-FA86-4A38-A8FB-5C1DE4A04D8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4FF84E7-C6FA-42E5-967F-88EDA924AF49}"/>
              </a:ext>
            </a:extLst>
          </p:cNvPr>
          <p:cNvSpPr txBox="1">
            <a:spLocks noChangeArrowheads="1"/>
          </p:cNvSpPr>
          <p:nvPr/>
        </p:nvSpPr>
        <p:spPr bwMode="auto">
          <a:xfrm>
            <a:off x="334963" y="49213"/>
            <a:ext cx="1759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7.6 INGGERS</a:t>
            </a:r>
            <a:endParaRPr lang="zh-CN" altLang="en-US" sz="2400" dirty="0">
              <a:solidFill>
                <a:schemeClr val="bg1"/>
              </a:solidFill>
            </a:endParaRPr>
          </a:p>
        </p:txBody>
      </p:sp>
      <p:sp>
        <p:nvSpPr>
          <p:cNvPr id="6" name="文本框 22">
            <a:extLst>
              <a:ext uri="{FF2B5EF4-FFF2-40B4-BE49-F238E27FC236}">
                <a16:creationId xmlns:a16="http://schemas.microsoft.com/office/drawing/2014/main" id="{F7997257-ACB8-472E-B9A1-E96E00F23F10}"/>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944481013"/>
      </p:ext>
    </p:extLst>
  </p:cSld>
  <p:clrMapOvr>
    <a:masterClrMapping/>
  </p:clrMapOvr>
  <p:transition>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A59BE985-A32D-42DB-A0A6-65D5D13AD6C1}"/>
              </a:ext>
            </a:extLst>
          </p:cNvPr>
          <p:cNvSpPr>
            <a:spLocks noGrp="1" noChangeArrowheads="1"/>
          </p:cNvSpPr>
          <p:nvPr>
            <p:ph type="title"/>
          </p:nvPr>
        </p:nvSpPr>
        <p:spPr/>
        <p:txBody>
          <a:bodyPr/>
          <a:lstStyle/>
          <a:p>
            <a:r>
              <a:rPr lang="en-US" altLang="zh-CN"/>
              <a:t>2. INGERS</a:t>
            </a:r>
            <a:r>
              <a:rPr lang="zh-CN" altLang="en-US"/>
              <a:t>关系数据库产品</a:t>
            </a:r>
          </a:p>
        </p:txBody>
      </p:sp>
      <p:sp>
        <p:nvSpPr>
          <p:cNvPr id="93187" name="Rectangle 3">
            <a:extLst>
              <a:ext uri="{FF2B5EF4-FFF2-40B4-BE49-F238E27FC236}">
                <a16:creationId xmlns:a16="http://schemas.microsoft.com/office/drawing/2014/main" id="{718A2B24-F204-44E4-A003-857F3F5E70C2}"/>
              </a:ext>
            </a:extLst>
          </p:cNvPr>
          <p:cNvSpPr>
            <a:spLocks noGrp="1" noChangeArrowheads="1"/>
          </p:cNvSpPr>
          <p:nvPr>
            <p:ph type="body" idx="1"/>
          </p:nvPr>
        </p:nvSpPr>
        <p:spPr/>
        <p:txBody>
          <a:bodyPr/>
          <a:lstStyle/>
          <a:p>
            <a:r>
              <a:rPr lang="zh-CN" altLang="en-US"/>
              <a:t>数据库核心</a:t>
            </a:r>
          </a:p>
          <a:p>
            <a:r>
              <a:rPr lang="zh-CN" altLang="en-US"/>
              <a:t>开发工具</a:t>
            </a:r>
          </a:p>
          <a:p>
            <a:r>
              <a:rPr lang="zh-CN" altLang="en-US"/>
              <a:t>开放互连产品</a:t>
            </a:r>
          </a:p>
        </p:txBody>
      </p:sp>
      <p:sp>
        <p:nvSpPr>
          <p:cNvPr id="4" name="矩形 3">
            <a:extLst>
              <a:ext uri="{FF2B5EF4-FFF2-40B4-BE49-F238E27FC236}">
                <a16:creationId xmlns:a16="http://schemas.microsoft.com/office/drawing/2014/main" id="{0BDCDD82-45B8-44E5-B41A-B3013AB001D0}"/>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71E4404E-D93E-40D6-9E03-80B94E1250A9}"/>
              </a:ext>
            </a:extLst>
          </p:cNvPr>
          <p:cNvSpPr txBox="1">
            <a:spLocks noChangeArrowheads="1"/>
          </p:cNvSpPr>
          <p:nvPr/>
        </p:nvSpPr>
        <p:spPr bwMode="auto">
          <a:xfrm>
            <a:off x="334963" y="49213"/>
            <a:ext cx="1759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7.6 INGGERS</a:t>
            </a:r>
            <a:endParaRPr lang="zh-CN" altLang="en-US" sz="2400" dirty="0">
              <a:solidFill>
                <a:schemeClr val="bg1"/>
              </a:solidFill>
            </a:endParaRPr>
          </a:p>
        </p:txBody>
      </p:sp>
      <p:sp>
        <p:nvSpPr>
          <p:cNvPr id="6" name="文本框 22">
            <a:extLst>
              <a:ext uri="{FF2B5EF4-FFF2-40B4-BE49-F238E27FC236}">
                <a16:creationId xmlns:a16="http://schemas.microsoft.com/office/drawing/2014/main" id="{370C9319-1C91-4D4C-8300-2ED78E64AE43}"/>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421016550"/>
      </p:ext>
    </p:extLst>
  </p:cSld>
  <p:clrMapOvr>
    <a:masterClrMapping/>
  </p:clrMapOvr>
  <p:transition>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F4A91FAD-67A0-4601-A782-09552DBDC68A}"/>
              </a:ext>
            </a:extLst>
          </p:cNvPr>
          <p:cNvSpPr>
            <a:spLocks noGrp="1" noChangeArrowheads="1"/>
          </p:cNvSpPr>
          <p:nvPr>
            <p:ph type="title"/>
          </p:nvPr>
        </p:nvSpPr>
        <p:spPr/>
        <p:txBody>
          <a:bodyPr/>
          <a:lstStyle/>
          <a:p>
            <a:r>
              <a:rPr lang="en-US" altLang="zh-CN"/>
              <a:t>3. INGERS</a:t>
            </a:r>
            <a:r>
              <a:rPr lang="zh-CN" altLang="en-US"/>
              <a:t>数据库核心</a:t>
            </a:r>
          </a:p>
        </p:txBody>
      </p:sp>
      <p:sp>
        <p:nvSpPr>
          <p:cNvPr id="94211" name="Rectangle 3">
            <a:extLst>
              <a:ext uri="{FF2B5EF4-FFF2-40B4-BE49-F238E27FC236}">
                <a16:creationId xmlns:a16="http://schemas.microsoft.com/office/drawing/2014/main" id="{4E0D7839-0294-4BBB-AEDB-1F8E987E119A}"/>
              </a:ext>
            </a:extLst>
          </p:cNvPr>
          <p:cNvSpPr>
            <a:spLocks noGrp="1" noChangeArrowheads="1"/>
          </p:cNvSpPr>
          <p:nvPr>
            <p:ph type="body" idx="1"/>
          </p:nvPr>
        </p:nvSpPr>
        <p:spPr>
          <a:xfrm>
            <a:off x="990600" y="1828800"/>
            <a:ext cx="7772400" cy="4479925"/>
          </a:xfrm>
        </p:spPr>
        <p:txBody>
          <a:bodyPr/>
          <a:lstStyle/>
          <a:p>
            <a:r>
              <a:rPr lang="zh-CN" altLang="en-US"/>
              <a:t>（</a:t>
            </a:r>
            <a:r>
              <a:rPr lang="en-US" altLang="zh-CN"/>
              <a:t>1</a:t>
            </a:r>
            <a:r>
              <a:rPr lang="zh-CN" altLang="en-US"/>
              <a:t>）</a:t>
            </a:r>
            <a:r>
              <a:rPr lang="en-US" altLang="zh-CN"/>
              <a:t>INGERS</a:t>
            </a:r>
            <a:r>
              <a:rPr lang="zh-CN" altLang="en-US"/>
              <a:t>的数据管理</a:t>
            </a:r>
          </a:p>
          <a:p>
            <a:pPr lvl="1"/>
            <a:r>
              <a:rPr lang="zh-CN" altLang="en-US"/>
              <a:t>特点：</a:t>
            </a:r>
          </a:p>
          <a:p>
            <a:pPr lvl="2"/>
            <a:r>
              <a:rPr lang="zh-CN" altLang="en-US"/>
              <a:t>开放的客户</a:t>
            </a:r>
            <a:r>
              <a:rPr lang="en-US" altLang="zh-CN"/>
              <a:t>/</a:t>
            </a:r>
            <a:r>
              <a:rPr lang="zh-CN" altLang="en-US"/>
              <a:t>服务器体系</a:t>
            </a:r>
          </a:p>
          <a:p>
            <a:pPr lvl="2"/>
            <a:r>
              <a:rPr lang="zh-CN" altLang="en-US"/>
              <a:t>编译的数据库过程</a:t>
            </a:r>
          </a:p>
          <a:p>
            <a:pPr lvl="2"/>
            <a:r>
              <a:rPr lang="zh-CN" altLang="en-US"/>
              <a:t>数据联机备份</a:t>
            </a:r>
          </a:p>
          <a:p>
            <a:pPr lvl="2"/>
            <a:r>
              <a:rPr lang="en-US" altLang="zh-CN"/>
              <a:t>I/O</a:t>
            </a:r>
            <a:r>
              <a:rPr lang="zh-CN" altLang="en-US"/>
              <a:t>减量技术</a:t>
            </a:r>
          </a:p>
          <a:p>
            <a:pPr lvl="2"/>
            <a:r>
              <a:rPr lang="zh-CN" altLang="en-US"/>
              <a:t>多文件存储</a:t>
            </a:r>
          </a:p>
          <a:p>
            <a:pPr lvl="2"/>
            <a:r>
              <a:rPr lang="zh-CN" altLang="en-US"/>
              <a:t>分布式数据库</a:t>
            </a:r>
          </a:p>
          <a:p>
            <a:pPr lvl="2"/>
            <a:r>
              <a:rPr lang="zh-CN" altLang="en-US"/>
              <a:t>数据复制功能</a:t>
            </a:r>
          </a:p>
        </p:txBody>
      </p:sp>
      <p:sp>
        <p:nvSpPr>
          <p:cNvPr id="4" name="矩形 3">
            <a:extLst>
              <a:ext uri="{FF2B5EF4-FFF2-40B4-BE49-F238E27FC236}">
                <a16:creationId xmlns:a16="http://schemas.microsoft.com/office/drawing/2014/main" id="{C7F95DCD-16DC-433B-8114-2BD8AC389CAC}"/>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2E7D530-7AA0-4357-805A-2F0E467DB13D}"/>
              </a:ext>
            </a:extLst>
          </p:cNvPr>
          <p:cNvSpPr txBox="1">
            <a:spLocks noChangeArrowheads="1"/>
          </p:cNvSpPr>
          <p:nvPr/>
        </p:nvSpPr>
        <p:spPr bwMode="auto">
          <a:xfrm>
            <a:off x="334963" y="49213"/>
            <a:ext cx="1759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7.6 INGGERS</a:t>
            </a:r>
            <a:endParaRPr lang="zh-CN" altLang="en-US" sz="2400" dirty="0">
              <a:solidFill>
                <a:schemeClr val="bg1"/>
              </a:solidFill>
            </a:endParaRPr>
          </a:p>
        </p:txBody>
      </p:sp>
      <p:sp>
        <p:nvSpPr>
          <p:cNvPr id="6" name="文本框 22">
            <a:extLst>
              <a:ext uri="{FF2B5EF4-FFF2-40B4-BE49-F238E27FC236}">
                <a16:creationId xmlns:a16="http://schemas.microsoft.com/office/drawing/2014/main" id="{582FAAE0-4EA5-40ED-8EF3-F0DD8CBB4A5A}"/>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78850058"/>
      </p:ext>
    </p:extLst>
  </p:cSld>
  <p:clrMapOvr>
    <a:masterClrMapping/>
  </p:clrMapOvr>
  <p:transition>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937F4354-BFF9-43F3-A869-BBCCA7FFDC48}"/>
              </a:ext>
            </a:extLst>
          </p:cNvPr>
          <p:cNvSpPr>
            <a:spLocks noGrp="1" noChangeArrowheads="1"/>
          </p:cNvSpPr>
          <p:nvPr>
            <p:ph type="title"/>
          </p:nvPr>
        </p:nvSpPr>
        <p:spPr/>
        <p:txBody>
          <a:bodyPr/>
          <a:lstStyle/>
          <a:p>
            <a:r>
              <a:rPr lang="en-US" altLang="zh-CN"/>
              <a:t>INGERS</a:t>
            </a:r>
            <a:r>
              <a:rPr lang="zh-CN" altLang="en-US"/>
              <a:t>数据库核心（续）</a:t>
            </a:r>
          </a:p>
        </p:txBody>
      </p:sp>
      <p:sp>
        <p:nvSpPr>
          <p:cNvPr id="96259" name="Rectangle 3">
            <a:extLst>
              <a:ext uri="{FF2B5EF4-FFF2-40B4-BE49-F238E27FC236}">
                <a16:creationId xmlns:a16="http://schemas.microsoft.com/office/drawing/2014/main" id="{CF621E77-65FD-46D5-AF91-690F7AFC274A}"/>
              </a:ext>
            </a:extLst>
          </p:cNvPr>
          <p:cNvSpPr>
            <a:spLocks noGrp="1" noChangeArrowheads="1"/>
          </p:cNvSpPr>
          <p:nvPr>
            <p:ph type="body" idx="1"/>
          </p:nvPr>
        </p:nvSpPr>
        <p:spPr/>
        <p:txBody>
          <a:bodyPr/>
          <a:lstStyle/>
          <a:p>
            <a:r>
              <a:rPr lang="en-US" altLang="zh-CN"/>
              <a:t>INGERS</a:t>
            </a:r>
            <a:r>
              <a:rPr lang="zh-CN" altLang="en-US"/>
              <a:t>支持多种数据库复制策略，包括：</a:t>
            </a:r>
          </a:p>
          <a:p>
            <a:pPr lvl="1"/>
            <a:r>
              <a:rPr lang="zh-CN" altLang="en-US"/>
              <a:t>对等配置</a:t>
            </a:r>
          </a:p>
          <a:p>
            <a:pPr lvl="1"/>
            <a:r>
              <a:rPr lang="zh-CN" altLang="en-US"/>
              <a:t>主</a:t>
            </a:r>
            <a:r>
              <a:rPr lang="en-US" altLang="zh-CN"/>
              <a:t>/</a:t>
            </a:r>
            <a:r>
              <a:rPr lang="zh-CN" altLang="en-US"/>
              <a:t>从配置</a:t>
            </a:r>
          </a:p>
          <a:p>
            <a:pPr lvl="1"/>
            <a:r>
              <a:rPr lang="zh-CN" altLang="en-US"/>
              <a:t>级联配置</a:t>
            </a:r>
          </a:p>
        </p:txBody>
      </p:sp>
      <p:sp>
        <p:nvSpPr>
          <p:cNvPr id="4" name="矩形 3">
            <a:extLst>
              <a:ext uri="{FF2B5EF4-FFF2-40B4-BE49-F238E27FC236}">
                <a16:creationId xmlns:a16="http://schemas.microsoft.com/office/drawing/2014/main" id="{B1525EAE-4643-4194-8135-57F43A6E141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71F08D9-5825-43C5-A219-22D656FAF973}"/>
              </a:ext>
            </a:extLst>
          </p:cNvPr>
          <p:cNvSpPr txBox="1">
            <a:spLocks noChangeArrowheads="1"/>
          </p:cNvSpPr>
          <p:nvPr/>
        </p:nvSpPr>
        <p:spPr bwMode="auto">
          <a:xfrm>
            <a:off x="334963" y="49213"/>
            <a:ext cx="1759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7.6 INGGERS</a:t>
            </a:r>
            <a:endParaRPr lang="zh-CN" altLang="en-US" sz="2400" dirty="0">
              <a:solidFill>
                <a:schemeClr val="bg1"/>
              </a:solidFill>
            </a:endParaRPr>
          </a:p>
        </p:txBody>
      </p:sp>
      <p:sp>
        <p:nvSpPr>
          <p:cNvPr id="6" name="文本框 22">
            <a:extLst>
              <a:ext uri="{FF2B5EF4-FFF2-40B4-BE49-F238E27FC236}">
                <a16:creationId xmlns:a16="http://schemas.microsoft.com/office/drawing/2014/main" id="{F6AE46A3-B208-40B1-B218-CB7328FE293F}"/>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483873674"/>
      </p:ext>
    </p:extLst>
  </p:cSld>
  <p:clrMapOvr>
    <a:masterClrMapping/>
  </p:clrMapOvr>
  <p:transition>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88DAB18-1800-42D6-85FF-D9751B79A34E}"/>
              </a:ext>
            </a:extLst>
          </p:cNvPr>
          <p:cNvSpPr>
            <a:spLocks noGrp="1" noChangeArrowheads="1"/>
          </p:cNvSpPr>
          <p:nvPr>
            <p:ph type="title"/>
          </p:nvPr>
        </p:nvSpPr>
        <p:spPr/>
        <p:txBody>
          <a:bodyPr/>
          <a:lstStyle/>
          <a:p>
            <a:r>
              <a:rPr lang="en-US" altLang="zh-CN"/>
              <a:t>INGERS</a:t>
            </a:r>
            <a:r>
              <a:rPr lang="zh-CN" altLang="en-US"/>
              <a:t>数据库核心（续）</a:t>
            </a:r>
          </a:p>
        </p:txBody>
      </p:sp>
      <p:sp>
        <p:nvSpPr>
          <p:cNvPr id="95235" name="Rectangle 3">
            <a:extLst>
              <a:ext uri="{FF2B5EF4-FFF2-40B4-BE49-F238E27FC236}">
                <a16:creationId xmlns:a16="http://schemas.microsoft.com/office/drawing/2014/main" id="{CAB7CA1C-8B81-457B-AF48-CF65124AB048}"/>
              </a:ext>
            </a:extLst>
          </p:cNvPr>
          <p:cNvSpPr>
            <a:spLocks noGrp="1" noChangeArrowheads="1"/>
          </p:cNvSpPr>
          <p:nvPr>
            <p:ph type="body" idx="1"/>
          </p:nvPr>
        </p:nvSpPr>
        <p:spPr/>
        <p:txBody>
          <a:bodyPr/>
          <a:lstStyle/>
          <a:p>
            <a:r>
              <a:rPr lang="zh-CN" altLang="en-US"/>
              <a:t>（</a:t>
            </a:r>
            <a:r>
              <a:rPr lang="en-US" altLang="zh-CN"/>
              <a:t>2</a:t>
            </a:r>
            <a:r>
              <a:rPr lang="zh-CN" altLang="en-US"/>
              <a:t>）</a:t>
            </a:r>
            <a:r>
              <a:rPr lang="en-US" altLang="zh-CN"/>
              <a:t>INGERS</a:t>
            </a:r>
            <a:r>
              <a:rPr lang="zh-CN" altLang="en-US"/>
              <a:t>的知识管理</a:t>
            </a:r>
          </a:p>
          <a:p>
            <a:pPr lvl="1"/>
            <a:r>
              <a:rPr lang="zh-CN" altLang="en-US"/>
              <a:t>特点：</a:t>
            </a:r>
          </a:p>
          <a:p>
            <a:pPr lvl="2"/>
            <a:r>
              <a:rPr lang="zh-CN" altLang="en-US"/>
              <a:t>规则系统</a:t>
            </a:r>
          </a:p>
          <a:p>
            <a:pPr lvl="2"/>
            <a:r>
              <a:rPr lang="zh-CN" altLang="en-US"/>
              <a:t>数据库时间报警</a:t>
            </a:r>
          </a:p>
        </p:txBody>
      </p:sp>
      <p:sp>
        <p:nvSpPr>
          <p:cNvPr id="4" name="矩形 3">
            <a:extLst>
              <a:ext uri="{FF2B5EF4-FFF2-40B4-BE49-F238E27FC236}">
                <a16:creationId xmlns:a16="http://schemas.microsoft.com/office/drawing/2014/main" id="{7F100DC2-FD50-4065-A73F-D5A688B700D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80FCCAE1-3945-4C1E-9C27-C830EFE81473}"/>
              </a:ext>
            </a:extLst>
          </p:cNvPr>
          <p:cNvSpPr txBox="1">
            <a:spLocks noChangeArrowheads="1"/>
          </p:cNvSpPr>
          <p:nvPr/>
        </p:nvSpPr>
        <p:spPr bwMode="auto">
          <a:xfrm>
            <a:off x="334963" y="49213"/>
            <a:ext cx="1759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7.6 INGGERS</a:t>
            </a:r>
            <a:endParaRPr lang="zh-CN" altLang="en-US" sz="2400" dirty="0">
              <a:solidFill>
                <a:schemeClr val="bg1"/>
              </a:solidFill>
            </a:endParaRPr>
          </a:p>
        </p:txBody>
      </p:sp>
      <p:sp>
        <p:nvSpPr>
          <p:cNvPr id="6" name="文本框 22">
            <a:extLst>
              <a:ext uri="{FF2B5EF4-FFF2-40B4-BE49-F238E27FC236}">
                <a16:creationId xmlns:a16="http://schemas.microsoft.com/office/drawing/2014/main" id="{62A0A1B4-0288-49BF-AD46-BF4F33060952}"/>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528102439"/>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A153C2D-5E5B-4CA9-A9C3-C336340FDF0E}"/>
              </a:ext>
            </a:extLst>
          </p:cNvPr>
          <p:cNvSpPr>
            <a:spLocks noGrp="1" noChangeArrowheads="1"/>
          </p:cNvSpPr>
          <p:nvPr>
            <p:ph type="title"/>
          </p:nvPr>
        </p:nvSpPr>
        <p:spPr/>
        <p:txBody>
          <a:bodyPr/>
          <a:lstStyle/>
          <a:p>
            <a:r>
              <a:rPr lang="en-US" altLang="zh-CN"/>
              <a:t>2. </a:t>
            </a:r>
            <a:r>
              <a:rPr lang="zh-CN" altLang="en-US"/>
              <a:t>运行环境</a:t>
            </a:r>
          </a:p>
        </p:txBody>
      </p:sp>
      <p:sp>
        <p:nvSpPr>
          <p:cNvPr id="14339" name="Rectangle 3">
            <a:extLst>
              <a:ext uri="{FF2B5EF4-FFF2-40B4-BE49-F238E27FC236}">
                <a16:creationId xmlns:a16="http://schemas.microsoft.com/office/drawing/2014/main" id="{D2DDDDF4-E604-49DC-89FB-6188694AF06A}"/>
              </a:ext>
            </a:extLst>
          </p:cNvPr>
          <p:cNvSpPr>
            <a:spLocks noGrp="1" noChangeArrowheads="1"/>
          </p:cNvSpPr>
          <p:nvPr>
            <p:ph type="body" idx="1"/>
          </p:nvPr>
        </p:nvSpPr>
        <p:spPr/>
        <p:txBody>
          <a:bodyPr/>
          <a:lstStyle/>
          <a:p>
            <a:r>
              <a:rPr lang="zh-CN" altLang="en-US"/>
              <a:t>第一阶段－多用户系统，在单机环境下运行</a:t>
            </a:r>
          </a:p>
          <a:p>
            <a:r>
              <a:rPr lang="zh-CN" altLang="en-US"/>
              <a:t>第二阶段－能在多种硬件平台和操作系统下运行数据库联网，向分布式系统发展</a:t>
            </a:r>
          </a:p>
          <a:p>
            <a:r>
              <a:rPr lang="zh-CN" altLang="en-US"/>
              <a:t>第三阶段－网络环境下分布式数据库和客户</a:t>
            </a:r>
            <a:r>
              <a:rPr lang="en-US" altLang="zh-CN"/>
              <a:t>/</a:t>
            </a:r>
            <a:r>
              <a:rPr lang="zh-CN" altLang="en-US"/>
              <a:t>服务器结构的数据库系统</a:t>
            </a:r>
          </a:p>
        </p:txBody>
      </p:sp>
      <p:sp>
        <p:nvSpPr>
          <p:cNvPr id="4" name="矩形 3">
            <a:extLst>
              <a:ext uri="{FF2B5EF4-FFF2-40B4-BE49-F238E27FC236}">
                <a16:creationId xmlns:a16="http://schemas.microsoft.com/office/drawing/2014/main" id="{58A34BFB-0B9E-432C-8CBD-25B3973AC61E}"/>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42474B2B-CB8E-447C-AB5D-C04AEC195146}"/>
              </a:ext>
            </a:extLst>
          </p:cNvPr>
          <p:cNvSpPr txBox="1">
            <a:spLocks noChangeArrowheads="1"/>
          </p:cNvSpPr>
          <p:nvPr/>
        </p:nvSpPr>
        <p:spPr bwMode="auto">
          <a:xfrm>
            <a:off x="334963" y="49213"/>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7.1 </a:t>
            </a:r>
            <a:r>
              <a:rPr lang="zh-CN" altLang="en-US" sz="2400" dirty="0">
                <a:solidFill>
                  <a:schemeClr val="bg1"/>
                </a:solidFill>
              </a:rPr>
              <a:t>概述</a:t>
            </a:r>
          </a:p>
        </p:txBody>
      </p:sp>
      <p:sp>
        <p:nvSpPr>
          <p:cNvPr id="6" name="文本框 22">
            <a:extLst>
              <a:ext uri="{FF2B5EF4-FFF2-40B4-BE49-F238E27FC236}">
                <a16:creationId xmlns:a16="http://schemas.microsoft.com/office/drawing/2014/main" id="{63922650-16D9-4882-8B12-E2C100433B59}"/>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834601734"/>
      </p:ext>
    </p:extLst>
  </p:cSld>
  <p:clrMapOvr>
    <a:masterClrMapping/>
  </p:clrMapOvr>
  <p:transition>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9FBDAAC-4A50-4AD9-9FCA-AE3CB4C98BF0}"/>
              </a:ext>
            </a:extLst>
          </p:cNvPr>
          <p:cNvSpPr>
            <a:spLocks noGrp="1" noChangeArrowheads="1"/>
          </p:cNvSpPr>
          <p:nvPr>
            <p:ph type="title"/>
          </p:nvPr>
        </p:nvSpPr>
        <p:spPr/>
        <p:txBody>
          <a:bodyPr/>
          <a:lstStyle/>
          <a:p>
            <a:r>
              <a:rPr lang="en-US" altLang="zh-CN"/>
              <a:t>INGERS</a:t>
            </a:r>
            <a:r>
              <a:rPr lang="zh-CN" altLang="en-US"/>
              <a:t>数据库核心（续）</a:t>
            </a:r>
          </a:p>
        </p:txBody>
      </p:sp>
      <p:sp>
        <p:nvSpPr>
          <p:cNvPr id="97283" name="Rectangle 3">
            <a:extLst>
              <a:ext uri="{FF2B5EF4-FFF2-40B4-BE49-F238E27FC236}">
                <a16:creationId xmlns:a16="http://schemas.microsoft.com/office/drawing/2014/main" id="{B7CF00A4-66C8-4D30-816C-35C6C9725B49}"/>
              </a:ext>
            </a:extLst>
          </p:cNvPr>
          <p:cNvSpPr>
            <a:spLocks noGrp="1" noChangeArrowheads="1"/>
          </p:cNvSpPr>
          <p:nvPr>
            <p:ph type="body" idx="1"/>
          </p:nvPr>
        </p:nvSpPr>
        <p:spPr/>
        <p:txBody>
          <a:bodyPr/>
          <a:lstStyle/>
          <a:p>
            <a:r>
              <a:rPr lang="zh-CN" altLang="en-US" dirty="0"/>
              <a:t>（</a:t>
            </a:r>
            <a:r>
              <a:rPr lang="en-US" altLang="zh-CN" dirty="0"/>
              <a:t>3</a:t>
            </a:r>
            <a:r>
              <a:rPr lang="zh-CN" altLang="en-US" dirty="0"/>
              <a:t>）</a:t>
            </a:r>
            <a:r>
              <a:rPr lang="en-US" altLang="zh-CN" dirty="0"/>
              <a:t>INGERS</a:t>
            </a:r>
            <a:r>
              <a:rPr lang="zh-CN" altLang="en-US" dirty="0"/>
              <a:t>的对象管理</a:t>
            </a:r>
          </a:p>
          <a:p>
            <a:pPr lvl="1"/>
            <a:r>
              <a:rPr lang="zh-CN" altLang="en-US" dirty="0"/>
              <a:t>基于服务器的对象管理技术是由对象管理扩展</a:t>
            </a:r>
            <a:r>
              <a:rPr lang="en-US" altLang="zh-CN" dirty="0"/>
              <a:t>OME</a:t>
            </a:r>
            <a:r>
              <a:rPr lang="zh-CN" altLang="en-US" dirty="0"/>
              <a:t>实现的</a:t>
            </a:r>
          </a:p>
          <a:p>
            <a:pPr lvl="1"/>
            <a:r>
              <a:rPr lang="zh-CN" altLang="en-US" dirty="0"/>
              <a:t>借助</a:t>
            </a:r>
            <a:r>
              <a:rPr lang="en-US" altLang="zh-CN" dirty="0"/>
              <a:t>OME</a:t>
            </a:r>
            <a:r>
              <a:rPr lang="zh-CN" altLang="en-US" dirty="0"/>
              <a:t>，用户可以对</a:t>
            </a:r>
            <a:r>
              <a:rPr lang="en-US" altLang="zh-CN" dirty="0"/>
              <a:t>INGERS</a:t>
            </a:r>
            <a:r>
              <a:rPr lang="zh-CN" altLang="en-US" dirty="0"/>
              <a:t>核心作如下扩充：</a:t>
            </a:r>
          </a:p>
          <a:p>
            <a:pPr lvl="2"/>
            <a:r>
              <a:rPr lang="zh-CN" altLang="en-US" dirty="0"/>
              <a:t>定义新数据类型</a:t>
            </a:r>
          </a:p>
          <a:p>
            <a:pPr lvl="2"/>
            <a:r>
              <a:rPr lang="zh-CN" altLang="en-US" dirty="0"/>
              <a:t>定义函数</a:t>
            </a:r>
          </a:p>
          <a:p>
            <a:pPr lvl="2"/>
            <a:r>
              <a:rPr lang="zh-CN" altLang="en-US" dirty="0"/>
              <a:t>定义操作符</a:t>
            </a:r>
          </a:p>
        </p:txBody>
      </p:sp>
      <p:sp>
        <p:nvSpPr>
          <p:cNvPr id="4" name="矩形 3">
            <a:extLst>
              <a:ext uri="{FF2B5EF4-FFF2-40B4-BE49-F238E27FC236}">
                <a16:creationId xmlns:a16="http://schemas.microsoft.com/office/drawing/2014/main" id="{3BF6FEF3-563F-43E6-96DC-8E27371B8562}"/>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2517E100-53F0-4337-A16E-429947F2541B}"/>
              </a:ext>
            </a:extLst>
          </p:cNvPr>
          <p:cNvSpPr txBox="1">
            <a:spLocks noChangeArrowheads="1"/>
          </p:cNvSpPr>
          <p:nvPr/>
        </p:nvSpPr>
        <p:spPr bwMode="auto">
          <a:xfrm>
            <a:off x="334963" y="49213"/>
            <a:ext cx="1759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7.6 INGGERS</a:t>
            </a:r>
            <a:endParaRPr lang="zh-CN" altLang="en-US" sz="2400" dirty="0">
              <a:solidFill>
                <a:schemeClr val="bg1"/>
              </a:solidFill>
            </a:endParaRPr>
          </a:p>
        </p:txBody>
      </p:sp>
      <p:sp>
        <p:nvSpPr>
          <p:cNvPr id="6" name="文本框 22">
            <a:extLst>
              <a:ext uri="{FF2B5EF4-FFF2-40B4-BE49-F238E27FC236}">
                <a16:creationId xmlns:a16="http://schemas.microsoft.com/office/drawing/2014/main" id="{22F3C0F1-7AD8-41B1-B183-55E6F95B8767}"/>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078588870"/>
      </p:ext>
    </p:extLst>
  </p:cSld>
  <p:clrMapOvr>
    <a:masterClrMapping/>
  </p:clrMapOvr>
  <p:transition>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D9C6A91E-BA4F-4CAA-9362-BB43E06348A1}"/>
              </a:ext>
            </a:extLst>
          </p:cNvPr>
          <p:cNvSpPr>
            <a:spLocks noGrp="1" noChangeArrowheads="1"/>
          </p:cNvSpPr>
          <p:nvPr>
            <p:ph type="title"/>
          </p:nvPr>
        </p:nvSpPr>
        <p:spPr/>
        <p:txBody>
          <a:bodyPr/>
          <a:lstStyle/>
          <a:p>
            <a:r>
              <a:rPr lang="en-US" altLang="zh-CN"/>
              <a:t>4. INGERS</a:t>
            </a:r>
            <a:r>
              <a:rPr lang="zh-CN" altLang="en-US"/>
              <a:t>应用开发工具</a:t>
            </a:r>
          </a:p>
        </p:txBody>
      </p:sp>
      <p:sp>
        <p:nvSpPr>
          <p:cNvPr id="98307" name="Rectangle 3">
            <a:extLst>
              <a:ext uri="{FF2B5EF4-FFF2-40B4-BE49-F238E27FC236}">
                <a16:creationId xmlns:a16="http://schemas.microsoft.com/office/drawing/2014/main" id="{B63C805F-FDFD-4231-AB03-EA9C820F92DE}"/>
              </a:ext>
            </a:extLst>
          </p:cNvPr>
          <p:cNvSpPr>
            <a:spLocks noGrp="1" noChangeArrowheads="1"/>
          </p:cNvSpPr>
          <p:nvPr>
            <p:ph type="body" idx="1"/>
          </p:nvPr>
        </p:nvSpPr>
        <p:spPr/>
        <p:txBody>
          <a:bodyPr/>
          <a:lstStyle/>
          <a:p>
            <a:r>
              <a:rPr lang="zh-CN" altLang="en-US"/>
              <a:t>（</a:t>
            </a:r>
            <a:r>
              <a:rPr lang="en-US" altLang="zh-CN"/>
              <a:t>1</a:t>
            </a:r>
            <a:r>
              <a:rPr lang="zh-CN" altLang="en-US"/>
              <a:t>）</a:t>
            </a:r>
            <a:r>
              <a:rPr lang="en-US" altLang="zh-CN"/>
              <a:t>INGERS/Windows 4GL</a:t>
            </a:r>
          </a:p>
          <a:p>
            <a:pPr lvl="1"/>
            <a:r>
              <a:rPr lang="zh-CN" altLang="en-US"/>
              <a:t>开发图形界面应用程序的第四代语言集成环境</a:t>
            </a:r>
          </a:p>
          <a:p>
            <a:pPr lvl="1"/>
            <a:r>
              <a:rPr lang="zh-CN" altLang="en-US"/>
              <a:t>特性：</a:t>
            </a:r>
          </a:p>
          <a:p>
            <a:pPr lvl="2"/>
            <a:r>
              <a:rPr lang="zh-CN" altLang="en-US"/>
              <a:t>通过面向对象的</a:t>
            </a:r>
            <a:r>
              <a:rPr lang="en-US" altLang="zh-CN"/>
              <a:t>4GL</a:t>
            </a:r>
            <a:r>
              <a:rPr lang="zh-CN" altLang="en-US"/>
              <a:t>和调试器，提高程序员的生产率</a:t>
            </a:r>
          </a:p>
          <a:p>
            <a:pPr lvl="2"/>
            <a:r>
              <a:rPr lang="zh-CN" altLang="en-US"/>
              <a:t>支持多窗口系统的可移植集成环境</a:t>
            </a:r>
          </a:p>
          <a:p>
            <a:pPr lvl="2"/>
            <a:r>
              <a:rPr lang="zh-CN" altLang="en-US"/>
              <a:t>通过建立数据字典， </a:t>
            </a:r>
            <a:r>
              <a:rPr lang="en-US" altLang="zh-CN"/>
              <a:t>INGERS/Windows </a:t>
            </a:r>
            <a:r>
              <a:rPr lang="zh-CN" altLang="en-US"/>
              <a:t>能自动管理所有对象，加快开发建立复杂的应用系统</a:t>
            </a:r>
          </a:p>
        </p:txBody>
      </p:sp>
      <p:sp>
        <p:nvSpPr>
          <p:cNvPr id="4" name="矩形 3">
            <a:extLst>
              <a:ext uri="{FF2B5EF4-FFF2-40B4-BE49-F238E27FC236}">
                <a16:creationId xmlns:a16="http://schemas.microsoft.com/office/drawing/2014/main" id="{08366FA5-6BED-4663-8D08-ECBF5D7D9CD5}"/>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0C096039-7706-4A34-9ACA-51AA6DD5B7CE}"/>
              </a:ext>
            </a:extLst>
          </p:cNvPr>
          <p:cNvSpPr txBox="1">
            <a:spLocks noChangeArrowheads="1"/>
          </p:cNvSpPr>
          <p:nvPr/>
        </p:nvSpPr>
        <p:spPr bwMode="auto">
          <a:xfrm>
            <a:off x="334963" y="49213"/>
            <a:ext cx="1759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7.6 INGGERS</a:t>
            </a:r>
            <a:endParaRPr lang="zh-CN" altLang="en-US" sz="2400" dirty="0">
              <a:solidFill>
                <a:schemeClr val="bg1"/>
              </a:solidFill>
            </a:endParaRPr>
          </a:p>
        </p:txBody>
      </p:sp>
      <p:sp>
        <p:nvSpPr>
          <p:cNvPr id="6" name="文本框 22">
            <a:extLst>
              <a:ext uri="{FF2B5EF4-FFF2-40B4-BE49-F238E27FC236}">
                <a16:creationId xmlns:a16="http://schemas.microsoft.com/office/drawing/2014/main" id="{82C7C251-A9C9-4218-9218-F4D322DFF5A2}"/>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481265212"/>
      </p:ext>
    </p:extLst>
  </p:cSld>
  <p:clrMapOvr>
    <a:masterClrMapping/>
  </p:clrMapOvr>
  <p:transition>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A1082925-1A2C-4861-8C0A-103C2452C84B}"/>
              </a:ext>
            </a:extLst>
          </p:cNvPr>
          <p:cNvSpPr>
            <a:spLocks noGrp="1" noChangeArrowheads="1"/>
          </p:cNvSpPr>
          <p:nvPr>
            <p:ph type="title"/>
          </p:nvPr>
        </p:nvSpPr>
        <p:spPr/>
        <p:txBody>
          <a:bodyPr/>
          <a:lstStyle/>
          <a:p>
            <a:r>
              <a:rPr lang="en-US" altLang="zh-CN"/>
              <a:t>INGERS</a:t>
            </a:r>
            <a:r>
              <a:rPr lang="zh-CN" altLang="en-US"/>
              <a:t>应用开发工具（续）</a:t>
            </a:r>
          </a:p>
        </p:txBody>
      </p:sp>
      <p:sp>
        <p:nvSpPr>
          <p:cNvPr id="99331" name="Rectangle 3">
            <a:extLst>
              <a:ext uri="{FF2B5EF4-FFF2-40B4-BE49-F238E27FC236}">
                <a16:creationId xmlns:a16="http://schemas.microsoft.com/office/drawing/2014/main" id="{A9282F5E-F6B0-45A7-AC6C-A11C0CAB0573}"/>
              </a:ext>
            </a:extLst>
          </p:cNvPr>
          <p:cNvSpPr>
            <a:spLocks noGrp="1" noChangeArrowheads="1"/>
          </p:cNvSpPr>
          <p:nvPr>
            <p:ph type="body" idx="1"/>
          </p:nvPr>
        </p:nvSpPr>
        <p:spPr/>
        <p:txBody>
          <a:bodyPr/>
          <a:lstStyle/>
          <a:p>
            <a:r>
              <a:rPr lang="en-US" altLang="zh-CN"/>
              <a:t>(2)INGERS/Vision</a:t>
            </a:r>
          </a:p>
          <a:p>
            <a:pPr lvl="1"/>
            <a:r>
              <a:rPr lang="zh-CN" altLang="en-US"/>
              <a:t>代码生成器</a:t>
            </a:r>
          </a:p>
          <a:p>
            <a:pPr lvl="1"/>
            <a:r>
              <a:rPr lang="zh-CN" altLang="en-US"/>
              <a:t>减少开发时间，建立灵活的功能强的应用系统，容易维护，增强系统的功能</a:t>
            </a:r>
          </a:p>
          <a:p>
            <a:pPr lvl="1"/>
            <a:r>
              <a:rPr lang="zh-CN" altLang="en-US"/>
              <a:t>支持高级界面特征</a:t>
            </a:r>
          </a:p>
          <a:p>
            <a:pPr lvl="1"/>
            <a:r>
              <a:rPr lang="zh-CN" altLang="en-US"/>
              <a:t>允许用户对自动生成的代码进行调整</a:t>
            </a:r>
          </a:p>
          <a:p>
            <a:pPr lvl="1"/>
            <a:r>
              <a:rPr lang="zh-CN" altLang="en-US"/>
              <a:t>方便移植</a:t>
            </a:r>
          </a:p>
          <a:p>
            <a:pPr lvl="1"/>
            <a:r>
              <a:rPr lang="zh-CN" altLang="en-US"/>
              <a:t>支持</a:t>
            </a:r>
            <a:r>
              <a:rPr lang="en-US" altLang="zh-CN"/>
              <a:t>INGERS</a:t>
            </a:r>
            <a:r>
              <a:rPr lang="zh-CN" altLang="en-US"/>
              <a:t>和非</a:t>
            </a:r>
            <a:r>
              <a:rPr lang="en-US" altLang="zh-CN"/>
              <a:t>INGERS</a:t>
            </a:r>
            <a:r>
              <a:rPr lang="zh-CN" altLang="en-US"/>
              <a:t>数据的存取</a:t>
            </a:r>
          </a:p>
        </p:txBody>
      </p:sp>
      <p:sp>
        <p:nvSpPr>
          <p:cNvPr id="4" name="矩形 3">
            <a:extLst>
              <a:ext uri="{FF2B5EF4-FFF2-40B4-BE49-F238E27FC236}">
                <a16:creationId xmlns:a16="http://schemas.microsoft.com/office/drawing/2014/main" id="{C03C4F10-0BCA-40E6-8D2C-C7E2A8A258F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AEEA4FF5-2D65-4160-A9C1-A85B91F1AD56}"/>
              </a:ext>
            </a:extLst>
          </p:cNvPr>
          <p:cNvSpPr txBox="1">
            <a:spLocks noChangeArrowheads="1"/>
          </p:cNvSpPr>
          <p:nvPr/>
        </p:nvSpPr>
        <p:spPr bwMode="auto">
          <a:xfrm>
            <a:off x="334963" y="49213"/>
            <a:ext cx="1759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7.6 INGGERS</a:t>
            </a:r>
            <a:endParaRPr lang="zh-CN" altLang="en-US" sz="2400" dirty="0">
              <a:solidFill>
                <a:schemeClr val="bg1"/>
              </a:solidFill>
            </a:endParaRPr>
          </a:p>
        </p:txBody>
      </p:sp>
      <p:sp>
        <p:nvSpPr>
          <p:cNvPr id="6" name="文本框 22">
            <a:extLst>
              <a:ext uri="{FF2B5EF4-FFF2-40B4-BE49-F238E27FC236}">
                <a16:creationId xmlns:a16="http://schemas.microsoft.com/office/drawing/2014/main" id="{A3C33C2E-BBF4-4C42-AD35-54009150529F}"/>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297722772"/>
      </p:ext>
    </p:extLst>
  </p:cSld>
  <p:clrMapOvr>
    <a:masterClrMapping/>
  </p:clrMapOvr>
  <p:transition>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CAA8747D-858C-4CC2-8E3E-E9B5865730D8}"/>
              </a:ext>
            </a:extLst>
          </p:cNvPr>
          <p:cNvSpPr>
            <a:spLocks noGrp="1" noChangeArrowheads="1"/>
          </p:cNvSpPr>
          <p:nvPr>
            <p:ph type="title"/>
          </p:nvPr>
        </p:nvSpPr>
        <p:spPr/>
        <p:txBody>
          <a:bodyPr/>
          <a:lstStyle/>
          <a:p>
            <a:r>
              <a:rPr lang="en-US" altLang="zh-CN"/>
              <a:t>INGERS</a:t>
            </a:r>
            <a:r>
              <a:rPr lang="zh-CN" altLang="en-US"/>
              <a:t>应用开发工具（续）</a:t>
            </a:r>
          </a:p>
        </p:txBody>
      </p:sp>
      <p:sp>
        <p:nvSpPr>
          <p:cNvPr id="100355" name="Rectangle 3">
            <a:extLst>
              <a:ext uri="{FF2B5EF4-FFF2-40B4-BE49-F238E27FC236}">
                <a16:creationId xmlns:a16="http://schemas.microsoft.com/office/drawing/2014/main" id="{8C928D84-5770-42C9-ADC0-424F4164B0A0}"/>
              </a:ext>
            </a:extLst>
          </p:cNvPr>
          <p:cNvSpPr>
            <a:spLocks noGrp="1" noChangeArrowheads="1"/>
          </p:cNvSpPr>
          <p:nvPr>
            <p:ph type="body" idx="1"/>
          </p:nvPr>
        </p:nvSpPr>
        <p:spPr>
          <a:xfrm>
            <a:off x="990600" y="1828800"/>
            <a:ext cx="7772400" cy="4552950"/>
          </a:xfrm>
        </p:spPr>
        <p:txBody>
          <a:bodyPr/>
          <a:lstStyle/>
          <a:p>
            <a:r>
              <a:rPr lang="zh-CN" altLang="en-US"/>
              <a:t>（</a:t>
            </a:r>
            <a:r>
              <a:rPr lang="en-US" altLang="zh-CN"/>
              <a:t>3</a:t>
            </a:r>
            <a:r>
              <a:rPr lang="zh-CN" altLang="en-US"/>
              <a:t>） 用户决策支持工具</a:t>
            </a:r>
          </a:p>
          <a:p>
            <a:pPr lvl="1"/>
            <a:r>
              <a:rPr lang="en-US" altLang="zh-CN"/>
              <a:t>GQL</a:t>
            </a:r>
            <a:r>
              <a:rPr lang="zh-CN" altLang="en-US"/>
              <a:t>提供先进的</a:t>
            </a:r>
            <a:r>
              <a:rPr lang="en-US" altLang="zh-CN"/>
              <a:t>point</a:t>
            </a:r>
            <a:r>
              <a:rPr lang="zh-CN" altLang="en-US"/>
              <a:t>－</a:t>
            </a:r>
            <a:r>
              <a:rPr lang="en-US" altLang="zh-CN"/>
              <a:t>and</a:t>
            </a:r>
            <a:r>
              <a:rPr lang="zh-CN" altLang="en-US"/>
              <a:t>－</a:t>
            </a:r>
            <a:r>
              <a:rPr lang="en-US" altLang="zh-CN"/>
              <a:t>click</a:t>
            </a:r>
            <a:r>
              <a:rPr lang="zh-CN" altLang="en-US"/>
              <a:t>窗口界面，允许终端用户从主机</a:t>
            </a:r>
            <a:r>
              <a:rPr lang="en-US" altLang="zh-CN"/>
              <a:t>INGERS</a:t>
            </a:r>
            <a:r>
              <a:rPr lang="zh-CN" altLang="en-US"/>
              <a:t>数据库中检索和更新信息</a:t>
            </a:r>
          </a:p>
          <a:p>
            <a:pPr lvl="1"/>
            <a:r>
              <a:rPr lang="zh-CN" altLang="en-US"/>
              <a:t>利用</a:t>
            </a:r>
            <a:r>
              <a:rPr lang="en-US" altLang="zh-CN"/>
              <a:t>GRAFS</a:t>
            </a:r>
            <a:r>
              <a:rPr lang="zh-CN" altLang="en-US"/>
              <a:t>－</a:t>
            </a:r>
            <a:r>
              <a:rPr lang="en-US" altLang="zh-CN"/>
              <a:t>MAN</a:t>
            </a:r>
            <a:r>
              <a:rPr lang="zh-CN" altLang="en-US"/>
              <a:t>可以很容易地以复杂图形的形式显示和输出数据</a:t>
            </a:r>
          </a:p>
          <a:p>
            <a:pPr lvl="1"/>
            <a:r>
              <a:rPr lang="zh-CN" altLang="en-US"/>
              <a:t>交互性能监控器是专门为</a:t>
            </a:r>
            <a:r>
              <a:rPr lang="en-US" altLang="zh-CN"/>
              <a:t>DBA</a:t>
            </a:r>
            <a:r>
              <a:rPr lang="zh-CN" altLang="en-US"/>
              <a:t>提供的使用程序，用来监控和协调</a:t>
            </a:r>
            <a:r>
              <a:rPr lang="en-US" altLang="zh-CN"/>
              <a:t>INGERS</a:t>
            </a:r>
            <a:r>
              <a:rPr lang="zh-CN" altLang="en-US"/>
              <a:t>的安装和运行</a:t>
            </a:r>
          </a:p>
          <a:p>
            <a:pPr lvl="1"/>
            <a:r>
              <a:rPr lang="zh-CN" altLang="en-US"/>
              <a:t>嵌入式</a:t>
            </a:r>
            <a:r>
              <a:rPr lang="en-US" altLang="zh-CN"/>
              <a:t>SQL</a:t>
            </a:r>
            <a:r>
              <a:rPr lang="zh-CN" altLang="en-US"/>
              <a:t>语言</a:t>
            </a:r>
          </a:p>
        </p:txBody>
      </p:sp>
      <p:sp>
        <p:nvSpPr>
          <p:cNvPr id="4" name="矩形 3">
            <a:extLst>
              <a:ext uri="{FF2B5EF4-FFF2-40B4-BE49-F238E27FC236}">
                <a16:creationId xmlns:a16="http://schemas.microsoft.com/office/drawing/2014/main" id="{B301D241-4C0C-425B-9176-AFEF988D694A}"/>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900C388E-934F-4662-8AE3-4999563E6B7B}"/>
              </a:ext>
            </a:extLst>
          </p:cNvPr>
          <p:cNvSpPr txBox="1">
            <a:spLocks noChangeArrowheads="1"/>
          </p:cNvSpPr>
          <p:nvPr/>
        </p:nvSpPr>
        <p:spPr bwMode="auto">
          <a:xfrm>
            <a:off x="334963" y="49213"/>
            <a:ext cx="1759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7.6 INGGERS</a:t>
            </a:r>
            <a:endParaRPr lang="zh-CN" altLang="en-US" sz="2400" dirty="0">
              <a:solidFill>
                <a:schemeClr val="bg1"/>
              </a:solidFill>
            </a:endParaRPr>
          </a:p>
        </p:txBody>
      </p:sp>
      <p:sp>
        <p:nvSpPr>
          <p:cNvPr id="6" name="文本框 22">
            <a:extLst>
              <a:ext uri="{FF2B5EF4-FFF2-40B4-BE49-F238E27FC236}">
                <a16:creationId xmlns:a16="http://schemas.microsoft.com/office/drawing/2014/main" id="{2C0EBF6C-2393-4803-ABDD-CC1377372CD6}"/>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635142981"/>
      </p:ext>
    </p:extLst>
  </p:cSld>
  <p:clrMapOvr>
    <a:masterClrMapping/>
  </p:clrMapOvr>
  <p:transition>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25710983-CFF0-483E-A292-6DB5D6B0D0DB}"/>
              </a:ext>
            </a:extLst>
          </p:cNvPr>
          <p:cNvSpPr>
            <a:spLocks noGrp="1" noChangeArrowheads="1"/>
          </p:cNvSpPr>
          <p:nvPr>
            <p:ph type="title"/>
          </p:nvPr>
        </p:nvSpPr>
        <p:spPr/>
        <p:txBody>
          <a:bodyPr/>
          <a:lstStyle/>
          <a:p>
            <a:r>
              <a:rPr lang="en-US" altLang="zh-CN"/>
              <a:t>5. INGERS</a:t>
            </a:r>
            <a:r>
              <a:rPr lang="zh-CN" altLang="en-US"/>
              <a:t>的互连产品</a:t>
            </a:r>
          </a:p>
        </p:txBody>
      </p:sp>
      <p:sp>
        <p:nvSpPr>
          <p:cNvPr id="101379" name="Rectangle 3">
            <a:extLst>
              <a:ext uri="{FF2B5EF4-FFF2-40B4-BE49-F238E27FC236}">
                <a16:creationId xmlns:a16="http://schemas.microsoft.com/office/drawing/2014/main" id="{A26DF975-001B-4C66-BA42-C27D3BBAACFF}"/>
              </a:ext>
            </a:extLst>
          </p:cNvPr>
          <p:cNvSpPr>
            <a:spLocks noGrp="1" noChangeArrowheads="1"/>
          </p:cNvSpPr>
          <p:nvPr>
            <p:ph type="body" idx="1"/>
          </p:nvPr>
        </p:nvSpPr>
        <p:spPr>
          <a:xfrm>
            <a:off x="990600" y="1828800"/>
            <a:ext cx="7772400" cy="4264025"/>
          </a:xfrm>
        </p:spPr>
        <p:txBody>
          <a:bodyPr/>
          <a:lstStyle/>
          <a:p>
            <a:r>
              <a:rPr lang="zh-CN" altLang="en-US" dirty="0"/>
              <a:t>（</a:t>
            </a:r>
            <a:r>
              <a:rPr lang="en-US" altLang="zh-CN" dirty="0"/>
              <a:t>1</a:t>
            </a:r>
            <a:r>
              <a:rPr lang="zh-CN" altLang="en-US" dirty="0"/>
              <a:t>）</a:t>
            </a:r>
            <a:r>
              <a:rPr lang="en-US" altLang="zh-CN" dirty="0"/>
              <a:t>INGERS/NET</a:t>
            </a:r>
          </a:p>
          <a:p>
            <a:pPr lvl="1"/>
            <a:r>
              <a:rPr lang="zh-CN" altLang="en-US" dirty="0"/>
              <a:t>基于全局通信的、与</a:t>
            </a:r>
            <a:r>
              <a:rPr lang="en-US" altLang="zh-CN" dirty="0"/>
              <a:t>OSI</a:t>
            </a:r>
            <a:r>
              <a:rPr lang="zh-CN" altLang="en-US" dirty="0"/>
              <a:t>兼容的客户</a:t>
            </a:r>
            <a:r>
              <a:rPr lang="en-US" altLang="zh-CN" dirty="0"/>
              <a:t>/</a:t>
            </a:r>
            <a:r>
              <a:rPr lang="zh-CN" altLang="en-US" dirty="0"/>
              <a:t>服务器通信协议</a:t>
            </a:r>
          </a:p>
          <a:p>
            <a:pPr lvl="1"/>
            <a:r>
              <a:rPr lang="zh-CN" altLang="en-US" dirty="0"/>
              <a:t>特征：</a:t>
            </a:r>
          </a:p>
          <a:p>
            <a:pPr lvl="2"/>
            <a:r>
              <a:rPr lang="zh-CN" altLang="en-US" dirty="0"/>
              <a:t>透明性</a:t>
            </a:r>
          </a:p>
          <a:p>
            <a:pPr lvl="2"/>
            <a:r>
              <a:rPr lang="zh-CN" altLang="en-US" dirty="0"/>
              <a:t>互操作性</a:t>
            </a:r>
          </a:p>
          <a:p>
            <a:pPr lvl="1"/>
            <a:r>
              <a:rPr lang="zh-CN" altLang="en-US" dirty="0"/>
              <a:t>支持众多网络协议</a:t>
            </a:r>
          </a:p>
        </p:txBody>
      </p:sp>
      <p:sp>
        <p:nvSpPr>
          <p:cNvPr id="4" name="矩形 3">
            <a:extLst>
              <a:ext uri="{FF2B5EF4-FFF2-40B4-BE49-F238E27FC236}">
                <a16:creationId xmlns:a16="http://schemas.microsoft.com/office/drawing/2014/main" id="{B20C7B0D-4D9A-4C58-BD3F-970A3BBCB8C7}"/>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553FFB5B-A6E9-4831-94A1-6BCA97F31A05}"/>
              </a:ext>
            </a:extLst>
          </p:cNvPr>
          <p:cNvSpPr txBox="1">
            <a:spLocks noChangeArrowheads="1"/>
          </p:cNvSpPr>
          <p:nvPr/>
        </p:nvSpPr>
        <p:spPr bwMode="auto">
          <a:xfrm>
            <a:off x="334963" y="49213"/>
            <a:ext cx="1759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7.6 INGGERS</a:t>
            </a:r>
            <a:endParaRPr lang="zh-CN" altLang="en-US" sz="2400" dirty="0">
              <a:solidFill>
                <a:schemeClr val="bg1"/>
              </a:solidFill>
            </a:endParaRPr>
          </a:p>
        </p:txBody>
      </p:sp>
      <p:sp>
        <p:nvSpPr>
          <p:cNvPr id="6" name="文本框 22">
            <a:extLst>
              <a:ext uri="{FF2B5EF4-FFF2-40B4-BE49-F238E27FC236}">
                <a16:creationId xmlns:a16="http://schemas.microsoft.com/office/drawing/2014/main" id="{F120E646-054B-4718-9F39-7A7C0A034F83}"/>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3680181562"/>
      </p:ext>
    </p:extLst>
  </p:cSld>
  <p:clrMapOvr>
    <a:masterClrMapping/>
  </p:clrMapOvr>
  <p:transition>
    <p:wip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05D2DD7-A44F-4AD8-A431-FCE325349022}"/>
              </a:ext>
            </a:extLst>
          </p:cNvPr>
          <p:cNvSpPr>
            <a:spLocks noGrp="1" noChangeArrowheads="1"/>
          </p:cNvSpPr>
          <p:nvPr>
            <p:ph type="title"/>
          </p:nvPr>
        </p:nvSpPr>
        <p:spPr/>
        <p:txBody>
          <a:bodyPr/>
          <a:lstStyle/>
          <a:p>
            <a:r>
              <a:rPr lang="en-US" altLang="zh-CN"/>
              <a:t>INGERS</a:t>
            </a:r>
            <a:r>
              <a:rPr lang="zh-CN" altLang="en-US"/>
              <a:t>的互连产品（续）</a:t>
            </a:r>
          </a:p>
        </p:txBody>
      </p:sp>
      <p:sp>
        <p:nvSpPr>
          <p:cNvPr id="102403" name="Rectangle 3">
            <a:extLst>
              <a:ext uri="{FF2B5EF4-FFF2-40B4-BE49-F238E27FC236}">
                <a16:creationId xmlns:a16="http://schemas.microsoft.com/office/drawing/2014/main" id="{D0E5A07C-DF62-4B80-BD06-AFF62975C261}"/>
              </a:ext>
            </a:extLst>
          </p:cNvPr>
          <p:cNvSpPr>
            <a:spLocks noGrp="1" noChangeArrowheads="1"/>
          </p:cNvSpPr>
          <p:nvPr>
            <p:ph type="body" idx="1"/>
          </p:nvPr>
        </p:nvSpPr>
        <p:spPr/>
        <p:txBody>
          <a:bodyPr/>
          <a:lstStyle/>
          <a:p>
            <a:r>
              <a:rPr lang="en-US" altLang="zh-CN"/>
              <a:t>(2) INGERS/Gateway</a:t>
            </a:r>
          </a:p>
          <a:p>
            <a:pPr lvl="1"/>
            <a:r>
              <a:rPr lang="zh-CN" altLang="en-US"/>
              <a:t>存取非</a:t>
            </a:r>
            <a:r>
              <a:rPr lang="en-US" altLang="zh-CN"/>
              <a:t>INGERS</a:t>
            </a:r>
            <a:r>
              <a:rPr lang="zh-CN" altLang="en-US"/>
              <a:t>数据的工具</a:t>
            </a:r>
          </a:p>
          <a:p>
            <a:pPr lvl="1"/>
            <a:r>
              <a:rPr lang="zh-CN" altLang="en-US"/>
              <a:t>能和其它</a:t>
            </a:r>
            <a:r>
              <a:rPr lang="en-US" altLang="zh-CN"/>
              <a:t>INGERS</a:t>
            </a:r>
            <a:r>
              <a:rPr lang="zh-CN" altLang="en-US"/>
              <a:t>开发工具集成</a:t>
            </a:r>
          </a:p>
          <a:p>
            <a:pPr lvl="1"/>
            <a:r>
              <a:rPr lang="zh-CN" altLang="en-US"/>
              <a:t>支持用户在异构环境下开发应用程序，建立决策支持系统</a:t>
            </a:r>
          </a:p>
        </p:txBody>
      </p:sp>
      <p:sp>
        <p:nvSpPr>
          <p:cNvPr id="4" name="矩形 3">
            <a:extLst>
              <a:ext uri="{FF2B5EF4-FFF2-40B4-BE49-F238E27FC236}">
                <a16:creationId xmlns:a16="http://schemas.microsoft.com/office/drawing/2014/main" id="{0D562899-7E3B-46B8-8CD7-BA3D231A0EF4}"/>
              </a:ext>
            </a:extLst>
          </p:cNvPr>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5" name="文本框 22">
            <a:extLst>
              <a:ext uri="{FF2B5EF4-FFF2-40B4-BE49-F238E27FC236}">
                <a16:creationId xmlns:a16="http://schemas.microsoft.com/office/drawing/2014/main" id="{68CE798B-4A4D-4685-A292-479DDCB1D247}"/>
              </a:ext>
            </a:extLst>
          </p:cNvPr>
          <p:cNvSpPr txBox="1">
            <a:spLocks noChangeArrowheads="1"/>
          </p:cNvSpPr>
          <p:nvPr/>
        </p:nvSpPr>
        <p:spPr bwMode="auto">
          <a:xfrm>
            <a:off x="334963" y="49213"/>
            <a:ext cx="1759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en-US" altLang="zh-CN" sz="2400" dirty="0">
                <a:solidFill>
                  <a:schemeClr val="bg1"/>
                </a:solidFill>
              </a:rPr>
              <a:t>7.6 INGGERS</a:t>
            </a:r>
            <a:endParaRPr lang="zh-CN" altLang="en-US" sz="2400" dirty="0">
              <a:solidFill>
                <a:schemeClr val="bg1"/>
              </a:solidFill>
            </a:endParaRPr>
          </a:p>
        </p:txBody>
      </p:sp>
      <p:sp>
        <p:nvSpPr>
          <p:cNvPr id="6" name="文本框 22">
            <a:extLst>
              <a:ext uri="{FF2B5EF4-FFF2-40B4-BE49-F238E27FC236}">
                <a16:creationId xmlns:a16="http://schemas.microsoft.com/office/drawing/2014/main" id="{1849538D-8453-41E7-8046-08F81928FB32}"/>
              </a:ext>
            </a:extLst>
          </p:cNvPr>
          <p:cNvSpPr txBox="1">
            <a:spLocks noChangeArrowheads="1"/>
          </p:cNvSpPr>
          <p:nvPr/>
        </p:nvSpPr>
        <p:spPr bwMode="auto">
          <a:xfrm>
            <a:off x="6055167" y="44598"/>
            <a:ext cx="2866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b="1" dirty="0">
                <a:solidFill>
                  <a:schemeClr val="bg1"/>
                </a:solidFill>
                <a:latin typeface="Heiti SC Light" charset="-122"/>
                <a:ea typeface="Heiti SC Light" charset="-122"/>
                <a:cs typeface="Heiti SC Light" charset="-122"/>
              </a:rPr>
              <a:t>第</a:t>
            </a:r>
            <a:r>
              <a:rPr lang="en-US" altLang="zh-CN" sz="2400" b="1" dirty="0">
                <a:solidFill>
                  <a:schemeClr val="bg1"/>
                </a:solidFill>
                <a:latin typeface="Heiti SC Light" charset="-122"/>
                <a:ea typeface="Heiti SC Light" charset="-122"/>
                <a:cs typeface="Heiti SC Light" charset="-122"/>
              </a:rPr>
              <a:t>7</a:t>
            </a:r>
            <a:r>
              <a:rPr lang="zh-CN" altLang="en-US" sz="2400" b="1" dirty="0">
                <a:solidFill>
                  <a:schemeClr val="bg1"/>
                </a:solidFill>
                <a:latin typeface="Heiti SC Light" charset="-122"/>
                <a:ea typeface="Heiti SC Light" charset="-122"/>
                <a:cs typeface="Heiti SC Light" charset="-122"/>
              </a:rPr>
              <a:t>章 </a:t>
            </a:r>
            <a:r>
              <a:rPr lang="en-US" altLang="zh-CN" sz="2400" b="1" dirty="0">
                <a:solidFill>
                  <a:schemeClr val="bg1"/>
                </a:solidFill>
                <a:latin typeface="Heiti SC Light" charset="-122"/>
                <a:ea typeface="Heiti SC Light" charset="-122"/>
                <a:cs typeface="Heiti SC Light" charset="-122"/>
              </a:rPr>
              <a:t>RDBMS</a:t>
            </a:r>
            <a:r>
              <a:rPr lang="zh-CN" altLang="en-US" sz="2400" b="1" dirty="0">
                <a:solidFill>
                  <a:schemeClr val="bg1"/>
                </a:solidFill>
                <a:latin typeface="Heiti SC Light" charset="-122"/>
                <a:ea typeface="Heiti SC Light" charset="-122"/>
                <a:cs typeface="Heiti SC Light" charset="-122"/>
              </a:rPr>
              <a:t>实例</a:t>
            </a:r>
          </a:p>
        </p:txBody>
      </p:sp>
    </p:spTree>
    <p:extLst>
      <p:ext uri="{BB962C8B-B14F-4D97-AF65-F5344CB8AC3E}">
        <p14:creationId xmlns:p14="http://schemas.microsoft.com/office/powerpoint/2010/main" val="1301543135"/>
      </p:ext>
    </p:extLst>
  </p:cSld>
  <p:clrMapOvr>
    <a:masterClrMapping/>
  </p:clrMapOvr>
  <p:transition>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0" y="0"/>
            <a:ext cx="9144000" cy="557213"/>
          </a:xfrm>
          <a:prstGeom prst="rect">
            <a:avLst/>
          </a:prstGeom>
          <a:solidFill>
            <a:srgbClr val="002060"/>
          </a:solidFill>
          <a:ln>
            <a:noFill/>
          </a:ln>
          <a:effectLst>
            <a:outerShdw blurRad="50800" dist="12700" dir="5400000" algn="t" rotWithShape="0">
              <a:srgbClr val="000000">
                <a:alpha val="39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defRPr/>
            </a:pPr>
            <a:endParaRPr lang="zh-HK" altLang="en-US">
              <a:solidFill>
                <a:schemeClr val="bg1">
                  <a:lumMod val="50000"/>
                </a:schemeClr>
              </a:solidFill>
              <a:latin typeface="+mn-lt"/>
              <a:ea typeface="+mn-ea"/>
            </a:endParaRPr>
          </a:p>
        </p:txBody>
      </p:sp>
      <p:sp>
        <p:nvSpPr>
          <p:cNvPr id="7" name="文本框 22"/>
          <p:cNvSpPr txBox="1">
            <a:spLocks noChangeArrowheads="1"/>
          </p:cNvSpPr>
          <p:nvPr/>
        </p:nvSpPr>
        <p:spPr bwMode="auto">
          <a:xfrm>
            <a:off x="170582" y="4646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新細明體" charset="0"/>
              </a:defRPr>
            </a:lvl1pPr>
            <a:lvl2pPr marL="742950" indent="-285750">
              <a:lnSpc>
                <a:spcPct val="90000"/>
              </a:lnSpc>
              <a:spcBef>
                <a:spcPts val="500"/>
              </a:spcBef>
              <a:buFont typeface="Arial" charset="0"/>
              <a:buChar char="•"/>
              <a:defRPr sz="2400">
                <a:solidFill>
                  <a:schemeClr val="tx1"/>
                </a:solidFill>
                <a:latin typeface="Calibri" charset="0"/>
                <a:ea typeface="新細明體" charset="0"/>
              </a:defRPr>
            </a:lvl2pPr>
            <a:lvl3pPr marL="1143000" indent="-228600">
              <a:lnSpc>
                <a:spcPct val="90000"/>
              </a:lnSpc>
              <a:spcBef>
                <a:spcPts val="500"/>
              </a:spcBef>
              <a:buFont typeface="Arial" charset="0"/>
              <a:buChar char="•"/>
              <a:defRPr sz="2000">
                <a:solidFill>
                  <a:schemeClr val="tx1"/>
                </a:solidFill>
                <a:latin typeface="Calibri" charset="0"/>
                <a:ea typeface="新細明體" charset="0"/>
              </a:defRPr>
            </a:lvl3pPr>
            <a:lvl4pPr marL="1600200" indent="-228600">
              <a:lnSpc>
                <a:spcPct val="90000"/>
              </a:lnSpc>
              <a:spcBef>
                <a:spcPts val="500"/>
              </a:spcBef>
              <a:buFont typeface="Arial" charset="0"/>
              <a:buChar char="•"/>
              <a:defRPr>
                <a:solidFill>
                  <a:schemeClr val="tx1"/>
                </a:solidFill>
                <a:latin typeface="Calibri" charset="0"/>
                <a:ea typeface="新細明體" charset="0"/>
              </a:defRPr>
            </a:lvl4pPr>
            <a:lvl5pPr marL="2057400" indent="-228600">
              <a:lnSpc>
                <a:spcPct val="90000"/>
              </a:lnSpc>
              <a:spcBef>
                <a:spcPts val="500"/>
              </a:spcBef>
              <a:buFont typeface="Arial" charset="0"/>
              <a:buChar char="•"/>
              <a:defRPr>
                <a:solidFill>
                  <a:schemeClr val="tx1"/>
                </a:solidFill>
                <a:latin typeface="Calibri" charset="0"/>
                <a:ea typeface="新細明體"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ea typeface="新細明體" charset="0"/>
              </a:defRPr>
            </a:lvl9pPr>
          </a:lstStyle>
          <a:p>
            <a:pPr>
              <a:lnSpc>
                <a:spcPct val="100000"/>
              </a:lnSpc>
              <a:spcBef>
                <a:spcPct val="0"/>
              </a:spcBef>
              <a:buFontTx/>
              <a:buNone/>
            </a:pPr>
            <a:r>
              <a:rPr lang="zh-CN" altLang="en-US" sz="2400" dirty="0">
                <a:solidFill>
                  <a:schemeClr val="bg1"/>
                </a:solidFill>
              </a:rPr>
              <a:t>致谢</a:t>
            </a:r>
          </a:p>
        </p:txBody>
      </p:sp>
      <p:sp>
        <p:nvSpPr>
          <p:cNvPr id="12" name="文本框 11"/>
          <p:cNvSpPr txBox="1"/>
          <p:nvPr/>
        </p:nvSpPr>
        <p:spPr>
          <a:xfrm>
            <a:off x="2743080" y="2959511"/>
            <a:ext cx="3657840" cy="769441"/>
          </a:xfrm>
          <a:prstGeom prst="rect">
            <a:avLst/>
          </a:prstGeom>
          <a:noFill/>
        </p:spPr>
        <p:txBody>
          <a:bodyPr wrap="square" rtlCol="0">
            <a:spAutoFit/>
          </a:bodyPr>
          <a:lstStyle/>
          <a:p>
            <a:pPr algn="ctr"/>
            <a:r>
              <a:rPr kumimoji="1" lang="zh-CN" altLang="en-US" sz="4400" b="1" dirty="0">
                <a:latin typeface="Heiti SC Light" charset="-122"/>
                <a:ea typeface="Heiti SC Light" charset="-122"/>
                <a:cs typeface="Heiti SC Light" charset="-122"/>
                <a:sym typeface="Wingdings"/>
              </a:rPr>
              <a:t>谢谢大家！</a:t>
            </a:r>
          </a:p>
        </p:txBody>
      </p:sp>
    </p:spTree>
    <p:extLst>
      <p:ext uri="{BB962C8B-B14F-4D97-AF65-F5344CB8AC3E}">
        <p14:creationId xmlns:p14="http://schemas.microsoft.com/office/powerpoint/2010/main" val="1338192594"/>
      </p:ext>
    </p:extLst>
  </p:cSld>
  <p:clrMapOvr>
    <a:masterClrMapping/>
  </p:clrMapOvr>
  <p:transition>
    <p:wipe/>
  </p:transition>
</p:sld>
</file>

<file path=ppt/theme/theme1.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21583</TotalTime>
  <Words>5953</Words>
  <Application>Microsoft Office PowerPoint</Application>
  <PresentationFormat>全屏显示(4:3)</PresentationFormat>
  <Paragraphs>824</Paragraphs>
  <Slides>96</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96</vt:i4>
      </vt:variant>
    </vt:vector>
  </HeadingPairs>
  <TitlesOfParts>
    <vt:vector size="108" baseType="lpstr">
      <vt:lpstr>Heiti SC Light</vt:lpstr>
      <vt:lpstr>新細明體</vt:lpstr>
      <vt:lpstr>华文细黑</vt:lpstr>
      <vt:lpstr>宋体</vt:lpstr>
      <vt:lpstr>微软雅黑</vt:lpstr>
      <vt:lpstr>Arial</vt:lpstr>
      <vt:lpstr>Calibri</vt:lpstr>
      <vt:lpstr>Calibri Light</vt:lpstr>
      <vt:lpstr>Monotype Sorts</vt:lpstr>
      <vt:lpstr>Times New Roman</vt:lpstr>
      <vt:lpstr>Wingdings</vt:lpstr>
      <vt:lpstr>3_Office 主题</vt:lpstr>
      <vt:lpstr>PowerPoint 演示文稿</vt:lpstr>
      <vt:lpstr>第7章 关系数据库管理系统实例</vt:lpstr>
      <vt:lpstr>第7章 关系数据库管理系统实例</vt:lpstr>
      <vt:lpstr>7.1 关系数据库管理系统产品概述</vt:lpstr>
      <vt:lpstr>关系数据库管理系统产品概述（续）</vt:lpstr>
      <vt:lpstr>PowerPoint 演示文稿</vt:lpstr>
      <vt:lpstr>关系数据库管理系统产品概述（续）</vt:lpstr>
      <vt:lpstr>1.对关系模型的支持</vt:lpstr>
      <vt:lpstr>2. 运行环境</vt:lpstr>
      <vt:lpstr>3. RDBMS系统构成</vt:lpstr>
      <vt:lpstr>RDBMS系统构成（续）</vt:lpstr>
      <vt:lpstr>4. 对应用的支持</vt:lpstr>
      <vt:lpstr>第7章 关系数据库管理系统实例</vt:lpstr>
      <vt:lpstr>7.2 ORACLE</vt:lpstr>
      <vt:lpstr>1. Oracle公司简介</vt:lpstr>
      <vt:lpstr>2. ORACLE 关系数据库产品</vt:lpstr>
      <vt:lpstr>3. ORACLE数据库服务器产品</vt:lpstr>
      <vt:lpstr>ORACLE数据库服务器产品（续）</vt:lpstr>
      <vt:lpstr>4. ORACLE工具</vt:lpstr>
      <vt:lpstr>ORACLE工具（续）</vt:lpstr>
      <vt:lpstr>ORACLE工具（续）</vt:lpstr>
      <vt:lpstr>ORACLE工具（续）</vt:lpstr>
      <vt:lpstr>ORACLE工具（续）</vt:lpstr>
      <vt:lpstr>ORACLE工具（续）</vt:lpstr>
      <vt:lpstr>ORACLE工具（续）</vt:lpstr>
      <vt:lpstr>5. ORACLE连接产品</vt:lpstr>
      <vt:lpstr>ORACLE连接产品（续）</vt:lpstr>
      <vt:lpstr>ORACLE连接产品（续）</vt:lpstr>
      <vt:lpstr>6. ORACLE的数据仓库解决方案</vt:lpstr>
      <vt:lpstr>7. ORACLE的Internet解决方案</vt:lpstr>
      <vt:lpstr>ORACLE的Internet解决方案（续）</vt:lpstr>
      <vt:lpstr>第7章 关系数据库管理系统实例</vt:lpstr>
      <vt:lpstr>7.3 SYBASE</vt:lpstr>
      <vt:lpstr>1. Sybase公司简介</vt:lpstr>
      <vt:lpstr>2. SYBASE关系数据库产品</vt:lpstr>
      <vt:lpstr>SYBASE关系数据库产品（续）</vt:lpstr>
      <vt:lpstr>SYBASE关系数据库产品（续）</vt:lpstr>
      <vt:lpstr>SYBASE关系数据库产品（续）</vt:lpstr>
      <vt:lpstr>SYBASE关系数据库产品（续）</vt:lpstr>
      <vt:lpstr>4. SYBASE开发工具</vt:lpstr>
      <vt:lpstr>SYBASE开发工具（续）</vt:lpstr>
      <vt:lpstr>SYBASE开发工具（续）</vt:lpstr>
      <vt:lpstr>5. SYBASE中间件</vt:lpstr>
      <vt:lpstr>SYBASE中间件（续）</vt:lpstr>
      <vt:lpstr>SYBASE中间件（续）</vt:lpstr>
      <vt:lpstr>SYBASE中间件（续）</vt:lpstr>
      <vt:lpstr>6. SYBASE的数据仓库解决方案</vt:lpstr>
      <vt:lpstr>7. SYBASE的Internet解决方案</vt:lpstr>
      <vt:lpstr>第7章 关系数据库管理系统实例</vt:lpstr>
      <vt:lpstr>7.4  INFORMIX</vt:lpstr>
      <vt:lpstr>1. Informix公司简介</vt:lpstr>
      <vt:lpstr>Informix公司简介（续）</vt:lpstr>
      <vt:lpstr>2. INFORMIX产品系列</vt:lpstr>
      <vt:lpstr>3. 数据库服务器</vt:lpstr>
      <vt:lpstr>数据库服务器（续）</vt:lpstr>
      <vt:lpstr>数据库服务器（续）</vt:lpstr>
      <vt:lpstr>数据库服务器（续）</vt:lpstr>
      <vt:lpstr>4. INFORMIX工具</vt:lpstr>
      <vt:lpstr>INFORMIX工具（续）</vt:lpstr>
      <vt:lpstr>INFORMIX工具（续）</vt:lpstr>
      <vt:lpstr>INFORMIX工具（续）</vt:lpstr>
      <vt:lpstr>INFORMIX工具（续）</vt:lpstr>
      <vt:lpstr>INFORMIX工具（续）</vt:lpstr>
      <vt:lpstr>5. 连接软件</vt:lpstr>
      <vt:lpstr>连接软件（续）</vt:lpstr>
      <vt:lpstr>连接软件（续）</vt:lpstr>
      <vt:lpstr>6. INFORMIX的数据仓库解决方案</vt:lpstr>
      <vt:lpstr>7. 的Internet解决方案</vt:lpstr>
      <vt:lpstr>第7章 关系数据库管理系统实例</vt:lpstr>
      <vt:lpstr>7.5 DB2</vt:lpstr>
      <vt:lpstr>1. DB2产品简介</vt:lpstr>
      <vt:lpstr>2. DB2公共服务器</vt:lpstr>
      <vt:lpstr>DB2公共服务器（续）</vt:lpstr>
      <vt:lpstr>DB2公共服务器（续）</vt:lpstr>
      <vt:lpstr>3. 工具产品</vt:lpstr>
      <vt:lpstr>工具产品（续）</vt:lpstr>
      <vt:lpstr>工具产品（续）</vt:lpstr>
      <vt:lpstr>工具产品（续）</vt:lpstr>
      <vt:lpstr>4. 互连产品</vt:lpstr>
      <vt:lpstr>5. DB2的数据仓库解决方案</vt:lpstr>
      <vt:lpstr>DB2的数据仓库解决方案（续）</vt:lpstr>
      <vt:lpstr>6. DB2的Internet解决方案</vt:lpstr>
      <vt:lpstr>第7章 关系数据库管理系统实例</vt:lpstr>
      <vt:lpstr>7.6 INGERS</vt:lpstr>
      <vt:lpstr>1. INGERS公司简介</vt:lpstr>
      <vt:lpstr>2. INGERS关系数据库产品</vt:lpstr>
      <vt:lpstr>3. INGERS数据库核心</vt:lpstr>
      <vt:lpstr>INGERS数据库核心（续）</vt:lpstr>
      <vt:lpstr>INGERS数据库核心（续）</vt:lpstr>
      <vt:lpstr>INGERS数据库核心（续）</vt:lpstr>
      <vt:lpstr>4. INGERS应用开发工具</vt:lpstr>
      <vt:lpstr>INGERS应用开发工具（续）</vt:lpstr>
      <vt:lpstr>INGERS应用开发工具（续）</vt:lpstr>
      <vt:lpstr>5. INGERS的互连产品</vt:lpstr>
      <vt:lpstr>INGERS的互连产品（续）</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dc:description>第一PPT模板网-WWW.1PPT.COM</dc:description>
  <cp:lastModifiedBy>jingfeizw</cp:lastModifiedBy>
  <cp:revision>2517</cp:revision>
  <dcterms:created xsi:type="dcterms:W3CDTF">2017-03-02T07:41:33Z</dcterms:created>
  <dcterms:modified xsi:type="dcterms:W3CDTF">2018-06-09T08:29:09Z</dcterms:modified>
</cp:coreProperties>
</file>