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2"/>
  </p:notesMasterIdLst>
  <p:sldIdLst>
    <p:sldId id="481" r:id="rId2"/>
    <p:sldId id="644" r:id="rId3"/>
    <p:sldId id="790" r:id="rId4"/>
    <p:sldId id="799" r:id="rId5"/>
    <p:sldId id="800" r:id="rId6"/>
    <p:sldId id="643" r:id="rId7"/>
    <p:sldId id="801" r:id="rId8"/>
    <p:sldId id="645" r:id="rId9"/>
    <p:sldId id="751" r:id="rId10"/>
    <p:sldId id="802" r:id="rId11"/>
    <p:sldId id="674" r:id="rId12"/>
    <p:sldId id="678" r:id="rId13"/>
    <p:sldId id="680" r:id="rId14"/>
    <p:sldId id="679" r:id="rId15"/>
    <p:sldId id="675" r:id="rId16"/>
    <p:sldId id="772" r:id="rId17"/>
    <p:sldId id="681" r:id="rId18"/>
    <p:sldId id="676" r:id="rId19"/>
    <p:sldId id="677" r:id="rId20"/>
    <p:sldId id="684" r:id="rId21"/>
    <p:sldId id="688" r:id="rId22"/>
    <p:sldId id="689" r:id="rId23"/>
    <p:sldId id="792" r:id="rId24"/>
    <p:sldId id="749" r:id="rId25"/>
    <p:sldId id="690" r:id="rId26"/>
    <p:sldId id="691" r:id="rId27"/>
    <p:sldId id="692" r:id="rId28"/>
    <p:sldId id="693" r:id="rId29"/>
    <p:sldId id="694" r:id="rId30"/>
    <p:sldId id="704" r:id="rId31"/>
    <p:sldId id="705" r:id="rId32"/>
    <p:sldId id="709" r:id="rId33"/>
    <p:sldId id="711" r:id="rId34"/>
    <p:sldId id="708" r:id="rId35"/>
    <p:sldId id="712" r:id="rId36"/>
    <p:sldId id="776" r:id="rId37"/>
    <p:sldId id="713" r:id="rId38"/>
    <p:sldId id="710" r:id="rId39"/>
    <p:sldId id="714" r:id="rId40"/>
    <p:sldId id="715" r:id="rId41"/>
    <p:sldId id="777" r:id="rId42"/>
    <p:sldId id="803" r:id="rId43"/>
    <p:sldId id="707" r:id="rId44"/>
    <p:sldId id="720" r:id="rId45"/>
    <p:sldId id="721" r:id="rId46"/>
    <p:sldId id="723" r:id="rId47"/>
    <p:sldId id="724" r:id="rId48"/>
    <p:sldId id="725" r:id="rId49"/>
    <p:sldId id="726" r:id="rId50"/>
    <p:sldId id="727" r:id="rId51"/>
    <p:sldId id="728" r:id="rId52"/>
    <p:sldId id="729" r:id="rId53"/>
    <p:sldId id="730" r:id="rId54"/>
    <p:sldId id="731" r:id="rId55"/>
    <p:sldId id="732" r:id="rId56"/>
    <p:sldId id="787" r:id="rId57"/>
    <p:sldId id="733" r:id="rId58"/>
    <p:sldId id="786" r:id="rId59"/>
    <p:sldId id="734" r:id="rId60"/>
    <p:sldId id="735" r:id="rId61"/>
    <p:sldId id="796" r:id="rId62"/>
    <p:sldId id="797" r:id="rId63"/>
    <p:sldId id="736" r:id="rId64"/>
    <p:sldId id="737" r:id="rId65"/>
    <p:sldId id="722" r:id="rId66"/>
    <p:sldId id="738" r:id="rId67"/>
    <p:sldId id="798" r:id="rId68"/>
    <p:sldId id="788" r:id="rId69"/>
    <p:sldId id="739" r:id="rId70"/>
    <p:sldId id="789" r:id="rId71"/>
    <p:sldId id="740" r:id="rId72"/>
    <p:sldId id="741" r:id="rId73"/>
    <p:sldId id="745" r:id="rId74"/>
    <p:sldId id="746" r:id="rId75"/>
    <p:sldId id="804" r:id="rId76"/>
    <p:sldId id="805" r:id="rId77"/>
    <p:sldId id="806" r:id="rId78"/>
    <p:sldId id="807" r:id="rId79"/>
    <p:sldId id="808" r:id="rId80"/>
    <p:sldId id="809" r:id="rId81"/>
    <p:sldId id="810" r:id="rId82"/>
    <p:sldId id="811" r:id="rId83"/>
    <p:sldId id="812" r:id="rId84"/>
    <p:sldId id="813" r:id="rId85"/>
    <p:sldId id="814" r:id="rId86"/>
    <p:sldId id="815" r:id="rId87"/>
    <p:sldId id="816" r:id="rId88"/>
    <p:sldId id="817" r:id="rId89"/>
    <p:sldId id="818" r:id="rId90"/>
    <p:sldId id="819" r:id="rId91"/>
    <p:sldId id="820" r:id="rId92"/>
    <p:sldId id="821" r:id="rId93"/>
    <p:sldId id="822" r:id="rId94"/>
    <p:sldId id="823" r:id="rId95"/>
    <p:sldId id="824" r:id="rId96"/>
    <p:sldId id="825" r:id="rId97"/>
    <p:sldId id="826" r:id="rId98"/>
    <p:sldId id="827" r:id="rId99"/>
    <p:sldId id="828" r:id="rId100"/>
    <p:sldId id="829" r:id="rId101"/>
    <p:sldId id="830" r:id="rId102"/>
    <p:sldId id="831" r:id="rId103"/>
    <p:sldId id="832" r:id="rId104"/>
    <p:sldId id="833" r:id="rId105"/>
    <p:sldId id="834" r:id="rId106"/>
    <p:sldId id="835" r:id="rId107"/>
    <p:sldId id="836" r:id="rId108"/>
    <p:sldId id="837" r:id="rId109"/>
    <p:sldId id="838" r:id="rId110"/>
    <p:sldId id="839" r:id="rId111"/>
    <p:sldId id="840" r:id="rId112"/>
    <p:sldId id="841" r:id="rId113"/>
    <p:sldId id="842" r:id="rId114"/>
    <p:sldId id="843" r:id="rId115"/>
    <p:sldId id="844" r:id="rId116"/>
    <p:sldId id="845" r:id="rId117"/>
    <p:sldId id="846" r:id="rId118"/>
    <p:sldId id="847" r:id="rId119"/>
    <p:sldId id="848" r:id="rId120"/>
    <p:sldId id="849" r:id="rId121"/>
    <p:sldId id="850" r:id="rId122"/>
    <p:sldId id="851" r:id="rId123"/>
    <p:sldId id="852" r:id="rId124"/>
    <p:sldId id="853" r:id="rId125"/>
    <p:sldId id="854" r:id="rId126"/>
    <p:sldId id="855" r:id="rId127"/>
    <p:sldId id="856" r:id="rId128"/>
    <p:sldId id="857" r:id="rId129"/>
    <p:sldId id="858" r:id="rId130"/>
    <p:sldId id="859" r:id="rId131"/>
    <p:sldId id="860" r:id="rId132"/>
    <p:sldId id="861" r:id="rId133"/>
    <p:sldId id="862" r:id="rId134"/>
    <p:sldId id="863" r:id="rId135"/>
    <p:sldId id="864" r:id="rId136"/>
    <p:sldId id="865" r:id="rId137"/>
    <p:sldId id="866" r:id="rId138"/>
    <p:sldId id="867" r:id="rId139"/>
    <p:sldId id="868" r:id="rId140"/>
    <p:sldId id="869" r:id="rId141"/>
    <p:sldId id="870" r:id="rId142"/>
    <p:sldId id="871" r:id="rId143"/>
    <p:sldId id="872" r:id="rId144"/>
    <p:sldId id="873" r:id="rId145"/>
    <p:sldId id="874" r:id="rId146"/>
    <p:sldId id="875" r:id="rId147"/>
    <p:sldId id="876" r:id="rId148"/>
    <p:sldId id="877" r:id="rId149"/>
    <p:sldId id="878" r:id="rId150"/>
    <p:sldId id="879" r:id="rId151"/>
    <p:sldId id="880" r:id="rId152"/>
    <p:sldId id="881" r:id="rId153"/>
    <p:sldId id="882" r:id="rId154"/>
    <p:sldId id="883" r:id="rId155"/>
    <p:sldId id="884" r:id="rId156"/>
    <p:sldId id="885" r:id="rId157"/>
    <p:sldId id="886" r:id="rId158"/>
    <p:sldId id="959" r:id="rId159"/>
    <p:sldId id="960" r:id="rId160"/>
    <p:sldId id="961" r:id="rId161"/>
    <p:sldId id="962" r:id="rId162"/>
    <p:sldId id="963" r:id="rId163"/>
    <p:sldId id="964" r:id="rId164"/>
    <p:sldId id="965" r:id="rId165"/>
    <p:sldId id="966" r:id="rId166"/>
    <p:sldId id="967" r:id="rId167"/>
    <p:sldId id="968" r:id="rId168"/>
    <p:sldId id="969" r:id="rId169"/>
    <p:sldId id="970" r:id="rId170"/>
    <p:sldId id="971" r:id="rId171"/>
    <p:sldId id="972" r:id="rId172"/>
    <p:sldId id="887" r:id="rId173"/>
    <p:sldId id="888" r:id="rId174"/>
    <p:sldId id="889" r:id="rId175"/>
    <p:sldId id="890" r:id="rId176"/>
    <p:sldId id="891" r:id="rId177"/>
    <p:sldId id="892" r:id="rId178"/>
    <p:sldId id="893" r:id="rId179"/>
    <p:sldId id="894" r:id="rId180"/>
    <p:sldId id="895" r:id="rId181"/>
    <p:sldId id="896" r:id="rId182"/>
    <p:sldId id="897" r:id="rId183"/>
    <p:sldId id="898" r:id="rId184"/>
    <p:sldId id="899" r:id="rId185"/>
    <p:sldId id="900" r:id="rId186"/>
    <p:sldId id="901" r:id="rId187"/>
    <p:sldId id="902" r:id="rId188"/>
    <p:sldId id="903" r:id="rId189"/>
    <p:sldId id="904" r:id="rId190"/>
    <p:sldId id="905" r:id="rId191"/>
    <p:sldId id="906" r:id="rId192"/>
    <p:sldId id="907" r:id="rId193"/>
    <p:sldId id="908" r:id="rId194"/>
    <p:sldId id="909" r:id="rId195"/>
    <p:sldId id="910" r:id="rId196"/>
    <p:sldId id="911" r:id="rId197"/>
    <p:sldId id="912" r:id="rId198"/>
    <p:sldId id="913" r:id="rId199"/>
    <p:sldId id="914" r:id="rId200"/>
    <p:sldId id="915" r:id="rId201"/>
    <p:sldId id="916" r:id="rId202"/>
    <p:sldId id="917" r:id="rId203"/>
    <p:sldId id="918" r:id="rId204"/>
    <p:sldId id="919" r:id="rId205"/>
    <p:sldId id="920" r:id="rId206"/>
    <p:sldId id="921" r:id="rId207"/>
    <p:sldId id="922" r:id="rId208"/>
    <p:sldId id="923" r:id="rId209"/>
    <p:sldId id="924" r:id="rId210"/>
    <p:sldId id="925" r:id="rId211"/>
    <p:sldId id="926" r:id="rId212"/>
    <p:sldId id="927" r:id="rId213"/>
    <p:sldId id="928" r:id="rId214"/>
    <p:sldId id="929" r:id="rId215"/>
    <p:sldId id="930" r:id="rId216"/>
    <p:sldId id="931" r:id="rId217"/>
    <p:sldId id="932" r:id="rId218"/>
    <p:sldId id="933" r:id="rId219"/>
    <p:sldId id="934" r:id="rId220"/>
    <p:sldId id="935" r:id="rId221"/>
    <p:sldId id="936" r:id="rId222"/>
    <p:sldId id="937" r:id="rId223"/>
    <p:sldId id="938" r:id="rId224"/>
    <p:sldId id="939" r:id="rId225"/>
    <p:sldId id="940" r:id="rId226"/>
    <p:sldId id="941" r:id="rId227"/>
    <p:sldId id="942" r:id="rId228"/>
    <p:sldId id="943" r:id="rId229"/>
    <p:sldId id="944" r:id="rId230"/>
    <p:sldId id="945" r:id="rId231"/>
    <p:sldId id="946" r:id="rId232"/>
    <p:sldId id="947" r:id="rId233"/>
    <p:sldId id="948" r:id="rId234"/>
    <p:sldId id="949" r:id="rId235"/>
    <p:sldId id="950" r:id="rId236"/>
    <p:sldId id="951" r:id="rId237"/>
    <p:sldId id="952" r:id="rId238"/>
    <p:sldId id="953" r:id="rId239"/>
    <p:sldId id="954" r:id="rId240"/>
    <p:sldId id="955" r:id="rId241"/>
    <p:sldId id="956" r:id="rId242"/>
    <p:sldId id="957" r:id="rId243"/>
    <p:sldId id="958" r:id="rId244"/>
    <p:sldId id="973" r:id="rId245"/>
    <p:sldId id="974" r:id="rId246"/>
    <p:sldId id="975" r:id="rId247"/>
    <p:sldId id="976" r:id="rId248"/>
    <p:sldId id="977" r:id="rId249"/>
    <p:sldId id="978" r:id="rId250"/>
    <p:sldId id="979" r:id="rId251"/>
    <p:sldId id="980" r:id="rId252"/>
    <p:sldId id="981" r:id="rId253"/>
    <p:sldId id="982" r:id="rId254"/>
    <p:sldId id="983" r:id="rId255"/>
    <p:sldId id="984" r:id="rId256"/>
    <p:sldId id="985" r:id="rId257"/>
    <p:sldId id="986" r:id="rId258"/>
    <p:sldId id="987" r:id="rId259"/>
    <p:sldId id="988" r:id="rId260"/>
    <p:sldId id="989" r:id="rId261"/>
    <p:sldId id="990" r:id="rId262"/>
    <p:sldId id="991" r:id="rId263"/>
    <p:sldId id="992" r:id="rId264"/>
    <p:sldId id="993" r:id="rId265"/>
    <p:sldId id="994" r:id="rId266"/>
    <p:sldId id="995" r:id="rId267"/>
    <p:sldId id="996" r:id="rId268"/>
    <p:sldId id="997" r:id="rId269"/>
    <p:sldId id="998" r:id="rId270"/>
    <p:sldId id="999" r:id="rId271"/>
    <p:sldId id="1000" r:id="rId272"/>
    <p:sldId id="1001" r:id="rId273"/>
    <p:sldId id="1002" r:id="rId274"/>
    <p:sldId id="1003" r:id="rId275"/>
    <p:sldId id="1004" r:id="rId276"/>
    <p:sldId id="1005" r:id="rId277"/>
    <p:sldId id="1006" r:id="rId278"/>
    <p:sldId id="1007" r:id="rId279"/>
    <p:sldId id="1008" r:id="rId280"/>
    <p:sldId id="1009" r:id="rId281"/>
    <p:sldId id="1010" r:id="rId282"/>
    <p:sldId id="1011" r:id="rId283"/>
    <p:sldId id="1012" r:id="rId284"/>
    <p:sldId id="1013" r:id="rId285"/>
    <p:sldId id="1014" r:id="rId286"/>
    <p:sldId id="1015" r:id="rId287"/>
    <p:sldId id="1016" r:id="rId288"/>
    <p:sldId id="1017" r:id="rId289"/>
    <p:sldId id="1018" r:id="rId290"/>
    <p:sldId id="1019" r:id="rId291"/>
    <p:sldId id="1020" r:id="rId292"/>
    <p:sldId id="1021" r:id="rId293"/>
    <p:sldId id="1022" r:id="rId294"/>
    <p:sldId id="1023" r:id="rId295"/>
    <p:sldId id="1024" r:id="rId296"/>
    <p:sldId id="1025" r:id="rId297"/>
    <p:sldId id="1026" r:id="rId298"/>
    <p:sldId id="1027" r:id="rId299"/>
    <p:sldId id="1028" r:id="rId300"/>
    <p:sldId id="1029" r:id="rId301"/>
    <p:sldId id="1030" r:id="rId302"/>
    <p:sldId id="1031" r:id="rId303"/>
    <p:sldId id="1032" r:id="rId304"/>
    <p:sldId id="1033" r:id="rId305"/>
    <p:sldId id="1034" r:id="rId306"/>
    <p:sldId id="1035" r:id="rId307"/>
    <p:sldId id="1036" r:id="rId308"/>
    <p:sldId id="1037" r:id="rId309"/>
    <p:sldId id="1038" r:id="rId310"/>
    <p:sldId id="1039" r:id="rId311"/>
    <p:sldId id="1040" r:id="rId312"/>
    <p:sldId id="1041" r:id="rId313"/>
    <p:sldId id="1042" r:id="rId314"/>
    <p:sldId id="1043" r:id="rId315"/>
    <p:sldId id="1044" r:id="rId316"/>
    <p:sldId id="1045" r:id="rId317"/>
    <p:sldId id="1046" r:id="rId318"/>
    <p:sldId id="1047" r:id="rId319"/>
    <p:sldId id="1048" r:id="rId320"/>
    <p:sldId id="1049" r:id="rId321"/>
    <p:sldId id="1050" r:id="rId322"/>
    <p:sldId id="1051" r:id="rId323"/>
    <p:sldId id="1052" r:id="rId324"/>
    <p:sldId id="1053" r:id="rId325"/>
    <p:sldId id="1054" r:id="rId326"/>
    <p:sldId id="1055" r:id="rId327"/>
    <p:sldId id="1056" r:id="rId328"/>
    <p:sldId id="1057" r:id="rId329"/>
    <p:sldId id="1058" r:id="rId330"/>
    <p:sldId id="1059" r:id="rId331"/>
    <p:sldId id="1060" r:id="rId332"/>
    <p:sldId id="1061" r:id="rId333"/>
    <p:sldId id="1062" r:id="rId334"/>
    <p:sldId id="1063" r:id="rId335"/>
    <p:sldId id="1064" r:id="rId336"/>
    <p:sldId id="1065" r:id="rId337"/>
    <p:sldId id="1066" r:id="rId338"/>
    <p:sldId id="1067" r:id="rId339"/>
    <p:sldId id="1068" r:id="rId340"/>
    <p:sldId id="416" r:id="rId341"/>
  </p:sldIdLst>
  <p:sldSz cx="9144000" cy="6858000" type="screen4x3"/>
  <p:notesSz cx="6858000" cy="9144000"/>
  <p:defaultTextStyle>
    <a:defPPr>
      <a:defRPr lang="zh-HK"/>
    </a:defPPr>
    <a:lvl1pPr algn="l" rtl="0" eaLnBrk="0" fontAlgn="base" hangingPunct="0">
      <a:spcBef>
        <a:spcPct val="0"/>
      </a:spcBef>
      <a:spcAft>
        <a:spcPct val="0"/>
      </a:spcAft>
      <a:defRPr kern="1200">
        <a:solidFill>
          <a:schemeClr val="tx1"/>
        </a:solidFill>
        <a:latin typeface="Calibri" charset="0"/>
        <a:ea typeface="新細明體" charset="0"/>
        <a:cs typeface="+mn-cs"/>
      </a:defRPr>
    </a:lvl1pPr>
    <a:lvl2pPr marL="457200" algn="l" rtl="0" eaLnBrk="0" fontAlgn="base" hangingPunct="0">
      <a:spcBef>
        <a:spcPct val="0"/>
      </a:spcBef>
      <a:spcAft>
        <a:spcPct val="0"/>
      </a:spcAft>
      <a:defRPr kern="1200">
        <a:solidFill>
          <a:schemeClr val="tx1"/>
        </a:solidFill>
        <a:latin typeface="Calibri" charset="0"/>
        <a:ea typeface="新細明體" charset="0"/>
        <a:cs typeface="+mn-cs"/>
      </a:defRPr>
    </a:lvl2pPr>
    <a:lvl3pPr marL="914400" algn="l" rtl="0" eaLnBrk="0" fontAlgn="base" hangingPunct="0">
      <a:spcBef>
        <a:spcPct val="0"/>
      </a:spcBef>
      <a:spcAft>
        <a:spcPct val="0"/>
      </a:spcAft>
      <a:defRPr kern="1200">
        <a:solidFill>
          <a:schemeClr val="tx1"/>
        </a:solidFill>
        <a:latin typeface="Calibri" charset="0"/>
        <a:ea typeface="新細明體" charset="0"/>
        <a:cs typeface="+mn-cs"/>
      </a:defRPr>
    </a:lvl3pPr>
    <a:lvl4pPr marL="1371600" algn="l" rtl="0" eaLnBrk="0" fontAlgn="base" hangingPunct="0">
      <a:spcBef>
        <a:spcPct val="0"/>
      </a:spcBef>
      <a:spcAft>
        <a:spcPct val="0"/>
      </a:spcAft>
      <a:defRPr kern="1200">
        <a:solidFill>
          <a:schemeClr val="tx1"/>
        </a:solidFill>
        <a:latin typeface="Calibri" charset="0"/>
        <a:ea typeface="新細明體" charset="0"/>
        <a:cs typeface="+mn-cs"/>
      </a:defRPr>
    </a:lvl4pPr>
    <a:lvl5pPr marL="1828800" algn="l" rtl="0" eaLnBrk="0" fontAlgn="base" hangingPunct="0">
      <a:spcBef>
        <a:spcPct val="0"/>
      </a:spcBef>
      <a:spcAft>
        <a:spcPct val="0"/>
      </a:spcAft>
      <a:defRPr kern="1200">
        <a:solidFill>
          <a:schemeClr val="tx1"/>
        </a:solidFill>
        <a:latin typeface="Calibri" charset="0"/>
        <a:ea typeface="新細明體" charset="0"/>
        <a:cs typeface="+mn-cs"/>
      </a:defRPr>
    </a:lvl5pPr>
    <a:lvl6pPr marL="2286000" algn="l" defTabSz="914400" rtl="0" eaLnBrk="1" latinLnBrk="0" hangingPunct="1">
      <a:defRPr kern="1200">
        <a:solidFill>
          <a:schemeClr val="tx1"/>
        </a:solidFill>
        <a:latin typeface="Calibri" charset="0"/>
        <a:ea typeface="新細明體" charset="0"/>
        <a:cs typeface="+mn-cs"/>
      </a:defRPr>
    </a:lvl6pPr>
    <a:lvl7pPr marL="2743200" algn="l" defTabSz="914400" rtl="0" eaLnBrk="1" latinLnBrk="0" hangingPunct="1">
      <a:defRPr kern="1200">
        <a:solidFill>
          <a:schemeClr val="tx1"/>
        </a:solidFill>
        <a:latin typeface="Calibri" charset="0"/>
        <a:ea typeface="新細明體" charset="0"/>
        <a:cs typeface="+mn-cs"/>
      </a:defRPr>
    </a:lvl7pPr>
    <a:lvl8pPr marL="3200400" algn="l" defTabSz="914400" rtl="0" eaLnBrk="1" latinLnBrk="0" hangingPunct="1">
      <a:defRPr kern="1200">
        <a:solidFill>
          <a:schemeClr val="tx1"/>
        </a:solidFill>
        <a:latin typeface="Calibri" charset="0"/>
        <a:ea typeface="新細明體" charset="0"/>
        <a:cs typeface="+mn-cs"/>
      </a:defRPr>
    </a:lvl8pPr>
    <a:lvl9pPr marL="3657600" algn="l" defTabSz="914400" rtl="0" eaLnBrk="1" latinLnBrk="0" hangingPunct="1">
      <a:defRPr kern="1200">
        <a:solidFill>
          <a:schemeClr val="tx1"/>
        </a:solidFill>
        <a:latin typeface="Calibri" charset="0"/>
        <a:ea typeface="新細明體" charset="0"/>
        <a:cs typeface="+mn-cs"/>
      </a:defRPr>
    </a:lvl9pPr>
  </p:defaultTextStyle>
  <p:extLst>
    <p:ext uri="{EFAFB233-063F-42B5-8137-9DF3F51BA10A}">
      <p15:sldGuideLst xmlns:p15="http://schemas.microsoft.com/office/powerpoint/2012/main">
        <p15:guide id="1" orient="horz" pos="255">
          <p15:clr>
            <a:srgbClr val="A4A3A4"/>
          </p15:clr>
        </p15:guide>
        <p15:guide id="2" orient="horz" pos="1139">
          <p15:clr>
            <a:srgbClr val="A4A3A4"/>
          </p15:clr>
        </p15:guide>
        <p15:guide id="3" orient="horz" pos="2319">
          <p15:clr>
            <a:srgbClr val="A4A3A4"/>
          </p15:clr>
        </p15:guide>
        <p15:guide id="4" orient="horz" pos="3226">
          <p15:clr>
            <a:srgbClr val="A4A3A4"/>
          </p15:clr>
        </p15:guide>
        <p15:guide id="5" pos="5125">
          <p15:clr>
            <a:srgbClr val="A4A3A4"/>
          </p15:clr>
        </p15:guide>
        <p15:guide id="6" pos="15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A377B"/>
    <a:srgbClr val="0174AB"/>
    <a:srgbClr val="92D14F"/>
    <a:srgbClr val="666666"/>
    <a:srgbClr val="BFC0C0"/>
    <a:srgbClr val="9F9D9A"/>
    <a:srgbClr val="000000"/>
    <a:srgbClr val="083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00" autoAdjust="0"/>
    <p:restoredTop sz="50000" autoAdjust="0"/>
  </p:normalViewPr>
  <p:slideViewPr>
    <p:cSldViewPr snapToGrid="0">
      <p:cViewPr varScale="1">
        <p:scale>
          <a:sx n="114" d="100"/>
          <a:sy n="114" d="100"/>
        </p:scale>
        <p:origin x="1092" y="108"/>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theme" Target="theme/theme1.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34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notesMaster" Target="notesMasters/notes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53D4EFD-AC40-6F4D-B752-F06868A4643A}" type="datetimeFigureOut">
              <a:rPr lang="zh-CN" altLang="en-US"/>
              <a:pPr>
                <a:defRPr/>
              </a:pPr>
              <a:t>2018/5/18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charset="0"/>
              </a:defRPr>
            </a:lvl1pPr>
          </a:lstStyle>
          <a:p>
            <a:pPr>
              <a:defRPr/>
            </a:pPr>
            <a:fld id="{7A8DF5B2-5B6A-B244-B117-A5E7243AB5E0}" type="slidenum">
              <a:rPr lang="zh-CN" altLang="en-US"/>
              <a:pPr>
                <a:defRPr/>
              </a:pPr>
              <a:t>‹#›</a:t>
            </a:fld>
            <a:endParaRPr lang="zh-CN" altLang="en-US"/>
          </a:p>
        </p:txBody>
      </p:sp>
    </p:spTree>
    <p:extLst>
      <p:ext uri="{BB962C8B-B14F-4D97-AF65-F5344CB8AC3E}">
        <p14:creationId xmlns:p14="http://schemas.microsoft.com/office/powerpoint/2010/main" val="185796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dirty="0">
              <a:solidFill>
                <a:srgbClr val="000000"/>
              </a:solidFill>
            </a:endParaRPr>
          </a:p>
        </p:txBody>
      </p:sp>
    </p:spTree>
    <p:extLst>
      <p:ext uri="{BB962C8B-B14F-4D97-AF65-F5344CB8AC3E}">
        <p14:creationId xmlns:p14="http://schemas.microsoft.com/office/powerpoint/2010/main" val="188301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4E87CB-F514-4BA5-A83B-B1F716F46DD5}"/>
              </a:ext>
            </a:extLst>
          </p:cNvPr>
          <p:cNvSpPr>
            <a:spLocks noGrp="1" noChangeArrowheads="1"/>
          </p:cNvSpPr>
          <p:nvPr>
            <p:ph type="sldNum" sz="quarter" idx="5"/>
          </p:nvPr>
        </p:nvSpPr>
        <p:spPr>
          <a:ln/>
        </p:spPr>
        <p:txBody>
          <a:bodyPr/>
          <a:lstStyle/>
          <a:p>
            <a:fld id="{38A430A4-CD53-496C-9F38-2646B5755F4F}" type="slidenum">
              <a:rPr lang="en-US" altLang="zh-CN"/>
              <a:pPr/>
              <a:t>30</a:t>
            </a:fld>
            <a:endParaRPr lang="en-US" altLang="zh-CN"/>
          </a:p>
        </p:txBody>
      </p:sp>
      <p:sp>
        <p:nvSpPr>
          <p:cNvPr id="510978" name="Rectangle 2">
            <a:extLst>
              <a:ext uri="{FF2B5EF4-FFF2-40B4-BE49-F238E27FC236}">
                <a16:creationId xmlns:a16="http://schemas.microsoft.com/office/drawing/2014/main" id="{EC68648E-039C-4FE5-93E9-0A70077E5876}"/>
              </a:ext>
            </a:extLst>
          </p:cNvPr>
          <p:cNvSpPr>
            <a:spLocks noChangeArrowheads="1" noTextEdit="1"/>
          </p:cNvSpPr>
          <p:nvPr>
            <p:ph type="sldImg"/>
          </p:nvPr>
        </p:nvSpPr>
        <p:spPr>
          <a:ln/>
        </p:spPr>
      </p:sp>
      <p:sp>
        <p:nvSpPr>
          <p:cNvPr id="510979" name="Rectangle 3">
            <a:extLst>
              <a:ext uri="{FF2B5EF4-FFF2-40B4-BE49-F238E27FC236}">
                <a16:creationId xmlns:a16="http://schemas.microsoft.com/office/drawing/2014/main" id="{DD75A916-DBD3-44FE-AFCD-726C16254542}"/>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7931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A8DF5B2-5B6A-B244-B117-A5E7243AB5E0}" type="slidenum">
              <a:rPr lang="zh-CN" altLang="en-US" smtClean="0"/>
              <a:pPr>
                <a:defRPr/>
              </a:pPr>
              <a:t>340</a:t>
            </a:fld>
            <a:endParaRPr lang="zh-CN" altLang="en-US"/>
          </a:p>
        </p:txBody>
      </p:sp>
    </p:spTree>
    <p:extLst>
      <p:ext uri="{BB962C8B-B14F-4D97-AF65-F5344CB8AC3E}">
        <p14:creationId xmlns:p14="http://schemas.microsoft.com/office/powerpoint/2010/main" val="28535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39F47164-6020-B643-A2CC-0B85D04A232D}"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AE0352E1-8709-5C48-9FF4-A639EA872C17}" type="slidenum">
              <a:rPr lang="zh-HK" altLang="en-US"/>
              <a:pPr>
                <a:defRPr/>
              </a:pPr>
              <a:t>‹#›</a:t>
            </a:fld>
            <a:endParaRPr lang="zh-HK" altLang="en-US"/>
          </a:p>
        </p:txBody>
      </p:sp>
    </p:spTree>
    <p:extLst>
      <p:ext uri="{BB962C8B-B14F-4D97-AF65-F5344CB8AC3E}">
        <p14:creationId xmlns:p14="http://schemas.microsoft.com/office/powerpoint/2010/main" val="65344803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938A915-7EE4-254F-8832-6059171ABAC7}"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1BE32D6-D448-AF47-8FAF-77D9BF6B617E}" type="slidenum">
              <a:rPr lang="zh-HK" altLang="en-US"/>
              <a:pPr>
                <a:defRPr/>
              </a:pPr>
              <a:t>‹#›</a:t>
            </a:fld>
            <a:endParaRPr lang="zh-HK" altLang="en-US"/>
          </a:p>
        </p:txBody>
      </p:sp>
    </p:spTree>
    <p:extLst>
      <p:ext uri="{BB962C8B-B14F-4D97-AF65-F5344CB8AC3E}">
        <p14:creationId xmlns:p14="http://schemas.microsoft.com/office/powerpoint/2010/main" val="17819997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74FEBA8-033B-3240-A077-7FEA555778D5}"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DE75B35-31B1-3E4A-ADC3-4F48C3E8C9C7}" type="slidenum">
              <a:rPr lang="zh-HK" altLang="en-US"/>
              <a:pPr>
                <a:defRPr/>
              </a:pPr>
              <a:t>‹#›</a:t>
            </a:fld>
            <a:endParaRPr lang="zh-HK" altLang="en-US"/>
          </a:p>
        </p:txBody>
      </p:sp>
    </p:spTree>
    <p:extLst>
      <p:ext uri="{BB962C8B-B14F-4D97-AF65-F5344CB8AC3E}">
        <p14:creationId xmlns:p14="http://schemas.microsoft.com/office/powerpoint/2010/main" val="150517567"/>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1-outlin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r>
              <a:t>标题文本</a:t>
            </a:r>
          </a:p>
        </p:txBody>
      </p:sp>
      <p:sp>
        <p:nvSpPr>
          <p:cNvPr id="9" name="Shape 9"/>
          <p:cNvSpPr>
            <a:spLocks noGrp="1"/>
          </p:cNvSpPr>
          <p:nvPr>
            <p:ph type="body" idx="1"/>
          </p:nvPr>
        </p:nvSpPr>
        <p:spPr>
          <a:prstGeom prst="rect">
            <a:avLst/>
          </a:prstGeom>
        </p:spPr>
        <p:txBody>
          <a:bodyPr/>
          <a:lstStyle>
            <a:lvl2pPr marL="750094" indent="-321469">
              <a:buFont typeface="Arial"/>
              <a:buChar char="–"/>
              <a:defRPr sz="2025"/>
            </a:lvl2pPr>
            <a:lvl3pPr marL="1000125" indent="-321469">
              <a:buFont typeface="Arial"/>
              <a:defRPr sz="1800"/>
            </a:lvl3pPr>
            <a:lvl4pPr marL="1250156" indent="-321469">
              <a:buFont typeface="Arial"/>
              <a:buChar char="–"/>
              <a:defRPr sz="1463"/>
            </a:lvl4pPr>
            <a:lvl5pPr marL="1500188" indent="-321469">
              <a:buFont typeface="Arial"/>
              <a:buChar char="»"/>
              <a:defRPr sz="1463"/>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1225174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21DA9F3-5543-A149-AC52-2385152AEF99}"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8EB0F1A6-564A-0A4E-8F66-E8CE9D3D1BE0}" type="slidenum">
              <a:rPr lang="zh-HK" altLang="en-US"/>
              <a:pPr>
                <a:defRPr/>
              </a:pPr>
              <a:t>‹#›</a:t>
            </a:fld>
            <a:endParaRPr lang="zh-HK" altLang="en-US"/>
          </a:p>
        </p:txBody>
      </p:sp>
    </p:spTree>
    <p:extLst>
      <p:ext uri="{BB962C8B-B14F-4D97-AF65-F5344CB8AC3E}">
        <p14:creationId xmlns:p14="http://schemas.microsoft.com/office/powerpoint/2010/main" val="190851880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FB753C6-789C-AE45-9006-AA9A84917480}" type="datetimeFigureOut">
              <a:rPr lang="zh-HK" altLang="en-US"/>
              <a:pPr>
                <a:defRPr/>
              </a:pPr>
              <a:t>18/5/2018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16F5B548-5835-0D44-A60F-95BDB430B7E2}" type="slidenum">
              <a:rPr lang="zh-HK" altLang="en-US"/>
              <a:pPr>
                <a:defRPr/>
              </a:pPr>
              <a:t>‹#›</a:t>
            </a:fld>
            <a:endParaRPr lang="zh-HK" altLang="en-US"/>
          </a:p>
        </p:txBody>
      </p:sp>
    </p:spTree>
    <p:extLst>
      <p:ext uri="{BB962C8B-B14F-4D97-AF65-F5344CB8AC3E}">
        <p14:creationId xmlns:p14="http://schemas.microsoft.com/office/powerpoint/2010/main" val="1023457753"/>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A5EBBAB-F6DC-FE43-BC45-6BA5B539FB8D}" type="datetimeFigureOut">
              <a:rPr lang="zh-HK" altLang="en-US"/>
              <a:pPr>
                <a:defRPr/>
              </a:pPr>
              <a:t>18/5/2018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B081E4C-06FF-6143-94F5-2983B6C24AC0}" type="slidenum">
              <a:rPr lang="zh-HK" altLang="en-US"/>
              <a:pPr>
                <a:defRPr/>
              </a:pPr>
              <a:t>‹#›</a:t>
            </a:fld>
            <a:endParaRPr lang="zh-HK" altLang="en-US"/>
          </a:p>
        </p:txBody>
      </p:sp>
    </p:spTree>
    <p:extLst>
      <p:ext uri="{BB962C8B-B14F-4D97-AF65-F5344CB8AC3E}">
        <p14:creationId xmlns:p14="http://schemas.microsoft.com/office/powerpoint/2010/main" val="36468624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3438867-9164-FD4A-8BD9-491E771079B4}" type="datetimeFigureOut">
              <a:rPr lang="zh-HK" altLang="en-US"/>
              <a:pPr>
                <a:defRPr/>
              </a:pPr>
              <a:t>18/5/2018</a:t>
            </a:fld>
            <a:endParaRPr lang="zh-HK" altLang="en-US"/>
          </a:p>
        </p:txBody>
      </p:sp>
      <p:sp>
        <p:nvSpPr>
          <p:cNvPr id="8" name="Footer Placeholder 4"/>
          <p:cNvSpPr>
            <a:spLocks noGrp="1"/>
          </p:cNvSpPr>
          <p:nvPr>
            <p:ph type="ftr" sz="quarter" idx="11"/>
          </p:nvPr>
        </p:nvSpPr>
        <p:spPr/>
        <p:txBody>
          <a:bodyPr/>
          <a:lstStyle>
            <a:lvl1pPr>
              <a:defRPr/>
            </a:lvl1pPr>
          </a:lstStyle>
          <a:p>
            <a:pPr>
              <a:defRPr/>
            </a:pPr>
            <a:endParaRPr lang="zh-HK" altLang="en-US"/>
          </a:p>
        </p:txBody>
      </p:sp>
      <p:sp>
        <p:nvSpPr>
          <p:cNvPr id="9" name="Slide Number Placeholder 5"/>
          <p:cNvSpPr>
            <a:spLocks noGrp="1"/>
          </p:cNvSpPr>
          <p:nvPr>
            <p:ph type="sldNum" sz="quarter" idx="12"/>
          </p:nvPr>
        </p:nvSpPr>
        <p:spPr/>
        <p:txBody>
          <a:bodyPr/>
          <a:lstStyle>
            <a:lvl1pPr>
              <a:defRPr/>
            </a:lvl1pPr>
          </a:lstStyle>
          <a:p>
            <a:pPr>
              <a:defRPr/>
            </a:pPr>
            <a:fld id="{68DE2FBC-009D-2646-A9E2-F409F1D3F36D}" type="slidenum">
              <a:rPr lang="zh-HK" altLang="en-US"/>
              <a:pPr>
                <a:defRPr/>
              </a:pPr>
              <a:t>‹#›</a:t>
            </a:fld>
            <a:endParaRPr lang="zh-HK" altLang="en-US"/>
          </a:p>
        </p:txBody>
      </p:sp>
    </p:spTree>
    <p:extLst>
      <p:ext uri="{BB962C8B-B14F-4D97-AF65-F5344CB8AC3E}">
        <p14:creationId xmlns:p14="http://schemas.microsoft.com/office/powerpoint/2010/main" val="1309383303"/>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A91A592-E4B0-274C-ABFD-8FCD0BF71844}" type="datetimeFigureOut">
              <a:rPr lang="zh-HK" altLang="en-US"/>
              <a:pPr>
                <a:defRPr/>
              </a:pPr>
              <a:t>18/5/2018</a:t>
            </a:fld>
            <a:endParaRPr lang="zh-HK" altLang="en-US"/>
          </a:p>
        </p:txBody>
      </p:sp>
      <p:sp>
        <p:nvSpPr>
          <p:cNvPr id="4" name="Footer Placeholder 4"/>
          <p:cNvSpPr>
            <a:spLocks noGrp="1"/>
          </p:cNvSpPr>
          <p:nvPr>
            <p:ph type="ftr" sz="quarter" idx="11"/>
          </p:nvPr>
        </p:nvSpPr>
        <p:spPr/>
        <p:txBody>
          <a:bodyPr/>
          <a:lstStyle>
            <a:lvl1pPr>
              <a:defRPr/>
            </a:lvl1pPr>
          </a:lstStyle>
          <a:p>
            <a:pPr>
              <a:defRPr/>
            </a:pPr>
            <a:endParaRPr lang="zh-HK" altLang="en-US"/>
          </a:p>
        </p:txBody>
      </p:sp>
      <p:sp>
        <p:nvSpPr>
          <p:cNvPr id="5" name="Slide Number Placeholder 5"/>
          <p:cNvSpPr>
            <a:spLocks noGrp="1"/>
          </p:cNvSpPr>
          <p:nvPr>
            <p:ph type="sldNum" sz="quarter" idx="12"/>
          </p:nvPr>
        </p:nvSpPr>
        <p:spPr/>
        <p:txBody>
          <a:bodyPr/>
          <a:lstStyle>
            <a:lvl1pPr>
              <a:defRPr/>
            </a:lvl1pPr>
          </a:lstStyle>
          <a:p>
            <a:pPr>
              <a:defRPr/>
            </a:pPr>
            <a:fld id="{22073506-265B-7F44-BFA4-99624EB82680}" type="slidenum">
              <a:rPr lang="zh-HK" altLang="en-US"/>
              <a:pPr>
                <a:defRPr/>
              </a:pPr>
              <a:t>‹#›</a:t>
            </a:fld>
            <a:endParaRPr lang="zh-HK" altLang="en-US"/>
          </a:p>
        </p:txBody>
      </p:sp>
    </p:spTree>
    <p:extLst>
      <p:ext uri="{BB962C8B-B14F-4D97-AF65-F5344CB8AC3E}">
        <p14:creationId xmlns:p14="http://schemas.microsoft.com/office/powerpoint/2010/main" val="1129033333"/>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D9E53E-42D5-D649-84A1-D51A1129B12F}" type="datetimeFigureOut">
              <a:rPr lang="zh-HK" altLang="en-US"/>
              <a:pPr>
                <a:defRPr/>
              </a:pPr>
              <a:t>18/5/2018</a:t>
            </a:fld>
            <a:endParaRPr lang="zh-HK" altLang="en-US"/>
          </a:p>
        </p:txBody>
      </p:sp>
      <p:sp>
        <p:nvSpPr>
          <p:cNvPr id="3" name="Footer Placeholder 4"/>
          <p:cNvSpPr>
            <a:spLocks noGrp="1"/>
          </p:cNvSpPr>
          <p:nvPr>
            <p:ph type="ftr" sz="quarter" idx="11"/>
          </p:nvPr>
        </p:nvSpPr>
        <p:spPr/>
        <p:txBody>
          <a:bodyPr/>
          <a:lstStyle>
            <a:lvl1pPr>
              <a:defRPr/>
            </a:lvl1pPr>
          </a:lstStyle>
          <a:p>
            <a:pPr>
              <a:defRPr/>
            </a:pPr>
            <a:endParaRPr lang="zh-HK" altLang="en-US"/>
          </a:p>
        </p:txBody>
      </p:sp>
      <p:sp>
        <p:nvSpPr>
          <p:cNvPr id="4" name="Slide Number Placeholder 5"/>
          <p:cNvSpPr>
            <a:spLocks noGrp="1"/>
          </p:cNvSpPr>
          <p:nvPr>
            <p:ph type="sldNum" sz="quarter" idx="12"/>
          </p:nvPr>
        </p:nvSpPr>
        <p:spPr/>
        <p:txBody>
          <a:bodyPr/>
          <a:lstStyle>
            <a:lvl1pPr>
              <a:defRPr/>
            </a:lvl1pPr>
          </a:lstStyle>
          <a:p>
            <a:pPr>
              <a:defRPr/>
            </a:pPr>
            <a:fld id="{15A7B478-884B-F64C-8192-24BF7AB6CE36}" type="slidenum">
              <a:rPr lang="zh-HK" altLang="en-US"/>
              <a:pPr>
                <a:defRPr/>
              </a:pPr>
              <a:t>‹#›</a:t>
            </a:fld>
            <a:endParaRPr lang="zh-HK" altLang="en-US"/>
          </a:p>
        </p:txBody>
      </p:sp>
    </p:spTree>
    <p:extLst>
      <p:ext uri="{BB962C8B-B14F-4D97-AF65-F5344CB8AC3E}">
        <p14:creationId xmlns:p14="http://schemas.microsoft.com/office/powerpoint/2010/main" val="132913213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1847D6-C135-A047-B615-739921DE273D}" type="datetimeFigureOut">
              <a:rPr lang="zh-HK" altLang="en-US"/>
              <a:pPr>
                <a:defRPr/>
              </a:pPr>
              <a:t>18/5/2018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BBCDE411-EEE0-1043-86F1-E79EBB667828}" type="slidenum">
              <a:rPr lang="zh-HK" altLang="en-US"/>
              <a:pPr>
                <a:defRPr/>
              </a:pPr>
              <a:t>‹#›</a:t>
            </a:fld>
            <a:endParaRPr lang="zh-HK" altLang="en-US"/>
          </a:p>
        </p:txBody>
      </p:sp>
    </p:spTree>
    <p:extLst>
      <p:ext uri="{BB962C8B-B14F-4D97-AF65-F5344CB8AC3E}">
        <p14:creationId xmlns:p14="http://schemas.microsoft.com/office/powerpoint/2010/main" val="1280321648"/>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C9996BD-AC0E-F647-AC67-A29962958EAE}" type="datetimeFigureOut">
              <a:rPr lang="zh-HK" altLang="en-US"/>
              <a:pPr>
                <a:defRPr/>
              </a:pPr>
              <a:t>18/5/2018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9F36F45-21DC-EA47-B1D4-28F2E00E894D}" type="slidenum">
              <a:rPr lang="zh-HK" altLang="en-US"/>
              <a:pPr>
                <a:defRPr/>
              </a:pPr>
              <a:t>‹#›</a:t>
            </a:fld>
            <a:endParaRPr lang="zh-HK" altLang="en-US"/>
          </a:p>
        </p:txBody>
      </p:sp>
    </p:spTree>
    <p:extLst>
      <p:ext uri="{BB962C8B-B14F-4D97-AF65-F5344CB8AC3E}">
        <p14:creationId xmlns:p14="http://schemas.microsoft.com/office/powerpoint/2010/main" val="501772890"/>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2C103BE7-205A-2C4B-9302-63C5EEB7830A}" type="datetimeFigureOut">
              <a:rPr lang="zh-HK" altLang="en-US"/>
              <a:pPr>
                <a:defRPr/>
              </a:pPr>
              <a:t>18/5/2018</a:t>
            </a:fld>
            <a:endParaRPr lang="zh-HK"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HK"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D679556-4588-6C49-8B77-2E06E5A66F72}" type="slidenum">
              <a:rPr lang="zh-HK" altLang="en-US"/>
              <a:pPr>
                <a:defRPr/>
              </a:pPr>
              <a:t>‹#›</a:t>
            </a:fld>
            <a:endParaRPr lang="zh-HK" alt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ransition>
    <p:wip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0" y="1896819"/>
            <a:ext cx="9144000" cy="1944687"/>
          </a:xfrm>
          <a:prstGeom prst="rect">
            <a:avLst/>
          </a:prstGeom>
          <a:solidFill>
            <a:srgbClr val="002060"/>
          </a:solidFill>
          <a:ln w="12700">
            <a:solidFill>
              <a:srgbClr val="41719C"/>
            </a:solidFill>
            <a:miter lim="800000"/>
            <a:headEnd/>
            <a:tailEnd/>
          </a:ln>
          <a:effectLst>
            <a:outerShdw blurRad="50800" dist="38100" dir="2700000" algn="tl" rotWithShape="0">
              <a:srgbClr val="000000">
                <a:alpha val="39999"/>
              </a:srgbClr>
            </a:outerShdw>
          </a:effectLst>
        </p:spPr>
        <p:txBody>
          <a:bodyPr anchor="ctr"/>
          <a:lstStyle/>
          <a:p>
            <a:pPr algn="ctr">
              <a:defRPr/>
            </a:pPr>
            <a:endParaRPr lang="zh-CN" altLang="en-US">
              <a:solidFill>
                <a:schemeClr val="lt1"/>
              </a:solidFill>
              <a:effectLst>
                <a:outerShdw blurRad="50800" dist="38100" dir="2700000" algn="tl" rotWithShape="0">
                  <a:prstClr val="black">
                    <a:alpha val="40000"/>
                  </a:prstClr>
                </a:outerShdw>
              </a:effectLst>
              <a:latin typeface="+mn-lt"/>
              <a:ea typeface="+mn-ea"/>
            </a:endParaRPr>
          </a:p>
        </p:txBody>
      </p:sp>
      <p:cxnSp>
        <p:nvCxnSpPr>
          <p:cNvPr id="4" name="直接连接符 3"/>
          <p:cNvCxnSpPr/>
          <p:nvPr/>
        </p:nvCxnSpPr>
        <p:spPr>
          <a:xfrm>
            <a:off x="1436688"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809875"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3861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2926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345" name="文本框 1"/>
          <p:cNvSpPr txBox="1">
            <a:spLocks noChangeArrowheads="1"/>
          </p:cNvSpPr>
          <p:nvPr/>
        </p:nvSpPr>
        <p:spPr bwMode="auto">
          <a:xfrm>
            <a:off x="2246684" y="2484441"/>
            <a:ext cx="46506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eaLnBrk="1" hangingPunct="1">
              <a:lnSpc>
                <a:spcPct val="100000"/>
              </a:lnSpc>
              <a:spcBef>
                <a:spcPct val="0"/>
              </a:spcBef>
              <a:buFontTx/>
              <a:buNone/>
            </a:pPr>
            <a:r>
              <a:rPr lang="zh-CN" altLang="en-US" sz="4400" b="1" dirty="0">
                <a:solidFill>
                  <a:schemeClr val="bg1"/>
                </a:solidFill>
                <a:latin typeface="微软雅黑" charset="0"/>
                <a:ea typeface="微软雅黑" charset="0"/>
                <a:cs typeface="Arial" charset="0"/>
                <a:sym typeface="Arial" charset="0"/>
              </a:rPr>
              <a:t>第</a:t>
            </a:r>
            <a:r>
              <a:rPr lang="en-US" altLang="zh-CN" sz="4400" b="1" dirty="0">
                <a:solidFill>
                  <a:schemeClr val="bg1"/>
                </a:solidFill>
                <a:latin typeface="微软雅黑" charset="0"/>
                <a:ea typeface="微软雅黑" charset="0"/>
                <a:cs typeface="Arial" charset="0"/>
                <a:sym typeface="Arial" charset="0"/>
              </a:rPr>
              <a:t>5</a:t>
            </a:r>
            <a:r>
              <a:rPr lang="zh-CN" altLang="en-US" sz="4400" b="1" dirty="0">
                <a:solidFill>
                  <a:schemeClr val="bg1"/>
                </a:solidFill>
                <a:latin typeface="微软雅黑" charset="0"/>
                <a:ea typeface="微软雅黑" charset="0"/>
                <a:cs typeface="Arial" charset="0"/>
                <a:sym typeface="Arial" charset="0"/>
              </a:rPr>
              <a:t>章 数据库安全</a:t>
            </a:r>
          </a:p>
        </p:txBody>
      </p:sp>
      <p:sp>
        <p:nvSpPr>
          <p:cNvPr id="14347" name="文本框 2"/>
          <p:cNvSpPr txBox="1">
            <a:spLocks noChangeArrowheads="1"/>
          </p:cNvSpPr>
          <p:nvPr/>
        </p:nvSpPr>
        <p:spPr bwMode="auto">
          <a:xfrm>
            <a:off x="2834994" y="4090574"/>
            <a:ext cx="3474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endParaRPr lang="en-US" altLang="zh-CN" sz="24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北京航空航天大学 继续教育学院</a:t>
            </a:r>
          </a:p>
          <a:p>
            <a:pPr algn="ctr">
              <a:lnSpc>
                <a:spcPct val="100000"/>
              </a:lnSpc>
              <a:spcBef>
                <a:spcPct val="0"/>
              </a:spcBef>
              <a:buFontTx/>
              <a:buNone/>
            </a:pPr>
            <a:endParaRPr lang="zh-CN" altLang="en-US" sz="18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李竞飞</a:t>
            </a:r>
          </a:p>
          <a:p>
            <a:pPr algn="ctr">
              <a:lnSpc>
                <a:spcPct val="100000"/>
              </a:lnSpc>
              <a:spcBef>
                <a:spcPct val="0"/>
              </a:spcBef>
              <a:buFontTx/>
              <a:buNone/>
            </a:pPr>
            <a:r>
              <a:rPr lang="en-US" altLang="zh-CN" sz="1800" b="1" dirty="0" err="1">
                <a:latin typeface="华文细黑" charset="-122"/>
                <a:ea typeface="华文细黑" charset="-122"/>
              </a:rPr>
              <a:t>jingfl@foxmail.com</a:t>
            </a:r>
            <a:endParaRPr lang="zh-CN" altLang="en-US" sz="1800" b="1" dirty="0">
              <a:latin typeface="华文细黑" charset="-122"/>
              <a:ea typeface="华文细黑" charset="-122"/>
            </a:endParaRPr>
          </a:p>
          <a:p>
            <a:pPr algn="ctr">
              <a:lnSpc>
                <a:spcPct val="100000"/>
              </a:lnSpc>
              <a:spcBef>
                <a:spcPct val="0"/>
              </a:spcBef>
              <a:buFontTx/>
              <a:buNone/>
            </a:pPr>
            <a:endParaRPr lang="zh-CN" altLang="en-US" sz="1800" b="1" dirty="0">
              <a:latin typeface="华文细黑" charset="-122"/>
              <a:ea typeface="华文细黑" charset="-122"/>
            </a:endParaRPr>
          </a:p>
        </p:txBody>
      </p:sp>
      <p:pic>
        <p:nvPicPr>
          <p:cNvPr id="2" name="图片 1"/>
          <p:cNvPicPr>
            <a:picLocks noChangeAspect="1"/>
          </p:cNvPicPr>
          <p:nvPr/>
        </p:nvPicPr>
        <p:blipFill>
          <a:blip r:embed="rId3"/>
          <a:stretch>
            <a:fillRect/>
          </a:stretch>
        </p:blipFill>
        <p:spPr>
          <a:xfrm>
            <a:off x="48128" y="48128"/>
            <a:ext cx="1431758" cy="1431758"/>
          </a:xfrm>
          <a:prstGeom prst="rect">
            <a:avLst/>
          </a:prstGeom>
        </p:spPr>
      </p:pic>
      <p:sp>
        <p:nvSpPr>
          <p:cNvPr id="13" name="文本框 12"/>
          <p:cNvSpPr txBox="1">
            <a:spLocks noChangeArrowheads="1"/>
          </p:cNvSpPr>
          <p:nvPr/>
        </p:nvSpPr>
        <p:spPr bwMode="auto">
          <a:xfrm>
            <a:off x="1662551" y="569397"/>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r>
              <a:rPr lang="zh-CN" altLang="en-US" sz="1800" b="1" dirty="0">
                <a:latin typeface="华文细黑" charset="-122"/>
                <a:ea typeface="华文细黑" charset="-122"/>
              </a:rPr>
              <a:t>数据库系统原理</a:t>
            </a:r>
          </a:p>
        </p:txBody>
      </p:sp>
      <p:cxnSp>
        <p:nvCxnSpPr>
          <p:cNvPr id="14" name="直接连接符 14"/>
          <p:cNvCxnSpPr/>
          <p:nvPr/>
        </p:nvCxnSpPr>
        <p:spPr>
          <a:xfrm>
            <a:off x="1628775" y="981075"/>
            <a:ext cx="5680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419879"/>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5C3A20BE-F02C-406B-9511-B9FA87EEC34B}"/>
              </a:ext>
            </a:extLst>
          </p:cNvPr>
          <p:cNvSpPr>
            <a:spLocks noGrp="1" noChangeArrowheads="1"/>
          </p:cNvSpPr>
          <p:nvPr>
            <p:ph type="title"/>
          </p:nvPr>
        </p:nvSpPr>
        <p:spPr/>
        <p:txBody>
          <a:bodyPr/>
          <a:lstStyle/>
          <a:p>
            <a:r>
              <a:rPr lang="en-US" altLang="zh-CN"/>
              <a:t>5.1 </a:t>
            </a:r>
            <a:r>
              <a:rPr lang="zh-CN" altLang="en-US"/>
              <a:t>安全性</a:t>
            </a:r>
          </a:p>
        </p:txBody>
      </p:sp>
      <p:sp>
        <p:nvSpPr>
          <p:cNvPr id="631811" name="Rectangle 3">
            <a:extLst>
              <a:ext uri="{FF2B5EF4-FFF2-40B4-BE49-F238E27FC236}">
                <a16:creationId xmlns:a16="http://schemas.microsoft.com/office/drawing/2014/main" id="{23237C00-79E2-49CB-B76E-AF1AE8E4B8A3}"/>
              </a:ext>
            </a:extLst>
          </p:cNvPr>
          <p:cNvSpPr>
            <a:spLocks noGrp="1" noChangeArrowheads="1"/>
          </p:cNvSpPr>
          <p:nvPr>
            <p:ph type="body" idx="1"/>
          </p:nvPr>
        </p:nvSpPr>
        <p:spPr/>
        <p:txBody>
          <a:bodyPr/>
          <a:lstStyle/>
          <a:p>
            <a:pPr algn="just">
              <a:lnSpc>
                <a:spcPct val="130000"/>
              </a:lnSpc>
              <a:buFont typeface="Monotype Sorts" pitchFamily="2" charset="2"/>
              <a:buNone/>
            </a:pPr>
            <a:r>
              <a:rPr lang="en-US" altLang="zh-CN">
                <a:solidFill>
                  <a:schemeClr val="accent2"/>
                </a:solidFill>
              </a:rPr>
              <a:t>5.1.1 </a:t>
            </a:r>
            <a:r>
              <a:rPr lang="zh-CN" altLang="en-US">
                <a:solidFill>
                  <a:schemeClr val="accent2"/>
                </a:solidFill>
              </a:rPr>
              <a:t>安全性控制的一般方法</a:t>
            </a:r>
          </a:p>
          <a:p>
            <a:pPr algn="just">
              <a:lnSpc>
                <a:spcPct val="130000"/>
              </a:lnSpc>
              <a:buFont typeface="Monotype Sorts" pitchFamily="2" charset="2"/>
              <a:buNone/>
            </a:pPr>
            <a:r>
              <a:rPr lang="en-US" altLang="zh-CN"/>
              <a:t>5.1.2  Oracle</a:t>
            </a:r>
            <a:r>
              <a:rPr lang="zh-CN" altLang="en-US"/>
              <a:t>数据库的安全性措施</a:t>
            </a:r>
          </a:p>
          <a:p>
            <a:endParaRPr lang="en-US" altLang="zh-CN"/>
          </a:p>
        </p:txBody>
      </p:sp>
      <p:sp>
        <p:nvSpPr>
          <p:cNvPr id="4" name="矩形 3">
            <a:extLst>
              <a:ext uri="{FF2B5EF4-FFF2-40B4-BE49-F238E27FC236}">
                <a16:creationId xmlns:a16="http://schemas.microsoft.com/office/drawing/2014/main" id="{A19C0816-115C-4672-BDA9-07FDFAC22DA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EB5807E-9280-4F08-8205-6F708079351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2B5F7879-0205-445A-8A36-7ABB8534016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69247722"/>
      </p:ext>
    </p:extLst>
  </p:cSld>
  <p:clrMapOvr>
    <a:masterClrMapping/>
  </p:clrMapOvr>
  <p:transition>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2B31618C-BF6E-48D4-8CB9-FBBA231EBF23}"/>
              </a:ext>
            </a:extLst>
          </p:cNvPr>
          <p:cNvSpPr>
            <a:spLocks noGrp="1" noChangeArrowheads="1"/>
          </p:cNvSpPr>
          <p:nvPr>
            <p:ph type="title"/>
          </p:nvPr>
        </p:nvSpPr>
        <p:spPr/>
        <p:txBody>
          <a:bodyPr/>
          <a:lstStyle/>
          <a:p>
            <a:r>
              <a:rPr lang="zh-CN" altLang="en-US"/>
              <a:t>完整性约束条件（续）</a:t>
            </a:r>
          </a:p>
        </p:txBody>
      </p:sp>
      <p:sp>
        <p:nvSpPr>
          <p:cNvPr id="658435" name="Rectangle 3">
            <a:extLst>
              <a:ext uri="{FF2B5EF4-FFF2-40B4-BE49-F238E27FC236}">
                <a16:creationId xmlns:a16="http://schemas.microsoft.com/office/drawing/2014/main" id="{A5A9567B-2DF2-41B9-9D4D-3AE9E3E25066}"/>
              </a:ext>
            </a:extLst>
          </p:cNvPr>
          <p:cNvSpPr>
            <a:spLocks noGrp="1" noChangeArrowheads="1"/>
          </p:cNvSpPr>
          <p:nvPr>
            <p:ph type="body" idx="1"/>
          </p:nvPr>
        </p:nvSpPr>
        <p:spPr/>
        <p:txBody>
          <a:bodyPr/>
          <a:lstStyle/>
          <a:p>
            <a:r>
              <a:rPr lang="en-US" altLang="zh-CN" sz="3600"/>
              <a:t>6. </a:t>
            </a:r>
            <a:r>
              <a:rPr lang="zh-CN" altLang="en-US" sz="3600"/>
              <a:t>动态关系约束</a:t>
            </a:r>
          </a:p>
          <a:p>
            <a:pPr lvl="1">
              <a:lnSpc>
                <a:spcPct val="170000"/>
              </a:lnSpc>
            </a:pPr>
            <a:r>
              <a:rPr lang="zh-CN" altLang="en-US"/>
              <a:t>动态关系约束是加在关系变化前后状态上的限制条件</a:t>
            </a:r>
          </a:p>
          <a:p>
            <a:pPr lvl="2">
              <a:lnSpc>
                <a:spcPct val="170000"/>
              </a:lnSpc>
              <a:buFontTx/>
              <a:buNone/>
            </a:pPr>
            <a:r>
              <a:rPr lang="zh-CN" altLang="en-US"/>
              <a:t>例：事务一致性、原子性等约束条件</a:t>
            </a:r>
          </a:p>
        </p:txBody>
      </p:sp>
      <p:sp>
        <p:nvSpPr>
          <p:cNvPr id="4" name="矩形 3">
            <a:extLst>
              <a:ext uri="{FF2B5EF4-FFF2-40B4-BE49-F238E27FC236}">
                <a16:creationId xmlns:a16="http://schemas.microsoft.com/office/drawing/2014/main" id="{AF51824F-C17C-4D46-B409-FD217EB312B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9297017-B63E-4C5A-A23D-21A285207C6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204C98D6-2158-42FA-9E89-F677D2AF447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681387549"/>
      </p:ext>
    </p:extLst>
  </p:cSld>
  <p:clrMapOvr>
    <a:masterClrMapping/>
  </p:clrMapOvr>
  <p:transition>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3EAB0C24-250B-4700-81A8-E639DFA4F09B}"/>
              </a:ext>
            </a:extLst>
          </p:cNvPr>
          <p:cNvSpPr>
            <a:spLocks noGrp="1" noChangeArrowheads="1"/>
          </p:cNvSpPr>
          <p:nvPr>
            <p:ph type="title"/>
          </p:nvPr>
        </p:nvSpPr>
        <p:spPr/>
        <p:txBody>
          <a:bodyPr/>
          <a:lstStyle/>
          <a:p>
            <a:r>
              <a:rPr lang="zh-CN" altLang="en-US"/>
              <a:t>完整性约束条件（续）</a:t>
            </a:r>
          </a:p>
        </p:txBody>
      </p:sp>
      <p:sp>
        <p:nvSpPr>
          <p:cNvPr id="659459" name="Rectangle 3">
            <a:extLst>
              <a:ext uri="{FF2B5EF4-FFF2-40B4-BE49-F238E27FC236}">
                <a16:creationId xmlns:a16="http://schemas.microsoft.com/office/drawing/2014/main" id="{3B09F7D4-42AB-4A44-BD46-02EC702417D4}"/>
              </a:ext>
            </a:extLst>
          </p:cNvPr>
          <p:cNvSpPr>
            <a:spLocks noGrp="1" noChangeArrowheads="1"/>
          </p:cNvSpPr>
          <p:nvPr>
            <p:ph type="body" idx="1"/>
          </p:nvPr>
        </p:nvSpPr>
        <p:spPr/>
        <p:txBody>
          <a:bodyPr/>
          <a:lstStyle/>
          <a:p>
            <a:r>
              <a:rPr lang="zh-CN" altLang="en-US" sz="3600"/>
              <a:t>完整性约束条件小结</a:t>
            </a:r>
            <a:endParaRPr lang="zh-CN" altLang="en-US" sz="2800"/>
          </a:p>
        </p:txBody>
      </p:sp>
      <p:graphicFrame>
        <p:nvGraphicFramePr>
          <p:cNvPr id="659460" name="Group 4">
            <a:extLst>
              <a:ext uri="{FF2B5EF4-FFF2-40B4-BE49-F238E27FC236}">
                <a16:creationId xmlns:a16="http://schemas.microsoft.com/office/drawing/2014/main" id="{749B1362-BD13-440B-B511-8BCE3EB3555D}"/>
              </a:ext>
            </a:extLst>
          </p:cNvPr>
          <p:cNvGraphicFramePr>
            <a:graphicFrameLocks noGrp="1"/>
          </p:cNvGraphicFramePr>
          <p:nvPr/>
        </p:nvGraphicFramePr>
        <p:xfrm>
          <a:off x="1066800" y="2514600"/>
          <a:ext cx="7696200" cy="3783968"/>
        </p:xfrm>
        <a:graphic>
          <a:graphicData uri="http://schemas.openxmlformats.org/drawingml/2006/table">
            <a:tbl>
              <a:tblPr/>
              <a:tblGrid>
                <a:gridCol w="1924050">
                  <a:extLst>
                    <a:ext uri="{9D8B030D-6E8A-4147-A177-3AD203B41FA5}">
                      <a16:colId xmlns:a16="http://schemas.microsoft.com/office/drawing/2014/main" val="2067176948"/>
                    </a:ext>
                  </a:extLst>
                </a:gridCol>
                <a:gridCol w="1352550">
                  <a:extLst>
                    <a:ext uri="{9D8B030D-6E8A-4147-A177-3AD203B41FA5}">
                      <a16:colId xmlns:a16="http://schemas.microsoft.com/office/drawing/2014/main" val="601489270"/>
                    </a:ext>
                  </a:extLst>
                </a:gridCol>
                <a:gridCol w="2209800">
                  <a:extLst>
                    <a:ext uri="{9D8B030D-6E8A-4147-A177-3AD203B41FA5}">
                      <a16:colId xmlns:a16="http://schemas.microsoft.com/office/drawing/2014/main" val="2372213359"/>
                    </a:ext>
                  </a:extLst>
                </a:gridCol>
                <a:gridCol w="2209800">
                  <a:extLst>
                    <a:ext uri="{9D8B030D-6E8A-4147-A177-3AD203B41FA5}">
                      <a16:colId xmlns:a16="http://schemas.microsoft.com/office/drawing/2014/main" val="2225969751"/>
                    </a:ext>
                  </a:extLst>
                </a:gridCol>
              </a:tblGrid>
              <a:tr h="533400">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0" u="none" strike="noStrike" cap="none" normalizeH="0" baseline="-12000">
                          <a:ln>
                            <a:noFill/>
                          </a:ln>
                          <a:solidFill>
                            <a:schemeClr val="tx1"/>
                          </a:solidFill>
                          <a:effectLst/>
                          <a:latin typeface="Times New Roman" panose="02020603050405020304" pitchFamily="18" charset="0"/>
                          <a:ea typeface="宋体" panose="02010600030101010101" pitchFamily="2" charset="-122"/>
                        </a:rPr>
                        <a:t>                  </a:t>
                      </a:r>
                      <a:r>
                        <a:rPr kumimoji="1" lang="zh-CN" altLang="en-US" sz="2800" b="1" i="0" u="none" strike="noStrike" cap="none" normalizeH="0" baseline="-12000">
                          <a:ln>
                            <a:noFill/>
                          </a:ln>
                          <a:solidFill>
                            <a:schemeClr val="tx1"/>
                          </a:solidFill>
                          <a:effectLst/>
                          <a:latin typeface="Times New Roman" panose="02020603050405020304" pitchFamily="18" charset="0"/>
                          <a:ea typeface="宋体" panose="02010600030101010101" pitchFamily="2" charset="-122"/>
                        </a:rPr>
                        <a:t>粒  度</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800" b="1" i="0" u="none" strike="noStrike" cap="none" normalizeH="0" baseline="-12000">
                          <a:ln>
                            <a:noFill/>
                          </a:ln>
                          <a:solidFill>
                            <a:schemeClr val="tx1"/>
                          </a:solidFill>
                          <a:effectLst/>
                          <a:latin typeface="Times New Roman" panose="02020603050405020304" pitchFamily="18" charset="0"/>
                          <a:ea typeface="宋体" panose="02010600030101010101" pitchFamily="2" charset="-122"/>
                        </a:rPr>
                        <a:t>状态</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  级</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元 组 级</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 系 级</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5751380"/>
                  </a:ext>
                </a:extLst>
              </a:tr>
              <a:tr h="1919288">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静  态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列定义</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类型</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格式</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值域</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空值</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元组值应满足的条件</a:t>
                      </a: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实体完整性约束</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参照完整性约束</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函数依赖约束</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统计约束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3661206"/>
                  </a:ext>
                </a:extLst>
              </a:tr>
              <a:tr h="466725">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动  态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改变列定义或列值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元组新旧值之间应满足的约束条件</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关系新旧状态间应满足的约束条件</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4141498"/>
                  </a:ext>
                </a:extLst>
              </a:tr>
            </a:tbl>
          </a:graphicData>
        </a:graphic>
      </p:graphicFrame>
      <p:sp>
        <p:nvSpPr>
          <p:cNvPr id="659482" name="Line 26">
            <a:extLst>
              <a:ext uri="{FF2B5EF4-FFF2-40B4-BE49-F238E27FC236}">
                <a16:creationId xmlns:a16="http://schemas.microsoft.com/office/drawing/2014/main" id="{B89AD029-058A-4DF6-A8E0-7BF4DBB04D01}"/>
              </a:ext>
            </a:extLst>
          </p:cNvPr>
          <p:cNvSpPr>
            <a:spLocks noChangeShapeType="1"/>
          </p:cNvSpPr>
          <p:nvPr/>
        </p:nvSpPr>
        <p:spPr bwMode="auto">
          <a:xfrm>
            <a:off x="1066800" y="2514600"/>
            <a:ext cx="19050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矩形 5">
            <a:extLst>
              <a:ext uri="{FF2B5EF4-FFF2-40B4-BE49-F238E27FC236}">
                <a16:creationId xmlns:a16="http://schemas.microsoft.com/office/drawing/2014/main" id="{3EAF034C-04ED-43DB-9A5F-8B40059F407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a:extLst>
              <a:ext uri="{FF2B5EF4-FFF2-40B4-BE49-F238E27FC236}">
                <a16:creationId xmlns:a16="http://schemas.microsoft.com/office/drawing/2014/main" id="{795A9FD4-F6FD-4908-BA85-7B7906E31E77}"/>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8" name="文本框 22">
            <a:extLst>
              <a:ext uri="{FF2B5EF4-FFF2-40B4-BE49-F238E27FC236}">
                <a16:creationId xmlns:a16="http://schemas.microsoft.com/office/drawing/2014/main" id="{71F7932D-930D-40EF-9958-A41C85AED62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109143947"/>
      </p:ext>
    </p:extLst>
  </p:cSld>
  <p:clrMapOvr>
    <a:masterClrMapping/>
  </p:clrMapOvr>
  <p:transition>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B3A5AB4B-64AD-49B2-A034-64C637FA5DEA}"/>
              </a:ext>
            </a:extLst>
          </p:cNvPr>
          <p:cNvSpPr>
            <a:spLocks noGrp="1" noChangeArrowheads="1"/>
          </p:cNvSpPr>
          <p:nvPr>
            <p:ph type="title"/>
          </p:nvPr>
        </p:nvSpPr>
        <p:spPr/>
        <p:txBody>
          <a:bodyPr/>
          <a:lstStyle/>
          <a:p>
            <a:r>
              <a:rPr lang="en-US" altLang="zh-CN"/>
              <a:t>5.2 </a:t>
            </a:r>
            <a:r>
              <a:rPr lang="zh-CN" altLang="en-US"/>
              <a:t>完整性</a:t>
            </a:r>
          </a:p>
        </p:txBody>
      </p:sp>
      <p:sp>
        <p:nvSpPr>
          <p:cNvPr id="660483" name="Rectangle 3">
            <a:extLst>
              <a:ext uri="{FF2B5EF4-FFF2-40B4-BE49-F238E27FC236}">
                <a16:creationId xmlns:a16="http://schemas.microsoft.com/office/drawing/2014/main" id="{BEE98E1B-9763-4294-915F-C1EDA7DC177C}"/>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t>5.2.1  </a:t>
            </a:r>
            <a:r>
              <a:rPr lang="zh-CN" altLang="en-US"/>
              <a:t>完整性约束条件</a:t>
            </a:r>
          </a:p>
          <a:p>
            <a:pPr>
              <a:lnSpc>
                <a:spcPct val="140000"/>
              </a:lnSpc>
              <a:buFont typeface="Monotype Sorts" pitchFamily="2" charset="2"/>
              <a:buNone/>
            </a:pPr>
            <a:r>
              <a:rPr lang="en-US" altLang="zh-CN">
                <a:solidFill>
                  <a:schemeClr val="accent2"/>
                </a:solidFill>
              </a:rPr>
              <a:t>5.2.2  </a:t>
            </a:r>
            <a:r>
              <a:rPr lang="zh-CN" altLang="en-US">
                <a:solidFill>
                  <a:schemeClr val="accent2"/>
                </a:solidFill>
              </a:rPr>
              <a:t>完整性控制</a:t>
            </a:r>
          </a:p>
          <a:p>
            <a:pPr>
              <a:lnSpc>
                <a:spcPct val="140000"/>
              </a:lnSpc>
              <a:buFont typeface="Monotype Sorts" pitchFamily="2" charset="2"/>
              <a:buNone/>
            </a:pPr>
            <a:r>
              <a:rPr lang="en-US" altLang="zh-CN"/>
              <a:t>5.2.3  Oracle</a:t>
            </a:r>
            <a:r>
              <a:rPr lang="zh-CN" altLang="en-US"/>
              <a:t>的完整性</a:t>
            </a:r>
          </a:p>
        </p:txBody>
      </p:sp>
      <p:sp>
        <p:nvSpPr>
          <p:cNvPr id="4" name="矩形 3">
            <a:extLst>
              <a:ext uri="{FF2B5EF4-FFF2-40B4-BE49-F238E27FC236}">
                <a16:creationId xmlns:a16="http://schemas.microsoft.com/office/drawing/2014/main" id="{61DBCF0D-2990-4CE3-A6AF-DCA25F7FD38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731E3CE-2C35-4F9B-95B4-020A93C50BD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2866E990-C141-4E65-80EE-7BB8F1FB428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43638045"/>
      </p:ext>
    </p:extLst>
  </p:cSld>
  <p:clrMapOvr>
    <a:masterClrMapping/>
  </p:clrMapOvr>
  <p:transition>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id="{B0FC8F80-7BE6-4F11-995F-382F07FA3A75}"/>
              </a:ext>
            </a:extLst>
          </p:cNvPr>
          <p:cNvSpPr>
            <a:spLocks noGrp="1" noChangeArrowheads="1"/>
          </p:cNvSpPr>
          <p:nvPr>
            <p:ph type="title"/>
          </p:nvPr>
        </p:nvSpPr>
        <p:spPr/>
        <p:txBody>
          <a:bodyPr/>
          <a:lstStyle/>
          <a:p>
            <a:r>
              <a:rPr lang="en-US" altLang="zh-CN"/>
              <a:t>5.2.2  </a:t>
            </a:r>
            <a:r>
              <a:rPr lang="zh-CN" altLang="en-US"/>
              <a:t>完整性控制</a:t>
            </a:r>
          </a:p>
        </p:txBody>
      </p:sp>
      <p:sp>
        <p:nvSpPr>
          <p:cNvPr id="661507" name="Rectangle 3">
            <a:extLst>
              <a:ext uri="{FF2B5EF4-FFF2-40B4-BE49-F238E27FC236}">
                <a16:creationId xmlns:a16="http://schemas.microsoft.com/office/drawing/2014/main" id="{4D8C45DA-51EF-4CA1-95DC-C184C20C6696}"/>
              </a:ext>
            </a:extLst>
          </p:cNvPr>
          <p:cNvSpPr>
            <a:spLocks noGrp="1" noChangeArrowheads="1"/>
          </p:cNvSpPr>
          <p:nvPr>
            <p:ph type="body" idx="1"/>
          </p:nvPr>
        </p:nvSpPr>
        <p:spPr/>
        <p:txBody>
          <a:bodyPr/>
          <a:lstStyle/>
          <a:p>
            <a:pPr>
              <a:lnSpc>
                <a:spcPct val="160000"/>
              </a:lnSpc>
              <a:buFont typeface="Monotype Sorts" pitchFamily="2" charset="2"/>
              <a:buNone/>
            </a:pPr>
            <a:r>
              <a:rPr lang="zh-CN" altLang="en-US"/>
              <a:t>一、</a:t>
            </a:r>
            <a:r>
              <a:rPr lang="en-US" altLang="zh-CN"/>
              <a:t>DBMS</a:t>
            </a:r>
            <a:r>
              <a:rPr lang="zh-CN" altLang="en-US"/>
              <a:t>的完整性控制机制</a:t>
            </a:r>
          </a:p>
          <a:p>
            <a:pPr>
              <a:lnSpc>
                <a:spcPct val="160000"/>
              </a:lnSpc>
              <a:buFont typeface="Monotype Sorts" pitchFamily="2" charset="2"/>
              <a:buNone/>
            </a:pPr>
            <a:r>
              <a:rPr lang="zh-CN" altLang="en-US"/>
              <a:t>二、关系系统三类完整性的实现</a:t>
            </a:r>
          </a:p>
          <a:p>
            <a:pPr>
              <a:lnSpc>
                <a:spcPct val="160000"/>
              </a:lnSpc>
              <a:buFont typeface="Monotype Sorts" pitchFamily="2" charset="2"/>
              <a:buNone/>
            </a:pPr>
            <a:r>
              <a:rPr lang="zh-CN" altLang="en-US"/>
              <a:t>三、参照完整性的实现</a:t>
            </a:r>
          </a:p>
        </p:txBody>
      </p:sp>
      <p:sp>
        <p:nvSpPr>
          <p:cNvPr id="4" name="矩形 3">
            <a:extLst>
              <a:ext uri="{FF2B5EF4-FFF2-40B4-BE49-F238E27FC236}">
                <a16:creationId xmlns:a16="http://schemas.microsoft.com/office/drawing/2014/main" id="{7B619EA2-190E-4F84-B1BB-4ADBA07AF86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B1CF969-6F61-4EBD-A719-609C73D9B77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76C8E8B6-9E68-4C6A-99E8-78A2A46F9E3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007130967"/>
      </p:ext>
    </p:extLst>
  </p:cSld>
  <p:clrMapOvr>
    <a:masterClrMapping/>
  </p:clrMapOvr>
  <p:transition>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7AA43034-84B4-4BE3-A790-D586C7F0FAED}"/>
              </a:ext>
            </a:extLst>
          </p:cNvPr>
          <p:cNvSpPr>
            <a:spLocks noGrp="1" noChangeArrowheads="1"/>
          </p:cNvSpPr>
          <p:nvPr>
            <p:ph type="title"/>
          </p:nvPr>
        </p:nvSpPr>
        <p:spPr/>
        <p:txBody>
          <a:bodyPr/>
          <a:lstStyle/>
          <a:p>
            <a:r>
              <a:rPr lang="zh-CN" altLang="en-US"/>
              <a:t>一、</a:t>
            </a:r>
            <a:r>
              <a:rPr lang="en-US" altLang="zh-CN"/>
              <a:t>DBMS</a:t>
            </a:r>
            <a:r>
              <a:rPr lang="zh-CN" altLang="en-US"/>
              <a:t>的完整性控制机制</a:t>
            </a:r>
          </a:p>
        </p:txBody>
      </p:sp>
      <p:sp>
        <p:nvSpPr>
          <p:cNvPr id="662531" name="Rectangle 3">
            <a:extLst>
              <a:ext uri="{FF2B5EF4-FFF2-40B4-BE49-F238E27FC236}">
                <a16:creationId xmlns:a16="http://schemas.microsoft.com/office/drawing/2014/main" id="{A0C91466-968F-483A-AD05-68BA5001941D}"/>
              </a:ext>
            </a:extLst>
          </p:cNvPr>
          <p:cNvSpPr>
            <a:spLocks noGrp="1" noChangeArrowheads="1"/>
          </p:cNvSpPr>
          <p:nvPr>
            <p:ph type="body" idx="1"/>
          </p:nvPr>
        </p:nvSpPr>
        <p:spPr/>
        <p:txBody>
          <a:bodyPr/>
          <a:lstStyle/>
          <a:p>
            <a:r>
              <a:rPr lang="en-US" altLang="zh-CN" sz="3400"/>
              <a:t>DBMS</a:t>
            </a:r>
            <a:r>
              <a:rPr lang="zh-CN" altLang="en-US" sz="3400"/>
              <a:t>的完整性控制机制的主要功能</a:t>
            </a:r>
          </a:p>
          <a:p>
            <a:pPr lvl="1">
              <a:lnSpc>
                <a:spcPct val="150000"/>
              </a:lnSpc>
              <a:buFontTx/>
              <a:buNone/>
            </a:pPr>
            <a:r>
              <a:rPr lang="en-US" altLang="zh-CN"/>
              <a:t>1. </a:t>
            </a:r>
            <a:r>
              <a:rPr lang="zh-CN" altLang="en-US"/>
              <a:t>定义功能</a:t>
            </a:r>
          </a:p>
          <a:p>
            <a:pPr lvl="1">
              <a:lnSpc>
                <a:spcPct val="150000"/>
              </a:lnSpc>
              <a:buFontTx/>
              <a:buNone/>
            </a:pPr>
            <a:r>
              <a:rPr lang="en-US" altLang="zh-CN"/>
              <a:t>2. </a:t>
            </a:r>
            <a:r>
              <a:rPr lang="zh-CN" altLang="en-US"/>
              <a:t>检查功能</a:t>
            </a:r>
          </a:p>
          <a:p>
            <a:pPr lvl="1">
              <a:lnSpc>
                <a:spcPct val="150000"/>
              </a:lnSpc>
              <a:buFontTx/>
              <a:buNone/>
            </a:pPr>
            <a:r>
              <a:rPr lang="en-US" altLang="zh-CN"/>
              <a:t>3. </a:t>
            </a:r>
            <a:r>
              <a:rPr lang="zh-CN" altLang="en-US"/>
              <a:t>违约反应</a:t>
            </a:r>
          </a:p>
        </p:txBody>
      </p:sp>
      <p:sp>
        <p:nvSpPr>
          <p:cNvPr id="4" name="矩形 3">
            <a:extLst>
              <a:ext uri="{FF2B5EF4-FFF2-40B4-BE49-F238E27FC236}">
                <a16:creationId xmlns:a16="http://schemas.microsoft.com/office/drawing/2014/main" id="{C8D6344C-FBCA-4008-8918-85BFE986750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49894E2-881F-4C9E-8B00-1437B583B2B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A57CF54E-A6C1-4D0D-A6DA-7A185C35173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624531871"/>
      </p:ext>
    </p:extLst>
  </p:cSld>
  <p:clrMapOvr>
    <a:masterClrMapping/>
  </p:clrMapOvr>
  <p:transition>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a:extLst>
              <a:ext uri="{FF2B5EF4-FFF2-40B4-BE49-F238E27FC236}">
                <a16:creationId xmlns:a16="http://schemas.microsoft.com/office/drawing/2014/main" id="{623EB6E8-E2D2-45C5-851F-3DA1BB5D8B87}"/>
              </a:ext>
            </a:extLst>
          </p:cNvPr>
          <p:cNvSpPr>
            <a:spLocks noGrp="1" noChangeArrowheads="1"/>
          </p:cNvSpPr>
          <p:nvPr>
            <p:ph type="title"/>
          </p:nvPr>
        </p:nvSpPr>
        <p:spPr/>
        <p:txBody>
          <a:bodyPr/>
          <a:lstStyle/>
          <a:p>
            <a:r>
              <a:rPr lang="en-US" altLang="zh-CN"/>
              <a:t>DBMS</a:t>
            </a:r>
            <a:r>
              <a:rPr lang="zh-CN" altLang="en-US"/>
              <a:t>的完整性控制机制（续）</a:t>
            </a:r>
          </a:p>
        </p:txBody>
      </p:sp>
      <p:sp>
        <p:nvSpPr>
          <p:cNvPr id="663555" name="Rectangle 3">
            <a:extLst>
              <a:ext uri="{FF2B5EF4-FFF2-40B4-BE49-F238E27FC236}">
                <a16:creationId xmlns:a16="http://schemas.microsoft.com/office/drawing/2014/main" id="{C9CF05DD-9AA8-4C79-96D2-C4410ED50AEF}"/>
              </a:ext>
            </a:extLst>
          </p:cNvPr>
          <p:cNvSpPr>
            <a:spLocks noGrp="1" noChangeArrowheads="1"/>
          </p:cNvSpPr>
          <p:nvPr>
            <p:ph type="body" idx="1"/>
          </p:nvPr>
        </p:nvSpPr>
        <p:spPr/>
        <p:txBody>
          <a:bodyPr/>
          <a:lstStyle/>
          <a:p>
            <a:pPr>
              <a:lnSpc>
                <a:spcPct val="110000"/>
              </a:lnSpc>
            </a:pPr>
            <a:r>
              <a:rPr lang="en-US" altLang="zh-CN" sz="3600"/>
              <a:t>1. </a:t>
            </a:r>
            <a:r>
              <a:rPr lang="zh-CN" altLang="en-US" sz="3600"/>
              <a:t>定义功能</a:t>
            </a:r>
            <a:endParaRPr lang="zh-CN" altLang="en-US"/>
          </a:p>
          <a:p>
            <a:pPr lvl="1">
              <a:lnSpc>
                <a:spcPct val="180000"/>
              </a:lnSpc>
            </a:pPr>
            <a:r>
              <a:rPr lang="zh-CN" altLang="en-US"/>
              <a:t>一个完善的完整性控制机制应该允许用户定义各类完整性约束条件。</a:t>
            </a:r>
          </a:p>
          <a:p>
            <a:pPr>
              <a:lnSpc>
                <a:spcPct val="90000"/>
              </a:lnSpc>
            </a:pPr>
            <a:endParaRPr lang="en-US" altLang="zh-CN"/>
          </a:p>
        </p:txBody>
      </p:sp>
      <p:sp>
        <p:nvSpPr>
          <p:cNvPr id="4" name="矩形 3">
            <a:extLst>
              <a:ext uri="{FF2B5EF4-FFF2-40B4-BE49-F238E27FC236}">
                <a16:creationId xmlns:a16="http://schemas.microsoft.com/office/drawing/2014/main" id="{FC39EDE1-F80B-4008-97E2-AD0B366A59E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FF329DB-1120-4D9E-856E-3F6E170850A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74F0FF4D-6C79-4A16-A0FD-A788E040AF0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693565200"/>
      </p:ext>
    </p:extLst>
  </p:cSld>
  <p:clrMapOvr>
    <a:masterClrMapping/>
  </p:clrMapOvr>
  <p:transition>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a:extLst>
              <a:ext uri="{FF2B5EF4-FFF2-40B4-BE49-F238E27FC236}">
                <a16:creationId xmlns:a16="http://schemas.microsoft.com/office/drawing/2014/main" id="{530D9DB8-8428-45B8-892C-4004AF6326A2}"/>
              </a:ext>
            </a:extLst>
          </p:cNvPr>
          <p:cNvSpPr>
            <a:spLocks noGrp="1" noChangeArrowheads="1"/>
          </p:cNvSpPr>
          <p:nvPr>
            <p:ph type="title"/>
          </p:nvPr>
        </p:nvSpPr>
        <p:spPr/>
        <p:txBody>
          <a:bodyPr/>
          <a:lstStyle/>
          <a:p>
            <a:r>
              <a:rPr lang="en-US" altLang="zh-CN"/>
              <a:t>DBMS</a:t>
            </a:r>
            <a:r>
              <a:rPr lang="zh-CN" altLang="en-US"/>
              <a:t>的完整性控制机制（续）</a:t>
            </a:r>
          </a:p>
        </p:txBody>
      </p:sp>
      <p:sp>
        <p:nvSpPr>
          <p:cNvPr id="664579" name="Rectangle 3">
            <a:extLst>
              <a:ext uri="{FF2B5EF4-FFF2-40B4-BE49-F238E27FC236}">
                <a16:creationId xmlns:a16="http://schemas.microsoft.com/office/drawing/2014/main" id="{277FEDC3-57C6-4A24-9E9E-A9E70C09C29A}"/>
              </a:ext>
            </a:extLst>
          </p:cNvPr>
          <p:cNvSpPr>
            <a:spLocks noGrp="1" noChangeArrowheads="1"/>
          </p:cNvSpPr>
          <p:nvPr>
            <p:ph type="body" idx="1"/>
          </p:nvPr>
        </p:nvSpPr>
        <p:spPr/>
        <p:txBody>
          <a:bodyPr/>
          <a:lstStyle/>
          <a:p>
            <a:pPr>
              <a:lnSpc>
                <a:spcPct val="90000"/>
              </a:lnSpc>
            </a:pPr>
            <a:r>
              <a:rPr lang="en-US" altLang="zh-CN" sz="3600"/>
              <a:t>2. </a:t>
            </a:r>
            <a:r>
              <a:rPr lang="zh-CN" altLang="en-US" sz="3600"/>
              <a:t>检查功能</a:t>
            </a:r>
          </a:p>
          <a:p>
            <a:pPr lvl="1"/>
            <a:r>
              <a:rPr lang="zh-CN" altLang="en-US"/>
              <a:t>立即执行的约束</a:t>
            </a:r>
            <a:r>
              <a:rPr lang="en-US" altLang="zh-CN"/>
              <a:t>(Immediate constraints)</a:t>
            </a:r>
          </a:p>
          <a:p>
            <a:pPr lvl="2"/>
            <a:r>
              <a:rPr lang="zh-CN" altLang="en-US" sz="2800"/>
              <a:t>检查是否违背完整性约束的时机通常是在一条语句执行完后立即检查，我们称这类约束为立即执行的约束</a:t>
            </a:r>
          </a:p>
          <a:p>
            <a:pPr lvl="1">
              <a:spcBef>
                <a:spcPct val="60000"/>
              </a:spcBef>
            </a:pPr>
            <a:r>
              <a:rPr lang="zh-CN" altLang="en-US"/>
              <a:t> 延迟执行的约束</a:t>
            </a:r>
            <a:r>
              <a:rPr lang="en-US" altLang="zh-CN"/>
              <a:t>(Deferred constrainsts)</a:t>
            </a:r>
          </a:p>
          <a:p>
            <a:pPr lvl="2"/>
            <a:r>
              <a:rPr lang="zh-CN" altLang="en-US" sz="2800"/>
              <a:t>在某些情况下，完整性检查需要延迟到整个事务执行结束后再进行，我们称这类约束为延迟执行的约束</a:t>
            </a:r>
          </a:p>
        </p:txBody>
      </p:sp>
      <p:sp>
        <p:nvSpPr>
          <p:cNvPr id="4" name="矩形 3">
            <a:extLst>
              <a:ext uri="{FF2B5EF4-FFF2-40B4-BE49-F238E27FC236}">
                <a16:creationId xmlns:a16="http://schemas.microsoft.com/office/drawing/2014/main" id="{AFFEFF04-9C10-40C4-9186-AEA2E109669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65E0B06-7FF8-4127-8B5D-D262FED0806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52501BE6-A5CE-4BB3-BF71-16DC1A09E9D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47437642"/>
      </p:ext>
    </p:extLst>
  </p:cSld>
  <p:clrMapOvr>
    <a:masterClrMapping/>
  </p:clrMapOvr>
  <p:transition>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a:extLst>
              <a:ext uri="{FF2B5EF4-FFF2-40B4-BE49-F238E27FC236}">
                <a16:creationId xmlns:a16="http://schemas.microsoft.com/office/drawing/2014/main" id="{39514DA8-B1D4-41F0-92A5-4F84ADDE9320}"/>
              </a:ext>
            </a:extLst>
          </p:cNvPr>
          <p:cNvSpPr>
            <a:spLocks noGrp="1" noChangeArrowheads="1"/>
          </p:cNvSpPr>
          <p:nvPr>
            <p:ph type="title"/>
          </p:nvPr>
        </p:nvSpPr>
        <p:spPr/>
        <p:txBody>
          <a:bodyPr/>
          <a:lstStyle/>
          <a:p>
            <a:r>
              <a:rPr lang="en-US" altLang="zh-CN"/>
              <a:t>DBMS</a:t>
            </a:r>
            <a:r>
              <a:rPr lang="zh-CN" altLang="en-US"/>
              <a:t>的完整性控制机制（续）</a:t>
            </a:r>
          </a:p>
        </p:txBody>
      </p:sp>
      <p:sp>
        <p:nvSpPr>
          <p:cNvPr id="665603" name="Rectangle 3">
            <a:extLst>
              <a:ext uri="{FF2B5EF4-FFF2-40B4-BE49-F238E27FC236}">
                <a16:creationId xmlns:a16="http://schemas.microsoft.com/office/drawing/2014/main" id="{E81E28FD-9B0A-4A88-A36A-1AED940378A6}"/>
              </a:ext>
            </a:extLst>
          </p:cNvPr>
          <p:cNvSpPr>
            <a:spLocks noGrp="1" noChangeArrowheads="1"/>
          </p:cNvSpPr>
          <p:nvPr>
            <p:ph type="body" idx="1"/>
          </p:nvPr>
        </p:nvSpPr>
        <p:spPr/>
        <p:txBody>
          <a:bodyPr/>
          <a:lstStyle/>
          <a:p>
            <a:pPr>
              <a:lnSpc>
                <a:spcPct val="110000"/>
              </a:lnSpc>
              <a:buFont typeface="Monotype Sorts" pitchFamily="2" charset="2"/>
              <a:buNone/>
            </a:pPr>
            <a:r>
              <a:rPr lang="zh-CN" altLang="en-US" sz="2800"/>
              <a:t>例：银行数据库中“借贷总金额应平衡”的约束</a:t>
            </a:r>
          </a:p>
          <a:p>
            <a:pPr>
              <a:lnSpc>
                <a:spcPct val="110000"/>
              </a:lnSpc>
              <a:buFont typeface="Monotype Sorts" pitchFamily="2" charset="2"/>
              <a:buNone/>
            </a:pPr>
            <a:r>
              <a:rPr lang="zh-CN" altLang="en-US" sz="2800"/>
              <a:t>        就应该是延迟执行的约束</a:t>
            </a:r>
          </a:p>
          <a:p>
            <a:pPr lvl="1">
              <a:lnSpc>
                <a:spcPct val="110000"/>
              </a:lnSpc>
              <a:spcBef>
                <a:spcPct val="60000"/>
              </a:spcBef>
            </a:pPr>
            <a:r>
              <a:rPr lang="zh-CN" altLang="en-US"/>
              <a:t>从账号</a:t>
            </a:r>
            <a:r>
              <a:rPr lang="en-US" altLang="zh-CN"/>
              <a:t>A</a:t>
            </a:r>
            <a:r>
              <a:rPr lang="zh-CN" altLang="en-US"/>
              <a:t>转一笔钱到账号</a:t>
            </a:r>
            <a:r>
              <a:rPr lang="en-US" altLang="zh-CN"/>
              <a:t>B</a:t>
            </a:r>
            <a:r>
              <a:rPr lang="zh-CN" altLang="en-US"/>
              <a:t>为一个事务，从账号</a:t>
            </a:r>
            <a:r>
              <a:rPr lang="en-US" altLang="zh-CN"/>
              <a:t>A</a:t>
            </a:r>
            <a:r>
              <a:rPr lang="zh-CN" altLang="en-US"/>
              <a:t>转出去钱后账就不平了，必须等转入账号</a:t>
            </a:r>
            <a:r>
              <a:rPr lang="en-US" altLang="zh-CN"/>
              <a:t>B</a:t>
            </a:r>
            <a:r>
              <a:rPr lang="zh-CN" altLang="en-US"/>
              <a:t>后账才能重新平衡，这时才能进行完整性检查。</a:t>
            </a:r>
          </a:p>
        </p:txBody>
      </p:sp>
      <p:sp>
        <p:nvSpPr>
          <p:cNvPr id="4" name="矩形 3">
            <a:extLst>
              <a:ext uri="{FF2B5EF4-FFF2-40B4-BE49-F238E27FC236}">
                <a16:creationId xmlns:a16="http://schemas.microsoft.com/office/drawing/2014/main" id="{E7968518-DF27-4D25-BB02-77531C2CFE3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C9A2930-AD32-4CB8-B37B-B2AB7D3F0199}"/>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4B9CC9B0-D236-4647-A64A-BA2265E6090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87542233"/>
      </p:ext>
    </p:extLst>
  </p:cSld>
  <p:clrMapOvr>
    <a:masterClrMapping/>
  </p:clrMapOvr>
  <p:transition>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a:extLst>
              <a:ext uri="{FF2B5EF4-FFF2-40B4-BE49-F238E27FC236}">
                <a16:creationId xmlns:a16="http://schemas.microsoft.com/office/drawing/2014/main" id="{37D37F16-DD2E-4123-9978-0487199EEF1F}"/>
              </a:ext>
            </a:extLst>
          </p:cNvPr>
          <p:cNvSpPr>
            <a:spLocks noGrp="1" noChangeArrowheads="1"/>
          </p:cNvSpPr>
          <p:nvPr>
            <p:ph type="title"/>
          </p:nvPr>
        </p:nvSpPr>
        <p:spPr/>
        <p:txBody>
          <a:bodyPr/>
          <a:lstStyle/>
          <a:p>
            <a:r>
              <a:rPr lang="en-US" altLang="zh-CN"/>
              <a:t>DBMS</a:t>
            </a:r>
            <a:r>
              <a:rPr lang="zh-CN" altLang="en-US"/>
              <a:t>的完整性控制机制（续）</a:t>
            </a:r>
          </a:p>
        </p:txBody>
      </p:sp>
      <p:sp>
        <p:nvSpPr>
          <p:cNvPr id="666627" name="Rectangle 3">
            <a:extLst>
              <a:ext uri="{FF2B5EF4-FFF2-40B4-BE49-F238E27FC236}">
                <a16:creationId xmlns:a16="http://schemas.microsoft.com/office/drawing/2014/main" id="{910668E1-3180-407F-8AE0-8BFD8DEA0043}"/>
              </a:ext>
            </a:extLst>
          </p:cNvPr>
          <p:cNvSpPr>
            <a:spLocks noGrp="1" noChangeArrowheads="1"/>
          </p:cNvSpPr>
          <p:nvPr>
            <p:ph type="body" idx="1"/>
          </p:nvPr>
        </p:nvSpPr>
        <p:spPr/>
        <p:txBody>
          <a:bodyPr/>
          <a:lstStyle/>
          <a:p>
            <a:r>
              <a:rPr lang="en-US" altLang="zh-CN" sz="3600"/>
              <a:t>3. </a:t>
            </a:r>
            <a:r>
              <a:rPr lang="zh-CN" altLang="en-US" sz="3600"/>
              <a:t>违约反应</a:t>
            </a:r>
          </a:p>
          <a:p>
            <a:pPr lvl="1">
              <a:lnSpc>
                <a:spcPct val="150000"/>
              </a:lnSpc>
            </a:pPr>
            <a:r>
              <a:rPr lang="zh-CN" altLang="en-US" sz="3200"/>
              <a:t> </a:t>
            </a:r>
            <a:r>
              <a:rPr lang="zh-CN" altLang="en-US"/>
              <a:t>拒绝该操作</a:t>
            </a:r>
          </a:p>
          <a:p>
            <a:pPr lvl="1">
              <a:lnSpc>
                <a:spcPct val="150000"/>
              </a:lnSpc>
            </a:pPr>
            <a:r>
              <a:rPr lang="zh-CN" altLang="en-US"/>
              <a:t> 其他处理方法</a:t>
            </a:r>
          </a:p>
        </p:txBody>
      </p:sp>
      <p:sp>
        <p:nvSpPr>
          <p:cNvPr id="4" name="矩形 3">
            <a:extLst>
              <a:ext uri="{FF2B5EF4-FFF2-40B4-BE49-F238E27FC236}">
                <a16:creationId xmlns:a16="http://schemas.microsoft.com/office/drawing/2014/main" id="{C03CB67E-1891-436E-BB1D-A080B10D7B5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092E1C4-9B21-4609-92D7-B885B4ACF2E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18891BF3-72C4-405D-80EF-1463222563E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528351047"/>
      </p:ext>
    </p:extLst>
  </p:cSld>
  <p:clrMapOvr>
    <a:masterClrMapping/>
  </p:clrMapOvr>
  <p:transition>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a:extLst>
              <a:ext uri="{FF2B5EF4-FFF2-40B4-BE49-F238E27FC236}">
                <a16:creationId xmlns:a16="http://schemas.microsoft.com/office/drawing/2014/main" id="{3F16319B-1940-4F54-BA95-FE84B8EA963B}"/>
              </a:ext>
            </a:extLst>
          </p:cNvPr>
          <p:cNvSpPr>
            <a:spLocks noGrp="1" noChangeArrowheads="1"/>
          </p:cNvSpPr>
          <p:nvPr>
            <p:ph type="title"/>
          </p:nvPr>
        </p:nvSpPr>
        <p:spPr/>
        <p:txBody>
          <a:bodyPr/>
          <a:lstStyle/>
          <a:p>
            <a:r>
              <a:rPr lang="en-US" altLang="zh-CN"/>
              <a:t>DBMS</a:t>
            </a:r>
            <a:r>
              <a:rPr lang="zh-CN" altLang="en-US"/>
              <a:t>的完整性控制机制（续）</a:t>
            </a:r>
          </a:p>
        </p:txBody>
      </p:sp>
      <p:sp>
        <p:nvSpPr>
          <p:cNvPr id="667651" name="Rectangle 3">
            <a:extLst>
              <a:ext uri="{FF2B5EF4-FFF2-40B4-BE49-F238E27FC236}">
                <a16:creationId xmlns:a16="http://schemas.microsoft.com/office/drawing/2014/main" id="{19D30BDF-EE91-4680-8719-2B6F454752B8}"/>
              </a:ext>
            </a:extLst>
          </p:cNvPr>
          <p:cNvSpPr>
            <a:spLocks noGrp="1" noChangeArrowheads="1"/>
          </p:cNvSpPr>
          <p:nvPr>
            <p:ph type="body" idx="1"/>
          </p:nvPr>
        </p:nvSpPr>
        <p:spPr/>
        <p:txBody>
          <a:bodyPr/>
          <a:lstStyle/>
          <a:p>
            <a:pPr>
              <a:lnSpc>
                <a:spcPct val="90000"/>
              </a:lnSpc>
            </a:pPr>
            <a:r>
              <a:rPr lang="zh-CN" altLang="en-US" sz="3600"/>
              <a:t>完整性规则的形式化表述</a:t>
            </a:r>
          </a:p>
          <a:p>
            <a:pPr lvl="1">
              <a:lnSpc>
                <a:spcPct val="90000"/>
              </a:lnSpc>
              <a:buFontTx/>
              <a:buNone/>
            </a:pPr>
            <a:r>
              <a:rPr lang="zh-CN" altLang="en-US"/>
              <a:t>一条完整性规则可以用一个五元组表示</a:t>
            </a:r>
            <a:r>
              <a:rPr lang="en-US" altLang="zh-CN"/>
              <a:t>:</a:t>
            </a:r>
          </a:p>
          <a:p>
            <a:pPr lvl="1">
              <a:lnSpc>
                <a:spcPct val="90000"/>
              </a:lnSpc>
              <a:buFontTx/>
              <a:buNone/>
            </a:pPr>
            <a:r>
              <a:rPr lang="en-US" altLang="zh-CN"/>
              <a:t>			(D</a:t>
            </a:r>
            <a:r>
              <a:rPr lang="zh-CN" altLang="en-US"/>
              <a:t>，</a:t>
            </a:r>
            <a:r>
              <a:rPr lang="en-US" altLang="zh-CN"/>
              <a:t>O</a:t>
            </a:r>
            <a:r>
              <a:rPr lang="zh-CN" altLang="en-US"/>
              <a:t>，</a:t>
            </a:r>
            <a:r>
              <a:rPr lang="en-US" altLang="zh-CN"/>
              <a:t>A</a:t>
            </a:r>
            <a:r>
              <a:rPr lang="zh-CN" altLang="en-US"/>
              <a:t>，</a:t>
            </a:r>
            <a:r>
              <a:rPr lang="en-US" altLang="zh-CN"/>
              <a:t>C</a:t>
            </a:r>
            <a:r>
              <a:rPr lang="zh-CN" altLang="en-US"/>
              <a:t>，</a:t>
            </a:r>
            <a:r>
              <a:rPr lang="en-US" altLang="zh-CN"/>
              <a:t>P)</a:t>
            </a:r>
          </a:p>
          <a:p>
            <a:pPr lvl="1">
              <a:lnSpc>
                <a:spcPct val="90000"/>
              </a:lnSpc>
            </a:pPr>
            <a:r>
              <a:rPr lang="en-US" altLang="zh-CN" sz="2400">
                <a:solidFill>
                  <a:schemeClr val="accent2"/>
                </a:solidFill>
              </a:rPr>
              <a:t>D</a:t>
            </a:r>
            <a:r>
              <a:rPr lang="zh-CN" altLang="en-US" sz="2400"/>
              <a:t>（</a:t>
            </a:r>
            <a:r>
              <a:rPr lang="en-US" altLang="zh-CN" sz="2400"/>
              <a:t>Data</a:t>
            </a:r>
            <a:r>
              <a:rPr lang="zh-CN" altLang="en-US" sz="2400"/>
              <a:t>） 约束作用的</a:t>
            </a:r>
            <a:r>
              <a:rPr lang="zh-CN" altLang="en-US" sz="2400">
                <a:solidFill>
                  <a:srgbClr val="0066FF"/>
                </a:solidFill>
              </a:rPr>
              <a:t>数据对象</a:t>
            </a:r>
            <a:r>
              <a:rPr lang="zh-CN" altLang="en-US" sz="2400"/>
              <a:t>；</a:t>
            </a:r>
          </a:p>
          <a:p>
            <a:pPr lvl="1">
              <a:lnSpc>
                <a:spcPct val="90000"/>
              </a:lnSpc>
            </a:pPr>
            <a:r>
              <a:rPr lang="en-US" altLang="zh-CN" sz="2400">
                <a:solidFill>
                  <a:schemeClr val="accent2"/>
                </a:solidFill>
              </a:rPr>
              <a:t>O</a:t>
            </a:r>
            <a:r>
              <a:rPr lang="zh-CN" altLang="en-US" sz="2400"/>
              <a:t>（</a:t>
            </a:r>
            <a:r>
              <a:rPr lang="en-US" altLang="zh-CN" sz="2400"/>
              <a:t>Operation</a:t>
            </a:r>
            <a:r>
              <a:rPr lang="zh-CN" altLang="en-US" sz="2400"/>
              <a:t>） 触发完整性检查的</a:t>
            </a:r>
            <a:r>
              <a:rPr lang="zh-CN" altLang="en-US" sz="2400">
                <a:solidFill>
                  <a:srgbClr val="0066FF"/>
                </a:solidFill>
              </a:rPr>
              <a:t>数据库操作</a:t>
            </a:r>
            <a:r>
              <a:rPr lang="zh-CN" altLang="en-US" sz="2400"/>
              <a:t>，即当用户发出什么操作请求时需要检查该完整性规则，是立即检查还是延迟检查；</a:t>
            </a:r>
          </a:p>
          <a:p>
            <a:pPr lvl="1">
              <a:lnSpc>
                <a:spcPct val="90000"/>
              </a:lnSpc>
            </a:pPr>
            <a:r>
              <a:rPr lang="en-US" altLang="zh-CN" sz="2400">
                <a:solidFill>
                  <a:schemeClr val="accent2"/>
                </a:solidFill>
              </a:rPr>
              <a:t>A</a:t>
            </a:r>
            <a:r>
              <a:rPr lang="zh-CN" altLang="en-US" sz="2400"/>
              <a:t>（</a:t>
            </a:r>
            <a:r>
              <a:rPr lang="en-US" altLang="zh-CN" sz="2400"/>
              <a:t>Assertion</a:t>
            </a:r>
            <a:r>
              <a:rPr lang="zh-CN" altLang="en-US" sz="2400"/>
              <a:t>） 数据对象必须满足的</a:t>
            </a:r>
            <a:r>
              <a:rPr lang="zh-CN" altLang="en-US" sz="2400">
                <a:solidFill>
                  <a:srgbClr val="0066FF"/>
                </a:solidFill>
              </a:rPr>
              <a:t>断言</a:t>
            </a:r>
            <a:r>
              <a:rPr lang="zh-CN" altLang="en-US" sz="2400"/>
              <a:t>或</a:t>
            </a:r>
            <a:r>
              <a:rPr lang="zh-CN" altLang="en-US" sz="2400">
                <a:solidFill>
                  <a:srgbClr val="0066FF"/>
                </a:solidFill>
              </a:rPr>
              <a:t>语义约束</a:t>
            </a:r>
            <a:r>
              <a:rPr lang="zh-CN" altLang="en-US" sz="2400"/>
              <a:t>，这是规则的主体；</a:t>
            </a:r>
          </a:p>
          <a:p>
            <a:pPr lvl="1">
              <a:lnSpc>
                <a:spcPct val="90000"/>
              </a:lnSpc>
            </a:pPr>
            <a:r>
              <a:rPr lang="zh-CN" altLang="en-US" sz="2400"/>
              <a:t> </a:t>
            </a:r>
            <a:r>
              <a:rPr lang="en-US" altLang="zh-CN" sz="2400">
                <a:solidFill>
                  <a:schemeClr val="accent2"/>
                </a:solidFill>
              </a:rPr>
              <a:t>C</a:t>
            </a:r>
            <a:r>
              <a:rPr lang="zh-CN" altLang="en-US" sz="2400"/>
              <a:t>（</a:t>
            </a:r>
            <a:r>
              <a:rPr lang="en-US" altLang="zh-CN" sz="2400"/>
              <a:t>Condition</a:t>
            </a:r>
            <a:r>
              <a:rPr lang="zh-CN" altLang="en-US" sz="2400"/>
              <a:t>） 选择</a:t>
            </a:r>
            <a:r>
              <a:rPr lang="en-US" altLang="zh-CN" sz="2400"/>
              <a:t>A</a:t>
            </a:r>
            <a:r>
              <a:rPr lang="zh-CN" altLang="en-US" sz="2400"/>
              <a:t>作用的数据对象值的</a:t>
            </a:r>
            <a:r>
              <a:rPr lang="zh-CN" altLang="en-US" sz="2400">
                <a:solidFill>
                  <a:srgbClr val="0066FF"/>
                </a:solidFill>
              </a:rPr>
              <a:t>谓词</a:t>
            </a:r>
            <a:r>
              <a:rPr lang="zh-CN" altLang="en-US" sz="2400"/>
              <a:t>；</a:t>
            </a:r>
          </a:p>
          <a:p>
            <a:pPr lvl="1">
              <a:lnSpc>
                <a:spcPct val="90000"/>
              </a:lnSpc>
            </a:pPr>
            <a:r>
              <a:rPr lang="zh-CN" altLang="en-US" sz="2400"/>
              <a:t> </a:t>
            </a:r>
            <a:r>
              <a:rPr lang="en-US" altLang="zh-CN" sz="2400">
                <a:solidFill>
                  <a:schemeClr val="accent2"/>
                </a:solidFill>
              </a:rPr>
              <a:t>P</a:t>
            </a:r>
            <a:r>
              <a:rPr lang="zh-CN" altLang="en-US" sz="2400"/>
              <a:t>（</a:t>
            </a:r>
            <a:r>
              <a:rPr lang="en-US" altLang="zh-CN" sz="2400"/>
              <a:t>Procedure</a:t>
            </a:r>
            <a:r>
              <a:rPr lang="zh-CN" altLang="en-US" sz="2400"/>
              <a:t>） 违反完整性规则时触发的</a:t>
            </a:r>
            <a:r>
              <a:rPr lang="zh-CN" altLang="en-US" sz="2400">
                <a:solidFill>
                  <a:srgbClr val="0066FF"/>
                </a:solidFill>
              </a:rPr>
              <a:t>过程</a:t>
            </a:r>
            <a:r>
              <a:rPr lang="zh-CN" altLang="en-US" sz="2400"/>
              <a:t>。</a:t>
            </a:r>
          </a:p>
        </p:txBody>
      </p:sp>
      <p:sp>
        <p:nvSpPr>
          <p:cNvPr id="4" name="矩形 3">
            <a:extLst>
              <a:ext uri="{FF2B5EF4-FFF2-40B4-BE49-F238E27FC236}">
                <a16:creationId xmlns:a16="http://schemas.microsoft.com/office/drawing/2014/main" id="{B6A4A8F3-565F-48CB-9414-C2AD93E460E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2F62664-2F07-4D14-91C7-F430CDEC415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95E1D3E3-FBF8-4F6B-BEE8-F34197D9605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40101731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56E23D76-74DF-4D39-97E8-3B77A26DAF07}"/>
              </a:ext>
            </a:extLst>
          </p:cNvPr>
          <p:cNvSpPr>
            <a:spLocks noGrp="1" noChangeArrowheads="1"/>
          </p:cNvSpPr>
          <p:nvPr>
            <p:ph type="title"/>
          </p:nvPr>
        </p:nvSpPr>
        <p:spPr/>
        <p:txBody>
          <a:bodyPr/>
          <a:lstStyle/>
          <a:p>
            <a:r>
              <a:rPr lang="en-US" altLang="zh-CN"/>
              <a:t>5.1.1 </a:t>
            </a:r>
            <a:r>
              <a:rPr lang="zh-CN" altLang="en-US"/>
              <a:t>安全性控制的一般方法</a:t>
            </a:r>
          </a:p>
        </p:txBody>
      </p:sp>
      <p:sp>
        <p:nvSpPr>
          <p:cNvPr id="476163" name="Rectangle 3">
            <a:extLst>
              <a:ext uri="{FF2B5EF4-FFF2-40B4-BE49-F238E27FC236}">
                <a16:creationId xmlns:a16="http://schemas.microsoft.com/office/drawing/2014/main" id="{DCC508B5-8450-4EC2-BB1D-7FBA912FA75C}"/>
              </a:ext>
            </a:extLst>
          </p:cNvPr>
          <p:cNvSpPr>
            <a:spLocks noGrp="1" noChangeArrowheads="1"/>
          </p:cNvSpPr>
          <p:nvPr>
            <p:ph type="body" idx="1"/>
          </p:nvPr>
        </p:nvSpPr>
        <p:spPr/>
        <p:txBody>
          <a:bodyPr/>
          <a:lstStyle/>
          <a:p>
            <a:r>
              <a:rPr lang="zh-CN" altLang="en-US" sz="3600"/>
              <a:t>非法使用数据库的情况</a:t>
            </a:r>
            <a:endParaRPr lang="zh-CN" altLang="en-US" sz="2800"/>
          </a:p>
          <a:p>
            <a:pPr lvl="1">
              <a:lnSpc>
                <a:spcPct val="130000"/>
              </a:lnSpc>
              <a:spcBef>
                <a:spcPct val="60000"/>
              </a:spcBef>
            </a:pPr>
            <a:r>
              <a:rPr lang="zh-CN" altLang="en-US"/>
              <a:t>用户编写一段合法的程序绕过</a:t>
            </a:r>
            <a:r>
              <a:rPr lang="en-US" altLang="zh-CN"/>
              <a:t>DBMS</a:t>
            </a:r>
            <a:r>
              <a:rPr lang="zh-CN" altLang="en-US"/>
              <a:t>及其授权机制，通过操作系统直接存取、修改或备份数据库中的数据；</a:t>
            </a:r>
          </a:p>
          <a:p>
            <a:pPr lvl="1">
              <a:lnSpc>
                <a:spcPct val="130000"/>
              </a:lnSpc>
              <a:spcBef>
                <a:spcPct val="60000"/>
              </a:spcBef>
            </a:pPr>
            <a:r>
              <a:rPr lang="zh-CN" altLang="en-US"/>
              <a:t>直接或编写应用程序执行非授权操作；</a:t>
            </a:r>
          </a:p>
          <a:p>
            <a:pPr lvl="1">
              <a:spcBef>
                <a:spcPct val="60000"/>
              </a:spcBef>
            </a:pPr>
            <a:endParaRPr lang="en-US" altLang="zh-CN"/>
          </a:p>
        </p:txBody>
      </p:sp>
      <p:sp>
        <p:nvSpPr>
          <p:cNvPr id="4" name="矩形 3">
            <a:extLst>
              <a:ext uri="{FF2B5EF4-FFF2-40B4-BE49-F238E27FC236}">
                <a16:creationId xmlns:a16="http://schemas.microsoft.com/office/drawing/2014/main" id="{FC33E15D-8C69-41BC-8752-4CC582D94E6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338D1DD-746D-48D9-A829-C247860A0C2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F151813-7AC2-47D0-A11A-44F295E6891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335900904"/>
      </p:ext>
    </p:extLst>
  </p:cSld>
  <p:clrMapOvr>
    <a:masterClrMapping/>
  </p:clrMapOvr>
  <p:transition>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2F9AE44F-7600-4B81-8DFF-6F62F3D4C965}"/>
              </a:ext>
            </a:extLst>
          </p:cNvPr>
          <p:cNvSpPr>
            <a:spLocks noGrp="1" noChangeArrowheads="1"/>
          </p:cNvSpPr>
          <p:nvPr>
            <p:ph type="title"/>
          </p:nvPr>
        </p:nvSpPr>
        <p:spPr/>
        <p:txBody>
          <a:bodyPr/>
          <a:lstStyle/>
          <a:p>
            <a:r>
              <a:rPr lang="en-US" altLang="zh-CN"/>
              <a:t>DBMS</a:t>
            </a:r>
            <a:r>
              <a:rPr lang="zh-CN" altLang="en-US"/>
              <a:t>的完整性控制机制（续）</a:t>
            </a:r>
          </a:p>
        </p:txBody>
      </p:sp>
      <p:sp>
        <p:nvSpPr>
          <p:cNvPr id="668675" name="Rectangle 3">
            <a:extLst>
              <a:ext uri="{FF2B5EF4-FFF2-40B4-BE49-F238E27FC236}">
                <a16:creationId xmlns:a16="http://schemas.microsoft.com/office/drawing/2014/main" id="{B4CD7178-DFA1-4C9B-BD04-CADB1C4E388E}"/>
              </a:ext>
            </a:extLst>
          </p:cNvPr>
          <p:cNvSpPr>
            <a:spLocks noGrp="1" noChangeArrowheads="1"/>
          </p:cNvSpPr>
          <p:nvPr>
            <p:ph type="body" idx="1"/>
          </p:nvPr>
        </p:nvSpPr>
        <p:spPr/>
        <p:txBody>
          <a:bodyPr/>
          <a:lstStyle/>
          <a:p>
            <a:pPr>
              <a:lnSpc>
                <a:spcPct val="120000"/>
              </a:lnSpc>
              <a:buFont typeface="Monotype Sorts" pitchFamily="2" charset="2"/>
              <a:buNone/>
            </a:pPr>
            <a:r>
              <a:rPr lang="zh-CN" altLang="en-US" sz="2800"/>
              <a:t>例</a:t>
            </a:r>
            <a:r>
              <a:rPr lang="en-US" altLang="zh-CN" sz="2800"/>
              <a:t>1</a:t>
            </a:r>
            <a:r>
              <a:rPr lang="zh-CN" altLang="en-US" sz="2800"/>
              <a:t>：在“</a:t>
            </a:r>
            <a:r>
              <a:rPr lang="zh-CN" altLang="en-US" sz="2800">
                <a:solidFill>
                  <a:srgbClr val="0066FF"/>
                </a:solidFill>
              </a:rPr>
              <a:t>学号不能为空</a:t>
            </a:r>
            <a:r>
              <a:rPr lang="zh-CN" altLang="en-US" sz="2800"/>
              <a:t>”的约束中</a:t>
            </a:r>
            <a:endParaRPr lang="zh-CN" altLang="en-US"/>
          </a:p>
          <a:p>
            <a:pPr lvl="1">
              <a:lnSpc>
                <a:spcPct val="120000"/>
              </a:lnSpc>
              <a:buFontTx/>
              <a:buNone/>
            </a:pPr>
            <a:r>
              <a:rPr lang="en-US" altLang="zh-CN"/>
              <a:t>D  </a:t>
            </a:r>
            <a:r>
              <a:rPr lang="zh-CN" altLang="en-US"/>
              <a:t>约束作用的对象为</a:t>
            </a:r>
            <a:r>
              <a:rPr lang="en-US" altLang="zh-CN"/>
              <a:t>Sno</a:t>
            </a:r>
            <a:r>
              <a:rPr lang="zh-CN" altLang="en-US"/>
              <a:t>属性</a:t>
            </a:r>
          </a:p>
          <a:p>
            <a:pPr lvl="1">
              <a:lnSpc>
                <a:spcPct val="120000"/>
              </a:lnSpc>
              <a:buFontTx/>
              <a:buNone/>
            </a:pPr>
            <a:r>
              <a:rPr lang="en-US" altLang="zh-CN"/>
              <a:t>O  </a:t>
            </a:r>
            <a:r>
              <a:rPr lang="zh-CN" altLang="en-US"/>
              <a:t>插入或修改</a:t>
            </a:r>
            <a:r>
              <a:rPr lang="en-US" altLang="zh-CN"/>
              <a:t>Student </a:t>
            </a:r>
            <a:r>
              <a:rPr lang="zh-CN" altLang="en-US"/>
              <a:t>元组时</a:t>
            </a:r>
          </a:p>
          <a:p>
            <a:pPr lvl="1">
              <a:lnSpc>
                <a:spcPct val="120000"/>
              </a:lnSpc>
              <a:buFontTx/>
              <a:buNone/>
            </a:pPr>
            <a:r>
              <a:rPr lang="en-US" altLang="zh-CN"/>
              <a:t>A  Sno</a:t>
            </a:r>
            <a:r>
              <a:rPr lang="zh-CN" altLang="en-US"/>
              <a:t>不能为空</a:t>
            </a:r>
          </a:p>
          <a:p>
            <a:pPr lvl="1">
              <a:lnSpc>
                <a:spcPct val="120000"/>
              </a:lnSpc>
              <a:buFontTx/>
              <a:buNone/>
            </a:pPr>
            <a:r>
              <a:rPr lang="en-US" altLang="zh-CN"/>
              <a:t>C  </a:t>
            </a:r>
            <a:r>
              <a:rPr lang="zh-CN" altLang="en-US"/>
              <a:t>无（</a:t>
            </a:r>
            <a:r>
              <a:rPr lang="en-US" altLang="zh-CN"/>
              <a:t>A</a:t>
            </a:r>
            <a:r>
              <a:rPr lang="zh-CN" altLang="en-US"/>
              <a:t>可作用于所有记录的</a:t>
            </a:r>
            <a:r>
              <a:rPr lang="en-US" altLang="zh-CN"/>
              <a:t>Sno</a:t>
            </a:r>
            <a:r>
              <a:rPr lang="zh-CN" altLang="en-US"/>
              <a:t>属性）</a:t>
            </a:r>
          </a:p>
          <a:p>
            <a:pPr lvl="1">
              <a:lnSpc>
                <a:spcPct val="120000"/>
              </a:lnSpc>
              <a:buFontTx/>
              <a:buNone/>
            </a:pPr>
            <a:r>
              <a:rPr lang="en-US" altLang="zh-CN"/>
              <a:t>P  </a:t>
            </a:r>
            <a:r>
              <a:rPr lang="zh-CN" altLang="en-US"/>
              <a:t>拒绝执行该操作</a:t>
            </a:r>
          </a:p>
        </p:txBody>
      </p:sp>
      <p:sp>
        <p:nvSpPr>
          <p:cNvPr id="4" name="矩形 3">
            <a:extLst>
              <a:ext uri="{FF2B5EF4-FFF2-40B4-BE49-F238E27FC236}">
                <a16:creationId xmlns:a16="http://schemas.microsoft.com/office/drawing/2014/main" id="{890BCACF-8E28-4C62-BC2F-5595A3169CD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2B636A6-7D24-4B89-8B11-3A674A43327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D593FCD3-24E1-4AC2-81F7-AED9F56BFAD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885944892"/>
      </p:ext>
    </p:extLst>
  </p:cSld>
  <p:clrMapOvr>
    <a:masterClrMapping/>
  </p:clrMapOvr>
  <p:transition>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AEA420B5-D2E8-4E2A-BA3F-41DDFA5D7219}"/>
              </a:ext>
            </a:extLst>
          </p:cNvPr>
          <p:cNvSpPr>
            <a:spLocks noGrp="1" noChangeArrowheads="1"/>
          </p:cNvSpPr>
          <p:nvPr>
            <p:ph type="title"/>
          </p:nvPr>
        </p:nvSpPr>
        <p:spPr/>
        <p:txBody>
          <a:bodyPr/>
          <a:lstStyle/>
          <a:p>
            <a:r>
              <a:rPr lang="en-US" altLang="zh-CN"/>
              <a:t>DBMS</a:t>
            </a:r>
            <a:r>
              <a:rPr lang="zh-CN" altLang="en-US"/>
              <a:t>的完整性控制机制（续）</a:t>
            </a:r>
          </a:p>
        </p:txBody>
      </p:sp>
      <p:sp>
        <p:nvSpPr>
          <p:cNvPr id="669699" name="Rectangle 3">
            <a:extLst>
              <a:ext uri="{FF2B5EF4-FFF2-40B4-BE49-F238E27FC236}">
                <a16:creationId xmlns:a16="http://schemas.microsoft.com/office/drawing/2014/main" id="{813F671A-F1CA-4A59-972E-2E1E5CD65E24}"/>
              </a:ext>
            </a:extLst>
          </p:cNvPr>
          <p:cNvSpPr>
            <a:spLocks noGrp="1" noChangeArrowheads="1"/>
          </p:cNvSpPr>
          <p:nvPr>
            <p:ph type="body" idx="1"/>
          </p:nvPr>
        </p:nvSpPr>
        <p:spPr/>
        <p:txBody>
          <a:bodyPr/>
          <a:lstStyle/>
          <a:p>
            <a:pPr>
              <a:lnSpc>
                <a:spcPct val="120000"/>
              </a:lnSpc>
              <a:buFont typeface="Monotype Sorts" pitchFamily="2" charset="2"/>
              <a:buNone/>
            </a:pPr>
            <a:r>
              <a:rPr lang="zh-CN" altLang="en-US" sz="2800"/>
              <a:t>例</a:t>
            </a:r>
            <a:r>
              <a:rPr lang="en-US" altLang="zh-CN" sz="2800"/>
              <a:t>2</a:t>
            </a:r>
            <a:r>
              <a:rPr lang="zh-CN" altLang="en-US" sz="2800"/>
              <a:t>：在“</a:t>
            </a:r>
            <a:r>
              <a:rPr lang="zh-CN" altLang="en-US" sz="2800">
                <a:solidFill>
                  <a:srgbClr val="0066FF"/>
                </a:solidFill>
              </a:rPr>
              <a:t>教授工资不得低于</a:t>
            </a:r>
            <a:r>
              <a:rPr lang="en-US" altLang="zh-CN" sz="2800">
                <a:solidFill>
                  <a:srgbClr val="0066FF"/>
                </a:solidFill>
              </a:rPr>
              <a:t>1000</a:t>
            </a:r>
            <a:r>
              <a:rPr lang="zh-CN" altLang="en-US" sz="2800">
                <a:solidFill>
                  <a:srgbClr val="0066FF"/>
                </a:solidFill>
              </a:rPr>
              <a:t>元</a:t>
            </a:r>
            <a:r>
              <a:rPr lang="zh-CN" altLang="en-US" sz="2800"/>
              <a:t>”的约束中</a:t>
            </a:r>
          </a:p>
          <a:p>
            <a:pPr lvl="1">
              <a:lnSpc>
                <a:spcPct val="120000"/>
              </a:lnSpc>
              <a:buFontTx/>
              <a:buNone/>
            </a:pPr>
            <a:r>
              <a:rPr lang="en-US" altLang="zh-CN"/>
              <a:t>D  </a:t>
            </a:r>
            <a:r>
              <a:rPr lang="zh-CN" altLang="en-US"/>
              <a:t>约束作用的对象为工资</a:t>
            </a:r>
            <a:r>
              <a:rPr lang="en-US" altLang="zh-CN"/>
              <a:t>Sal</a:t>
            </a:r>
            <a:r>
              <a:rPr lang="zh-CN" altLang="en-US"/>
              <a:t>属性</a:t>
            </a:r>
          </a:p>
          <a:p>
            <a:pPr lvl="1">
              <a:lnSpc>
                <a:spcPct val="120000"/>
              </a:lnSpc>
              <a:buFontTx/>
              <a:buNone/>
            </a:pPr>
            <a:r>
              <a:rPr lang="en-US" altLang="zh-CN"/>
              <a:t>O  </a:t>
            </a:r>
            <a:r>
              <a:rPr lang="zh-CN" altLang="en-US"/>
              <a:t>插入或修改职工元组时</a:t>
            </a:r>
          </a:p>
          <a:p>
            <a:pPr lvl="1">
              <a:lnSpc>
                <a:spcPct val="120000"/>
              </a:lnSpc>
              <a:buFontTx/>
              <a:buNone/>
            </a:pPr>
            <a:r>
              <a:rPr lang="en-US" altLang="zh-CN"/>
              <a:t>A  Sal</a:t>
            </a:r>
            <a:r>
              <a:rPr lang="zh-CN" altLang="en-US"/>
              <a:t>不能小于</a:t>
            </a:r>
            <a:r>
              <a:rPr lang="en-US" altLang="zh-CN"/>
              <a:t>1000</a:t>
            </a:r>
          </a:p>
          <a:p>
            <a:pPr lvl="1">
              <a:lnSpc>
                <a:spcPct val="120000"/>
              </a:lnSpc>
              <a:buFontTx/>
              <a:buNone/>
            </a:pPr>
            <a:r>
              <a:rPr lang="en-US" altLang="zh-CN"/>
              <a:t>C  </a:t>
            </a:r>
            <a:r>
              <a:rPr lang="zh-CN" altLang="en-US"/>
              <a:t>职称</a:t>
            </a:r>
            <a:r>
              <a:rPr lang="en-US" altLang="zh-CN"/>
              <a:t>=′</a:t>
            </a:r>
            <a:r>
              <a:rPr lang="zh-CN" altLang="en-US"/>
              <a:t>教授</a:t>
            </a:r>
            <a:r>
              <a:rPr lang="en-US" altLang="zh-CN"/>
              <a:t>′(A</a:t>
            </a:r>
            <a:r>
              <a:rPr lang="zh-CN" altLang="en-US"/>
              <a:t>仅作用于职称</a:t>
            </a:r>
            <a:r>
              <a:rPr lang="en-US" altLang="zh-CN"/>
              <a:t>=‘</a:t>
            </a:r>
            <a:r>
              <a:rPr lang="zh-CN" altLang="en-US"/>
              <a:t>教授’的记录</a:t>
            </a:r>
            <a:r>
              <a:rPr lang="en-US" altLang="zh-CN"/>
              <a:t>)</a:t>
            </a:r>
          </a:p>
          <a:p>
            <a:pPr lvl="1">
              <a:lnSpc>
                <a:spcPct val="120000"/>
              </a:lnSpc>
              <a:buFontTx/>
              <a:buNone/>
            </a:pPr>
            <a:r>
              <a:rPr lang="en-US" altLang="zh-CN"/>
              <a:t>P  </a:t>
            </a:r>
            <a:r>
              <a:rPr lang="zh-CN" altLang="en-US"/>
              <a:t>拒绝执行该操作</a:t>
            </a:r>
          </a:p>
        </p:txBody>
      </p:sp>
      <p:sp>
        <p:nvSpPr>
          <p:cNvPr id="4" name="矩形 3">
            <a:extLst>
              <a:ext uri="{FF2B5EF4-FFF2-40B4-BE49-F238E27FC236}">
                <a16:creationId xmlns:a16="http://schemas.microsoft.com/office/drawing/2014/main" id="{C2335348-8D59-4219-8DF6-19134DEBE70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E2B46C7-C217-47D6-9A56-91C2481720D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688689B2-323F-4887-A05A-7C071596898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459695064"/>
      </p:ext>
    </p:extLst>
  </p:cSld>
  <p:clrMapOvr>
    <a:masterClrMapping/>
  </p:clrMapOvr>
  <p:transition>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a:extLst>
              <a:ext uri="{FF2B5EF4-FFF2-40B4-BE49-F238E27FC236}">
                <a16:creationId xmlns:a16="http://schemas.microsoft.com/office/drawing/2014/main" id="{F891D9A2-4DB7-4FA3-B7B1-2F123EF7F6A9}"/>
              </a:ext>
            </a:extLst>
          </p:cNvPr>
          <p:cNvSpPr>
            <a:spLocks noGrp="1" noChangeArrowheads="1"/>
          </p:cNvSpPr>
          <p:nvPr>
            <p:ph type="title"/>
          </p:nvPr>
        </p:nvSpPr>
        <p:spPr/>
        <p:txBody>
          <a:bodyPr/>
          <a:lstStyle/>
          <a:p>
            <a:r>
              <a:rPr lang="zh-CN" altLang="en-US" sz="4000"/>
              <a:t>二、关系系统三类完整性的实现</a:t>
            </a:r>
          </a:p>
        </p:txBody>
      </p:sp>
      <p:sp>
        <p:nvSpPr>
          <p:cNvPr id="670723" name="Rectangle 3">
            <a:extLst>
              <a:ext uri="{FF2B5EF4-FFF2-40B4-BE49-F238E27FC236}">
                <a16:creationId xmlns:a16="http://schemas.microsoft.com/office/drawing/2014/main" id="{B7E5DAAC-F6BF-4FA7-9802-9CB88B778B78}"/>
              </a:ext>
            </a:extLst>
          </p:cNvPr>
          <p:cNvSpPr>
            <a:spLocks noGrp="1" noChangeArrowheads="1"/>
          </p:cNvSpPr>
          <p:nvPr>
            <p:ph type="body" idx="1"/>
          </p:nvPr>
        </p:nvSpPr>
        <p:spPr/>
        <p:txBody>
          <a:bodyPr/>
          <a:lstStyle/>
          <a:p>
            <a:pPr>
              <a:lnSpc>
                <a:spcPct val="90000"/>
              </a:lnSpc>
              <a:spcBef>
                <a:spcPct val="60000"/>
              </a:spcBef>
            </a:pPr>
            <a:r>
              <a:rPr lang="zh-CN" altLang="en-US" sz="2800"/>
              <a:t>目前许多关系数据库系统都提供了定义和检查实体完整性、参照完整性和用户定义的完整性的功能。</a:t>
            </a:r>
          </a:p>
          <a:p>
            <a:pPr>
              <a:lnSpc>
                <a:spcPct val="90000"/>
              </a:lnSpc>
              <a:spcBef>
                <a:spcPct val="60000"/>
              </a:spcBef>
            </a:pPr>
            <a:r>
              <a:rPr lang="zh-CN" altLang="en-US" sz="2800"/>
              <a:t>对于违反实体完整性规则和用户定义的完整性规则的操作一般都是采用拒绝执行的方式进行处理。</a:t>
            </a:r>
          </a:p>
          <a:p>
            <a:pPr>
              <a:lnSpc>
                <a:spcPct val="90000"/>
              </a:lnSpc>
              <a:spcBef>
                <a:spcPct val="60000"/>
              </a:spcBef>
            </a:pPr>
            <a:r>
              <a:rPr lang="zh-CN" altLang="en-US" sz="2800"/>
              <a:t>而对于违反参照完整性的操作，并不都是简单地拒绝执行，有时还需要采取另一种方法，即接受这个操作，同时执行一些附加的操作，以保证数据库的状态仍然是正确的。</a:t>
            </a:r>
          </a:p>
        </p:txBody>
      </p:sp>
      <p:sp>
        <p:nvSpPr>
          <p:cNvPr id="4" name="矩形 3">
            <a:extLst>
              <a:ext uri="{FF2B5EF4-FFF2-40B4-BE49-F238E27FC236}">
                <a16:creationId xmlns:a16="http://schemas.microsoft.com/office/drawing/2014/main" id="{8759F83C-2A8E-4A6D-B5E7-97BA5719D20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41ADBB4-7FF8-4226-BCB0-0E34D60A4557}"/>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DA075E44-F4C5-4675-B7B6-AF81393571B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874807063"/>
      </p:ext>
    </p:extLst>
  </p:cSld>
  <p:clrMapOvr>
    <a:masterClrMapping/>
  </p:clrMapOvr>
  <p:transition>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C0E5D608-8CFB-4BBF-88C2-4CE54274B2CA}"/>
              </a:ext>
            </a:extLst>
          </p:cNvPr>
          <p:cNvSpPr>
            <a:spLocks noGrp="1" noChangeArrowheads="1"/>
          </p:cNvSpPr>
          <p:nvPr>
            <p:ph type="title"/>
          </p:nvPr>
        </p:nvSpPr>
        <p:spPr/>
        <p:txBody>
          <a:bodyPr/>
          <a:lstStyle/>
          <a:p>
            <a:r>
              <a:rPr lang="zh-CN" altLang="en-US" sz="4000"/>
              <a:t>三、参照完整性的实现</a:t>
            </a:r>
          </a:p>
        </p:txBody>
      </p:sp>
      <p:sp>
        <p:nvSpPr>
          <p:cNvPr id="671747" name="Rectangle 3">
            <a:extLst>
              <a:ext uri="{FF2B5EF4-FFF2-40B4-BE49-F238E27FC236}">
                <a16:creationId xmlns:a16="http://schemas.microsoft.com/office/drawing/2014/main" id="{C1CEB2D1-AF87-485F-843A-45B523894079}"/>
              </a:ext>
            </a:extLst>
          </p:cNvPr>
          <p:cNvSpPr>
            <a:spLocks noGrp="1" noChangeArrowheads="1"/>
          </p:cNvSpPr>
          <p:nvPr>
            <p:ph type="body" idx="1"/>
          </p:nvPr>
        </p:nvSpPr>
        <p:spPr>
          <a:xfrm>
            <a:off x="914400" y="1828800"/>
            <a:ext cx="7924800" cy="4114800"/>
          </a:xfrm>
        </p:spPr>
        <p:txBody>
          <a:bodyPr/>
          <a:lstStyle/>
          <a:p>
            <a:pPr>
              <a:buFont typeface="Monotype Sorts" pitchFamily="2" charset="2"/>
              <a:buNone/>
            </a:pPr>
            <a:r>
              <a:rPr lang="zh-CN" altLang="en-US" sz="2600"/>
              <a:t>例</a:t>
            </a:r>
            <a:r>
              <a:rPr lang="en-US" altLang="zh-CN" sz="2600"/>
              <a:t>:</a:t>
            </a:r>
            <a:r>
              <a:rPr lang="zh-CN" altLang="en-US" sz="2600"/>
              <a:t>职工－部门数据库包含职工表</a:t>
            </a:r>
            <a:r>
              <a:rPr lang="en-US" altLang="zh-CN" sz="2600"/>
              <a:t>EMP</a:t>
            </a:r>
            <a:r>
              <a:rPr lang="zh-CN" altLang="en-US" sz="2600"/>
              <a:t>和部门表</a:t>
            </a:r>
            <a:r>
              <a:rPr lang="en-US" altLang="zh-CN" sz="2600"/>
              <a:t>DEPT</a:t>
            </a:r>
          </a:p>
          <a:p>
            <a:pPr>
              <a:buFontTx/>
              <a:buChar char="–"/>
            </a:pPr>
            <a:r>
              <a:rPr lang="en-US" altLang="zh-CN" sz="2400"/>
              <a:t>DEPT</a:t>
            </a:r>
            <a:r>
              <a:rPr lang="zh-CN" altLang="en-US" sz="2400"/>
              <a:t>关系的主码为部门号</a:t>
            </a:r>
            <a:r>
              <a:rPr lang="en-US" altLang="zh-CN" sz="2400"/>
              <a:t>Deptno</a:t>
            </a:r>
          </a:p>
          <a:p>
            <a:pPr>
              <a:buFontTx/>
              <a:buChar char="–"/>
            </a:pPr>
            <a:r>
              <a:rPr lang="en-US" altLang="zh-CN" sz="2400"/>
              <a:t>EMP</a:t>
            </a:r>
            <a:r>
              <a:rPr lang="zh-CN" altLang="en-US" sz="2400"/>
              <a:t>关系的主码为职工号</a:t>
            </a:r>
            <a:r>
              <a:rPr lang="en-US" altLang="zh-CN" sz="2400"/>
              <a:t>Empno, </a:t>
            </a:r>
            <a:r>
              <a:rPr lang="zh-CN" altLang="en-US" sz="2400"/>
              <a:t>外码为部门号</a:t>
            </a:r>
            <a:r>
              <a:rPr lang="en-US" altLang="zh-CN" sz="2400"/>
              <a:t>Deptno</a:t>
            </a:r>
          </a:p>
          <a:p>
            <a:pPr>
              <a:buFontTx/>
              <a:buChar char="–"/>
            </a:pPr>
            <a:r>
              <a:rPr lang="zh-CN" altLang="en-US" sz="2400"/>
              <a:t>该</a:t>
            </a:r>
            <a:r>
              <a:rPr lang="en-US" altLang="zh-CN" sz="2400"/>
              <a:t>Deptno</a:t>
            </a:r>
            <a:r>
              <a:rPr lang="zh-CN" altLang="en-US" sz="2400"/>
              <a:t>与</a:t>
            </a:r>
            <a:r>
              <a:rPr lang="en-US" altLang="zh-CN" sz="2400"/>
              <a:t>DEPT</a:t>
            </a:r>
            <a:r>
              <a:rPr lang="zh-CN" altLang="en-US" sz="2400"/>
              <a:t>关系中</a:t>
            </a:r>
            <a:r>
              <a:rPr lang="en-US" altLang="zh-CN" sz="2400"/>
              <a:t>Deptno</a:t>
            </a:r>
            <a:r>
              <a:rPr lang="zh-CN" altLang="en-US" sz="2400"/>
              <a:t>相对应</a:t>
            </a:r>
          </a:p>
          <a:p>
            <a:pPr>
              <a:buFontTx/>
              <a:buChar char="–"/>
            </a:pPr>
            <a:r>
              <a:rPr lang="zh-CN" altLang="en-US" sz="2400"/>
              <a:t>称</a:t>
            </a:r>
            <a:r>
              <a:rPr lang="en-US" altLang="zh-CN" sz="2400"/>
              <a:t>DEPT</a:t>
            </a:r>
            <a:r>
              <a:rPr lang="zh-CN" altLang="en-US" sz="2400"/>
              <a:t>为被参照关系或目标关系，</a:t>
            </a:r>
            <a:r>
              <a:rPr lang="en-US" altLang="zh-CN" sz="2400"/>
              <a:t>EMP</a:t>
            </a:r>
            <a:r>
              <a:rPr lang="zh-CN" altLang="en-US" sz="2400"/>
              <a:t>为参照关系</a:t>
            </a:r>
          </a:p>
          <a:p>
            <a:pPr>
              <a:buFont typeface="Monotype Sorts" pitchFamily="2" charset="2"/>
              <a:buNone/>
            </a:pPr>
            <a:endParaRPr lang="zh-CN" altLang="en-US" sz="2800"/>
          </a:p>
          <a:p>
            <a:pPr>
              <a:buFont typeface="Monotype Sorts" pitchFamily="2" charset="2"/>
              <a:buNone/>
            </a:pPr>
            <a:r>
              <a:rPr lang="en-US" altLang="zh-CN" sz="2800"/>
              <a:t>RDBMS</a:t>
            </a:r>
            <a:r>
              <a:rPr lang="zh-CN" altLang="en-US" sz="2800"/>
              <a:t>实现参照完整性时需要考虑以下</a:t>
            </a:r>
            <a:r>
              <a:rPr lang="en-US" altLang="zh-CN" sz="2800"/>
              <a:t>4</a:t>
            </a:r>
            <a:r>
              <a:rPr lang="zh-CN" altLang="en-US" sz="2800"/>
              <a:t>方面：</a:t>
            </a:r>
          </a:p>
          <a:p>
            <a:pPr lvl="1">
              <a:buFontTx/>
              <a:buNone/>
            </a:pPr>
            <a:endParaRPr lang="en-US" altLang="zh-CN" sz="2400"/>
          </a:p>
        </p:txBody>
      </p:sp>
      <p:sp>
        <p:nvSpPr>
          <p:cNvPr id="4" name="矩形 3">
            <a:extLst>
              <a:ext uri="{FF2B5EF4-FFF2-40B4-BE49-F238E27FC236}">
                <a16:creationId xmlns:a16="http://schemas.microsoft.com/office/drawing/2014/main" id="{8688D2C4-4568-4A8C-94C0-31214FEAE55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A3212A2-471C-4357-8876-224834EF679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463B601-D4A7-488C-8CC4-AB8FE1FF542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58669477"/>
      </p:ext>
    </p:extLst>
  </p:cSld>
  <p:clrMapOvr>
    <a:masterClrMapping/>
  </p:clrMapOvr>
  <p:transition>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a:extLst>
              <a:ext uri="{FF2B5EF4-FFF2-40B4-BE49-F238E27FC236}">
                <a16:creationId xmlns:a16="http://schemas.microsoft.com/office/drawing/2014/main" id="{20F404CF-970C-4FCD-90AA-AC64010D07C1}"/>
              </a:ext>
            </a:extLst>
          </p:cNvPr>
          <p:cNvSpPr>
            <a:spLocks noGrp="1" noChangeArrowheads="1"/>
          </p:cNvSpPr>
          <p:nvPr>
            <p:ph type="title"/>
          </p:nvPr>
        </p:nvSpPr>
        <p:spPr/>
        <p:txBody>
          <a:bodyPr/>
          <a:lstStyle/>
          <a:p>
            <a:r>
              <a:rPr lang="zh-CN" altLang="en-US" sz="4000"/>
              <a:t>参照完整性的实现（续）</a:t>
            </a:r>
          </a:p>
        </p:txBody>
      </p:sp>
      <p:sp>
        <p:nvSpPr>
          <p:cNvPr id="672771" name="Rectangle 3">
            <a:extLst>
              <a:ext uri="{FF2B5EF4-FFF2-40B4-BE49-F238E27FC236}">
                <a16:creationId xmlns:a16="http://schemas.microsoft.com/office/drawing/2014/main" id="{97FA2D3F-1B8E-441E-9BDC-2B9418150C9F}"/>
              </a:ext>
            </a:extLst>
          </p:cNvPr>
          <p:cNvSpPr>
            <a:spLocks noGrp="1" noChangeArrowheads="1"/>
          </p:cNvSpPr>
          <p:nvPr>
            <p:ph type="body" idx="1"/>
          </p:nvPr>
        </p:nvSpPr>
        <p:spPr/>
        <p:txBody>
          <a:bodyPr/>
          <a:lstStyle/>
          <a:p>
            <a:r>
              <a:rPr lang="en-US" altLang="zh-CN" sz="3600"/>
              <a:t>1. </a:t>
            </a:r>
            <a:r>
              <a:rPr lang="zh-CN" altLang="en-US" sz="3600"/>
              <a:t>外码是否可以接受空值的问题</a:t>
            </a:r>
            <a:endParaRPr lang="zh-CN" altLang="en-US" sz="2800"/>
          </a:p>
          <a:p>
            <a:pPr lvl="1">
              <a:lnSpc>
                <a:spcPct val="120000"/>
              </a:lnSpc>
              <a:spcBef>
                <a:spcPct val="60000"/>
              </a:spcBef>
            </a:pPr>
            <a:r>
              <a:rPr lang="zh-CN" altLang="en-US"/>
              <a:t>外码是否能够取空值是依赖于应用环境的语义的。</a:t>
            </a:r>
          </a:p>
          <a:p>
            <a:pPr lvl="1">
              <a:lnSpc>
                <a:spcPct val="120000"/>
              </a:lnSpc>
              <a:spcBef>
                <a:spcPct val="60000"/>
              </a:spcBef>
            </a:pPr>
            <a:r>
              <a:rPr lang="zh-CN" altLang="en-US"/>
              <a:t>在实现参照完整性时，系统除了应该提供定义外码的机制，还应提供定义外码列是否允许空值的机制。</a:t>
            </a:r>
            <a:endParaRPr lang="zh-CN" altLang="en-US" sz="2400"/>
          </a:p>
          <a:p>
            <a:pPr lvl="1"/>
            <a:endParaRPr lang="en-US" altLang="zh-CN" sz="2400"/>
          </a:p>
        </p:txBody>
      </p:sp>
      <p:sp>
        <p:nvSpPr>
          <p:cNvPr id="4" name="矩形 3">
            <a:extLst>
              <a:ext uri="{FF2B5EF4-FFF2-40B4-BE49-F238E27FC236}">
                <a16:creationId xmlns:a16="http://schemas.microsoft.com/office/drawing/2014/main" id="{D627E3FA-4D22-4B33-9DED-EA25CF43F70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A95B72D-DD4D-4960-8270-D47EA7B917F9}"/>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33279063-8EFF-4DA0-98EE-60C7FB4103F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27449183"/>
      </p:ext>
    </p:extLst>
  </p:cSld>
  <p:clrMapOvr>
    <a:masterClrMapping/>
  </p:clrMapOvr>
  <p:transition>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83ABC59F-7A69-4273-9299-9BBC0100A995}"/>
              </a:ext>
            </a:extLst>
          </p:cNvPr>
          <p:cNvSpPr>
            <a:spLocks noGrp="1" noChangeArrowheads="1"/>
          </p:cNvSpPr>
          <p:nvPr>
            <p:ph type="title"/>
          </p:nvPr>
        </p:nvSpPr>
        <p:spPr/>
        <p:txBody>
          <a:bodyPr/>
          <a:lstStyle/>
          <a:p>
            <a:r>
              <a:rPr lang="zh-CN" altLang="en-US" sz="4000"/>
              <a:t>参照完整性的实现（续）</a:t>
            </a:r>
          </a:p>
        </p:txBody>
      </p:sp>
      <p:sp>
        <p:nvSpPr>
          <p:cNvPr id="673795" name="Rectangle 3">
            <a:extLst>
              <a:ext uri="{FF2B5EF4-FFF2-40B4-BE49-F238E27FC236}">
                <a16:creationId xmlns:a16="http://schemas.microsoft.com/office/drawing/2014/main" id="{B13E6304-02BF-4639-9AB2-FA307E72E4AF}"/>
              </a:ext>
            </a:extLst>
          </p:cNvPr>
          <p:cNvSpPr>
            <a:spLocks noGrp="1" noChangeArrowheads="1"/>
          </p:cNvSpPr>
          <p:nvPr>
            <p:ph type="body" idx="1"/>
          </p:nvPr>
        </p:nvSpPr>
        <p:spPr/>
        <p:txBody>
          <a:bodyPr/>
          <a:lstStyle/>
          <a:p>
            <a:pPr>
              <a:lnSpc>
                <a:spcPct val="140000"/>
              </a:lnSpc>
              <a:buFont typeface="Monotype Sorts" pitchFamily="2" charset="2"/>
              <a:buNone/>
            </a:pPr>
            <a:r>
              <a:rPr lang="zh-CN" altLang="en-US" sz="2800"/>
              <a:t>例</a:t>
            </a:r>
            <a:r>
              <a:rPr lang="en-US" altLang="zh-CN" sz="2800"/>
              <a:t>1</a:t>
            </a:r>
            <a:r>
              <a:rPr lang="zh-CN" altLang="en-US" sz="2800"/>
              <a:t>：在职工－部门数据库中，</a:t>
            </a:r>
            <a:r>
              <a:rPr lang="en-US" altLang="zh-CN" sz="2800"/>
              <a:t>EMP</a:t>
            </a:r>
            <a:r>
              <a:rPr lang="zh-CN" altLang="en-US" sz="2800"/>
              <a:t>关系包含有外码</a:t>
            </a:r>
            <a:r>
              <a:rPr lang="en-US" altLang="zh-CN" sz="2800"/>
              <a:t>Deptno</a:t>
            </a:r>
            <a:r>
              <a:rPr lang="zh-CN" altLang="en-US" sz="2800"/>
              <a:t>，某一元组的这一列若为空值，表示这个职工尚未分配到任何具体的部门工作。这和应用环境的语义是相符的，因此</a:t>
            </a:r>
            <a:r>
              <a:rPr lang="en-US" altLang="zh-CN" sz="2800"/>
              <a:t>EMP</a:t>
            </a:r>
            <a:r>
              <a:rPr lang="zh-CN" altLang="en-US" sz="2800"/>
              <a:t>的</a:t>
            </a:r>
            <a:r>
              <a:rPr lang="en-US" altLang="zh-CN" sz="2800"/>
              <a:t>Deptno</a:t>
            </a:r>
            <a:r>
              <a:rPr lang="zh-CN" altLang="en-US" sz="2800"/>
              <a:t>列应允许空值。</a:t>
            </a:r>
          </a:p>
          <a:p>
            <a:pPr>
              <a:buFont typeface="Monotype Sorts" pitchFamily="2" charset="2"/>
              <a:buNone/>
            </a:pPr>
            <a:endParaRPr lang="en-US" altLang="zh-CN" sz="2800"/>
          </a:p>
        </p:txBody>
      </p:sp>
      <p:sp>
        <p:nvSpPr>
          <p:cNvPr id="4" name="矩形 3">
            <a:extLst>
              <a:ext uri="{FF2B5EF4-FFF2-40B4-BE49-F238E27FC236}">
                <a16:creationId xmlns:a16="http://schemas.microsoft.com/office/drawing/2014/main" id="{73840BA3-2CC0-44E3-B2FE-C6A0142B664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F782EFB-9EAC-4E5C-91AE-DAA3A9F9905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087B34EE-41DC-4217-B436-2961B14F5C7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329962"/>
      </p:ext>
    </p:extLst>
  </p:cSld>
  <p:clrMapOvr>
    <a:masterClrMapping/>
  </p:clrMapOvr>
  <p:transition>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B97C826B-52D2-4DF6-B67F-67EB410B7769}"/>
              </a:ext>
            </a:extLst>
          </p:cNvPr>
          <p:cNvSpPr>
            <a:spLocks noGrp="1" noChangeArrowheads="1"/>
          </p:cNvSpPr>
          <p:nvPr>
            <p:ph type="title"/>
          </p:nvPr>
        </p:nvSpPr>
        <p:spPr/>
        <p:txBody>
          <a:bodyPr/>
          <a:lstStyle/>
          <a:p>
            <a:r>
              <a:rPr lang="zh-CN" altLang="en-US" sz="4000"/>
              <a:t>参照完整性的实现（续）</a:t>
            </a:r>
          </a:p>
        </p:txBody>
      </p:sp>
      <p:sp>
        <p:nvSpPr>
          <p:cNvPr id="674819" name="Rectangle 3">
            <a:extLst>
              <a:ext uri="{FF2B5EF4-FFF2-40B4-BE49-F238E27FC236}">
                <a16:creationId xmlns:a16="http://schemas.microsoft.com/office/drawing/2014/main" id="{632DCCDA-3556-46B2-BDB3-D05B92C513A1}"/>
              </a:ext>
            </a:extLst>
          </p:cNvPr>
          <p:cNvSpPr>
            <a:spLocks noGrp="1" noChangeArrowheads="1"/>
          </p:cNvSpPr>
          <p:nvPr>
            <p:ph type="body" idx="1"/>
          </p:nvPr>
        </p:nvSpPr>
        <p:spPr/>
        <p:txBody>
          <a:bodyPr/>
          <a:lstStyle/>
          <a:p>
            <a:pPr>
              <a:lnSpc>
                <a:spcPct val="130000"/>
              </a:lnSpc>
              <a:buFont typeface="Monotype Sorts" pitchFamily="2" charset="2"/>
              <a:buNone/>
            </a:pPr>
            <a:r>
              <a:rPr lang="zh-CN" altLang="en-US" sz="2800"/>
              <a:t>例</a:t>
            </a:r>
            <a:r>
              <a:rPr lang="en-US" altLang="zh-CN" sz="2800"/>
              <a:t>2</a:t>
            </a:r>
            <a:r>
              <a:rPr lang="zh-CN" altLang="en-US" sz="2800"/>
              <a:t>：在学生－选课数据库中，</a:t>
            </a:r>
          </a:p>
          <a:p>
            <a:pPr>
              <a:lnSpc>
                <a:spcPct val="130000"/>
              </a:lnSpc>
              <a:buFont typeface="Monotype Sorts" pitchFamily="2" charset="2"/>
              <a:buNone/>
            </a:pPr>
            <a:r>
              <a:rPr lang="en-US" altLang="zh-CN" sz="2800"/>
              <a:t>Student</a:t>
            </a:r>
            <a:r>
              <a:rPr lang="zh-CN" altLang="en-US" sz="2800"/>
              <a:t>关系为被参照关系，其主码为</a:t>
            </a:r>
            <a:r>
              <a:rPr lang="en-US" altLang="zh-CN" sz="2800"/>
              <a:t>Sno</a:t>
            </a:r>
            <a:r>
              <a:rPr lang="zh-CN" altLang="en-US" sz="2800"/>
              <a:t>。</a:t>
            </a:r>
          </a:p>
          <a:p>
            <a:pPr>
              <a:lnSpc>
                <a:spcPct val="130000"/>
              </a:lnSpc>
              <a:buFont typeface="Monotype Sorts" pitchFamily="2" charset="2"/>
              <a:buNone/>
            </a:pPr>
            <a:r>
              <a:rPr lang="en-US" altLang="zh-CN" sz="2800"/>
              <a:t>SC</a:t>
            </a:r>
            <a:r>
              <a:rPr lang="zh-CN" altLang="en-US" sz="2800"/>
              <a:t>为参照关系，外码为</a:t>
            </a:r>
            <a:r>
              <a:rPr lang="en-US" altLang="zh-CN" sz="2800"/>
              <a:t>Sno</a:t>
            </a:r>
            <a:r>
              <a:rPr lang="zh-CN" altLang="en-US" sz="2800"/>
              <a:t>。</a:t>
            </a:r>
          </a:p>
          <a:p>
            <a:pPr>
              <a:lnSpc>
                <a:spcPct val="130000"/>
              </a:lnSpc>
              <a:buFont typeface="Monotype Sorts" pitchFamily="2" charset="2"/>
              <a:buNone/>
            </a:pPr>
            <a:r>
              <a:rPr lang="zh-CN" altLang="en-US" sz="2800"/>
              <a:t>若</a:t>
            </a:r>
            <a:r>
              <a:rPr lang="en-US" altLang="zh-CN" sz="2800"/>
              <a:t>SC</a:t>
            </a:r>
            <a:r>
              <a:rPr lang="zh-CN" altLang="en-US" sz="2800"/>
              <a:t>的</a:t>
            </a:r>
            <a:r>
              <a:rPr lang="en-US" altLang="zh-CN" sz="2800"/>
              <a:t>Sno</a:t>
            </a:r>
            <a:r>
              <a:rPr lang="zh-CN" altLang="en-US" sz="2800"/>
              <a:t>为空值，则表明尚不存在的某个学生，或者某个不知学号的学生，选修了某门课程，其成绩记录在</a:t>
            </a:r>
            <a:r>
              <a:rPr lang="en-US" altLang="zh-CN" sz="2800"/>
              <a:t>Grade</a:t>
            </a:r>
            <a:r>
              <a:rPr lang="zh-CN" altLang="en-US" sz="2800"/>
              <a:t>列中。这与学校的应用环境是不相符的，因此</a:t>
            </a:r>
            <a:r>
              <a:rPr lang="en-US" altLang="zh-CN" sz="2800"/>
              <a:t>SC</a:t>
            </a:r>
            <a:r>
              <a:rPr lang="zh-CN" altLang="en-US" sz="2800"/>
              <a:t>的</a:t>
            </a:r>
            <a:r>
              <a:rPr lang="en-US" altLang="zh-CN" sz="2800"/>
              <a:t>Sno</a:t>
            </a:r>
            <a:r>
              <a:rPr lang="zh-CN" altLang="en-US" sz="2800"/>
              <a:t>列不能取空值。</a:t>
            </a:r>
          </a:p>
        </p:txBody>
      </p:sp>
      <p:sp>
        <p:nvSpPr>
          <p:cNvPr id="4" name="矩形 3">
            <a:extLst>
              <a:ext uri="{FF2B5EF4-FFF2-40B4-BE49-F238E27FC236}">
                <a16:creationId xmlns:a16="http://schemas.microsoft.com/office/drawing/2014/main" id="{F1A94788-55DD-4F6B-8AC8-8C9BE243A82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C848AB1-1558-4FBD-A97F-E39A8F4516E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CC1DCF7F-CD41-41A7-8D1A-5E355E9C96C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49805371"/>
      </p:ext>
    </p:extLst>
  </p:cSld>
  <p:clrMapOvr>
    <a:masterClrMapping/>
  </p:clrMapOvr>
  <p:transition>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a:extLst>
              <a:ext uri="{FF2B5EF4-FFF2-40B4-BE49-F238E27FC236}">
                <a16:creationId xmlns:a16="http://schemas.microsoft.com/office/drawing/2014/main" id="{9BD5BD70-8B4A-4630-9884-20424ED795A6}"/>
              </a:ext>
            </a:extLst>
          </p:cNvPr>
          <p:cNvSpPr>
            <a:spLocks noGrp="1" noChangeArrowheads="1"/>
          </p:cNvSpPr>
          <p:nvPr>
            <p:ph type="title"/>
          </p:nvPr>
        </p:nvSpPr>
        <p:spPr/>
        <p:txBody>
          <a:bodyPr/>
          <a:lstStyle/>
          <a:p>
            <a:r>
              <a:rPr lang="zh-CN" altLang="en-US" sz="4000"/>
              <a:t>参照完整性的实现（续）</a:t>
            </a:r>
          </a:p>
        </p:txBody>
      </p:sp>
      <p:sp>
        <p:nvSpPr>
          <p:cNvPr id="675843" name="Rectangle 3">
            <a:extLst>
              <a:ext uri="{FF2B5EF4-FFF2-40B4-BE49-F238E27FC236}">
                <a16:creationId xmlns:a16="http://schemas.microsoft.com/office/drawing/2014/main" id="{E683BDDD-2204-432D-9FDE-0D051478E03E}"/>
              </a:ext>
            </a:extLst>
          </p:cNvPr>
          <p:cNvSpPr>
            <a:spLocks noGrp="1" noChangeArrowheads="1"/>
          </p:cNvSpPr>
          <p:nvPr>
            <p:ph type="body" idx="1"/>
          </p:nvPr>
        </p:nvSpPr>
        <p:spPr/>
        <p:txBody>
          <a:bodyPr/>
          <a:lstStyle/>
          <a:p>
            <a:r>
              <a:rPr lang="en-US" altLang="zh-CN" sz="3400"/>
              <a:t>2. </a:t>
            </a:r>
            <a:r>
              <a:rPr lang="zh-CN" altLang="en-US" sz="3400"/>
              <a:t>删除被参照关系的元组时的问题</a:t>
            </a:r>
          </a:p>
          <a:p>
            <a:pPr lvl="1">
              <a:lnSpc>
                <a:spcPct val="110000"/>
              </a:lnSpc>
              <a:spcBef>
                <a:spcPct val="60000"/>
              </a:spcBef>
            </a:pPr>
            <a:r>
              <a:rPr lang="zh-CN" altLang="en-US"/>
              <a:t>出现违约操作的情形</a:t>
            </a:r>
          </a:p>
          <a:p>
            <a:pPr lvl="2">
              <a:lnSpc>
                <a:spcPct val="110000"/>
              </a:lnSpc>
              <a:spcBef>
                <a:spcPct val="60000"/>
              </a:spcBef>
            </a:pPr>
            <a:r>
              <a:rPr lang="zh-CN" altLang="en-US" sz="2800"/>
              <a:t>需要删除被参照关系的某个元组，而参照关系有若干元组的外码值与被删除的被参照关系的主码值相对应</a:t>
            </a:r>
          </a:p>
        </p:txBody>
      </p:sp>
      <p:sp>
        <p:nvSpPr>
          <p:cNvPr id="4" name="矩形 3">
            <a:extLst>
              <a:ext uri="{FF2B5EF4-FFF2-40B4-BE49-F238E27FC236}">
                <a16:creationId xmlns:a16="http://schemas.microsoft.com/office/drawing/2014/main" id="{073DBA58-E0BA-48A5-84FF-5A6D18666A0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7E145B5-B99A-453C-8724-49A04969ACF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592BA5E2-BCF8-4CCD-B802-0F8F2670D5C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410363509"/>
      </p:ext>
    </p:extLst>
  </p:cSld>
  <p:clrMapOvr>
    <a:masterClrMapping/>
  </p:clrMapOvr>
  <p:transition>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3ECEFD81-D850-4638-B5A6-AEB79A4AA235}"/>
              </a:ext>
            </a:extLst>
          </p:cNvPr>
          <p:cNvSpPr>
            <a:spLocks noGrp="1" noChangeArrowheads="1"/>
          </p:cNvSpPr>
          <p:nvPr>
            <p:ph type="title"/>
          </p:nvPr>
        </p:nvSpPr>
        <p:spPr/>
        <p:txBody>
          <a:bodyPr/>
          <a:lstStyle/>
          <a:p>
            <a:r>
              <a:rPr lang="zh-CN" altLang="en-US" sz="4000"/>
              <a:t>参照完整性的实现（续）</a:t>
            </a:r>
          </a:p>
        </p:txBody>
      </p:sp>
      <p:sp>
        <p:nvSpPr>
          <p:cNvPr id="676867" name="Rectangle 3">
            <a:extLst>
              <a:ext uri="{FF2B5EF4-FFF2-40B4-BE49-F238E27FC236}">
                <a16:creationId xmlns:a16="http://schemas.microsoft.com/office/drawing/2014/main" id="{34E47F0A-499C-4EA9-8164-1FB00B81E578}"/>
              </a:ext>
            </a:extLst>
          </p:cNvPr>
          <p:cNvSpPr>
            <a:spLocks noGrp="1" noChangeArrowheads="1"/>
          </p:cNvSpPr>
          <p:nvPr>
            <p:ph type="body" idx="1"/>
          </p:nvPr>
        </p:nvSpPr>
        <p:spPr/>
        <p:txBody>
          <a:bodyPr/>
          <a:lstStyle/>
          <a:p>
            <a:r>
              <a:rPr lang="en-US" altLang="zh-CN" sz="3000"/>
              <a:t>2. </a:t>
            </a:r>
            <a:r>
              <a:rPr lang="zh-CN" altLang="en-US" sz="3000"/>
              <a:t>在被参照关系中删除元组时的问题</a:t>
            </a:r>
            <a:r>
              <a:rPr lang="en-US" altLang="zh-CN" sz="3000"/>
              <a:t>(</a:t>
            </a:r>
            <a:r>
              <a:rPr lang="zh-CN" altLang="en-US" sz="3000"/>
              <a:t>续</a:t>
            </a:r>
            <a:r>
              <a:rPr lang="en-US" altLang="zh-CN" sz="3000"/>
              <a:t>)</a:t>
            </a:r>
          </a:p>
          <a:p>
            <a:pPr lvl="1">
              <a:lnSpc>
                <a:spcPct val="110000"/>
              </a:lnSpc>
              <a:spcBef>
                <a:spcPct val="60000"/>
              </a:spcBef>
            </a:pPr>
            <a:r>
              <a:rPr lang="zh-CN" altLang="en-US"/>
              <a:t>违约反应：可有三种策略</a:t>
            </a:r>
          </a:p>
          <a:p>
            <a:pPr lvl="2">
              <a:lnSpc>
                <a:spcPct val="110000"/>
              </a:lnSpc>
            </a:pPr>
            <a:r>
              <a:rPr lang="zh-CN" altLang="en-US" sz="2800"/>
              <a:t>级联删除（</a:t>
            </a:r>
            <a:r>
              <a:rPr lang="en-US" altLang="zh-CN" sz="2800"/>
              <a:t>CASCADES</a:t>
            </a:r>
            <a:r>
              <a:rPr lang="zh-CN" altLang="en-US" sz="2800"/>
              <a:t>）</a:t>
            </a:r>
          </a:p>
          <a:p>
            <a:pPr lvl="2">
              <a:lnSpc>
                <a:spcPct val="110000"/>
              </a:lnSpc>
            </a:pPr>
            <a:r>
              <a:rPr lang="zh-CN" altLang="en-US" sz="2800"/>
              <a:t>受限删除（</a:t>
            </a:r>
            <a:r>
              <a:rPr lang="en-US" altLang="zh-CN" sz="2800"/>
              <a:t>RESTRICTED</a:t>
            </a:r>
            <a:r>
              <a:rPr lang="zh-CN" altLang="en-US" sz="2800"/>
              <a:t>）</a:t>
            </a:r>
          </a:p>
          <a:p>
            <a:pPr lvl="2">
              <a:lnSpc>
                <a:spcPct val="110000"/>
              </a:lnSpc>
            </a:pPr>
            <a:r>
              <a:rPr lang="zh-CN" altLang="en-US" sz="2800"/>
              <a:t>置空值删除（</a:t>
            </a:r>
            <a:r>
              <a:rPr lang="en-US" altLang="zh-CN" sz="2800"/>
              <a:t>NULLIFIES</a:t>
            </a:r>
            <a:r>
              <a:rPr lang="zh-CN" altLang="en-US" sz="2800"/>
              <a:t>）</a:t>
            </a:r>
          </a:p>
          <a:p>
            <a:pPr lvl="1">
              <a:lnSpc>
                <a:spcPct val="110000"/>
              </a:lnSpc>
              <a:buFontTx/>
              <a:buNone/>
            </a:pPr>
            <a:r>
              <a:rPr lang="zh-CN" altLang="en-US"/>
              <a:t>	这三种处理方法，哪一种是正确的，要依应用环境的语义来定。</a:t>
            </a:r>
          </a:p>
        </p:txBody>
      </p:sp>
      <p:sp>
        <p:nvSpPr>
          <p:cNvPr id="4" name="矩形 3">
            <a:extLst>
              <a:ext uri="{FF2B5EF4-FFF2-40B4-BE49-F238E27FC236}">
                <a16:creationId xmlns:a16="http://schemas.microsoft.com/office/drawing/2014/main" id="{0E94708A-B9C9-4FC1-B57A-467A49F54EE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ECE9667-97DF-47BB-BACA-F86B4B86B24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C80D9787-2645-49A0-9291-FF63A3D86F0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834205540"/>
      </p:ext>
    </p:extLst>
  </p:cSld>
  <p:clrMapOvr>
    <a:masterClrMapping/>
  </p:clrMapOvr>
  <p:transition>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53DB8D08-7C16-40BF-BBE2-9FF0D8DF8493}"/>
              </a:ext>
            </a:extLst>
          </p:cNvPr>
          <p:cNvSpPr>
            <a:spLocks noGrp="1" noChangeArrowheads="1"/>
          </p:cNvSpPr>
          <p:nvPr>
            <p:ph type="title"/>
          </p:nvPr>
        </p:nvSpPr>
        <p:spPr/>
        <p:txBody>
          <a:bodyPr/>
          <a:lstStyle/>
          <a:p>
            <a:r>
              <a:rPr lang="zh-CN" altLang="en-US" sz="4000"/>
              <a:t>参照完整性的实现（续）</a:t>
            </a:r>
          </a:p>
        </p:txBody>
      </p:sp>
      <p:sp>
        <p:nvSpPr>
          <p:cNvPr id="677891" name="Rectangle 3">
            <a:extLst>
              <a:ext uri="{FF2B5EF4-FFF2-40B4-BE49-F238E27FC236}">
                <a16:creationId xmlns:a16="http://schemas.microsoft.com/office/drawing/2014/main" id="{DCCF5EBB-4006-413B-857E-3B8259448F4B}"/>
              </a:ext>
            </a:extLst>
          </p:cNvPr>
          <p:cNvSpPr>
            <a:spLocks noGrp="1" noChangeArrowheads="1"/>
          </p:cNvSpPr>
          <p:nvPr>
            <p:ph type="body" idx="1"/>
          </p:nvPr>
        </p:nvSpPr>
        <p:spPr/>
        <p:txBody>
          <a:bodyPr/>
          <a:lstStyle/>
          <a:p>
            <a:pPr lvl="1">
              <a:lnSpc>
                <a:spcPct val="110000"/>
              </a:lnSpc>
            </a:pPr>
            <a:r>
              <a:rPr lang="zh-CN" altLang="en-US">
                <a:solidFill>
                  <a:schemeClr val="accent2"/>
                </a:solidFill>
              </a:rPr>
              <a:t>级联删除</a:t>
            </a:r>
          </a:p>
          <a:p>
            <a:pPr lvl="2">
              <a:lnSpc>
                <a:spcPct val="110000"/>
              </a:lnSpc>
            </a:pPr>
            <a:r>
              <a:rPr lang="zh-CN" altLang="en-US" sz="2800"/>
              <a:t>将参照关系中所有外码值与被参照关系中要删除元组主码值相对应的元组一起删除。</a:t>
            </a:r>
            <a:endParaRPr lang="zh-CN" altLang="en-US"/>
          </a:p>
          <a:p>
            <a:pPr lvl="1">
              <a:lnSpc>
                <a:spcPct val="110000"/>
              </a:lnSpc>
              <a:spcBef>
                <a:spcPct val="100000"/>
              </a:spcBef>
            </a:pPr>
            <a:r>
              <a:rPr lang="zh-CN" altLang="en-US">
                <a:solidFill>
                  <a:schemeClr val="accent2"/>
                </a:solidFill>
              </a:rPr>
              <a:t>受限删除</a:t>
            </a:r>
          </a:p>
          <a:p>
            <a:pPr lvl="2">
              <a:lnSpc>
                <a:spcPct val="110000"/>
              </a:lnSpc>
            </a:pPr>
            <a:r>
              <a:rPr lang="zh-CN" altLang="en-US" sz="2800"/>
              <a:t>只有当参照关系中没有任何元组的外码值与要删除的被参照关系的元组的主码值相对应时，系统才执行删除操作，否则拒绝此删除操作。</a:t>
            </a:r>
          </a:p>
        </p:txBody>
      </p:sp>
      <p:sp>
        <p:nvSpPr>
          <p:cNvPr id="4" name="矩形 3">
            <a:extLst>
              <a:ext uri="{FF2B5EF4-FFF2-40B4-BE49-F238E27FC236}">
                <a16:creationId xmlns:a16="http://schemas.microsoft.com/office/drawing/2014/main" id="{EF651F0C-D0E5-4F8E-A79C-B706B4DBCB5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27A5F07-5378-4F9C-A640-AB8905979D4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9D0B4709-563B-4DED-BE64-45A0EAD7959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71716116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70C7C43E-FB3E-4516-AF8A-2D6985C957A0}"/>
              </a:ext>
            </a:extLst>
          </p:cNvPr>
          <p:cNvSpPr>
            <a:spLocks noGrp="1" noChangeArrowheads="1"/>
          </p:cNvSpPr>
          <p:nvPr>
            <p:ph type="title"/>
          </p:nvPr>
        </p:nvSpPr>
        <p:spPr/>
        <p:txBody>
          <a:bodyPr/>
          <a:lstStyle/>
          <a:p>
            <a:r>
              <a:rPr lang="zh-CN" altLang="en-US"/>
              <a:t>数据库安全性控制概述（续）</a:t>
            </a:r>
          </a:p>
        </p:txBody>
      </p:sp>
      <p:sp>
        <p:nvSpPr>
          <p:cNvPr id="480259" name="Rectangle 3">
            <a:extLst>
              <a:ext uri="{FF2B5EF4-FFF2-40B4-BE49-F238E27FC236}">
                <a16:creationId xmlns:a16="http://schemas.microsoft.com/office/drawing/2014/main" id="{500C92E5-FE05-4B50-846B-56CA71E0065D}"/>
              </a:ext>
            </a:extLst>
          </p:cNvPr>
          <p:cNvSpPr>
            <a:spLocks noGrp="1" noChangeArrowheads="1"/>
          </p:cNvSpPr>
          <p:nvPr>
            <p:ph type="body" idx="1"/>
          </p:nvPr>
        </p:nvSpPr>
        <p:spPr/>
        <p:txBody>
          <a:bodyPr/>
          <a:lstStyle/>
          <a:p>
            <a:pPr lvl="1">
              <a:lnSpc>
                <a:spcPct val="90000"/>
              </a:lnSpc>
            </a:pPr>
            <a:r>
              <a:rPr lang="zh-CN" altLang="en-US"/>
              <a:t>通过多次合法查询数据库从中推导出一些保密数据</a:t>
            </a:r>
            <a:endParaRPr lang="zh-CN" altLang="en-US" sz="2400"/>
          </a:p>
          <a:p>
            <a:pPr lvl="1">
              <a:lnSpc>
                <a:spcPct val="90000"/>
              </a:lnSpc>
              <a:buFontTx/>
              <a:buNone/>
            </a:pPr>
            <a:r>
              <a:rPr lang="zh-CN" altLang="en-US" sz="2400"/>
              <a:t>    例：某数据库应用系统禁止查询单个人的工资，但允许查任意一组人的平均工资。用户甲想了解张三的工资，于是他：</a:t>
            </a:r>
          </a:p>
          <a:p>
            <a:pPr lvl="1">
              <a:lnSpc>
                <a:spcPct val="90000"/>
              </a:lnSpc>
              <a:buFontTx/>
              <a:buNone/>
            </a:pPr>
            <a:r>
              <a:rPr lang="zh-CN" altLang="en-US" sz="2400"/>
              <a:t>		     首先查询包括张三在内的一组人的平均工资</a:t>
            </a:r>
          </a:p>
          <a:p>
            <a:pPr lvl="1">
              <a:lnSpc>
                <a:spcPct val="90000"/>
              </a:lnSpc>
              <a:buFontTx/>
              <a:buNone/>
            </a:pPr>
            <a:r>
              <a:rPr lang="zh-CN" altLang="en-US" sz="2400"/>
              <a:t>		     然后查用自己替换张三后这组人的平均工资</a:t>
            </a:r>
          </a:p>
          <a:p>
            <a:pPr lvl="1">
              <a:lnSpc>
                <a:spcPct val="90000"/>
              </a:lnSpc>
              <a:buFontTx/>
              <a:buNone/>
            </a:pPr>
            <a:r>
              <a:rPr lang="zh-CN" altLang="en-US" sz="2400"/>
              <a:t>    从而推导出张三的工资</a:t>
            </a:r>
          </a:p>
          <a:p>
            <a:pPr lvl="1">
              <a:lnSpc>
                <a:spcPct val="90000"/>
              </a:lnSpc>
              <a:buFontTx/>
              <a:buNone/>
            </a:pPr>
            <a:endParaRPr lang="zh-CN" altLang="en-US" sz="2400"/>
          </a:p>
          <a:p>
            <a:pPr lvl="1">
              <a:lnSpc>
                <a:spcPct val="90000"/>
              </a:lnSpc>
            </a:pPr>
            <a:r>
              <a:rPr lang="zh-CN" altLang="en-US"/>
              <a:t>破坏安全性的行为可能是无意的，故意的，恶意的。</a:t>
            </a:r>
          </a:p>
        </p:txBody>
      </p:sp>
      <p:sp>
        <p:nvSpPr>
          <p:cNvPr id="4" name="矩形 3">
            <a:extLst>
              <a:ext uri="{FF2B5EF4-FFF2-40B4-BE49-F238E27FC236}">
                <a16:creationId xmlns:a16="http://schemas.microsoft.com/office/drawing/2014/main" id="{A9293F98-30AA-4830-B122-142273B367C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C6A7603-A04C-4146-B563-17888459EB2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FBEC642F-1B5E-4251-BEE4-3EBD098A16A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92601790"/>
      </p:ext>
    </p:extLst>
  </p:cSld>
  <p:clrMapOvr>
    <a:masterClrMapping/>
  </p:clrMapOvr>
  <p:transition>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B1C1C9AF-955E-41D3-A4E5-BA22394DA999}"/>
              </a:ext>
            </a:extLst>
          </p:cNvPr>
          <p:cNvSpPr>
            <a:spLocks noGrp="1" noChangeArrowheads="1"/>
          </p:cNvSpPr>
          <p:nvPr>
            <p:ph type="title"/>
          </p:nvPr>
        </p:nvSpPr>
        <p:spPr/>
        <p:txBody>
          <a:bodyPr/>
          <a:lstStyle/>
          <a:p>
            <a:r>
              <a:rPr lang="zh-CN" altLang="en-US" sz="4000"/>
              <a:t>参照完整性的实现（续）</a:t>
            </a:r>
          </a:p>
        </p:txBody>
      </p:sp>
      <p:sp>
        <p:nvSpPr>
          <p:cNvPr id="678915" name="Rectangle 3">
            <a:extLst>
              <a:ext uri="{FF2B5EF4-FFF2-40B4-BE49-F238E27FC236}">
                <a16:creationId xmlns:a16="http://schemas.microsoft.com/office/drawing/2014/main" id="{20E0EA1C-6804-4BD2-9971-1ACB0E0D50D7}"/>
              </a:ext>
            </a:extLst>
          </p:cNvPr>
          <p:cNvSpPr>
            <a:spLocks noGrp="1" noChangeArrowheads="1"/>
          </p:cNvSpPr>
          <p:nvPr>
            <p:ph type="body" idx="1"/>
          </p:nvPr>
        </p:nvSpPr>
        <p:spPr/>
        <p:txBody>
          <a:bodyPr/>
          <a:lstStyle/>
          <a:p>
            <a:pPr lvl="1">
              <a:lnSpc>
                <a:spcPct val="130000"/>
              </a:lnSpc>
            </a:pPr>
            <a:r>
              <a:rPr lang="zh-CN" altLang="en-US">
                <a:solidFill>
                  <a:schemeClr val="accent2"/>
                </a:solidFill>
              </a:rPr>
              <a:t>置空值删除</a:t>
            </a:r>
          </a:p>
          <a:p>
            <a:pPr lvl="2">
              <a:lnSpc>
                <a:spcPct val="130000"/>
              </a:lnSpc>
            </a:pPr>
            <a:r>
              <a:rPr lang="zh-CN" altLang="en-US" sz="2800"/>
              <a:t>删除被参照关系的元组，并将参照关系中所有与被参照关系中被删除元组主码值相等的外码值置为空值。</a:t>
            </a:r>
            <a:endParaRPr lang="zh-CN" altLang="en-US"/>
          </a:p>
        </p:txBody>
      </p:sp>
      <p:sp>
        <p:nvSpPr>
          <p:cNvPr id="4" name="矩形 3">
            <a:extLst>
              <a:ext uri="{FF2B5EF4-FFF2-40B4-BE49-F238E27FC236}">
                <a16:creationId xmlns:a16="http://schemas.microsoft.com/office/drawing/2014/main" id="{AC6C8262-3441-4843-BEB0-54DE1AD3D01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974FA7B-E6FF-4773-9648-1C243EC7AEA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6FA1F17B-36A8-4B8A-972A-ADBF3E4D505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67534912"/>
      </p:ext>
    </p:extLst>
  </p:cSld>
  <p:clrMapOvr>
    <a:masterClrMapping/>
  </p:clrMapOvr>
  <p:transition>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1EEEA8C0-1DA7-4FD9-AFA2-AECB00D73CA3}"/>
              </a:ext>
            </a:extLst>
          </p:cNvPr>
          <p:cNvSpPr>
            <a:spLocks noGrp="1" noChangeArrowheads="1"/>
          </p:cNvSpPr>
          <p:nvPr>
            <p:ph type="title"/>
          </p:nvPr>
        </p:nvSpPr>
        <p:spPr/>
        <p:txBody>
          <a:bodyPr/>
          <a:lstStyle/>
          <a:p>
            <a:r>
              <a:rPr lang="zh-CN" altLang="en-US" sz="4000"/>
              <a:t>参照完整性的实现（续）</a:t>
            </a:r>
          </a:p>
        </p:txBody>
      </p:sp>
      <p:sp>
        <p:nvSpPr>
          <p:cNvPr id="679939" name="Rectangle 3">
            <a:extLst>
              <a:ext uri="{FF2B5EF4-FFF2-40B4-BE49-F238E27FC236}">
                <a16:creationId xmlns:a16="http://schemas.microsoft.com/office/drawing/2014/main" id="{E3722C91-BAAB-4934-ABA0-914300EEB8EF}"/>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a:t>例：要删除</a:t>
            </a:r>
            <a:r>
              <a:rPr lang="en-US" altLang="zh-CN" sz="2800"/>
              <a:t>Student</a:t>
            </a:r>
            <a:r>
              <a:rPr lang="zh-CN" altLang="en-US" sz="2800"/>
              <a:t>关系中</a:t>
            </a:r>
            <a:r>
              <a:rPr lang="en-US" altLang="zh-CN" sz="2800"/>
              <a:t>Sno=950001</a:t>
            </a:r>
            <a:r>
              <a:rPr lang="zh-CN" altLang="en-US" sz="2800"/>
              <a:t>的元组，</a:t>
            </a:r>
          </a:p>
          <a:p>
            <a:pPr>
              <a:buFont typeface="Monotype Sorts" pitchFamily="2" charset="2"/>
              <a:buNone/>
            </a:pPr>
            <a:r>
              <a:rPr lang="zh-CN" altLang="en-US" sz="2800"/>
              <a:t>        而</a:t>
            </a:r>
            <a:r>
              <a:rPr lang="en-US" altLang="zh-CN" sz="2800"/>
              <a:t>SC</a:t>
            </a:r>
            <a:r>
              <a:rPr lang="zh-CN" altLang="en-US" sz="2800"/>
              <a:t>关系中有</a:t>
            </a:r>
            <a:r>
              <a:rPr lang="en-US" altLang="zh-CN" sz="2800"/>
              <a:t>4</a:t>
            </a:r>
            <a:r>
              <a:rPr lang="zh-CN" altLang="en-US" sz="2800"/>
              <a:t>个元组的</a:t>
            </a:r>
            <a:r>
              <a:rPr lang="en-US" altLang="zh-CN" sz="2800"/>
              <a:t>Sno</a:t>
            </a:r>
            <a:r>
              <a:rPr lang="zh-CN" altLang="en-US" sz="2800"/>
              <a:t>都等于</a:t>
            </a:r>
            <a:r>
              <a:rPr lang="en-US" altLang="zh-CN" sz="2800"/>
              <a:t>950001</a:t>
            </a:r>
            <a:r>
              <a:rPr lang="zh-CN" altLang="en-US" sz="2800"/>
              <a:t>。</a:t>
            </a:r>
            <a:endParaRPr lang="zh-CN" altLang="en-US" sz="2400"/>
          </a:p>
          <a:p>
            <a:pPr lvl="1">
              <a:buFontTx/>
              <a:buNone/>
            </a:pPr>
            <a:endParaRPr lang="zh-CN" altLang="en-US" sz="2000"/>
          </a:p>
          <a:p>
            <a:pPr lvl="1">
              <a:lnSpc>
                <a:spcPct val="120000"/>
              </a:lnSpc>
            </a:pPr>
            <a:r>
              <a:rPr lang="zh-CN" altLang="en-US"/>
              <a:t>级联删除：将</a:t>
            </a:r>
            <a:r>
              <a:rPr lang="en-US" altLang="zh-CN"/>
              <a:t>SC</a:t>
            </a:r>
            <a:r>
              <a:rPr lang="zh-CN" altLang="en-US"/>
              <a:t>关系中所有</a:t>
            </a:r>
            <a:r>
              <a:rPr lang="en-US" altLang="zh-CN"/>
              <a:t>4</a:t>
            </a:r>
            <a:r>
              <a:rPr lang="zh-CN" altLang="en-US"/>
              <a:t>个</a:t>
            </a:r>
            <a:r>
              <a:rPr lang="en-US" altLang="zh-CN"/>
              <a:t>Sno=950001</a:t>
            </a:r>
            <a:r>
              <a:rPr lang="zh-CN" altLang="en-US"/>
              <a:t>的元组一起删除。如果参照关系同时又是另一个关系的被参照关系，则这种删除操作会继续级联下去。</a:t>
            </a:r>
            <a:r>
              <a:rPr lang="zh-CN" altLang="en-US" sz="2400"/>
              <a:t>  </a:t>
            </a:r>
          </a:p>
          <a:p>
            <a:pPr lvl="1"/>
            <a:endParaRPr lang="zh-CN" altLang="en-US" sz="2400"/>
          </a:p>
          <a:p>
            <a:pPr lvl="1"/>
            <a:r>
              <a:rPr lang="zh-CN" altLang="en-US"/>
              <a:t>受限删除：系统将拒绝执行此删除操作。</a:t>
            </a:r>
            <a:endParaRPr lang="zh-CN" altLang="en-US" sz="2400"/>
          </a:p>
        </p:txBody>
      </p:sp>
      <p:sp>
        <p:nvSpPr>
          <p:cNvPr id="4" name="矩形 3">
            <a:extLst>
              <a:ext uri="{FF2B5EF4-FFF2-40B4-BE49-F238E27FC236}">
                <a16:creationId xmlns:a16="http://schemas.microsoft.com/office/drawing/2014/main" id="{2F6A72A8-ABEA-4859-9A54-EF2709FEA36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6BC75B7-34BE-4FAE-8C8D-DEEA270B15F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D16B51B-B298-4C7E-8E90-5F02EC57692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08494639"/>
      </p:ext>
    </p:extLst>
  </p:cSld>
  <p:clrMapOvr>
    <a:masterClrMapping/>
  </p:clrMapOvr>
  <p:transition>
    <p:wip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DF5EBA58-569D-4CB8-A720-A31F7678EC59}"/>
              </a:ext>
            </a:extLst>
          </p:cNvPr>
          <p:cNvSpPr>
            <a:spLocks noGrp="1" noChangeArrowheads="1"/>
          </p:cNvSpPr>
          <p:nvPr>
            <p:ph type="title"/>
          </p:nvPr>
        </p:nvSpPr>
        <p:spPr/>
        <p:txBody>
          <a:bodyPr/>
          <a:lstStyle/>
          <a:p>
            <a:r>
              <a:rPr lang="zh-CN" altLang="en-US" sz="4000"/>
              <a:t>参照完整性的实现（续）</a:t>
            </a:r>
          </a:p>
        </p:txBody>
      </p:sp>
      <p:sp>
        <p:nvSpPr>
          <p:cNvPr id="680963" name="Rectangle 3">
            <a:extLst>
              <a:ext uri="{FF2B5EF4-FFF2-40B4-BE49-F238E27FC236}">
                <a16:creationId xmlns:a16="http://schemas.microsoft.com/office/drawing/2014/main" id="{93E17763-05D4-4B37-B1CA-5EC9FF79BF5D}"/>
              </a:ext>
            </a:extLst>
          </p:cNvPr>
          <p:cNvSpPr>
            <a:spLocks noGrp="1" noChangeArrowheads="1"/>
          </p:cNvSpPr>
          <p:nvPr>
            <p:ph type="body" idx="1"/>
          </p:nvPr>
        </p:nvSpPr>
        <p:spPr/>
        <p:txBody>
          <a:bodyPr/>
          <a:lstStyle/>
          <a:p>
            <a:pPr lvl="1">
              <a:lnSpc>
                <a:spcPct val="120000"/>
              </a:lnSpc>
            </a:pPr>
            <a:r>
              <a:rPr lang="zh-CN" altLang="en-US"/>
              <a:t>置空值删除：将</a:t>
            </a:r>
            <a:r>
              <a:rPr lang="en-US" altLang="zh-CN"/>
              <a:t>SC</a:t>
            </a:r>
            <a:r>
              <a:rPr lang="zh-CN" altLang="en-US"/>
              <a:t>关系中所有</a:t>
            </a:r>
            <a:r>
              <a:rPr lang="en-US" altLang="zh-CN"/>
              <a:t>Sno=950001</a:t>
            </a:r>
            <a:r>
              <a:rPr lang="zh-CN" altLang="en-US"/>
              <a:t>的元组的</a:t>
            </a:r>
            <a:r>
              <a:rPr lang="en-US" altLang="zh-CN"/>
              <a:t>Sno</a:t>
            </a:r>
            <a:r>
              <a:rPr lang="zh-CN" altLang="en-US"/>
              <a:t>值置为空值。</a:t>
            </a:r>
          </a:p>
          <a:p>
            <a:pPr lvl="1">
              <a:lnSpc>
                <a:spcPct val="120000"/>
              </a:lnSpc>
            </a:pPr>
            <a:endParaRPr lang="zh-CN" altLang="en-US"/>
          </a:p>
          <a:p>
            <a:pPr lvl="1">
              <a:lnSpc>
                <a:spcPct val="120000"/>
              </a:lnSpc>
            </a:pPr>
            <a:r>
              <a:rPr lang="zh-CN" altLang="en-US"/>
              <a:t>在学生选课数据库中，显然第一种方法和第二种方法都是对的。第三种方法不符合应用环境语义。</a:t>
            </a:r>
          </a:p>
        </p:txBody>
      </p:sp>
      <p:sp>
        <p:nvSpPr>
          <p:cNvPr id="4" name="矩形 3">
            <a:extLst>
              <a:ext uri="{FF2B5EF4-FFF2-40B4-BE49-F238E27FC236}">
                <a16:creationId xmlns:a16="http://schemas.microsoft.com/office/drawing/2014/main" id="{D19DC9D7-9A44-45FB-BE21-281E6264D6A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C0088CD-279F-41E3-AD3B-FB7EC0A8011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D3AFC812-9AAA-4EA9-8612-40FA09EC7AA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515260108"/>
      </p:ext>
    </p:extLst>
  </p:cSld>
  <p:clrMapOvr>
    <a:masterClrMapping/>
  </p:clrMapOvr>
  <p:transition>
    <p:wip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a:extLst>
              <a:ext uri="{FF2B5EF4-FFF2-40B4-BE49-F238E27FC236}">
                <a16:creationId xmlns:a16="http://schemas.microsoft.com/office/drawing/2014/main" id="{697117E0-82DE-403F-875E-0EC9E3E523D5}"/>
              </a:ext>
            </a:extLst>
          </p:cNvPr>
          <p:cNvSpPr>
            <a:spLocks noGrp="1" noChangeArrowheads="1"/>
          </p:cNvSpPr>
          <p:nvPr>
            <p:ph type="title"/>
          </p:nvPr>
        </p:nvSpPr>
        <p:spPr/>
        <p:txBody>
          <a:bodyPr/>
          <a:lstStyle/>
          <a:p>
            <a:r>
              <a:rPr lang="zh-CN" altLang="en-US" sz="4000"/>
              <a:t>参照完整性的实现（续）</a:t>
            </a:r>
          </a:p>
        </p:txBody>
      </p:sp>
      <p:sp>
        <p:nvSpPr>
          <p:cNvPr id="681987" name="Rectangle 3">
            <a:extLst>
              <a:ext uri="{FF2B5EF4-FFF2-40B4-BE49-F238E27FC236}">
                <a16:creationId xmlns:a16="http://schemas.microsoft.com/office/drawing/2014/main" id="{DFF7944D-C7D9-4773-A930-F272F7E28DFC}"/>
              </a:ext>
            </a:extLst>
          </p:cNvPr>
          <p:cNvSpPr>
            <a:spLocks noGrp="1" noChangeArrowheads="1"/>
          </p:cNvSpPr>
          <p:nvPr>
            <p:ph type="body" idx="1"/>
          </p:nvPr>
        </p:nvSpPr>
        <p:spPr/>
        <p:txBody>
          <a:bodyPr/>
          <a:lstStyle/>
          <a:p>
            <a:r>
              <a:rPr lang="en-US" altLang="zh-CN" sz="3600"/>
              <a:t>3. </a:t>
            </a:r>
            <a:r>
              <a:rPr lang="zh-CN" altLang="en-US" sz="3600"/>
              <a:t>修改被参照关系中主码的问题</a:t>
            </a:r>
          </a:p>
          <a:p>
            <a:pPr lvl="1">
              <a:lnSpc>
                <a:spcPct val="170000"/>
              </a:lnSpc>
            </a:pPr>
            <a:r>
              <a:rPr lang="zh-CN" altLang="en-US"/>
              <a:t>两种策略</a:t>
            </a:r>
          </a:p>
          <a:p>
            <a:pPr lvl="2">
              <a:lnSpc>
                <a:spcPct val="170000"/>
              </a:lnSpc>
            </a:pPr>
            <a:r>
              <a:rPr lang="en-US" altLang="zh-CN" sz="2800"/>
              <a:t>(1)</a:t>
            </a:r>
            <a:r>
              <a:rPr lang="zh-CN" altLang="en-US" sz="2800"/>
              <a:t>不允许修改主码</a:t>
            </a:r>
          </a:p>
          <a:p>
            <a:pPr lvl="2">
              <a:lnSpc>
                <a:spcPct val="170000"/>
              </a:lnSpc>
            </a:pPr>
            <a:r>
              <a:rPr lang="en-US" altLang="zh-CN" sz="2800"/>
              <a:t>(2)</a:t>
            </a:r>
            <a:r>
              <a:rPr lang="zh-CN" altLang="en-US" sz="2800"/>
              <a:t>允许修改主码</a:t>
            </a:r>
            <a:r>
              <a:rPr lang="zh-CN" altLang="en-US" sz="3200"/>
              <a:t>   </a:t>
            </a:r>
          </a:p>
        </p:txBody>
      </p:sp>
      <p:sp>
        <p:nvSpPr>
          <p:cNvPr id="4" name="矩形 3">
            <a:extLst>
              <a:ext uri="{FF2B5EF4-FFF2-40B4-BE49-F238E27FC236}">
                <a16:creationId xmlns:a16="http://schemas.microsoft.com/office/drawing/2014/main" id="{D6C57E90-0930-4E93-B36E-9C244336658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E9A0582-DAAB-462A-9522-6AB14A69A72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89F929BB-FAA2-4D84-BA29-20DEF5E360C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43151218"/>
      </p:ext>
    </p:extLst>
  </p:cSld>
  <p:clrMapOvr>
    <a:masterClrMapping/>
  </p:clrMapOvr>
  <p:transition>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a:extLst>
              <a:ext uri="{FF2B5EF4-FFF2-40B4-BE49-F238E27FC236}">
                <a16:creationId xmlns:a16="http://schemas.microsoft.com/office/drawing/2014/main" id="{14195C0C-8677-4D4A-8211-A20FFABD481C}"/>
              </a:ext>
            </a:extLst>
          </p:cNvPr>
          <p:cNvSpPr>
            <a:spLocks noGrp="1" noChangeArrowheads="1"/>
          </p:cNvSpPr>
          <p:nvPr>
            <p:ph type="title"/>
          </p:nvPr>
        </p:nvSpPr>
        <p:spPr/>
        <p:txBody>
          <a:bodyPr/>
          <a:lstStyle/>
          <a:p>
            <a:r>
              <a:rPr lang="zh-CN" altLang="en-US" sz="4000"/>
              <a:t>参照完整性的实现（续）</a:t>
            </a:r>
          </a:p>
        </p:txBody>
      </p:sp>
      <p:sp>
        <p:nvSpPr>
          <p:cNvPr id="683011" name="Rectangle 3">
            <a:extLst>
              <a:ext uri="{FF2B5EF4-FFF2-40B4-BE49-F238E27FC236}">
                <a16:creationId xmlns:a16="http://schemas.microsoft.com/office/drawing/2014/main" id="{3F3137D6-225F-4373-8F26-6A7ADC60FBB0}"/>
              </a:ext>
            </a:extLst>
          </p:cNvPr>
          <p:cNvSpPr>
            <a:spLocks noGrp="1" noChangeArrowheads="1"/>
          </p:cNvSpPr>
          <p:nvPr>
            <p:ph type="body" idx="1"/>
          </p:nvPr>
        </p:nvSpPr>
        <p:spPr/>
        <p:txBody>
          <a:bodyPr/>
          <a:lstStyle/>
          <a:p>
            <a:pPr lvl="1"/>
            <a:r>
              <a:rPr lang="zh-CN" altLang="en-US"/>
              <a:t>允许修改主码策略</a:t>
            </a:r>
          </a:p>
          <a:p>
            <a:pPr lvl="2"/>
            <a:r>
              <a:rPr lang="zh-CN" altLang="en-US" sz="2800"/>
              <a:t>违约操作</a:t>
            </a:r>
          </a:p>
          <a:p>
            <a:pPr lvl="3">
              <a:buFont typeface="Symbol" panose="05050102010706020507" pitchFamily="18" charset="2"/>
              <a:buChar char="¨"/>
            </a:pPr>
            <a:r>
              <a:rPr lang="zh-CN" altLang="en-US" sz="2800"/>
              <a:t>要</a:t>
            </a:r>
            <a:r>
              <a:rPr lang="zh-CN" altLang="en-US" sz="2800">
                <a:solidFill>
                  <a:srgbClr val="0066FF"/>
                </a:solidFill>
              </a:rPr>
              <a:t>修改被参照关系</a:t>
            </a:r>
            <a:r>
              <a:rPr lang="zh-CN" altLang="en-US" sz="2800"/>
              <a:t>中某些元组的主码值，而参照关系中有些元组的外码值正好等于被参照关系要修改的主码值</a:t>
            </a:r>
          </a:p>
          <a:p>
            <a:pPr lvl="3">
              <a:spcBef>
                <a:spcPct val="60000"/>
              </a:spcBef>
              <a:buFont typeface="Symbol" panose="05050102010706020507" pitchFamily="18" charset="2"/>
              <a:buChar char="¨"/>
            </a:pPr>
            <a:r>
              <a:rPr lang="zh-CN" altLang="en-US" sz="2800"/>
              <a:t>要</a:t>
            </a:r>
            <a:r>
              <a:rPr lang="zh-CN" altLang="en-US" sz="2800">
                <a:solidFill>
                  <a:srgbClr val="0066FF"/>
                </a:solidFill>
              </a:rPr>
              <a:t>修改参照关系</a:t>
            </a:r>
            <a:r>
              <a:rPr lang="zh-CN" altLang="en-US" sz="2800"/>
              <a:t>中某些元组的主码值，而被参照关系中没有任何元组的外码值等于被参照关系修改后的主码值</a:t>
            </a:r>
          </a:p>
          <a:p>
            <a:pPr lvl="3">
              <a:buFont typeface="Symbol" panose="05050102010706020507" pitchFamily="18" charset="2"/>
              <a:buChar char="¨"/>
            </a:pPr>
            <a:endParaRPr lang="en-US" altLang="zh-CN" sz="3200"/>
          </a:p>
        </p:txBody>
      </p:sp>
      <p:sp>
        <p:nvSpPr>
          <p:cNvPr id="4" name="矩形 3">
            <a:extLst>
              <a:ext uri="{FF2B5EF4-FFF2-40B4-BE49-F238E27FC236}">
                <a16:creationId xmlns:a16="http://schemas.microsoft.com/office/drawing/2014/main" id="{47E82510-F6B2-4153-94F3-18482574C52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0B341B5-03D2-4C68-9E34-F902FB2BDD4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550A2AFC-C467-43AA-8563-6948F5480FB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39595"/>
      </p:ext>
    </p:extLst>
  </p:cSld>
  <p:clrMapOvr>
    <a:masterClrMapping/>
  </p:clrMapOvr>
  <p:transition>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85615FE0-3193-48A9-B08D-26942BCA8EB6}"/>
              </a:ext>
            </a:extLst>
          </p:cNvPr>
          <p:cNvSpPr>
            <a:spLocks noGrp="1" noChangeArrowheads="1"/>
          </p:cNvSpPr>
          <p:nvPr>
            <p:ph type="title"/>
          </p:nvPr>
        </p:nvSpPr>
        <p:spPr/>
        <p:txBody>
          <a:bodyPr/>
          <a:lstStyle/>
          <a:p>
            <a:r>
              <a:rPr lang="zh-CN" altLang="en-US" sz="4000"/>
              <a:t>参照完整性的实现（续）</a:t>
            </a:r>
          </a:p>
        </p:txBody>
      </p:sp>
      <p:sp>
        <p:nvSpPr>
          <p:cNvPr id="684035" name="Rectangle 3">
            <a:extLst>
              <a:ext uri="{FF2B5EF4-FFF2-40B4-BE49-F238E27FC236}">
                <a16:creationId xmlns:a16="http://schemas.microsoft.com/office/drawing/2014/main" id="{19D2C892-5C18-49B3-BFA5-7B55C01CD173}"/>
              </a:ext>
            </a:extLst>
          </p:cNvPr>
          <p:cNvSpPr>
            <a:spLocks noGrp="1" noChangeArrowheads="1"/>
          </p:cNvSpPr>
          <p:nvPr>
            <p:ph type="body" idx="1"/>
          </p:nvPr>
        </p:nvSpPr>
        <p:spPr>
          <a:xfrm>
            <a:off x="990600" y="1828800"/>
            <a:ext cx="7848600" cy="4114800"/>
          </a:xfrm>
        </p:spPr>
        <p:txBody>
          <a:bodyPr/>
          <a:lstStyle/>
          <a:p>
            <a:pPr lvl="1"/>
            <a:r>
              <a:rPr lang="zh-CN" altLang="en-US"/>
              <a:t>允许修改主码策略</a:t>
            </a:r>
            <a:r>
              <a:rPr lang="en-US" altLang="zh-CN"/>
              <a:t>(</a:t>
            </a:r>
            <a:r>
              <a:rPr lang="zh-CN" altLang="en-US"/>
              <a:t>续</a:t>
            </a:r>
            <a:r>
              <a:rPr lang="en-US" altLang="zh-CN"/>
              <a:t>)</a:t>
            </a:r>
          </a:p>
          <a:p>
            <a:pPr lvl="2"/>
            <a:r>
              <a:rPr lang="zh-CN" altLang="en-US" sz="2800"/>
              <a:t>违约反应</a:t>
            </a:r>
            <a:r>
              <a:rPr lang="en-US" altLang="zh-CN" sz="2800"/>
              <a:t>(1)</a:t>
            </a:r>
          </a:p>
          <a:p>
            <a:pPr lvl="3"/>
            <a:r>
              <a:rPr lang="zh-CN" altLang="en-US" sz="2800"/>
              <a:t>修改的关系是被参照关系：与删除类似</a:t>
            </a:r>
          </a:p>
          <a:p>
            <a:pPr lvl="4"/>
            <a:r>
              <a:rPr lang="zh-CN" altLang="en-US" sz="2800"/>
              <a:t>级联修改</a:t>
            </a:r>
          </a:p>
          <a:p>
            <a:pPr lvl="4"/>
            <a:r>
              <a:rPr lang="zh-CN" altLang="en-US" sz="2800"/>
              <a:t>受限修改</a:t>
            </a:r>
          </a:p>
          <a:p>
            <a:pPr lvl="4"/>
            <a:r>
              <a:rPr lang="zh-CN" altLang="en-US" sz="2800"/>
              <a:t>置空值修改</a:t>
            </a:r>
          </a:p>
        </p:txBody>
      </p:sp>
      <p:sp>
        <p:nvSpPr>
          <p:cNvPr id="4" name="矩形 3">
            <a:extLst>
              <a:ext uri="{FF2B5EF4-FFF2-40B4-BE49-F238E27FC236}">
                <a16:creationId xmlns:a16="http://schemas.microsoft.com/office/drawing/2014/main" id="{6CED5D76-CA47-4A24-AA06-70A5B504FE4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E6EFAB9-FB6D-4B9C-B135-8D7CCBE6112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F5EA906E-9337-46F4-AD75-91B38B48C9D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9791927"/>
      </p:ext>
    </p:extLst>
  </p:cSld>
  <p:clrMapOvr>
    <a:masterClrMapping/>
  </p:clrMapOvr>
  <p:transition>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67632A48-426C-4753-A926-324A35E9274B}"/>
              </a:ext>
            </a:extLst>
          </p:cNvPr>
          <p:cNvSpPr>
            <a:spLocks noGrp="1" noChangeArrowheads="1"/>
          </p:cNvSpPr>
          <p:nvPr>
            <p:ph type="title"/>
          </p:nvPr>
        </p:nvSpPr>
        <p:spPr/>
        <p:txBody>
          <a:bodyPr/>
          <a:lstStyle/>
          <a:p>
            <a:r>
              <a:rPr lang="zh-CN" altLang="en-US" sz="4000"/>
              <a:t>参照完整性的实现（续）</a:t>
            </a:r>
          </a:p>
        </p:txBody>
      </p:sp>
      <p:sp>
        <p:nvSpPr>
          <p:cNvPr id="685059" name="Rectangle 3">
            <a:extLst>
              <a:ext uri="{FF2B5EF4-FFF2-40B4-BE49-F238E27FC236}">
                <a16:creationId xmlns:a16="http://schemas.microsoft.com/office/drawing/2014/main" id="{1C960CB3-A6A4-483D-A264-D999F7E95D05}"/>
              </a:ext>
            </a:extLst>
          </p:cNvPr>
          <p:cNvSpPr>
            <a:spLocks noGrp="1" noChangeArrowheads="1"/>
          </p:cNvSpPr>
          <p:nvPr>
            <p:ph type="body" idx="1"/>
          </p:nvPr>
        </p:nvSpPr>
        <p:spPr/>
        <p:txBody>
          <a:bodyPr/>
          <a:lstStyle/>
          <a:p>
            <a:pPr lvl="1">
              <a:lnSpc>
                <a:spcPct val="90000"/>
              </a:lnSpc>
            </a:pPr>
            <a:r>
              <a:rPr lang="zh-CN" altLang="en-US">
                <a:solidFill>
                  <a:schemeClr val="accent2"/>
                </a:solidFill>
              </a:rPr>
              <a:t>级联修改</a:t>
            </a:r>
            <a:endParaRPr lang="zh-CN" altLang="en-US"/>
          </a:p>
          <a:p>
            <a:pPr lvl="2">
              <a:lnSpc>
                <a:spcPct val="90000"/>
              </a:lnSpc>
            </a:pPr>
            <a:r>
              <a:rPr lang="zh-CN" altLang="en-US" sz="2800"/>
              <a:t>修改被参照关系中主码值同时，用相同的方法修改参照关系中相应的外码值。</a:t>
            </a:r>
          </a:p>
          <a:p>
            <a:pPr lvl="1">
              <a:lnSpc>
                <a:spcPct val="90000"/>
              </a:lnSpc>
            </a:pPr>
            <a:r>
              <a:rPr lang="zh-CN" altLang="en-US">
                <a:solidFill>
                  <a:schemeClr val="accent2"/>
                </a:solidFill>
              </a:rPr>
              <a:t>受限修改</a:t>
            </a:r>
            <a:endParaRPr lang="zh-CN" altLang="en-US"/>
          </a:p>
          <a:p>
            <a:pPr lvl="2">
              <a:lnSpc>
                <a:spcPct val="90000"/>
              </a:lnSpc>
            </a:pPr>
            <a:r>
              <a:rPr lang="zh-CN" altLang="en-US" sz="2800"/>
              <a:t>拒绝此修改操作。只当参照关系中没有任何元组的外码值等于被参照关系中某个元组的主码值时，这个元组的主码值才能被修改。</a:t>
            </a:r>
          </a:p>
          <a:p>
            <a:pPr lvl="1">
              <a:lnSpc>
                <a:spcPct val="90000"/>
              </a:lnSpc>
            </a:pPr>
            <a:r>
              <a:rPr lang="zh-CN" altLang="en-US">
                <a:solidFill>
                  <a:schemeClr val="accent2"/>
                </a:solidFill>
              </a:rPr>
              <a:t>置空值修改</a:t>
            </a:r>
            <a:endParaRPr lang="zh-CN" altLang="en-US"/>
          </a:p>
          <a:p>
            <a:pPr lvl="2">
              <a:lnSpc>
                <a:spcPct val="90000"/>
              </a:lnSpc>
            </a:pPr>
            <a:r>
              <a:rPr lang="zh-CN" altLang="en-US" sz="2800"/>
              <a:t>修改被参照关系中主码值，同时将参照关系中相应的外码值置为空值。</a:t>
            </a:r>
          </a:p>
        </p:txBody>
      </p:sp>
      <p:sp>
        <p:nvSpPr>
          <p:cNvPr id="4" name="矩形 3">
            <a:extLst>
              <a:ext uri="{FF2B5EF4-FFF2-40B4-BE49-F238E27FC236}">
                <a16:creationId xmlns:a16="http://schemas.microsoft.com/office/drawing/2014/main" id="{25673660-A8FA-4EFF-A051-C9ED7A63BB5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0EB5792-187A-4F7A-BE0C-4BD8243C7E5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A224D34F-3ED6-42FC-9BFD-D807C636CAE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83312435"/>
      </p:ext>
    </p:extLst>
  </p:cSld>
  <p:clrMapOvr>
    <a:masterClrMapping/>
  </p:clrMapOvr>
  <p:transition>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A42D9343-D79A-480F-9E97-2B519B35C322}"/>
              </a:ext>
            </a:extLst>
          </p:cNvPr>
          <p:cNvSpPr>
            <a:spLocks noGrp="1" noChangeArrowheads="1"/>
          </p:cNvSpPr>
          <p:nvPr>
            <p:ph type="title"/>
          </p:nvPr>
        </p:nvSpPr>
        <p:spPr/>
        <p:txBody>
          <a:bodyPr/>
          <a:lstStyle/>
          <a:p>
            <a:r>
              <a:rPr lang="zh-CN" altLang="en-US" sz="4000"/>
              <a:t>参照完整性的实现（续）</a:t>
            </a:r>
          </a:p>
        </p:txBody>
      </p:sp>
      <p:sp>
        <p:nvSpPr>
          <p:cNvPr id="686083" name="Rectangle 3">
            <a:extLst>
              <a:ext uri="{FF2B5EF4-FFF2-40B4-BE49-F238E27FC236}">
                <a16:creationId xmlns:a16="http://schemas.microsoft.com/office/drawing/2014/main" id="{557BBEE8-4A81-4073-A3A5-63673D4E517D}"/>
              </a:ext>
            </a:extLst>
          </p:cNvPr>
          <p:cNvSpPr>
            <a:spLocks noGrp="1" noChangeArrowheads="1"/>
          </p:cNvSpPr>
          <p:nvPr>
            <p:ph type="body" idx="1"/>
          </p:nvPr>
        </p:nvSpPr>
        <p:spPr/>
        <p:txBody>
          <a:bodyPr/>
          <a:lstStyle/>
          <a:p>
            <a:pPr lvl="1">
              <a:buFontTx/>
              <a:buNone/>
            </a:pPr>
            <a:r>
              <a:rPr lang="en-US" altLang="zh-CN"/>
              <a:t> </a:t>
            </a:r>
            <a:r>
              <a:rPr lang="zh-CN" altLang="en-US"/>
              <a:t>例：学生</a:t>
            </a:r>
            <a:r>
              <a:rPr lang="en-US" altLang="zh-CN"/>
              <a:t>950001</a:t>
            </a:r>
            <a:r>
              <a:rPr lang="zh-CN" altLang="en-US"/>
              <a:t>休学一年后复学，这时需要将</a:t>
            </a:r>
            <a:r>
              <a:rPr lang="en-US" altLang="zh-CN"/>
              <a:t>Student</a:t>
            </a:r>
            <a:r>
              <a:rPr lang="zh-CN" altLang="en-US"/>
              <a:t>关系中</a:t>
            </a:r>
            <a:r>
              <a:rPr lang="en-US" altLang="zh-CN"/>
              <a:t>Sno=950001</a:t>
            </a:r>
            <a:r>
              <a:rPr lang="zh-CN" altLang="en-US"/>
              <a:t>的元组中</a:t>
            </a:r>
            <a:r>
              <a:rPr lang="en-US" altLang="zh-CN"/>
              <a:t>Sno</a:t>
            </a:r>
            <a:r>
              <a:rPr lang="zh-CN" altLang="en-US"/>
              <a:t>值改为</a:t>
            </a:r>
            <a:r>
              <a:rPr lang="en-US" altLang="zh-CN"/>
              <a:t>960123</a:t>
            </a:r>
            <a:r>
              <a:rPr lang="zh-CN" altLang="en-US"/>
              <a:t>。而</a:t>
            </a:r>
            <a:r>
              <a:rPr lang="en-US" altLang="zh-CN"/>
              <a:t>SC</a:t>
            </a:r>
            <a:r>
              <a:rPr lang="zh-CN" altLang="en-US"/>
              <a:t>关系中有</a:t>
            </a:r>
            <a:r>
              <a:rPr lang="en-US" altLang="zh-CN"/>
              <a:t>4</a:t>
            </a:r>
            <a:r>
              <a:rPr lang="zh-CN" altLang="en-US"/>
              <a:t>个元组的</a:t>
            </a:r>
            <a:r>
              <a:rPr lang="en-US" altLang="zh-CN"/>
              <a:t>Sno=950001</a:t>
            </a:r>
          </a:p>
          <a:p>
            <a:pPr lvl="1"/>
            <a:endParaRPr lang="en-US" altLang="zh-CN"/>
          </a:p>
          <a:p>
            <a:pPr lvl="1"/>
            <a:r>
              <a:rPr lang="zh-CN" altLang="en-US"/>
              <a:t>级联修改：将</a:t>
            </a:r>
            <a:r>
              <a:rPr lang="en-US" altLang="zh-CN"/>
              <a:t>SC</a:t>
            </a:r>
            <a:r>
              <a:rPr lang="zh-CN" altLang="en-US"/>
              <a:t>关系中</a:t>
            </a:r>
            <a:r>
              <a:rPr lang="en-US" altLang="zh-CN"/>
              <a:t>4</a:t>
            </a:r>
            <a:r>
              <a:rPr lang="zh-CN" altLang="en-US"/>
              <a:t>个</a:t>
            </a:r>
            <a:r>
              <a:rPr lang="en-US" altLang="zh-CN"/>
              <a:t>Sno=950001</a:t>
            </a:r>
            <a:r>
              <a:rPr lang="zh-CN" altLang="en-US"/>
              <a:t>元组中的</a:t>
            </a:r>
            <a:r>
              <a:rPr lang="en-US" altLang="zh-CN"/>
              <a:t>Sno</a:t>
            </a:r>
            <a:r>
              <a:rPr lang="zh-CN" altLang="en-US"/>
              <a:t>值也改为</a:t>
            </a:r>
            <a:r>
              <a:rPr lang="en-US" altLang="zh-CN"/>
              <a:t>960123</a:t>
            </a:r>
            <a:r>
              <a:rPr lang="zh-CN" altLang="en-US"/>
              <a:t>。如果参照关系同时又是另一个关系的被参照关系，则这种修改操作会继续级联下去。</a:t>
            </a:r>
          </a:p>
        </p:txBody>
      </p:sp>
      <p:sp>
        <p:nvSpPr>
          <p:cNvPr id="4" name="矩形 3">
            <a:extLst>
              <a:ext uri="{FF2B5EF4-FFF2-40B4-BE49-F238E27FC236}">
                <a16:creationId xmlns:a16="http://schemas.microsoft.com/office/drawing/2014/main" id="{8AB025F0-286F-4635-A34C-C6B5210D939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686CBF8-E681-4E34-9377-24BA4A42E3BD}"/>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EB66539-B6BE-4E79-9569-A82ABB65DF6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475656059"/>
      </p:ext>
    </p:extLst>
  </p:cSld>
  <p:clrMapOvr>
    <a:masterClrMapping/>
  </p:clrMapOvr>
  <p:transition>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9A66449D-767F-4AD8-8E76-9E34D9BB1B8E}"/>
              </a:ext>
            </a:extLst>
          </p:cNvPr>
          <p:cNvSpPr>
            <a:spLocks noGrp="1" noChangeArrowheads="1"/>
          </p:cNvSpPr>
          <p:nvPr>
            <p:ph type="title"/>
          </p:nvPr>
        </p:nvSpPr>
        <p:spPr/>
        <p:txBody>
          <a:bodyPr/>
          <a:lstStyle/>
          <a:p>
            <a:r>
              <a:rPr lang="zh-CN" altLang="en-US" sz="4000"/>
              <a:t>参照完整性的实现（续）</a:t>
            </a:r>
          </a:p>
        </p:txBody>
      </p:sp>
      <p:sp>
        <p:nvSpPr>
          <p:cNvPr id="687107" name="Rectangle 3">
            <a:extLst>
              <a:ext uri="{FF2B5EF4-FFF2-40B4-BE49-F238E27FC236}">
                <a16:creationId xmlns:a16="http://schemas.microsoft.com/office/drawing/2014/main" id="{9BDCF9A6-A82A-471F-B0BA-62D5DE2F6B56}"/>
              </a:ext>
            </a:extLst>
          </p:cNvPr>
          <p:cNvSpPr>
            <a:spLocks noGrp="1" noChangeArrowheads="1"/>
          </p:cNvSpPr>
          <p:nvPr>
            <p:ph type="body" idx="1"/>
          </p:nvPr>
        </p:nvSpPr>
        <p:spPr/>
        <p:txBody>
          <a:bodyPr/>
          <a:lstStyle/>
          <a:p>
            <a:pPr lvl="1">
              <a:spcBef>
                <a:spcPct val="60000"/>
              </a:spcBef>
            </a:pPr>
            <a:r>
              <a:rPr lang="zh-CN" altLang="en-US"/>
              <a:t>受限修改：只有</a:t>
            </a:r>
            <a:r>
              <a:rPr lang="en-US" altLang="zh-CN"/>
              <a:t>SC</a:t>
            </a:r>
            <a:r>
              <a:rPr lang="zh-CN" altLang="en-US"/>
              <a:t>中没有任何元组的</a:t>
            </a:r>
            <a:r>
              <a:rPr lang="en-US" altLang="zh-CN"/>
              <a:t>Sno=950001</a:t>
            </a:r>
            <a:r>
              <a:rPr lang="zh-CN" altLang="en-US"/>
              <a:t>时，才能修改</a:t>
            </a:r>
            <a:r>
              <a:rPr lang="en-US" altLang="zh-CN"/>
              <a:t>Student</a:t>
            </a:r>
            <a:r>
              <a:rPr lang="zh-CN" altLang="en-US"/>
              <a:t>表中</a:t>
            </a:r>
            <a:r>
              <a:rPr lang="en-US" altLang="zh-CN"/>
              <a:t>Sno=950001</a:t>
            </a:r>
            <a:r>
              <a:rPr lang="zh-CN" altLang="en-US"/>
              <a:t>的元组的</a:t>
            </a:r>
            <a:r>
              <a:rPr lang="en-US" altLang="zh-CN"/>
              <a:t>Sno</a:t>
            </a:r>
            <a:r>
              <a:rPr lang="zh-CN" altLang="en-US"/>
              <a:t>值改为</a:t>
            </a:r>
            <a:r>
              <a:rPr lang="en-US" altLang="zh-CN"/>
              <a:t>960123</a:t>
            </a:r>
            <a:r>
              <a:rPr lang="zh-CN" altLang="en-US"/>
              <a:t>。</a:t>
            </a:r>
          </a:p>
          <a:p>
            <a:pPr lvl="1">
              <a:spcBef>
                <a:spcPct val="60000"/>
              </a:spcBef>
            </a:pPr>
            <a:r>
              <a:rPr lang="zh-CN" altLang="en-US"/>
              <a:t>置空值修改：将</a:t>
            </a:r>
            <a:r>
              <a:rPr lang="en-US" altLang="zh-CN"/>
              <a:t>Student</a:t>
            </a:r>
            <a:r>
              <a:rPr lang="zh-CN" altLang="en-US"/>
              <a:t>表中</a:t>
            </a:r>
            <a:r>
              <a:rPr lang="en-US" altLang="zh-CN"/>
              <a:t>Sno=950001</a:t>
            </a:r>
            <a:r>
              <a:rPr lang="zh-CN" altLang="en-US"/>
              <a:t>的元组的</a:t>
            </a:r>
            <a:r>
              <a:rPr lang="en-US" altLang="zh-CN"/>
              <a:t>Sno</a:t>
            </a:r>
            <a:r>
              <a:rPr lang="zh-CN" altLang="en-US"/>
              <a:t>值改为</a:t>
            </a:r>
            <a:r>
              <a:rPr lang="en-US" altLang="zh-CN"/>
              <a:t>960123</a:t>
            </a:r>
            <a:r>
              <a:rPr lang="zh-CN" altLang="en-US"/>
              <a:t>。而将</a:t>
            </a:r>
            <a:r>
              <a:rPr lang="en-US" altLang="zh-CN"/>
              <a:t>S</a:t>
            </a:r>
            <a:r>
              <a:rPr lang="zh-CN" altLang="en-US"/>
              <a:t>表中所有</a:t>
            </a:r>
            <a:r>
              <a:rPr lang="en-US" altLang="zh-CN"/>
              <a:t>Sno=950001</a:t>
            </a:r>
            <a:r>
              <a:rPr lang="zh-CN" altLang="en-US"/>
              <a:t>的元组的</a:t>
            </a:r>
            <a:r>
              <a:rPr lang="en-US" altLang="zh-CN"/>
              <a:t>Sno</a:t>
            </a:r>
            <a:r>
              <a:rPr lang="zh-CN" altLang="en-US"/>
              <a:t>值置为空值。</a:t>
            </a:r>
          </a:p>
          <a:p>
            <a:pPr lvl="1">
              <a:spcBef>
                <a:spcPct val="60000"/>
              </a:spcBef>
            </a:pPr>
            <a:r>
              <a:rPr lang="zh-CN" altLang="en-US"/>
              <a:t>在学生选课数据库中只有第一种方法是正确的。</a:t>
            </a:r>
            <a:endParaRPr lang="zh-CN" altLang="en-US" sz="2400"/>
          </a:p>
        </p:txBody>
      </p:sp>
      <p:sp>
        <p:nvSpPr>
          <p:cNvPr id="4" name="矩形 3">
            <a:extLst>
              <a:ext uri="{FF2B5EF4-FFF2-40B4-BE49-F238E27FC236}">
                <a16:creationId xmlns:a16="http://schemas.microsoft.com/office/drawing/2014/main" id="{CA511AD4-3967-4443-83E9-F5410E01360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750F77E-5D70-4EFB-9FD9-D058F0527FE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A92FB9E3-1632-42F2-98E3-F84FF6FA3C4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04740671"/>
      </p:ext>
    </p:extLst>
  </p:cSld>
  <p:clrMapOvr>
    <a:masterClrMapping/>
  </p:clrMapOvr>
  <p:transition>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4BECDC73-40ED-4705-8C05-3BAC50F0F13E}"/>
              </a:ext>
            </a:extLst>
          </p:cNvPr>
          <p:cNvSpPr>
            <a:spLocks noGrp="1" noChangeArrowheads="1"/>
          </p:cNvSpPr>
          <p:nvPr>
            <p:ph type="title"/>
          </p:nvPr>
        </p:nvSpPr>
        <p:spPr/>
        <p:txBody>
          <a:bodyPr/>
          <a:lstStyle/>
          <a:p>
            <a:r>
              <a:rPr lang="zh-CN" altLang="en-US" sz="4000"/>
              <a:t>参照完整性的实现（续）</a:t>
            </a:r>
          </a:p>
        </p:txBody>
      </p:sp>
      <p:sp>
        <p:nvSpPr>
          <p:cNvPr id="688131" name="Rectangle 3">
            <a:extLst>
              <a:ext uri="{FF2B5EF4-FFF2-40B4-BE49-F238E27FC236}">
                <a16:creationId xmlns:a16="http://schemas.microsoft.com/office/drawing/2014/main" id="{5685F5A2-E61C-4791-9EF9-E7A03E697F6A}"/>
              </a:ext>
            </a:extLst>
          </p:cNvPr>
          <p:cNvSpPr>
            <a:spLocks noGrp="1" noChangeArrowheads="1"/>
          </p:cNvSpPr>
          <p:nvPr>
            <p:ph type="body" idx="1"/>
          </p:nvPr>
        </p:nvSpPr>
        <p:spPr>
          <a:xfrm>
            <a:off x="990600" y="1828800"/>
            <a:ext cx="7848600" cy="4114800"/>
          </a:xfrm>
        </p:spPr>
        <p:txBody>
          <a:bodyPr/>
          <a:lstStyle/>
          <a:p>
            <a:pPr lvl="1"/>
            <a:r>
              <a:rPr lang="zh-CN" altLang="en-US"/>
              <a:t>允许修改主码策略</a:t>
            </a:r>
            <a:r>
              <a:rPr lang="en-US" altLang="zh-CN"/>
              <a:t>(</a:t>
            </a:r>
            <a:r>
              <a:rPr lang="zh-CN" altLang="en-US"/>
              <a:t>续</a:t>
            </a:r>
            <a:r>
              <a:rPr lang="en-US" altLang="zh-CN"/>
              <a:t>)</a:t>
            </a:r>
          </a:p>
          <a:p>
            <a:pPr lvl="2"/>
            <a:r>
              <a:rPr lang="zh-CN" altLang="en-US" sz="2800"/>
              <a:t>违约反应</a:t>
            </a:r>
            <a:r>
              <a:rPr lang="en-US" altLang="zh-CN" sz="2800"/>
              <a:t>(2)</a:t>
            </a:r>
          </a:p>
          <a:p>
            <a:pPr lvl="3">
              <a:spcBef>
                <a:spcPct val="60000"/>
              </a:spcBef>
            </a:pPr>
            <a:r>
              <a:rPr lang="zh-CN" altLang="en-US" sz="2800"/>
              <a:t>修改的关系是参照关系：与插入类似</a:t>
            </a:r>
          </a:p>
          <a:p>
            <a:pPr lvl="4"/>
            <a:r>
              <a:rPr lang="zh-CN" altLang="en-US" sz="2800"/>
              <a:t>受限修改</a:t>
            </a:r>
            <a:endParaRPr lang="zh-CN" altLang="en-US" sz="3600"/>
          </a:p>
          <a:p>
            <a:pPr lvl="4"/>
            <a:r>
              <a:rPr lang="zh-CN" altLang="en-US" sz="2800"/>
              <a:t>递归修改</a:t>
            </a:r>
          </a:p>
        </p:txBody>
      </p:sp>
      <p:sp>
        <p:nvSpPr>
          <p:cNvPr id="4" name="矩形 3">
            <a:extLst>
              <a:ext uri="{FF2B5EF4-FFF2-40B4-BE49-F238E27FC236}">
                <a16:creationId xmlns:a16="http://schemas.microsoft.com/office/drawing/2014/main" id="{ED4A3324-D67C-44FF-A314-27C16C91DD0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6B18066-F556-42B3-804C-5FBFEDBD78C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F4CFDAB7-0767-4052-9CF8-5C0396AB246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2548542"/>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66B89D81-5C20-412F-9D94-5D9ACDDD0228}"/>
              </a:ext>
            </a:extLst>
          </p:cNvPr>
          <p:cNvSpPr>
            <a:spLocks noGrp="1" noChangeArrowheads="1"/>
          </p:cNvSpPr>
          <p:nvPr>
            <p:ph type="title"/>
          </p:nvPr>
        </p:nvSpPr>
        <p:spPr/>
        <p:txBody>
          <a:bodyPr/>
          <a:lstStyle/>
          <a:p>
            <a:r>
              <a:rPr lang="zh-CN" altLang="en-US"/>
              <a:t>数据库安全性控制概述（续）</a:t>
            </a:r>
          </a:p>
        </p:txBody>
      </p:sp>
      <p:grpSp>
        <p:nvGrpSpPr>
          <p:cNvPr id="482331" name="Group 27">
            <a:extLst>
              <a:ext uri="{FF2B5EF4-FFF2-40B4-BE49-F238E27FC236}">
                <a16:creationId xmlns:a16="http://schemas.microsoft.com/office/drawing/2014/main" id="{2AA5055E-6F9B-424E-8697-B0010AF35F83}"/>
              </a:ext>
            </a:extLst>
          </p:cNvPr>
          <p:cNvGrpSpPr>
            <a:grpSpLocks/>
          </p:cNvGrpSpPr>
          <p:nvPr/>
        </p:nvGrpSpPr>
        <p:grpSpPr bwMode="auto">
          <a:xfrm>
            <a:off x="1143000" y="2895600"/>
            <a:ext cx="7467600" cy="2667000"/>
            <a:chOff x="624" y="1200"/>
            <a:chExt cx="4704" cy="1680"/>
          </a:xfrm>
        </p:grpSpPr>
        <p:sp>
          <p:nvSpPr>
            <p:cNvPr id="482309" name="Oval 5">
              <a:extLst>
                <a:ext uri="{FF2B5EF4-FFF2-40B4-BE49-F238E27FC236}">
                  <a16:creationId xmlns:a16="http://schemas.microsoft.com/office/drawing/2014/main" id="{C26A60A4-E8F6-4BFD-AA58-6F0410CD11CE}"/>
                </a:ext>
              </a:extLst>
            </p:cNvPr>
            <p:cNvSpPr>
              <a:spLocks noChangeArrowheads="1"/>
            </p:cNvSpPr>
            <p:nvPr/>
          </p:nvSpPr>
          <p:spPr bwMode="auto">
            <a:xfrm>
              <a:off x="4152"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sp>
          <p:nvSpPr>
            <p:cNvPr id="482310" name="Oval 6">
              <a:extLst>
                <a:ext uri="{FF2B5EF4-FFF2-40B4-BE49-F238E27FC236}">
                  <a16:creationId xmlns:a16="http://schemas.microsoft.com/office/drawing/2014/main" id="{7456D763-3B6E-4EC7-BE03-1E83D00F78C6}"/>
                </a:ext>
              </a:extLst>
            </p:cNvPr>
            <p:cNvSpPr>
              <a:spLocks noChangeArrowheads="1"/>
            </p:cNvSpPr>
            <p:nvPr/>
          </p:nvSpPr>
          <p:spPr bwMode="auto">
            <a:xfrm>
              <a:off x="3083"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sp>
          <p:nvSpPr>
            <p:cNvPr id="482311" name="Oval 7">
              <a:extLst>
                <a:ext uri="{FF2B5EF4-FFF2-40B4-BE49-F238E27FC236}">
                  <a16:creationId xmlns:a16="http://schemas.microsoft.com/office/drawing/2014/main" id="{3FD8E480-2A7A-4634-B3FB-CC1185D2FAFE}"/>
                </a:ext>
              </a:extLst>
            </p:cNvPr>
            <p:cNvSpPr>
              <a:spLocks noChangeArrowheads="1"/>
            </p:cNvSpPr>
            <p:nvPr/>
          </p:nvSpPr>
          <p:spPr bwMode="auto">
            <a:xfrm>
              <a:off x="2014"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sp>
          <p:nvSpPr>
            <p:cNvPr id="482312" name="Oval 8">
              <a:extLst>
                <a:ext uri="{FF2B5EF4-FFF2-40B4-BE49-F238E27FC236}">
                  <a16:creationId xmlns:a16="http://schemas.microsoft.com/office/drawing/2014/main" id="{19154F61-CDB0-4BF7-AC35-2F9DACD919DB}"/>
                </a:ext>
              </a:extLst>
            </p:cNvPr>
            <p:cNvSpPr>
              <a:spLocks noChangeArrowheads="1"/>
            </p:cNvSpPr>
            <p:nvPr/>
          </p:nvSpPr>
          <p:spPr bwMode="auto">
            <a:xfrm>
              <a:off x="945"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grpSp>
          <p:nvGrpSpPr>
            <p:cNvPr id="482313" name="Group 9">
              <a:extLst>
                <a:ext uri="{FF2B5EF4-FFF2-40B4-BE49-F238E27FC236}">
                  <a16:creationId xmlns:a16="http://schemas.microsoft.com/office/drawing/2014/main" id="{7534BA82-0C60-4037-9E6B-DA78B6DE2151}"/>
                </a:ext>
              </a:extLst>
            </p:cNvPr>
            <p:cNvGrpSpPr>
              <a:grpSpLocks/>
            </p:cNvGrpSpPr>
            <p:nvPr/>
          </p:nvGrpSpPr>
          <p:grpSpPr bwMode="auto">
            <a:xfrm>
              <a:off x="1052" y="1872"/>
              <a:ext cx="3741" cy="336"/>
              <a:chOff x="2653" y="11736"/>
              <a:chExt cx="6300" cy="468"/>
            </a:xfrm>
          </p:grpSpPr>
          <p:sp>
            <p:nvSpPr>
              <p:cNvPr id="482314" name="Text Box 10">
                <a:extLst>
                  <a:ext uri="{FF2B5EF4-FFF2-40B4-BE49-F238E27FC236}">
                    <a16:creationId xmlns:a16="http://schemas.microsoft.com/office/drawing/2014/main" id="{8B8BE6B1-9B81-42D3-884F-B57560B8B5A1}"/>
                  </a:ext>
                </a:extLst>
              </p:cNvPr>
              <p:cNvSpPr txBox="1">
                <a:spLocks noChangeArrowheads="1"/>
              </p:cNvSpPr>
              <p:nvPr/>
            </p:nvSpPr>
            <p:spPr bwMode="auto">
              <a:xfrm>
                <a:off x="2653" y="11736"/>
                <a:ext cx="900" cy="468"/>
              </a:xfrm>
              <a:prstGeom prst="rect">
                <a:avLst/>
              </a:prstGeom>
              <a:solidFill>
                <a:srgbClr val="FFFF00"/>
              </a:solidFill>
              <a:ln w="9525">
                <a:solidFill>
                  <a:srgbClr val="000000"/>
                </a:solidFill>
                <a:miter lim="800000"/>
                <a:headEnd/>
                <a:tailEnd/>
              </a:ln>
            </p:spPr>
            <p:txBody>
              <a:bodyPr lIns="0" tIns="82800" rIns="0"/>
              <a:lstStyle/>
              <a:p>
                <a:pPr algn="ctr"/>
                <a:r>
                  <a:rPr lang="en-US" altLang="zh-CN" sz="1000" b="0"/>
                  <a:t> </a:t>
                </a:r>
                <a:r>
                  <a:rPr lang="zh-CN" altLang="en-US" sz="2400"/>
                  <a:t>应用</a:t>
                </a:r>
                <a:endParaRPr lang="zh-CN" altLang="en-US" sz="2400" b="0"/>
              </a:p>
            </p:txBody>
          </p:sp>
          <p:sp>
            <p:nvSpPr>
              <p:cNvPr id="482315" name="Text Box 11">
                <a:extLst>
                  <a:ext uri="{FF2B5EF4-FFF2-40B4-BE49-F238E27FC236}">
                    <a16:creationId xmlns:a16="http://schemas.microsoft.com/office/drawing/2014/main" id="{E3748033-9AF9-49FA-B1E4-0D6E47F2BE33}"/>
                  </a:ext>
                </a:extLst>
              </p:cNvPr>
              <p:cNvSpPr txBox="1">
                <a:spLocks noChangeArrowheads="1"/>
              </p:cNvSpPr>
              <p:nvPr/>
            </p:nvSpPr>
            <p:spPr bwMode="auto">
              <a:xfrm>
                <a:off x="4453" y="11736"/>
                <a:ext cx="900" cy="468"/>
              </a:xfrm>
              <a:prstGeom prst="rect">
                <a:avLst/>
              </a:prstGeom>
              <a:solidFill>
                <a:srgbClr val="FFFF00"/>
              </a:solidFill>
              <a:ln w="9525">
                <a:solidFill>
                  <a:srgbClr val="000000"/>
                </a:solidFill>
                <a:miter lim="800000"/>
                <a:headEnd/>
                <a:tailEnd/>
              </a:ln>
            </p:spPr>
            <p:txBody>
              <a:bodyPr lIns="0" tIns="82800" rIns="0"/>
              <a:lstStyle/>
              <a:p>
                <a:pPr algn="ctr"/>
                <a:r>
                  <a:rPr lang="en-US" altLang="zh-CN"/>
                  <a:t>DBMS</a:t>
                </a:r>
              </a:p>
            </p:txBody>
          </p:sp>
          <p:sp>
            <p:nvSpPr>
              <p:cNvPr id="482316" name="Text Box 12">
                <a:extLst>
                  <a:ext uri="{FF2B5EF4-FFF2-40B4-BE49-F238E27FC236}">
                    <a16:creationId xmlns:a16="http://schemas.microsoft.com/office/drawing/2014/main" id="{7DE5FE02-0F03-4292-B5A8-C5E13147A218}"/>
                  </a:ext>
                </a:extLst>
              </p:cNvPr>
              <p:cNvSpPr txBox="1">
                <a:spLocks noChangeArrowheads="1"/>
              </p:cNvSpPr>
              <p:nvPr/>
            </p:nvSpPr>
            <p:spPr bwMode="auto">
              <a:xfrm>
                <a:off x="6253" y="11736"/>
                <a:ext cx="900" cy="468"/>
              </a:xfrm>
              <a:prstGeom prst="rect">
                <a:avLst/>
              </a:prstGeom>
              <a:solidFill>
                <a:srgbClr val="FFFF00"/>
              </a:solidFill>
              <a:ln w="9525">
                <a:solidFill>
                  <a:srgbClr val="000000"/>
                </a:solidFill>
                <a:miter lim="800000"/>
                <a:headEnd/>
                <a:tailEnd/>
              </a:ln>
            </p:spPr>
            <p:txBody>
              <a:bodyPr lIns="0" tIns="82800" rIns="0"/>
              <a:lstStyle/>
              <a:p>
                <a:pPr algn="ctr"/>
                <a:r>
                  <a:rPr lang="en-US" altLang="zh-CN"/>
                  <a:t>OS</a:t>
                </a:r>
                <a:r>
                  <a:rPr lang="en-US" altLang="zh-CN" sz="1000" b="0"/>
                  <a:t>  </a:t>
                </a:r>
              </a:p>
            </p:txBody>
          </p:sp>
          <p:sp>
            <p:nvSpPr>
              <p:cNvPr id="482317" name="Text Box 13">
                <a:extLst>
                  <a:ext uri="{FF2B5EF4-FFF2-40B4-BE49-F238E27FC236}">
                    <a16:creationId xmlns:a16="http://schemas.microsoft.com/office/drawing/2014/main" id="{ECB5607D-3225-4F1B-B1B3-660D3F146753}"/>
                  </a:ext>
                </a:extLst>
              </p:cNvPr>
              <p:cNvSpPr txBox="1">
                <a:spLocks noChangeArrowheads="1"/>
              </p:cNvSpPr>
              <p:nvPr/>
            </p:nvSpPr>
            <p:spPr bwMode="auto">
              <a:xfrm>
                <a:off x="8053" y="11736"/>
                <a:ext cx="900" cy="468"/>
              </a:xfrm>
              <a:prstGeom prst="rect">
                <a:avLst/>
              </a:prstGeom>
              <a:solidFill>
                <a:srgbClr val="FFFF00"/>
              </a:solidFill>
              <a:ln w="9525">
                <a:solidFill>
                  <a:srgbClr val="000000"/>
                </a:solidFill>
                <a:miter lim="800000"/>
                <a:headEnd/>
                <a:tailEnd/>
              </a:ln>
            </p:spPr>
            <p:txBody>
              <a:bodyPr lIns="0" tIns="82800" rIns="0"/>
              <a:lstStyle/>
              <a:p>
                <a:pPr algn="ctr"/>
                <a:r>
                  <a:rPr lang="en-US" altLang="zh-CN" sz="2000" b="0"/>
                  <a:t> </a:t>
                </a:r>
                <a:r>
                  <a:rPr lang="en-US" altLang="zh-CN"/>
                  <a:t>DB</a:t>
                </a:r>
                <a:endParaRPr lang="en-US" altLang="zh-CN" sz="2000" b="0"/>
              </a:p>
            </p:txBody>
          </p:sp>
          <p:sp>
            <p:nvSpPr>
              <p:cNvPr id="482318" name="Line 14">
                <a:extLst>
                  <a:ext uri="{FF2B5EF4-FFF2-40B4-BE49-F238E27FC236}">
                    <a16:creationId xmlns:a16="http://schemas.microsoft.com/office/drawing/2014/main" id="{7F7A2A4F-4800-4F4F-871D-C4ED481763A7}"/>
                  </a:ext>
                </a:extLst>
              </p:cNvPr>
              <p:cNvSpPr>
                <a:spLocks noChangeShapeType="1"/>
              </p:cNvSpPr>
              <p:nvPr/>
            </p:nvSpPr>
            <p:spPr bwMode="auto">
              <a:xfrm>
                <a:off x="3550" y="11889"/>
                <a:ext cx="900"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lIns="0" tIns="82800" rIns="0"/>
              <a:lstStyle/>
              <a:p>
                <a:endParaRPr lang="zh-CN" altLang="en-US"/>
              </a:p>
            </p:txBody>
          </p:sp>
          <p:sp>
            <p:nvSpPr>
              <p:cNvPr id="482319" name="Line 15">
                <a:extLst>
                  <a:ext uri="{FF2B5EF4-FFF2-40B4-BE49-F238E27FC236}">
                    <a16:creationId xmlns:a16="http://schemas.microsoft.com/office/drawing/2014/main" id="{A247A77B-A7FD-4FEC-9D8E-243A35A0EFA7}"/>
                  </a:ext>
                </a:extLst>
              </p:cNvPr>
              <p:cNvSpPr>
                <a:spLocks noChangeShapeType="1"/>
              </p:cNvSpPr>
              <p:nvPr/>
            </p:nvSpPr>
            <p:spPr bwMode="auto">
              <a:xfrm>
                <a:off x="5353" y="11889"/>
                <a:ext cx="900"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lIns="0" tIns="82800" rIns="0"/>
              <a:lstStyle/>
              <a:p>
                <a:endParaRPr lang="zh-CN" altLang="en-US"/>
              </a:p>
            </p:txBody>
          </p:sp>
          <p:sp>
            <p:nvSpPr>
              <p:cNvPr id="482320" name="Line 16">
                <a:extLst>
                  <a:ext uri="{FF2B5EF4-FFF2-40B4-BE49-F238E27FC236}">
                    <a16:creationId xmlns:a16="http://schemas.microsoft.com/office/drawing/2014/main" id="{650496BB-0BE9-4026-A496-E286DF41007A}"/>
                  </a:ext>
                </a:extLst>
              </p:cNvPr>
              <p:cNvSpPr>
                <a:spLocks noChangeShapeType="1"/>
              </p:cNvSpPr>
              <p:nvPr/>
            </p:nvSpPr>
            <p:spPr bwMode="auto">
              <a:xfrm>
                <a:off x="7153" y="11889"/>
                <a:ext cx="900"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lIns="0" tIns="82800" rIns="0"/>
              <a:lstStyle/>
              <a:p>
                <a:endParaRPr lang="zh-CN" altLang="en-US"/>
              </a:p>
            </p:txBody>
          </p:sp>
        </p:grpSp>
        <p:sp>
          <p:nvSpPr>
            <p:cNvPr id="482321" name="Line 17">
              <a:extLst>
                <a:ext uri="{FF2B5EF4-FFF2-40B4-BE49-F238E27FC236}">
                  <a16:creationId xmlns:a16="http://schemas.microsoft.com/office/drawing/2014/main" id="{2B4F212E-6A08-47A2-B439-D6AAA047920A}"/>
                </a:ext>
              </a:extLst>
            </p:cNvPr>
            <p:cNvSpPr>
              <a:spLocks noChangeShapeType="1"/>
            </p:cNvSpPr>
            <p:nvPr/>
          </p:nvSpPr>
          <p:spPr bwMode="auto">
            <a:xfrm>
              <a:off x="945" y="1536"/>
              <a:ext cx="40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82800" rIns="0"/>
            <a:lstStyle/>
            <a:p>
              <a:endParaRPr lang="zh-CN" altLang="en-US"/>
            </a:p>
          </p:txBody>
        </p:sp>
        <p:sp>
          <p:nvSpPr>
            <p:cNvPr id="482322" name="Text Box 18">
              <a:extLst>
                <a:ext uri="{FF2B5EF4-FFF2-40B4-BE49-F238E27FC236}">
                  <a16:creationId xmlns:a16="http://schemas.microsoft.com/office/drawing/2014/main" id="{8BBAD538-28C7-432F-8B70-7FDD0CD8F093}"/>
                </a:ext>
              </a:extLst>
            </p:cNvPr>
            <p:cNvSpPr txBox="1">
              <a:spLocks noChangeArrowheads="1"/>
            </p:cNvSpPr>
            <p:nvPr/>
          </p:nvSpPr>
          <p:spPr bwMode="auto">
            <a:xfrm>
              <a:off x="5007" y="1424"/>
              <a:ext cx="32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800" rIns="0"/>
            <a:lstStyle/>
            <a:p>
              <a:pPr algn="just"/>
              <a:r>
                <a:rPr lang="en-US" altLang="zh-CN" sz="2000"/>
                <a:t>  </a:t>
              </a:r>
              <a:r>
                <a:rPr lang="zh-CN" altLang="en-US" sz="2000"/>
                <a:t>低</a:t>
              </a:r>
            </a:p>
          </p:txBody>
        </p:sp>
        <p:sp>
          <p:nvSpPr>
            <p:cNvPr id="482323" name="Text Box 19">
              <a:extLst>
                <a:ext uri="{FF2B5EF4-FFF2-40B4-BE49-F238E27FC236}">
                  <a16:creationId xmlns:a16="http://schemas.microsoft.com/office/drawing/2014/main" id="{8C4E426C-34A5-43AF-97E5-E3A1C0E744D3}"/>
                </a:ext>
              </a:extLst>
            </p:cNvPr>
            <p:cNvSpPr txBox="1">
              <a:spLocks noChangeArrowheads="1"/>
            </p:cNvSpPr>
            <p:nvPr/>
          </p:nvSpPr>
          <p:spPr bwMode="auto">
            <a:xfrm>
              <a:off x="624" y="1424"/>
              <a:ext cx="32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800" rIns="0"/>
            <a:lstStyle/>
            <a:p>
              <a:pPr algn="just"/>
              <a:r>
                <a:rPr lang="en-US" altLang="zh-CN" sz="2000"/>
                <a:t>  </a:t>
              </a:r>
              <a:r>
                <a:rPr lang="zh-CN" altLang="en-US" sz="2000"/>
                <a:t>高</a:t>
              </a:r>
            </a:p>
          </p:txBody>
        </p:sp>
        <p:sp>
          <p:nvSpPr>
            <p:cNvPr id="482324" name="Text Box 20">
              <a:extLst>
                <a:ext uri="{FF2B5EF4-FFF2-40B4-BE49-F238E27FC236}">
                  <a16:creationId xmlns:a16="http://schemas.microsoft.com/office/drawing/2014/main" id="{9BE2F093-E7FB-4DA3-A4BB-6E3AFA579F22}"/>
                </a:ext>
              </a:extLst>
            </p:cNvPr>
            <p:cNvSpPr txBox="1">
              <a:spLocks noChangeArrowheads="1"/>
            </p:cNvSpPr>
            <p:nvPr/>
          </p:nvSpPr>
          <p:spPr bwMode="auto">
            <a:xfrm>
              <a:off x="2228" y="1200"/>
              <a:ext cx="14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800" rIns="0"/>
            <a:lstStyle/>
            <a:p>
              <a:pPr algn="just"/>
              <a:r>
                <a:rPr lang="zh-CN" altLang="en-US" sz="2400"/>
                <a:t>安全性控制层次</a:t>
              </a:r>
            </a:p>
          </p:txBody>
        </p:sp>
      </p:grpSp>
      <p:sp>
        <p:nvSpPr>
          <p:cNvPr id="482325" name="Rectangle 21">
            <a:extLst>
              <a:ext uri="{FF2B5EF4-FFF2-40B4-BE49-F238E27FC236}">
                <a16:creationId xmlns:a16="http://schemas.microsoft.com/office/drawing/2014/main" id="{30127005-5AAD-42D8-BD57-F88332D74CF0}"/>
              </a:ext>
            </a:extLst>
          </p:cNvPr>
          <p:cNvSpPr>
            <a:spLocks noChangeArrowheads="1"/>
          </p:cNvSpPr>
          <p:nvPr/>
        </p:nvSpPr>
        <p:spPr bwMode="auto">
          <a:xfrm>
            <a:off x="685800" y="4572000"/>
            <a:ext cx="121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000"/>
              <a:t>   </a:t>
            </a:r>
            <a:r>
              <a:rPr kumimoji="1" lang="zh-CN" altLang="en-US" sz="2000"/>
              <a:t>方法：</a:t>
            </a:r>
            <a:r>
              <a:rPr kumimoji="1" lang="zh-CN" altLang="en-US" sz="2400" b="0"/>
              <a:t> </a:t>
            </a:r>
          </a:p>
        </p:txBody>
      </p:sp>
      <p:sp>
        <p:nvSpPr>
          <p:cNvPr id="482326" name="Rectangle 22">
            <a:extLst>
              <a:ext uri="{FF2B5EF4-FFF2-40B4-BE49-F238E27FC236}">
                <a16:creationId xmlns:a16="http://schemas.microsoft.com/office/drawing/2014/main" id="{C0A368CD-04E3-4FCC-AFE1-E1B621DAF38D}"/>
              </a:ext>
            </a:extLst>
          </p:cNvPr>
          <p:cNvSpPr>
            <a:spLocks noChangeArrowheads="1"/>
          </p:cNvSpPr>
          <p:nvPr/>
        </p:nvSpPr>
        <p:spPr bwMode="auto">
          <a:xfrm>
            <a:off x="16764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000"/>
              <a:t>用户标识</a:t>
            </a:r>
          </a:p>
          <a:p>
            <a:pPr algn="ctr" eaLnBrk="1" hangingPunct="1"/>
            <a:r>
              <a:rPr kumimoji="1" lang="zh-CN" altLang="en-US" sz="2000"/>
              <a:t>和鉴定</a:t>
            </a:r>
            <a:r>
              <a:rPr kumimoji="1" lang="zh-CN" altLang="en-US" sz="2400"/>
              <a:t> </a:t>
            </a:r>
            <a:r>
              <a:rPr kumimoji="1" lang="zh-CN" altLang="en-US" sz="2400" b="0"/>
              <a:t> </a:t>
            </a:r>
          </a:p>
        </p:txBody>
      </p:sp>
      <p:sp>
        <p:nvSpPr>
          <p:cNvPr id="482328" name="Rectangle 24">
            <a:extLst>
              <a:ext uri="{FF2B5EF4-FFF2-40B4-BE49-F238E27FC236}">
                <a16:creationId xmlns:a16="http://schemas.microsoft.com/office/drawing/2014/main" id="{4AA96338-DE76-42DC-828F-C8B45FE6DA53}"/>
              </a:ext>
            </a:extLst>
          </p:cNvPr>
          <p:cNvSpPr>
            <a:spLocks noChangeArrowheads="1"/>
          </p:cNvSpPr>
          <p:nvPr/>
        </p:nvSpPr>
        <p:spPr bwMode="auto">
          <a:xfrm>
            <a:off x="33528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000"/>
              <a:t>存取控制</a:t>
            </a:r>
          </a:p>
          <a:p>
            <a:pPr algn="ctr" eaLnBrk="1" hangingPunct="1"/>
            <a:r>
              <a:rPr kumimoji="1" lang="zh-CN" altLang="en-US" sz="2000"/>
              <a:t>审计</a:t>
            </a:r>
          </a:p>
          <a:p>
            <a:pPr algn="ctr" eaLnBrk="1" hangingPunct="1"/>
            <a:r>
              <a:rPr kumimoji="1" lang="zh-CN" altLang="en-US" sz="2000"/>
              <a:t>视图</a:t>
            </a:r>
            <a:r>
              <a:rPr kumimoji="1" lang="zh-CN" altLang="en-US" sz="2400"/>
              <a:t> </a:t>
            </a:r>
          </a:p>
        </p:txBody>
      </p:sp>
      <p:sp>
        <p:nvSpPr>
          <p:cNvPr id="482329" name="Rectangle 25">
            <a:extLst>
              <a:ext uri="{FF2B5EF4-FFF2-40B4-BE49-F238E27FC236}">
                <a16:creationId xmlns:a16="http://schemas.microsoft.com/office/drawing/2014/main" id="{727378E6-DEF3-4CCE-8A66-9D10DB04E116}"/>
              </a:ext>
            </a:extLst>
          </p:cNvPr>
          <p:cNvSpPr>
            <a:spLocks noChangeArrowheads="1"/>
          </p:cNvSpPr>
          <p:nvPr/>
        </p:nvSpPr>
        <p:spPr bwMode="auto">
          <a:xfrm>
            <a:off x="50292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000"/>
              <a:t>操作系统</a:t>
            </a:r>
          </a:p>
          <a:p>
            <a:pPr algn="ctr" eaLnBrk="1" hangingPunct="1"/>
            <a:r>
              <a:rPr kumimoji="1" lang="zh-CN" altLang="en-US" sz="2000"/>
              <a:t>  安全保护</a:t>
            </a:r>
            <a:r>
              <a:rPr kumimoji="1" lang="zh-CN" altLang="en-US" sz="2400"/>
              <a:t>  </a:t>
            </a:r>
          </a:p>
        </p:txBody>
      </p:sp>
      <p:sp>
        <p:nvSpPr>
          <p:cNvPr id="482330" name="Rectangle 26">
            <a:extLst>
              <a:ext uri="{FF2B5EF4-FFF2-40B4-BE49-F238E27FC236}">
                <a16:creationId xmlns:a16="http://schemas.microsoft.com/office/drawing/2014/main" id="{1F04314E-7180-48A0-BA13-1D6A5DB01161}"/>
              </a:ext>
            </a:extLst>
          </p:cNvPr>
          <p:cNvSpPr>
            <a:spLocks noChangeArrowheads="1"/>
          </p:cNvSpPr>
          <p:nvPr/>
        </p:nvSpPr>
        <p:spPr bwMode="auto">
          <a:xfrm>
            <a:off x="67056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000"/>
              <a:t>密码存储</a:t>
            </a:r>
          </a:p>
        </p:txBody>
      </p:sp>
      <p:sp>
        <p:nvSpPr>
          <p:cNvPr id="482334" name="Rectangle 30">
            <a:extLst>
              <a:ext uri="{FF2B5EF4-FFF2-40B4-BE49-F238E27FC236}">
                <a16:creationId xmlns:a16="http://schemas.microsoft.com/office/drawing/2014/main" id="{07BA0974-0194-4947-BE78-F2CEBE7A2DD5}"/>
              </a:ext>
            </a:extLst>
          </p:cNvPr>
          <p:cNvSpPr>
            <a:spLocks noGrp="1" noChangeArrowheads="1"/>
          </p:cNvSpPr>
          <p:nvPr>
            <p:ph type="body" idx="1"/>
          </p:nvPr>
        </p:nvSpPr>
        <p:spPr>
          <a:noFill/>
          <a:ln/>
        </p:spPr>
        <p:txBody>
          <a:bodyPr/>
          <a:lstStyle/>
          <a:p>
            <a:r>
              <a:rPr lang="zh-CN" altLang="en-US" sz="3600"/>
              <a:t>计算机系统中的安全模型</a:t>
            </a:r>
            <a:r>
              <a:rPr lang="zh-CN" altLang="en-US" sz="4000"/>
              <a:t> </a:t>
            </a:r>
          </a:p>
        </p:txBody>
      </p:sp>
      <p:sp>
        <p:nvSpPr>
          <p:cNvPr id="26" name="矩形 25">
            <a:extLst>
              <a:ext uri="{FF2B5EF4-FFF2-40B4-BE49-F238E27FC236}">
                <a16:creationId xmlns:a16="http://schemas.microsoft.com/office/drawing/2014/main" id="{35DFFB1D-A14F-41BE-A88B-B98615FD912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7" name="文本框 22">
            <a:extLst>
              <a:ext uri="{FF2B5EF4-FFF2-40B4-BE49-F238E27FC236}">
                <a16:creationId xmlns:a16="http://schemas.microsoft.com/office/drawing/2014/main" id="{745C4291-3968-4BAE-8DD4-8320190ABF4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28" name="文本框 22">
            <a:extLst>
              <a:ext uri="{FF2B5EF4-FFF2-40B4-BE49-F238E27FC236}">
                <a16:creationId xmlns:a16="http://schemas.microsoft.com/office/drawing/2014/main" id="{D67D3D8C-7497-463E-ADFE-27315CD701C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42636002"/>
      </p:ext>
    </p:extLst>
  </p:cSld>
  <p:clrMapOvr>
    <a:masterClrMapping/>
  </p:clrMapOvr>
  <p:transition>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9FBD34A1-244A-4FD2-90C8-D45CECD7DBFC}"/>
              </a:ext>
            </a:extLst>
          </p:cNvPr>
          <p:cNvSpPr>
            <a:spLocks noGrp="1" noChangeArrowheads="1"/>
          </p:cNvSpPr>
          <p:nvPr>
            <p:ph type="title"/>
          </p:nvPr>
        </p:nvSpPr>
        <p:spPr/>
        <p:txBody>
          <a:bodyPr/>
          <a:lstStyle/>
          <a:p>
            <a:r>
              <a:rPr lang="zh-CN" altLang="en-US" sz="4000"/>
              <a:t>参照完整性的实现（续）</a:t>
            </a:r>
          </a:p>
        </p:txBody>
      </p:sp>
      <p:sp>
        <p:nvSpPr>
          <p:cNvPr id="689155" name="Rectangle 3">
            <a:extLst>
              <a:ext uri="{FF2B5EF4-FFF2-40B4-BE49-F238E27FC236}">
                <a16:creationId xmlns:a16="http://schemas.microsoft.com/office/drawing/2014/main" id="{0E019CAC-3959-4AC7-88C2-8C60AA1692E2}"/>
              </a:ext>
            </a:extLst>
          </p:cNvPr>
          <p:cNvSpPr>
            <a:spLocks noGrp="1" noChangeArrowheads="1"/>
          </p:cNvSpPr>
          <p:nvPr>
            <p:ph type="body" idx="1"/>
          </p:nvPr>
        </p:nvSpPr>
        <p:spPr/>
        <p:txBody>
          <a:bodyPr/>
          <a:lstStyle/>
          <a:p>
            <a:r>
              <a:rPr lang="zh-CN" altLang="en-US" sz="3600"/>
              <a:t>结论</a:t>
            </a:r>
          </a:p>
          <a:p>
            <a:pPr lvl="1"/>
            <a:r>
              <a:rPr lang="en-US" altLang="zh-CN"/>
              <a:t>RDBMS</a:t>
            </a:r>
            <a:r>
              <a:rPr lang="zh-CN" altLang="en-US"/>
              <a:t>在实现参照完整性时，除了需要向用户提供定义主码、外码的机制外，还需要向用户提供按照自己的应用要求选择处理依赖关系中对应的元组的方法。</a:t>
            </a:r>
          </a:p>
          <a:p>
            <a:endParaRPr lang="en-US" altLang="zh-CN"/>
          </a:p>
        </p:txBody>
      </p:sp>
      <p:sp>
        <p:nvSpPr>
          <p:cNvPr id="4" name="矩形 3">
            <a:extLst>
              <a:ext uri="{FF2B5EF4-FFF2-40B4-BE49-F238E27FC236}">
                <a16:creationId xmlns:a16="http://schemas.microsoft.com/office/drawing/2014/main" id="{77113D35-94B0-4926-B8FA-A617D3F338A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FE3867E-FC28-476C-A31B-18FE2A5CA9B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E36FE297-60B5-40D2-BDA3-8D071A7E541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353823200"/>
      </p:ext>
    </p:extLst>
  </p:cSld>
  <p:clrMapOvr>
    <a:masterClrMapping/>
  </p:clrMapOvr>
  <p:transition>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5AA2D99E-16FE-4F95-B91B-24FBAB98229A}"/>
              </a:ext>
            </a:extLst>
          </p:cNvPr>
          <p:cNvSpPr>
            <a:spLocks noGrp="1" noChangeArrowheads="1"/>
          </p:cNvSpPr>
          <p:nvPr>
            <p:ph type="title"/>
          </p:nvPr>
        </p:nvSpPr>
        <p:spPr/>
        <p:txBody>
          <a:bodyPr/>
          <a:lstStyle/>
          <a:p>
            <a:r>
              <a:rPr lang="en-US" altLang="zh-CN"/>
              <a:t>5.2 </a:t>
            </a:r>
            <a:r>
              <a:rPr lang="zh-CN" altLang="en-US"/>
              <a:t>完整性</a:t>
            </a:r>
          </a:p>
        </p:txBody>
      </p:sp>
      <p:sp>
        <p:nvSpPr>
          <p:cNvPr id="690179" name="Rectangle 3">
            <a:extLst>
              <a:ext uri="{FF2B5EF4-FFF2-40B4-BE49-F238E27FC236}">
                <a16:creationId xmlns:a16="http://schemas.microsoft.com/office/drawing/2014/main" id="{D12FA794-FA1E-4BEC-8D9B-8497DF929BCE}"/>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t>5.2.1  </a:t>
            </a:r>
            <a:r>
              <a:rPr lang="zh-CN" altLang="en-US"/>
              <a:t>完整性约束条件</a:t>
            </a:r>
          </a:p>
          <a:p>
            <a:pPr>
              <a:lnSpc>
                <a:spcPct val="140000"/>
              </a:lnSpc>
              <a:buFont typeface="Monotype Sorts" pitchFamily="2" charset="2"/>
              <a:buNone/>
            </a:pPr>
            <a:r>
              <a:rPr lang="en-US" altLang="zh-CN"/>
              <a:t>5.2.2  </a:t>
            </a:r>
            <a:r>
              <a:rPr lang="zh-CN" altLang="en-US"/>
              <a:t>完整性控制</a:t>
            </a:r>
          </a:p>
          <a:p>
            <a:pPr>
              <a:lnSpc>
                <a:spcPct val="140000"/>
              </a:lnSpc>
              <a:buFont typeface="Monotype Sorts" pitchFamily="2" charset="2"/>
              <a:buNone/>
            </a:pPr>
            <a:r>
              <a:rPr lang="en-US" altLang="zh-CN">
                <a:solidFill>
                  <a:schemeClr val="accent2"/>
                </a:solidFill>
              </a:rPr>
              <a:t>5.2.3  Oracle</a:t>
            </a:r>
            <a:r>
              <a:rPr lang="zh-CN" altLang="en-US">
                <a:solidFill>
                  <a:schemeClr val="accent2"/>
                </a:solidFill>
              </a:rPr>
              <a:t>的完整性</a:t>
            </a:r>
          </a:p>
        </p:txBody>
      </p:sp>
      <p:sp>
        <p:nvSpPr>
          <p:cNvPr id="4" name="矩形 3">
            <a:extLst>
              <a:ext uri="{FF2B5EF4-FFF2-40B4-BE49-F238E27FC236}">
                <a16:creationId xmlns:a16="http://schemas.microsoft.com/office/drawing/2014/main" id="{523ED17F-14CB-40B1-8FDE-5D753AEF9CA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925AC04-2786-4662-AEBF-CD5DFF3366B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3C0D71A0-18BF-495F-9556-A11BF5BA526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81469160"/>
      </p:ext>
    </p:extLst>
  </p:cSld>
  <p:clrMapOvr>
    <a:masterClrMapping/>
  </p:clrMapOvr>
  <p:transition>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5ADAA303-F46C-4E49-9795-B73303321669}"/>
              </a:ext>
            </a:extLst>
          </p:cNvPr>
          <p:cNvSpPr>
            <a:spLocks noGrp="1" noChangeArrowheads="1"/>
          </p:cNvSpPr>
          <p:nvPr>
            <p:ph type="title"/>
          </p:nvPr>
        </p:nvSpPr>
        <p:spPr/>
        <p:txBody>
          <a:bodyPr/>
          <a:lstStyle/>
          <a:p>
            <a:r>
              <a:rPr lang="en-US" altLang="zh-CN"/>
              <a:t>5.2.3  Oracle</a:t>
            </a:r>
            <a:r>
              <a:rPr lang="zh-CN" altLang="en-US"/>
              <a:t>的完整性</a:t>
            </a:r>
          </a:p>
        </p:txBody>
      </p:sp>
      <p:sp>
        <p:nvSpPr>
          <p:cNvPr id="691203" name="Rectangle 3">
            <a:extLst>
              <a:ext uri="{FF2B5EF4-FFF2-40B4-BE49-F238E27FC236}">
                <a16:creationId xmlns:a16="http://schemas.microsoft.com/office/drawing/2014/main" id="{17DB7BDB-2DA2-499F-8820-8BD19B5B771E}"/>
              </a:ext>
            </a:extLst>
          </p:cNvPr>
          <p:cNvSpPr>
            <a:spLocks noGrp="1" noChangeArrowheads="1"/>
          </p:cNvSpPr>
          <p:nvPr>
            <p:ph type="body" idx="1"/>
          </p:nvPr>
        </p:nvSpPr>
        <p:spPr/>
        <p:txBody>
          <a:bodyPr/>
          <a:lstStyle/>
          <a:p>
            <a:pPr>
              <a:lnSpc>
                <a:spcPct val="160000"/>
              </a:lnSpc>
              <a:buFont typeface="Monotype Sorts" pitchFamily="2" charset="2"/>
              <a:buNone/>
            </a:pPr>
            <a:r>
              <a:rPr lang="zh-CN" altLang="en-US"/>
              <a:t>一、</a:t>
            </a:r>
            <a:r>
              <a:rPr lang="en-US" altLang="zh-CN"/>
              <a:t>Oracle</a:t>
            </a:r>
            <a:r>
              <a:rPr lang="zh-CN" altLang="en-US"/>
              <a:t>中的实体完整性</a:t>
            </a:r>
          </a:p>
          <a:p>
            <a:pPr>
              <a:lnSpc>
                <a:spcPct val="160000"/>
              </a:lnSpc>
              <a:buFont typeface="Monotype Sorts" pitchFamily="2" charset="2"/>
              <a:buNone/>
            </a:pPr>
            <a:r>
              <a:rPr lang="zh-CN" altLang="en-US"/>
              <a:t>二、</a:t>
            </a:r>
            <a:r>
              <a:rPr lang="en-US" altLang="zh-CN"/>
              <a:t>Oracle</a:t>
            </a:r>
            <a:r>
              <a:rPr lang="zh-CN" altLang="en-US"/>
              <a:t>中的参照完整性</a:t>
            </a:r>
          </a:p>
          <a:p>
            <a:pPr>
              <a:lnSpc>
                <a:spcPct val="160000"/>
              </a:lnSpc>
              <a:buFont typeface="Monotype Sorts" pitchFamily="2" charset="2"/>
              <a:buNone/>
            </a:pPr>
            <a:r>
              <a:rPr lang="zh-CN" altLang="en-US"/>
              <a:t>三、</a:t>
            </a:r>
            <a:r>
              <a:rPr lang="en-US" altLang="zh-CN"/>
              <a:t>Oracle</a:t>
            </a:r>
            <a:r>
              <a:rPr lang="zh-CN" altLang="en-US"/>
              <a:t>中用户定义的完整性</a:t>
            </a:r>
          </a:p>
        </p:txBody>
      </p:sp>
      <p:sp>
        <p:nvSpPr>
          <p:cNvPr id="4" name="矩形 3">
            <a:extLst>
              <a:ext uri="{FF2B5EF4-FFF2-40B4-BE49-F238E27FC236}">
                <a16:creationId xmlns:a16="http://schemas.microsoft.com/office/drawing/2014/main" id="{6EF5079E-44D6-4837-A4C5-219B0C5626D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78A497F-C0AE-413C-8349-4F68C6C6FBB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035E4F5E-9243-4485-8D26-24AB2717850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831305978"/>
      </p:ext>
    </p:extLst>
  </p:cSld>
  <p:clrMapOvr>
    <a:masterClrMapping/>
  </p:clrMapOvr>
  <p:transition>
    <p:wip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E2CAA0F2-BD68-4056-8082-6D9E5EF29E2A}"/>
              </a:ext>
            </a:extLst>
          </p:cNvPr>
          <p:cNvSpPr>
            <a:spLocks noGrp="1" noChangeArrowheads="1"/>
          </p:cNvSpPr>
          <p:nvPr>
            <p:ph type="title"/>
          </p:nvPr>
        </p:nvSpPr>
        <p:spPr/>
        <p:txBody>
          <a:bodyPr/>
          <a:lstStyle/>
          <a:p>
            <a:r>
              <a:rPr lang="zh-CN" altLang="en-US"/>
              <a:t>一、</a:t>
            </a:r>
            <a:r>
              <a:rPr lang="en-US" altLang="zh-CN"/>
              <a:t>ORACLE</a:t>
            </a:r>
            <a:r>
              <a:rPr lang="zh-CN" altLang="en-US"/>
              <a:t>中的实体完整性</a:t>
            </a:r>
          </a:p>
        </p:txBody>
      </p:sp>
      <p:sp>
        <p:nvSpPr>
          <p:cNvPr id="692227" name="Rectangle 3">
            <a:extLst>
              <a:ext uri="{FF2B5EF4-FFF2-40B4-BE49-F238E27FC236}">
                <a16:creationId xmlns:a16="http://schemas.microsoft.com/office/drawing/2014/main" id="{3D57E998-37AA-48F9-A581-87A13804FDCA}"/>
              </a:ext>
            </a:extLst>
          </p:cNvPr>
          <p:cNvSpPr>
            <a:spLocks noGrp="1" noChangeArrowheads="1"/>
          </p:cNvSpPr>
          <p:nvPr>
            <p:ph type="body" idx="1"/>
          </p:nvPr>
        </p:nvSpPr>
        <p:spPr/>
        <p:txBody>
          <a:bodyPr/>
          <a:lstStyle/>
          <a:p>
            <a:pPr>
              <a:lnSpc>
                <a:spcPct val="130000"/>
              </a:lnSpc>
            </a:pPr>
            <a:r>
              <a:rPr lang="en-US" altLang="zh-CN" sz="2800"/>
              <a:t>ORACLE</a:t>
            </a:r>
            <a:r>
              <a:rPr lang="zh-CN" altLang="en-US" sz="2800"/>
              <a:t>在</a:t>
            </a:r>
            <a:r>
              <a:rPr lang="en-US" altLang="zh-CN" sz="2800"/>
              <a:t>CREATE TABLE</a:t>
            </a:r>
            <a:r>
              <a:rPr lang="zh-CN" altLang="en-US" sz="2800"/>
              <a:t>语句中提供了</a:t>
            </a:r>
            <a:r>
              <a:rPr lang="en-US" altLang="zh-CN" sz="2800"/>
              <a:t>PRIMARY  KEY</a:t>
            </a:r>
            <a:r>
              <a:rPr lang="zh-CN" altLang="en-US" sz="2800"/>
              <a:t>子句，供用户在建表时指定关系的主码列。</a:t>
            </a:r>
          </a:p>
          <a:p>
            <a:pPr lvl="1">
              <a:lnSpc>
                <a:spcPct val="190000"/>
              </a:lnSpc>
            </a:pPr>
            <a:r>
              <a:rPr lang="zh-CN" altLang="en-US"/>
              <a:t>在列级使用</a:t>
            </a:r>
            <a:r>
              <a:rPr lang="en-US" altLang="zh-CN"/>
              <a:t>PRIMARY  KEY</a:t>
            </a:r>
            <a:r>
              <a:rPr lang="zh-CN" altLang="en-US"/>
              <a:t>子句</a:t>
            </a:r>
            <a:endParaRPr lang="zh-CN" altLang="en-US" sz="2400"/>
          </a:p>
          <a:p>
            <a:pPr lvl="1">
              <a:lnSpc>
                <a:spcPct val="130000"/>
              </a:lnSpc>
            </a:pPr>
            <a:r>
              <a:rPr lang="zh-CN" altLang="en-US"/>
              <a:t>在表级使用</a:t>
            </a:r>
            <a:r>
              <a:rPr lang="en-US" altLang="zh-CN"/>
              <a:t>PRIMARY  KEY</a:t>
            </a:r>
            <a:r>
              <a:rPr lang="zh-CN" altLang="en-US"/>
              <a:t>子句</a:t>
            </a:r>
          </a:p>
          <a:p>
            <a:pPr>
              <a:lnSpc>
                <a:spcPct val="90000"/>
              </a:lnSpc>
              <a:buFont typeface="Monotype Sorts" pitchFamily="2" charset="2"/>
              <a:buNone/>
            </a:pPr>
            <a:r>
              <a:rPr lang="zh-CN" altLang="en-US" sz="2800"/>
              <a:t>   </a:t>
            </a:r>
          </a:p>
        </p:txBody>
      </p:sp>
      <p:sp>
        <p:nvSpPr>
          <p:cNvPr id="4" name="矩形 3">
            <a:extLst>
              <a:ext uri="{FF2B5EF4-FFF2-40B4-BE49-F238E27FC236}">
                <a16:creationId xmlns:a16="http://schemas.microsoft.com/office/drawing/2014/main" id="{249C9D6D-11B0-43A8-821E-29C18184C17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6D2D944-7CEE-4410-B0F3-19985D415E3D}"/>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E43E6762-B424-4226-8965-99483A93AC3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1324420"/>
      </p:ext>
    </p:extLst>
  </p:cSld>
  <p:clrMapOvr>
    <a:masterClrMapping/>
  </p:clrMapOvr>
  <p:transition>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C76BD231-EF86-42CE-8A66-E40A0452699E}"/>
              </a:ext>
            </a:extLst>
          </p:cNvPr>
          <p:cNvSpPr>
            <a:spLocks noGrp="1" noChangeArrowheads="1"/>
          </p:cNvSpPr>
          <p:nvPr>
            <p:ph type="title"/>
          </p:nvPr>
        </p:nvSpPr>
        <p:spPr/>
        <p:txBody>
          <a:bodyPr/>
          <a:lstStyle/>
          <a:p>
            <a:r>
              <a:rPr lang="en-US" altLang="zh-CN" sz="4000"/>
              <a:t>ORACLE</a:t>
            </a:r>
            <a:r>
              <a:rPr lang="zh-CN" altLang="en-US" sz="4000"/>
              <a:t>中的实体完整性（续）</a:t>
            </a:r>
          </a:p>
        </p:txBody>
      </p:sp>
      <p:sp>
        <p:nvSpPr>
          <p:cNvPr id="693251" name="Rectangle 3">
            <a:extLst>
              <a:ext uri="{FF2B5EF4-FFF2-40B4-BE49-F238E27FC236}">
                <a16:creationId xmlns:a16="http://schemas.microsoft.com/office/drawing/2014/main" id="{0EB44328-335D-48D3-91A4-3C2BF4EFC233}"/>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400"/>
              <a:t>例</a:t>
            </a:r>
            <a:r>
              <a:rPr lang="en-US" altLang="zh-CN" sz="2400"/>
              <a:t>1</a:t>
            </a:r>
            <a:r>
              <a:rPr lang="zh-CN" altLang="en-US" sz="2400"/>
              <a:t>：在学生选课数据库中，要定义</a:t>
            </a:r>
            <a:r>
              <a:rPr lang="en-US" altLang="zh-CN" sz="2400"/>
              <a:t>Student</a:t>
            </a:r>
            <a:r>
              <a:rPr lang="zh-CN" altLang="en-US" sz="2400"/>
              <a:t>表的</a:t>
            </a:r>
            <a:r>
              <a:rPr lang="en-US" altLang="zh-CN" sz="2400"/>
              <a:t>Sno</a:t>
            </a:r>
            <a:r>
              <a:rPr lang="zh-CN" altLang="en-US" sz="2400"/>
              <a:t>属性为主码</a:t>
            </a:r>
          </a:p>
          <a:p>
            <a:pPr>
              <a:lnSpc>
                <a:spcPct val="90000"/>
              </a:lnSpc>
              <a:buFont typeface="Monotype Sorts" pitchFamily="2" charset="2"/>
              <a:buNone/>
            </a:pPr>
            <a:r>
              <a:rPr lang="zh-CN" altLang="en-US" sz="2400"/>
              <a:t>       </a:t>
            </a:r>
            <a:r>
              <a:rPr lang="en-US" altLang="zh-CN" sz="2400"/>
              <a:t>CREATE TABLE Student</a:t>
            </a:r>
          </a:p>
          <a:p>
            <a:pPr>
              <a:lnSpc>
                <a:spcPct val="90000"/>
              </a:lnSpc>
              <a:buFont typeface="Monotype Sorts" pitchFamily="2" charset="2"/>
              <a:buNone/>
            </a:pPr>
            <a:r>
              <a:rPr lang="en-US" altLang="zh-CN" sz="2400"/>
              <a:t>             (Sno   NUMBER(8),</a:t>
            </a:r>
          </a:p>
          <a:p>
            <a:pPr>
              <a:lnSpc>
                <a:spcPct val="90000"/>
              </a:lnSpc>
              <a:buFont typeface="Monotype Sorts" pitchFamily="2" charset="2"/>
              <a:buNone/>
            </a:pPr>
            <a:r>
              <a:rPr lang="en-US" altLang="zh-CN" sz="2400"/>
              <a:t>              Sname VARCHAR(20),</a:t>
            </a:r>
          </a:p>
          <a:p>
            <a:pPr>
              <a:lnSpc>
                <a:spcPct val="90000"/>
              </a:lnSpc>
              <a:buFont typeface="Monotype Sorts" pitchFamily="2" charset="2"/>
              <a:buNone/>
            </a:pPr>
            <a:r>
              <a:rPr lang="en-US" altLang="zh-CN" sz="2400"/>
              <a:t>              Sage  NUMBER(20),</a:t>
            </a:r>
          </a:p>
          <a:p>
            <a:pPr>
              <a:lnSpc>
                <a:spcPct val="90000"/>
              </a:lnSpc>
              <a:buFont typeface="Monotype Sorts" pitchFamily="2" charset="2"/>
              <a:buNone/>
            </a:pPr>
            <a:r>
              <a:rPr lang="en-US" altLang="zh-CN" sz="2400">
                <a:solidFill>
                  <a:schemeClr val="accent2"/>
                </a:solidFill>
              </a:rPr>
              <a:t>              </a:t>
            </a:r>
            <a:r>
              <a:rPr lang="en-US" altLang="zh-CN" sz="2400">
                <a:solidFill>
                  <a:srgbClr val="0066FF"/>
                </a:solidFill>
              </a:rPr>
              <a:t>CONSTRAINT PK_SNO PRIMARY KEY (Sno)</a:t>
            </a:r>
            <a:r>
              <a:rPr lang="en-US" altLang="zh-CN" sz="2400"/>
              <a:t>); </a:t>
            </a:r>
          </a:p>
          <a:p>
            <a:pPr>
              <a:lnSpc>
                <a:spcPct val="90000"/>
              </a:lnSpc>
              <a:buFont typeface="Monotype Sorts" pitchFamily="2" charset="2"/>
              <a:buNone/>
            </a:pPr>
            <a:r>
              <a:rPr lang="en-US" altLang="zh-CN" sz="2400"/>
              <a:t>     </a:t>
            </a:r>
            <a:r>
              <a:rPr lang="zh-CN" altLang="en-US" sz="2400"/>
              <a:t>或</a:t>
            </a:r>
            <a:r>
              <a:rPr lang="en-US" altLang="zh-CN" sz="2400"/>
              <a:t>:</a:t>
            </a:r>
          </a:p>
          <a:p>
            <a:pPr>
              <a:lnSpc>
                <a:spcPct val="90000"/>
              </a:lnSpc>
              <a:buFont typeface="Monotype Sorts" pitchFamily="2" charset="2"/>
              <a:buNone/>
            </a:pPr>
            <a:r>
              <a:rPr lang="en-US" altLang="zh-CN" sz="2400"/>
              <a:t>        CREATE TABLE Student</a:t>
            </a:r>
          </a:p>
          <a:p>
            <a:pPr>
              <a:lnSpc>
                <a:spcPct val="90000"/>
              </a:lnSpc>
              <a:buFont typeface="Monotype Sorts" pitchFamily="2" charset="2"/>
              <a:buNone/>
            </a:pPr>
            <a:r>
              <a:rPr lang="en-US" altLang="zh-CN" sz="2400"/>
              <a:t>             (Sno   NUMBER(8) </a:t>
            </a:r>
            <a:r>
              <a:rPr lang="en-US" altLang="zh-CN" sz="2400">
                <a:solidFill>
                  <a:srgbClr val="0066FF"/>
                </a:solidFill>
              </a:rPr>
              <a:t>PRIMARY KEY </a:t>
            </a:r>
            <a:r>
              <a:rPr lang="en-US" altLang="zh-CN" sz="2400"/>
              <a:t>,</a:t>
            </a:r>
          </a:p>
          <a:p>
            <a:pPr>
              <a:lnSpc>
                <a:spcPct val="90000"/>
              </a:lnSpc>
              <a:buFont typeface="Monotype Sorts" pitchFamily="2" charset="2"/>
              <a:buNone/>
            </a:pPr>
            <a:r>
              <a:rPr lang="en-US" altLang="zh-CN" sz="2400"/>
              <a:t>              Sname VARCHAR(20),</a:t>
            </a:r>
          </a:p>
          <a:p>
            <a:pPr>
              <a:lnSpc>
                <a:spcPct val="90000"/>
              </a:lnSpc>
              <a:buFont typeface="Monotype Sorts" pitchFamily="2" charset="2"/>
              <a:buNone/>
            </a:pPr>
            <a:r>
              <a:rPr lang="en-US" altLang="zh-CN" sz="2400"/>
              <a:t>              Sage  NUMBER(20));</a:t>
            </a:r>
          </a:p>
        </p:txBody>
      </p:sp>
      <p:sp>
        <p:nvSpPr>
          <p:cNvPr id="4" name="矩形 3">
            <a:extLst>
              <a:ext uri="{FF2B5EF4-FFF2-40B4-BE49-F238E27FC236}">
                <a16:creationId xmlns:a16="http://schemas.microsoft.com/office/drawing/2014/main" id="{A56B7CD3-1A14-4844-889D-42E9AFD53A9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C2E4811-657B-40BF-85D5-24EC6A4C882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ADA1E977-8908-449D-84AA-75D9D2B5653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993069880"/>
      </p:ext>
    </p:extLst>
  </p:cSld>
  <p:clrMapOvr>
    <a:masterClrMapping/>
  </p:clrMapOvr>
  <p:transition>
    <p:wip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a:extLst>
              <a:ext uri="{FF2B5EF4-FFF2-40B4-BE49-F238E27FC236}">
                <a16:creationId xmlns:a16="http://schemas.microsoft.com/office/drawing/2014/main" id="{88E496ED-040C-404C-B24A-6E62CF912D30}"/>
              </a:ext>
            </a:extLst>
          </p:cNvPr>
          <p:cNvSpPr>
            <a:spLocks noGrp="1" noChangeArrowheads="1"/>
          </p:cNvSpPr>
          <p:nvPr>
            <p:ph type="title"/>
          </p:nvPr>
        </p:nvSpPr>
        <p:spPr/>
        <p:txBody>
          <a:bodyPr/>
          <a:lstStyle/>
          <a:p>
            <a:r>
              <a:rPr lang="en-US" altLang="zh-CN" sz="4000"/>
              <a:t>ORACLE</a:t>
            </a:r>
            <a:r>
              <a:rPr lang="zh-CN" altLang="en-US" sz="4000"/>
              <a:t>中的实体完整性（续）</a:t>
            </a:r>
          </a:p>
        </p:txBody>
      </p:sp>
      <p:sp>
        <p:nvSpPr>
          <p:cNvPr id="694275" name="Rectangle 3">
            <a:extLst>
              <a:ext uri="{FF2B5EF4-FFF2-40B4-BE49-F238E27FC236}">
                <a16:creationId xmlns:a16="http://schemas.microsoft.com/office/drawing/2014/main" id="{6CB1C6EC-9F52-4DB0-A77F-EE2CCF3C96E8}"/>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a:t>例</a:t>
            </a:r>
            <a:r>
              <a:rPr lang="en-US" altLang="zh-CN" sz="2800"/>
              <a:t>2</a:t>
            </a:r>
            <a:r>
              <a:rPr lang="zh-CN" altLang="en-US" sz="2800"/>
              <a:t>：要在</a:t>
            </a:r>
            <a:r>
              <a:rPr lang="en-US" altLang="zh-CN" sz="2800"/>
              <a:t>SC</a:t>
            </a:r>
            <a:r>
              <a:rPr lang="zh-CN" altLang="en-US" sz="2800"/>
              <a:t>表中定义</a:t>
            </a:r>
            <a:r>
              <a:rPr lang="en-US" altLang="zh-CN" sz="2800"/>
              <a:t>(Sno, Cno)</a:t>
            </a:r>
            <a:r>
              <a:rPr lang="zh-CN" altLang="en-US" sz="2800"/>
              <a:t>为主码</a:t>
            </a:r>
          </a:p>
          <a:p>
            <a:pPr>
              <a:lnSpc>
                <a:spcPct val="90000"/>
              </a:lnSpc>
              <a:buFont typeface="Monotype Sorts" pitchFamily="2" charset="2"/>
              <a:buNone/>
            </a:pPr>
            <a:endParaRPr lang="zh-CN" altLang="en-US"/>
          </a:p>
          <a:p>
            <a:pPr>
              <a:lnSpc>
                <a:spcPct val="90000"/>
              </a:lnSpc>
              <a:buFont typeface="Monotype Sorts" pitchFamily="2" charset="2"/>
              <a:buNone/>
            </a:pPr>
            <a:r>
              <a:rPr lang="zh-CN" altLang="en-US"/>
              <a:t> </a:t>
            </a:r>
            <a:r>
              <a:rPr lang="en-US" altLang="zh-CN" sz="2400"/>
              <a:t>CREATE TABLE SC</a:t>
            </a:r>
          </a:p>
          <a:p>
            <a:pPr>
              <a:lnSpc>
                <a:spcPct val="90000"/>
              </a:lnSpc>
              <a:buFont typeface="Monotype Sorts" pitchFamily="2" charset="2"/>
              <a:buNone/>
            </a:pPr>
            <a:r>
              <a:rPr lang="en-US" altLang="zh-CN" sz="2400"/>
              <a:t>       (Sno   NUMBER(8),</a:t>
            </a:r>
          </a:p>
          <a:p>
            <a:pPr>
              <a:lnSpc>
                <a:spcPct val="90000"/>
              </a:lnSpc>
              <a:buFont typeface="Monotype Sorts" pitchFamily="2" charset="2"/>
              <a:buNone/>
            </a:pPr>
            <a:r>
              <a:rPr lang="en-US" altLang="zh-CN" sz="2400"/>
              <a:t>       Cno   NUMBER(2),</a:t>
            </a:r>
          </a:p>
          <a:p>
            <a:pPr>
              <a:lnSpc>
                <a:spcPct val="90000"/>
              </a:lnSpc>
              <a:buFont typeface="Monotype Sorts" pitchFamily="2" charset="2"/>
              <a:buNone/>
            </a:pPr>
            <a:r>
              <a:rPr lang="en-US" altLang="zh-CN" sz="2400"/>
              <a:t>       Grade NUMBER(2),</a:t>
            </a:r>
          </a:p>
          <a:p>
            <a:pPr>
              <a:lnSpc>
                <a:spcPct val="90000"/>
              </a:lnSpc>
              <a:buFont typeface="Monotype Sorts" pitchFamily="2" charset="2"/>
              <a:buNone/>
            </a:pPr>
            <a:r>
              <a:rPr lang="en-US" altLang="zh-CN" sz="2400"/>
              <a:t>       </a:t>
            </a:r>
            <a:r>
              <a:rPr lang="en-US" altLang="zh-CN" sz="2400">
                <a:solidFill>
                  <a:srgbClr val="0066FF"/>
                </a:solidFill>
              </a:rPr>
              <a:t>CONSTRAINT PK_SC PRIMARY KEY (Sno, Cno)</a:t>
            </a:r>
            <a:r>
              <a:rPr lang="en-US" altLang="zh-CN" sz="2400"/>
              <a:t>);</a:t>
            </a:r>
          </a:p>
        </p:txBody>
      </p:sp>
      <p:sp>
        <p:nvSpPr>
          <p:cNvPr id="4" name="矩形 3">
            <a:extLst>
              <a:ext uri="{FF2B5EF4-FFF2-40B4-BE49-F238E27FC236}">
                <a16:creationId xmlns:a16="http://schemas.microsoft.com/office/drawing/2014/main" id="{283A4153-5AFF-4E58-A8CA-CB40D3C19D0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D56D293-1FF4-4C2B-89F5-C71053C125B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FEDD16D5-B603-48E8-A5A8-0BB9F52D4D5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759287879"/>
      </p:ext>
    </p:extLst>
  </p:cSld>
  <p:clrMapOvr>
    <a:masterClrMapping/>
  </p:clrMapOvr>
  <p:transition>
    <p:wip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CE4BF78D-7582-42E2-AF73-07713030D079}"/>
              </a:ext>
            </a:extLst>
          </p:cNvPr>
          <p:cNvSpPr>
            <a:spLocks noGrp="1" noChangeArrowheads="1"/>
          </p:cNvSpPr>
          <p:nvPr>
            <p:ph type="title"/>
          </p:nvPr>
        </p:nvSpPr>
        <p:spPr/>
        <p:txBody>
          <a:bodyPr/>
          <a:lstStyle/>
          <a:p>
            <a:r>
              <a:rPr lang="en-US" altLang="zh-CN" sz="4000"/>
              <a:t>ORACLE</a:t>
            </a:r>
            <a:r>
              <a:rPr lang="zh-CN" altLang="en-US" sz="4000"/>
              <a:t>中的实体完整性（续）</a:t>
            </a:r>
          </a:p>
        </p:txBody>
      </p:sp>
      <p:sp>
        <p:nvSpPr>
          <p:cNvPr id="695299" name="Rectangle 3">
            <a:extLst>
              <a:ext uri="{FF2B5EF4-FFF2-40B4-BE49-F238E27FC236}">
                <a16:creationId xmlns:a16="http://schemas.microsoft.com/office/drawing/2014/main" id="{987E00EC-2673-4679-A9F2-9D9ACD873545}"/>
              </a:ext>
            </a:extLst>
          </p:cNvPr>
          <p:cNvSpPr>
            <a:spLocks noGrp="1" noChangeArrowheads="1"/>
          </p:cNvSpPr>
          <p:nvPr>
            <p:ph type="body" idx="1"/>
          </p:nvPr>
        </p:nvSpPr>
        <p:spPr/>
        <p:txBody>
          <a:bodyPr/>
          <a:lstStyle/>
          <a:p>
            <a:r>
              <a:rPr lang="zh-CN" altLang="en-US" sz="2800"/>
              <a:t>在用</a:t>
            </a:r>
            <a:r>
              <a:rPr lang="en-US" altLang="zh-CN" sz="2800"/>
              <a:t>PRIMARY KEY</a:t>
            </a:r>
            <a:r>
              <a:rPr lang="zh-CN" altLang="en-US" sz="2800"/>
              <a:t>语句定义了关系的主码后，每当用户程序对主码列进行更新操作时，系统自动进行完整性检查</a:t>
            </a:r>
          </a:p>
          <a:p>
            <a:pPr lvl="1">
              <a:spcBef>
                <a:spcPct val="60000"/>
              </a:spcBef>
            </a:pPr>
            <a:r>
              <a:rPr lang="zh-CN" altLang="en-US"/>
              <a:t>违约操作</a:t>
            </a:r>
          </a:p>
          <a:p>
            <a:pPr lvl="2"/>
            <a:r>
              <a:rPr lang="zh-CN" altLang="en-US" sz="2800"/>
              <a:t>使主属性值为空值的操作</a:t>
            </a:r>
          </a:p>
          <a:p>
            <a:pPr lvl="2"/>
            <a:r>
              <a:rPr lang="zh-CN" altLang="en-US" sz="2800"/>
              <a:t>使主码值在表中不唯一的操作</a:t>
            </a:r>
          </a:p>
          <a:p>
            <a:pPr lvl="1">
              <a:spcBef>
                <a:spcPct val="60000"/>
              </a:spcBef>
            </a:pPr>
            <a:r>
              <a:rPr lang="zh-CN" altLang="en-US"/>
              <a:t>违约反应</a:t>
            </a:r>
          </a:p>
          <a:p>
            <a:pPr lvl="2"/>
            <a:r>
              <a:rPr lang="zh-CN" altLang="en-US" sz="2800"/>
              <a:t>系统拒绝此操作，从而保证了实体完整性</a:t>
            </a:r>
          </a:p>
        </p:txBody>
      </p:sp>
      <p:sp>
        <p:nvSpPr>
          <p:cNvPr id="4" name="矩形 3">
            <a:extLst>
              <a:ext uri="{FF2B5EF4-FFF2-40B4-BE49-F238E27FC236}">
                <a16:creationId xmlns:a16="http://schemas.microsoft.com/office/drawing/2014/main" id="{A3E5C46F-8D62-40BB-A6F3-5A04F4A78D2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69F4D6B-E330-4300-8746-92B69C99D46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AA492C72-298B-4E7B-B33E-E01452773AA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31803760"/>
      </p:ext>
    </p:extLst>
  </p:cSld>
  <p:clrMapOvr>
    <a:masterClrMapping/>
  </p:clrMapOvr>
  <p:transition>
    <p:wip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a:extLst>
              <a:ext uri="{FF2B5EF4-FFF2-40B4-BE49-F238E27FC236}">
                <a16:creationId xmlns:a16="http://schemas.microsoft.com/office/drawing/2014/main" id="{277B568C-7697-4DD7-A19A-42BDEC1FF446}"/>
              </a:ext>
            </a:extLst>
          </p:cNvPr>
          <p:cNvSpPr>
            <a:spLocks noGrp="1" noChangeArrowheads="1"/>
          </p:cNvSpPr>
          <p:nvPr>
            <p:ph type="title"/>
          </p:nvPr>
        </p:nvSpPr>
        <p:spPr/>
        <p:txBody>
          <a:bodyPr/>
          <a:lstStyle/>
          <a:p>
            <a:r>
              <a:rPr lang="zh-CN" altLang="en-US"/>
              <a:t>二、</a:t>
            </a:r>
            <a:r>
              <a:rPr lang="en-US" altLang="zh-CN"/>
              <a:t>ORACLE</a:t>
            </a:r>
            <a:r>
              <a:rPr lang="zh-CN" altLang="en-US"/>
              <a:t>中的参照完整性</a:t>
            </a:r>
          </a:p>
        </p:txBody>
      </p:sp>
      <p:sp>
        <p:nvSpPr>
          <p:cNvPr id="696323" name="Rectangle 3">
            <a:extLst>
              <a:ext uri="{FF2B5EF4-FFF2-40B4-BE49-F238E27FC236}">
                <a16:creationId xmlns:a16="http://schemas.microsoft.com/office/drawing/2014/main" id="{C5A9C643-B8D7-4BC8-B910-F3650CD17555}"/>
              </a:ext>
            </a:extLst>
          </p:cNvPr>
          <p:cNvSpPr>
            <a:spLocks noGrp="1" noChangeArrowheads="1"/>
          </p:cNvSpPr>
          <p:nvPr>
            <p:ph type="body" idx="1"/>
          </p:nvPr>
        </p:nvSpPr>
        <p:spPr>
          <a:xfrm>
            <a:off x="990600" y="1828800"/>
            <a:ext cx="7772400" cy="4495800"/>
          </a:xfrm>
        </p:spPr>
        <p:txBody>
          <a:bodyPr/>
          <a:lstStyle/>
          <a:p>
            <a:pPr>
              <a:lnSpc>
                <a:spcPct val="90000"/>
              </a:lnSpc>
            </a:pPr>
            <a:r>
              <a:rPr lang="en-US" altLang="zh-CN" sz="2800"/>
              <a:t>ORACLE</a:t>
            </a:r>
            <a:r>
              <a:rPr lang="zh-CN" altLang="en-US" sz="2800"/>
              <a:t>的</a:t>
            </a:r>
            <a:r>
              <a:rPr lang="en-US" altLang="zh-CN" sz="2800"/>
              <a:t>CREATE TABLE</a:t>
            </a:r>
            <a:r>
              <a:rPr lang="zh-CN" altLang="en-US" sz="2800"/>
              <a:t>语句允许用户定义参照完整性</a:t>
            </a:r>
          </a:p>
          <a:p>
            <a:pPr lvl="1">
              <a:lnSpc>
                <a:spcPct val="90000"/>
              </a:lnSpc>
            </a:pPr>
            <a:r>
              <a:rPr lang="zh-CN" altLang="en-US"/>
              <a:t>用</a:t>
            </a:r>
            <a:r>
              <a:rPr lang="en-US" altLang="zh-CN"/>
              <a:t>FOREIGN KEY</a:t>
            </a:r>
            <a:r>
              <a:rPr lang="zh-CN" altLang="en-US"/>
              <a:t>子句定义哪些列为外码列</a:t>
            </a:r>
          </a:p>
          <a:p>
            <a:pPr lvl="1">
              <a:lnSpc>
                <a:spcPct val="90000"/>
              </a:lnSpc>
              <a:spcBef>
                <a:spcPct val="60000"/>
              </a:spcBef>
            </a:pPr>
            <a:r>
              <a:rPr lang="zh-CN" altLang="en-US"/>
              <a:t>用</a:t>
            </a:r>
            <a:r>
              <a:rPr lang="en-US" altLang="zh-CN"/>
              <a:t>REFERENCES</a:t>
            </a:r>
            <a:r>
              <a:rPr lang="zh-CN" altLang="en-US"/>
              <a:t>子句指明这些外码相应于哪个表的主码</a:t>
            </a:r>
          </a:p>
          <a:p>
            <a:pPr lvl="1">
              <a:lnSpc>
                <a:spcPct val="90000"/>
              </a:lnSpc>
              <a:spcBef>
                <a:spcPct val="60000"/>
              </a:spcBef>
            </a:pPr>
            <a:r>
              <a:rPr lang="zh-CN" altLang="en-US"/>
              <a:t>用</a:t>
            </a:r>
            <a:r>
              <a:rPr lang="en-US" altLang="zh-CN"/>
              <a:t>ON DELETE CASCADE</a:t>
            </a:r>
            <a:r>
              <a:rPr lang="zh-CN" altLang="en-US"/>
              <a:t>短语指明在删除被参照关系的元组时，同时删除参照关系中外码值等于被删除的被参照关系的元组中主码值的元组</a:t>
            </a:r>
            <a:endParaRPr lang="zh-CN" altLang="en-US" sz="2400"/>
          </a:p>
        </p:txBody>
      </p:sp>
      <p:sp>
        <p:nvSpPr>
          <p:cNvPr id="4" name="矩形 3">
            <a:extLst>
              <a:ext uri="{FF2B5EF4-FFF2-40B4-BE49-F238E27FC236}">
                <a16:creationId xmlns:a16="http://schemas.microsoft.com/office/drawing/2014/main" id="{9340E718-675B-4CCF-99BD-01B907BE682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433D8B6-AAD4-44AE-B4B7-DE0C62F0267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75FEF996-EE55-424F-8301-266E46763CA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177877897"/>
      </p:ext>
    </p:extLst>
  </p:cSld>
  <p:clrMapOvr>
    <a:masterClrMapping/>
  </p:clrMapOvr>
  <p:transition>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0A414344-E8A5-489E-96E9-56B6F6FDC40F}"/>
              </a:ext>
            </a:extLst>
          </p:cNvPr>
          <p:cNvSpPr>
            <a:spLocks noGrp="1" noChangeArrowheads="1"/>
          </p:cNvSpPr>
          <p:nvPr>
            <p:ph type="title"/>
          </p:nvPr>
        </p:nvSpPr>
        <p:spPr/>
        <p:txBody>
          <a:bodyPr/>
          <a:lstStyle/>
          <a:p>
            <a:r>
              <a:rPr lang="en-US" altLang="zh-CN" sz="4000"/>
              <a:t>ORACLE</a:t>
            </a:r>
            <a:r>
              <a:rPr lang="zh-CN" altLang="en-US" sz="4000"/>
              <a:t>中的参照完整性（续）</a:t>
            </a:r>
          </a:p>
        </p:txBody>
      </p:sp>
      <p:sp>
        <p:nvSpPr>
          <p:cNvPr id="697347" name="Rectangle 3">
            <a:extLst>
              <a:ext uri="{FF2B5EF4-FFF2-40B4-BE49-F238E27FC236}">
                <a16:creationId xmlns:a16="http://schemas.microsoft.com/office/drawing/2014/main" id="{93EC6975-B6CB-4320-B675-E8F003945BB4}"/>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a:t>例</a:t>
            </a:r>
            <a:r>
              <a:rPr lang="en-US" altLang="zh-CN" sz="2800"/>
              <a:t>1</a:t>
            </a:r>
            <a:r>
              <a:rPr lang="zh-CN" altLang="en-US" sz="2800"/>
              <a:t>：建立表</a:t>
            </a:r>
            <a:r>
              <a:rPr lang="en-US" altLang="zh-CN" sz="2800"/>
              <a:t>EMP</a:t>
            </a:r>
            <a:r>
              <a:rPr lang="zh-CN" altLang="en-US" sz="2800"/>
              <a:t>表</a:t>
            </a:r>
          </a:p>
          <a:p>
            <a:pPr>
              <a:lnSpc>
                <a:spcPct val="90000"/>
              </a:lnSpc>
              <a:buFont typeface="Monotype Sorts" pitchFamily="2" charset="2"/>
              <a:buNone/>
            </a:pPr>
            <a:r>
              <a:rPr lang="zh-CN" altLang="en-US" sz="2800"/>
              <a:t>    </a:t>
            </a:r>
            <a:r>
              <a:rPr lang="en-US" altLang="zh-CN" sz="2400"/>
              <a:t>CREATE TABLE EMP</a:t>
            </a:r>
          </a:p>
          <a:p>
            <a:pPr>
              <a:lnSpc>
                <a:spcPct val="90000"/>
              </a:lnSpc>
              <a:buFont typeface="Monotype Sorts" pitchFamily="2" charset="2"/>
              <a:buNone/>
            </a:pPr>
            <a:r>
              <a:rPr lang="en-US" altLang="zh-CN" sz="2400"/>
              <a:t>           (Empno NUMBER(4),</a:t>
            </a:r>
          </a:p>
          <a:p>
            <a:pPr>
              <a:lnSpc>
                <a:spcPct val="90000"/>
              </a:lnSpc>
              <a:buFont typeface="Monotype Sorts" pitchFamily="2" charset="2"/>
              <a:buNone/>
            </a:pPr>
            <a:r>
              <a:rPr lang="en-US" altLang="zh-CN" sz="2400"/>
              <a:t>            Ename VARCHAR(10),</a:t>
            </a:r>
          </a:p>
          <a:p>
            <a:pPr>
              <a:lnSpc>
                <a:spcPct val="90000"/>
              </a:lnSpc>
              <a:buFont typeface="Monotype Sorts" pitchFamily="2" charset="2"/>
              <a:buNone/>
            </a:pPr>
            <a:r>
              <a:rPr lang="en-US" altLang="zh-CN" sz="2400"/>
              <a:t>            Job VERCHAR2(9),</a:t>
            </a:r>
          </a:p>
          <a:p>
            <a:pPr>
              <a:lnSpc>
                <a:spcPct val="90000"/>
              </a:lnSpc>
              <a:buFont typeface="Monotype Sorts" pitchFamily="2" charset="2"/>
              <a:buNone/>
            </a:pPr>
            <a:r>
              <a:rPr lang="en-US" altLang="zh-CN" sz="2400"/>
              <a:t>            Mgr NUMBER(4),</a:t>
            </a:r>
          </a:p>
          <a:p>
            <a:pPr>
              <a:lnSpc>
                <a:spcPct val="90000"/>
              </a:lnSpc>
              <a:buFont typeface="Monotype Sorts" pitchFamily="2" charset="2"/>
              <a:buNone/>
            </a:pPr>
            <a:r>
              <a:rPr lang="en-US" altLang="zh-CN" sz="2400"/>
              <a:t>            Sal NUMBER(7,2),</a:t>
            </a:r>
          </a:p>
          <a:p>
            <a:pPr>
              <a:lnSpc>
                <a:spcPct val="90000"/>
              </a:lnSpc>
              <a:buFont typeface="Monotype Sorts" pitchFamily="2" charset="2"/>
              <a:buNone/>
            </a:pPr>
            <a:r>
              <a:rPr lang="en-US" altLang="zh-CN" sz="2400"/>
              <a:t>            Deptno NUMBER(2),</a:t>
            </a:r>
          </a:p>
          <a:p>
            <a:pPr>
              <a:lnSpc>
                <a:spcPct val="90000"/>
              </a:lnSpc>
              <a:buFont typeface="Monotype Sorts" pitchFamily="2" charset="2"/>
              <a:buNone/>
            </a:pPr>
            <a:r>
              <a:rPr lang="en-US" altLang="zh-CN" sz="2400"/>
              <a:t>            </a:t>
            </a:r>
            <a:r>
              <a:rPr lang="en-US" altLang="zh-CN" sz="2400">
                <a:solidFill>
                  <a:srgbClr val="0066FF"/>
                </a:solidFill>
              </a:rPr>
              <a:t>CONSTRAINT FK_DEPTNO</a:t>
            </a:r>
          </a:p>
          <a:p>
            <a:pPr>
              <a:lnSpc>
                <a:spcPct val="90000"/>
              </a:lnSpc>
              <a:buFont typeface="Monotype Sorts" pitchFamily="2" charset="2"/>
              <a:buNone/>
            </a:pPr>
            <a:r>
              <a:rPr lang="en-US" altLang="zh-CN" sz="2400">
                <a:solidFill>
                  <a:srgbClr val="0066FF"/>
                </a:solidFill>
              </a:rPr>
              <a:t>                       FOREIGN KEY (Deptno)</a:t>
            </a:r>
          </a:p>
          <a:p>
            <a:pPr>
              <a:lnSpc>
                <a:spcPct val="90000"/>
              </a:lnSpc>
              <a:buFont typeface="Monotype Sorts" pitchFamily="2" charset="2"/>
              <a:buNone/>
            </a:pPr>
            <a:r>
              <a:rPr lang="en-US" altLang="zh-CN" sz="2400">
                <a:solidFill>
                  <a:srgbClr val="0066FF"/>
                </a:solidFill>
              </a:rPr>
              <a:t>                       REFERENCES DEPT(Deptno)</a:t>
            </a:r>
          </a:p>
          <a:p>
            <a:pPr>
              <a:lnSpc>
                <a:spcPct val="90000"/>
              </a:lnSpc>
              <a:buFont typeface="Monotype Sorts" pitchFamily="2" charset="2"/>
              <a:buNone/>
            </a:pPr>
            <a:r>
              <a:rPr lang="en-US" altLang="zh-CN" sz="2400">
                <a:solidFill>
                  <a:srgbClr val="0066FF"/>
                </a:solidFill>
              </a:rPr>
              <a:t>                       </a:t>
            </a:r>
            <a:r>
              <a:rPr lang="en-US" altLang="zh-CN" sz="2000">
                <a:solidFill>
                  <a:srgbClr val="0066FF"/>
                </a:solidFill>
              </a:rPr>
              <a:t>ON DELETE CASCADE</a:t>
            </a:r>
            <a:r>
              <a:rPr lang="en-US" altLang="zh-CN" sz="2400"/>
              <a:t>);</a:t>
            </a:r>
          </a:p>
        </p:txBody>
      </p:sp>
      <p:sp>
        <p:nvSpPr>
          <p:cNvPr id="4" name="矩形 3">
            <a:extLst>
              <a:ext uri="{FF2B5EF4-FFF2-40B4-BE49-F238E27FC236}">
                <a16:creationId xmlns:a16="http://schemas.microsoft.com/office/drawing/2014/main" id="{91527FB5-B0C0-483F-A06B-98A7A7EC94A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875317A-AF28-4FED-A076-DFD1F539417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AF1FD941-8A8E-4EE3-AF37-4A956F14D31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87075278"/>
      </p:ext>
    </p:extLst>
  </p:cSld>
  <p:clrMapOvr>
    <a:masterClrMapping/>
  </p:clrMapOvr>
  <p:transition>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A008A231-0A16-4B77-BA22-58ED00A7899E}"/>
              </a:ext>
            </a:extLst>
          </p:cNvPr>
          <p:cNvSpPr>
            <a:spLocks noGrp="1" noChangeArrowheads="1"/>
          </p:cNvSpPr>
          <p:nvPr>
            <p:ph type="title"/>
          </p:nvPr>
        </p:nvSpPr>
        <p:spPr/>
        <p:txBody>
          <a:bodyPr/>
          <a:lstStyle/>
          <a:p>
            <a:r>
              <a:rPr lang="en-US" altLang="zh-CN" sz="4000"/>
              <a:t>ORACLE</a:t>
            </a:r>
            <a:r>
              <a:rPr lang="zh-CN" altLang="en-US" sz="4000"/>
              <a:t>中的参照完整性（续）</a:t>
            </a:r>
          </a:p>
        </p:txBody>
      </p:sp>
      <p:sp>
        <p:nvSpPr>
          <p:cNvPr id="698371" name="Rectangle 3">
            <a:extLst>
              <a:ext uri="{FF2B5EF4-FFF2-40B4-BE49-F238E27FC236}">
                <a16:creationId xmlns:a16="http://schemas.microsoft.com/office/drawing/2014/main" id="{F05D251E-1385-4746-8F5D-108E4146788C}"/>
              </a:ext>
            </a:extLst>
          </p:cNvPr>
          <p:cNvSpPr>
            <a:spLocks noGrp="1" noChangeArrowheads="1"/>
          </p:cNvSpPr>
          <p:nvPr>
            <p:ph type="body" idx="1"/>
          </p:nvPr>
        </p:nvSpPr>
        <p:spPr>
          <a:xfrm>
            <a:off x="990600" y="1828800"/>
            <a:ext cx="8153400" cy="4114800"/>
          </a:xfrm>
        </p:spPr>
        <p:txBody>
          <a:bodyPr/>
          <a:lstStyle/>
          <a:p>
            <a:pPr>
              <a:lnSpc>
                <a:spcPct val="90000"/>
              </a:lnSpc>
              <a:buFont typeface="Monotype Sorts" pitchFamily="2" charset="2"/>
              <a:buNone/>
            </a:pPr>
            <a:r>
              <a:rPr lang="zh-CN" altLang="en-US" sz="2400"/>
              <a:t>或：</a:t>
            </a:r>
          </a:p>
          <a:p>
            <a:pPr>
              <a:lnSpc>
                <a:spcPct val="90000"/>
              </a:lnSpc>
              <a:buFont typeface="Monotype Sorts" pitchFamily="2" charset="2"/>
              <a:buNone/>
            </a:pPr>
            <a:r>
              <a:rPr lang="zh-CN" altLang="en-US" sz="2400"/>
              <a:t>    </a:t>
            </a:r>
            <a:r>
              <a:rPr lang="en-US" altLang="zh-CN" sz="2400"/>
              <a:t>CREATE TABLE EMP</a:t>
            </a:r>
          </a:p>
          <a:p>
            <a:pPr>
              <a:lnSpc>
                <a:spcPct val="90000"/>
              </a:lnSpc>
              <a:buFont typeface="Monotype Sorts" pitchFamily="2" charset="2"/>
              <a:buNone/>
            </a:pPr>
            <a:r>
              <a:rPr lang="en-US" altLang="zh-CN" sz="2400"/>
              <a:t>         (Empno NUMBER(4),</a:t>
            </a:r>
          </a:p>
          <a:p>
            <a:pPr>
              <a:lnSpc>
                <a:spcPct val="90000"/>
              </a:lnSpc>
              <a:buFont typeface="Monotype Sorts" pitchFamily="2" charset="2"/>
              <a:buNone/>
            </a:pPr>
            <a:r>
              <a:rPr lang="en-US" altLang="zh-CN" sz="2400"/>
              <a:t>          Ename VARCHAR(10),</a:t>
            </a:r>
          </a:p>
          <a:p>
            <a:pPr>
              <a:lnSpc>
                <a:spcPct val="90000"/>
              </a:lnSpc>
              <a:buFont typeface="Monotype Sorts" pitchFamily="2" charset="2"/>
              <a:buNone/>
            </a:pPr>
            <a:r>
              <a:rPr lang="en-US" altLang="zh-CN" sz="2400"/>
              <a:t>          Job VERCHAR2(9),</a:t>
            </a:r>
          </a:p>
          <a:p>
            <a:pPr>
              <a:lnSpc>
                <a:spcPct val="90000"/>
              </a:lnSpc>
              <a:buFont typeface="Monotype Sorts" pitchFamily="2" charset="2"/>
              <a:buNone/>
            </a:pPr>
            <a:r>
              <a:rPr lang="en-US" altLang="zh-CN" sz="2400"/>
              <a:t>          Mgr NUMBER(4),</a:t>
            </a:r>
          </a:p>
          <a:p>
            <a:pPr>
              <a:lnSpc>
                <a:spcPct val="90000"/>
              </a:lnSpc>
              <a:buFont typeface="Monotype Sorts" pitchFamily="2" charset="2"/>
              <a:buNone/>
            </a:pPr>
            <a:r>
              <a:rPr lang="en-US" altLang="zh-CN" sz="2400"/>
              <a:t>          Sal NUMBER(7,2),</a:t>
            </a:r>
          </a:p>
          <a:p>
            <a:pPr>
              <a:lnSpc>
                <a:spcPct val="90000"/>
              </a:lnSpc>
              <a:buFont typeface="Monotype Sorts" pitchFamily="2" charset="2"/>
              <a:buNone/>
            </a:pPr>
            <a:r>
              <a:rPr lang="en-US" altLang="zh-CN" sz="2400"/>
              <a:t>          Deptno NUMBER(2) </a:t>
            </a:r>
            <a:r>
              <a:rPr lang="en-US" altLang="zh-CN" sz="2400">
                <a:solidFill>
                  <a:srgbClr val="0066FF"/>
                </a:solidFill>
              </a:rPr>
              <a:t>CONSTRAINT FK_DEPTNO</a:t>
            </a:r>
            <a:endParaRPr lang="en-US" altLang="zh-CN" sz="2400"/>
          </a:p>
          <a:p>
            <a:pPr>
              <a:lnSpc>
                <a:spcPct val="90000"/>
              </a:lnSpc>
              <a:buFont typeface="Monotype Sorts" pitchFamily="2" charset="2"/>
              <a:buNone/>
            </a:pPr>
            <a:r>
              <a:rPr lang="en-US" altLang="zh-CN" sz="2400">
                <a:solidFill>
                  <a:srgbClr val="0066FF"/>
                </a:solidFill>
              </a:rPr>
              <a:t>                FOREIGN KEY REFERENCES DEPT(Deptno) </a:t>
            </a:r>
          </a:p>
          <a:p>
            <a:pPr>
              <a:lnSpc>
                <a:spcPct val="90000"/>
              </a:lnSpc>
              <a:buFont typeface="Monotype Sorts" pitchFamily="2" charset="2"/>
              <a:buNone/>
            </a:pPr>
            <a:r>
              <a:rPr lang="en-US" altLang="zh-CN" sz="2400">
                <a:solidFill>
                  <a:srgbClr val="0066FF"/>
                </a:solidFill>
              </a:rPr>
              <a:t>                ON DELETE CASCADE</a:t>
            </a:r>
            <a:r>
              <a:rPr lang="en-US" altLang="zh-CN" sz="2400"/>
              <a:t>);</a:t>
            </a:r>
          </a:p>
        </p:txBody>
      </p:sp>
      <p:sp>
        <p:nvSpPr>
          <p:cNvPr id="4" name="矩形 3">
            <a:extLst>
              <a:ext uri="{FF2B5EF4-FFF2-40B4-BE49-F238E27FC236}">
                <a16:creationId xmlns:a16="http://schemas.microsoft.com/office/drawing/2014/main" id="{CD1F55F4-99A7-45E5-A437-1908575995F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0CAAE92-1F9D-401D-BFAE-80718277923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52A688E1-F687-4A79-A550-95250DFAA95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5246190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B824A904-C6B1-4C00-AE7B-9201E3C9FEB1}"/>
              </a:ext>
            </a:extLst>
          </p:cNvPr>
          <p:cNvSpPr>
            <a:spLocks noGrp="1" noChangeArrowheads="1"/>
          </p:cNvSpPr>
          <p:nvPr>
            <p:ph type="title"/>
          </p:nvPr>
        </p:nvSpPr>
        <p:spPr/>
        <p:txBody>
          <a:bodyPr/>
          <a:lstStyle/>
          <a:p>
            <a:r>
              <a:rPr lang="zh-CN" altLang="en-US"/>
              <a:t>数据库安全性控制概述（续）</a:t>
            </a:r>
          </a:p>
        </p:txBody>
      </p:sp>
      <p:sp>
        <p:nvSpPr>
          <p:cNvPr id="481283" name="Rectangle 3">
            <a:extLst>
              <a:ext uri="{FF2B5EF4-FFF2-40B4-BE49-F238E27FC236}">
                <a16:creationId xmlns:a16="http://schemas.microsoft.com/office/drawing/2014/main" id="{8ED40F40-0E25-4BAB-8419-F36F861A2995}"/>
              </a:ext>
            </a:extLst>
          </p:cNvPr>
          <p:cNvSpPr>
            <a:spLocks noGrp="1" noChangeArrowheads="1"/>
          </p:cNvSpPr>
          <p:nvPr>
            <p:ph type="body" idx="1"/>
          </p:nvPr>
        </p:nvSpPr>
        <p:spPr/>
        <p:txBody>
          <a:bodyPr/>
          <a:lstStyle/>
          <a:p>
            <a:r>
              <a:rPr lang="zh-CN" altLang="en-US" sz="3600"/>
              <a:t>数据库安全性控制的常用方法</a:t>
            </a:r>
          </a:p>
          <a:p>
            <a:pPr lvl="1">
              <a:lnSpc>
                <a:spcPct val="130000"/>
              </a:lnSpc>
            </a:pPr>
            <a:r>
              <a:rPr lang="zh-CN" altLang="en-US"/>
              <a:t>用户标识和鉴定</a:t>
            </a:r>
          </a:p>
          <a:p>
            <a:pPr lvl="1">
              <a:lnSpc>
                <a:spcPct val="130000"/>
              </a:lnSpc>
            </a:pPr>
            <a:r>
              <a:rPr lang="zh-CN" altLang="en-US"/>
              <a:t>存取控制</a:t>
            </a:r>
          </a:p>
          <a:p>
            <a:pPr lvl="1">
              <a:lnSpc>
                <a:spcPct val="130000"/>
              </a:lnSpc>
            </a:pPr>
            <a:r>
              <a:rPr lang="zh-CN" altLang="en-US"/>
              <a:t>视图</a:t>
            </a:r>
          </a:p>
          <a:p>
            <a:pPr lvl="1">
              <a:lnSpc>
                <a:spcPct val="130000"/>
              </a:lnSpc>
            </a:pPr>
            <a:r>
              <a:rPr lang="zh-CN" altLang="en-US"/>
              <a:t>审计</a:t>
            </a:r>
          </a:p>
          <a:p>
            <a:pPr lvl="1">
              <a:lnSpc>
                <a:spcPct val="120000"/>
              </a:lnSpc>
            </a:pPr>
            <a:r>
              <a:rPr lang="zh-CN" altLang="en-US"/>
              <a:t>密码存储</a:t>
            </a:r>
          </a:p>
        </p:txBody>
      </p:sp>
      <p:sp>
        <p:nvSpPr>
          <p:cNvPr id="4" name="矩形 3">
            <a:extLst>
              <a:ext uri="{FF2B5EF4-FFF2-40B4-BE49-F238E27FC236}">
                <a16:creationId xmlns:a16="http://schemas.microsoft.com/office/drawing/2014/main" id="{8C4E7660-BCDC-496E-A02D-6CE9A828BD0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B282389-BA65-4DCB-BA7C-58ED8230EFF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E40C998A-2647-4277-9532-36C2C6CEA43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59901976"/>
      </p:ext>
    </p:extLst>
  </p:cSld>
  <p:clrMapOvr>
    <a:masterClrMapping/>
  </p:clrMapOvr>
  <p:transition>
    <p:wip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a:extLst>
              <a:ext uri="{FF2B5EF4-FFF2-40B4-BE49-F238E27FC236}">
                <a16:creationId xmlns:a16="http://schemas.microsoft.com/office/drawing/2014/main" id="{75BE0A86-F0E3-4A86-91E6-C84A93ED2AAC}"/>
              </a:ext>
            </a:extLst>
          </p:cNvPr>
          <p:cNvSpPr>
            <a:spLocks noGrp="1" noChangeArrowheads="1"/>
          </p:cNvSpPr>
          <p:nvPr>
            <p:ph type="title"/>
          </p:nvPr>
        </p:nvSpPr>
        <p:spPr/>
        <p:txBody>
          <a:bodyPr/>
          <a:lstStyle/>
          <a:p>
            <a:r>
              <a:rPr lang="en-US" altLang="zh-CN" sz="4000"/>
              <a:t>ORACLE</a:t>
            </a:r>
            <a:r>
              <a:rPr lang="zh-CN" altLang="en-US" sz="4000"/>
              <a:t>中的参照完整性（续）</a:t>
            </a:r>
          </a:p>
        </p:txBody>
      </p:sp>
      <p:sp>
        <p:nvSpPr>
          <p:cNvPr id="699395" name="Rectangle 3">
            <a:extLst>
              <a:ext uri="{FF2B5EF4-FFF2-40B4-BE49-F238E27FC236}">
                <a16:creationId xmlns:a16="http://schemas.microsoft.com/office/drawing/2014/main" id="{DB026227-9AD3-472C-AAD5-1A1DC157930C}"/>
              </a:ext>
            </a:extLst>
          </p:cNvPr>
          <p:cNvSpPr>
            <a:spLocks noGrp="1" noChangeArrowheads="1"/>
          </p:cNvSpPr>
          <p:nvPr>
            <p:ph type="body" idx="1"/>
          </p:nvPr>
        </p:nvSpPr>
        <p:spPr/>
        <p:txBody>
          <a:bodyPr/>
          <a:lstStyle/>
          <a:p>
            <a:pPr lvl="1">
              <a:lnSpc>
                <a:spcPct val="110000"/>
              </a:lnSpc>
              <a:spcBef>
                <a:spcPct val="60000"/>
              </a:spcBef>
            </a:pPr>
            <a:r>
              <a:rPr lang="zh-CN" altLang="en-US"/>
              <a:t>这时</a:t>
            </a:r>
            <a:r>
              <a:rPr lang="en-US" altLang="zh-CN"/>
              <a:t>EMP</a:t>
            </a:r>
            <a:r>
              <a:rPr lang="zh-CN" altLang="en-US"/>
              <a:t>表中外码为</a:t>
            </a:r>
            <a:r>
              <a:rPr lang="en-US" altLang="zh-CN"/>
              <a:t>Deptno</a:t>
            </a:r>
            <a:r>
              <a:rPr lang="zh-CN" altLang="en-US"/>
              <a:t>，它相应于</a:t>
            </a:r>
            <a:r>
              <a:rPr lang="en-US" altLang="zh-CN"/>
              <a:t>DEPT</a:t>
            </a:r>
            <a:r>
              <a:rPr lang="zh-CN" altLang="en-US"/>
              <a:t>表中的主码</a:t>
            </a:r>
            <a:r>
              <a:rPr lang="en-US" altLang="zh-CN"/>
              <a:t>Deptno</a:t>
            </a:r>
            <a:r>
              <a:rPr lang="zh-CN" altLang="en-US"/>
              <a:t>。</a:t>
            </a:r>
          </a:p>
          <a:p>
            <a:pPr lvl="1">
              <a:lnSpc>
                <a:spcPct val="110000"/>
              </a:lnSpc>
              <a:spcBef>
                <a:spcPct val="60000"/>
              </a:spcBef>
            </a:pPr>
            <a:r>
              <a:rPr lang="zh-CN" altLang="en-US"/>
              <a:t>当要修改</a:t>
            </a:r>
            <a:r>
              <a:rPr lang="en-US" altLang="zh-CN"/>
              <a:t>DEPT</a:t>
            </a:r>
            <a:r>
              <a:rPr lang="zh-CN" altLang="en-US"/>
              <a:t>表中的</a:t>
            </a:r>
            <a:r>
              <a:rPr lang="en-US" altLang="zh-CN"/>
              <a:t>DEPTNO</a:t>
            </a:r>
            <a:r>
              <a:rPr lang="zh-CN" altLang="en-US"/>
              <a:t>值时，先要检查</a:t>
            </a:r>
            <a:r>
              <a:rPr lang="en-US" altLang="zh-CN"/>
              <a:t>EMP</a:t>
            </a:r>
            <a:r>
              <a:rPr lang="zh-CN" altLang="en-US"/>
              <a:t>表中有无元组的</a:t>
            </a:r>
            <a:r>
              <a:rPr lang="en-US" altLang="zh-CN"/>
              <a:t>Deptno</a:t>
            </a:r>
            <a:r>
              <a:rPr lang="zh-CN" altLang="en-US"/>
              <a:t>值与之对应</a:t>
            </a:r>
          </a:p>
          <a:p>
            <a:pPr lvl="2">
              <a:lnSpc>
                <a:spcPct val="110000"/>
              </a:lnSpc>
            </a:pPr>
            <a:r>
              <a:rPr lang="zh-CN" altLang="en-US" sz="2800"/>
              <a:t>若没有，系统接受这个修改操作</a:t>
            </a:r>
          </a:p>
          <a:p>
            <a:pPr lvl="2">
              <a:lnSpc>
                <a:spcPct val="110000"/>
              </a:lnSpc>
            </a:pPr>
            <a:r>
              <a:rPr lang="zh-CN" altLang="en-US" sz="2800"/>
              <a:t>否则，系统拒绝此操作   </a:t>
            </a:r>
          </a:p>
        </p:txBody>
      </p:sp>
      <p:sp>
        <p:nvSpPr>
          <p:cNvPr id="4" name="矩形 3">
            <a:extLst>
              <a:ext uri="{FF2B5EF4-FFF2-40B4-BE49-F238E27FC236}">
                <a16:creationId xmlns:a16="http://schemas.microsoft.com/office/drawing/2014/main" id="{5D5589D1-7485-42F0-A0E5-64F2FA9BBE0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D4C0805-A6C9-4261-B893-E0998AF3CFB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2BC3AC66-BEB4-4B2D-8F0B-3EFC0E7184F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081380240"/>
      </p:ext>
    </p:extLst>
  </p:cSld>
  <p:clrMapOvr>
    <a:masterClrMapping/>
  </p:clrMapOvr>
  <p:transition>
    <p:wip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CE7C865F-40EA-44CB-B1C7-B4EA0A0AB85B}"/>
              </a:ext>
            </a:extLst>
          </p:cNvPr>
          <p:cNvSpPr>
            <a:spLocks noGrp="1" noChangeArrowheads="1"/>
          </p:cNvSpPr>
          <p:nvPr>
            <p:ph type="title"/>
          </p:nvPr>
        </p:nvSpPr>
        <p:spPr/>
        <p:txBody>
          <a:bodyPr/>
          <a:lstStyle/>
          <a:p>
            <a:r>
              <a:rPr lang="en-US" altLang="zh-CN" sz="4000"/>
              <a:t>ORACLE</a:t>
            </a:r>
            <a:r>
              <a:rPr lang="zh-CN" altLang="en-US" sz="4000"/>
              <a:t>中的参照完整性（续）</a:t>
            </a:r>
          </a:p>
        </p:txBody>
      </p:sp>
      <p:sp>
        <p:nvSpPr>
          <p:cNvPr id="700419" name="Rectangle 3">
            <a:extLst>
              <a:ext uri="{FF2B5EF4-FFF2-40B4-BE49-F238E27FC236}">
                <a16:creationId xmlns:a16="http://schemas.microsoft.com/office/drawing/2014/main" id="{E14E6A4E-2AB8-4288-A903-1B46465D353B}"/>
              </a:ext>
            </a:extLst>
          </p:cNvPr>
          <p:cNvSpPr>
            <a:spLocks noGrp="1" noChangeArrowheads="1"/>
          </p:cNvSpPr>
          <p:nvPr>
            <p:ph type="body" idx="1"/>
          </p:nvPr>
        </p:nvSpPr>
        <p:spPr/>
        <p:txBody>
          <a:bodyPr/>
          <a:lstStyle/>
          <a:p>
            <a:pPr lvl="1">
              <a:lnSpc>
                <a:spcPct val="110000"/>
              </a:lnSpc>
            </a:pPr>
            <a:r>
              <a:rPr lang="zh-CN" altLang="en-US"/>
              <a:t>当要删除</a:t>
            </a:r>
            <a:r>
              <a:rPr lang="en-US" altLang="zh-CN"/>
              <a:t>DEPT</a:t>
            </a:r>
            <a:r>
              <a:rPr lang="zh-CN" altLang="en-US"/>
              <a:t>表中某个元组时，系统要检查</a:t>
            </a:r>
            <a:r>
              <a:rPr lang="en-US" altLang="zh-CN"/>
              <a:t>EMP</a:t>
            </a:r>
            <a:r>
              <a:rPr lang="zh-CN" altLang="en-US"/>
              <a:t>表，若找到相应元组即将其随之删除。</a:t>
            </a:r>
          </a:p>
          <a:p>
            <a:pPr lvl="1">
              <a:lnSpc>
                <a:spcPct val="110000"/>
              </a:lnSpc>
              <a:spcBef>
                <a:spcPct val="60000"/>
              </a:spcBef>
            </a:pPr>
            <a:r>
              <a:rPr lang="zh-CN" altLang="en-US"/>
              <a:t>当要插入</a:t>
            </a:r>
            <a:r>
              <a:rPr lang="en-US" altLang="zh-CN"/>
              <a:t>EMP</a:t>
            </a:r>
            <a:r>
              <a:rPr lang="zh-CN" altLang="en-US"/>
              <a:t>表中某个元组时，系统要检查</a:t>
            </a:r>
            <a:r>
              <a:rPr lang="en-US" altLang="zh-CN"/>
              <a:t>DEPT</a:t>
            </a:r>
            <a:r>
              <a:rPr lang="zh-CN" altLang="en-US"/>
              <a:t>表，先要检查</a:t>
            </a:r>
            <a:r>
              <a:rPr lang="en-US" altLang="zh-CN"/>
              <a:t>DEPT</a:t>
            </a:r>
            <a:r>
              <a:rPr lang="zh-CN" altLang="en-US"/>
              <a:t>表中有无元组的</a:t>
            </a:r>
            <a:r>
              <a:rPr lang="en-US" altLang="zh-CN"/>
              <a:t>Deptno</a:t>
            </a:r>
            <a:r>
              <a:rPr lang="zh-CN" altLang="en-US"/>
              <a:t>值与之对应</a:t>
            </a:r>
          </a:p>
          <a:p>
            <a:pPr lvl="2">
              <a:lnSpc>
                <a:spcPct val="110000"/>
              </a:lnSpc>
            </a:pPr>
            <a:r>
              <a:rPr lang="zh-CN" altLang="en-US" sz="2800"/>
              <a:t>若没有，系统拒绝此插入操作</a:t>
            </a:r>
          </a:p>
          <a:p>
            <a:pPr lvl="2">
              <a:lnSpc>
                <a:spcPct val="110000"/>
              </a:lnSpc>
            </a:pPr>
            <a:r>
              <a:rPr lang="zh-CN" altLang="en-US" sz="2800"/>
              <a:t>否则，系统接受此操作</a:t>
            </a:r>
          </a:p>
        </p:txBody>
      </p:sp>
      <p:sp>
        <p:nvSpPr>
          <p:cNvPr id="4" name="矩形 3">
            <a:extLst>
              <a:ext uri="{FF2B5EF4-FFF2-40B4-BE49-F238E27FC236}">
                <a16:creationId xmlns:a16="http://schemas.microsoft.com/office/drawing/2014/main" id="{A48443E2-C29E-41A2-8E75-882B46CF309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35EB726-7397-4CB5-9896-B7792D9EF78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1B3EA6E5-83A7-45A9-A8F1-DBE62F26B55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88343024"/>
      </p:ext>
    </p:extLst>
  </p:cSld>
  <p:clrMapOvr>
    <a:masterClrMapping/>
  </p:clrMapOvr>
  <p:transition>
    <p:wip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FE0676A9-C972-4B01-BDAD-7F3F2943047A}"/>
              </a:ext>
            </a:extLst>
          </p:cNvPr>
          <p:cNvSpPr>
            <a:spLocks noGrp="1" noChangeArrowheads="1"/>
          </p:cNvSpPr>
          <p:nvPr>
            <p:ph type="title"/>
          </p:nvPr>
        </p:nvSpPr>
        <p:spPr/>
        <p:txBody>
          <a:bodyPr/>
          <a:lstStyle/>
          <a:p>
            <a:r>
              <a:rPr lang="zh-CN" altLang="en-US" sz="3600"/>
              <a:t>三、</a:t>
            </a:r>
            <a:r>
              <a:rPr lang="en-US" altLang="zh-CN" sz="3600"/>
              <a:t>ORACLE</a:t>
            </a:r>
            <a:r>
              <a:rPr lang="zh-CN" altLang="en-US" sz="3600"/>
              <a:t>中的用户定义的完整性</a:t>
            </a:r>
          </a:p>
        </p:txBody>
      </p:sp>
      <p:sp>
        <p:nvSpPr>
          <p:cNvPr id="701443" name="Rectangle 3">
            <a:extLst>
              <a:ext uri="{FF2B5EF4-FFF2-40B4-BE49-F238E27FC236}">
                <a16:creationId xmlns:a16="http://schemas.microsoft.com/office/drawing/2014/main" id="{B7403AD0-05AA-42B6-9533-3FE2A1CD3A04}"/>
              </a:ext>
            </a:extLst>
          </p:cNvPr>
          <p:cNvSpPr>
            <a:spLocks noGrp="1" noChangeArrowheads="1"/>
          </p:cNvSpPr>
          <p:nvPr>
            <p:ph type="body" idx="1"/>
          </p:nvPr>
        </p:nvSpPr>
        <p:spPr/>
        <p:txBody>
          <a:bodyPr/>
          <a:lstStyle/>
          <a:p>
            <a:pPr>
              <a:lnSpc>
                <a:spcPct val="140000"/>
              </a:lnSpc>
            </a:pPr>
            <a:r>
              <a:rPr lang="en-US" altLang="zh-CN" sz="2800"/>
              <a:t>ORACLE</a:t>
            </a:r>
            <a:r>
              <a:rPr lang="zh-CN" altLang="en-US" sz="2800"/>
              <a:t>中定义用户完整性的两类方法</a:t>
            </a:r>
            <a:endParaRPr lang="zh-CN" altLang="en-US"/>
          </a:p>
          <a:p>
            <a:pPr lvl="1">
              <a:lnSpc>
                <a:spcPct val="140000"/>
              </a:lnSpc>
              <a:spcBef>
                <a:spcPct val="60000"/>
              </a:spcBef>
            </a:pPr>
            <a:r>
              <a:rPr lang="zh-CN" altLang="en-US"/>
              <a:t>用</a:t>
            </a:r>
            <a:r>
              <a:rPr lang="en-US" altLang="zh-CN"/>
              <a:t>CREATE TABLE</a:t>
            </a:r>
            <a:r>
              <a:rPr lang="zh-CN" altLang="en-US"/>
              <a:t>语句在建表时定义用户完整性约束</a:t>
            </a:r>
          </a:p>
          <a:p>
            <a:pPr lvl="1">
              <a:lnSpc>
                <a:spcPct val="140000"/>
              </a:lnSpc>
              <a:spcBef>
                <a:spcPct val="60000"/>
              </a:spcBef>
            </a:pPr>
            <a:r>
              <a:rPr lang="zh-CN" altLang="en-US"/>
              <a:t>通过触发器来定义用户的完整性规则</a:t>
            </a:r>
            <a:endParaRPr lang="zh-CN" altLang="en-US" sz="3200"/>
          </a:p>
        </p:txBody>
      </p:sp>
      <p:sp>
        <p:nvSpPr>
          <p:cNvPr id="4" name="矩形 3">
            <a:extLst>
              <a:ext uri="{FF2B5EF4-FFF2-40B4-BE49-F238E27FC236}">
                <a16:creationId xmlns:a16="http://schemas.microsoft.com/office/drawing/2014/main" id="{CF56F24C-EA6D-4583-959F-4E33C4B7ACC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391E31F-DFE1-46D5-A5F0-AA06EF1399F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B8A68B7-A377-4ADE-A7E2-1F24B37F612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621124615"/>
      </p:ext>
    </p:extLst>
  </p:cSld>
  <p:clrMapOvr>
    <a:masterClrMapping/>
  </p:clrMapOvr>
  <p:transition>
    <p:wip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A224C2E2-D6A6-44B4-AD15-889B6DED3157}"/>
              </a:ext>
            </a:extLst>
          </p:cNvPr>
          <p:cNvSpPr>
            <a:spLocks noGrp="1" noChangeArrowheads="1"/>
          </p:cNvSpPr>
          <p:nvPr>
            <p:ph type="title"/>
          </p:nvPr>
        </p:nvSpPr>
        <p:spPr/>
        <p:txBody>
          <a:bodyPr/>
          <a:lstStyle/>
          <a:p>
            <a:r>
              <a:rPr lang="en-US" altLang="zh-CN" sz="3600"/>
              <a:t>ORACLE</a:t>
            </a:r>
            <a:r>
              <a:rPr lang="zh-CN" altLang="en-US" sz="3600"/>
              <a:t>中的用户定义的完整性（续）</a:t>
            </a:r>
          </a:p>
        </p:txBody>
      </p:sp>
      <p:sp>
        <p:nvSpPr>
          <p:cNvPr id="702467" name="Rectangle 3">
            <a:extLst>
              <a:ext uri="{FF2B5EF4-FFF2-40B4-BE49-F238E27FC236}">
                <a16:creationId xmlns:a16="http://schemas.microsoft.com/office/drawing/2014/main" id="{1EC0083F-9327-4E44-B593-AFC96D9F5F5B}"/>
              </a:ext>
            </a:extLst>
          </p:cNvPr>
          <p:cNvSpPr>
            <a:spLocks noGrp="1" noChangeArrowheads="1"/>
          </p:cNvSpPr>
          <p:nvPr>
            <p:ph type="body" idx="1"/>
          </p:nvPr>
        </p:nvSpPr>
        <p:spPr/>
        <p:txBody>
          <a:bodyPr/>
          <a:lstStyle/>
          <a:p>
            <a:r>
              <a:rPr lang="en-US" altLang="zh-CN" sz="2800"/>
              <a:t>1. </a:t>
            </a:r>
            <a:r>
              <a:rPr lang="zh-CN" altLang="en-US" sz="2800"/>
              <a:t>用</a:t>
            </a:r>
            <a:r>
              <a:rPr lang="en-US" altLang="zh-CN" sz="2800"/>
              <a:t>CREATE TABLE</a:t>
            </a:r>
            <a:r>
              <a:rPr lang="zh-CN" altLang="en-US" sz="2800"/>
              <a:t>语句在建表时定义用户完整性约束</a:t>
            </a:r>
          </a:p>
          <a:p>
            <a:pPr lvl="1">
              <a:spcBef>
                <a:spcPct val="60000"/>
              </a:spcBef>
            </a:pPr>
            <a:r>
              <a:rPr lang="zh-CN" altLang="en-US"/>
              <a:t>可定义三类完整性约束</a:t>
            </a:r>
          </a:p>
          <a:p>
            <a:pPr lvl="2">
              <a:spcBef>
                <a:spcPct val="40000"/>
              </a:spcBef>
            </a:pPr>
            <a:r>
              <a:rPr lang="zh-CN" altLang="en-US" sz="2800"/>
              <a:t>列值非空（</a:t>
            </a:r>
            <a:r>
              <a:rPr lang="en-US" altLang="zh-CN" sz="2800"/>
              <a:t>NOT NULL</a:t>
            </a:r>
            <a:r>
              <a:rPr lang="zh-CN" altLang="en-US" sz="2800"/>
              <a:t>短语）</a:t>
            </a:r>
          </a:p>
          <a:p>
            <a:pPr lvl="2">
              <a:spcBef>
                <a:spcPct val="40000"/>
              </a:spcBef>
            </a:pPr>
            <a:r>
              <a:rPr lang="zh-CN" altLang="en-US" sz="2800"/>
              <a:t>列值唯一（</a:t>
            </a:r>
            <a:r>
              <a:rPr lang="en-US" altLang="zh-CN" sz="2800"/>
              <a:t>UNIQUE</a:t>
            </a:r>
            <a:r>
              <a:rPr lang="zh-CN" altLang="en-US" sz="2800"/>
              <a:t>短语）</a:t>
            </a:r>
          </a:p>
          <a:p>
            <a:pPr lvl="2">
              <a:spcBef>
                <a:spcPct val="40000"/>
              </a:spcBef>
            </a:pPr>
            <a:r>
              <a:rPr lang="zh-CN" altLang="en-US" sz="2800"/>
              <a:t>检查列值是否满足一个布尔表达式（</a:t>
            </a:r>
            <a:r>
              <a:rPr lang="en-US" altLang="zh-CN" sz="2800"/>
              <a:t>CHECK</a:t>
            </a:r>
            <a:r>
              <a:rPr lang="zh-CN" altLang="en-US" sz="2800"/>
              <a:t>短语）</a:t>
            </a:r>
          </a:p>
        </p:txBody>
      </p:sp>
      <p:sp>
        <p:nvSpPr>
          <p:cNvPr id="4" name="矩形 3">
            <a:extLst>
              <a:ext uri="{FF2B5EF4-FFF2-40B4-BE49-F238E27FC236}">
                <a16:creationId xmlns:a16="http://schemas.microsoft.com/office/drawing/2014/main" id="{9DB8D2DF-A3C4-4BAD-B440-807B75C1DF9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AAA7AA6-E90D-405F-995E-EC9EE5C177A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D33ECBE3-3CF8-486E-87B9-69322EE8C42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80211355"/>
      </p:ext>
    </p:extLst>
  </p:cSld>
  <p:clrMapOvr>
    <a:masterClrMapping/>
  </p:clrMapOvr>
  <p:transition>
    <p:wip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DD63B6C1-90D6-4631-8248-7890790EA738}"/>
              </a:ext>
            </a:extLst>
          </p:cNvPr>
          <p:cNvSpPr>
            <a:spLocks noGrp="1" noChangeArrowheads="1"/>
          </p:cNvSpPr>
          <p:nvPr>
            <p:ph type="title"/>
          </p:nvPr>
        </p:nvSpPr>
        <p:spPr/>
        <p:txBody>
          <a:bodyPr/>
          <a:lstStyle/>
          <a:p>
            <a:r>
              <a:rPr lang="en-US" altLang="zh-CN" sz="3600"/>
              <a:t>ORACLE</a:t>
            </a:r>
            <a:r>
              <a:rPr lang="zh-CN" altLang="en-US" sz="3600"/>
              <a:t>中的用户定义的完整性（续）</a:t>
            </a:r>
          </a:p>
        </p:txBody>
      </p:sp>
      <p:sp>
        <p:nvSpPr>
          <p:cNvPr id="703491" name="Rectangle 3">
            <a:extLst>
              <a:ext uri="{FF2B5EF4-FFF2-40B4-BE49-F238E27FC236}">
                <a16:creationId xmlns:a16="http://schemas.microsoft.com/office/drawing/2014/main" id="{46F75176-E809-4C8E-AD9E-C707AB5812C2}"/>
              </a:ext>
            </a:extLst>
          </p:cNvPr>
          <p:cNvSpPr>
            <a:spLocks noGrp="1" noChangeArrowheads="1"/>
          </p:cNvSpPr>
          <p:nvPr>
            <p:ph type="body" idx="1"/>
          </p:nvPr>
        </p:nvSpPr>
        <p:spPr>
          <a:xfrm>
            <a:off x="990600" y="1828800"/>
            <a:ext cx="8153400" cy="4114800"/>
          </a:xfrm>
        </p:spPr>
        <p:txBody>
          <a:bodyPr/>
          <a:lstStyle/>
          <a:p>
            <a:pPr>
              <a:lnSpc>
                <a:spcPct val="90000"/>
              </a:lnSpc>
              <a:buFont typeface="Monotype Sorts" pitchFamily="2" charset="2"/>
              <a:buNone/>
            </a:pPr>
            <a:r>
              <a:rPr lang="zh-CN" altLang="en-US" sz="2800"/>
              <a:t>例</a:t>
            </a:r>
            <a:r>
              <a:rPr lang="en-US" altLang="zh-CN" sz="2800"/>
              <a:t>1</a:t>
            </a:r>
            <a:r>
              <a:rPr lang="zh-CN" altLang="en-US" sz="2800"/>
              <a:t>：建立部门表</a:t>
            </a:r>
            <a:r>
              <a:rPr lang="en-US" altLang="zh-CN" sz="2800"/>
              <a:t>DEPT</a:t>
            </a:r>
            <a:r>
              <a:rPr lang="zh-CN" altLang="en-US" sz="2800"/>
              <a:t>，要求部门名称</a:t>
            </a:r>
            <a:r>
              <a:rPr lang="en-US" altLang="zh-CN" sz="2800"/>
              <a:t>Dname</a:t>
            </a:r>
            <a:r>
              <a:rPr lang="zh-CN" altLang="en-US" sz="2800"/>
              <a:t>列</a:t>
            </a:r>
          </a:p>
          <a:p>
            <a:pPr>
              <a:lnSpc>
                <a:spcPct val="90000"/>
              </a:lnSpc>
              <a:buFont typeface="Monotype Sorts" pitchFamily="2" charset="2"/>
              <a:buNone/>
            </a:pPr>
            <a:r>
              <a:rPr lang="zh-CN" altLang="en-US" sz="2800"/>
              <a:t>          取值唯一，部门编号</a:t>
            </a:r>
            <a:r>
              <a:rPr lang="en-US" altLang="zh-CN" sz="2800"/>
              <a:t>Deptno</a:t>
            </a:r>
            <a:r>
              <a:rPr lang="zh-CN" altLang="en-US" sz="2800"/>
              <a:t>列为主码</a:t>
            </a:r>
          </a:p>
          <a:p>
            <a:pPr lvl="1" indent="-209550">
              <a:lnSpc>
                <a:spcPct val="90000"/>
              </a:lnSpc>
              <a:buFontTx/>
              <a:buNone/>
            </a:pPr>
            <a:r>
              <a:rPr lang="en-US" altLang="zh-CN" sz="2400"/>
              <a:t>CREATE TABLE DEPT</a:t>
            </a:r>
          </a:p>
          <a:p>
            <a:pPr lvl="1" indent="-209550">
              <a:lnSpc>
                <a:spcPct val="90000"/>
              </a:lnSpc>
              <a:buFontTx/>
              <a:buNone/>
            </a:pPr>
            <a:r>
              <a:rPr lang="en-US" altLang="zh-CN" sz="2400"/>
              <a:t>(Deptno NUMBER,</a:t>
            </a:r>
          </a:p>
          <a:p>
            <a:pPr lvl="1" indent="-209550">
              <a:lnSpc>
                <a:spcPct val="90000"/>
              </a:lnSpc>
              <a:buFontTx/>
              <a:buNone/>
            </a:pPr>
            <a:r>
              <a:rPr lang="en-US" altLang="zh-CN" sz="2400"/>
              <a:t>Dname VARCHAR(9) CONSTRAINT U1 </a:t>
            </a:r>
            <a:r>
              <a:rPr lang="en-US" altLang="zh-CN" sz="2400">
                <a:solidFill>
                  <a:srgbClr val="0066FF"/>
                </a:solidFill>
              </a:rPr>
              <a:t>UNIQUE</a:t>
            </a:r>
            <a:r>
              <a:rPr lang="en-US" altLang="zh-CN" sz="2400"/>
              <a:t>,</a:t>
            </a:r>
          </a:p>
          <a:p>
            <a:pPr lvl="1" indent="-209550">
              <a:lnSpc>
                <a:spcPct val="90000"/>
              </a:lnSpc>
              <a:buFontTx/>
              <a:buNone/>
            </a:pPr>
            <a:r>
              <a:rPr lang="en-US" altLang="zh-CN" sz="2400"/>
              <a:t>Loc VARCHAR(10),</a:t>
            </a:r>
          </a:p>
          <a:p>
            <a:pPr lvl="1" indent="-209550">
              <a:lnSpc>
                <a:spcPct val="90000"/>
              </a:lnSpc>
              <a:buFontTx/>
              <a:buNone/>
            </a:pPr>
            <a:r>
              <a:rPr lang="en-US" altLang="zh-CN" sz="2400"/>
              <a:t>CONSTRAINT PK_DEPT PRIMARY KEY (Deptno));</a:t>
            </a:r>
          </a:p>
          <a:p>
            <a:pPr lvl="1" indent="-209550">
              <a:lnSpc>
                <a:spcPct val="90000"/>
              </a:lnSpc>
              <a:buFontTx/>
              <a:buNone/>
            </a:pPr>
            <a:endParaRPr lang="en-US" altLang="zh-CN" sz="2400"/>
          </a:p>
          <a:p>
            <a:pPr lvl="1" indent="-209550">
              <a:lnSpc>
                <a:spcPct val="90000"/>
              </a:lnSpc>
              <a:buFontTx/>
              <a:buNone/>
            </a:pPr>
            <a:r>
              <a:rPr lang="zh-CN" altLang="en-US" sz="2400"/>
              <a:t>其中 </a:t>
            </a:r>
            <a:r>
              <a:rPr lang="en-US" altLang="zh-CN" sz="2400"/>
              <a:t>CONSTRAINT U1 UNIQUE </a:t>
            </a:r>
            <a:r>
              <a:rPr lang="zh-CN" altLang="en-US" sz="2400"/>
              <a:t>表示约束名为</a:t>
            </a:r>
            <a:r>
              <a:rPr lang="en-US" altLang="zh-CN" sz="2400"/>
              <a:t>U1</a:t>
            </a:r>
            <a:r>
              <a:rPr lang="zh-CN" altLang="en-US" sz="2400"/>
              <a:t>，</a:t>
            </a:r>
          </a:p>
          <a:p>
            <a:pPr lvl="1" indent="-209550">
              <a:lnSpc>
                <a:spcPct val="90000"/>
              </a:lnSpc>
              <a:buFontTx/>
              <a:buNone/>
            </a:pPr>
            <a:r>
              <a:rPr lang="zh-CN" altLang="en-US" sz="2400"/>
              <a:t>该约束要求</a:t>
            </a:r>
            <a:r>
              <a:rPr lang="en-US" altLang="zh-CN" sz="2400"/>
              <a:t>Dname</a:t>
            </a:r>
            <a:r>
              <a:rPr lang="zh-CN" altLang="en-US" sz="2400"/>
              <a:t>列值唯一。</a:t>
            </a:r>
          </a:p>
        </p:txBody>
      </p:sp>
      <p:sp>
        <p:nvSpPr>
          <p:cNvPr id="4" name="矩形 3">
            <a:extLst>
              <a:ext uri="{FF2B5EF4-FFF2-40B4-BE49-F238E27FC236}">
                <a16:creationId xmlns:a16="http://schemas.microsoft.com/office/drawing/2014/main" id="{5B4CE5C1-2109-466C-964E-9FF6FAAEAE4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DAB23FE-691A-400A-96E2-1E0D15DB698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D9DAF8AB-A726-4CEF-AC39-59CAB552206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665895573"/>
      </p:ext>
    </p:extLst>
  </p:cSld>
  <p:clrMapOvr>
    <a:masterClrMapping/>
  </p:clrMapOvr>
  <p:transition>
    <p:wip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a:extLst>
              <a:ext uri="{FF2B5EF4-FFF2-40B4-BE49-F238E27FC236}">
                <a16:creationId xmlns:a16="http://schemas.microsoft.com/office/drawing/2014/main" id="{9B65A953-0164-4652-B163-B5CAE254A52C}"/>
              </a:ext>
            </a:extLst>
          </p:cNvPr>
          <p:cNvSpPr>
            <a:spLocks noGrp="1" noChangeArrowheads="1"/>
          </p:cNvSpPr>
          <p:nvPr>
            <p:ph type="title"/>
          </p:nvPr>
        </p:nvSpPr>
        <p:spPr/>
        <p:txBody>
          <a:bodyPr/>
          <a:lstStyle/>
          <a:p>
            <a:r>
              <a:rPr lang="en-US" altLang="zh-CN" sz="3600"/>
              <a:t>ORACLE</a:t>
            </a:r>
            <a:r>
              <a:rPr lang="zh-CN" altLang="en-US" sz="3600"/>
              <a:t>中的用户定义的完整性（续）</a:t>
            </a:r>
          </a:p>
        </p:txBody>
      </p:sp>
      <p:sp>
        <p:nvSpPr>
          <p:cNvPr id="704515" name="Rectangle 3">
            <a:extLst>
              <a:ext uri="{FF2B5EF4-FFF2-40B4-BE49-F238E27FC236}">
                <a16:creationId xmlns:a16="http://schemas.microsoft.com/office/drawing/2014/main" id="{AF043BC6-C850-4746-B4E7-ABB999373E79}"/>
              </a:ext>
            </a:extLst>
          </p:cNvPr>
          <p:cNvSpPr>
            <a:spLocks noGrp="1" noChangeArrowheads="1"/>
          </p:cNvSpPr>
          <p:nvPr>
            <p:ph type="body" idx="1"/>
          </p:nvPr>
        </p:nvSpPr>
        <p:spPr/>
        <p:txBody>
          <a:bodyPr/>
          <a:lstStyle/>
          <a:p>
            <a:pPr>
              <a:lnSpc>
                <a:spcPct val="80000"/>
              </a:lnSpc>
              <a:buFont typeface="Monotype Sorts" pitchFamily="2" charset="2"/>
              <a:buNone/>
            </a:pPr>
            <a:r>
              <a:rPr lang="zh-CN" altLang="en-US" sz="2800"/>
              <a:t>例</a:t>
            </a:r>
            <a:r>
              <a:rPr lang="en-US" altLang="zh-CN" sz="2800"/>
              <a:t>2</a:t>
            </a:r>
            <a:r>
              <a:rPr lang="zh-CN" altLang="en-US" sz="2800"/>
              <a:t>： 建立学生登记表</a:t>
            </a:r>
            <a:r>
              <a:rPr lang="en-US" altLang="zh-CN" sz="2800"/>
              <a:t>Student</a:t>
            </a:r>
            <a:r>
              <a:rPr lang="zh-CN" altLang="en-US" sz="2800"/>
              <a:t>，要求学号在</a:t>
            </a:r>
          </a:p>
          <a:p>
            <a:pPr>
              <a:lnSpc>
                <a:spcPct val="80000"/>
              </a:lnSpc>
              <a:buFont typeface="Monotype Sorts" pitchFamily="2" charset="2"/>
              <a:buNone/>
            </a:pPr>
            <a:r>
              <a:rPr lang="zh-CN" altLang="en-US" sz="2800"/>
              <a:t>            </a:t>
            </a:r>
            <a:r>
              <a:rPr lang="en-US" altLang="zh-CN" sz="2800"/>
              <a:t>900000</a:t>
            </a:r>
            <a:r>
              <a:rPr lang="zh-CN" altLang="en-US" sz="2800"/>
              <a:t>至</a:t>
            </a:r>
            <a:r>
              <a:rPr lang="en-US" altLang="zh-CN" sz="2800"/>
              <a:t>999999</a:t>
            </a:r>
            <a:r>
              <a:rPr lang="zh-CN" altLang="en-US" sz="2800"/>
              <a:t>之间，年龄</a:t>
            </a:r>
            <a:r>
              <a:rPr lang="en-US" altLang="zh-CN" sz="2800"/>
              <a:t>&lt;29</a:t>
            </a:r>
            <a:r>
              <a:rPr lang="zh-CN" altLang="en-US" sz="2800"/>
              <a:t>，性别</a:t>
            </a:r>
          </a:p>
          <a:p>
            <a:pPr>
              <a:lnSpc>
                <a:spcPct val="80000"/>
              </a:lnSpc>
              <a:buFont typeface="Monotype Sorts" pitchFamily="2" charset="2"/>
              <a:buNone/>
            </a:pPr>
            <a:r>
              <a:rPr lang="zh-CN" altLang="en-US" sz="2800"/>
              <a:t>           只能是‘男’或‘女’，姓名非空</a:t>
            </a:r>
          </a:p>
          <a:p>
            <a:pPr>
              <a:lnSpc>
                <a:spcPct val="90000"/>
              </a:lnSpc>
              <a:buFont typeface="Monotype Sorts" pitchFamily="2" charset="2"/>
              <a:buNone/>
            </a:pPr>
            <a:endParaRPr lang="zh-CN" altLang="en-US" sz="2400"/>
          </a:p>
          <a:p>
            <a:pPr lvl="1">
              <a:lnSpc>
                <a:spcPct val="90000"/>
              </a:lnSpc>
              <a:buFontTx/>
              <a:buNone/>
            </a:pPr>
            <a:r>
              <a:rPr lang="en-US" altLang="zh-CN" sz="2000"/>
              <a:t>CREATE TABLE Student</a:t>
            </a:r>
          </a:p>
          <a:p>
            <a:pPr lvl="1">
              <a:lnSpc>
                <a:spcPct val="90000"/>
              </a:lnSpc>
              <a:buFontTx/>
              <a:buNone/>
            </a:pPr>
            <a:r>
              <a:rPr lang="en-US" altLang="zh-CN" sz="2000"/>
              <a:t>      (Sno    NUMBER(5)</a:t>
            </a:r>
          </a:p>
          <a:p>
            <a:pPr lvl="1">
              <a:lnSpc>
                <a:spcPct val="90000"/>
              </a:lnSpc>
              <a:buFontTx/>
              <a:buNone/>
            </a:pPr>
            <a:r>
              <a:rPr lang="en-US" altLang="zh-CN" sz="2000"/>
              <a:t>                    </a:t>
            </a:r>
            <a:r>
              <a:rPr lang="en-US" altLang="zh-CN" sz="2000">
                <a:solidFill>
                  <a:srgbClr val="0066FF"/>
                </a:solidFill>
              </a:rPr>
              <a:t>CONSTRAINT C1 CHECK </a:t>
            </a:r>
          </a:p>
          <a:p>
            <a:pPr lvl="1">
              <a:lnSpc>
                <a:spcPct val="90000"/>
              </a:lnSpc>
              <a:buFontTx/>
              <a:buNone/>
            </a:pPr>
            <a:r>
              <a:rPr lang="en-US" altLang="zh-CN" sz="2000">
                <a:solidFill>
                  <a:srgbClr val="0066FF"/>
                </a:solidFill>
              </a:rPr>
              <a:t>                    (Sno BETWEEN 10000 AND 99999),</a:t>
            </a:r>
            <a:endParaRPr lang="en-US" altLang="zh-CN" sz="2000"/>
          </a:p>
          <a:p>
            <a:pPr lvl="1">
              <a:lnSpc>
                <a:spcPct val="90000"/>
              </a:lnSpc>
              <a:buFontTx/>
              <a:buNone/>
            </a:pPr>
            <a:r>
              <a:rPr lang="en-US" altLang="zh-CN" sz="2000"/>
              <a:t>       Sname  VARCHAR(20) CONSTRAINT C2 NOT NULL,</a:t>
            </a:r>
          </a:p>
          <a:p>
            <a:pPr lvl="1">
              <a:lnSpc>
                <a:spcPct val="90000"/>
              </a:lnSpc>
              <a:buFontTx/>
              <a:buNone/>
            </a:pPr>
            <a:r>
              <a:rPr lang="en-US" altLang="zh-CN" sz="2000"/>
              <a:t>       Sage   NUMBER(3) </a:t>
            </a:r>
            <a:r>
              <a:rPr lang="en-US" altLang="zh-CN" sz="2000">
                <a:solidFill>
                  <a:srgbClr val="0066FF"/>
                </a:solidFill>
              </a:rPr>
              <a:t>CONSTRAINT C3  CHECK (Sage &lt; 29)</a:t>
            </a:r>
            <a:r>
              <a:rPr lang="en-US" altLang="zh-CN" sz="2000"/>
              <a:t>,</a:t>
            </a:r>
          </a:p>
          <a:p>
            <a:pPr lvl="1">
              <a:lnSpc>
                <a:spcPct val="90000"/>
              </a:lnSpc>
              <a:buFontTx/>
              <a:buNone/>
            </a:pPr>
            <a:r>
              <a:rPr lang="en-US" altLang="zh-CN" sz="2000"/>
              <a:t>       Ssex   VARCHAR(2)</a:t>
            </a:r>
          </a:p>
          <a:p>
            <a:pPr lvl="1">
              <a:lnSpc>
                <a:spcPct val="90000"/>
              </a:lnSpc>
              <a:buFontTx/>
              <a:buNone/>
            </a:pPr>
            <a:r>
              <a:rPr lang="en-US" altLang="zh-CN" sz="2000">
                <a:solidFill>
                  <a:srgbClr val="0066FF"/>
                </a:solidFill>
              </a:rPr>
              <a:t>                    CONSTRAINT C4 CHECK (Ssex IN ('</a:t>
            </a:r>
            <a:r>
              <a:rPr lang="zh-CN" altLang="en-US" sz="2000">
                <a:solidFill>
                  <a:srgbClr val="0066FF"/>
                </a:solidFill>
              </a:rPr>
              <a:t>男</a:t>
            </a:r>
            <a:r>
              <a:rPr lang="en-US" altLang="zh-CN" sz="2000">
                <a:solidFill>
                  <a:srgbClr val="0066FF"/>
                </a:solidFill>
              </a:rPr>
              <a:t>', '</a:t>
            </a:r>
            <a:r>
              <a:rPr lang="zh-CN" altLang="en-US" sz="2000">
                <a:solidFill>
                  <a:srgbClr val="0066FF"/>
                </a:solidFill>
              </a:rPr>
              <a:t>女</a:t>
            </a:r>
            <a:r>
              <a:rPr lang="en-US" altLang="zh-CN" sz="2000">
                <a:solidFill>
                  <a:srgbClr val="0066FF"/>
                </a:solidFill>
              </a:rPr>
              <a:t>')</a:t>
            </a:r>
            <a:r>
              <a:rPr lang="en-US" altLang="zh-CN" sz="2000"/>
              <a:t>);</a:t>
            </a:r>
          </a:p>
        </p:txBody>
      </p:sp>
      <p:sp>
        <p:nvSpPr>
          <p:cNvPr id="4" name="矩形 3">
            <a:extLst>
              <a:ext uri="{FF2B5EF4-FFF2-40B4-BE49-F238E27FC236}">
                <a16:creationId xmlns:a16="http://schemas.microsoft.com/office/drawing/2014/main" id="{B99A78F4-DABF-4CCE-A9EC-3C93E095E0C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D57E4C8-DA2C-42A6-8E52-167D808B2AC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63BA78F-A2EA-44C0-868C-834154EC258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733475458"/>
      </p:ext>
    </p:extLst>
  </p:cSld>
  <p:clrMapOvr>
    <a:masterClrMapping/>
  </p:clrMapOvr>
  <p:transition>
    <p:wip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931617AF-5759-4D7A-B7A1-D2784188FE87}"/>
              </a:ext>
            </a:extLst>
          </p:cNvPr>
          <p:cNvSpPr>
            <a:spLocks noGrp="1" noChangeArrowheads="1"/>
          </p:cNvSpPr>
          <p:nvPr>
            <p:ph type="title"/>
          </p:nvPr>
        </p:nvSpPr>
        <p:spPr/>
        <p:txBody>
          <a:bodyPr/>
          <a:lstStyle/>
          <a:p>
            <a:r>
              <a:rPr lang="en-US" altLang="zh-CN" sz="3600"/>
              <a:t>ORACLE</a:t>
            </a:r>
            <a:r>
              <a:rPr lang="zh-CN" altLang="en-US" sz="3600"/>
              <a:t>中的用户定义的完整性（续）</a:t>
            </a:r>
          </a:p>
        </p:txBody>
      </p:sp>
      <p:sp>
        <p:nvSpPr>
          <p:cNvPr id="705539" name="Rectangle 3">
            <a:extLst>
              <a:ext uri="{FF2B5EF4-FFF2-40B4-BE49-F238E27FC236}">
                <a16:creationId xmlns:a16="http://schemas.microsoft.com/office/drawing/2014/main" id="{FFBA1357-0559-4659-97B9-818937D2FC2F}"/>
              </a:ext>
            </a:extLst>
          </p:cNvPr>
          <p:cNvSpPr>
            <a:spLocks noGrp="1" noChangeArrowheads="1"/>
          </p:cNvSpPr>
          <p:nvPr>
            <p:ph type="body" idx="1"/>
          </p:nvPr>
        </p:nvSpPr>
        <p:spPr>
          <a:xfrm>
            <a:off x="990600" y="1828800"/>
            <a:ext cx="7924800" cy="4114800"/>
          </a:xfrm>
        </p:spPr>
        <p:txBody>
          <a:bodyPr/>
          <a:lstStyle/>
          <a:p>
            <a:pPr>
              <a:lnSpc>
                <a:spcPct val="90000"/>
              </a:lnSpc>
              <a:buFont typeface="Monotype Sorts" pitchFamily="2" charset="2"/>
              <a:buNone/>
            </a:pPr>
            <a:r>
              <a:rPr lang="zh-CN" altLang="en-US" sz="2400"/>
              <a:t>例</a:t>
            </a:r>
            <a:r>
              <a:rPr lang="en-US" altLang="zh-CN" sz="2400"/>
              <a:t>3 </a:t>
            </a:r>
            <a:r>
              <a:rPr lang="zh-CN" altLang="en-US" sz="2400"/>
              <a:t>：建立职工表</a:t>
            </a:r>
            <a:r>
              <a:rPr lang="en-US" altLang="zh-CN" sz="2400"/>
              <a:t>EMP</a:t>
            </a:r>
            <a:r>
              <a:rPr lang="zh-CN" altLang="en-US" sz="2400"/>
              <a:t>，要求每个职工的应发工资不得超过</a:t>
            </a:r>
            <a:r>
              <a:rPr lang="en-US" altLang="zh-CN" sz="2400"/>
              <a:t>3000</a:t>
            </a:r>
            <a:r>
              <a:rPr lang="zh-CN" altLang="en-US" sz="2400"/>
              <a:t>元。    应发工资实际上就是实发工资列</a:t>
            </a:r>
            <a:r>
              <a:rPr lang="en-US" altLang="zh-CN" sz="2400"/>
              <a:t>Sal</a:t>
            </a:r>
            <a:r>
              <a:rPr lang="zh-CN" altLang="en-US" sz="2400"/>
              <a:t>与扣除项</a:t>
            </a:r>
            <a:r>
              <a:rPr lang="en-US" altLang="zh-CN" sz="2400"/>
              <a:t>Deduct</a:t>
            </a:r>
            <a:r>
              <a:rPr lang="zh-CN" altLang="en-US" sz="2400"/>
              <a:t>之和。</a:t>
            </a:r>
          </a:p>
          <a:p>
            <a:pPr>
              <a:lnSpc>
                <a:spcPct val="90000"/>
              </a:lnSpc>
              <a:spcBef>
                <a:spcPct val="60000"/>
              </a:spcBef>
              <a:buFont typeface="Monotype Sorts" pitchFamily="2" charset="2"/>
              <a:buNone/>
            </a:pPr>
            <a:r>
              <a:rPr lang="zh-CN" altLang="en-US" sz="2400"/>
              <a:t>    </a:t>
            </a:r>
            <a:r>
              <a:rPr lang="en-US" altLang="zh-CN" sz="2400"/>
              <a:t>CREATE TABLE EMP</a:t>
            </a:r>
          </a:p>
          <a:p>
            <a:pPr>
              <a:lnSpc>
                <a:spcPct val="90000"/>
              </a:lnSpc>
              <a:buFont typeface="Monotype Sorts" pitchFamily="2" charset="2"/>
              <a:buNone/>
            </a:pPr>
            <a:r>
              <a:rPr lang="en-US" altLang="zh-CN" sz="2400"/>
              <a:t>       (Eno    NUMBER(4)</a:t>
            </a:r>
          </a:p>
          <a:p>
            <a:pPr>
              <a:lnSpc>
                <a:spcPct val="90000"/>
              </a:lnSpc>
              <a:buFont typeface="Monotype Sorts" pitchFamily="2" charset="2"/>
              <a:buNone/>
            </a:pPr>
            <a:r>
              <a:rPr lang="en-US" altLang="zh-CN" sz="2400"/>
              <a:t>        Ename  VARCHAR(10),</a:t>
            </a:r>
          </a:p>
          <a:p>
            <a:pPr>
              <a:lnSpc>
                <a:spcPct val="90000"/>
              </a:lnSpc>
              <a:buFont typeface="Monotype Sorts" pitchFamily="2" charset="2"/>
              <a:buNone/>
            </a:pPr>
            <a:r>
              <a:rPr lang="en-US" altLang="zh-CN" sz="2400"/>
              <a:t>        Job    VARCHAR(8),</a:t>
            </a:r>
          </a:p>
          <a:p>
            <a:pPr>
              <a:lnSpc>
                <a:spcPct val="90000"/>
              </a:lnSpc>
              <a:buFont typeface="Monotype Sorts" pitchFamily="2" charset="2"/>
              <a:buNone/>
            </a:pPr>
            <a:r>
              <a:rPr lang="en-US" altLang="zh-CN" sz="2400"/>
              <a:t>        Sal    NUMBER(7,2),</a:t>
            </a:r>
          </a:p>
          <a:p>
            <a:pPr>
              <a:lnSpc>
                <a:spcPct val="90000"/>
              </a:lnSpc>
              <a:buFont typeface="Monotype Sorts" pitchFamily="2" charset="2"/>
              <a:buNone/>
            </a:pPr>
            <a:r>
              <a:rPr lang="en-US" altLang="zh-CN" sz="2400"/>
              <a:t>        Deduct NUMBER(7,2)</a:t>
            </a:r>
          </a:p>
          <a:p>
            <a:pPr>
              <a:lnSpc>
                <a:spcPct val="90000"/>
              </a:lnSpc>
              <a:buFont typeface="Monotype Sorts" pitchFamily="2" charset="2"/>
              <a:buNone/>
            </a:pPr>
            <a:r>
              <a:rPr lang="en-US" altLang="zh-CN" sz="2400"/>
              <a:t>        Deptno NUMBER(2),</a:t>
            </a:r>
          </a:p>
          <a:p>
            <a:pPr>
              <a:lnSpc>
                <a:spcPct val="90000"/>
              </a:lnSpc>
              <a:buFont typeface="Monotype Sorts" pitchFamily="2" charset="2"/>
              <a:buNone/>
            </a:pPr>
            <a:r>
              <a:rPr lang="en-US" altLang="zh-CN" sz="2400">
                <a:solidFill>
                  <a:srgbClr val="0066FF"/>
                </a:solidFill>
              </a:rPr>
              <a:t>        CONSTRAINTS C1 CHECK (Sal + Deduct &lt;=3000)</a:t>
            </a:r>
            <a:r>
              <a:rPr lang="en-US" altLang="zh-CN" sz="2400"/>
              <a:t>);</a:t>
            </a:r>
          </a:p>
        </p:txBody>
      </p:sp>
      <p:sp>
        <p:nvSpPr>
          <p:cNvPr id="4" name="矩形 3">
            <a:extLst>
              <a:ext uri="{FF2B5EF4-FFF2-40B4-BE49-F238E27FC236}">
                <a16:creationId xmlns:a16="http://schemas.microsoft.com/office/drawing/2014/main" id="{31DEACA9-922C-43EA-A10F-0265E0F4FFE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1A0E7AE-6570-4CFA-A5A2-1BAEA17ADB6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09C0AE23-4A41-4BB4-9213-BE423AAF2A3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426370105"/>
      </p:ext>
    </p:extLst>
  </p:cSld>
  <p:clrMapOvr>
    <a:masterClrMapping/>
  </p:clrMapOvr>
  <p:transition>
    <p:wip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52390A20-55D3-423D-9807-E1B67C7EBDB6}"/>
              </a:ext>
            </a:extLst>
          </p:cNvPr>
          <p:cNvSpPr>
            <a:spLocks noGrp="1" noChangeArrowheads="1"/>
          </p:cNvSpPr>
          <p:nvPr>
            <p:ph type="title"/>
          </p:nvPr>
        </p:nvSpPr>
        <p:spPr/>
        <p:txBody>
          <a:bodyPr/>
          <a:lstStyle/>
          <a:p>
            <a:r>
              <a:rPr lang="en-US" altLang="zh-CN" sz="3600"/>
              <a:t>ORACLE</a:t>
            </a:r>
            <a:r>
              <a:rPr lang="zh-CN" altLang="en-US" sz="3600"/>
              <a:t>中的用户定义的完整性（续）</a:t>
            </a:r>
          </a:p>
        </p:txBody>
      </p:sp>
      <p:sp>
        <p:nvSpPr>
          <p:cNvPr id="706563" name="Rectangle 3">
            <a:extLst>
              <a:ext uri="{FF2B5EF4-FFF2-40B4-BE49-F238E27FC236}">
                <a16:creationId xmlns:a16="http://schemas.microsoft.com/office/drawing/2014/main" id="{D9421852-A76D-407F-ACBF-06EB54DF3E57}"/>
              </a:ext>
            </a:extLst>
          </p:cNvPr>
          <p:cNvSpPr>
            <a:spLocks noGrp="1" noChangeArrowheads="1"/>
          </p:cNvSpPr>
          <p:nvPr>
            <p:ph type="body" idx="1"/>
          </p:nvPr>
        </p:nvSpPr>
        <p:spPr/>
        <p:txBody>
          <a:bodyPr/>
          <a:lstStyle/>
          <a:p>
            <a:r>
              <a:rPr lang="en-US" altLang="zh-CN" sz="2400"/>
              <a:t>2. </a:t>
            </a:r>
            <a:r>
              <a:rPr lang="zh-CN" altLang="en-US" sz="2400"/>
              <a:t>通过触发器来定义用户的完整性规则</a:t>
            </a:r>
          </a:p>
          <a:p>
            <a:pPr lvl="1"/>
            <a:r>
              <a:rPr lang="zh-CN" altLang="en-US" sz="2400"/>
              <a:t>定义其它的完整性约束时，需要用数据库触发器（</a:t>
            </a:r>
            <a:r>
              <a:rPr lang="en-US" altLang="zh-CN" sz="2400"/>
              <a:t>Trigger</a:t>
            </a:r>
            <a:r>
              <a:rPr lang="zh-CN" altLang="en-US" sz="2400"/>
              <a:t>）来实现。</a:t>
            </a:r>
          </a:p>
          <a:p>
            <a:pPr lvl="1">
              <a:spcBef>
                <a:spcPct val="60000"/>
              </a:spcBef>
            </a:pPr>
            <a:r>
              <a:rPr lang="zh-CN" altLang="en-US" sz="2400"/>
              <a:t>数据库触发器是一类靠事件驱动的特殊过程，一旦由某个用户定义，任何用户对该数据的增、删、改操作均由服务器自动激活相应的触发子，在核心层进行集中的完整性控制。</a:t>
            </a:r>
          </a:p>
          <a:p>
            <a:pPr lvl="1">
              <a:spcBef>
                <a:spcPct val="60000"/>
              </a:spcBef>
            </a:pPr>
            <a:r>
              <a:rPr lang="zh-CN" altLang="en-US" sz="2400"/>
              <a:t>定义数据库触发器的语句</a:t>
            </a:r>
          </a:p>
          <a:p>
            <a:pPr lvl="1">
              <a:lnSpc>
                <a:spcPct val="80000"/>
              </a:lnSpc>
              <a:spcBef>
                <a:spcPct val="10000"/>
              </a:spcBef>
              <a:buFontTx/>
              <a:buNone/>
            </a:pPr>
            <a:r>
              <a:rPr lang="zh-CN" altLang="en-US" sz="2400"/>
              <a:t>      </a:t>
            </a:r>
            <a:r>
              <a:rPr lang="en-US" altLang="zh-CN" sz="2400"/>
              <a:t>CREATE  [OR  REPLACE]  TRIGGER</a:t>
            </a:r>
          </a:p>
        </p:txBody>
      </p:sp>
      <p:sp>
        <p:nvSpPr>
          <p:cNvPr id="4" name="矩形 3">
            <a:extLst>
              <a:ext uri="{FF2B5EF4-FFF2-40B4-BE49-F238E27FC236}">
                <a16:creationId xmlns:a16="http://schemas.microsoft.com/office/drawing/2014/main" id="{4186E278-A5CF-42A7-8BB4-3799A8DA1F0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FEA80DB-7C2D-4B74-84EE-909FDB7470F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847479F9-4265-4656-A383-D9C295C89C2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383073036"/>
      </p:ext>
    </p:extLst>
  </p:cSld>
  <p:clrMapOvr>
    <a:masterClrMapping/>
  </p:clrMapOvr>
  <p:transition>
    <p:wip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8898235A-978D-4A8C-8CF3-1D34F5044C62}"/>
              </a:ext>
            </a:extLst>
          </p:cNvPr>
          <p:cNvSpPr>
            <a:spLocks noGrp="1" noChangeArrowheads="1"/>
          </p:cNvSpPr>
          <p:nvPr>
            <p:ph type="title"/>
          </p:nvPr>
        </p:nvSpPr>
        <p:spPr/>
        <p:txBody>
          <a:bodyPr/>
          <a:lstStyle/>
          <a:p>
            <a:r>
              <a:rPr lang="en-US" altLang="zh-CN" sz="3600"/>
              <a:t>ORACLE</a:t>
            </a:r>
            <a:r>
              <a:rPr lang="zh-CN" altLang="en-US" sz="3600"/>
              <a:t>中的用户定义的完整性（续）</a:t>
            </a:r>
          </a:p>
        </p:txBody>
      </p:sp>
      <p:sp>
        <p:nvSpPr>
          <p:cNvPr id="707587" name="Rectangle 3">
            <a:extLst>
              <a:ext uri="{FF2B5EF4-FFF2-40B4-BE49-F238E27FC236}">
                <a16:creationId xmlns:a16="http://schemas.microsoft.com/office/drawing/2014/main" id="{54C3F06B-0086-4A0F-9703-52557AE7250B}"/>
              </a:ext>
            </a:extLst>
          </p:cNvPr>
          <p:cNvSpPr>
            <a:spLocks noGrp="1" noChangeArrowheads="1"/>
          </p:cNvSpPr>
          <p:nvPr>
            <p:ph type="body" idx="1"/>
          </p:nvPr>
        </p:nvSpPr>
        <p:spPr/>
        <p:txBody>
          <a:bodyPr/>
          <a:lstStyle/>
          <a:p>
            <a:pPr>
              <a:lnSpc>
                <a:spcPct val="160000"/>
              </a:lnSpc>
              <a:buFont typeface="Monotype Sorts" pitchFamily="2" charset="2"/>
              <a:buNone/>
            </a:pPr>
            <a:r>
              <a:rPr lang="zh-CN" altLang="en-US" sz="2800"/>
              <a:t>例</a:t>
            </a:r>
            <a:r>
              <a:rPr lang="en-US" altLang="zh-CN" sz="2800"/>
              <a:t>4</a:t>
            </a:r>
            <a:r>
              <a:rPr lang="zh-CN" altLang="en-US" sz="2800"/>
              <a:t>： 为教师表</a:t>
            </a:r>
            <a:r>
              <a:rPr lang="en-US" altLang="zh-CN" sz="2800"/>
              <a:t>Teacher</a:t>
            </a:r>
            <a:r>
              <a:rPr lang="zh-CN" altLang="en-US" sz="2800"/>
              <a:t>定义完整性规则“教授的工资不得低于</a:t>
            </a:r>
            <a:r>
              <a:rPr lang="en-US" altLang="zh-CN" sz="2800"/>
              <a:t>800</a:t>
            </a:r>
            <a:r>
              <a:rPr lang="zh-CN" altLang="en-US" sz="2800"/>
              <a:t>元，如果低于</a:t>
            </a:r>
            <a:r>
              <a:rPr lang="en-US" altLang="zh-CN" sz="2800"/>
              <a:t>800</a:t>
            </a:r>
            <a:r>
              <a:rPr lang="zh-CN" altLang="en-US" sz="2800"/>
              <a:t>元，自动改为</a:t>
            </a:r>
            <a:r>
              <a:rPr lang="en-US" altLang="zh-CN" sz="2800"/>
              <a:t>800</a:t>
            </a:r>
            <a:r>
              <a:rPr lang="zh-CN" altLang="en-US" sz="2800"/>
              <a:t>元”</a:t>
            </a:r>
          </a:p>
          <a:p>
            <a:pPr>
              <a:buFont typeface="Monotype Sorts" pitchFamily="2" charset="2"/>
              <a:buNone/>
            </a:pPr>
            <a:endParaRPr lang="zh-CN" altLang="en-US" sz="2800"/>
          </a:p>
          <a:p>
            <a:pPr>
              <a:buFont typeface="Monotype Sorts" pitchFamily="2" charset="2"/>
              <a:buNone/>
            </a:pPr>
            <a:r>
              <a:rPr lang="zh-CN" altLang="en-US" sz="2800"/>
              <a:t>   </a:t>
            </a:r>
            <a:endParaRPr lang="zh-CN" altLang="en-US" sz="2400"/>
          </a:p>
        </p:txBody>
      </p:sp>
      <p:sp>
        <p:nvSpPr>
          <p:cNvPr id="4" name="矩形 3">
            <a:extLst>
              <a:ext uri="{FF2B5EF4-FFF2-40B4-BE49-F238E27FC236}">
                <a16:creationId xmlns:a16="http://schemas.microsoft.com/office/drawing/2014/main" id="{C51CB14A-12E3-4ABF-AD32-A29321365B0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796CE87-0637-40C4-8799-02751172474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E5E587E2-2287-4413-880E-56AFB2ED960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995275062"/>
      </p:ext>
    </p:extLst>
  </p:cSld>
  <p:clrMapOvr>
    <a:masterClrMapping/>
  </p:clrMapOvr>
  <p:transition>
    <p:wip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49DA8BB2-0FBF-4A19-B109-E94D9859F48C}"/>
              </a:ext>
            </a:extLst>
          </p:cNvPr>
          <p:cNvSpPr>
            <a:spLocks noGrp="1" noChangeArrowheads="1"/>
          </p:cNvSpPr>
          <p:nvPr>
            <p:ph type="title"/>
          </p:nvPr>
        </p:nvSpPr>
        <p:spPr/>
        <p:txBody>
          <a:bodyPr/>
          <a:lstStyle/>
          <a:p>
            <a:r>
              <a:rPr lang="en-US" altLang="zh-CN" sz="3600"/>
              <a:t>ORACLE</a:t>
            </a:r>
            <a:r>
              <a:rPr lang="zh-CN" altLang="en-US" sz="3600"/>
              <a:t>中的用户定义的完整性（续）</a:t>
            </a:r>
          </a:p>
        </p:txBody>
      </p:sp>
      <p:sp>
        <p:nvSpPr>
          <p:cNvPr id="708611" name="Rectangle 3">
            <a:extLst>
              <a:ext uri="{FF2B5EF4-FFF2-40B4-BE49-F238E27FC236}">
                <a16:creationId xmlns:a16="http://schemas.microsoft.com/office/drawing/2014/main" id="{8D6FEC0B-D136-417A-B73C-DADD1B1B5B96}"/>
              </a:ext>
            </a:extLst>
          </p:cNvPr>
          <p:cNvSpPr>
            <a:spLocks noGrp="1" noChangeArrowheads="1"/>
          </p:cNvSpPr>
          <p:nvPr>
            <p:ph type="body" idx="1"/>
          </p:nvPr>
        </p:nvSpPr>
        <p:spPr>
          <a:xfrm>
            <a:off x="990600" y="1828800"/>
            <a:ext cx="8153400" cy="4114800"/>
          </a:xfrm>
        </p:spPr>
        <p:txBody>
          <a:bodyPr/>
          <a:lstStyle/>
          <a:p>
            <a:pPr>
              <a:buFont typeface="Monotype Sorts" pitchFamily="2" charset="2"/>
              <a:buNone/>
            </a:pPr>
            <a:r>
              <a:rPr lang="en-US" altLang="zh-CN" sz="2400"/>
              <a:t>CREATE TRIGGER UPDATE_SAL</a:t>
            </a:r>
          </a:p>
          <a:p>
            <a:pPr>
              <a:buFont typeface="Monotype Sorts" pitchFamily="2" charset="2"/>
              <a:buNone/>
            </a:pPr>
            <a:r>
              <a:rPr lang="en-US" altLang="zh-CN" sz="2400"/>
              <a:t>    BEFORE INSERT OR UPDATE OF Sal, Pos ON Teacher</a:t>
            </a:r>
          </a:p>
          <a:p>
            <a:pPr>
              <a:buFont typeface="Monotype Sorts" pitchFamily="2" charset="2"/>
              <a:buNone/>
            </a:pPr>
            <a:r>
              <a:rPr lang="en-US" altLang="zh-CN" sz="2400"/>
              <a:t>    FOR EACH ROW</a:t>
            </a:r>
          </a:p>
          <a:p>
            <a:pPr>
              <a:buFont typeface="Monotype Sorts" pitchFamily="2" charset="2"/>
              <a:buNone/>
            </a:pPr>
            <a:r>
              <a:rPr lang="en-US" altLang="zh-CN" sz="2400"/>
              <a:t>    WHEN (:new.Pos='</a:t>
            </a:r>
            <a:r>
              <a:rPr lang="zh-CN" altLang="en-US" sz="2400"/>
              <a:t>教授</a:t>
            </a:r>
            <a:r>
              <a:rPr lang="en-US" altLang="zh-CN" sz="2400"/>
              <a:t>')</a:t>
            </a:r>
          </a:p>
          <a:p>
            <a:pPr>
              <a:buFont typeface="Monotype Sorts" pitchFamily="2" charset="2"/>
              <a:buNone/>
            </a:pPr>
            <a:r>
              <a:rPr lang="en-US" altLang="zh-CN" sz="2400"/>
              <a:t>    BEGIN</a:t>
            </a:r>
          </a:p>
          <a:p>
            <a:pPr>
              <a:buFont typeface="Monotype Sorts" pitchFamily="2" charset="2"/>
              <a:buNone/>
            </a:pPr>
            <a:r>
              <a:rPr lang="en-US" altLang="zh-CN" sz="2400"/>
              <a:t>          IF :new.sal&lt;800 THEN</a:t>
            </a:r>
          </a:p>
          <a:p>
            <a:pPr>
              <a:buFont typeface="Monotype Sorts" pitchFamily="2" charset="2"/>
              <a:buNone/>
            </a:pPr>
            <a:r>
              <a:rPr lang="en-US" altLang="zh-CN" sz="2400"/>
              <a:t>               :new.Sal:=800;</a:t>
            </a:r>
          </a:p>
          <a:p>
            <a:pPr>
              <a:buFont typeface="Monotype Sorts" pitchFamily="2" charset="2"/>
              <a:buNone/>
            </a:pPr>
            <a:r>
              <a:rPr lang="en-US" altLang="zh-CN" sz="2400"/>
              <a:t>          END IF;</a:t>
            </a:r>
          </a:p>
          <a:p>
            <a:pPr>
              <a:buFont typeface="Monotype Sorts" pitchFamily="2" charset="2"/>
              <a:buNone/>
            </a:pPr>
            <a:r>
              <a:rPr lang="en-US" altLang="zh-CN" sz="2400"/>
              <a:t>    END;</a:t>
            </a:r>
          </a:p>
        </p:txBody>
      </p:sp>
      <p:sp>
        <p:nvSpPr>
          <p:cNvPr id="4" name="矩形 3">
            <a:extLst>
              <a:ext uri="{FF2B5EF4-FFF2-40B4-BE49-F238E27FC236}">
                <a16:creationId xmlns:a16="http://schemas.microsoft.com/office/drawing/2014/main" id="{0F4B4A0F-4C1E-46EC-AB62-A25FB9A7885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D477E74-E613-4BAA-96C1-70595AA89ACD}"/>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59803EB4-1729-4A9B-AD9B-44023295CEF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55170059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F16CB81-7D88-4445-A6F2-5BD8B3F684A2}"/>
              </a:ext>
            </a:extLst>
          </p:cNvPr>
          <p:cNvSpPr>
            <a:spLocks noGrp="1" noChangeArrowheads="1"/>
          </p:cNvSpPr>
          <p:nvPr>
            <p:ph type="title"/>
          </p:nvPr>
        </p:nvSpPr>
        <p:spPr/>
        <p:txBody>
          <a:bodyPr/>
          <a:lstStyle/>
          <a:p>
            <a:r>
              <a:rPr lang="en-US" altLang="zh-CN"/>
              <a:t>1. </a:t>
            </a:r>
            <a:r>
              <a:rPr lang="zh-CN" altLang="en-US"/>
              <a:t>用户标识与鉴定</a:t>
            </a:r>
          </a:p>
        </p:txBody>
      </p:sp>
      <p:sp>
        <p:nvSpPr>
          <p:cNvPr id="477187" name="Rectangle 3">
            <a:extLst>
              <a:ext uri="{FF2B5EF4-FFF2-40B4-BE49-F238E27FC236}">
                <a16:creationId xmlns:a16="http://schemas.microsoft.com/office/drawing/2014/main" id="{A9AB9635-6CD5-4FEB-B9E1-A91894B7C116}"/>
              </a:ext>
            </a:extLst>
          </p:cNvPr>
          <p:cNvSpPr>
            <a:spLocks noGrp="1" noChangeArrowheads="1"/>
          </p:cNvSpPr>
          <p:nvPr>
            <p:ph type="body" idx="1"/>
          </p:nvPr>
        </p:nvSpPr>
        <p:spPr>
          <a:xfrm>
            <a:off x="990600" y="1752600"/>
            <a:ext cx="7772400" cy="4114800"/>
          </a:xfrm>
        </p:spPr>
        <p:txBody>
          <a:bodyPr/>
          <a:lstStyle/>
          <a:p>
            <a:pPr>
              <a:lnSpc>
                <a:spcPct val="150000"/>
              </a:lnSpc>
            </a:pPr>
            <a:r>
              <a:rPr lang="zh-CN" altLang="en-US"/>
              <a:t>用户标识与鉴别（</a:t>
            </a:r>
            <a:r>
              <a:rPr lang="en-US" altLang="zh-CN"/>
              <a:t>Identification &amp;      </a:t>
            </a:r>
          </a:p>
          <a:p>
            <a:pPr>
              <a:lnSpc>
                <a:spcPct val="90000"/>
              </a:lnSpc>
              <a:buFont typeface="Monotype Sorts" pitchFamily="2" charset="2"/>
              <a:buNone/>
            </a:pPr>
            <a:r>
              <a:rPr lang="en-US" altLang="zh-CN"/>
              <a:t>                                   Authentication</a:t>
            </a:r>
            <a:r>
              <a:rPr lang="zh-CN" altLang="en-US"/>
              <a:t>）</a:t>
            </a:r>
          </a:p>
          <a:p>
            <a:pPr lvl="1">
              <a:lnSpc>
                <a:spcPct val="190000"/>
              </a:lnSpc>
            </a:pPr>
            <a:r>
              <a:rPr lang="zh-CN" altLang="en-US"/>
              <a:t>系统提供的最外层安全保护措施</a:t>
            </a:r>
          </a:p>
        </p:txBody>
      </p:sp>
      <p:sp>
        <p:nvSpPr>
          <p:cNvPr id="4" name="矩形 3">
            <a:extLst>
              <a:ext uri="{FF2B5EF4-FFF2-40B4-BE49-F238E27FC236}">
                <a16:creationId xmlns:a16="http://schemas.microsoft.com/office/drawing/2014/main" id="{B99E2C90-363E-4208-8532-85644294C8C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DBC3296-FC70-43B6-937F-55E5BD16746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71D27E54-8A6E-4F60-A79B-5956D4EA770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83590099"/>
      </p:ext>
    </p:extLst>
  </p:cSld>
  <p:clrMapOvr>
    <a:masterClrMapping/>
  </p:clrMapOvr>
  <p:transition>
    <p:wip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id="{20FEE997-B6ED-45A2-9D27-96A3DA2C73CD}"/>
              </a:ext>
            </a:extLst>
          </p:cNvPr>
          <p:cNvSpPr>
            <a:spLocks noGrp="1" noChangeArrowheads="1"/>
          </p:cNvSpPr>
          <p:nvPr>
            <p:ph type="title"/>
          </p:nvPr>
        </p:nvSpPr>
        <p:spPr/>
        <p:txBody>
          <a:bodyPr/>
          <a:lstStyle/>
          <a:p>
            <a:r>
              <a:rPr lang="zh-CN" altLang="en-US"/>
              <a:t>第</a:t>
            </a:r>
            <a:r>
              <a:rPr lang="en-US" altLang="zh-CN"/>
              <a:t>5</a:t>
            </a:r>
            <a:r>
              <a:rPr lang="zh-CN" altLang="en-US"/>
              <a:t>章 数据库安全</a:t>
            </a:r>
          </a:p>
        </p:txBody>
      </p:sp>
      <p:sp>
        <p:nvSpPr>
          <p:cNvPr id="709635" name="Rectangle 3">
            <a:extLst>
              <a:ext uri="{FF2B5EF4-FFF2-40B4-BE49-F238E27FC236}">
                <a16:creationId xmlns:a16="http://schemas.microsoft.com/office/drawing/2014/main" id="{97AAEE20-B3FE-443B-93D6-F9EB10D45541}"/>
              </a:ext>
            </a:extLst>
          </p:cNvPr>
          <p:cNvSpPr>
            <a:spLocks noGrp="1" noChangeArrowheads="1"/>
          </p:cNvSpPr>
          <p:nvPr>
            <p:ph type="body" idx="1"/>
          </p:nvPr>
        </p:nvSpPr>
        <p:spPr/>
        <p:txBody>
          <a:bodyPr/>
          <a:lstStyle/>
          <a:p>
            <a:r>
              <a:rPr lang="en-US" altLang="zh-CN"/>
              <a:t>5.1 </a:t>
            </a:r>
            <a:r>
              <a:rPr lang="zh-CN" altLang="en-US"/>
              <a:t>安全性</a:t>
            </a:r>
          </a:p>
          <a:p>
            <a:r>
              <a:rPr lang="en-US" altLang="zh-CN"/>
              <a:t>5.2 </a:t>
            </a:r>
            <a:r>
              <a:rPr lang="zh-CN" altLang="en-US"/>
              <a:t>完整性</a:t>
            </a:r>
          </a:p>
          <a:p>
            <a:r>
              <a:rPr lang="en-US" altLang="zh-CN">
                <a:solidFill>
                  <a:schemeClr val="accent2"/>
                </a:solidFill>
              </a:rPr>
              <a:t>5.3 </a:t>
            </a:r>
            <a:r>
              <a:rPr lang="zh-CN" altLang="en-US">
                <a:solidFill>
                  <a:schemeClr val="accent2"/>
                </a:solidFill>
              </a:rPr>
              <a:t>并发控制</a:t>
            </a:r>
          </a:p>
          <a:p>
            <a:r>
              <a:rPr lang="en-US" altLang="zh-CN"/>
              <a:t>5.4 </a:t>
            </a:r>
            <a:r>
              <a:rPr lang="zh-CN" altLang="en-US"/>
              <a:t>恢复</a:t>
            </a:r>
          </a:p>
          <a:p>
            <a:r>
              <a:rPr lang="en-US" altLang="zh-CN"/>
              <a:t>5.5 </a:t>
            </a:r>
            <a:r>
              <a:rPr lang="zh-CN" altLang="en-US"/>
              <a:t>数据库复制与数据库镜像</a:t>
            </a:r>
          </a:p>
        </p:txBody>
      </p:sp>
      <p:sp>
        <p:nvSpPr>
          <p:cNvPr id="4" name="矩形 3">
            <a:extLst>
              <a:ext uri="{FF2B5EF4-FFF2-40B4-BE49-F238E27FC236}">
                <a16:creationId xmlns:a16="http://schemas.microsoft.com/office/drawing/2014/main" id="{311244A9-8665-4CE5-BB0D-67B1C84FC0A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B1B6A12-CF72-4F94-8D39-6A022489E1C9}"/>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512E80C4-A20E-4A3E-AD36-B7055AD77ED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862191727"/>
      </p:ext>
    </p:extLst>
  </p:cSld>
  <p:clrMapOvr>
    <a:masterClrMapping/>
  </p:clrMapOvr>
  <p:transition>
    <p:wip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a:extLst>
              <a:ext uri="{FF2B5EF4-FFF2-40B4-BE49-F238E27FC236}">
                <a16:creationId xmlns:a16="http://schemas.microsoft.com/office/drawing/2014/main" id="{3AD3C1B7-BFF0-4A8D-A6A7-187A493AD17D}"/>
              </a:ext>
            </a:extLst>
          </p:cNvPr>
          <p:cNvSpPr>
            <a:spLocks noGrp="1" noChangeArrowheads="1"/>
          </p:cNvSpPr>
          <p:nvPr>
            <p:ph type="title"/>
          </p:nvPr>
        </p:nvSpPr>
        <p:spPr/>
        <p:txBody>
          <a:bodyPr/>
          <a:lstStyle/>
          <a:p>
            <a:r>
              <a:rPr lang="en-US" altLang="zh-CN"/>
              <a:t>5.3 </a:t>
            </a:r>
            <a:r>
              <a:rPr lang="zh-CN" altLang="en-US"/>
              <a:t>并发控制</a:t>
            </a:r>
            <a:endParaRPr lang="zh-CN" altLang="en-US">
              <a:ea typeface="黑体" panose="02010609060101010101" pitchFamily="49" charset="-122"/>
            </a:endParaRPr>
          </a:p>
        </p:txBody>
      </p:sp>
      <p:sp>
        <p:nvSpPr>
          <p:cNvPr id="710659" name="Rectangle 3">
            <a:extLst>
              <a:ext uri="{FF2B5EF4-FFF2-40B4-BE49-F238E27FC236}">
                <a16:creationId xmlns:a16="http://schemas.microsoft.com/office/drawing/2014/main" id="{84B7E847-F1DF-47B5-A040-AE5F2D3404C2}"/>
              </a:ext>
            </a:extLst>
          </p:cNvPr>
          <p:cNvSpPr>
            <a:spLocks noGrp="1" noChangeArrowheads="1"/>
          </p:cNvSpPr>
          <p:nvPr>
            <p:ph type="body" idx="1"/>
          </p:nvPr>
        </p:nvSpPr>
        <p:spPr/>
        <p:txBody>
          <a:bodyPr/>
          <a:lstStyle/>
          <a:p>
            <a:pPr algn="just">
              <a:lnSpc>
                <a:spcPct val="90000"/>
              </a:lnSpc>
            </a:pPr>
            <a:r>
              <a:rPr lang="zh-CN" altLang="en-US"/>
              <a:t>多事务执行方式</a:t>
            </a:r>
            <a:r>
              <a:rPr lang="en-US" altLang="zh-CN"/>
              <a:t>(1)</a:t>
            </a:r>
            <a:endParaRPr lang="en-US" altLang="zh-CN" sz="2800"/>
          </a:p>
          <a:p>
            <a:pPr lvl="1" algn="just">
              <a:spcBef>
                <a:spcPct val="50000"/>
              </a:spcBef>
            </a:pPr>
            <a:r>
              <a:rPr lang="zh-CN" altLang="en-US"/>
              <a:t>事务串行执行</a:t>
            </a:r>
          </a:p>
          <a:p>
            <a:pPr lvl="2" algn="just">
              <a:spcBef>
                <a:spcPct val="50000"/>
              </a:spcBef>
            </a:pPr>
            <a:r>
              <a:rPr lang="zh-CN" altLang="en-US" sz="2800"/>
              <a:t>每个时刻只有一个事务运行，其他事务必须等到这个事务结束以后方能运行</a:t>
            </a:r>
          </a:p>
          <a:p>
            <a:pPr lvl="2" algn="just">
              <a:spcBef>
                <a:spcPct val="50000"/>
              </a:spcBef>
            </a:pPr>
            <a:r>
              <a:rPr lang="zh-CN" altLang="en-US" sz="2800"/>
              <a:t>不能充分利用系统资源，发挥数据库共享资源的特点</a:t>
            </a:r>
          </a:p>
        </p:txBody>
      </p:sp>
      <p:sp>
        <p:nvSpPr>
          <p:cNvPr id="4" name="矩形 3">
            <a:extLst>
              <a:ext uri="{FF2B5EF4-FFF2-40B4-BE49-F238E27FC236}">
                <a16:creationId xmlns:a16="http://schemas.microsoft.com/office/drawing/2014/main" id="{8F4F2700-ADF9-40D2-B9E2-E209125D02D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61F3B12-C94D-468A-AC9F-487F5881398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B1FAE5A7-6B14-451B-9552-B0284DC73BC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507826669"/>
      </p:ext>
    </p:extLst>
  </p:cSld>
  <p:clrMapOvr>
    <a:masterClrMapping/>
  </p:clrMapOvr>
  <p:transition>
    <p:wip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87638851-2FDF-4877-A7C3-06C2DF03FB48}"/>
              </a:ext>
            </a:extLst>
          </p:cNvPr>
          <p:cNvSpPr>
            <a:spLocks noGrp="1" noChangeArrowheads="1"/>
          </p:cNvSpPr>
          <p:nvPr>
            <p:ph type="title"/>
          </p:nvPr>
        </p:nvSpPr>
        <p:spPr/>
        <p:txBody>
          <a:bodyPr/>
          <a:lstStyle/>
          <a:p>
            <a:r>
              <a:rPr lang="zh-CN" altLang="en-US"/>
              <a:t>并发控制（续）</a:t>
            </a:r>
            <a:endParaRPr lang="zh-CN" altLang="en-US">
              <a:ea typeface="黑体" panose="02010609060101010101" pitchFamily="49" charset="-122"/>
            </a:endParaRPr>
          </a:p>
        </p:txBody>
      </p:sp>
      <p:sp>
        <p:nvSpPr>
          <p:cNvPr id="711683" name="Rectangle 3">
            <a:extLst>
              <a:ext uri="{FF2B5EF4-FFF2-40B4-BE49-F238E27FC236}">
                <a16:creationId xmlns:a16="http://schemas.microsoft.com/office/drawing/2014/main" id="{8E8B4372-2FD3-4DF5-AAE8-B28A9475982A}"/>
              </a:ext>
            </a:extLst>
          </p:cNvPr>
          <p:cNvSpPr>
            <a:spLocks noGrp="1" noChangeArrowheads="1"/>
          </p:cNvSpPr>
          <p:nvPr>
            <p:ph type="body" idx="1"/>
          </p:nvPr>
        </p:nvSpPr>
        <p:spPr/>
        <p:txBody>
          <a:bodyPr/>
          <a:lstStyle/>
          <a:p>
            <a:pPr algn="just">
              <a:lnSpc>
                <a:spcPct val="90000"/>
              </a:lnSpc>
            </a:pPr>
            <a:r>
              <a:rPr lang="zh-CN" altLang="en-US"/>
              <a:t>多事务执行方式</a:t>
            </a:r>
            <a:r>
              <a:rPr lang="en-US" altLang="zh-CN"/>
              <a:t>(2)</a:t>
            </a:r>
            <a:endParaRPr lang="en-US" altLang="zh-CN" sz="2800"/>
          </a:p>
          <a:p>
            <a:pPr lvl="1" algn="just">
              <a:lnSpc>
                <a:spcPct val="110000"/>
              </a:lnSpc>
              <a:spcBef>
                <a:spcPct val="50000"/>
              </a:spcBef>
            </a:pPr>
            <a:r>
              <a:rPr lang="zh-CN" altLang="en-US"/>
              <a:t>交叉并发方式（</a:t>
            </a:r>
            <a:r>
              <a:rPr lang="en-US" altLang="zh-CN"/>
              <a:t>interleaved concurrency</a:t>
            </a:r>
            <a:r>
              <a:rPr lang="zh-CN" altLang="en-US"/>
              <a:t>）</a:t>
            </a:r>
          </a:p>
          <a:p>
            <a:pPr lvl="2" algn="just">
              <a:lnSpc>
                <a:spcPct val="110000"/>
              </a:lnSpc>
              <a:spcBef>
                <a:spcPct val="50000"/>
              </a:spcBef>
            </a:pPr>
            <a:r>
              <a:rPr lang="zh-CN" altLang="en-US" sz="2800"/>
              <a:t>事务的并行执行是这些并行事务的并行操作轮流交叉运行</a:t>
            </a:r>
          </a:p>
          <a:p>
            <a:pPr lvl="2" algn="just">
              <a:lnSpc>
                <a:spcPct val="110000"/>
              </a:lnSpc>
              <a:spcBef>
                <a:spcPct val="50000"/>
              </a:spcBef>
            </a:pPr>
            <a:r>
              <a:rPr lang="zh-CN" altLang="en-US" sz="2800"/>
              <a:t>是单处理机系统中的并发方式，能够减少处理机的空闲时间，提高系统的效率</a:t>
            </a:r>
          </a:p>
        </p:txBody>
      </p:sp>
      <p:sp>
        <p:nvSpPr>
          <p:cNvPr id="4" name="矩形 3">
            <a:extLst>
              <a:ext uri="{FF2B5EF4-FFF2-40B4-BE49-F238E27FC236}">
                <a16:creationId xmlns:a16="http://schemas.microsoft.com/office/drawing/2014/main" id="{4880A216-E1F6-4EE6-8718-629AD101C32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A82133C-3BA4-48C5-B987-5E065E91510B}"/>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8AFD1D8-83D1-40AB-BFB4-49493B88511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534186877"/>
      </p:ext>
    </p:extLst>
  </p:cSld>
  <p:clrMapOvr>
    <a:masterClrMapping/>
  </p:clrMapOvr>
  <p:transition>
    <p:wip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a:extLst>
              <a:ext uri="{FF2B5EF4-FFF2-40B4-BE49-F238E27FC236}">
                <a16:creationId xmlns:a16="http://schemas.microsoft.com/office/drawing/2014/main" id="{CD908B0A-40D7-4D25-B45A-256897AF35CC}"/>
              </a:ext>
            </a:extLst>
          </p:cNvPr>
          <p:cNvSpPr>
            <a:spLocks noGrp="1" noChangeArrowheads="1"/>
          </p:cNvSpPr>
          <p:nvPr>
            <p:ph type="title"/>
          </p:nvPr>
        </p:nvSpPr>
        <p:spPr/>
        <p:txBody>
          <a:bodyPr/>
          <a:lstStyle/>
          <a:p>
            <a:r>
              <a:rPr lang="zh-CN" altLang="en-US"/>
              <a:t>并发控制（续）</a:t>
            </a:r>
          </a:p>
        </p:txBody>
      </p:sp>
      <p:sp>
        <p:nvSpPr>
          <p:cNvPr id="712707" name="Rectangle 3">
            <a:extLst>
              <a:ext uri="{FF2B5EF4-FFF2-40B4-BE49-F238E27FC236}">
                <a16:creationId xmlns:a16="http://schemas.microsoft.com/office/drawing/2014/main" id="{74B1D67D-18A3-448D-B408-0C4B2B20D2D7}"/>
              </a:ext>
            </a:extLst>
          </p:cNvPr>
          <p:cNvSpPr>
            <a:spLocks noGrp="1" noChangeArrowheads="1"/>
          </p:cNvSpPr>
          <p:nvPr>
            <p:ph type="body" idx="1"/>
          </p:nvPr>
        </p:nvSpPr>
        <p:spPr/>
        <p:txBody>
          <a:bodyPr/>
          <a:lstStyle/>
          <a:p>
            <a:pPr algn="just"/>
            <a:r>
              <a:rPr lang="zh-CN" altLang="en-US"/>
              <a:t>多事务执行方式</a:t>
            </a:r>
            <a:r>
              <a:rPr lang="en-US" altLang="zh-CN"/>
              <a:t>(3)</a:t>
            </a:r>
          </a:p>
          <a:p>
            <a:pPr lvl="1" algn="just">
              <a:lnSpc>
                <a:spcPct val="110000"/>
              </a:lnSpc>
              <a:spcBef>
                <a:spcPct val="50000"/>
              </a:spcBef>
            </a:pPr>
            <a:r>
              <a:rPr lang="zh-CN" altLang="en-US"/>
              <a:t>同时并发方式（</a:t>
            </a:r>
            <a:r>
              <a:rPr lang="en-US" altLang="zh-CN"/>
              <a:t>simultaneous  concurrency</a:t>
            </a:r>
            <a:r>
              <a:rPr lang="zh-CN" altLang="en-US"/>
              <a:t>）</a:t>
            </a:r>
          </a:p>
          <a:p>
            <a:pPr lvl="2" algn="just">
              <a:spcBef>
                <a:spcPct val="50000"/>
              </a:spcBef>
            </a:pPr>
            <a:r>
              <a:rPr lang="zh-CN" altLang="en-US" sz="2800"/>
              <a:t>多处理机系统中，每个处理机可以运行一个事务，多个处理机可以同时运行多个事务，实现多个事务真正的并行运行</a:t>
            </a:r>
          </a:p>
          <a:p>
            <a:pPr lvl="2" algn="just">
              <a:spcBef>
                <a:spcPct val="50000"/>
              </a:spcBef>
            </a:pPr>
            <a:r>
              <a:rPr lang="zh-CN" altLang="en-US" sz="2800"/>
              <a:t>最理想的并发方式，但受制于硬件环境</a:t>
            </a:r>
          </a:p>
        </p:txBody>
      </p:sp>
      <p:sp>
        <p:nvSpPr>
          <p:cNvPr id="4" name="矩形 3">
            <a:extLst>
              <a:ext uri="{FF2B5EF4-FFF2-40B4-BE49-F238E27FC236}">
                <a16:creationId xmlns:a16="http://schemas.microsoft.com/office/drawing/2014/main" id="{C4DCCE54-E09D-4F4B-BCD5-CC5D4D0A12E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BACFF15-0DDB-4E6B-B956-F6FF9912830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E14461D4-A38E-40FA-9BB4-CDB5A91BF55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103911666"/>
      </p:ext>
    </p:extLst>
  </p:cSld>
  <p:clrMapOvr>
    <a:masterClrMapping/>
  </p:clrMapOvr>
  <p:transition>
    <p:wip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a:extLst>
              <a:ext uri="{FF2B5EF4-FFF2-40B4-BE49-F238E27FC236}">
                <a16:creationId xmlns:a16="http://schemas.microsoft.com/office/drawing/2014/main" id="{D6B39A40-6B06-4EC8-98CB-8C789943E70C}"/>
              </a:ext>
            </a:extLst>
          </p:cNvPr>
          <p:cNvSpPr>
            <a:spLocks noGrp="1" noChangeArrowheads="1"/>
          </p:cNvSpPr>
          <p:nvPr>
            <p:ph type="title"/>
          </p:nvPr>
        </p:nvSpPr>
        <p:spPr/>
        <p:txBody>
          <a:bodyPr/>
          <a:lstStyle/>
          <a:p>
            <a:r>
              <a:rPr lang="zh-CN" altLang="en-US"/>
              <a:t>并发控制（续）</a:t>
            </a:r>
          </a:p>
        </p:txBody>
      </p:sp>
      <p:sp>
        <p:nvSpPr>
          <p:cNvPr id="713731" name="Rectangle 3">
            <a:extLst>
              <a:ext uri="{FF2B5EF4-FFF2-40B4-BE49-F238E27FC236}">
                <a16:creationId xmlns:a16="http://schemas.microsoft.com/office/drawing/2014/main" id="{96A84A4B-185A-4980-AD8D-B3ADD774A580}"/>
              </a:ext>
            </a:extLst>
          </p:cNvPr>
          <p:cNvSpPr>
            <a:spLocks noGrp="1" noChangeArrowheads="1"/>
          </p:cNvSpPr>
          <p:nvPr>
            <p:ph type="body" idx="1"/>
          </p:nvPr>
        </p:nvSpPr>
        <p:spPr/>
        <p:txBody>
          <a:bodyPr/>
          <a:lstStyle/>
          <a:p>
            <a:pPr algn="just"/>
            <a:r>
              <a:rPr lang="zh-CN" altLang="en-US"/>
              <a:t>事务并发执行带来的问题</a:t>
            </a:r>
            <a:endParaRPr lang="zh-CN" altLang="en-US" sz="3600"/>
          </a:p>
          <a:p>
            <a:pPr lvl="1" algn="just">
              <a:spcBef>
                <a:spcPct val="60000"/>
              </a:spcBef>
            </a:pPr>
            <a:r>
              <a:rPr lang="zh-CN" altLang="en-US"/>
              <a:t>对多用户并发存取同一数据的操作不加控制可能会存取和存储不正确的数据，破坏事务的隔离性和数据库的一致性</a:t>
            </a:r>
          </a:p>
          <a:p>
            <a:pPr lvl="1" algn="just">
              <a:spcBef>
                <a:spcPct val="60000"/>
              </a:spcBef>
            </a:pPr>
            <a:r>
              <a:rPr lang="en-US" altLang="zh-CN"/>
              <a:t>DBMS</a:t>
            </a:r>
            <a:r>
              <a:rPr lang="zh-CN" altLang="en-US"/>
              <a:t>必须提供并发控制机制</a:t>
            </a:r>
          </a:p>
          <a:p>
            <a:pPr lvl="1" algn="just">
              <a:spcBef>
                <a:spcPct val="60000"/>
              </a:spcBef>
            </a:pPr>
            <a:r>
              <a:rPr lang="zh-CN" altLang="en-US"/>
              <a:t>并发控制机制是衡量一个</a:t>
            </a:r>
            <a:r>
              <a:rPr lang="en-US" altLang="zh-CN"/>
              <a:t>DBMS</a:t>
            </a:r>
            <a:r>
              <a:rPr lang="zh-CN" altLang="en-US"/>
              <a:t>性能的重要标志之一</a:t>
            </a:r>
          </a:p>
        </p:txBody>
      </p:sp>
      <p:sp>
        <p:nvSpPr>
          <p:cNvPr id="4" name="矩形 3">
            <a:extLst>
              <a:ext uri="{FF2B5EF4-FFF2-40B4-BE49-F238E27FC236}">
                <a16:creationId xmlns:a16="http://schemas.microsoft.com/office/drawing/2014/main" id="{D159E496-F488-4B2E-B97F-E8A4FC61D18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B615210-1045-49EF-B5B8-40F507E97C32}"/>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659FEAF3-9B45-4387-8209-339A1DC2F40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72822027"/>
      </p:ext>
    </p:extLst>
  </p:cSld>
  <p:clrMapOvr>
    <a:masterClrMapping/>
  </p:clrMapOvr>
  <p:transition>
    <p:wip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F43F77E3-70B2-4E6C-A377-69AA1598060B}"/>
              </a:ext>
            </a:extLst>
          </p:cNvPr>
          <p:cNvSpPr>
            <a:spLocks noGrp="1" noChangeArrowheads="1"/>
          </p:cNvSpPr>
          <p:nvPr>
            <p:ph type="title"/>
          </p:nvPr>
        </p:nvSpPr>
        <p:spPr/>
        <p:txBody>
          <a:bodyPr/>
          <a:lstStyle/>
          <a:p>
            <a:r>
              <a:rPr lang="en-US" altLang="zh-CN"/>
              <a:t>5.3 </a:t>
            </a:r>
            <a:r>
              <a:rPr lang="zh-CN" altLang="en-US"/>
              <a:t>并发控制</a:t>
            </a:r>
          </a:p>
        </p:txBody>
      </p:sp>
      <p:sp>
        <p:nvSpPr>
          <p:cNvPr id="714755" name="Rectangle 3">
            <a:extLst>
              <a:ext uri="{FF2B5EF4-FFF2-40B4-BE49-F238E27FC236}">
                <a16:creationId xmlns:a16="http://schemas.microsoft.com/office/drawing/2014/main" id="{F3527FFB-E4F4-4424-A6B2-72CA19511482}"/>
              </a:ext>
            </a:extLst>
          </p:cNvPr>
          <p:cNvSpPr>
            <a:spLocks noGrp="1" noChangeArrowheads="1"/>
          </p:cNvSpPr>
          <p:nvPr>
            <p:ph type="body" idx="1"/>
          </p:nvPr>
        </p:nvSpPr>
        <p:spPr/>
        <p:txBody>
          <a:bodyPr/>
          <a:lstStyle/>
          <a:p>
            <a:pPr algn="just">
              <a:buFont typeface="Monotype Sorts" pitchFamily="2" charset="2"/>
              <a:buNone/>
            </a:pPr>
            <a:r>
              <a:rPr lang="en-US" altLang="zh-CN"/>
              <a:t>5.3.1  </a:t>
            </a:r>
            <a:r>
              <a:rPr lang="zh-CN" altLang="en-US"/>
              <a:t>并发控制概述</a:t>
            </a:r>
          </a:p>
          <a:p>
            <a:pPr algn="just">
              <a:buFont typeface="Monotype Sorts" pitchFamily="2" charset="2"/>
              <a:buNone/>
            </a:pPr>
            <a:r>
              <a:rPr lang="en-US" altLang="zh-CN"/>
              <a:t>5.3.2  </a:t>
            </a:r>
            <a:r>
              <a:rPr lang="zh-CN" altLang="en-US"/>
              <a:t>并发操作的调度</a:t>
            </a:r>
          </a:p>
          <a:p>
            <a:pPr algn="just">
              <a:buFont typeface="Monotype Sorts" pitchFamily="2" charset="2"/>
              <a:buNone/>
            </a:pPr>
            <a:r>
              <a:rPr lang="en-US" altLang="zh-CN"/>
              <a:t>5.3.3  </a:t>
            </a:r>
            <a:r>
              <a:rPr lang="zh-CN" altLang="en-US"/>
              <a:t>封锁</a:t>
            </a:r>
          </a:p>
          <a:p>
            <a:pPr algn="just">
              <a:buFont typeface="Monotype Sorts" pitchFamily="2" charset="2"/>
              <a:buNone/>
            </a:pPr>
            <a:r>
              <a:rPr lang="en-US" altLang="zh-CN"/>
              <a:t>5.3.4  </a:t>
            </a:r>
            <a:r>
              <a:rPr lang="zh-CN" altLang="en-US"/>
              <a:t>死锁和活锁</a:t>
            </a:r>
          </a:p>
          <a:p>
            <a:pPr algn="just">
              <a:buFont typeface="Monotype Sorts" pitchFamily="2" charset="2"/>
              <a:buNone/>
            </a:pPr>
            <a:r>
              <a:rPr lang="en-US" altLang="zh-CN"/>
              <a:t>5.3.5  Oracle</a:t>
            </a:r>
            <a:r>
              <a:rPr lang="zh-CN" altLang="en-US"/>
              <a:t>的并发控制</a:t>
            </a:r>
          </a:p>
        </p:txBody>
      </p:sp>
      <p:sp>
        <p:nvSpPr>
          <p:cNvPr id="4" name="矩形 3">
            <a:extLst>
              <a:ext uri="{FF2B5EF4-FFF2-40B4-BE49-F238E27FC236}">
                <a16:creationId xmlns:a16="http://schemas.microsoft.com/office/drawing/2014/main" id="{9F14379D-7A5A-4EA2-BB73-9112D785C39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88B8226-556F-41DA-AE45-8749455792C0}"/>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F7C65B8C-AA60-4DFB-AACA-77FFCF74B35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920204100"/>
      </p:ext>
    </p:extLst>
  </p:cSld>
  <p:clrMapOvr>
    <a:masterClrMapping/>
  </p:clrMapOvr>
  <p:transition>
    <p:wip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a:extLst>
              <a:ext uri="{FF2B5EF4-FFF2-40B4-BE49-F238E27FC236}">
                <a16:creationId xmlns:a16="http://schemas.microsoft.com/office/drawing/2014/main" id="{B5EC0B16-561C-464C-8157-CE3A341EB272}"/>
              </a:ext>
            </a:extLst>
          </p:cNvPr>
          <p:cNvSpPr>
            <a:spLocks noGrp="1" noChangeArrowheads="1"/>
          </p:cNvSpPr>
          <p:nvPr>
            <p:ph type="title"/>
          </p:nvPr>
        </p:nvSpPr>
        <p:spPr/>
        <p:txBody>
          <a:bodyPr/>
          <a:lstStyle/>
          <a:p>
            <a:r>
              <a:rPr lang="en-US" altLang="zh-CN"/>
              <a:t>5.3 </a:t>
            </a:r>
            <a:r>
              <a:rPr lang="zh-CN" altLang="en-US"/>
              <a:t>并发控制</a:t>
            </a:r>
          </a:p>
        </p:txBody>
      </p:sp>
      <p:sp>
        <p:nvSpPr>
          <p:cNvPr id="715779" name="Rectangle 3">
            <a:extLst>
              <a:ext uri="{FF2B5EF4-FFF2-40B4-BE49-F238E27FC236}">
                <a16:creationId xmlns:a16="http://schemas.microsoft.com/office/drawing/2014/main" id="{2B2534FF-47C1-4592-9E75-679CB198DE11}"/>
              </a:ext>
            </a:extLst>
          </p:cNvPr>
          <p:cNvSpPr>
            <a:spLocks noGrp="1" noChangeArrowheads="1"/>
          </p:cNvSpPr>
          <p:nvPr>
            <p:ph type="body" idx="1"/>
          </p:nvPr>
        </p:nvSpPr>
        <p:spPr/>
        <p:txBody>
          <a:bodyPr/>
          <a:lstStyle/>
          <a:p>
            <a:pPr algn="just">
              <a:buFont typeface="Monotype Sorts" pitchFamily="2" charset="2"/>
              <a:buNone/>
            </a:pPr>
            <a:r>
              <a:rPr lang="en-US" altLang="zh-CN">
                <a:solidFill>
                  <a:schemeClr val="accent2"/>
                </a:solidFill>
              </a:rPr>
              <a:t>5.3.1  </a:t>
            </a:r>
            <a:r>
              <a:rPr lang="zh-CN" altLang="en-US">
                <a:solidFill>
                  <a:schemeClr val="accent2"/>
                </a:solidFill>
              </a:rPr>
              <a:t>并发控制概述</a:t>
            </a:r>
          </a:p>
          <a:p>
            <a:pPr algn="just">
              <a:buFont typeface="Monotype Sorts" pitchFamily="2" charset="2"/>
              <a:buNone/>
            </a:pPr>
            <a:r>
              <a:rPr lang="en-US" altLang="zh-CN"/>
              <a:t>5.3.2  </a:t>
            </a:r>
            <a:r>
              <a:rPr lang="zh-CN" altLang="en-US"/>
              <a:t>并发操作的调度</a:t>
            </a:r>
          </a:p>
          <a:p>
            <a:pPr algn="just">
              <a:buFont typeface="Monotype Sorts" pitchFamily="2" charset="2"/>
              <a:buNone/>
            </a:pPr>
            <a:r>
              <a:rPr lang="en-US" altLang="zh-CN"/>
              <a:t>5.3.3  </a:t>
            </a:r>
            <a:r>
              <a:rPr lang="zh-CN" altLang="en-US"/>
              <a:t>封锁</a:t>
            </a:r>
          </a:p>
          <a:p>
            <a:pPr algn="just">
              <a:buFont typeface="Monotype Sorts" pitchFamily="2" charset="2"/>
              <a:buNone/>
            </a:pPr>
            <a:r>
              <a:rPr lang="en-US" altLang="zh-CN"/>
              <a:t>5.3.4  </a:t>
            </a:r>
            <a:r>
              <a:rPr lang="zh-CN" altLang="en-US"/>
              <a:t>死锁和活锁</a:t>
            </a:r>
          </a:p>
          <a:p>
            <a:pPr algn="just">
              <a:buFont typeface="Monotype Sorts" pitchFamily="2" charset="2"/>
              <a:buNone/>
            </a:pPr>
            <a:r>
              <a:rPr lang="en-US" altLang="zh-CN"/>
              <a:t>5.3.5  Oracle</a:t>
            </a:r>
            <a:r>
              <a:rPr lang="zh-CN" altLang="en-US"/>
              <a:t>的并发控制</a:t>
            </a:r>
          </a:p>
        </p:txBody>
      </p:sp>
      <p:sp>
        <p:nvSpPr>
          <p:cNvPr id="4" name="矩形 3">
            <a:extLst>
              <a:ext uri="{FF2B5EF4-FFF2-40B4-BE49-F238E27FC236}">
                <a16:creationId xmlns:a16="http://schemas.microsoft.com/office/drawing/2014/main" id="{90D00233-5CDF-4A36-994E-D8DB0D8D87E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3DDCE98-9EE6-4FBD-AC2C-C7DFEA70E88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B8D291EB-E261-4B19-81FA-6B97DFD8C54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354585775"/>
      </p:ext>
    </p:extLst>
  </p:cSld>
  <p:clrMapOvr>
    <a:masterClrMapping/>
  </p:clrMapOvr>
  <p:transition>
    <p:wip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a:extLst>
              <a:ext uri="{FF2B5EF4-FFF2-40B4-BE49-F238E27FC236}">
                <a16:creationId xmlns:a16="http://schemas.microsoft.com/office/drawing/2014/main" id="{F0395B94-C2FC-40C1-AB85-855F56B1B1AE}"/>
              </a:ext>
            </a:extLst>
          </p:cNvPr>
          <p:cNvSpPr>
            <a:spLocks noGrp="1" noChangeArrowheads="1"/>
          </p:cNvSpPr>
          <p:nvPr>
            <p:ph type="title"/>
          </p:nvPr>
        </p:nvSpPr>
        <p:spPr/>
        <p:txBody>
          <a:bodyPr/>
          <a:lstStyle/>
          <a:p>
            <a:r>
              <a:rPr lang="en-US" altLang="zh-CN">
                <a:latin typeface="宋体" panose="02010600030101010101" pitchFamily="2" charset="-122"/>
              </a:rPr>
              <a:t>5.3.1 </a:t>
            </a:r>
            <a:r>
              <a:rPr lang="zh-CN" altLang="en-US">
                <a:latin typeface="宋体" panose="02010600030101010101" pitchFamily="2" charset="-122"/>
              </a:rPr>
              <a:t>并发控制概述</a:t>
            </a:r>
            <a:endParaRPr lang="zh-CN" altLang="en-US">
              <a:ea typeface="黑体" panose="02010609060101010101" pitchFamily="49" charset="-122"/>
            </a:endParaRPr>
          </a:p>
        </p:txBody>
      </p:sp>
      <p:sp>
        <p:nvSpPr>
          <p:cNvPr id="716803" name="Rectangle 3">
            <a:extLst>
              <a:ext uri="{FF2B5EF4-FFF2-40B4-BE49-F238E27FC236}">
                <a16:creationId xmlns:a16="http://schemas.microsoft.com/office/drawing/2014/main" id="{015EB97F-2D10-46BD-B362-662C78C45898}"/>
              </a:ext>
            </a:extLst>
          </p:cNvPr>
          <p:cNvSpPr>
            <a:spLocks noGrp="1" noChangeArrowheads="1"/>
          </p:cNvSpPr>
          <p:nvPr>
            <p:ph type="body" idx="1"/>
          </p:nvPr>
        </p:nvSpPr>
        <p:spPr/>
        <p:txBody>
          <a:bodyPr/>
          <a:lstStyle/>
          <a:p>
            <a:pPr algn="just"/>
            <a:r>
              <a:rPr lang="en-US" altLang="zh-CN" sz="3600"/>
              <a:t>1. </a:t>
            </a:r>
            <a:r>
              <a:rPr lang="zh-CN" altLang="en-US" sz="3600"/>
              <a:t>并发控制的单位</a:t>
            </a:r>
            <a:r>
              <a:rPr lang="en-US" altLang="zh-CN" sz="3600"/>
              <a:t>——</a:t>
            </a:r>
            <a:r>
              <a:rPr lang="zh-CN" altLang="en-US" sz="3600"/>
              <a:t>事务</a:t>
            </a:r>
          </a:p>
          <a:p>
            <a:pPr algn="just"/>
            <a:r>
              <a:rPr lang="en-US" altLang="zh-CN" sz="3600"/>
              <a:t>2. </a:t>
            </a:r>
            <a:r>
              <a:rPr lang="zh-CN" altLang="en-US" sz="3600"/>
              <a:t>并发操作与数据的不一致性</a:t>
            </a:r>
            <a:endParaRPr lang="zh-CN" altLang="en-US"/>
          </a:p>
          <a:p>
            <a:pPr algn="just"/>
            <a:endParaRPr lang="en-US" altLang="zh-CN"/>
          </a:p>
        </p:txBody>
      </p:sp>
      <p:sp>
        <p:nvSpPr>
          <p:cNvPr id="4" name="矩形 3">
            <a:extLst>
              <a:ext uri="{FF2B5EF4-FFF2-40B4-BE49-F238E27FC236}">
                <a16:creationId xmlns:a16="http://schemas.microsoft.com/office/drawing/2014/main" id="{8606C601-163A-4874-A459-F87AA4512CA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595244B-3269-414F-B629-10F2EC31815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65940C54-4A25-40AF-8BB2-8ED49F967BF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818237489"/>
      </p:ext>
    </p:extLst>
  </p:cSld>
  <p:clrMapOvr>
    <a:masterClrMapping/>
  </p:clrMapOvr>
  <p:transition>
    <p:wip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9F221D69-3C8F-49AD-AD05-C5593C81B037}"/>
              </a:ext>
            </a:extLst>
          </p:cNvPr>
          <p:cNvSpPr>
            <a:spLocks noGrp="1" noChangeArrowheads="1"/>
          </p:cNvSpPr>
          <p:nvPr>
            <p:ph type="title"/>
          </p:nvPr>
        </p:nvSpPr>
        <p:spPr/>
        <p:txBody>
          <a:bodyPr/>
          <a:lstStyle/>
          <a:p>
            <a:r>
              <a:rPr lang="zh-CN" altLang="en-US"/>
              <a:t>一、事务</a:t>
            </a:r>
          </a:p>
        </p:txBody>
      </p:sp>
      <p:sp>
        <p:nvSpPr>
          <p:cNvPr id="793603" name="Rectangle 3">
            <a:extLst>
              <a:ext uri="{FF2B5EF4-FFF2-40B4-BE49-F238E27FC236}">
                <a16:creationId xmlns:a16="http://schemas.microsoft.com/office/drawing/2014/main" id="{226427CD-FBC9-4872-90E2-ED3F3E199B77}"/>
              </a:ext>
            </a:extLst>
          </p:cNvPr>
          <p:cNvSpPr>
            <a:spLocks noGrp="1" noChangeArrowheads="1"/>
          </p:cNvSpPr>
          <p:nvPr>
            <p:ph type="body" idx="1"/>
          </p:nvPr>
        </p:nvSpPr>
        <p:spPr/>
        <p:txBody>
          <a:bodyPr/>
          <a:lstStyle/>
          <a:p>
            <a:pPr>
              <a:lnSpc>
                <a:spcPct val="90000"/>
              </a:lnSpc>
            </a:pPr>
            <a:r>
              <a:rPr lang="zh-CN" altLang="en-US" sz="2800"/>
              <a:t>事务</a:t>
            </a:r>
            <a:r>
              <a:rPr lang="en-US" altLang="zh-CN" sz="2800"/>
              <a:t>(Transaction)</a:t>
            </a:r>
            <a:r>
              <a:rPr lang="zh-CN" altLang="en-US" sz="2800"/>
              <a:t>是用户定义的一个数据库操作序列，这些操作要么全做，要么全不做，是一个不可分割的工作单位。</a:t>
            </a:r>
          </a:p>
          <a:p>
            <a:pPr>
              <a:lnSpc>
                <a:spcPct val="90000"/>
              </a:lnSpc>
            </a:pPr>
            <a:endParaRPr lang="zh-CN" altLang="en-US" sz="2800"/>
          </a:p>
          <a:p>
            <a:pPr>
              <a:lnSpc>
                <a:spcPct val="90000"/>
              </a:lnSpc>
            </a:pPr>
            <a:r>
              <a:rPr lang="zh-CN" altLang="en-US" sz="2800"/>
              <a:t>事务和程序是两个概念</a:t>
            </a:r>
          </a:p>
          <a:p>
            <a:pPr lvl="1">
              <a:lnSpc>
                <a:spcPct val="90000"/>
              </a:lnSpc>
            </a:pPr>
            <a:r>
              <a:rPr lang="zh-CN" altLang="en-US" sz="2400"/>
              <a:t>在关系数据库中，一个事务可以是一条</a:t>
            </a:r>
            <a:r>
              <a:rPr lang="en-US" altLang="zh-CN" sz="2400"/>
              <a:t>SQL</a:t>
            </a:r>
            <a:r>
              <a:rPr lang="zh-CN" altLang="en-US" sz="2400"/>
              <a:t>语句，一组</a:t>
            </a:r>
            <a:r>
              <a:rPr lang="en-US" altLang="zh-CN" sz="2400"/>
              <a:t>SQL</a:t>
            </a:r>
            <a:r>
              <a:rPr lang="zh-CN" altLang="en-US" sz="2400"/>
              <a:t>语句或整个程序</a:t>
            </a:r>
          </a:p>
          <a:p>
            <a:pPr lvl="1">
              <a:lnSpc>
                <a:spcPct val="90000"/>
              </a:lnSpc>
            </a:pPr>
            <a:r>
              <a:rPr lang="zh-CN" altLang="en-US" sz="2400"/>
              <a:t>一个应用程序通常包含多个事务</a:t>
            </a:r>
          </a:p>
          <a:p>
            <a:pPr lvl="1">
              <a:lnSpc>
                <a:spcPct val="90000"/>
              </a:lnSpc>
            </a:pPr>
            <a:endParaRPr lang="zh-CN" altLang="en-US" sz="2400"/>
          </a:p>
          <a:p>
            <a:pPr>
              <a:lnSpc>
                <a:spcPct val="90000"/>
              </a:lnSpc>
            </a:pPr>
            <a:r>
              <a:rPr lang="zh-CN" altLang="en-US" sz="2800"/>
              <a:t>事务是恢复和并发控制的基本单位</a:t>
            </a:r>
          </a:p>
        </p:txBody>
      </p:sp>
      <p:sp>
        <p:nvSpPr>
          <p:cNvPr id="4" name="矩形 3">
            <a:extLst>
              <a:ext uri="{FF2B5EF4-FFF2-40B4-BE49-F238E27FC236}">
                <a16:creationId xmlns:a16="http://schemas.microsoft.com/office/drawing/2014/main" id="{8B046013-F281-40E7-88CD-66C65DC310B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3AF805B-2BC2-45EF-AA23-3BA3E270BB9B}"/>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CA183C5-E8E3-4228-81CE-F2193F8ACB8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442466243"/>
      </p:ext>
    </p:extLst>
  </p:cSld>
  <p:clrMapOvr>
    <a:masterClrMapping/>
  </p:clrMapOvr>
  <p:transition>
    <p:wip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a:extLst>
              <a:ext uri="{FF2B5EF4-FFF2-40B4-BE49-F238E27FC236}">
                <a16:creationId xmlns:a16="http://schemas.microsoft.com/office/drawing/2014/main" id="{686D4DB7-E1D2-405B-ABFD-368FC678F44E}"/>
              </a:ext>
            </a:extLst>
          </p:cNvPr>
          <p:cNvSpPr>
            <a:spLocks noGrp="1" noChangeArrowheads="1"/>
          </p:cNvSpPr>
          <p:nvPr>
            <p:ph type="title"/>
          </p:nvPr>
        </p:nvSpPr>
        <p:spPr/>
        <p:txBody>
          <a:bodyPr/>
          <a:lstStyle/>
          <a:p>
            <a:r>
              <a:rPr lang="zh-CN" altLang="en-US"/>
              <a:t>事务（续）</a:t>
            </a:r>
          </a:p>
        </p:txBody>
      </p:sp>
      <p:sp>
        <p:nvSpPr>
          <p:cNvPr id="794627" name="Rectangle 3">
            <a:extLst>
              <a:ext uri="{FF2B5EF4-FFF2-40B4-BE49-F238E27FC236}">
                <a16:creationId xmlns:a16="http://schemas.microsoft.com/office/drawing/2014/main" id="{9DCC77E8-9766-4DA6-95BF-3A624993CE47}"/>
              </a:ext>
            </a:extLst>
          </p:cNvPr>
          <p:cNvSpPr>
            <a:spLocks noGrp="1" noChangeArrowheads="1"/>
          </p:cNvSpPr>
          <p:nvPr>
            <p:ph type="body" idx="1"/>
          </p:nvPr>
        </p:nvSpPr>
        <p:spPr/>
        <p:txBody>
          <a:bodyPr/>
          <a:lstStyle/>
          <a:p>
            <a:r>
              <a:rPr lang="zh-CN" altLang="en-US" sz="3600"/>
              <a:t>定义事务的两种方式</a:t>
            </a:r>
          </a:p>
          <a:p>
            <a:pPr lvl="1"/>
            <a:r>
              <a:rPr lang="zh-CN" altLang="en-US"/>
              <a:t>显式方式</a:t>
            </a:r>
          </a:p>
          <a:p>
            <a:pPr lvl="2"/>
            <a:r>
              <a:rPr lang="zh-CN" altLang="en-US" sz="2800"/>
              <a:t>事务的开始由用户显式控制或</a:t>
            </a:r>
            <a:r>
              <a:rPr lang="en-US" altLang="zh-CN" sz="2800"/>
              <a:t>DBMS</a:t>
            </a:r>
            <a:r>
              <a:rPr lang="zh-CN" altLang="en-US" sz="2800"/>
              <a:t>自动隐含</a:t>
            </a:r>
          </a:p>
          <a:p>
            <a:pPr lvl="2"/>
            <a:r>
              <a:rPr lang="zh-CN" altLang="en-US" sz="2800"/>
              <a:t>事务结束由用户显式控制</a:t>
            </a:r>
          </a:p>
          <a:p>
            <a:pPr lvl="2"/>
            <a:endParaRPr lang="zh-CN" altLang="en-US"/>
          </a:p>
          <a:p>
            <a:pPr lvl="1"/>
            <a:r>
              <a:rPr lang="zh-CN" altLang="en-US"/>
              <a:t>隐式方式</a:t>
            </a:r>
          </a:p>
          <a:p>
            <a:pPr lvl="2"/>
            <a:r>
              <a:rPr lang="zh-CN" altLang="en-US" sz="2800"/>
              <a:t>当用户没有显式地定义事务时，由</a:t>
            </a:r>
            <a:r>
              <a:rPr lang="en-US" altLang="zh-CN" sz="2800"/>
              <a:t>DBMS</a:t>
            </a:r>
            <a:r>
              <a:rPr lang="zh-CN" altLang="en-US" sz="2800"/>
              <a:t>按缺省规定自动划分事务</a:t>
            </a:r>
          </a:p>
        </p:txBody>
      </p:sp>
      <p:sp>
        <p:nvSpPr>
          <p:cNvPr id="4" name="矩形 3">
            <a:extLst>
              <a:ext uri="{FF2B5EF4-FFF2-40B4-BE49-F238E27FC236}">
                <a16:creationId xmlns:a16="http://schemas.microsoft.com/office/drawing/2014/main" id="{2D875572-0CFA-4100-9254-A0EC9F8E2AE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FFCDAE7-AB57-4489-901E-D993514FE8C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0944A1FB-8AB3-4072-ADBE-B1E31F24794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70947601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E272BE9-2B47-42CE-AF34-7B145E1CB11F}"/>
              </a:ext>
            </a:extLst>
          </p:cNvPr>
          <p:cNvSpPr>
            <a:spLocks noGrp="1" noChangeArrowheads="1"/>
          </p:cNvSpPr>
          <p:nvPr>
            <p:ph type="title"/>
          </p:nvPr>
        </p:nvSpPr>
        <p:spPr/>
        <p:txBody>
          <a:bodyPr/>
          <a:lstStyle/>
          <a:p>
            <a:r>
              <a:rPr lang="zh-CN" altLang="en-US"/>
              <a:t>用户标识与鉴定（续）</a:t>
            </a:r>
          </a:p>
        </p:txBody>
      </p:sp>
      <p:sp>
        <p:nvSpPr>
          <p:cNvPr id="580611" name="Rectangle 3">
            <a:extLst>
              <a:ext uri="{FF2B5EF4-FFF2-40B4-BE49-F238E27FC236}">
                <a16:creationId xmlns:a16="http://schemas.microsoft.com/office/drawing/2014/main" id="{EBBBCB5E-E3C0-49B0-B44D-76227E3BA6AE}"/>
              </a:ext>
            </a:extLst>
          </p:cNvPr>
          <p:cNvSpPr>
            <a:spLocks noGrp="1" noChangeArrowheads="1"/>
          </p:cNvSpPr>
          <p:nvPr>
            <p:ph type="body" idx="1"/>
          </p:nvPr>
        </p:nvSpPr>
        <p:spPr>
          <a:xfrm>
            <a:off x="990600" y="1752600"/>
            <a:ext cx="7772400" cy="4114800"/>
          </a:xfrm>
        </p:spPr>
        <p:txBody>
          <a:bodyPr/>
          <a:lstStyle/>
          <a:p>
            <a:pPr>
              <a:lnSpc>
                <a:spcPct val="90000"/>
              </a:lnSpc>
            </a:pPr>
            <a:r>
              <a:rPr lang="zh-CN" altLang="en-US" sz="3600"/>
              <a:t>基本方法</a:t>
            </a:r>
            <a:endParaRPr lang="zh-CN" altLang="en-US" sz="2800"/>
          </a:p>
          <a:p>
            <a:pPr lvl="1"/>
            <a:r>
              <a:rPr lang="zh-CN" altLang="en-US"/>
              <a:t>系统提供一定的方式让用户标识自己的名字或身份；</a:t>
            </a:r>
          </a:p>
          <a:p>
            <a:pPr lvl="1">
              <a:spcBef>
                <a:spcPct val="60000"/>
              </a:spcBef>
            </a:pPr>
            <a:r>
              <a:rPr lang="zh-CN" altLang="en-US"/>
              <a:t>系统内部记录着所有合法用户的标识；</a:t>
            </a:r>
          </a:p>
          <a:p>
            <a:pPr lvl="1">
              <a:spcBef>
                <a:spcPct val="60000"/>
              </a:spcBef>
            </a:pPr>
            <a:r>
              <a:rPr lang="zh-CN" altLang="en-US"/>
              <a:t>每次用户要求进入系统时，由系统核对用户提供的身份标识；</a:t>
            </a:r>
          </a:p>
          <a:p>
            <a:pPr lvl="1">
              <a:spcBef>
                <a:spcPct val="60000"/>
              </a:spcBef>
            </a:pPr>
            <a:r>
              <a:rPr lang="zh-CN" altLang="en-US"/>
              <a:t>通过鉴定后才提供机器使用权。</a:t>
            </a:r>
          </a:p>
          <a:p>
            <a:pPr lvl="1">
              <a:spcBef>
                <a:spcPct val="60000"/>
              </a:spcBef>
            </a:pPr>
            <a:r>
              <a:rPr lang="zh-CN" altLang="en-US"/>
              <a:t>用户标识和鉴定可以重复多次</a:t>
            </a:r>
          </a:p>
        </p:txBody>
      </p:sp>
      <p:sp>
        <p:nvSpPr>
          <p:cNvPr id="4" name="矩形 3">
            <a:extLst>
              <a:ext uri="{FF2B5EF4-FFF2-40B4-BE49-F238E27FC236}">
                <a16:creationId xmlns:a16="http://schemas.microsoft.com/office/drawing/2014/main" id="{18D744C0-11CD-49F7-879B-90F459B8EDB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7D8350E-A1C6-4A1C-BFE9-F434CF59E23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54893D36-57D2-4A95-BE77-DC1873DB4FC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77569041"/>
      </p:ext>
    </p:extLst>
  </p:cSld>
  <p:clrMapOvr>
    <a:masterClrMapping/>
  </p:clrMapOvr>
  <p:transition>
    <p:wip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a:extLst>
              <a:ext uri="{FF2B5EF4-FFF2-40B4-BE49-F238E27FC236}">
                <a16:creationId xmlns:a16="http://schemas.microsoft.com/office/drawing/2014/main" id="{DC8C0244-B3AC-469C-9048-0DD5A23A7BDA}"/>
              </a:ext>
            </a:extLst>
          </p:cNvPr>
          <p:cNvSpPr>
            <a:spLocks noGrp="1" noChangeArrowheads="1"/>
          </p:cNvSpPr>
          <p:nvPr>
            <p:ph type="title"/>
          </p:nvPr>
        </p:nvSpPr>
        <p:spPr/>
        <p:txBody>
          <a:bodyPr/>
          <a:lstStyle/>
          <a:p>
            <a:r>
              <a:rPr lang="zh-CN" altLang="en-US"/>
              <a:t>事务（续）</a:t>
            </a:r>
          </a:p>
        </p:txBody>
      </p:sp>
      <p:sp>
        <p:nvSpPr>
          <p:cNvPr id="795651" name="Rectangle 3">
            <a:extLst>
              <a:ext uri="{FF2B5EF4-FFF2-40B4-BE49-F238E27FC236}">
                <a16:creationId xmlns:a16="http://schemas.microsoft.com/office/drawing/2014/main" id="{74A5ED2B-A4FB-4CFC-8028-1D35DC796773}"/>
              </a:ext>
            </a:extLst>
          </p:cNvPr>
          <p:cNvSpPr>
            <a:spLocks noGrp="1" noChangeArrowheads="1"/>
          </p:cNvSpPr>
          <p:nvPr>
            <p:ph type="body" idx="1"/>
          </p:nvPr>
        </p:nvSpPr>
        <p:spPr/>
        <p:txBody>
          <a:bodyPr/>
          <a:lstStyle/>
          <a:p>
            <a:pPr>
              <a:lnSpc>
                <a:spcPct val="130000"/>
              </a:lnSpc>
            </a:pPr>
            <a:r>
              <a:rPr lang="zh-CN" altLang="en-US" sz="3600"/>
              <a:t>显式定义事务</a:t>
            </a:r>
            <a:endParaRPr lang="zh-CN" altLang="en-US" sz="2800"/>
          </a:p>
          <a:p>
            <a:pPr lvl="1">
              <a:lnSpc>
                <a:spcPct val="160000"/>
              </a:lnSpc>
            </a:pPr>
            <a:r>
              <a:rPr lang="en-US" altLang="zh-CN"/>
              <a:t>1. </a:t>
            </a:r>
            <a:r>
              <a:rPr lang="zh-CN" altLang="en-US"/>
              <a:t>事务开始</a:t>
            </a:r>
          </a:p>
          <a:p>
            <a:pPr lvl="2">
              <a:lnSpc>
                <a:spcPct val="160000"/>
              </a:lnSpc>
              <a:buFontTx/>
              <a:buNone/>
            </a:pPr>
            <a:r>
              <a:rPr lang="en-US" altLang="zh-CN"/>
              <a:t>BEGIN TRANSACTION</a:t>
            </a:r>
          </a:p>
          <a:p>
            <a:pPr lvl="2">
              <a:lnSpc>
                <a:spcPct val="160000"/>
              </a:lnSpc>
              <a:buFontTx/>
              <a:buNone/>
            </a:pPr>
            <a:endParaRPr lang="en-US" altLang="zh-CN"/>
          </a:p>
          <a:p>
            <a:pPr lvl="2">
              <a:lnSpc>
                <a:spcPct val="160000"/>
              </a:lnSpc>
            </a:pPr>
            <a:endParaRPr lang="en-US" altLang="zh-CN" sz="2800"/>
          </a:p>
        </p:txBody>
      </p:sp>
      <p:sp>
        <p:nvSpPr>
          <p:cNvPr id="4" name="矩形 3">
            <a:extLst>
              <a:ext uri="{FF2B5EF4-FFF2-40B4-BE49-F238E27FC236}">
                <a16:creationId xmlns:a16="http://schemas.microsoft.com/office/drawing/2014/main" id="{488F5339-0A15-413D-8340-7AE63CE5BEE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D3BEB3E-5AF3-4DFE-8FAA-B1F9F919E8E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0C48B138-28CB-4882-A2A0-DFD77826F43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138213244"/>
      </p:ext>
    </p:extLst>
  </p:cSld>
  <p:clrMapOvr>
    <a:masterClrMapping/>
  </p:clrMapOvr>
  <p:transition>
    <p:wip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a:extLst>
              <a:ext uri="{FF2B5EF4-FFF2-40B4-BE49-F238E27FC236}">
                <a16:creationId xmlns:a16="http://schemas.microsoft.com/office/drawing/2014/main" id="{2B920879-1E1F-4950-B411-B02432544C74}"/>
              </a:ext>
            </a:extLst>
          </p:cNvPr>
          <p:cNvSpPr>
            <a:spLocks noGrp="1" noChangeArrowheads="1"/>
          </p:cNvSpPr>
          <p:nvPr>
            <p:ph type="title"/>
          </p:nvPr>
        </p:nvSpPr>
        <p:spPr/>
        <p:txBody>
          <a:bodyPr/>
          <a:lstStyle/>
          <a:p>
            <a:r>
              <a:rPr lang="zh-CN" altLang="en-US"/>
              <a:t>事务（续）</a:t>
            </a:r>
          </a:p>
        </p:txBody>
      </p:sp>
      <p:sp>
        <p:nvSpPr>
          <p:cNvPr id="796675" name="Rectangle 3">
            <a:extLst>
              <a:ext uri="{FF2B5EF4-FFF2-40B4-BE49-F238E27FC236}">
                <a16:creationId xmlns:a16="http://schemas.microsoft.com/office/drawing/2014/main" id="{5D027C89-F17A-4A29-A8FD-502C5BE1AF52}"/>
              </a:ext>
            </a:extLst>
          </p:cNvPr>
          <p:cNvSpPr>
            <a:spLocks noGrp="1" noChangeArrowheads="1"/>
          </p:cNvSpPr>
          <p:nvPr>
            <p:ph type="body" idx="1"/>
          </p:nvPr>
        </p:nvSpPr>
        <p:spPr/>
        <p:txBody>
          <a:bodyPr/>
          <a:lstStyle/>
          <a:p>
            <a:pPr>
              <a:lnSpc>
                <a:spcPct val="90000"/>
              </a:lnSpc>
            </a:pPr>
            <a:r>
              <a:rPr lang="zh-CN" altLang="en-US" sz="3600"/>
              <a:t>显式定义事务（续）</a:t>
            </a:r>
          </a:p>
          <a:p>
            <a:pPr lvl="1">
              <a:lnSpc>
                <a:spcPct val="90000"/>
              </a:lnSpc>
            </a:pPr>
            <a:r>
              <a:rPr lang="en-US" altLang="zh-CN"/>
              <a:t>2. </a:t>
            </a:r>
            <a:r>
              <a:rPr lang="zh-CN" altLang="en-US"/>
              <a:t>事务结束（</a:t>
            </a:r>
            <a:r>
              <a:rPr lang="en-US" altLang="zh-CN"/>
              <a:t>1</a:t>
            </a:r>
            <a:r>
              <a:rPr lang="zh-CN" altLang="en-US"/>
              <a:t>）</a:t>
            </a:r>
          </a:p>
          <a:p>
            <a:pPr lvl="2">
              <a:lnSpc>
                <a:spcPct val="110000"/>
              </a:lnSpc>
            </a:pPr>
            <a:r>
              <a:rPr lang="en-US" altLang="zh-CN"/>
              <a:t>COMMIT</a:t>
            </a:r>
          </a:p>
          <a:p>
            <a:pPr lvl="3">
              <a:lnSpc>
                <a:spcPct val="110000"/>
              </a:lnSpc>
            </a:pPr>
            <a:r>
              <a:rPr lang="zh-CN" altLang="en-US" sz="2800"/>
              <a:t>事务正常结束</a:t>
            </a:r>
            <a:r>
              <a:rPr lang="zh-CN" altLang="en-US"/>
              <a:t>   </a:t>
            </a:r>
          </a:p>
          <a:p>
            <a:pPr lvl="3">
              <a:lnSpc>
                <a:spcPct val="110000"/>
              </a:lnSpc>
            </a:pPr>
            <a:r>
              <a:rPr lang="zh-CN" altLang="en-US" sz="2800"/>
              <a:t>提交事务的所有操作</a:t>
            </a:r>
          </a:p>
          <a:p>
            <a:pPr lvl="4">
              <a:lnSpc>
                <a:spcPct val="110000"/>
              </a:lnSpc>
            </a:pPr>
            <a:r>
              <a:rPr lang="zh-CN" altLang="en-US" sz="2800"/>
              <a:t>使事务中所有对数据库的更新永久生效（保存在物理数据库中）。</a:t>
            </a:r>
          </a:p>
        </p:txBody>
      </p:sp>
      <p:sp>
        <p:nvSpPr>
          <p:cNvPr id="4" name="矩形 3">
            <a:extLst>
              <a:ext uri="{FF2B5EF4-FFF2-40B4-BE49-F238E27FC236}">
                <a16:creationId xmlns:a16="http://schemas.microsoft.com/office/drawing/2014/main" id="{C95DD7C0-33C2-4932-9287-2D8E1A3A4CC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D5C00BC-2E9D-44E9-9779-D595BE251C0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3F0585AC-36E3-4AB0-9D15-A5C0243E3C0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880557279"/>
      </p:ext>
    </p:extLst>
  </p:cSld>
  <p:clrMapOvr>
    <a:masterClrMapping/>
  </p:clrMapOvr>
  <p:transition>
    <p:wip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5341C707-FED3-4E4F-AFA6-4ED2DFC4DBA4}"/>
              </a:ext>
            </a:extLst>
          </p:cNvPr>
          <p:cNvSpPr>
            <a:spLocks noGrp="1" noChangeArrowheads="1"/>
          </p:cNvSpPr>
          <p:nvPr>
            <p:ph type="title"/>
          </p:nvPr>
        </p:nvSpPr>
        <p:spPr/>
        <p:txBody>
          <a:bodyPr/>
          <a:lstStyle/>
          <a:p>
            <a:r>
              <a:rPr lang="zh-CN" altLang="en-US"/>
              <a:t>事务（续）</a:t>
            </a:r>
          </a:p>
        </p:txBody>
      </p:sp>
      <p:sp>
        <p:nvSpPr>
          <p:cNvPr id="797699" name="Rectangle 3">
            <a:extLst>
              <a:ext uri="{FF2B5EF4-FFF2-40B4-BE49-F238E27FC236}">
                <a16:creationId xmlns:a16="http://schemas.microsoft.com/office/drawing/2014/main" id="{097C2EDA-643A-44CE-AA78-9F899C86EFA4}"/>
              </a:ext>
            </a:extLst>
          </p:cNvPr>
          <p:cNvSpPr>
            <a:spLocks noGrp="1" noChangeArrowheads="1"/>
          </p:cNvSpPr>
          <p:nvPr>
            <p:ph type="body" idx="1"/>
          </p:nvPr>
        </p:nvSpPr>
        <p:spPr/>
        <p:txBody>
          <a:bodyPr/>
          <a:lstStyle/>
          <a:p>
            <a:pPr>
              <a:lnSpc>
                <a:spcPct val="90000"/>
              </a:lnSpc>
            </a:pPr>
            <a:r>
              <a:rPr lang="zh-CN" altLang="en-US" sz="3600"/>
              <a:t>显式定义事务（续）</a:t>
            </a:r>
          </a:p>
          <a:p>
            <a:pPr lvl="1">
              <a:lnSpc>
                <a:spcPct val="80000"/>
              </a:lnSpc>
            </a:pPr>
            <a:r>
              <a:rPr lang="en-US" altLang="zh-CN"/>
              <a:t>2. </a:t>
            </a:r>
            <a:r>
              <a:rPr lang="zh-CN" altLang="en-US"/>
              <a:t>事务结束（</a:t>
            </a:r>
            <a:r>
              <a:rPr lang="en-US" altLang="zh-CN"/>
              <a:t>2</a:t>
            </a:r>
            <a:r>
              <a:rPr lang="zh-CN" altLang="en-US"/>
              <a:t>）</a:t>
            </a:r>
          </a:p>
          <a:p>
            <a:pPr lvl="2">
              <a:lnSpc>
                <a:spcPct val="80000"/>
              </a:lnSpc>
            </a:pPr>
            <a:r>
              <a:rPr lang="en-US" altLang="zh-CN"/>
              <a:t>ROLLBACK</a:t>
            </a:r>
          </a:p>
          <a:p>
            <a:pPr lvl="3">
              <a:lnSpc>
                <a:spcPct val="80000"/>
              </a:lnSpc>
            </a:pPr>
            <a:r>
              <a:rPr lang="zh-CN" altLang="en-US" sz="2800"/>
              <a:t>事务异常终止</a:t>
            </a:r>
          </a:p>
          <a:p>
            <a:pPr lvl="3">
              <a:lnSpc>
                <a:spcPct val="80000"/>
              </a:lnSpc>
            </a:pPr>
            <a:r>
              <a:rPr lang="zh-CN" altLang="en-US" sz="2800"/>
              <a:t>回滚事务的所有操作</a:t>
            </a:r>
          </a:p>
          <a:p>
            <a:pPr lvl="4">
              <a:lnSpc>
                <a:spcPct val="90000"/>
              </a:lnSpc>
            </a:pPr>
            <a:r>
              <a:rPr lang="zh-CN" altLang="en-US" sz="2800"/>
              <a:t>在事务运行的过程中发生了某种故障，事务不能继续执行</a:t>
            </a:r>
          </a:p>
          <a:p>
            <a:pPr lvl="4">
              <a:lnSpc>
                <a:spcPct val="90000"/>
              </a:lnSpc>
            </a:pPr>
            <a:r>
              <a:rPr lang="zh-CN" altLang="en-US" sz="2800"/>
              <a:t>系统将事务中对数据库的所有已完成的更新操作全部撤消，滚回到事务开始时的状态</a:t>
            </a:r>
          </a:p>
        </p:txBody>
      </p:sp>
      <p:sp>
        <p:nvSpPr>
          <p:cNvPr id="4" name="矩形 3">
            <a:extLst>
              <a:ext uri="{FF2B5EF4-FFF2-40B4-BE49-F238E27FC236}">
                <a16:creationId xmlns:a16="http://schemas.microsoft.com/office/drawing/2014/main" id="{5CC7AE40-F94D-464D-ADA8-7C20B41502B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D88C374-78BA-44DD-99E1-65855F9F177E}"/>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18861FD5-1030-4478-85A3-22E31AEDF4B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156896046"/>
      </p:ext>
    </p:extLst>
  </p:cSld>
  <p:clrMapOvr>
    <a:masterClrMapping/>
  </p:clrMapOvr>
  <p:transition>
    <p:wip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a:extLst>
              <a:ext uri="{FF2B5EF4-FFF2-40B4-BE49-F238E27FC236}">
                <a16:creationId xmlns:a16="http://schemas.microsoft.com/office/drawing/2014/main" id="{E1209170-EAC6-4CD3-A2FC-96948C148C71}"/>
              </a:ext>
            </a:extLst>
          </p:cNvPr>
          <p:cNvSpPr>
            <a:spLocks noGrp="1" noChangeArrowheads="1"/>
          </p:cNvSpPr>
          <p:nvPr>
            <p:ph type="title"/>
          </p:nvPr>
        </p:nvSpPr>
        <p:spPr/>
        <p:txBody>
          <a:bodyPr/>
          <a:lstStyle/>
          <a:p>
            <a:r>
              <a:rPr lang="zh-CN" altLang="en-US"/>
              <a:t>事务（续）</a:t>
            </a:r>
          </a:p>
        </p:txBody>
      </p:sp>
      <p:sp>
        <p:nvSpPr>
          <p:cNvPr id="798723" name="Rectangle 3">
            <a:extLst>
              <a:ext uri="{FF2B5EF4-FFF2-40B4-BE49-F238E27FC236}">
                <a16:creationId xmlns:a16="http://schemas.microsoft.com/office/drawing/2014/main" id="{86B323FC-D3E4-4D66-8E26-7B449CD46EC2}"/>
              </a:ext>
            </a:extLst>
          </p:cNvPr>
          <p:cNvSpPr>
            <a:spLocks noGrp="1" noChangeArrowheads="1"/>
          </p:cNvSpPr>
          <p:nvPr>
            <p:ph type="body" idx="1"/>
          </p:nvPr>
        </p:nvSpPr>
        <p:spPr/>
        <p:txBody>
          <a:bodyPr/>
          <a:lstStyle/>
          <a:p>
            <a:pPr marL="765175" indent="-485775">
              <a:buFont typeface="Monotype Sorts" pitchFamily="2" charset="2"/>
              <a:buNone/>
            </a:pPr>
            <a:r>
              <a:rPr lang="zh-CN" altLang="en-US" sz="3600"/>
              <a:t>事务的</a:t>
            </a:r>
            <a:r>
              <a:rPr lang="en-US" altLang="zh-CN" sz="3600"/>
              <a:t>ACID</a:t>
            </a:r>
            <a:r>
              <a:rPr lang="zh-CN" altLang="en-US" sz="3600"/>
              <a:t>特性：</a:t>
            </a:r>
          </a:p>
          <a:p>
            <a:pPr marL="765175" indent="-485775">
              <a:lnSpc>
                <a:spcPct val="130000"/>
              </a:lnSpc>
            </a:pPr>
            <a:r>
              <a:rPr lang="zh-CN" altLang="en-US"/>
              <a:t>原子性（</a:t>
            </a:r>
            <a:r>
              <a:rPr lang="en-US" altLang="zh-CN"/>
              <a:t>Atomicity</a:t>
            </a:r>
            <a:r>
              <a:rPr lang="zh-CN" altLang="en-US"/>
              <a:t>）</a:t>
            </a:r>
          </a:p>
          <a:p>
            <a:pPr marL="765175" indent="-485775">
              <a:lnSpc>
                <a:spcPct val="130000"/>
              </a:lnSpc>
            </a:pPr>
            <a:r>
              <a:rPr lang="zh-CN" altLang="en-US"/>
              <a:t>一致性（</a:t>
            </a:r>
            <a:r>
              <a:rPr lang="en-US" altLang="zh-CN"/>
              <a:t>Consistency</a:t>
            </a:r>
            <a:r>
              <a:rPr lang="zh-CN" altLang="en-US"/>
              <a:t>）</a:t>
            </a:r>
          </a:p>
          <a:p>
            <a:pPr marL="765175" indent="-485775">
              <a:lnSpc>
                <a:spcPct val="130000"/>
              </a:lnSpc>
            </a:pPr>
            <a:r>
              <a:rPr lang="zh-CN" altLang="en-US"/>
              <a:t>隔离性（</a:t>
            </a:r>
            <a:r>
              <a:rPr lang="en-US" altLang="zh-CN"/>
              <a:t>Isolation</a:t>
            </a:r>
            <a:r>
              <a:rPr lang="zh-CN" altLang="en-US"/>
              <a:t>）</a:t>
            </a:r>
          </a:p>
          <a:p>
            <a:pPr marL="765175" indent="-485775">
              <a:lnSpc>
                <a:spcPct val="130000"/>
              </a:lnSpc>
            </a:pPr>
            <a:r>
              <a:rPr lang="zh-CN" altLang="en-US"/>
              <a:t>持续性（</a:t>
            </a:r>
            <a:r>
              <a:rPr lang="en-US" altLang="zh-CN"/>
              <a:t>Durability </a:t>
            </a:r>
            <a:r>
              <a:rPr lang="zh-CN" altLang="en-US"/>
              <a:t>）</a:t>
            </a:r>
          </a:p>
        </p:txBody>
      </p:sp>
      <p:sp>
        <p:nvSpPr>
          <p:cNvPr id="4" name="矩形 3">
            <a:extLst>
              <a:ext uri="{FF2B5EF4-FFF2-40B4-BE49-F238E27FC236}">
                <a16:creationId xmlns:a16="http://schemas.microsoft.com/office/drawing/2014/main" id="{C310EEE0-AFE7-4632-A262-07C3313F33A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9AD6E62-DE56-46FB-A260-904360E23C7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3A3E4D43-259D-457A-B181-854E30021AE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7309123"/>
      </p:ext>
    </p:extLst>
  </p:cSld>
  <p:clrMapOvr>
    <a:masterClrMapping/>
  </p:clrMapOvr>
  <p:transition>
    <p:wip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73EBAD30-1578-4484-987B-562183AF922C}"/>
              </a:ext>
            </a:extLst>
          </p:cNvPr>
          <p:cNvSpPr>
            <a:spLocks noGrp="1" noChangeArrowheads="1"/>
          </p:cNvSpPr>
          <p:nvPr>
            <p:ph type="title"/>
          </p:nvPr>
        </p:nvSpPr>
        <p:spPr/>
        <p:txBody>
          <a:bodyPr/>
          <a:lstStyle/>
          <a:p>
            <a:r>
              <a:rPr lang="en-US" altLang="zh-CN"/>
              <a:t>1. </a:t>
            </a:r>
            <a:r>
              <a:rPr lang="zh-CN" altLang="en-US"/>
              <a:t>原子性</a:t>
            </a:r>
          </a:p>
        </p:txBody>
      </p:sp>
      <p:sp>
        <p:nvSpPr>
          <p:cNvPr id="799747" name="Rectangle 3">
            <a:extLst>
              <a:ext uri="{FF2B5EF4-FFF2-40B4-BE49-F238E27FC236}">
                <a16:creationId xmlns:a16="http://schemas.microsoft.com/office/drawing/2014/main" id="{21B86C3A-1A97-4F2D-8FF3-961971EA54BB}"/>
              </a:ext>
            </a:extLst>
          </p:cNvPr>
          <p:cNvSpPr>
            <a:spLocks noGrp="1" noChangeArrowheads="1"/>
          </p:cNvSpPr>
          <p:nvPr>
            <p:ph type="body" idx="1"/>
          </p:nvPr>
        </p:nvSpPr>
        <p:spPr/>
        <p:txBody>
          <a:bodyPr/>
          <a:lstStyle/>
          <a:p>
            <a:pPr>
              <a:lnSpc>
                <a:spcPct val="140000"/>
              </a:lnSpc>
            </a:pPr>
            <a:r>
              <a:rPr lang="zh-CN" altLang="en-US" sz="3600"/>
              <a:t>事务是数据库的逻辑工作单位</a:t>
            </a:r>
          </a:p>
          <a:p>
            <a:pPr lvl="1">
              <a:lnSpc>
                <a:spcPct val="140000"/>
              </a:lnSpc>
            </a:pPr>
            <a:r>
              <a:rPr lang="zh-CN" altLang="en-US"/>
              <a:t>事务中包括的诸操作要么都做，要么都不做</a:t>
            </a:r>
          </a:p>
        </p:txBody>
      </p:sp>
      <p:sp>
        <p:nvSpPr>
          <p:cNvPr id="4" name="矩形 3">
            <a:extLst>
              <a:ext uri="{FF2B5EF4-FFF2-40B4-BE49-F238E27FC236}">
                <a16:creationId xmlns:a16="http://schemas.microsoft.com/office/drawing/2014/main" id="{E3ABCF74-60FD-495D-B666-76B47B6E6A4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3E5C3EE-988A-4197-997C-4CF3372E6AC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0853EE1C-AB97-4746-BB8D-FF67DFD6045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963664322"/>
      </p:ext>
    </p:extLst>
  </p:cSld>
  <p:clrMapOvr>
    <a:masterClrMapping/>
  </p:clrMapOvr>
  <p:transition>
    <p:wip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a:extLst>
              <a:ext uri="{FF2B5EF4-FFF2-40B4-BE49-F238E27FC236}">
                <a16:creationId xmlns:a16="http://schemas.microsoft.com/office/drawing/2014/main" id="{15EFE7AA-64F1-4B4C-B7DF-A7A63B976CC4}"/>
              </a:ext>
            </a:extLst>
          </p:cNvPr>
          <p:cNvSpPr>
            <a:spLocks noGrp="1" noChangeArrowheads="1"/>
          </p:cNvSpPr>
          <p:nvPr>
            <p:ph type="title"/>
          </p:nvPr>
        </p:nvSpPr>
        <p:spPr/>
        <p:txBody>
          <a:bodyPr/>
          <a:lstStyle/>
          <a:p>
            <a:r>
              <a:rPr lang="en-US" altLang="zh-CN"/>
              <a:t>2. </a:t>
            </a:r>
            <a:r>
              <a:rPr lang="zh-CN" altLang="en-US"/>
              <a:t>一致性</a:t>
            </a:r>
          </a:p>
        </p:txBody>
      </p:sp>
      <p:sp>
        <p:nvSpPr>
          <p:cNvPr id="800771" name="Rectangle 3">
            <a:extLst>
              <a:ext uri="{FF2B5EF4-FFF2-40B4-BE49-F238E27FC236}">
                <a16:creationId xmlns:a16="http://schemas.microsoft.com/office/drawing/2014/main" id="{2B175834-8E62-4526-A48B-CDDA504D084F}"/>
              </a:ext>
            </a:extLst>
          </p:cNvPr>
          <p:cNvSpPr>
            <a:spLocks noGrp="1" noChangeArrowheads="1"/>
          </p:cNvSpPr>
          <p:nvPr>
            <p:ph type="body" idx="1"/>
          </p:nvPr>
        </p:nvSpPr>
        <p:spPr/>
        <p:txBody>
          <a:bodyPr/>
          <a:lstStyle/>
          <a:p>
            <a:r>
              <a:rPr lang="zh-CN" altLang="en-US"/>
              <a:t>事务执行的结果必须是使数据库从一个</a:t>
            </a:r>
          </a:p>
          <a:p>
            <a:pPr>
              <a:lnSpc>
                <a:spcPct val="80000"/>
              </a:lnSpc>
              <a:buFont typeface="Monotype Sorts" pitchFamily="2" charset="2"/>
              <a:buNone/>
            </a:pPr>
            <a:r>
              <a:rPr lang="zh-CN" altLang="en-US"/>
              <a:t>   一致性状态变到另一个一致性状态。</a:t>
            </a:r>
          </a:p>
          <a:p>
            <a:pPr lvl="1">
              <a:spcBef>
                <a:spcPct val="40000"/>
              </a:spcBef>
            </a:pPr>
            <a:r>
              <a:rPr lang="zh-CN" altLang="en-US">
                <a:solidFill>
                  <a:schemeClr val="accent2"/>
                </a:solidFill>
              </a:rPr>
              <a:t>一致性状态</a:t>
            </a:r>
            <a:r>
              <a:rPr lang="zh-CN" altLang="en-US"/>
              <a:t>：数据库中只包含成功事务提交的结果</a:t>
            </a:r>
          </a:p>
          <a:p>
            <a:pPr lvl="1">
              <a:spcBef>
                <a:spcPct val="40000"/>
              </a:spcBef>
            </a:pPr>
            <a:r>
              <a:rPr lang="zh-CN" altLang="en-US">
                <a:solidFill>
                  <a:schemeClr val="accent2"/>
                </a:solidFill>
              </a:rPr>
              <a:t>不一致状态</a:t>
            </a:r>
            <a:r>
              <a:rPr lang="zh-CN" altLang="en-US"/>
              <a:t>：数据库中包含失败事务的结果</a:t>
            </a:r>
          </a:p>
          <a:p>
            <a:pPr lvl="2">
              <a:spcBef>
                <a:spcPct val="40000"/>
              </a:spcBef>
            </a:pPr>
            <a:r>
              <a:rPr lang="zh-CN" altLang="en-US" sz="2800"/>
              <a:t>数据库系统运行中发生故障，有些事务尚未完成就被迫中断，这些未完成事务对数据库所做的修改有一部分已写入物理数据库中</a:t>
            </a:r>
          </a:p>
        </p:txBody>
      </p:sp>
      <p:sp>
        <p:nvSpPr>
          <p:cNvPr id="4" name="矩形 3">
            <a:extLst>
              <a:ext uri="{FF2B5EF4-FFF2-40B4-BE49-F238E27FC236}">
                <a16:creationId xmlns:a16="http://schemas.microsoft.com/office/drawing/2014/main" id="{834BB8CB-8807-40AA-A0DB-0CCF6BBA866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491CA53-E700-4FB3-A3A2-513DD61F7A3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815D9C4C-360C-455E-83C8-EAD0A6E9F65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534925139"/>
      </p:ext>
    </p:extLst>
  </p:cSld>
  <p:clrMapOvr>
    <a:masterClrMapping/>
  </p:clrMapOvr>
  <p:transition>
    <p:wip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0B965D00-1781-490D-8BE9-E5978E1FD072}"/>
              </a:ext>
            </a:extLst>
          </p:cNvPr>
          <p:cNvSpPr>
            <a:spLocks noGrp="1" noChangeArrowheads="1"/>
          </p:cNvSpPr>
          <p:nvPr>
            <p:ph type="title"/>
          </p:nvPr>
        </p:nvSpPr>
        <p:spPr/>
        <p:txBody>
          <a:bodyPr/>
          <a:lstStyle/>
          <a:p>
            <a:r>
              <a:rPr lang="zh-CN" altLang="en-US"/>
              <a:t>一致性（续）</a:t>
            </a:r>
          </a:p>
        </p:txBody>
      </p:sp>
      <p:sp>
        <p:nvSpPr>
          <p:cNvPr id="801795" name="Rectangle 3">
            <a:extLst>
              <a:ext uri="{FF2B5EF4-FFF2-40B4-BE49-F238E27FC236}">
                <a16:creationId xmlns:a16="http://schemas.microsoft.com/office/drawing/2014/main" id="{0A108A6F-B95D-487E-85A9-A177FE2B4420}"/>
              </a:ext>
            </a:extLst>
          </p:cNvPr>
          <p:cNvSpPr>
            <a:spLocks noGrp="1" noChangeArrowheads="1"/>
          </p:cNvSpPr>
          <p:nvPr>
            <p:ph type="body" idx="1"/>
          </p:nvPr>
        </p:nvSpPr>
        <p:spPr/>
        <p:txBody>
          <a:bodyPr/>
          <a:lstStyle/>
          <a:p>
            <a:pPr>
              <a:lnSpc>
                <a:spcPct val="90000"/>
              </a:lnSpc>
            </a:pPr>
            <a:r>
              <a:rPr lang="zh-CN" altLang="en-US" sz="3600"/>
              <a:t>一致性与原子性是密切相关的。</a:t>
            </a:r>
          </a:p>
          <a:p>
            <a:pPr lvl="1">
              <a:lnSpc>
                <a:spcPct val="90000"/>
              </a:lnSpc>
              <a:buFontTx/>
              <a:buNone/>
            </a:pPr>
            <a:endParaRPr lang="zh-CN" altLang="en-US" sz="2400"/>
          </a:p>
          <a:p>
            <a:pPr>
              <a:lnSpc>
                <a:spcPct val="90000"/>
              </a:lnSpc>
              <a:buFont typeface="Monotype Sorts" pitchFamily="2" charset="2"/>
              <a:buNone/>
            </a:pPr>
            <a:r>
              <a:rPr lang="zh-CN" altLang="en-US" sz="2800"/>
              <a:t>例：银行转帐：从帐号</a:t>
            </a:r>
            <a:r>
              <a:rPr lang="en-US" altLang="zh-CN" sz="2800"/>
              <a:t>A</a:t>
            </a:r>
            <a:r>
              <a:rPr lang="zh-CN" altLang="en-US" sz="2800"/>
              <a:t>中取出一万元，存入帐号</a:t>
            </a:r>
            <a:r>
              <a:rPr lang="en-US" altLang="zh-CN" sz="2800"/>
              <a:t>B</a:t>
            </a:r>
            <a:r>
              <a:rPr lang="zh-CN" altLang="en-US" sz="2800"/>
              <a:t>。</a:t>
            </a:r>
          </a:p>
          <a:p>
            <a:pPr lvl="1">
              <a:lnSpc>
                <a:spcPct val="90000"/>
              </a:lnSpc>
            </a:pPr>
            <a:r>
              <a:rPr lang="zh-CN" altLang="en-US"/>
              <a:t>定义一个事务，该事务包括两个操作</a:t>
            </a:r>
          </a:p>
          <a:p>
            <a:pPr lvl="2">
              <a:lnSpc>
                <a:spcPct val="90000"/>
              </a:lnSpc>
            </a:pPr>
            <a:r>
              <a:rPr lang="zh-CN" altLang="en-US"/>
              <a:t>第一个操作是从帐号</a:t>
            </a:r>
            <a:r>
              <a:rPr lang="en-US" altLang="zh-CN"/>
              <a:t>A</a:t>
            </a:r>
            <a:r>
              <a:rPr lang="zh-CN" altLang="en-US"/>
              <a:t>中减去一万元</a:t>
            </a:r>
          </a:p>
          <a:p>
            <a:pPr lvl="2">
              <a:lnSpc>
                <a:spcPct val="90000"/>
              </a:lnSpc>
            </a:pPr>
            <a:r>
              <a:rPr lang="zh-CN" altLang="en-US"/>
              <a:t>第二个操作是向</a:t>
            </a:r>
            <a:r>
              <a:rPr lang="zh-CN" altLang="en-US" sz="2000"/>
              <a:t>帐</a:t>
            </a:r>
            <a:r>
              <a:rPr lang="zh-CN" altLang="en-US"/>
              <a:t>号</a:t>
            </a:r>
            <a:r>
              <a:rPr lang="en-US" altLang="zh-CN"/>
              <a:t>B</a:t>
            </a:r>
            <a:r>
              <a:rPr lang="zh-CN" altLang="en-US"/>
              <a:t>中加入一万元</a:t>
            </a:r>
          </a:p>
          <a:p>
            <a:pPr lvl="1">
              <a:lnSpc>
                <a:spcPct val="90000"/>
              </a:lnSpc>
            </a:pPr>
            <a:r>
              <a:rPr lang="zh-CN" altLang="en-US"/>
              <a:t>这两个操作要么全做，要么全不做</a:t>
            </a:r>
          </a:p>
          <a:p>
            <a:pPr lvl="2">
              <a:lnSpc>
                <a:spcPct val="90000"/>
              </a:lnSpc>
            </a:pPr>
            <a:r>
              <a:rPr lang="zh-CN" altLang="en-US"/>
              <a:t>全做或者全不做，数据库都处于一致性状态。</a:t>
            </a:r>
          </a:p>
          <a:p>
            <a:pPr lvl="2">
              <a:lnSpc>
                <a:spcPct val="90000"/>
              </a:lnSpc>
            </a:pPr>
            <a:r>
              <a:rPr lang="zh-CN" altLang="en-US"/>
              <a:t>如果只做一个操作则用户逻辑上就会发生错误，少了一万元，这时数据库就处于不一致性状态</a:t>
            </a:r>
            <a:r>
              <a:rPr lang="zh-CN" altLang="en-US" sz="2800"/>
              <a:t>。</a:t>
            </a:r>
          </a:p>
        </p:txBody>
      </p:sp>
      <p:sp>
        <p:nvSpPr>
          <p:cNvPr id="4" name="矩形 3">
            <a:extLst>
              <a:ext uri="{FF2B5EF4-FFF2-40B4-BE49-F238E27FC236}">
                <a16:creationId xmlns:a16="http://schemas.microsoft.com/office/drawing/2014/main" id="{D0FCBAB2-D0B2-4BF1-B8DE-A5C7C32B41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601B9EA-D951-4850-89EA-2720D73734B2}"/>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CABBF59D-56BE-437A-8641-CED0AFA97CE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181337191"/>
      </p:ext>
    </p:extLst>
  </p:cSld>
  <p:clrMapOvr>
    <a:masterClrMapping/>
  </p:clrMapOvr>
  <p:transition>
    <p:wip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a:extLst>
              <a:ext uri="{FF2B5EF4-FFF2-40B4-BE49-F238E27FC236}">
                <a16:creationId xmlns:a16="http://schemas.microsoft.com/office/drawing/2014/main" id="{60DD53E6-D632-4DDC-9AD1-15797C612BBA}"/>
              </a:ext>
            </a:extLst>
          </p:cNvPr>
          <p:cNvSpPr>
            <a:spLocks noGrp="1" noChangeArrowheads="1"/>
          </p:cNvSpPr>
          <p:nvPr>
            <p:ph type="title"/>
          </p:nvPr>
        </p:nvSpPr>
        <p:spPr/>
        <p:txBody>
          <a:bodyPr/>
          <a:lstStyle/>
          <a:p>
            <a:r>
              <a:rPr lang="en-US" altLang="zh-CN"/>
              <a:t>3. </a:t>
            </a:r>
            <a:r>
              <a:rPr lang="zh-CN" altLang="en-US"/>
              <a:t>隔离性</a:t>
            </a:r>
          </a:p>
        </p:txBody>
      </p:sp>
      <p:sp>
        <p:nvSpPr>
          <p:cNvPr id="802819" name="Rectangle 3">
            <a:extLst>
              <a:ext uri="{FF2B5EF4-FFF2-40B4-BE49-F238E27FC236}">
                <a16:creationId xmlns:a16="http://schemas.microsoft.com/office/drawing/2014/main" id="{BD29965C-8271-464D-AFA5-10923F55A393}"/>
              </a:ext>
            </a:extLst>
          </p:cNvPr>
          <p:cNvSpPr>
            <a:spLocks noGrp="1" noChangeArrowheads="1"/>
          </p:cNvSpPr>
          <p:nvPr>
            <p:ph type="body" idx="1"/>
          </p:nvPr>
        </p:nvSpPr>
        <p:spPr/>
        <p:txBody>
          <a:bodyPr/>
          <a:lstStyle/>
          <a:p>
            <a:r>
              <a:rPr lang="zh-CN" altLang="en-US"/>
              <a:t>一个事务的执行不能被其他事务干扰</a:t>
            </a:r>
          </a:p>
          <a:p>
            <a:pPr lvl="1">
              <a:lnSpc>
                <a:spcPct val="140000"/>
              </a:lnSpc>
            </a:pPr>
            <a:r>
              <a:rPr lang="zh-CN" altLang="en-US"/>
              <a:t>一个事务内部的操作及使用的数据对其他并发事务是隔离的，并发执行的各个事务之间不能互相干扰。</a:t>
            </a:r>
          </a:p>
        </p:txBody>
      </p:sp>
      <p:sp>
        <p:nvSpPr>
          <p:cNvPr id="4" name="矩形 3">
            <a:extLst>
              <a:ext uri="{FF2B5EF4-FFF2-40B4-BE49-F238E27FC236}">
                <a16:creationId xmlns:a16="http://schemas.microsoft.com/office/drawing/2014/main" id="{8755EFE5-230D-40F3-98AF-D92E3B37F75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F61A033-E065-4440-888D-02E65682150B}"/>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7D71064C-6379-436C-802D-19E9812611E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98442891"/>
      </p:ext>
    </p:extLst>
  </p:cSld>
  <p:clrMapOvr>
    <a:masterClrMapping/>
  </p:clrMapOvr>
  <p:transition>
    <p:wip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a:extLst>
              <a:ext uri="{FF2B5EF4-FFF2-40B4-BE49-F238E27FC236}">
                <a16:creationId xmlns:a16="http://schemas.microsoft.com/office/drawing/2014/main" id="{772B9D44-D7CF-43E2-A566-2DFC65E318EF}"/>
              </a:ext>
            </a:extLst>
          </p:cNvPr>
          <p:cNvSpPr>
            <a:spLocks noGrp="1" noChangeArrowheads="1"/>
          </p:cNvSpPr>
          <p:nvPr>
            <p:ph type="title"/>
          </p:nvPr>
        </p:nvSpPr>
        <p:spPr/>
        <p:txBody>
          <a:bodyPr/>
          <a:lstStyle/>
          <a:p>
            <a:r>
              <a:rPr lang="en-US" altLang="zh-CN"/>
              <a:t>4. </a:t>
            </a:r>
            <a:r>
              <a:rPr lang="zh-CN" altLang="en-US"/>
              <a:t>持续性</a:t>
            </a:r>
          </a:p>
        </p:txBody>
      </p:sp>
      <p:sp>
        <p:nvSpPr>
          <p:cNvPr id="803843" name="Rectangle 3">
            <a:extLst>
              <a:ext uri="{FF2B5EF4-FFF2-40B4-BE49-F238E27FC236}">
                <a16:creationId xmlns:a16="http://schemas.microsoft.com/office/drawing/2014/main" id="{CB8AA038-3C18-44CC-B88D-C0D4AC3D0F19}"/>
              </a:ext>
            </a:extLst>
          </p:cNvPr>
          <p:cNvSpPr>
            <a:spLocks noGrp="1" noChangeArrowheads="1"/>
          </p:cNvSpPr>
          <p:nvPr>
            <p:ph type="body" idx="1"/>
          </p:nvPr>
        </p:nvSpPr>
        <p:spPr/>
        <p:txBody>
          <a:bodyPr/>
          <a:lstStyle/>
          <a:p>
            <a:r>
              <a:rPr lang="zh-CN" altLang="en-US"/>
              <a:t>持续性也称永久性（</a:t>
            </a:r>
            <a:r>
              <a:rPr lang="en-US" altLang="zh-CN"/>
              <a:t>Permanence</a:t>
            </a:r>
            <a:r>
              <a:rPr lang="zh-CN" altLang="en-US"/>
              <a:t>）</a:t>
            </a:r>
          </a:p>
          <a:p>
            <a:pPr lvl="1">
              <a:lnSpc>
                <a:spcPct val="150000"/>
              </a:lnSpc>
            </a:pPr>
            <a:r>
              <a:rPr lang="zh-CN" altLang="en-US"/>
              <a:t>一个事务一旦提交，它对数据库中数据的改变就应该是永久性的。</a:t>
            </a:r>
          </a:p>
          <a:p>
            <a:pPr lvl="1">
              <a:lnSpc>
                <a:spcPct val="150000"/>
              </a:lnSpc>
            </a:pPr>
            <a:r>
              <a:rPr lang="zh-CN" altLang="en-US"/>
              <a:t>接下来的其他操作或故障不应该对其执行结果有任何影响。</a:t>
            </a:r>
          </a:p>
        </p:txBody>
      </p:sp>
      <p:sp>
        <p:nvSpPr>
          <p:cNvPr id="4" name="矩形 3">
            <a:extLst>
              <a:ext uri="{FF2B5EF4-FFF2-40B4-BE49-F238E27FC236}">
                <a16:creationId xmlns:a16="http://schemas.microsoft.com/office/drawing/2014/main" id="{6F09FC12-93B8-4E44-A737-A71BE71C35A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D1E8E89-4AC1-4AE6-87DE-9A790E94F3F2}"/>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A58B2E1-4364-4722-9E3B-1991DE9EDFC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406538251"/>
      </p:ext>
    </p:extLst>
  </p:cSld>
  <p:clrMapOvr>
    <a:masterClrMapping/>
  </p:clrMapOvr>
  <p:transition>
    <p:wip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a:extLst>
              <a:ext uri="{FF2B5EF4-FFF2-40B4-BE49-F238E27FC236}">
                <a16:creationId xmlns:a16="http://schemas.microsoft.com/office/drawing/2014/main" id="{7AEF15F3-DBAB-4D11-B62F-B3FC542E8A2E}"/>
              </a:ext>
            </a:extLst>
          </p:cNvPr>
          <p:cNvSpPr>
            <a:spLocks noGrp="1" noChangeArrowheads="1"/>
          </p:cNvSpPr>
          <p:nvPr>
            <p:ph type="title"/>
          </p:nvPr>
        </p:nvSpPr>
        <p:spPr/>
        <p:txBody>
          <a:bodyPr/>
          <a:lstStyle/>
          <a:p>
            <a:r>
              <a:rPr lang="zh-CN" altLang="en-US"/>
              <a:t>事务的特性</a:t>
            </a:r>
            <a:r>
              <a:rPr lang="en-US" altLang="zh-CN"/>
              <a:t>(</a:t>
            </a:r>
            <a:r>
              <a:rPr lang="zh-CN" altLang="en-US"/>
              <a:t>续</a:t>
            </a:r>
            <a:r>
              <a:rPr lang="en-US" altLang="zh-CN"/>
              <a:t>)</a:t>
            </a:r>
          </a:p>
        </p:txBody>
      </p:sp>
      <p:sp>
        <p:nvSpPr>
          <p:cNvPr id="804867" name="Rectangle 3">
            <a:extLst>
              <a:ext uri="{FF2B5EF4-FFF2-40B4-BE49-F238E27FC236}">
                <a16:creationId xmlns:a16="http://schemas.microsoft.com/office/drawing/2014/main" id="{F7BDAA42-A78D-4D7B-852F-DEAB7FCAD341}"/>
              </a:ext>
            </a:extLst>
          </p:cNvPr>
          <p:cNvSpPr>
            <a:spLocks noGrp="1" noChangeArrowheads="1"/>
          </p:cNvSpPr>
          <p:nvPr>
            <p:ph type="body" idx="1"/>
          </p:nvPr>
        </p:nvSpPr>
        <p:spPr/>
        <p:txBody>
          <a:bodyPr/>
          <a:lstStyle/>
          <a:p>
            <a:pPr>
              <a:lnSpc>
                <a:spcPct val="90000"/>
              </a:lnSpc>
              <a:spcBef>
                <a:spcPct val="40000"/>
              </a:spcBef>
            </a:pPr>
            <a:r>
              <a:rPr lang="zh-CN" altLang="en-US" sz="2800"/>
              <a:t>保证事务</a:t>
            </a:r>
            <a:r>
              <a:rPr lang="en-US" altLang="zh-CN" sz="2800"/>
              <a:t>ACID</a:t>
            </a:r>
            <a:r>
              <a:rPr lang="zh-CN" altLang="en-US" sz="2800"/>
              <a:t>特性是事务处理的重要任务。</a:t>
            </a:r>
          </a:p>
          <a:p>
            <a:pPr>
              <a:lnSpc>
                <a:spcPct val="90000"/>
              </a:lnSpc>
              <a:spcBef>
                <a:spcPct val="40000"/>
              </a:spcBef>
            </a:pPr>
            <a:r>
              <a:rPr lang="zh-CN" altLang="en-US" sz="2800"/>
              <a:t>破坏事务</a:t>
            </a:r>
            <a:r>
              <a:rPr lang="en-US" altLang="zh-CN" sz="2800"/>
              <a:t>ACID</a:t>
            </a:r>
            <a:r>
              <a:rPr lang="zh-CN" altLang="en-US" sz="2800"/>
              <a:t>特性的因素</a:t>
            </a:r>
          </a:p>
          <a:p>
            <a:pPr lvl="1">
              <a:lnSpc>
                <a:spcPct val="90000"/>
              </a:lnSpc>
              <a:spcBef>
                <a:spcPct val="40000"/>
              </a:spcBef>
            </a:pPr>
            <a:r>
              <a:rPr lang="zh-CN" altLang="en-US" sz="2400"/>
              <a:t>多个事务并行运行时，不同事务的操作交叉执行</a:t>
            </a:r>
          </a:p>
          <a:p>
            <a:pPr lvl="2">
              <a:lnSpc>
                <a:spcPct val="90000"/>
              </a:lnSpc>
              <a:spcBef>
                <a:spcPct val="40000"/>
              </a:spcBef>
            </a:pPr>
            <a:r>
              <a:rPr lang="en-US" altLang="zh-CN"/>
              <a:t>DBMS</a:t>
            </a:r>
            <a:r>
              <a:rPr lang="zh-CN" altLang="en-US"/>
              <a:t>必须保证多个事务的交叉运行不影响这些事务</a:t>
            </a:r>
            <a:r>
              <a:rPr lang="en-US" altLang="zh-CN"/>
              <a:t>ACID</a:t>
            </a:r>
            <a:r>
              <a:rPr lang="zh-CN" altLang="en-US"/>
              <a:t>特性，特别是原子性和隔离性</a:t>
            </a:r>
          </a:p>
          <a:p>
            <a:pPr lvl="1">
              <a:lnSpc>
                <a:spcPct val="90000"/>
              </a:lnSpc>
              <a:spcBef>
                <a:spcPct val="40000"/>
              </a:spcBef>
            </a:pPr>
            <a:r>
              <a:rPr lang="zh-CN" altLang="en-US" sz="2400"/>
              <a:t>事务在运行过程中被强行停止</a:t>
            </a:r>
          </a:p>
          <a:p>
            <a:pPr lvl="2">
              <a:lnSpc>
                <a:spcPct val="90000"/>
              </a:lnSpc>
              <a:spcBef>
                <a:spcPct val="40000"/>
              </a:spcBef>
            </a:pPr>
            <a:r>
              <a:rPr lang="en-US" altLang="zh-CN"/>
              <a:t>DBMS</a:t>
            </a:r>
            <a:r>
              <a:rPr lang="zh-CN" altLang="en-US"/>
              <a:t>必须保证被强行终止的事务对数据库和其他事务没有任何影响</a:t>
            </a:r>
          </a:p>
          <a:p>
            <a:pPr>
              <a:lnSpc>
                <a:spcPct val="90000"/>
              </a:lnSpc>
              <a:spcBef>
                <a:spcPct val="40000"/>
              </a:spcBef>
              <a:buFont typeface="Monotype Sorts" pitchFamily="2" charset="2"/>
              <a:buNone/>
            </a:pPr>
            <a:r>
              <a:rPr lang="zh-CN" altLang="en-US" sz="2800"/>
              <a:t>    这些就是</a:t>
            </a:r>
            <a:r>
              <a:rPr lang="en-US" altLang="zh-CN" sz="2800"/>
              <a:t>DBMS</a:t>
            </a:r>
            <a:r>
              <a:rPr lang="zh-CN" altLang="en-US" sz="2800"/>
              <a:t>中恢复机制和并发控制机制的责任。</a:t>
            </a:r>
          </a:p>
        </p:txBody>
      </p:sp>
      <p:sp>
        <p:nvSpPr>
          <p:cNvPr id="4" name="矩形 3">
            <a:extLst>
              <a:ext uri="{FF2B5EF4-FFF2-40B4-BE49-F238E27FC236}">
                <a16:creationId xmlns:a16="http://schemas.microsoft.com/office/drawing/2014/main" id="{722BD63A-9C7C-4E60-A276-C517841895A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F0A1224-42EE-4E73-B6CE-7C1F6C5182EC}"/>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273AF9CE-EE93-47C0-808B-35E80593827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52234728"/>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36217F14-C8F5-4DDC-92B2-5B4B75CCCBD7}"/>
              </a:ext>
            </a:extLst>
          </p:cNvPr>
          <p:cNvSpPr>
            <a:spLocks noGrp="1" noChangeArrowheads="1"/>
          </p:cNvSpPr>
          <p:nvPr>
            <p:ph type="title"/>
          </p:nvPr>
        </p:nvSpPr>
        <p:spPr/>
        <p:txBody>
          <a:bodyPr/>
          <a:lstStyle/>
          <a:p>
            <a:r>
              <a:rPr lang="zh-CN" altLang="en-US"/>
              <a:t>用户标识与鉴定（续）</a:t>
            </a:r>
          </a:p>
        </p:txBody>
      </p:sp>
      <p:sp>
        <p:nvSpPr>
          <p:cNvPr id="483331" name="Rectangle 3">
            <a:extLst>
              <a:ext uri="{FF2B5EF4-FFF2-40B4-BE49-F238E27FC236}">
                <a16:creationId xmlns:a16="http://schemas.microsoft.com/office/drawing/2014/main" id="{F612CE00-F9DB-420A-A076-5A5C02AC904B}"/>
              </a:ext>
            </a:extLst>
          </p:cNvPr>
          <p:cNvSpPr>
            <a:spLocks noGrp="1" noChangeArrowheads="1"/>
          </p:cNvSpPr>
          <p:nvPr>
            <p:ph type="body" idx="1"/>
          </p:nvPr>
        </p:nvSpPr>
        <p:spPr/>
        <p:txBody>
          <a:bodyPr/>
          <a:lstStyle/>
          <a:p>
            <a:r>
              <a:rPr lang="zh-CN" altLang="en-US"/>
              <a:t>让用户标识自己的名字或身份的方法</a:t>
            </a:r>
            <a:endParaRPr lang="zh-CN" altLang="en-US" sz="2800"/>
          </a:p>
          <a:p>
            <a:pPr lvl="1"/>
            <a:r>
              <a:rPr lang="zh-CN" altLang="en-US">
                <a:solidFill>
                  <a:srgbClr val="0000FF"/>
                </a:solidFill>
              </a:rPr>
              <a:t>用户名</a:t>
            </a:r>
            <a:r>
              <a:rPr lang="en-US" altLang="zh-CN">
                <a:solidFill>
                  <a:srgbClr val="0000FF"/>
                </a:solidFill>
              </a:rPr>
              <a:t>/</a:t>
            </a:r>
            <a:r>
              <a:rPr lang="zh-CN" altLang="en-US">
                <a:solidFill>
                  <a:srgbClr val="0000FF"/>
                </a:solidFill>
              </a:rPr>
              <a:t>口令</a:t>
            </a:r>
          </a:p>
          <a:p>
            <a:pPr marL="1162050" lvl="2"/>
            <a:r>
              <a:rPr lang="zh-CN" altLang="en-US" sz="2800"/>
              <a:t>简单易行，容易被人窃取</a:t>
            </a:r>
            <a:endParaRPr lang="zh-CN" altLang="en-US"/>
          </a:p>
          <a:p>
            <a:pPr lvl="1">
              <a:spcBef>
                <a:spcPct val="60000"/>
              </a:spcBef>
            </a:pPr>
            <a:r>
              <a:rPr lang="zh-CN" altLang="en-US"/>
              <a:t>每个用户预先约定好一个</a:t>
            </a:r>
            <a:r>
              <a:rPr lang="zh-CN" altLang="en-US">
                <a:solidFill>
                  <a:srgbClr val="0000FF"/>
                </a:solidFill>
              </a:rPr>
              <a:t>计算过程</a:t>
            </a:r>
            <a:r>
              <a:rPr lang="zh-CN" altLang="en-US"/>
              <a:t>或者</a:t>
            </a:r>
            <a:r>
              <a:rPr lang="zh-CN" altLang="en-US">
                <a:solidFill>
                  <a:srgbClr val="0000FF"/>
                </a:solidFill>
              </a:rPr>
              <a:t>函数</a:t>
            </a:r>
            <a:endParaRPr lang="zh-CN" altLang="en-US"/>
          </a:p>
          <a:p>
            <a:pPr marL="1162050" lvl="2"/>
            <a:r>
              <a:rPr lang="zh-CN" altLang="en-US" sz="2800"/>
              <a:t>系统提供一个随机数</a:t>
            </a:r>
          </a:p>
          <a:p>
            <a:pPr marL="1162050" lvl="2"/>
            <a:r>
              <a:rPr lang="zh-CN" altLang="en-US" sz="2800"/>
              <a:t>用户根据自己预先约定的计算过程或者函数进行计算</a:t>
            </a:r>
          </a:p>
          <a:p>
            <a:pPr marL="1162050" lvl="2"/>
            <a:r>
              <a:rPr lang="zh-CN" altLang="en-US" sz="2800"/>
              <a:t>系统根据用户计算结果是否正确鉴定用户身份</a:t>
            </a:r>
            <a:endParaRPr lang="zh-CN" altLang="en-US"/>
          </a:p>
        </p:txBody>
      </p:sp>
      <p:sp>
        <p:nvSpPr>
          <p:cNvPr id="4" name="矩形 3">
            <a:extLst>
              <a:ext uri="{FF2B5EF4-FFF2-40B4-BE49-F238E27FC236}">
                <a16:creationId xmlns:a16="http://schemas.microsoft.com/office/drawing/2014/main" id="{E8428AC3-B388-429A-B525-063890848BA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07F6A08-264A-4AE2-BD0F-00CBF423125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744235D2-ED7E-433F-9688-02138149B8A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09012187"/>
      </p:ext>
    </p:extLst>
  </p:cSld>
  <p:clrMapOvr>
    <a:masterClrMapping/>
  </p:clrMapOvr>
  <p:transition>
    <p:wip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a:extLst>
              <a:ext uri="{FF2B5EF4-FFF2-40B4-BE49-F238E27FC236}">
                <a16:creationId xmlns:a16="http://schemas.microsoft.com/office/drawing/2014/main" id="{934F145C-D0A5-4D8A-9D4C-CD4D0CFC4F25}"/>
              </a:ext>
            </a:extLst>
          </p:cNvPr>
          <p:cNvSpPr>
            <a:spLocks noGrp="1" noChangeArrowheads="1"/>
          </p:cNvSpPr>
          <p:nvPr>
            <p:ph type="title"/>
          </p:nvPr>
        </p:nvSpPr>
        <p:spPr/>
        <p:txBody>
          <a:bodyPr/>
          <a:lstStyle/>
          <a:p>
            <a:r>
              <a:rPr lang="zh-CN" altLang="en-US" sz="4000"/>
              <a:t>二、 并发操作与数据的不一致性</a:t>
            </a:r>
          </a:p>
        </p:txBody>
      </p:sp>
      <p:sp>
        <p:nvSpPr>
          <p:cNvPr id="717827" name="Rectangle 3">
            <a:extLst>
              <a:ext uri="{FF2B5EF4-FFF2-40B4-BE49-F238E27FC236}">
                <a16:creationId xmlns:a16="http://schemas.microsoft.com/office/drawing/2014/main" id="{A1A9228B-263D-44A7-B9D9-8A3B1C1CB92B}"/>
              </a:ext>
            </a:extLst>
          </p:cNvPr>
          <p:cNvSpPr>
            <a:spLocks noGrp="1" noChangeArrowheads="1"/>
          </p:cNvSpPr>
          <p:nvPr>
            <p:ph type="body" idx="1"/>
          </p:nvPr>
        </p:nvSpPr>
        <p:spPr>
          <a:xfrm>
            <a:off x="900113" y="1828800"/>
            <a:ext cx="7939087" cy="4114800"/>
          </a:xfrm>
        </p:spPr>
        <p:txBody>
          <a:bodyPr/>
          <a:lstStyle/>
          <a:p>
            <a:pPr algn="just">
              <a:lnSpc>
                <a:spcPct val="90000"/>
              </a:lnSpc>
            </a:pPr>
            <a:r>
              <a:rPr lang="zh-CN" altLang="en-US"/>
              <a:t>什么是数据的不一致性</a:t>
            </a:r>
            <a:endParaRPr lang="zh-CN" altLang="en-US" sz="2800"/>
          </a:p>
          <a:p>
            <a:pPr lvl="1" algn="just">
              <a:lnSpc>
                <a:spcPct val="90000"/>
              </a:lnSpc>
              <a:buFontTx/>
              <a:buNone/>
            </a:pPr>
            <a:r>
              <a:rPr lang="zh-CN" altLang="en-US" sz="2400"/>
              <a:t>例：飞机订票系统中的一个活动序列：</a:t>
            </a:r>
          </a:p>
          <a:p>
            <a:pPr lvl="1" algn="just">
              <a:lnSpc>
                <a:spcPct val="90000"/>
              </a:lnSpc>
              <a:buFontTx/>
              <a:buNone/>
            </a:pPr>
            <a:r>
              <a:rPr lang="zh-CN" altLang="en-US" sz="2400"/>
              <a:t>　</a:t>
            </a:r>
            <a:r>
              <a:rPr lang="en-US" altLang="zh-CN" sz="2400"/>
              <a:t>1</a:t>
            </a:r>
            <a:r>
              <a:rPr lang="zh-CN" altLang="en-US" sz="2400"/>
              <a:t>）甲售票员读出某航班的机票余额</a:t>
            </a:r>
            <a:r>
              <a:rPr lang="en-US" altLang="zh-CN" sz="2400"/>
              <a:t>A</a:t>
            </a:r>
            <a:r>
              <a:rPr lang="zh-CN" altLang="en-US" sz="2400"/>
              <a:t>，设</a:t>
            </a:r>
            <a:r>
              <a:rPr lang="en-US" altLang="zh-CN" sz="2400"/>
              <a:t>A=16</a:t>
            </a:r>
          </a:p>
          <a:p>
            <a:pPr lvl="1" algn="just">
              <a:lnSpc>
                <a:spcPct val="90000"/>
              </a:lnSpc>
              <a:buFontTx/>
              <a:buNone/>
            </a:pPr>
            <a:r>
              <a:rPr lang="en-US" altLang="zh-CN" sz="2400"/>
              <a:t>    2</a:t>
            </a:r>
            <a:r>
              <a:rPr lang="zh-CN" altLang="en-US" sz="2400"/>
              <a:t>）乙售票员读出同一航班的机票余额</a:t>
            </a:r>
            <a:r>
              <a:rPr lang="en-US" altLang="zh-CN" sz="2400"/>
              <a:t>A</a:t>
            </a:r>
            <a:r>
              <a:rPr lang="zh-CN" altLang="en-US" sz="2400"/>
              <a:t>，也为</a:t>
            </a:r>
            <a:r>
              <a:rPr lang="en-US" altLang="zh-CN" sz="2400"/>
              <a:t>16</a:t>
            </a:r>
          </a:p>
          <a:p>
            <a:pPr lvl="1" algn="just">
              <a:lnSpc>
                <a:spcPct val="90000"/>
              </a:lnSpc>
              <a:buFontTx/>
              <a:buNone/>
            </a:pPr>
            <a:r>
              <a:rPr lang="en-US" altLang="zh-CN" sz="2400"/>
              <a:t>    3</a:t>
            </a:r>
            <a:r>
              <a:rPr lang="zh-CN" altLang="en-US" sz="2400"/>
              <a:t>）甲售票点卖出一张机票，修改机票余额</a:t>
            </a:r>
            <a:r>
              <a:rPr lang="en-US" altLang="zh-CN" sz="2400"/>
              <a:t>A←A-1</a:t>
            </a:r>
            <a:r>
              <a:rPr lang="zh-CN" altLang="en-US" sz="2400"/>
              <a:t>，</a:t>
            </a:r>
          </a:p>
          <a:p>
            <a:pPr lvl="1" algn="just">
              <a:lnSpc>
                <a:spcPct val="90000"/>
              </a:lnSpc>
              <a:buFontTx/>
              <a:buNone/>
            </a:pPr>
            <a:r>
              <a:rPr lang="zh-CN" altLang="en-US" sz="2400"/>
              <a:t>          所以</a:t>
            </a:r>
            <a:r>
              <a:rPr lang="en-US" altLang="zh-CN" sz="2400"/>
              <a:t>A=15</a:t>
            </a:r>
            <a:r>
              <a:rPr lang="zh-CN" altLang="en-US" sz="2400"/>
              <a:t>，把</a:t>
            </a:r>
            <a:r>
              <a:rPr lang="en-US" altLang="zh-CN" sz="2400"/>
              <a:t>A</a:t>
            </a:r>
            <a:r>
              <a:rPr lang="zh-CN" altLang="en-US" sz="2400"/>
              <a:t>写回数据库</a:t>
            </a:r>
          </a:p>
          <a:p>
            <a:pPr lvl="1" algn="just">
              <a:lnSpc>
                <a:spcPct val="90000"/>
              </a:lnSpc>
              <a:buFontTx/>
              <a:buNone/>
            </a:pPr>
            <a:r>
              <a:rPr lang="zh-CN" altLang="en-US" sz="2400"/>
              <a:t>   </a:t>
            </a:r>
            <a:r>
              <a:rPr lang="en-US" altLang="zh-CN" sz="2400"/>
              <a:t>4</a:t>
            </a:r>
            <a:r>
              <a:rPr lang="zh-CN" altLang="en-US" sz="2400"/>
              <a:t>）乙售票点也卖出一张机票，修改机票余额</a:t>
            </a:r>
            <a:r>
              <a:rPr lang="en-US" altLang="zh-CN" sz="2400"/>
              <a:t>A←A-1</a:t>
            </a:r>
            <a:r>
              <a:rPr lang="zh-CN" altLang="en-US" sz="2400"/>
              <a:t>，</a:t>
            </a:r>
          </a:p>
          <a:p>
            <a:pPr lvl="1" algn="just">
              <a:lnSpc>
                <a:spcPct val="90000"/>
              </a:lnSpc>
              <a:buFontTx/>
              <a:buNone/>
            </a:pPr>
            <a:r>
              <a:rPr lang="zh-CN" altLang="en-US" sz="2400"/>
              <a:t>         所以</a:t>
            </a:r>
            <a:r>
              <a:rPr lang="en-US" altLang="zh-CN" sz="2400"/>
              <a:t>A=15</a:t>
            </a:r>
            <a:r>
              <a:rPr lang="zh-CN" altLang="en-US" sz="2400"/>
              <a:t>，把</a:t>
            </a:r>
            <a:r>
              <a:rPr lang="en-US" altLang="zh-CN" sz="2400"/>
              <a:t>A</a:t>
            </a:r>
            <a:r>
              <a:rPr lang="zh-CN" altLang="en-US" sz="2400"/>
              <a:t>写回数据库</a:t>
            </a:r>
          </a:p>
          <a:p>
            <a:pPr lvl="1" algn="just">
              <a:lnSpc>
                <a:spcPct val="90000"/>
              </a:lnSpc>
              <a:buFontTx/>
              <a:buNone/>
            </a:pPr>
            <a:r>
              <a:rPr lang="zh-CN" altLang="en-US" sz="2400"/>
              <a:t>  结果：卖出两张机票，但数据库中机票余额只减少</a:t>
            </a:r>
            <a:r>
              <a:rPr lang="en-US" altLang="zh-CN" sz="2400"/>
              <a:t>1</a:t>
            </a:r>
            <a:r>
              <a:rPr lang="zh-CN" altLang="en-US" sz="2400"/>
              <a:t>。 </a:t>
            </a:r>
          </a:p>
          <a:p>
            <a:pPr lvl="1" algn="just">
              <a:lnSpc>
                <a:spcPct val="90000"/>
              </a:lnSpc>
              <a:buFontTx/>
              <a:buNone/>
            </a:pPr>
            <a:r>
              <a:rPr lang="zh-CN" altLang="en-US" sz="2400"/>
              <a:t>  这种情况称为数据库的不一致性。 </a:t>
            </a:r>
          </a:p>
        </p:txBody>
      </p:sp>
      <p:sp>
        <p:nvSpPr>
          <p:cNvPr id="4" name="矩形 3">
            <a:extLst>
              <a:ext uri="{FF2B5EF4-FFF2-40B4-BE49-F238E27FC236}">
                <a16:creationId xmlns:a16="http://schemas.microsoft.com/office/drawing/2014/main" id="{92274153-CDDF-4E0E-B617-D22C138974B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3780C24-055A-4D2F-AA68-733090F2711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20BD027F-0CE6-4E9F-97E8-1012F952D05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5114383"/>
      </p:ext>
    </p:extLst>
  </p:cSld>
  <p:clrMapOvr>
    <a:masterClrMapping/>
  </p:clrMapOvr>
  <p:transition>
    <p:wip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3C8BA3C0-7B8D-45AE-A693-475F8390D5B1}"/>
              </a:ext>
            </a:extLst>
          </p:cNvPr>
          <p:cNvSpPr>
            <a:spLocks noGrp="1" noChangeArrowheads="1"/>
          </p:cNvSpPr>
          <p:nvPr>
            <p:ph type="title"/>
          </p:nvPr>
        </p:nvSpPr>
        <p:spPr/>
        <p:txBody>
          <a:bodyPr/>
          <a:lstStyle/>
          <a:p>
            <a:r>
              <a:rPr lang="zh-CN" altLang="en-US">
                <a:ea typeface="黑体" panose="02010609060101010101" pitchFamily="49" charset="-122"/>
              </a:rPr>
              <a:t>并发控制概述（续）</a:t>
            </a:r>
          </a:p>
        </p:txBody>
      </p:sp>
      <p:sp>
        <p:nvSpPr>
          <p:cNvPr id="718851" name="Rectangle 3">
            <a:extLst>
              <a:ext uri="{FF2B5EF4-FFF2-40B4-BE49-F238E27FC236}">
                <a16:creationId xmlns:a16="http://schemas.microsoft.com/office/drawing/2014/main" id="{6FA02AD6-D943-4DAD-A73E-B155175CF80D}"/>
              </a:ext>
            </a:extLst>
          </p:cNvPr>
          <p:cNvSpPr>
            <a:spLocks noGrp="1" noChangeArrowheads="1"/>
          </p:cNvSpPr>
          <p:nvPr>
            <p:ph type="body" idx="1"/>
          </p:nvPr>
        </p:nvSpPr>
        <p:spPr/>
        <p:txBody>
          <a:bodyPr/>
          <a:lstStyle/>
          <a:p>
            <a:pPr lvl="1" algn="just"/>
            <a:r>
              <a:rPr lang="zh-CN" altLang="en-US"/>
              <a:t>产生原因</a:t>
            </a:r>
          </a:p>
          <a:p>
            <a:pPr lvl="2" algn="just">
              <a:spcBef>
                <a:spcPct val="40000"/>
              </a:spcBef>
            </a:pPr>
            <a:r>
              <a:rPr lang="zh-CN" altLang="en-US" sz="2800"/>
              <a:t>由甲乙两个售票员并发操作引起</a:t>
            </a:r>
          </a:p>
          <a:p>
            <a:pPr lvl="2" algn="just">
              <a:spcBef>
                <a:spcPct val="40000"/>
              </a:spcBef>
            </a:pPr>
            <a:r>
              <a:rPr lang="zh-CN" altLang="en-US" sz="2800"/>
              <a:t>在并发操作情况下，对甲、乙两个事务的操作序列的调度是随机的</a:t>
            </a:r>
          </a:p>
          <a:p>
            <a:pPr lvl="2" algn="just">
              <a:spcBef>
                <a:spcPct val="40000"/>
              </a:spcBef>
            </a:pPr>
            <a:r>
              <a:rPr lang="zh-CN" altLang="en-US" sz="2800"/>
              <a:t>若按上面的调度序列执行，甲事务的修改就被丢失。因为第</a:t>
            </a:r>
            <a:r>
              <a:rPr lang="en-US" altLang="zh-CN" sz="2800"/>
              <a:t>4</a:t>
            </a:r>
            <a:r>
              <a:rPr lang="zh-CN" altLang="en-US" sz="2800"/>
              <a:t>步中乙事务修改</a:t>
            </a:r>
            <a:r>
              <a:rPr lang="en-US" altLang="zh-CN" sz="2800"/>
              <a:t>A</a:t>
            </a:r>
            <a:r>
              <a:rPr lang="zh-CN" altLang="en-US" sz="2800"/>
              <a:t>并写回后覆盖了甲事务的修改</a:t>
            </a:r>
          </a:p>
        </p:txBody>
      </p:sp>
      <p:sp>
        <p:nvSpPr>
          <p:cNvPr id="4" name="矩形 3">
            <a:extLst>
              <a:ext uri="{FF2B5EF4-FFF2-40B4-BE49-F238E27FC236}">
                <a16:creationId xmlns:a16="http://schemas.microsoft.com/office/drawing/2014/main" id="{35F88E03-8A68-489A-8AE6-A051A9E36A4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DB64CE1-6262-47E3-9240-31E6D5C9172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59976ACF-91D6-4A14-97C1-A27D0B7C10D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286134396"/>
      </p:ext>
    </p:extLst>
  </p:cSld>
  <p:clrMapOvr>
    <a:masterClrMapping/>
  </p:clrMapOvr>
  <p:transition>
    <p:wip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AB491970-46A1-40A6-B9D8-82AFDA857DCE}"/>
              </a:ext>
            </a:extLst>
          </p:cNvPr>
          <p:cNvSpPr>
            <a:spLocks noGrp="1" noChangeArrowheads="1"/>
          </p:cNvSpPr>
          <p:nvPr>
            <p:ph type="title"/>
          </p:nvPr>
        </p:nvSpPr>
        <p:spPr/>
        <p:txBody>
          <a:bodyPr/>
          <a:lstStyle/>
          <a:p>
            <a:r>
              <a:rPr lang="zh-CN" altLang="en-US">
                <a:ea typeface="黑体" panose="02010609060101010101" pitchFamily="49" charset="-122"/>
              </a:rPr>
              <a:t>并发控制概述（续）</a:t>
            </a:r>
          </a:p>
        </p:txBody>
      </p:sp>
      <p:sp>
        <p:nvSpPr>
          <p:cNvPr id="719875" name="Rectangle 3">
            <a:extLst>
              <a:ext uri="{FF2B5EF4-FFF2-40B4-BE49-F238E27FC236}">
                <a16:creationId xmlns:a16="http://schemas.microsoft.com/office/drawing/2014/main" id="{3EFD26B9-ACD4-483E-BFD9-8B566F96F6D0}"/>
              </a:ext>
            </a:extLst>
          </p:cNvPr>
          <p:cNvSpPr>
            <a:spLocks noGrp="1" noChangeArrowheads="1"/>
          </p:cNvSpPr>
          <p:nvPr>
            <p:ph type="body" idx="1"/>
          </p:nvPr>
        </p:nvSpPr>
        <p:spPr/>
        <p:txBody>
          <a:bodyPr/>
          <a:lstStyle/>
          <a:p>
            <a:pPr algn="just"/>
            <a:r>
              <a:rPr lang="zh-CN" altLang="en-US" sz="3600"/>
              <a:t>并发操作带来的数据不一致性</a:t>
            </a:r>
          </a:p>
          <a:p>
            <a:pPr lvl="1" algn="just">
              <a:lnSpc>
                <a:spcPct val="210000"/>
              </a:lnSpc>
            </a:pPr>
            <a:r>
              <a:rPr lang="zh-CN" altLang="en-US"/>
              <a:t>丢失修改（</a:t>
            </a:r>
            <a:r>
              <a:rPr lang="en-US" altLang="zh-CN"/>
              <a:t>lost update</a:t>
            </a:r>
            <a:r>
              <a:rPr lang="zh-CN" altLang="en-US"/>
              <a:t>）</a:t>
            </a:r>
          </a:p>
          <a:p>
            <a:pPr lvl="1" algn="just">
              <a:lnSpc>
                <a:spcPct val="210000"/>
              </a:lnSpc>
            </a:pPr>
            <a:r>
              <a:rPr lang="zh-CN" altLang="en-US"/>
              <a:t>不可重复读（</a:t>
            </a:r>
            <a:r>
              <a:rPr lang="en-US" altLang="zh-CN"/>
              <a:t>non-repeatable read</a:t>
            </a:r>
            <a:r>
              <a:rPr lang="zh-CN" altLang="en-US"/>
              <a:t>）</a:t>
            </a:r>
          </a:p>
          <a:p>
            <a:pPr lvl="1" algn="just">
              <a:lnSpc>
                <a:spcPct val="210000"/>
              </a:lnSpc>
            </a:pPr>
            <a:r>
              <a:rPr lang="zh-CN" altLang="en-US"/>
              <a:t>读“脏”数据（</a:t>
            </a:r>
            <a:r>
              <a:rPr lang="en-US" altLang="zh-CN"/>
              <a:t>dirty read</a:t>
            </a:r>
            <a:r>
              <a:rPr lang="zh-CN" altLang="en-US"/>
              <a:t>）</a:t>
            </a:r>
          </a:p>
        </p:txBody>
      </p:sp>
      <p:sp>
        <p:nvSpPr>
          <p:cNvPr id="4" name="矩形 3">
            <a:extLst>
              <a:ext uri="{FF2B5EF4-FFF2-40B4-BE49-F238E27FC236}">
                <a16:creationId xmlns:a16="http://schemas.microsoft.com/office/drawing/2014/main" id="{5DB846C0-BEC9-4829-92F6-3FF0D8217D7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B0D2E18-E2AF-4382-B6B3-3A590245369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A2BDA878-CF8C-4CC1-8358-AC9A375094C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501203249"/>
      </p:ext>
    </p:extLst>
  </p:cSld>
  <p:clrMapOvr>
    <a:masterClrMapping/>
  </p:clrMapOvr>
  <p:transition>
    <p:wip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0A13D774-FD2F-4673-90A8-7D9E3AF65ED8}"/>
              </a:ext>
            </a:extLst>
          </p:cNvPr>
          <p:cNvSpPr>
            <a:spLocks noGrp="1" noChangeArrowheads="1"/>
          </p:cNvSpPr>
          <p:nvPr>
            <p:ph type="title"/>
          </p:nvPr>
        </p:nvSpPr>
        <p:spPr/>
        <p:txBody>
          <a:bodyPr/>
          <a:lstStyle/>
          <a:p>
            <a:r>
              <a:rPr lang="en-US" altLang="zh-CN">
                <a:ea typeface="黑体" panose="02010609060101010101" pitchFamily="49" charset="-122"/>
              </a:rPr>
              <a:t>1. </a:t>
            </a:r>
            <a:r>
              <a:rPr lang="zh-CN" altLang="en-US">
                <a:ea typeface="黑体" panose="02010609060101010101" pitchFamily="49" charset="-122"/>
              </a:rPr>
              <a:t>丢失修改</a:t>
            </a:r>
          </a:p>
        </p:txBody>
      </p:sp>
      <p:sp>
        <p:nvSpPr>
          <p:cNvPr id="720899" name="Rectangle 3">
            <a:extLst>
              <a:ext uri="{FF2B5EF4-FFF2-40B4-BE49-F238E27FC236}">
                <a16:creationId xmlns:a16="http://schemas.microsoft.com/office/drawing/2014/main" id="{C9F275D3-C8A9-4841-B2AF-FD57BA17C31E}"/>
              </a:ext>
            </a:extLst>
          </p:cNvPr>
          <p:cNvSpPr>
            <a:spLocks noGrp="1" noChangeArrowheads="1"/>
          </p:cNvSpPr>
          <p:nvPr>
            <p:ph type="body" idx="1"/>
          </p:nvPr>
        </p:nvSpPr>
        <p:spPr/>
        <p:txBody>
          <a:bodyPr/>
          <a:lstStyle/>
          <a:p>
            <a:pPr algn="just">
              <a:lnSpc>
                <a:spcPct val="130000"/>
              </a:lnSpc>
            </a:pPr>
            <a:r>
              <a:rPr lang="zh-CN" altLang="en-US" sz="2800"/>
              <a:t>事务</a:t>
            </a:r>
            <a:r>
              <a:rPr lang="en-US" altLang="zh-CN" sz="2800"/>
              <a:t>1</a:t>
            </a:r>
            <a:r>
              <a:rPr lang="zh-CN" altLang="en-US" sz="2800"/>
              <a:t>与事务</a:t>
            </a:r>
            <a:r>
              <a:rPr lang="en-US" altLang="zh-CN" sz="2800"/>
              <a:t>2</a:t>
            </a:r>
            <a:r>
              <a:rPr lang="zh-CN" altLang="en-US" sz="2800"/>
              <a:t>从数据库中读入同一数据并修改</a:t>
            </a:r>
          </a:p>
          <a:p>
            <a:pPr algn="just">
              <a:lnSpc>
                <a:spcPct val="130000"/>
              </a:lnSpc>
            </a:pPr>
            <a:r>
              <a:rPr lang="zh-CN" altLang="en-US" sz="2800"/>
              <a:t>事务</a:t>
            </a:r>
            <a:r>
              <a:rPr lang="en-US" altLang="zh-CN" sz="2800"/>
              <a:t>2</a:t>
            </a:r>
            <a:r>
              <a:rPr lang="zh-CN" altLang="en-US" sz="2800"/>
              <a:t>的提交结果破坏了事务</a:t>
            </a:r>
            <a:r>
              <a:rPr lang="en-US" altLang="zh-CN" sz="2800"/>
              <a:t>1</a:t>
            </a:r>
            <a:r>
              <a:rPr lang="zh-CN" altLang="en-US" sz="2800"/>
              <a:t>提交的结果</a:t>
            </a:r>
          </a:p>
          <a:p>
            <a:pPr algn="just">
              <a:lnSpc>
                <a:spcPct val="130000"/>
              </a:lnSpc>
            </a:pPr>
            <a:endParaRPr lang="zh-CN" altLang="en-US" sz="2800"/>
          </a:p>
          <a:p>
            <a:pPr algn="just">
              <a:lnSpc>
                <a:spcPct val="130000"/>
              </a:lnSpc>
            </a:pPr>
            <a:r>
              <a:rPr lang="zh-CN" altLang="en-US" sz="2800"/>
              <a:t>导致事务</a:t>
            </a:r>
            <a:r>
              <a:rPr lang="en-US" altLang="zh-CN" sz="2800"/>
              <a:t>1</a:t>
            </a:r>
            <a:r>
              <a:rPr lang="zh-CN" altLang="en-US" sz="2800"/>
              <a:t>的修改被丢失。</a:t>
            </a:r>
          </a:p>
        </p:txBody>
      </p:sp>
      <p:sp>
        <p:nvSpPr>
          <p:cNvPr id="720900" name="AutoShape 4">
            <a:extLst>
              <a:ext uri="{FF2B5EF4-FFF2-40B4-BE49-F238E27FC236}">
                <a16:creationId xmlns:a16="http://schemas.microsoft.com/office/drawing/2014/main" id="{C150A7F7-CE8C-4040-AF16-0911F18EF22E}"/>
              </a:ext>
            </a:extLst>
          </p:cNvPr>
          <p:cNvSpPr>
            <a:spLocks noChangeArrowheads="1"/>
          </p:cNvSpPr>
          <p:nvPr/>
        </p:nvSpPr>
        <p:spPr bwMode="auto">
          <a:xfrm rot="5400000">
            <a:off x="3695700" y="3162300"/>
            <a:ext cx="6096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EEE67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 name="矩形 4">
            <a:extLst>
              <a:ext uri="{FF2B5EF4-FFF2-40B4-BE49-F238E27FC236}">
                <a16:creationId xmlns:a16="http://schemas.microsoft.com/office/drawing/2014/main" id="{1E717CF4-14F8-4BF5-B07D-9164D1F3238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FC019504-3F30-4786-9943-9CC74E06AB0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E172BFCA-D3BC-4FC9-9AF9-495E4198329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589203348"/>
      </p:ext>
    </p:extLst>
  </p:cSld>
  <p:clrMapOvr>
    <a:masterClrMapping/>
  </p:clrMapOvr>
  <p:transition>
    <p:wip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a:extLst>
              <a:ext uri="{FF2B5EF4-FFF2-40B4-BE49-F238E27FC236}">
                <a16:creationId xmlns:a16="http://schemas.microsoft.com/office/drawing/2014/main" id="{EE7B4B55-A06A-4476-85B9-C51A1E05C5DC}"/>
              </a:ext>
            </a:extLst>
          </p:cNvPr>
          <p:cNvSpPr>
            <a:spLocks noGrp="1" noChangeArrowheads="1"/>
          </p:cNvSpPr>
          <p:nvPr>
            <p:ph type="title"/>
          </p:nvPr>
        </p:nvSpPr>
        <p:spPr/>
        <p:txBody>
          <a:bodyPr/>
          <a:lstStyle/>
          <a:p>
            <a:r>
              <a:rPr lang="zh-CN" altLang="en-US"/>
              <a:t>图  三种数据不一致性 </a:t>
            </a:r>
          </a:p>
        </p:txBody>
      </p:sp>
      <p:graphicFrame>
        <p:nvGraphicFramePr>
          <p:cNvPr id="721923" name="Group 3">
            <a:extLst>
              <a:ext uri="{FF2B5EF4-FFF2-40B4-BE49-F238E27FC236}">
                <a16:creationId xmlns:a16="http://schemas.microsoft.com/office/drawing/2014/main" id="{4C8EB3E1-D35E-4880-A956-59648B1E72B5}"/>
              </a:ext>
            </a:extLst>
          </p:cNvPr>
          <p:cNvGraphicFramePr>
            <a:graphicFrameLocks noGrp="1"/>
          </p:cNvGraphicFramePr>
          <p:nvPr/>
        </p:nvGraphicFramePr>
        <p:xfrm>
          <a:off x="3352800" y="1752600"/>
          <a:ext cx="2895600" cy="3848038"/>
        </p:xfrm>
        <a:graphic>
          <a:graphicData uri="http://schemas.openxmlformats.org/drawingml/2006/table">
            <a:tbl>
              <a:tblPr/>
              <a:tblGrid>
                <a:gridCol w="1549400">
                  <a:extLst>
                    <a:ext uri="{9D8B030D-6E8A-4147-A177-3AD203B41FA5}">
                      <a16:colId xmlns:a16="http://schemas.microsoft.com/office/drawing/2014/main" val="3634020720"/>
                    </a:ext>
                  </a:extLst>
                </a:gridCol>
                <a:gridCol w="1346200">
                  <a:extLst>
                    <a:ext uri="{9D8B030D-6E8A-4147-A177-3AD203B41FA5}">
                      <a16:colId xmlns:a16="http://schemas.microsoft.com/office/drawing/2014/main" val="1345796022"/>
                    </a:ext>
                  </a:extLst>
                </a:gridCol>
              </a:tblGrid>
              <a:tr h="360363">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7349024"/>
                  </a:ext>
                </a:extLst>
              </a:tr>
              <a:tr h="3449638">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 </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A=16</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 A←A-1</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A=15</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A=16</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A←A-1</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9950257"/>
                  </a:ext>
                </a:extLst>
              </a:tr>
            </a:tbl>
          </a:graphicData>
        </a:graphic>
      </p:graphicFrame>
      <p:sp>
        <p:nvSpPr>
          <p:cNvPr id="721934" name="Rectangle 14">
            <a:extLst>
              <a:ext uri="{FF2B5EF4-FFF2-40B4-BE49-F238E27FC236}">
                <a16:creationId xmlns:a16="http://schemas.microsoft.com/office/drawing/2014/main" id="{59D5D86B-AD90-4D5A-8714-1D7A8F0E8749}"/>
              </a:ext>
            </a:extLst>
          </p:cNvPr>
          <p:cNvSpPr>
            <a:spLocks noChangeArrowheads="1"/>
          </p:cNvSpPr>
          <p:nvPr/>
        </p:nvSpPr>
        <p:spPr bwMode="auto">
          <a:xfrm>
            <a:off x="3505200" y="58674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(a) </a:t>
            </a:r>
            <a:r>
              <a:rPr kumimoji="1" lang="zh-CN" altLang="en-US" sz="2400"/>
              <a:t>丢失修改</a:t>
            </a:r>
            <a:endParaRPr kumimoji="1" lang="zh-CN" altLang="en-US" sz="2400" b="0"/>
          </a:p>
        </p:txBody>
      </p:sp>
      <p:sp>
        <p:nvSpPr>
          <p:cNvPr id="5" name="矩形 4">
            <a:extLst>
              <a:ext uri="{FF2B5EF4-FFF2-40B4-BE49-F238E27FC236}">
                <a16:creationId xmlns:a16="http://schemas.microsoft.com/office/drawing/2014/main" id="{60B68AE2-D984-4F9E-A11B-E6A0A5069E2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90511D9-31A6-40DB-9D1B-C507A2B6148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BEA206CB-CE11-47EB-9463-43103B46117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543486316"/>
      </p:ext>
    </p:extLst>
  </p:cSld>
  <p:clrMapOvr>
    <a:masterClrMapping/>
  </p:clrMapOvr>
  <p:transition>
    <p:wip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796C38B6-8C91-4ED6-99FC-C2665A690C32}"/>
              </a:ext>
            </a:extLst>
          </p:cNvPr>
          <p:cNvSpPr>
            <a:spLocks noGrp="1" noChangeArrowheads="1"/>
          </p:cNvSpPr>
          <p:nvPr>
            <p:ph type="title"/>
          </p:nvPr>
        </p:nvSpPr>
        <p:spPr/>
        <p:txBody>
          <a:bodyPr/>
          <a:lstStyle/>
          <a:p>
            <a:r>
              <a:rPr lang="en-US" altLang="zh-CN">
                <a:ea typeface="黑体" panose="02010609060101010101" pitchFamily="49" charset="-122"/>
              </a:rPr>
              <a:t>2. </a:t>
            </a:r>
            <a:r>
              <a:rPr lang="zh-CN" altLang="en-US">
                <a:ea typeface="黑体" panose="02010609060101010101" pitchFamily="49" charset="-122"/>
              </a:rPr>
              <a:t>不可重复读</a:t>
            </a:r>
          </a:p>
        </p:txBody>
      </p:sp>
      <p:sp>
        <p:nvSpPr>
          <p:cNvPr id="722947" name="Rectangle 3">
            <a:extLst>
              <a:ext uri="{FF2B5EF4-FFF2-40B4-BE49-F238E27FC236}">
                <a16:creationId xmlns:a16="http://schemas.microsoft.com/office/drawing/2014/main" id="{A266C717-B243-4A6C-BFCA-C001353E1296}"/>
              </a:ext>
            </a:extLst>
          </p:cNvPr>
          <p:cNvSpPr>
            <a:spLocks noGrp="1" noChangeArrowheads="1"/>
          </p:cNvSpPr>
          <p:nvPr>
            <p:ph type="body" idx="1"/>
          </p:nvPr>
        </p:nvSpPr>
        <p:spPr/>
        <p:txBody>
          <a:bodyPr/>
          <a:lstStyle/>
          <a:p>
            <a:pPr algn="just">
              <a:lnSpc>
                <a:spcPct val="130000"/>
              </a:lnSpc>
            </a:pPr>
            <a:r>
              <a:rPr lang="zh-CN" altLang="en-US"/>
              <a:t>事务</a:t>
            </a:r>
            <a:r>
              <a:rPr lang="en-US" altLang="zh-CN"/>
              <a:t>1</a:t>
            </a:r>
            <a:r>
              <a:rPr lang="zh-CN" altLang="en-US"/>
              <a:t>读取数据</a:t>
            </a:r>
          </a:p>
          <a:p>
            <a:pPr algn="just">
              <a:lnSpc>
                <a:spcPct val="130000"/>
              </a:lnSpc>
            </a:pPr>
            <a:r>
              <a:rPr lang="zh-CN" altLang="en-US"/>
              <a:t>之后，事务</a:t>
            </a:r>
            <a:r>
              <a:rPr lang="en-US" altLang="zh-CN"/>
              <a:t>2</a:t>
            </a:r>
            <a:r>
              <a:rPr lang="zh-CN" altLang="en-US"/>
              <a:t>执行更新操作</a:t>
            </a:r>
          </a:p>
          <a:p>
            <a:pPr algn="just">
              <a:lnSpc>
                <a:spcPct val="130000"/>
              </a:lnSpc>
            </a:pPr>
            <a:endParaRPr lang="zh-CN" altLang="en-US"/>
          </a:p>
          <a:p>
            <a:pPr algn="just">
              <a:lnSpc>
                <a:spcPct val="130000"/>
              </a:lnSpc>
            </a:pPr>
            <a:r>
              <a:rPr lang="zh-CN" altLang="en-US"/>
              <a:t>从而使事务</a:t>
            </a:r>
            <a:r>
              <a:rPr lang="en-US" altLang="zh-CN"/>
              <a:t>1</a:t>
            </a:r>
            <a:r>
              <a:rPr lang="zh-CN" altLang="en-US"/>
              <a:t>无法再现前一次读取结果。</a:t>
            </a:r>
            <a:endParaRPr lang="zh-CN" altLang="en-US" sz="3600"/>
          </a:p>
        </p:txBody>
      </p:sp>
      <p:sp>
        <p:nvSpPr>
          <p:cNvPr id="722948" name="AutoShape 4">
            <a:extLst>
              <a:ext uri="{FF2B5EF4-FFF2-40B4-BE49-F238E27FC236}">
                <a16:creationId xmlns:a16="http://schemas.microsoft.com/office/drawing/2014/main" id="{17AE22E5-29CA-40E2-B1A4-F8C766FFA703}"/>
              </a:ext>
            </a:extLst>
          </p:cNvPr>
          <p:cNvSpPr>
            <a:spLocks noChangeArrowheads="1"/>
          </p:cNvSpPr>
          <p:nvPr/>
        </p:nvSpPr>
        <p:spPr bwMode="auto">
          <a:xfrm rot="5400000">
            <a:off x="3009900" y="3314700"/>
            <a:ext cx="6096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EEE67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 name="矩形 4">
            <a:extLst>
              <a:ext uri="{FF2B5EF4-FFF2-40B4-BE49-F238E27FC236}">
                <a16:creationId xmlns:a16="http://schemas.microsoft.com/office/drawing/2014/main" id="{C5FB3306-55C6-42ED-BEBC-42894300141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264FB27A-2D7D-45EB-929B-8B3B7DCFDB8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9A4AF7C3-DB16-4BD7-94A3-758C63A10FF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72240748"/>
      </p:ext>
    </p:extLst>
  </p:cSld>
  <p:clrMapOvr>
    <a:masterClrMapping/>
  </p:clrMapOvr>
  <p:transition>
    <p:wip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a:extLst>
              <a:ext uri="{FF2B5EF4-FFF2-40B4-BE49-F238E27FC236}">
                <a16:creationId xmlns:a16="http://schemas.microsoft.com/office/drawing/2014/main" id="{721624E5-BF21-4A87-B058-1A8FD382D784}"/>
              </a:ext>
            </a:extLst>
          </p:cNvPr>
          <p:cNvSpPr>
            <a:spLocks noGrp="1" noChangeArrowheads="1"/>
          </p:cNvSpPr>
          <p:nvPr>
            <p:ph type="title"/>
          </p:nvPr>
        </p:nvSpPr>
        <p:spPr/>
        <p:txBody>
          <a:bodyPr/>
          <a:lstStyle/>
          <a:p>
            <a:r>
              <a:rPr lang="zh-CN" altLang="en-US"/>
              <a:t>图  三种数据不一致性</a:t>
            </a:r>
            <a:r>
              <a:rPr lang="en-US" altLang="zh-CN"/>
              <a:t>(</a:t>
            </a:r>
            <a:r>
              <a:rPr lang="zh-CN" altLang="en-US"/>
              <a:t>续</a:t>
            </a:r>
            <a:r>
              <a:rPr lang="en-US" altLang="zh-CN"/>
              <a:t>) </a:t>
            </a:r>
          </a:p>
        </p:txBody>
      </p:sp>
      <p:grpSp>
        <p:nvGrpSpPr>
          <p:cNvPr id="723971" name="Group 3">
            <a:extLst>
              <a:ext uri="{FF2B5EF4-FFF2-40B4-BE49-F238E27FC236}">
                <a16:creationId xmlns:a16="http://schemas.microsoft.com/office/drawing/2014/main" id="{2F58D961-1594-436E-911E-930A06B64CD8}"/>
              </a:ext>
            </a:extLst>
          </p:cNvPr>
          <p:cNvGrpSpPr>
            <a:grpSpLocks/>
          </p:cNvGrpSpPr>
          <p:nvPr/>
        </p:nvGrpSpPr>
        <p:grpSpPr bwMode="auto">
          <a:xfrm>
            <a:off x="2971800" y="1676400"/>
            <a:ext cx="3505200" cy="4079875"/>
            <a:chOff x="2688" y="1152"/>
            <a:chExt cx="2208" cy="2570"/>
          </a:xfrm>
        </p:grpSpPr>
        <p:sp>
          <p:nvSpPr>
            <p:cNvPr id="723972" name="Rectangle 4">
              <a:extLst>
                <a:ext uri="{FF2B5EF4-FFF2-40B4-BE49-F238E27FC236}">
                  <a16:creationId xmlns:a16="http://schemas.microsoft.com/office/drawing/2014/main" id="{51F2E1DE-2A2B-4292-8666-A71BDA57BB3D}"/>
                </a:ext>
              </a:extLst>
            </p:cNvPr>
            <p:cNvSpPr>
              <a:spLocks noChangeArrowheads="1"/>
            </p:cNvSpPr>
            <p:nvPr/>
          </p:nvSpPr>
          <p:spPr bwMode="auto">
            <a:xfrm>
              <a:off x="3892" y="1402"/>
              <a:ext cx="10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a:t> </a:t>
              </a:r>
              <a:endParaRPr lang="en-US" altLang="zh-CN" sz="2000"/>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zh-CN" altLang="en-US" sz="2000"/>
                <a:t>读</a:t>
              </a:r>
              <a:r>
                <a:rPr lang="en-US" altLang="zh-CN" sz="2000"/>
                <a:t>B=100</a:t>
              </a:r>
            </a:p>
            <a:p>
              <a:pPr eaLnBrk="1" hangingPunct="1">
                <a:buFont typeface="Monotype Sorts" pitchFamily="2" charset="2"/>
                <a:buNone/>
              </a:pPr>
              <a:r>
                <a:rPr lang="en-US" altLang="zh-CN" sz="2000"/>
                <a:t>  B←B*2</a:t>
              </a:r>
            </a:p>
            <a:p>
              <a:pPr eaLnBrk="1" hangingPunct="1">
                <a:buFont typeface="Monotype Sorts" pitchFamily="2" charset="2"/>
                <a:buNone/>
              </a:pPr>
              <a:r>
                <a:rPr lang="zh-CN" altLang="en-US" sz="2000"/>
                <a:t>写回</a:t>
              </a:r>
              <a:r>
                <a:rPr lang="en-US" altLang="zh-CN" sz="2000"/>
                <a:t>B=200</a:t>
              </a:r>
            </a:p>
            <a:p>
              <a:pPr eaLnBrk="1" hangingPunct="1">
                <a:buFont typeface="Monotype Sorts" pitchFamily="2" charset="2"/>
                <a:buNone/>
              </a:pPr>
              <a:r>
                <a:rPr lang="en-US" altLang="zh-CN" sz="2000"/>
                <a:t> </a:t>
              </a:r>
            </a:p>
            <a:p>
              <a:pPr eaLnBrk="1" hangingPunct="1">
                <a:buFont typeface="Monotype Sorts" pitchFamily="2" charset="2"/>
                <a:buNone/>
              </a:pPr>
              <a:endParaRPr lang="en-US" altLang="zh-CN" sz="2000"/>
            </a:p>
          </p:txBody>
        </p:sp>
        <p:sp>
          <p:nvSpPr>
            <p:cNvPr id="723973" name="Rectangle 5">
              <a:extLst>
                <a:ext uri="{FF2B5EF4-FFF2-40B4-BE49-F238E27FC236}">
                  <a16:creationId xmlns:a16="http://schemas.microsoft.com/office/drawing/2014/main" id="{51760A93-7357-4B7A-9B16-D180FBAD1D48}"/>
                </a:ext>
              </a:extLst>
            </p:cNvPr>
            <p:cNvSpPr>
              <a:spLocks noChangeArrowheads="1"/>
            </p:cNvSpPr>
            <p:nvPr/>
          </p:nvSpPr>
          <p:spPr bwMode="auto">
            <a:xfrm>
              <a:off x="2688" y="1402"/>
              <a:ext cx="12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①</a:t>
              </a:r>
              <a:r>
                <a:rPr lang="en-US" altLang="zh-CN" sz="2000">
                  <a:cs typeface="Times New Roman" panose="02020603050405020304" pitchFamily="18" charset="0"/>
                </a:rPr>
                <a:t> </a:t>
              </a:r>
              <a:r>
                <a:rPr lang="zh-CN" altLang="en-US" sz="2000"/>
                <a:t>读</a:t>
              </a:r>
              <a:r>
                <a:rPr lang="en-US" altLang="zh-CN" sz="2000"/>
                <a:t>A=50</a:t>
              </a:r>
            </a:p>
            <a:p>
              <a:pPr eaLnBrk="1" hangingPunct="1">
                <a:buFont typeface="Monotype Sorts" pitchFamily="2" charset="2"/>
                <a:buNone/>
              </a:pPr>
              <a:r>
                <a:rPr lang="en-US" altLang="zh-CN" sz="2000"/>
                <a:t>     </a:t>
              </a:r>
              <a:r>
                <a:rPr lang="zh-CN" altLang="en-US" sz="2000"/>
                <a:t>读</a:t>
              </a:r>
              <a:r>
                <a:rPr lang="en-US" altLang="zh-CN" sz="2000"/>
                <a:t>B=100</a:t>
              </a:r>
            </a:p>
            <a:p>
              <a:pPr eaLnBrk="1" hangingPunct="1">
                <a:buFont typeface="Monotype Sorts" pitchFamily="2" charset="2"/>
                <a:buNone/>
              </a:pPr>
              <a:r>
                <a:rPr lang="en-US" altLang="zh-CN" sz="2000"/>
                <a:t>     </a:t>
              </a:r>
              <a:r>
                <a:rPr lang="zh-CN" altLang="en-US" sz="2000"/>
                <a:t>求和</a:t>
              </a:r>
              <a:r>
                <a:rPr lang="en-US" altLang="zh-CN" sz="2000"/>
                <a:t>=150</a:t>
              </a:r>
            </a:p>
            <a:p>
              <a:pPr eaLnBrk="1" hangingPunct="1">
                <a:buFont typeface="Monotype Sorts" pitchFamily="2" charset="2"/>
                <a:buNone/>
              </a:pPr>
              <a:r>
                <a:rPr lang="en-US" altLang="zh-CN" sz="2000"/>
                <a:t>②</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③ </a:t>
              </a:r>
              <a:r>
                <a:rPr lang="zh-CN" altLang="en-US" sz="2000"/>
                <a:t>读</a:t>
              </a:r>
              <a:r>
                <a:rPr lang="en-US" altLang="zh-CN" sz="2000"/>
                <a:t>A=50</a:t>
              </a:r>
            </a:p>
            <a:p>
              <a:pPr eaLnBrk="1" hangingPunct="1">
                <a:buFont typeface="Monotype Sorts" pitchFamily="2" charset="2"/>
                <a:buNone/>
              </a:pPr>
              <a:r>
                <a:rPr lang="en-US" altLang="zh-CN" sz="2000"/>
                <a:t>     </a:t>
              </a:r>
              <a:r>
                <a:rPr lang="zh-CN" altLang="en-US" sz="2000"/>
                <a:t>读</a:t>
              </a:r>
              <a:r>
                <a:rPr lang="en-US" altLang="zh-CN" sz="2000"/>
                <a:t>B=200</a:t>
              </a:r>
            </a:p>
            <a:p>
              <a:pPr eaLnBrk="1" hangingPunct="1">
                <a:buFont typeface="Monotype Sorts" pitchFamily="2" charset="2"/>
                <a:buNone/>
              </a:pPr>
              <a:r>
                <a:rPr lang="en-US" altLang="zh-CN" sz="2000"/>
                <a:t>     </a:t>
              </a:r>
              <a:r>
                <a:rPr lang="zh-CN" altLang="en-US" sz="2000"/>
                <a:t>求和</a:t>
              </a:r>
              <a:r>
                <a:rPr lang="en-US" altLang="zh-CN" sz="2000"/>
                <a:t>=250</a:t>
              </a:r>
            </a:p>
            <a:p>
              <a:pPr eaLnBrk="1" hangingPunct="1">
                <a:buFont typeface="Monotype Sorts" pitchFamily="2" charset="2"/>
                <a:buNone/>
              </a:pPr>
              <a:r>
                <a:rPr lang="en-US" altLang="zh-CN" sz="2000"/>
                <a:t>   (</a:t>
              </a:r>
              <a:r>
                <a:rPr lang="zh-CN" altLang="en-US" sz="2000"/>
                <a:t>验算不对</a:t>
              </a:r>
              <a:r>
                <a:rPr lang="en-US" altLang="zh-CN" sz="2000"/>
                <a:t>) </a:t>
              </a:r>
            </a:p>
          </p:txBody>
        </p:sp>
        <p:sp>
          <p:nvSpPr>
            <p:cNvPr id="723974" name="Rectangle 6">
              <a:extLst>
                <a:ext uri="{FF2B5EF4-FFF2-40B4-BE49-F238E27FC236}">
                  <a16:creationId xmlns:a16="http://schemas.microsoft.com/office/drawing/2014/main" id="{0B1BF7F6-7AD7-4BA1-81CC-AB440C5558F8}"/>
                </a:ext>
              </a:extLst>
            </p:cNvPr>
            <p:cNvSpPr>
              <a:spLocks noChangeArrowheads="1"/>
            </p:cNvSpPr>
            <p:nvPr/>
          </p:nvSpPr>
          <p:spPr bwMode="auto">
            <a:xfrm>
              <a:off x="3892" y="1152"/>
              <a:ext cx="10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2</a:t>
              </a:r>
            </a:p>
          </p:txBody>
        </p:sp>
        <p:sp>
          <p:nvSpPr>
            <p:cNvPr id="723975" name="Rectangle 7">
              <a:extLst>
                <a:ext uri="{FF2B5EF4-FFF2-40B4-BE49-F238E27FC236}">
                  <a16:creationId xmlns:a16="http://schemas.microsoft.com/office/drawing/2014/main" id="{91A90E87-68FD-4D41-A0E0-5ED02DAC19FA}"/>
                </a:ext>
              </a:extLst>
            </p:cNvPr>
            <p:cNvSpPr>
              <a:spLocks noChangeArrowheads="1"/>
            </p:cNvSpPr>
            <p:nvPr/>
          </p:nvSpPr>
          <p:spPr bwMode="auto">
            <a:xfrm>
              <a:off x="2688" y="1152"/>
              <a:ext cx="1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1</a:t>
              </a:r>
            </a:p>
          </p:txBody>
        </p:sp>
        <p:sp>
          <p:nvSpPr>
            <p:cNvPr id="723976" name="Line 8">
              <a:extLst>
                <a:ext uri="{FF2B5EF4-FFF2-40B4-BE49-F238E27FC236}">
                  <a16:creationId xmlns:a16="http://schemas.microsoft.com/office/drawing/2014/main" id="{B381E747-EC8C-4515-BD86-56C019780E04}"/>
                </a:ext>
              </a:extLst>
            </p:cNvPr>
            <p:cNvSpPr>
              <a:spLocks noChangeShapeType="1"/>
            </p:cNvSpPr>
            <p:nvPr/>
          </p:nvSpPr>
          <p:spPr bwMode="auto">
            <a:xfrm>
              <a:off x="2688" y="115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3977" name="Line 9">
              <a:extLst>
                <a:ext uri="{FF2B5EF4-FFF2-40B4-BE49-F238E27FC236}">
                  <a16:creationId xmlns:a16="http://schemas.microsoft.com/office/drawing/2014/main" id="{EF26EBC8-5555-4CD6-BE69-45E40C586F54}"/>
                </a:ext>
              </a:extLst>
            </p:cNvPr>
            <p:cNvSpPr>
              <a:spLocks noChangeShapeType="1"/>
            </p:cNvSpPr>
            <p:nvPr/>
          </p:nvSpPr>
          <p:spPr bwMode="auto">
            <a:xfrm>
              <a:off x="2688" y="1402"/>
              <a:ext cx="22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3978" name="Line 10">
              <a:extLst>
                <a:ext uri="{FF2B5EF4-FFF2-40B4-BE49-F238E27FC236}">
                  <a16:creationId xmlns:a16="http://schemas.microsoft.com/office/drawing/2014/main" id="{DF84E700-E2C3-4D08-87C7-4710FDA1AAD2}"/>
                </a:ext>
              </a:extLst>
            </p:cNvPr>
            <p:cNvSpPr>
              <a:spLocks noChangeShapeType="1"/>
            </p:cNvSpPr>
            <p:nvPr/>
          </p:nvSpPr>
          <p:spPr bwMode="auto">
            <a:xfrm>
              <a:off x="2688" y="372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3979" name="Line 11">
              <a:extLst>
                <a:ext uri="{FF2B5EF4-FFF2-40B4-BE49-F238E27FC236}">
                  <a16:creationId xmlns:a16="http://schemas.microsoft.com/office/drawing/2014/main" id="{A368AE4F-9247-42B1-8DFF-DA517F15E823}"/>
                </a:ext>
              </a:extLst>
            </p:cNvPr>
            <p:cNvSpPr>
              <a:spLocks noChangeShapeType="1"/>
            </p:cNvSpPr>
            <p:nvPr/>
          </p:nvSpPr>
          <p:spPr bwMode="auto">
            <a:xfrm>
              <a:off x="2688"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3980" name="Line 12">
              <a:extLst>
                <a:ext uri="{FF2B5EF4-FFF2-40B4-BE49-F238E27FC236}">
                  <a16:creationId xmlns:a16="http://schemas.microsoft.com/office/drawing/2014/main" id="{8A48D237-D26B-432A-AAF2-F05D932DB7CC}"/>
                </a:ext>
              </a:extLst>
            </p:cNvPr>
            <p:cNvSpPr>
              <a:spLocks noChangeShapeType="1"/>
            </p:cNvSpPr>
            <p:nvPr/>
          </p:nvSpPr>
          <p:spPr bwMode="auto">
            <a:xfrm>
              <a:off x="3892" y="1152"/>
              <a:ext cx="0" cy="2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3981" name="Line 13">
              <a:extLst>
                <a:ext uri="{FF2B5EF4-FFF2-40B4-BE49-F238E27FC236}">
                  <a16:creationId xmlns:a16="http://schemas.microsoft.com/office/drawing/2014/main" id="{82999C71-5F3F-46AE-97C1-C24C262FBF54}"/>
                </a:ext>
              </a:extLst>
            </p:cNvPr>
            <p:cNvSpPr>
              <a:spLocks noChangeShapeType="1"/>
            </p:cNvSpPr>
            <p:nvPr/>
          </p:nvSpPr>
          <p:spPr bwMode="auto">
            <a:xfrm>
              <a:off x="4896"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23982" name="Rectangle 14">
            <a:extLst>
              <a:ext uri="{FF2B5EF4-FFF2-40B4-BE49-F238E27FC236}">
                <a16:creationId xmlns:a16="http://schemas.microsoft.com/office/drawing/2014/main" id="{FC900F01-A664-4241-85E8-06FA3B95A33B}"/>
              </a:ext>
            </a:extLst>
          </p:cNvPr>
          <p:cNvSpPr>
            <a:spLocks noChangeArrowheads="1"/>
          </p:cNvSpPr>
          <p:nvPr/>
        </p:nvSpPr>
        <p:spPr bwMode="auto">
          <a:xfrm>
            <a:off x="3276600" y="58674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(b) </a:t>
            </a:r>
            <a:r>
              <a:rPr kumimoji="1" lang="zh-CN" altLang="en-US" sz="2400"/>
              <a:t>不可重复读</a:t>
            </a:r>
            <a:endParaRPr kumimoji="1" lang="zh-CN" altLang="en-US" sz="2400" b="0"/>
          </a:p>
        </p:txBody>
      </p:sp>
      <p:sp>
        <p:nvSpPr>
          <p:cNvPr id="15" name="矩形 14">
            <a:extLst>
              <a:ext uri="{FF2B5EF4-FFF2-40B4-BE49-F238E27FC236}">
                <a16:creationId xmlns:a16="http://schemas.microsoft.com/office/drawing/2014/main" id="{57C43CA3-7033-490A-8E25-E3F66E83128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6" name="文本框 22">
            <a:extLst>
              <a:ext uri="{FF2B5EF4-FFF2-40B4-BE49-F238E27FC236}">
                <a16:creationId xmlns:a16="http://schemas.microsoft.com/office/drawing/2014/main" id="{4A0EF6EC-2194-4E1B-9225-7950F6C301F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7" name="文本框 22">
            <a:extLst>
              <a:ext uri="{FF2B5EF4-FFF2-40B4-BE49-F238E27FC236}">
                <a16:creationId xmlns:a16="http://schemas.microsoft.com/office/drawing/2014/main" id="{672FF154-AEE4-4160-9E51-3230072E172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955152054"/>
      </p:ext>
    </p:extLst>
  </p:cSld>
  <p:clrMapOvr>
    <a:masterClrMapping/>
  </p:clrMapOvr>
  <p:transition>
    <p:wip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F56DDEAB-F2F4-4945-8A24-37541361E8D7}"/>
              </a:ext>
            </a:extLst>
          </p:cNvPr>
          <p:cNvSpPr>
            <a:spLocks noGrp="1" noChangeArrowheads="1"/>
          </p:cNvSpPr>
          <p:nvPr>
            <p:ph type="title"/>
          </p:nvPr>
        </p:nvSpPr>
        <p:spPr/>
        <p:txBody>
          <a:bodyPr/>
          <a:lstStyle/>
          <a:p>
            <a:r>
              <a:rPr lang="zh-CN" altLang="en-US">
                <a:ea typeface="黑体" panose="02010609060101010101" pitchFamily="49" charset="-122"/>
              </a:rPr>
              <a:t>不可重复读（续）</a:t>
            </a:r>
          </a:p>
        </p:txBody>
      </p:sp>
      <p:sp>
        <p:nvSpPr>
          <p:cNvPr id="724995" name="Rectangle 3">
            <a:extLst>
              <a:ext uri="{FF2B5EF4-FFF2-40B4-BE49-F238E27FC236}">
                <a16:creationId xmlns:a16="http://schemas.microsoft.com/office/drawing/2014/main" id="{4BFCC652-B894-4806-BAAF-44FA1DC7F18F}"/>
              </a:ext>
            </a:extLst>
          </p:cNvPr>
          <p:cNvSpPr>
            <a:spLocks noGrp="1" noChangeArrowheads="1"/>
          </p:cNvSpPr>
          <p:nvPr>
            <p:ph type="body" idx="1"/>
          </p:nvPr>
        </p:nvSpPr>
        <p:spPr/>
        <p:txBody>
          <a:bodyPr/>
          <a:lstStyle/>
          <a:p>
            <a:pPr algn="just">
              <a:lnSpc>
                <a:spcPct val="90000"/>
              </a:lnSpc>
            </a:pPr>
            <a:r>
              <a:rPr lang="zh-CN" altLang="en-US"/>
              <a:t>三类不可重复读</a:t>
            </a:r>
            <a:endParaRPr lang="zh-CN" altLang="en-US" sz="2800"/>
          </a:p>
          <a:p>
            <a:pPr lvl="1" algn="just">
              <a:spcBef>
                <a:spcPct val="60000"/>
              </a:spcBef>
            </a:pPr>
            <a:r>
              <a:rPr lang="en-US" altLang="zh-CN"/>
              <a:t>1. </a:t>
            </a:r>
            <a:r>
              <a:rPr lang="zh-CN" altLang="en-US"/>
              <a:t>读</a:t>
            </a:r>
            <a:r>
              <a:rPr lang="en-US" altLang="zh-CN"/>
              <a:t>-</a:t>
            </a:r>
            <a:r>
              <a:rPr lang="zh-CN" altLang="en-US"/>
              <a:t>更新</a:t>
            </a:r>
          </a:p>
          <a:p>
            <a:pPr lvl="2" algn="just">
              <a:spcBef>
                <a:spcPct val="60000"/>
              </a:spcBef>
            </a:pPr>
            <a:r>
              <a:rPr lang="zh-CN" altLang="en-US" sz="2800"/>
              <a:t>事务</a:t>
            </a:r>
            <a:r>
              <a:rPr lang="en-US" altLang="zh-CN" sz="2800"/>
              <a:t>1</a:t>
            </a:r>
            <a:r>
              <a:rPr lang="zh-CN" altLang="en-US" sz="2800"/>
              <a:t>读取某一数据</a:t>
            </a:r>
          </a:p>
          <a:p>
            <a:pPr lvl="2" algn="just">
              <a:spcBef>
                <a:spcPct val="60000"/>
              </a:spcBef>
            </a:pPr>
            <a:r>
              <a:rPr lang="zh-CN" altLang="en-US" sz="2800"/>
              <a:t>事务</a:t>
            </a:r>
            <a:r>
              <a:rPr lang="en-US" altLang="zh-CN" sz="2800"/>
              <a:t>2</a:t>
            </a:r>
            <a:r>
              <a:rPr lang="zh-CN" altLang="en-US" sz="2800"/>
              <a:t>对其做了修改</a:t>
            </a:r>
          </a:p>
          <a:p>
            <a:pPr lvl="2" algn="just">
              <a:spcBef>
                <a:spcPct val="60000"/>
              </a:spcBef>
            </a:pPr>
            <a:r>
              <a:rPr lang="zh-CN" altLang="en-US" sz="2800"/>
              <a:t>当事务</a:t>
            </a:r>
            <a:r>
              <a:rPr lang="en-US" altLang="zh-CN" sz="2800"/>
              <a:t>1</a:t>
            </a:r>
            <a:r>
              <a:rPr lang="zh-CN" altLang="en-US" sz="2800"/>
              <a:t>再次读该数据时，得到与前一次不同的值。</a:t>
            </a:r>
          </a:p>
        </p:txBody>
      </p:sp>
      <p:sp>
        <p:nvSpPr>
          <p:cNvPr id="4" name="矩形 3">
            <a:extLst>
              <a:ext uri="{FF2B5EF4-FFF2-40B4-BE49-F238E27FC236}">
                <a16:creationId xmlns:a16="http://schemas.microsoft.com/office/drawing/2014/main" id="{615E17C8-C3C2-405E-A581-81E496C1EAB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34933A2-88E1-4FF0-9CDA-D8E637E13DC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23ACBDF4-91A6-41C7-9EF4-3397F79E786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17892619"/>
      </p:ext>
    </p:extLst>
  </p:cSld>
  <p:clrMapOvr>
    <a:masterClrMapping/>
  </p:clrMapOvr>
  <p:transition>
    <p:wip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a:extLst>
              <a:ext uri="{FF2B5EF4-FFF2-40B4-BE49-F238E27FC236}">
                <a16:creationId xmlns:a16="http://schemas.microsoft.com/office/drawing/2014/main" id="{DC915BC0-0C0D-4493-A2D8-94AFF063F44C}"/>
              </a:ext>
            </a:extLst>
          </p:cNvPr>
          <p:cNvSpPr>
            <a:spLocks noGrp="1" noChangeArrowheads="1"/>
          </p:cNvSpPr>
          <p:nvPr>
            <p:ph type="title"/>
          </p:nvPr>
        </p:nvSpPr>
        <p:spPr/>
        <p:txBody>
          <a:bodyPr/>
          <a:lstStyle/>
          <a:p>
            <a:r>
              <a:rPr lang="zh-CN" altLang="en-US">
                <a:ea typeface="黑体" panose="02010609060101010101" pitchFamily="49" charset="-122"/>
              </a:rPr>
              <a:t>不可重复读（续）</a:t>
            </a:r>
          </a:p>
        </p:txBody>
      </p:sp>
      <p:sp>
        <p:nvSpPr>
          <p:cNvPr id="726019" name="Rectangle 3">
            <a:extLst>
              <a:ext uri="{FF2B5EF4-FFF2-40B4-BE49-F238E27FC236}">
                <a16:creationId xmlns:a16="http://schemas.microsoft.com/office/drawing/2014/main" id="{692F8942-1F18-4F9B-AF30-F030A7F3AFFC}"/>
              </a:ext>
            </a:extLst>
          </p:cNvPr>
          <p:cNvSpPr>
            <a:spLocks noGrp="1" noChangeArrowheads="1"/>
          </p:cNvSpPr>
          <p:nvPr>
            <p:ph type="body" idx="1"/>
          </p:nvPr>
        </p:nvSpPr>
        <p:spPr/>
        <p:txBody>
          <a:bodyPr/>
          <a:lstStyle/>
          <a:p>
            <a:pPr algn="just">
              <a:lnSpc>
                <a:spcPct val="90000"/>
              </a:lnSpc>
            </a:pPr>
            <a:r>
              <a:rPr lang="zh-CN" altLang="en-US"/>
              <a:t>三类不可重复读</a:t>
            </a:r>
            <a:endParaRPr lang="zh-CN" altLang="en-US" sz="2800"/>
          </a:p>
          <a:p>
            <a:pPr lvl="1" algn="just">
              <a:spcBef>
                <a:spcPct val="60000"/>
              </a:spcBef>
            </a:pPr>
            <a:r>
              <a:rPr lang="en-US" altLang="zh-CN"/>
              <a:t>2. </a:t>
            </a:r>
            <a:r>
              <a:rPr lang="zh-CN" altLang="en-US"/>
              <a:t>读</a:t>
            </a:r>
            <a:r>
              <a:rPr lang="en-US" altLang="zh-CN"/>
              <a:t>-</a:t>
            </a:r>
            <a:r>
              <a:rPr lang="zh-CN" altLang="en-US"/>
              <a:t>删除</a:t>
            </a:r>
          </a:p>
          <a:p>
            <a:pPr lvl="2" algn="just">
              <a:spcBef>
                <a:spcPct val="60000"/>
              </a:spcBef>
            </a:pPr>
            <a:r>
              <a:rPr lang="zh-CN" altLang="en-US" sz="2800"/>
              <a:t>事务</a:t>
            </a:r>
            <a:r>
              <a:rPr lang="en-US" altLang="zh-CN" sz="2800"/>
              <a:t>1</a:t>
            </a:r>
            <a:r>
              <a:rPr lang="zh-CN" altLang="en-US" sz="2800"/>
              <a:t>按一定条件从数据库中读取某些数据记录</a:t>
            </a:r>
          </a:p>
          <a:p>
            <a:pPr lvl="2" algn="just">
              <a:spcBef>
                <a:spcPct val="60000"/>
              </a:spcBef>
            </a:pPr>
            <a:r>
              <a:rPr lang="zh-CN" altLang="en-US" sz="2800"/>
              <a:t>事务</a:t>
            </a:r>
            <a:r>
              <a:rPr lang="en-US" altLang="zh-CN" sz="2800"/>
              <a:t>2</a:t>
            </a:r>
            <a:r>
              <a:rPr lang="zh-CN" altLang="en-US" sz="2800"/>
              <a:t>删除了其中部分记录</a:t>
            </a:r>
          </a:p>
          <a:p>
            <a:pPr lvl="2" algn="just">
              <a:spcBef>
                <a:spcPct val="60000"/>
              </a:spcBef>
            </a:pPr>
            <a:r>
              <a:rPr lang="zh-CN" altLang="en-US" sz="2800"/>
              <a:t>当事务</a:t>
            </a:r>
            <a:r>
              <a:rPr lang="en-US" altLang="zh-CN" sz="2800"/>
              <a:t>1</a:t>
            </a:r>
            <a:r>
              <a:rPr lang="zh-CN" altLang="en-US" sz="2800"/>
              <a:t>再次按相同条件读取数据时，发现某些记录神密地消失了。</a:t>
            </a:r>
          </a:p>
        </p:txBody>
      </p:sp>
      <p:sp>
        <p:nvSpPr>
          <p:cNvPr id="4" name="矩形 3">
            <a:extLst>
              <a:ext uri="{FF2B5EF4-FFF2-40B4-BE49-F238E27FC236}">
                <a16:creationId xmlns:a16="http://schemas.microsoft.com/office/drawing/2014/main" id="{5AF60DB8-5A24-4BE9-98F4-A3B7605D904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74ADA35-1C32-4DD3-B665-C82BB363F63A}"/>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7C41ABCE-A43C-4123-B726-B1E44FA0187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80172244"/>
      </p:ext>
    </p:extLst>
  </p:cSld>
  <p:clrMapOvr>
    <a:masterClrMapping/>
  </p:clrMapOvr>
  <p:transition>
    <p:wip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a:extLst>
              <a:ext uri="{FF2B5EF4-FFF2-40B4-BE49-F238E27FC236}">
                <a16:creationId xmlns:a16="http://schemas.microsoft.com/office/drawing/2014/main" id="{F34DA7AF-341D-48B8-B8BE-EAB0A453442B}"/>
              </a:ext>
            </a:extLst>
          </p:cNvPr>
          <p:cNvSpPr>
            <a:spLocks noGrp="1" noChangeArrowheads="1"/>
          </p:cNvSpPr>
          <p:nvPr>
            <p:ph type="title"/>
          </p:nvPr>
        </p:nvSpPr>
        <p:spPr/>
        <p:txBody>
          <a:bodyPr/>
          <a:lstStyle/>
          <a:p>
            <a:r>
              <a:rPr lang="zh-CN" altLang="en-US">
                <a:ea typeface="黑体" panose="02010609060101010101" pitchFamily="49" charset="-122"/>
              </a:rPr>
              <a:t>不可重复读（续）</a:t>
            </a:r>
          </a:p>
        </p:txBody>
      </p:sp>
      <p:sp>
        <p:nvSpPr>
          <p:cNvPr id="727043" name="Rectangle 3">
            <a:extLst>
              <a:ext uri="{FF2B5EF4-FFF2-40B4-BE49-F238E27FC236}">
                <a16:creationId xmlns:a16="http://schemas.microsoft.com/office/drawing/2014/main" id="{842A133A-8559-48B2-A08A-287A9BE649B7}"/>
              </a:ext>
            </a:extLst>
          </p:cNvPr>
          <p:cNvSpPr>
            <a:spLocks noGrp="1" noChangeArrowheads="1"/>
          </p:cNvSpPr>
          <p:nvPr>
            <p:ph type="body" idx="1"/>
          </p:nvPr>
        </p:nvSpPr>
        <p:spPr/>
        <p:txBody>
          <a:bodyPr/>
          <a:lstStyle/>
          <a:p>
            <a:pPr algn="just">
              <a:lnSpc>
                <a:spcPct val="90000"/>
              </a:lnSpc>
            </a:pPr>
            <a:r>
              <a:rPr lang="zh-CN" altLang="en-US" sz="2800"/>
              <a:t>三类不可重复读</a:t>
            </a:r>
            <a:r>
              <a:rPr lang="en-US" altLang="zh-CN" sz="2800"/>
              <a:t>(</a:t>
            </a:r>
            <a:r>
              <a:rPr lang="zh-CN" altLang="en-US" sz="2800"/>
              <a:t>续</a:t>
            </a:r>
            <a:r>
              <a:rPr lang="en-US" altLang="zh-CN" sz="2800"/>
              <a:t>)</a:t>
            </a:r>
            <a:endParaRPr lang="en-US" altLang="zh-CN" sz="2400"/>
          </a:p>
          <a:p>
            <a:pPr lvl="1" algn="just">
              <a:lnSpc>
                <a:spcPct val="110000"/>
              </a:lnSpc>
              <a:spcBef>
                <a:spcPct val="60000"/>
              </a:spcBef>
            </a:pPr>
            <a:r>
              <a:rPr lang="en-US" altLang="zh-CN"/>
              <a:t>3. </a:t>
            </a:r>
            <a:r>
              <a:rPr lang="zh-CN" altLang="en-US"/>
              <a:t>读</a:t>
            </a:r>
            <a:r>
              <a:rPr lang="en-US" altLang="zh-CN"/>
              <a:t>-</a:t>
            </a:r>
            <a:r>
              <a:rPr lang="zh-CN" altLang="en-US"/>
              <a:t>插入</a:t>
            </a:r>
          </a:p>
          <a:p>
            <a:pPr lvl="2" algn="just">
              <a:spcBef>
                <a:spcPct val="30000"/>
              </a:spcBef>
            </a:pPr>
            <a:r>
              <a:rPr lang="zh-CN" altLang="en-US" sz="2800"/>
              <a:t>事务</a:t>
            </a:r>
            <a:r>
              <a:rPr lang="en-US" altLang="zh-CN" sz="2800"/>
              <a:t>1</a:t>
            </a:r>
            <a:r>
              <a:rPr lang="zh-CN" altLang="en-US" sz="2800"/>
              <a:t>按一定条件从数据库中读取某些数据记录</a:t>
            </a:r>
          </a:p>
          <a:p>
            <a:pPr lvl="2" algn="just">
              <a:spcBef>
                <a:spcPct val="30000"/>
              </a:spcBef>
            </a:pPr>
            <a:r>
              <a:rPr lang="zh-CN" altLang="en-US" sz="2800"/>
              <a:t>事务</a:t>
            </a:r>
            <a:r>
              <a:rPr lang="en-US" altLang="zh-CN" sz="2800"/>
              <a:t>2</a:t>
            </a:r>
            <a:r>
              <a:rPr lang="zh-CN" altLang="en-US" sz="2800"/>
              <a:t>插入了一些记录</a:t>
            </a:r>
          </a:p>
          <a:p>
            <a:pPr lvl="2" algn="just">
              <a:spcBef>
                <a:spcPct val="30000"/>
              </a:spcBef>
            </a:pPr>
            <a:r>
              <a:rPr lang="zh-CN" altLang="en-US" sz="2800"/>
              <a:t>当事务</a:t>
            </a:r>
            <a:r>
              <a:rPr lang="en-US" altLang="zh-CN" sz="2800"/>
              <a:t>1</a:t>
            </a:r>
            <a:r>
              <a:rPr lang="zh-CN" altLang="en-US" sz="2800"/>
              <a:t>再次按相同条件读取数据时，发现多了一些记录。</a:t>
            </a:r>
          </a:p>
          <a:p>
            <a:pPr lvl="1" algn="just">
              <a:lnSpc>
                <a:spcPct val="110000"/>
              </a:lnSpc>
              <a:spcBef>
                <a:spcPct val="60000"/>
              </a:spcBef>
              <a:buFontTx/>
              <a:buNone/>
            </a:pPr>
            <a:r>
              <a:rPr lang="zh-CN" altLang="en-US"/>
              <a:t>后两种不可重复读有时也称为幻行现象</a:t>
            </a:r>
            <a:endParaRPr lang="zh-CN" altLang="en-US" sz="3200"/>
          </a:p>
        </p:txBody>
      </p:sp>
      <p:sp>
        <p:nvSpPr>
          <p:cNvPr id="4" name="矩形 3">
            <a:extLst>
              <a:ext uri="{FF2B5EF4-FFF2-40B4-BE49-F238E27FC236}">
                <a16:creationId xmlns:a16="http://schemas.microsoft.com/office/drawing/2014/main" id="{FC149202-3597-4885-A4F9-1D7DD1A2966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17FDF3F-39BC-40E7-BC08-4CD534F7177B}"/>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E03D854-1BB4-4907-BEA7-CECB38AAFEF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8513038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BF11B8E5-0B53-4866-9D3C-FDD13DD912DE}"/>
              </a:ext>
            </a:extLst>
          </p:cNvPr>
          <p:cNvSpPr>
            <a:spLocks noGrp="1" noChangeArrowheads="1"/>
          </p:cNvSpPr>
          <p:nvPr>
            <p:ph type="title"/>
          </p:nvPr>
        </p:nvSpPr>
        <p:spPr/>
        <p:txBody>
          <a:bodyPr/>
          <a:lstStyle/>
          <a:p>
            <a:r>
              <a:rPr lang="en-US" altLang="zh-CN"/>
              <a:t>2.  </a:t>
            </a:r>
            <a:r>
              <a:rPr lang="zh-CN" altLang="en-US"/>
              <a:t>存取控制</a:t>
            </a:r>
          </a:p>
        </p:txBody>
      </p:sp>
      <p:sp>
        <p:nvSpPr>
          <p:cNvPr id="478211" name="Rectangle 3">
            <a:extLst>
              <a:ext uri="{FF2B5EF4-FFF2-40B4-BE49-F238E27FC236}">
                <a16:creationId xmlns:a16="http://schemas.microsoft.com/office/drawing/2014/main" id="{8D5B7340-3A69-4EE4-A3CE-50FE35465EB8}"/>
              </a:ext>
            </a:extLst>
          </p:cNvPr>
          <p:cNvSpPr>
            <a:spLocks noGrp="1" noChangeArrowheads="1"/>
          </p:cNvSpPr>
          <p:nvPr>
            <p:ph type="body" idx="1"/>
          </p:nvPr>
        </p:nvSpPr>
        <p:spPr/>
        <p:txBody>
          <a:bodyPr/>
          <a:lstStyle/>
          <a:p>
            <a:r>
              <a:rPr lang="zh-CN" altLang="en-US" sz="3600"/>
              <a:t>存取控制机制的功能</a:t>
            </a:r>
            <a:endParaRPr lang="zh-CN" altLang="en-US" sz="2800"/>
          </a:p>
          <a:p>
            <a:pPr lvl="1">
              <a:spcBef>
                <a:spcPct val="60000"/>
              </a:spcBef>
            </a:pPr>
            <a:r>
              <a:rPr lang="zh-CN" altLang="en-US"/>
              <a:t>存取控制机制的组成</a:t>
            </a:r>
          </a:p>
          <a:p>
            <a:pPr marL="933450" lvl="2" indent="19050">
              <a:spcBef>
                <a:spcPct val="60000"/>
              </a:spcBef>
            </a:pPr>
            <a:r>
              <a:rPr lang="zh-CN" altLang="en-US" sz="2800"/>
              <a:t> 定义存取权限</a:t>
            </a:r>
          </a:p>
          <a:p>
            <a:pPr marL="933450" lvl="2" indent="19050">
              <a:lnSpc>
                <a:spcPct val="110000"/>
              </a:lnSpc>
              <a:spcBef>
                <a:spcPct val="60000"/>
              </a:spcBef>
            </a:pPr>
            <a:r>
              <a:rPr lang="zh-CN" altLang="en-US" sz="2800"/>
              <a:t> 检查存取权限</a:t>
            </a:r>
          </a:p>
          <a:p>
            <a:pPr marL="933450" lvl="2" indent="19050">
              <a:lnSpc>
                <a:spcPct val="110000"/>
              </a:lnSpc>
              <a:spcBef>
                <a:spcPct val="60000"/>
              </a:spcBef>
              <a:buFontTx/>
              <a:buNone/>
            </a:pPr>
            <a:r>
              <a:rPr lang="zh-CN" altLang="en-US" sz="2800"/>
              <a:t>用户权限定义和合法权检查机制一起组成了</a:t>
            </a:r>
            <a:r>
              <a:rPr lang="en-US" altLang="zh-CN" sz="2800"/>
              <a:t>DBMS</a:t>
            </a:r>
            <a:r>
              <a:rPr lang="zh-CN" altLang="en-US" sz="2800"/>
              <a:t>的安全子系统</a:t>
            </a:r>
          </a:p>
        </p:txBody>
      </p:sp>
      <p:sp>
        <p:nvSpPr>
          <p:cNvPr id="4" name="矩形 3">
            <a:extLst>
              <a:ext uri="{FF2B5EF4-FFF2-40B4-BE49-F238E27FC236}">
                <a16:creationId xmlns:a16="http://schemas.microsoft.com/office/drawing/2014/main" id="{570E9D0F-5AAF-40B2-A7C4-50F9B6D8D52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C94180F-7A45-4B7A-8E7A-3404885E359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542EDE73-AECA-434D-9D90-5B5CC5BE094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939652761"/>
      </p:ext>
    </p:extLst>
  </p:cSld>
  <p:clrMapOvr>
    <a:masterClrMapping/>
  </p:clrMapOvr>
  <p:transition>
    <p:wip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a:extLst>
              <a:ext uri="{FF2B5EF4-FFF2-40B4-BE49-F238E27FC236}">
                <a16:creationId xmlns:a16="http://schemas.microsoft.com/office/drawing/2014/main" id="{10067E36-E143-404D-A706-4237CC9228F4}"/>
              </a:ext>
            </a:extLst>
          </p:cNvPr>
          <p:cNvSpPr>
            <a:spLocks noGrp="1" noChangeArrowheads="1"/>
          </p:cNvSpPr>
          <p:nvPr>
            <p:ph type="title"/>
          </p:nvPr>
        </p:nvSpPr>
        <p:spPr/>
        <p:txBody>
          <a:bodyPr/>
          <a:lstStyle/>
          <a:p>
            <a:r>
              <a:rPr lang="en-US" altLang="zh-CN">
                <a:ea typeface="黑体" panose="02010609060101010101" pitchFamily="49" charset="-122"/>
              </a:rPr>
              <a:t>3. </a:t>
            </a:r>
            <a:r>
              <a:rPr lang="zh-CN" altLang="en-US">
                <a:ea typeface="黑体" panose="02010609060101010101" pitchFamily="49" charset="-122"/>
              </a:rPr>
              <a:t>读“脏”数据</a:t>
            </a:r>
          </a:p>
        </p:txBody>
      </p:sp>
      <p:sp>
        <p:nvSpPr>
          <p:cNvPr id="728067" name="Rectangle 3">
            <a:extLst>
              <a:ext uri="{FF2B5EF4-FFF2-40B4-BE49-F238E27FC236}">
                <a16:creationId xmlns:a16="http://schemas.microsoft.com/office/drawing/2014/main" id="{4315C212-056E-4A89-BB11-6677DEC15094}"/>
              </a:ext>
            </a:extLst>
          </p:cNvPr>
          <p:cNvSpPr>
            <a:spLocks noGrp="1" noChangeArrowheads="1"/>
          </p:cNvSpPr>
          <p:nvPr>
            <p:ph type="body" idx="1"/>
          </p:nvPr>
        </p:nvSpPr>
        <p:spPr/>
        <p:txBody>
          <a:bodyPr/>
          <a:lstStyle/>
          <a:p>
            <a:pPr algn="just">
              <a:lnSpc>
                <a:spcPct val="110000"/>
              </a:lnSpc>
            </a:pPr>
            <a:r>
              <a:rPr lang="zh-CN" altLang="en-US" sz="2800"/>
              <a:t>事务</a:t>
            </a:r>
            <a:r>
              <a:rPr lang="en-US" altLang="zh-CN" sz="2800"/>
              <a:t>1</a:t>
            </a:r>
            <a:r>
              <a:rPr lang="zh-CN" altLang="en-US" sz="2800"/>
              <a:t>修改某一数据，并将其写回磁盘</a:t>
            </a:r>
          </a:p>
          <a:p>
            <a:pPr algn="just">
              <a:lnSpc>
                <a:spcPct val="110000"/>
              </a:lnSpc>
            </a:pPr>
            <a:r>
              <a:rPr lang="zh-CN" altLang="en-US" sz="2800"/>
              <a:t>事务</a:t>
            </a:r>
            <a:r>
              <a:rPr lang="en-US" altLang="zh-CN" sz="2800"/>
              <a:t>2</a:t>
            </a:r>
            <a:r>
              <a:rPr lang="zh-CN" altLang="en-US" sz="2800"/>
              <a:t>读取同一数据</a:t>
            </a:r>
          </a:p>
          <a:p>
            <a:pPr algn="just">
              <a:lnSpc>
                <a:spcPct val="110000"/>
              </a:lnSpc>
            </a:pPr>
            <a:r>
              <a:rPr lang="zh-CN" altLang="en-US" sz="2800"/>
              <a:t>之后，事务</a:t>
            </a:r>
            <a:r>
              <a:rPr lang="en-US" altLang="zh-CN" sz="2800"/>
              <a:t>1</a:t>
            </a:r>
            <a:r>
              <a:rPr lang="zh-CN" altLang="en-US" sz="2800"/>
              <a:t>由于某种原因被撤消，这时事务</a:t>
            </a:r>
            <a:r>
              <a:rPr lang="en-US" altLang="zh-CN" sz="2800"/>
              <a:t>1</a:t>
            </a:r>
            <a:r>
              <a:rPr lang="zh-CN" altLang="en-US" sz="2800"/>
              <a:t>已修改过的数据恢复原值</a:t>
            </a:r>
          </a:p>
          <a:p>
            <a:pPr algn="just">
              <a:lnSpc>
                <a:spcPct val="110000"/>
              </a:lnSpc>
            </a:pPr>
            <a:r>
              <a:rPr lang="zh-CN" altLang="en-US" sz="2800"/>
              <a:t>事务</a:t>
            </a:r>
            <a:r>
              <a:rPr lang="en-US" altLang="zh-CN" sz="2800"/>
              <a:t>2</a:t>
            </a:r>
            <a:r>
              <a:rPr lang="zh-CN" altLang="en-US" sz="2800"/>
              <a:t>读到的数据就与数据库中的数据不一致，是不正确的数据，又称为“脏”数据。</a:t>
            </a:r>
          </a:p>
        </p:txBody>
      </p:sp>
      <p:sp>
        <p:nvSpPr>
          <p:cNvPr id="4" name="矩形 3">
            <a:extLst>
              <a:ext uri="{FF2B5EF4-FFF2-40B4-BE49-F238E27FC236}">
                <a16:creationId xmlns:a16="http://schemas.microsoft.com/office/drawing/2014/main" id="{5E085EA0-8FEB-4AED-A861-1F3A6D1371F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B37BD24-1CCD-465A-9688-AAB4F007B23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CB885EEC-D495-4479-87FA-CF6A1C070DA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199496158"/>
      </p:ext>
    </p:extLst>
  </p:cSld>
  <p:clrMapOvr>
    <a:masterClrMapping/>
  </p:clrMapOvr>
  <p:transition>
    <p:wip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a:extLst>
              <a:ext uri="{FF2B5EF4-FFF2-40B4-BE49-F238E27FC236}">
                <a16:creationId xmlns:a16="http://schemas.microsoft.com/office/drawing/2014/main" id="{583F1A33-57ED-43F9-8D5B-C0B773354A6A}"/>
              </a:ext>
            </a:extLst>
          </p:cNvPr>
          <p:cNvSpPr>
            <a:spLocks noGrp="1" noChangeArrowheads="1"/>
          </p:cNvSpPr>
          <p:nvPr>
            <p:ph type="title"/>
          </p:nvPr>
        </p:nvSpPr>
        <p:spPr/>
        <p:txBody>
          <a:bodyPr/>
          <a:lstStyle/>
          <a:p>
            <a:r>
              <a:rPr lang="zh-CN" altLang="en-US"/>
              <a:t>图  三种数据不一致性</a:t>
            </a:r>
            <a:r>
              <a:rPr lang="en-US" altLang="zh-CN"/>
              <a:t>(</a:t>
            </a:r>
            <a:r>
              <a:rPr lang="zh-CN" altLang="en-US"/>
              <a:t>续</a:t>
            </a:r>
            <a:r>
              <a:rPr lang="en-US" altLang="zh-CN"/>
              <a:t>)</a:t>
            </a:r>
          </a:p>
        </p:txBody>
      </p:sp>
      <p:grpSp>
        <p:nvGrpSpPr>
          <p:cNvPr id="729091" name="Group 3">
            <a:extLst>
              <a:ext uri="{FF2B5EF4-FFF2-40B4-BE49-F238E27FC236}">
                <a16:creationId xmlns:a16="http://schemas.microsoft.com/office/drawing/2014/main" id="{09C488B8-E033-44A1-A5DD-EBABD3E4D028}"/>
              </a:ext>
            </a:extLst>
          </p:cNvPr>
          <p:cNvGrpSpPr>
            <a:grpSpLocks/>
          </p:cNvGrpSpPr>
          <p:nvPr/>
        </p:nvGrpSpPr>
        <p:grpSpPr bwMode="auto">
          <a:xfrm>
            <a:off x="2438400" y="1828800"/>
            <a:ext cx="3200400" cy="3471863"/>
            <a:chOff x="1344" y="1104"/>
            <a:chExt cx="2016" cy="2187"/>
          </a:xfrm>
        </p:grpSpPr>
        <p:sp>
          <p:nvSpPr>
            <p:cNvPr id="729092" name="Rectangle 4">
              <a:extLst>
                <a:ext uri="{FF2B5EF4-FFF2-40B4-BE49-F238E27FC236}">
                  <a16:creationId xmlns:a16="http://schemas.microsoft.com/office/drawing/2014/main" id="{A6EA99FC-EFF6-4D36-899C-B43860B52B09}"/>
                </a:ext>
              </a:extLst>
            </p:cNvPr>
            <p:cNvSpPr>
              <a:spLocks noChangeArrowheads="1"/>
            </p:cNvSpPr>
            <p:nvPr/>
          </p:nvSpPr>
          <p:spPr bwMode="auto">
            <a:xfrm>
              <a:off x="2511" y="1354"/>
              <a:ext cx="849"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a:t> </a:t>
              </a: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zh-CN" altLang="en-US" sz="2000"/>
                <a:t>读</a:t>
              </a:r>
              <a:r>
                <a:rPr lang="en-US" altLang="zh-CN" sz="2000"/>
                <a:t>C=200</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endParaRPr lang="en-US" altLang="zh-CN" sz="2000"/>
            </a:p>
          </p:txBody>
        </p:sp>
        <p:sp>
          <p:nvSpPr>
            <p:cNvPr id="729093" name="Rectangle 5">
              <a:extLst>
                <a:ext uri="{FF2B5EF4-FFF2-40B4-BE49-F238E27FC236}">
                  <a16:creationId xmlns:a16="http://schemas.microsoft.com/office/drawing/2014/main" id="{1F94EE47-3888-40E1-96F0-B17E73873B45}"/>
                </a:ext>
              </a:extLst>
            </p:cNvPr>
            <p:cNvSpPr>
              <a:spLocks noChangeArrowheads="1"/>
            </p:cNvSpPr>
            <p:nvPr/>
          </p:nvSpPr>
          <p:spPr bwMode="auto">
            <a:xfrm>
              <a:off x="1344" y="1354"/>
              <a:ext cx="1296"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① </a:t>
              </a:r>
              <a:r>
                <a:rPr lang="zh-CN" altLang="en-US" sz="2000"/>
                <a:t>读</a:t>
              </a:r>
              <a:r>
                <a:rPr lang="en-US" altLang="zh-CN" sz="2000"/>
                <a:t>C=100</a:t>
              </a:r>
            </a:p>
            <a:p>
              <a:pPr eaLnBrk="1" hangingPunct="1">
                <a:buFont typeface="Monotype Sorts" pitchFamily="2" charset="2"/>
                <a:buNone/>
              </a:pPr>
              <a:r>
                <a:rPr lang="en-US" altLang="zh-CN" sz="2000"/>
                <a:t>     C←C*2</a:t>
              </a:r>
            </a:p>
            <a:p>
              <a:pPr eaLnBrk="1" hangingPunct="1">
                <a:buFont typeface="Monotype Sorts" pitchFamily="2" charset="2"/>
                <a:buNone/>
              </a:pPr>
              <a:r>
                <a:rPr lang="en-US" altLang="zh-CN" sz="2000"/>
                <a:t>     </a:t>
              </a:r>
              <a:r>
                <a:rPr lang="zh-CN" altLang="en-US" sz="2000"/>
                <a:t>写回</a:t>
              </a:r>
              <a:r>
                <a:rPr lang="en-US" altLang="zh-CN" sz="2000"/>
                <a:t>C</a:t>
              </a:r>
            </a:p>
            <a:p>
              <a:pPr eaLnBrk="1" hangingPunct="1">
                <a:buFont typeface="Monotype Sorts" pitchFamily="2" charset="2"/>
                <a:buNone/>
              </a:pPr>
              <a:r>
                <a:rPr lang="en-US" altLang="zh-CN" sz="2000"/>
                <a:t>②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③ ROLLBACK</a:t>
              </a:r>
            </a:p>
            <a:p>
              <a:pPr eaLnBrk="1" hangingPunct="1">
                <a:buFont typeface="Monotype Sorts" pitchFamily="2" charset="2"/>
                <a:buNone/>
              </a:pPr>
              <a:r>
                <a:rPr lang="en-US" altLang="zh-CN" sz="2000"/>
                <a:t>     C</a:t>
              </a:r>
              <a:r>
                <a:rPr lang="zh-CN" altLang="en-US" sz="2000"/>
                <a:t>恢复为</a:t>
              </a:r>
              <a:r>
                <a:rPr lang="en-US" altLang="zh-CN" sz="2000"/>
                <a:t>100</a:t>
              </a:r>
            </a:p>
          </p:txBody>
        </p:sp>
        <p:sp>
          <p:nvSpPr>
            <p:cNvPr id="729094" name="Rectangle 6">
              <a:extLst>
                <a:ext uri="{FF2B5EF4-FFF2-40B4-BE49-F238E27FC236}">
                  <a16:creationId xmlns:a16="http://schemas.microsoft.com/office/drawing/2014/main" id="{46F38780-791C-44E9-88F0-151A48AC32BD}"/>
                </a:ext>
              </a:extLst>
            </p:cNvPr>
            <p:cNvSpPr>
              <a:spLocks noChangeArrowheads="1"/>
            </p:cNvSpPr>
            <p:nvPr/>
          </p:nvSpPr>
          <p:spPr bwMode="auto">
            <a:xfrm>
              <a:off x="2511" y="1104"/>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2</a:t>
              </a:r>
            </a:p>
          </p:txBody>
        </p:sp>
        <p:sp>
          <p:nvSpPr>
            <p:cNvPr id="729095" name="Rectangle 7">
              <a:extLst>
                <a:ext uri="{FF2B5EF4-FFF2-40B4-BE49-F238E27FC236}">
                  <a16:creationId xmlns:a16="http://schemas.microsoft.com/office/drawing/2014/main" id="{4CFF13E2-31DA-4328-9EED-0C8B97A2CE2D}"/>
                </a:ext>
              </a:extLst>
            </p:cNvPr>
            <p:cNvSpPr>
              <a:spLocks noChangeArrowheads="1"/>
            </p:cNvSpPr>
            <p:nvPr/>
          </p:nvSpPr>
          <p:spPr bwMode="auto">
            <a:xfrm>
              <a:off x="1344" y="1104"/>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1</a:t>
              </a:r>
            </a:p>
          </p:txBody>
        </p:sp>
        <p:sp>
          <p:nvSpPr>
            <p:cNvPr id="729096" name="Line 8">
              <a:extLst>
                <a:ext uri="{FF2B5EF4-FFF2-40B4-BE49-F238E27FC236}">
                  <a16:creationId xmlns:a16="http://schemas.microsoft.com/office/drawing/2014/main" id="{6FA0491A-AB23-4776-81DD-4537B0ADFEDB}"/>
                </a:ext>
              </a:extLst>
            </p:cNvPr>
            <p:cNvSpPr>
              <a:spLocks noChangeShapeType="1"/>
            </p:cNvSpPr>
            <p:nvPr/>
          </p:nvSpPr>
          <p:spPr bwMode="auto">
            <a:xfrm>
              <a:off x="1344" y="1104"/>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9097" name="Line 9">
              <a:extLst>
                <a:ext uri="{FF2B5EF4-FFF2-40B4-BE49-F238E27FC236}">
                  <a16:creationId xmlns:a16="http://schemas.microsoft.com/office/drawing/2014/main" id="{CBF6C141-6A03-4B74-9992-68D3D12009B5}"/>
                </a:ext>
              </a:extLst>
            </p:cNvPr>
            <p:cNvSpPr>
              <a:spLocks noChangeShapeType="1"/>
            </p:cNvSpPr>
            <p:nvPr/>
          </p:nvSpPr>
          <p:spPr bwMode="auto">
            <a:xfrm>
              <a:off x="1344" y="135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9098" name="Line 10">
              <a:extLst>
                <a:ext uri="{FF2B5EF4-FFF2-40B4-BE49-F238E27FC236}">
                  <a16:creationId xmlns:a16="http://schemas.microsoft.com/office/drawing/2014/main" id="{85BF4BA8-1773-476D-9F05-D9B4E2185092}"/>
                </a:ext>
              </a:extLst>
            </p:cNvPr>
            <p:cNvSpPr>
              <a:spLocks noChangeShapeType="1"/>
            </p:cNvSpPr>
            <p:nvPr/>
          </p:nvSpPr>
          <p:spPr bwMode="auto">
            <a:xfrm>
              <a:off x="1344" y="3291"/>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9099" name="Line 11">
              <a:extLst>
                <a:ext uri="{FF2B5EF4-FFF2-40B4-BE49-F238E27FC236}">
                  <a16:creationId xmlns:a16="http://schemas.microsoft.com/office/drawing/2014/main" id="{CD81D8C4-020B-4AB0-87DE-15DF275FF1FB}"/>
                </a:ext>
              </a:extLst>
            </p:cNvPr>
            <p:cNvSpPr>
              <a:spLocks noChangeShapeType="1"/>
            </p:cNvSpPr>
            <p:nvPr/>
          </p:nvSpPr>
          <p:spPr bwMode="auto">
            <a:xfrm>
              <a:off x="1344"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9100" name="Line 12">
              <a:extLst>
                <a:ext uri="{FF2B5EF4-FFF2-40B4-BE49-F238E27FC236}">
                  <a16:creationId xmlns:a16="http://schemas.microsoft.com/office/drawing/2014/main" id="{8EED848D-06B4-44DB-AA41-225A30DDDD18}"/>
                </a:ext>
              </a:extLst>
            </p:cNvPr>
            <p:cNvSpPr>
              <a:spLocks noChangeShapeType="1"/>
            </p:cNvSpPr>
            <p:nvPr/>
          </p:nvSpPr>
          <p:spPr bwMode="auto">
            <a:xfrm>
              <a:off x="2496" y="1104"/>
              <a:ext cx="0" cy="2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9101" name="Line 13">
              <a:extLst>
                <a:ext uri="{FF2B5EF4-FFF2-40B4-BE49-F238E27FC236}">
                  <a16:creationId xmlns:a16="http://schemas.microsoft.com/office/drawing/2014/main" id="{0A4F275B-277E-43B7-8F26-DC60F3905A67}"/>
                </a:ext>
              </a:extLst>
            </p:cNvPr>
            <p:cNvSpPr>
              <a:spLocks noChangeShapeType="1"/>
            </p:cNvSpPr>
            <p:nvPr/>
          </p:nvSpPr>
          <p:spPr bwMode="auto">
            <a:xfrm>
              <a:off x="3360"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29102" name="Rectangle 14">
            <a:extLst>
              <a:ext uri="{FF2B5EF4-FFF2-40B4-BE49-F238E27FC236}">
                <a16:creationId xmlns:a16="http://schemas.microsoft.com/office/drawing/2014/main" id="{C8F74214-22F1-41B3-A6F6-689F5F24935C}"/>
              </a:ext>
            </a:extLst>
          </p:cNvPr>
          <p:cNvSpPr>
            <a:spLocks noChangeArrowheads="1"/>
          </p:cNvSpPr>
          <p:nvPr/>
        </p:nvSpPr>
        <p:spPr bwMode="auto">
          <a:xfrm>
            <a:off x="2438400" y="5410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sz="2400"/>
              <a:t>(c) </a:t>
            </a:r>
            <a:r>
              <a:rPr lang="zh-CN" altLang="en-US" sz="2400"/>
              <a:t>读“脏”数据</a:t>
            </a:r>
            <a:endParaRPr lang="zh-CN" altLang="en-US" sz="2400" b="0"/>
          </a:p>
        </p:txBody>
      </p:sp>
      <p:sp>
        <p:nvSpPr>
          <p:cNvPr id="15" name="矩形 14">
            <a:extLst>
              <a:ext uri="{FF2B5EF4-FFF2-40B4-BE49-F238E27FC236}">
                <a16:creationId xmlns:a16="http://schemas.microsoft.com/office/drawing/2014/main" id="{4D034DB8-19ED-4F5E-A923-45140845044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6" name="文本框 22">
            <a:extLst>
              <a:ext uri="{FF2B5EF4-FFF2-40B4-BE49-F238E27FC236}">
                <a16:creationId xmlns:a16="http://schemas.microsoft.com/office/drawing/2014/main" id="{08937F61-125F-44BD-8CC9-DA05F15583C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7" name="文本框 22">
            <a:extLst>
              <a:ext uri="{FF2B5EF4-FFF2-40B4-BE49-F238E27FC236}">
                <a16:creationId xmlns:a16="http://schemas.microsoft.com/office/drawing/2014/main" id="{A125E9E9-61F9-460D-BEAC-279A87501FA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552506335"/>
      </p:ext>
    </p:extLst>
  </p:cSld>
  <p:clrMapOvr>
    <a:masterClrMapping/>
  </p:clrMapOvr>
  <p:transition>
    <p:wip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a:extLst>
              <a:ext uri="{FF2B5EF4-FFF2-40B4-BE49-F238E27FC236}">
                <a16:creationId xmlns:a16="http://schemas.microsoft.com/office/drawing/2014/main" id="{D740D2FB-E217-4F91-8762-6C32BDB2D315}"/>
              </a:ext>
            </a:extLst>
          </p:cNvPr>
          <p:cNvSpPr>
            <a:spLocks noGrp="1" noChangeArrowheads="1"/>
          </p:cNvSpPr>
          <p:nvPr>
            <p:ph type="title"/>
          </p:nvPr>
        </p:nvSpPr>
        <p:spPr/>
        <p:txBody>
          <a:bodyPr/>
          <a:lstStyle/>
          <a:p>
            <a:r>
              <a:rPr lang="en-US" altLang="zh-CN"/>
              <a:t>5.3 </a:t>
            </a:r>
            <a:r>
              <a:rPr lang="zh-CN" altLang="en-US"/>
              <a:t>并发控制</a:t>
            </a:r>
          </a:p>
        </p:txBody>
      </p:sp>
      <p:sp>
        <p:nvSpPr>
          <p:cNvPr id="730115" name="Rectangle 3">
            <a:extLst>
              <a:ext uri="{FF2B5EF4-FFF2-40B4-BE49-F238E27FC236}">
                <a16:creationId xmlns:a16="http://schemas.microsoft.com/office/drawing/2014/main" id="{851CD6C6-5BBA-4D98-A78D-A08AB8B90EA3}"/>
              </a:ext>
            </a:extLst>
          </p:cNvPr>
          <p:cNvSpPr>
            <a:spLocks noGrp="1" noChangeArrowheads="1"/>
          </p:cNvSpPr>
          <p:nvPr>
            <p:ph type="body" idx="1"/>
          </p:nvPr>
        </p:nvSpPr>
        <p:spPr/>
        <p:txBody>
          <a:bodyPr/>
          <a:lstStyle/>
          <a:p>
            <a:pPr algn="just">
              <a:buFont typeface="Monotype Sorts" pitchFamily="2" charset="2"/>
              <a:buNone/>
            </a:pPr>
            <a:r>
              <a:rPr lang="en-US" altLang="zh-CN"/>
              <a:t>5.3.1  </a:t>
            </a:r>
            <a:r>
              <a:rPr lang="zh-CN" altLang="en-US"/>
              <a:t>并发控制概述</a:t>
            </a:r>
          </a:p>
          <a:p>
            <a:pPr algn="just">
              <a:buFont typeface="Monotype Sorts" pitchFamily="2" charset="2"/>
              <a:buNone/>
            </a:pPr>
            <a:r>
              <a:rPr lang="en-US" altLang="zh-CN">
                <a:solidFill>
                  <a:schemeClr val="accent2"/>
                </a:solidFill>
              </a:rPr>
              <a:t>5.3.2  </a:t>
            </a:r>
            <a:r>
              <a:rPr lang="zh-CN" altLang="en-US">
                <a:solidFill>
                  <a:schemeClr val="accent2"/>
                </a:solidFill>
              </a:rPr>
              <a:t>并发操作的调度</a:t>
            </a:r>
          </a:p>
          <a:p>
            <a:pPr algn="just">
              <a:buFont typeface="Monotype Sorts" pitchFamily="2" charset="2"/>
              <a:buNone/>
            </a:pPr>
            <a:r>
              <a:rPr lang="en-US" altLang="zh-CN"/>
              <a:t>5.3.3  </a:t>
            </a:r>
            <a:r>
              <a:rPr lang="zh-CN" altLang="en-US"/>
              <a:t>封锁</a:t>
            </a:r>
          </a:p>
          <a:p>
            <a:pPr algn="just">
              <a:buFont typeface="Monotype Sorts" pitchFamily="2" charset="2"/>
              <a:buNone/>
            </a:pPr>
            <a:r>
              <a:rPr lang="en-US" altLang="zh-CN"/>
              <a:t>5.3.4  </a:t>
            </a:r>
            <a:r>
              <a:rPr lang="zh-CN" altLang="en-US"/>
              <a:t>死锁和活锁</a:t>
            </a:r>
          </a:p>
          <a:p>
            <a:pPr algn="just">
              <a:buFont typeface="Monotype Sorts" pitchFamily="2" charset="2"/>
              <a:buNone/>
            </a:pPr>
            <a:r>
              <a:rPr lang="en-US" altLang="zh-CN"/>
              <a:t>5.3.5  Oracle</a:t>
            </a:r>
            <a:r>
              <a:rPr lang="zh-CN" altLang="en-US"/>
              <a:t>的并发控制</a:t>
            </a:r>
          </a:p>
        </p:txBody>
      </p:sp>
      <p:sp>
        <p:nvSpPr>
          <p:cNvPr id="4" name="矩形 3">
            <a:extLst>
              <a:ext uri="{FF2B5EF4-FFF2-40B4-BE49-F238E27FC236}">
                <a16:creationId xmlns:a16="http://schemas.microsoft.com/office/drawing/2014/main" id="{22A9AC08-8067-49BC-A130-F4180148CDD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80C3DFC-8056-4936-8299-938359CF58C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AC7F925-7EDE-4EE5-BE4E-13B23754561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02560710"/>
      </p:ext>
    </p:extLst>
  </p:cSld>
  <p:clrMapOvr>
    <a:masterClrMapping/>
  </p:clrMapOvr>
  <p:transition>
    <p:wip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B27D6B16-17CB-4E30-B39B-1B2104716250}"/>
              </a:ext>
            </a:extLst>
          </p:cNvPr>
          <p:cNvSpPr>
            <a:spLocks noGrp="1" noChangeArrowheads="1"/>
          </p:cNvSpPr>
          <p:nvPr>
            <p:ph type="title"/>
          </p:nvPr>
        </p:nvSpPr>
        <p:spPr/>
        <p:txBody>
          <a:bodyPr/>
          <a:lstStyle/>
          <a:p>
            <a:r>
              <a:rPr lang="en-US" altLang="zh-CN" sz="4000"/>
              <a:t>5.3.2 </a:t>
            </a:r>
            <a:r>
              <a:rPr lang="zh-CN" altLang="en-US" sz="4000"/>
              <a:t>并发操作的调度</a:t>
            </a:r>
          </a:p>
        </p:txBody>
      </p:sp>
      <p:sp>
        <p:nvSpPr>
          <p:cNvPr id="731139" name="Rectangle 3">
            <a:extLst>
              <a:ext uri="{FF2B5EF4-FFF2-40B4-BE49-F238E27FC236}">
                <a16:creationId xmlns:a16="http://schemas.microsoft.com/office/drawing/2014/main" id="{A8314973-1667-4F12-A5EF-1F323C95DC9B}"/>
              </a:ext>
            </a:extLst>
          </p:cNvPr>
          <p:cNvSpPr>
            <a:spLocks noGrp="1" noChangeArrowheads="1"/>
          </p:cNvSpPr>
          <p:nvPr>
            <p:ph type="body" idx="1"/>
          </p:nvPr>
        </p:nvSpPr>
        <p:spPr/>
        <p:txBody>
          <a:bodyPr/>
          <a:lstStyle/>
          <a:p>
            <a:pPr>
              <a:lnSpc>
                <a:spcPct val="110000"/>
              </a:lnSpc>
            </a:pPr>
            <a:r>
              <a:rPr lang="zh-CN" altLang="en-US" sz="2800"/>
              <a:t>计算机系统对并行事务中并行操作的调度是的随机的，而不同的调度可能会产生不同的结果。</a:t>
            </a:r>
          </a:p>
          <a:p>
            <a:pPr>
              <a:lnSpc>
                <a:spcPct val="110000"/>
              </a:lnSpc>
            </a:pPr>
            <a:endParaRPr lang="zh-CN" altLang="en-US" sz="1800"/>
          </a:p>
          <a:p>
            <a:pPr>
              <a:lnSpc>
                <a:spcPct val="110000"/>
              </a:lnSpc>
            </a:pPr>
            <a:r>
              <a:rPr lang="zh-CN" altLang="en-US" sz="2800"/>
              <a:t>将所有事务串行起来的调度策略一定是正确的调度策略。</a:t>
            </a:r>
          </a:p>
          <a:p>
            <a:pPr lvl="1">
              <a:lnSpc>
                <a:spcPct val="110000"/>
              </a:lnSpc>
            </a:pPr>
            <a:r>
              <a:rPr lang="zh-CN" altLang="en-US"/>
              <a:t>如果一个事务运行过程中没有其他事务在同时运行，也就是说它没有受到其他事务的干扰，那么就可以认为该事务的运行结果是正常的或者预想的</a:t>
            </a:r>
          </a:p>
        </p:txBody>
      </p:sp>
      <p:sp>
        <p:nvSpPr>
          <p:cNvPr id="4" name="矩形 3">
            <a:extLst>
              <a:ext uri="{FF2B5EF4-FFF2-40B4-BE49-F238E27FC236}">
                <a16:creationId xmlns:a16="http://schemas.microsoft.com/office/drawing/2014/main" id="{1068E7F5-6A35-4BFC-A64D-901A9E2DAC7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6968FF0-76FF-4884-B70F-091621EFDE8A}"/>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B6FAAEF0-785A-40CD-AC0B-8EA0456D21F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00149144"/>
      </p:ext>
    </p:extLst>
  </p:cSld>
  <p:clrMapOvr>
    <a:masterClrMapping/>
  </p:clrMapOvr>
  <p:transition>
    <p:wip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a:extLst>
              <a:ext uri="{FF2B5EF4-FFF2-40B4-BE49-F238E27FC236}">
                <a16:creationId xmlns:a16="http://schemas.microsoft.com/office/drawing/2014/main" id="{86DFE552-919E-4663-AD0A-4B6E6917832E}"/>
              </a:ext>
            </a:extLst>
          </p:cNvPr>
          <p:cNvSpPr>
            <a:spLocks noGrp="1" noChangeArrowheads="1"/>
          </p:cNvSpPr>
          <p:nvPr>
            <p:ph type="title"/>
          </p:nvPr>
        </p:nvSpPr>
        <p:spPr/>
        <p:txBody>
          <a:bodyPr/>
          <a:lstStyle/>
          <a:p>
            <a:r>
              <a:rPr lang="zh-CN" altLang="en-US" sz="3600"/>
              <a:t>并发操作的调度（续）</a:t>
            </a:r>
          </a:p>
        </p:txBody>
      </p:sp>
      <p:sp>
        <p:nvSpPr>
          <p:cNvPr id="732163" name="Rectangle 3">
            <a:extLst>
              <a:ext uri="{FF2B5EF4-FFF2-40B4-BE49-F238E27FC236}">
                <a16:creationId xmlns:a16="http://schemas.microsoft.com/office/drawing/2014/main" id="{40EBAD8B-BAF5-4054-90F1-0A05C38C3474}"/>
              </a:ext>
            </a:extLst>
          </p:cNvPr>
          <p:cNvSpPr>
            <a:spLocks noGrp="1" noChangeArrowheads="1"/>
          </p:cNvSpPr>
          <p:nvPr>
            <p:ph type="body" idx="1"/>
          </p:nvPr>
        </p:nvSpPr>
        <p:spPr/>
        <p:txBody>
          <a:bodyPr/>
          <a:lstStyle/>
          <a:p>
            <a:pPr>
              <a:lnSpc>
                <a:spcPct val="110000"/>
              </a:lnSpc>
            </a:pPr>
            <a:r>
              <a:rPr lang="zh-CN" altLang="en-US" sz="2800"/>
              <a:t>以不同的顺序串行执行事务也有可能会产生不同的结果，但由于不会将数据库置于不一致状态，所以都可以认为是正确的。</a:t>
            </a:r>
          </a:p>
          <a:p>
            <a:pPr>
              <a:lnSpc>
                <a:spcPct val="110000"/>
              </a:lnSpc>
            </a:pPr>
            <a:endParaRPr lang="zh-CN" altLang="en-US" sz="2800"/>
          </a:p>
          <a:p>
            <a:pPr>
              <a:lnSpc>
                <a:spcPct val="110000"/>
              </a:lnSpc>
            </a:pPr>
            <a:r>
              <a:rPr lang="zh-CN" altLang="en-US" sz="2800"/>
              <a:t> 几个事务的并行执行是正确的，</a:t>
            </a:r>
            <a:r>
              <a:rPr lang="zh-CN" altLang="en-US" sz="2800">
                <a:solidFill>
                  <a:schemeClr val="accent2"/>
                </a:solidFill>
              </a:rPr>
              <a:t>当且仅当其结果与按某一次序串行地执行它们时的结果相同。</a:t>
            </a:r>
            <a:r>
              <a:rPr lang="zh-CN" altLang="en-US" sz="2800"/>
              <a:t>这种并行调度策略称为可串行化（</a:t>
            </a:r>
            <a:r>
              <a:rPr lang="en-US" altLang="zh-CN" sz="2800"/>
              <a:t>Serializable</a:t>
            </a:r>
            <a:r>
              <a:rPr lang="zh-CN" altLang="en-US" sz="2800"/>
              <a:t>）的调度。</a:t>
            </a:r>
            <a:endParaRPr lang="zh-CN" altLang="en-US"/>
          </a:p>
        </p:txBody>
      </p:sp>
      <p:sp>
        <p:nvSpPr>
          <p:cNvPr id="4" name="矩形 3">
            <a:extLst>
              <a:ext uri="{FF2B5EF4-FFF2-40B4-BE49-F238E27FC236}">
                <a16:creationId xmlns:a16="http://schemas.microsoft.com/office/drawing/2014/main" id="{6666AAD3-6B3F-45FB-BD53-A604EBA30B7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E906200-55C7-4EA1-B955-A043E002EE8A}"/>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D610F2AF-2FD1-41C0-9DEA-4F7BABF42B0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1467525"/>
      </p:ext>
    </p:extLst>
  </p:cSld>
  <p:clrMapOvr>
    <a:masterClrMapping/>
  </p:clrMapOvr>
  <p:transition>
    <p:wip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A69060B7-5645-488C-9E02-464DE6D961B0}"/>
              </a:ext>
            </a:extLst>
          </p:cNvPr>
          <p:cNvSpPr>
            <a:spLocks noGrp="1" noChangeArrowheads="1"/>
          </p:cNvSpPr>
          <p:nvPr>
            <p:ph type="title"/>
          </p:nvPr>
        </p:nvSpPr>
        <p:spPr/>
        <p:txBody>
          <a:bodyPr/>
          <a:lstStyle/>
          <a:p>
            <a:r>
              <a:rPr lang="zh-CN" altLang="en-US" sz="3600"/>
              <a:t>并发操作的调度（续）</a:t>
            </a:r>
          </a:p>
        </p:txBody>
      </p:sp>
      <p:sp>
        <p:nvSpPr>
          <p:cNvPr id="733187" name="Rectangle 3">
            <a:extLst>
              <a:ext uri="{FF2B5EF4-FFF2-40B4-BE49-F238E27FC236}">
                <a16:creationId xmlns:a16="http://schemas.microsoft.com/office/drawing/2014/main" id="{B668EE88-DBB7-4956-95E6-5B75F2DB4C6B}"/>
              </a:ext>
            </a:extLst>
          </p:cNvPr>
          <p:cNvSpPr>
            <a:spLocks noGrp="1" noChangeArrowheads="1"/>
          </p:cNvSpPr>
          <p:nvPr>
            <p:ph type="body" idx="1"/>
          </p:nvPr>
        </p:nvSpPr>
        <p:spPr/>
        <p:txBody>
          <a:bodyPr/>
          <a:lstStyle/>
          <a:p>
            <a:r>
              <a:rPr lang="zh-CN" altLang="en-US">
                <a:solidFill>
                  <a:schemeClr val="accent2"/>
                </a:solidFill>
              </a:rPr>
              <a:t>可串行性是并行事务正确性的唯一准则</a:t>
            </a:r>
            <a:endParaRPr lang="zh-CN" altLang="en-US" sz="3600">
              <a:solidFill>
                <a:schemeClr val="accent2"/>
              </a:solidFill>
            </a:endParaRPr>
          </a:p>
          <a:p>
            <a:pPr lvl="1">
              <a:lnSpc>
                <a:spcPct val="160000"/>
              </a:lnSpc>
              <a:buFontTx/>
              <a:buNone/>
            </a:pPr>
            <a:endParaRPr lang="zh-CN" altLang="en-US"/>
          </a:p>
          <a:p>
            <a:pPr lvl="1">
              <a:lnSpc>
                <a:spcPct val="160000"/>
              </a:lnSpc>
              <a:buFontTx/>
              <a:buNone/>
            </a:pPr>
            <a:r>
              <a:rPr lang="zh-CN" altLang="en-US"/>
              <a:t>例：现在有两个事务，分别包含下列操作：</a:t>
            </a:r>
          </a:p>
          <a:p>
            <a:pPr lvl="1">
              <a:lnSpc>
                <a:spcPct val="160000"/>
              </a:lnSpc>
              <a:buFontTx/>
              <a:buNone/>
            </a:pPr>
            <a:r>
              <a:rPr lang="zh-CN" altLang="en-US"/>
              <a:t>        　 事务</a:t>
            </a:r>
            <a:r>
              <a:rPr lang="en-US" altLang="zh-CN"/>
              <a:t>1</a:t>
            </a:r>
            <a:r>
              <a:rPr lang="zh-CN" altLang="en-US"/>
              <a:t>：读</a:t>
            </a:r>
            <a:r>
              <a:rPr lang="en-US" altLang="zh-CN"/>
              <a:t>B</a:t>
            </a:r>
            <a:r>
              <a:rPr lang="zh-CN" altLang="en-US"/>
              <a:t>；</a:t>
            </a:r>
            <a:r>
              <a:rPr lang="en-US" altLang="zh-CN"/>
              <a:t>A=B+1</a:t>
            </a:r>
            <a:r>
              <a:rPr lang="zh-CN" altLang="en-US"/>
              <a:t>；写回</a:t>
            </a:r>
            <a:r>
              <a:rPr lang="en-US" altLang="zh-CN"/>
              <a:t>A</a:t>
            </a:r>
            <a:r>
              <a:rPr lang="zh-CN" altLang="en-US"/>
              <a:t>；</a:t>
            </a:r>
          </a:p>
          <a:p>
            <a:pPr lvl="1">
              <a:lnSpc>
                <a:spcPct val="160000"/>
              </a:lnSpc>
              <a:buFontTx/>
              <a:buNone/>
            </a:pPr>
            <a:r>
              <a:rPr lang="zh-CN" altLang="en-US"/>
              <a:t>             事务</a:t>
            </a:r>
            <a:r>
              <a:rPr lang="en-US" altLang="zh-CN"/>
              <a:t>2</a:t>
            </a:r>
            <a:r>
              <a:rPr lang="zh-CN" altLang="en-US"/>
              <a:t>：读</a:t>
            </a:r>
            <a:r>
              <a:rPr lang="en-US" altLang="zh-CN"/>
              <a:t>A</a:t>
            </a:r>
            <a:r>
              <a:rPr lang="zh-CN" altLang="en-US"/>
              <a:t>；</a:t>
            </a:r>
            <a:r>
              <a:rPr lang="en-US" altLang="zh-CN"/>
              <a:t>B=A+1</a:t>
            </a:r>
            <a:r>
              <a:rPr lang="zh-CN" altLang="en-US"/>
              <a:t>；写回</a:t>
            </a:r>
            <a:r>
              <a:rPr lang="en-US" altLang="zh-CN"/>
              <a:t>B</a:t>
            </a:r>
            <a:r>
              <a:rPr lang="zh-CN" altLang="en-US"/>
              <a:t>；</a:t>
            </a:r>
          </a:p>
          <a:p>
            <a:pPr lvl="1">
              <a:lnSpc>
                <a:spcPct val="160000"/>
              </a:lnSpc>
              <a:buFontTx/>
              <a:buNone/>
            </a:pPr>
            <a:r>
              <a:rPr lang="zh-CN" altLang="en-US"/>
              <a:t>        假设</a:t>
            </a:r>
            <a:r>
              <a:rPr lang="en-US" altLang="zh-CN"/>
              <a:t>A</a:t>
            </a:r>
            <a:r>
              <a:rPr lang="zh-CN" altLang="en-US"/>
              <a:t>的初值为</a:t>
            </a:r>
            <a:r>
              <a:rPr lang="en-US" altLang="zh-CN"/>
              <a:t>2</a:t>
            </a:r>
            <a:r>
              <a:rPr lang="zh-CN" altLang="en-US"/>
              <a:t>，</a:t>
            </a:r>
            <a:r>
              <a:rPr lang="en-US" altLang="zh-CN"/>
              <a:t>B</a:t>
            </a:r>
            <a:r>
              <a:rPr lang="zh-CN" altLang="en-US"/>
              <a:t>的初值为</a:t>
            </a:r>
            <a:r>
              <a:rPr lang="en-US" altLang="zh-CN"/>
              <a:t>2</a:t>
            </a:r>
            <a:r>
              <a:rPr lang="zh-CN" altLang="en-US"/>
              <a:t>。</a:t>
            </a:r>
          </a:p>
        </p:txBody>
      </p:sp>
      <p:sp>
        <p:nvSpPr>
          <p:cNvPr id="4" name="矩形 3">
            <a:extLst>
              <a:ext uri="{FF2B5EF4-FFF2-40B4-BE49-F238E27FC236}">
                <a16:creationId xmlns:a16="http://schemas.microsoft.com/office/drawing/2014/main" id="{AD18AA85-C0A2-4679-91DA-248958233CE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FF3DACC-A15F-40E4-89CA-2BC6D5D98A20}"/>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2D0BBB78-317B-48A7-BFB3-69AC4830BD6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439841568"/>
      </p:ext>
    </p:extLst>
  </p:cSld>
  <p:clrMapOvr>
    <a:masterClrMapping/>
  </p:clrMapOvr>
  <p:transition>
    <p:wip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a:extLst>
              <a:ext uri="{FF2B5EF4-FFF2-40B4-BE49-F238E27FC236}">
                <a16:creationId xmlns:a16="http://schemas.microsoft.com/office/drawing/2014/main" id="{81B1DF64-821D-447B-B2FB-FCEE9CC1D53C}"/>
              </a:ext>
            </a:extLst>
          </p:cNvPr>
          <p:cNvSpPr>
            <a:spLocks noGrp="1" noChangeArrowheads="1"/>
          </p:cNvSpPr>
          <p:nvPr>
            <p:ph type="title"/>
          </p:nvPr>
        </p:nvSpPr>
        <p:spPr/>
        <p:txBody>
          <a:bodyPr/>
          <a:lstStyle/>
          <a:p>
            <a:r>
              <a:rPr lang="zh-CN" altLang="en-US" sz="3600"/>
              <a:t>并发操作的调度（续）</a:t>
            </a:r>
          </a:p>
        </p:txBody>
      </p:sp>
      <p:sp>
        <p:nvSpPr>
          <p:cNvPr id="734211" name="Rectangle 3">
            <a:extLst>
              <a:ext uri="{FF2B5EF4-FFF2-40B4-BE49-F238E27FC236}">
                <a16:creationId xmlns:a16="http://schemas.microsoft.com/office/drawing/2014/main" id="{D344022D-C7F6-4B03-B9BB-3C53E5115D34}"/>
              </a:ext>
            </a:extLst>
          </p:cNvPr>
          <p:cNvSpPr>
            <a:spLocks noGrp="1" noChangeArrowheads="1"/>
          </p:cNvSpPr>
          <p:nvPr>
            <p:ph type="body" idx="1"/>
          </p:nvPr>
        </p:nvSpPr>
        <p:spPr/>
        <p:txBody>
          <a:bodyPr/>
          <a:lstStyle/>
          <a:p>
            <a:pPr lvl="1"/>
            <a:r>
              <a:rPr lang="zh-CN" altLang="en-US" sz="3200"/>
              <a:t>对这两个事务的不同调度策略</a:t>
            </a:r>
          </a:p>
          <a:p>
            <a:pPr lvl="2">
              <a:lnSpc>
                <a:spcPct val="130000"/>
              </a:lnSpc>
            </a:pPr>
            <a:r>
              <a:rPr lang="zh-CN" altLang="en-US" sz="2800"/>
              <a:t>串行执行</a:t>
            </a:r>
          </a:p>
          <a:p>
            <a:pPr lvl="3">
              <a:lnSpc>
                <a:spcPct val="130000"/>
              </a:lnSpc>
            </a:pPr>
            <a:r>
              <a:rPr lang="zh-CN" altLang="en-US" sz="2800"/>
              <a:t>串行调度策略</a:t>
            </a:r>
            <a:r>
              <a:rPr lang="en-US" altLang="zh-CN" sz="2800"/>
              <a:t>1</a:t>
            </a:r>
          </a:p>
          <a:p>
            <a:pPr lvl="3">
              <a:lnSpc>
                <a:spcPct val="130000"/>
              </a:lnSpc>
            </a:pPr>
            <a:r>
              <a:rPr lang="zh-CN" altLang="en-US" sz="2800"/>
              <a:t>串行调度策略</a:t>
            </a:r>
            <a:r>
              <a:rPr lang="en-US" altLang="zh-CN" sz="2800"/>
              <a:t>2</a:t>
            </a:r>
          </a:p>
          <a:p>
            <a:pPr lvl="2">
              <a:lnSpc>
                <a:spcPct val="130000"/>
              </a:lnSpc>
            </a:pPr>
            <a:r>
              <a:rPr lang="zh-CN" altLang="en-US" sz="2800"/>
              <a:t>交错执行</a:t>
            </a:r>
          </a:p>
          <a:p>
            <a:pPr lvl="3">
              <a:lnSpc>
                <a:spcPct val="130000"/>
              </a:lnSpc>
            </a:pPr>
            <a:r>
              <a:rPr lang="zh-CN" altLang="en-US" sz="2400"/>
              <a:t>不可串行化的调度</a:t>
            </a:r>
          </a:p>
          <a:p>
            <a:pPr lvl="3">
              <a:lnSpc>
                <a:spcPct val="130000"/>
              </a:lnSpc>
            </a:pPr>
            <a:r>
              <a:rPr lang="zh-CN" altLang="en-US" sz="2400"/>
              <a:t>可串行化的调度</a:t>
            </a:r>
          </a:p>
          <a:p>
            <a:pPr>
              <a:buFont typeface="Monotype Sorts" pitchFamily="2" charset="2"/>
              <a:buNone/>
            </a:pPr>
            <a:endParaRPr lang="en-US" altLang="zh-CN" sz="3600"/>
          </a:p>
        </p:txBody>
      </p:sp>
      <p:sp>
        <p:nvSpPr>
          <p:cNvPr id="4" name="矩形 3">
            <a:extLst>
              <a:ext uri="{FF2B5EF4-FFF2-40B4-BE49-F238E27FC236}">
                <a16:creationId xmlns:a16="http://schemas.microsoft.com/office/drawing/2014/main" id="{81C613E5-9814-4BFE-A567-F7B8E9EA802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64A906D-37FD-44C5-8FB7-C8CF99BD87D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32E76AAF-1E59-4F10-9515-7C18F1FF364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06425760"/>
      </p:ext>
    </p:extLst>
  </p:cSld>
  <p:clrMapOvr>
    <a:masterClrMapping/>
  </p:clrMapOvr>
  <p:transition>
    <p:wipe/>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0F21C870-2C57-4010-B07F-D2D18968202F}"/>
              </a:ext>
            </a:extLst>
          </p:cNvPr>
          <p:cNvSpPr>
            <a:spLocks noGrp="1" noChangeArrowheads="1"/>
          </p:cNvSpPr>
          <p:nvPr>
            <p:ph type="title"/>
          </p:nvPr>
        </p:nvSpPr>
        <p:spPr/>
        <p:txBody>
          <a:bodyPr/>
          <a:lstStyle/>
          <a:p>
            <a:r>
              <a:rPr lang="en-US" altLang="zh-CN"/>
              <a:t>(a) </a:t>
            </a:r>
            <a:r>
              <a:rPr lang="zh-CN" altLang="en-US"/>
              <a:t>串行调度策略，正确的调度</a:t>
            </a:r>
          </a:p>
        </p:txBody>
      </p:sp>
      <p:sp>
        <p:nvSpPr>
          <p:cNvPr id="735235" name="Line 3">
            <a:extLst>
              <a:ext uri="{FF2B5EF4-FFF2-40B4-BE49-F238E27FC236}">
                <a16:creationId xmlns:a16="http://schemas.microsoft.com/office/drawing/2014/main" id="{E8B2CF60-C175-4B67-AE0E-04C993E54368}"/>
              </a:ext>
            </a:extLst>
          </p:cNvPr>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5236" name="Line 4">
            <a:extLst>
              <a:ext uri="{FF2B5EF4-FFF2-40B4-BE49-F238E27FC236}">
                <a16:creationId xmlns:a16="http://schemas.microsoft.com/office/drawing/2014/main" id="{E4355C2D-C13F-4933-9EB9-C462C29063C7}"/>
              </a:ext>
            </a:extLst>
          </p:cNvPr>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5237" name="Rectangle 5">
            <a:extLst>
              <a:ext uri="{FF2B5EF4-FFF2-40B4-BE49-F238E27FC236}">
                <a16:creationId xmlns:a16="http://schemas.microsoft.com/office/drawing/2014/main" id="{74E24FC9-9020-4219-BB5B-61AF5500EB82}"/>
              </a:ext>
            </a:extLst>
          </p:cNvPr>
          <p:cNvSpPr>
            <a:spLocks noChangeArrowheads="1"/>
          </p:cNvSpPr>
          <p:nvPr/>
        </p:nvSpPr>
        <p:spPr bwMode="auto">
          <a:xfrm>
            <a:off x="2438400" y="2133600"/>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000"/>
              <a:t>读</a:t>
            </a:r>
            <a:r>
              <a:rPr kumimoji="1" lang="en-US" altLang="zh-CN" sz="2000"/>
              <a:t>B</a:t>
            </a:r>
            <a:r>
              <a:rPr kumimoji="1" lang="zh-CN" altLang="en-US" sz="2000"/>
              <a:t>＝</a:t>
            </a:r>
            <a:r>
              <a:rPr kumimoji="1" lang="en-US" altLang="zh-CN" sz="2000"/>
              <a:t>2</a:t>
            </a:r>
          </a:p>
          <a:p>
            <a:pPr algn="ctr" eaLnBrk="1" hangingPunct="1"/>
            <a:r>
              <a:rPr kumimoji="1" lang="en-US" altLang="zh-CN" sz="2000"/>
              <a:t>A    B</a:t>
            </a:r>
            <a:r>
              <a:rPr kumimoji="1" lang="zh-CN" altLang="en-US" sz="2000"/>
              <a:t>＋</a:t>
            </a:r>
            <a:r>
              <a:rPr kumimoji="1" lang="en-US" altLang="zh-CN" sz="2000"/>
              <a:t>1</a:t>
            </a:r>
          </a:p>
          <a:p>
            <a:pPr algn="ctr" eaLnBrk="1" hangingPunct="1"/>
            <a:r>
              <a:rPr kumimoji="1" lang="zh-CN" altLang="en-US" sz="2000"/>
              <a:t>写回</a:t>
            </a:r>
            <a:r>
              <a:rPr kumimoji="1" lang="en-US" altLang="zh-CN" sz="2000"/>
              <a:t>A</a:t>
            </a:r>
            <a:r>
              <a:rPr kumimoji="1" lang="zh-CN" altLang="en-US" sz="2000"/>
              <a:t>＝</a:t>
            </a:r>
            <a:r>
              <a:rPr kumimoji="1" lang="en-US" altLang="zh-CN" sz="2000"/>
              <a:t>3</a:t>
            </a:r>
          </a:p>
          <a:p>
            <a:pPr algn="ctr" eaLnBrk="1" hangingPunct="1"/>
            <a:endParaRPr kumimoji="1" lang="en-US" altLang="zh-CN" sz="2000"/>
          </a:p>
          <a:p>
            <a:pPr algn="ctr" eaLnBrk="1" hangingPunct="1"/>
            <a:endParaRPr kumimoji="1" lang="en-US" altLang="zh-CN" sz="2000"/>
          </a:p>
          <a:p>
            <a:pPr algn="ctr" eaLnBrk="1" hangingPunct="1"/>
            <a:endParaRPr kumimoji="1" lang="en-US" altLang="zh-CN" sz="2000"/>
          </a:p>
          <a:p>
            <a:pPr algn="ctr" eaLnBrk="1" hangingPunct="1"/>
            <a:endParaRPr kumimoji="1" lang="en-US" altLang="zh-CN" sz="2000"/>
          </a:p>
          <a:p>
            <a:pPr algn="ctr" eaLnBrk="1" hangingPunct="1"/>
            <a:endParaRPr kumimoji="1" lang="en-US" altLang="zh-CN" sz="2000"/>
          </a:p>
          <a:p>
            <a:pPr algn="ctr" eaLnBrk="1" hangingPunct="1"/>
            <a:endParaRPr kumimoji="1" lang="en-US" altLang="zh-CN" sz="2000"/>
          </a:p>
          <a:p>
            <a:pPr algn="ctr" eaLnBrk="1" hangingPunct="1"/>
            <a:r>
              <a:rPr kumimoji="1" lang="en-US" altLang="zh-CN" sz="2000" b="0"/>
              <a:t> </a:t>
            </a:r>
          </a:p>
        </p:txBody>
      </p:sp>
      <p:sp>
        <p:nvSpPr>
          <p:cNvPr id="735238" name="Rectangle 6">
            <a:extLst>
              <a:ext uri="{FF2B5EF4-FFF2-40B4-BE49-F238E27FC236}">
                <a16:creationId xmlns:a16="http://schemas.microsoft.com/office/drawing/2014/main" id="{925D6BD4-1CE6-46FA-8CBC-70030449E426}"/>
              </a:ext>
            </a:extLst>
          </p:cNvPr>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zh-CN" altLang="en-US" sz="2400"/>
              <a:t>读</a:t>
            </a:r>
            <a:r>
              <a:rPr kumimoji="1" lang="en-US" altLang="zh-CN" sz="2400"/>
              <a:t>A</a:t>
            </a:r>
            <a:r>
              <a:rPr kumimoji="1" lang="zh-CN" altLang="en-US" sz="2400"/>
              <a:t>＝</a:t>
            </a:r>
            <a:r>
              <a:rPr kumimoji="1" lang="en-US" altLang="zh-CN" sz="2400"/>
              <a:t>3</a:t>
            </a:r>
          </a:p>
          <a:p>
            <a:pPr algn="ctr" eaLnBrk="1" hangingPunct="1"/>
            <a:r>
              <a:rPr kumimoji="1" lang="en-US" altLang="zh-CN" sz="2400"/>
              <a:t>B   A</a:t>
            </a:r>
            <a:r>
              <a:rPr kumimoji="1" lang="zh-CN" altLang="en-US" sz="2400"/>
              <a:t>＋</a:t>
            </a:r>
            <a:r>
              <a:rPr kumimoji="1" lang="en-US" altLang="zh-CN" sz="2400"/>
              <a:t>1</a:t>
            </a:r>
          </a:p>
          <a:p>
            <a:pPr algn="ctr" eaLnBrk="1" hangingPunct="1"/>
            <a:r>
              <a:rPr kumimoji="1" lang="zh-CN" altLang="en-US" sz="2400"/>
              <a:t>写回</a:t>
            </a:r>
            <a:r>
              <a:rPr kumimoji="1" lang="en-US" altLang="zh-CN" sz="2400"/>
              <a:t>B</a:t>
            </a:r>
            <a:r>
              <a:rPr kumimoji="1" lang="zh-CN" altLang="en-US" sz="2400"/>
              <a:t>＝</a:t>
            </a:r>
            <a:r>
              <a:rPr kumimoji="1" lang="en-US" altLang="zh-CN" sz="2400"/>
              <a:t>4</a:t>
            </a:r>
          </a:p>
        </p:txBody>
      </p:sp>
      <p:sp>
        <p:nvSpPr>
          <p:cNvPr id="735239" name="Rectangle 7">
            <a:extLst>
              <a:ext uri="{FF2B5EF4-FFF2-40B4-BE49-F238E27FC236}">
                <a16:creationId xmlns:a16="http://schemas.microsoft.com/office/drawing/2014/main" id="{AF2126FE-6685-41D2-BB78-2DB1D8DCF1BB}"/>
              </a:ext>
            </a:extLst>
          </p:cNvPr>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1</a:t>
            </a:r>
          </a:p>
        </p:txBody>
      </p:sp>
      <p:sp>
        <p:nvSpPr>
          <p:cNvPr id="735240" name="Rectangle 8">
            <a:extLst>
              <a:ext uri="{FF2B5EF4-FFF2-40B4-BE49-F238E27FC236}">
                <a16:creationId xmlns:a16="http://schemas.microsoft.com/office/drawing/2014/main" id="{DC47BDF8-4F69-4077-800A-AB8B34128139}"/>
              </a:ext>
            </a:extLst>
          </p:cNvPr>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2</a:t>
            </a:r>
          </a:p>
        </p:txBody>
      </p:sp>
      <p:sp>
        <p:nvSpPr>
          <p:cNvPr id="735241" name="Line 9">
            <a:extLst>
              <a:ext uri="{FF2B5EF4-FFF2-40B4-BE49-F238E27FC236}">
                <a16:creationId xmlns:a16="http://schemas.microsoft.com/office/drawing/2014/main" id="{3CD42418-FE5D-4443-9DC4-628BCAA73547}"/>
              </a:ext>
            </a:extLst>
          </p:cNvPr>
          <p:cNvSpPr>
            <a:spLocks noChangeShapeType="1"/>
          </p:cNvSpPr>
          <p:nvPr/>
        </p:nvSpPr>
        <p:spPr bwMode="auto">
          <a:xfrm flipH="1">
            <a:off x="2843213" y="3213100"/>
            <a:ext cx="2159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5242" name="Line 10">
            <a:extLst>
              <a:ext uri="{FF2B5EF4-FFF2-40B4-BE49-F238E27FC236}">
                <a16:creationId xmlns:a16="http://schemas.microsoft.com/office/drawing/2014/main" id="{31C9D957-4FD1-4906-8878-7FBA59AC6680}"/>
              </a:ext>
            </a:extLst>
          </p:cNvPr>
          <p:cNvSpPr>
            <a:spLocks noChangeShapeType="1"/>
          </p:cNvSpPr>
          <p:nvPr/>
        </p:nvSpPr>
        <p:spPr bwMode="auto">
          <a:xfrm flipH="1">
            <a:off x="4284663" y="5300663"/>
            <a:ext cx="2159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矩形 10">
            <a:extLst>
              <a:ext uri="{FF2B5EF4-FFF2-40B4-BE49-F238E27FC236}">
                <a16:creationId xmlns:a16="http://schemas.microsoft.com/office/drawing/2014/main" id="{C98F0EE7-D254-471E-AF5C-5AFD0A2907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2" name="文本框 22">
            <a:extLst>
              <a:ext uri="{FF2B5EF4-FFF2-40B4-BE49-F238E27FC236}">
                <a16:creationId xmlns:a16="http://schemas.microsoft.com/office/drawing/2014/main" id="{A752F19B-A060-4E44-B3BD-B0EEB38FAE7C}"/>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3" name="文本框 22">
            <a:extLst>
              <a:ext uri="{FF2B5EF4-FFF2-40B4-BE49-F238E27FC236}">
                <a16:creationId xmlns:a16="http://schemas.microsoft.com/office/drawing/2014/main" id="{AE7D6E18-2087-4E6C-80BE-2BBC1106FE9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64947983"/>
      </p:ext>
    </p:extLst>
  </p:cSld>
  <p:clrMapOvr>
    <a:masterClrMapping/>
  </p:clrMapOvr>
  <p:transition>
    <p:wip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a:extLst>
              <a:ext uri="{FF2B5EF4-FFF2-40B4-BE49-F238E27FC236}">
                <a16:creationId xmlns:a16="http://schemas.microsoft.com/office/drawing/2014/main" id="{965E78A0-1A9D-4208-891F-872A29103A43}"/>
              </a:ext>
            </a:extLst>
          </p:cNvPr>
          <p:cNvSpPr>
            <a:spLocks noGrp="1" noChangeArrowheads="1"/>
          </p:cNvSpPr>
          <p:nvPr>
            <p:ph type="title"/>
          </p:nvPr>
        </p:nvSpPr>
        <p:spPr/>
        <p:txBody>
          <a:bodyPr/>
          <a:lstStyle/>
          <a:p>
            <a:r>
              <a:rPr lang="en-US" altLang="zh-CN" sz="4000"/>
              <a:t>(b) </a:t>
            </a:r>
            <a:r>
              <a:rPr lang="zh-CN" altLang="en-US" sz="4000"/>
              <a:t>串行调度策略，正确的调度</a:t>
            </a:r>
            <a:r>
              <a:rPr lang="zh-CN" altLang="en-US" sz="3600"/>
              <a:t> </a:t>
            </a:r>
          </a:p>
        </p:txBody>
      </p:sp>
      <p:sp>
        <p:nvSpPr>
          <p:cNvPr id="736259" name="Line 3">
            <a:extLst>
              <a:ext uri="{FF2B5EF4-FFF2-40B4-BE49-F238E27FC236}">
                <a16:creationId xmlns:a16="http://schemas.microsoft.com/office/drawing/2014/main" id="{337CE813-09D5-4776-A742-7C78E338827E}"/>
              </a:ext>
            </a:extLst>
          </p:cNvPr>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6260" name="Line 4">
            <a:extLst>
              <a:ext uri="{FF2B5EF4-FFF2-40B4-BE49-F238E27FC236}">
                <a16:creationId xmlns:a16="http://schemas.microsoft.com/office/drawing/2014/main" id="{5707FB36-0FA0-4E17-8E72-C744A5585D33}"/>
              </a:ext>
            </a:extLst>
          </p:cNvPr>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6261" name="Rectangle 5">
            <a:extLst>
              <a:ext uri="{FF2B5EF4-FFF2-40B4-BE49-F238E27FC236}">
                <a16:creationId xmlns:a16="http://schemas.microsoft.com/office/drawing/2014/main" id="{FB8F59C8-2AB2-4F47-889B-F1C527E6E6D0}"/>
              </a:ext>
            </a:extLst>
          </p:cNvPr>
          <p:cNvSpPr>
            <a:spLocks noChangeArrowheads="1"/>
          </p:cNvSpPr>
          <p:nvPr/>
        </p:nvSpPr>
        <p:spPr bwMode="auto">
          <a:xfrm>
            <a:off x="2438400" y="2133600"/>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zh-CN" altLang="en-US" sz="2400"/>
              <a:t>读</a:t>
            </a:r>
            <a:r>
              <a:rPr kumimoji="1" lang="en-US" altLang="zh-CN" sz="2400"/>
              <a:t>B</a:t>
            </a:r>
            <a:r>
              <a:rPr kumimoji="1" lang="zh-CN" altLang="en-US" sz="2400"/>
              <a:t>＝</a:t>
            </a:r>
            <a:r>
              <a:rPr kumimoji="1" lang="en-US" altLang="zh-CN" sz="2400"/>
              <a:t>11</a:t>
            </a:r>
          </a:p>
          <a:p>
            <a:pPr algn="ctr" eaLnBrk="1" hangingPunct="1"/>
            <a:r>
              <a:rPr kumimoji="1" lang="en-US" altLang="zh-CN" sz="2400"/>
              <a:t>A    B</a:t>
            </a:r>
            <a:r>
              <a:rPr kumimoji="1" lang="zh-CN" altLang="en-US" sz="2400"/>
              <a:t>＋</a:t>
            </a:r>
            <a:r>
              <a:rPr kumimoji="1" lang="en-US" altLang="zh-CN" sz="2400"/>
              <a:t>1</a:t>
            </a:r>
          </a:p>
          <a:p>
            <a:pPr algn="ctr" eaLnBrk="1" hangingPunct="1"/>
            <a:r>
              <a:rPr kumimoji="1" lang="zh-CN" altLang="en-US" sz="2400"/>
              <a:t>写回</a:t>
            </a:r>
            <a:r>
              <a:rPr kumimoji="1" lang="en-US" altLang="zh-CN" sz="2400"/>
              <a:t>A</a:t>
            </a:r>
            <a:r>
              <a:rPr kumimoji="1" lang="zh-CN" altLang="en-US" sz="2400"/>
              <a:t>＝</a:t>
            </a:r>
            <a:r>
              <a:rPr kumimoji="1" lang="en-US" altLang="zh-CN" sz="2400"/>
              <a:t>12</a:t>
            </a:r>
          </a:p>
        </p:txBody>
      </p:sp>
      <p:sp>
        <p:nvSpPr>
          <p:cNvPr id="736262" name="Rectangle 6">
            <a:extLst>
              <a:ext uri="{FF2B5EF4-FFF2-40B4-BE49-F238E27FC236}">
                <a16:creationId xmlns:a16="http://schemas.microsoft.com/office/drawing/2014/main" id="{14A76773-DAF0-4391-8DB9-FC99624AD8DF}"/>
              </a:ext>
            </a:extLst>
          </p:cNvPr>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400"/>
              <a:t>读</a:t>
            </a:r>
            <a:r>
              <a:rPr kumimoji="1" lang="en-US" altLang="zh-CN" sz="2400"/>
              <a:t>A</a:t>
            </a:r>
            <a:r>
              <a:rPr kumimoji="1" lang="zh-CN" altLang="en-US" sz="2400"/>
              <a:t>＝</a:t>
            </a:r>
            <a:r>
              <a:rPr kumimoji="1" lang="en-US" altLang="zh-CN" sz="2400"/>
              <a:t>10</a:t>
            </a:r>
          </a:p>
          <a:p>
            <a:pPr algn="ctr" eaLnBrk="1" hangingPunct="1"/>
            <a:r>
              <a:rPr kumimoji="1" lang="en-US" altLang="zh-CN" sz="2400"/>
              <a:t>B   A</a:t>
            </a:r>
            <a:r>
              <a:rPr kumimoji="1" lang="zh-CN" altLang="en-US" sz="2400"/>
              <a:t>＋</a:t>
            </a:r>
            <a:r>
              <a:rPr kumimoji="1" lang="en-US" altLang="zh-CN" sz="2400"/>
              <a:t>1</a:t>
            </a:r>
          </a:p>
          <a:p>
            <a:pPr algn="ctr" eaLnBrk="1" hangingPunct="1"/>
            <a:r>
              <a:rPr kumimoji="1" lang="zh-CN" altLang="en-US" sz="2400"/>
              <a:t>写回</a:t>
            </a:r>
            <a:r>
              <a:rPr kumimoji="1" lang="en-US" altLang="zh-CN" sz="2400"/>
              <a:t>B</a:t>
            </a:r>
            <a:r>
              <a:rPr kumimoji="1" lang="zh-CN" altLang="en-US" sz="2400"/>
              <a:t>＝</a:t>
            </a:r>
            <a:r>
              <a:rPr kumimoji="1" lang="en-US" altLang="zh-CN" sz="2400"/>
              <a:t>11</a:t>
            </a:r>
            <a:endParaRPr kumimoji="1" lang="en-US" altLang="zh-CN" sz="2000"/>
          </a:p>
          <a:p>
            <a:pPr algn="ctr" eaLnBrk="1" hangingPunct="1"/>
            <a:endParaRPr kumimoji="1" lang="en-US" altLang="zh-CN" sz="2000"/>
          </a:p>
          <a:p>
            <a:pPr algn="ctr" eaLnBrk="1" hangingPunct="1"/>
            <a:endParaRPr kumimoji="1" lang="en-US" altLang="zh-CN" sz="2000" b="0"/>
          </a:p>
          <a:p>
            <a:pPr algn="ctr" eaLnBrk="1" hangingPunct="1"/>
            <a:r>
              <a:rPr kumimoji="1" lang="en-US" altLang="zh-CN" sz="2000">
                <a:ea typeface="黑体" panose="02010609060101010101" pitchFamily="49" charset="-122"/>
              </a:rPr>
              <a:t> </a:t>
            </a:r>
            <a:endParaRPr kumimoji="1" lang="en-US" altLang="zh-CN" sz="2000" b="0"/>
          </a:p>
          <a:p>
            <a:pPr algn="ctr" eaLnBrk="1" hangingPunct="1"/>
            <a:r>
              <a:rPr kumimoji="1" lang="en-US" altLang="zh-CN" sz="2000">
                <a:ea typeface="黑体" panose="02010609060101010101" pitchFamily="49" charset="-122"/>
              </a:rPr>
              <a:t> </a:t>
            </a:r>
            <a:endParaRPr kumimoji="1" lang="en-US" altLang="zh-CN" sz="2000" b="0"/>
          </a:p>
          <a:p>
            <a:pPr algn="ctr" eaLnBrk="1" hangingPunct="1"/>
            <a:r>
              <a:rPr kumimoji="1" lang="en-US" altLang="zh-CN" sz="2000">
                <a:ea typeface="黑体" panose="02010609060101010101" pitchFamily="49" charset="-122"/>
              </a:rPr>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p>
        </p:txBody>
      </p:sp>
      <p:sp>
        <p:nvSpPr>
          <p:cNvPr id="736263" name="Rectangle 7">
            <a:extLst>
              <a:ext uri="{FF2B5EF4-FFF2-40B4-BE49-F238E27FC236}">
                <a16:creationId xmlns:a16="http://schemas.microsoft.com/office/drawing/2014/main" id="{762E0616-6BEE-4A0C-AF35-C955411AF331}"/>
              </a:ext>
            </a:extLst>
          </p:cNvPr>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1</a:t>
            </a:r>
          </a:p>
        </p:txBody>
      </p:sp>
      <p:sp>
        <p:nvSpPr>
          <p:cNvPr id="736264" name="Rectangle 8">
            <a:extLst>
              <a:ext uri="{FF2B5EF4-FFF2-40B4-BE49-F238E27FC236}">
                <a16:creationId xmlns:a16="http://schemas.microsoft.com/office/drawing/2014/main" id="{866942D9-A4CE-4929-808C-5DF1E7B96262}"/>
              </a:ext>
            </a:extLst>
          </p:cNvPr>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2</a:t>
            </a:r>
          </a:p>
        </p:txBody>
      </p:sp>
      <p:sp>
        <p:nvSpPr>
          <p:cNvPr id="736265" name="Line 9">
            <a:extLst>
              <a:ext uri="{FF2B5EF4-FFF2-40B4-BE49-F238E27FC236}">
                <a16:creationId xmlns:a16="http://schemas.microsoft.com/office/drawing/2014/main" id="{07CEBC26-46B5-4047-8B64-BC4BD581E516}"/>
              </a:ext>
            </a:extLst>
          </p:cNvPr>
          <p:cNvSpPr>
            <a:spLocks noChangeShapeType="1"/>
          </p:cNvSpPr>
          <p:nvPr/>
        </p:nvSpPr>
        <p:spPr bwMode="auto">
          <a:xfrm flipH="1">
            <a:off x="2771775" y="5373688"/>
            <a:ext cx="2889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6266" name="Line 10">
            <a:extLst>
              <a:ext uri="{FF2B5EF4-FFF2-40B4-BE49-F238E27FC236}">
                <a16:creationId xmlns:a16="http://schemas.microsoft.com/office/drawing/2014/main" id="{3389CC04-4599-4088-A434-98B029C342B4}"/>
              </a:ext>
            </a:extLst>
          </p:cNvPr>
          <p:cNvSpPr>
            <a:spLocks noChangeShapeType="1"/>
          </p:cNvSpPr>
          <p:nvPr/>
        </p:nvSpPr>
        <p:spPr bwMode="auto">
          <a:xfrm flipH="1">
            <a:off x="4284663" y="3213100"/>
            <a:ext cx="2159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矩形 10">
            <a:extLst>
              <a:ext uri="{FF2B5EF4-FFF2-40B4-BE49-F238E27FC236}">
                <a16:creationId xmlns:a16="http://schemas.microsoft.com/office/drawing/2014/main" id="{875EFCBC-C608-470D-8576-C248F8C1336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2" name="文本框 22">
            <a:extLst>
              <a:ext uri="{FF2B5EF4-FFF2-40B4-BE49-F238E27FC236}">
                <a16:creationId xmlns:a16="http://schemas.microsoft.com/office/drawing/2014/main" id="{72F8A379-9A8E-44ED-8187-460CE6B19560}"/>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3" name="文本框 22">
            <a:extLst>
              <a:ext uri="{FF2B5EF4-FFF2-40B4-BE49-F238E27FC236}">
                <a16:creationId xmlns:a16="http://schemas.microsoft.com/office/drawing/2014/main" id="{3E87F468-1CAF-411C-8863-3CA00BA50A8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90238150"/>
      </p:ext>
    </p:extLst>
  </p:cSld>
  <p:clrMapOvr>
    <a:masterClrMapping/>
  </p:clrMapOvr>
  <p:transition>
    <p:wip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a:extLst>
              <a:ext uri="{FF2B5EF4-FFF2-40B4-BE49-F238E27FC236}">
                <a16:creationId xmlns:a16="http://schemas.microsoft.com/office/drawing/2014/main" id="{8696FBB0-05E7-4C19-B9DE-6D5CE83EE310}"/>
              </a:ext>
            </a:extLst>
          </p:cNvPr>
          <p:cNvSpPr>
            <a:spLocks noGrp="1" noChangeArrowheads="1"/>
          </p:cNvSpPr>
          <p:nvPr>
            <p:ph type="title"/>
          </p:nvPr>
        </p:nvSpPr>
        <p:spPr/>
        <p:txBody>
          <a:bodyPr/>
          <a:lstStyle/>
          <a:p>
            <a:r>
              <a:rPr lang="en-US" altLang="zh-CN"/>
              <a:t>(c) </a:t>
            </a:r>
            <a:r>
              <a:rPr lang="zh-CN" altLang="en-US"/>
              <a:t>不可串行化的调度</a:t>
            </a:r>
            <a:endParaRPr lang="zh-CN" altLang="en-US" sz="4800"/>
          </a:p>
        </p:txBody>
      </p:sp>
      <p:sp>
        <p:nvSpPr>
          <p:cNvPr id="737283" name="Line 3">
            <a:extLst>
              <a:ext uri="{FF2B5EF4-FFF2-40B4-BE49-F238E27FC236}">
                <a16:creationId xmlns:a16="http://schemas.microsoft.com/office/drawing/2014/main" id="{A0DE6D6D-F4D7-477A-BD70-03B034C38C3C}"/>
              </a:ext>
            </a:extLst>
          </p:cNvPr>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7284" name="Line 4">
            <a:extLst>
              <a:ext uri="{FF2B5EF4-FFF2-40B4-BE49-F238E27FC236}">
                <a16:creationId xmlns:a16="http://schemas.microsoft.com/office/drawing/2014/main" id="{156DBEA7-A10B-4E26-A9A8-FDF7B04D5EEB}"/>
              </a:ext>
            </a:extLst>
          </p:cNvPr>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7285" name="Rectangle 5">
            <a:extLst>
              <a:ext uri="{FF2B5EF4-FFF2-40B4-BE49-F238E27FC236}">
                <a16:creationId xmlns:a16="http://schemas.microsoft.com/office/drawing/2014/main" id="{AD331ADF-717E-4E04-AD62-98A49F69A747}"/>
              </a:ext>
            </a:extLst>
          </p:cNvPr>
          <p:cNvSpPr>
            <a:spLocks noChangeArrowheads="1"/>
          </p:cNvSpPr>
          <p:nvPr/>
        </p:nvSpPr>
        <p:spPr bwMode="auto">
          <a:xfrm>
            <a:off x="2411413" y="2133600"/>
            <a:ext cx="14478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400"/>
              <a:t>读</a:t>
            </a:r>
            <a:r>
              <a:rPr kumimoji="1" lang="en-US" altLang="zh-CN" sz="2400"/>
              <a:t>B</a:t>
            </a:r>
            <a:r>
              <a:rPr kumimoji="1" lang="zh-CN" altLang="en-US" sz="2400"/>
              <a:t>＝</a:t>
            </a:r>
            <a:r>
              <a:rPr kumimoji="1" lang="en-US" altLang="zh-CN" sz="2400"/>
              <a:t>2</a:t>
            </a:r>
          </a:p>
          <a:p>
            <a:pPr algn="ctr" eaLnBrk="1" hangingPunct="1"/>
            <a:endParaRPr kumimoji="1" lang="en-US" altLang="zh-CN" sz="2400"/>
          </a:p>
          <a:p>
            <a:pPr algn="ctr" eaLnBrk="1" hangingPunct="1"/>
            <a:endParaRPr kumimoji="1" lang="en-US" altLang="zh-CN" sz="2400"/>
          </a:p>
          <a:p>
            <a:pPr algn="ctr" eaLnBrk="1" hangingPunct="1"/>
            <a:endParaRPr kumimoji="1" lang="en-US" altLang="zh-CN" sz="2400"/>
          </a:p>
          <a:p>
            <a:pPr algn="ctr" eaLnBrk="1" hangingPunct="1"/>
            <a:endParaRPr kumimoji="1" lang="en-US" altLang="zh-CN" sz="2400"/>
          </a:p>
          <a:p>
            <a:pPr algn="ctr" eaLnBrk="1" hangingPunct="1"/>
            <a:r>
              <a:rPr kumimoji="1" lang="en-US" altLang="zh-CN" sz="2400"/>
              <a:t>A    B</a:t>
            </a:r>
            <a:r>
              <a:rPr kumimoji="1" lang="zh-CN" altLang="en-US" sz="2400"/>
              <a:t>＋</a:t>
            </a:r>
            <a:r>
              <a:rPr kumimoji="1" lang="en-US" altLang="zh-CN" sz="2400"/>
              <a:t>1</a:t>
            </a:r>
          </a:p>
          <a:p>
            <a:pPr algn="ctr" eaLnBrk="1" hangingPunct="1"/>
            <a:r>
              <a:rPr kumimoji="1" lang="zh-CN" altLang="en-US" sz="2400"/>
              <a:t>写回</a:t>
            </a:r>
            <a:r>
              <a:rPr kumimoji="1" lang="en-US" altLang="zh-CN" sz="2400"/>
              <a:t>A</a:t>
            </a:r>
            <a:r>
              <a:rPr kumimoji="1" lang="zh-CN" altLang="en-US" sz="2400"/>
              <a:t>＝</a:t>
            </a:r>
            <a:r>
              <a:rPr kumimoji="1" lang="en-US" altLang="zh-CN" sz="2400"/>
              <a:t>3</a:t>
            </a:r>
            <a:endParaRPr kumimoji="1" lang="en-US" altLang="zh-CN" sz="2000"/>
          </a:p>
          <a:p>
            <a:pPr algn="ctr" eaLnBrk="1" hangingPunct="1"/>
            <a:r>
              <a:rPr kumimoji="1" lang="en-US" altLang="zh-CN" sz="2000" b="0"/>
              <a:t> </a:t>
            </a:r>
          </a:p>
        </p:txBody>
      </p:sp>
      <p:sp>
        <p:nvSpPr>
          <p:cNvPr id="737286" name="Rectangle 6">
            <a:extLst>
              <a:ext uri="{FF2B5EF4-FFF2-40B4-BE49-F238E27FC236}">
                <a16:creationId xmlns:a16="http://schemas.microsoft.com/office/drawing/2014/main" id="{27CB3F9F-4EEE-45B1-BDD2-06191E709EAD}"/>
              </a:ext>
            </a:extLst>
          </p:cNvPr>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000"/>
              <a:t> </a:t>
            </a:r>
          </a:p>
          <a:p>
            <a:pPr algn="ctr" eaLnBrk="1" hangingPunct="1"/>
            <a:r>
              <a:rPr kumimoji="1" lang="en-US" altLang="zh-CN" sz="2000"/>
              <a:t> </a:t>
            </a:r>
          </a:p>
          <a:p>
            <a:pPr algn="ctr" eaLnBrk="1" hangingPunct="1"/>
            <a:r>
              <a:rPr kumimoji="1" lang="zh-CN" altLang="en-US" sz="2400"/>
              <a:t>读</a:t>
            </a:r>
            <a:r>
              <a:rPr kumimoji="1" lang="en-US" altLang="zh-CN" sz="2400"/>
              <a:t>A</a:t>
            </a:r>
            <a:r>
              <a:rPr kumimoji="1" lang="zh-CN" altLang="en-US" sz="2400"/>
              <a:t>＝</a:t>
            </a:r>
            <a:r>
              <a:rPr kumimoji="1" lang="en-US" altLang="zh-CN" sz="2400"/>
              <a:t>10</a:t>
            </a:r>
          </a:p>
          <a:p>
            <a:pPr algn="ctr" eaLnBrk="1" hangingPunct="1"/>
            <a:endParaRPr kumimoji="1" lang="en-US" altLang="zh-CN" sz="2400"/>
          </a:p>
          <a:p>
            <a:pPr algn="ctr" eaLnBrk="1" hangingPunct="1"/>
            <a:endParaRPr kumimoji="1" lang="en-US" altLang="zh-CN" sz="2400"/>
          </a:p>
          <a:p>
            <a:pPr algn="ctr" eaLnBrk="1" hangingPunct="1"/>
            <a:endParaRPr kumimoji="1" lang="en-US" altLang="zh-CN" sz="2400"/>
          </a:p>
          <a:p>
            <a:pPr algn="ctr" eaLnBrk="1" hangingPunct="1"/>
            <a:endParaRPr kumimoji="1" lang="en-US" altLang="zh-CN" sz="2400"/>
          </a:p>
          <a:p>
            <a:pPr algn="ctr" eaLnBrk="1" hangingPunct="1"/>
            <a:r>
              <a:rPr kumimoji="1" lang="en-US" altLang="zh-CN" sz="2400"/>
              <a:t>B   A</a:t>
            </a:r>
            <a:r>
              <a:rPr kumimoji="1" lang="zh-CN" altLang="en-US" sz="2400"/>
              <a:t>＋</a:t>
            </a:r>
            <a:r>
              <a:rPr kumimoji="1" lang="en-US" altLang="zh-CN" sz="2400"/>
              <a:t>1</a:t>
            </a:r>
          </a:p>
          <a:p>
            <a:pPr algn="ctr" eaLnBrk="1" hangingPunct="1"/>
            <a:r>
              <a:rPr kumimoji="1" lang="zh-CN" altLang="en-US" sz="2400"/>
              <a:t>写回</a:t>
            </a:r>
            <a:r>
              <a:rPr kumimoji="1" lang="en-US" altLang="zh-CN" sz="2400"/>
              <a:t>B</a:t>
            </a:r>
            <a:r>
              <a:rPr kumimoji="1" lang="zh-CN" altLang="en-US" sz="2400"/>
              <a:t>＝</a:t>
            </a:r>
            <a:r>
              <a:rPr kumimoji="1" lang="en-US" altLang="zh-CN" sz="2400"/>
              <a:t>11</a:t>
            </a:r>
          </a:p>
        </p:txBody>
      </p:sp>
      <p:sp>
        <p:nvSpPr>
          <p:cNvPr id="737287" name="Rectangle 7">
            <a:extLst>
              <a:ext uri="{FF2B5EF4-FFF2-40B4-BE49-F238E27FC236}">
                <a16:creationId xmlns:a16="http://schemas.microsoft.com/office/drawing/2014/main" id="{FBAB7D45-2D23-4A1D-AED2-BC7DFF4BDC67}"/>
              </a:ext>
            </a:extLst>
          </p:cNvPr>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1</a:t>
            </a:r>
          </a:p>
        </p:txBody>
      </p:sp>
      <p:sp>
        <p:nvSpPr>
          <p:cNvPr id="737288" name="Rectangle 8">
            <a:extLst>
              <a:ext uri="{FF2B5EF4-FFF2-40B4-BE49-F238E27FC236}">
                <a16:creationId xmlns:a16="http://schemas.microsoft.com/office/drawing/2014/main" id="{B7D6FEE5-E1F1-4AAB-863F-95BCCE6EB539}"/>
              </a:ext>
            </a:extLst>
          </p:cNvPr>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2</a:t>
            </a:r>
          </a:p>
        </p:txBody>
      </p:sp>
      <p:sp>
        <p:nvSpPr>
          <p:cNvPr id="737289" name="Line 9">
            <a:extLst>
              <a:ext uri="{FF2B5EF4-FFF2-40B4-BE49-F238E27FC236}">
                <a16:creationId xmlns:a16="http://schemas.microsoft.com/office/drawing/2014/main" id="{96AA7A1E-F41E-46C8-A3AC-674634900B9B}"/>
              </a:ext>
            </a:extLst>
          </p:cNvPr>
          <p:cNvSpPr>
            <a:spLocks noChangeShapeType="1"/>
          </p:cNvSpPr>
          <p:nvPr/>
        </p:nvSpPr>
        <p:spPr bwMode="auto">
          <a:xfrm flipH="1">
            <a:off x="2771775" y="4292600"/>
            <a:ext cx="287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7290" name="Line 10">
            <a:extLst>
              <a:ext uri="{FF2B5EF4-FFF2-40B4-BE49-F238E27FC236}">
                <a16:creationId xmlns:a16="http://schemas.microsoft.com/office/drawing/2014/main" id="{2EFA0202-308F-4617-BAE4-96EAD7DBCC4A}"/>
              </a:ext>
            </a:extLst>
          </p:cNvPr>
          <p:cNvSpPr>
            <a:spLocks noChangeShapeType="1"/>
          </p:cNvSpPr>
          <p:nvPr/>
        </p:nvSpPr>
        <p:spPr bwMode="auto">
          <a:xfrm flipH="1">
            <a:off x="4211638" y="5300663"/>
            <a:ext cx="2889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矩形 10">
            <a:extLst>
              <a:ext uri="{FF2B5EF4-FFF2-40B4-BE49-F238E27FC236}">
                <a16:creationId xmlns:a16="http://schemas.microsoft.com/office/drawing/2014/main" id="{EA4701F1-41EE-48BB-883F-575C67C3BFF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2" name="文本框 22">
            <a:extLst>
              <a:ext uri="{FF2B5EF4-FFF2-40B4-BE49-F238E27FC236}">
                <a16:creationId xmlns:a16="http://schemas.microsoft.com/office/drawing/2014/main" id="{CA184B88-2FA6-4AA5-967F-6B2103A0CBA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3" name="文本框 22">
            <a:extLst>
              <a:ext uri="{FF2B5EF4-FFF2-40B4-BE49-F238E27FC236}">
                <a16:creationId xmlns:a16="http://schemas.microsoft.com/office/drawing/2014/main" id="{9BAED57F-D508-4551-85C1-FC38BCBE166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2983724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EB5BFD62-20BA-418E-B150-187BEADA2F9A}"/>
              </a:ext>
            </a:extLst>
          </p:cNvPr>
          <p:cNvSpPr>
            <a:spLocks noGrp="1" noChangeArrowheads="1"/>
          </p:cNvSpPr>
          <p:nvPr>
            <p:ph type="title"/>
          </p:nvPr>
        </p:nvSpPr>
        <p:spPr/>
        <p:txBody>
          <a:bodyPr/>
          <a:lstStyle/>
          <a:p>
            <a:r>
              <a:rPr lang="zh-CN" altLang="en-US"/>
              <a:t>存取控制（续）</a:t>
            </a:r>
          </a:p>
        </p:txBody>
      </p:sp>
      <p:sp>
        <p:nvSpPr>
          <p:cNvPr id="479235" name="Rectangle 3">
            <a:extLst>
              <a:ext uri="{FF2B5EF4-FFF2-40B4-BE49-F238E27FC236}">
                <a16:creationId xmlns:a16="http://schemas.microsoft.com/office/drawing/2014/main" id="{6B8300D9-F4A2-4E06-A5E9-464858F51667}"/>
              </a:ext>
            </a:extLst>
          </p:cNvPr>
          <p:cNvSpPr>
            <a:spLocks noGrp="1" noChangeArrowheads="1"/>
          </p:cNvSpPr>
          <p:nvPr>
            <p:ph type="body" idx="1"/>
          </p:nvPr>
        </p:nvSpPr>
        <p:spPr/>
        <p:txBody>
          <a:bodyPr/>
          <a:lstStyle/>
          <a:p>
            <a:pPr lvl="1"/>
            <a:r>
              <a:rPr lang="zh-CN" altLang="en-US">
                <a:solidFill>
                  <a:srgbClr val="0000FF"/>
                </a:solidFill>
              </a:rPr>
              <a:t>定义存取权限</a:t>
            </a:r>
            <a:endParaRPr lang="zh-CN" altLang="en-US"/>
          </a:p>
          <a:p>
            <a:pPr lvl="2"/>
            <a:r>
              <a:rPr lang="zh-CN" altLang="en-US" sz="2800"/>
              <a:t>在数据库系统中，为了保证用户只能访问他有权存取的数据，必须预先对每个用户定义存取权限。</a:t>
            </a:r>
          </a:p>
          <a:p>
            <a:pPr lvl="1">
              <a:spcBef>
                <a:spcPct val="70000"/>
              </a:spcBef>
            </a:pPr>
            <a:r>
              <a:rPr lang="zh-CN" altLang="en-US">
                <a:solidFill>
                  <a:srgbClr val="0000FF"/>
                </a:solidFill>
              </a:rPr>
              <a:t>检查存取权限</a:t>
            </a:r>
            <a:endParaRPr lang="zh-CN" altLang="en-US"/>
          </a:p>
          <a:p>
            <a:pPr lvl="2"/>
            <a:r>
              <a:rPr lang="zh-CN" altLang="en-US" sz="2800"/>
              <a:t>对于通过鉴定获得上机权的用户（即合法用户），系统根据他的存取权限定义对他的各种操作请求进行控制，确保他只执行合法操作。</a:t>
            </a:r>
          </a:p>
        </p:txBody>
      </p:sp>
      <p:sp>
        <p:nvSpPr>
          <p:cNvPr id="4" name="矩形 3">
            <a:extLst>
              <a:ext uri="{FF2B5EF4-FFF2-40B4-BE49-F238E27FC236}">
                <a16:creationId xmlns:a16="http://schemas.microsoft.com/office/drawing/2014/main" id="{74B972EC-4DB1-431F-8C9A-9CD5DDAC6CA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CADA97D-9D42-4466-9B49-46D22D795D89}"/>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31C380B2-1CF8-4E5B-9C73-0E9B7692018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606467203"/>
      </p:ext>
    </p:extLst>
  </p:cSld>
  <p:clrMapOvr>
    <a:masterClrMapping/>
  </p:clrMapOvr>
  <p:transition>
    <p:wip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a:extLst>
              <a:ext uri="{FF2B5EF4-FFF2-40B4-BE49-F238E27FC236}">
                <a16:creationId xmlns:a16="http://schemas.microsoft.com/office/drawing/2014/main" id="{18D25960-3FAE-4AC3-8A5C-47648B6DD2F8}"/>
              </a:ext>
            </a:extLst>
          </p:cNvPr>
          <p:cNvSpPr>
            <a:spLocks noGrp="1" noChangeArrowheads="1"/>
          </p:cNvSpPr>
          <p:nvPr>
            <p:ph type="title"/>
          </p:nvPr>
        </p:nvSpPr>
        <p:spPr/>
        <p:txBody>
          <a:bodyPr/>
          <a:lstStyle/>
          <a:p>
            <a:r>
              <a:rPr lang="en-US" altLang="zh-CN"/>
              <a:t>(c) </a:t>
            </a:r>
            <a:r>
              <a:rPr lang="zh-CN" altLang="en-US"/>
              <a:t>不可串行化的调度</a:t>
            </a:r>
            <a:r>
              <a:rPr lang="en-US" altLang="zh-CN"/>
              <a:t>(</a:t>
            </a:r>
            <a:r>
              <a:rPr lang="zh-CN" altLang="en-US"/>
              <a:t>续</a:t>
            </a:r>
            <a:r>
              <a:rPr lang="en-US" altLang="zh-CN"/>
              <a:t>)</a:t>
            </a:r>
            <a:endParaRPr lang="en-US" altLang="zh-CN" sz="3600"/>
          </a:p>
        </p:txBody>
      </p:sp>
      <p:sp>
        <p:nvSpPr>
          <p:cNvPr id="738307" name="Rectangle 3">
            <a:extLst>
              <a:ext uri="{FF2B5EF4-FFF2-40B4-BE49-F238E27FC236}">
                <a16:creationId xmlns:a16="http://schemas.microsoft.com/office/drawing/2014/main" id="{1AD7305C-AD18-4063-8752-EAFA9DD851FC}"/>
              </a:ext>
            </a:extLst>
          </p:cNvPr>
          <p:cNvSpPr>
            <a:spLocks noGrp="1" noChangeArrowheads="1"/>
          </p:cNvSpPr>
          <p:nvPr>
            <p:ph type="body" idx="1"/>
          </p:nvPr>
        </p:nvSpPr>
        <p:spPr/>
        <p:txBody>
          <a:bodyPr/>
          <a:lstStyle/>
          <a:p>
            <a:pPr lvl="1">
              <a:lnSpc>
                <a:spcPct val="140000"/>
              </a:lnSpc>
            </a:pPr>
            <a:r>
              <a:rPr lang="zh-CN" altLang="en-US"/>
              <a:t>由于其执行结果与</a:t>
            </a:r>
            <a:r>
              <a:rPr lang="en-US" altLang="zh-CN"/>
              <a:t>(a)</a:t>
            </a:r>
            <a:r>
              <a:rPr lang="zh-CN" altLang="en-US"/>
              <a:t>、</a:t>
            </a:r>
            <a:r>
              <a:rPr lang="en-US" altLang="zh-CN"/>
              <a:t>(b)</a:t>
            </a:r>
            <a:r>
              <a:rPr lang="zh-CN" altLang="en-US"/>
              <a:t>的结果都不同，所以是错误的调度。</a:t>
            </a:r>
          </a:p>
        </p:txBody>
      </p:sp>
      <p:sp>
        <p:nvSpPr>
          <p:cNvPr id="4" name="矩形 3">
            <a:extLst>
              <a:ext uri="{FF2B5EF4-FFF2-40B4-BE49-F238E27FC236}">
                <a16:creationId xmlns:a16="http://schemas.microsoft.com/office/drawing/2014/main" id="{F45F1BB6-10B5-49CF-9D50-101D55DA496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A97251B-5498-48BD-983F-B943858C7CD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1C2AE228-6BF0-4BF4-88E8-A1E5BB8B397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03350540"/>
      </p:ext>
    </p:extLst>
  </p:cSld>
  <p:clrMapOvr>
    <a:masterClrMapping/>
  </p:clrMapOvr>
  <p:transition>
    <p:wip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29713921-87B5-4057-B547-5CA4DF0D361C}"/>
              </a:ext>
            </a:extLst>
          </p:cNvPr>
          <p:cNvSpPr>
            <a:spLocks noGrp="1" noChangeArrowheads="1"/>
          </p:cNvSpPr>
          <p:nvPr>
            <p:ph type="title"/>
          </p:nvPr>
        </p:nvSpPr>
        <p:spPr/>
        <p:txBody>
          <a:bodyPr/>
          <a:lstStyle/>
          <a:p>
            <a:r>
              <a:rPr lang="en-US" altLang="zh-CN"/>
              <a:t>(d) </a:t>
            </a:r>
            <a:r>
              <a:rPr lang="zh-CN" altLang="en-US"/>
              <a:t>可串行化的调度</a:t>
            </a:r>
            <a:endParaRPr lang="zh-CN" altLang="en-US" sz="4800">
              <a:solidFill>
                <a:schemeClr val="tx1"/>
              </a:solidFill>
            </a:endParaRPr>
          </a:p>
        </p:txBody>
      </p:sp>
      <p:sp>
        <p:nvSpPr>
          <p:cNvPr id="739331" name="Line 3">
            <a:extLst>
              <a:ext uri="{FF2B5EF4-FFF2-40B4-BE49-F238E27FC236}">
                <a16:creationId xmlns:a16="http://schemas.microsoft.com/office/drawing/2014/main" id="{43BC713D-0DB1-4083-A28F-0C1492B2B0B2}"/>
              </a:ext>
            </a:extLst>
          </p:cNvPr>
          <p:cNvSpPr>
            <a:spLocks noChangeShapeType="1"/>
          </p:cNvSpPr>
          <p:nvPr/>
        </p:nvSpPr>
        <p:spPr bwMode="auto">
          <a:xfrm>
            <a:off x="2362200" y="20574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9332" name="Line 4">
            <a:extLst>
              <a:ext uri="{FF2B5EF4-FFF2-40B4-BE49-F238E27FC236}">
                <a16:creationId xmlns:a16="http://schemas.microsoft.com/office/drawing/2014/main" id="{97C6108F-AD60-401B-A38F-F43BF8DBD955}"/>
              </a:ext>
            </a:extLst>
          </p:cNvPr>
          <p:cNvSpPr>
            <a:spLocks noChangeShapeType="1"/>
          </p:cNvSpPr>
          <p:nvPr/>
        </p:nvSpPr>
        <p:spPr bwMode="auto">
          <a:xfrm>
            <a:off x="3886200" y="1600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9333" name="Rectangle 5">
            <a:extLst>
              <a:ext uri="{FF2B5EF4-FFF2-40B4-BE49-F238E27FC236}">
                <a16:creationId xmlns:a16="http://schemas.microsoft.com/office/drawing/2014/main" id="{620021EB-5FFA-4156-8260-66D425712A88}"/>
              </a:ext>
            </a:extLst>
          </p:cNvPr>
          <p:cNvSpPr>
            <a:spLocks noChangeArrowheads="1"/>
          </p:cNvSpPr>
          <p:nvPr/>
        </p:nvSpPr>
        <p:spPr bwMode="auto">
          <a:xfrm>
            <a:off x="2438400" y="2133600"/>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zh-CN" altLang="en-US" sz="2400"/>
              <a:t>读</a:t>
            </a:r>
            <a:r>
              <a:rPr kumimoji="1" lang="en-US" altLang="zh-CN" sz="2400"/>
              <a:t>B</a:t>
            </a:r>
            <a:r>
              <a:rPr kumimoji="1" lang="zh-CN" altLang="en-US" sz="2400"/>
              <a:t>＝</a:t>
            </a:r>
            <a:r>
              <a:rPr kumimoji="1" lang="en-US" altLang="zh-CN" sz="2400"/>
              <a:t>2</a:t>
            </a:r>
          </a:p>
          <a:p>
            <a:pPr algn="ctr" eaLnBrk="1" hangingPunct="1"/>
            <a:endParaRPr kumimoji="1" lang="en-US" altLang="zh-CN" sz="2400"/>
          </a:p>
          <a:p>
            <a:pPr algn="ctr" eaLnBrk="1" hangingPunct="1"/>
            <a:endParaRPr kumimoji="1" lang="en-US" altLang="zh-CN" sz="2400"/>
          </a:p>
          <a:p>
            <a:pPr algn="ctr" eaLnBrk="1" hangingPunct="1"/>
            <a:endParaRPr kumimoji="1" lang="en-US" altLang="zh-CN" sz="2400"/>
          </a:p>
          <a:p>
            <a:pPr algn="ctr" eaLnBrk="1" hangingPunct="1"/>
            <a:endParaRPr kumimoji="1" lang="en-US" altLang="zh-CN" sz="2400"/>
          </a:p>
          <a:p>
            <a:pPr algn="ctr" eaLnBrk="1" hangingPunct="1"/>
            <a:r>
              <a:rPr kumimoji="1" lang="en-US" altLang="zh-CN" sz="2400"/>
              <a:t>A    B</a:t>
            </a:r>
            <a:r>
              <a:rPr kumimoji="1" lang="zh-CN" altLang="en-US" sz="2400"/>
              <a:t>＋</a:t>
            </a:r>
            <a:r>
              <a:rPr kumimoji="1" lang="en-US" altLang="zh-CN" sz="2400"/>
              <a:t>1</a:t>
            </a:r>
          </a:p>
          <a:p>
            <a:pPr algn="ctr" eaLnBrk="1" hangingPunct="1"/>
            <a:r>
              <a:rPr kumimoji="1" lang="zh-CN" altLang="en-US" sz="2400"/>
              <a:t>写回</a:t>
            </a:r>
            <a:r>
              <a:rPr kumimoji="1" lang="en-US" altLang="zh-CN" sz="2400"/>
              <a:t>A</a:t>
            </a:r>
            <a:r>
              <a:rPr kumimoji="1" lang="zh-CN" altLang="en-US" sz="2400"/>
              <a:t>＝</a:t>
            </a:r>
            <a:r>
              <a:rPr kumimoji="1" lang="en-US" altLang="zh-CN" sz="2400"/>
              <a:t>3</a:t>
            </a:r>
            <a:endParaRPr kumimoji="1" lang="en-US" altLang="zh-CN" sz="2000"/>
          </a:p>
          <a:p>
            <a:pPr algn="ctr" eaLnBrk="1" hangingPunct="1"/>
            <a:endParaRPr kumimoji="1" lang="en-US" altLang="zh-CN" sz="2000"/>
          </a:p>
          <a:p>
            <a:pPr algn="ctr" eaLnBrk="1" hangingPunct="1"/>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endParaRPr kumimoji="1" lang="en-US" altLang="zh-CN" sz="2000" b="0"/>
          </a:p>
          <a:p>
            <a:pPr algn="ctr" eaLnBrk="1" hangingPunct="1"/>
            <a:r>
              <a:rPr kumimoji="1" lang="en-US" altLang="zh-CN" sz="2000"/>
              <a:t> </a:t>
            </a:r>
          </a:p>
        </p:txBody>
      </p:sp>
      <p:sp>
        <p:nvSpPr>
          <p:cNvPr id="739334" name="Rectangle 6">
            <a:extLst>
              <a:ext uri="{FF2B5EF4-FFF2-40B4-BE49-F238E27FC236}">
                <a16:creationId xmlns:a16="http://schemas.microsoft.com/office/drawing/2014/main" id="{96985DBA-184B-46DC-95DD-F420054CB093}"/>
              </a:ext>
            </a:extLst>
          </p:cNvPr>
          <p:cNvSpPr>
            <a:spLocks noChangeArrowheads="1"/>
          </p:cNvSpPr>
          <p:nvPr/>
        </p:nvSpPr>
        <p:spPr bwMode="auto">
          <a:xfrm>
            <a:off x="3886200" y="2057400"/>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000"/>
              <a:t> </a:t>
            </a:r>
          </a:p>
          <a:p>
            <a:pPr algn="ctr" eaLnBrk="1" hangingPunct="1"/>
            <a:endParaRPr kumimoji="1" lang="en-US" altLang="zh-CN" sz="2000"/>
          </a:p>
          <a:p>
            <a:pPr algn="ctr" eaLnBrk="1" hangingPunct="1"/>
            <a:endParaRPr kumimoji="1" lang="en-US" altLang="zh-CN" sz="2000"/>
          </a:p>
          <a:p>
            <a:pPr algn="ctr" eaLnBrk="1" hangingPunct="1"/>
            <a:r>
              <a:rPr kumimoji="1" lang="en-US" altLang="zh-CN" sz="2000"/>
              <a:t> </a:t>
            </a:r>
            <a:r>
              <a:rPr kumimoji="1" lang="zh-CN" altLang="en-US" sz="2000"/>
              <a:t>等待</a:t>
            </a:r>
          </a:p>
          <a:p>
            <a:pPr algn="ctr" eaLnBrk="1" hangingPunct="1"/>
            <a:endParaRPr kumimoji="1" lang="zh-CN" altLang="en-US" sz="2000"/>
          </a:p>
          <a:p>
            <a:pPr algn="ctr" eaLnBrk="1" hangingPunct="1"/>
            <a:endParaRPr kumimoji="1" lang="zh-CN" altLang="en-US" sz="2000"/>
          </a:p>
          <a:p>
            <a:pPr algn="ctr" eaLnBrk="1" hangingPunct="1"/>
            <a:r>
              <a:rPr kumimoji="1" lang="zh-CN" altLang="en-US" sz="2000"/>
              <a:t> 等待</a:t>
            </a:r>
          </a:p>
          <a:p>
            <a:pPr algn="ctr" eaLnBrk="1" hangingPunct="1"/>
            <a:r>
              <a:rPr kumimoji="1" lang="zh-CN" altLang="en-US" sz="2000"/>
              <a:t> 等待</a:t>
            </a:r>
          </a:p>
          <a:p>
            <a:pPr algn="ctr" eaLnBrk="1" hangingPunct="1"/>
            <a:endParaRPr kumimoji="1" lang="zh-CN" altLang="en-US" sz="2000"/>
          </a:p>
          <a:p>
            <a:pPr algn="ctr" eaLnBrk="1" hangingPunct="1"/>
            <a:endParaRPr kumimoji="1" lang="zh-CN" altLang="en-US" sz="2000"/>
          </a:p>
          <a:p>
            <a:pPr algn="ctr" eaLnBrk="1" hangingPunct="1"/>
            <a:r>
              <a:rPr kumimoji="1" lang="zh-CN" altLang="en-US" sz="2400"/>
              <a:t>读</a:t>
            </a:r>
            <a:r>
              <a:rPr kumimoji="1" lang="en-US" altLang="zh-CN" sz="2400"/>
              <a:t>A</a:t>
            </a:r>
            <a:r>
              <a:rPr kumimoji="1" lang="zh-CN" altLang="en-US" sz="2400"/>
              <a:t>＝</a:t>
            </a:r>
            <a:r>
              <a:rPr kumimoji="1" lang="en-US" altLang="zh-CN" sz="2400"/>
              <a:t>3</a:t>
            </a:r>
          </a:p>
          <a:p>
            <a:pPr algn="ctr" eaLnBrk="1" hangingPunct="1"/>
            <a:r>
              <a:rPr kumimoji="1" lang="en-US" altLang="zh-CN" sz="2400"/>
              <a:t>B   A</a:t>
            </a:r>
            <a:r>
              <a:rPr kumimoji="1" lang="zh-CN" altLang="en-US" sz="2400"/>
              <a:t>＋</a:t>
            </a:r>
            <a:r>
              <a:rPr kumimoji="1" lang="en-US" altLang="zh-CN" sz="2400"/>
              <a:t>1</a:t>
            </a:r>
          </a:p>
          <a:p>
            <a:pPr algn="ctr" eaLnBrk="1" hangingPunct="1"/>
            <a:r>
              <a:rPr kumimoji="1" lang="zh-CN" altLang="en-US" sz="2400"/>
              <a:t>写回</a:t>
            </a:r>
            <a:r>
              <a:rPr kumimoji="1" lang="en-US" altLang="zh-CN" sz="2400"/>
              <a:t>B</a:t>
            </a:r>
            <a:r>
              <a:rPr kumimoji="1" lang="zh-CN" altLang="en-US" sz="2400"/>
              <a:t>＝</a:t>
            </a:r>
            <a:r>
              <a:rPr kumimoji="1" lang="en-US" altLang="zh-CN" sz="2400"/>
              <a:t>4</a:t>
            </a:r>
          </a:p>
        </p:txBody>
      </p:sp>
      <p:sp>
        <p:nvSpPr>
          <p:cNvPr id="739335" name="Rectangle 7">
            <a:extLst>
              <a:ext uri="{FF2B5EF4-FFF2-40B4-BE49-F238E27FC236}">
                <a16:creationId xmlns:a16="http://schemas.microsoft.com/office/drawing/2014/main" id="{EFC4550D-9029-4AAD-9372-4F7D8570B820}"/>
              </a:ext>
            </a:extLst>
          </p:cNvPr>
          <p:cNvSpPr>
            <a:spLocks noChangeArrowheads="1"/>
          </p:cNvSpPr>
          <p:nvPr/>
        </p:nvSpPr>
        <p:spPr bwMode="auto">
          <a:xfrm>
            <a:off x="24384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1</a:t>
            </a:r>
          </a:p>
        </p:txBody>
      </p:sp>
      <p:sp>
        <p:nvSpPr>
          <p:cNvPr id="739336" name="Rectangle 8">
            <a:extLst>
              <a:ext uri="{FF2B5EF4-FFF2-40B4-BE49-F238E27FC236}">
                <a16:creationId xmlns:a16="http://schemas.microsoft.com/office/drawing/2014/main" id="{2FE7A98E-61EA-4676-B986-6576E802DA13}"/>
              </a:ext>
            </a:extLst>
          </p:cNvPr>
          <p:cNvSpPr>
            <a:spLocks noChangeArrowheads="1"/>
          </p:cNvSpPr>
          <p:nvPr/>
        </p:nvSpPr>
        <p:spPr bwMode="auto">
          <a:xfrm>
            <a:off x="3886200" y="1600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T</a:t>
            </a:r>
            <a:r>
              <a:rPr kumimoji="1" lang="en-US" altLang="zh-CN" sz="2400" baseline="-25000"/>
              <a:t>2</a:t>
            </a:r>
          </a:p>
        </p:txBody>
      </p:sp>
      <p:sp>
        <p:nvSpPr>
          <p:cNvPr id="739337" name="Line 9">
            <a:extLst>
              <a:ext uri="{FF2B5EF4-FFF2-40B4-BE49-F238E27FC236}">
                <a16:creationId xmlns:a16="http://schemas.microsoft.com/office/drawing/2014/main" id="{1E5709F8-1311-4B3C-B1E6-9F7C829E7722}"/>
              </a:ext>
            </a:extLst>
          </p:cNvPr>
          <p:cNvSpPr>
            <a:spLocks noChangeShapeType="1"/>
          </p:cNvSpPr>
          <p:nvPr/>
        </p:nvSpPr>
        <p:spPr bwMode="auto">
          <a:xfrm flipH="1">
            <a:off x="2771775" y="4149725"/>
            <a:ext cx="287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39338" name="Line 10">
            <a:extLst>
              <a:ext uri="{FF2B5EF4-FFF2-40B4-BE49-F238E27FC236}">
                <a16:creationId xmlns:a16="http://schemas.microsoft.com/office/drawing/2014/main" id="{2EC0563D-846D-407C-9FCD-57BBE9E770F7}"/>
              </a:ext>
            </a:extLst>
          </p:cNvPr>
          <p:cNvSpPr>
            <a:spLocks noChangeShapeType="1"/>
          </p:cNvSpPr>
          <p:nvPr/>
        </p:nvSpPr>
        <p:spPr bwMode="auto">
          <a:xfrm flipH="1">
            <a:off x="4284663" y="5805488"/>
            <a:ext cx="2159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矩形 10">
            <a:extLst>
              <a:ext uri="{FF2B5EF4-FFF2-40B4-BE49-F238E27FC236}">
                <a16:creationId xmlns:a16="http://schemas.microsoft.com/office/drawing/2014/main" id="{4F8518BC-F4DC-4ECC-8F98-34EF032C0A8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2" name="文本框 22">
            <a:extLst>
              <a:ext uri="{FF2B5EF4-FFF2-40B4-BE49-F238E27FC236}">
                <a16:creationId xmlns:a16="http://schemas.microsoft.com/office/drawing/2014/main" id="{F5E35BF6-E7E1-4663-A4A7-577F77DB445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3" name="文本框 22">
            <a:extLst>
              <a:ext uri="{FF2B5EF4-FFF2-40B4-BE49-F238E27FC236}">
                <a16:creationId xmlns:a16="http://schemas.microsoft.com/office/drawing/2014/main" id="{EFE24872-928A-47EE-AB03-B1BDBAD04D9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532228852"/>
      </p:ext>
    </p:extLst>
  </p:cSld>
  <p:clrMapOvr>
    <a:masterClrMapping/>
  </p:clrMapOvr>
  <p:transition>
    <p:wip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a:extLst>
              <a:ext uri="{FF2B5EF4-FFF2-40B4-BE49-F238E27FC236}">
                <a16:creationId xmlns:a16="http://schemas.microsoft.com/office/drawing/2014/main" id="{0A1BABFC-B24A-4937-A707-3E39CD8A50A9}"/>
              </a:ext>
            </a:extLst>
          </p:cNvPr>
          <p:cNvSpPr>
            <a:spLocks noGrp="1" noChangeArrowheads="1"/>
          </p:cNvSpPr>
          <p:nvPr>
            <p:ph type="title"/>
          </p:nvPr>
        </p:nvSpPr>
        <p:spPr/>
        <p:txBody>
          <a:bodyPr/>
          <a:lstStyle/>
          <a:p>
            <a:r>
              <a:rPr lang="en-US" altLang="zh-CN"/>
              <a:t>(d) </a:t>
            </a:r>
            <a:r>
              <a:rPr lang="zh-CN" altLang="en-US"/>
              <a:t>可串行化的调度（续）</a:t>
            </a:r>
            <a:endParaRPr lang="zh-CN" altLang="en-US" sz="3600"/>
          </a:p>
        </p:txBody>
      </p:sp>
      <p:sp>
        <p:nvSpPr>
          <p:cNvPr id="740355" name="Rectangle 3">
            <a:extLst>
              <a:ext uri="{FF2B5EF4-FFF2-40B4-BE49-F238E27FC236}">
                <a16:creationId xmlns:a16="http://schemas.microsoft.com/office/drawing/2014/main" id="{17F3DDB2-E42D-4A0D-AB59-AA6B7E74D2FF}"/>
              </a:ext>
            </a:extLst>
          </p:cNvPr>
          <p:cNvSpPr>
            <a:spLocks noGrp="1" noChangeArrowheads="1"/>
          </p:cNvSpPr>
          <p:nvPr>
            <p:ph type="body" idx="1"/>
          </p:nvPr>
        </p:nvSpPr>
        <p:spPr/>
        <p:txBody>
          <a:bodyPr/>
          <a:lstStyle/>
          <a:p>
            <a:pPr lvl="2">
              <a:lnSpc>
                <a:spcPct val="140000"/>
              </a:lnSpc>
            </a:pPr>
            <a:r>
              <a:rPr lang="zh-CN" altLang="en-US" sz="2800"/>
              <a:t>由于其执行结果与串行调度（</a:t>
            </a:r>
            <a:r>
              <a:rPr lang="en-US" altLang="zh-CN" sz="2800"/>
              <a:t>a</a:t>
            </a:r>
            <a:r>
              <a:rPr lang="zh-CN" altLang="en-US" sz="2800"/>
              <a:t>）的执行结果相同，所以是正确的调度。</a:t>
            </a:r>
          </a:p>
        </p:txBody>
      </p:sp>
      <p:sp>
        <p:nvSpPr>
          <p:cNvPr id="4" name="矩形 3">
            <a:extLst>
              <a:ext uri="{FF2B5EF4-FFF2-40B4-BE49-F238E27FC236}">
                <a16:creationId xmlns:a16="http://schemas.microsoft.com/office/drawing/2014/main" id="{4B393229-522D-4D64-935C-877DBDF5F42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C4E2705-B2E6-40A3-BAEE-7CAAB74BED7E}"/>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CB3B4560-16F4-4967-8F91-9EFB1F53B38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71287420"/>
      </p:ext>
    </p:extLst>
  </p:cSld>
  <p:clrMapOvr>
    <a:masterClrMapping/>
  </p:clrMapOvr>
  <p:transition>
    <p:wip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06432C62-6E18-4001-B7F9-676B762B4EE7}"/>
              </a:ext>
            </a:extLst>
          </p:cNvPr>
          <p:cNvSpPr>
            <a:spLocks noGrp="1" noChangeArrowheads="1"/>
          </p:cNvSpPr>
          <p:nvPr>
            <p:ph type="title"/>
          </p:nvPr>
        </p:nvSpPr>
        <p:spPr/>
        <p:txBody>
          <a:bodyPr/>
          <a:lstStyle/>
          <a:p>
            <a:r>
              <a:rPr lang="zh-CN" altLang="en-US" sz="3600"/>
              <a:t>并发操作的调度（续）</a:t>
            </a:r>
          </a:p>
        </p:txBody>
      </p:sp>
      <p:sp>
        <p:nvSpPr>
          <p:cNvPr id="741379" name="Rectangle 3">
            <a:extLst>
              <a:ext uri="{FF2B5EF4-FFF2-40B4-BE49-F238E27FC236}">
                <a16:creationId xmlns:a16="http://schemas.microsoft.com/office/drawing/2014/main" id="{E7552205-79A0-4589-8A66-956B6A85A8DB}"/>
              </a:ext>
            </a:extLst>
          </p:cNvPr>
          <p:cNvSpPr>
            <a:spLocks noGrp="1" noChangeArrowheads="1"/>
          </p:cNvSpPr>
          <p:nvPr>
            <p:ph type="body" idx="1"/>
          </p:nvPr>
        </p:nvSpPr>
        <p:spPr/>
        <p:txBody>
          <a:bodyPr/>
          <a:lstStyle/>
          <a:p>
            <a:r>
              <a:rPr lang="zh-CN" altLang="en-US" sz="2800"/>
              <a:t>为了保证并行操作的正确性，</a:t>
            </a:r>
            <a:r>
              <a:rPr lang="en-US" altLang="zh-CN" sz="2800"/>
              <a:t>DBMS</a:t>
            </a:r>
            <a:r>
              <a:rPr lang="zh-CN" altLang="en-US" sz="2800"/>
              <a:t>的并行控制机制必须提供一定的手段来保证调度是可串行化的。</a:t>
            </a:r>
          </a:p>
          <a:p>
            <a:endParaRPr lang="zh-CN" altLang="en-US" sz="2800"/>
          </a:p>
          <a:p>
            <a:r>
              <a:rPr lang="zh-CN" altLang="en-US" sz="2800"/>
              <a:t>从理论上讲，在某一事务执行时禁止其他事务执行的调度策略一定是可串行化的调度，这也是最简单的调度策略，但这种方法实际上是不可行的，因为它使用户不能充分共享数据库资源。</a:t>
            </a:r>
          </a:p>
        </p:txBody>
      </p:sp>
      <p:sp>
        <p:nvSpPr>
          <p:cNvPr id="4" name="矩形 3">
            <a:extLst>
              <a:ext uri="{FF2B5EF4-FFF2-40B4-BE49-F238E27FC236}">
                <a16:creationId xmlns:a16="http://schemas.microsoft.com/office/drawing/2014/main" id="{2708EF9F-2035-495E-B872-FD076A8734C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E25CAE3-BBE0-46FF-9338-23918E330DFD}"/>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5992B31C-F69D-488C-8067-745A116E163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384803833"/>
      </p:ext>
    </p:extLst>
  </p:cSld>
  <p:clrMapOvr>
    <a:masterClrMapping/>
  </p:clrMapOvr>
  <p:transition>
    <p:wipe/>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id="{58C25C43-B252-4765-8B56-3244996C9EB2}"/>
              </a:ext>
            </a:extLst>
          </p:cNvPr>
          <p:cNvSpPr>
            <a:spLocks noGrp="1" noChangeArrowheads="1"/>
          </p:cNvSpPr>
          <p:nvPr>
            <p:ph type="title"/>
          </p:nvPr>
        </p:nvSpPr>
        <p:spPr/>
        <p:txBody>
          <a:bodyPr/>
          <a:lstStyle/>
          <a:p>
            <a:r>
              <a:rPr lang="zh-CN" altLang="en-US" sz="3600"/>
              <a:t>并发操作的调度（续）</a:t>
            </a:r>
          </a:p>
        </p:txBody>
      </p:sp>
      <p:sp>
        <p:nvSpPr>
          <p:cNvPr id="742403" name="Rectangle 3">
            <a:extLst>
              <a:ext uri="{FF2B5EF4-FFF2-40B4-BE49-F238E27FC236}">
                <a16:creationId xmlns:a16="http://schemas.microsoft.com/office/drawing/2014/main" id="{0539B7C9-E09C-44E2-9D37-5B77A6123622}"/>
              </a:ext>
            </a:extLst>
          </p:cNvPr>
          <p:cNvSpPr>
            <a:spLocks noGrp="1" noChangeArrowheads="1"/>
          </p:cNvSpPr>
          <p:nvPr>
            <p:ph type="body" idx="1"/>
          </p:nvPr>
        </p:nvSpPr>
        <p:spPr/>
        <p:txBody>
          <a:bodyPr/>
          <a:lstStyle/>
          <a:p>
            <a:r>
              <a:rPr lang="zh-CN" altLang="en-US" sz="3600"/>
              <a:t>保证并发操作调度正确性的方法</a:t>
            </a:r>
          </a:p>
          <a:p>
            <a:pPr lvl="1">
              <a:lnSpc>
                <a:spcPct val="120000"/>
              </a:lnSpc>
              <a:spcBef>
                <a:spcPct val="60000"/>
              </a:spcBef>
            </a:pPr>
            <a:r>
              <a:rPr lang="zh-CN" altLang="en-US"/>
              <a:t>封锁方法：</a:t>
            </a:r>
            <a:r>
              <a:rPr lang="zh-CN" altLang="en-US">
                <a:solidFill>
                  <a:schemeClr val="accent2"/>
                </a:solidFill>
              </a:rPr>
              <a:t>两段锁</a:t>
            </a:r>
            <a:r>
              <a:rPr lang="zh-CN" altLang="en-US"/>
              <a:t>（</a:t>
            </a:r>
            <a:r>
              <a:rPr lang="en-US" altLang="zh-CN"/>
              <a:t>Two-Phase Locking</a:t>
            </a:r>
            <a:r>
              <a:rPr lang="zh-CN" altLang="en-US"/>
              <a:t>，简称</a:t>
            </a:r>
            <a:r>
              <a:rPr lang="en-US" altLang="zh-CN"/>
              <a:t>2PL</a:t>
            </a:r>
            <a:r>
              <a:rPr lang="zh-CN" altLang="en-US"/>
              <a:t>）</a:t>
            </a:r>
            <a:r>
              <a:rPr lang="zh-CN" altLang="en-US">
                <a:solidFill>
                  <a:schemeClr val="accent2"/>
                </a:solidFill>
              </a:rPr>
              <a:t>协议</a:t>
            </a:r>
          </a:p>
          <a:p>
            <a:pPr lvl="1">
              <a:lnSpc>
                <a:spcPct val="120000"/>
              </a:lnSpc>
              <a:spcBef>
                <a:spcPct val="60000"/>
              </a:spcBef>
            </a:pPr>
            <a:r>
              <a:rPr lang="zh-CN" altLang="en-US"/>
              <a:t>时标方法</a:t>
            </a:r>
          </a:p>
          <a:p>
            <a:pPr lvl="1">
              <a:lnSpc>
                <a:spcPct val="120000"/>
              </a:lnSpc>
              <a:spcBef>
                <a:spcPct val="60000"/>
              </a:spcBef>
            </a:pPr>
            <a:r>
              <a:rPr lang="zh-CN" altLang="en-US"/>
              <a:t>乐观方法</a:t>
            </a:r>
          </a:p>
        </p:txBody>
      </p:sp>
      <p:sp>
        <p:nvSpPr>
          <p:cNvPr id="4" name="矩形 3">
            <a:extLst>
              <a:ext uri="{FF2B5EF4-FFF2-40B4-BE49-F238E27FC236}">
                <a16:creationId xmlns:a16="http://schemas.microsoft.com/office/drawing/2014/main" id="{833FD70C-8E82-47CA-B9E1-F36E7BF0689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C45FC6F-2132-4D6E-B4F9-F946934D66E5}"/>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D425502E-4C9B-4B68-92BD-4DC0EE44454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93771486"/>
      </p:ext>
    </p:extLst>
  </p:cSld>
  <p:clrMapOvr>
    <a:masterClrMapping/>
  </p:clrMapOvr>
  <p:transition>
    <p:wip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id="{C04835C9-3C7D-4AE6-9037-C622D9B4F435}"/>
              </a:ext>
            </a:extLst>
          </p:cNvPr>
          <p:cNvSpPr>
            <a:spLocks noGrp="1" noChangeArrowheads="1"/>
          </p:cNvSpPr>
          <p:nvPr>
            <p:ph type="title"/>
          </p:nvPr>
        </p:nvSpPr>
        <p:spPr/>
        <p:txBody>
          <a:bodyPr/>
          <a:lstStyle/>
          <a:p>
            <a:r>
              <a:rPr lang="en-US" altLang="zh-CN"/>
              <a:t>5.3 </a:t>
            </a:r>
            <a:r>
              <a:rPr lang="zh-CN" altLang="en-US"/>
              <a:t>并发控制</a:t>
            </a:r>
          </a:p>
        </p:txBody>
      </p:sp>
      <p:sp>
        <p:nvSpPr>
          <p:cNvPr id="743427" name="Rectangle 3">
            <a:extLst>
              <a:ext uri="{FF2B5EF4-FFF2-40B4-BE49-F238E27FC236}">
                <a16:creationId xmlns:a16="http://schemas.microsoft.com/office/drawing/2014/main" id="{308E5C50-C3FF-471A-8A75-25D8E72C46CD}"/>
              </a:ext>
            </a:extLst>
          </p:cNvPr>
          <p:cNvSpPr>
            <a:spLocks noGrp="1" noChangeArrowheads="1"/>
          </p:cNvSpPr>
          <p:nvPr>
            <p:ph type="body" idx="1"/>
          </p:nvPr>
        </p:nvSpPr>
        <p:spPr/>
        <p:txBody>
          <a:bodyPr/>
          <a:lstStyle/>
          <a:p>
            <a:pPr algn="just">
              <a:buFont typeface="Monotype Sorts" pitchFamily="2" charset="2"/>
              <a:buNone/>
            </a:pPr>
            <a:r>
              <a:rPr lang="en-US" altLang="zh-CN"/>
              <a:t>5.3.1  </a:t>
            </a:r>
            <a:r>
              <a:rPr lang="zh-CN" altLang="en-US"/>
              <a:t>并发控制概述</a:t>
            </a:r>
          </a:p>
          <a:p>
            <a:pPr algn="just">
              <a:buFont typeface="Monotype Sorts" pitchFamily="2" charset="2"/>
              <a:buNone/>
            </a:pPr>
            <a:r>
              <a:rPr lang="en-US" altLang="zh-CN"/>
              <a:t>5.3.2  </a:t>
            </a:r>
            <a:r>
              <a:rPr lang="zh-CN" altLang="en-US"/>
              <a:t>并发操作的调度</a:t>
            </a:r>
          </a:p>
          <a:p>
            <a:pPr algn="just">
              <a:buFont typeface="Monotype Sorts" pitchFamily="2" charset="2"/>
              <a:buNone/>
            </a:pPr>
            <a:r>
              <a:rPr lang="en-US" altLang="zh-CN">
                <a:solidFill>
                  <a:schemeClr val="accent2"/>
                </a:solidFill>
              </a:rPr>
              <a:t>5.3.3  </a:t>
            </a:r>
            <a:r>
              <a:rPr lang="zh-CN" altLang="en-US">
                <a:solidFill>
                  <a:schemeClr val="accent2"/>
                </a:solidFill>
              </a:rPr>
              <a:t>封锁</a:t>
            </a:r>
          </a:p>
          <a:p>
            <a:pPr algn="just">
              <a:buFont typeface="Monotype Sorts" pitchFamily="2" charset="2"/>
              <a:buNone/>
            </a:pPr>
            <a:r>
              <a:rPr lang="en-US" altLang="zh-CN"/>
              <a:t>5.3.4  </a:t>
            </a:r>
            <a:r>
              <a:rPr lang="zh-CN" altLang="en-US"/>
              <a:t>死锁和活锁</a:t>
            </a:r>
          </a:p>
          <a:p>
            <a:pPr algn="just">
              <a:buFont typeface="Monotype Sorts" pitchFamily="2" charset="2"/>
              <a:buNone/>
            </a:pPr>
            <a:r>
              <a:rPr lang="en-US" altLang="zh-CN"/>
              <a:t>5.3.5  Oracle</a:t>
            </a:r>
            <a:r>
              <a:rPr lang="zh-CN" altLang="en-US"/>
              <a:t>的并发控制</a:t>
            </a:r>
          </a:p>
        </p:txBody>
      </p:sp>
      <p:sp>
        <p:nvSpPr>
          <p:cNvPr id="4" name="矩形 3">
            <a:extLst>
              <a:ext uri="{FF2B5EF4-FFF2-40B4-BE49-F238E27FC236}">
                <a16:creationId xmlns:a16="http://schemas.microsoft.com/office/drawing/2014/main" id="{03545BFE-D62E-4697-B9AE-54435B1EA66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273B153-DE97-4116-B3A2-A0243043A7B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9768CC21-2227-428C-895B-A84B3B0648A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05036177"/>
      </p:ext>
    </p:extLst>
  </p:cSld>
  <p:clrMapOvr>
    <a:masterClrMapping/>
  </p:clrMapOvr>
  <p:transition>
    <p:wip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a:extLst>
              <a:ext uri="{FF2B5EF4-FFF2-40B4-BE49-F238E27FC236}">
                <a16:creationId xmlns:a16="http://schemas.microsoft.com/office/drawing/2014/main" id="{0453812B-3479-41FA-9670-727171B3A8B1}"/>
              </a:ext>
            </a:extLst>
          </p:cNvPr>
          <p:cNvSpPr>
            <a:spLocks noGrp="1" noChangeArrowheads="1"/>
          </p:cNvSpPr>
          <p:nvPr>
            <p:ph type="title"/>
          </p:nvPr>
        </p:nvSpPr>
        <p:spPr/>
        <p:txBody>
          <a:bodyPr/>
          <a:lstStyle/>
          <a:p>
            <a:r>
              <a:rPr lang="en-US" altLang="zh-CN"/>
              <a:t>5.3.3 </a:t>
            </a:r>
            <a:r>
              <a:rPr lang="zh-CN" altLang="en-US"/>
              <a:t>封锁</a:t>
            </a:r>
          </a:p>
        </p:txBody>
      </p:sp>
      <p:sp>
        <p:nvSpPr>
          <p:cNvPr id="744451" name="Rectangle 3">
            <a:extLst>
              <a:ext uri="{FF2B5EF4-FFF2-40B4-BE49-F238E27FC236}">
                <a16:creationId xmlns:a16="http://schemas.microsoft.com/office/drawing/2014/main" id="{32E5B41D-6951-499B-9245-A3E42B52005F}"/>
              </a:ext>
            </a:extLst>
          </p:cNvPr>
          <p:cNvSpPr>
            <a:spLocks noGrp="1" noChangeArrowheads="1"/>
          </p:cNvSpPr>
          <p:nvPr>
            <p:ph type="body" idx="1"/>
          </p:nvPr>
        </p:nvSpPr>
        <p:spPr/>
        <p:txBody>
          <a:bodyPr/>
          <a:lstStyle/>
          <a:p>
            <a:pPr>
              <a:lnSpc>
                <a:spcPct val="110000"/>
              </a:lnSpc>
            </a:pPr>
            <a:r>
              <a:rPr lang="zh-CN" altLang="en-US" sz="2800"/>
              <a:t>封锁就是事务</a:t>
            </a:r>
            <a:r>
              <a:rPr lang="en-US" altLang="zh-CN" sz="2800"/>
              <a:t>T</a:t>
            </a:r>
            <a:r>
              <a:rPr lang="zh-CN" altLang="en-US" sz="2800"/>
              <a:t>在对某个数据对象（例如表、记录等）操作之前，先向系统发出请求，对其加锁。加锁后事务</a:t>
            </a:r>
            <a:r>
              <a:rPr lang="en-US" altLang="zh-CN" sz="2800"/>
              <a:t>T</a:t>
            </a:r>
            <a:r>
              <a:rPr lang="zh-CN" altLang="en-US" sz="2800"/>
              <a:t>就对该数据对象有了一定的控制，在事务</a:t>
            </a:r>
            <a:r>
              <a:rPr lang="en-US" altLang="zh-CN" sz="2800"/>
              <a:t>T</a:t>
            </a:r>
            <a:r>
              <a:rPr lang="zh-CN" altLang="en-US" sz="2800"/>
              <a:t>释放它的锁之前，其它的事务不能更新此数据对象。</a:t>
            </a:r>
          </a:p>
          <a:p>
            <a:pPr>
              <a:lnSpc>
                <a:spcPct val="110000"/>
              </a:lnSpc>
            </a:pPr>
            <a:endParaRPr lang="zh-CN" altLang="en-US" sz="2800"/>
          </a:p>
          <a:p>
            <a:pPr>
              <a:lnSpc>
                <a:spcPct val="110000"/>
              </a:lnSpc>
            </a:pPr>
            <a:r>
              <a:rPr lang="zh-CN" altLang="en-US" sz="2800"/>
              <a:t>封锁是实现并发控制的一个非常重要的技术</a:t>
            </a:r>
          </a:p>
          <a:p>
            <a:endParaRPr lang="en-US" altLang="zh-CN" sz="2800"/>
          </a:p>
        </p:txBody>
      </p:sp>
      <p:sp>
        <p:nvSpPr>
          <p:cNvPr id="4" name="矩形 3">
            <a:extLst>
              <a:ext uri="{FF2B5EF4-FFF2-40B4-BE49-F238E27FC236}">
                <a16:creationId xmlns:a16="http://schemas.microsoft.com/office/drawing/2014/main" id="{06CD5FFE-3D97-4B06-8D4B-EDAE0EF1836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6A449EC-546F-4371-AB0C-57B9DA54040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A6AF4B46-49AE-4E78-934B-BA5F1D641A3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65249314"/>
      </p:ext>
    </p:extLst>
  </p:cSld>
  <p:clrMapOvr>
    <a:masterClrMapping/>
  </p:clrMapOvr>
  <p:transition>
    <p:wip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a:extLst>
              <a:ext uri="{FF2B5EF4-FFF2-40B4-BE49-F238E27FC236}">
                <a16:creationId xmlns:a16="http://schemas.microsoft.com/office/drawing/2014/main" id="{AE194C72-E160-4DFF-9E15-032DDEEF56FF}"/>
              </a:ext>
            </a:extLst>
          </p:cNvPr>
          <p:cNvSpPr>
            <a:spLocks noGrp="1" noChangeArrowheads="1"/>
          </p:cNvSpPr>
          <p:nvPr>
            <p:ph type="title"/>
          </p:nvPr>
        </p:nvSpPr>
        <p:spPr/>
        <p:txBody>
          <a:bodyPr/>
          <a:lstStyle/>
          <a:p>
            <a:r>
              <a:rPr lang="en-US" altLang="zh-CN"/>
              <a:t>5.5.3 </a:t>
            </a:r>
            <a:r>
              <a:rPr lang="zh-CN" altLang="en-US"/>
              <a:t>封锁</a:t>
            </a:r>
          </a:p>
        </p:txBody>
      </p:sp>
      <p:sp>
        <p:nvSpPr>
          <p:cNvPr id="745475" name="Rectangle 3">
            <a:extLst>
              <a:ext uri="{FF2B5EF4-FFF2-40B4-BE49-F238E27FC236}">
                <a16:creationId xmlns:a16="http://schemas.microsoft.com/office/drawing/2014/main" id="{37C60CA3-37E5-4C8A-94C0-63C6DE9D70C9}"/>
              </a:ext>
            </a:extLst>
          </p:cNvPr>
          <p:cNvSpPr>
            <a:spLocks noGrp="1" noChangeArrowheads="1"/>
          </p:cNvSpPr>
          <p:nvPr>
            <p:ph type="body" idx="1"/>
          </p:nvPr>
        </p:nvSpPr>
        <p:spPr/>
        <p:txBody>
          <a:bodyPr/>
          <a:lstStyle/>
          <a:p>
            <a:r>
              <a:rPr lang="en-US" altLang="zh-CN"/>
              <a:t>5.3.3.1 </a:t>
            </a:r>
            <a:r>
              <a:rPr lang="zh-CN" altLang="en-US"/>
              <a:t>封锁类型</a:t>
            </a:r>
          </a:p>
          <a:p>
            <a:r>
              <a:rPr lang="en-US" altLang="zh-CN"/>
              <a:t>5.3.3.2 </a:t>
            </a:r>
            <a:r>
              <a:rPr lang="zh-CN" altLang="en-US"/>
              <a:t>封锁粒度</a:t>
            </a:r>
          </a:p>
          <a:p>
            <a:r>
              <a:rPr lang="en-US" altLang="zh-CN"/>
              <a:t>5.3.3.3 </a:t>
            </a:r>
            <a:r>
              <a:rPr lang="zh-CN" altLang="en-US"/>
              <a:t>封锁协议</a:t>
            </a:r>
          </a:p>
        </p:txBody>
      </p:sp>
      <p:sp>
        <p:nvSpPr>
          <p:cNvPr id="4" name="矩形 3">
            <a:extLst>
              <a:ext uri="{FF2B5EF4-FFF2-40B4-BE49-F238E27FC236}">
                <a16:creationId xmlns:a16="http://schemas.microsoft.com/office/drawing/2014/main" id="{355C1D56-23B4-4DCE-A767-86C38F1CCB1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26DFFCA-EAFE-4D51-931A-2C1B21CF1D8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704AFC9D-7577-4B01-AB82-007F1B1B0F8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623729125"/>
      </p:ext>
    </p:extLst>
  </p:cSld>
  <p:clrMapOvr>
    <a:masterClrMapping/>
  </p:clrMapOvr>
  <p:transition>
    <p:wip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a:extLst>
              <a:ext uri="{FF2B5EF4-FFF2-40B4-BE49-F238E27FC236}">
                <a16:creationId xmlns:a16="http://schemas.microsoft.com/office/drawing/2014/main" id="{9103C73E-0710-40DB-9AF1-99E30E4E88A8}"/>
              </a:ext>
            </a:extLst>
          </p:cNvPr>
          <p:cNvSpPr>
            <a:spLocks noGrp="1" noChangeArrowheads="1"/>
          </p:cNvSpPr>
          <p:nvPr>
            <p:ph type="title"/>
          </p:nvPr>
        </p:nvSpPr>
        <p:spPr/>
        <p:txBody>
          <a:bodyPr/>
          <a:lstStyle/>
          <a:p>
            <a:r>
              <a:rPr lang="en-US" altLang="zh-CN"/>
              <a:t>5.5.3 </a:t>
            </a:r>
            <a:r>
              <a:rPr lang="zh-CN" altLang="en-US"/>
              <a:t>封锁</a:t>
            </a:r>
          </a:p>
        </p:txBody>
      </p:sp>
      <p:sp>
        <p:nvSpPr>
          <p:cNvPr id="746499" name="Rectangle 3">
            <a:extLst>
              <a:ext uri="{FF2B5EF4-FFF2-40B4-BE49-F238E27FC236}">
                <a16:creationId xmlns:a16="http://schemas.microsoft.com/office/drawing/2014/main" id="{3F78AE49-61CE-4E28-AF87-367DB03FD386}"/>
              </a:ext>
            </a:extLst>
          </p:cNvPr>
          <p:cNvSpPr>
            <a:spLocks noGrp="1" noChangeArrowheads="1"/>
          </p:cNvSpPr>
          <p:nvPr>
            <p:ph type="body" idx="1"/>
          </p:nvPr>
        </p:nvSpPr>
        <p:spPr/>
        <p:txBody>
          <a:bodyPr/>
          <a:lstStyle/>
          <a:p>
            <a:r>
              <a:rPr lang="en-US" altLang="zh-CN">
                <a:solidFill>
                  <a:schemeClr val="accent2"/>
                </a:solidFill>
              </a:rPr>
              <a:t>5.3.3.1 </a:t>
            </a:r>
            <a:r>
              <a:rPr lang="zh-CN" altLang="en-US">
                <a:solidFill>
                  <a:schemeClr val="accent2"/>
                </a:solidFill>
              </a:rPr>
              <a:t>封锁类型</a:t>
            </a:r>
          </a:p>
          <a:p>
            <a:r>
              <a:rPr lang="en-US" altLang="zh-CN"/>
              <a:t>5.3.3.2 </a:t>
            </a:r>
            <a:r>
              <a:rPr lang="zh-CN" altLang="en-US"/>
              <a:t>封锁粒度</a:t>
            </a:r>
          </a:p>
          <a:p>
            <a:r>
              <a:rPr lang="en-US" altLang="zh-CN"/>
              <a:t>5.3.3.3 </a:t>
            </a:r>
            <a:r>
              <a:rPr lang="zh-CN" altLang="en-US"/>
              <a:t>封锁协议</a:t>
            </a:r>
          </a:p>
        </p:txBody>
      </p:sp>
      <p:sp>
        <p:nvSpPr>
          <p:cNvPr id="4" name="矩形 3">
            <a:extLst>
              <a:ext uri="{FF2B5EF4-FFF2-40B4-BE49-F238E27FC236}">
                <a16:creationId xmlns:a16="http://schemas.microsoft.com/office/drawing/2014/main" id="{9A318478-3CF1-4C99-9B09-746003C1FE8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07EF97F-FC67-44C9-A3C0-AF997B09EB0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E1DBC20-2E78-44FB-9257-D64A3459AA6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38029190"/>
      </p:ext>
    </p:extLst>
  </p:cSld>
  <p:clrMapOvr>
    <a:masterClrMapping/>
  </p:clrMapOvr>
  <p:transition>
    <p:wip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a:extLst>
              <a:ext uri="{FF2B5EF4-FFF2-40B4-BE49-F238E27FC236}">
                <a16:creationId xmlns:a16="http://schemas.microsoft.com/office/drawing/2014/main" id="{462EEC7D-96BC-4265-9CAC-BE8A8D88574A}"/>
              </a:ext>
            </a:extLst>
          </p:cNvPr>
          <p:cNvSpPr>
            <a:spLocks noGrp="1" noChangeArrowheads="1"/>
          </p:cNvSpPr>
          <p:nvPr>
            <p:ph type="title"/>
          </p:nvPr>
        </p:nvSpPr>
        <p:spPr/>
        <p:txBody>
          <a:bodyPr/>
          <a:lstStyle/>
          <a:p>
            <a:r>
              <a:rPr lang="en-US" altLang="zh-CN"/>
              <a:t>5.3.3.1 </a:t>
            </a:r>
            <a:r>
              <a:rPr lang="zh-CN" altLang="en-US"/>
              <a:t>封锁类型</a:t>
            </a:r>
          </a:p>
        </p:txBody>
      </p:sp>
      <p:sp>
        <p:nvSpPr>
          <p:cNvPr id="747523" name="Rectangle 3">
            <a:extLst>
              <a:ext uri="{FF2B5EF4-FFF2-40B4-BE49-F238E27FC236}">
                <a16:creationId xmlns:a16="http://schemas.microsoft.com/office/drawing/2014/main" id="{CFB2BC82-F940-420A-AA53-7922C084C636}"/>
              </a:ext>
            </a:extLst>
          </p:cNvPr>
          <p:cNvSpPr>
            <a:spLocks noGrp="1" noChangeArrowheads="1"/>
          </p:cNvSpPr>
          <p:nvPr>
            <p:ph type="body" idx="1"/>
          </p:nvPr>
        </p:nvSpPr>
        <p:spPr/>
        <p:txBody>
          <a:bodyPr/>
          <a:lstStyle/>
          <a:p>
            <a:pPr>
              <a:lnSpc>
                <a:spcPct val="120000"/>
              </a:lnSpc>
            </a:pPr>
            <a:r>
              <a:rPr lang="en-US" altLang="zh-CN" sz="2800"/>
              <a:t>DBMS</a:t>
            </a:r>
            <a:r>
              <a:rPr lang="zh-CN" altLang="en-US" sz="2800"/>
              <a:t>通常提供了多种类型的封锁。一个事务对某个数据对象加锁后究竟拥有什么样的控制是由封锁的类型决定的。</a:t>
            </a:r>
          </a:p>
          <a:p>
            <a:pPr>
              <a:lnSpc>
                <a:spcPct val="120000"/>
              </a:lnSpc>
            </a:pPr>
            <a:endParaRPr lang="zh-CN" altLang="en-US"/>
          </a:p>
          <a:p>
            <a:pPr>
              <a:lnSpc>
                <a:spcPct val="120000"/>
              </a:lnSpc>
            </a:pPr>
            <a:r>
              <a:rPr lang="zh-CN" altLang="en-US" sz="2800"/>
              <a:t>基本封锁类型</a:t>
            </a:r>
          </a:p>
          <a:p>
            <a:pPr lvl="1">
              <a:lnSpc>
                <a:spcPct val="120000"/>
              </a:lnSpc>
            </a:pPr>
            <a:r>
              <a:rPr lang="zh-CN" altLang="en-US" sz="2400"/>
              <a:t>排它锁（</a:t>
            </a:r>
            <a:r>
              <a:rPr lang="en-US" altLang="zh-CN" sz="2400"/>
              <a:t>eXclusive lock</a:t>
            </a:r>
            <a:r>
              <a:rPr lang="zh-CN" altLang="en-US" sz="2400"/>
              <a:t>，简记为</a:t>
            </a:r>
            <a:r>
              <a:rPr lang="en-US" altLang="zh-CN" sz="2400"/>
              <a:t>X</a:t>
            </a:r>
            <a:r>
              <a:rPr lang="zh-CN" altLang="en-US" sz="2400"/>
              <a:t>锁）</a:t>
            </a:r>
          </a:p>
          <a:p>
            <a:pPr lvl="1">
              <a:lnSpc>
                <a:spcPct val="120000"/>
              </a:lnSpc>
            </a:pPr>
            <a:r>
              <a:rPr lang="zh-CN" altLang="en-US" sz="2400"/>
              <a:t>共享锁（</a:t>
            </a:r>
            <a:r>
              <a:rPr lang="en-US" altLang="zh-CN" sz="2400"/>
              <a:t>Share lock</a:t>
            </a:r>
            <a:r>
              <a:rPr lang="zh-CN" altLang="en-US" sz="2400"/>
              <a:t>，简记为</a:t>
            </a:r>
            <a:r>
              <a:rPr lang="en-US" altLang="zh-CN" sz="2400"/>
              <a:t>S</a:t>
            </a:r>
            <a:r>
              <a:rPr lang="zh-CN" altLang="en-US" sz="2400"/>
              <a:t>锁）</a:t>
            </a:r>
          </a:p>
        </p:txBody>
      </p:sp>
      <p:sp>
        <p:nvSpPr>
          <p:cNvPr id="4" name="矩形 3">
            <a:extLst>
              <a:ext uri="{FF2B5EF4-FFF2-40B4-BE49-F238E27FC236}">
                <a16:creationId xmlns:a16="http://schemas.microsoft.com/office/drawing/2014/main" id="{2B169467-38C7-4993-BC2C-27E4F4009F7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3D5B5DC-5820-4A4A-83E7-3F44E5565FC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960384A8-750F-48CA-A2C0-BE704CDDB10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3724061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B932284D-5449-41CF-A58A-A85B2E197B63}"/>
              </a:ext>
            </a:extLst>
          </p:cNvPr>
          <p:cNvSpPr>
            <a:spLocks noGrp="1" noChangeArrowheads="1"/>
          </p:cNvSpPr>
          <p:nvPr>
            <p:ph type="title"/>
          </p:nvPr>
        </p:nvSpPr>
        <p:spPr/>
        <p:txBody>
          <a:bodyPr/>
          <a:lstStyle/>
          <a:p>
            <a:r>
              <a:rPr lang="zh-CN" altLang="en-US" dirty="0"/>
              <a:t>关系数据库设计理论</a:t>
            </a:r>
          </a:p>
        </p:txBody>
      </p:sp>
      <p:sp>
        <p:nvSpPr>
          <p:cNvPr id="445443" name="Rectangle 3">
            <a:extLst>
              <a:ext uri="{FF2B5EF4-FFF2-40B4-BE49-F238E27FC236}">
                <a16:creationId xmlns:a16="http://schemas.microsoft.com/office/drawing/2014/main" id="{58509DAF-80E0-408F-829A-BBF004C5BC7C}"/>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t>4.1 </a:t>
            </a:r>
            <a:r>
              <a:rPr lang="zh-CN" altLang="en-US"/>
              <a:t>数据依赖</a:t>
            </a:r>
          </a:p>
          <a:p>
            <a:pPr>
              <a:lnSpc>
                <a:spcPct val="140000"/>
              </a:lnSpc>
              <a:buFont typeface="Monotype Sorts" pitchFamily="2" charset="2"/>
              <a:buNone/>
            </a:pPr>
            <a:r>
              <a:rPr lang="en-US" altLang="zh-CN"/>
              <a:t>4.2 </a:t>
            </a:r>
            <a:r>
              <a:rPr lang="zh-CN" altLang="en-US"/>
              <a:t>范式</a:t>
            </a:r>
          </a:p>
          <a:p>
            <a:pPr>
              <a:lnSpc>
                <a:spcPct val="140000"/>
              </a:lnSpc>
              <a:buFont typeface="Monotype Sorts" pitchFamily="2" charset="2"/>
              <a:buNone/>
            </a:pPr>
            <a:r>
              <a:rPr lang="en-US" altLang="zh-CN"/>
              <a:t>4.3 </a:t>
            </a:r>
            <a:r>
              <a:rPr lang="zh-CN" altLang="en-US"/>
              <a:t>关系模式的规范化</a:t>
            </a:r>
          </a:p>
        </p:txBody>
      </p:sp>
      <p:sp>
        <p:nvSpPr>
          <p:cNvPr id="4" name="矩形 3">
            <a:extLst>
              <a:ext uri="{FF2B5EF4-FFF2-40B4-BE49-F238E27FC236}">
                <a16:creationId xmlns:a16="http://schemas.microsoft.com/office/drawing/2014/main" id="{DF6C742E-037F-4F91-8BF0-45C703341B7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9E6F5D3-E556-4024-8379-EC9CECA1C214}"/>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7" name="文本框 22">
            <a:extLst>
              <a:ext uri="{FF2B5EF4-FFF2-40B4-BE49-F238E27FC236}">
                <a16:creationId xmlns:a16="http://schemas.microsoft.com/office/drawing/2014/main" id="{E7C22CF5-F36F-4624-BEA2-ACE9ACF81546}"/>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22630134"/>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876BA295-C45A-4AE6-83C4-6B102F058D4F}"/>
              </a:ext>
            </a:extLst>
          </p:cNvPr>
          <p:cNvSpPr>
            <a:spLocks noGrp="1" noChangeArrowheads="1"/>
          </p:cNvSpPr>
          <p:nvPr>
            <p:ph type="title"/>
          </p:nvPr>
        </p:nvSpPr>
        <p:spPr/>
        <p:txBody>
          <a:bodyPr/>
          <a:lstStyle/>
          <a:p>
            <a:r>
              <a:rPr lang="zh-CN" altLang="en-US"/>
              <a:t>存取控制（续）</a:t>
            </a:r>
          </a:p>
        </p:txBody>
      </p:sp>
      <p:sp>
        <p:nvSpPr>
          <p:cNvPr id="486403" name="Rectangle 3">
            <a:extLst>
              <a:ext uri="{FF2B5EF4-FFF2-40B4-BE49-F238E27FC236}">
                <a16:creationId xmlns:a16="http://schemas.microsoft.com/office/drawing/2014/main" id="{28AEA3C6-976D-4960-8B63-5F772E3A0120}"/>
              </a:ext>
            </a:extLst>
          </p:cNvPr>
          <p:cNvSpPr>
            <a:spLocks noGrp="1" noChangeArrowheads="1"/>
          </p:cNvSpPr>
          <p:nvPr>
            <p:ph type="body" idx="1"/>
          </p:nvPr>
        </p:nvSpPr>
        <p:spPr/>
        <p:txBody>
          <a:bodyPr/>
          <a:lstStyle/>
          <a:p>
            <a:r>
              <a:rPr lang="zh-CN" altLang="en-US" sz="3600"/>
              <a:t>定义存取权限</a:t>
            </a:r>
          </a:p>
          <a:p>
            <a:pPr lvl="1">
              <a:lnSpc>
                <a:spcPct val="120000"/>
              </a:lnSpc>
              <a:spcBef>
                <a:spcPct val="60000"/>
              </a:spcBef>
            </a:pPr>
            <a:r>
              <a:rPr lang="zh-CN" altLang="en-US" sz="3200"/>
              <a:t>存取权限</a:t>
            </a:r>
          </a:p>
          <a:p>
            <a:pPr lvl="2">
              <a:lnSpc>
                <a:spcPct val="120000"/>
              </a:lnSpc>
              <a:spcBef>
                <a:spcPct val="60000"/>
              </a:spcBef>
            </a:pPr>
            <a:r>
              <a:rPr lang="zh-CN" altLang="en-US" sz="2800"/>
              <a:t> 存取权限由两个要素组成</a:t>
            </a:r>
            <a:endParaRPr lang="zh-CN" altLang="en-US" sz="3200"/>
          </a:p>
          <a:p>
            <a:pPr lvl="3">
              <a:lnSpc>
                <a:spcPct val="120000"/>
              </a:lnSpc>
              <a:spcBef>
                <a:spcPct val="60000"/>
              </a:spcBef>
            </a:pPr>
            <a:r>
              <a:rPr lang="zh-CN" altLang="en-US" sz="2800"/>
              <a:t>数据对象</a:t>
            </a:r>
          </a:p>
          <a:p>
            <a:pPr lvl="3">
              <a:lnSpc>
                <a:spcPct val="120000"/>
              </a:lnSpc>
              <a:spcBef>
                <a:spcPct val="60000"/>
              </a:spcBef>
            </a:pPr>
            <a:r>
              <a:rPr lang="zh-CN" altLang="en-US" sz="2800"/>
              <a:t>操作类型</a:t>
            </a:r>
          </a:p>
          <a:p>
            <a:endParaRPr lang="en-US" altLang="zh-CN" sz="3600"/>
          </a:p>
        </p:txBody>
      </p:sp>
      <p:sp>
        <p:nvSpPr>
          <p:cNvPr id="4" name="矩形 3">
            <a:extLst>
              <a:ext uri="{FF2B5EF4-FFF2-40B4-BE49-F238E27FC236}">
                <a16:creationId xmlns:a16="http://schemas.microsoft.com/office/drawing/2014/main" id="{31D55C74-F73A-471E-AA77-4493E51A2B0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351E260-F572-47A7-9213-F216B3C7A33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C22E2905-0985-44CF-919C-95B6BB3ECC1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05722629"/>
      </p:ext>
    </p:extLst>
  </p:cSld>
  <p:clrMapOvr>
    <a:masterClrMapping/>
  </p:clrMapOvr>
  <p:transition>
    <p:wip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a:extLst>
              <a:ext uri="{FF2B5EF4-FFF2-40B4-BE49-F238E27FC236}">
                <a16:creationId xmlns:a16="http://schemas.microsoft.com/office/drawing/2014/main" id="{F98BD236-4C39-409E-8B33-17C62244B879}"/>
              </a:ext>
            </a:extLst>
          </p:cNvPr>
          <p:cNvSpPr>
            <a:spLocks noGrp="1" noChangeArrowheads="1"/>
          </p:cNvSpPr>
          <p:nvPr>
            <p:ph type="title"/>
          </p:nvPr>
        </p:nvSpPr>
        <p:spPr/>
        <p:txBody>
          <a:bodyPr/>
          <a:lstStyle/>
          <a:p>
            <a:r>
              <a:rPr lang="zh-CN" altLang="en-US"/>
              <a:t>封锁类型（续）</a:t>
            </a:r>
          </a:p>
        </p:txBody>
      </p:sp>
      <p:sp>
        <p:nvSpPr>
          <p:cNvPr id="748547" name="Rectangle 3">
            <a:extLst>
              <a:ext uri="{FF2B5EF4-FFF2-40B4-BE49-F238E27FC236}">
                <a16:creationId xmlns:a16="http://schemas.microsoft.com/office/drawing/2014/main" id="{5B3A30CF-B7D9-4C14-8EBA-C15848818C6F}"/>
              </a:ext>
            </a:extLst>
          </p:cNvPr>
          <p:cNvSpPr>
            <a:spLocks noGrp="1" noChangeArrowheads="1"/>
          </p:cNvSpPr>
          <p:nvPr>
            <p:ph type="body" idx="1"/>
          </p:nvPr>
        </p:nvSpPr>
        <p:spPr/>
        <p:txBody>
          <a:bodyPr/>
          <a:lstStyle/>
          <a:p>
            <a:pPr>
              <a:lnSpc>
                <a:spcPct val="110000"/>
              </a:lnSpc>
              <a:spcBef>
                <a:spcPct val="60000"/>
              </a:spcBef>
            </a:pPr>
            <a:r>
              <a:rPr lang="zh-CN" altLang="en-US" sz="2800"/>
              <a:t>排它锁</a:t>
            </a:r>
          </a:p>
          <a:p>
            <a:pPr lvl="1">
              <a:lnSpc>
                <a:spcPct val="110000"/>
              </a:lnSpc>
              <a:spcBef>
                <a:spcPct val="60000"/>
              </a:spcBef>
            </a:pPr>
            <a:r>
              <a:rPr lang="zh-CN" altLang="en-US"/>
              <a:t>排它锁又称为写锁。</a:t>
            </a:r>
          </a:p>
          <a:p>
            <a:pPr lvl="1">
              <a:lnSpc>
                <a:spcPct val="110000"/>
              </a:lnSpc>
              <a:spcBef>
                <a:spcPct val="60000"/>
              </a:spcBef>
            </a:pPr>
            <a:r>
              <a:rPr lang="zh-CN" altLang="en-US"/>
              <a:t>若事务</a:t>
            </a:r>
            <a:r>
              <a:rPr lang="en-US" altLang="zh-CN"/>
              <a:t>T</a:t>
            </a:r>
            <a:r>
              <a:rPr lang="zh-CN" altLang="en-US"/>
              <a:t>对数据对象</a:t>
            </a:r>
            <a:r>
              <a:rPr lang="en-US" altLang="zh-CN"/>
              <a:t>A</a:t>
            </a:r>
            <a:r>
              <a:rPr lang="zh-CN" altLang="en-US"/>
              <a:t>加上</a:t>
            </a:r>
            <a:r>
              <a:rPr lang="en-US" altLang="zh-CN"/>
              <a:t>X</a:t>
            </a:r>
            <a:r>
              <a:rPr lang="zh-CN" altLang="en-US"/>
              <a:t>锁，则只允许</a:t>
            </a:r>
            <a:r>
              <a:rPr lang="en-US" altLang="zh-CN"/>
              <a:t>T</a:t>
            </a:r>
            <a:r>
              <a:rPr lang="zh-CN" altLang="en-US"/>
              <a:t>读取和修改</a:t>
            </a:r>
            <a:r>
              <a:rPr lang="en-US" altLang="zh-CN"/>
              <a:t>A</a:t>
            </a:r>
            <a:r>
              <a:rPr lang="zh-CN" altLang="en-US"/>
              <a:t>，其它任何事务都不能再对</a:t>
            </a:r>
            <a:r>
              <a:rPr lang="en-US" altLang="zh-CN"/>
              <a:t>A</a:t>
            </a:r>
            <a:r>
              <a:rPr lang="zh-CN" altLang="en-US"/>
              <a:t>加任何类型的锁，直到</a:t>
            </a:r>
            <a:r>
              <a:rPr lang="en-US" altLang="zh-CN"/>
              <a:t>T</a:t>
            </a:r>
            <a:r>
              <a:rPr lang="zh-CN" altLang="en-US"/>
              <a:t>释放</a:t>
            </a:r>
            <a:r>
              <a:rPr lang="en-US" altLang="zh-CN"/>
              <a:t>A</a:t>
            </a:r>
            <a:r>
              <a:rPr lang="zh-CN" altLang="en-US"/>
              <a:t>上的锁。</a:t>
            </a:r>
          </a:p>
        </p:txBody>
      </p:sp>
      <p:sp>
        <p:nvSpPr>
          <p:cNvPr id="4" name="矩形 3">
            <a:extLst>
              <a:ext uri="{FF2B5EF4-FFF2-40B4-BE49-F238E27FC236}">
                <a16:creationId xmlns:a16="http://schemas.microsoft.com/office/drawing/2014/main" id="{5780F223-6CEB-443D-9A19-80476AAF2FB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F0FB79F-FBB9-4AAC-91D2-7280055E5E3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D77C964C-6BFF-45D7-99E8-0313B108FFF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96987155"/>
      </p:ext>
    </p:extLst>
  </p:cSld>
  <p:clrMapOvr>
    <a:masterClrMapping/>
  </p:clrMapOvr>
  <p:transition>
    <p:wip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a:extLst>
              <a:ext uri="{FF2B5EF4-FFF2-40B4-BE49-F238E27FC236}">
                <a16:creationId xmlns:a16="http://schemas.microsoft.com/office/drawing/2014/main" id="{AD1A1385-F94F-4F63-A759-6C99692341AD}"/>
              </a:ext>
            </a:extLst>
          </p:cNvPr>
          <p:cNvSpPr>
            <a:spLocks noGrp="1" noChangeArrowheads="1"/>
          </p:cNvSpPr>
          <p:nvPr>
            <p:ph type="title"/>
          </p:nvPr>
        </p:nvSpPr>
        <p:spPr/>
        <p:txBody>
          <a:bodyPr/>
          <a:lstStyle/>
          <a:p>
            <a:r>
              <a:rPr lang="zh-CN" altLang="en-US"/>
              <a:t>封锁类型（续）</a:t>
            </a:r>
          </a:p>
        </p:txBody>
      </p:sp>
      <p:sp>
        <p:nvSpPr>
          <p:cNvPr id="749571" name="Rectangle 3">
            <a:extLst>
              <a:ext uri="{FF2B5EF4-FFF2-40B4-BE49-F238E27FC236}">
                <a16:creationId xmlns:a16="http://schemas.microsoft.com/office/drawing/2014/main" id="{3E7FF747-DF4F-4504-B29E-2949489DE2CC}"/>
              </a:ext>
            </a:extLst>
          </p:cNvPr>
          <p:cNvSpPr>
            <a:spLocks noGrp="1" noChangeArrowheads="1"/>
          </p:cNvSpPr>
          <p:nvPr>
            <p:ph type="body" idx="1"/>
          </p:nvPr>
        </p:nvSpPr>
        <p:spPr/>
        <p:txBody>
          <a:bodyPr/>
          <a:lstStyle/>
          <a:p>
            <a:r>
              <a:rPr lang="zh-CN" altLang="en-US" sz="2800"/>
              <a:t>共享锁</a:t>
            </a:r>
          </a:p>
          <a:p>
            <a:pPr lvl="1">
              <a:lnSpc>
                <a:spcPct val="110000"/>
              </a:lnSpc>
              <a:spcBef>
                <a:spcPct val="60000"/>
              </a:spcBef>
            </a:pPr>
            <a:r>
              <a:rPr lang="zh-CN" altLang="en-US"/>
              <a:t>共享锁又称为读锁。</a:t>
            </a:r>
          </a:p>
          <a:p>
            <a:pPr lvl="1">
              <a:lnSpc>
                <a:spcPct val="110000"/>
              </a:lnSpc>
              <a:spcBef>
                <a:spcPct val="60000"/>
              </a:spcBef>
            </a:pPr>
            <a:r>
              <a:rPr lang="zh-CN" altLang="en-US"/>
              <a:t>若事务</a:t>
            </a:r>
            <a:r>
              <a:rPr lang="en-US" altLang="zh-CN"/>
              <a:t>T</a:t>
            </a:r>
            <a:r>
              <a:rPr lang="zh-CN" altLang="en-US"/>
              <a:t>对数据对象</a:t>
            </a:r>
            <a:r>
              <a:rPr lang="en-US" altLang="zh-CN"/>
              <a:t>A</a:t>
            </a:r>
            <a:r>
              <a:rPr lang="zh-CN" altLang="en-US"/>
              <a:t>加上</a:t>
            </a:r>
            <a:r>
              <a:rPr lang="en-US" altLang="zh-CN"/>
              <a:t>S</a:t>
            </a:r>
            <a:r>
              <a:rPr lang="zh-CN" altLang="en-US"/>
              <a:t>锁，则其它事务只能再对</a:t>
            </a:r>
            <a:r>
              <a:rPr lang="en-US" altLang="zh-CN"/>
              <a:t>A</a:t>
            </a:r>
            <a:r>
              <a:rPr lang="zh-CN" altLang="en-US"/>
              <a:t>加</a:t>
            </a:r>
            <a:r>
              <a:rPr lang="en-US" altLang="zh-CN"/>
              <a:t>S</a:t>
            </a:r>
            <a:r>
              <a:rPr lang="zh-CN" altLang="en-US"/>
              <a:t>锁，而不能加</a:t>
            </a:r>
            <a:r>
              <a:rPr lang="en-US" altLang="zh-CN"/>
              <a:t>X</a:t>
            </a:r>
            <a:r>
              <a:rPr lang="zh-CN" altLang="en-US"/>
              <a:t>锁，直到</a:t>
            </a:r>
            <a:r>
              <a:rPr lang="en-US" altLang="zh-CN"/>
              <a:t>T</a:t>
            </a:r>
            <a:r>
              <a:rPr lang="zh-CN" altLang="en-US"/>
              <a:t>释放</a:t>
            </a:r>
            <a:r>
              <a:rPr lang="en-US" altLang="zh-CN"/>
              <a:t>A</a:t>
            </a:r>
            <a:r>
              <a:rPr lang="zh-CN" altLang="en-US"/>
              <a:t>上的</a:t>
            </a:r>
            <a:r>
              <a:rPr lang="en-US" altLang="zh-CN"/>
              <a:t>S</a:t>
            </a:r>
            <a:r>
              <a:rPr lang="zh-CN" altLang="en-US"/>
              <a:t>锁。</a:t>
            </a:r>
          </a:p>
        </p:txBody>
      </p:sp>
      <p:sp>
        <p:nvSpPr>
          <p:cNvPr id="4" name="矩形 3">
            <a:extLst>
              <a:ext uri="{FF2B5EF4-FFF2-40B4-BE49-F238E27FC236}">
                <a16:creationId xmlns:a16="http://schemas.microsoft.com/office/drawing/2014/main" id="{BCFFEA2E-5613-4B6F-846A-CC3560AD658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75A6B00-F553-44FA-83F4-39C40F94F89B}"/>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60114F26-B551-4D68-9608-508704A0E02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90605504"/>
      </p:ext>
    </p:extLst>
  </p:cSld>
  <p:clrMapOvr>
    <a:masterClrMapping/>
  </p:clrMapOvr>
  <p:transition>
    <p:wip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a:extLst>
              <a:ext uri="{FF2B5EF4-FFF2-40B4-BE49-F238E27FC236}">
                <a16:creationId xmlns:a16="http://schemas.microsoft.com/office/drawing/2014/main" id="{4CBE10FE-DA18-48DC-914C-C6DD97D65786}"/>
              </a:ext>
            </a:extLst>
          </p:cNvPr>
          <p:cNvSpPr>
            <a:spLocks noGrp="1" noChangeArrowheads="1"/>
          </p:cNvSpPr>
          <p:nvPr>
            <p:ph type="title"/>
          </p:nvPr>
        </p:nvSpPr>
        <p:spPr/>
        <p:txBody>
          <a:bodyPr/>
          <a:lstStyle/>
          <a:p>
            <a:r>
              <a:rPr lang="zh-CN" altLang="en-US"/>
              <a:t>封锁类型（续）</a:t>
            </a:r>
          </a:p>
        </p:txBody>
      </p:sp>
      <p:grpSp>
        <p:nvGrpSpPr>
          <p:cNvPr id="750595" name="Group 3">
            <a:extLst>
              <a:ext uri="{FF2B5EF4-FFF2-40B4-BE49-F238E27FC236}">
                <a16:creationId xmlns:a16="http://schemas.microsoft.com/office/drawing/2014/main" id="{EE51AEE2-C6C8-4589-8E4B-185A0251D56F}"/>
              </a:ext>
            </a:extLst>
          </p:cNvPr>
          <p:cNvGrpSpPr>
            <a:grpSpLocks/>
          </p:cNvGrpSpPr>
          <p:nvPr/>
        </p:nvGrpSpPr>
        <p:grpSpPr bwMode="auto">
          <a:xfrm>
            <a:off x="1828800" y="2438400"/>
            <a:ext cx="7010400" cy="3200400"/>
            <a:chOff x="1152" y="1536"/>
            <a:chExt cx="4416" cy="2016"/>
          </a:xfrm>
        </p:grpSpPr>
        <p:sp>
          <p:nvSpPr>
            <p:cNvPr id="750596" name="Text Box 4">
              <a:extLst>
                <a:ext uri="{FF2B5EF4-FFF2-40B4-BE49-F238E27FC236}">
                  <a16:creationId xmlns:a16="http://schemas.microsoft.com/office/drawing/2014/main" id="{B19B222A-FCA2-466A-83CE-4D4539D2D26B}"/>
                </a:ext>
              </a:extLst>
            </p:cNvPr>
            <p:cNvSpPr txBox="1">
              <a:spLocks noChangeArrowheads="1"/>
            </p:cNvSpPr>
            <p:nvPr/>
          </p:nvSpPr>
          <p:spPr bwMode="auto">
            <a:xfrm>
              <a:off x="3888" y="2928"/>
              <a:ext cx="16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2000"/>
                <a:t>Y=Yes</a:t>
              </a:r>
              <a:r>
                <a:rPr kumimoji="1" lang="zh-CN" altLang="en-US" sz="2000"/>
                <a:t>，相容的请求</a:t>
              </a:r>
              <a:endParaRPr kumimoji="1" lang="zh-CN" altLang="en-US" sz="3200"/>
            </a:p>
            <a:p>
              <a:r>
                <a:rPr kumimoji="1" lang="en-US" altLang="zh-CN" sz="2000"/>
                <a:t>N=No</a:t>
              </a:r>
              <a:r>
                <a:rPr kumimoji="1" lang="zh-CN" altLang="en-US" sz="2000"/>
                <a:t>，不相容的请求</a:t>
              </a:r>
              <a:endParaRPr kumimoji="1" lang="zh-CN" altLang="en-US" sz="6000"/>
            </a:p>
          </p:txBody>
        </p:sp>
        <p:sp>
          <p:nvSpPr>
            <p:cNvPr id="750597" name="Rectangle 5">
              <a:extLst>
                <a:ext uri="{FF2B5EF4-FFF2-40B4-BE49-F238E27FC236}">
                  <a16:creationId xmlns:a16="http://schemas.microsoft.com/office/drawing/2014/main" id="{A71A2C95-B285-493D-8387-AB090DD2406B}"/>
                </a:ext>
              </a:extLst>
            </p:cNvPr>
            <p:cNvSpPr>
              <a:spLocks noChangeArrowheads="1"/>
            </p:cNvSpPr>
            <p:nvPr/>
          </p:nvSpPr>
          <p:spPr bwMode="auto">
            <a:xfrm>
              <a:off x="1248" y="1584"/>
              <a:ext cx="48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1200"/>
                <a:t>        </a:t>
              </a:r>
              <a:r>
                <a:rPr kumimoji="1" lang="en-US" altLang="zh-CN" sz="2000"/>
                <a:t>T</a:t>
              </a:r>
              <a:r>
                <a:rPr kumimoji="1" lang="en-US" altLang="zh-CN" sz="2000" baseline="-30000"/>
                <a:t>1</a:t>
              </a:r>
              <a:r>
                <a:rPr kumimoji="1" lang="en-US" altLang="zh-CN" sz="2000"/>
                <a:t>    T</a:t>
              </a:r>
              <a:r>
                <a:rPr kumimoji="1" lang="en-US" altLang="zh-CN" sz="2000" baseline="-30000"/>
                <a:t>2</a:t>
              </a:r>
              <a:endParaRPr kumimoji="1" lang="en-US" altLang="zh-CN" sz="4000" b="0"/>
            </a:p>
          </p:txBody>
        </p:sp>
        <p:grpSp>
          <p:nvGrpSpPr>
            <p:cNvPr id="750598" name="Group 6">
              <a:extLst>
                <a:ext uri="{FF2B5EF4-FFF2-40B4-BE49-F238E27FC236}">
                  <a16:creationId xmlns:a16="http://schemas.microsoft.com/office/drawing/2014/main" id="{1077CCE5-5748-4004-9598-FA9202693F1B}"/>
                </a:ext>
              </a:extLst>
            </p:cNvPr>
            <p:cNvGrpSpPr>
              <a:grpSpLocks/>
            </p:cNvGrpSpPr>
            <p:nvPr/>
          </p:nvGrpSpPr>
          <p:grpSpPr bwMode="auto">
            <a:xfrm>
              <a:off x="1152" y="1536"/>
              <a:ext cx="2544" cy="1872"/>
              <a:chOff x="-3" y="-3"/>
              <a:chExt cx="1733" cy="1841"/>
            </a:xfrm>
          </p:grpSpPr>
          <p:grpSp>
            <p:nvGrpSpPr>
              <p:cNvPr id="750599" name="Group 7">
                <a:extLst>
                  <a:ext uri="{FF2B5EF4-FFF2-40B4-BE49-F238E27FC236}">
                    <a16:creationId xmlns:a16="http://schemas.microsoft.com/office/drawing/2014/main" id="{B947FEDE-C644-4223-99D4-CE24DAFC2D02}"/>
                  </a:ext>
                </a:extLst>
              </p:cNvPr>
              <p:cNvGrpSpPr>
                <a:grpSpLocks/>
              </p:cNvGrpSpPr>
              <p:nvPr/>
            </p:nvGrpSpPr>
            <p:grpSpPr bwMode="auto">
              <a:xfrm>
                <a:off x="0" y="0"/>
                <a:ext cx="1727" cy="1835"/>
                <a:chOff x="0" y="0"/>
                <a:chExt cx="1727" cy="1835"/>
              </a:xfrm>
            </p:grpSpPr>
            <p:grpSp>
              <p:nvGrpSpPr>
                <p:cNvPr id="750600" name="Group 8">
                  <a:extLst>
                    <a:ext uri="{FF2B5EF4-FFF2-40B4-BE49-F238E27FC236}">
                      <a16:creationId xmlns:a16="http://schemas.microsoft.com/office/drawing/2014/main" id="{B437E779-92A1-464C-9461-BF631A15CD32}"/>
                    </a:ext>
                  </a:extLst>
                </p:cNvPr>
                <p:cNvGrpSpPr>
                  <a:grpSpLocks/>
                </p:cNvGrpSpPr>
                <p:nvPr/>
              </p:nvGrpSpPr>
              <p:grpSpPr bwMode="auto">
                <a:xfrm>
                  <a:off x="0" y="0"/>
                  <a:ext cx="447" cy="442"/>
                  <a:chOff x="0" y="0"/>
                  <a:chExt cx="447" cy="442"/>
                </a:xfrm>
              </p:grpSpPr>
              <p:sp>
                <p:nvSpPr>
                  <p:cNvPr id="750601" name="Rectangle 9">
                    <a:extLst>
                      <a:ext uri="{FF2B5EF4-FFF2-40B4-BE49-F238E27FC236}">
                        <a16:creationId xmlns:a16="http://schemas.microsoft.com/office/drawing/2014/main" id="{A5913A03-33EA-43F3-AC31-A9EAFC90B05A}"/>
                      </a:ext>
                    </a:extLst>
                  </p:cNvPr>
                  <p:cNvSpPr>
                    <a:spLocks noChangeArrowheads="1"/>
                  </p:cNvSpPr>
                  <p:nvPr/>
                </p:nvSpPr>
                <p:spPr bwMode="auto">
                  <a:xfrm>
                    <a:off x="43" y="0"/>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750602" name="Rectangle 10">
                    <a:extLst>
                      <a:ext uri="{FF2B5EF4-FFF2-40B4-BE49-F238E27FC236}">
                        <a16:creationId xmlns:a16="http://schemas.microsoft.com/office/drawing/2014/main" id="{6A60B3C3-02C7-4A0A-89CF-C723A7B6E73A}"/>
                      </a:ext>
                    </a:extLst>
                  </p:cNvPr>
                  <p:cNvSpPr>
                    <a:spLocks noChangeArrowheads="1"/>
                  </p:cNvSpPr>
                  <p:nvPr/>
                </p:nvSpPr>
                <p:spPr bwMode="auto">
                  <a:xfrm>
                    <a:off x="0" y="0"/>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03" name="Group 11">
                  <a:extLst>
                    <a:ext uri="{FF2B5EF4-FFF2-40B4-BE49-F238E27FC236}">
                      <a16:creationId xmlns:a16="http://schemas.microsoft.com/office/drawing/2014/main" id="{29674F00-91A1-447B-A322-1A617615FA4B}"/>
                    </a:ext>
                  </a:extLst>
                </p:cNvPr>
                <p:cNvGrpSpPr>
                  <a:grpSpLocks/>
                </p:cNvGrpSpPr>
                <p:nvPr/>
              </p:nvGrpSpPr>
              <p:grpSpPr bwMode="auto">
                <a:xfrm>
                  <a:off x="447" y="0"/>
                  <a:ext cx="426" cy="442"/>
                  <a:chOff x="447" y="0"/>
                  <a:chExt cx="426" cy="442"/>
                </a:xfrm>
              </p:grpSpPr>
              <p:sp>
                <p:nvSpPr>
                  <p:cNvPr id="750604" name="Rectangle 12">
                    <a:extLst>
                      <a:ext uri="{FF2B5EF4-FFF2-40B4-BE49-F238E27FC236}">
                        <a16:creationId xmlns:a16="http://schemas.microsoft.com/office/drawing/2014/main" id="{833D13B1-F5CB-4859-B711-6FB8B5C71E02}"/>
                      </a:ext>
                    </a:extLst>
                  </p:cNvPr>
                  <p:cNvSpPr>
                    <a:spLocks noChangeArrowheads="1"/>
                  </p:cNvSpPr>
                  <p:nvPr/>
                </p:nvSpPr>
                <p:spPr bwMode="auto">
                  <a:xfrm>
                    <a:off x="490"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X</a:t>
                    </a:r>
                    <a:endParaRPr kumimoji="1" lang="en-US" altLang="zh-CN" sz="3600" b="0"/>
                  </a:p>
                </p:txBody>
              </p:sp>
              <p:sp>
                <p:nvSpPr>
                  <p:cNvPr id="750605" name="Rectangle 13">
                    <a:extLst>
                      <a:ext uri="{FF2B5EF4-FFF2-40B4-BE49-F238E27FC236}">
                        <a16:creationId xmlns:a16="http://schemas.microsoft.com/office/drawing/2014/main" id="{0528361D-7708-4E84-B320-149C51674B69}"/>
                      </a:ext>
                    </a:extLst>
                  </p:cNvPr>
                  <p:cNvSpPr>
                    <a:spLocks noChangeArrowheads="1"/>
                  </p:cNvSpPr>
                  <p:nvPr/>
                </p:nvSpPr>
                <p:spPr bwMode="auto">
                  <a:xfrm>
                    <a:off x="447"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06" name="Group 14">
                  <a:extLst>
                    <a:ext uri="{FF2B5EF4-FFF2-40B4-BE49-F238E27FC236}">
                      <a16:creationId xmlns:a16="http://schemas.microsoft.com/office/drawing/2014/main" id="{413956AB-9967-4E1C-ACA0-9CFCD8FF2805}"/>
                    </a:ext>
                  </a:extLst>
                </p:cNvPr>
                <p:cNvGrpSpPr>
                  <a:grpSpLocks/>
                </p:cNvGrpSpPr>
                <p:nvPr/>
              </p:nvGrpSpPr>
              <p:grpSpPr bwMode="auto">
                <a:xfrm>
                  <a:off x="873" y="0"/>
                  <a:ext cx="426" cy="442"/>
                  <a:chOff x="873" y="0"/>
                  <a:chExt cx="426" cy="442"/>
                </a:xfrm>
              </p:grpSpPr>
              <p:sp>
                <p:nvSpPr>
                  <p:cNvPr id="750607" name="Rectangle 15">
                    <a:extLst>
                      <a:ext uri="{FF2B5EF4-FFF2-40B4-BE49-F238E27FC236}">
                        <a16:creationId xmlns:a16="http://schemas.microsoft.com/office/drawing/2014/main" id="{660C04A0-D3C2-4E5E-977E-42BF900B0F78}"/>
                      </a:ext>
                    </a:extLst>
                  </p:cNvPr>
                  <p:cNvSpPr>
                    <a:spLocks noChangeArrowheads="1"/>
                  </p:cNvSpPr>
                  <p:nvPr/>
                </p:nvSpPr>
                <p:spPr bwMode="auto">
                  <a:xfrm>
                    <a:off x="916"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S</a:t>
                    </a:r>
                    <a:endParaRPr kumimoji="1" lang="en-US" altLang="zh-CN" sz="3600" b="0"/>
                  </a:p>
                </p:txBody>
              </p:sp>
              <p:sp>
                <p:nvSpPr>
                  <p:cNvPr id="750608" name="Rectangle 16">
                    <a:extLst>
                      <a:ext uri="{FF2B5EF4-FFF2-40B4-BE49-F238E27FC236}">
                        <a16:creationId xmlns:a16="http://schemas.microsoft.com/office/drawing/2014/main" id="{2ED09174-7AD7-4C28-934A-27AE55DE80E4}"/>
                      </a:ext>
                    </a:extLst>
                  </p:cNvPr>
                  <p:cNvSpPr>
                    <a:spLocks noChangeArrowheads="1"/>
                  </p:cNvSpPr>
                  <p:nvPr/>
                </p:nvSpPr>
                <p:spPr bwMode="auto">
                  <a:xfrm>
                    <a:off x="873"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09" name="Group 17">
                  <a:extLst>
                    <a:ext uri="{FF2B5EF4-FFF2-40B4-BE49-F238E27FC236}">
                      <a16:creationId xmlns:a16="http://schemas.microsoft.com/office/drawing/2014/main" id="{C2C58AE2-AA21-4242-A602-CBB58C49C1F8}"/>
                    </a:ext>
                  </a:extLst>
                </p:cNvPr>
                <p:cNvGrpSpPr>
                  <a:grpSpLocks/>
                </p:cNvGrpSpPr>
                <p:nvPr/>
              </p:nvGrpSpPr>
              <p:grpSpPr bwMode="auto">
                <a:xfrm>
                  <a:off x="1299" y="0"/>
                  <a:ext cx="428" cy="442"/>
                  <a:chOff x="1299" y="0"/>
                  <a:chExt cx="428" cy="442"/>
                </a:xfrm>
              </p:grpSpPr>
              <p:sp>
                <p:nvSpPr>
                  <p:cNvPr id="750610" name="Rectangle 18">
                    <a:extLst>
                      <a:ext uri="{FF2B5EF4-FFF2-40B4-BE49-F238E27FC236}">
                        <a16:creationId xmlns:a16="http://schemas.microsoft.com/office/drawing/2014/main" id="{BFBE8FD3-F8B9-433B-8A9E-4E111AA0F4FC}"/>
                      </a:ext>
                    </a:extLst>
                  </p:cNvPr>
                  <p:cNvSpPr>
                    <a:spLocks noChangeArrowheads="1"/>
                  </p:cNvSpPr>
                  <p:nvPr/>
                </p:nvSpPr>
                <p:spPr bwMode="auto">
                  <a:xfrm>
                    <a:off x="1342"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a:t>
                    </a:r>
                    <a:endParaRPr kumimoji="1" lang="en-US" altLang="zh-CN" sz="3600" b="0"/>
                  </a:p>
                </p:txBody>
              </p:sp>
              <p:sp>
                <p:nvSpPr>
                  <p:cNvPr id="750611" name="Rectangle 19">
                    <a:extLst>
                      <a:ext uri="{FF2B5EF4-FFF2-40B4-BE49-F238E27FC236}">
                        <a16:creationId xmlns:a16="http://schemas.microsoft.com/office/drawing/2014/main" id="{1D297060-1F5A-42B6-A42D-1225D3E7B8F8}"/>
                      </a:ext>
                    </a:extLst>
                  </p:cNvPr>
                  <p:cNvSpPr>
                    <a:spLocks noChangeArrowheads="1"/>
                  </p:cNvSpPr>
                  <p:nvPr/>
                </p:nvSpPr>
                <p:spPr bwMode="auto">
                  <a:xfrm>
                    <a:off x="1299" y="0"/>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12" name="Group 20">
                  <a:extLst>
                    <a:ext uri="{FF2B5EF4-FFF2-40B4-BE49-F238E27FC236}">
                      <a16:creationId xmlns:a16="http://schemas.microsoft.com/office/drawing/2014/main" id="{5DF08FD1-660D-46BA-A925-0BF7FE82B9A0}"/>
                    </a:ext>
                  </a:extLst>
                </p:cNvPr>
                <p:cNvGrpSpPr>
                  <a:grpSpLocks/>
                </p:cNvGrpSpPr>
                <p:nvPr/>
              </p:nvGrpSpPr>
              <p:grpSpPr bwMode="auto">
                <a:xfrm>
                  <a:off x="0" y="442"/>
                  <a:ext cx="447" cy="509"/>
                  <a:chOff x="0" y="442"/>
                  <a:chExt cx="447" cy="509"/>
                </a:xfrm>
              </p:grpSpPr>
              <p:sp>
                <p:nvSpPr>
                  <p:cNvPr id="750613" name="Rectangle 21">
                    <a:extLst>
                      <a:ext uri="{FF2B5EF4-FFF2-40B4-BE49-F238E27FC236}">
                        <a16:creationId xmlns:a16="http://schemas.microsoft.com/office/drawing/2014/main" id="{F3B7B67B-B53B-46ED-8EBC-C6E04F43DF9C}"/>
                      </a:ext>
                    </a:extLst>
                  </p:cNvPr>
                  <p:cNvSpPr>
                    <a:spLocks noChangeArrowheads="1"/>
                  </p:cNvSpPr>
                  <p:nvPr/>
                </p:nvSpPr>
                <p:spPr bwMode="auto">
                  <a:xfrm>
                    <a:off x="43" y="442"/>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X</a:t>
                    </a:r>
                    <a:endParaRPr kumimoji="1" lang="en-US" altLang="zh-CN" sz="3600" b="0"/>
                  </a:p>
                </p:txBody>
              </p:sp>
              <p:sp>
                <p:nvSpPr>
                  <p:cNvPr id="750614" name="Rectangle 22">
                    <a:extLst>
                      <a:ext uri="{FF2B5EF4-FFF2-40B4-BE49-F238E27FC236}">
                        <a16:creationId xmlns:a16="http://schemas.microsoft.com/office/drawing/2014/main" id="{B6B6BA54-2162-4B5F-B667-FBFBA756A7D9}"/>
                      </a:ext>
                    </a:extLst>
                  </p:cNvPr>
                  <p:cNvSpPr>
                    <a:spLocks noChangeArrowheads="1"/>
                  </p:cNvSpPr>
                  <p:nvPr/>
                </p:nvSpPr>
                <p:spPr bwMode="auto">
                  <a:xfrm>
                    <a:off x="0" y="442"/>
                    <a:ext cx="447"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15" name="Group 23">
                  <a:extLst>
                    <a:ext uri="{FF2B5EF4-FFF2-40B4-BE49-F238E27FC236}">
                      <a16:creationId xmlns:a16="http://schemas.microsoft.com/office/drawing/2014/main" id="{23CF62B2-6061-4487-B74C-18B90E6BF5A1}"/>
                    </a:ext>
                  </a:extLst>
                </p:cNvPr>
                <p:cNvGrpSpPr>
                  <a:grpSpLocks/>
                </p:cNvGrpSpPr>
                <p:nvPr/>
              </p:nvGrpSpPr>
              <p:grpSpPr bwMode="auto">
                <a:xfrm>
                  <a:off x="447" y="442"/>
                  <a:ext cx="426" cy="509"/>
                  <a:chOff x="447" y="442"/>
                  <a:chExt cx="426" cy="509"/>
                </a:xfrm>
              </p:grpSpPr>
              <p:sp>
                <p:nvSpPr>
                  <p:cNvPr id="750616" name="Rectangle 24">
                    <a:extLst>
                      <a:ext uri="{FF2B5EF4-FFF2-40B4-BE49-F238E27FC236}">
                        <a16:creationId xmlns:a16="http://schemas.microsoft.com/office/drawing/2014/main" id="{A1A6C997-8CF0-45C0-93AD-B6D3E04578AE}"/>
                      </a:ext>
                    </a:extLst>
                  </p:cNvPr>
                  <p:cNvSpPr>
                    <a:spLocks noChangeArrowheads="1"/>
                  </p:cNvSpPr>
                  <p:nvPr/>
                </p:nvSpPr>
                <p:spPr bwMode="auto">
                  <a:xfrm>
                    <a:off x="490"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000"/>
                      <a:t>N</a:t>
                    </a:r>
                    <a:endParaRPr kumimoji="1" lang="en-US" altLang="zh-CN" sz="3200" b="0"/>
                  </a:p>
                </p:txBody>
              </p:sp>
              <p:sp>
                <p:nvSpPr>
                  <p:cNvPr id="750617" name="Rectangle 25">
                    <a:extLst>
                      <a:ext uri="{FF2B5EF4-FFF2-40B4-BE49-F238E27FC236}">
                        <a16:creationId xmlns:a16="http://schemas.microsoft.com/office/drawing/2014/main" id="{70C2DF91-92DD-4810-8BB4-BD4C5894CF98}"/>
                      </a:ext>
                    </a:extLst>
                  </p:cNvPr>
                  <p:cNvSpPr>
                    <a:spLocks noChangeArrowheads="1"/>
                  </p:cNvSpPr>
                  <p:nvPr/>
                </p:nvSpPr>
                <p:spPr bwMode="auto">
                  <a:xfrm>
                    <a:off x="447"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18" name="Group 26">
                  <a:extLst>
                    <a:ext uri="{FF2B5EF4-FFF2-40B4-BE49-F238E27FC236}">
                      <a16:creationId xmlns:a16="http://schemas.microsoft.com/office/drawing/2014/main" id="{043266D5-E20D-4619-AF92-D2E2AF6C5A13}"/>
                    </a:ext>
                  </a:extLst>
                </p:cNvPr>
                <p:cNvGrpSpPr>
                  <a:grpSpLocks/>
                </p:cNvGrpSpPr>
                <p:nvPr/>
              </p:nvGrpSpPr>
              <p:grpSpPr bwMode="auto">
                <a:xfrm>
                  <a:off x="873" y="442"/>
                  <a:ext cx="426" cy="509"/>
                  <a:chOff x="873" y="442"/>
                  <a:chExt cx="426" cy="509"/>
                </a:xfrm>
              </p:grpSpPr>
              <p:sp>
                <p:nvSpPr>
                  <p:cNvPr id="750619" name="Rectangle 27">
                    <a:extLst>
                      <a:ext uri="{FF2B5EF4-FFF2-40B4-BE49-F238E27FC236}">
                        <a16:creationId xmlns:a16="http://schemas.microsoft.com/office/drawing/2014/main" id="{838CC87D-CF2F-487E-843F-602AF7BFF98A}"/>
                      </a:ext>
                    </a:extLst>
                  </p:cNvPr>
                  <p:cNvSpPr>
                    <a:spLocks noChangeArrowheads="1"/>
                  </p:cNvSpPr>
                  <p:nvPr/>
                </p:nvSpPr>
                <p:spPr bwMode="auto">
                  <a:xfrm>
                    <a:off x="916"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N</a:t>
                    </a:r>
                    <a:endParaRPr kumimoji="1" lang="en-US" altLang="zh-CN" sz="3600" b="0"/>
                  </a:p>
                </p:txBody>
              </p:sp>
              <p:sp>
                <p:nvSpPr>
                  <p:cNvPr id="750620" name="Rectangle 28">
                    <a:extLst>
                      <a:ext uri="{FF2B5EF4-FFF2-40B4-BE49-F238E27FC236}">
                        <a16:creationId xmlns:a16="http://schemas.microsoft.com/office/drawing/2014/main" id="{271057BA-3EDD-463B-B4EA-02025C44ADBA}"/>
                      </a:ext>
                    </a:extLst>
                  </p:cNvPr>
                  <p:cNvSpPr>
                    <a:spLocks noChangeArrowheads="1"/>
                  </p:cNvSpPr>
                  <p:nvPr/>
                </p:nvSpPr>
                <p:spPr bwMode="auto">
                  <a:xfrm>
                    <a:off x="873"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21" name="Group 29">
                  <a:extLst>
                    <a:ext uri="{FF2B5EF4-FFF2-40B4-BE49-F238E27FC236}">
                      <a16:creationId xmlns:a16="http://schemas.microsoft.com/office/drawing/2014/main" id="{45C5BB47-39C9-408E-9822-FB775588B13A}"/>
                    </a:ext>
                  </a:extLst>
                </p:cNvPr>
                <p:cNvGrpSpPr>
                  <a:grpSpLocks/>
                </p:cNvGrpSpPr>
                <p:nvPr/>
              </p:nvGrpSpPr>
              <p:grpSpPr bwMode="auto">
                <a:xfrm>
                  <a:off x="1299" y="442"/>
                  <a:ext cx="428" cy="509"/>
                  <a:chOff x="1299" y="442"/>
                  <a:chExt cx="428" cy="509"/>
                </a:xfrm>
              </p:grpSpPr>
              <p:sp>
                <p:nvSpPr>
                  <p:cNvPr id="750622" name="Rectangle 30">
                    <a:extLst>
                      <a:ext uri="{FF2B5EF4-FFF2-40B4-BE49-F238E27FC236}">
                        <a16:creationId xmlns:a16="http://schemas.microsoft.com/office/drawing/2014/main" id="{FB0F59B3-529C-4919-B312-D1C6F634769E}"/>
                      </a:ext>
                    </a:extLst>
                  </p:cNvPr>
                  <p:cNvSpPr>
                    <a:spLocks noChangeArrowheads="1"/>
                  </p:cNvSpPr>
                  <p:nvPr/>
                </p:nvSpPr>
                <p:spPr bwMode="auto">
                  <a:xfrm>
                    <a:off x="1342" y="442"/>
                    <a:ext cx="34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ctr" eaLnBrk="1" hangingPunct="1"/>
                    <a:r>
                      <a:rPr kumimoji="1" lang="en-US" altLang="zh-CN" sz="2200">
                        <a:cs typeface="Times New Roman" panose="02020603050405020304" pitchFamily="18" charset="0"/>
                      </a:rPr>
                      <a:t>Y</a:t>
                    </a:r>
                    <a:endParaRPr kumimoji="1" lang="en-US" altLang="zh-CN" sz="2000" b="0"/>
                  </a:p>
                </p:txBody>
              </p:sp>
              <p:sp>
                <p:nvSpPr>
                  <p:cNvPr id="750623" name="Rectangle 31">
                    <a:extLst>
                      <a:ext uri="{FF2B5EF4-FFF2-40B4-BE49-F238E27FC236}">
                        <a16:creationId xmlns:a16="http://schemas.microsoft.com/office/drawing/2014/main" id="{B67A2C3F-D2E0-49A3-8715-75666DCA7787}"/>
                      </a:ext>
                    </a:extLst>
                  </p:cNvPr>
                  <p:cNvSpPr>
                    <a:spLocks noChangeArrowheads="1"/>
                  </p:cNvSpPr>
                  <p:nvPr/>
                </p:nvSpPr>
                <p:spPr bwMode="auto">
                  <a:xfrm>
                    <a:off x="1299" y="442"/>
                    <a:ext cx="428"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24" name="Group 32">
                  <a:extLst>
                    <a:ext uri="{FF2B5EF4-FFF2-40B4-BE49-F238E27FC236}">
                      <a16:creationId xmlns:a16="http://schemas.microsoft.com/office/drawing/2014/main" id="{84EB6984-B851-469A-ABA5-C650731DECDE}"/>
                    </a:ext>
                  </a:extLst>
                </p:cNvPr>
                <p:cNvGrpSpPr>
                  <a:grpSpLocks/>
                </p:cNvGrpSpPr>
                <p:nvPr/>
              </p:nvGrpSpPr>
              <p:grpSpPr bwMode="auto">
                <a:xfrm>
                  <a:off x="0" y="951"/>
                  <a:ext cx="447" cy="442"/>
                  <a:chOff x="0" y="951"/>
                  <a:chExt cx="447" cy="442"/>
                </a:xfrm>
              </p:grpSpPr>
              <p:sp>
                <p:nvSpPr>
                  <p:cNvPr id="750625" name="Rectangle 33">
                    <a:extLst>
                      <a:ext uri="{FF2B5EF4-FFF2-40B4-BE49-F238E27FC236}">
                        <a16:creationId xmlns:a16="http://schemas.microsoft.com/office/drawing/2014/main" id="{2C99E13D-BAE7-42AE-B95E-74B9E54A0E77}"/>
                      </a:ext>
                    </a:extLst>
                  </p:cNvPr>
                  <p:cNvSpPr>
                    <a:spLocks noChangeArrowheads="1"/>
                  </p:cNvSpPr>
                  <p:nvPr/>
                </p:nvSpPr>
                <p:spPr bwMode="auto">
                  <a:xfrm>
                    <a:off x="43" y="951"/>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S</a:t>
                    </a:r>
                    <a:endParaRPr kumimoji="1" lang="en-US" altLang="zh-CN" sz="2400" b="0"/>
                  </a:p>
                </p:txBody>
              </p:sp>
              <p:sp>
                <p:nvSpPr>
                  <p:cNvPr id="750626" name="Rectangle 34">
                    <a:extLst>
                      <a:ext uri="{FF2B5EF4-FFF2-40B4-BE49-F238E27FC236}">
                        <a16:creationId xmlns:a16="http://schemas.microsoft.com/office/drawing/2014/main" id="{2AACFECC-EE17-4387-9638-139568A31BE4}"/>
                      </a:ext>
                    </a:extLst>
                  </p:cNvPr>
                  <p:cNvSpPr>
                    <a:spLocks noChangeArrowheads="1"/>
                  </p:cNvSpPr>
                  <p:nvPr/>
                </p:nvSpPr>
                <p:spPr bwMode="auto">
                  <a:xfrm>
                    <a:off x="0" y="951"/>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27" name="Group 35">
                  <a:extLst>
                    <a:ext uri="{FF2B5EF4-FFF2-40B4-BE49-F238E27FC236}">
                      <a16:creationId xmlns:a16="http://schemas.microsoft.com/office/drawing/2014/main" id="{212216AA-2F28-4D90-BE29-47A7427727FD}"/>
                    </a:ext>
                  </a:extLst>
                </p:cNvPr>
                <p:cNvGrpSpPr>
                  <a:grpSpLocks/>
                </p:cNvGrpSpPr>
                <p:nvPr/>
              </p:nvGrpSpPr>
              <p:grpSpPr bwMode="auto">
                <a:xfrm>
                  <a:off x="447" y="951"/>
                  <a:ext cx="426" cy="442"/>
                  <a:chOff x="447" y="951"/>
                  <a:chExt cx="426" cy="442"/>
                </a:xfrm>
              </p:grpSpPr>
              <p:sp>
                <p:nvSpPr>
                  <p:cNvPr id="750628" name="Rectangle 36">
                    <a:extLst>
                      <a:ext uri="{FF2B5EF4-FFF2-40B4-BE49-F238E27FC236}">
                        <a16:creationId xmlns:a16="http://schemas.microsoft.com/office/drawing/2014/main" id="{A7A73558-975A-4379-AAE1-F6FCBE0E7210}"/>
                      </a:ext>
                    </a:extLst>
                  </p:cNvPr>
                  <p:cNvSpPr>
                    <a:spLocks noChangeArrowheads="1"/>
                  </p:cNvSpPr>
                  <p:nvPr/>
                </p:nvSpPr>
                <p:spPr bwMode="auto">
                  <a:xfrm>
                    <a:off x="490"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N</a:t>
                    </a:r>
                    <a:endParaRPr kumimoji="1" lang="en-US" altLang="zh-CN" sz="2400" b="0"/>
                  </a:p>
                </p:txBody>
              </p:sp>
              <p:sp>
                <p:nvSpPr>
                  <p:cNvPr id="750629" name="Rectangle 37">
                    <a:extLst>
                      <a:ext uri="{FF2B5EF4-FFF2-40B4-BE49-F238E27FC236}">
                        <a16:creationId xmlns:a16="http://schemas.microsoft.com/office/drawing/2014/main" id="{C476D2ED-8E64-4C7D-93AA-F74C6EFD5ABE}"/>
                      </a:ext>
                    </a:extLst>
                  </p:cNvPr>
                  <p:cNvSpPr>
                    <a:spLocks noChangeArrowheads="1"/>
                  </p:cNvSpPr>
                  <p:nvPr/>
                </p:nvSpPr>
                <p:spPr bwMode="auto">
                  <a:xfrm>
                    <a:off x="447"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30" name="Group 38">
                  <a:extLst>
                    <a:ext uri="{FF2B5EF4-FFF2-40B4-BE49-F238E27FC236}">
                      <a16:creationId xmlns:a16="http://schemas.microsoft.com/office/drawing/2014/main" id="{7423DFC6-6936-4E46-BC38-2794D163C24E}"/>
                    </a:ext>
                  </a:extLst>
                </p:cNvPr>
                <p:cNvGrpSpPr>
                  <a:grpSpLocks/>
                </p:cNvGrpSpPr>
                <p:nvPr/>
              </p:nvGrpSpPr>
              <p:grpSpPr bwMode="auto">
                <a:xfrm>
                  <a:off x="873" y="951"/>
                  <a:ext cx="426" cy="442"/>
                  <a:chOff x="873" y="951"/>
                  <a:chExt cx="426" cy="442"/>
                </a:xfrm>
              </p:grpSpPr>
              <p:sp>
                <p:nvSpPr>
                  <p:cNvPr id="750631" name="Rectangle 39">
                    <a:extLst>
                      <a:ext uri="{FF2B5EF4-FFF2-40B4-BE49-F238E27FC236}">
                        <a16:creationId xmlns:a16="http://schemas.microsoft.com/office/drawing/2014/main" id="{655BAFA8-29DB-4E98-A19E-EE2E6433E824}"/>
                      </a:ext>
                    </a:extLst>
                  </p:cNvPr>
                  <p:cNvSpPr>
                    <a:spLocks noChangeArrowheads="1"/>
                  </p:cNvSpPr>
                  <p:nvPr/>
                </p:nvSpPr>
                <p:spPr bwMode="auto">
                  <a:xfrm>
                    <a:off x="916"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Y</a:t>
                    </a:r>
                    <a:endParaRPr kumimoji="1" lang="en-US" altLang="zh-CN" sz="2400" b="0"/>
                  </a:p>
                </p:txBody>
              </p:sp>
              <p:sp>
                <p:nvSpPr>
                  <p:cNvPr id="750632" name="Rectangle 40">
                    <a:extLst>
                      <a:ext uri="{FF2B5EF4-FFF2-40B4-BE49-F238E27FC236}">
                        <a16:creationId xmlns:a16="http://schemas.microsoft.com/office/drawing/2014/main" id="{2CE335BB-908A-4055-94D5-66A8C1EEA99F}"/>
                      </a:ext>
                    </a:extLst>
                  </p:cNvPr>
                  <p:cNvSpPr>
                    <a:spLocks noChangeArrowheads="1"/>
                  </p:cNvSpPr>
                  <p:nvPr/>
                </p:nvSpPr>
                <p:spPr bwMode="auto">
                  <a:xfrm>
                    <a:off x="873"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33" name="Group 41">
                  <a:extLst>
                    <a:ext uri="{FF2B5EF4-FFF2-40B4-BE49-F238E27FC236}">
                      <a16:creationId xmlns:a16="http://schemas.microsoft.com/office/drawing/2014/main" id="{88ABE338-EFC4-4DD7-AE0F-40D2D7125AC1}"/>
                    </a:ext>
                  </a:extLst>
                </p:cNvPr>
                <p:cNvGrpSpPr>
                  <a:grpSpLocks/>
                </p:cNvGrpSpPr>
                <p:nvPr/>
              </p:nvGrpSpPr>
              <p:grpSpPr bwMode="auto">
                <a:xfrm>
                  <a:off x="1299" y="951"/>
                  <a:ext cx="428" cy="442"/>
                  <a:chOff x="1299" y="951"/>
                  <a:chExt cx="428" cy="442"/>
                </a:xfrm>
              </p:grpSpPr>
              <p:sp>
                <p:nvSpPr>
                  <p:cNvPr id="750634" name="Rectangle 42">
                    <a:extLst>
                      <a:ext uri="{FF2B5EF4-FFF2-40B4-BE49-F238E27FC236}">
                        <a16:creationId xmlns:a16="http://schemas.microsoft.com/office/drawing/2014/main" id="{09A262B7-86BE-4B53-AE15-F4CEBE9F5544}"/>
                      </a:ext>
                    </a:extLst>
                  </p:cNvPr>
                  <p:cNvSpPr>
                    <a:spLocks noChangeArrowheads="1"/>
                  </p:cNvSpPr>
                  <p:nvPr/>
                </p:nvSpPr>
                <p:spPr bwMode="auto">
                  <a:xfrm>
                    <a:off x="1342" y="951"/>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Y</a:t>
                    </a:r>
                    <a:endParaRPr kumimoji="1" lang="en-US" altLang="zh-CN" sz="2400" b="0"/>
                  </a:p>
                </p:txBody>
              </p:sp>
              <p:sp>
                <p:nvSpPr>
                  <p:cNvPr id="750635" name="Rectangle 43">
                    <a:extLst>
                      <a:ext uri="{FF2B5EF4-FFF2-40B4-BE49-F238E27FC236}">
                        <a16:creationId xmlns:a16="http://schemas.microsoft.com/office/drawing/2014/main" id="{21D3DDEB-D9C4-438B-9071-56B62F22C0E9}"/>
                      </a:ext>
                    </a:extLst>
                  </p:cNvPr>
                  <p:cNvSpPr>
                    <a:spLocks noChangeArrowheads="1"/>
                  </p:cNvSpPr>
                  <p:nvPr/>
                </p:nvSpPr>
                <p:spPr bwMode="auto">
                  <a:xfrm>
                    <a:off x="1299" y="951"/>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36" name="Group 44">
                  <a:extLst>
                    <a:ext uri="{FF2B5EF4-FFF2-40B4-BE49-F238E27FC236}">
                      <a16:creationId xmlns:a16="http://schemas.microsoft.com/office/drawing/2014/main" id="{F111D762-E605-4AA1-A4AF-F9A8F88DA249}"/>
                    </a:ext>
                  </a:extLst>
                </p:cNvPr>
                <p:cNvGrpSpPr>
                  <a:grpSpLocks/>
                </p:cNvGrpSpPr>
                <p:nvPr/>
              </p:nvGrpSpPr>
              <p:grpSpPr bwMode="auto">
                <a:xfrm>
                  <a:off x="0" y="1393"/>
                  <a:ext cx="447" cy="442"/>
                  <a:chOff x="0" y="1393"/>
                  <a:chExt cx="447" cy="442"/>
                </a:xfrm>
              </p:grpSpPr>
              <p:sp>
                <p:nvSpPr>
                  <p:cNvPr id="750637" name="Rectangle 45">
                    <a:extLst>
                      <a:ext uri="{FF2B5EF4-FFF2-40B4-BE49-F238E27FC236}">
                        <a16:creationId xmlns:a16="http://schemas.microsoft.com/office/drawing/2014/main" id="{E550EF33-9717-4289-8C9B-4876D9044381}"/>
                      </a:ext>
                    </a:extLst>
                  </p:cNvPr>
                  <p:cNvSpPr>
                    <a:spLocks noChangeArrowheads="1"/>
                  </p:cNvSpPr>
                  <p:nvPr/>
                </p:nvSpPr>
                <p:spPr bwMode="auto">
                  <a:xfrm>
                    <a:off x="43" y="1393"/>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a:t>
                    </a:r>
                    <a:endParaRPr kumimoji="1" lang="en-US" altLang="zh-CN" sz="3600" b="0"/>
                  </a:p>
                </p:txBody>
              </p:sp>
              <p:sp>
                <p:nvSpPr>
                  <p:cNvPr id="750638" name="Rectangle 46">
                    <a:extLst>
                      <a:ext uri="{FF2B5EF4-FFF2-40B4-BE49-F238E27FC236}">
                        <a16:creationId xmlns:a16="http://schemas.microsoft.com/office/drawing/2014/main" id="{4316A6DC-DFEB-4333-9055-414AE10B1C2B}"/>
                      </a:ext>
                    </a:extLst>
                  </p:cNvPr>
                  <p:cNvSpPr>
                    <a:spLocks noChangeArrowheads="1"/>
                  </p:cNvSpPr>
                  <p:nvPr/>
                </p:nvSpPr>
                <p:spPr bwMode="auto">
                  <a:xfrm>
                    <a:off x="0" y="1393"/>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39" name="Group 47">
                  <a:extLst>
                    <a:ext uri="{FF2B5EF4-FFF2-40B4-BE49-F238E27FC236}">
                      <a16:creationId xmlns:a16="http://schemas.microsoft.com/office/drawing/2014/main" id="{D8A1CE68-FEEE-456C-BB4D-5102E1FF56BF}"/>
                    </a:ext>
                  </a:extLst>
                </p:cNvPr>
                <p:cNvGrpSpPr>
                  <a:grpSpLocks/>
                </p:cNvGrpSpPr>
                <p:nvPr/>
              </p:nvGrpSpPr>
              <p:grpSpPr bwMode="auto">
                <a:xfrm>
                  <a:off x="447" y="1393"/>
                  <a:ext cx="426" cy="442"/>
                  <a:chOff x="447" y="1393"/>
                  <a:chExt cx="426" cy="442"/>
                </a:xfrm>
              </p:grpSpPr>
              <p:sp>
                <p:nvSpPr>
                  <p:cNvPr id="750640" name="Rectangle 48">
                    <a:extLst>
                      <a:ext uri="{FF2B5EF4-FFF2-40B4-BE49-F238E27FC236}">
                        <a16:creationId xmlns:a16="http://schemas.microsoft.com/office/drawing/2014/main" id="{84C67C70-4DFC-4990-8395-B86446C5FEAD}"/>
                      </a:ext>
                    </a:extLst>
                  </p:cNvPr>
                  <p:cNvSpPr>
                    <a:spLocks noChangeArrowheads="1"/>
                  </p:cNvSpPr>
                  <p:nvPr/>
                </p:nvSpPr>
                <p:spPr bwMode="auto">
                  <a:xfrm>
                    <a:off x="490"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Y</a:t>
                    </a:r>
                    <a:endParaRPr kumimoji="1" lang="en-US" altLang="zh-CN" sz="2400" b="0"/>
                  </a:p>
                </p:txBody>
              </p:sp>
              <p:sp>
                <p:nvSpPr>
                  <p:cNvPr id="750641" name="Rectangle 49">
                    <a:extLst>
                      <a:ext uri="{FF2B5EF4-FFF2-40B4-BE49-F238E27FC236}">
                        <a16:creationId xmlns:a16="http://schemas.microsoft.com/office/drawing/2014/main" id="{C7C6EEFE-7BCE-4DF8-BC4C-CFB788D765FC}"/>
                      </a:ext>
                    </a:extLst>
                  </p:cNvPr>
                  <p:cNvSpPr>
                    <a:spLocks noChangeArrowheads="1"/>
                  </p:cNvSpPr>
                  <p:nvPr/>
                </p:nvSpPr>
                <p:spPr bwMode="auto">
                  <a:xfrm>
                    <a:off x="447"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42" name="Group 50">
                  <a:extLst>
                    <a:ext uri="{FF2B5EF4-FFF2-40B4-BE49-F238E27FC236}">
                      <a16:creationId xmlns:a16="http://schemas.microsoft.com/office/drawing/2014/main" id="{AD811D97-84AC-407D-BE43-05538DC394D5}"/>
                    </a:ext>
                  </a:extLst>
                </p:cNvPr>
                <p:cNvGrpSpPr>
                  <a:grpSpLocks/>
                </p:cNvGrpSpPr>
                <p:nvPr/>
              </p:nvGrpSpPr>
              <p:grpSpPr bwMode="auto">
                <a:xfrm>
                  <a:off x="873" y="1393"/>
                  <a:ext cx="426" cy="442"/>
                  <a:chOff x="873" y="1393"/>
                  <a:chExt cx="426" cy="442"/>
                </a:xfrm>
              </p:grpSpPr>
              <p:sp>
                <p:nvSpPr>
                  <p:cNvPr id="750643" name="Rectangle 51">
                    <a:extLst>
                      <a:ext uri="{FF2B5EF4-FFF2-40B4-BE49-F238E27FC236}">
                        <a16:creationId xmlns:a16="http://schemas.microsoft.com/office/drawing/2014/main" id="{2E1D5E53-2921-4F30-B1A8-3A167B06FC5F}"/>
                      </a:ext>
                    </a:extLst>
                  </p:cNvPr>
                  <p:cNvSpPr>
                    <a:spLocks noChangeArrowheads="1"/>
                  </p:cNvSpPr>
                  <p:nvPr/>
                </p:nvSpPr>
                <p:spPr bwMode="auto">
                  <a:xfrm>
                    <a:off x="916"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Y</a:t>
                    </a:r>
                    <a:endParaRPr kumimoji="1" lang="en-US" altLang="zh-CN" sz="2400" b="0"/>
                  </a:p>
                </p:txBody>
              </p:sp>
              <p:sp>
                <p:nvSpPr>
                  <p:cNvPr id="750644" name="Rectangle 52">
                    <a:extLst>
                      <a:ext uri="{FF2B5EF4-FFF2-40B4-BE49-F238E27FC236}">
                        <a16:creationId xmlns:a16="http://schemas.microsoft.com/office/drawing/2014/main" id="{A67D6B50-442B-4877-A93B-EDC2888F8D54}"/>
                      </a:ext>
                    </a:extLst>
                  </p:cNvPr>
                  <p:cNvSpPr>
                    <a:spLocks noChangeArrowheads="1"/>
                  </p:cNvSpPr>
                  <p:nvPr/>
                </p:nvSpPr>
                <p:spPr bwMode="auto">
                  <a:xfrm>
                    <a:off x="873"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50645" name="Group 53">
                  <a:extLst>
                    <a:ext uri="{FF2B5EF4-FFF2-40B4-BE49-F238E27FC236}">
                      <a16:creationId xmlns:a16="http://schemas.microsoft.com/office/drawing/2014/main" id="{9E8D1B89-B36C-4943-9FD8-049D15F4A885}"/>
                    </a:ext>
                  </a:extLst>
                </p:cNvPr>
                <p:cNvGrpSpPr>
                  <a:grpSpLocks/>
                </p:cNvGrpSpPr>
                <p:nvPr/>
              </p:nvGrpSpPr>
              <p:grpSpPr bwMode="auto">
                <a:xfrm>
                  <a:off x="1299" y="1393"/>
                  <a:ext cx="428" cy="442"/>
                  <a:chOff x="1299" y="1393"/>
                  <a:chExt cx="428" cy="442"/>
                </a:xfrm>
              </p:grpSpPr>
              <p:sp>
                <p:nvSpPr>
                  <p:cNvPr id="750646" name="Rectangle 54">
                    <a:extLst>
                      <a:ext uri="{FF2B5EF4-FFF2-40B4-BE49-F238E27FC236}">
                        <a16:creationId xmlns:a16="http://schemas.microsoft.com/office/drawing/2014/main" id="{2AC597F2-A8BD-4408-BB46-D672020CABBE}"/>
                      </a:ext>
                    </a:extLst>
                  </p:cNvPr>
                  <p:cNvSpPr>
                    <a:spLocks noChangeArrowheads="1"/>
                  </p:cNvSpPr>
                  <p:nvPr/>
                </p:nvSpPr>
                <p:spPr bwMode="auto">
                  <a:xfrm>
                    <a:off x="1342" y="1393"/>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2400"/>
                      <a:t>Y</a:t>
                    </a:r>
                    <a:endParaRPr kumimoji="1" lang="en-US" altLang="zh-CN" sz="2400" b="0"/>
                  </a:p>
                </p:txBody>
              </p:sp>
              <p:sp>
                <p:nvSpPr>
                  <p:cNvPr id="750647" name="Rectangle 55">
                    <a:extLst>
                      <a:ext uri="{FF2B5EF4-FFF2-40B4-BE49-F238E27FC236}">
                        <a16:creationId xmlns:a16="http://schemas.microsoft.com/office/drawing/2014/main" id="{3092CBCA-4372-4B0A-ACA5-A0D6D90C9B23}"/>
                      </a:ext>
                    </a:extLst>
                  </p:cNvPr>
                  <p:cNvSpPr>
                    <a:spLocks noChangeArrowheads="1"/>
                  </p:cNvSpPr>
                  <p:nvPr/>
                </p:nvSpPr>
                <p:spPr bwMode="auto">
                  <a:xfrm>
                    <a:off x="1299" y="1393"/>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750648" name="Rectangle 56">
                <a:extLst>
                  <a:ext uri="{FF2B5EF4-FFF2-40B4-BE49-F238E27FC236}">
                    <a16:creationId xmlns:a16="http://schemas.microsoft.com/office/drawing/2014/main" id="{0B3838F5-9A2B-404D-A0B1-49E4DDE65F24}"/>
                  </a:ext>
                </a:extLst>
              </p:cNvPr>
              <p:cNvSpPr>
                <a:spLocks noChangeArrowheads="1"/>
              </p:cNvSpPr>
              <p:nvPr/>
            </p:nvSpPr>
            <p:spPr bwMode="auto">
              <a:xfrm>
                <a:off x="-3" y="-3"/>
                <a:ext cx="1733" cy="184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50649" name="Line 57">
              <a:extLst>
                <a:ext uri="{FF2B5EF4-FFF2-40B4-BE49-F238E27FC236}">
                  <a16:creationId xmlns:a16="http://schemas.microsoft.com/office/drawing/2014/main" id="{A0C27553-F7F9-4D26-A929-D78F7147EBC1}"/>
                </a:ext>
              </a:extLst>
            </p:cNvPr>
            <p:cNvSpPr>
              <a:spLocks noChangeShapeType="1"/>
            </p:cNvSpPr>
            <p:nvPr/>
          </p:nvSpPr>
          <p:spPr bwMode="auto">
            <a:xfrm>
              <a:off x="1152" y="1536"/>
              <a:ext cx="62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58" name="矩形 57">
            <a:extLst>
              <a:ext uri="{FF2B5EF4-FFF2-40B4-BE49-F238E27FC236}">
                <a16:creationId xmlns:a16="http://schemas.microsoft.com/office/drawing/2014/main" id="{ECF0D856-CBCD-4C56-B48A-D6E31C1F2C0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9" name="文本框 22">
            <a:extLst>
              <a:ext uri="{FF2B5EF4-FFF2-40B4-BE49-F238E27FC236}">
                <a16:creationId xmlns:a16="http://schemas.microsoft.com/office/drawing/2014/main" id="{1E374961-A3AF-4AD5-ADE6-4A76610CA5D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0" name="文本框 22">
            <a:extLst>
              <a:ext uri="{FF2B5EF4-FFF2-40B4-BE49-F238E27FC236}">
                <a16:creationId xmlns:a16="http://schemas.microsoft.com/office/drawing/2014/main" id="{3800547A-BB46-4879-BFB2-6D8753F7950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817632980"/>
      </p:ext>
    </p:extLst>
  </p:cSld>
  <p:clrMapOvr>
    <a:masterClrMapping/>
  </p:clrMapOvr>
  <p:transition>
    <p:wipe/>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a:extLst>
              <a:ext uri="{FF2B5EF4-FFF2-40B4-BE49-F238E27FC236}">
                <a16:creationId xmlns:a16="http://schemas.microsoft.com/office/drawing/2014/main" id="{C406E414-E895-4FF6-8B91-36F9D5290B30}"/>
              </a:ext>
            </a:extLst>
          </p:cNvPr>
          <p:cNvSpPr>
            <a:spLocks noGrp="1" noChangeArrowheads="1"/>
          </p:cNvSpPr>
          <p:nvPr>
            <p:ph type="title"/>
          </p:nvPr>
        </p:nvSpPr>
        <p:spPr/>
        <p:txBody>
          <a:bodyPr/>
          <a:lstStyle/>
          <a:p>
            <a:r>
              <a:rPr lang="en-US" altLang="zh-CN"/>
              <a:t>5.5.3 </a:t>
            </a:r>
            <a:r>
              <a:rPr lang="zh-CN" altLang="en-US"/>
              <a:t>封锁</a:t>
            </a:r>
          </a:p>
        </p:txBody>
      </p:sp>
      <p:sp>
        <p:nvSpPr>
          <p:cNvPr id="751619" name="Rectangle 3">
            <a:extLst>
              <a:ext uri="{FF2B5EF4-FFF2-40B4-BE49-F238E27FC236}">
                <a16:creationId xmlns:a16="http://schemas.microsoft.com/office/drawing/2014/main" id="{A051743D-524F-45F8-A135-ACDB5E30C96C}"/>
              </a:ext>
            </a:extLst>
          </p:cNvPr>
          <p:cNvSpPr>
            <a:spLocks noGrp="1" noChangeArrowheads="1"/>
          </p:cNvSpPr>
          <p:nvPr>
            <p:ph type="body" idx="1"/>
          </p:nvPr>
        </p:nvSpPr>
        <p:spPr/>
        <p:txBody>
          <a:bodyPr/>
          <a:lstStyle/>
          <a:p>
            <a:r>
              <a:rPr lang="en-US" altLang="zh-CN"/>
              <a:t>5.3.3.1 </a:t>
            </a:r>
            <a:r>
              <a:rPr lang="zh-CN" altLang="en-US"/>
              <a:t>封锁类型</a:t>
            </a:r>
          </a:p>
          <a:p>
            <a:r>
              <a:rPr lang="en-US" altLang="zh-CN">
                <a:solidFill>
                  <a:schemeClr val="accent2"/>
                </a:solidFill>
              </a:rPr>
              <a:t>5.3.3.2 </a:t>
            </a:r>
            <a:r>
              <a:rPr lang="zh-CN" altLang="en-US">
                <a:solidFill>
                  <a:schemeClr val="accent2"/>
                </a:solidFill>
              </a:rPr>
              <a:t>封锁粒度</a:t>
            </a:r>
          </a:p>
          <a:p>
            <a:r>
              <a:rPr lang="en-US" altLang="zh-CN"/>
              <a:t>5.3.3.3 </a:t>
            </a:r>
            <a:r>
              <a:rPr lang="zh-CN" altLang="en-US"/>
              <a:t>封锁协议</a:t>
            </a:r>
          </a:p>
        </p:txBody>
      </p:sp>
      <p:sp>
        <p:nvSpPr>
          <p:cNvPr id="4" name="矩形 3">
            <a:extLst>
              <a:ext uri="{FF2B5EF4-FFF2-40B4-BE49-F238E27FC236}">
                <a16:creationId xmlns:a16="http://schemas.microsoft.com/office/drawing/2014/main" id="{80B49509-145B-431F-BEB7-1E357B11799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498335F-98A3-4068-A219-B018B55B228B}"/>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D479B563-A071-4123-98CC-590058E791C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783201968"/>
      </p:ext>
    </p:extLst>
  </p:cSld>
  <p:clrMapOvr>
    <a:masterClrMapping/>
  </p:clrMapOvr>
  <p:transition>
    <p:wip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79B3B780-0A94-49A5-8C56-2F98DD72F5FD}"/>
              </a:ext>
            </a:extLst>
          </p:cNvPr>
          <p:cNvSpPr>
            <a:spLocks noGrp="1" noChangeArrowheads="1"/>
          </p:cNvSpPr>
          <p:nvPr>
            <p:ph type="title"/>
          </p:nvPr>
        </p:nvSpPr>
        <p:spPr/>
        <p:txBody>
          <a:bodyPr/>
          <a:lstStyle/>
          <a:p>
            <a:r>
              <a:rPr lang="en-US" altLang="zh-CN"/>
              <a:t>5.3.3.2 </a:t>
            </a:r>
            <a:r>
              <a:rPr lang="zh-CN" altLang="en-US"/>
              <a:t>封锁粒度</a:t>
            </a:r>
          </a:p>
        </p:txBody>
      </p:sp>
      <p:sp>
        <p:nvSpPr>
          <p:cNvPr id="752643" name="Rectangle 3">
            <a:extLst>
              <a:ext uri="{FF2B5EF4-FFF2-40B4-BE49-F238E27FC236}">
                <a16:creationId xmlns:a16="http://schemas.microsoft.com/office/drawing/2014/main" id="{F75B97CD-98CC-47A3-87D0-6B377FE6725E}"/>
              </a:ext>
            </a:extLst>
          </p:cNvPr>
          <p:cNvSpPr>
            <a:spLocks noGrp="1" noChangeArrowheads="1"/>
          </p:cNvSpPr>
          <p:nvPr>
            <p:ph type="body" idx="1"/>
          </p:nvPr>
        </p:nvSpPr>
        <p:spPr/>
        <p:txBody>
          <a:bodyPr/>
          <a:lstStyle/>
          <a:p>
            <a:r>
              <a:rPr lang="en-US" altLang="zh-CN" sz="2800"/>
              <a:t>X</a:t>
            </a:r>
            <a:r>
              <a:rPr lang="zh-CN" altLang="en-US" sz="2800"/>
              <a:t>锁和</a:t>
            </a:r>
            <a:r>
              <a:rPr lang="en-US" altLang="zh-CN" sz="2800"/>
              <a:t>S</a:t>
            </a:r>
            <a:r>
              <a:rPr lang="zh-CN" altLang="en-US" sz="2800"/>
              <a:t>锁都是加在某一个数据对象上的。</a:t>
            </a:r>
          </a:p>
          <a:p>
            <a:endParaRPr lang="zh-CN" altLang="en-US" sz="2800"/>
          </a:p>
          <a:p>
            <a:r>
              <a:rPr lang="zh-CN" altLang="en-US" sz="2800"/>
              <a:t>封锁的对象可以是逻辑单元，也可以是物理单元。</a:t>
            </a:r>
          </a:p>
          <a:p>
            <a:pPr lvl="4">
              <a:buFontTx/>
              <a:buNone/>
            </a:pPr>
            <a:r>
              <a:rPr lang="zh-CN" altLang="en-US" sz="1800"/>
              <a:t>    </a:t>
            </a:r>
          </a:p>
          <a:p>
            <a:pPr>
              <a:buFont typeface="Monotype Sorts" pitchFamily="2" charset="2"/>
              <a:buNone/>
            </a:pPr>
            <a:r>
              <a:rPr lang="zh-CN" altLang="en-US" sz="2800"/>
              <a:t>     例：在关系数据库中，封锁对象可以是：</a:t>
            </a:r>
            <a:endParaRPr lang="zh-CN" altLang="en-US"/>
          </a:p>
          <a:p>
            <a:pPr lvl="1"/>
            <a:r>
              <a:rPr lang="zh-CN" altLang="en-US"/>
              <a:t>逻辑单元</a:t>
            </a:r>
            <a:r>
              <a:rPr lang="en-US" altLang="zh-CN"/>
              <a:t>: </a:t>
            </a:r>
            <a:r>
              <a:rPr lang="zh-CN" altLang="en-US"/>
              <a:t>属性值、属性值集合、元组、关系、索引项、整个索引、整个数据库等</a:t>
            </a:r>
          </a:p>
          <a:p>
            <a:pPr lvl="1"/>
            <a:r>
              <a:rPr lang="zh-CN" altLang="en-US"/>
              <a:t>物理单元：页（数据页或索引页）、块等</a:t>
            </a:r>
          </a:p>
        </p:txBody>
      </p:sp>
      <p:sp>
        <p:nvSpPr>
          <p:cNvPr id="4" name="矩形 3">
            <a:extLst>
              <a:ext uri="{FF2B5EF4-FFF2-40B4-BE49-F238E27FC236}">
                <a16:creationId xmlns:a16="http://schemas.microsoft.com/office/drawing/2014/main" id="{60365518-1329-46CF-A53F-E5810276FD8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52D402F-E348-401A-9744-06BA20668EC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06200742-F0E0-46A4-AEAC-87D2F2D5656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490166763"/>
      </p:ext>
    </p:extLst>
  </p:cSld>
  <p:clrMapOvr>
    <a:masterClrMapping/>
  </p:clrMapOvr>
  <p:transition>
    <p:wip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a:extLst>
              <a:ext uri="{FF2B5EF4-FFF2-40B4-BE49-F238E27FC236}">
                <a16:creationId xmlns:a16="http://schemas.microsoft.com/office/drawing/2014/main" id="{FFB77A7F-EF7D-4CA5-9E8F-637CCA4F5428}"/>
              </a:ext>
            </a:extLst>
          </p:cNvPr>
          <p:cNvSpPr>
            <a:spLocks noGrp="1" noChangeArrowheads="1"/>
          </p:cNvSpPr>
          <p:nvPr>
            <p:ph type="title"/>
          </p:nvPr>
        </p:nvSpPr>
        <p:spPr/>
        <p:txBody>
          <a:bodyPr/>
          <a:lstStyle/>
          <a:p>
            <a:r>
              <a:rPr lang="zh-CN" altLang="en-US"/>
              <a:t>封锁粒度（续）</a:t>
            </a:r>
          </a:p>
        </p:txBody>
      </p:sp>
      <p:sp>
        <p:nvSpPr>
          <p:cNvPr id="753667" name="Rectangle 3">
            <a:extLst>
              <a:ext uri="{FF2B5EF4-FFF2-40B4-BE49-F238E27FC236}">
                <a16:creationId xmlns:a16="http://schemas.microsoft.com/office/drawing/2014/main" id="{F543F421-1E15-4514-BDA9-BC594CF0784D}"/>
              </a:ext>
            </a:extLst>
          </p:cNvPr>
          <p:cNvSpPr>
            <a:spLocks noGrp="1" noChangeArrowheads="1"/>
          </p:cNvSpPr>
          <p:nvPr>
            <p:ph type="body" idx="1"/>
          </p:nvPr>
        </p:nvSpPr>
        <p:spPr/>
        <p:txBody>
          <a:bodyPr/>
          <a:lstStyle/>
          <a:p>
            <a:pPr>
              <a:lnSpc>
                <a:spcPct val="90000"/>
              </a:lnSpc>
            </a:pPr>
            <a:r>
              <a:rPr lang="zh-CN" altLang="en-US" sz="2800"/>
              <a:t>封锁对象可以很大也可以很小</a:t>
            </a:r>
          </a:p>
          <a:p>
            <a:pPr>
              <a:lnSpc>
                <a:spcPct val="90000"/>
              </a:lnSpc>
              <a:buFont typeface="Monotype Sorts" pitchFamily="2" charset="2"/>
              <a:buNone/>
            </a:pPr>
            <a:r>
              <a:rPr lang="zh-CN" altLang="en-US" sz="2800"/>
              <a:t>    例： 对整个数据库加锁</a:t>
            </a:r>
          </a:p>
          <a:p>
            <a:pPr>
              <a:lnSpc>
                <a:spcPct val="90000"/>
              </a:lnSpc>
              <a:buFont typeface="Monotype Sorts" pitchFamily="2" charset="2"/>
              <a:buNone/>
            </a:pPr>
            <a:r>
              <a:rPr lang="zh-CN" altLang="en-US" sz="2800"/>
              <a:t>             对某个属性值加锁</a:t>
            </a:r>
          </a:p>
          <a:p>
            <a:pPr>
              <a:lnSpc>
                <a:spcPct val="90000"/>
              </a:lnSpc>
              <a:buFont typeface="Monotype Sorts" pitchFamily="2" charset="2"/>
              <a:buNone/>
            </a:pPr>
            <a:endParaRPr lang="zh-CN" altLang="en-US" sz="2800"/>
          </a:p>
          <a:p>
            <a:pPr>
              <a:lnSpc>
                <a:spcPct val="90000"/>
              </a:lnSpc>
            </a:pPr>
            <a:r>
              <a:rPr lang="zh-CN" altLang="en-US" sz="2800"/>
              <a:t>封锁对象的大小称为封锁的粒度</a:t>
            </a:r>
            <a:r>
              <a:rPr lang="en-US" altLang="zh-CN" sz="2800"/>
              <a:t>(Granularity)</a:t>
            </a:r>
          </a:p>
          <a:p>
            <a:pPr>
              <a:lnSpc>
                <a:spcPct val="90000"/>
              </a:lnSpc>
            </a:pPr>
            <a:endParaRPr lang="en-US" altLang="zh-CN" sz="2800"/>
          </a:p>
          <a:p>
            <a:pPr>
              <a:lnSpc>
                <a:spcPct val="90000"/>
              </a:lnSpc>
              <a:buFont typeface="Monotype Sorts" pitchFamily="2" charset="2"/>
              <a:buNone/>
            </a:pPr>
            <a:endParaRPr lang="en-US" altLang="zh-CN"/>
          </a:p>
        </p:txBody>
      </p:sp>
      <p:sp>
        <p:nvSpPr>
          <p:cNvPr id="4" name="矩形 3">
            <a:extLst>
              <a:ext uri="{FF2B5EF4-FFF2-40B4-BE49-F238E27FC236}">
                <a16:creationId xmlns:a16="http://schemas.microsoft.com/office/drawing/2014/main" id="{E462B22F-2607-4F8D-AC49-4E30192F545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DCC1586-AD50-4688-9C89-2C01C6E8979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7C4C1851-8155-40D9-B8AD-BBE9D708E85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862802802"/>
      </p:ext>
    </p:extLst>
  </p:cSld>
  <p:clrMapOvr>
    <a:masterClrMapping/>
  </p:clrMapOvr>
  <p:transition>
    <p:wip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a:extLst>
              <a:ext uri="{FF2B5EF4-FFF2-40B4-BE49-F238E27FC236}">
                <a16:creationId xmlns:a16="http://schemas.microsoft.com/office/drawing/2014/main" id="{FCFFABCB-5ABD-41A9-913A-F4006DBA3412}"/>
              </a:ext>
            </a:extLst>
          </p:cNvPr>
          <p:cNvSpPr>
            <a:spLocks noGrp="1" noChangeArrowheads="1"/>
          </p:cNvSpPr>
          <p:nvPr>
            <p:ph type="title"/>
          </p:nvPr>
        </p:nvSpPr>
        <p:spPr/>
        <p:txBody>
          <a:bodyPr/>
          <a:lstStyle/>
          <a:p>
            <a:r>
              <a:rPr lang="zh-CN" altLang="en-US"/>
              <a:t>封锁粒度（续）</a:t>
            </a:r>
          </a:p>
        </p:txBody>
      </p:sp>
      <p:sp>
        <p:nvSpPr>
          <p:cNvPr id="754691" name="Rectangle 3">
            <a:extLst>
              <a:ext uri="{FF2B5EF4-FFF2-40B4-BE49-F238E27FC236}">
                <a16:creationId xmlns:a16="http://schemas.microsoft.com/office/drawing/2014/main" id="{96E269DB-5F19-471C-AFEC-A3CC458CC1CA}"/>
              </a:ext>
            </a:extLst>
          </p:cNvPr>
          <p:cNvSpPr>
            <a:spLocks noGrp="1" noChangeArrowheads="1"/>
          </p:cNvSpPr>
          <p:nvPr>
            <p:ph type="body" idx="1"/>
          </p:nvPr>
        </p:nvSpPr>
        <p:spPr/>
        <p:txBody>
          <a:bodyPr/>
          <a:lstStyle/>
          <a:p>
            <a:pPr>
              <a:lnSpc>
                <a:spcPct val="90000"/>
              </a:lnSpc>
            </a:pPr>
            <a:r>
              <a:rPr lang="zh-CN" altLang="en-US" sz="2800"/>
              <a:t>封锁粒度与系统的并发度和并发控制的开销密切相关。</a:t>
            </a:r>
          </a:p>
          <a:p>
            <a:pPr lvl="1">
              <a:lnSpc>
                <a:spcPct val="90000"/>
              </a:lnSpc>
            </a:pPr>
            <a:r>
              <a:rPr lang="zh-CN" altLang="en-US"/>
              <a:t>封锁的粒度越大，系统中能够被封锁的对象就越少，并发度也就越小，但同时系统开销也越小；</a:t>
            </a:r>
          </a:p>
          <a:p>
            <a:pPr lvl="1">
              <a:lnSpc>
                <a:spcPct val="90000"/>
              </a:lnSpc>
            </a:pPr>
            <a:r>
              <a:rPr lang="zh-CN" altLang="en-US"/>
              <a:t>封锁的粒度越小，并发度越高，但系统开销也就越大。</a:t>
            </a:r>
          </a:p>
          <a:p>
            <a:pPr lvl="1">
              <a:lnSpc>
                <a:spcPct val="90000"/>
              </a:lnSpc>
            </a:pPr>
            <a:endParaRPr lang="zh-CN" altLang="en-US" sz="2400"/>
          </a:p>
          <a:p>
            <a:pPr>
              <a:lnSpc>
                <a:spcPct val="90000"/>
              </a:lnSpc>
            </a:pPr>
            <a:r>
              <a:rPr lang="zh-CN" altLang="en-US" sz="2800"/>
              <a:t>选择封锁粒度时必须同时考虑封锁机构和并发度两个因素，对系统开销与并发度进行权衡，以求得最优的效果。</a:t>
            </a:r>
          </a:p>
        </p:txBody>
      </p:sp>
      <p:sp>
        <p:nvSpPr>
          <p:cNvPr id="4" name="矩形 3">
            <a:extLst>
              <a:ext uri="{FF2B5EF4-FFF2-40B4-BE49-F238E27FC236}">
                <a16:creationId xmlns:a16="http://schemas.microsoft.com/office/drawing/2014/main" id="{F9648B5A-737E-4CFA-B564-E412793B10A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86E1067-4095-4BD9-9CB9-FD80B59D19A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9E33AAF7-0B68-4A17-9C6A-6EAEA00D48C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475735215"/>
      </p:ext>
    </p:extLst>
  </p:cSld>
  <p:clrMapOvr>
    <a:masterClrMapping/>
  </p:clrMapOvr>
  <p:transition>
    <p:wip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4B24FDA2-0BD4-4485-9FC4-234BA56D751F}"/>
              </a:ext>
            </a:extLst>
          </p:cNvPr>
          <p:cNvSpPr>
            <a:spLocks noGrp="1" noChangeArrowheads="1"/>
          </p:cNvSpPr>
          <p:nvPr>
            <p:ph type="title"/>
          </p:nvPr>
        </p:nvSpPr>
        <p:spPr/>
        <p:txBody>
          <a:bodyPr/>
          <a:lstStyle/>
          <a:p>
            <a:r>
              <a:rPr lang="zh-CN" altLang="en-US"/>
              <a:t>封锁粒度（续）</a:t>
            </a:r>
          </a:p>
        </p:txBody>
      </p:sp>
      <p:sp>
        <p:nvSpPr>
          <p:cNvPr id="755715" name="Rectangle 3">
            <a:extLst>
              <a:ext uri="{FF2B5EF4-FFF2-40B4-BE49-F238E27FC236}">
                <a16:creationId xmlns:a16="http://schemas.microsoft.com/office/drawing/2014/main" id="{D6872F45-DA13-4566-895B-6D52E1F585FF}"/>
              </a:ext>
            </a:extLst>
          </p:cNvPr>
          <p:cNvSpPr>
            <a:spLocks noGrp="1" noChangeArrowheads="1"/>
          </p:cNvSpPr>
          <p:nvPr>
            <p:ph type="body" idx="1"/>
          </p:nvPr>
        </p:nvSpPr>
        <p:spPr/>
        <p:txBody>
          <a:bodyPr/>
          <a:lstStyle/>
          <a:p>
            <a:r>
              <a:rPr lang="zh-CN" altLang="en-US" sz="3600"/>
              <a:t>一般原则</a:t>
            </a:r>
          </a:p>
          <a:p>
            <a:pPr lvl="1"/>
            <a:r>
              <a:rPr lang="zh-CN" altLang="en-US"/>
              <a:t>需要处理大量元组的用户事务：以关系为封锁单元；</a:t>
            </a:r>
          </a:p>
          <a:p>
            <a:pPr lvl="1"/>
            <a:r>
              <a:rPr lang="zh-CN" altLang="en-US"/>
              <a:t>需要处理多个关系的大量元组的用户事务：以数据库为封锁单位；</a:t>
            </a:r>
          </a:p>
          <a:p>
            <a:pPr lvl="1"/>
            <a:r>
              <a:rPr lang="zh-CN" altLang="en-US"/>
              <a:t>只处理少量元组的用户事务：以元组为封锁单位</a:t>
            </a:r>
          </a:p>
        </p:txBody>
      </p:sp>
      <p:sp>
        <p:nvSpPr>
          <p:cNvPr id="4" name="矩形 3">
            <a:extLst>
              <a:ext uri="{FF2B5EF4-FFF2-40B4-BE49-F238E27FC236}">
                <a16:creationId xmlns:a16="http://schemas.microsoft.com/office/drawing/2014/main" id="{C30BB614-411F-4848-9C25-708A4C4B88D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A8A5724-D65B-45DC-8B9D-15BC01F42EC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78678D45-3E2B-4E86-B635-B0BF6DA8BE7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878488065"/>
      </p:ext>
    </p:extLst>
  </p:cSld>
  <p:clrMapOvr>
    <a:masterClrMapping/>
  </p:clrMapOvr>
  <p:transition>
    <p:wip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a:extLst>
              <a:ext uri="{FF2B5EF4-FFF2-40B4-BE49-F238E27FC236}">
                <a16:creationId xmlns:a16="http://schemas.microsoft.com/office/drawing/2014/main" id="{0FB5931B-B552-48E4-B061-960BC9679C55}"/>
              </a:ext>
            </a:extLst>
          </p:cNvPr>
          <p:cNvSpPr>
            <a:spLocks noGrp="1" noChangeArrowheads="1"/>
          </p:cNvSpPr>
          <p:nvPr>
            <p:ph type="title"/>
          </p:nvPr>
        </p:nvSpPr>
        <p:spPr/>
        <p:txBody>
          <a:bodyPr/>
          <a:lstStyle/>
          <a:p>
            <a:r>
              <a:rPr lang="en-US" altLang="zh-CN"/>
              <a:t>5.5.3 </a:t>
            </a:r>
            <a:r>
              <a:rPr lang="zh-CN" altLang="en-US"/>
              <a:t>封锁</a:t>
            </a:r>
          </a:p>
        </p:txBody>
      </p:sp>
      <p:sp>
        <p:nvSpPr>
          <p:cNvPr id="756739" name="Rectangle 3">
            <a:extLst>
              <a:ext uri="{FF2B5EF4-FFF2-40B4-BE49-F238E27FC236}">
                <a16:creationId xmlns:a16="http://schemas.microsoft.com/office/drawing/2014/main" id="{480B5591-7AEF-4EB1-BE9E-FF17D1553094}"/>
              </a:ext>
            </a:extLst>
          </p:cNvPr>
          <p:cNvSpPr>
            <a:spLocks noGrp="1" noChangeArrowheads="1"/>
          </p:cNvSpPr>
          <p:nvPr>
            <p:ph type="body" idx="1"/>
          </p:nvPr>
        </p:nvSpPr>
        <p:spPr/>
        <p:txBody>
          <a:bodyPr/>
          <a:lstStyle/>
          <a:p>
            <a:r>
              <a:rPr lang="en-US" altLang="zh-CN"/>
              <a:t>5.3.3.1 </a:t>
            </a:r>
            <a:r>
              <a:rPr lang="zh-CN" altLang="en-US"/>
              <a:t>封锁类型</a:t>
            </a:r>
          </a:p>
          <a:p>
            <a:r>
              <a:rPr lang="en-US" altLang="zh-CN"/>
              <a:t>5.3.3.2 </a:t>
            </a:r>
            <a:r>
              <a:rPr lang="zh-CN" altLang="en-US"/>
              <a:t>封锁粒度</a:t>
            </a:r>
          </a:p>
          <a:p>
            <a:r>
              <a:rPr lang="en-US" altLang="zh-CN">
                <a:solidFill>
                  <a:schemeClr val="accent2"/>
                </a:solidFill>
              </a:rPr>
              <a:t>5.3.3.3 </a:t>
            </a:r>
            <a:r>
              <a:rPr lang="zh-CN" altLang="en-US">
                <a:solidFill>
                  <a:schemeClr val="accent2"/>
                </a:solidFill>
              </a:rPr>
              <a:t>封锁协议</a:t>
            </a:r>
          </a:p>
        </p:txBody>
      </p:sp>
      <p:sp>
        <p:nvSpPr>
          <p:cNvPr id="4" name="矩形 3">
            <a:extLst>
              <a:ext uri="{FF2B5EF4-FFF2-40B4-BE49-F238E27FC236}">
                <a16:creationId xmlns:a16="http://schemas.microsoft.com/office/drawing/2014/main" id="{BE065DFC-E98F-432A-B7C1-769BDD956FF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008439F-2276-4BEA-B790-9960147BC0E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ADECD381-3DA6-4E1A-9D8E-CF181E2E67A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98118379"/>
      </p:ext>
    </p:extLst>
  </p:cSld>
  <p:clrMapOvr>
    <a:masterClrMapping/>
  </p:clrMapOvr>
  <p:transition>
    <p:wip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a:extLst>
              <a:ext uri="{FF2B5EF4-FFF2-40B4-BE49-F238E27FC236}">
                <a16:creationId xmlns:a16="http://schemas.microsoft.com/office/drawing/2014/main" id="{3581565B-150D-4B0C-A7FD-1842A8703CE0}"/>
              </a:ext>
            </a:extLst>
          </p:cNvPr>
          <p:cNvSpPr>
            <a:spLocks noGrp="1" noChangeArrowheads="1"/>
          </p:cNvSpPr>
          <p:nvPr>
            <p:ph type="title"/>
          </p:nvPr>
        </p:nvSpPr>
        <p:spPr/>
        <p:txBody>
          <a:bodyPr/>
          <a:lstStyle/>
          <a:p>
            <a:r>
              <a:rPr lang="en-US" altLang="zh-CN"/>
              <a:t>5.3.3.3  </a:t>
            </a:r>
            <a:r>
              <a:rPr lang="zh-CN" altLang="en-US"/>
              <a:t>封锁协议</a:t>
            </a:r>
          </a:p>
        </p:txBody>
      </p:sp>
      <p:sp>
        <p:nvSpPr>
          <p:cNvPr id="757763" name="Rectangle 3">
            <a:extLst>
              <a:ext uri="{FF2B5EF4-FFF2-40B4-BE49-F238E27FC236}">
                <a16:creationId xmlns:a16="http://schemas.microsoft.com/office/drawing/2014/main" id="{283EDD5E-6A9F-486B-B99E-8D9EA5618006}"/>
              </a:ext>
            </a:extLst>
          </p:cNvPr>
          <p:cNvSpPr>
            <a:spLocks noGrp="1" noChangeArrowheads="1"/>
          </p:cNvSpPr>
          <p:nvPr>
            <p:ph type="body" idx="1"/>
          </p:nvPr>
        </p:nvSpPr>
        <p:spPr/>
        <p:txBody>
          <a:bodyPr/>
          <a:lstStyle/>
          <a:p>
            <a:r>
              <a:rPr lang="zh-CN" altLang="en-US"/>
              <a:t>什么是封锁协议</a:t>
            </a:r>
            <a:endParaRPr lang="zh-CN" altLang="en-US" sz="2800"/>
          </a:p>
          <a:p>
            <a:pPr lvl="1">
              <a:lnSpc>
                <a:spcPct val="120000"/>
              </a:lnSpc>
            </a:pPr>
            <a:r>
              <a:rPr lang="zh-CN" altLang="en-US" sz="2400"/>
              <a:t>在运用</a:t>
            </a:r>
            <a:r>
              <a:rPr lang="en-US" altLang="zh-CN" sz="2400"/>
              <a:t>X</a:t>
            </a:r>
            <a:r>
              <a:rPr lang="zh-CN" altLang="en-US" sz="2400"/>
              <a:t>锁和</a:t>
            </a:r>
            <a:r>
              <a:rPr lang="en-US" altLang="zh-CN" sz="2400"/>
              <a:t>S</a:t>
            </a:r>
            <a:r>
              <a:rPr lang="zh-CN" altLang="en-US" sz="2400"/>
              <a:t>锁对数据对象加锁时，需要约定一些规则，这些规则为封锁协议（</a:t>
            </a:r>
            <a:r>
              <a:rPr lang="en-US" altLang="zh-CN" sz="2400"/>
              <a:t>Locking Protocol</a:t>
            </a:r>
            <a:r>
              <a:rPr lang="zh-CN" altLang="en-US" sz="2400"/>
              <a:t>）。 </a:t>
            </a:r>
            <a:endParaRPr lang="zh-CN" altLang="en-US" sz="3200"/>
          </a:p>
          <a:p>
            <a:pPr lvl="2">
              <a:spcBef>
                <a:spcPct val="15000"/>
              </a:spcBef>
            </a:pPr>
            <a:r>
              <a:rPr lang="zh-CN" altLang="en-US" sz="2800"/>
              <a:t>何时申请</a:t>
            </a:r>
            <a:r>
              <a:rPr lang="en-US" altLang="zh-CN" sz="2800"/>
              <a:t>X</a:t>
            </a:r>
            <a:r>
              <a:rPr lang="zh-CN" altLang="en-US" sz="2800"/>
              <a:t>锁或</a:t>
            </a:r>
            <a:r>
              <a:rPr lang="en-US" altLang="zh-CN" sz="2800"/>
              <a:t>S</a:t>
            </a:r>
            <a:r>
              <a:rPr lang="zh-CN" altLang="en-US" sz="2800"/>
              <a:t>锁</a:t>
            </a:r>
          </a:p>
          <a:p>
            <a:pPr lvl="2">
              <a:spcBef>
                <a:spcPct val="15000"/>
              </a:spcBef>
            </a:pPr>
            <a:r>
              <a:rPr lang="zh-CN" altLang="en-US" sz="2800"/>
              <a:t>持锁时间</a:t>
            </a:r>
          </a:p>
          <a:p>
            <a:pPr lvl="2">
              <a:spcBef>
                <a:spcPct val="15000"/>
              </a:spcBef>
            </a:pPr>
            <a:r>
              <a:rPr lang="zh-CN" altLang="en-US" sz="2800"/>
              <a:t>何时释放</a:t>
            </a:r>
          </a:p>
          <a:p>
            <a:pPr lvl="1">
              <a:lnSpc>
                <a:spcPct val="120000"/>
              </a:lnSpc>
              <a:spcBef>
                <a:spcPct val="35000"/>
              </a:spcBef>
            </a:pPr>
            <a:r>
              <a:rPr lang="zh-CN" altLang="en-US" sz="2400"/>
              <a:t>对封锁方式规定不同的规则，就形成了各种不同的封锁协议，它们分别在不同的程度上为并发操作的正确调度提供一定的保证。</a:t>
            </a:r>
          </a:p>
        </p:txBody>
      </p:sp>
      <p:sp>
        <p:nvSpPr>
          <p:cNvPr id="4" name="矩形 3">
            <a:extLst>
              <a:ext uri="{FF2B5EF4-FFF2-40B4-BE49-F238E27FC236}">
                <a16:creationId xmlns:a16="http://schemas.microsoft.com/office/drawing/2014/main" id="{62C00F9B-429F-4430-9392-EA2919F7D20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2C9D06D-AD94-4627-A240-4B0E05F8CD8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67EB7787-A04B-4F71-90EB-CEC4C5FD392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723041721"/>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5E56A6CC-1422-44D9-8AA2-5667D18068E6}"/>
              </a:ext>
            </a:extLst>
          </p:cNvPr>
          <p:cNvSpPr>
            <a:spLocks noGrp="1" noChangeArrowheads="1"/>
          </p:cNvSpPr>
          <p:nvPr>
            <p:ph type="title"/>
          </p:nvPr>
        </p:nvSpPr>
        <p:spPr/>
        <p:txBody>
          <a:bodyPr/>
          <a:lstStyle/>
          <a:p>
            <a:r>
              <a:rPr lang="zh-CN" altLang="en-US"/>
              <a:t>存取控制（续）</a:t>
            </a:r>
          </a:p>
        </p:txBody>
      </p:sp>
      <p:sp>
        <p:nvSpPr>
          <p:cNvPr id="490499" name="Rectangle 3">
            <a:extLst>
              <a:ext uri="{FF2B5EF4-FFF2-40B4-BE49-F238E27FC236}">
                <a16:creationId xmlns:a16="http://schemas.microsoft.com/office/drawing/2014/main" id="{14417CE8-925D-4854-BCE7-4D438BA44702}"/>
              </a:ext>
            </a:extLst>
          </p:cNvPr>
          <p:cNvSpPr>
            <a:spLocks noGrp="1" noChangeArrowheads="1"/>
          </p:cNvSpPr>
          <p:nvPr>
            <p:ph type="body" idx="1"/>
          </p:nvPr>
        </p:nvSpPr>
        <p:spPr/>
        <p:txBody>
          <a:bodyPr/>
          <a:lstStyle/>
          <a:p>
            <a:pPr lvl="1">
              <a:lnSpc>
                <a:spcPct val="130000"/>
              </a:lnSpc>
            </a:pPr>
            <a:r>
              <a:rPr lang="zh-CN" altLang="en-US"/>
              <a:t>定义存取权限</a:t>
            </a:r>
          </a:p>
          <a:p>
            <a:pPr lvl="2">
              <a:lnSpc>
                <a:spcPct val="130000"/>
              </a:lnSpc>
            </a:pPr>
            <a:r>
              <a:rPr lang="zh-CN" altLang="en-US" sz="2800"/>
              <a:t>定义一个用户可以在哪些数据对象上进行哪些类型的操作</a:t>
            </a:r>
          </a:p>
          <a:p>
            <a:pPr lvl="2">
              <a:lnSpc>
                <a:spcPct val="130000"/>
              </a:lnSpc>
              <a:spcBef>
                <a:spcPct val="40000"/>
              </a:spcBef>
            </a:pPr>
            <a:r>
              <a:rPr lang="zh-CN" altLang="en-US" sz="2800"/>
              <a:t>在数据库系统中，定义存取权限称为授权（</a:t>
            </a:r>
            <a:r>
              <a:rPr lang="en-US" altLang="zh-CN" sz="2800"/>
              <a:t>Authorization</a:t>
            </a:r>
            <a:r>
              <a:rPr lang="zh-CN" altLang="en-US" sz="2800"/>
              <a:t>）</a:t>
            </a:r>
          </a:p>
          <a:p>
            <a:pPr lvl="2">
              <a:lnSpc>
                <a:spcPct val="130000"/>
              </a:lnSpc>
              <a:spcBef>
                <a:spcPct val="40000"/>
              </a:spcBef>
            </a:pPr>
            <a:r>
              <a:rPr lang="zh-CN" altLang="en-US" sz="2800"/>
              <a:t>授权定义经过编译后存放在数据字典中</a:t>
            </a:r>
          </a:p>
          <a:p>
            <a:pPr lvl="1">
              <a:lnSpc>
                <a:spcPct val="130000"/>
              </a:lnSpc>
            </a:pPr>
            <a:endParaRPr lang="en-US" altLang="zh-CN"/>
          </a:p>
        </p:txBody>
      </p:sp>
      <p:sp>
        <p:nvSpPr>
          <p:cNvPr id="4" name="矩形 3">
            <a:extLst>
              <a:ext uri="{FF2B5EF4-FFF2-40B4-BE49-F238E27FC236}">
                <a16:creationId xmlns:a16="http://schemas.microsoft.com/office/drawing/2014/main" id="{88E62E61-8EE9-4C95-8BA0-FDF882C8ED4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2A6958F-D798-4D06-A31E-49FC91DC9BA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960BAC17-FB36-4D09-9B36-76455C015CD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674829583"/>
      </p:ext>
    </p:extLst>
  </p:cSld>
  <p:clrMapOvr>
    <a:masterClrMapping/>
  </p:clrMapOvr>
  <p:transition>
    <p:wip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a:extLst>
              <a:ext uri="{FF2B5EF4-FFF2-40B4-BE49-F238E27FC236}">
                <a16:creationId xmlns:a16="http://schemas.microsoft.com/office/drawing/2014/main" id="{197B5347-6CE4-47AF-A885-7AF4D50CA9EB}"/>
              </a:ext>
            </a:extLst>
          </p:cNvPr>
          <p:cNvSpPr>
            <a:spLocks noGrp="1" noChangeArrowheads="1"/>
          </p:cNvSpPr>
          <p:nvPr>
            <p:ph type="title"/>
          </p:nvPr>
        </p:nvSpPr>
        <p:spPr/>
        <p:txBody>
          <a:bodyPr/>
          <a:lstStyle/>
          <a:p>
            <a:r>
              <a:rPr lang="zh-CN" altLang="en-US"/>
              <a:t>封锁协议</a:t>
            </a:r>
            <a:r>
              <a:rPr lang="zh-CN" altLang="en-US">
                <a:ea typeface="黑体" panose="02010609060101010101" pitchFamily="49" charset="-122"/>
              </a:rPr>
              <a:t>（续）</a:t>
            </a:r>
          </a:p>
        </p:txBody>
      </p:sp>
      <p:sp>
        <p:nvSpPr>
          <p:cNvPr id="758787" name="Rectangle 3">
            <a:extLst>
              <a:ext uri="{FF2B5EF4-FFF2-40B4-BE49-F238E27FC236}">
                <a16:creationId xmlns:a16="http://schemas.microsoft.com/office/drawing/2014/main" id="{2027C7F9-12DE-4B5F-A7A4-4A4700BE74BC}"/>
              </a:ext>
            </a:extLst>
          </p:cNvPr>
          <p:cNvSpPr>
            <a:spLocks noGrp="1" noChangeArrowheads="1"/>
          </p:cNvSpPr>
          <p:nvPr>
            <p:ph type="body" idx="1"/>
          </p:nvPr>
        </p:nvSpPr>
        <p:spPr/>
        <p:txBody>
          <a:bodyPr/>
          <a:lstStyle/>
          <a:p>
            <a:r>
              <a:rPr lang="zh-CN" altLang="en-US" dirty="0"/>
              <a:t>一、保证数据一致性的封锁协议</a:t>
            </a:r>
          </a:p>
          <a:p>
            <a:r>
              <a:rPr lang="zh-CN" altLang="en-US" dirty="0"/>
              <a:t>二、保证并行调度可串行性的封锁协议</a:t>
            </a:r>
            <a:r>
              <a:rPr lang="en-US" altLang="zh-CN" dirty="0"/>
              <a:t>——</a:t>
            </a:r>
            <a:r>
              <a:rPr lang="zh-CN" altLang="en-US" dirty="0"/>
              <a:t>两段锁协议</a:t>
            </a:r>
          </a:p>
        </p:txBody>
      </p:sp>
      <p:sp>
        <p:nvSpPr>
          <p:cNvPr id="4" name="矩形 3">
            <a:extLst>
              <a:ext uri="{FF2B5EF4-FFF2-40B4-BE49-F238E27FC236}">
                <a16:creationId xmlns:a16="http://schemas.microsoft.com/office/drawing/2014/main" id="{0DF973F3-D7AB-4D94-8863-D7DC2A318E0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FA4873D-446E-4824-A2A4-D51FC01245F2}"/>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531F97F9-686C-43D4-9F0D-F36B1E0C35F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70114493"/>
      </p:ext>
    </p:extLst>
  </p:cSld>
  <p:clrMapOvr>
    <a:masterClrMapping/>
  </p:clrMapOvr>
  <p:transition>
    <p:wip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a:extLst>
              <a:ext uri="{FF2B5EF4-FFF2-40B4-BE49-F238E27FC236}">
                <a16:creationId xmlns:a16="http://schemas.microsoft.com/office/drawing/2014/main" id="{AB544B82-6364-4B45-9772-8478C48A7F23}"/>
              </a:ext>
            </a:extLst>
          </p:cNvPr>
          <p:cNvSpPr>
            <a:spLocks noGrp="1" noChangeArrowheads="1"/>
          </p:cNvSpPr>
          <p:nvPr>
            <p:ph type="title"/>
          </p:nvPr>
        </p:nvSpPr>
        <p:spPr/>
        <p:txBody>
          <a:bodyPr/>
          <a:lstStyle/>
          <a:p>
            <a:r>
              <a:rPr lang="zh-CN" altLang="en-US" sz="4000" dirty="0"/>
              <a:t>一、保证数据一致性的封锁协议</a:t>
            </a:r>
            <a:r>
              <a:rPr lang="en-US" altLang="zh-CN" sz="4000" dirty="0"/>
              <a:t>——</a:t>
            </a:r>
            <a:r>
              <a:rPr lang="zh-CN" altLang="en-US" sz="4000" dirty="0"/>
              <a:t>三级封锁协议</a:t>
            </a:r>
          </a:p>
        </p:txBody>
      </p:sp>
      <p:sp>
        <p:nvSpPr>
          <p:cNvPr id="759811" name="Rectangle 3">
            <a:extLst>
              <a:ext uri="{FF2B5EF4-FFF2-40B4-BE49-F238E27FC236}">
                <a16:creationId xmlns:a16="http://schemas.microsoft.com/office/drawing/2014/main" id="{A29B438F-7466-4DD3-900A-D795181A1C14}"/>
              </a:ext>
            </a:extLst>
          </p:cNvPr>
          <p:cNvSpPr>
            <a:spLocks noGrp="1" noChangeArrowheads="1"/>
          </p:cNvSpPr>
          <p:nvPr>
            <p:ph type="body" idx="1"/>
          </p:nvPr>
        </p:nvSpPr>
        <p:spPr/>
        <p:txBody>
          <a:bodyPr/>
          <a:lstStyle/>
          <a:p>
            <a:endParaRPr lang="en-US" altLang="zh-CN"/>
          </a:p>
          <a:p>
            <a:pPr>
              <a:buFont typeface="Monotype Sorts" pitchFamily="2" charset="2"/>
              <a:buNone/>
            </a:pPr>
            <a:r>
              <a:rPr lang="en-US" altLang="zh-CN"/>
              <a:t>    </a:t>
            </a:r>
            <a:r>
              <a:rPr lang="zh-CN" altLang="en-US"/>
              <a:t>三级封锁协议</a:t>
            </a:r>
          </a:p>
          <a:p>
            <a:pPr marL="819150" lvl="1">
              <a:lnSpc>
                <a:spcPct val="160000"/>
              </a:lnSpc>
            </a:pPr>
            <a:r>
              <a:rPr lang="en-US" altLang="zh-CN"/>
              <a:t>1</a:t>
            </a:r>
            <a:r>
              <a:rPr lang="zh-CN" altLang="en-US"/>
              <a:t>级封锁协议</a:t>
            </a:r>
          </a:p>
          <a:p>
            <a:pPr marL="819150" lvl="1">
              <a:lnSpc>
                <a:spcPct val="160000"/>
              </a:lnSpc>
            </a:pPr>
            <a:r>
              <a:rPr lang="en-US" altLang="zh-CN"/>
              <a:t>2</a:t>
            </a:r>
            <a:r>
              <a:rPr lang="zh-CN" altLang="en-US"/>
              <a:t>级封锁协议</a:t>
            </a:r>
          </a:p>
          <a:p>
            <a:pPr marL="819150" lvl="1">
              <a:lnSpc>
                <a:spcPct val="160000"/>
              </a:lnSpc>
            </a:pPr>
            <a:r>
              <a:rPr lang="en-US" altLang="zh-CN"/>
              <a:t>3</a:t>
            </a:r>
            <a:r>
              <a:rPr lang="zh-CN" altLang="en-US"/>
              <a:t>级封锁协议</a:t>
            </a:r>
          </a:p>
        </p:txBody>
      </p:sp>
      <p:sp>
        <p:nvSpPr>
          <p:cNvPr id="4" name="矩形 3">
            <a:extLst>
              <a:ext uri="{FF2B5EF4-FFF2-40B4-BE49-F238E27FC236}">
                <a16:creationId xmlns:a16="http://schemas.microsoft.com/office/drawing/2014/main" id="{6936825E-522A-4674-A89A-72960D0A436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B9E3E0A-A5D5-4CF5-AD3D-E673BEDC091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4945638-C776-49D5-8DAB-22E1FAEFBA5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13436477"/>
      </p:ext>
    </p:extLst>
  </p:cSld>
  <p:clrMapOvr>
    <a:masterClrMapping/>
  </p:clrMapOvr>
  <p:transition>
    <p:wip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a:extLst>
              <a:ext uri="{FF2B5EF4-FFF2-40B4-BE49-F238E27FC236}">
                <a16:creationId xmlns:a16="http://schemas.microsoft.com/office/drawing/2014/main" id="{058A5A86-2E28-47B7-863B-3D245D40D277}"/>
              </a:ext>
            </a:extLst>
          </p:cNvPr>
          <p:cNvSpPr>
            <a:spLocks noGrp="1" noChangeArrowheads="1"/>
          </p:cNvSpPr>
          <p:nvPr>
            <p:ph type="title"/>
          </p:nvPr>
        </p:nvSpPr>
        <p:spPr/>
        <p:txBody>
          <a:bodyPr/>
          <a:lstStyle/>
          <a:p>
            <a:r>
              <a:rPr lang="en-US" altLang="zh-CN"/>
              <a:t>1</a:t>
            </a:r>
            <a:r>
              <a:rPr lang="zh-CN" altLang="en-US"/>
              <a:t>级封锁协议</a:t>
            </a:r>
          </a:p>
        </p:txBody>
      </p:sp>
      <p:sp>
        <p:nvSpPr>
          <p:cNvPr id="760835" name="Rectangle 3">
            <a:extLst>
              <a:ext uri="{FF2B5EF4-FFF2-40B4-BE49-F238E27FC236}">
                <a16:creationId xmlns:a16="http://schemas.microsoft.com/office/drawing/2014/main" id="{A9D19F13-B7E0-4509-8109-2549EA3F1399}"/>
              </a:ext>
            </a:extLst>
          </p:cNvPr>
          <p:cNvSpPr>
            <a:spLocks noGrp="1" noChangeArrowheads="1"/>
          </p:cNvSpPr>
          <p:nvPr>
            <p:ph type="body" idx="1"/>
          </p:nvPr>
        </p:nvSpPr>
        <p:spPr/>
        <p:txBody>
          <a:bodyPr/>
          <a:lstStyle/>
          <a:p>
            <a:pPr>
              <a:lnSpc>
                <a:spcPct val="90000"/>
              </a:lnSpc>
            </a:pPr>
            <a:r>
              <a:rPr lang="en-US" altLang="zh-CN" sz="2800"/>
              <a:t>1</a:t>
            </a:r>
            <a:r>
              <a:rPr lang="zh-CN" altLang="en-US" sz="2800"/>
              <a:t>级封锁协议</a:t>
            </a:r>
          </a:p>
          <a:p>
            <a:pPr lvl="1">
              <a:lnSpc>
                <a:spcPct val="90000"/>
              </a:lnSpc>
            </a:pPr>
            <a:r>
              <a:rPr lang="zh-CN" altLang="en-US"/>
              <a:t>事务</a:t>
            </a:r>
            <a:r>
              <a:rPr lang="en-US" altLang="zh-CN"/>
              <a:t>T</a:t>
            </a:r>
            <a:r>
              <a:rPr lang="zh-CN" altLang="en-US"/>
              <a:t>在修改数据</a:t>
            </a:r>
            <a:r>
              <a:rPr lang="en-US" altLang="zh-CN"/>
              <a:t>R</a:t>
            </a:r>
            <a:r>
              <a:rPr lang="zh-CN" altLang="en-US"/>
              <a:t>之前必须先对其加</a:t>
            </a:r>
            <a:r>
              <a:rPr lang="en-US" altLang="zh-CN"/>
              <a:t>X</a:t>
            </a:r>
            <a:r>
              <a:rPr lang="zh-CN" altLang="en-US"/>
              <a:t>锁，直到事务结束才释放。</a:t>
            </a:r>
          </a:p>
          <a:p>
            <a:pPr lvl="2">
              <a:lnSpc>
                <a:spcPct val="90000"/>
              </a:lnSpc>
            </a:pPr>
            <a:r>
              <a:rPr lang="zh-CN" altLang="en-US"/>
              <a:t>正常结束</a:t>
            </a:r>
            <a:r>
              <a:rPr lang="zh-CN" altLang="en-US" sz="2000"/>
              <a:t>（</a:t>
            </a:r>
            <a:r>
              <a:rPr lang="en-US" altLang="zh-CN" sz="2000"/>
              <a:t>COMMIT</a:t>
            </a:r>
            <a:r>
              <a:rPr lang="zh-CN" altLang="en-US" sz="2000"/>
              <a:t>）</a:t>
            </a:r>
          </a:p>
          <a:p>
            <a:pPr lvl="2">
              <a:lnSpc>
                <a:spcPct val="90000"/>
              </a:lnSpc>
            </a:pPr>
            <a:r>
              <a:rPr lang="zh-CN" altLang="en-US"/>
              <a:t>非正常结束</a:t>
            </a:r>
            <a:r>
              <a:rPr lang="zh-CN" altLang="en-US" sz="2000"/>
              <a:t>（</a:t>
            </a:r>
            <a:r>
              <a:rPr lang="en-US" altLang="zh-CN" sz="2000"/>
              <a:t>ROLLBACK</a:t>
            </a:r>
            <a:r>
              <a:rPr lang="zh-CN" altLang="en-US" sz="2000"/>
              <a:t>）</a:t>
            </a:r>
          </a:p>
          <a:p>
            <a:pPr>
              <a:lnSpc>
                <a:spcPct val="90000"/>
              </a:lnSpc>
              <a:spcBef>
                <a:spcPct val="60000"/>
              </a:spcBef>
            </a:pPr>
            <a:r>
              <a:rPr lang="en-US" altLang="zh-CN" sz="2800"/>
              <a:t>1</a:t>
            </a:r>
            <a:r>
              <a:rPr lang="zh-CN" altLang="en-US" sz="2800"/>
              <a:t>级封锁协议可防止丢失修改，并保证事务</a:t>
            </a:r>
            <a:r>
              <a:rPr lang="en-US" altLang="zh-CN" sz="2800"/>
              <a:t>T</a:t>
            </a:r>
            <a:r>
              <a:rPr lang="zh-CN" altLang="en-US" sz="2800"/>
              <a:t>是可恢复的。</a:t>
            </a:r>
          </a:p>
          <a:p>
            <a:pPr>
              <a:lnSpc>
                <a:spcPct val="90000"/>
              </a:lnSpc>
              <a:spcBef>
                <a:spcPct val="60000"/>
              </a:spcBef>
            </a:pPr>
            <a:r>
              <a:rPr lang="zh-CN" altLang="en-US" sz="2800"/>
              <a:t>在</a:t>
            </a:r>
            <a:r>
              <a:rPr lang="en-US" altLang="zh-CN" sz="2800"/>
              <a:t>1</a:t>
            </a:r>
            <a:r>
              <a:rPr lang="zh-CN" altLang="en-US" sz="2800"/>
              <a:t>级封锁协议中，如果仅仅是读数据不对其进行修改，是不需要加锁的，所以它不能保证可重复读和不读“脏”数据。</a:t>
            </a:r>
          </a:p>
        </p:txBody>
      </p:sp>
      <p:sp>
        <p:nvSpPr>
          <p:cNvPr id="4" name="矩形 3">
            <a:extLst>
              <a:ext uri="{FF2B5EF4-FFF2-40B4-BE49-F238E27FC236}">
                <a16:creationId xmlns:a16="http://schemas.microsoft.com/office/drawing/2014/main" id="{D4164208-18F7-4E9A-B699-BDF32E4583F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7E6DE44-42B9-45ED-B50B-070D3B497B0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8C39CE90-F2E4-4E14-B1DA-523E48A1528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298159056"/>
      </p:ext>
    </p:extLst>
  </p:cSld>
  <p:clrMapOvr>
    <a:masterClrMapping/>
  </p:clrMapOvr>
  <p:transition>
    <p:wip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a:extLst>
              <a:ext uri="{FF2B5EF4-FFF2-40B4-BE49-F238E27FC236}">
                <a16:creationId xmlns:a16="http://schemas.microsoft.com/office/drawing/2014/main" id="{D6E0EC85-005D-4680-8464-D94943694D3E}"/>
              </a:ext>
            </a:extLst>
          </p:cNvPr>
          <p:cNvSpPr>
            <a:spLocks noGrp="1" noChangeArrowheads="1"/>
          </p:cNvSpPr>
          <p:nvPr>
            <p:ph type="title"/>
          </p:nvPr>
        </p:nvSpPr>
        <p:spPr>
          <a:xfrm>
            <a:off x="990600" y="457200"/>
            <a:ext cx="7772400" cy="762000"/>
          </a:xfrm>
        </p:spPr>
        <p:txBody>
          <a:bodyPr/>
          <a:lstStyle/>
          <a:p>
            <a:r>
              <a:rPr lang="zh-CN" altLang="en-US" sz="3200"/>
              <a:t>图 用封锁机制解决三种数据不一致性示例</a:t>
            </a:r>
          </a:p>
        </p:txBody>
      </p:sp>
      <p:graphicFrame>
        <p:nvGraphicFramePr>
          <p:cNvPr id="761859" name="Group 3">
            <a:extLst>
              <a:ext uri="{FF2B5EF4-FFF2-40B4-BE49-F238E27FC236}">
                <a16:creationId xmlns:a16="http://schemas.microsoft.com/office/drawing/2014/main" id="{36A6F30C-403F-4BE0-B74C-1F22DF24865C}"/>
              </a:ext>
            </a:extLst>
          </p:cNvPr>
          <p:cNvGraphicFramePr>
            <a:graphicFrameLocks noGrp="1"/>
          </p:cNvGraphicFramePr>
          <p:nvPr/>
        </p:nvGraphicFramePr>
        <p:xfrm>
          <a:off x="1447800" y="1195388"/>
          <a:ext cx="3429000" cy="5198112"/>
        </p:xfrm>
        <a:graphic>
          <a:graphicData uri="http://schemas.openxmlformats.org/drawingml/2006/table">
            <a:tbl>
              <a:tblPr/>
              <a:tblGrid>
                <a:gridCol w="1752600">
                  <a:extLst>
                    <a:ext uri="{9D8B030D-6E8A-4147-A177-3AD203B41FA5}">
                      <a16:colId xmlns:a16="http://schemas.microsoft.com/office/drawing/2014/main" val="805137132"/>
                    </a:ext>
                  </a:extLst>
                </a:gridCol>
                <a:gridCol w="1676400">
                  <a:extLst>
                    <a:ext uri="{9D8B030D-6E8A-4147-A177-3AD203B41FA5}">
                      <a16:colId xmlns:a16="http://schemas.microsoft.com/office/drawing/2014/main" val="945560525"/>
                    </a:ext>
                  </a:extLst>
                </a:gridCol>
              </a:tblGrid>
              <a:tr h="346075">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7627585"/>
                  </a:ext>
                </a:extLst>
              </a:tr>
              <a:tr h="4503738">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A</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A=16</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③A←A-1</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A=15</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Commit</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Unlock A</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A</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A</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A=15</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A←A-1</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A=14</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A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4119794"/>
                  </a:ext>
                </a:extLst>
              </a:tr>
            </a:tbl>
          </a:graphicData>
        </a:graphic>
      </p:graphicFrame>
      <p:sp>
        <p:nvSpPr>
          <p:cNvPr id="761870" name="Rectangle 14">
            <a:extLst>
              <a:ext uri="{FF2B5EF4-FFF2-40B4-BE49-F238E27FC236}">
                <a16:creationId xmlns:a16="http://schemas.microsoft.com/office/drawing/2014/main" id="{5B8F9F09-247E-4F06-9E71-9A489D98456D}"/>
              </a:ext>
            </a:extLst>
          </p:cNvPr>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sz="2400"/>
              <a:t> (a) </a:t>
            </a:r>
            <a:r>
              <a:rPr lang="zh-CN" altLang="en-US" sz="2400"/>
              <a:t>没有丢失修改 </a:t>
            </a:r>
          </a:p>
        </p:txBody>
      </p:sp>
      <p:sp>
        <p:nvSpPr>
          <p:cNvPr id="5" name="矩形 4">
            <a:extLst>
              <a:ext uri="{FF2B5EF4-FFF2-40B4-BE49-F238E27FC236}">
                <a16:creationId xmlns:a16="http://schemas.microsoft.com/office/drawing/2014/main" id="{DF3A3471-F562-45FD-B47F-C450336AC04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D270E946-5748-4B8B-9604-FEE3A0493AD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34D326A6-D7EC-4E74-9400-5F14CAA381A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848883919"/>
      </p:ext>
    </p:extLst>
  </p:cSld>
  <p:clrMapOvr>
    <a:masterClrMapping/>
  </p:clrMapOvr>
  <p:transition>
    <p:wip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a:extLst>
              <a:ext uri="{FF2B5EF4-FFF2-40B4-BE49-F238E27FC236}">
                <a16:creationId xmlns:a16="http://schemas.microsoft.com/office/drawing/2014/main" id="{24040D1E-5EBE-401E-AD52-547482A4EE29}"/>
              </a:ext>
            </a:extLst>
          </p:cNvPr>
          <p:cNvSpPr>
            <a:spLocks noGrp="1" noChangeArrowheads="1"/>
          </p:cNvSpPr>
          <p:nvPr>
            <p:ph type="title"/>
          </p:nvPr>
        </p:nvSpPr>
        <p:spPr>
          <a:xfrm>
            <a:off x="990600" y="457200"/>
            <a:ext cx="7772400" cy="762000"/>
          </a:xfrm>
        </p:spPr>
        <p:txBody>
          <a:bodyPr/>
          <a:lstStyle/>
          <a:p>
            <a:r>
              <a:rPr lang="zh-CN" altLang="en-US" sz="3200"/>
              <a:t>图 用封锁机制解决三种数据不一致性示例</a:t>
            </a:r>
          </a:p>
        </p:txBody>
      </p:sp>
      <p:grpSp>
        <p:nvGrpSpPr>
          <p:cNvPr id="762883" name="Group 3">
            <a:extLst>
              <a:ext uri="{FF2B5EF4-FFF2-40B4-BE49-F238E27FC236}">
                <a16:creationId xmlns:a16="http://schemas.microsoft.com/office/drawing/2014/main" id="{D166DEAA-75CE-4F2C-8F86-997DDA79D4EC}"/>
              </a:ext>
            </a:extLst>
          </p:cNvPr>
          <p:cNvGrpSpPr>
            <a:grpSpLocks/>
          </p:cNvGrpSpPr>
          <p:nvPr/>
        </p:nvGrpSpPr>
        <p:grpSpPr bwMode="auto">
          <a:xfrm>
            <a:off x="1752600" y="1600200"/>
            <a:ext cx="3429000" cy="4648200"/>
            <a:chOff x="912" y="753"/>
            <a:chExt cx="2160" cy="3281"/>
          </a:xfrm>
        </p:grpSpPr>
        <p:sp>
          <p:nvSpPr>
            <p:cNvPr id="762884" name="Rectangle 4">
              <a:extLst>
                <a:ext uri="{FF2B5EF4-FFF2-40B4-BE49-F238E27FC236}">
                  <a16:creationId xmlns:a16="http://schemas.microsoft.com/office/drawing/2014/main" id="{38AE5370-57F5-4FB3-8B42-C4BA75EC05F3}"/>
                </a:ext>
              </a:extLst>
            </p:cNvPr>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a:t> </a:t>
              </a:r>
              <a:r>
                <a:rPr lang="en-US" altLang="zh-CN" sz="2000"/>
                <a:t> </a:t>
              </a:r>
              <a:endParaRPr lang="en-US" altLang="zh-CN" sz="1800"/>
            </a:p>
            <a:p>
              <a:pPr algn="just" eaLnBrk="1" hangingPunct="1">
                <a:buFont typeface="Monotype Sorts" pitchFamily="2" charset="2"/>
                <a:buNone/>
              </a:pPr>
              <a:r>
                <a:rPr lang="en-US" altLang="zh-CN" sz="1800"/>
                <a:t> </a:t>
              </a:r>
            </a:p>
            <a:p>
              <a:pPr algn="just" eaLnBrk="1" hangingPunct="1">
                <a:buFont typeface="Monotype Sorts" pitchFamily="2" charset="2"/>
                <a:buNone/>
              </a:pPr>
              <a:r>
                <a:rPr lang="en-US" altLang="zh-CN" sz="1800"/>
                <a:t> </a:t>
              </a:r>
            </a:p>
            <a:p>
              <a:pPr algn="just" eaLnBrk="1" hangingPunct="1">
                <a:buFont typeface="Monotype Sorts" pitchFamily="2" charset="2"/>
                <a:buNone/>
              </a:pPr>
              <a:endParaRPr lang="en-US" altLang="zh-CN" sz="1800"/>
            </a:p>
            <a:p>
              <a:pPr algn="just" eaLnBrk="1" hangingPunct="1">
                <a:buFont typeface="Monotype Sorts" pitchFamily="2" charset="2"/>
                <a:buNone/>
              </a:pPr>
              <a:endParaRPr lang="en-US" altLang="zh-CN" sz="1800"/>
            </a:p>
            <a:p>
              <a:pPr algn="just" eaLnBrk="1" hangingPunct="1">
                <a:buFont typeface="Monotype Sorts" pitchFamily="2" charset="2"/>
                <a:buNone/>
              </a:pPr>
              <a:r>
                <a:rPr lang="zh-CN" altLang="en-US" sz="1800"/>
                <a:t>读</a:t>
              </a:r>
              <a:r>
                <a:rPr lang="en-US" altLang="zh-CN" sz="1800"/>
                <a:t>A=15</a:t>
              </a:r>
            </a:p>
            <a:p>
              <a:pPr algn="just" eaLnBrk="1" hangingPunct="1">
                <a:buFont typeface="Monotype Sorts" pitchFamily="2" charset="2"/>
                <a:buNone/>
              </a:pPr>
              <a:endParaRPr lang="en-US" altLang="zh-CN" sz="1800"/>
            </a:p>
            <a:p>
              <a:pPr algn="just" eaLnBrk="1" hangingPunct="1">
                <a:buFont typeface="Monotype Sorts" pitchFamily="2" charset="2"/>
                <a:buNone/>
              </a:pPr>
              <a:endParaRPr lang="en-US" altLang="zh-CN" sz="1800"/>
            </a:p>
            <a:p>
              <a:pPr algn="just" eaLnBrk="1" hangingPunct="1">
                <a:buFont typeface="Monotype Sorts" pitchFamily="2" charset="2"/>
                <a:buNone/>
              </a:pPr>
              <a:endParaRPr lang="en-US" altLang="zh-CN" sz="1800"/>
            </a:p>
            <a:p>
              <a:pPr algn="just" eaLnBrk="1" hangingPunct="1">
                <a:buFont typeface="Monotype Sorts" pitchFamily="2" charset="2"/>
                <a:buNone/>
              </a:pPr>
              <a:endParaRPr lang="en-US" altLang="zh-CN" sz="1800"/>
            </a:p>
          </p:txBody>
        </p:sp>
        <p:sp>
          <p:nvSpPr>
            <p:cNvPr id="762885" name="Rectangle 5">
              <a:extLst>
                <a:ext uri="{FF2B5EF4-FFF2-40B4-BE49-F238E27FC236}">
                  <a16:creationId xmlns:a16="http://schemas.microsoft.com/office/drawing/2014/main" id="{18F1E0EF-54BA-4B1D-84E8-A6F4C66844DA}"/>
                </a:ext>
              </a:extLst>
            </p:cNvPr>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just" eaLnBrk="1" hangingPunct="1">
                <a:buFont typeface="Monotype Sorts" pitchFamily="2" charset="2"/>
                <a:buNone/>
              </a:pPr>
              <a:r>
                <a:rPr lang="en-US" altLang="zh-CN" sz="1800"/>
                <a:t>①</a:t>
              </a:r>
              <a:r>
                <a:rPr lang="en-US" altLang="zh-CN" sz="1800">
                  <a:cs typeface="Times New Roman" panose="02020603050405020304" pitchFamily="18" charset="0"/>
                </a:rPr>
                <a:t>  </a:t>
              </a:r>
              <a:r>
                <a:rPr lang="en-US" altLang="zh-CN" sz="1800"/>
                <a:t>Xlock A</a:t>
              </a:r>
            </a:p>
            <a:p>
              <a:pPr algn="just" eaLnBrk="1" hangingPunct="1">
                <a:buFont typeface="Monotype Sorts" pitchFamily="2" charset="2"/>
                <a:buNone/>
              </a:pPr>
              <a:r>
                <a:rPr lang="en-US" altLang="zh-CN" sz="1800"/>
                <a:t>       </a:t>
              </a:r>
              <a:r>
                <a:rPr lang="zh-CN" altLang="en-US" sz="1800"/>
                <a:t>获得</a:t>
              </a:r>
            </a:p>
            <a:p>
              <a:pPr algn="just" eaLnBrk="1" hangingPunct="1">
                <a:buFont typeface="Monotype Sorts" pitchFamily="2" charset="2"/>
                <a:buNone/>
              </a:pPr>
              <a:r>
                <a:rPr lang="zh-CN" altLang="en-US" sz="1800"/>
                <a:t>②</a:t>
              </a:r>
              <a:r>
                <a:rPr lang="zh-CN" altLang="en-US" sz="1800">
                  <a:cs typeface="Times New Roman" panose="02020603050405020304" pitchFamily="18" charset="0"/>
                </a:rPr>
                <a:t>  </a:t>
              </a:r>
              <a:r>
                <a:rPr lang="zh-CN" altLang="en-US" sz="1800"/>
                <a:t>读</a:t>
              </a:r>
              <a:r>
                <a:rPr lang="en-US" altLang="zh-CN" sz="1800"/>
                <a:t>A=16</a:t>
              </a:r>
            </a:p>
            <a:p>
              <a:pPr algn="just" eaLnBrk="1" hangingPunct="1">
                <a:buFont typeface="Monotype Sorts" pitchFamily="2" charset="2"/>
                <a:buNone/>
              </a:pPr>
              <a:r>
                <a:rPr lang="en-US" altLang="zh-CN" sz="1800"/>
                <a:t>      A←A-1</a:t>
              </a:r>
            </a:p>
            <a:p>
              <a:pPr algn="just" eaLnBrk="1" hangingPunct="1">
                <a:buFont typeface="Monotype Sorts" pitchFamily="2" charset="2"/>
                <a:buNone/>
              </a:pPr>
              <a:r>
                <a:rPr lang="en-US" altLang="zh-CN" sz="1800"/>
                <a:t>      </a:t>
              </a:r>
              <a:r>
                <a:rPr lang="zh-CN" altLang="en-US" sz="1800"/>
                <a:t>写回</a:t>
              </a:r>
              <a:r>
                <a:rPr lang="en-US" altLang="zh-CN" sz="1800"/>
                <a:t>A=15</a:t>
              </a:r>
            </a:p>
            <a:p>
              <a:pPr algn="just" eaLnBrk="1" hangingPunct="1">
                <a:buFont typeface="Monotype Sorts" pitchFamily="2" charset="2"/>
                <a:buNone/>
              </a:pPr>
              <a:r>
                <a:rPr lang="en-US" altLang="zh-CN" sz="1800"/>
                <a:t>③</a:t>
              </a:r>
            </a:p>
            <a:p>
              <a:pPr algn="just" eaLnBrk="1" hangingPunct="1">
                <a:buFont typeface="Monotype Sorts" pitchFamily="2" charset="2"/>
                <a:buNone/>
              </a:pPr>
              <a:r>
                <a:rPr lang="en-US" altLang="zh-CN" sz="1800"/>
                <a:t> </a:t>
              </a:r>
            </a:p>
            <a:p>
              <a:pPr algn="just" eaLnBrk="1" hangingPunct="1">
                <a:buFont typeface="Monotype Sorts" pitchFamily="2" charset="2"/>
                <a:buNone/>
              </a:pPr>
              <a:r>
                <a:rPr lang="en-US" altLang="zh-CN" sz="1800"/>
                <a:t>④ Rollback</a:t>
              </a:r>
            </a:p>
            <a:p>
              <a:pPr algn="ctr" eaLnBrk="1" hangingPunct="1">
                <a:buFont typeface="Monotype Sorts" pitchFamily="2" charset="2"/>
                <a:buNone/>
              </a:pPr>
              <a:r>
                <a:rPr lang="en-US" altLang="zh-CN" sz="1800"/>
                <a:t>Unlock A</a:t>
              </a:r>
            </a:p>
            <a:p>
              <a:pPr eaLnBrk="1" hangingPunct="1">
                <a:buFont typeface="Monotype Sorts" pitchFamily="2" charset="2"/>
                <a:buNone/>
              </a:pPr>
              <a:endParaRPr lang="en-US" altLang="zh-CN" sz="1800"/>
            </a:p>
            <a:p>
              <a:pPr algn="just" eaLnBrk="1" hangingPunct="1">
                <a:buFont typeface="Monotype Sorts" pitchFamily="2" charset="2"/>
                <a:buNone/>
              </a:pPr>
              <a:r>
                <a:rPr lang="en-US" altLang="zh-CN" sz="1800"/>
                <a:t> </a:t>
              </a:r>
            </a:p>
            <a:p>
              <a:pPr algn="just" eaLnBrk="1" hangingPunct="1">
                <a:buFont typeface="Monotype Sorts" pitchFamily="2" charset="2"/>
                <a:buNone/>
              </a:pPr>
              <a:endParaRPr lang="en-US" altLang="zh-CN" sz="1800"/>
            </a:p>
          </p:txBody>
        </p:sp>
        <p:sp>
          <p:nvSpPr>
            <p:cNvPr id="762886" name="Rectangle 6">
              <a:extLst>
                <a:ext uri="{FF2B5EF4-FFF2-40B4-BE49-F238E27FC236}">
                  <a16:creationId xmlns:a16="http://schemas.microsoft.com/office/drawing/2014/main" id="{0E9FC2E6-98BF-4C85-AA49-8E857F74B162}"/>
                </a:ext>
              </a:extLst>
            </p:cNvPr>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2</a:t>
              </a:r>
            </a:p>
          </p:txBody>
        </p:sp>
        <p:sp>
          <p:nvSpPr>
            <p:cNvPr id="762887" name="Rectangle 7">
              <a:extLst>
                <a:ext uri="{FF2B5EF4-FFF2-40B4-BE49-F238E27FC236}">
                  <a16:creationId xmlns:a16="http://schemas.microsoft.com/office/drawing/2014/main" id="{41EFD8F3-1367-4A73-8C83-36B011E094BD}"/>
                </a:ext>
              </a:extLst>
            </p:cNvPr>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1</a:t>
              </a:r>
            </a:p>
          </p:txBody>
        </p:sp>
        <p:sp>
          <p:nvSpPr>
            <p:cNvPr id="762888" name="Line 8">
              <a:extLst>
                <a:ext uri="{FF2B5EF4-FFF2-40B4-BE49-F238E27FC236}">
                  <a16:creationId xmlns:a16="http://schemas.microsoft.com/office/drawing/2014/main" id="{66DF59C7-1223-4FEB-9CE3-93460AC3C3F1}"/>
                </a:ext>
              </a:extLst>
            </p:cNvPr>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2889" name="Line 9">
              <a:extLst>
                <a:ext uri="{FF2B5EF4-FFF2-40B4-BE49-F238E27FC236}">
                  <a16:creationId xmlns:a16="http://schemas.microsoft.com/office/drawing/2014/main" id="{FB84F90E-B702-4907-B0C8-1D33AC5C441B}"/>
                </a:ext>
              </a:extLst>
            </p:cNvPr>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2890" name="Line 10">
              <a:extLst>
                <a:ext uri="{FF2B5EF4-FFF2-40B4-BE49-F238E27FC236}">
                  <a16:creationId xmlns:a16="http://schemas.microsoft.com/office/drawing/2014/main" id="{0797F0A4-31CE-4070-A976-8119E8C97CEB}"/>
                </a:ext>
              </a:extLst>
            </p:cNvPr>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2891" name="Line 11">
              <a:extLst>
                <a:ext uri="{FF2B5EF4-FFF2-40B4-BE49-F238E27FC236}">
                  <a16:creationId xmlns:a16="http://schemas.microsoft.com/office/drawing/2014/main" id="{C6544A31-9080-4ED1-A76C-89B89567801E}"/>
                </a:ext>
              </a:extLst>
            </p:cNvPr>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2892" name="Line 12">
              <a:extLst>
                <a:ext uri="{FF2B5EF4-FFF2-40B4-BE49-F238E27FC236}">
                  <a16:creationId xmlns:a16="http://schemas.microsoft.com/office/drawing/2014/main" id="{F631EE7B-F656-4291-A327-FBE5597F69B1}"/>
                </a:ext>
              </a:extLst>
            </p:cNvPr>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2893" name="Line 13">
              <a:extLst>
                <a:ext uri="{FF2B5EF4-FFF2-40B4-BE49-F238E27FC236}">
                  <a16:creationId xmlns:a16="http://schemas.microsoft.com/office/drawing/2014/main" id="{95433D44-D459-4C3E-9878-0370A0F7C889}"/>
                </a:ext>
              </a:extLst>
            </p:cNvPr>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62894" name="Rectangle 14">
            <a:extLst>
              <a:ext uri="{FF2B5EF4-FFF2-40B4-BE49-F238E27FC236}">
                <a16:creationId xmlns:a16="http://schemas.microsoft.com/office/drawing/2014/main" id="{AABCAB2A-4D16-466C-BCEC-F4FE75F445B6}"/>
              </a:ext>
            </a:extLst>
          </p:cNvPr>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sz="2400"/>
              <a:t> (a.1) </a:t>
            </a:r>
            <a:r>
              <a:rPr lang="zh-CN" altLang="en-US" sz="2400"/>
              <a:t>读“脏”数据</a:t>
            </a:r>
          </a:p>
        </p:txBody>
      </p:sp>
      <p:sp>
        <p:nvSpPr>
          <p:cNvPr id="15" name="矩形 14">
            <a:extLst>
              <a:ext uri="{FF2B5EF4-FFF2-40B4-BE49-F238E27FC236}">
                <a16:creationId xmlns:a16="http://schemas.microsoft.com/office/drawing/2014/main" id="{3D98F3E2-B914-4D77-A3AF-15C5FC54267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6" name="文本框 22">
            <a:extLst>
              <a:ext uri="{FF2B5EF4-FFF2-40B4-BE49-F238E27FC236}">
                <a16:creationId xmlns:a16="http://schemas.microsoft.com/office/drawing/2014/main" id="{D49A7F65-EEB0-496A-9770-AC25DB2C77CC}"/>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7" name="文本框 22">
            <a:extLst>
              <a:ext uri="{FF2B5EF4-FFF2-40B4-BE49-F238E27FC236}">
                <a16:creationId xmlns:a16="http://schemas.microsoft.com/office/drawing/2014/main" id="{1E8B3F28-04A3-4346-B098-1C8C148A445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806870524"/>
      </p:ext>
    </p:extLst>
  </p:cSld>
  <p:clrMapOvr>
    <a:masterClrMapping/>
  </p:clrMapOvr>
  <p:transition>
    <p:wip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a:extLst>
              <a:ext uri="{FF2B5EF4-FFF2-40B4-BE49-F238E27FC236}">
                <a16:creationId xmlns:a16="http://schemas.microsoft.com/office/drawing/2014/main" id="{858E70DC-5BD3-4D02-9330-4E4312C06098}"/>
              </a:ext>
            </a:extLst>
          </p:cNvPr>
          <p:cNvSpPr>
            <a:spLocks noGrp="1" noChangeArrowheads="1"/>
          </p:cNvSpPr>
          <p:nvPr>
            <p:ph type="title"/>
          </p:nvPr>
        </p:nvSpPr>
        <p:spPr>
          <a:xfrm>
            <a:off x="990600" y="457200"/>
            <a:ext cx="7772400" cy="762000"/>
          </a:xfrm>
        </p:spPr>
        <p:txBody>
          <a:bodyPr/>
          <a:lstStyle/>
          <a:p>
            <a:r>
              <a:rPr lang="zh-CN" altLang="en-US" sz="3200"/>
              <a:t>图 用封锁机制解决三种数据不一致性示例</a:t>
            </a:r>
          </a:p>
        </p:txBody>
      </p:sp>
      <p:grpSp>
        <p:nvGrpSpPr>
          <p:cNvPr id="763907" name="Group 3">
            <a:extLst>
              <a:ext uri="{FF2B5EF4-FFF2-40B4-BE49-F238E27FC236}">
                <a16:creationId xmlns:a16="http://schemas.microsoft.com/office/drawing/2014/main" id="{FAF29ED6-D2EB-490E-A3CB-C1E04F43DA34}"/>
              </a:ext>
            </a:extLst>
          </p:cNvPr>
          <p:cNvGrpSpPr>
            <a:grpSpLocks/>
          </p:cNvGrpSpPr>
          <p:nvPr/>
        </p:nvGrpSpPr>
        <p:grpSpPr bwMode="auto">
          <a:xfrm>
            <a:off x="1600200" y="1219200"/>
            <a:ext cx="3429000" cy="5208588"/>
            <a:chOff x="912" y="753"/>
            <a:chExt cx="2160" cy="3281"/>
          </a:xfrm>
        </p:grpSpPr>
        <p:sp>
          <p:nvSpPr>
            <p:cNvPr id="763908" name="Rectangle 4">
              <a:extLst>
                <a:ext uri="{FF2B5EF4-FFF2-40B4-BE49-F238E27FC236}">
                  <a16:creationId xmlns:a16="http://schemas.microsoft.com/office/drawing/2014/main" id="{916C059F-7352-4CE3-A182-F6F42811362C}"/>
                </a:ext>
              </a:extLst>
            </p:cNvPr>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a:t> </a:t>
              </a:r>
              <a:r>
                <a:rPr lang="en-US" altLang="zh-CN" sz="1800"/>
                <a:t>  </a:t>
              </a:r>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r>
                <a:rPr lang="en-US" altLang="zh-CN" sz="1800"/>
                <a:t>   Xlock B</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B=100</a:t>
              </a:r>
            </a:p>
            <a:p>
              <a:pPr eaLnBrk="1" hangingPunct="1">
                <a:buFont typeface="Monotype Sorts" pitchFamily="2" charset="2"/>
                <a:buNone/>
              </a:pPr>
              <a:r>
                <a:rPr lang="en-US" altLang="zh-CN" sz="1800"/>
                <a:t>    B←B*2</a:t>
              </a:r>
            </a:p>
            <a:p>
              <a:pPr eaLnBrk="1" hangingPunct="1">
                <a:buFont typeface="Monotype Sorts" pitchFamily="2" charset="2"/>
                <a:buNone/>
              </a:pPr>
              <a:r>
                <a:rPr lang="en-US" altLang="zh-CN" sz="1800"/>
                <a:t>    </a:t>
              </a:r>
              <a:r>
                <a:rPr lang="zh-CN" altLang="en-US" sz="1800"/>
                <a:t>写回</a:t>
              </a:r>
              <a:r>
                <a:rPr lang="en-US" altLang="zh-CN" sz="1800"/>
                <a:t>B=200</a:t>
              </a:r>
            </a:p>
            <a:p>
              <a:pPr eaLnBrk="1" hangingPunct="1">
                <a:buFont typeface="Monotype Sorts" pitchFamily="2" charset="2"/>
                <a:buNone/>
              </a:pPr>
              <a:r>
                <a:rPr lang="en-US" altLang="zh-CN" sz="1800"/>
                <a:t>   Commit</a:t>
              </a:r>
            </a:p>
            <a:p>
              <a:pPr eaLnBrk="1" hangingPunct="1">
                <a:buFont typeface="Monotype Sorts" pitchFamily="2" charset="2"/>
                <a:buNone/>
              </a:pPr>
              <a:r>
                <a:rPr lang="en-US" altLang="zh-CN" sz="1800"/>
                <a:t>   Unlock B</a:t>
              </a:r>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p:txBody>
        </p:sp>
        <p:sp>
          <p:nvSpPr>
            <p:cNvPr id="763909" name="Rectangle 5">
              <a:extLst>
                <a:ext uri="{FF2B5EF4-FFF2-40B4-BE49-F238E27FC236}">
                  <a16:creationId xmlns:a16="http://schemas.microsoft.com/office/drawing/2014/main" id="{63E0ADD8-81D8-49AA-BD4D-2DD010346AF9}"/>
                </a:ext>
              </a:extLst>
            </p:cNvPr>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zh-CN" altLang="en-US" sz="1800"/>
                <a:t>读</a:t>
              </a:r>
              <a:r>
                <a:rPr lang="en-US" altLang="zh-CN" sz="1800"/>
                <a:t>A=50</a:t>
              </a:r>
            </a:p>
            <a:p>
              <a:pPr eaLnBrk="1" hangingPunct="1">
                <a:buFont typeface="Monotype Sorts" pitchFamily="2" charset="2"/>
                <a:buNone/>
              </a:pPr>
              <a:r>
                <a:rPr lang="en-US" altLang="zh-CN" sz="1800"/>
                <a:t>    </a:t>
              </a:r>
              <a:r>
                <a:rPr lang="zh-CN" altLang="en-US" sz="1800"/>
                <a:t>读</a:t>
              </a:r>
              <a:r>
                <a:rPr lang="en-US" altLang="zh-CN" sz="1800"/>
                <a:t>B=100</a:t>
              </a:r>
            </a:p>
            <a:p>
              <a:pPr eaLnBrk="1" hangingPunct="1">
                <a:buFont typeface="Monotype Sorts" pitchFamily="2" charset="2"/>
                <a:buNone/>
              </a:pPr>
              <a:r>
                <a:rPr lang="en-US" altLang="zh-CN" sz="1800"/>
                <a:t>    </a:t>
              </a:r>
              <a:r>
                <a:rPr lang="zh-CN" altLang="en-US" sz="1800"/>
                <a:t>求和</a:t>
              </a:r>
              <a:r>
                <a:rPr lang="en-US" altLang="zh-CN" sz="1800"/>
                <a:t>=150</a:t>
              </a:r>
            </a:p>
            <a:p>
              <a:pPr eaLnBrk="1" hangingPunct="1">
                <a:buFont typeface="Monotype Sorts" pitchFamily="2" charset="2"/>
                <a:buNone/>
              </a:pPr>
              <a:r>
                <a:rPr lang="en-US" altLang="zh-CN" sz="1800"/>
                <a:t>②</a:t>
              </a:r>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r>
                <a:rPr lang="en-US" altLang="zh-CN" sz="1800"/>
                <a:t>③</a:t>
              </a:r>
              <a:r>
                <a:rPr lang="zh-CN" altLang="en-US" sz="1800"/>
                <a:t>读</a:t>
              </a:r>
              <a:r>
                <a:rPr lang="en-US" altLang="zh-CN" sz="1800"/>
                <a:t>A=50</a:t>
              </a:r>
            </a:p>
            <a:p>
              <a:pPr eaLnBrk="1" hangingPunct="1">
                <a:buFont typeface="Monotype Sorts" pitchFamily="2" charset="2"/>
                <a:buNone/>
              </a:pPr>
              <a:r>
                <a:rPr lang="en-US" altLang="zh-CN" sz="1800"/>
                <a:t>    </a:t>
              </a:r>
              <a:r>
                <a:rPr lang="zh-CN" altLang="en-US" sz="1800"/>
                <a:t>读</a:t>
              </a:r>
              <a:r>
                <a:rPr lang="en-US" altLang="zh-CN" sz="1800"/>
                <a:t>B=200</a:t>
              </a:r>
            </a:p>
            <a:p>
              <a:pPr eaLnBrk="1" hangingPunct="1">
                <a:buFont typeface="Monotype Sorts" pitchFamily="2" charset="2"/>
                <a:buNone/>
              </a:pPr>
              <a:r>
                <a:rPr lang="en-US" altLang="zh-CN" sz="1800"/>
                <a:t>    </a:t>
              </a:r>
              <a:r>
                <a:rPr lang="zh-CN" altLang="en-US" sz="1800"/>
                <a:t>求和</a:t>
              </a:r>
              <a:r>
                <a:rPr lang="en-US" altLang="zh-CN" sz="1800"/>
                <a:t>=250</a:t>
              </a:r>
            </a:p>
            <a:p>
              <a:pPr eaLnBrk="1" hangingPunct="1">
                <a:buFont typeface="Monotype Sorts" pitchFamily="2" charset="2"/>
                <a:buNone/>
              </a:pPr>
              <a:r>
                <a:rPr lang="en-US" altLang="zh-CN" sz="1800"/>
                <a:t>   (</a:t>
              </a:r>
              <a:r>
                <a:rPr lang="zh-CN" altLang="en-US" sz="1800"/>
                <a:t>验算不对</a:t>
              </a:r>
              <a:r>
                <a:rPr lang="en-US" altLang="zh-CN" sz="1800"/>
                <a:t>) </a:t>
              </a:r>
            </a:p>
          </p:txBody>
        </p:sp>
        <p:sp>
          <p:nvSpPr>
            <p:cNvPr id="763910" name="Rectangle 6">
              <a:extLst>
                <a:ext uri="{FF2B5EF4-FFF2-40B4-BE49-F238E27FC236}">
                  <a16:creationId xmlns:a16="http://schemas.microsoft.com/office/drawing/2014/main" id="{64781D6E-A01A-4766-9572-87DD581106EC}"/>
                </a:ext>
              </a:extLst>
            </p:cNvPr>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2</a:t>
              </a:r>
            </a:p>
          </p:txBody>
        </p:sp>
        <p:sp>
          <p:nvSpPr>
            <p:cNvPr id="763911" name="Rectangle 7">
              <a:extLst>
                <a:ext uri="{FF2B5EF4-FFF2-40B4-BE49-F238E27FC236}">
                  <a16:creationId xmlns:a16="http://schemas.microsoft.com/office/drawing/2014/main" id="{3F6C186C-401E-45E7-945F-7B5FE0688678}"/>
                </a:ext>
              </a:extLst>
            </p:cNvPr>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1</a:t>
              </a:r>
            </a:p>
          </p:txBody>
        </p:sp>
        <p:sp>
          <p:nvSpPr>
            <p:cNvPr id="763912" name="Line 8">
              <a:extLst>
                <a:ext uri="{FF2B5EF4-FFF2-40B4-BE49-F238E27FC236}">
                  <a16:creationId xmlns:a16="http://schemas.microsoft.com/office/drawing/2014/main" id="{1AAEC62B-3187-4250-9295-49904C7F7769}"/>
                </a:ext>
              </a:extLst>
            </p:cNvPr>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3913" name="Line 9">
              <a:extLst>
                <a:ext uri="{FF2B5EF4-FFF2-40B4-BE49-F238E27FC236}">
                  <a16:creationId xmlns:a16="http://schemas.microsoft.com/office/drawing/2014/main" id="{0A94625E-DA70-435E-865F-9CAD35A3CD64}"/>
                </a:ext>
              </a:extLst>
            </p:cNvPr>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3914" name="Line 10">
              <a:extLst>
                <a:ext uri="{FF2B5EF4-FFF2-40B4-BE49-F238E27FC236}">
                  <a16:creationId xmlns:a16="http://schemas.microsoft.com/office/drawing/2014/main" id="{CB1B4771-409E-4FE8-8B38-D649266DE16B}"/>
                </a:ext>
              </a:extLst>
            </p:cNvPr>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3915" name="Line 11">
              <a:extLst>
                <a:ext uri="{FF2B5EF4-FFF2-40B4-BE49-F238E27FC236}">
                  <a16:creationId xmlns:a16="http://schemas.microsoft.com/office/drawing/2014/main" id="{16D4A121-0DD2-473C-8D8B-AAC2DB7DC4AC}"/>
                </a:ext>
              </a:extLst>
            </p:cNvPr>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3916" name="Line 12">
              <a:extLst>
                <a:ext uri="{FF2B5EF4-FFF2-40B4-BE49-F238E27FC236}">
                  <a16:creationId xmlns:a16="http://schemas.microsoft.com/office/drawing/2014/main" id="{3437B2A6-9F18-47F8-B025-D8C6407FB205}"/>
                </a:ext>
              </a:extLst>
            </p:cNvPr>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3917" name="Line 13">
              <a:extLst>
                <a:ext uri="{FF2B5EF4-FFF2-40B4-BE49-F238E27FC236}">
                  <a16:creationId xmlns:a16="http://schemas.microsoft.com/office/drawing/2014/main" id="{8EF8AD22-DFBD-4D9D-92A9-D40B641AE04D}"/>
                </a:ext>
              </a:extLst>
            </p:cNvPr>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63918" name="Rectangle 14">
            <a:extLst>
              <a:ext uri="{FF2B5EF4-FFF2-40B4-BE49-F238E27FC236}">
                <a16:creationId xmlns:a16="http://schemas.microsoft.com/office/drawing/2014/main" id="{47832BD6-21DB-4506-862C-D5A10CF73FB2}"/>
              </a:ext>
            </a:extLst>
          </p:cNvPr>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sz="2400"/>
              <a:t> (a.2) </a:t>
            </a:r>
            <a:r>
              <a:rPr lang="zh-CN" altLang="en-US" sz="2400"/>
              <a:t>不可重复读</a:t>
            </a:r>
          </a:p>
        </p:txBody>
      </p:sp>
      <p:sp>
        <p:nvSpPr>
          <p:cNvPr id="15" name="矩形 14">
            <a:extLst>
              <a:ext uri="{FF2B5EF4-FFF2-40B4-BE49-F238E27FC236}">
                <a16:creationId xmlns:a16="http://schemas.microsoft.com/office/drawing/2014/main" id="{FCCA1A55-266F-41B9-8821-CAD699CBFD2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6" name="文本框 22">
            <a:extLst>
              <a:ext uri="{FF2B5EF4-FFF2-40B4-BE49-F238E27FC236}">
                <a16:creationId xmlns:a16="http://schemas.microsoft.com/office/drawing/2014/main" id="{AE958FBB-8533-472E-87B7-22DE8A033BE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7" name="文本框 22">
            <a:extLst>
              <a:ext uri="{FF2B5EF4-FFF2-40B4-BE49-F238E27FC236}">
                <a16:creationId xmlns:a16="http://schemas.microsoft.com/office/drawing/2014/main" id="{96B31BED-6C5F-4E02-BAB9-ED7392556B8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36056922"/>
      </p:ext>
    </p:extLst>
  </p:cSld>
  <p:clrMapOvr>
    <a:masterClrMapping/>
  </p:clrMapOvr>
  <p:transition>
    <p:wip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a:extLst>
              <a:ext uri="{FF2B5EF4-FFF2-40B4-BE49-F238E27FC236}">
                <a16:creationId xmlns:a16="http://schemas.microsoft.com/office/drawing/2014/main" id="{99C42205-0BA2-4850-910E-F8260FA81638}"/>
              </a:ext>
            </a:extLst>
          </p:cNvPr>
          <p:cNvSpPr>
            <a:spLocks noGrp="1" noChangeArrowheads="1"/>
          </p:cNvSpPr>
          <p:nvPr>
            <p:ph type="title"/>
          </p:nvPr>
        </p:nvSpPr>
        <p:spPr/>
        <p:txBody>
          <a:bodyPr/>
          <a:lstStyle/>
          <a:p>
            <a:r>
              <a:rPr lang="en-US" altLang="zh-CN"/>
              <a:t>2</a:t>
            </a:r>
            <a:r>
              <a:rPr lang="zh-CN" altLang="en-US"/>
              <a:t>级封锁协议</a:t>
            </a:r>
          </a:p>
        </p:txBody>
      </p:sp>
      <p:sp>
        <p:nvSpPr>
          <p:cNvPr id="764931" name="Rectangle 3">
            <a:extLst>
              <a:ext uri="{FF2B5EF4-FFF2-40B4-BE49-F238E27FC236}">
                <a16:creationId xmlns:a16="http://schemas.microsoft.com/office/drawing/2014/main" id="{B8BFA0BC-4CA8-493F-BC93-3DF44C493020}"/>
              </a:ext>
            </a:extLst>
          </p:cNvPr>
          <p:cNvSpPr>
            <a:spLocks noGrp="1" noChangeArrowheads="1"/>
          </p:cNvSpPr>
          <p:nvPr>
            <p:ph type="body" idx="1"/>
          </p:nvPr>
        </p:nvSpPr>
        <p:spPr/>
        <p:txBody>
          <a:bodyPr/>
          <a:lstStyle/>
          <a:p>
            <a:r>
              <a:rPr lang="en-US" altLang="zh-CN" sz="2800"/>
              <a:t>2</a:t>
            </a:r>
            <a:r>
              <a:rPr lang="zh-CN" altLang="en-US" sz="2800"/>
              <a:t>级封锁协议</a:t>
            </a:r>
          </a:p>
          <a:p>
            <a:pPr lvl="1"/>
            <a:r>
              <a:rPr lang="en-US" altLang="zh-CN"/>
              <a:t>1</a:t>
            </a:r>
            <a:r>
              <a:rPr lang="zh-CN" altLang="en-US"/>
              <a:t>级封锁协议加上事务</a:t>
            </a:r>
            <a:r>
              <a:rPr lang="en-US" altLang="zh-CN"/>
              <a:t>T</a:t>
            </a:r>
            <a:r>
              <a:rPr lang="zh-CN" altLang="en-US"/>
              <a:t>在读取数据</a:t>
            </a:r>
            <a:r>
              <a:rPr lang="en-US" altLang="zh-CN"/>
              <a:t>R</a:t>
            </a:r>
            <a:r>
              <a:rPr lang="zh-CN" altLang="en-US"/>
              <a:t>之前必须先对其加</a:t>
            </a:r>
            <a:r>
              <a:rPr lang="en-US" altLang="zh-CN"/>
              <a:t>S</a:t>
            </a:r>
            <a:r>
              <a:rPr lang="zh-CN" altLang="en-US"/>
              <a:t>锁，读完后即可释放</a:t>
            </a:r>
            <a:r>
              <a:rPr lang="en-US" altLang="zh-CN"/>
              <a:t>S</a:t>
            </a:r>
            <a:r>
              <a:rPr lang="zh-CN" altLang="en-US"/>
              <a:t>锁。</a:t>
            </a:r>
            <a:endParaRPr lang="zh-CN" altLang="en-US" sz="2400"/>
          </a:p>
          <a:p>
            <a:endParaRPr lang="zh-CN" altLang="en-US" sz="2800"/>
          </a:p>
          <a:p>
            <a:r>
              <a:rPr lang="en-US" altLang="zh-CN" sz="2800"/>
              <a:t>2</a:t>
            </a:r>
            <a:r>
              <a:rPr lang="zh-CN" altLang="en-US" sz="2800"/>
              <a:t>级封锁协议可以防止丢失修改和读“脏”数据。</a:t>
            </a:r>
          </a:p>
          <a:p>
            <a:endParaRPr lang="zh-CN" altLang="en-US" sz="2800"/>
          </a:p>
          <a:p>
            <a:r>
              <a:rPr lang="zh-CN" altLang="en-US" sz="2800"/>
              <a:t>在</a:t>
            </a:r>
            <a:r>
              <a:rPr lang="en-US" altLang="zh-CN" sz="2800"/>
              <a:t>2</a:t>
            </a:r>
            <a:r>
              <a:rPr lang="zh-CN" altLang="en-US" sz="2800"/>
              <a:t>级封锁协议中，由于读完数据后即可释放</a:t>
            </a:r>
            <a:r>
              <a:rPr lang="en-US" altLang="zh-CN" sz="2800"/>
              <a:t>S</a:t>
            </a:r>
            <a:r>
              <a:rPr lang="zh-CN" altLang="en-US" sz="2800"/>
              <a:t>锁，所以它不能保证可重复读。</a:t>
            </a:r>
          </a:p>
        </p:txBody>
      </p:sp>
      <p:sp>
        <p:nvSpPr>
          <p:cNvPr id="4" name="矩形 3">
            <a:extLst>
              <a:ext uri="{FF2B5EF4-FFF2-40B4-BE49-F238E27FC236}">
                <a16:creationId xmlns:a16="http://schemas.microsoft.com/office/drawing/2014/main" id="{5A6B86BD-4130-4D5E-9C7C-522A843B31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C35314B-9006-496F-BF55-44BC371845FE}"/>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840634DE-5ACD-410F-ADDC-3B8CC6B5E15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56397453"/>
      </p:ext>
    </p:extLst>
  </p:cSld>
  <p:clrMapOvr>
    <a:masterClrMapping/>
  </p:clrMapOvr>
  <p:transition>
    <p:wip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6F10F5B3-447F-4147-80E8-D4243D36916F}"/>
              </a:ext>
            </a:extLst>
          </p:cNvPr>
          <p:cNvSpPr>
            <a:spLocks noGrp="1" noChangeArrowheads="1"/>
          </p:cNvSpPr>
          <p:nvPr>
            <p:ph type="title"/>
          </p:nvPr>
        </p:nvSpPr>
        <p:spPr/>
        <p:txBody>
          <a:bodyPr/>
          <a:lstStyle/>
          <a:p>
            <a:r>
              <a:rPr lang="zh-CN" altLang="en-US" sz="2800"/>
              <a:t>图 用封锁机制解决三种数据不一致性示例</a:t>
            </a:r>
          </a:p>
        </p:txBody>
      </p:sp>
      <p:graphicFrame>
        <p:nvGraphicFramePr>
          <p:cNvPr id="765955" name="Group 3">
            <a:extLst>
              <a:ext uri="{FF2B5EF4-FFF2-40B4-BE49-F238E27FC236}">
                <a16:creationId xmlns:a16="http://schemas.microsoft.com/office/drawing/2014/main" id="{507039A9-BBFD-4D06-B83D-2F976983D8FC}"/>
              </a:ext>
            </a:extLst>
          </p:cNvPr>
          <p:cNvGraphicFramePr>
            <a:graphicFrameLocks noGrp="1"/>
          </p:cNvGraphicFramePr>
          <p:nvPr/>
        </p:nvGraphicFramePr>
        <p:xfrm>
          <a:off x="1600200" y="1676400"/>
          <a:ext cx="3429000" cy="4935984"/>
        </p:xfrm>
        <a:graphic>
          <a:graphicData uri="http://schemas.openxmlformats.org/drawingml/2006/table">
            <a:tbl>
              <a:tblPr/>
              <a:tblGrid>
                <a:gridCol w="1752600">
                  <a:extLst>
                    <a:ext uri="{9D8B030D-6E8A-4147-A177-3AD203B41FA5}">
                      <a16:colId xmlns:a16="http://schemas.microsoft.com/office/drawing/2014/main" val="1998859415"/>
                    </a:ext>
                  </a:extLst>
                </a:gridCol>
                <a:gridCol w="1676400">
                  <a:extLst>
                    <a:ext uri="{9D8B030D-6E8A-4147-A177-3AD203B41FA5}">
                      <a16:colId xmlns:a16="http://schemas.microsoft.com/office/drawing/2014/main" val="3984892371"/>
                    </a:ext>
                  </a:extLst>
                </a:gridCol>
              </a:tblGrid>
              <a:tr h="346075">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3709622"/>
                  </a:ext>
                </a:extLst>
              </a:tr>
              <a:tr h="4224338">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C</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 100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C←C*2</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C=200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②</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③</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ROLLBACK</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a:t>
                      </a: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恢复为</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Unlock C</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④</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⑤</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C</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C</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C=100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 C</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C</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3702415"/>
                  </a:ext>
                </a:extLst>
              </a:tr>
            </a:tbl>
          </a:graphicData>
        </a:graphic>
      </p:graphicFrame>
      <p:sp>
        <p:nvSpPr>
          <p:cNvPr id="765966" name="Rectangle 14">
            <a:extLst>
              <a:ext uri="{FF2B5EF4-FFF2-40B4-BE49-F238E27FC236}">
                <a16:creationId xmlns:a16="http://schemas.microsoft.com/office/drawing/2014/main" id="{FF2A1D94-601D-4722-8D65-7B0E9B64C89F}"/>
              </a:ext>
            </a:extLst>
          </p:cNvPr>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sz="2400"/>
              <a:t> (c) </a:t>
            </a:r>
            <a:r>
              <a:rPr lang="zh-CN" altLang="en-US" sz="2400"/>
              <a:t>不读“脏”数据 </a:t>
            </a:r>
          </a:p>
        </p:txBody>
      </p:sp>
      <p:sp>
        <p:nvSpPr>
          <p:cNvPr id="5" name="矩形 4">
            <a:extLst>
              <a:ext uri="{FF2B5EF4-FFF2-40B4-BE49-F238E27FC236}">
                <a16:creationId xmlns:a16="http://schemas.microsoft.com/office/drawing/2014/main" id="{B74C47CF-E664-4562-A836-3853FF8B92F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EC2EFD3B-F620-4B9F-A596-59DF41DC1BA2}"/>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CC154D73-C103-4F1F-826F-DA98F577425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45566014"/>
      </p:ext>
    </p:extLst>
  </p:cSld>
  <p:clrMapOvr>
    <a:masterClrMapping/>
  </p:clrMapOvr>
  <p:transition>
    <p:wip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5643930D-CB64-4DEC-A23E-18510F541B6E}"/>
              </a:ext>
            </a:extLst>
          </p:cNvPr>
          <p:cNvSpPr>
            <a:spLocks noGrp="1" noChangeArrowheads="1"/>
          </p:cNvSpPr>
          <p:nvPr>
            <p:ph type="title"/>
          </p:nvPr>
        </p:nvSpPr>
        <p:spPr>
          <a:xfrm>
            <a:off x="990600" y="457200"/>
            <a:ext cx="7772400" cy="762000"/>
          </a:xfrm>
        </p:spPr>
        <p:txBody>
          <a:bodyPr/>
          <a:lstStyle/>
          <a:p>
            <a:r>
              <a:rPr lang="zh-CN" altLang="en-US" sz="3200"/>
              <a:t>图 用封锁机制解决三种数据不一致性示例</a:t>
            </a:r>
          </a:p>
        </p:txBody>
      </p:sp>
      <p:sp>
        <p:nvSpPr>
          <p:cNvPr id="766979" name="Rectangle 3">
            <a:extLst>
              <a:ext uri="{FF2B5EF4-FFF2-40B4-BE49-F238E27FC236}">
                <a16:creationId xmlns:a16="http://schemas.microsoft.com/office/drawing/2014/main" id="{C6326A38-CF82-40D2-8DA5-67FC2AB24F39}"/>
              </a:ext>
            </a:extLst>
          </p:cNvPr>
          <p:cNvSpPr>
            <a:spLocks noChangeArrowheads="1"/>
          </p:cNvSpPr>
          <p:nvPr/>
        </p:nvSpPr>
        <p:spPr bwMode="auto">
          <a:xfrm>
            <a:off x="3429000" y="60198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sz="2400"/>
              <a:t> (c.1) </a:t>
            </a:r>
            <a:r>
              <a:rPr lang="zh-CN" altLang="en-US" sz="2400"/>
              <a:t>不可重复读</a:t>
            </a:r>
          </a:p>
        </p:txBody>
      </p:sp>
      <p:grpSp>
        <p:nvGrpSpPr>
          <p:cNvPr id="766980" name="Group 4">
            <a:extLst>
              <a:ext uri="{FF2B5EF4-FFF2-40B4-BE49-F238E27FC236}">
                <a16:creationId xmlns:a16="http://schemas.microsoft.com/office/drawing/2014/main" id="{78B374CE-0E89-4126-A026-80B388AECD7B}"/>
              </a:ext>
            </a:extLst>
          </p:cNvPr>
          <p:cNvGrpSpPr>
            <a:grpSpLocks/>
          </p:cNvGrpSpPr>
          <p:nvPr/>
        </p:nvGrpSpPr>
        <p:grpSpPr bwMode="auto">
          <a:xfrm>
            <a:off x="1143000" y="1066800"/>
            <a:ext cx="3505200" cy="5029200"/>
            <a:chOff x="720" y="768"/>
            <a:chExt cx="2208" cy="2989"/>
          </a:xfrm>
        </p:grpSpPr>
        <p:sp>
          <p:nvSpPr>
            <p:cNvPr id="766981" name="Rectangle 5">
              <a:extLst>
                <a:ext uri="{FF2B5EF4-FFF2-40B4-BE49-F238E27FC236}">
                  <a16:creationId xmlns:a16="http://schemas.microsoft.com/office/drawing/2014/main" id="{36515E13-FFD4-4E91-B408-9CD08E4251C3}"/>
                </a:ext>
              </a:extLst>
            </p:cNvPr>
            <p:cNvSpPr>
              <a:spLocks noChangeArrowheads="1"/>
            </p:cNvSpPr>
            <p:nvPr/>
          </p:nvSpPr>
          <p:spPr bwMode="auto">
            <a:xfrm>
              <a:off x="720" y="1008"/>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en-US" altLang="zh-CN" sz="1800">
                  <a:cs typeface="Times New Roman" panose="02020603050405020304" pitchFamily="18" charset="0"/>
                </a:rPr>
                <a:t> </a:t>
              </a:r>
              <a:r>
                <a:rPr lang="en-US" altLang="zh-CN" sz="1800"/>
                <a:t>Sclock A</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A=50</a:t>
              </a:r>
            </a:p>
            <a:p>
              <a:pPr eaLnBrk="1" hangingPunct="1">
                <a:buFont typeface="Monotype Sorts" pitchFamily="2" charset="2"/>
                <a:buNone/>
              </a:pPr>
              <a:r>
                <a:rPr lang="en-US" altLang="zh-CN" sz="1800"/>
                <a:t>     Unlock A</a:t>
              </a:r>
            </a:p>
            <a:p>
              <a:pPr eaLnBrk="1" hangingPunct="1">
                <a:buFont typeface="Monotype Sorts" pitchFamily="2" charset="2"/>
                <a:buNone/>
              </a:pPr>
              <a:r>
                <a:rPr lang="en-US" altLang="zh-CN" sz="1800"/>
                <a:t>② Sclock B</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B=100</a:t>
              </a:r>
            </a:p>
            <a:p>
              <a:pPr eaLnBrk="1" hangingPunct="1">
                <a:buFont typeface="Monotype Sorts" pitchFamily="2" charset="2"/>
                <a:buNone/>
              </a:pPr>
              <a:r>
                <a:rPr lang="en-US" altLang="zh-CN" sz="1800"/>
                <a:t>     Unlock  B</a:t>
              </a:r>
            </a:p>
            <a:p>
              <a:pPr eaLnBrk="1" hangingPunct="1">
                <a:buFont typeface="Monotype Sorts" pitchFamily="2" charset="2"/>
                <a:buNone/>
              </a:pPr>
              <a:r>
                <a:rPr lang="en-US" altLang="zh-CN" sz="1800"/>
                <a:t>③ </a:t>
              </a:r>
              <a:r>
                <a:rPr lang="zh-CN" altLang="en-US" sz="1800"/>
                <a:t>求和</a:t>
              </a:r>
              <a:r>
                <a:rPr lang="en-US" altLang="zh-CN" sz="1800"/>
                <a:t>=150</a:t>
              </a:r>
            </a:p>
            <a:p>
              <a:pPr eaLnBrk="1" hangingPunct="1">
                <a:lnSpc>
                  <a:spcPct val="160000"/>
                </a:lnSpc>
                <a:spcBef>
                  <a:spcPct val="0"/>
                </a:spcBef>
                <a:buFont typeface="Monotype Sorts" pitchFamily="2" charset="2"/>
                <a:buNone/>
              </a:pPr>
              <a:endParaRPr lang="en-US" altLang="zh-CN" sz="1800"/>
            </a:p>
            <a:p>
              <a:pPr eaLnBrk="1" hangingPunct="1">
                <a:buFont typeface="Monotype Sorts" pitchFamily="2" charset="2"/>
                <a:buNone/>
              </a:pPr>
              <a:endParaRPr lang="en-US" altLang="zh-CN" sz="1800"/>
            </a:p>
          </p:txBody>
        </p:sp>
        <p:sp>
          <p:nvSpPr>
            <p:cNvPr id="766982" name="Rectangle 6">
              <a:extLst>
                <a:ext uri="{FF2B5EF4-FFF2-40B4-BE49-F238E27FC236}">
                  <a16:creationId xmlns:a16="http://schemas.microsoft.com/office/drawing/2014/main" id="{5A02E632-CBB1-49D7-A3EE-128104EA2878}"/>
                </a:ext>
              </a:extLst>
            </p:cNvPr>
            <p:cNvSpPr>
              <a:spLocks noChangeArrowheads="1"/>
            </p:cNvSpPr>
            <p:nvPr/>
          </p:nvSpPr>
          <p:spPr bwMode="auto">
            <a:xfrm>
              <a:off x="18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just" eaLnBrk="1" hangingPunct="1">
                <a:buFont typeface="Monotype Sorts" pitchFamily="2" charset="2"/>
                <a:buNone/>
              </a:pPr>
              <a:r>
                <a:rPr lang="en-US" altLang="zh-CN" sz="1800">
                  <a:cs typeface="Times New Roman" panose="02020603050405020304" pitchFamily="18" charset="0"/>
                </a:rPr>
                <a:t> </a:t>
              </a:r>
            </a:p>
            <a:p>
              <a:pPr algn="just" eaLnBrk="1" hangingPunct="1">
                <a:buFont typeface="Monotype Sorts" pitchFamily="2" charset="2"/>
                <a:buNone/>
              </a:pPr>
              <a:endParaRPr lang="en-US" altLang="zh-CN" sz="1800">
                <a:cs typeface="Times New Roman" panose="02020603050405020304" pitchFamily="18" charset="0"/>
              </a:endParaRPr>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algn="just" eaLnBrk="1" hangingPunct="1">
                <a:lnSpc>
                  <a:spcPct val="120000"/>
                </a:lnSpc>
                <a:buFont typeface="Monotype Sorts" pitchFamily="2" charset="2"/>
                <a:buNone/>
              </a:pPr>
              <a:endParaRPr lang="en-US" altLang="zh-CN" sz="1800"/>
            </a:p>
            <a:p>
              <a:pPr algn="just" eaLnBrk="1" hangingPunct="1">
                <a:lnSpc>
                  <a:spcPct val="120000"/>
                </a:lnSpc>
                <a:buFont typeface="Monotype Sorts" pitchFamily="2" charset="2"/>
                <a:buNone/>
              </a:pPr>
              <a:r>
                <a:rPr lang="en-US" altLang="zh-CN" sz="1800"/>
                <a:t>Xlock B</a:t>
              </a:r>
              <a:endParaRPr lang="en-US" altLang="zh-CN" sz="1800">
                <a:cs typeface="Times New Roman" panose="02020603050405020304" pitchFamily="18" charset="0"/>
              </a:endParaRPr>
            </a:p>
            <a:p>
              <a:pPr eaLnBrk="1" hangingPunct="1">
                <a:lnSpc>
                  <a:spcPct val="90000"/>
                </a:lnSpc>
                <a:buFont typeface="Monotype Sorts" pitchFamily="2" charset="2"/>
                <a:buNone/>
              </a:pPr>
              <a:r>
                <a:rPr lang="zh-CN" altLang="en-US" sz="1600"/>
                <a:t>等待</a:t>
              </a:r>
            </a:p>
            <a:p>
              <a:pPr eaLnBrk="1" hangingPunct="1">
                <a:lnSpc>
                  <a:spcPct val="90000"/>
                </a:lnSpc>
                <a:buFont typeface="Monotype Sorts" pitchFamily="2" charset="2"/>
                <a:buNone/>
              </a:pPr>
              <a:r>
                <a:rPr lang="zh-CN" altLang="en-US" sz="1600"/>
                <a:t>等待</a:t>
              </a:r>
            </a:p>
            <a:p>
              <a:pPr eaLnBrk="1" hangingPunct="1">
                <a:lnSpc>
                  <a:spcPct val="90000"/>
                </a:lnSpc>
                <a:buFont typeface="Monotype Sorts" pitchFamily="2" charset="2"/>
                <a:buNone/>
              </a:pPr>
              <a:r>
                <a:rPr lang="zh-CN" altLang="en-US" sz="1800"/>
                <a:t>获得</a:t>
              </a:r>
              <a:r>
                <a:rPr lang="en-US" altLang="zh-CN" sz="1600"/>
                <a:t>Xlock B</a:t>
              </a:r>
              <a:endParaRPr lang="en-US" altLang="zh-CN" sz="1800"/>
            </a:p>
            <a:p>
              <a:pPr eaLnBrk="1" hangingPunct="1">
                <a:lnSpc>
                  <a:spcPct val="90000"/>
                </a:lnSpc>
                <a:buFont typeface="Monotype Sorts" pitchFamily="2" charset="2"/>
                <a:buNone/>
              </a:pPr>
              <a:r>
                <a:rPr lang="zh-CN" altLang="en-US" sz="1800"/>
                <a:t>读</a:t>
              </a:r>
              <a:r>
                <a:rPr lang="en-US" altLang="zh-CN" sz="1800"/>
                <a:t>B=100</a:t>
              </a:r>
            </a:p>
            <a:p>
              <a:pPr eaLnBrk="1" hangingPunct="1">
                <a:lnSpc>
                  <a:spcPct val="90000"/>
                </a:lnSpc>
                <a:buFont typeface="Monotype Sorts" pitchFamily="2" charset="2"/>
                <a:buNone/>
              </a:pPr>
              <a:r>
                <a:rPr lang="en-US" altLang="zh-CN" sz="1800"/>
                <a:t>B←B*2</a:t>
              </a:r>
            </a:p>
            <a:p>
              <a:pPr eaLnBrk="1" hangingPunct="1">
                <a:lnSpc>
                  <a:spcPct val="90000"/>
                </a:lnSpc>
                <a:buFont typeface="Monotype Sorts" pitchFamily="2" charset="2"/>
                <a:buNone/>
              </a:pPr>
              <a:r>
                <a:rPr lang="zh-CN" altLang="en-US" sz="1800"/>
                <a:t>写回</a:t>
              </a:r>
              <a:r>
                <a:rPr lang="en-US" altLang="zh-CN" sz="1800"/>
                <a:t>B=200</a:t>
              </a:r>
            </a:p>
            <a:p>
              <a:pPr eaLnBrk="1" hangingPunct="1">
                <a:lnSpc>
                  <a:spcPct val="90000"/>
                </a:lnSpc>
                <a:buFont typeface="Monotype Sorts" pitchFamily="2" charset="2"/>
                <a:buNone/>
              </a:pPr>
              <a:r>
                <a:rPr lang="en-US" altLang="zh-CN" sz="1800"/>
                <a:t>Commit</a:t>
              </a:r>
            </a:p>
            <a:p>
              <a:pPr eaLnBrk="1" hangingPunct="1">
                <a:lnSpc>
                  <a:spcPct val="90000"/>
                </a:lnSpc>
                <a:buFont typeface="Monotype Sorts" pitchFamily="2" charset="2"/>
                <a:buNone/>
              </a:pPr>
              <a:r>
                <a:rPr lang="en-US" altLang="zh-CN" sz="1800"/>
                <a:t>Unlock B</a:t>
              </a:r>
            </a:p>
          </p:txBody>
        </p:sp>
        <p:sp>
          <p:nvSpPr>
            <p:cNvPr id="766983" name="Rectangle 7">
              <a:extLst>
                <a:ext uri="{FF2B5EF4-FFF2-40B4-BE49-F238E27FC236}">
                  <a16:creationId xmlns:a16="http://schemas.microsoft.com/office/drawing/2014/main" id="{899B8BB3-74CD-4546-80B8-838215575A0B}"/>
                </a:ext>
              </a:extLst>
            </p:cNvPr>
            <p:cNvSpPr>
              <a:spLocks noChangeArrowheads="1"/>
            </p:cNvSpPr>
            <p:nvPr/>
          </p:nvSpPr>
          <p:spPr bwMode="auto">
            <a:xfrm>
              <a:off x="18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2</a:t>
              </a:r>
            </a:p>
          </p:txBody>
        </p:sp>
        <p:sp>
          <p:nvSpPr>
            <p:cNvPr id="766984" name="Rectangle 8">
              <a:extLst>
                <a:ext uri="{FF2B5EF4-FFF2-40B4-BE49-F238E27FC236}">
                  <a16:creationId xmlns:a16="http://schemas.microsoft.com/office/drawing/2014/main" id="{B820D8C6-2A55-45F0-9D91-852D89428075}"/>
                </a:ext>
              </a:extLst>
            </p:cNvPr>
            <p:cNvSpPr>
              <a:spLocks noChangeArrowheads="1"/>
            </p:cNvSpPr>
            <p:nvPr/>
          </p:nvSpPr>
          <p:spPr bwMode="auto">
            <a:xfrm>
              <a:off x="7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1</a:t>
              </a:r>
            </a:p>
          </p:txBody>
        </p:sp>
        <p:sp>
          <p:nvSpPr>
            <p:cNvPr id="766985" name="Line 9">
              <a:extLst>
                <a:ext uri="{FF2B5EF4-FFF2-40B4-BE49-F238E27FC236}">
                  <a16:creationId xmlns:a16="http://schemas.microsoft.com/office/drawing/2014/main" id="{708CFAF7-112F-457D-B565-838FC838EBAD}"/>
                </a:ext>
              </a:extLst>
            </p:cNvPr>
            <p:cNvSpPr>
              <a:spLocks noChangeShapeType="1"/>
            </p:cNvSpPr>
            <p:nvPr/>
          </p:nvSpPr>
          <p:spPr bwMode="auto">
            <a:xfrm>
              <a:off x="7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86" name="Line 10">
              <a:extLst>
                <a:ext uri="{FF2B5EF4-FFF2-40B4-BE49-F238E27FC236}">
                  <a16:creationId xmlns:a16="http://schemas.microsoft.com/office/drawing/2014/main" id="{265F7AC8-F208-45C5-9A31-ADBF129572D2}"/>
                </a:ext>
              </a:extLst>
            </p:cNvPr>
            <p:cNvSpPr>
              <a:spLocks noChangeShapeType="1"/>
            </p:cNvSpPr>
            <p:nvPr/>
          </p:nvSpPr>
          <p:spPr bwMode="auto">
            <a:xfrm>
              <a:off x="7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87" name="Line 11">
              <a:extLst>
                <a:ext uri="{FF2B5EF4-FFF2-40B4-BE49-F238E27FC236}">
                  <a16:creationId xmlns:a16="http://schemas.microsoft.com/office/drawing/2014/main" id="{A53FBD74-24B7-4AB4-B05A-C64F9FA67F66}"/>
                </a:ext>
              </a:extLst>
            </p:cNvPr>
            <p:cNvSpPr>
              <a:spLocks noChangeShapeType="1"/>
            </p:cNvSpPr>
            <p:nvPr/>
          </p:nvSpPr>
          <p:spPr bwMode="auto">
            <a:xfrm>
              <a:off x="7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88" name="Line 12">
              <a:extLst>
                <a:ext uri="{FF2B5EF4-FFF2-40B4-BE49-F238E27FC236}">
                  <a16:creationId xmlns:a16="http://schemas.microsoft.com/office/drawing/2014/main" id="{26AFA8A4-D2FA-43B8-835A-B3103D2573A1}"/>
                </a:ext>
              </a:extLst>
            </p:cNvPr>
            <p:cNvSpPr>
              <a:spLocks noChangeShapeType="1"/>
            </p:cNvSpPr>
            <p:nvPr/>
          </p:nvSpPr>
          <p:spPr bwMode="auto">
            <a:xfrm>
              <a:off x="7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89" name="Line 13">
              <a:extLst>
                <a:ext uri="{FF2B5EF4-FFF2-40B4-BE49-F238E27FC236}">
                  <a16:creationId xmlns:a16="http://schemas.microsoft.com/office/drawing/2014/main" id="{73C5B427-9541-4727-995C-C394653436A2}"/>
                </a:ext>
              </a:extLst>
            </p:cNvPr>
            <p:cNvSpPr>
              <a:spLocks noChangeShapeType="1"/>
            </p:cNvSpPr>
            <p:nvPr/>
          </p:nvSpPr>
          <p:spPr bwMode="auto">
            <a:xfrm>
              <a:off x="18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90" name="Line 14">
              <a:extLst>
                <a:ext uri="{FF2B5EF4-FFF2-40B4-BE49-F238E27FC236}">
                  <a16:creationId xmlns:a16="http://schemas.microsoft.com/office/drawing/2014/main" id="{EB219618-D6B5-4817-960B-D358EF26D875}"/>
                </a:ext>
              </a:extLst>
            </p:cNvPr>
            <p:cNvSpPr>
              <a:spLocks noChangeShapeType="1"/>
            </p:cNvSpPr>
            <p:nvPr/>
          </p:nvSpPr>
          <p:spPr bwMode="auto">
            <a:xfrm>
              <a:off x="28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766991" name="Group 15">
            <a:extLst>
              <a:ext uri="{FF2B5EF4-FFF2-40B4-BE49-F238E27FC236}">
                <a16:creationId xmlns:a16="http://schemas.microsoft.com/office/drawing/2014/main" id="{AD7A5467-FEB0-4A45-8944-F653F4F3BD32}"/>
              </a:ext>
            </a:extLst>
          </p:cNvPr>
          <p:cNvGrpSpPr>
            <a:grpSpLocks/>
          </p:cNvGrpSpPr>
          <p:nvPr/>
        </p:nvGrpSpPr>
        <p:grpSpPr bwMode="auto">
          <a:xfrm>
            <a:off x="4876800" y="1066800"/>
            <a:ext cx="3505200" cy="5029200"/>
            <a:chOff x="3120" y="768"/>
            <a:chExt cx="2208" cy="2989"/>
          </a:xfrm>
        </p:grpSpPr>
        <p:sp>
          <p:nvSpPr>
            <p:cNvPr id="766992" name="Rectangle 16">
              <a:extLst>
                <a:ext uri="{FF2B5EF4-FFF2-40B4-BE49-F238E27FC236}">
                  <a16:creationId xmlns:a16="http://schemas.microsoft.com/office/drawing/2014/main" id="{4DEC0AB6-8AF6-4A17-BBFF-A3C4871F7E6F}"/>
                </a:ext>
              </a:extLst>
            </p:cNvPr>
            <p:cNvSpPr>
              <a:spLocks noChangeArrowheads="1"/>
            </p:cNvSpPr>
            <p:nvPr/>
          </p:nvSpPr>
          <p:spPr bwMode="auto">
            <a:xfrm>
              <a:off x="3120" y="912"/>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lnSpc>
                  <a:spcPct val="0"/>
                </a:lnSpc>
                <a:buFont typeface="Monotype Sorts" pitchFamily="2" charset="2"/>
                <a:buNone/>
              </a:pPr>
              <a:endParaRPr lang="en-US" altLang="zh-CN" sz="1800"/>
            </a:p>
            <a:p>
              <a:pPr eaLnBrk="1" hangingPunct="1">
                <a:lnSpc>
                  <a:spcPct val="150000"/>
                </a:lnSpc>
                <a:buFont typeface="Monotype Sorts" pitchFamily="2" charset="2"/>
                <a:buNone/>
              </a:pPr>
              <a:r>
                <a:rPr lang="en-US" altLang="zh-CN" sz="1800"/>
                <a:t>④Sclock A</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A=50</a:t>
              </a:r>
            </a:p>
            <a:p>
              <a:pPr eaLnBrk="1" hangingPunct="1">
                <a:buFont typeface="Monotype Sorts" pitchFamily="2" charset="2"/>
                <a:buNone/>
              </a:pPr>
              <a:r>
                <a:rPr lang="en-US" altLang="zh-CN" sz="1800"/>
                <a:t>     Unlock A</a:t>
              </a:r>
            </a:p>
            <a:p>
              <a:pPr eaLnBrk="1" hangingPunct="1">
                <a:buFont typeface="Monotype Sorts" pitchFamily="2" charset="2"/>
                <a:buNone/>
              </a:pPr>
              <a:r>
                <a:rPr lang="en-US" altLang="zh-CN" sz="1800"/>
                <a:t>     Sclock B</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B=200</a:t>
              </a:r>
            </a:p>
            <a:p>
              <a:pPr algn="ctr" eaLnBrk="1" hangingPunct="1">
                <a:buFont typeface="Monotype Sorts" pitchFamily="2" charset="2"/>
                <a:buNone/>
              </a:pPr>
              <a:r>
                <a:rPr lang="en-US" altLang="zh-CN" sz="1800"/>
                <a:t> Unlock  B</a:t>
              </a:r>
            </a:p>
            <a:p>
              <a:pPr eaLnBrk="1" hangingPunct="1">
                <a:buFont typeface="Monotype Sorts" pitchFamily="2" charset="2"/>
                <a:buNone/>
              </a:pPr>
              <a:r>
                <a:rPr lang="en-US" altLang="zh-CN" sz="1800"/>
                <a:t>     </a:t>
              </a:r>
              <a:r>
                <a:rPr lang="zh-CN" altLang="en-US" sz="1800"/>
                <a:t>求和</a:t>
              </a:r>
              <a:r>
                <a:rPr lang="en-US" altLang="zh-CN" sz="1800"/>
                <a:t>=250</a:t>
              </a:r>
            </a:p>
            <a:p>
              <a:pPr eaLnBrk="1" hangingPunct="1">
                <a:buFont typeface="Monotype Sorts" pitchFamily="2" charset="2"/>
                <a:buNone/>
              </a:pPr>
              <a:r>
                <a:rPr lang="en-US" altLang="zh-CN" sz="1800"/>
                <a:t>     (</a:t>
              </a:r>
              <a:r>
                <a:rPr lang="zh-CN" altLang="en-US" sz="1800"/>
                <a:t>验算不对</a:t>
              </a:r>
              <a:r>
                <a:rPr lang="en-US" altLang="zh-CN" sz="1800"/>
                <a:t>)</a:t>
              </a:r>
            </a:p>
          </p:txBody>
        </p:sp>
        <p:sp>
          <p:nvSpPr>
            <p:cNvPr id="766993" name="Rectangle 17">
              <a:extLst>
                <a:ext uri="{FF2B5EF4-FFF2-40B4-BE49-F238E27FC236}">
                  <a16:creationId xmlns:a16="http://schemas.microsoft.com/office/drawing/2014/main" id="{154980AD-3750-4071-A7BC-509707E99907}"/>
                </a:ext>
              </a:extLst>
            </p:cNvPr>
            <p:cNvSpPr>
              <a:spLocks noChangeArrowheads="1"/>
            </p:cNvSpPr>
            <p:nvPr/>
          </p:nvSpPr>
          <p:spPr bwMode="auto">
            <a:xfrm>
              <a:off x="42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algn="just" eaLnBrk="1" hangingPunct="1">
                <a:buFont typeface="Monotype Sorts" pitchFamily="2" charset="2"/>
                <a:buNone/>
              </a:pPr>
              <a:r>
                <a:rPr lang="en-US" altLang="zh-CN" sz="1800">
                  <a:cs typeface="Times New Roman" panose="02020603050405020304" pitchFamily="18" charset="0"/>
                </a:rPr>
                <a:t>  </a:t>
              </a:r>
            </a:p>
            <a:p>
              <a:pPr algn="just" eaLnBrk="1" hangingPunct="1">
                <a:buFont typeface="Monotype Sorts" pitchFamily="2" charset="2"/>
                <a:buNone/>
              </a:pPr>
              <a:endParaRPr lang="en-US" altLang="zh-CN" sz="1800">
                <a:cs typeface="Times New Roman" panose="02020603050405020304" pitchFamily="18" charset="0"/>
              </a:endParaRPr>
            </a:p>
            <a:p>
              <a:pPr algn="just" eaLnBrk="1" hangingPunct="1">
                <a:buFont typeface="Monotype Sorts" pitchFamily="2" charset="2"/>
                <a:buNone/>
              </a:pPr>
              <a:endParaRPr lang="en-US" altLang="zh-CN" sz="1800">
                <a:cs typeface="Times New Roman" panose="02020603050405020304" pitchFamily="18" charset="0"/>
              </a:endParaRPr>
            </a:p>
            <a:p>
              <a:pPr algn="just" eaLnBrk="1" hangingPunct="1">
                <a:buFont typeface="Monotype Sorts" pitchFamily="2" charset="2"/>
                <a:buNone/>
              </a:pPr>
              <a:r>
                <a:rPr lang="en-US" altLang="zh-CN" sz="1800"/>
                <a:t> </a:t>
              </a:r>
            </a:p>
            <a:p>
              <a:pPr algn="just" eaLnBrk="1" hangingPunct="1">
                <a:buFont typeface="Monotype Sorts" pitchFamily="2" charset="2"/>
                <a:buNone/>
              </a:pPr>
              <a:endParaRPr lang="en-US" altLang="zh-CN" sz="1800"/>
            </a:p>
          </p:txBody>
        </p:sp>
        <p:sp>
          <p:nvSpPr>
            <p:cNvPr id="766994" name="Rectangle 18">
              <a:extLst>
                <a:ext uri="{FF2B5EF4-FFF2-40B4-BE49-F238E27FC236}">
                  <a16:creationId xmlns:a16="http://schemas.microsoft.com/office/drawing/2014/main" id="{618E2C9F-5B82-439C-821A-6E4622F6A415}"/>
                </a:ext>
              </a:extLst>
            </p:cNvPr>
            <p:cNvSpPr>
              <a:spLocks noChangeArrowheads="1"/>
            </p:cNvSpPr>
            <p:nvPr/>
          </p:nvSpPr>
          <p:spPr bwMode="auto">
            <a:xfrm>
              <a:off x="42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2</a:t>
              </a:r>
            </a:p>
          </p:txBody>
        </p:sp>
        <p:sp>
          <p:nvSpPr>
            <p:cNvPr id="766995" name="Rectangle 19">
              <a:extLst>
                <a:ext uri="{FF2B5EF4-FFF2-40B4-BE49-F238E27FC236}">
                  <a16:creationId xmlns:a16="http://schemas.microsoft.com/office/drawing/2014/main" id="{5D4626FA-7200-4E61-91C9-FECCEDD606D3}"/>
                </a:ext>
              </a:extLst>
            </p:cNvPr>
            <p:cNvSpPr>
              <a:spLocks noChangeArrowheads="1"/>
            </p:cNvSpPr>
            <p:nvPr/>
          </p:nvSpPr>
          <p:spPr bwMode="auto">
            <a:xfrm>
              <a:off x="31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1"/>
                </a:buClr>
                <a:buSzPct val="90000"/>
                <a:buFont typeface="Monotype Sorts" pitchFamily="2" charset="2"/>
                <a:buChar char="l"/>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T</a:t>
              </a:r>
              <a:r>
                <a:rPr lang="en-US" altLang="zh-CN" sz="2000" baseline="-25000"/>
                <a:t>1 </a:t>
              </a:r>
              <a:r>
                <a:rPr lang="en-US" altLang="zh-CN" sz="2000"/>
                <a:t>(</a:t>
              </a:r>
              <a:r>
                <a:rPr lang="zh-CN" altLang="en-US" sz="2000"/>
                <a:t>续</a:t>
              </a:r>
              <a:r>
                <a:rPr lang="en-US" altLang="zh-CN" sz="2000"/>
                <a:t>)</a:t>
              </a:r>
            </a:p>
          </p:txBody>
        </p:sp>
        <p:sp>
          <p:nvSpPr>
            <p:cNvPr id="766996" name="Line 20">
              <a:extLst>
                <a:ext uri="{FF2B5EF4-FFF2-40B4-BE49-F238E27FC236}">
                  <a16:creationId xmlns:a16="http://schemas.microsoft.com/office/drawing/2014/main" id="{E99E6302-034F-4543-865E-E0DF78E4BD2B}"/>
                </a:ext>
              </a:extLst>
            </p:cNvPr>
            <p:cNvSpPr>
              <a:spLocks noChangeShapeType="1"/>
            </p:cNvSpPr>
            <p:nvPr/>
          </p:nvSpPr>
          <p:spPr bwMode="auto">
            <a:xfrm>
              <a:off x="31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97" name="Line 21">
              <a:extLst>
                <a:ext uri="{FF2B5EF4-FFF2-40B4-BE49-F238E27FC236}">
                  <a16:creationId xmlns:a16="http://schemas.microsoft.com/office/drawing/2014/main" id="{D3D4C926-DDB8-419A-AE38-5C0C7B6453F9}"/>
                </a:ext>
              </a:extLst>
            </p:cNvPr>
            <p:cNvSpPr>
              <a:spLocks noChangeShapeType="1"/>
            </p:cNvSpPr>
            <p:nvPr/>
          </p:nvSpPr>
          <p:spPr bwMode="auto">
            <a:xfrm>
              <a:off x="31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98" name="Line 22">
              <a:extLst>
                <a:ext uri="{FF2B5EF4-FFF2-40B4-BE49-F238E27FC236}">
                  <a16:creationId xmlns:a16="http://schemas.microsoft.com/office/drawing/2014/main" id="{560786D7-211E-41A4-92AB-18AFDEC3CDF6}"/>
                </a:ext>
              </a:extLst>
            </p:cNvPr>
            <p:cNvSpPr>
              <a:spLocks noChangeShapeType="1"/>
            </p:cNvSpPr>
            <p:nvPr/>
          </p:nvSpPr>
          <p:spPr bwMode="auto">
            <a:xfrm>
              <a:off x="31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6999" name="Line 23">
              <a:extLst>
                <a:ext uri="{FF2B5EF4-FFF2-40B4-BE49-F238E27FC236}">
                  <a16:creationId xmlns:a16="http://schemas.microsoft.com/office/drawing/2014/main" id="{C490FA69-974E-4533-A392-2AA789B3E3C6}"/>
                </a:ext>
              </a:extLst>
            </p:cNvPr>
            <p:cNvSpPr>
              <a:spLocks noChangeShapeType="1"/>
            </p:cNvSpPr>
            <p:nvPr/>
          </p:nvSpPr>
          <p:spPr bwMode="auto">
            <a:xfrm>
              <a:off x="31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7000" name="Line 24">
              <a:extLst>
                <a:ext uri="{FF2B5EF4-FFF2-40B4-BE49-F238E27FC236}">
                  <a16:creationId xmlns:a16="http://schemas.microsoft.com/office/drawing/2014/main" id="{5EA59EA8-F0A2-492F-95BA-82B82D7341C4}"/>
                </a:ext>
              </a:extLst>
            </p:cNvPr>
            <p:cNvSpPr>
              <a:spLocks noChangeShapeType="1"/>
            </p:cNvSpPr>
            <p:nvPr/>
          </p:nvSpPr>
          <p:spPr bwMode="auto">
            <a:xfrm>
              <a:off x="42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67001" name="Line 25">
              <a:extLst>
                <a:ext uri="{FF2B5EF4-FFF2-40B4-BE49-F238E27FC236}">
                  <a16:creationId xmlns:a16="http://schemas.microsoft.com/office/drawing/2014/main" id="{FAECF730-51A6-4EDA-91F4-B18BEE28B5EF}"/>
                </a:ext>
              </a:extLst>
            </p:cNvPr>
            <p:cNvSpPr>
              <a:spLocks noChangeShapeType="1"/>
            </p:cNvSpPr>
            <p:nvPr/>
          </p:nvSpPr>
          <p:spPr bwMode="auto">
            <a:xfrm>
              <a:off x="52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6" name="矩形 25">
            <a:extLst>
              <a:ext uri="{FF2B5EF4-FFF2-40B4-BE49-F238E27FC236}">
                <a16:creationId xmlns:a16="http://schemas.microsoft.com/office/drawing/2014/main" id="{6AA27220-165E-4E86-B848-569BF615A61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7" name="文本框 22">
            <a:extLst>
              <a:ext uri="{FF2B5EF4-FFF2-40B4-BE49-F238E27FC236}">
                <a16:creationId xmlns:a16="http://schemas.microsoft.com/office/drawing/2014/main" id="{E9515CBD-F09B-45F0-A185-CF74E8621C8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28" name="文本框 22">
            <a:extLst>
              <a:ext uri="{FF2B5EF4-FFF2-40B4-BE49-F238E27FC236}">
                <a16:creationId xmlns:a16="http://schemas.microsoft.com/office/drawing/2014/main" id="{9CA8A7F1-BC16-4BBC-B65D-60DC5604929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374273823"/>
      </p:ext>
    </p:extLst>
  </p:cSld>
  <p:clrMapOvr>
    <a:masterClrMapping/>
  </p:clrMapOvr>
  <p:transition>
    <p:wipe/>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486C5127-D014-43A8-9EDD-FC5307592528}"/>
              </a:ext>
            </a:extLst>
          </p:cNvPr>
          <p:cNvSpPr>
            <a:spLocks noGrp="1" noChangeArrowheads="1"/>
          </p:cNvSpPr>
          <p:nvPr>
            <p:ph type="title"/>
          </p:nvPr>
        </p:nvSpPr>
        <p:spPr/>
        <p:txBody>
          <a:bodyPr/>
          <a:lstStyle/>
          <a:p>
            <a:r>
              <a:rPr lang="en-US" altLang="zh-CN"/>
              <a:t>3</a:t>
            </a:r>
            <a:r>
              <a:rPr lang="zh-CN" altLang="en-US"/>
              <a:t>级封锁协议</a:t>
            </a:r>
          </a:p>
        </p:txBody>
      </p:sp>
      <p:sp>
        <p:nvSpPr>
          <p:cNvPr id="768003" name="Rectangle 3">
            <a:extLst>
              <a:ext uri="{FF2B5EF4-FFF2-40B4-BE49-F238E27FC236}">
                <a16:creationId xmlns:a16="http://schemas.microsoft.com/office/drawing/2014/main" id="{90813CFD-F93F-4DDD-B3F2-EDCA6E5C71F6}"/>
              </a:ext>
            </a:extLst>
          </p:cNvPr>
          <p:cNvSpPr>
            <a:spLocks noGrp="1" noChangeArrowheads="1"/>
          </p:cNvSpPr>
          <p:nvPr>
            <p:ph type="body" idx="1"/>
          </p:nvPr>
        </p:nvSpPr>
        <p:spPr/>
        <p:txBody>
          <a:bodyPr/>
          <a:lstStyle/>
          <a:p>
            <a:r>
              <a:rPr lang="en-US" altLang="zh-CN" sz="2800"/>
              <a:t>3</a:t>
            </a:r>
            <a:r>
              <a:rPr lang="zh-CN" altLang="en-US" sz="2800"/>
              <a:t>级封锁协议</a:t>
            </a:r>
          </a:p>
          <a:p>
            <a:pPr lvl="1"/>
            <a:r>
              <a:rPr lang="en-US" altLang="zh-CN"/>
              <a:t>1</a:t>
            </a:r>
            <a:r>
              <a:rPr lang="zh-CN" altLang="en-US"/>
              <a:t>级封锁协议加上事务</a:t>
            </a:r>
            <a:r>
              <a:rPr lang="en-US" altLang="zh-CN"/>
              <a:t>T</a:t>
            </a:r>
            <a:r>
              <a:rPr lang="zh-CN" altLang="en-US"/>
              <a:t>在读取数据</a:t>
            </a:r>
            <a:r>
              <a:rPr lang="en-US" altLang="zh-CN"/>
              <a:t>R</a:t>
            </a:r>
            <a:r>
              <a:rPr lang="zh-CN" altLang="en-US"/>
              <a:t>之前必须先对其加</a:t>
            </a:r>
            <a:r>
              <a:rPr lang="en-US" altLang="zh-CN"/>
              <a:t>S</a:t>
            </a:r>
            <a:r>
              <a:rPr lang="zh-CN" altLang="en-US"/>
              <a:t>锁，直到事务结束才释放。</a:t>
            </a:r>
          </a:p>
          <a:p>
            <a:pPr lvl="1"/>
            <a:endParaRPr lang="zh-CN" altLang="en-US"/>
          </a:p>
          <a:p>
            <a:r>
              <a:rPr lang="en-US" altLang="zh-CN" sz="2800"/>
              <a:t>3</a:t>
            </a:r>
            <a:r>
              <a:rPr lang="zh-CN" altLang="en-US" sz="2800"/>
              <a:t>级封锁协议可防止丢失修改、读脏数据和不可重复读。</a:t>
            </a:r>
          </a:p>
          <a:p>
            <a:endParaRPr lang="en-US" altLang="zh-CN" sz="2800"/>
          </a:p>
        </p:txBody>
      </p:sp>
      <p:sp>
        <p:nvSpPr>
          <p:cNvPr id="4" name="矩形 3">
            <a:extLst>
              <a:ext uri="{FF2B5EF4-FFF2-40B4-BE49-F238E27FC236}">
                <a16:creationId xmlns:a16="http://schemas.microsoft.com/office/drawing/2014/main" id="{B754495F-0A4B-472F-8574-5479B3FC8D9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C4984FD-8715-45E5-9115-6166CAD3383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BDA5817E-0835-4F0A-96BB-4DC2A5A20AC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638670259"/>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D7EADBDE-91E9-4004-A00F-A399031392AA}"/>
              </a:ext>
            </a:extLst>
          </p:cNvPr>
          <p:cNvSpPr>
            <a:spLocks noGrp="1" noChangeArrowheads="1"/>
          </p:cNvSpPr>
          <p:nvPr>
            <p:ph type="title"/>
          </p:nvPr>
        </p:nvSpPr>
        <p:spPr/>
        <p:txBody>
          <a:bodyPr/>
          <a:lstStyle/>
          <a:p>
            <a:r>
              <a:rPr lang="zh-CN" altLang="en-US"/>
              <a:t>存取控制（续）</a:t>
            </a:r>
          </a:p>
        </p:txBody>
      </p:sp>
      <p:sp>
        <p:nvSpPr>
          <p:cNvPr id="491523" name="Rectangle 3">
            <a:extLst>
              <a:ext uri="{FF2B5EF4-FFF2-40B4-BE49-F238E27FC236}">
                <a16:creationId xmlns:a16="http://schemas.microsoft.com/office/drawing/2014/main" id="{7759AA3B-CAF9-40E1-A87C-2DB1C5626EE3}"/>
              </a:ext>
            </a:extLst>
          </p:cNvPr>
          <p:cNvSpPr>
            <a:spLocks noGrp="1" noChangeArrowheads="1"/>
          </p:cNvSpPr>
          <p:nvPr>
            <p:ph type="body" idx="1"/>
          </p:nvPr>
        </p:nvSpPr>
        <p:spPr/>
        <p:txBody>
          <a:bodyPr/>
          <a:lstStyle/>
          <a:p>
            <a:pPr lvl="1"/>
            <a:r>
              <a:rPr lang="zh-CN" altLang="en-US"/>
              <a:t>关系系统中的存取权限</a:t>
            </a:r>
          </a:p>
          <a:p>
            <a:pPr lvl="2">
              <a:spcBef>
                <a:spcPct val="60000"/>
              </a:spcBef>
            </a:pPr>
            <a:r>
              <a:rPr lang="zh-CN" altLang="en-US" sz="2800"/>
              <a:t>类型</a:t>
            </a:r>
            <a:r>
              <a:rPr lang="zh-CN" altLang="en-US" sz="2000"/>
              <a:t> </a:t>
            </a:r>
          </a:p>
          <a:p>
            <a:pPr lvl="1">
              <a:spcBef>
                <a:spcPct val="60000"/>
              </a:spcBef>
              <a:buFontTx/>
              <a:buNone/>
            </a:pPr>
            <a:r>
              <a:rPr lang="zh-CN" altLang="en-US" sz="2400"/>
              <a:t>			数据对象	操作类型</a:t>
            </a:r>
          </a:p>
          <a:p>
            <a:pPr lvl="1">
              <a:buFontTx/>
              <a:buNone/>
            </a:pPr>
            <a:r>
              <a:rPr lang="zh-CN" altLang="en-US" sz="2400"/>
              <a:t>模  式 	模  式		建立、修改、删除</a:t>
            </a:r>
          </a:p>
          <a:p>
            <a:pPr lvl="1">
              <a:buFontTx/>
              <a:buNone/>
            </a:pPr>
            <a:r>
              <a:rPr lang="zh-CN" altLang="en-US" sz="2400"/>
              <a:t>			外模式            建立、删除</a:t>
            </a:r>
          </a:p>
          <a:p>
            <a:pPr lvl="1">
              <a:buFontTx/>
              <a:buNone/>
            </a:pPr>
            <a:r>
              <a:rPr lang="zh-CN" altLang="en-US" sz="2400"/>
              <a:t>        	内模式	建立、删除</a:t>
            </a:r>
          </a:p>
          <a:p>
            <a:pPr lvl="1">
              <a:buFontTx/>
              <a:buNone/>
            </a:pPr>
            <a:r>
              <a:rPr lang="zh-CN" altLang="en-US" sz="2400"/>
              <a:t>数  据      	表		查找、插入、修改、删除</a:t>
            </a:r>
            <a:endParaRPr lang="zh-CN" altLang="en-US" sz="2400">
              <a:ea typeface="黑体" panose="02010609060101010101" pitchFamily="49" charset="-122"/>
            </a:endParaRPr>
          </a:p>
          <a:p>
            <a:pPr lvl="1">
              <a:buFontTx/>
              <a:buNone/>
            </a:pPr>
            <a:r>
              <a:rPr lang="zh-CN" altLang="en-US" sz="2400"/>
              <a:t>			属性列	查找、插入、修改、删除</a:t>
            </a:r>
          </a:p>
        </p:txBody>
      </p:sp>
      <p:grpSp>
        <p:nvGrpSpPr>
          <p:cNvPr id="491530" name="Group 10">
            <a:extLst>
              <a:ext uri="{FF2B5EF4-FFF2-40B4-BE49-F238E27FC236}">
                <a16:creationId xmlns:a16="http://schemas.microsoft.com/office/drawing/2014/main" id="{19201DDF-E3B5-4F43-A406-4CDBE398E459}"/>
              </a:ext>
            </a:extLst>
          </p:cNvPr>
          <p:cNvGrpSpPr>
            <a:grpSpLocks/>
          </p:cNvGrpSpPr>
          <p:nvPr/>
        </p:nvGrpSpPr>
        <p:grpSpPr bwMode="auto">
          <a:xfrm>
            <a:off x="1295400" y="3124200"/>
            <a:ext cx="7010400" cy="2743200"/>
            <a:chOff x="768" y="1776"/>
            <a:chExt cx="4416" cy="1728"/>
          </a:xfrm>
        </p:grpSpPr>
        <p:sp>
          <p:nvSpPr>
            <p:cNvPr id="491524" name="Line 4">
              <a:extLst>
                <a:ext uri="{FF2B5EF4-FFF2-40B4-BE49-F238E27FC236}">
                  <a16:creationId xmlns:a16="http://schemas.microsoft.com/office/drawing/2014/main" id="{4824E97A-9CE0-4643-B6C3-AD0EBE707153}"/>
                </a:ext>
              </a:extLst>
            </p:cNvPr>
            <p:cNvSpPr>
              <a:spLocks noChangeShapeType="1"/>
            </p:cNvSpPr>
            <p:nvPr/>
          </p:nvSpPr>
          <p:spPr bwMode="auto">
            <a:xfrm>
              <a:off x="816" y="1776"/>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1525" name="Line 5">
              <a:extLst>
                <a:ext uri="{FF2B5EF4-FFF2-40B4-BE49-F238E27FC236}">
                  <a16:creationId xmlns:a16="http://schemas.microsoft.com/office/drawing/2014/main" id="{472824C5-7D3C-4E0B-8340-990D17C7C11B}"/>
                </a:ext>
              </a:extLst>
            </p:cNvPr>
            <p:cNvSpPr>
              <a:spLocks noChangeShapeType="1"/>
            </p:cNvSpPr>
            <p:nvPr/>
          </p:nvSpPr>
          <p:spPr bwMode="auto">
            <a:xfrm>
              <a:off x="816" y="2064"/>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1526" name="Line 6">
              <a:extLst>
                <a:ext uri="{FF2B5EF4-FFF2-40B4-BE49-F238E27FC236}">
                  <a16:creationId xmlns:a16="http://schemas.microsoft.com/office/drawing/2014/main" id="{7A1C3D35-7CFF-45CB-9B7D-E432FA9CC0BE}"/>
                </a:ext>
              </a:extLst>
            </p:cNvPr>
            <p:cNvSpPr>
              <a:spLocks noChangeShapeType="1"/>
            </p:cNvSpPr>
            <p:nvPr/>
          </p:nvSpPr>
          <p:spPr bwMode="auto">
            <a:xfrm>
              <a:off x="768" y="2880"/>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1527" name="Line 7">
              <a:extLst>
                <a:ext uri="{FF2B5EF4-FFF2-40B4-BE49-F238E27FC236}">
                  <a16:creationId xmlns:a16="http://schemas.microsoft.com/office/drawing/2014/main" id="{30716423-9A7E-4009-ACE7-A915B957B95F}"/>
                </a:ext>
              </a:extLst>
            </p:cNvPr>
            <p:cNvSpPr>
              <a:spLocks noChangeShapeType="1"/>
            </p:cNvSpPr>
            <p:nvPr/>
          </p:nvSpPr>
          <p:spPr bwMode="auto">
            <a:xfrm>
              <a:off x="1584" y="1776"/>
              <a:ext cx="0" cy="17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1528" name="Line 8">
              <a:extLst>
                <a:ext uri="{FF2B5EF4-FFF2-40B4-BE49-F238E27FC236}">
                  <a16:creationId xmlns:a16="http://schemas.microsoft.com/office/drawing/2014/main" id="{15011C60-8189-47AF-B4B2-4BEC48D61C5D}"/>
                </a:ext>
              </a:extLst>
            </p:cNvPr>
            <p:cNvSpPr>
              <a:spLocks noChangeShapeType="1"/>
            </p:cNvSpPr>
            <p:nvPr/>
          </p:nvSpPr>
          <p:spPr bwMode="auto">
            <a:xfrm>
              <a:off x="2688" y="1776"/>
              <a:ext cx="0" cy="17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1529" name="Line 9">
              <a:extLst>
                <a:ext uri="{FF2B5EF4-FFF2-40B4-BE49-F238E27FC236}">
                  <a16:creationId xmlns:a16="http://schemas.microsoft.com/office/drawing/2014/main" id="{F229408A-D9E5-44CE-8BBF-9F0986F71665}"/>
                </a:ext>
              </a:extLst>
            </p:cNvPr>
            <p:cNvSpPr>
              <a:spLocks noChangeShapeType="1"/>
            </p:cNvSpPr>
            <p:nvPr/>
          </p:nvSpPr>
          <p:spPr bwMode="auto">
            <a:xfrm>
              <a:off x="816" y="3504"/>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1" name="矩形 10">
            <a:extLst>
              <a:ext uri="{FF2B5EF4-FFF2-40B4-BE49-F238E27FC236}">
                <a16:creationId xmlns:a16="http://schemas.microsoft.com/office/drawing/2014/main" id="{A981989D-DD12-4415-81EE-D19FC4F6EB2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2" name="文本框 22">
            <a:extLst>
              <a:ext uri="{FF2B5EF4-FFF2-40B4-BE49-F238E27FC236}">
                <a16:creationId xmlns:a16="http://schemas.microsoft.com/office/drawing/2014/main" id="{19543C74-AB68-4DA1-9F18-7EBB284E6C7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13" name="文本框 22">
            <a:extLst>
              <a:ext uri="{FF2B5EF4-FFF2-40B4-BE49-F238E27FC236}">
                <a16:creationId xmlns:a16="http://schemas.microsoft.com/office/drawing/2014/main" id="{A0063983-8F46-4971-AF74-DE53FF28741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92530243"/>
      </p:ext>
    </p:extLst>
  </p:cSld>
  <p:clrMapOvr>
    <a:masterClrMapping/>
  </p:clrMapOvr>
  <p:transition>
    <p:wipe/>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a:extLst>
              <a:ext uri="{FF2B5EF4-FFF2-40B4-BE49-F238E27FC236}">
                <a16:creationId xmlns:a16="http://schemas.microsoft.com/office/drawing/2014/main" id="{64BAE68C-4A4F-4302-930F-D451B13C2887}"/>
              </a:ext>
            </a:extLst>
          </p:cNvPr>
          <p:cNvSpPr>
            <a:spLocks noGrp="1" noChangeArrowheads="1"/>
          </p:cNvSpPr>
          <p:nvPr>
            <p:ph type="title"/>
          </p:nvPr>
        </p:nvSpPr>
        <p:spPr>
          <a:xfrm>
            <a:off x="990600" y="457200"/>
            <a:ext cx="7772400" cy="533400"/>
          </a:xfrm>
        </p:spPr>
        <p:txBody>
          <a:bodyPr/>
          <a:lstStyle/>
          <a:p>
            <a:r>
              <a:rPr lang="zh-CN" altLang="en-US" sz="2800"/>
              <a:t>图 用封锁机制解决三种数据不一致性示例</a:t>
            </a:r>
          </a:p>
        </p:txBody>
      </p:sp>
      <p:graphicFrame>
        <p:nvGraphicFramePr>
          <p:cNvPr id="769027" name="Group 3">
            <a:extLst>
              <a:ext uri="{FF2B5EF4-FFF2-40B4-BE49-F238E27FC236}">
                <a16:creationId xmlns:a16="http://schemas.microsoft.com/office/drawing/2014/main" id="{50787122-B7CF-4AD3-AEEB-B6150AF56DEA}"/>
              </a:ext>
            </a:extLst>
          </p:cNvPr>
          <p:cNvGraphicFramePr>
            <a:graphicFrameLocks noGrp="1"/>
          </p:cNvGraphicFramePr>
          <p:nvPr/>
        </p:nvGraphicFramePr>
        <p:xfrm>
          <a:off x="1219200" y="914400"/>
          <a:ext cx="3581400" cy="5655565"/>
        </p:xfrm>
        <a:graphic>
          <a:graphicData uri="http://schemas.openxmlformats.org/drawingml/2006/table">
            <a:tbl>
              <a:tblPr/>
              <a:tblGrid>
                <a:gridCol w="1981200">
                  <a:extLst>
                    <a:ext uri="{9D8B030D-6E8A-4147-A177-3AD203B41FA5}">
                      <a16:colId xmlns:a16="http://schemas.microsoft.com/office/drawing/2014/main" val="2692938264"/>
                    </a:ext>
                  </a:extLst>
                </a:gridCol>
                <a:gridCol w="1600200">
                  <a:extLst>
                    <a:ext uri="{9D8B030D-6E8A-4147-A177-3AD203B41FA5}">
                      <a16:colId xmlns:a16="http://schemas.microsoft.com/office/drawing/2014/main" val="1174204844"/>
                    </a:ext>
                  </a:extLst>
                </a:gridCol>
              </a:tblGrid>
              <a:tr h="323850">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6697158"/>
                  </a:ext>
                </a:extLst>
              </a:tr>
              <a:tr h="5318125">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①</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Slock A</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Slock B</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②</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③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Commit</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Unlock A</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Unlock B</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④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⑤</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B</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  </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Xlock B</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B←B*2</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B=200</a:t>
                      </a:r>
                    </a:p>
                    <a:p>
                      <a:pPr marL="0" marR="0" lvl="0" indent="0" algn="just"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Commit</a:t>
                      </a:r>
                    </a:p>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Unlock B</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4897206"/>
                  </a:ext>
                </a:extLst>
              </a:tr>
            </a:tbl>
          </a:graphicData>
        </a:graphic>
      </p:graphicFrame>
      <p:sp>
        <p:nvSpPr>
          <p:cNvPr id="769038" name="Rectangle 14">
            <a:extLst>
              <a:ext uri="{FF2B5EF4-FFF2-40B4-BE49-F238E27FC236}">
                <a16:creationId xmlns:a16="http://schemas.microsoft.com/office/drawing/2014/main" id="{0E6C20BC-FF1A-4310-964D-6B627ED40040}"/>
              </a:ext>
            </a:extLst>
          </p:cNvPr>
          <p:cNvSpPr>
            <a:spLocks noChangeArrowheads="1"/>
          </p:cNvSpPr>
          <p:nvPr/>
        </p:nvSpPr>
        <p:spPr bwMode="auto">
          <a:xfrm>
            <a:off x="5638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sz="2400"/>
              <a:t>(b) </a:t>
            </a:r>
            <a:r>
              <a:rPr lang="zh-CN" altLang="en-US" sz="2400"/>
              <a:t>可重复读 </a:t>
            </a:r>
          </a:p>
        </p:txBody>
      </p:sp>
      <p:sp>
        <p:nvSpPr>
          <p:cNvPr id="5" name="矩形 4">
            <a:extLst>
              <a:ext uri="{FF2B5EF4-FFF2-40B4-BE49-F238E27FC236}">
                <a16:creationId xmlns:a16="http://schemas.microsoft.com/office/drawing/2014/main" id="{084306EA-AEAA-45AB-8447-B8A88C2CCE2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8C1E7C03-C7D2-417C-86EA-BB95BB07D1A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33A9E843-4FF6-4A46-B664-FC467B68F77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885548899"/>
      </p:ext>
    </p:extLst>
  </p:cSld>
  <p:clrMapOvr>
    <a:masterClrMapping/>
  </p:clrMapOvr>
  <p:transition>
    <p:wipe/>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3841E0BB-E98E-4C60-9DB3-544189592528}"/>
              </a:ext>
            </a:extLst>
          </p:cNvPr>
          <p:cNvSpPr>
            <a:spLocks noGrp="1" noChangeArrowheads="1"/>
          </p:cNvSpPr>
          <p:nvPr>
            <p:ph type="title"/>
          </p:nvPr>
        </p:nvSpPr>
        <p:spPr/>
        <p:txBody>
          <a:bodyPr/>
          <a:lstStyle/>
          <a:p>
            <a:r>
              <a:rPr lang="zh-CN" altLang="en-US"/>
              <a:t>三级封锁协议</a:t>
            </a:r>
          </a:p>
        </p:txBody>
      </p:sp>
      <p:sp>
        <p:nvSpPr>
          <p:cNvPr id="770051" name="Rectangle 3">
            <a:extLst>
              <a:ext uri="{FF2B5EF4-FFF2-40B4-BE49-F238E27FC236}">
                <a16:creationId xmlns:a16="http://schemas.microsoft.com/office/drawing/2014/main" id="{ACC66A09-7460-49CC-9D63-A1AE91D055B4}"/>
              </a:ext>
            </a:extLst>
          </p:cNvPr>
          <p:cNvSpPr>
            <a:spLocks noGrp="1" noChangeArrowheads="1"/>
          </p:cNvSpPr>
          <p:nvPr>
            <p:ph type="body" idx="1"/>
          </p:nvPr>
        </p:nvSpPr>
        <p:spPr/>
        <p:txBody>
          <a:bodyPr/>
          <a:lstStyle/>
          <a:p>
            <a:r>
              <a:rPr lang="zh-CN" altLang="en-US"/>
              <a:t>三级协议的主要区别</a:t>
            </a:r>
          </a:p>
          <a:p>
            <a:pPr lvl="1">
              <a:lnSpc>
                <a:spcPct val="170000"/>
              </a:lnSpc>
            </a:pPr>
            <a:r>
              <a:rPr lang="zh-CN" altLang="en-US"/>
              <a:t>什么操作需要申请封锁以及何时释放锁（即持锁时间）</a:t>
            </a:r>
          </a:p>
        </p:txBody>
      </p:sp>
      <p:sp>
        <p:nvSpPr>
          <p:cNvPr id="4" name="矩形 3">
            <a:extLst>
              <a:ext uri="{FF2B5EF4-FFF2-40B4-BE49-F238E27FC236}">
                <a16:creationId xmlns:a16="http://schemas.microsoft.com/office/drawing/2014/main" id="{FCE567BF-B135-42BE-BA19-E6BCC1E99C4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369FC45-B933-4CBC-B314-D4723718EF2C}"/>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A4C0E006-02AB-4183-8816-092A316387C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816141809"/>
      </p:ext>
    </p:extLst>
  </p:cSld>
  <p:clrMapOvr>
    <a:masterClrMapping/>
  </p:clrMapOvr>
  <p:transition>
    <p:wipe/>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71FD4218-ABBF-4ED8-BC9F-440E20754943}"/>
              </a:ext>
            </a:extLst>
          </p:cNvPr>
          <p:cNvSpPr>
            <a:spLocks noGrp="1" noChangeArrowheads="1"/>
          </p:cNvSpPr>
          <p:nvPr>
            <p:ph type="title"/>
          </p:nvPr>
        </p:nvSpPr>
        <p:spPr/>
        <p:txBody>
          <a:bodyPr/>
          <a:lstStyle/>
          <a:p>
            <a:r>
              <a:rPr lang="zh-CN" altLang="en-US"/>
              <a:t>三级封锁协议</a:t>
            </a:r>
            <a:r>
              <a:rPr lang="en-US" altLang="zh-CN"/>
              <a:t>(</a:t>
            </a:r>
            <a:r>
              <a:rPr lang="zh-CN" altLang="en-US"/>
              <a:t>续</a:t>
            </a:r>
            <a:r>
              <a:rPr lang="en-US" altLang="zh-CN"/>
              <a:t>)</a:t>
            </a:r>
          </a:p>
        </p:txBody>
      </p:sp>
      <p:sp>
        <p:nvSpPr>
          <p:cNvPr id="771075" name="Rectangle 3">
            <a:extLst>
              <a:ext uri="{FF2B5EF4-FFF2-40B4-BE49-F238E27FC236}">
                <a16:creationId xmlns:a16="http://schemas.microsoft.com/office/drawing/2014/main" id="{C0C3D781-59FB-4500-B2E7-E9CC79409C75}"/>
              </a:ext>
            </a:extLst>
          </p:cNvPr>
          <p:cNvSpPr>
            <a:spLocks noGrp="1" noChangeArrowheads="1"/>
          </p:cNvSpPr>
          <p:nvPr>
            <p:ph type="body" idx="1"/>
          </p:nvPr>
        </p:nvSpPr>
        <p:spPr/>
        <p:txBody>
          <a:bodyPr/>
          <a:lstStyle/>
          <a:p>
            <a:endParaRPr lang="zh-CN" altLang="zh-CN"/>
          </a:p>
        </p:txBody>
      </p:sp>
      <p:pic>
        <p:nvPicPr>
          <p:cNvPr id="771076" name="Picture 4" descr="81">
            <a:extLst>
              <a:ext uri="{FF2B5EF4-FFF2-40B4-BE49-F238E27FC236}">
                <a16:creationId xmlns:a16="http://schemas.microsoft.com/office/drawing/2014/main" id="{E3E38BD8-947A-4024-9886-DE3480FF25F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2644775"/>
            <a:ext cx="7391400" cy="30702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1E627AE-DD18-449A-8AF9-FDB98E3F84E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523A3413-4F52-484C-98D2-7B5C576BC91D}"/>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887F9EC2-3E8D-463F-83C8-90E7D44389C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032107215"/>
      </p:ext>
    </p:extLst>
  </p:cSld>
  <p:clrMapOvr>
    <a:masterClrMapping/>
  </p:clrMapOvr>
  <p:transition>
    <p:wipe/>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0925A913-839E-465E-BE66-B2708735CD4E}"/>
              </a:ext>
            </a:extLst>
          </p:cNvPr>
          <p:cNvSpPr>
            <a:spLocks noGrp="1" noChangeArrowheads="1"/>
          </p:cNvSpPr>
          <p:nvPr>
            <p:ph type="title"/>
          </p:nvPr>
        </p:nvSpPr>
        <p:spPr/>
        <p:txBody>
          <a:bodyPr/>
          <a:lstStyle/>
          <a:p>
            <a:r>
              <a:rPr lang="zh-CN" altLang="en-US"/>
              <a:t>二、两段锁协议</a:t>
            </a:r>
          </a:p>
        </p:txBody>
      </p:sp>
      <p:sp>
        <p:nvSpPr>
          <p:cNvPr id="772099" name="Rectangle 3">
            <a:extLst>
              <a:ext uri="{FF2B5EF4-FFF2-40B4-BE49-F238E27FC236}">
                <a16:creationId xmlns:a16="http://schemas.microsoft.com/office/drawing/2014/main" id="{88EF5A01-1A5B-4942-9D3A-54EE8301F234}"/>
              </a:ext>
            </a:extLst>
          </p:cNvPr>
          <p:cNvSpPr>
            <a:spLocks noGrp="1" noChangeArrowheads="1"/>
          </p:cNvSpPr>
          <p:nvPr>
            <p:ph type="body" idx="1"/>
          </p:nvPr>
        </p:nvSpPr>
        <p:spPr/>
        <p:txBody>
          <a:bodyPr/>
          <a:lstStyle/>
          <a:p>
            <a:r>
              <a:rPr lang="zh-CN" altLang="en-US" sz="2800"/>
              <a:t>可串行性是并行调度正确性的唯一准则，两段锁（</a:t>
            </a:r>
            <a:r>
              <a:rPr lang="en-US" altLang="zh-CN" sz="2800"/>
              <a:t>2PL</a:t>
            </a:r>
            <a:r>
              <a:rPr lang="zh-CN" altLang="en-US" sz="2800"/>
              <a:t>）协议就是为保证并行调度可串行性而提供的封锁协议。</a:t>
            </a:r>
          </a:p>
          <a:p>
            <a:endParaRPr lang="zh-CN" altLang="en-US" sz="2800"/>
          </a:p>
          <a:p>
            <a:r>
              <a:rPr lang="zh-CN" altLang="en-US" sz="2800"/>
              <a:t>两段锁协议的内容</a:t>
            </a:r>
          </a:p>
          <a:p>
            <a:pPr lvl="1">
              <a:buFontTx/>
              <a:buNone/>
            </a:pPr>
            <a:r>
              <a:rPr lang="en-US" altLang="zh-CN"/>
              <a:t>1. </a:t>
            </a:r>
            <a:r>
              <a:rPr lang="zh-CN" altLang="en-US"/>
              <a:t>在对任何数据进行读、写操作之前，事务首先要获得对该数据的封锁</a:t>
            </a:r>
          </a:p>
          <a:p>
            <a:pPr lvl="1">
              <a:buFontTx/>
              <a:buNone/>
            </a:pPr>
            <a:r>
              <a:rPr lang="en-US" altLang="zh-CN"/>
              <a:t>2. </a:t>
            </a:r>
            <a:r>
              <a:rPr lang="zh-CN" altLang="en-US"/>
              <a:t>在释放一个封锁之后，事务不再获得任何其他封锁。</a:t>
            </a:r>
          </a:p>
        </p:txBody>
      </p:sp>
      <p:sp>
        <p:nvSpPr>
          <p:cNvPr id="4" name="矩形 3">
            <a:extLst>
              <a:ext uri="{FF2B5EF4-FFF2-40B4-BE49-F238E27FC236}">
                <a16:creationId xmlns:a16="http://schemas.microsoft.com/office/drawing/2014/main" id="{6126732B-C48C-498B-982D-17631D109AF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C85F3C0-990B-44F5-8F51-D301AF59853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9041D58A-3F51-428E-9F55-95B1BF1E644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45850322"/>
      </p:ext>
    </p:extLst>
  </p:cSld>
  <p:clrMapOvr>
    <a:masterClrMapping/>
  </p:clrMapOvr>
  <p:transition>
    <p:wip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F417953D-92FF-481B-BE40-F1855CAB76FB}"/>
              </a:ext>
            </a:extLst>
          </p:cNvPr>
          <p:cNvSpPr>
            <a:spLocks noGrp="1" noChangeArrowheads="1"/>
          </p:cNvSpPr>
          <p:nvPr>
            <p:ph type="title"/>
          </p:nvPr>
        </p:nvSpPr>
        <p:spPr/>
        <p:txBody>
          <a:bodyPr/>
          <a:lstStyle/>
          <a:p>
            <a:r>
              <a:rPr lang="zh-CN" altLang="en-US"/>
              <a:t>两段锁协议（续）</a:t>
            </a:r>
          </a:p>
        </p:txBody>
      </p:sp>
      <p:sp>
        <p:nvSpPr>
          <p:cNvPr id="773123" name="Rectangle 3">
            <a:extLst>
              <a:ext uri="{FF2B5EF4-FFF2-40B4-BE49-F238E27FC236}">
                <a16:creationId xmlns:a16="http://schemas.microsoft.com/office/drawing/2014/main" id="{99549E15-6C2D-4C2C-B530-354311CDBB51}"/>
              </a:ext>
            </a:extLst>
          </p:cNvPr>
          <p:cNvSpPr>
            <a:spLocks noGrp="1" noChangeArrowheads="1"/>
          </p:cNvSpPr>
          <p:nvPr>
            <p:ph type="body" idx="1"/>
          </p:nvPr>
        </p:nvSpPr>
        <p:spPr/>
        <p:txBody>
          <a:bodyPr/>
          <a:lstStyle/>
          <a:p>
            <a:r>
              <a:rPr lang="en-US" altLang="zh-CN" sz="3600"/>
              <a:t>“</a:t>
            </a:r>
            <a:r>
              <a:rPr lang="zh-CN" altLang="en-US" sz="3600"/>
              <a:t>两段”锁的含义</a:t>
            </a:r>
          </a:p>
          <a:p>
            <a:pPr lvl="1">
              <a:lnSpc>
                <a:spcPct val="160000"/>
              </a:lnSpc>
            </a:pPr>
            <a:r>
              <a:rPr lang="zh-CN" altLang="en-US"/>
              <a:t>事务分为两个阶段</a:t>
            </a:r>
          </a:p>
          <a:p>
            <a:pPr lvl="2">
              <a:lnSpc>
                <a:spcPct val="160000"/>
              </a:lnSpc>
            </a:pPr>
            <a:r>
              <a:rPr lang="zh-CN" altLang="en-US"/>
              <a:t> </a:t>
            </a:r>
            <a:r>
              <a:rPr lang="zh-CN" altLang="en-US" sz="2800"/>
              <a:t>第一阶段是获得封锁，也称为扩展阶段；</a:t>
            </a:r>
          </a:p>
          <a:p>
            <a:pPr lvl="2">
              <a:lnSpc>
                <a:spcPct val="160000"/>
              </a:lnSpc>
            </a:pPr>
            <a:r>
              <a:rPr lang="zh-CN" altLang="en-US" sz="2800"/>
              <a:t> 第二阶段是释放封锁，也称为收缩阶段。</a:t>
            </a:r>
          </a:p>
        </p:txBody>
      </p:sp>
      <p:sp>
        <p:nvSpPr>
          <p:cNvPr id="4" name="矩形 3">
            <a:extLst>
              <a:ext uri="{FF2B5EF4-FFF2-40B4-BE49-F238E27FC236}">
                <a16:creationId xmlns:a16="http://schemas.microsoft.com/office/drawing/2014/main" id="{AEEF2504-6D01-4F26-89B5-9784EEB2884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02112B9-A3E6-447F-B756-631C0F84526C}"/>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9FBD7325-4CA5-4FC5-A0F7-13828810623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28503997"/>
      </p:ext>
    </p:extLst>
  </p:cSld>
  <p:clrMapOvr>
    <a:masterClrMapping/>
  </p:clrMapOvr>
  <p:transition>
    <p:wip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9EEF09E3-B4BE-489C-AF89-2D2E02E0B0C8}"/>
              </a:ext>
            </a:extLst>
          </p:cNvPr>
          <p:cNvSpPr>
            <a:spLocks noGrp="1" noChangeArrowheads="1"/>
          </p:cNvSpPr>
          <p:nvPr>
            <p:ph type="title"/>
          </p:nvPr>
        </p:nvSpPr>
        <p:spPr/>
        <p:txBody>
          <a:bodyPr/>
          <a:lstStyle/>
          <a:p>
            <a:r>
              <a:rPr lang="zh-CN" altLang="en-US"/>
              <a:t>两段锁协议（续）</a:t>
            </a:r>
          </a:p>
        </p:txBody>
      </p:sp>
      <p:sp>
        <p:nvSpPr>
          <p:cNvPr id="774147" name="Rectangle 3">
            <a:extLst>
              <a:ext uri="{FF2B5EF4-FFF2-40B4-BE49-F238E27FC236}">
                <a16:creationId xmlns:a16="http://schemas.microsoft.com/office/drawing/2014/main" id="{BD1C119C-C482-4A6C-B1A1-73E14DE81CEB}"/>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a:t>例：</a:t>
            </a:r>
          </a:p>
          <a:p>
            <a:pPr>
              <a:lnSpc>
                <a:spcPct val="90000"/>
              </a:lnSpc>
              <a:buFont typeface="Monotype Sorts" pitchFamily="2" charset="2"/>
              <a:buNone/>
            </a:pPr>
            <a:r>
              <a:rPr lang="zh-CN" altLang="en-US" sz="2800"/>
              <a:t>事务</a:t>
            </a:r>
            <a:r>
              <a:rPr lang="en-US" altLang="zh-CN" sz="2800"/>
              <a:t>1</a:t>
            </a:r>
            <a:r>
              <a:rPr lang="zh-CN" altLang="en-US" sz="2800"/>
              <a:t>的封锁序列：</a:t>
            </a:r>
          </a:p>
          <a:p>
            <a:pPr>
              <a:lnSpc>
                <a:spcPct val="90000"/>
              </a:lnSpc>
              <a:buFont typeface="Monotype Sorts" pitchFamily="2" charset="2"/>
              <a:buNone/>
            </a:pPr>
            <a:r>
              <a:rPr lang="en-US" altLang="zh-CN" sz="2400"/>
              <a:t>Slock A ... Slock B ... Xlock C ... Unlock B ... Unlock A ... Unlock C</a:t>
            </a:r>
            <a:r>
              <a:rPr lang="zh-CN" altLang="en-US" sz="2400"/>
              <a:t>；</a:t>
            </a:r>
            <a:endParaRPr lang="zh-CN" altLang="en-US" sz="2800"/>
          </a:p>
          <a:p>
            <a:pPr>
              <a:lnSpc>
                <a:spcPct val="90000"/>
              </a:lnSpc>
              <a:buFont typeface="Monotype Sorts" pitchFamily="2" charset="2"/>
              <a:buNone/>
            </a:pPr>
            <a:endParaRPr lang="zh-CN" altLang="en-US" sz="2800"/>
          </a:p>
          <a:p>
            <a:pPr>
              <a:lnSpc>
                <a:spcPct val="90000"/>
              </a:lnSpc>
              <a:buFont typeface="Monotype Sorts" pitchFamily="2" charset="2"/>
              <a:buNone/>
            </a:pPr>
            <a:r>
              <a:rPr lang="zh-CN" altLang="en-US" sz="2800"/>
              <a:t>事务</a:t>
            </a:r>
            <a:r>
              <a:rPr lang="en-US" altLang="zh-CN" sz="2800"/>
              <a:t>2</a:t>
            </a:r>
            <a:r>
              <a:rPr lang="zh-CN" altLang="en-US" sz="2800"/>
              <a:t>的封锁序列：</a:t>
            </a:r>
          </a:p>
          <a:p>
            <a:pPr>
              <a:lnSpc>
                <a:spcPct val="90000"/>
              </a:lnSpc>
              <a:buFont typeface="Monotype Sorts" pitchFamily="2" charset="2"/>
              <a:buNone/>
            </a:pPr>
            <a:r>
              <a:rPr lang="en-US" altLang="zh-CN" sz="2400"/>
              <a:t>Slock A ... Unlock A ... Slock B ... Xlock C ... Unlock C ... Unlock B</a:t>
            </a:r>
            <a:r>
              <a:rPr lang="zh-CN" altLang="en-US" sz="2400"/>
              <a:t>；</a:t>
            </a:r>
          </a:p>
          <a:p>
            <a:pPr>
              <a:lnSpc>
                <a:spcPct val="90000"/>
              </a:lnSpc>
              <a:buFont typeface="Monotype Sorts" pitchFamily="2" charset="2"/>
              <a:buNone/>
            </a:pPr>
            <a:endParaRPr lang="zh-CN" altLang="en-US" sz="2800"/>
          </a:p>
          <a:p>
            <a:pPr>
              <a:lnSpc>
                <a:spcPct val="90000"/>
              </a:lnSpc>
              <a:buFont typeface="Monotype Sorts" pitchFamily="2" charset="2"/>
              <a:buNone/>
            </a:pPr>
            <a:r>
              <a:rPr lang="zh-CN" altLang="en-US" sz="2800"/>
              <a:t>事务</a:t>
            </a:r>
            <a:r>
              <a:rPr lang="en-US" altLang="zh-CN" sz="2800"/>
              <a:t>1</a:t>
            </a:r>
            <a:r>
              <a:rPr lang="zh-CN" altLang="en-US" sz="2800"/>
              <a:t>遵守两段锁协议，而事务</a:t>
            </a:r>
            <a:r>
              <a:rPr lang="en-US" altLang="zh-CN" sz="2800"/>
              <a:t>2</a:t>
            </a:r>
            <a:r>
              <a:rPr lang="zh-CN" altLang="en-US" sz="2800"/>
              <a:t>不遵守两段协议。</a:t>
            </a:r>
          </a:p>
        </p:txBody>
      </p:sp>
      <p:sp>
        <p:nvSpPr>
          <p:cNvPr id="4" name="矩形 3">
            <a:extLst>
              <a:ext uri="{FF2B5EF4-FFF2-40B4-BE49-F238E27FC236}">
                <a16:creationId xmlns:a16="http://schemas.microsoft.com/office/drawing/2014/main" id="{9CA18891-FC50-4059-9ED1-F0CB2496652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55D415E-7F84-4445-922B-4E97D44710A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AB74556-0370-4BEF-9FE2-E7FB3BCE939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40314567"/>
      </p:ext>
    </p:extLst>
  </p:cSld>
  <p:clrMapOvr>
    <a:masterClrMapping/>
  </p:clrMapOvr>
  <p:transition>
    <p:wipe/>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a:extLst>
              <a:ext uri="{FF2B5EF4-FFF2-40B4-BE49-F238E27FC236}">
                <a16:creationId xmlns:a16="http://schemas.microsoft.com/office/drawing/2014/main" id="{199A5A94-9110-4C6A-89AA-E7E38BF7770D}"/>
              </a:ext>
            </a:extLst>
          </p:cNvPr>
          <p:cNvSpPr>
            <a:spLocks noGrp="1" noChangeArrowheads="1"/>
          </p:cNvSpPr>
          <p:nvPr>
            <p:ph type="title"/>
          </p:nvPr>
        </p:nvSpPr>
        <p:spPr/>
        <p:txBody>
          <a:bodyPr/>
          <a:lstStyle/>
          <a:p>
            <a:r>
              <a:rPr lang="zh-CN" altLang="en-US"/>
              <a:t>两段锁协议（续）</a:t>
            </a:r>
          </a:p>
        </p:txBody>
      </p:sp>
      <p:sp>
        <p:nvSpPr>
          <p:cNvPr id="775171" name="Rectangle 3">
            <a:extLst>
              <a:ext uri="{FF2B5EF4-FFF2-40B4-BE49-F238E27FC236}">
                <a16:creationId xmlns:a16="http://schemas.microsoft.com/office/drawing/2014/main" id="{2A9B807A-2017-421D-9047-28CC11BB2E54}"/>
              </a:ext>
            </a:extLst>
          </p:cNvPr>
          <p:cNvSpPr>
            <a:spLocks noGrp="1" noChangeArrowheads="1"/>
          </p:cNvSpPr>
          <p:nvPr>
            <p:ph type="body" idx="1"/>
          </p:nvPr>
        </p:nvSpPr>
        <p:spPr/>
        <p:txBody>
          <a:bodyPr/>
          <a:lstStyle/>
          <a:p>
            <a:pPr>
              <a:lnSpc>
                <a:spcPct val="110000"/>
              </a:lnSpc>
            </a:pPr>
            <a:r>
              <a:rPr lang="zh-CN" altLang="en-US" sz="2800"/>
              <a:t>并行执行的所有事务均遵守两段锁协议，则对这些事务的所有并行调度策略都是可串行化的。</a:t>
            </a:r>
          </a:p>
          <a:p>
            <a:pPr>
              <a:lnSpc>
                <a:spcPct val="110000"/>
              </a:lnSpc>
              <a:buFont typeface="Monotype Sorts" pitchFamily="2" charset="2"/>
              <a:buNone/>
            </a:pPr>
            <a:endParaRPr lang="zh-CN" altLang="en-US" sz="2800"/>
          </a:p>
          <a:p>
            <a:pPr>
              <a:lnSpc>
                <a:spcPct val="110000"/>
              </a:lnSpc>
              <a:buFont typeface="Monotype Sorts" pitchFamily="2" charset="2"/>
              <a:buNone/>
            </a:pPr>
            <a:r>
              <a:rPr lang="zh-CN" altLang="en-US" sz="2400"/>
              <a:t>	</a:t>
            </a:r>
            <a:r>
              <a:rPr lang="zh-CN" altLang="en-US" sz="2800">
                <a:solidFill>
                  <a:schemeClr val="accent2"/>
                </a:solidFill>
              </a:rPr>
              <a:t>所有遵守两段锁协议的事务，其并行执行的结果一定是正确的。</a:t>
            </a:r>
            <a:endParaRPr lang="zh-CN" altLang="en-US" sz="2800"/>
          </a:p>
          <a:p>
            <a:pPr>
              <a:lnSpc>
                <a:spcPct val="110000"/>
              </a:lnSpc>
            </a:pPr>
            <a:r>
              <a:rPr lang="zh-CN" altLang="en-US" sz="2800"/>
              <a:t>事务遵守两段锁协议是可串行化调度的</a:t>
            </a:r>
            <a:r>
              <a:rPr lang="zh-CN" altLang="en-US" sz="2800">
                <a:solidFill>
                  <a:schemeClr val="accent2"/>
                </a:solidFill>
              </a:rPr>
              <a:t>充分条件</a:t>
            </a:r>
            <a:r>
              <a:rPr lang="zh-CN" altLang="en-US" sz="2800"/>
              <a:t>，而不是必要条件。即可串行化的调度中，不一定所有事务都必须符合两段锁协议。</a:t>
            </a:r>
          </a:p>
        </p:txBody>
      </p:sp>
      <p:sp>
        <p:nvSpPr>
          <p:cNvPr id="775172" name="AutoShape 4">
            <a:extLst>
              <a:ext uri="{FF2B5EF4-FFF2-40B4-BE49-F238E27FC236}">
                <a16:creationId xmlns:a16="http://schemas.microsoft.com/office/drawing/2014/main" id="{0D371BB9-3B0E-4D10-859F-4049F9E52453}"/>
              </a:ext>
            </a:extLst>
          </p:cNvPr>
          <p:cNvSpPr>
            <a:spLocks noChangeArrowheads="1"/>
          </p:cNvSpPr>
          <p:nvPr/>
        </p:nvSpPr>
        <p:spPr bwMode="auto">
          <a:xfrm>
            <a:off x="4191000" y="2819400"/>
            <a:ext cx="762000" cy="609600"/>
          </a:xfrm>
          <a:prstGeom prst="downArrow">
            <a:avLst>
              <a:gd name="adj1" fmla="val 50000"/>
              <a:gd name="adj2" fmla="val 25000"/>
            </a:avLst>
          </a:prstGeom>
          <a:solidFill>
            <a:srgbClr val="96969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 name="矩形 4">
            <a:extLst>
              <a:ext uri="{FF2B5EF4-FFF2-40B4-BE49-F238E27FC236}">
                <a16:creationId xmlns:a16="http://schemas.microsoft.com/office/drawing/2014/main" id="{BF056C8D-1F78-4EA8-91F8-6827FB0A8AB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3D847419-A767-43A7-A386-9AC3936AF3C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1FFD169C-1065-4215-BE44-6778471F83D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45252828"/>
      </p:ext>
    </p:extLst>
  </p:cSld>
  <p:clrMapOvr>
    <a:masterClrMapping/>
  </p:clrMapOvr>
  <p:transition>
    <p:wipe/>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a:extLst>
              <a:ext uri="{FF2B5EF4-FFF2-40B4-BE49-F238E27FC236}">
                <a16:creationId xmlns:a16="http://schemas.microsoft.com/office/drawing/2014/main" id="{4D179E2C-AEBA-4B8C-9A05-EB62AD5FA803}"/>
              </a:ext>
            </a:extLst>
          </p:cNvPr>
          <p:cNvSpPr>
            <a:spLocks noGrp="1" noChangeArrowheads="1"/>
          </p:cNvSpPr>
          <p:nvPr>
            <p:ph type="title"/>
          </p:nvPr>
        </p:nvSpPr>
        <p:spPr/>
        <p:txBody>
          <a:bodyPr/>
          <a:lstStyle/>
          <a:p>
            <a:r>
              <a:rPr lang="en-US" altLang="zh-CN"/>
              <a:t>5.3 </a:t>
            </a:r>
            <a:r>
              <a:rPr lang="zh-CN" altLang="en-US"/>
              <a:t>并发控制</a:t>
            </a:r>
          </a:p>
        </p:txBody>
      </p:sp>
      <p:sp>
        <p:nvSpPr>
          <p:cNvPr id="776195" name="Rectangle 3">
            <a:extLst>
              <a:ext uri="{FF2B5EF4-FFF2-40B4-BE49-F238E27FC236}">
                <a16:creationId xmlns:a16="http://schemas.microsoft.com/office/drawing/2014/main" id="{54F048DA-1C41-4099-A0C0-630B029481EE}"/>
              </a:ext>
            </a:extLst>
          </p:cNvPr>
          <p:cNvSpPr>
            <a:spLocks noGrp="1" noChangeArrowheads="1"/>
          </p:cNvSpPr>
          <p:nvPr>
            <p:ph type="body" idx="1"/>
          </p:nvPr>
        </p:nvSpPr>
        <p:spPr/>
        <p:txBody>
          <a:bodyPr/>
          <a:lstStyle/>
          <a:p>
            <a:pPr algn="just">
              <a:buFont typeface="Monotype Sorts" pitchFamily="2" charset="2"/>
              <a:buNone/>
            </a:pPr>
            <a:r>
              <a:rPr lang="en-US" altLang="zh-CN"/>
              <a:t>5.3.1  </a:t>
            </a:r>
            <a:r>
              <a:rPr lang="zh-CN" altLang="en-US"/>
              <a:t>并发控制概述</a:t>
            </a:r>
          </a:p>
          <a:p>
            <a:pPr algn="just">
              <a:buFont typeface="Monotype Sorts" pitchFamily="2" charset="2"/>
              <a:buNone/>
            </a:pPr>
            <a:r>
              <a:rPr lang="en-US" altLang="zh-CN"/>
              <a:t>5.3.2  </a:t>
            </a:r>
            <a:r>
              <a:rPr lang="zh-CN" altLang="en-US"/>
              <a:t>并发操作的调度</a:t>
            </a:r>
          </a:p>
          <a:p>
            <a:pPr algn="just">
              <a:buFont typeface="Monotype Sorts" pitchFamily="2" charset="2"/>
              <a:buNone/>
            </a:pPr>
            <a:r>
              <a:rPr lang="en-US" altLang="zh-CN"/>
              <a:t>5.3.3  </a:t>
            </a:r>
            <a:r>
              <a:rPr lang="zh-CN" altLang="en-US"/>
              <a:t>封锁</a:t>
            </a:r>
          </a:p>
          <a:p>
            <a:pPr algn="just">
              <a:buFont typeface="Monotype Sorts" pitchFamily="2" charset="2"/>
              <a:buNone/>
            </a:pPr>
            <a:r>
              <a:rPr lang="en-US" altLang="zh-CN">
                <a:solidFill>
                  <a:schemeClr val="accent2"/>
                </a:solidFill>
              </a:rPr>
              <a:t>5.3.4  </a:t>
            </a:r>
            <a:r>
              <a:rPr lang="zh-CN" altLang="en-US">
                <a:solidFill>
                  <a:schemeClr val="accent2"/>
                </a:solidFill>
              </a:rPr>
              <a:t>死锁和活锁</a:t>
            </a:r>
          </a:p>
          <a:p>
            <a:pPr algn="just">
              <a:buFont typeface="Monotype Sorts" pitchFamily="2" charset="2"/>
              <a:buNone/>
            </a:pPr>
            <a:r>
              <a:rPr lang="en-US" altLang="zh-CN"/>
              <a:t>5.3.5  Oracle</a:t>
            </a:r>
            <a:r>
              <a:rPr lang="zh-CN" altLang="en-US"/>
              <a:t>的并发控制</a:t>
            </a:r>
          </a:p>
        </p:txBody>
      </p:sp>
      <p:sp>
        <p:nvSpPr>
          <p:cNvPr id="4" name="矩形 3">
            <a:extLst>
              <a:ext uri="{FF2B5EF4-FFF2-40B4-BE49-F238E27FC236}">
                <a16:creationId xmlns:a16="http://schemas.microsoft.com/office/drawing/2014/main" id="{8169D88A-B665-420D-877C-2C05ACBACBB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2570A3E-1480-4DA2-A730-D6A3D87FA89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C0639533-0FA8-4B54-B589-6EC6145FECA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536862258"/>
      </p:ext>
    </p:extLst>
  </p:cSld>
  <p:clrMapOvr>
    <a:masterClrMapping/>
  </p:clrMapOvr>
  <p:transition>
    <p:wipe/>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7644991C-3161-417A-AE7F-7C8FABD8171F}"/>
              </a:ext>
            </a:extLst>
          </p:cNvPr>
          <p:cNvSpPr>
            <a:spLocks noGrp="1" noChangeArrowheads="1"/>
          </p:cNvSpPr>
          <p:nvPr>
            <p:ph type="title"/>
          </p:nvPr>
        </p:nvSpPr>
        <p:spPr/>
        <p:txBody>
          <a:bodyPr/>
          <a:lstStyle/>
          <a:p>
            <a:r>
              <a:rPr lang="en-US" altLang="zh-CN"/>
              <a:t>5.3.4 </a:t>
            </a:r>
            <a:r>
              <a:rPr lang="zh-CN" altLang="en-US"/>
              <a:t>死锁和活锁</a:t>
            </a:r>
          </a:p>
        </p:txBody>
      </p:sp>
      <p:sp>
        <p:nvSpPr>
          <p:cNvPr id="777219" name="Rectangle 3">
            <a:extLst>
              <a:ext uri="{FF2B5EF4-FFF2-40B4-BE49-F238E27FC236}">
                <a16:creationId xmlns:a16="http://schemas.microsoft.com/office/drawing/2014/main" id="{BF4D19FF-FE9B-4563-8EA0-7886C460780E}"/>
              </a:ext>
            </a:extLst>
          </p:cNvPr>
          <p:cNvSpPr>
            <a:spLocks noGrp="1" noChangeArrowheads="1"/>
          </p:cNvSpPr>
          <p:nvPr>
            <p:ph type="body" idx="1"/>
          </p:nvPr>
        </p:nvSpPr>
        <p:spPr/>
        <p:txBody>
          <a:bodyPr/>
          <a:lstStyle/>
          <a:p>
            <a:r>
              <a:rPr lang="zh-CN" altLang="en-US"/>
              <a:t>封锁技术可以有效地解决并行操作的一致性问题，但也带来一些新的问题</a:t>
            </a:r>
          </a:p>
          <a:p>
            <a:pPr lvl="1">
              <a:lnSpc>
                <a:spcPct val="160000"/>
              </a:lnSpc>
            </a:pPr>
            <a:r>
              <a:rPr lang="zh-CN" altLang="en-US"/>
              <a:t>死锁</a:t>
            </a:r>
          </a:p>
          <a:p>
            <a:pPr lvl="1">
              <a:lnSpc>
                <a:spcPct val="160000"/>
              </a:lnSpc>
            </a:pPr>
            <a:r>
              <a:rPr lang="zh-CN" altLang="en-US"/>
              <a:t>活锁</a:t>
            </a:r>
          </a:p>
        </p:txBody>
      </p:sp>
      <p:sp>
        <p:nvSpPr>
          <p:cNvPr id="4" name="矩形 3">
            <a:extLst>
              <a:ext uri="{FF2B5EF4-FFF2-40B4-BE49-F238E27FC236}">
                <a16:creationId xmlns:a16="http://schemas.microsoft.com/office/drawing/2014/main" id="{006193A5-B54C-489F-AAFB-1DFD3C40F4E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7443EA0-A0A6-4F54-92E9-B28E9CB6AB1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70BE818F-1FCC-4E1D-BF01-4AE69960D73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52038476"/>
      </p:ext>
    </p:extLst>
  </p:cSld>
  <p:clrMapOvr>
    <a:masterClrMapping/>
  </p:clrMapOvr>
  <p:transition>
    <p:wipe/>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D8913FF9-AA1C-41B6-9CFE-65441CD9D78E}"/>
              </a:ext>
            </a:extLst>
          </p:cNvPr>
          <p:cNvSpPr>
            <a:spLocks noGrp="1" noChangeArrowheads="1"/>
          </p:cNvSpPr>
          <p:nvPr>
            <p:ph type="title"/>
          </p:nvPr>
        </p:nvSpPr>
        <p:spPr/>
        <p:txBody>
          <a:bodyPr/>
          <a:lstStyle/>
          <a:p>
            <a:r>
              <a:rPr lang="zh-CN" altLang="en-US"/>
              <a:t>一、 活锁</a:t>
            </a:r>
          </a:p>
        </p:txBody>
      </p:sp>
      <p:sp>
        <p:nvSpPr>
          <p:cNvPr id="778243" name="Rectangle 3">
            <a:extLst>
              <a:ext uri="{FF2B5EF4-FFF2-40B4-BE49-F238E27FC236}">
                <a16:creationId xmlns:a16="http://schemas.microsoft.com/office/drawing/2014/main" id="{2E20F42E-CA8D-44B3-B5F2-9DF223676C9F}"/>
              </a:ext>
            </a:extLst>
          </p:cNvPr>
          <p:cNvSpPr>
            <a:spLocks noGrp="1" noChangeArrowheads="1"/>
          </p:cNvSpPr>
          <p:nvPr>
            <p:ph type="body" idx="1"/>
          </p:nvPr>
        </p:nvSpPr>
        <p:spPr/>
        <p:txBody>
          <a:bodyPr/>
          <a:lstStyle/>
          <a:p>
            <a:pPr>
              <a:buFont typeface="Monotype Sorts" pitchFamily="2" charset="2"/>
              <a:buNone/>
            </a:pPr>
            <a:r>
              <a:rPr lang="zh-CN" altLang="en-US" sz="3600"/>
              <a:t>什么是活锁 </a:t>
            </a:r>
          </a:p>
        </p:txBody>
      </p:sp>
      <p:pic>
        <p:nvPicPr>
          <p:cNvPr id="778244" name="Picture 4" descr="81">
            <a:extLst>
              <a:ext uri="{FF2B5EF4-FFF2-40B4-BE49-F238E27FC236}">
                <a16:creationId xmlns:a16="http://schemas.microsoft.com/office/drawing/2014/main" id="{C7DBCBBF-2F1D-467D-AB6F-C0816A2EDF8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2362200"/>
            <a:ext cx="6934200" cy="40370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66AF26C1-620C-4191-830C-CB6DA333B88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6AC1CA58-8A13-4E05-8631-C3BAD4E55197}"/>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7" name="文本框 22">
            <a:extLst>
              <a:ext uri="{FF2B5EF4-FFF2-40B4-BE49-F238E27FC236}">
                <a16:creationId xmlns:a16="http://schemas.microsoft.com/office/drawing/2014/main" id="{FC61E2C1-BC08-4388-A2C9-CCEC122E719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21949012"/>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86C05B2F-02FB-48A0-BED3-14B60F58D731}"/>
              </a:ext>
            </a:extLst>
          </p:cNvPr>
          <p:cNvSpPr>
            <a:spLocks noGrp="1" noChangeArrowheads="1"/>
          </p:cNvSpPr>
          <p:nvPr>
            <p:ph type="title"/>
          </p:nvPr>
        </p:nvSpPr>
        <p:spPr/>
        <p:txBody>
          <a:bodyPr/>
          <a:lstStyle/>
          <a:p>
            <a:r>
              <a:rPr lang="zh-CN" altLang="en-US"/>
              <a:t>存取控制（续）</a:t>
            </a:r>
          </a:p>
        </p:txBody>
      </p:sp>
      <p:sp>
        <p:nvSpPr>
          <p:cNvPr id="602115" name="Rectangle 3">
            <a:extLst>
              <a:ext uri="{FF2B5EF4-FFF2-40B4-BE49-F238E27FC236}">
                <a16:creationId xmlns:a16="http://schemas.microsoft.com/office/drawing/2014/main" id="{BEEAE3C5-4959-4852-9179-90043CAD2760}"/>
              </a:ext>
            </a:extLst>
          </p:cNvPr>
          <p:cNvSpPr>
            <a:spLocks noGrp="1" noChangeArrowheads="1"/>
          </p:cNvSpPr>
          <p:nvPr>
            <p:ph type="body" idx="1"/>
          </p:nvPr>
        </p:nvSpPr>
        <p:spPr/>
        <p:txBody>
          <a:bodyPr/>
          <a:lstStyle/>
          <a:p>
            <a:pPr lvl="1"/>
            <a:r>
              <a:rPr lang="zh-CN" altLang="en-US"/>
              <a:t>关系系统中的存取权限</a:t>
            </a:r>
            <a:r>
              <a:rPr lang="en-US" altLang="zh-CN"/>
              <a:t>(</a:t>
            </a:r>
            <a:r>
              <a:rPr lang="zh-CN" altLang="en-US"/>
              <a:t>续</a:t>
            </a:r>
            <a:r>
              <a:rPr lang="en-US" altLang="zh-CN"/>
              <a:t>)</a:t>
            </a:r>
          </a:p>
          <a:p>
            <a:pPr lvl="2">
              <a:lnSpc>
                <a:spcPct val="200000"/>
              </a:lnSpc>
            </a:pPr>
            <a:r>
              <a:rPr lang="zh-CN" altLang="en-US" sz="2800"/>
              <a:t>定义方法</a:t>
            </a:r>
            <a:endParaRPr lang="zh-CN" altLang="en-US" sz="2000"/>
          </a:p>
          <a:p>
            <a:pPr lvl="3">
              <a:lnSpc>
                <a:spcPct val="200000"/>
              </a:lnSpc>
            </a:pPr>
            <a:r>
              <a:rPr lang="en-US" altLang="zh-CN" sz="2400"/>
              <a:t>GRANT/REVOKE</a:t>
            </a:r>
          </a:p>
        </p:txBody>
      </p:sp>
      <p:sp>
        <p:nvSpPr>
          <p:cNvPr id="4" name="矩形 3">
            <a:extLst>
              <a:ext uri="{FF2B5EF4-FFF2-40B4-BE49-F238E27FC236}">
                <a16:creationId xmlns:a16="http://schemas.microsoft.com/office/drawing/2014/main" id="{0C219F75-EF69-40BE-8D92-A982369759D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C16701F-8E0F-4614-BC67-5A7B5DE0576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441C92E7-BD4D-4251-9A9A-5DFAF1A490D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547470162"/>
      </p:ext>
    </p:extLst>
  </p:cSld>
  <p:clrMapOvr>
    <a:masterClrMapping/>
  </p:clrMapOvr>
  <p:transition>
    <p:wipe/>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354A552F-3396-44CB-9860-770E94DDAA5A}"/>
              </a:ext>
            </a:extLst>
          </p:cNvPr>
          <p:cNvSpPr>
            <a:spLocks noGrp="1" noChangeArrowheads="1"/>
          </p:cNvSpPr>
          <p:nvPr>
            <p:ph type="title"/>
          </p:nvPr>
        </p:nvSpPr>
        <p:spPr/>
        <p:txBody>
          <a:bodyPr/>
          <a:lstStyle/>
          <a:p>
            <a:r>
              <a:rPr lang="zh-CN" altLang="en-US"/>
              <a:t>活锁</a:t>
            </a:r>
            <a:r>
              <a:rPr lang="en-US" altLang="zh-CN"/>
              <a:t>(</a:t>
            </a:r>
            <a:r>
              <a:rPr lang="zh-CN" altLang="en-US"/>
              <a:t>续</a:t>
            </a:r>
            <a:r>
              <a:rPr lang="en-US" altLang="zh-CN"/>
              <a:t>)</a:t>
            </a:r>
          </a:p>
        </p:txBody>
      </p:sp>
      <p:sp>
        <p:nvSpPr>
          <p:cNvPr id="779267" name="Rectangle 3">
            <a:extLst>
              <a:ext uri="{FF2B5EF4-FFF2-40B4-BE49-F238E27FC236}">
                <a16:creationId xmlns:a16="http://schemas.microsoft.com/office/drawing/2014/main" id="{DD711F95-D5C0-4CF8-85B1-2FE49FFA1DE7}"/>
              </a:ext>
            </a:extLst>
          </p:cNvPr>
          <p:cNvSpPr>
            <a:spLocks noGrp="1" noChangeArrowheads="1"/>
          </p:cNvSpPr>
          <p:nvPr>
            <p:ph type="body" idx="1"/>
          </p:nvPr>
        </p:nvSpPr>
        <p:spPr/>
        <p:txBody>
          <a:bodyPr/>
          <a:lstStyle/>
          <a:p>
            <a:pPr algn="just">
              <a:buFont typeface="Monotype Sorts" pitchFamily="2" charset="2"/>
              <a:buNone/>
            </a:pPr>
            <a:r>
              <a:rPr lang="zh-CN" altLang="en-US" sz="3600">
                <a:latin typeface="宋体" panose="02010600030101010101" pitchFamily="2" charset="-122"/>
              </a:rPr>
              <a:t>如何避免活锁</a:t>
            </a:r>
          </a:p>
          <a:p>
            <a:pPr lvl="4" algn="just">
              <a:buFontTx/>
              <a:buNone/>
            </a:pPr>
            <a:endParaRPr lang="zh-CN" altLang="en-US">
              <a:latin typeface="宋体" panose="02010600030101010101" pitchFamily="2" charset="-122"/>
            </a:endParaRPr>
          </a:p>
          <a:p>
            <a:pPr algn="just">
              <a:lnSpc>
                <a:spcPct val="120000"/>
              </a:lnSpc>
            </a:pPr>
            <a:r>
              <a:rPr lang="zh-CN" altLang="en-US">
                <a:latin typeface="宋体" panose="02010600030101010101" pitchFamily="2" charset="-122"/>
              </a:rPr>
              <a:t>采用先来先服务的策略</a:t>
            </a:r>
          </a:p>
          <a:p>
            <a:pPr lvl="1" algn="just">
              <a:lnSpc>
                <a:spcPct val="120000"/>
              </a:lnSpc>
            </a:pPr>
            <a:r>
              <a:rPr lang="zh-CN" altLang="en-US">
                <a:latin typeface="宋体" panose="02010600030101010101" pitchFamily="2" charset="-122"/>
              </a:rPr>
              <a:t>当多个事务请求封锁同一数据对象时，封锁子系统按请求封锁的先后次序对这些事务排队</a:t>
            </a:r>
          </a:p>
          <a:p>
            <a:pPr lvl="1" algn="just">
              <a:lnSpc>
                <a:spcPct val="120000"/>
              </a:lnSpc>
            </a:pPr>
            <a:r>
              <a:rPr lang="zh-CN" altLang="en-US">
                <a:latin typeface="宋体" panose="02010600030101010101" pitchFamily="2" charset="-122"/>
              </a:rPr>
              <a:t>该数据对象上的锁一旦释放，首先批准申请队列中第一个事务获得锁。</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BEFD3EB9-3913-4561-A36C-C41C60263B6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6064DA2-1629-4B51-8C9A-0DDAA9C30520}"/>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ECA11D05-8434-4651-97AF-96A9E1821A0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78948417"/>
      </p:ext>
    </p:extLst>
  </p:cSld>
  <p:clrMapOvr>
    <a:masterClrMapping/>
  </p:clrMapOvr>
  <p:transition>
    <p:wip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949F0EB7-8E72-4D04-9AD3-38E35D994507}"/>
              </a:ext>
            </a:extLst>
          </p:cNvPr>
          <p:cNvSpPr>
            <a:spLocks noGrp="1" noChangeArrowheads="1"/>
          </p:cNvSpPr>
          <p:nvPr>
            <p:ph type="title"/>
          </p:nvPr>
        </p:nvSpPr>
        <p:spPr/>
        <p:txBody>
          <a:bodyPr/>
          <a:lstStyle/>
          <a:p>
            <a:r>
              <a:rPr lang="zh-CN" altLang="en-US"/>
              <a:t>二、  死锁</a:t>
            </a:r>
          </a:p>
        </p:txBody>
      </p:sp>
      <p:sp>
        <p:nvSpPr>
          <p:cNvPr id="780291" name="Rectangle 3">
            <a:extLst>
              <a:ext uri="{FF2B5EF4-FFF2-40B4-BE49-F238E27FC236}">
                <a16:creationId xmlns:a16="http://schemas.microsoft.com/office/drawing/2014/main" id="{61B33EEB-EF81-4143-985E-7CD51A754669}"/>
              </a:ext>
            </a:extLst>
          </p:cNvPr>
          <p:cNvSpPr>
            <a:spLocks noGrp="1" noChangeArrowheads="1"/>
          </p:cNvSpPr>
          <p:nvPr>
            <p:ph type="body" idx="1"/>
          </p:nvPr>
        </p:nvSpPr>
        <p:spPr/>
        <p:txBody>
          <a:bodyPr/>
          <a:lstStyle/>
          <a:p>
            <a:pPr>
              <a:buFont typeface="Monotype Sorts" pitchFamily="2" charset="2"/>
              <a:buNone/>
            </a:pPr>
            <a:r>
              <a:rPr lang="zh-CN" altLang="en-US" sz="3600"/>
              <a:t>什么是死锁</a:t>
            </a:r>
          </a:p>
          <a:p>
            <a:pPr>
              <a:buFont typeface="Monotype Sorts" pitchFamily="2" charset="2"/>
              <a:buNone/>
            </a:pPr>
            <a:r>
              <a:rPr lang="zh-CN" altLang="en-US"/>
              <a:t>			</a:t>
            </a:r>
            <a:r>
              <a:rPr lang="en-US" altLang="zh-CN"/>
              <a:t>T</a:t>
            </a:r>
            <a:r>
              <a:rPr lang="en-US" altLang="zh-CN" baseline="-30000"/>
              <a:t>1</a:t>
            </a:r>
            <a:r>
              <a:rPr lang="en-US" altLang="zh-CN"/>
              <a:t>         T</a:t>
            </a:r>
            <a:r>
              <a:rPr lang="en-US" altLang="zh-CN" baseline="-30000"/>
              <a:t>2</a:t>
            </a:r>
            <a:r>
              <a:rPr lang="en-US" altLang="zh-CN"/>
              <a:t> </a:t>
            </a:r>
          </a:p>
        </p:txBody>
      </p:sp>
      <p:sp>
        <p:nvSpPr>
          <p:cNvPr id="780292" name="Line 4">
            <a:extLst>
              <a:ext uri="{FF2B5EF4-FFF2-40B4-BE49-F238E27FC236}">
                <a16:creationId xmlns:a16="http://schemas.microsoft.com/office/drawing/2014/main" id="{FFFD4091-8909-4088-BE20-710D20592088}"/>
              </a:ext>
            </a:extLst>
          </p:cNvPr>
          <p:cNvSpPr>
            <a:spLocks noChangeShapeType="1"/>
          </p:cNvSpPr>
          <p:nvPr/>
        </p:nvSpPr>
        <p:spPr bwMode="auto">
          <a:xfrm>
            <a:off x="2438400" y="3048000"/>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80293" name="Line 5">
            <a:extLst>
              <a:ext uri="{FF2B5EF4-FFF2-40B4-BE49-F238E27FC236}">
                <a16:creationId xmlns:a16="http://schemas.microsoft.com/office/drawing/2014/main" id="{C2441E27-BAFE-4BA3-895E-FD0DA2900D5E}"/>
              </a:ext>
            </a:extLst>
          </p:cNvPr>
          <p:cNvSpPr>
            <a:spLocks noChangeShapeType="1"/>
          </p:cNvSpPr>
          <p:nvPr/>
        </p:nvSpPr>
        <p:spPr bwMode="auto">
          <a:xfrm>
            <a:off x="3886200" y="2438400"/>
            <a:ext cx="0" cy="396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80294" name="Rectangle 6">
            <a:extLst>
              <a:ext uri="{FF2B5EF4-FFF2-40B4-BE49-F238E27FC236}">
                <a16:creationId xmlns:a16="http://schemas.microsoft.com/office/drawing/2014/main" id="{F267DFBB-996F-4259-BCE3-0C490C2710B9}"/>
              </a:ext>
            </a:extLst>
          </p:cNvPr>
          <p:cNvSpPr>
            <a:spLocks noChangeArrowheads="1"/>
          </p:cNvSpPr>
          <p:nvPr/>
        </p:nvSpPr>
        <p:spPr bwMode="auto">
          <a:xfrm>
            <a:off x="2438400" y="3124200"/>
            <a:ext cx="1447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Xlock R</a:t>
            </a:r>
            <a:r>
              <a:rPr kumimoji="1" lang="en-US" altLang="zh-CN" sz="2400" baseline="-30000"/>
              <a:t>1</a:t>
            </a:r>
            <a:endParaRPr kumimoji="1" lang="en-US" altLang="zh-CN" sz="2400" b="0"/>
          </a:p>
          <a:p>
            <a:pPr algn="ctr" eaLnBrk="1" hangingPunct="1"/>
            <a:r>
              <a:rPr kumimoji="1" lang="en-US" altLang="zh-CN" sz="2400"/>
              <a:t>.</a:t>
            </a:r>
            <a:endParaRPr kumimoji="1" lang="en-US" altLang="zh-CN" sz="2400" b="0"/>
          </a:p>
          <a:p>
            <a:pPr algn="ctr" eaLnBrk="1" hangingPunct="1"/>
            <a:r>
              <a:rPr kumimoji="1" lang="en-US" altLang="zh-CN" sz="2400"/>
              <a:t>.</a:t>
            </a:r>
            <a:endParaRPr kumimoji="1" lang="en-US" altLang="zh-CN" sz="2400" b="0"/>
          </a:p>
          <a:p>
            <a:pPr algn="ctr" eaLnBrk="1" hangingPunct="1"/>
            <a:r>
              <a:rPr kumimoji="1" lang="en-US" altLang="zh-CN" sz="2400"/>
              <a:t>.</a:t>
            </a:r>
            <a:endParaRPr kumimoji="1" lang="en-US" altLang="zh-CN" sz="2400" b="0"/>
          </a:p>
          <a:p>
            <a:pPr algn="ctr" eaLnBrk="1" hangingPunct="1"/>
            <a:r>
              <a:rPr kumimoji="1" lang="en-US" altLang="zh-CN" sz="2400"/>
              <a:t>Xlock R</a:t>
            </a:r>
            <a:r>
              <a:rPr kumimoji="1" lang="en-US" altLang="zh-CN" sz="2400" baseline="-30000"/>
              <a:t>2</a:t>
            </a:r>
            <a:endParaRPr kumimoji="1" lang="en-US" altLang="zh-CN" sz="2400" b="0"/>
          </a:p>
          <a:p>
            <a:pPr algn="ctr" eaLnBrk="1" hangingPunct="1"/>
            <a:r>
              <a:rPr kumimoji="1" lang="zh-CN" altLang="en-US" sz="2400"/>
              <a:t>等待</a:t>
            </a:r>
            <a:endParaRPr kumimoji="1" lang="zh-CN" altLang="en-US" sz="2400" b="0"/>
          </a:p>
          <a:p>
            <a:pPr algn="ctr" eaLnBrk="1" hangingPunct="1"/>
            <a:r>
              <a:rPr kumimoji="1" lang="zh-CN" altLang="en-US" sz="2400"/>
              <a:t>等待</a:t>
            </a:r>
            <a:endParaRPr kumimoji="1" lang="zh-CN" altLang="en-US" sz="2400" b="0"/>
          </a:p>
          <a:p>
            <a:pPr algn="ctr" eaLnBrk="1" hangingPunct="1"/>
            <a:r>
              <a:rPr kumimoji="1" lang="zh-CN" altLang="en-US" sz="2400"/>
              <a:t>等待</a:t>
            </a:r>
            <a:endParaRPr kumimoji="1" lang="zh-CN" altLang="en-US" sz="2400" b="0"/>
          </a:p>
          <a:p>
            <a:pPr algn="ctr" eaLnBrk="1" hangingPunct="1"/>
            <a:r>
              <a:rPr kumimoji="1" lang="en-US" altLang="zh-CN" sz="2400"/>
              <a:t>.</a:t>
            </a:r>
          </a:p>
        </p:txBody>
      </p:sp>
      <p:sp>
        <p:nvSpPr>
          <p:cNvPr id="780295" name="Rectangle 7">
            <a:extLst>
              <a:ext uri="{FF2B5EF4-FFF2-40B4-BE49-F238E27FC236}">
                <a16:creationId xmlns:a16="http://schemas.microsoft.com/office/drawing/2014/main" id="{D8E33012-B543-4933-B613-C72C6F8F1ACA}"/>
              </a:ext>
            </a:extLst>
          </p:cNvPr>
          <p:cNvSpPr>
            <a:spLocks noChangeArrowheads="1"/>
          </p:cNvSpPr>
          <p:nvPr/>
        </p:nvSpPr>
        <p:spPr bwMode="auto">
          <a:xfrm>
            <a:off x="3886200" y="3124200"/>
            <a:ext cx="1447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r>
              <a:rPr kumimoji="1" lang="en-US" altLang="zh-CN" sz="2400"/>
              <a:t>.</a:t>
            </a:r>
            <a:endParaRPr kumimoji="1" lang="en-US" altLang="zh-CN" sz="2400" b="0"/>
          </a:p>
          <a:p>
            <a:pPr algn="ctr" eaLnBrk="1" hangingPunct="1"/>
            <a:r>
              <a:rPr kumimoji="1" lang="en-US" altLang="zh-CN" sz="2400"/>
              <a:t>.</a:t>
            </a:r>
            <a:endParaRPr kumimoji="1" lang="en-US" altLang="zh-CN" sz="2400" b="0"/>
          </a:p>
          <a:p>
            <a:pPr algn="ctr" eaLnBrk="1" hangingPunct="1"/>
            <a:r>
              <a:rPr kumimoji="1" lang="en-US" altLang="zh-CN" sz="2400"/>
              <a:t>Xlock R</a:t>
            </a:r>
            <a:r>
              <a:rPr kumimoji="1" lang="en-US" altLang="zh-CN" sz="2400" baseline="-30000"/>
              <a:t>2</a:t>
            </a:r>
            <a:endParaRPr kumimoji="1" lang="en-US" altLang="zh-CN" sz="2400" b="0"/>
          </a:p>
          <a:p>
            <a:pPr algn="ctr" eaLnBrk="1" hangingPunct="1"/>
            <a:r>
              <a:rPr kumimoji="1" lang="en-US" altLang="zh-CN" sz="2400"/>
              <a:t>.</a:t>
            </a:r>
            <a:endParaRPr kumimoji="1" lang="en-US" altLang="zh-CN" sz="2400" b="0"/>
          </a:p>
          <a:p>
            <a:pPr algn="ctr" eaLnBrk="1" hangingPunct="1"/>
            <a:r>
              <a:rPr kumimoji="1" lang="en-US" altLang="zh-CN" sz="2400"/>
              <a:t>.</a:t>
            </a:r>
            <a:endParaRPr kumimoji="1" lang="en-US" altLang="zh-CN" sz="2400" b="0"/>
          </a:p>
          <a:p>
            <a:pPr algn="ctr" eaLnBrk="1" hangingPunct="1"/>
            <a:r>
              <a:rPr kumimoji="1" lang="en-US" altLang="zh-CN" sz="2400"/>
              <a:t>Xlock R</a:t>
            </a:r>
            <a:r>
              <a:rPr kumimoji="1" lang="en-US" altLang="zh-CN" sz="2400" baseline="-30000"/>
              <a:t>1</a:t>
            </a:r>
            <a:endParaRPr kumimoji="1" lang="en-US" altLang="zh-CN" sz="2400" b="0"/>
          </a:p>
          <a:p>
            <a:pPr algn="ctr" eaLnBrk="1" hangingPunct="1"/>
            <a:r>
              <a:rPr kumimoji="1" lang="zh-CN" altLang="en-US" sz="2400"/>
              <a:t>等待</a:t>
            </a:r>
            <a:endParaRPr kumimoji="1" lang="zh-CN" altLang="en-US" sz="2400" b="0"/>
          </a:p>
          <a:p>
            <a:pPr algn="ctr" eaLnBrk="1" hangingPunct="1"/>
            <a:r>
              <a:rPr kumimoji="1" lang="zh-CN" altLang="en-US" sz="2400"/>
              <a:t>等待</a:t>
            </a:r>
            <a:endParaRPr kumimoji="1" lang="zh-CN" altLang="en-US" sz="2400" b="0"/>
          </a:p>
          <a:p>
            <a:pPr algn="ctr" eaLnBrk="1" hangingPunct="1"/>
            <a:r>
              <a:rPr kumimoji="1" lang="en-US" altLang="zh-CN" sz="2400"/>
              <a:t>.</a:t>
            </a:r>
          </a:p>
        </p:txBody>
      </p:sp>
      <p:sp>
        <p:nvSpPr>
          <p:cNvPr id="8" name="矩形 7">
            <a:extLst>
              <a:ext uri="{FF2B5EF4-FFF2-40B4-BE49-F238E27FC236}">
                <a16:creationId xmlns:a16="http://schemas.microsoft.com/office/drawing/2014/main" id="{38AE2131-5CAA-4D40-AA51-291080A3744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9" name="文本框 22">
            <a:extLst>
              <a:ext uri="{FF2B5EF4-FFF2-40B4-BE49-F238E27FC236}">
                <a16:creationId xmlns:a16="http://schemas.microsoft.com/office/drawing/2014/main" id="{9838D587-3B64-4849-8055-B39154D43D6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10" name="文本框 22">
            <a:extLst>
              <a:ext uri="{FF2B5EF4-FFF2-40B4-BE49-F238E27FC236}">
                <a16:creationId xmlns:a16="http://schemas.microsoft.com/office/drawing/2014/main" id="{4C828280-6885-49C2-AD6F-2D85A0430C7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590432360"/>
      </p:ext>
    </p:extLst>
  </p:cSld>
  <p:clrMapOvr>
    <a:masterClrMapping/>
  </p:clrMapOvr>
  <p:transition>
    <p:wipe/>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2DA38FD4-923F-43A7-9D79-EAB7D98BBF79}"/>
              </a:ext>
            </a:extLst>
          </p:cNvPr>
          <p:cNvSpPr>
            <a:spLocks noGrp="1" noChangeArrowheads="1"/>
          </p:cNvSpPr>
          <p:nvPr>
            <p:ph type="title"/>
          </p:nvPr>
        </p:nvSpPr>
        <p:spPr/>
        <p:txBody>
          <a:bodyPr/>
          <a:lstStyle/>
          <a:p>
            <a:r>
              <a:rPr lang="zh-CN" altLang="en-US" sz="4800"/>
              <a:t>死锁</a:t>
            </a:r>
            <a:r>
              <a:rPr lang="zh-CN" altLang="en-US" sz="4800">
                <a:ea typeface="黑体" panose="02010609060101010101" pitchFamily="49" charset="-122"/>
              </a:rPr>
              <a:t>（续）</a:t>
            </a:r>
          </a:p>
        </p:txBody>
      </p:sp>
      <p:sp>
        <p:nvSpPr>
          <p:cNvPr id="781315" name="Rectangle 3">
            <a:extLst>
              <a:ext uri="{FF2B5EF4-FFF2-40B4-BE49-F238E27FC236}">
                <a16:creationId xmlns:a16="http://schemas.microsoft.com/office/drawing/2014/main" id="{2326BCC7-2675-4CBF-BC59-974D7603356F}"/>
              </a:ext>
            </a:extLst>
          </p:cNvPr>
          <p:cNvSpPr>
            <a:spLocks noGrp="1" noChangeArrowheads="1"/>
          </p:cNvSpPr>
          <p:nvPr>
            <p:ph type="body" idx="1"/>
          </p:nvPr>
        </p:nvSpPr>
        <p:spPr/>
        <p:txBody>
          <a:bodyPr/>
          <a:lstStyle/>
          <a:p>
            <a:pPr>
              <a:buFont typeface="Monotype Sorts" pitchFamily="2" charset="2"/>
              <a:buNone/>
            </a:pPr>
            <a:r>
              <a:rPr lang="zh-CN" altLang="en-US" sz="3600"/>
              <a:t>如何解决死锁</a:t>
            </a:r>
          </a:p>
          <a:p>
            <a:endParaRPr lang="zh-CN" altLang="en-US" sz="3600"/>
          </a:p>
          <a:p>
            <a:r>
              <a:rPr lang="zh-CN" altLang="en-US" sz="3600"/>
              <a:t>解决死锁的两类方法</a:t>
            </a:r>
          </a:p>
          <a:p>
            <a:pPr lvl="1">
              <a:lnSpc>
                <a:spcPct val="150000"/>
              </a:lnSpc>
              <a:buFontTx/>
              <a:buNone/>
            </a:pPr>
            <a:r>
              <a:rPr lang="en-US" altLang="zh-CN"/>
              <a:t>1. </a:t>
            </a:r>
            <a:r>
              <a:rPr lang="zh-CN" altLang="en-US"/>
              <a:t>死锁的预防</a:t>
            </a:r>
          </a:p>
          <a:p>
            <a:pPr lvl="1">
              <a:lnSpc>
                <a:spcPct val="150000"/>
              </a:lnSpc>
              <a:buFontTx/>
              <a:buNone/>
            </a:pPr>
            <a:r>
              <a:rPr lang="en-US" altLang="zh-CN"/>
              <a:t>2. </a:t>
            </a:r>
            <a:r>
              <a:rPr lang="zh-CN" altLang="en-US"/>
              <a:t>死锁的诊断与解除</a:t>
            </a:r>
          </a:p>
          <a:p>
            <a:endParaRPr lang="en-US" altLang="zh-CN"/>
          </a:p>
        </p:txBody>
      </p:sp>
      <p:sp>
        <p:nvSpPr>
          <p:cNvPr id="4" name="矩形 3">
            <a:extLst>
              <a:ext uri="{FF2B5EF4-FFF2-40B4-BE49-F238E27FC236}">
                <a16:creationId xmlns:a16="http://schemas.microsoft.com/office/drawing/2014/main" id="{E6417534-7824-4513-AB14-891DF8FE053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B42ECBB-BBF0-4272-A8CE-1486ECCF130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F131D09A-A415-48D7-BD1A-066DB23F3C6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521828129"/>
      </p:ext>
    </p:extLst>
  </p:cSld>
  <p:clrMapOvr>
    <a:masterClrMapping/>
  </p:clrMapOvr>
  <p:transition>
    <p:wipe/>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55087F52-E335-4A13-942B-3AF9A658B1B1}"/>
              </a:ext>
            </a:extLst>
          </p:cNvPr>
          <p:cNvSpPr>
            <a:spLocks noGrp="1" noChangeArrowheads="1"/>
          </p:cNvSpPr>
          <p:nvPr>
            <p:ph type="title"/>
          </p:nvPr>
        </p:nvSpPr>
        <p:spPr/>
        <p:txBody>
          <a:bodyPr/>
          <a:lstStyle/>
          <a:p>
            <a:r>
              <a:rPr lang="en-US" altLang="zh-CN"/>
              <a:t>1. </a:t>
            </a:r>
            <a:r>
              <a:rPr lang="zh-CN" altLang="en-US"/>
              <a:t>死锁的预防</a:t>
            </a:r>
          </a:p>
        </p:txBody>
      </p:sp>
      <p:sp>
        <p:nvSpPr>
          <p:cNvPr id="782339" name="Rectangle 3">
            <a:extLst>
              <a:ext uri="{FF2B5EF4-FFF2-40B4-BE49-F238E27FC236}">
                <a16:creationId xmlns:a16="http://schemas.microsoft.com/office/drawing/2014/main" id="{1B6173CA-9E74-4A1E-AD7F-CD6FE6D3224E}"/>
              </a:ext>
            </a:extLst>
          </p:cNvPr>
          <p:cNvSpPr>
            <a:spLocks noGrp="1" noChangeArrowheads="1"/>
          </p:cNvSpPr>
          <p:nvPr>
            <p:ph type="body" idx="1"/>
          </p:nvPr>
        </p:nvSpPr>
        <p:spPr/>
        <p:txBody>
          <a:bodyPr/>
          <a:lstStyle/>
          <a:p>
            <a:r>
              <a:rPr lang="zh-CN" altLang="en-US" sz="3600"/>
              <a:t>预防死锁为何能解决死锁</a:t>
            </a:r>
          </a:p>
          <a:p>
            <a:pPr lvl="1">
              <a:lnSpc>
                <a:spcPct val="130000"/>
              </a:lnSpc>
              <a:spcBef>
                <a:spcPct val="40000"/>
              </a:spcBef>
            </a:pPr>
            <a:r>
              <a:rPr lang="zh-CN" altLang="en-US"/>
              <a:t>产生死锁的原因是两个或多个事务都已封锁了一些数据对象，然后又都请求对已为其他事务封锁的数据对象加锁，从而出现死等待。</a:t>
            </a:r>
          </a:p>
          <a:p>
            <a:pPr lvl="1">
              <a:lnSpc>
                <a:spcPct val="130000"/>
              </a:lnSpc>
              <a:spcBef>
                <a:spcPct val="60000"/>
              </a:spcBef>
            </a:pPr>
            <a:r>
              <a:rPr lang="zh-CN" altLang="en-US"/>
              <a:t>预防死锁的发生就是要破坏产生死锁的条件。</a:t>
            </a:r>
          </a:p>
          <a:p>
            <a:pPr lvl="1"/>
            <a:endParaRPr lang="en-US" altLang="zh-CN"/>
          </a:p>
        </p:txBody>
      </p:sp>
      <p:sp>
        <p:nvSpPr>
          <p:cNvPr id="4" name="矩形 3">
            <a:extLst>
              <a:ext uri="{FF2B5EF4-FFF2-40B4-BE49-F238E27FC236}">
                <a16:creationId xmlns:a16="http://schemas.microsoft.com/office/drawing/2014/main" id="{56B8DA71-8379-4C50-B529-3C8143CC50F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7AFD961-62BE-4AF7-9BA1-DB970F222439}"/>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F815175B-72F0-4F8A-A462-118756121ED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884459504"/>
      </p:ext>
    </p:extLst>
  </p:cSld>
  <p:clrMapOvr>
    <a:masterClrMapping/>
  </p:clrMapOvr>
  <p:transition>
    <p:wipe/>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a:extLst>
              <a:ext uri="{FF2B5EF4-FFF2-40B4-BE49-F238E27FC236}">
                <a16:creationId xmlns:a16="http://schemas.microsoft.com/office/drawing/2014/main" id="{78040EA7-BD51-46FC-B41B-B129A4B4DBFF}"/>
              </a:ext>
            </a:extLst>
          </p:cNvPr>
          <p:cNvSpPr>
            <a:spLocks noGrp="1" noChangeArrowheads="1"/>
          </p:cNvSpPr>
          <p:nvPr>
            <p:ph type="title"/>
          </p:nvPr>
        </p:nvSpPr>
        <p:spPr/>
        <p:txBody>
          <a:bodyPr/>
          <a:lstStyle/>
          <a:p>
            <a:r>
              <a:rPr lang="zh-CN" altLang="en-US"/>
              <a:t>死锁的预防</a:t>
            </a:r>
            <a:r>
              <a:rPr lang="zh-CN" altLang="en-US">
                <a:ea typeface="黑体" panose="02010609060101010101" pitchFamily="49" charset="-122"/>
              </a:rPr>
              <a:t>（续）</a:t>
            </a:r>
          </a:p>
        </p:txBody>
      </p:sp>
      <p:sp>
        <p:nvSpPr>
          <p:cNvPr id="783363" name="Rectangle 3">
            <a:extLst>
              <a:ext uri="{FF2B5EF4-FFF2-40B4-BE49-F238E27FC236}">
                <a16:creationId xmlns:a16="http://schemas.microsoft.com/office/drawing/2014/main" id="{D971D5EC-619D-43C1-B858-DE098DC23FDC}"/>
              </a:ext>
            </a:extLst>
          </p:cNvPr>
          <p:cNvSpPr>
            <a:spLocks noGrp="1" noChangeArrowheads="1"/>
          </p:cNvSpPr>
          <p:nvPr>
            <p:ph type="body" idx="1"/>
          </p:nvPr>
        </p:nvSpPr>
        <p:spPr/>
        <p:txBody>
          <a:bodyPr/>
          <a:lstStyle/>
          <a:p>
            <a:pPr>
              <a:lnSpc>
                <a:spcPct val="150000"/>
              </a:lnSpc>
            </a:pPr>
            <a:r>
              <a:rPr lang="zh-CN" altLang="en-US" sz="3600"/>
              <a:t>预防死锁的方法</a:t>
            </a:r>
          </a:p>
          <a:p>
            <a:pPr lvl="1">
              <a:lnSpc>
                <a:spcPct val="150000"/>
              </a:lnSpc>
            </a:pPr>
            <a:r>
              <a:rPr lang="zh-CN" altLang="en-US" sz="3200"/>
              <a:t> 一次封锁法</a:t>
            </a:r>
          </a:p>
          <a:p>
            <a:pPr lvl="1">
              <a:lnSpc>
                <a:spcPct val="150000"/>
              </a:lnSpc>
            </a:pPr>
            <a:r>
              <a:rPr lang="zh-CN" altLang="en-US" sz="3200"/>
              <a:t> 顺序封锁法</a:t>
            </a:r>
          </a:p>
        </p:txBody>
      </p:sp>
      <p:sp>
        <p:nvSpPr>
          <p:cNvPr id="4" name="矩形 3">
            <a:extLst>
              <a:ext uri="{FF2B5EF4-FFF2-40B4-BE49-F238E27FC236}">
                <a16:creationId xmlns:a16="http://schemas.microsoft.com/office/drawing/2014/main" id="{691BFF1C-3182-4BBB-B789-F225D026CB4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2DBB61F-BEA3-49EA-BDC5-98939552838F}"/>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077640BB-3D32-4E8A-A697-94FDD1E2568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01286164"/>
      </p:ext>
    </p:extLst>
  </p:cSld>
  <p:clrMapOvr>
    <a:masterClrMapping/>
  </p:clrMapOvr>
  <p:transition>
    <p:wipe/>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7A0CA62E-8392-4E1A-AB4D-39F41F1398BD}"/>
              </a:ext>
            </a:extLst>
          </p:cNvPr>
          <p:cNvSpPr>
            <a:spLocks noGrp="1" noChangeArrowheads="1"/>
          </p:cNvSpPr>
          <p:nvPr>
            <p:ph type="title"/>
          </p:nvPr>
        </p:nvSpPr>
        <p:spPr/>
        <p:txBody>
          <a:bodyPr/>
          <a:lstStyle/>
          <a:p>
            <a:r>
              <a:rPr lang="zh-CN" altLang="en-US"/>
              <a:t>（</a:t>
            </a:r>
            <a:r>
              <a:rPr lang="en-US" altLang="zh-CN"/>
              <a:t>1</a:t>
            </a:r>
            <a:r>
              <a:rPr lang="zh-CN" altLang="en-US"/>
              <a:t>）一次封锁法</a:t>
            </a:r>
          </a:p>
        </p:txBody>
      </p:sp>
      <p:sp>
        <p:nvSpPr>
          <p:cNvPr id="784387" name="Rectangle 3">
            <a:extLst>
              <a:ext uri="{FF2B5EF4-FFF2-40B4-BE49-F238E27FC236}">
                <a16:creationId xmlns:a16="http://schemas.microsoft.com/office/drawing/2014/main" id="{F9AE6C58-E391-4D15-ABF9-EAC76636F425}"/>
              </a:ext>
            </a:extLst>
          </p:cNvPr>
          <p:cNvSpPr>
            <a:spLocks noGrp="1" noChangeArrowheads="1"/>
          </p:cNvSpPr>
          <p:nvPr>
            <p:ph type="body" idx="1"/>
          </p:nvPr>
        </p:nvSpPr>
        <p:spPr/>
        <p:txBody>
          <a:bodyPr/>
          <a:lstStyle/>
          <a:p>
            <a:pPr>
              <a:lnSpc>
                <a:spcPct val="110000"/>
              </a:lnSpc>
            </a:pPr>
            <a:r>
              <a:rPr lang="zh-CN" altLang="en-US" sz="2800"/>
              <a:t>一次封锁法要求每个事务必须一次将所有要使用的数据全部加锁，否则就不能继续执行。</a:t>
            </a:r>
          </a:p>
          <a:p>
            <a:pPr>
              <a:lnSpc>
                <a:spcPct val="110000"/>
              </a:lnSpc>
            </a:pPr>
            <a:endParaRPr lang="zh-CN" altLang="en-US" sz="2800"/>
          </a:p>
          <a:p>
            <a:pPr>
              <a:lnSpc>
                <a:spcPct val="110000"/>
              </a:lnSpc>
            </a:pPr>
            <a:r>
              <a:rPr lang="zh-CN" altLang="en-US" sz="2800"/>
              <a:t>一次封锁法存在的问题：降低并发度</a:t>
            </a:r>
          </a:p>
          <a:p>
            <a:pPr lvl="1">
              <a:lnSpc>
                <a:spcPct val="110000"/>
              </a:lnSpc>
            </a:pPr>
            <a:r>
              <a:rPr lang="zh-CN" altLang="en-US"/>
              <a:t> 扩大封锁范围</a:t>
            </a:r>
          </a:p>
          <a:p>
            <a:pPr lvl="2">
              <a:lnSpc>
                <a:spcPct val="110000"/>
              </a:lnSpc>
            </a:pPr>
            <a:r>
              <a:rPr lang="zh-CN" altLang="en-US" sz="2800"/>
              <a:t>一次就将以后要用到的全部数据加锁，势必扩大了封锁的范围，从而降低了系统的并发度。</a:t>
            </a:r>
          </a:p>
        </p:txBody>
      </p:sp>
      <p:sp>
        <p:nvSpPr>
          <p:cNvPr id="4" name="矩形 3">
            <a:extLst>
              <a:ext uri="{FF2B5EF4-FFF2-40B4-BE49-F238E27FC236}">
                <a16:creationId xmlns:a16="http://schemas.microsoft.com/office/drawing/2014/main" id="{AD3CF819-7B4E-4C58-A9C9-B6FF6607A34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A9C653D-C88B-4370-8273-03A350DAB641}"/>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FF7E3AD7-2B3E-44C6-9B60-9520875D741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105760"/>
      </p:ext>
    </p:extLst>
  </p:cSld>
  <p:clrMapOvr>
    <a:masterClrMapping/>
  </p:clrMapOvr>
  <p:transition>
    <p:wip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D7717B6A-4F6E-41A5-B942-783089B34BB6}"/>
              </a:ext>
            </a:extLst>
          </p:cNvPr>
          <p:cNvSpPr>
            <a:spLocks noGrp="1" noChangeArrowheads="1"/>
          </p:cNvSpPr>
          <p:nvPr>
            <p:ph type="title"/>
          </p:nvPr>
        </p:nvSpPr>
        <p:spPr/>
        <p:txBody>
          <a:bodyPr/>
          <a:lstStyle/>
          <a:p>
            <a:r>
              <a:rPr lang="zh-CN" altLang="en-US"/>
              <a:t>一次封锁法（续）</a:t>
            </a:r>
          </a:p>
        </p:txBody>
      </p:sp>
      <p:sp>
        <p:nvSpPr>
          <p:cNvPr id="785411" name="Rectangle 3">
            <a:extLst>
              <a:ext uri="{FF2B5EF4-FFF2-40B4-BE49-F238E27FC236}">
                <a16:creationId xmlns:a16="http://schemas.microsoft.com/office/drawing/2014/main" id="{F8BC80F0-1B84-4D25-943A-621CDBA8B094}"/>
              </a:ext>
            </a:extLst>
          </p:cNvPr>
          <p:cNvSpPr>
            <a:spLocks noGrp="1" noChangeArrowheads="1"/>
          </p:cNvSpPr>
          <p:nvPr>
            <p:ph type="body" idx="1"/>
          </p:nvPr>
        </p:nvSpPr>
        <p:spPr/>
        <p:txBody>
          <a:bodyPr/>
          <a:lstStyle/>
          <a:p>
            <a:pPr lvl="1"/>
            <a:r>
              <a:rPr lang="zh-CN" altLang="en-US"/>
              <a:t>难于事先精确确定封锁对象</a:t>
            </a:r>
          </a:p>
          <a:p>
            <a:pPr lvl="2">
              <a:lnSpc>
                <a:spcPct val="110000"/>
              </a:lnSpc>
            </a:pPr>
            <a:r>
              <a:rPr lang="zh-CN" altLang="en-US" sz="2800"/>
              <a:t>数据库中数据是不断变化的，原来不要求封锁的数据，在执行过程中可能会变成封锁对象，所以很难事先精确地确定每个事务所要封锁的数据对象</a:t>
            </a:r>
          </a:p>
          <a:p>
            <a:pPr lvl="2">
              <a:lnSpc>
                <a:spcPct val="110000"/>
              </a:lnSpc>
            </a:pPr>
            <a:r>
              <a:rPr lang="zh-CN" altLang="en-US" sz="2800"/>
              <a:t>解决方法：将事务在执行过程中可能要封锁的数据对象全部加锁，这就进一步降低了并发度</a:t>
            </a:r>
            <a:r>
              <a:rPr lang="zh-CN" altLang="en-US"/>
              <a:t>。</a:t>
            </a:r>
          </a:p>
        </p:txBody>
      </p:sp>
      <p:sp>
        <p:nvSpPr>
          <p:cNvPr id="4" name="矩形 3">
            <a:extLst>
              <a:ext uri="{FF2B5EF4-FFF2-40B4-BE49-F238E27FC236}">
                <a16:creationId xmlns:a16="http://schemas.microsoft.com/office/drawing/2014/main" id="{43F56AAD-08C6-421B-A506-0DE6A53732C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427167B-DCCB-479D-A2B9-75B5C457E3E4}"/>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7F517065-77B0-408F-B3B6-165A1407210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461702613"/>
      </p:ext>
    </p:extLst>
  </p:cSld>
  <p:clrMapOvr>
    <a:masterClrMapping/>
  </p:clrMapOvr>
  <p:transition>
    <p:wip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a:extLst>
              <a:ext uri="{FF2B5EF4-FFF2-40B4-BE49-F238E27FC236}">
                <a16:creationId xmlns:a16="http://schemas.microsoft.com/office/drawing/2014/main" id="{5D3FC9CE-E3F7-4DB8-8D9D-846E663FCBC7}"/>
              </a:ext>
            </a:extLst>
          </p:cNvPr>
          <p:cNvSpPr>
            <a:spLocks noGrp="1" noChangeArrowheads="1"/>
          </p:cNvSpPr>
          <p:nvPr>
            <p:ph type="title"/>
          </p:nvPr>
        </p:nvSpPr>
        <p:spPr/>
        <p:txBody>
          <a:bodyPr/>
          <a:lstStyle/>
          <a:p>
            <a:r>
              <a:rPr lang="zh-CN" altLang="en-US"/>
              <a:t>（</a:t>
            </a:r>
            <a:r>
              <a:rPr lang="en-US" altLang="zh-CN"/>
              <a:t>2</a:t>
            </a:r>
            <a:r>
              <a:rPr lang="zh-CN" altLang="en-US"/>
              <a:t>）顺序封锁法</a:t>
            </a:r>
          </a:p>
        </p:txBody>
      </p:sp>
      <p:sp>
        <p:nvSpPr>
          <p:cNvPr id="786435" name="Rectangle 3">
            <a:extLst>
              <a:ext uri="{FF2B5EF4-FFF2-40B4-BE49-F238E27FC236}">
                <a16:creationId xmlns:a16="http://schemas.microsoft.com/office/drawing/2014/main" id="{AEC28D1C-FA2A-450B-B2DE-C77E9A61DEE2}"/>
              </a:ext>
            </a:extLst>
          </p:cNvPr>
          <p:cNvSpPr>
            <a:spLocks noGrp="1" noChangeArrowheads="1"/>
          </p:cNvSpPr>
          <p:nvPr>
            <p:ph type="body" idx="1"/>
          </p:nvPr>
        </p:nvSpPr>
        <p:spPr/>
        <p:txBody>
          <a:bodyPr/>
          <a:lstStyle/>
          <a:p>
            <a:pPr>
              <a:lnSpc>
                <a:spcPct val="110000"/>
              </a:lnSpc>
            </a:pPr>
            <a:r>
              <a:rPr lang="zh-CN" altLang="en-US" sz="2800"/>
              <a:t>顺序封锁法是预先对数据对象规定一个封锁顺序，所有事务都按这个顺序实行封锁。</a:t>
            </a:r>
          </a:p>
          <a:p>
            <a:pPr>
              <a:lnSpc>
                <a:spcPct val="110000"/>
              </a:lnSpc>
            </a:pPr>
            <a:endParaRPr lang="zh-CN" altLang="en-US" sz="2800"/>
          </a:p>
          <a:p>
            <a:pPr>
              <a:lnSpc>
                <a:spcPct val="110000"/>
              </a:lnSpc>
            </a:pPr>
            <a:r>
              <a:rPr lang="zh-CN" altLang="en-US" sz="2800"/>
              <a:t>顺序封锁法存在的问题</a:t>
            </a:r>
          </a:p>
          <a:p>
            <a:pPr lvl="1">
              <a:lnSpc>
                <a:spcPct val="110000"/>
              </a:lnSpc>
            </a:pPr>
            <a:r>
              <a:rPr lang="zh-CN" altLang="en-US"/>
              <a:t> 维护成本高</a:t>
            </a:r>
          </a:p>
          <a:p>
            <a:pPr lvl="2">
              <a:lnSpc>
                <a:spcPct val="110000"/>
              </a:lnSpc>
            </a:pPr>
            <a:r>
              <a:rPr lang="zh-CN" altLang="en-US" sz="2800"/>
              <a:t>数据库系统中可封锁的数据对象极其众多，并且随数据的插入、删除等操作而不断地变化，要维护这样极多而且变化的资源的封锁顺序非常困难，成本很高。</a:t>
            </a:r>
          </a:p>
        </p:txBody>
      </p:sp>
      <p:sp>
        <p:nvSpPr>
          <p:cNvPr id="4" name="矩形 3">
            <a:extLst>
              <a:ext uri="{FF2B5EF4-FFF2-40B4-BE49-F238E27FC236}">
                <a16:creationId xmlns:a16="http://schemas.microsoft.com/office/drawing/2014/main" id="{0C976413-1356-4C21-95BF-56D2E4DCE11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3034AA9-59FE-416B-8D36-79567806468C}"/>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8B570664-6DCC-4E07-AF04-488B44AB6DE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705322773"/>
      </p:ext>
    </p:extLst>
  </p:cSld>
  <p:clrMapOvr>
    <a:masterClrMapping/>
  </p:clrMapOvr>
  <p:transition>
    <p:wipe/>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3955DBA8-C628-4711-A9BF-315F43916942}"/>
              </a:ext>
            </a:extLst>
          </p:cNvPr>
          <p:cNvSpPr>
            <a:spLocks noGrp="1" noChangeArrowheads="1"/>
          </p:cNvSpPr>
          <p:nvPr>
            <p:ph type="title"/>
          </p:nvPr>
        </p:nvSpPr>
        <p:spPr/>
        <p:txBody>
          <a:bodyPr/>
          <a:lstStyle/>
          <a:p>
            <a:r>
              <a:rPr lang="zh-CN" altLang="en-US"/>
              <a:t>顺序封锁法（续）</a:t>
            </a:r>
          </a:p>
        </p:txBody>
      </p:sp>
      <p:sp>
        <p:nvSpPr>
          <p:cNvPr id="787459" name="Rectangle 3">
            <a:extLst>
              <a:ext uri="{FF2B5EF4-FFF2-40B4-BE49-F238E27FC236}">
                <a16:creationId xmlns:a16="http://schemas.microsoft.com/office/drawing/2014/main" id="{2E5E20DE-7290-44CF-9D0B-D4926183578B}"/>
              </a:ext>
            </a:extLst>
          </p:cNvPr>
          <p:cNvSpPr>
            <a:spLocks noGrp="1" noChangeArrowheads="1"/>
          </p:cNvSpPr>
          <p:nvPr>
            <p:ph type="body" idx="1"/>
          </p:nvPr>
        </p:nvSpPr>
        <p:spPr/>
        <p:txBody>
          <a:bodyPr/>
          <a:lstStyle/>
          <a:p>
            <a:pPr lvl="1">
              <a:spcBef>
                <a:spcPct val="40000"/>
              </a:spcBef>
            </a:pPr>
            <a:r>
              <a:rPr lang="zh-CN" altLang="en-US" sz="3200"/>
              <a:t>难于实现</a:t>
            </a:r>
          </a:p>
          <a:p>
            <a:pPr lvl="2">
              <a:spcBef>
                <a:spcPct val="40000"/>
              </a:spcBef>
            </a:pPr>
            <a:r>
              <a:rPr lang="zh-CN" altLang="en-US" sz="2800"/>
              <a:t>事务的封锁请求可以随着事务的执行而动态地决定，很难事先确定每一个事务要封锁哪些对象，因此也就很难按规定的顺序去施加封锁。</a:t>
            </a:r>
          </a:p>
          <a:p>
            <a:pPr lvl="1">
              <a:spcBef>
                <a:spcPct val="40000"/>
              </a:spcBef>
              <a:buFontTx/>
              <a:buNone/>
            </a:pPr>
            <a:r>
              <a:rPr lang="zh-CN" altLang="en-US"/>
              <a:t>   例：规定数据对象的封锁顺序为</a:t>
            </a:r>
            <a:r>
              <a:rPr lang="en-US" altLang="zh-CN"/>
              <a:t>A,B,C,D,E</a:t>
            </a:r>
            <a:r>
              <a:rPr lang="zh-CN" altLang="en-US"/>
              <a:t>。事务</a:t>
            </a:r>
            <a:r>
              <a:rPr lang="en-US" altLang="zh-CN"/>
              <a:t>T3</a:t>
            </a:r>
            <a:r>
              <a:rPr lang="zh-CN" altLang="en-US"/>
              <a:t>起初要求封锁数据对象</a:t>
            </a:r>
            <a:r>
              <a:rPr lang="en-US" altLang="zh-CN"/>
              <a:t>B,C,E</a:t>
            </a:r>
            <a:r>
              <a:rPr lang="zh-CN" altLang="en-US"/>
              <a:t>，但当它封锁了</a:t>
            </a:r>
            <a:r>
              <a:rPr lang="en-US" altLang="zh-CN"/>
              <a:t>B,C</a:t>
            </a:r>
            <a:r>
              <a:rPr lang="zh-CN" altLang="en-US"/>
              <a:t>后，才发现还需要封锁</a:t>
            </a:r>
            <a:r>
              <a:rPr lang="en-US" altLang="zh-CN"/>
              <a:t>A</a:t>
            </a:r>
            <a:r>
              <a:rPr lang="zh-CN" altLang="en-US"/>
              <a:t>，这样就破坏了封锁顺序</a:t>
            </a:r>
            <a:r>
              <a:rPr lang="en-US" altLang="zh-CN"/>
              <a:t>.</a:t>
            </a:r>
          </a:p>
          <a:p>
            <a:pPr lvl="2">
              <a:lnSpc>
                <a:spcPct val="120000"/>
              </a:lnSpc>
            </a:pPr>
            <a:endParaRPr lang="en-US" altLang="zh-CN" sz="2800"/>
          </a:p>
        </p:txBody>
      </p:sp>
      <p:sp>
        <p:nvSpPr>
          <p:cNvPr id="4" name="矩形 3">
            <a:extLst>
              <a:ext uri="{FF2B5EF4-FFF2-40B4-BE49-F238E27FC236}">
                <a16:creationId xmlns:a16="http://schemas.microsoft.com/office/drawing/2014/main" id="{D152DA69-3028-4E96-B8BB-221B0F9004A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C51E391-854D-4026-B074-791E14ABF06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5332752C-5B18-457A-9EFB-0E75C2F5B7A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72478614"/>
      </p:ext>
    </p:extLst>
  </p:cSld>
  <p:clrMapOvr>
    <a:masterClrMapping/>
  </p:clrMapOvr>
  <p:transition>
    <p:wip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a:extLst>
              <a:ext uri="{FF2B5EF4-FFF2-40B4-BE49-F238E27FC236}">
                <a16:creationId xmlns:a16="http://schemas.microsoft.com/office/drawing/2014/main" id="{2670AD71-DFA0-48A2-810E-8CF523AB066B}"/>
              </a:ext>
            </a:extLst>
          </p:cNvPr>
          <p:cNvSpPr>
            <a:spLocks noGrp="1" noChangeArrowheads="1"/>
          </p:cNvSpPr>
          <p:nvPr>
            <p:ph type="title"/>
          </p:nvPr>
        </p:nvSpPr>
        <p:spPr/>
        <p:txBody>
          <a:bodyPr/>
          <a:lstStyle/>
          <a:p>
            <a:r>
              <a:rPr lang="zh-CN" altLang="en-US"/>
              <a:t>死锁的预防（续）</a:t>
            </a:r>
          </a:p>
        </p:txBody>
      </p:sp>
      <p:sp>
        <p:nvSpPr>
          <p:cNvPr id="788483" name="Rectangle 3">
            <a:extLst>
              <a:ext uri="{FF2B5EF4-FFF2-40B4-BE49-F238E27FC236}">
                <a16:creationId xmlns:a16="http://schemas.microsoft.com/office/drawing/2014/main" id="{ABD93C27-D078-434A-91FB-9B3EE90D6196}"/>
              </a:ext>
            </a:extLst>
          </p:cNvPr>
          <p:cNvSpPr>
            <a:spLocks noGrp="1" noChangeArrowheads="1"/>
          </p:cNvSpPr>
          <p:nvPr>
            <p:ph type="body" idx="1"/>
          </p:nvPr>
        </p:nvSpPr>
        <p:spPr/>
        <p:txBody>
          <a:bodyPr/>
          <a:lstStyle/>
          <a:p>
            <a:pPr>
              <a:lnSpc>
                <a:spcPct val="140000"/>
              </a:lnSpc>
            </a:pPr>
            <a:r>
              <a:rPr lang="zh-CN" altLang="en-US"/>
              <a:t>结论</a:t>
            </a:r>
          </a:p>
          <a:p>
            <a:pPr lvl="1">
              <a:lnSpc>
                <a:spcPct val="140000"/>
              </a:lnSpc>
            </a:pPr>
            <a:r>
              <a:rPr lang="zh-CN" altLang="en-US"/>
              <a:t>在操作系统中广为采用的预防死锁的策略并不很适合数据库的特点</a:t>
            </a:r>
          </a:p>
          <a:p>
            <a:pPr lvl="1">
              <a:lnSpc>
                <a:spcPct val="140000"/>
              </a:lnSpc>
              <a:spcBef>
                <a:spcPct val="80000"/>
              </a:spcBef>
            </a:pPr>
            <a:r>
              <a:rPr lang="en-US" altLang="zh-CN"/>
              <a:t>DBMS</a:t>
            </a:r>
            <a:r>
              <a:rPr lang="zh-CN" altLang="en-US"/>
              <a:t>在解决死锁的问题上更普遍采用的是诊断并解除死锁的方法</a:t>
            </a:r>
          </a:p>
        </p:txBody>
      </p:sp>
      <p:sp>
        <p:nvSpPr>
          <p:cNvPr id="4" name="矩形 3">
            <a:extLst>
              <a:ext uri="{FF2B5EF4-FFF2-40B4-BE49-F238E27FC236}">
                <a16:creationId xmlns:a16="http://schemas.microsoft.com/office/drawing/2014/main" id="{BD531BF6-ED31-4A0C-BF82-B194F3F4CF4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628E360-9CA1-43B7-BE3C-BB659F58DB73}"/>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C6E083B8-FD62-4177-AF23-54F1E9B1D6E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33211113"/>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DC98DCA1-E557-4FBB-B705-BB14D766F030}"/>
              </a:ext>
            </a:extLst>
          </p:cNvPr>
          <p:cNvSpPr>
            <a:spLocks noGrp="1" noChangeArrowheads="1"/>
          </p:cNvSpPr>
          <p:nvPr>
            <p:ph type="title"/>
          </p:nvPr>
        </p:nvSpPr>
        <p:spPr/>
        <p:txBody>
          <a:bodyPr/>
          <a:lstStyle/>
          <a:p>
            <a:r>
              <a:rPr lang="zh-CN" altLang="en-US"/>
              <a:t>自主存取控制方法（续）</a:t>
            </a:r>
          </a:p>
        </p:txBody>
      </p:sp>
      <p:sp>
        <p:nvSpPr>
          <p:cNvPr id="556035" name="Rectangle 3">
            <a:extLst>
              <a:ext uri="{FF2B5EF4-FFF2-40B4-BE49-F238E27FC236}">
                <a16:creationId xmlns:a16="http://schemas.microsoft.com/office/drawing/2014/main" id="{CFFD37D1-D7DD-4980-AAC8-A714DB9129A2}"/>
              </a:ext>
            </a:extLst>
          </p:cNvPr>
          <p:cNvSpPr>
            <a:spLocks noGrp="1" noChangeArrowheads="1"/>
          </p:cNvSpPr>
          <p:nvPr>
            <p:ph type="body" idx="1"/>
          </p:nvPr>
        </p:nvSpPr>
        <p:spPr/>
        <p:txBody>
          <a:bodyPr/>
          <a:lstStyle/>
          <a:p>
            <a:pPr lvl="1">
              <a:lnSpc>
                <a:spcPct val="80000"/>
              </a:lnSpc>
            </a:pPr>
            <a:r>
              <a:rPr lang="zh-CN" altLang="en-US"/>
              <a:t>关系系统中的存取权限</a:t>
            </a:r>
            <a:r>
              <a:rPr lang="en-US" altLang="zh-CN"/>
              <a:t>(</a:t>
            </a:r>
            <a:r>
              <a:rPr lang="zh-CN" altLang="en-US"/>
              <a:t>续</a:t>
            </a:r>
            <a:r>
              <a:rPr lang="en-US" altLang="zh-CN"/>
              <a:t>)</a:t>
            </a:r>
          </a:p>
          <a:p>
            <a:pPr lvl="2">
              <a:lnSpc>
                <a:spcPct val="80000"/>
              </a:lnSpc>
              <a:spcBef>
                <a:spcPct val="60000"/>
              </a:spcBef>
            </a:pPr>
            <a:r>
              <a:rPr lang="zh-CN" altLang="en-US" sz="2800"/>
              <a:t>例</a:t>
            </a:r>
            <a:r>
              <a:rPr lang="en-US" altLang="zh-CN"/>
              <a:t>: </a:t>
            </a:r>
            <a:r>
              <a:rPr lang="zh-CN" altLang="en-US"/>
              <a:t>一张授权表</a:t>
            </a:r>
            <a:endParaRPr lang="zh-CN" altLang="en-US" sz="2800"/>
          </a:p>
          <a:p>
            <a:pPr lvl="1">
              <a:lnSpc>
                <a:spcPct val="80000"/>
              </a:lnSpc>
              <a:buFontTx/>
              <a:buNone/>
            </a:pPr>
            <a:endParaRPr lang="zh-CN" altLang="en-US" sz="3200"/>
          </a:p>
          <a:p>
            <a:pPr lvl="1" algn="just">
              <a:lnSpc>
                <a:spcPct val="80000"/>
              </a:lnSpc>
              <a:buFontTx/>
              <a:buNone/>
            </a:pPr>
            <a:r>
              <a:rPr lang="zh-CN" altLang="en-US" sz="2400"/>
              <a:t>         用户名  数据对象名    允许的操作类型</a:t>
            </a:r>
          </a:p>
          <a:p>
            <a:pPr lvl="1" algn="just">
              <a:lnSpc>
                <a:spcPct val="80000"/>
              </a:lnSpc>
              <a:buFontTx/>
              <a:buNone/>
            </a:pPr>
            <a:r>
              <a:rPr lang="zh-CN" altLang="en-US" sz="2400"/>
              <a:t>         王平      关系</a:t>
            </a:r>
            <a:r>
              <a:rPr lang="en-US" altLang="zh-CN" sz="2400"/>
              <a:t>Student    SELECT</a:t>
            </a:r>
          </a:p>
          <a:p>
            <a:pPr lvl="1" algn="just">
              <a:lnSpc>
                <a:spcPct val="80000"/>
              </a:lnSpc>
              <a:buFontTx/>
              <a:buNone/>
            </a:pPr>
            <a:r>
              <a:rPr lang="en-US" altLang="zh-CN" sz="2400"/>
              <a:t>         </a:t>
            </a:r>
            <a:r>
              <a:rPr lang="zh-CN" altLang="en-US" sz="2400"/>
              <a:t>李青      关系</a:t>
            </a:r>
            <a:r>
              <a:rPr lang="en-US" altLang="zh-CN" sz="2400"/>
              <a:t>Student    UPDATE</a:t>
            </a:r>
          </a:p>
          <a:p>
            <a:pPr lvl="1" algn="just">
              <a:lnSpc>
                <a:spcPct val="80000"/>
              </a:lnSpc>
              <a:buFontTx/>
              <a:buNone/>
            </a:pPr>
            <a:r>
              <a:rPr lang="en-US" altLang="zh-CN" sz="2400"/>
              <a:t>         </a:t>
            </a:r>
            <a:r>
              <a:rPr lang="zh-CN" altLang="en-US" sz="2400"/>
              <a:t>李青      关系</a:t>
            </a:r>
            <a:r>
              <a:rPr lang="en-US" altLang="zh-CN" sz="2400"/>
              <a:t>Course     ALL</a:t>
            </a:r>
          </a:p>
          <a:p>
            <a:pPr lvl="1" algn="just">
              <a:lnSpc>
                <a:spcPct val="80000"/>
              </a:lnSpc>
              <a:buFontTx/>
              <a:buNone/>
            </a:pPr>
            <a:r>
              <a:rPr lang="en-US" altLang="zh-CN" sz="2400"/>
              <a:t>         </a:t>
            </a:r>
            <a:r>
              <a:rPr lang="zh-CN" altLang="en-US" sz="2400"/>
              <a:t>李青      关系</a:t>
            </a:r>
            <a:r>
              <a:rPr lang="en-US" altLang="zh-CN" sz="2400"/>
              <a:t>SC            UPDATE</a:t>
            </a:r>
          </a:p>
          <a:p>
            <a:pPr lvl="1" algn="just">
              <a:lnSpc>
                <a:spcPct val="80000"/>
              </a:lnSpc>
              <a:buFontTx/>
              <a:buNone/>
            </a:pPr>
            <a:r>
              <a:rPr lang="en-US" altLang="zh-CN" sz="2400"/>
              <a:t>         </a:t>
            </a:r>
            <a:r>
              <a:rPr lang="zh-CN" altLang="en-US" sz="2400"/>
              <a:t>李青      关系</a:t>
            </a:r>
            <a:r>
              <a:rPr lang="en-US" altLang="zh-CN" sz="2400"/>
              <a:t>SC            SELECT</a:t>
            </a:r>
          </a:p>
          <a:p>
            <a:pPr lvl="1" algn="just">
              <a:lnSpc>
                <a:spcPct val="80000"/>
              </a:lnSpc>
              <a:buFontTx/>
              <a:buNone/>
            </a:pPr>
            <a:r>
              <a:rPr lang="en-US" altLang="zh-CN" sz="2400"/>
              <a:t>         </a:t>
            </a:r>
            <a:r>
              <a:rPr lang="zh-CN" altLang="en-US" sz="2400"/>
              <a:t>李青      关系</a:t>
            </a:r>
            <a:r>
              <a:rPr lang="en-US" altLang="zh-CN" sz="2400"/>
              <a:t>SC            SELECT</a:t>
            </a:r>
          </a:p>
        </p:txBody>
      </p:sp>
      <p:grpSp>
        <p:nvGrpSpPr>
          <p:cNvPr id="556041" name="Group 9">
            <a:extLst>
              <a:ext uri="{FF2B5EF4-FFF2-40B4-BE49-F238E27FC236}">
                <a16:creationId xmlns:a16="http://schemas.microsoft.com/office/drawing/2014/main" id="{72414C3A-1896-4BD6-A9D0-A16149BA2A46}"/>
              </a:ext>
            </a:extLst>
          </p:cNvPr>
          <p:cNvGrpSpPr>
            <a:grpSpLocks/>
          </p:cNvGrpSpPr>
          <p:nvPr/>
        </p:nvGrpSpPr>
        <p:grpSpPr bwMode="auto">
          <a:xfrm>
            <a:off x="2051050" y="3213100"/>
            <a:ext cx="5486400" cy="2895600"/>
            <a:chOff x="816" y="1776"/>
            <a:chExt cx="3456" cy="1824"/>
          </a:xfrm>
        </p:grpSpPr>
        <p:sp>
          <p:nvSpPr>
            <p:cNvPr id="556036" name="Line 4">
              <a:extLst>
                <a:ext uri="{FF2B5EF4-FFF2-40B4-BE49-F238E27FC236}">
                  <a16:creationId xmlns:a16="http://schemas.microsoft.com/office/drawing/2014/main" id="{8594525A-3FDB-42A0-9DDC-3DD326972DC2}"/>
                </a:ext>
              </a:extLst>
            </p:cNvPr>
            <p:cNvSpPr>
              <a:spLocks noChangeShapeType="1"/>
            </p:cNvSpPr>
            <p:nvPr/>
          </p:nvSpPr>
          <p:spPr bwMode="auto">
            <a:xfrm>
              <a:off x="816" y="1776"/>
              <a:ext cx="3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6037" name="Line 5">
              <a:extLst>
                <a:ext uri="{FF2B5EF4-FFF2-40B4-BE49-F238E27FC236}">
                  <a16:creationId xmlns:a16="http://schemas.microsoft.com/office/drawing/2014/main" id="{C5A32765-B0A3-4893-B400-384E16F41602}"/>
                </a:ext>
              </a:extLst>
            </p:cNvPr>
            <p:cNvSpPr>
              <a:spLocks noChangeShapeType="1"/>
            </p:cNvSpPr>
            <p:nvPr/>
          </p:nvSpPr>
          <p:spPr bwMode="auto">
            <a:xfrm>
              <a:off x="816" y="2064"/>
              <a:ext cx="3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6038" name="Line 6">
              <a:extLst>
                <a:ext uri="{FF2B5EF4-FFF2-40B4-BE49-F238E27FC236}">
                  <a16:creationId xmlns:a16="http://schemas.microsoft.com/office/drawing/2014/main" id="{B9F04378-170B-409A-9847-053DBA69B5C2}"/>
                </a:ext>
              </a:extLst>
            </p:cNvPr>
            <p:cNvSpPr>
              <a:spLocks noChangeShapeType="1"/>
            </p:cNvSpPr>
            <p:nvPr/>
          </p:nvSpPr>
          <p:spPr bwMode="auto">
            <a:xfrm>
              <a:off x="864" y="3600"/>
              <a:ext cx="3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6039" name="Line 7">
              <a:extLst>
                <a:ext uri="{FF2B5EF4-FFF2-40B4-BE49-F238E27FC236}">
                  <a16:creationId xmlns:a16="http://schemas.microsoft.com/office/drawing/2014/main" id="{072DEC86-4630-46E6-815C-2A83494319C9}"/>
                </a:ext>
              </a:extLst>
            </p:cNvPr>
            <p:cNvSpPr>
              <a:spLocks noChangeShapeType="1"/>
            </p:cNvSpPr>
            <p:nvPr/>
          </p:nvSpPr>
          <p:spPr bwMode="auto">
            <a:xfrm>
              <a:off x="1584" y="1776"/>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6040" name="Line 8">
              <a:extLst>
                <a:ext uri="{FF2B5EF4-FFF2-40B4-BE49-F238E27FC236}">
                  <a16:creationId xmlns:a16="http://schemas.microsoft.com/office/drawing/2014/main" id="{5FC70684-3F0E-42A1-81DD-68E5E1551EC7}"/>
                </a:ext>
              </a:extLst>
            </p:cNvPr>
            <p:cNvSpPr>
              <a:spLocks noChangeShapeType="1"/>
            </p:cNvSpPr>
            <p:nvPr/>
          </p:nvSpPr>
          <p:spPr bwMode="auto">
            <a:xfrm>
              <a:off x="2688" y="1776"/>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0" name="矩形 9">
            <a:extLst>
              <a:ext uri="{FF2B5EF4-FFF2-40B4-BE49-F238E27FC236}">
                <a16:creationId xmlns:a16="http://schemas.microsoft.com/office/drawing/2014/main" id="{2D18ABAB-724E-4F59-8857-6D35D4A2829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1" name="文本框 22">
            <a:extLst>
              <a:ext uri="{FF2B5EF4-FFF2-40B4-BE49-F238E27FC236}">
                <a16:creationId xmlns:a16="http://schemas.microsoft.com/office/drawing/2014/main" id="{456D3A1F-6D15-4544-A92C-B8962ACF4F7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12" name="文本框 22">
            <a:extLst>
              <a:ext uri="{FF2B5EF4-FFF2-40B4-BE49-F238E27FC236}">
                <a16:creationId xmlns:a16="http://schemas.microsoft.com/office/drawing/2014/main" id="{BE8E87A7-7909-408B-BCC9-2C435377033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575592788"/>
      </p:ext>
    </p:extLst>
  </p:cSld>
  <p:clrMapOvr>
    <a:masterClrMapping/>
  </p:clrMapOvr>
  <p:transition>
    <p:wipe/>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AA604F2C-95EA-4A47-B9F8-7CC7E2B7C596}"/>
              </a:ext>
            </a:extLst>
          </p:cNvPr>
          <p:cNvSpPr>
            <a:spLocks noGrp="1" noChangeArrowheads="1"/>
          </p:cNvSpPr>
          <p:nvPr>
            <p:ph type="title"/>
          </p:nvPr>
        </p:nvSpPr>
        <p:spPr/>
        <p:txBody>
          <a:bodyPr/>
          <a:lstStyle/>
          <a:p>
            <a:r>
              <a:rPr lang="en-US" altLang="zh-CN"/>
              <a:t>2. </a:t>
            </a:r>
            <a:r>
              <a:rPr lang="zh-CN" altLang="en-US"/>
              <a:t>死锁的诊断与解除</a:t>
            </a:r>
          </a:p>
        </p:txBody>
      </p:sp>
      <p:sp>
        <p:nvSpPr>
          <p:cNvPr id="789507" name="Rectangle 3">
            <a:extLst>
              <a:ext uri="{FF2B5EF4-FFF2-40B4-BE49-F238E27FC236}">
                <a16:creationId xmlns:a16="http://schemas.microsoft.com/office/drawing/2014/main" id="{0E815FBF-33C8-41DD-9E2D-49557A824965}"/>
              </a:ext>
            </a:extLst>
          </p:cNvPr>
          <p:cNvSpPr>
            <a:spLocks noGrp="1" noChangeArrowheads="1"/>
          </p:cNvSpPr>
          <p:nvPr>
            <p:ph type="body" idx="1"/>
          </p:nvPr>
        </p:nvSpPr>
        <p:spPr/>
        <p:txBody>
          <a:bodyPr/>
          <a:lstStyle/>
          <a:p>
            <a:pPr>
              <a:lnSpc>
                <a:spcPct val="150000"/>
              </a:lnSpc>
            </a:pPr>
            <a:r>
              <a:rPr lang="zh-CN" altLang="en-US" sz="3600"/>
              <a:t>方法</a:t>
            </a:r>
            <a:endParaRPr lang="zh-CN" altLang="en-US"/>
          </a:p>
          <a:p>
            <a:pPr lvl="1">
              <a:lnSpc>
                <a:spcPct val="150000"/>
              </a:lnSpc>
            </a:pPr>
            <a:r>
              <a:rPr lang="zh-CN" altLang="en-US"/>
              <a:t>由</a:t>
            </a:r>
            <a:r>
              <a:rPr lang="en-US" altLang="zh-CN"/>
              <a:t>DBMS</a:t>
            </a:r>
            <a:r>
              <a:rPr lang="zh-CN" altLang="en-US"/>
              <a:t>的并发控制子系统定期检测系统中是否存在死锁，一旦检测到死锁，就要设法解除。</a:t>
            </a:r>
            <a:endParaRPr lang="zh-CN" altLang="en-US" sz="3200"/>
          </a:p>
          <a:p>
            <a:endParaRPr lang="en-US" altLang="zh-CN" sz="3600"/>
          </a:p>
        </p:txBody>
      </p:sp>
      <p:sp>
        <p:nvSpPr>
          <p:cNvPr id="4" name="矩形 3">
            <a:extLst>
              <a:ext uri="{FF2B5EF4-FFF2-40B4-BE49-F238E27FC236}">
                <a16:creationId xmlns:a16="http://schemas.microsoft.com/office/drawing/2014/main" id="{BA51DE6E-137D-4841-B44A-BA87E21C812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B6CD970-E548-417D-A3E0-BD65DDF3CEFA}"/>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8CCBA925-4E67-41C3-AE95-0DC2A53C111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046010056"/>
      </p:ext>
    </p:extLst>
  </p:cSld>
  <p:clrMapOvr>
    <a:masterClrMapping/>
  </p:clrMapOvr>
  <p:transition>
    <p:wipe/>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a:extLst>
              <a:ext uri="{FF2B5EF4-FFF2-40B4-BE49-F238E27FC236}">
                <a16:creationId xmlns:a16="http://schemas.microsoft.com/office/drawing/2014/main" id="{0E912F0A-20E4-430F-898E-D78804A8686E}"/>
              </a:ext>
            </a:extLst>
          </p:cNvPr>
          <p:cNvSpPr>
            <a:spLocks noGrp="1" noChangeArrowheads="1"/>
          </p:cNvSpPr>
          <p:nvPr>
            <p:ph type="title"/>
          </p:nvPr>
        </p:nvSpPr>
        <p:spPr/>
        <p:txBody>
          <a:bodyPr/>
          <a:lstStyle/>
          <a:p>
            <a:r>
              <a:rPr lang="zh-CN" altLang="en-US"/>
              <a:t>死锁的诊断与解除（续）</a:t>
            </a:r>
          </a:p>
        </p:txBody>
      </p:sp>
      <p:sp>
        <p:nvSpPr>
          <p:cNvPr id="790531" name="Rectangle 3">
            <a:extLst>
              <a:ext uri="{FF2B5EF4-FFF2-40B4-BE49-F238E27FC236}">
                <a16:creationId xmlns:a16="http://schemas.microsoft.com/office/drawing/2014/main" id="{17C338C7-13E3-4DC6-B4A2-CE4DC9454FF1}"/>
              </a:ext>
            </a:extLst>
          </p:cNvPr>
          <p:cNvSpPr>
            <a:spLocks noGrp="1" noChangeArrowheads="1"/>
          </p:cNvSpPr>
          <p:nvPr>
            <p:ph type="body" idx="1"/>
          </p:nvPr>
        </p:nvSpPr>
        <p:spPr/>
        <p:txBody>
          <a:bodyPr/>
          <a:lstStyle/>
          <a:p>
            <a:pPr>
              <a:lnSpc>
                <a:spcPct val="90000"/>
              </a:lnSpc>
            </a:pPr>
            <a:r>
              <a:rPr lang="en-US" altLang="zh-CN" sz="3600"/>
              <a:t> </a:t>
            </a:r>
            <a:r>
              <a:rPr lang="zh-CN" altLang="en-US" sz="3600"/>
              <a:t>检测死锁</a:t>
            </a:r>
          </a:p>
          <a:p>
            <a:pPr lvl="1">
              <a:lnSpc>
                <a:spcPct val="90000"/>
              </a:lnSpc>
            </a:pPr>
            <a:r>
              <a:rPr lang="zh-CN" altLang="en-US" sz="3200"/>
              <a:t> </a:t>
            </a:r>
            <a:r>
              <a:rPr lang="zh-CN" altLang="en-US">
                <a:solidFill>
                  <a:schemeClr val="accent2"/>
                </a:solidFill>
              </a:rPr>
              <a:t>超时法</a:t>
            </a:r>
          </a:p>
          <a:p>
            <a:pPr lvl="2">
              <a:lnSpc>
                <a:spcPct val="90000"/>
              </a:lnSpc>
            </a:pPr>
            <a:r>
              <a:rPr lang="zh-CN" altLang="en-US" sz="2800"/>
              <a:t>如果一个事务的等待时间超过了规定的时限，就认为发生了死锁。</a:t>
            </a:r>
          </a:p>
          <a:p>
            <a:pPr lvl="2">
              <a:lnSpc>
                <a:spcPct val="90000"/>
              </a:lnSpc>
            </a:pPr>
            <a:r>
              <a:rPr lang="zh-CN" altLang="en-US" sz="2800"/>
              <a:t>优点</a:t>
            </a:r>
          </a:p>
          <a:p>
            <a:pPr lvl="3">
              <a:lnSpc>
                <a:spcPct val="90000"/>
              </a:lnSpc>
            </a:pPr>
            <a:r>
              <a:rPr lang="zh-CN" altLang="en-US" sz="2800"/>
              <a:t>实现简单</a:t>
            </a:r>
          </a:p>
          <a:p>
            <a:pPr lvl="2">
              <a:lnSpc>
                <a:spcPct val="90000"/>
              </a:lnSpc>
            </a:pPr>
            <a:r>
              <a:rPr lang="zh-CN" altLang="en-US" sz="2800"/>
              <a:t>缺点</a:t>
            </a:r>
          </a:p>
          <a:p>
            <a:pPr lvl="3">
              <a:lnSpc>
                <a:spcPct val="90000"/>
              </a:lnSpc>
            </a:pPr>
            <a:r>
              <a:rPr lang="zh-CN" altLang="en-US" sz="2800"/>
              <a:t>有可能误判死锁</a:t>
            </a:r>
          </a:p>
          <a:p>
            <a:pPr lvl="3">
              <a:lnSpc>
                <a:spcPct val="90000"/>
              </a:lnSpc>
            </a:pPr>
            <a:r>
              <a:rPr lang="zh-CN" altLang="en-US" sz="2800"/>
              <a:t>时限若设置得太长，死锁发生后不能及时发现</a:t>
            </a:r>
          </a:p>
        </p:txBody>
      </p:sp>
      <p:sp>
        <p:nvSpPr>
          <p:cNvPr id="4" name="矩形 3">
            <a:extLst>
              <a:ext uri="{FF2B5EF4-FFF2-40B4-BE49-F238E27FC236}">
                <a16:creationId xmlns:a16="http://schemas.microsoft.com/office/drawing/2014/main" id="{D2FE8622-008C-43C2-A40C-508100C7C3A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6BE7504-9417-405A-82C4-75D70B99D906}"/>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B705CDED-DA8A-4ADD-A90B-AE83EE35ACC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70646705"/>
      </p:ext>
    </p:extLst>
  </p:cSld>
  <p:clrMapOvr>
    <a:masterClrMapping/>
  </p:clrMapOvr>
  <p:transition>
    <p:wipe/>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28F644F2-D940-487E-80D8-C837599478D0}"/>
              </a:ext>
            </a:extLst>
          </p:cNvPr>
          <p:cNvSpPr>
            <a:spLocks noGrp="1" noChangeArrowheads="1"/>
          </p:cNvSpPr>
          <p:nvPr>
            <p:ph type="title"/>
          </p:nvPr>
        </p:nvSpPr>
        <p:spPr/>
        <p:txBody>
          <a:bodyPr/>
          <a:lstStyle/>
          <a:p>
            <a:r>
              <a:rPr lang="zh-CN" altLang="en-US"/>
              <a:t>死锁的诊断与解除（续）</a:t>
            </a:r>
          </a:p>
        </p:txBody>
      </p:sp>
      <p:sp>
        <p:nvSpPr>
          <p:cNvPr id="791555" name="Rectangle 3">
            <a:extLst>
              <a:ext uri="{FF2B5EF4-FFF2-40B4-BE49-F238E27FC236}">
                <a16:creationId xmlns:a16="http://schemas.microsoft.com/office/drawing/2014/main" id="{1D1BCB4B-366E-416D-918A-1F041B1B4E92}"/>
              </a:ext>
            </a:extLst>
          </p:cNvPr>
          <p:cNvSpPr>
            <a:spLocks noGrp="1" noChangeArrowheads="1"/>
          </p:cNvSpPr>
          <p:nvPr>
            <p:ph type="body" idx="1"/>
          </p:nvPr>
        </p:nvSpPr>
        <p:spPr>
          <a:xfrm>
            <a:off x="609600" y="1752600"/>
            <a:ext cx="8229600" cy="4114800"/>
          </a:xfrm>
        </p:spPr>
        <p:txBody>
          <a:bodyPr/>
          <a:lstStyle/>
          <a:p>
            <a:pPr lvl="1"/>
            <a:r>
              <a:rPr lang="en-US" altLang="zh-CN"/>
              <a:t>  </a:t>
            </a:r>
            <a:r>
              <a:rPr lang="zh-CN" altLang="en-US">
                <a:solidFill>
                  <a:schemeClr val="accent2"/>
                </a:solidFill>
              </a:rPr>
              <a:t>等待图法</a:t>
            </a:r>
          </a:p>
          <a:p>
            <a:pPr lvl="2"/>
            <a:r>
              <a:rPr lang="zh-CN" altLang="en-US" sz="2800"/>
              <a:t>用事务等待图动态反映所有事务的等待情况</a:t>
            </a:r>
            <a:endParaRPr lang="zh-CN" altLang="en-US"/>
          </a:p>
          <a:p>
            <a:pPr lvl="3"/>
            <a:r>
              <a:rPr lang="zh-CN" altLang="en-US" sz="2400"/>
              <a:t>事务等待图是一个有向图</a:t>
            </a:r>
            <a:r>
              <a:rPr lang="en-US" altLang="zh-CN" sz="2400" i="1"/>
              <a:t>G</a:t>
            </a:r>
            <a:r>
              <a:rPr lang="en-US" altLang="zh-CN" sz="2400"/>
              <a:t>=(</a:t>
            </a:r>
            <a:r>
              <a:rPr lang="en-US" altLang="zh-CN" sz="2400" i="1"/>
              <a:t>T</a:t>
            </a:r>
            <a:r>
              <a:rPr lang="zh-CN" altLang="en-US" sz="2400"/>
              <a:t>，</a:t>
            </a:r>
            <a:r>
              <a:rPr lang="en-US" altLang="zh-CN" sz="2400" i="1"/>
              <a:t>U</a:t>
            </a:r>
            <a:r>
              <a:rPr lang="en-US" altLang="zh-CN" sz="2400"/>
              <a:t>)</a:t>
            </a:r>
          </a:p>
          <a:p>
            <a:pPr lvl="3"/>
            <a:r>
              <a:rPr lang="en-US" altLang="zh-CN" sz="2400" i="1"/>
              <a:t>T</a:t>
            </a:r>
            <a:r>
              <a:rPr lang="zh-CN" altLang="en-US" sz="2400"/>
              <a:t>为结点的集合，每个结点表示正运行的事务</a:t>
            </a:r>
          </a:p>
          <a:p>
            <a:pPr lvl="3"/>
            <a:r>
              <a:rPr lang="en-US" altLang="zh-CN" sz="2400" i="1"/>
              <a:t>U</a:t>
            </a:r>
            <a:r>
              <a:rPr lang="zh-CN" altLang="en-US" sz="2400"/>
              <a:t>为边的集合，每条边表示事务等待的情况</a:t>
            </a:r>
          </a:p>
          <a:p>
            <a:pPr lvl="3"/>
            <a:r>
              <a:rPr lang="zh-CN" altLang="en-US" sz="2400"/>
              <a:t>若</a:t>
            </a:r>
            <a:r>
              <a:rPr lang="en-US" altLang="zh-CN" sz="2400"/>
              <a:t>T</a:t>
            </a:r>
            <a:r>
              <a:rPr lang="en-US" altLang="zh-CN" sz="2400" baseline="-25000"/>
              <a:t>1</a:t>
            </a:r>
            <a:r>
              <a:rPr lang="zh-CN" altLang="en-US" sz="2400"/>
              <a:t>等待</a:t>
            </a:r>
            <a:r>
              <a:rPr lang="en-US" altLang="zh-CN" sz="2400"/>
              <a:t>T</a:t>
            </a:r>
            <a:r>
              <a:rPr lang="en-US" altLang="zh-CN" sz="2400" baseline="-25000"/>
              <a:t>2</a:t>
            </a:r>
            <a:r>
              <a:rPr lang="zh-CN" altLang="en-US" sz="2400"/>
              <a:t>，则</a:t>
            </a:r>
            <a:r>
              <a:rPr lang="en-US" altLang="zh-CN" sz="2400"/>
              <a:t>T</a:t>
            </a:r>
            <a:r>
              <a:rPr lang="en-US" altLang="zh-CN" sz="2400" baseline="-25000"/>
              <a:t>1</a:t>
            </a:r>
            <a:r>
              <a:rPr lang="zh-CN" altLang="en-US" sz="2400"/>
              <a:t>，</a:t>
            </a:r>
            <a:r>
              <a:rPr lang="en-US" altLang="zh-CN" sz="2400"/>
              <a:t>T</a:t>
            </a:r>
            <a:r>
              <a:rPr lang="en-US" altLang="zh-CN" sz="2400" baseline="-25000"/>
              <a:t>2</a:t>
            </a:r>
            <a:r>
              <a:rPr lang="zh-CN" altLang="en-US" sz="2400"/>
              <a:t>之间划一条有向边，从</a:t>
            </a:r>
            <a:r>
              <a:rPr lang="en-US" altLang="zh-CN" sz="2400"/>
              <a:t>T</a:t>
            </a:r>
            <a:r>
              <a:rPr lang="en-US" altLang="zh-CN" sz="2400" baseline="-25000"/>
              <a:t>1</a:t>
            </a:r>
            <a:r>
              <a:rPr lang="zh-CN" altLang="en-US" sz="2400"/>
              <a:t>指向</a:t>
            </a:r>
            <a:r>
              <a:rPr lang="en-US" altLang="zh-CN" sz="2400"/>
              <a:t>T</a:t>
            </a:r>
            <a:r>
              <a:rPr lang="en-US" altLang="zh-CN" sz="2400" baseline="-25000"/>
              <a:t>2</a:t>
            </a:r>
          </a:p>
          <a:p>
            <a:pPr lvl="2"/>
            <a:r>
              <a:rPr lang="zh-CN" altLang="en-US" sz="2800"/>
              <a:t>并发控制子系统周期性地（比如每隔</a:t>
            </a:r>
            <a:r>
              <a:rPr lang="en-US" altLang="zh-CN" sz="2800"/>
              <a:t>1 min</a:t>
            </a:r>
            <a:r>
              <a:rPr lang="zh-CN" altLang="en-US" sz="2800"/>
              <a:t>）检测事务等待图，如果发现图中存在回路，则表示系统中出现了死锁。</a:t>
            </a:r>
          </a:p>
        </p:txBody>
      </p:sp>
      <p:sp>
        <p:nvSpPr>
          <p:cNvPr id="4" name="矩形 3">
            <a:extLst>
              <a:ext uri="{FF2B5EF4-FFF2-40B4-BE49-F238E27FC236}">
                <a16:creationId xmlns:a16="http://schemas.microsoft.com/office/drawing/2014/main" id="{C29FA0E6-EDE9-47C1-BDDA-21EDADF3AA6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36CD81C-EA3A-4996-9018-4F831C254D32}"/>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462D7AA5-05F2-4307-9F03-EBDF308DDD1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797596426"/>
      </p:ext>
    </p:extLst>
  </p:cSld>
  <p:clrMapOvr>
    <a:masterClrMapping/>
  </p:clrMapOvr>
  <p:transition>
    <p:wipe/>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24F29370-4317-4625-AA58-D84A405892CF}"/>
              </a:ext>
            </a:extLst>
          </p:cNvPr>
          <p:cNvSpPr>
            <a:spLocks noGrp="1" noChangeArrowheads="1"/>
          </p:cNvSpPr>
          <p:nvPr>
            <p:ph type="title"/>
          </p:nvPr>
        </p:nvSpPr>
        <p:spPr/>
        <p:txBody>
          <a:bodyPr/>
          <a:lstStyle/>
          <a:p>
            <a:r>
              <a:rPr lang="zh-CN" altLang="en-US"/>
              <a:t>死锁的诊断与解除（续）</a:t>
            </a:r>
          </a:p>
        </p:txBody>
      </p:sp>
      <p:sp>
        <p:nvSpPr>
          <p:cNvPr id="792579" name="Rectangle 3">
            <a:extLst>
              <a:ext uri="{FF2B5EF4-FFF2-40B4-BE49-F238E27FC236}">
                <a16:creationId xmlns:a16="http://schemas.microsoft.com/office/drawing/2014/main" id="{00C720D8-CCEE-4782-AD16-2A252B6563E9}"/>
              </a:ext>
            </a:extLst>
          </p:cNvPr>
          <p:cNvSpPr>
            <a:spLocks noGrp="1" noChangeArrowheads="1"/>
          </p:cNvSpPr>
          <p:nvPr>
            <p:ph type="body" idx="1"/>
          </p:nvPr>
        </p:nvSpPr>
        <p:spPr/>
        <p:txBody>
          <a:bodyPr/>
          <a:lstStyle/>
          <a:p>
            <a:r>
              <a:rPr lang="zh-CN" altLang="en-US" sz="3600"/>
              <a:t>解除死锁</a:t>
            </a:r>
          </a:p>
          <a:p>
            <a:pPr lvl="1">
              <a:lnSpc>
                <a:spcPct val="140000"/>
              </a:lnSpc>
            </a:pPr>
            <a:r>
              <a:rPr lang="zh-CN" altLang="en-US" sz="3200"/>
              <a:t>选择一个处理死锁代价最小的事务，将其撤消，释放此事务持有的所有的锁，使其它事务能继续运行下去。</a:t>
            </a:r>
          </a:p>
        </p:txBody>
      </p:sp>
      <p:sp>
        <p:nvSpPr>
          <p:cNvPr id="4" name="矩形 3">
            <a:extLst>
              <a:ext uri="{FF2B5EF4-FFF2-40B4-BE49-F238E27FC236}">
                <a16:creationId xmlns:a16="http://schemas.microsoft.com/office/drawing/2014/main" id="{566DE04F-6DA6-421D-BCE7-9C8C5D5A2F2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4A9AC95-A0A2-4BB6-8B59-195BC0FBD168}"/>
              </a:ext>
            </a:extLst>
          </p:cNvPr>
          <p:cNvSpPr txBox="1">
            <a:spLocks noChangeArrowheads="1"/>
          </p:cNvSpPr>
          <p:nvPr/>
        </p:nvSpPr>
        <p:spPr bwMode="auto">
          <a:xfrm>
            <a:off x="334963" y="49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5.3 </a:t>
            </a:r>
            <a:r>
              <a:rPr lang="zh-CN" altLang="en-US" sz="2400" dirty="0">
                <a:solidFill>
                  <a:schemeClr val="bg1"/>
                </a:solidFill>
              </a:rPr>
              <a:t>并发控制</a:t>
            </a:r>
          </a:p>
        </p:txBody>
      </p:sp>
      <p:sp>
        <p:nvSpPr>
          <p:cNvPr id="6" name="文本框 22">
            <a:extLst>
              <a:ext uri="{FF2B5EF4-FFF2-40B4-BE49-F238E27FC236}">
                <a16:creationId xmlns:a16="http://schemas.microsoft.com/office/drawing/2014/main" id="{2B8359AC-D991-414C-BF35-292BF486115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70774696"/>
      </p:ext>
    </p:extLst>
  </p:cSld>
  <p:clrMapOvr>
    <a:masterClrMapping/>
  </p:clrMapOvr>
  <p:transition>
    <p:wipe/>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B7EF6B02-E892-4004-BEAB-FB5A4388D5B6}"/>
              </a:ext>
            </a:extLst>
          </p:cNvPr>
          <p:cNvSpPr>
            <a:spLocks noGrp="1" noChangeArrowheads="1"/>
          </p:cNvSpPr>
          <p:nvPr>
            <p:ph type="title"/>
          </p:nvPr>
        </p:nvSpPr>
        <p:spPr/>
        <p:txBody>
          <a:bodyPr/>
          <a:lstStyle/>
          <a:p>
            <a:r>
              <a:rPr lang="zh-CN" altLang="en-US"/>
              <a:t>第</a:t>
            </a:r>
            <a:r>
              <a:rPr lang="en-US" altLang="zh-CN"/>
              <a:t>5</a:t>
            </a:r>
            <a:r>
              <a:rPr lang="zh-CN" altLang="en-US"/>
              <a:t>章 数据库安全</a:t>
            </a:r>
          </a:p>
        </p:txBody>
      </p:sp>
      <p:sp>
        <p:nvSpPr>
          <p:cNvPr id="805891" name="Rectangle 3">
            <a:extLst>
              <a:ext uri="{FF2B5EF4-FFF2-40B4-BE49-F238E27FC236}">
                <a16:creationId xmlns:a16="http://schemas.microsoft.com/office/drawing/2014/main" id="{2291FBE0-9433-456F-AF87-093C4E4C70E5}"/>
              </a:ext>
            </a:extLst>
          </p:cNvPr>
          <p:cNvSpPr>
            <a:spLocks noGrp="1" noChangeArrowheads="1"/>
          </p:cNvSpPr>
          <p:nvPr>
            <p:ph type="body" idx="1"/>
          </p:nvPr>
        </p:nvSpPr>
        <p:spPr/>
        <p:txBody>
          <a:bodyPr/>
          <a:lstStyle/>
          <a:p>
            <a:r>
              <a:rPr lang="en-US" altLang="zh-CN"/>
              <a:t>5.1 </a:t>
            </a:r>
            <a:r>
              <a:rPr lang="zh-CN" altLang="en-US"/>
              <a:t>安全性</a:t>
            </a:r>
          </a:p>
          <a:p>
            <a:r>
              <a:rPr lang="en-US" altLang="zh-CN"/>
              <a:t>5.2 </a:t>
            </a:r>
            <a:r>
              <a:rPr lang="zh-CN" altLang="en-US"/>
              <a:t>完整性</a:t>
            </a:r>
          </a:p>
          <a:p>
            <a:r>
              <a:rPr lang="en-US" altLang="zh-CN"/>
              <a:t>5.3 </a:t>
            </a:r>
            <a:r>
              <a:rPr lang="zh-CN" altLang="en-US"/>
              <a:t>并发控制</a:t>
            </a:r>
          </a:p>
          <a:p>
            <a:r>
              <a:rPr lang="en-US" altLang="zh-CN">
                <a:solidFill>
                  <a:schemeClr val="accent2"/>
                </a:solidFill>
              </a:rPr>
              <a:t>5.4 </a:t>
            </a:r>
            <a:r>
              <a:rPr lang="zh-CN" altLang="en-US">
                <a:solidFill>
                  <a:schemeClr val="accent2"/>
                </a:solidFill>
              </a:rPr>
              <a:t>恢复</a:t>
            </a:r>
          </a:p>
          <a:p>
            <a:r>
              <a:rPr lang="en-US" altLang="zh-CN"/>
              <a:t>5.5 </a:t>
            </a:r>
            <a:r>
              <a:rPr lang="zh-CN" altLang="en-US"/>
              <a:t>数据库复制与数据库镜像</a:t>
            </a:r>
          </a:p>
        </p:txBody>
      </p:sp>
      <p:sp>
        <p:nvSpPr>
          <p:cNvPr id="4" name="矩形 3">
            <a:extLst>
              <a:ext uri="{FF2B5EF4-FFF2-40B4-BE49-F238E27FC236}">
                <a16:creationId xmlns:a16="http://schemas.microsoft.com/office/drawing/2014/main" id="{98003542-BF26-4664-BCF9-608357367C8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F5A8964-DB01-447A-B6E2-242E868C7AD9}"/>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7AECC2A5-C5ED-4DE1-8129-6AF4C1F9743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274713822"/>
      </p:ext>
    </p:extLst>
  </p:cSld>
  <p:clrMapOvr>
    <a:masterClrMapping/>
  </p:clrMapOvr>
  <p:transition>
    <p:wip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a:extLst>
              <a:ext uri="{FF2B5EF4-FFF2-40B4-BE49-F238E27FC236}">
                <a16:creationId xmlns:a16="http://schemas.microsoft.com/office/drawing/2014/main" id="{3B4BE61A-9634-45C7-8E40-EA4E788E3A29}"/>
              </a:ext>
            </a:extLst>
          </p:cNvPr>
          <p:cNvSpPr>
            <a:spLocks noGrp="1" noChangeArrowheads="1"/>
          </p:cNvSpPr>
          <p:nvPr>
            <p:ph type="title"/>
          </p:nvPr>
        </p:nvSpPr>
        <p:spPr/>
        <p:txBody>
          <a:bodyPr/>
          <a:lstStyle/>
          <a:p>
            <a:r>
              <a:rPr lang="en-US" altLang="zh-CN"/>
              <a:t>5.4 </a:t>
            </a:r>
            <a:r>
              <a:rPr lang="zh-CN" altLang="en-US"/>
              <a:t>恢复</a:t>
            </a:r>
          </a:p>
        </p:txBody>
      </p:sp>
      <p:sp>
        <p:nvSpPr>
          <p:cNvPr id="806915" name="Rectangle 3">
            <a:extLst>
              <a:ext uri="{FF2B5EF4-FFF2-40B4-BE49-F238E27FC236}">
                <a16:creationId xmlns:a16="http://schemas.microsoft.com/office/drawing/2014/main" id="{98A08381-3DAD-4868-8541-27D4455FAFBF}"/>
              </a:ext>
            </a:extLst>
          </p:cNvPr>
          <p:cNvSpPr>
            <a:spLocks noGrp="1" noChangeArrowheads="1"/>
          </p:cNvSpPr>
          <p:nvPr>
            <p:ph type="body" idx="1"/>
          </p:nvPr>
        </p:nvSpPr>
        <p:spPr/>
        <p:txBody>
          <a:bodyPr/>
          <a:lstStyle/>
          <a:p>
            <a:pPr>
              <a:lnSpc>
                <a:spcPct val="115000"/>
              </a:lnSpc>
              <a:spcBef>
                <a:spcPct val="50000"/>
              </a:spcBef>
            </a:pPr>
            <a:r>
              <a:rPr lang="zh-CN" altLang="en-US" sz="2800"/>
              <a:t>故障是不可避免的</a:t>
            </a:r>
          </a:p>
          <a:p>
            <a:pPr lvl="1">
              <a:lnSpc>
                <a:spcPct val="60000"/>
              </a:lnSpc>
              <a:spcBef>
                <a:spcPct val="50000"/>
              </a:spcBef>
            </a:pPr>
            <a:r>
              <a:rPr lang="zh-CN" altLang="en-US" sz="2400"/>
              <a:t>计算机硬件故障</a:t>
            </a:r>
          </a:p>
          <a:p>
            <a:pPr lvl="1">
              <a:lnSpc>
                <a:spcPct val="60000"/>
              </a:lnSpc>
              <a:spcBef>
                <a:spcPct val="50000"/>
              </a:spcBef>
            </a:pPr>
            <a:r>
              <a:rPr lang="zh-CN" altLang="en-US" sz="2400"/>
              <a:t>系统软件和应用软件的错误</a:t>
            </a:r>
          </a:p>
          <a:p>
            <a:pPr lvl="1">
              <a:lnSpc>
                <a:spcPct val="60000"/>
              </a:lnSpc>
              <a:spcBef>
                <a:spcPct val="50000"/>
              </a:spcBef>
            </a:pPr>
            <a:r>
              <a:rPr lang="zh-CN" altLang="en-US" sz="2400"/>
              <a:t>操作员的失误</a:t>
            </a:r>
          </a:p>
          <a:p>
            <a:pPr lvl="1">
              <a:lnSpc>
                <a:spcPct val="60000"/>
              </a:lnSpc>
              <a:spcBef>
                <a:spcPct val="50000"/>
              </a:spcBef>
            </a:pPr>
            <a:r>
              <a:rPr lang="zh-CN" altLang="en-US" sz="2400"/>
              <a:t>恶意的破坏</a:t>
            </a:r>
          </a:p>
          <a:p>
            <a:pPr>
              <a:lnSpc>
                <a:spcPct val="90000"/>
              </a:lnSpc>
              <a:spcBef>
                <a:spcPct val="50000"/>
              </a:spcBef>
            </a:pPr>
            <a:r>
              <a:rPr lang="zh-CN" altLang="en-US" sz="2800"/>
              <a:t>故障的影响</a:t>
            </a:r>
          </a:p>
          <a:p>
            <a:pPr lvl="1">
              <a:lnSpc>
                <a:spcPct val="105000"/>
              </a:lnSpc>
              <a:spcBef>
                <a:spcPct val="30000"/>
              </a:spcBef>
            </a:pPr>
            <a:r>
              <a:rPr lang="zh-CN" altLang="en-US" sz="2400"/>
              <a:t>轻则造成运行事务非正常中断，影响数据库中数据的正确性</a:t>
            </a:r>
          </a:p>
          <a:p>
            <a:pPr lvl="1">
              <a:lnSpc>
                <a:spcPct val="105000"/>
              </a:lnSpc>
              <a:spcBef>
                <a:spcPct val="30000"/>
              </a:spcBef>
            </a:pPr>
            <a:r>
              <a:rPr lang="zh-CN" altLang="en-US" sz="2400"/>
              <a:t>重则破坏数据库，使数据库中数据部分或全部丢失。例，银行转帐。</a:t>
            </a:r>
          </a:p>
        </p:txBody>
      </p:sp>
      <p:sp>
        <p:nvSpPr>
          <p:cNvPr id="4" name="矩形 3">
            <a:extLst>
              <a:ext uri="{FF2B5EF4-FFF2-40B4-BE49-F238E27FC236}">
                <a16:creationId xmlns:a16="http://schemas.microsoft.com/office/drawing/2014/main" id="{CD11F1C7-86BF-4CFC-99DD-A33F887D7CA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56769EC-4439-49BA-B40E-293987FE66C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
        <p:nvSpPr>
          <p:cNvPr id="6" name="文本框 22">
            <a:extLst>
              <a:ext uri="{FF2B5EF4-FFF2-40B4-BE49-F238E27FC236}">
                <a16:creationId xmlns:a16="http://schemas.microsoft.com/office/drawing/2014/main" id="{E2996817-F236-43A4-88B4-3128DDBE4D5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26104960"/>
      </p:ext>
    </p:extLst>
  </p:cSld>
  <p:clrMapOvr>
    <a:masterClrMapping/>
  </p:clrMapOvr>
  <p:transition>
    <p:wipe/>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a:extLst>
              <a:ext uri="{FF2B5EF4-FFF2-40B4-BE49-F238E27FC236}">
                <a16:creationId xmlns:a16="http://schemas.microsoft.com/office/drawing/2014/main" id="{8788FB9D-6D9F-4AF8-9271-7FE7A4A5E190}"/>
              </a:ext>
            </a:extLst>
          </p:cNvPr>
          <p:cNvSpPr>
            <a:spLocks noGrp="1" noChangeArrowheads="1"/>
          </p:cNvSpPr>
          <p:nvPr>
            <p:ph type="title"/>
          </p:nvPr>
        </p:nvSpPr>
        <p:spPr/>
        <p:txBody>
          <a:bodyPr/>
          <a:lstStyle/>
          <a:p>
            <a:r>
              <a:rPr lang="zh-CN" altLang="en-US"/>
              <a:t>恢复（续）</a:t>
            </a:r>
          </a:p>
        </p:txBody>
      </p:sp>
      <p:sp>
        <p:nvSpPr>
          <p:cNvPr id="807939" name="Rectangle 3">
            <a:extLst>
              <a:ext uri="{FF2B5EF4-FFF2-40B4-BE49-F238E27FC236}">
                <a16:creationId xmlns:a16="http://schemas.microsoft.com/office/drawing/2014/main" id="{53ECD1D7-49F0-496B-98B7-01BF20552081}"/>
              </a:ext>
            </a:extLst>
          </p:cNvPr>
          <p:cNvSpPr>
            <a:spLocks noGrp="1" noChangeArrowheads="1"/>
          </p:cNvSpPr>
          <p:nvPr>
            <p:ph type="body" idx="1"/>
          </p:nvPr>
        </p:nvSpPr>
        <p:spPr/>
        <p:txBody>
          <a:bodyPr/>
          <a:lstStyle/>
          <a:p>
            <a:r>
              <a:rPr lang="zh-CN" altLang="en-US" sz="2800"/>
              <a:t>数据库管理系统对故障的对策</a:t>
            </a:r>
          </a:p>
          <a:p>
            <a:pPr lvl="1"/>
            <a:r>
              <a:rPr lang="en-US" altLang="zh-CN"/>
              <a:t>DBMS</a:t>
            </a:r>
            <a:r>
              <a:rPr lang="zh-CN" altLang="en-US"/>
              <a:t>提供了恢复子系统，用来保证各种故障发生后，能把数据库中的数据从错误状态恢复到某种逻辑一致的状态。即保证各个事务中的操作要么全部完成，要么全部不做。</a:t>
            </a:r>
          </a:p>
          <a:p>
            <a:endParaRPr lang="zh-CN" altLang="en-US" sz="2800"/>
          </a:p>
          <a:p>
            <a:r>
              <a:rPr lang="zh-CN" altLang="en-US" sz="2800"/>
              <a:t>数据库系统所采用的恢复技术是否行之有效是衡量系统性能优劣的重要指标。</a:t>
            </a:r>
          </a:p>
        </p:txBody>
      </p:sp>
      <p:sp>
        <p:nvSpPr>
          <p:cNvPr id="4" name="矩形 3">
            <a:extLst>
              <a:ext uri="{FF2B5EF4-FFF2-40B4-BE49-F238E27FC236}">
                <a16:creationId xmlns:a16="http://schemas.microsoft.com/office/drawing/2014/main" id="{DA4000A1-44B9-4D03-B2D9-B69AA44FA9F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586E162-5916-4723-9D66-70199ECB8F6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F4B12AA7-9601-4B0F-98DE-DE5E095166A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933070669"/>
      </p:ext>
    </p:extLst>
  </p:cSld>
  <p:clrMapOvr>
    <a:masterClrMapping/>
  </p:clrMapOvr>
  <p:transition>
    <p:wip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a:extLst>
              <a:ext uri="{FF2B5EF4-FFF2-40B4-BE49-F238E27FC236}">
                <a16:creationId xmlns:a16="http://schemas.microsoft.com/office/drawing/2014/main" id="{F1915D1C-1F2B-447E-B73F-E768F63B67B5}"/>
              </a:ext>
            </a:extLst>
          </p:cNvPr>
          <p:cNvSpPr>
            <a:spLocks noGrp="1" noChangeArrowheads="1"/>
          </p:cNvSpPr>
          <p:nvPr>
            <p:ph type="title"/>
          </p:nvPr>
        </p:nvSpPr>
        <p:spPr/>
        <p:txBody>
          <a:bodyPr/>
          <a:lstStyle/>
          <a:p>
            <a:r>
              <a:rPr lang="en-US" altLang="zh-CN"/>
              <a:t>5.4 </a:t>
            </a:r>
            <a:r>
              <a:rPr lang="zh-CN" altLang="en-US"/>
              <a:t>恢复</a:t>
            </a:r>
          </a:p>
        </p:txBody>
      </p:sp>
      <p:sp>
        <p:nvSpPr>
          <p:cNvPr id="808963" name="Rectangle 3">
            <a:extLst>
              <a:ext uri="{FF2B5EF4-FFF2-40B4-BE49-F238E27FC236}">
                <a16:creationId xmlns:a16="http://schemas.microsoft.com/office/drawing/2014/main" id="{A61F960A-4FCB-4952-99E3-F913C75926BD}"/>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t>5.4.1 </a:t>
            </a:r>
            <a:r>
              <a:rPr lang="zh-CN" altLang="en-US" sz="2800"/>
              <a:t>恢复的原理</a:t>
            </a:r>
          </a:p>
          <a:p>
            <a:pPr>
              <a:lnSpc>
                <a:spcPct val="90000"/>
              </a:lnSpc>
              <a:buFont typeface="Monotype Sorts" pitchFamily="2" charset="2"/>
              <a:buNone/>
            </a:pPr>
            <a:r>
              <a:rPr lang="en-US" altLang="zh-CN" sz="2800"/>
              <a:t>5.4.2 </a:t>
            </a:r>
            <a:r>
              <a:rPr lang="zh-CN" altLang="en-US" sz="2800"/>
              <a:t>恢复的实现技术</a:t>
            </a:r>
          </a:p>
          <a:p>
            <a:pPr>
              <a:lnSpc>
                <a:spcPct val="90000"/>
              </a:lnSpc>
              <a:buFont typeface="Monotype Sorts" pitchFamily="2" charset="2"/>
              <a:buNone/>
            </a:pPr>
            <a:r>
              <a:rPr lang="en-US" altLang="zh-CN" sz="2800"/>
              <a:t>5.4.3 ORACLE</a:t>
            </a:r>
            <a:r>
              <a:rPr lang="zh-CN" altLang="en-US" sz="2800"/>
              <a:t>的恢复技术</a:t>
            </a:r>
          </a:p>
        </p:txBody>
      </p:sp>
      <p:sp>
        <p:nvSpPr>
          <p:cNvPr id="4" name="矩形 3">
            <a:extLst>
              <a:ext uri="{FF2B5EF4-FFF2-40B4-BE49-F238E27FC236}">
                <a16:creationId xmlns:a16="http://schemas.microsoft.com/office/drawing/2014/main" id="{9A967427-C592-477B-ADDA-60F728DDC2C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03246136-0581-45A4-829B-D428A2869E5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418A04BC-4982-4F11-9AEC-D06AF46FA4B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844965177"/>
      </p:ext>
    </p:extLst>
  </p:cSld>
  <p:clrMapOvr>
    <a:masterClrMapping/>
  </p:clrMapOvr>
  <p:transition>
    <p:wipe/>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a:extLst>
              <a:ext uri="{FF2B5EF4-FFF2-40B4-BE49-F238E27FC236}">
                <a16:creationId xmlns:a16="http://schemas.microsoft.com/office/drawing/2014/main" id="{5C4BE5B4-E620-4A0E-8FA0-B6C6DB6C7C99}"/>
              </a:ext>
            </a:extLst>
          </p:cNvPr>
          <p:cNvSpPr>
            <a:spLocks noGrp="1" noChangeArrowheads="1"/>
          </p:cNvSpPr>
          <p:nvPr>
            <p:ph type="title"/>
          </p:nvPr>
        </p:nvSpPr>
        <p:spPr/>
        <p:txBody>
          <a:bodyPr/>
          <a:lstStyle/>
          <a:p>
            <a:r>
              <a:rPr lang="en-US" altLang="zh-CN"/>
              <a:t>5.4 </a:t>
            </a:r>
            <a:r>
              <a:rPr lang="zh-CN" altLang="en-US"/>
              <a:t>恢复</a:t>
            </a:r>
          </a:p>
        </p:txBody>
      </p:sp>
      <p:sp>
        <p:nvSpPr>
          <p:cNvPr id="809987" name="Rectangle 3">
            <a:extLst>
              <a:ext uri="{FF2B5EF4-FFF2-40B4-BE49-F238E27FC236}">
                <a16:creationId xmlns:a16="http://schemas.microsoft.com/office/drawing/2014/main" id="{9792AA84-7D40-4E4F-9256-3A5E1706052F}"/>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solidFill>
                  <a:schemeClr val="accent2"/>
                </a:solidFill>
              </a:rPr>
              <a:t>5.4.1 </a:t>
            </a:r>
            <a:r>
              <a:rPr lang="zh-CN" altLang="en-US" sz="2800">
                <a:solidFill>
                  <a:schemeClr val="accent2"/>
                </a:solidFill>
              </a:rPr>
              <a:t>恢复的原理</a:t>
            </a:r>
          </a:p>
          <a:p>
            <a:pPr>
              <a:lnSpc>
                <a:spcPct val="90000"/>
              </a:lnSpc>
              <a:buFont typeface="Monotype Sorts" pitchFamily="2" charset="2"/>
              <a:buNone/>
            </a:pPr>
            <a:r>
              <a:rPr lang="en-US" altLang="zh-CN" sz="2800"/>
              <a:t>5.4.2 </a:t>
            </a:r>
            <a:r>
              <a:rPr lang="zh-CN" altLang="en-US" sz="2800"/>
              <a:t>恢复的实现技术</a:t>
            </a:r>
          </a:p>
          <a:p>
            <a:pPr>
              <a:lnSpc>
                <a:spcPct val="90000"/>
              </a:lnSpc>
              <a:buFont typeface="Monotype Sorts" pitchFamily="2" charset="2"/>
              <a:buNone/>
            </a:pPr>
            <a:r>
              <a:rPr lang="en-US" altLang="zh-CN" sz="2800"/>
              <a:t>5.4.3 ORACLE</a:t>
            </a:r>
            <a:r>
              <a:rPr lang="zh-CN" altLang="en-US" sz="2800"/>
              <a:t>的恢复技术</a:t>
            </a:r>
          </a:p>
        </p:txBody>
      </p:sp>
      <p:sp>
        <p:nvSpPr>
          <p:cNvPr id="4" name="矩形 3">
            <a:extLst>
              <a:ext uri="{FF2B5EF4-FFF2-40B4-BE49-F238E27FC236}">
                <a16:creationId xmlns:a16="http://schemas.microsoft.com/office/drawing/2014/main" id="{48453753-DAF4-4F39-89AC-49A236F8A45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FBA87F33-E060-4CEF-9D37-B723AF9A2F1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7BAAF043-8AF0-4C72-B77E-8C3B963271B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808082616"/>
      </p:ext>
    </p:extLst>
  </p:cSld>
  <p:clrMapOvr>
    <a:masterClrMapping/>
  </p:clrMapOvr>
  <p:transition>
    <p:wip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a:extLst>
              <a:ext uri="{FF2B5EF4-FFF2-40B4-BE49-F238E27FC236}">
                <a16:creationId xmlns:a16="http://schemas.microsoft.com/office/drawing/2014/main" id="{9B9E911A-9D1D-42A5-A43F-D6ADFF419D19}"/>
              </a:ext>
            </a:extLst>
          </p:cNvPr>
          <p:cNvSpPr>
            <a:spLocks noGrp="1" noChangeArrowheads="1"/>
          </p:cNvSpPr>
          <p:nvPr>
            <p:ph type="title"/>
          </p:nvPr>
        </p:nvSpPr>
        <p:spPr/>
        <p:txBody>
          <a:bodyPr/>
          <a:lstStyle/>
          <a:p>
            <a:r>
              <a:rPr lang="en-US" altLang="zh-CN"/>
              <a:t>5.4.1 </a:t>
            </a:r>
            <a:r>
              <a:rPr lang="zh-CN" altLang="en-US"/>
              <a:t>恢复的原理</a:t>
            </a:r>
          </a:p>
        </p:txBody>
      </p:sp>
      <p:sp>
        <p:nvSpPr>
          <p:cNvPr id="811011" name="Rectangle 3">
            <a:extLst>
              <a:ext uri="{FF2B5EF4-FFF2-40B4-BE49-F238E27FC236}">
                <a16:creationId xmlns:a16="http://schemas.microsoft.com/office/drawing/2014/main" id="{69E8AB3F-592B-4088-8319-2C4AFCD2CC35}"/>
              </a:ext>
            </a:extLst>
          </p:cNvPr>
          <p:cNvSpPr>
            <a:spLocks noGrp="1" noChangeArrowheads="1"/>
          </p:cNvSpPr>
          <p:nvPr>
            <p:ph type="body" idx="1"/>
          </p:nvPr>
        </p:nvSpPr>
        <p:spPr/>
        <p:txBody>
          <a:bodyPr/>
          <a:lstStyle/>
          <a:p>
            <a:pPr>
              <a:lnSpc>
                <a:spcPct val="150000"/>
              </a:lnSpc>
            </a:pPr>
            <a:r>
              <a:rPr lang="zh-CN" altLang="en-US" sz="3600"/>
              <a:t>事务故障</a:t>
            </a:r>
          </a:p>
          <a:p>
            <a:pPr>
              <a:lnSpc>
                <a:spcPct val="150000"/>
              </a:lnSpc>
            </a:pPr>
            <a:r>
              <a:rPr lang="zh-CN" altLang="en-US" sz="3600"/>
              <a:t>系统故障</a:t>
            </a:r>
          </a:p>
          <a:p>
            <a:pPr>
              <a:lnSpc>
                <a:spcPct val="150000"/>
              </a:lnSpc>
            </a:pPr>
            <a:r>
              <a:rPr lang="zh-CN" altLang="en-US" sz="3600"/>
              <a:t>介质故障</a:t>
            </a:r>
          </a:p>
        </p:txBody>
      </p:sp>
      <p:sp>
        <p:nvSpPr>
          <p:cNvPr id="4" name="矩形 3">
            <a:extLst>
              <a:ext uri="{FF2B5EF4-FFF2-40B4-BE49-F238E27FC236}">
                <a16:creationId xmlns:a16="http://schemas.microsoft.com/office/drawing/2014/main" id="{35724709-9016-48C6-8E15-A07FD5F0B76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CA692F8C-4FCF-4236-AA76-CFEDDFACEB2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1DDD1E72-7041-4B0F-9F98-5E9ED13AC58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31908337"/>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5A0682D9-E2AD-4948-A106-E036FF26D243}"/>
              </a:ext>
            </a:extLst>
          </p:cNvPr>
          <p:cNvSpPr>
            <a:spLocks noGrp="1" noChangeArrowheads="1"/>
          </p:cNvSpPr>
          <p:nvPr>
            <p:ph type="title"/>
          </p:nvPr>
        </p:nvSpPr>
        <p:spPr/>
        <p:txBody>
          <a:bodyPr/>
          <a:lstStyle/>
          <a:p>
            <a:r>
              <a:rPr lang="zh-CN" altLang="en-US"/>
              <a:t>存取控制（续）</a:t>
            </a:r>
          </a:p>
        </p:txBody>
      </p:sp>
      <p:sp>
        <p:nvSpPr>
          <p:cNvPr id="492547" name="Rectangle 3">
            <a:extLst>
              <a:ext uri="{FF2B5EF4-FFF2-40B4-BE49-F238E27FC236}">
                <a16:creationId xmlns:a16="http://schemas.microsoft.com/office/drawing/2014/main" id="{4916242F-2A34-4969-95CB-66C5AC6671B6}"/>
              </a:ext>
            </a:extLst>
          </p:cNvPr>
          <p:cNvSpPr>
            <a:spLocks noGrp="1" noChangeArrowheads="1"/>
          </p:cNvSpPr>
          <p:nvPr>
            <p:ph type="body" idx="1"/>
          </p:nvPr>
        </p:nvSpPr>
        <p:spPr/>
        <p:txBody>
          <a:bodyPr/>
          <a:lstStyle/>
          <a:p>
            <a:r>
              <a:rPr lang="zh-CN" altLang="en-US" sz="3600"/>
              <a:t>检查存取权限</a:t>
            </a:r>
          </a:p>
          <a:p>
            <a:pPr lvl="1">
              <a:lnSpc>
                <a:spcPct val="120000"/>
              </a:lnSpc>
              <a:spcBef>
                <a:spcPct val="60000"/>
              </a:spcBef>
            </a:pPr>
            <a:r>
              <a:rPr lang="zh-CN" altLang="en-US"/>
              <a:t>对于获得上机权后又进一步发出存取数据库操作的用户</a:t>
            </a:r>
          </a:p>
          <a:p>
            <a:pPr lvl="2">
              <a:lnSpc>
                <a:spcPct val="120000"/>
              </a:lnSpc>
              <a:spcBef>
                <a:spcPct val="60000"/>
              </a:spcBef>
            </a:pPr>
            <a:r>
              <a:rPr lang="en-US" altLang="zh-CN" sz="2800"/>
              <a:t>DBMS</a:t>
            </a:r>
            <a:r>
              <a:rPr lang="zh-CN" altLang="en-US" sz="2800"/>
              <a:t>查找数据字典，根据其存取权限对操作的合法性进行检查</a:t>
            </a:r>
          </a:p>
          <a:p>
            <a:pPr lvl="2">
              <a:lnSpc>
                <a:spcPct val="120000"/>
              </a:lnSpc>
              <a:spcBef>
                <a:spcPct val="60000"/>
              </a:spcBef>
            </a:pPr>
            <a:r>
              <a:rPr lang="zh-CN" altLang="en-US" sz="2800"/>
              <a:t>若用户的操作请求超出了定义的权限，系统将拒绝执行此操作</a:t>
            </a:r>
          </a:p>
        </p:txBody>
      </p:sp>
      <p:sp>
        <p:nvSpPr>
          <p:cNvPr id="4" name="矩形 3">
            <a:extLst>
              <a:ext uri="{FF2B5EF4-FFF2-40B4-BE49-F238E27FC236}">
                <a16:creationId xmlns:a16="http://schemas.microsoft.com/office/drawing/2014/main" id="{E8E21F7D-7DB7-471E-8E09-1777FA26E93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FE34A30-8F3F-41DE-B308-15735AEAA1D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4FD4B6F0-6E84-43C2-AB2D-F1C830D34DB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626972325"/>
      </p:ext>
    </p:extLst>
  </p:cSld>
  <p:clrMapOvr>
    <a:masterClrMapping/>
  </p:clrMapOvr>
  <p:transition>
    <p:wipe/>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773744E0-E65D-4256-8FC9-EA12F8CA9E46}"/>
              </a:ext>
            </a:extLst>
          </p:cNvPr>
          <p:cNvSpPr>
            <a:spLocks noGrp="1" noChangeArrowheads="1"/>
          </p:cNvSpPr>
          <p:nvPr>
            <p:ph type="title"/>
          </p:nvPr>
        </p:nvSpPr>
        <p:spPr/>
        <p:txBody>
          <a:bodyPr/>
          <a:lstStyle/>
          <a:p>
            <a:r>
              <a:rPr lang="zh-CN" altLang="en-US"/>
              <a:t>一、事务故障</a:t>
            </a:r>
          </a:p>
        </p:txBody>
      </p:sp>
      <p:sp>
        <p:nvSpPr>
          <p:cNvPr id="812035" name="Rectangle 3">
            <a:extLst>
              <a:ext uri="{FF2B5EF4-FFF2-40B4-BE49-F238E27FC236}">
                <a16:creationId xmlns:a16="http://schemas.microsoft.com/office/drawing/2014/main" id="{CAEF50AB-E7B6-4A4E-A650-B7923B00EB36}"/>
              </a:ext>
            </a:extLst>
          </p:cNvPr>
          <p:cNvSpPr>
            <a:spLocks noGrp="1" noChangeArrowheads="1"/>
          </p:cNvSpPr>
          <p:nvPr>
            <p:ph type="body" idx="1"/>
          </p:nvPr>
        </p:nvSpPr>
        <p:spPr/>
        <p:txBody>
          <a:bodyPr/>
          <a:lstStyle/>
          <a:p>
            <a:pPr>
              <a:lnSpc>
                <a:spcPct val="90000"/>
              </a:lnSpc>
            </a:pPr>
            <a:r>
              <a:rPr lang="zh-CN" altLang="en-US"/>
              <a:t>什么是事务故障</a:t>
            </a:r>
            <a:endParaRPr lang="zh-CN" altLang="en-US" sz="2800"/>
          </a:p>
          <a:p>
            <a:pPr lvl="1">
              <a:lnSpc>
                <a:spcPct val="90000"/>
              </a:lnSpc>
            </a:pPr>
            <a:r>
              <a:rPr lang="zh-CN" altLang="en-US"/>
              <a:t>某个事务在运行过程中由于种种原因未运行至正常终止点就夭折了</a:t>
            </a:r>
          </a:p>
          <a:p>
            <a:pPr>
              <a:lnSpc>
                <a:spcPct val="90000"/>
              </a:lnSpc>
            </a:pPr>
            <a:endParaRPr lang="zh-CN" altLang="en-US" sz="2800"/>
          </a:p>
          <a:p>
            <a:pPr>
              <a:lnSpc>
                <a:spcPct val="90000"/>
              </a:lnSpc>
            </a:pPr>
            <a:r>
              <a:rPr lang="zh-CN" altLang="en-US"/>
              <a:t>事务故障的常见原因</a:t>
            </a:r>
            <a:endParaRPr lang="zh-CN" altLang="en-US" sz="2800"/>
          </a:p>
          <a:p>
            <a:pPr lvl="1">
              <a:lnSpc>
                <a:spcPct val="90000"/>
              </a:lnSpc>
            </a:pPr>
            <a:r>
              <a:rPr lang="zh-CN" altLang="en-US"/>
              <a:t>输入数据有误</a:t>
            </a:r>
          </a:p>
          <a:p>
            <a:pPr lvl="1">
              <a:lnSpc>
                <a:spcPct val="90000"/>
              </a:lnSpc>
            </a:pPr>
            <a:r>
              <a:rPr lang="zh-CN" altLang="en-US"/>
              <a:t>运算溢出</a:t>
            </a:r>
          </a:p>
          <a:p>
            <a:pPr lvl="1">
              <a:lnSpc>
                <a:spcPct val="90000"/>
              </a:lnSpc>
            </a:pPr>
            <a:r>
              <a:rPr lang="zh-CN" altLang="en-US"/>
              <a:t>违反了某些完整性限制</a:t>
            </a:r>
          </a:p>
          <a:p>
            <a:pPr lvl="1">
              <a:lnSpc>
                <a:spcPct val="90000"/>
              </a:lnSpc>
            </a:pPr>
            <a:r>
              <a:rPr lang="zh-CN" altLang="en-US"/>
              <a:t>某些应用程序出错</a:t>
            </a:r>
          </a:p>
          <a:p>
            <a:pPr lvl="1">
              <a:lnSpc>
                <a:spcPct val="90000"/>
              </a:lnSpc>
            </a:pPr>
            <a:r>
              <a:rPr lang="zh-CN" altLang="en-US"/>
              <a:t>并行事务发生死锁</a:t>
            </a:r>
          </a:p>
        </p:txBody>
      </p:sp>
      <p:sp>
        <p:nvSpPr>
          <p:cNvPr id="4" name="矩形 3">
            <a:extLst>
              <a:ext uri="{FF2B5EF4-FFF2-40B4-BE49-F238E27FC236}">
                <a16:creationId xmlns:a16="http://schemas.microsoft.com/office/drawing/2014/main" id="{41A4A0A1-D884-4439-80FA-A131350B46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1EC6093-7755-41D8-B33E-EDFFF65FD4B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0D33414-5F1E-4415-9AD4-C905B67624C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341319061"/>
      </p:ext>
    </p:extLst>
  </p:cSld>
  <p:clrMapOvr>
    <a:masterClrMapping/>
  </p:clrMapOvr>
  <p:transition>
    <p:wipe/>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a:extLst>
              <a:ext uri="{FF2B5EF4-FFF2-40B4-BE49-F238E27FC236}">
                <a16:creationId xmlns:a16="http://schemas.microsoft.com/office/drawing/2014/main" id="{B2B2B4B0-C807-4C25-B9F6-5AFCC4497711}"/>
              </a:ext>
            </a:extLst>
          </p:cNvPr>
          <p:cNvSpPr>
            <a:spLocks noGrp="1" noChangeArrowheads="1"/>
          </p:cNvSpPr>
          <p:nvPr>
            <p:ph type="title"/>
          </p:nvPr>
        </p:nvSpPr>
        <p:spPr/>
        <p:txBody>
          <a:bodyPr/>
          <a:lstStyle/>
          <a:p>
            <a:r>
              <a:rPr lang="zh-CN" altLang="en-US"/>
              <a:t>事务故障（续）</a:t>
            </a:r>
          </a:p>
        </p:txBody>
      </p:sp>
      <p:sp>
        <p:nvSpPr>
          <p:cNvPr id="813059" name="Rectangle 3">
            <a:extLst>
              <a:ext uri="{FF2B5EF4-FFF2-40B4-BE49-F238E27FC236}">
                <a16:creationId xmlns:a16="http://schemas.microsoft.com/office/drawing/2014/main" id="{CB7B50F9-B90D-42F0-A992-B55741F0ADBF}"/>
              </a:ext>
            </a:extLst>
          </p:cNvPr>
          <p:cNvSpPr>
            <a:spLocks noGrp="1" noChangeArrowheads="1"/>
          </p:cNvSpPr>
          <p:nvPr>
            <p:ph type="body" idx="1"/>
          </p:nvPr>
        </p:nvSpPr>
        <p:spPr/>
        <p:txBody>
          <a:bodyPr/>
          <a:lstStyle/>
          <a:p>
            <a:r>
              <a:rPr lang="zh-CN" altLang="en-US" sz="3600"/>
              <a:t>事务故障的恢复</a:t>
            </a:r>
          </a:p>
          <a:p>
            <a:pPr lvl="1"/>
            <a:r>
              <a:rPr lang="zh-CN" altLang="en-US"/>
              <a:t>发生事务故障时，夭折的事务可能已把对数据库的部分修改写回磁盘。</a:t>
            </a:r>
          </a:p>
          <a:p>
            <a:pPr lvl="1">
              <a:spcBef>
                <a:spcPct val="50000"/>
              </a:spcBef>
            </a:pPr>
            <a:r>
              <a:rPr lang="zh-CN" altLang="en-US"/>
              <a:t>事务故障的恢复：</a:t>
            </a:r>
            <a:r>
              <a:rPr lang="zh-CN" altLang="en-US">
                <a:solidFill>
                  <a:schemeClr val="accent2"/>
                </a:solidFill>
              </a:rPr>
              <a:t>事务撤消（</a:t>
            </a:r>
            <a:r>
              <a:rPr lang="en-US" altLang="zh-CN">
                <a:solidFill>
                  <a:schemeClr val="accent2"/>
                </a:solidFill>
              </a:rPr>
              <a:t>UNDO</a:t>
            </a:r>
            <a:r>
              <a:rPr lang="zh-CN" altLang="en-US">
                <a:solidFill>
                  <a:schemeClr val="accent2"/>
                </a:solidFill>
              </a:rPr>
              <a:t>）</a:t>
            </a:r>
            <a:endParaRPr lang="zh-CN" altLang="en-US"/>
          </a:p>
          <a:p>
            <a:pPr lvl="2"/>
            <a:r>
              <a:rPr lang="zh-CN" altLang="en-US" sz="2800"/>
              <a:t>恢复程序要在不影响其它事务运行的情况下，强行回滚（</a:t>
            </a:r>
            <a:r>
              <a:rPr lang="en-US" altLang="zh-CN" sz="2800"/>
              <a:t>ROLLBACK</a:t>
            </a:r>
            <a:r>
              <a:rPr lang="zh-CN" altLang="en-US" sz="2800"/>
              <a:t>）该事务，即清除该事务对数据库的所有修改，使得这个事务象根本没有启动过一样</a:t>
            </a:r>
            <a:endParaRPr lang="zh-CN" altLang="en-US"/>
          </a:p>
        </p:txBody>
      </p:sp>
      <p:sp>
        <p:nvSpPr>
          <p:cNvPr id="4" name="矩形 3">
            <a:extLst>
              <a:ext uri="{FF2B5EF4-FFF2-40B4-BE49-F238E27FC236}">
                <a16:creationId xmlns:a16="http://schemas.microsoft.com/office/drawing/2014/main" id="{B6753D46-D265-477D-90C1-D3EC68C1638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AB7DD21-45D8-4389-9B55-39979F5E35C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DBEFE518-ECB1-41EE-AA48-857D4A991BB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370215787"/>
      </p:ext>
    </p:extLst>
  </p:cSld>
  <p:clrMapOvr>
    <a:masterClrMapping/>
  </p:clrMapOvr>
  <p:transition>
    <p:wipe/>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a:extLst>
              <a:ext uri="{FF2B5EF4-FFF2-40B4-BE49-F238E27FC236}">
                <a16:creationId xmlns:a16="http://schemas.microsoft.com/office/drawing/2014/main" id="{8ABEA2C6-4A62-4A41-A66F-86C782AA9576}"/>
              </a:ext>
            </a:extLst>
          </p:cNvPr>
          <p:cNvSpPr>
            <a:spLocks noGrp="1" noChangeArrowheads="1"/>
          </p:cNvSpPr>
          <p:nvPr>
            <p:ph type="title"/>
          </p:nvPr>
        </p:nvSpPr>
        <p:spPr/>
        <p:txBody>
          <a:bodyPr/>
          <a:lstStyle/>
          <a:p>
            <a:r>
              <a:rPr lang="zh-CN" altLang="en-US"/>
              <a:t>二、系统故障</a:t>
            </a:r>
          </a:p>
        </p:txBody>
      </p:sp>
      <p:sp>
        <p:nvSpPr>
          <p:cNvPr id="814083" name="Rectangle 3">
            <a:extLst>
              <a:ext uri="{FF2B5EF4-FFF2-40B4-BE49-F238E27FC236}">
                <a16:creationId xmlns:a16="http://schemas.microsoft.com/office/drawing/2014/main" id="{C58B3DB4-6B16-4929-83E2-39EFEBDA8BE2}"/>
              </a:ext>
            </a:extLst>
          </p:cNvPr>
          <p:cNvSpPr>
            <a:spLocks noGrp="1" noChangeArrowheads="1"/>
          </p:cNvSpPr>
          <p:nvPr>
            <p:ph type="body" idx="1"/>
          </p:nvPr>
        </p:nvSpPr>
        <p:spPr/>
        <p:txBody>
          <a:bodyPr/>
          <a:lstStyle/>
          <a:p>
            <a:r>
              <a:rPr lang="zh-CN" altLang="en-US" sz="3600"/>
              <a:t>什么是系统故障</a:t>
            </a:r>
          </a:p>
          <a:p>
            <a:pPr lvl="1">
              <a:spcBef>
                <a:spcPct val="50000"/>
              </a:spcBef>
            </a:pPr>
            <a:r>
              <a:rPr lang="zh-CN" altLang="en-US"/>
              <a:t>由于某种原因造成整个系统的正常运行突然停止，致使所有正在运行的事务都以非正常方式终止。</a:t>
            </a:r>
          </a:p>
          <a:p>
            <a:pPr lvl="1">
              <a:spcBef>
                <a:spcPct val="50000"/>
              </a:spcBef>
            </a:pPr>
            <a:r>
              <a:rPr lang="zh-CN" altLang="en-US"/>
              <a:t>发生系统故障时，内存中数据库缓冲区的信息全部丢失，但存储在外部存储设备上的数据未受影响</a:t>
            </a:r>
          </a:p>
          <a:p>
            <a:pPr lvl="1"/>
            <a:endParaRPr lang="en-US" altLang="zh-CN"/>
          </a:p>
        </p:txBody>
      </p:sp>
      <p:sp>
        <p:nvSpPr>
          <p:cNvPr id="4" name="矩形 3">
            <a:extLst>
              <a:ext uri="{FF2B5EF4-FFF2-40B4-BE49-F238E27FC236}">
                <a16:creationId xmlns:a16="http://schemas.microsoft.com/office/drawing/2014/main" id="{34D35A63-7868-4451-A6F2-5B10C3E14CD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FB5456F-0FB4-4CB9-AB55-19980438310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EC4FD2D4-F2B5-469A-82FA-5043391E51D8}"/>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735530160"/>
      </p:ext>
    </p:extLst>
  </p:cSld>
  <p:clrMapOvr>
    <a:masterClrMapping/>
  </p:clrMapOvr>
  <p:transition>
    <p:wipe/>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F8BEE932-9A70-46D7-8B2E-0FA552060EB1}"/>
              </a:ext>
            </a:extLst>
          </p:cNvPr>
          <p:cNvSpPr>
            <a:spLocks noGrp="1" noChangeArrowheads="1"/>
          </p:cNvSpPr>
          <p:nvPr>
            <p:ph type="title"/>
          </p:nvPr>
        </p:nvSpPr>
        <p:spPr/>
        <p:txBody>
          <a:bodyPr/>
          <a:lstStyle/>
          <a:p>
            <a:r>
              <a:rPr lang="zh-CN" altLang="en-US"/>
              <a:t>系统故障（续）</a:t>
            </a:r>
          </a:p>
        </p:txBody>
      </p:sp>
      <p:sp>
        <p:nvSpPr>
          <p:cNvPr id="815107" name="Rectangle 3">
            <a:extLst>
              <a:ext uri="{FF2B5EF4-FFF2-40B4-BE49-F238E27FC236}">
                <a16:creationId xmlns:a16="http://schemas.microsoft.com/office/drawing/2014/main" id="{C776DC30-8CE1-47AA-8BBA-7C3DEE3374DF}"/>
              </a:ext>
            </a:extLst>
          </p:cNvPr>
          <p:cNvSpPr>
            <a:spLocks noGrp="1" noChangeArrowheads="1"/>
          </p:cNvSpPr>
          <p:nvPr>
            <p:ph type="body" idx="1"/>
          </p:nvPr>
        </p:nvSpPr>
        <p:spPr/>
        <p:txBody>
          <a:bodyPr/>
          <a:lstStyle/>
          <a:p>
            <a:r>
              <a:rPr lang="zh-CN" altLang="en-US" sz="3600"/>
              <a:t>系统故障的常见原因</a:t>
            </a:r>
          </a:p>
          <a:p>
            <a:pPr lvl="1">
              <a:lnSpc>
                <a:spcPct val="120000"/>
              </a:lnSpc>
            </a:pPr>
            <a:r>
              <a:rPr lang="zh-CN" altLang="en-US"/>
              <a:t>操作系统或</a:t>
            </a:r>
            <a:r>
              <a:rPr lang="en-US" altLang="zh-CN"/>
              <a:t>DBMS</a:t>
            </a:r>
            <a:r>
              <a:rPr lang="zh-CN" altLang="en-US"/>
              <a:t>代码错误</a:t>
            </a:r>
          </a:p>
          <a:p>
            <a:pPr lvl="1">
              <a:lnSpc>
                <a:spcPct val="120000"/>
              </a:lnSpc>
            </a:pPr>
            <a:r>
              <a:rPr lang="zh-CN" altLang="en-US"/>
              <a:t>操作员操作失误</a:t>
            </a:r>
          </a:p>
          <a:p>
            <a:pPr lvl="1">
              <a:lnSpc>
                <a:spcPct val="120000"/>
              </a:lnSpc>
            </a:pPr>
            <a:r>
              <a:rPr lang="zh-CN" altLang="en-US"/>
              <a:t>特定类型的硬件错误（如</a:t>
            </a:r>
            <a:r>
              <a:rPr lang="en-US" altLang="zh-CN"/>
              <a:t>CPU</a:t>
            </a:r>
            <a:r>
              <a:rPr lang="zh-CN" altLang="en-US"/>
              <a:t>故障）</a:t>
            </a:r>
          </a:p>
          <a:p>
            <a:pPr lvl="1">
              <a:lnSpc>
                <a:spcPct val="120000"/>
              </a:lnSpc>
            </a:pPr>
            <a:r>
              <a:rPr lang="zh-CN" altLang="en-US"/>
              <a:t>突然停电</a:t>
            </a:r>
          </a:p>
        </p:txBody>
      </p:sp>
      <p:sp>
        <p:nvSpPr>
          <p:cNvPr id="4" name="矩形 3">
            <a:extLst>
              <a:ext uri="{FF2B5EF4-FFF2-40B4-BE49-F238E27FC236}">
                <a16:creationId xmlns:a16="http://schemas.microsoft.com/office/drawing/2014/main" id="{9E147A33-6ABF-49B0-B5F6-63F5E6CA685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ADB39AE-54D7-46F4-926A-F678603AB93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ACAF6210-3670-4B15-BA6E-704E03854D8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330299937"/>
      </p:ext>
    </p:extLst>
  </p:cSld>
  <p:clrMapOvr>
    <a:masterClrMapping/>
  </p:clrMapOvr>
  <p:transition>
    <p:wipe/>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a:extLst>
              <a:ext uri="{FF2B5EF4-FFF2-40B4-BE49-F238E27FC236}">
                <a16:creationId xmlns:a16="http://schemas.microsoft.com/office/drawing/2014/main" id="{6680CCFC-64A1-457F-BECA-16B6C8825BC9}"/>
              </a:ext>
            </a:extLst>
          </p:cNvPr>
          <p:cNvSpPr>
            <a:spLocks noGrp="1" noChangeArrowheads="1"/>
          </p:cNvSpPr>
          <p:nvPr>
            <p:ph type="title"/>
          </p:nvPr>
        </p:nvSpPr>
        <p:spPr/>
        <p:txBody>
          <a:bodyPr/>
          <a:lstStyle/>
          <a:p>
            <a:r>
              <a:rPr lang="zh-CN" altLang="en-US"/>
              <a:t>系统故障（续）</a:t>
            </a:r>
          </a:p>
        </p:txBody>
      </p:sp>
      <p:sp>
        <p:nvSpPr>
          <p:cNvPr id="816131" name="Rectangle 3">
            <a:extLst>
              <a:ext uri="{FF2B5EF4-FFF2-40B4-BE49-F238E27FC236}">
                <a16:creationId xmlns:a16="http://schemas.microsoft.com/office/drawing/2014/main" id="{26D85516-51B1-4BF1-88AF-AA090ABB9D82}"/>
              </a:ext>
            </a:extLst>
          </p:cNvPr>
          <p:cNvSpPr>
            <a:spLocks noGrp="1" noChangeArrowheads="1"/>
          </p:cNvSpPr>
          <p:nvPr>
            <p:ph type="body" idx="1"/>
          </p:nvPr>
        </p:nvSpPr>
        <p:spPr/>
        <p:txBody>
          <a:bodyPr/>
          <a:lstStyle/>
          <a:p>
            <a:r>
              <a:rPr lang="zh-CN" altLang="en-US"/>
              <a:t>系统故障的恢复</a:t>
            </a:r>
            <a:endParaRPr lang="zh-CN" altLang="en-US" sz="2800"/>
          </a:p>
          <a:p>
            <a:pPr lvl="1"/>
            <a:r>
              <a:rPr lang="en-US" altLang="zh-CN" sz="2400">
                <a:solidFill>
                  <a:schemeClr val="accent2"/>
                </a:solidFill>
              </a:rPr>
              <a:t>1. </a:t>
            </a:r>
            <a:r>
              <a:rPr lang="zh-CN" altLang="en-US" sz="2400">
                <a:solidFill>
                  <a:schemeClr val="accent2"/>
                </a:solidFill>
              </a:rPr>
              <a:t>清除尚未完成的事务对数据库的所有修改</a:t>
            </a:r>
          </a:p>
          <a:p>
            <a:pPr lvl="2"/>
            <a:r>
              <a:rPr lang="zh-CN" altLang="en-US"/>
              <a:t>如果</a:t>
            </a:r>
            <a:r>
              <a:rPr lang="en-US" altLang="zh-CN"/>
              <a:t>DBMS</a:t>
            </a:r>
            <a:r>
              <a:rPr lang="zh-CN" altLang="en-US"/>
              <a:t>无法确定哪些事务已更新过数据库，则系统重新启动后，恢复程序要强行撤消（</a:t>
            </a:r>
            <a:r>
              <a:rPr lang="en-US" altLang="zh-CN"/>
              <a:t>UNDO</a:t>
            </a:r>
            <a:r>
              <a:rPr lang="zh-CN" altLang="en-US"/>
              <a:t>）所有未完成事务，使这些事务象没有运行过一样。</a:t>
            </a:r>
          </a:p>
          <a:p>
            <a:pPr lvl="4"/>
            <a:endParaRPr lang="zh-CN" altLang="en-US" sz="1800"/>
          </a:p>
          <a:p>
            <a:pPr lvl="1"/>
            <a:r>
              <a:rPr lang="en-US" altLang="zh-CN" sz="2400">
                <a:solidFill>
                  <a:schemeClr val="accent2"/>
                </a:solidFill>
              </a:rPr>
              <a:t>2. </a:t>
            </a:r>
            <a:r>
              <a:rPr lang="zh-CN" altLang="en-US" sz="2400">
                <a:solidFill>
                  <a:schemeClr val="accent2"/>
                </a:solidFill>
              </a:rPr>
              <a:t>将缓冲区中已完成事务提交的结果写入数据库</a:t>
            </a:r>
            <a:endParaRPr lang="zh-CN" altLang="en-US" sz="2400"/>
          </a:p>
          <a:p>
            <a:pPr lvl="2"/>
            <a:r>
              <a:rPr lang="zh-CN" altLang="en-US"/>
              <a:t>如果</a:t>
            </a:r>
            <a:r>
              <a:rPr lang="en-US" altLang="zh-CN"/>
              <a:t>DBMS</a:t>
            </a:r>
            <a:r>
              <a:rPr lang="zh-CN" altLang="en-US"/>
              <a:t>无法确定哪些事务的提交结果尚未写入物理数据库，则系统重新启动后，恢复程序需要重做（</a:t>
            </a:r>
            <a:r>
              <a:rPr lang="en-US" altLang="zh-CN"/>
              <a:t>REDO</a:t>
            </a:r>
            <a:r>
              <a:rPr lang="zh-CN" altLang="en-US"/>
              <a:t>）所有已提交的事务。</a:t>
            </a:r>
          </a:p>
        </p:txBody>
      </p:sp>
      <p:sp>
        <p:nvSpPr>
          <p:cNvPr id="4" name="矩形 3">
            <a:extLst>
              <a:ext uri="{FF2B5EF4-FFF2-40B4-BE49-F238E27FC236}">
                <a16:creationId xmlns:a16="http://schemas.microsoft.com/office/drawing/2014/main" id="{2BB5D7A0-66F2-49FF-90D9-6C1B34E86C7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0F2056D-3F89-49B9-8C0C-8A5BFBB8A4E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74E07322-BDFE-42D8-94DF-4C3A54B1DBE5}"/>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637314944"/>
      </p:ext>
    </p:extLst>
  </p:cSld>
  <p:clrMapOvr>
    <a:masterClrMapping/>
  </p:clrMapOvr>
  <p:transition>
    <p:wipe/>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a:extLst>
              <a:ext uri="{FF2B5EF4-FFF2-40B4-BE49-F238E27FC236}">
                <a16:creationId xmlns:a16="http://schemas.microsoft.com/office/drawing/2014/main" id="{E342134F-6F46-4C1E-8734-3A4D3E44081A}"/>
              </a:ext>
            </a:extLst>
          </p:cNvPr>
          <p:cNvSpPr>
            <a:spLocks noGrp="1" noChangeArrowheads="1"/>
          </p:cNvSpPr>
          <p:nvPr>
            <p:ph type="title"/>
          </p:nvPr>
        </p:nvSpPr>
        <p:spPr/>
        <p:txBody>
          <a:bodyPr/>
          <a:lstStyle/>
          <a:p>
            <a:r>
              <a:rPr lang="zh-CN" altLang="en-US"/>
              <a:t>三、介质故障</a:t>
            </a:r>
          </a:p>
        </p:txBody>
      </p:sp>
      <p:sp>
        <p:nvSpPr>
          <p:cNvPr id="817155" name="Rectangle 3">
            <a:extLst>
              <a:ext uri="{FF2B5EF4-FFF2-40B4-BE49-F238E27FC236}">
                <a16:creationId xmlns:a16="http://schemas.microsoft.com/office/drawing/2014/main" id="{D835F0A1-F57A-4333-8EF3-22282F9ED2FE}"/>
              </a:ext>
            </a:extLst>
          </p:cNvPr>
          <p:cNvSpPr>
            <a:spLocks noGrp="1" noChangeArrowheads="1"/>
          </p:cNvSpPr>
          <p:nvPr>
            <p:ph type="body" idx="1"/>
          </p:nvPr>
        </p:nvSpPr>
        <p:spPr/>
        <p:txBody>
          <a:bodyPr/>
          <a:lstStyle/>
          <a:p>
            <a:pPr>
              <a:lnSpc>
                <a:spcPct val="110000"/>
              </a:lnSpc>
              <a:spcBef>
                <a:spcPct val="60000"/>
              </a:spcBef>
            </a:pPr>
            <a:r>
              <a:rPr lang="zh-CN" altLang="en-US"/>
              <a:t>什么是介质故障</a:t>
            </a:r>
          </a:p>
          <a:p>
            <a:pPr lvl="1">
              <a:lnSpc>
                <a:spcPct val="110000"/>
              </a:lnSpc>
              <a:spcBef>
                <a:spcPct val="60000"/>
              </a:spcBef>
            </a:pPr>
            <a:r>
              <a:rPr lang="zh-CN" altLang="en-US"/>
              <a:t>硬件故障使存储在外存中的数据部分丢失或全部丢失</a:t>
            </a:r>
          </a:p>
          <a:p>
            <a:pPr lvl="1">
              <a:lnSpc>
                <a:spcPct val="110000"/>
              </a:lnSpc>
              <a:spcBef>
                <a:spcPct val="60000"/>
              </a:spcBef>
            </a:pPr>
            <a:r>
              <a:rPr lang="zh-CN" altLang="en-US"/>
              <a:t>介质故障比前两类故障的可能性小得多，但破坏性最大。</a:t>
            </a:r>
          </a:p>
        </p:txBody>
      </p:sp>
      <p:sp>
        <p:nvSpPr>
          <p:cNvPr id="4" name="矩形 3">
            <a:extLst>
              <a:ext uri="{FF2B5EF4-FFF2-40B4-BE49-F238E27FC236}">
                <a16:creationId xmlns:a16="http://schemas.microsoft.com/office/drawing/2014/main" id="{52A44E75-924E-402F-8078-705EA5925E9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18D3B55-D4D4-4DA3-9322-0AEC55CDA04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8A9CFEE-9679-4C1E-A3BE-DBC7146FF02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467426343"/>
      </p:ext>
    </p:extLst>
  </p:cSld>
  <p:clrMapOvr>
    <a:masterClrMapping/>
  </p:clrMapOvr>
  <p:transition>
    <p:wipe/>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a:extLst>
              <a:ext uri="{FF2B5EF4-FFF2-40B4-BE49-F238E27FC236}">
                <a16:creationId xmlns:a16="http://schemas.microsoft.com/office/drawing/2014/main" id="{5110199C-A063-4C55-A7B7-ED2079A197A7}"/>
              </a:ext>
            </a:extLst>
          </p:cNvPr>
          <p:cNvSpPr>
            <a:spLocks noGrp="1" noChangeArrowheads="1"/>
          </p:cNvSpPr>
          <p:nvPr>
            <p:ph type="title"/>
          </p:nvPr>
        </p:nvSpPr>
        <p:spPr/>
        <p:txBody>
          <a:bodyPr/>
          <a:lstStyle/>
          <a:p>
            <a:r>
              <a:rPr lang="zh-CN" altLang="en-US"/>
              <a:t>介质故障</a:t>
            </a:r>
            <a:r>
              <a:rPr lang="en-US" altLang="zh-CN"/>
              <a:t>(</a:t>
            </a:r>
            <a:r>
              <a:rPr lang="zh-CN" altLang="en-US"/>
              <a:t>续</a:t>
            </a:r>
            <a:r>
              <a:rPr lang="en-US" altLang="zh-CN"/>
              <a:t>)</a:t>
            </a:r>
          </a:p>
        </p:txBody>
      </p:sp>
      <p:sp>
        <p:nvSpPr>
          <p:cNvPr id="818179" name="Rectangle 3">
            <a:extLst>
              <a:ext uri="{FF2B5EF4-FFF2-40B4-BE49-F238E27FC236}">
                <a16:creationId xmlns:a16="http://schemas.microsoft.com/office/drawing/2014/main" id="{684EBE98-4CE8-4094-B7DA-F3C53B7F7BD4}"/>
              </a:ext>
            </a:extLst>
          </p:cNvPr>
          <p:cNvSpPr>
            <a:spLocks noGrp="1" noChangeArrowheads="1"/>
          </p:cNvSpPr>
          <p:nvPr>
            <p:ph type="body" idx="1"/>
          </p:nvPr>
        </p:nvSpPr>
        <p:spPr/>
        <p:txBody>
          <a:bodyPr/>
          <a:lstStyle/>
          <a:p>
            <a:pPr>
              <a:lnSpc>
                <a:spcPct val="110000"/>
              </a:lnSpc>
              <a:spcBef>
                <a:spcPct val="50000"/>
              </a:spcBef>
            </a:pPr>
            <a:r>
              <a:rPr lang="zh-CN" altLang="en-US"/>
              <a:t>介质故障的常见原因</a:t>
            </a:r>
          </a:p>
          <a:p>
            <a:pPr lvl="1">
              <a:lnSpc>
                <a:spcPct val="110000"/>
              </a:lnSpc>
              <a:spcBef>
                <a:spcPct val="50000"/>
              </a:spcBef>
            </a:pPr>
            <a:r>
              <a:rPr lang="zh-CN" altLang="en-US"/>
              <a:t>硬件故障</a:t>
            </a:r>
          </a:p>
          <a:p>
            <a:pPr lvl="2">
              <a:lnSpc>
                <a:spcPct val="110000"/>
              </a:lnSpc>
              <a:spcBef>
                <a:spcPct val="50000"/>
              </a:spcBef>
            </a:pPr>
            <a:r>
              <a:rPr lang="zh-CN" altLang="en-US" sz="2800"/>
              <a:t>磁盘损坏</a:t>
            </a:r>
          </a:p>
          <a:p>
            <a:pPr lvl="2">
              <a:lnSpc>
                <a:spcPct val="110000"/>
              </a:lnSpc>
              <a:spcBef>
                <a:spcPct val="50000"/>
              </a:spcBef>
            </a:pPr>
            <a:r>
              <a:rPr lang="zh-CN" altLang="en-US" sz="2800"/>
              <a:t>磁头碰撞</a:t>
            </a:r>
          </a:p>
          <a:p>
            <a:pPr lvl="1">
              <a:lnSpc>
                <a:spcPct val="110000"/>
              </a:lnSpc>
              <a:spcBef>
                <a:spcPct val="50000"/>
              </a:spcBef>
            </a:pPr>
            <a:r>
              <a:rPr lang="zh-CN" altLang="en-US"/>
              <a:t>操作系统的某种潜在错误</a:t>
            </a:r>
          </a:p>
          <a:p>
            <a:pPr lvl="1">
              <a:lnSpc>
                <a:spcPct val="110000"/>
              </a:lnSpc>
              <a:spcBef>
                <a:spcPct val="50000"/>
              </a:spcBef>
            </a:pPr>
            <a:r>
              <a:rPr lang="zh-CN" altLang="en-US"/>
              <a:t>瞬时强磁场干扰</a:t>
            </a:r>
          </a:p>
        </p:txBody>
      </p:sp>
      <p:sp>
        <p:nvSpPr>
          <p:cNvPr id="4" name="矩形 3">
            <a:extLst>
              <a:ext uri="{FF2B5EF4-FFF2-40B4-BE49-F238E27FC236}">
                <a16:creationId xmlns:a16="http://schemas.microsoft.com/office/drawing/2014/main" id="{D73D5FF1-FF8F-458A-8321-6FD09637209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229448C-8505-4421-AAE6-DB5615C846B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08DB1DC5-912D-41D7-8321-01D80C59971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586875137"/>
      </p:ext>
    </p:extLst>
  </p:cSld>
  <p:clrMapOvr>
    <a:masterClrMapping/>
  </p:clrMapOvr>
  <p:transition>
    <p:wipe/>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284AE64F-6152-43EA-84A7-2424B8D5E3ED}"/>
              </a:ext>
            </a:extLst>
          </p:cNvPr>
          <p:cNvSpPr>
            <a:spLocks noGrp="1" noChangeArrowheads="1"/>
          </p:cNvSpPr>
          <p:nvPr>
            <p:ph type="title"/>
          </p:nvPr>
        </p:nvSpPr>
        <p:spPr/>
        <p:txBody>
          <a:bodyPr/>
          <a:lstStyle/>
          <a:p>
            <a:r>
              <a:rPr lang="zh-CN" altLang="en-US"/>
              <a:t>介质故障（续）</a:t>
            </a:r>
          </a:p>
        </p:txBody>
      </p:sp>
      <p:sp>
        <p:nvSpPr>
          <p:cNvPr id="819203" name="Rectangle 3">
            <a:extLst>
              <a:ext uri="{FF2B5EF4-FFF2-40B4-BE49-F238E27FC236}">
                <a16:creationId xmlns:a16="http://schemas.microsoft.com/office/drawing/2014/main" id="{74181183-89CD-4AAD-8286-7CDC7944D163}"/>
              </a:ext>
            </a:extLst>
          </p:cNvPr>
          <p:cNvSpPr>
            <a:spLocks noGrp="1" noChangeArrowheads="1"/>
          </p:cNvSpPr>
          <p:nvPr>
            <p:ph type="body" idx="1"/>
          </p:nvPr>
        </p:nvSpPr>
        <p:spPr/>
        <p:txBody>
          <a:bodyPr/>
          <a:lstStyle/>
          <a:p>
            <a:pPr>
              <a:lnSpc>
                <a:spcPct val="110000"/>
              </a:lnSpc>
              <a:spcBef>
                <a:spcPct val="60000"/>
              </a:spcBef>
            </a:pPr>
            <a:r>
              <a:rPr lang="zh-CN" altLang="en-US" sz="3600"/>
              <a:t>介质故障的恢复</a:t>
            </a:r>
          </a:p>
          <a:p>
            <a:pPr lvl="1">
              <a:lnSpc>
                <a:spcPct val="110000"/>
              </a:lnSpc>
              <a:spcBef>
                <a:spcPct val="60000"/>
              </a:spcBef>
            </a:pPr>
            <a:r>
              <a:rPr lang="zh-CN" altLang="en-US">
                <a:solidFill>
                  <a:schemeClr val="accent2"/>
                </a:solidFill>
              </a:rPr>
              <a:t>装入</a:t>
            </a:r>
            <a:r>
              <a:rPr lang="zh-CN" altLang="en-US"/>
              <a:t>数据库发生介质故障前某个时刻的数据</a:t>
            </a:r>
            <a:r>
              <a:rPr lang="zh-CN" altLang="en-US">
                <a:solidFill>
                  <a:schemeClr val="accent2"/>
                </a:solidFill>
              </a:rPr>
              <a:t>副本</a:t>
            </a:r>
            <a:endParaRPr lang="zh-CN" altLang="en-US"/>
          </a:p>
          <a:p>
            <a:pPr lvl="1">
              <a:lnSpc>
                <a:spcPct val="110000"/>
              </a:lnSpc>
              <a:spcBef>
                <a:spcPct val="60000"/>
              </a:spcBef>
            </a:pPr>
            <a:r>
              <a:rPr lang="zh-CN" altLang="en-US"/>
              <a:t>重做自此时始的所有</a:t>
            </a:r>
            <a:r>
              <a:rPr lang="zh-CN" altLang="en-US">
                <a:solidFill>
                  <a:schemeClr val="accent2"/>
                </a:solidFill>
              </a:rPr>
              <a:t>成功事务</a:t>
            </a:r>
            <a:r>
              <a:rPr lang="zh-CN" altLang="en-US"/>
              <a:t>，将这些事务已提交的结果重新记入数据库</a:t>
            </a:r>
          </a:p>
        </p:txBody>
      </p:sp>
      <p:sp>
        <p:nvSpPr>
          <p:cNvPr id="4" name="矩形 3">
            <a:extLst>
              <a:ext uri="{FF2B5EF4-FFF2-40B4-BE49-F238E27FC236}">
                <a16:creationId xmlns:a16="http://schemas.microsoft.com/office/drawing/2014/main" id="{48360C26-D5BD-4F61-80EE-B2327AF7EDB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D984868-5EA6-47D6-81F3-6E7C90FA97F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E71F02F6-9853-4D50-B997-C924EC3AEA6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902543085"/>
      </p:ext>
    </p:extLst>
  </p:cSld>
  <p:clrMapOvr>
    <a:masterClrMapping/>
  </p:clrMapOvr>
  <p:transition>
    <p:wipe/>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a:extLst>
              <a:ext uri="{FF2B5EF4-FFF2-40B4-BE49-F238E27FC236}">
                <a16:creationId xmlns:a16="http://schemas.microsoft.com/office/drawing/2014/main" id="{2CCF1AC0-F6FF-4A28-A7E7-7D0B4AC66870}"/>
              </a:ext>
            </a:extLst>
          </p:cNvPr>
          <p:cNvSpPr>
            <a:spLocks noGrp="1" noChangeArrowheads="1"/>
          </p:cNvSpPr>
          <p:nvPr>
            <p:ph type="title"/>
          </p:nvPr>
        </p:nvSpPr>
        <p:spPr/>
        <p:txBody>
          <a:bodyPr/>
          <a:lstStyle/>
          <a:p>
            <a:r>
              <a:rPr lang="zh-CN" altLang="en-US"/>
              <a:t>故障的种类小结</a:t>
            </a:r>
          </a:p>
        </p:txBody>
      </p:sp>
      <p:sp>
        <p:nvSpPr>
          <p:cNvPr id="820227" name="Rectangle 3">
            <a:extLst>
              <a:ext uri="{FF2B5EF4-FFF2-40B4-BE49-F238E27FC236}">
                <a16:creationId xmlns:a16="http://schemas.microsoft.com/office/drawing/2014/main" id="{2EDB8442-865B-4B7A-973C-162EC3B6889E}"/>
              </a:ext>
            </a:extLst>
          </p:cNvPr>
          <p:cNvSpPr>
            <a:spLocks noGrp="1" noChangeArrowheads="1"/>
          </p:cNvSpPr>
          <p:nvPr>
            <p:ph type="body" idx="1"/>
          </p:nvPr>
        </p:nvSpPr>
        <p:spPr/>
        <p:txBody>
          <a:bodyPr/>
          <a:lstStyle/>
          <a:p>
            <a:r>
              <a:rPr lang="zh-CN" altLang="en-US"/>
              <a:t>数据库系统中各类故障对数据库的影响</a:t>
            </a:r>
          </a:p>
          <a:p>
            <a:pPr lvl="1"/>
            <a:r>
              <a:rPr lang="zh-CN" altLang="en-US">
                <a:solidFill>
                  <a:schemeClr val="accent2"/>
                </a:solidFill>
              </a:rPr>
              <a:t>数据库本身被破坏</a:t>
            </a:r>
            <a:r>
              <a:rPr lang="zh-CN" altLang="en-US"/>
              <a:t>（介质故障）</a:t>
            </a:r>
          </a:p>
          <a:p>
            <a:pPr lvl="1"/>
            <a:r>
              <a:rPr lang="zh-CN" altLang="en-US">
                <a:solidFill>
                  <a:schemeClr val="accent2"/>
                </a:solidFill>
              </a:rPr>
              <a:t>数据库处于不一致状态</a:t>
            </a:r>
            <a:endParaRPr lang="zh-CN" altLang="en-US"/>
          </a:p>
          <a:p>
            <a:pPr lvl="2"/>
            <a:r>
              <a:rPr lang="zh-CN" altLang="en-US" sz="2800"/>
              <a:t>数据库中包含了未完成事务对数据库的修改（事务故障、系统故障）</a:t>
            </a:r>
          </a:p>
          <a:p>
            <a:pPr lvl="2"/>
            <a:r>
              <a:rPr lang="zh-CN" altLang="en-US" sz="2800"/>
              <a:t>数据库中丢失了已提交事务对数据库的修改（系统故障）</a:t>
            </a:r>
          </a:p>
          <a:p>
            <a:pPr lvl="2"/>
            <a:endParaRPr lang="zh-CN" altLang="en-US" sz="2800"/>
          </a:p>
          <a:p>
            <a:r>
              <a:rPr lang="zh-CN" altLang="en-US"/>
              <a:t>不同类型的故障应采用不同的恢复操作</a:t>
            </a:r>
          </a:p>
        </p:txBody>
      </p:sp>
      <p:sp>
        <p:nvSpPr>
          <p:cNvPr id="4" name="矩形 3">
            <a:extLst>
              <a:ext uri="{FF2B5EF4-FFF2-40B4-BE49-F238E27FC236}">
                <a16:creationId xmlns:a16="http://schemas.microsoft.com/office/drawing/2014/main" id="{72461E9C-9EDB-47A4-8D42-1214AF05BBC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6C382A5-41BC-489A-97CA-C416A7D09CD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5DD6BA94-7E28-4F93-B6CA-95AAEA20AE3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740893748"/>
      </p:ext>
    </p:extLst>
  </p:cSld>
  <p:clrMapOvr>
    <a:masterClrMapping/>
  </p:clrMapOvr>
  <p:transition>
    <p:wipe/>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id="{5D63F020-19D5-4260-A148-A52F111570D5}"/>
              </a:ext>
            </a:extLst>
          </p:cNvPr>
          <p:cNvSpPr>
            <a:spLocks noGrp="1" noChangeArrowheads="1"/>
          </p:cNvSpPr>
          <p:nvPr>
            <p:ph type="title"/>
          </p:nvPr>
        </p:nvSpPr>
        <p:spPr/>
        <p:txBody>
          <a:bodyPr/>
          <a:lstStyle/>
          <a:p>
            <a:r>
              <a:rPr lang="zh-CN" altLang="en-US"/>
              <a:t>故障的种类小结（续）</a:t>
            </a:r>
          </a:p>
        </p:txBody>
      </p:sp>
      <p:sp>
        <p:nvSpPr>
          <p:cNvPr id="821251" name="Rectangle 3">
            <a:extLst>
              <a:ext uri="{FF2B5EF4-FFF2-40B4-BE49-F238E27FC236}">
                <a16:creationId xmlns:a16="http://schemas.microsoft.com/office/drawing/2014/main" id="{60233CCC-96CE-436F-914B-6EE590ECA25B}"/>
              </a:ext>
            </a:extLst>
          </p:cNvPr>
          <p:cNvSpPr>
            <a:spLocks noGrp="1" noChangeArrowheads="1"/>
          </p:cNvSpPr>
          <p:nvPr>
            <p:ph type="body" idx="1"/>
          </p:nvPr>
        </p:nvSpPr>
        <p:spPr/>
        <p:txBody>
          <a:bodyPr/>
          <a:lstStyle/>
          <a:p>
            <a:r>
              <a:rPr lang="zh-CN" altLang="en-US"/>
              <a:t>恢复操作的基本原理：简单</a:t>
            </a:r>
          </a:p>
          <a:p>
            <a:pPr lvl="1"/>
            <a:r>
              <a:rPr lang="zh-CN" altLang="en-US"/>
              <a:t>任何恢复操作的原理都是一样的</a:t>
            </a:r>
          </a:p>
          <a:p>
            <a:pPr lvl="1"/>
            <a:r>
              <a:rPr lang="zh-CN" altLang="en-US"/>
              <a:t>原理：</a:t>
            </a:r>
            <a:r>
              <a:rPr lang="zh-CN" altLang="en-US">
                <a:solidFill>
                  <a:schemeClr val="accent2"/>
                </a:solidFill>
              </a:rPr>
              <a:t>利用</a:t>
            </a:r>
            <a:r>
              <a:rPr lang="zh-CN" altLang="en-US"/>
              <a:t>存储在系统其它地方的</a:t>
            </a:r>
            <a:r>
              <a:rPr lang="zh-CN" altLang="en-US">
                <a:solidFill>
                  <a:schemeClr val="accent2"/>
                </a:solidFill>
              </a:rPr>
              <a:t>冗余数据</a:t>
            </a:r>
            <a:r>
              <a:rPr lang="zh-CN" altLang="en-US"/>
              <a:t>来</a:t>
            </a:r>
            <a:r>
              <a:rPr lang="zh-CN" altLang="en-US">
                <a:solidFill>
                  <a:schemeClr val="accent2"/>
                </a:solidFill>
              </a:rPr>
              <a:t>重建</a:t>
            </a:r>
            <a:r>
              <a:rPr lang="zh-CN" altLang="en-US"/>
              <a:t>数据库中已经被破坏或已经不正确的那部分数据</a:t>
            </a:r>
          </a:p>
          <a:p>
            <a:pPr lvl="4"/>
            <a:endParaRPr lang="zh-CN" altLang="en-US"/>
          </a:p>
          <a:p>
            <a:pPr>
              <a:lnSpc>
                <a:spcPct val="115000"/>
              </a:lnSpc>
            </a:pPr>
            <a:r>
              <a:rPr lang="zh-CN" altLang="en-US"/>
              <a:t>恢复的实现技术：复杂</a:t>
            </a:r>
          </a:p>
          <a:p>
            <a:pPr lvl="1"/>
            <a:r>
              <a:rPr lang="zh-CN" altLang="en-US"/>
              <a:t>一般一个大型数据库产品，恢复子系统的代码要占全部代码的</a:t>
            </a:r>
            <a:r>
              <a:rPr lang="en-US" altLang="zh-CN"/>
              <a:t>10%</a:t>
            </a:r>
            <a:r>
              <a:rPr lang="zh-CN" altLang="en-US"/>
              <a:t>以上</a:t>
            </a:r>
            <a:endParaRPr lang="zh-CN" altLang="en-US" sz="2400"/>
          </a:p>
        </p:txBody>
      </p:sp>
      <p:sp>
        <p:nvSpPr>
          <p:cNvPr id="4" name="矩形 3">
            <a:extLst>
              <a:ext uri="{FF2B5EF4-FFF2-40B4-BE49-F238E27FC236}">
                <a16:creationId xmlns:a16="http://schemas.microsoft.com/office/drawing/2014/main" id="{3FE0865C-99D6-4463-A9F4-62DF7ADCBFC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BB9F00B-3B87-40D9-823A-96533F181C0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793EFA57-C162-4524-9D27-D1B643DCD63F}"/>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4129835911"/>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F3EDF798-6F15-4F99-BD8A-F9656DEA6CE7}"/>
              </a:ext>
            </a:extLst>
          </p:cNvPr>
          <p:cNvSpPr>
            <a:spLocks noGrp="1" noChangeArrowheads="1"/>
          </p:cNvSpPr>
          <p:nvPr>
            <p:ph type="title"/>
          </p:nvPr>
        </p:nvSpPr>
        <p:spPr/>
        <p:txBody>
          <a:bodyPr/>
          <a:lstStyle/>
          <a:p>
            <a:r>
              <a:rPr lang="zh-CN" altLang="en-US"/>
              <a:t>存取控制（续）</a:t>
            </a:r>
          </a:p>
        </p:txBody>
      </p:sp>
      <p:sp>
        <p:nvSpPr>
          <p:cNvPr id="493571" name="Rectangle 3">
            <a:extLst>
              <a:ext uri="{FF2B5EF4-FFF2-40B4-BE49-F238E27FC236}">
                <a16:creationId xmlns:a16="http://schemas.microsoft.com/office/drawing/2014/main" id="{303004F0-0B15-42AE-9AD4-D4998A8A9B01}"/>
              </a:ext>
            </a:extLst>
          </p:cNvPr>
          <p:cNvSpPr>
            <a:spLocks noGrp="1" noChangeArrowheads="1"/>
          </p:cNvSpPr>
          <p:nvPr>
            <p:ph type="body" idx="1"/>
          </p:nvPr>
        </p:nvSpPr>
        <p:spPr/>
        <p:txBody>
          <a:bodyPr/>
          <a:lstStyle/>
          <a:p>
            <a:r>
              <a:rPr lang="en-US" altLang="zh-CN" sz="3600"/>
              <a:t> </a:t>
            </a:r>
            <a:r>
              <a:rPr lang="zh-CN" altLang="en-US" sz="3600"/>
              <a:t>授权粒度</a:t>
            </a:r>
          </a:p>
          <a:p>
            <a:pPr lvl="1">
              <a:lnSpc>
                <a:spcPct val="120000"/>
              </a:lnSpc>
              <a:spcBef>
                <a:spcPct val="60000"/>
              </a:spcBef>
            </a:pPr>
            <a:r>
              <a:rPr lang="zh-CN" altLang="en-US"/>
              <a:t>授权粒度是指可以定义的数据对象的范围</a:t>
            </a:r>
          </a:p>
          <a:p>
            <a:pPr lvl="2">
              <a:lnSpc>
                <a:spcPct val="120000"/>
              </a:lnSpc>
              <a:spcBef>
                <a:spcPct val="60000"/>
              </a:spcBef>
            </a:pPr>
            <a:r>
              <a:rPr lang="zh-CN" altLang="en-US" sz="2800"/>
              <a:t>它是衡量授权机制是否灵活的一个重要指标。</a:t>
            </a:r>
          </a:p>
          <a:p>
            <a:pPr lvl="2">
              <a:lnSpc>
                <a:spcPct val="120000"/>
              </a:lnSpc>
              <a:spcBef>
                <a:spcPct val="60000"/>
              </a:spcBef>
            </a:pPr>
            <a:r>
              <a:rPr lang="zh-CN" altLang="en-US" sz="2800"/>
              <a:t>授权定义中数据对象的粒度越细，即可以定义的数据对象的范围越小，授权子系统就越灵活。</a:t>
            </a:r>
          </a:p>
        </p:txBody>
      </p:sp>
      <p:sp>
        <p:nvSpPr>
          <p:cNvPr id="4" name="矩形 3">
            <a:extLst>
              <a:ext uri="{FF2B5EF4-FFF2-40B4-BE49-F238E27FC236}">
                <a16:creationId xmlns:a16="http://schemas.microsoft.com/office/drawing/2014/main" id="{943D9513-1258-450A-9CD5-171F09490E5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C748910-3B66-48A6-B64A-BFE6173B1A5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4FE155C8-0E16-4441-BF27-619A9D2B597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952796073"/>
      </p:ext>
    </p:extLst>
  </p:cSld>
  <p:clrMapOvr>
    <a:masterClrMapping/>
  </p:clrMapOvr>
  <p:transition>
    <p:wipe/>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a:extLst>
              <a:ext uri="{FF2B5EF4-FFF2-40B4-BE49-F238E27FC236}">
                <a16:creationId xmlns:a16="http://schemas.microsoft.com/office/drawing/2014/main" id="{5E397608-A193-4290-B681-6558170C2DD1}"/>
              </a:ext>
            </a:extLst>
          </p:cNvPr>
          <p:cNvSpPr>
            <a:spLocks noGrp="1" noChangeArrowheads="1"/>
          </p:cNvSpPr>
          <p:nvPr>
            <p:ph type="title"/>
          </p:nvPr>
        </p:nvSpPr>
        <p:spPr/>
        <p:txBody>
          <a:bodyPr/>
          <a:lstStyle/>
          <a:p>
            <a:r>
              <a:rPr lang="en-US" altLang="zh-CN"/>
              <a:t>5.4 </a:t>
            </a:r>
            <a:r>
              <a:rPr lang="zh-CN" altLang="en-US"/>
              <a:t>恢复</a:t>
            </a:r>
          </a:p>
        </p:txBody>
      </p:sp>
      <p:sp>
        <p:nvSpPr>
          <p:cNvPr id="822275" name="Rectangle 3">
            <a:extLst>
              <a:ext uri="{FF2B5EF4-FFF2-40B4-BE49-F238E27FC236}">
                <a16:creationId xmlns:a16="http://schemas.microsoft.com/office/drawing/2014/main" id="{93C66C91-1E05-4EBA-AFCF-2BD28A4CD686}"/>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t>5.4.1 </a:t>
            </a:r>
            <a:r>
              <a:rPr lang="zh-CN" altLang="en-US" sz="2800"/>
              <a:t>恢复的原理</a:t>
            </a:r>
          </a:p>
          <a:p>
            <a:pPr>
              <a:lnSpc>
                <a:spcPct val="90000"/>
              </a:lnSpc>
              <a:buFont typeface="Monotype Sorts" pitchFamily="2" charset="2"/>
              <a:buNone/>
            </a:pPr>
            <a:r>
              <a:rPr lang="en-US" altLang="zh-CN" sz="2800">
                <a:solidFill>
                  <a:schemeClr val="accent2"/>
                </a:solidFill>
              </a:rPr>
              <a:t>5.4.2 </a:t>
            </a:r>
            <a:r>
              <a:rPr lang="zh-CN" altLang="en-US" sz="2800">
                <a:solidFill>
                  <a:schemeClr val="accent2"/>
                </a:solidFill>
              </a:rPr>
              <a:t>恢复的实现技术</a:t>
            </a:r>
          </a:p>
          <a:p>
            <a:pPr>
              <a:lnSpc>
                <a:spcPct val="90000"/>
              </a:lnSpc>
              <a:buFont typeface="Monotype Sorts" pitchFamily="2" charset="2"/>
              <a:buNone/>
            </a:pPr>
            <a:r>
              <a:rPr lang="en-US" altLang="zh-CN" sz="2800"/>
              <a:t>5.4.3 ORACLE</a:t>
            </a:r>
            <a:r>
              <a:rPr lang="zh-CN" altLang="en-US" sz="2800"/>
              <a:t>的恢复技术</a:t>
            </a:r>
          </a:p>
        </p:txBody>
      </p:sp>
      <p:sp>
        <p:nvSpPr>
          <p:cNvPr id="4" name="矩形 3">
            <a:extLst>
              <a:ext uri="{FF2B5EF4-FFF2-40B4-BE49-F238E27FC236}">
                <a16:creationId xmlns:a16="http://schemas.microsoft.com/office/drawing/2014/main" id="{56D8B951-7F19-47E7-A0DA-A80F74450CC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34B85A4-BA45-4861-8B39-C571EF1E746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2DA03A12-3B81-4A50-9B6B-4C781770AA5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038770424"/>
      </p:ext>
    </p:extLst>
  </p:cSld>
  <p:clrMapOvr>
    <a:masterClrMapping/>
  </p:clrMapOvr>
  <p:transition>
    <p:wipe/>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747C7464-695A-43B8-81EC-C156E31DFA7E}"/>
              </a:ext>
            </a:extLst>
          </p:cNvPr>
          <p:cNvSpPr>
            <a:spLocks noGrp="1" noChangeArrowheads="1"/>
          </p:cNvSpPr>
          <p:nvPr>
            <p:ph type="title"/>
          </p:nvPr>
        </p:nvSpPr>
        <p:spPr/>
        <p:txBody>
          <a:bodyPr/>
          <a:lstStyle/>
          <a:p>
            <a:r>
              <a:rPr lang="en-US" altLang="zh-CN"/>
              <a:t>5.4.2 </a:t>
            </a:r>
            <a:r>
              <a:rPr lang="zh-CN" altLang="en-US"/>
              <a:t>恢复的实现技术</a:t>
            </a:r>
          </a:p>
        </p:txBody>
      </p:sp>
      <p:sp>
        <p:nvSpPr>
          <p:cNvPr id="823299" name="Rectangle 3">
            <a:extLst>
              <a:ext uri="{FF2B5EF4-FFF2-40B4-BE49-F238E27FC236}">
                <a16:creationId xmlns:a16="http://schemas.microsoft.com/office/drawing/2014/main" id="{A4399C4D-D215-423F-B65E-A29841882C0D}"/>
              </a:ext>
            </a:extLst>
          </p:cNvPr>
          <p:cNvSpPr>
            <a:spLocks noGrp="1" noChangeArrowheads="1"/>
          </p:cNvSpPr>
          <p:nvPr>
            <p:ph type="body" idx="1"/>
          </p:nvPr>
        </p:nvSpPr>
        <p:spPr>
          <a:xfrm>
            <a:off x="990600" y="1828800"/>
            <a:ext cx="7772400" cy="4495800"/>
          </a:xfrm>
        </p:spPr>
        <p:txBody>
          <a:bodyPr/>
          <a:lstStyle/>
          <a:p>
            <a:r>
              <a:rPr lang="zh-CN" altLang="en-US" sz="2800"/>
              <a:t>恢复技术的原理</a:t>
            </a:r>
            <a:endParaRPr lang="zh-CN" altLang="en-US" sz="2400"/>
          </a:p>
          <a:p>
            <a:pPr lvl="1"/>
            <a:r>
              <a:rPr lang="zh-CN" altLang="en-US" sz="2400"/>
              <a:t>利用存储在系统其它地方的冗余数据来修复或重建数据库中被破坏的或不正确的数据。</a:t>
            </a:r>
          </a:p>
          <a:p>
            <a:pPr lvl="1"/>
            <a:endParaRPr lang="zh-CN" altLang="en-US" sz="2000"/>
          </a:p>
          <a:p>
            <a:r>
              <a:rPr lang="zh-CN" altLang="en-US" sz="2800"/>
              <a:t>恢复机制涉及的关键问题</a:t>
            </a:r>
            <a:endParaRPr lang="zh-CN" altLang="en-US" sz="2400"/>
          </a:p>
          <a:p>
            <a:pPr lvl="1">
              <a:buFontTx/>
              <a:buNone/>
            </a:pPr>
            <a:r>
              <a:rPr lang="en-US" altLang="zh-CN" sz="2400"/>
              <a:t>1. </a:t>
            </a:r>
            <a:r>
              <a:rPr lang="zh-CN" altLang="en-US" sz="2400"/>
              <a:t>如何建立冗余数据</a:t>
            </a:r>
          </a:p>
          <a:p>
            <a:pPr lvl="2"/>
            <a:r>
              <a:rPr lang="zh-CN" altLang="en-US"/>
              <a:t>数据转储</a:t>
            </a:r>
          </a:p>
          <a:p>
            <a:pPr lvl="2"/>
            <a:r>
              <a:rPr lang="zh-CN" altLang="en-US"/>
              <a:t>登记日志文件</a:t>
            </a:r>
          </a:p>
          <a:p>
            <a:pPr lvl="1">
              <a:buFontTx/>
              <a:buNone/>
            </a:pPr>
            <a:r>
              <a:rPr lang="en-US" altLang="zh-CN" sz="2400"/>
              <a:t>2. </a:t>
            </a:r>
            <a:r>
              <a:rPr lang="zh-CN" altLang="en-US" sz="2400"/>
              <a:t>如何利用这些冗余数据实施数据库恢复</a:t>
            </a:r>
            <a:endParaRPr lang="zh-CN" altLang="en-US" sz="2000"/>
          </a:p>
          <a:p>
            <a:pPr lvl="1">
              <a:buFontTx/>
              <a:buNone/>
            </a:pPr>
            <a:r>
              <a:rPr lang="zh-CN" altLang="en-US" sz="2000"/>
              <a:t>　　</a:t>
            </a:r>
          </a:p>
        </p:txBody>
      </p:sp>
      <p:sp>
        <p:nvSpPr>
          <p:cNvPr id="4" name="矩形 3">
            <a:extLst>
              <a:ext uri="{FF2B5EF4-FFF2-40B4-BE49-F238E27FC236}">
                <a16:creationId xmlns:a16="http://schemas.microsoft.com/office/drawing/2014/main" id="{AA9D149B-319D-4D77-9E58-B3BE7CCD048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0327C90-189E-4B35-9BC9-7895D381F6F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EC7562D-5EF2-4B09-B9A3-9EE85CFD5B4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326113666"/>
      </p:ext>
    </p:extLst>
  </p:cSld>
  <p:clrMapOvr>
    <a:masterClrMapping/>
  </p:clrMapOvr>
  <p:transition>
    <p:wipe/>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a:extLst>
              <a:ext uri="{FF2B5EF4-FFF2-40B4-BE49-F238E27FC236}">
                <a16:creationId xmlns:a16="http://schemas.microsoft.com/office/drawing/2014/main" id="{E12D57B3-0066-49A7-9497-E7A7A84ACD60}"/>
              </a:ext>
            </a:extLst>
          </p:cNvPr>
          <p:cNvSpPr>
            <a:spLocks noGrp="1" noChangeArrowheads="1"/>
          </p:cNvSpPr>
          <p:nvPr>
            <p:ph type="title"/>
          </p:nvPr>
        </p:nvSpPr>
        <p:spPr/>
        <p:txBody>
          <a:bodyPr/>
          <a:lstStyle/>
          <a:p>
            <a:r>
              <a:rPr lang="en-US" altLang="zh-CN"/>
              <a:t>5.4.2 </a:t>
            </a:r>
            <a:r>
              <a:rPr lang="zh-CN" altLang="en-US"/>
              <a:t>恢复的实现技术</a:t>
            </a:r>
          </a:p>
        </p:txBody>
      </p:sp>
      <p:sp>
        <p:nvSpPr>
          <p:cNvPr id="824323" name="Rectangle 3">
            <a:extLst>
              <a:ext uri="{FF2B5EF4-FFF2-40B4-BE49-F238E27FC236}">
                <a16:creationId xmlns:a16="http://schemas.microsoft.com/office/drawing/2014/main" id="{8E9EFE13-4C28-4C26-87CC-3EA4175944CE}"/>
              </a:ext>
            </a:extLst>
          </p:cNvPr>
          <p:cNvSpPr>
            <a:spLocks noGrp="1" noChangeArrowheads="1"/>
          </p:cNvSpPr>
          <p:nvPr>
            <p:ph type="body" idx="1"/>
          </p:nvPr>
        </p:nvSpPr>
        <p:spPr/>
        <p:txBody>
          <a:bodyPr/>
          <a:lstStyle/>
          <a:p>
            <a:pPr>
              <a:lnSpc>
                <a:spcPct val="180000"/>
              </a:lnSpc>
              <a:buFont typeface="Monotype Sorts" pitchFamily="2" charset="2"/>
              <a:buNone/>
            </a:pPr>
            <a:r>
              <a:rPr lang="en-US" altLang="zh-CN"/>
              <a:t>5.4.2.1  </a:t>
            </a:r>
            <a:r>
              <a:rPr lang="zh-CN" altLang="en-US"/>
              <a:t>数据转储</a:t>
            </a:r>
          </a:p>
          <a:p>
            <a:pPr>
              <a:lnSpc>
                <a:spcPct val="180000"/>
              </a:lnSpc>
              <a:buFont typeface="Monotype Sorts" pitchFamily="2" charset="2"/>
              <a:buNone/>
            </a:pPr>
            <a:r>
              <a:rPr lang="en-US" altLang="zh-CN"/>
              <a:t>5.4.2.2  </a:t>
            </a:r>
            <a:r>
              <a:rPr lang="zh-CN" altLang="en-US"/>
              <a:t>登记日志文件</a:t>
            </a:r>
          </a:p>
          <a:p>
            <a:pPr>
              <a:lnSpc>
                <a:spcPct val="180000"/>
              </a:lnSpc>
              <a:buFont typeface="Monotype Sorts" pitchFamily="2" charset="2"/>
              <a:buNone/>
            </a:pPr>
            <a:r>
              <a:rPr lang="en-US" altLang="zh-CN"/>
              <a:t>5.4.2.3  </a:t>
            </a:r>
            <a:r>
              <a:rPr lang="zh-CN" altLang="en-US"/>
              <a:t>恢复策略</a:t>
            </a:r>
          </a:p>
        </p:txBody>
      </p:sp>
      <p:sp>
        <p:nvSpPr>
          <p:cNvPr id="4" name="矩形 3">
            <a:extLst>
              <a:ext uri="{FF2B5EF4-FFF2-40B4-BE49-F238E27FC236}">
                <a16:creationId xmlns:a16="http://schemas.microsoft.com/office/drawing/2014/main" id="{D87513A1-6961-49DF-BA36-FFA1120B5AD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38825A2-7E15-44C2-84CD-3DBF5E65E86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DECAF6C6-B43F-4A2C-97AC-B30739205CD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181601913"/>
      </p:ext>
    </p:extLst>
  </p:cSld>
  <p:clrMapOvr>
    <a:masterClrMapping/>
  </p:clrMapOvr>
  <p:transition>
    <p:wipe/>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a:extLst>
              <a:ext uri="{FF2B5EF4-FFF2-40B4-BE49-F238E27FC236}">
                <a16:creationId xmlns:a16="http://schemas.microsoft.com/office/drawing/2014/main" id="{86AA4FE1-29D0-4884-ABF2-DFD11FD57906}"/>
              </a:ext>
            </a:extLst>
          </p:cNvPr>
          <p:cNvSpPr>
            <a:spLocks noGrp="1" noChangeArrowheads="1"/>
          </p:cNvSpPr>
          <p:nvPr>
            <p:ph type="title"/>
          </p:nvPr>
        </p:nvSpPr>
        <p:spPr/>
        <p:txBody>
          <a:bodyPr/>
          <a:lstStyle/>
          <a:p>
            <a:r>
              <a:rPr lang="en-US" altLang="zh-CN"/>
              <a:t>5.4.2 </a:t>
            </a:r>
            <a:r>
              <a:rPr lang="zh-CN" altLang="en-US"/>
              <a:t>恢复的实现技术</a:t>
            </a:r>
          </a:p>
        </p:txBody>
      </p:sp>
      <p:sp>
        <p:nvSpPr>
          <p:cNvPr id="825347" name="Rectangle 3">
            <a:extLst>
              <a:ext uri="{FF2B5EF4-FFF2-40B4-BE49-F238E27FC236}">
                <a16:creationId xmlns:a16="http://schemas.microsoft.com/office/drawing/2014/main" id="{01642C21-DF2C-4B4E-BEEA-77A9FF1414A1}"/>
              </a:ext>
            </a:extLst>
          </p:cNvPr>
          <p:cNvSpPr>
            <a:spLocks noGrp="1" noChangeArrowheads="1"/>
          </p:cNvSpPr>
          <p:nvPr>
            <p:ph type="body" idx="1"/>
          </p:nvPr>
        </p:nvSpPr>
        <p:spPr/>
        <p:txBody>
          <a:bodyPr/>
          <a:lstStyle/>
          <a:p>
            <a:pPr>
              <a:lnSpc>
                <a:spcPct val="180000"/>
              </a:lnSpc>
              <a:buFont typeface="Monotype Sorts" pitchFamily="2" charset="2"/>
              <a:buNone/>
            </a:pPr>
            <a:r>
              <a:rPr lang="en-US" altLang="zh-CN">
                <a:solidFill>
                  <a:schemeClr val="accent2"/>
                </a:solidFill>
              </a:rPr>
              <a:t>5.4.2.1  </a:t>
            </a:r>
            <a:r>
              <a:rPr lang="zh-CN" altLang="en-US">
                <a:solidFill>
                  <a:schemeClr val="accent2"/>
                </a:solidFill>
              </a:rPr>
              <a:t>数据转储</a:t>
            </a:r>
          </a:p>
          <a:p>
            <a:pPr>
              <a:lnSpc>
                <a:spcPct val="180000"/>
              </a:lnSpc>
              <a:buFont typeface="Monotype Sorts" pitchFamily="2" charset="2"/>
              <a:buNone/>
            </a:pPr>
            <a:r>
              <a:rPr lang="en-US" altLang="zh-CN"/>
              <a:t>5.4.2.2  </a:t>
            </a:r>
            <a:r>
              <a:rPr lang="zh-CN" altLang="en-US"/>
              <a:t>登记日志文件</a:t>
            </a:r>
          </a:p>
          <a:p>
            <a:pPr>
              <a:lnSpc>
                <a:spcPct val="180000"/>
              </a:lnSpc>
              <a:buFont typeface="Monotype Sorts" pitchFamily="2" charset="2"/>
              <a:buNone/>
            </a:pPr>
            <a:r>
              <a:rPr lang="en-US" altLang="zh-CN"/>
              <a:t>5.4.2.3  </a:t>
            </a:r>
            <a:r>
              <a:rPr lang="zh-CN" altLang="en-US"/>
              <a:t>恢复策略</a:t>
            </a:r>
          </a:p>
        </p:txBody>
      </p:sp>
      <p:sp>
        <p:nvSpPr>
          <p:cNvPr id="4" name="矩形 3">
            <a:extLst>
              <a:ext uri="{FF2B5EF4-FFF2-40B4-BE49-F238E27FC236}">
                <a16:creationId xmlns:a16="http://schemas.microsoft.com/office/drawing/2014/main" id="{1EE7ABC5-CA76-4A63-B0FC-04739B71316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4D25EB2-4B29-4EB1-8851-9F28B910F24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E73566ED-43C6-46E1-8999-3D2E63D7653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667477355"/>
      </p:ext>
    </p:extLst>
  </p:cSld>
  <p:clrMapOvr>
    <a:masterClrMapping/>
  </p:clrMapOvr>
  <p:transition>
    <p:wipe/>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5A72E575-314F-488C-8C10-B37CF4AE2274}"/>
              </a:ext>
            </a:extLst>
          </p:cNvPr>
          <p:cNvSpPr>
            <a:spLocks noGrp="1" noChangeArrowheads="1"/>
          </p:cNvSpPr>
          <p:nvPr>
            <p:ph type="title"/>
          </p:nvPr>
        </p:nvSpPr>
        <p:spPr/>
        <p:txBody>
          <a:bodyPr/>
          <a:lstStyle/>
          <a:p>
            <a:r>
              <a:rPr lang="en-US" altLang="zh-CN"/>
              <a:t>5.4.2.1  </a:t>
            </a:r>
            <a:r>
              <a:rPr lang="zh-CN" altLang="en-US"/>
              <a:t>数据转储</a:t>
            </a:r>
          </a:p>
        </p:txBody>
      </p:sp>
      <p:sp>
        <p:nvSpPr>
          <p:cNvPr id="826371" name="Rectangle 3">
            <a:extLst>
              <a:ext uri="{FF2B5EF4-FFF2-40B4-BE49-F238E27FC236}">
                <a16:creationId xmlns:a16="http://schemas.microsoft.com/office/drawing/2014/main" id="{6E3F8BB8-23E0-431B-86A2-AD833398D1CA}"/>
              </a:ext>
            </a:extLst>
          </p:cNvPr>
          <p:cNvSpPr>
            <a:spLocks noGrp="1" noChangeArrowheads="1"/>
          </p:cNvSpPr>
          <p:nvPr>
            <p:ph type="body" idx="1"/>
          </p:nvPr>
        </p:nvSpPr>
        <p:spPr/>
        <p:txBody>
          <a:bodyPr/>
          <a:lstStyle/>
          <a:p>
            <a:pPr>
              <a:lnSpc>
                <a:spcPct val="140000"/>
              </a:lnSpc>
              <a:buFont typeface="Monotype Sorts" pitchFamily="2" charset="2"/>
              <a:buNone/>
            </a:pPr>
            <a:r>
              <a:rPr lang="zh-CN" altLang="en-US"/>
              <a:t>一、什么是转储</a:t>
            </a:r>
          </a:p>
          <a:p>
            <a:pPr>
              <a:lnSpc>
                <a:spcPct val="140000"/>
              </a:lnSpc>
              <a:buFont typeface="Monotype Sorts" pitchFamily="2" charset="2"/>
              <a:buNone/>
            </a:pPr>
            <a:r>
              <a:rPr lang="zh-CN" altLang="en-US"/>
              <a:t>二、转储的用途</a:t>
            </a:r>
          </a:p>
          <a:p>
            <a:pPr>
              <a:lnSpc>
                <a:spcPct val="140000"/>
              </a:lnSpc>
              <a:buFont typeface="Monotype Sorts" pitchFamily="2" charset="2"/>
              <a:buNone/>
            </a:pPr>
            <a:r>
              <a:rPr lang="zh-CN" altLang="en-US"/>
              <a:t>三、转储方法</a:t>
            </a:r>
          </a:p>
        </p:txBody>
      </p:sp>
      <p:sp>
        <p:nvSpPr>
          <p:cNvPr id="4" name="矩形 3">
            <a:extLst>
              <a:ext uri="{FF2B5EF4-FFF2-40B4-BE49-F238E27FC236}">
                <a16:creationId xmlns:a16="http://schemas.microsoft.com/office/drawing/2014/main" id="{88CE091A-9E4D-4D5A-8948-041D97FEF31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2EC6689-76DD-4AD0-8AAF-A09661DF83F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3B1FE07E-2F34-4789-BF77-23B31E88632A}"/>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494193226"/>
      </p:ext>
    </p:extLst>
  </p:cSld>
  <p:clrMapOvr>
    <a:masterClrMapping/>
  </p:clrMapOvr>
  <p:transition>
    <p:wipe/>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a:extLst>
              <a:ext uri="{FF2B5EF4-FFF2-40B4-BE49-F238E27FC236}">
                <a16:creationId xmlns:a16="http://schemas.microsoft.com/office/drawing/2014/main" id="{DB831B5A-4765-4DF4-8052-EBE8F63DA721}"/>
              </a:ext>
            </a:extLst>
          </p:cNvPr>
          <p:cNvSpPr>
            <a:spLocks noGrp="1" noChangeArrowheads="1"/>
          </p:cNvSpPr>
          <p:nvPr>
            <p:ph type="title"/>
          </p:nvPr>
        </p:nvSpPr>
        <p:spPr/>
        <p:txBody>
          <a:bodyPr/>
          <a:lstStyle/>
          <a:p>
            <a:r>
              <a:rPr lang="zh-CN" altLang="en-US"/>
              <a:t>一、什么是转储</a:t>
            </a:r>
          </a:p>
        </p:txBody>
      </p:sp>
      <p:sp>
        <p:nvSpPr>
          <p:cNvPr id="827395" name="Rectangle 3">
            <a:extLst>
              <a:ext uri="{FF2B5EF4-FFF2-40B4-BE49-F238E27FC236}">
                <a16:creationId xmlns:a16="http://schemas.microsoft.com/office/drawing/2014/main" id="{E16940AF-A6E0-4F79-A3BD-1A3E29A3CF67}"/>
              </a:ext>
            </a:extLst>
          </p:cNvPr>
          <p:cNvSpPr>
            <a:spLocks noGrp="1" noChangeArrowheads="1"/>
          </p:cNvSpPr>
          <p:nvPr>
            <p:ph type="body" idx="1"/>
          </p:nvPr>
        </p:nvSpPr>
        <p:spPr/>
        <p:txBody>
          <a:bodyPr/>
          <a:lstStyle/>
          <a:p>
            <a:r>
              <a:rPr lang="zh-CN" altLang="en-US" sz="2800"/>
              <a:t>转储是指</a:t>
            </a:r>
            <a:r>
              <a:rPr lang="en-US" altLang="zh-CN" sz="2800"/>
              <a:t>DBA</a:t>
            </a:r>
            <a:r>
              <a:rPr lang="zh-CN" altLang="en-US" sz="2800"/>
              <a:t>将整个数据库复制到磁带或另一个磁盘上保存起来的过程。</a:t>
            </a:r>
          </a:p>
          <a:p>
            <a:endParaRPr lang="zh-CN" altLang="en-US" sz="2800"/>
          </a:p>
          <a:p>
            <a:r>
              <a:rPr lang="zh-CN" altLang="en-US" sz="2800"/>
              <a:t>这些备用的数据文本称为</a:t>
            </a:r>
            <a:r>
              <a:rPr lang="zh-CN" altLang="en-US" sz="2800">
                <a:solidFill>
                  <a:schemeClr val="accent2"/>
                </a:solidFill>
              </a:rPr>
              <a:t>后备副本</a:t>
            </a:r>
            <a:r>
              <a:rPr lang="zh-CN" altLang="en-US" sz="2800"/>
              <a:t>或</a:t>
            </a:r>
            <a:r>
              <a:rPr lang="zh-CN" altLang="en-US" sz="2800">
                <a:solidFill>
                  <a:schemeClr val="accent2"/>
                </a:solidFill>
              </a:rPr>
              <a:t>后援副本</a:t>
            </a:r>
            <a:r>
              <a:rPr lang="zh-CN" altLang="en-US" sz="2800"/>
              <a:t>。</a:t>
            </a:r>
          </a:p>
        </p:txBody>
      </p:sp>
      <p:sp>
        <p:nvSpPr>
          <p:cNvPr id="4" name="矩形 3">
            <a:extLst>
              <a:ext uri="{FF2B5EF4-FFF2-40B4-BE49-F238E27FC236}">
                <a16:creationId xmlns:a16="http://schemas.microsoft.com/office/drawing/2014/main" id="{E28F3139-21E7-4CC0-9FAB-125191E391B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0557221-F483-46F5-AB40-4FA550C391F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E91162ED-83D8-440C-8863-4187449C94D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880080943"/>
      </p:ext>
    </p:extLst>
  </p:cSld>
  <p:clrMapOvr>
    <a:masterClrMapping/>
  </p:clrMapOvr>
  <p:transition>
    <p:wipe/>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a:extLst>
              <a:ext uri="{FF2B5EF4-FFF2-40B4-BE49-F238E27FC236}">
                <a16:creationId xmlns:a16="http://schemas.microsoft.com/office/drawing/2014/main" id="{F2C9A309-ADDF-4A85-B30A-AD55B90A5AC7}"/>
              </a:ext>
            </a:extLst>
          </p:cNvPr>
          <p:cNvSpPr>
            <a:spLocks noGrp="1" noChangeArrowheads="1"/>
          </p:cNvSpPr>
          <p:nvPr>
            <p:ph type="title"/>
          </p:nvPr>
        </p:nvSpPr>
        <p:spPr/>
        <p:txBody>
          <a:bodyPr/>
          <a:lstStyle/>
          <a:p>
            <a:r>
              <a:rPr lang="zh-CN" altLang="en-US"/>
              <a:t>二、转储的用途</a:t>
            </a:r>
          </a:p>
        </p:txBody>
      </p:sp>
      <p:sp>
        <p:nvSpPr>
          <p:cNvPr id="828419" name="Rectangle 3">
            <a:extLst>
              <a:ext uri="{FF2B5EF4-FFF2-40B4-BE49-F238E27FC236}">
                <a16:creationId xmlns:a16="http://schemas.microsoft.com/office/drawing/2014/main" id="{1FD0942D-E25F-4B89-88C9-4C5221C9D953}"/>
              </a:ext>
            </a:extLst>
          </p:cNvPr>
          <p:cNvSpPr>
            <a:spLocks noGrp="1" noChangeArrowheads="1"/>
          </p:cNvSpPr>
          <p:nvPr>
            <p:ph type="body" idx="1"/>
          </p:nvPr>
        </p:nvSpPr>
        <p:spPr>
          <a:xfrm>
            <a:off x="990600" y="1828800"/>
            <a:ext cx="7848600" cy="4114800"/>
          </a:xfrm>
        </p:spPr>
        <p:txBody>
          <a:bodyPr/>
          <a:lstStyle/>
          <a:p>
            <a:r>
              <a:rPr lang="zh-CN" altLang="en-US" sz="2800"/>
              <a:t>用途：供介质故障恢复时使用</a:t>
            </a:r>
          </a:p>
          <a:p>
            <a:pPr lvl="1"/>
            <a:r>
              <a:rPr lang="zh-CN" altLang="en-US"/>
              <a:t>一旦系统发生介质故障，数据库遭到破坏，可以将后备副本重新装入，把数据库恢复起来。</a:t>
            </a:r>
          </a:p>
          <a:p>
            <a:endParaRPr lang="zh-CN" altLang="en-US" sz="2800"/>
          </a:p>
          <a:p>
            <a:r>
              <a:rPr lang="zh-CN" altLang="en-US" sz="2800"/>
              <a:t>恢复的程度</a:t>
            </a:r>
          </a:p>
          <a:p>
            <a:pPr lvl="1"/>
            <a:r>
              <a:rPr lang="zh-CN" altLang="en-US"/>
              <a:t>重装后备副本只能将</a:t>
            </a:r>
            <a:r>
              <a:rPr lang="en-US" altLang="zh-CN"/>
              <a:t>DB</a:t>
            </a:r>
            <a:r>
              <a:rPr lang="zh-CN" altLang="en-US"/>
              <a:t>恢复到转储时的状态</a:t>
            </a:r>
          </a:p>
          <a:p>
            <a:pPr lvl="1"/>
            <a:r>
              <a:rPr lang="zh-CN" altLang="en-US"/>
              <a:t>要想恢复到故障发生时的状态，必须重新运行自转储以后的所有更新事务</a:t>
            </a:r>
          </a:p>
        </p:txBody>
      </p:sp>
      <p:sp>
        <p:nvSpPr>
          <p:cNvPr id="4" name="矩形 3">
            <a:extLst>
              <a:ext uri="{FF2B5EF4-FFF2-40B4-BE49-F238E27FC236}">
                <a16:creationId xmlns:a16="http://schemas.microsoft.com/office/drawing/2014/main" id="{36AF4B5B-CB93-489A-8A3F-2292AE4AD00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3C6A97F-3056-499E-A4DC-954B98C932D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BFEDBA39-518C-41FD-A0E4-85D70BF8D0E4}"/>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955077387"/>
      </p:ext>
    </p:extLst>
  </p:cSld>
  <p:clrMapOvr>
    <a:masterClrMapping/>
  </p:clrMapOvr>
  <p:transition>
    <p:wipe/>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a:extLst>
              <a:ext uri="{FF2B5EF4-FFF2-40B4-BE49-F238E27FC236}">
                <a16:creationId xmlns:a16="http://schemas.microsoft.com/office/drawing/2014/main" id="{44E0707D-EE98-422A-9EB0-49AF9F0D952F}"/>
              </a:ext>
            </a:extLst>
          </p:cNvPr>
          <p:cNvSpPr>
            <a:spLocks noGrp="1" noChangeArrowheads="1"/>
          </p:cNvSpPr>
          <p:nvPr>
            <p:ph type="title"/>
          </p:nvPr>
        </p:nvSpPr>
        <p:spPr/>
        <p:txBody>
          <a:bodyPr/>
          <a:lstStyle/>
          <a:p>
            <a:r>
              <a:rPr lang="zh-CN" altLang="en-US"/>
              <a:t>转储的用途（续）</a:t>
            </a:r>
          </a:p>
        </p:txBody>
      </p:sp>
      <p:sp>
        <p:nvSpPr>
          <p:cNvPr id="829443" name="Rectangle 3">
            <a:extLst>
              <a:ext uri="{FF2B5EF4-FFF2-40B4-BE49-F238E27FC236}">
                <a16:creationId xmlns:a16="http://schemas.microsoft.com/office/drawing/2014/main" id="{15481E19-4013-4181-8967-EBB6CA5C4671}"/>
              </a:ext>
            </a:extLst>
          </p:cNvPr>
          <p:cNvSpPr>
            <a:spLocks noGrp="1" noChangeArrowheads="1"/>
          </p:cNvSpPr>
          <p:nvPr>
            <p:ph type="body" idx="1"/>
          </p:nvPr>
        </p:nvSpPr>
        <p:spPr/>
        <p:txBody>
          <a:bodyPr/>
          <a:lstStyle/>
          <a:p>
            <a:pPr>
              <a:buFont typeface="Monotype Sorts" pitchFamily="2" charset="2"/>
              <a:buNone/>
            </a:pPr>
            <a:r>
              <a:rPr lang="zh-CN" altLang="en-US"/>
              <a:t>例：</a:t>
            </a:r>
          </a:p>
        </p:txBody>
      </p:sp>
      <p:sp>
        <p:nvSpPr>
          <p:cNvPr id="829444" name="Text Box 4">
            <a:extLst>
              <a:ext uri="{FF2B5EF4-FFF2-40B4-BE49-F238E27FC236}">
                <a16:creationId xmlns:a16="http://schemas.microsoft.com/office/drawing/2014/main" id="{343FB124-63CA-4649-8769-FF74BD2A2BA8}"/>
              </a:ext>
            </a:extLst>
          </p:cNvPr>
          <p:cNvSpPr txBox="1">
            <a:spLocks noChangeArrowheads="1"/>
          </p:cNvSpPr>
          <p:nvPr/>
        </p:nvSpPr>
        <p:spPr bwMode="auto">
          <a:xfrm>
            <a:off x="1143000" y="2514600"/>
            <a:ext cx="7467600" cy="3657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60000"/>
              </a:lnSpc>
            </a:pPr>
            <a:r>
              <a:rPr lang="en-US" altLang="zh-CN" sz="1000">
                <a:latin typeface="宋体" panose="02010600030101010101" pitchFamily="2" charset="-122"/>
              </a:rPr>
              <a:t>                                                     			 </a:t>
            </a:r>
            <a:r>
              <a:rPr lang="zh-CN" altLang="en-US" sz="2000">
                <a:solidFill>
                  <a:srgbClr val="FF0000"/>
                </a:solidFill>
                <a:latin typeface="宋体" panose="02010600030101010101" pitchFamily="2" charset="-122"/>
              </a:rPr>
              <a:t>故障发生点</a:t>
            </a:r>
          </a:p>
          <a:p>
            <a:pPr algn="just">
              <a:lnSpc>
                <a:spcPct val="160000"/>
              </a:lnSpc>
            </a:pPr>
            <a:r>
              <a:rPr lang="zh-CN" altLang="en-US" sz="1600">
                <a:latin typeface="宋体" panose="02010600030101010101" pitchFamily="2" charset="-122"/>
              </a:rPr>
              <a:t>                      </a:t>
            </a:r>
            <a:r>
              <a:rPr lang="zh-CN" altLang="en-US" sz="2000">
                <a:latin typeface="宋体" panose="02010600030101010101" pitchFamily="2" charset="-122"/>
              </a:rPr>
              <a:t>转储</a:t>
            </a:r>
            <a:r>
              <a:rPr lang="zh-CN" altLang="en-US" sz="1600">
                <a:latin typeface="宋体" panose="02010600030101010101" pitchFamily="2" charset="-122"/>
              </a:rPr>
              <a:t>          </a:t>
            </a:r>
            <a:r>
              <a:rPr lang="zh-CN" altLang="en-US" sz="2000">
                <a:latin typeface="宋体" panose="02010600030101010101" pitchFamily="2" charset="-122"/>
              </a:rPr>
              <a:t>运行事务</a:t>
            </a:r>
            <a:r>
              <a:rPr lang="zh-CN" altLang="en-US">
                <a:latin typeface="宋体" panose="02010600030101010101" pitchFamily="2" charset="-122"/>
              </a:rPr>
              <a:t>              ↓</a:t>
            </a:r>
          </a:p>
          <a:p>
            <a:pPr algn="just">
              <a:lnSpc>
                <a:spcPct val="160000"/>
              </a:lnSpc>
            </a:pPr>
            <a:r>
              <a:rPr lang="zh-CN" altLang="en-US" sz="2000">
                <a:latin typeface="宋体" panose="02010600030101010101" pitchFamily="2" charset="-122"/>
              </a:rPr>
              <a:t>正常运行</a:t>
            </a:r>
            <a:r>
              <a:rPr lang="zh-CN" altLang="en-US">
                <a:latin typeface="宋体" panose="02010600030101010101" pitchFamily="2" charset="-122"/>
              </a:rPr>
              <a:t>     ─┼───────┼─────────────</a:t>
            </a:r>
          </a:p>
          <a:p>
            <a:pPr algn="just">
              <a:lnSpc>
                <a:spcPct val="160000"/>
              </a:lnSpc>
            </a:pPr>
            <a:r>
              <a:rPr lang="zh-CN" altLang="en-US">
                <a:latin typeface="宋体" panose="02010600030101010101" pitchFamily="2" charset="-122"/>
              </a:rPr>
              <a:t>               </a:t>
            </a:r>
            <a:r>
              <a:rPr lang="en-US" altLang="zh-CN">
                <a:latin typeface="宋体" panose="02010600030101010101" pitchFamily="2" charset="-122"/>
              </a:rPr>
              <a:t>Ta        </a:t>
            </a:r>
            <a:r>
              <a:rPr lang="zh-CN" altLang="en-US">
                <a:latin typeface="宋体" panose="02010600030101010101" pitchFamily="2" charset="-122"/>
              </a:rPr>
              <a:t>　　　</a:t>
            </a:r>
            <a:r>
              <a:rPr lang="en-US" altLang="zh-CN">
                <a:latin typeface="宋体" panose="02010600030101010101" pitchFamily="2" charset="-122"/>
              </a:rPr>
              <a:t>Tb        </a:t>
            </a:r>
            <a:r>
              <a:rPr lang="en-US" altLang="zh-CN" sz="2000">
                <a:latin typeface="宋体" panose="02010600030101010101" pitchFamily="2" charset="-122"/>
              </a:rPr>
              <a:t>               Tf</a:t>
            </a:r>
          </a:p>
          <a:p>
            <a:pPr algn="just">
              <a:lnSpc>
                <a:spcPct val="160000"/>
              </a:lnSpc>
            </a:pPr>
            <a:endParaRPr lang="en-US" altLang="zh-CN">
              <a:latin typeface="宋体" panose="02010600030101010101" pitchFamily="2" charset="-122"/>
            </a:endParaRPr>
          </a:p>
          <a:p>
            <a:pPr algn="just">
              <a:lnSpc>
                <a:spcPct val="160000"/>
              </a:lnSpc>
            </a:pPr>
            <a:r>
              <a:rPr lang="en-US" altLang="zh-CN">
                <a:latin typeface="宋体" panose="02010600030101010101" pitchFamily="2" charset="-122"/>
              </a:rPr>
              <a:t>                  </a:t>
            </a:r>
            <a:r>
              <a:rPr lang="zh-CN" altLang="en-US" sz="2000">
                <a:latin typeface="宋体" panose="02010600030101010101" pitchFamily="2" charset="-122"/>
              </a:rPr>
              <a:t>重装后备副本</a:t>
            </a:r>
            <a:r>
              <a:rPr lang="zh-CN" altLang="en-US">
                <a:latin typeface="宋体" panose="02010600030101010101" pitchFamily="2" charset="-122"/>
              </a:rPr>
              <a:t>     </a:t>
            </a:r>
            <a:r>
              <a:rPr lang="zh-CN" altLang="en-US" sz="2000">
                <a:latin typeface="宋体" panose="02010600030101010101" pitchFamily="2" charset="-122"/>
              </a:rPr>
              <a:t>重新运行事务</a:t>
            </a:r>
          </a:p>
          <a:p>
            <a:pPr algn="just">
              <a:lnSpc>
                <a:spcPct val="160000"/>
              </a:lnSpc>
            </a:pPr>
            <a:r>
              <a:rPr lang="zh-CN" altLang="en-US" sz="2000">
                <a:latin typeface="宋体" panose="02010600030101010101" pitchFamily="2" charset="-122"/>
              </a:rPr>
              <a:t>恢复</a:t>
            </a:r>
            <a:r>
              <a:rPr lang="zh-CN" altLang="en-US" sz="1600">
                <a:latin typeface="宋体" panose="02010600030101010101" pitchFamily="2" charset="-122"/>
              </a:rPr>
              <a:t> </a:t>
            </a:r>
            <a:r>
              <a:rPr lang="zh-CN" altLang="en-US">
                <a:latin typeface="宋体" panose="02010600030101010101" pitchFamily="2" charset="-122"/>
              </a:rPr>
              <a:t>          ────────┴－－－－－－－－－－－</a:t>
            </a:r>
            <a:r>
              <a:rPr lang="zh-CN" altLang="en-US" sz="2000">
                <a:latin typeface="宋体" panose="02010600030101010101" pitchFamily="2" charset="-122"/>
              </a:rPr>
              <a:t>－→</a:t>
            </a:r>
          </a:p>
          <a:p>
            <a:pPr algn="just"/>
            <a:endParaRPr lang="en-US" altLang="zh-CN"/>
          </a:p>
        </p:txBody>
      </p:sp>
      <p:sp>
        <p:nvSpPr>
          <p:cNvPr id="5" name="矩形 4">
            <a:extLst>
              <a:ext uri="{FF2B5EF4-FFF2-40B4-BE49-F238E27FC236}">
                <a16:creationId xmlns:a16="http://schemas.microsoft.com/office/drawing/2014/main" id="{26D62056-9336-44C0-BB19-20B91EA6E4F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87F1F04F-1FDB-430B-9BFF-995A0EF8511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8B13E0E1-AF1F-4695-B81F-18BD4792CA6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465453685"/>
      </p:ext>
    </p:extLst>
  </p:cSld>
  <p:clrMapOvr>
    <a:masterClrMapping/>
  </p:clrMapOvr>
  <p:transition>
    <p:wipe/>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a:extLst>
              <a:ext uri="{FF2B5EF4-FFF2-40B4-BE49-F238E27FC236}">
                <a16:creationId xmlns:a16="http://schemas.microsoft.com/office/drawing/2014/main" id="{14B8D611-84F9-418F-8D06-8FEBC85CC546}"/>
              </a:ext>
            </a:extLst>
          </p:cNvPr>
          <p:cNvSpPr>
            <a:spLocks noGrp="1" noChangeArrowheads="1"/>
          </p:cNvSpPr>
          <p:nvPr>
            <p:ph type="title"/>
          </p:nvPr>
        </p:nvSpPr>
        <p:spPr/>
        <p:txBody>
          <a:bodyPr/>
          <a:lstStyle/>
          <a:p>
            <a:r>
              <a:rPr lang="zh-CN" altLang="en-US"/>
              <a:t>三、转储方法</a:t>
            </a:r>
          </a:p>
        </p:txBody>
      </p:sp>
      <p:sp>
        <p:nvSpPr>
          <p:cNvPr id="830467" name="Rectangle 3">
            <a:extLst>
              <a:ext uri="{FF2B5EF4-FFF2-40B4-BE49-F238E27FC236}">
                <a16:creationId xmlns:a16="http://schemas.microsoft.com/office/drawing/2014/main" id="{0C47BE66-8F94-48F6-8109-641C8C83F8DB}"/>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t>1</a:t>
            </a:r>
            <a:r>
              <a:rPr lang="zh-CN" altLang="en-US"/>
              <a:t>．静态转储与动态转储</a:t>
            </a:r>
          </a:p>
          <a:p>
            <a:pPr>
              <a:lnSpc>
                <a:spcPct val="140000"/>
              </a:lnSpc>
              <a:buFont typeface="Monotype Sorts" pitchFamily="2" charset="2"/>
              <a:buNone/>
            </a:pPr>
            <a:r>
              <a:rPr lang="en-US" altLang="zh-CN"/>
              <a:t>2</a:t>
            </a:r>
            <a:r>
              <a:rPr lang="zh-CN" altLang="en-US"/>
              <a:t>．海量转储与增量转储</a:t>
            </a:r>
          </a:p>
          <a:p>
            <a:pPr>
              <a:lnSpc>
                <a:spcPct val="140000"/>
              </a:lnSpc>
              <a:buFont typeface="Monotype Sorts" pitchFamily="2" charset="2"/>
              <a:buNone/>
            </a:pPr>
            <a:r>
              <a:rPr lang="en-US" altLang="zh-CN"/>
              <a:t>3</a:t>
            </a:r>
            <a:r>
              <a:rPr lang="zh-CN" altLang="en-US"/>
              <a:t>．转储方法小结</a:t>
            </a:r>
          </a:p>
        </p:txBody>
      </p:sp>
      <p:sp>
        <p:nvSpPr>
          <p:cNvPr id="4" name="矩形 3">
            <a:extLst>
              <a:ext uri="{FF2B5EF4-FFF2-40B4-BE49-F238E27FC236}">
                <a16:creationId xmlns:a16="http://schemas.microsoft.com/office/drawing/2014/main" id="{EF03FD56-09E7-4199-BC6B-63E58E69CA1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A4D8307-2531-4CF4-875D-4B5322E4DBF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B8F2391A-6CBF-471B-B850-08E11608533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529758527"/>
      </p:ext>
    </p:extLst>
  </p:cSld>
  <p:clrMapOvr>
    <a:masterClrMapping/>
  </p:clrMapOvr>
  <p:transition>
    <p:wipe/>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a:extLst>
              <a:ext uri="{FF2B5EF4-FFF2-40B4-BE49-F238E27FC236}">
                <a16:creationId xmlns:a16="http://schemas.microsoft.com/office/drawing/2014/main" id="{A1BA5E6D-C4A1-4097-9906-3B12E9FAE190}"/>
              </a:ext>
            </a:extLst>
          </p:cNvPr>
          <p:cNvSpPr>
            <a:spLocks noGrp="1" noChangeArrowheads="1"/>
          </p:cNvSpPr>
          <p:nvPr>
            <p:ph type="title"/>
          </p:nvPr>
        </p:nvSpPr>
        <p:spPr/>
        <p:txBody>
          <a:bodyPr/>
          <a:lstStyle/>
          <a:p>
            <a:r>
              <a:rPr lang="en-US" altLang="zh-CN"/>
              <a:t>1</a:t>
            </a:r>
            <a:r>
              <a:rPr lang="zh-CN" altLang="en-US"/>
              <a:t>．静态转储与动态转储</a:t>
            </a:r>
          </a:p>
        </p:txBody>
      </p:sp>
      <p:sp>
        <p:nvSpPr>
          <p:cNvPr id="831491" name="Rectangle 3">
            <a:extLst>
              <a:ext uri="{FF2B5EF4-FFF2-40B4-BE49-F238E27FC236}">
                <a16:creationId xmlns:a16="http://schemas.microsoft.com/office/drawing/2014/main" id="{469B9860-4197-4A94-A92F-64AB7B7CBC82}"/>
              </a:ext>
            </a:extLst>
          </p:cNvPr>
          <p:cNvSpPr>
            <a:spLocks noGrp="1" noChangeArrowheads="1"/>
          </p:cNvSpPr>
          <p:nvPr>
            <p:ph type="body" idx="1"/>
          </p:nvPr>
        </p:nvSpPr>
        <p:spPr/>
        <p:txBody>
          <a:bodyPr/>
          <a:lstStyle/>
          <a:p>
            <a:pPr>
              <a:lnSpc>
                <a:spcPct val="90000"/>
              </a:lnSpc>
            </a:pPr>
            <a:r>
              <a:rPr lang="zh-CN" altLang="en-US" sz="3600"/>
              <a:t>静态转储</a:t>
            </a:r>
          </a:p>
          <a:p>
            <a:pPr lvl="1">
              <a:lnSpc>
                <a:spcPct val="90000"/>
              </a:lnSpc>
            </a:pPr>
            <a:r>
              <a:rPr lang="zh-CN" altLang="en-US"/>
              <a:t>静态转储是在系统中无运行事务时进行的转储操作</a:t>
            </a:r>
          </a:p>
          <a:p>
            <a:pPr lvl="2">
              <a:lnSpc>
                <a:spcPct val="90000"/>
              </a:lnSpc>
            </a:pPr>
            <a:r>
              <a:rPr lang="zh-CN" altLang="en-US" sz="2800"/>
              <a:t>转储操作开始的时刻，数据库处于一致性状态</a:t>
            </a:r>
          </a:p>
          <a:p>
            <a:pPr lvl="2">
              <a:lnSpc>
                <a:spcPct val="90000"/>
              </a:lnSpc>
            </a:pPr>
            <a:r>
              <a:rPr lang="zh-CN" altLang="en-US" sz="2800"/>
              <a:t>转储期间不允许（或不存在）对数据库的任何存取、修改活动</a:t>
            </a:r>
          </a:p>
          <a:p>
            <a:pPr lvl="2">
              <a:lnSpc>
                <a:spcPct val="90000"/>
              </a:lnSpc>
            </a:pPr>
            <a:endParaRPr lang="zh-CN" altLang="en-US"/>
          </a:p>
          <a:p>
            <a:pPr lvl="1">
              <a:lnSpc>
                <a:spcPct val="90000"/>
              </a:lnSpc>
            </a:pPr>
            <a:r>
              <a:rPr lang="zh-CN" altLang="en-US"/>
              <a:t>静态转储得到的一定是一个数据一致性的副本</a:t>
            </a:r>
          </a:p>
        </p:txBody>
      </p:sp>
      <p:sp>
        <p:nvSpPr>
          <p:cNvPr id="4" name="矩形 3">
            <a:extLst>
              <a:ext uri="{FF2B5EF4-FFF2-40B4-BE49-F238E27FC236}">
                <a16:creationId xmlns:a16="http://schemas.microsoft.com/office/drawing/2014/main" id="{F4D58400-3DC4-4C40-8498-5B6635B0B83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89775E1-E8CB-4301-AF92-BA2FDBAC84F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8346280-08B1-4607-B05D-AB492716371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64699415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7ED5DE32-6623-43AA-BFC3-F73E557FCEA4}"/>
              </a:ext>
            </a:extLst>
          </p:cNvPr>
          <p:cNvSpPr>
            <a:spLocks noGrp="1" noChangeArrowheads="1"/>
          </p:cNvSpPr>
          <p:nvPr>
            <p:ph type="title"/>
          </p:nvPr>
        </p:nvSpPr>
        <p:spPr/>
        <p:txBody>
          <a:bodyPr/>
          <a:lstStyle/>
          <a:p>
            <a:r>
              <a:rPr lang="zh-CN" altLang="en-US"/>
              <a:t>存取控制（续）</a:t>
            </a:r>
          </a:p>
        </p:txBody>
      </p:sp>
      <p:sp>
        <p:nvSpPr>
          <p:cNvPr id="494595" name="Rectangle 3">
            <a:extLst>
              <a:ext uri="{FF2B5EF4-FFF2-40B4-BE49-F238E27FC236}">
                <a16:creationId xmlns:a16="http://schemas.microsoft.com/office/drawing/2014/main" id="{CB971AE4-F021-4F00-ADF6-76F35A034AC1}"/>
              </a:ext>
            </a:extLst>
          </p:cNvPr>
          <p:cNvSpPr>
            <a:spLocks noGrp="1" noChangeArrowheads="1"/>
          </p:cNvSpPr>
          <p:nvPr>
            <p:ph type="body" idx="1"/>
          </p:nvPr>
        </p:nvSpPr>
        <p:spPr/>
        <p:txBody>
          <a:bodyPr/>
          <a:lstStyle/>
          <a:p>
            <a:pPr lvl="1">
              <a:lnSpc>
                <a:spcPct val="150000"/>
              </a:lnSpc>
            </a:pPr>
            <a:r>
              <a:rPr lang="zh-CN" altLang="en-US"/>
              <a:t>关系数据库中授权的数据对象粒度</a:t>
            </a:r>
            <a:endParaRPr lang="zh-CN" altLang="en-US" sz="3200"/>
          </a:p>
          <a:p>
            <a:pPr lvl="2"/>
            <a:r>
              <a:rPr lang="zh-CN" altLang="en-US" sz="2800"/>
              <a:t> 数据库</a:t>
            </a:r>
          </a:p>
          <a:p>
            <a:pPr lvl="2"/>
            <a:r>
              <a:rPr lang="zh-CN" altLang="en-US" sz="2800"/>
              <a:t> 表</a:t>
            </a:r>
          </a:p>
          <a:p>
            <a:pPr lvl="2"/>
            <a:r>
              <a:rPr lang="zh-CN" altLang="en-US" sz="2800"/>
              <a:t> 属性列</a:t>
            </a:r>
          </a:p>
          <a:p>
            <a:pPr lvl="2"/>
            <a:r>
              <a:rPr lang="zh-CN" altLang="en-US" sz="2800"/>
              <a:t> 行</a:t>
            </a:r>
          </a:p>
          <a:p>
            <a:pPr lvl="2"/>
            <a:endParaRPr lang="zh-CN" altLang="en-US" sz="2800"/>
          </a:p>
          <a:p>
            <a:pPr lvl="1"/>
            <a:r>
              <a:rPr lang="zh-CN" altLang="en-US"/>
              <a:t>能否提供与数据值有关的授权反映了授权子系统精巧程度</a:t>
            </a:r>
          </a:p>
          <a:p>
            <a:pPr lvl="2">
              <a:lnSpc>
                <a:spcPct val="120000"/>
              </a:lnSpc>
            </a:pPr>
            <a:endParaRPr lang="en-US" altLang="zh-CN" sz="2800"/>
          </a:p>
        </p:txBody>
      </p:sp>
      <p:sp>
        <p:nvSpPr>
          <p:cNvPr id="4" name="矩形 3">
            <a:extLst>
              <a:ext uri="{FF2B5EF4-FFF2-40B4-BE49-F238E27FC236}">
                <a16:creationId xmlns:a16="http://schemas.microsoft.com/office/drawing/2014/main" id="{688AADD7-C815-4801-AF1B-64285729E94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AF92812-2375-487E-9EE1-ADD6BF74C70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FE02267-840E-4F8D-9183-1820EAE4DAD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83852947"/>
      </p:ext>
    </p:extLst>
  </p:cSld>
  <p:clrMapOvr>
    <a:masterClrMapping/>
  </p:clrMapOvr>
  <p:transition>
    <p:wipe/>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EF203BD6-41AC-4BF4-AB9D-82F7FECACEB7}"/>
              </a:ext>
            </a:extLst>
          </p:cNvPr>
          <p:cNvSpPr>
            <a:spLocks noGrp="1" noChangeArrowheads="1"/>
          </p:cNvSpPr>
          <p:nvPr>
            <p:ph type="title"/>
          </p:nvPr>
        </p:nvSpPr>
        <p:spPr/>
        <p:txBody>
          <a:bodyPr/>
          <a:lstStyle/>
          <a:p>
            <a:r>
              <a:rPr lang="zh-CN" altLang="en-US"/>
              <a:t>静态转储与动态转储（续）</a:t>
            </a:r>
          </a:p>
        </p:txBody>
      </p:sp>
      <p:sp>
        <p:nvSpPr>
          <p:cNvPr id="832515" name="Rectangle 3">
            <a:extLst>
              <a:ext uri="{FF2B5EF4-FFF2-40B4-BE49-F238E27FC236}">
                <a16:creationId xmlns:a16="http://schemas.microsoft.com/office/drawing/2014/main" id="{E57B0BF2-CA65-4824-A336-068E259ED92A}"/>
              </a:ext>
            </a:extLst>
          </p:cNvPr>
          <p:cNvSpPr>
            <a:spLocks noGrp="1" noChangeArrowheads="1"/>
          </p:cNvSpPr>
          <p:nvPr>
            <p:ph type="body" idx="1"/>
          </p:nvPr>
        </p:nvSpPr>
        <p:spPr/>
        <p:txBody>
          <a:bodyPr/>
          <a:lstStyle/>
          <a:p>
            <a:pPr lvl="1"/>
            <a:r>
              <a:rPr lang="zh-CN" altLang="en-US"/>
              <a:t>静态转储的优点</a:t>
            </a:r>
          </a:p>
          <a:p>
            <a:pPr lvl="2"/>
            <a:r>
              <a:rPr lang="zh-CN" altLang="en-US" sz="2800"/>
              <a:t>实现简单</a:t>
            </a:r>
          </a:p>
          <a:p>
            <a:endParaRPr lang="zh-CN" altLang="en-US"/>
          </a:p>
          <a:p>
            <a:pPr lvl="1"/>
            <a:r>
              <a:rPr lang="zh-CN" altLang="en-US"/>
              <a:t>静态转储的缺点</a:t>
            </a:r>
          </a:p>
          <a:p>
            <a:pPr lvl="2"/>
            <a:r>
              <a:rPr lang="zh-CN" altLang="en-US" sz="2800"/>
              <a:t>降低了数据库的可用性</a:t>
            </a:r>
          </a:p>
          <a:p>
            <a:pPr lvl="3"/>
            <a:r>
              <a:rPr lang="zh-CN" altLang="en-US" sz="2800"/>
              <a:t>转储必须等待用户事务结束才能进行</a:t>
            </a:r>
          </a:p>
          <a:p>
            <a:pPr lvl="3"/>
            <a:r>
              <a:rPr lang="zh-CN" altLang="en-US" sz="2800"/>
              <a:t>新的事务必须等待转储结束才能执行</a:t>
            </a:r>
          </a:p>
        </p:txBody>
      </p:sp>
      <p:sp>
        <p:nvSpPr>
          <p:cNvPr id="4" name="矩形 3">
            <a:extLst>
              <a:ext uri="{FF2B5EF4-FFF2-40B4-BE49-F238E27FC236}">
                <a16:creationId xmlns:a16="http://schemas.microsoft.com/office/drawing/2014/main" id="{87228D25-5122-4BAD-A48A-D586C9A2C26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350B688-E942-4ED4-9AE9-70DBA27736D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73CC97C0-0FB7-4776-BC16-247B03E92E5F}"/>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132049040"/>
      </p:ext>
    </p:extLst>
  </p:cSld>
  <p:clrMapOvr>
    <a:masterClrMapping/>
  </p:clrMapOvr>
  <p:transition>
    <p:wipe/>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084EEDD3-4B52-4C44-8FE3-E947C272B34B}"/>
              </a:ext>
            </a:extLst>
          </p:cNvPr>
          <p:cNvSpPr>
            <a:spLocks noGrp="1" noChangeArrowheads="1"/>
          </p:cNvSpPr>
          <p:nvPr>
            <p:ph type="title"/>
          </p:nvPr>
        </p:nvSpPr>
        <p:spPr/>
        <p:txBody>
          <a:bodyPr/>
          <a:lstStyle/>
          <a:p>
            <a:r>
              <a:rPr lang="zh-CN" altLang="en-US"/>
              <a:t>静态转储与动态转储（续）</a:t>
            </a:r>
          </a:p>
        </p:txBody>
      </p:sp>
      <p:sp>
        <p:nvSpPr>
          <p:cNvPr id="833539" name="Rectangle 3">
            <a:extLst>
              <a:ext uri="{FF2B5EF4-FFF2-40B4-BE49-F238E27FC236}">
                <a16:creationId xmlns:a16="http://schemas.microsoft.com/office/drawing/2014/main" id="{838C5CBF-7520-46CC-B71E-3CA3DE1C1545}"/>
              </a:ext>
            </a:extLst>
          </p:cNvPr>
          <p:cNvSpPr>
            <a:spLocks noGrp="1" noChangeArrowheads="1"/>
          </p:cNvSpPr>
          <p:nvPr>
            <p:ph type="body" idx="1"/>
          </p:nvPr>
        </p:nvSpPr>
        <p:spPr/>
        <p:txBody>
          <a:bodyPr/>
          <a:lstStyle/>
          <a:p>
            <a:pPr lvl="1">
              <a:lnSpc>
                <a:spcPct val="110000"/>
              </a:lnSpc>
              <a:spcBef>
                <a:spcPct val="60000"/>
              </a:spcBef>
            </a:pPr>
            <a:r>
              <a:rPr lang="zh-CN" altLang="en-US"/>
              <a:t>利用静态转储得到的副本进行故障恢复</a:t>
            </a:r>
          </a:p>
          <a:p>
            <a:pPr lvl="2">
              <a:lnSpc>
                <a:spcPct val="150000"/>
              </a:lnSpc>
              <a:spcBef>
                <a:spcPct val="40000"/>
              </a:spcBef>
            </a:pPr>
            <a:r>
              <a:rPr lang="zh-CN" altLang="en-US" sz="2800"/>
              <a:t>只需要把静态转储得到的后备副本装入，就能把数据库恢复到转储时刻的正确状态</a:t>
            </a:r>
          </a:p>
        </p:txBody>
      </p:sp>
      <p:sp>
        <p:nvSpPr>
          <p:cNvPr id="4" name="矩形 3">
            <a:extLst>
              <a:ext uri="{FF2B5EF4-FFF2-40B4-BE49-F238E27FC236}">
                <a16:creationId xmlns:a16="http://schemas.microsoft.com/office/drawing/2014/main" id="{DA57350B-DAB6-4C58-BDD4-0CA3AB56E96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5AD2418-4071-4971-9421-4AABCC8068F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8C593FCA-B178-439A-8483-B55B28F57D9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4120690298"/>
      </p:ext>
    </p:extLst>
  </p:cSld>
  <p:clrMapOvr>
    <a:masterClrMapping/>
  </p:clrMapOvr>
  <p:transition>
    <p:wipe/>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a:extLst>
              <a:ext uri="{FF2B5EF4-FFF2-40B4-BE49-F238E27FC236}">
                <a16:creationId xmlns:a16="http://schemas.microsoft.com/office/drawing/2014/main" id="{72C42190-E821-4DA4-83C3-7361D9F8B9DF}"/>
              </a:ext>
            </a:extLst>
          </p:cNvPr>
          <p:cNvSpPr>
            <a:spLocks noGrp="1" noChangeArrowheads="1"/>
          </p:cNvSpPr>
          <p:nvPr>
            <p:ph type="title"/>
          </p:nvPr>
        </p:nvSpPr>
        <p:spPr/>
        <p:txBody>
          <a:bodyPr/>
          <a:lstStyle/>
          <a:p>
            <a:r>
              <a:rPr lang="zh-CN" altLang="en-US"/>
              <a:t>利用静态转储副本进行恢复</a:t>
            </a:r>
          </a:p>
        </p:txBody>
      </p:sp>
      <p:sp>
        <p:nvSpPr>
          <p:cNvPr id="834563" name="Rectangle 3">
            <a:extLst>
              <a:ext uri="{FF2B5EF4-FFF2-40B4-BE49-F238E27FC236}">
                <a16:creationId xmlns:a16="http://schemas.microsoft.com/office/drawing/2014/main" id="{A53032BD-6BF4-4850-A003-EF0DFC5473BD}"/>
              </a:ext>
            </a:extLst>
          </p:cNvPr>
          <p:cNvSpPr>
            <a:spLocks noGrp="1" noChangeArrowheads="1"/>
          </p:cNvSpPr>
          <p:nvPr>
            <p:ph type="body" idx="1"/>
          </p:nvPr>
        </p:nvSpPr>
        <p:spPr/>
        <p:txBody>
          <a:bodyPr/>
          <a:lstStyle/>
          <a:p>
            <a:pPr>
              <a:buFont typeface="Monotype Sorts" pitchFamily="2" charset="2"/>
              <a:buNone/>
            </a:pPr>
            <a:r>
              <a:rPr lang="en-US" altLang="zh-CN"/>
              <a:t> </a:t>
            </a:r>
          </a:p>
        </p:txBody>
      </p:sp>
      <p:sp>
        <p:nvSpPr>
          <p:cNvPr id="834564" name="Text Box 4">
            <a:extLst>
              <a:ext uri="{FF2B5EF4-FFF2-40B4-BE49-F238E27FC236}">
                <a16:creationId xmlns:a16="http://schemas.microsoft.com/office/drawing/2014/main" id="{AB170749-2171-468B-B698-A7D18CFD53C9}"/>
              </a:ext>
            </a:extLst>
          </p:cNvPr>
          <p:cNvSpPr txBox="1">
            <a:spLocks noChangeArrowheads="1"/>
          </p:cNvSpPr>
          <p:nvPr/>
        </p:nvSpPr>
        <p:spPr bwMode="auto">
          <a:xfrm>
            <a:off x="1143000" y="2133600"/>
            <a:ext cx="7467600" cy="3657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60000"/>
              </a:lnSpc>
            </a:pPr>
            <a:r>
              <a:rPr lang="en-US" altLang="zh-CN" sz="1000">
                <a:latin typeface="宋体" panose="02010600030101010101" pitchFamily="2" charset="-122"/>
              </a:rPr>
              <a:t>                                                     			 </a:t>
            </a:r>
            <a:r>
              <a:rPr lang="zh-CN" altLang="en-US" sz="2000">
                <a:solidFill>
                  <a:srgbClr val="FF0000"/>
                </a:solidFill>
                <a:latin typeface="宋体" panose="02010600030101010101" pitchFamily="2" charset="-122"/>
              </a:rPr>
              <a:t>故障发生点</a:t>
            </a:r>
          </a:p>
          <a:p>
            <a:pPr algn="just">
              <a:lnSpc>
                <a:spcPct val="160000"/>
              </a:lnSpc>
            </a:pPr>
            <a:r>
              <a:rPr kumimoji="1" lang="zh-CN" altLang="en-US" sz="2400"/>
              <a:t>                           </a:t>
            </a:r>
            <a:r>
              <a:rPr kumimoji="1" lang="zh-CN" altLang="en-US" sz="2000"/>
              <a:t>静态</a:t>
            </a:r>
            <a:r>
              <a:rPr lang="zh-CN" altLang="en-US" sz="2000">
                <a:latin typeface="宋体" panose="02010600030101010101" pitchFamily="2" charset="-122"/>
              </a:rPr>
              <a:t>转储</a:t>
            </a:r>
            <a:r>
              <a:rPr lang="zh-CN" altLang="en-US" sz="1600">
                <a:latin typeface="宋体" panose="02010600030101010101" pitchFamily="2" charset="-122"/>
              </a:rPr>
              <a:t>          </a:t>
            </a:r>
            <a:r>
              <a:rPr lang="zh-CN" altLang="en-US" sz="2000">
                <a:latin typeface="宋体" panose="02010600030101010101" pitchFamily="2" charset="-122"/>
              </a:rPr>
              <a:t>运行事务</a:t>
            </a:r>
            <a:r>
              <a:rPr lang="zh-CN" altLang="en-US">
                <a:latin typeface="宋体" panose="02010600030101010101" pitchFamily="2" charset="-122"/>
              </a:rPr>
              <a:t>              ↓</a:t>
            </a:r>
          </a:p>
          <a:p>
            <a:pPr algn="just">
              <a:lnSpc>
                <a:spcPct val="160000"/>
              </a:lnSpc>
            </a:pPr>
            <a:r>
              <a:rPr lang="zh-CN" altLang="en-US" sz="2000">
                <a:latin typeface="宋体" panose="02010600030101010101" pitchFamily="2" charset="-122"/>
              </a:rPr>
              <a:t>正常运行</a:t>
            </a:r>
            <a:r>
              <a:rPr lang="zh-CN" altLang="en-US">
                <a:latin typeface="宋体" panose="02010600030101010101" pitchFamily="2" charset="-122"/>
              </a:rPr>
              <a:t>     ─┼───────┼─────────────</a:t>
            </a:r>
          </a:p>
          <a:p>
            <a:pPr algn="just">
              <a:lnSpc>
                <a:spcPct val="160000"/>
              </a:lnSpc>
            </a:pPr>
            <a:r>
              <a:rPr lang="zh-CN" altLang="en-US">
                <a:latin typeface="宋体" panose="02010600030101010101" pitchFamily="2" charset="-122"/>
              </a:rPr>
              <a:t>               </a:t>
            </a:r>
            <a:r>
              <a:rPr lang="en-US" altLang="zh-CN">
                <a:latin typeface="宋体" panose="02010600030101010101" pitchFamily="2" charset="-122"/>
              </a:rPr>
              <a:t>Ta        </a:t>
            </a:r>
            <a:r>
              <a:rPr lang="zh-CN" altLang="en-US">
                <a:latin typeface="宋体" panose="02010600030101010101" pitchFamily="2" charset="-122"/>
              </a:rPr>
              <a:t>　　　</a:t>
            </a:r>
            <a:r>
              <a:rPr lang="en-US" altLang="zh-CN">
                <a:latin typeface="宋体" panose="02010600030101010101" pitchFamily="2" charset="-122"/>
              </a:rPr>
              <a:t>Tb        </a:t>
            </a:r>
            <a:r>
              <a:rPr lang="en-US" altLang="zh-CN" sz="2000">
                <a:latin typeface="宋体" panose="02010600030101010101" pitchFamily="2" charset="-122"/>
              </a:rPr>
              <a:t>               Tf</a:t>
            </a:r>
          </a:p>
          <a:p>
            <a:pPr algn="just">
              <a:lnSpc>
                <a:spcPct val="160000"/>
              </a:lnSpc>
            </a:pPr>
            <a:endParaRPr lang="en-US" altLang="zh-CN">
              <a:latin typeface="宋体" panose="02010600030101010101" pitchFamily="2" charset="-122"/>
            </a:endParaRPr>
          </a:p>
          <a:p>
            <a:pPr algn="just">
              <a:lnSpc>
                <a:spcPct val="160000"/>
              </a:lnSpc>
            </a:pPr>
            <a:r>
              <a:rPr lang="en-US" altLang="zh-CN">
                <a:latin typeface="宋体" panose="02010600030101010101" pitchFamily="2" charset="-122"/>
              </a:rPr>
              <a:t>                  </a:t>
            </a:r>
            <a:r>
              <a:rPr lang="zh-CN" altLang="en-US" sz="2000">
                <a:latin typeface="宋体" panose="02010600030101010101" pitchFamily="2" charset="-122"/>
              </a:rPr>
              <a:t>重装后备副本</a:t>
            </a:r>
            <a:r>
              <a:rPr lang="zh-CN" altLang="en-US">
                <a:latin typeface="宋体" panose="02010600030101010101" pitchFamily="2" charset="-122"/>
              </a:rPr>
              <a:t>  </a:t>
            </a:r>
            <a:endParaRPr lang="zh-CN" altLang="en-US" sz="2000">
              <a:latin typeface="宋体" panose="02010600030101010101" pitchFamily="2" charset="-122"/>
            </a:endParaRPr>
          </a:p>
          <a:p>
            <a:pPr algn="just">
              <a:lnSpc>
                <a:spcPct val="160000"/>
              </a:lnSpc>
            </a:pPr>
            <a:r>
              <a:rPr lang="zh-CN" altLang="en-US" sz="2000">
                <a:latin typeface="宋体" panose="02010600030101010101" pitchFamily="2" charset="-122"/>
              </a:rPr>
              <a:t>恢复</a:t>
            </a:r>
            <a:r>
              <a:rPr lang="zh-CN" altLang="en-US" sz="1600">
                <a:latin typeface="宋体" panose="02010600030101010101" pitchFamily="2" charset="-122"/>
              </a:rPr>
              <a:t> </a:t>
            </a:r>
            <a:r>
              <a:rPr lang="zh-CN" altLang="en-US">
                <a:latin typeface="宋体" panose="02010600030101010101" pitchFamily="2" charset="-122"/>
              </a:rPr>
              <a:t>          </a:t>
            </a:r>
            <a:r>
              <a:rPr kumimoji="1" lang="zh-CN" altLang="en-US" sz="2400"/>
              <a:t>━━━━━━┥</a:t>
            </a:r>
            <a:endParaRPr lang="zh-CN" altLang="en-US" sz="2000">
              <a:latin typeface="宋体" panose="02010600030101010101" pitchFamily="2" charset="-122"/>
            </a:endParaRPr>
          </a:p>
          <a:p>
            <a:pPr algn="just"/>
            <a:endParaRPr lang="en-US" altLang="zh-CN"/>
          </a:p>
        </p:txBody>
      </p:sp>
      <p:sp>
        <p:nvSpPr>
          <p:cNvPr id="5" name="矩形 4">
            <a:extLst>
              <a:ext uri="{FF2B5EF4-FFF2-40B4-BE49-F238E27FC236}">
                <a16:creationId xmlns:a16="http://schemas.microsoft.com/office/drawing/2014/main" id="{2D95C781-4796-4EB9-96F7-6BEB7FFF268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79F35F13-39E0-4D8B-A1A7-8A33028C96F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1E2BCC1D-8933-42F8-8C77-CC52EDD66D58}"/>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481804962"/>
      </p:ext>
    </p:extLst>
  </p:cSld>
  <p:clrMapOvr>
    <a:masterClrMapping/>
  </p:clrMapOvr>
  <p:transition>
    <p:wipe/>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7500A476-DA02-40A0-8FBE-8E04348DF941}"/>
              </a:ext>
            </a:extLst>
          </p:cNvPr>
          <p:cNvSpPr>
            <a:spLocks noGrp="1" noChangeArrowheads="1"/>
          </p:cNvSpPr>
          <p:nvPr>
            <p:ph type="title"/>
          </p:nvPr>
        </p:nvSpPr>
        <p:spPr/>
        <p:txBody>
          <a:bodyPr/>
          <a:lstStyle/>
          <a:p>
            <a:r>
              <a:rPr lang="zh-CN" altLang="en-US"/>
              <a:t>静态转储与动态转储（续）</a:t>
            </a:r>
          </a:p>
        </p:txBody>
      </p:sp>
      <p:sp>
        <p:nvSpPr>
          <p:cNvPr id="835587" name="Rectangle 3">
            <a:extLst>
              <a:ext uri="{FF2B5EF4-FFF2-40B4-BE49-F238E27FC236}">
                <a16:creationId xmlns:a16="http://schemas.microsoft.com/office/drawing/2014/main" id="{4B12C742-1D5F-429E-8975-A750534DEC2F}"/>
              </a:ext>
            </a:extLst>
          </p:cNvPr>
          <p:cNvSpPr>
            <a:spLocks noGrp="1" noChangeArrowheads="1"/>
          </p:cNvSpPr>
          <p:nvPr>
            <p:ph type="body" idx="1"/>
          </p:nvPr>
        </p:nvSpPr>
        <p:spPr/>
        <p:txBody>
          <a:bodyPr/>
          <a:lstStyle/>
          <a:p>
            <a:pPr>
              <a:lnSpc>
                <a:spcPct val="90000"/>
              </a:lnSpc>
            </a:pPr>
            <a:r>
              <a:rPr lang="zh-CN" altLang="en-US" sz="2800"/>
              <a:t>动态转储</a:t>
            </a:r>
          </a:p>
          <a:p>
            <a:pPr lvl="1">
              <a:lnSpc>
                <a:spcPct val="90000"/>
              </a:lnSpc>
            </a:pPr>
            <a:r>
              <a:rPr lang="zh-CN" altLang="en-US"/>
              <a:t>动态转储是指转储操作与用户事务并发进行，转储期间允许对数据库进行存取或修改。</a:t>
            </a:r>
          </a:p>
          <a:p>
            <a:pPr lvl="2">
              <a:lnSpc>
                <a:spcPct val="90000"/>
              </a:lnSpc>
            </a:pPr>
            <a:endParaRPr lang="zh-CN" altLang="en-US"/>
          </a:p>
          <a:p>
            <a:pPr lvl="1">
              <a:lnSpc>
                <a:spcPct val="90000"/>
              </a:lnSpc>
            </a:pPr>
            <a:r>
              <a:rPr lang="zh-CN" altLang="en-US"/>
              <a:t>动态转储的优点</a:t>
            </a:r>
          </a:p>
          <a:p>
            <a:pPr lvl="2">
              <a:lnSpc>
                <a:spcPct val="90000"/>
              </a:lnSpc>
            </a:pPr>
            <a:r>
              <a:rPr lang="zh-CN" altLang="en-US" sz="2800"/>
              <a:t>不用等待正在运行的用户事务结束</a:t>
            </a:r>
          </a:p>
          <a:p>
            <a:pPr lvl="2">
              <a:lnSpc>
                <a:spcPct val="90000"/>
              </a:lnSpc>
            </a:pPr>
            <a:r>
              <a:rPr lang="zh-CN" altLang="en-US" sz="2800"/>
              <a:t>不会影响新事务的运行</a:t>
            </a:r>
            <a:endParaRPr lang="zh-CN" altLang="en-US"/>
          </a:p>
          <a:p>
            <a:pPr lvl="2">
              <a:lnSpc>
                <a:spcPct val="90000"/>
              </a:lnSpc>
            </a:pPr>
            <a:endParaRPr lang="zh-CN" altLang="en-US"/>
          </a:p>
          <a:p>
            <a:pPr lvl="1">
              <a:lnSpc>
                <a:spcPct val="90000"/>
              </a:lnSpc>
            </a:pPr>
            <a:r>
              <a:rPr lang="zh-CN" altLang="en-US"/>
              <a:t>动态转储的缺点</a:t>
            </a:r>
          </a:p>
          <a:p>
            <a:pPr lvl="2">
              <a:lnSpc>
                <a:spcPct val="90000"/>
              </a:lnSpc>
            </a:pPr>
            <a:r>
              <a:rPr lang="zh-CN" altLang="en-US" sz="2800"/>
              <a:t>不能保证副本中的数据正确有效</a:t>
            </a:r>
          </a:p>
        </p:txBody>
      </p:sp>
      <p:sp>
        <p:nvSpPr>
          <p:cNvPr id="4" name="矩形 3">
            <a:extLst>
              <a:ext uri="{FF2B5EF4-FFF2-40B4-BE49-F238E27FC236}">
                <a16:creationId xmlns:a16="http://schemas.microsoft.com/office/drawing/2014/main" id="{440789EF-B1E8-48AC-9831-0C750F5FF53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A53E230-7240-46EF-B896-65CBD7960A4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6E43C072-5666-46DB-95D9-C64BE8AC1BF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181874771"/>
      </p:ext>
    </p:extLst>
  </p:cSld>
  <p:clrMapOvr>
    <a:masterClrMapping/>
  </p:clrMapOvr>
  <p:transition>
    <p:wipe/>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a:extLst>
              <a:ext uri="{FF2B5EF4-FFF2-40B4-BE49-F238E27FC236}">
                <a16:creationId xmlns:a16="http://schemas.microsoft.com/office/drawing/2014/main" id="{9EC89A13-3268-453F-B051-85E845D6F7A0}"/>
              </a:ext>
            </a:extLst>
          </p:cNvPr>
          <p:cNvSpPr>
            <a:spLocks noGrp="1" noChangeArrowheads="1"/>
          </p:cNvSpPr>
          <p:nvPr>
            <p:ph type="title"/>
          </p:nvPr>
        </p:nvSpPr>
        <p:spPr/>
        <p:txBody>
          <a:bodyPr/>
          <a:lstStyle/>
          <a:p>
            <a:r>
              <a:rPr lang="zh-CN" altLang="en-US"/>
              <a:t>静态转储与动态转储（续）</a:t>
            </a:r>
          </a:p>
        </p:txBody>
      </p:sp>
      <p:sp>
        <p:nvSpPr>
          <p:cNvPr id="836611" name="Rectangle 3">
            <a:extLst>
              <a:ext uri="{FF2B5EF4-FFF2-40B4-BE49-F238E27FC236}">
                <a16:creationId xmlns:a16="http://schemas.microsoft.com/office/drawing/2014/main" id="{3C5AF214-8E23-4796-82B7-F83938DB7705}"/>
              </a:ext>
            </a:extLst>
          </p:cNvPr>
          <p:cNvSpPr>
            <a:spLocks noGrp="1" noChangeArrowheads="1"/>
          </p:cNvSpPr>
          <p:nvPr>
            <p:ph type="body" idx="1"/>
          </p:nvPr>
        </p:nvSpPr>
        <p:spPr/>
        <p:txBody>
          <a:bodyPr/>
          <a:lstStyle/>
          <a:p>
            <a:pPr lvl="1">
              <a:lnSpc>
                <a:spcPct val="110000"/>
              </a:lnSpc>
              <a:spcBef>
                <a:spcPct val="60000"/>
              </a:spcBef>
            </a:pPr>
            <a:r>
              <a:rPr lang="zh-CN" altLang="en-US"/>
              <a:t>利用动态转储得到的副本进行故障恢复</a:t>
            </a:r>
          </a:p>
          <a:p>
            <a:pPr lvl="2">
              <a:lnSpc>
                <a:spcPct val="110000"/>
              </a:lnSpc>
              <a:spcBef>
                <a:spcPct val="60000"/>
              </a:spcBef>
            </a:pPr>
            <a:r>
              <a:rPr lang="zh-CN" altLang="en-US" sz="2800"/>
              <a:t>需要把动态转储期间各事务对数据库的修改活动登记下来，建立日志文件</a:t>
            </a:r>
          </a:p>
          <a:p>
            <a:pPr lvl="2">
              <a:lnSpc>
                <a:spcPct val="110000"/>
              </a:lnSpc>
              <a:spcBef>
                <a:spcPct val="60000"/>
              </a:spcBef>
            </a:pPr>
            <a:r>
              <a:rPr lang="zh-CN" altLang="en-US" sz="2800"/>
              <a:t>后备副本加上日志文件才能把数据库恢复到某一时刻的正确状态</a:t>
            </a:r>
          </a:p>
        </p:txBody>
      </p:sp>
      <p:sp>
        <p:nvSpPr>
          <p:cNvPr id="4" name="矩形 3">
            <a:extLst>
              <a:ext uri="{FF2B5EF4-FFF2-40B4-BE49-F238E27FC236}">
                <a16:creationId xmlns:a16="http://schemas.microsoft.com/office/drawing/2014/main" id="{84595329-4C00-4FE7-8C32-EA6C8590CCA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148BDED-D20B-42EA-9C80-551191ED80A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BB255836-46D7-4ADC-9FFC-8378A300F41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94379584"/>
      </p:ext>
    </p:extLst>
  </p:cSld>
  <p:clrMapOvr>
    <a:masterClrMapping/>
  </p:clrMapOvr>
  <p:transition>
    <p:wipe/>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a:extLst>
              <a:ext uri="{FF2B5EF4-FFF2-40B4-BE49-F238E27FC236}">
                <a16:creationId xmlns:a16="http://schemas.microsoft.com/office/drawing/2014/main" id="{92E62BD3-9F8E-4FC1-8687-26704AFA4213}"/>
              </a:ext>
            </a:extLst>
          </p:cNvPr>
          <p:cNvSpPr>
            <a:spLocks noGrp="1" noChangeArrowheads="1"/>
          </p:cNvSpPr>
          <p:nvPr>
            <p:ph type="title"/>
          </p:nvPr>
        </p:nvSpPr>
        <p:spPr/>
        <p:txBody>
          <a:bodyPr/>
          <a:lstStyle/>
          <a:p>
            <a:r>
              <a:rPr lang="zh-CN" altLang="en-US"/>
              <a:t>利用动态转储副本进行恢复</a:t>
            </a:r>
          </a:p>
        </p:txBody>
      </p:sp>
      <p:sp>
        <p:nvSpPr>
          <p:cNvPr id="837635" name="Rectangle 3">
            <a:extLst>
              <a:ext uri="{FF2B5EF4-FFF2-40B4-BE49-F238E27FC236}">
                <a16:creationId xmlns:a16="http://schemas.microsoft.com/office/drawing/2014/main" id="{7EF9B630-DF33-44F0-82BB-38D7ADB7DE1C}"/>
              </a:ext>
            </a:extLst>
          </p:cNvPr>
          <p:cNvSpPr>
            <a:spLocks noGrp="1" noChangeArrowheads="1"/>
          </p:cNvSpPr>
          <p:nvPr>
            <p:ph type="body" idx="1"/>
          </p:nvPr>
        </p:nvSpPr>
        <p:spPr/>
        <p:txBody>
          <a:bodyPr/>
          <a:lstStyle/>
          <a:p>
            <a:pPr>
              <a:buFont typeface="Monotype Sorts" pitchFamily="2" charset="2"/>
              <a:buNone/>
            </a:pPr>
            <a:r>
              <a:rPr lang="en-US" altLang="zh-CN"/>
              <a:t> </a:t>
            </a:r>
          </a:p>
        </p:txBody>
      </p:sp>
      <p:sp>
        <p:nvSpPr>
          <p:cNvPr id="837636" name="Text Box 4">
            <a:extLst>
              <a:ext uri="{FF2B5EF4-FFF2-40B4-BE49-F238E27FC236}">
                <a16:creationId xmlns:a16="http://schemas.microsoft.com/office/drawing/2014/main" id="{BC60F982-3436-4E4B-938A-CBF0AC16C5A3}"/>
              </a:ext>
            </a:extLst>
          </p:cNvPr>
          <p:cNvSpPr txBox="1">
            <a:spLocks noChangeArrowheads="1"/>
          </p:cNvSpPr>
          <p:nvPr/>
        </p:nvSpPr>
        <p:spPr bwMode="auto">
          <a:xfrm>
            <a:off x="1143000" y="1905000"/>
            <a:ext cx="7467600" cy="42672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60000"/>
              </a:lnSpc>
            </a:pPr>
            <a:r>
              <a:rPr lang="en-US" altLang="zh-CN">
                <a:latin typeface="宋体" panose="02010600030101010101" pitchFamily="2" charset="-122"/>
              </a:rPr>
              <a:t>                Ta        </a:t>
            </a:r>
            <a:r>
              <a:rPr lang="zh-CN" altLang="en-US">
                <a:latin typeface="宋体" panose="02010600030101010101" pitchFamily="2" charset="-122"/>
              </a:rPr>
              <a:t>　　　</a:t>
            </a:r>
            <a:r>
              <a:rPr lang="en-US" altLang="zh-CN">
                <a:latin typeface="宋体" panose="02010600030101010101" pitchFamily="2" charset="-122"/>
              </a:rPr>
              <a:t>Tb        </a:t>
            </a:r>
            <a:r>
              <a:rPr lang="en-US" altLang="zh-CN" sz="2000">
                <a:latin typeface="宋体" panose="02010600030101010101" pitchFamily="2" charset="-122"/>
              </a:rPr>
              <a:t>               Tf</a:t>
            </a:r>
            <a:endParaRPr lang="en-US" altLang="zh-CN" sz="2000">
              <a:solidFill>
                <a:srgbClr val="FF0000"/>
              </a:solidFill>
              <a:latin typeface="宋体" panose="02010600030101010101" pitchFamily="2" charset="-122"/>
            </a:endParaRPr>
          </a:p>
          <a:p>
            <a:pPr algn="ctr"/>
            <a:r>
              <a:rPr kumimoji="1" lang="en-US" altLang="zh-CN" sz="2400"/>
              <a:t>                           </a:t>
            </a:r>
            <a:r>
              <a:rPr kumimoji="1" lang="zh-CN" altLang="en-US" sz="2000"/>
              <a:t>动态</a:t>
            </a:r>
            <a:r>
              <a:rPr lang="zh-CN" altLang="en-US" sz="2000">
                <a:latin typeface="宋体" panose="02010600030101010101" pitchFamily="2" charset="-122"/>
              </a:rPr>
              <a:t>转储</a:t>
            </a:r>
            <a:r>
              <a:rPr lang="zh-CN" altLang="en-US" sz="1600">
                <a:latin typeface="宋体" panose="02010600030101010101" pitchFamily="2" charset="-122"/>
              </a:rPr>
              <a:t>          </a:t>
            </a:r>
            <a:r>
              <a:rPr lang="zh-CN" altLang="en-US" sz="2000">
                <a:latin typeface="宋体" panose="02010600030101010101" pitchFamily="2" charset="-122"/>
              </a:rPr>
              <a:t>运行事务</a:t>
            </a:r>
            <a:r>
              <a:rPr lang="zh-CN" altLang="en-US">
                <a:latin typeface="宋体" panose="02010600030101010101" pitchFamily="2" charset="-122"/>
              </a:rPr>
              <a:t>   </a:t>
            </a:r>
            <a:r>
              <a:rPr lang="zh-CN" altLang="en-US" sz="1000">
                <a:latin typeface="宋体" panose="02010600030101010101" pitchFamily="2" charset="-122"/>
              </a:rPr>
              <a:t>	        </a:t>
            </a:r>
            <a:r>
              <a:rPr lang="zh-CN" altLang="en-US" sz="2000">
                <a:solidFill>
                  <a:srgbClr val="FF0000"/>
                </a:solidFill>
                <a:latin typeface="宋体" panose="02010600030101010101" pitchFamily="2" charset="-122"/>
              </a:rPr>
              <a:t>故障发生点</a:t>
            </a:r>
            <a:endParaRPr lang="zh-CN" altLang="en-US">
              <a:latin typeface="宋体" panose="02010600030101010101" pitchFamily="2" charset="-122"/>
            </a:endParaRPr>
          </a:p>
          <a:p>
            <a:pPr algn="just"/>
            <a:r>
              <a:rPr lang="zh-CN" altLang="en-US" sz="2000">
                <a:latin typeface="宋体" panose="02010600030101010101" pitchFamily="2" charset="-122"/>
              </a:rPr>
              <a:t>正常运行</a:t>
            </a:r>
            <a:r>
              <a:rPr lang="zh-CN" altLang="en-US">
                <a:latin typeface="宋体" panose="02010600030101010101" pitchFamily="2" charset="-122"/>
              </a:rPr>
              <a:t>     ─┼───────┼─────────────</a:t>
            </a:r>
          </a:p>
          <a:p>
            <a:pPr algn="just"/>
            <a:endParaRPr lang="zh-CN" altLang="en-US">
              <a:latin typeface="宋体" panose="02010600030101010101" pitchFamily="2" charset="-122"/>
            </a:endParaRPr>
          </a:p>
          <a:p>
            <a:pPr algn="just"/>
            <a:r>
              <a:rPr lang="zh-CN" altLang="en-US" sz="2000">
                <a:latin typeface="宋体" panose="02010600030101010101" pitchFamily="2" charset="-122"/>
              </a:rPr>
              <a:t>                登记日志文件  登记新日志文件</a:t>
            </a:r>
            <a:endParaRPr lang="zh-CN" altLang="en-US">
              <a:latin typeface="宋体" panose="02010600030101010101" pitchFamily="2" charset="-122"/>
            </a:endParaRPr>
          </a:p>
          <a:p>
            <a:pPr algn="just"/>
            <a:r>
              <a:rPr lang="zh-CN" altLang="en-US">
                <a:latin typeface="宋体" panose="02010600030101010101" pitchFamily="2" charset="-122"/>
              </a:rPr>
              <a:t>              ─────────┼─────────────</a:t>
            </a:r>
            <a:endParaRPr lang="zh-CN" altLang="en-US" sz="2000">
              <a:latin typeface="宋体" panose="02010600030101010101" pitchFamily="2" charset="-122"/>
            </a:endParaRPr>
          </a:p>
          <a:p>
            <a:pPr algn="just"/>
            <a:r>
              <a:rPr lang="zh-CN" altLang="en-US" sz="2000">
                <a:latin typeface="宋体" panose="02010600030101010101" pitchFamily="2" charset="-122"/>
              </a:rPr>
              <a:t>                            </a:t>
            </a:r>
            <a:r>
              <a:rPr lang="zh-CN" altLang="en-US" sz="2500">
                <a:latin typeface="宋体" panose="02010600030101010101" pitchFamily="2" charset="-122"/>
              </a:rPr>
              <a:t> </a:t>
            </a:r>
            <a:r>
              <a:rPr lang="zh-CN" altLang="en-US" sz="2000">
                <a:latin typeface="宋体" panose="02010600030101010101" pitchFamily="2" charset="-122"/>
                <a:sym typeface="Symbol" panose="05050102010706020507" pitchFamily="18" charset="2"/>
              </a:rPr>
              <a:t></a:t>
            </a:r>
            <a:endParaRPr lang="zh-CN" altLang="en-US" sz="2000">
              <a:latin typeface="宋体" panose="02010600030101010101" pitchFamily="2" charset="-122"/>
            </a:endParaRPr>
          </a:p>
          <a:p>
            <a:pPr algn="just"/>
            <a:r>
              <a:rPr lang="zh-CN" altLang="en-US" sz="2000">
                <a:latin typeface="宋体" panose="02010600030101010101" pitchFamily="2" charset="-122"/>
              </a:rPr>
              <a:t>                        转储日志文件</a:t>
            </a:r>
          </a:p>
          <a:p>
            <a:pPr algn="just">
              <a:lnSpc>
                <a:spcPct val="160000"/>
              </a:lnSpc>
            </a:pPr>
            <a:endParaRPr lang="zh-CN" altLang="en-US">
              <a:latin typeface="宋体" panose="02010600030101010101" pitchFamily="2" charset="-122"/>
            </a:endParaRPr>
          </a:p>
          <a:p>
            <a:pPr algn="just"/>
            <a:r>
              <a:rPr lang="zh-CN" altLang="en-US">
                <a:latin typeface="宋体" panose="02010600030101010101" pitchFamily="2" charset="-122"/>
              </a:rPr>
              <a:t>               </a:t>
            </a:r>
            <a:r>
              <a:rPr lang="zh-CN" altLang="en-US" sz="2000">
                <a:latin typeface="宋体" panose="02010600030101010101" pitchFamily="2" charset="-122"/>
              </a:rPr>
              <a:t>重装后备副本，然后利用转储的日志文件恢复</a:t>
            </a:r>
          </a:p>
          <a:p>
            <a:pPr algn="just"/>
            <a:r>
              <a:rPr lang="zh-CN" altLang="en-US" sz="2000">
                <a:latin typeface="宋体" panose="02010600030101010101" pitchFamily="2" charset="-122"/>
              </a:rPr>
              <a:t>恢复到一</a:t>
            </a:r>
            <a:r>
              <a:rPr lang="zh-CN" altLang="en-US">
                <a:latin typeface="宋体" panose="02010600030101010101" pitchFamily="2" charset="-122"/>
              </a:rPr>
              <a:t>       </a:t>
            </a:r>
            <a:r>
              <a:rPr kumimoji="1" lang="zh-CN" altLang="en-US" sz="2400"/>
              <a:t>━━━━━━┥</a:t>
            </a:r>
            <a:endParaRPr lang="zh-CN" altLang="en-US" sz="2000">
              <a:latin typeface="宋体" panose="02010600030101010101" pitchFamily="2" charset="-122"/>
            </a:endParaRPr>
          </a:p>
          <a:p>
            <a:pPr algn="just"/>
            <a:r>
              <a:rPr lang="zh-CN" altLang="en-US" sz="2000">
                <a:latin typeface="宋体" panose="02010600030101010101" pitchFamily="2" charset="-122"/>
              </a:rPr>
              <a:t>致性状态</a:t>
            </a:r>
          </a:p>
        </p:txBody>
      </p:sp>
      <p:sp>
        <p:nvSpPr>
          <p:cNvPr id="5" name="矩形 4">
            <a:extLst>
              <a:ext uri="{FF2B5EF4-FFF2-40B4-BE49-F238E27FC236}">
                <a16:creationId xmlns:a16="http://schemas.microsoft.com/office/drawing/2014/main" id="{6E11EED6-98E8-4564-A7A2-F6F4E021AAD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88294553-F611-4350-9D50-7636DE64861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929C02D6-202F-45EB-BDC8-FC8DBBCFB52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171028554"/>
      </p:ext>
    </p:extLst>
  </p:cSld>
  <p:clrMapOvr>
    <a:masterClrMapping/>
  </p:clrMapOvr>
  <p:transition>
    <p:wipe/>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DA6F2D7E-4388-44C8-B2EE-C74E10E97FAD}"/>
              </a:ext>
            </a:extLst>
          </p:cNvPr>
          <p:cNvSpPr>
            <a:spLocks noGrp="1" noChangeArrowheads="1"/>
          </p:cNvSpPr>
          <p:nvPr>
            <p:ph type="title"/>
          </p:nvPr>
        </p:nvSpPr>
        <p:spPr/>
        <p:txBody>
          <a:bodyPr/>
          <a:lstStyle/>
          <a:p>
            <a:r>
              <a:rPr lang="en-US" altLang="zh-CN"/>
              <a:t>2</a:t>
            </a:r>
            <a:r>
              <a:rPr lang="zh-CN" altLang="en-US"/>
              <a:t>．海量转储与增量转储</a:t>
            </a:r>
          </a:p>
        </p:txBody>
      </p:sp>
      <p:sp>
        <p:nvSpPr>
          <p:cNvPr id="838659" name="Rectangle 3">
            <a:extLst>
              <a:ext uri="{FF2B5EF4-FFF2-40B4-BE49-F238E27FC236}">
                <a16:creationId xmlns:a16="http://schemas.microsoft.com/office/drawing/2014/main" id="{27F93D3B-F83B-448E-BBFB-066BF04EAD6C}"/>
              </a:ext>
            </a:extLst>
          </p:cNvPr>
          <p:cNvSpPr>
            <a:spLocks noGrp="1" noChangeArrowheads="1"/>
          </p:cNvSpPr>
          <p:nvPr>
            <p:ph type="body" idx="1"/>
          </p:nvPr>
        </p:nvSpPr>
        <p:spPr/>
        <p:txBody>
          <a:bodyPr/>
          <a:lstStyle/>
          <a:p>
            <a:pPr>
              <a:lnSpc>
                <a:spcPct val="90000"/>
              </a:lnSpc>
            </a:pPr>
            <a:r>
              <a:rPr lang="zh-CN" altLang="en-US" sz="2800"/>
              <a:t>海量转储</a:t>
            </a:r>
          </a:p>
          <a:p>
            <a:pPr lvl="1">
              <a:lnSpc>
                <a:spcPct val="90000"/>
              </a:lnSpc>
            </a:pPr>
            <a:r>
              <a:rPr lang="zh-CN" altLang="en-US"/>
              <a:t>每次转储全部数据库</a:t>
            </a:r>
          </a:p>
          <a:p>
            <a:pPr lvl="3">
              <a:lnSpc>
                <a:spcPct val="90000"/>
              </a:lnSpc>
            </a:pPr>
            <a:endParaRPr lang="zh-CN" altLang="en-US" sz="1800"/>
          </a:p>
          <a:p>
            <a:pPr>
              <a:lnSpc>
                <a:spcPct val="90000"/>
              </a:lnSpc>
            </a:pPr>
            <a:r>
              <a:rPr lang="zh-CN" altLang="en-US" sz="2800"/>
              <a:t>增量转储</a:t>
            </a:r>
          </a:p>
          <a:p>
            <a:pPr lvl="1">
              <a:lnSpc>
                <a:spcPct val="90000"/>
              </a:lnSpc>
            </a:pPr>
            <a:r>
              <a:rPr lang="zh-CN" altLang="en-US"/>
              <a:t>只转储上次转储后更新过的数据</a:t>
            </a:r>
          </a:p>
          <a:p>
            <a:pPr lvl="3">
              <a:lnSpc>
                <a:spcPct val="90000"/>
              </a:lnSpc>
            </a:pPr>
            <a:endParaRPr lang="zh-CN" altLang="en-US" sz="1800"/>
          </a:p>
          <a:p>
            <a:pPr>
              <a:lnSpc>
                <a:spcPct val="90000"/>
              </a:lnSpc>
            </a:pPr>
            <a:r>
              <a:rPr lang="zh-CN" altLang="en-US" sz="2800"/>
              <a:t>海量转储与增量转储比较</a:t>
            </a:r>
          </a:p>
          <a:p>
            <a:pPr lvl="1">
              <a:lnSpc>
                <a:spcPct val="90000"/>
              </a:lnSpc>
            </a:pPr>
            <a:r>
              <a:rPr lang="zh-CN" altLang="en-US"/>
              <a:t>从恢复角度看，使用海量转储得到的后备副本进行恢复往往更方便</a:t>
            </a:r>
          </a:p>
          <a:p>
            <a:pPr lvl="1">
              <a:lnSpc>
                <a:spcPct val="90000"/>
              </a:lnSpc>
            </a:pPr>
            <a:r>
              <a:rPr lang="zh-CN" altLang="en-US"/>
              <a:t>但如果数据库很大，事务处理又十分频繁，则增量转储方式更实用更有效</a:t>
            </a:r>
          </a:p>
        </p:txBody>
      </p:sp>
      <p:sp>
        <p:nvSpPr>
          <p:cNvPr id="4" name="矩形 3">
            <a:extLst>
              <a:ext uri="{FF2B5EF4-FFF2-40B4-BE49-F238E27FC236}">
                <a16:creationId xmlns:a16="http://schemas.microsoft.com/office/drawing/2014/main" id="{528C04FF-E803-44DB-A7ED-9595BA3D631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52A8F25-198B-4174-8388-31A62AA6B08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7F761BCE-8ABE-479B-B370-7D830BD613E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014787027"/>
      </p:ext>
    </p:extLst>
  </p:cSld>
  <p:clrMapOvr>
    <a:masterClrMapping/>
  </p:clrMapOvr>
  <p:transition>
    <p:wipe/>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a:extLst>
              <a:ext uri="{FF2B5EF4-FFF2-40B4-BE49-F238E27FC236}">
                <a16:creationId xmlns:a16="http://schemas.microsoft.com/office/drawing/2014/main" id="{F28D5005-1F5B-49D6-8652-01CCB5013CAD}"/>
              </a:ext>
            </a:extLst>
          </p:cNvPr>
          <p:cNvSpPr>
            <a:spLocks noGrp="1" noChangeArrowheads="1"/>
          </p:cNvSpPr>
          <p:nvPr>
            <p:ph type="title"/>
          </p:nvPr>
        </p:nvSpPr>
        <p:spPr/>
        <p:txBody>
          <a:bodyPr/>
          <a:lstStyle/>
          <a:p>
            <a:r>
              <a:rPr lang="en-US" altLang="zh-CN"/>
              <a:t>3</a:t>
            </a:r>
            <a:r>
              <a:rPr lang="zh-CN" altLang="en-US"/>
              <a:t>．转储方法小结</a:t>
            </a:r>
          </a:p>
        </p:txBody>
      </p:sp>
      <p:sp>
        <p:nvSpPr>
          <p:cNvPr id="839683" name="Rectangle 3">
            <a:extLst>
              <a:ext uri="{FF2B5EF4-FFF2-40B4-BE49-F238E27FC236}">
                <a16:creationId xmlns:a16="http://schemas.microsoft.com/office/drawing/2014/main" id="{C375751C-B852-4347-BC16-8898BEAB66E2}"/>
              </a:ext>
            </a:extLst>
          </p:cNvPr>
          <p:cNvSpPr>
            <a:spLocks noGrp="1" noChangeArrowheads="1"/>
          </p:cNvSpPr>
          <p:nvPr>
            <p:ph type="body" idx="1"/>
          </p:nvPr>
        </p:nvSpPr>
        <p:spPr/>
        <p:txBody>
          <a:bodyPr/>
          <a:lstStyle/>
          <a:p>
            <a:r>
              <a:rPr lang="zh-CN" altLang="en-US" sz="3600"/>
              <a:t>转储方法分类</a:t>
            </a:r>
            <a:endParaRPr lang="zh-CN" altLang="en-US"/>
          </a:p>
        </p:txBody>
      </p:sp>
      <p:grpSp>
        <p:nvGrpSpPr>
          <p:cNvPr id="839684" name="Group 4">
            <a:extLst>
              <a:ext uri="{FF2B5EF4-FFF2-40B4-BE49-F238E27FC236}">
                <a16:creationId xmlns:a16="http://schemas.microsoft.com/office/drawing/2014/main" id="{48822EAB-E271-433B-9999-C43155CF3F85}"/>
              </a:ext>
            </a:extLst>
          </p:cNvPr>
          <p:cNvGrpSpPr>
            <a:grpSpLocks/>
          </p:cNvGrpSpPr>
          <p:nvPr/>
        </p:nvGrpSpPr>
        <p:grpSpPr bwMode="auto">
          <a:xfrm>
            <a:off x="1600200" y="2895600"/>
            <a:ext cx="6781800" cy="2286000"/>
            <a:chOff x="-3" y="-3"/>
            <a:chExt cx="2282" cy="1734"/>
          </a:xfrm>
        </p:grpSpPr>
        <p:grpSp>
          <p:nvGrpSpPr>
            <p:cNvPr id="839685" name="Group 5">
              <a:extLst>
                <a:ext uri="{FF2B5EF4-FFF2-40B4-BE49-F238E27FC236}">
                  <a16:creationId xmlns:a16="http://schemas.microsoft.com/office/drawing/2014/main" id="{E3120ED4-7D7A-424C-93EC-BE13CC264E81}"/>
                </a:ext>
              </a:extLst>
            </p:cNvPr>
            <p:cNvGrpSpPr>
              <a:grpSpLocks/>
            </p:cNvGrpSpPr>
            <p:nvPr/>
          </p:nvGrpSpPr>
          <p:grpSpPr bwMode="auto">
            <a:xfrm>
              <a:off x="0" y="0"/>
              <a:ext cx="2276" cy="1728"/>
              <a:chOff x="0" y="0"/>
              <a:chExt cx="2276" cy="1728"/>
            </a:xfrm>
          </p:grpSpPr>
          <p:grpSp>
            <p:nvGrpSpPr>
              <p:cNvPr id="839686" name="Group 6">
                <a:extLst>
                  <a:ext uri="{FF2B5EF4-FFF2-40B4-BE49-F238E27FC236}">
                    <a16:creationId xmlns:a16="http://schemas.microsoft.com/office/drawing/2014/main" id="{EF9E1132-6E78-4454-A4AC-74E3A2722C40}"/>
                  </a:ext>
                </a:extLst>
              </p:cNvPr>
              <p:cNvGrpSpPr>
                <a:grpSpLocks/>
              </p:cNvGrpSpPr>
              <p:nvPr/>
            </p:nvGrpSpPr>
            <p:grpSpPr bwMode="auto">
              <a:xfrm>
                <a:off x="0" y="0"/>
                <a:ext cx="852" cy="768"/>
                <a:chOff x="0" y="0"/>
                <a:chExt cx="852" cy="768"/>
              </a:xfrm>
            </p:grpSpPr>
            <p:sp>
              <p:nvSpPr>
                <p:cNvPr id="839687" name="Rectangle 7">
                  <a:extLst>
                    <a:ext uri="{FF2B5EF4-FFF2-40B4-BE49-F238E27FC236}">
                      <a16:creationId xmlns:a16="http://schemas.microsoft.com/office/drawing/2014/main" id="{81D11ED8-8C76-4D84-BF0A-D62932D8748C}"/>
                    </a:ext>
                  </a:extLst>
                </p:cNvPr>
                <p:cNvSpPr>
                  <a:spLocks noChangeArrowheads="1"/>
                </p:cNvSpPr>
                <p:nvPr/>
              </p:nvSpPr>
              <p:spPr bwMode="auto">
                <a:xfrm>
                  <a:off x="43" y="0"/>
                  <a:ext cx="76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en-US" altLang="zh-CN" sz="1000" b="0"/>
                    <a:t> </a:t>
                  </a:r>
                </a:p>
                <a:p>
                  <a:pPr algn="ctr"/>
                  <a:endParaRPr kumimoji="1" lang="en-US" altLang="zh-CN" sz="2400" b="0"/>
                </a:p>
              </p:txBody>
            </p:sp>
            <p:sp>
              <p:nvSpPr>
                <p:cNvPr id="839688" name="Rectangle 8">
                  <a:extLst>
                    <a:ext uri="{FF2B5EF4-FFF2-40B4-BE49-F238E27FC236}">
                      <a16:creationId xmlns:a16="http://schemas.microsoft.com/office/drawing/2014/main" id="{C8FDDEE4-A99A-4827-946F-2F5814AACA31}"/>
                    </a:ext>
                  </a:extLst>
                </p:cNvPr>
                <p:cNvSpPr>
                  <a:spLocks noChangeArrowheads="1"/>
                </p:cNvSpPr>
                <p:nvPr/>
              </p:nvSpPr>
              <p:spPr bwMode="auto">
                <a:xfrm>
                  <a:off x="0" y="0"/>
                  <a:ext cx="85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689" name="Group 9">
                <a:extLst>
                  <a:ext uri="{FF2B5EF4-FFF2-40B4-BE49-F238E27FC236}">
                    <a16:creationId xmlns:a16="http://schemas.microsoft.com/office/drawing/2014/main" id="{CBFC31A3-62B6-4731-8B8E-B5FA68169125}"/>
                  </a:ext>
                </a:extLst>
              </p:cNvPr>
              <p:cNvGrpSpPr>
                <a:grpSpLocks/>
              </p:cNvGrpSpPr>
              <p:nvPr/>
            </p:nvGrpSpPr>
            <p:grpSpPr bwMode="auto">
              <a:xfrm>
                <a:off x="852" y="0"/>
                <a:ext cx="1424" cy="384"/>
                <a:chOff x="852" y="0"/>
                <a:chExt cx="1424" cy="384"/>
              </a:xfrm>
            </p:grpSpPr>
            <p:sp>
              <p:nvSpPr>
                <p:cNvPr id="839690" name="Rectangle 10">
                  <a:extLst>
                    <a:ext uri="{FF2B5EF4-FFF2-40B4-BE49-F238E27FC236}">
                      <a16:creationId xmlns:a16="http://schemas.microsoft.com/office/drawing/2014/main" id="{F3C6567A-A943-4252-9788-60857C8112DE}"/>
                    </a:ext>
                  </a:extLst>
                </p:cNvPr>
                <p:cNvSpPr>
                  <a:spLocks noChangeArrowheads="1"/>
                </p:cNvSpPr>
                <p:nvPr/>
              </p:nvSpPr>
              <p:spPr bwMode="auto">
                <a:xfrm>
                  <a:off x="895" y="0"/>
                  <a:ext cx="1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转储状态</a:t>
                  </a:r>
                  <a:endParaRPr kumimoji="1" lang="zh-CN" altLang="en-US" sz="2400" b="0"/>
                </a:p>
              </p:txBody>
            </p:sp>
            <p:sp>
              <p:nvSpPr>
                <p:cNvPr id="839691" name="Rectangle 11">
                  <a:extLst>
                    <a:ext uri="{FF2B5EF4-FFF2-40B4-BE49-F238E27FC236}">
                      <a16:creationId xmlns:a16="http://schemas.microsoft.com/office/drawing/2014/main" id="{42B990B2-C765-4220-BB38-445E4FF81187}"/>
                    </a:ext>
                  </a:extLst>
                </p:cNvPr>
                <p:cNvSpPr>
                  <a:spLocks noChangeArrowheads="1"/>
                </p:cNvSpPr>
                <p:nvPr/>
              </p:nvSpPr>
              <p:spPr bwMode="auto">
                <a:xfrm>
                  <a:off x="852" y="0"/>
                  <a:ext cx="1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692" name="Group 12">
                <a:extLst>
                  <a:ext uri="{FF2B5EF4-FFF2-40B4-BE49-F238E27FC236}">
                    <a16:creationId xmlns:a16="http://schemas.microsoft.com/office/drawing/2014/main" id="{D327317B-34FF-4240-815D-DB173CFDBBA5}"/>
                  </a:ext>
                </a:extLst>
              </p:cNvPr>
              <p:cNvGrpSpPr>
                <a:grpSpLocks/>
              </p:cNvGrpSpPr>
              <p:nvPr/>
            </p:nvGrpSpPr>
            <p:grpSpPr bwMode="auto">
              <a:xfrm>
                <a:off x="852" y="384"/>
                <a:ext cx="750" cy="384"/>
                <a:chOff x="852" y="384"/>
                <a:chExt cx="750" cy="384"/>
              </a:xfrm>
            </p:grpSpPr>
            <p:sp>
              <p:nvSpPr>
                <p:cNvPr id="839693" name="Rectangle 13">
                  <a:extLst>
                    <a:ext uri="{FF2B5EF4-FFF2-40B4-BE49-F238E27FC236}">
                      <a16:creationId xmlns:a16="http://schemas.microsoft.com/office/drawing/2014/main" id="{42A5C737-27FD-43FE-A6B4-5F687DF6EB4A}"/>
                    </a:ext>
                  </a:extLst>
                </p:cNvPr>
                <p:cNvSpPr>
                  <a:spLocks noChangeArrowheads="1"/>
                </p:cNvSpPr>
                <p:nvPr/>
              </p:nvSpPr>
              <p:spPr bwMode="auto">
                <a:xfrm>
                  <a:off x="895" y="384"/>
                  <a:ext cx="6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动态转储</a:t>
                  </a:r>
                  <a:endParaRPr kumimoji="1" lang="zh-CN" altLang="en-US" sz="2000" b="0"/>
                </a:p>
              </p:txBody>
            </p:sp>
            <p:sp>
              <p:nvSpPr>
                <p:cNvPr id="839694" name="Rectangle 14">
                  <a:extLst>
                    <a:ext uri="{FF2B5EF4-FFF2-40B4-BE49-F238E27FC236}">
                      <a16:creationId xmlns:a16="http://schemas.microsoft.com/office/drawing/2014/main" id="{E0565B3A-7987-4F6C-98DF-10585A17619F}"/>
                    </a:ext>
                  </a:extLst>
                </p:cNvPr>
                <p:cNvSpPr>
                  <a:spLocks noChangeArrowheads="1"/>
                </p:cNvSpPr>
                <p:nvPr/>
              </p:nvSpPr>
              <p:spPr bwMode="auto">
                <a:xfrm>
                  <a:off x="852" y="384"/>
                  <a:ext cx="7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695" name="Group 15">
                <a:extLst>
                  <a:ext uri="{FF2B5EF4-FFF2-40B4-BE49-F238E27FC236}">
                    <a16:creationId xmlns:a16="http://schemas.microsoft.com/office/drawing/2014/main" id="{D4600873-CC7B-4282-9F5C-496AED2B5C21}"/>
                  </a:ext>
                </a:extLst>
              </p:cNvPr>
              <p:cNvGrpSpPr>
                <a:grpSpLocks/>
              </p:cNvGrpSpPr>
              <p:nvPr/>
            </p:nvGrpSpPr>
            <p:grpSpPr bwMode="auto">
              <a:xfrm>
                <a:off x="1602" y="384"/>
                <a:ext cx="674" cy="384"/>
                <a:chOff x="1602" y="384"/>
                <a:chExt cx="674" cy="384"/>
              </a:xfrm>
            </p:grpSpPr>
            <p:sp>
              <p:nvSpPr>
                <p:cNvPr id="839696" name="Rectangle 16">
                  <a:extLst>
                    <a:ext uri="{FF2B5EF4-FFF2-40B4-BE49-F238E27FC236}">
                      <a16:creationId xmlns:a16="http://schemas.microsoft.com/office/drawing/2014/main" id="{9E728509-FAB5-46EB-B02B-59A17C6D6D4B}"/>
                    </a:ext>
                  </a:extLst>
                </p:cNvPr>
                <p:cNvSpPr>
                  <a:spLocks noChangeArrowheads="1"/>
                </p:cNvSpPr>
                <p:nvPr/>
              </p:nvSpPr>
              <p:spPr bwMode="auto">
                <a:xfrm>
                  <a:off x="1645" y="384"/>
                  <a:ext cx="5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静态转储</a:t>
                  </a:r>
                  <a:endParaRPr kumimoji="1" lang="zh-CN" altLang="en-US" sz="2400" b="0"/>
                </a:p>
              </p:txBody>
            </p:sp>
            <p:sp>
              <p:nvSpPr>
                <p:cNvPr id="839697" name="Rectangle 17">
                  <a:extLst>
                    <a:ext uri="{FF2B5EF4-FFF2-40B4-BE49-F238E27FC236}">
                      <a16:creationId xmlns:a16="http://schemas.microsoft.com/office/drawing/2014/main" id="{890332E0-590A-4EB1-B5EC-E6A4CA3D3E32}"/>
                    </a:ext>
                  </a:extLst>
                </p:cNvPr>
                <p:cNvSpPr>
                  <a:spLocks noChangeArrowheads="1"/>
                </p:cNvSpPr>
                <p:nvPr/>
              </p:nvSpPr>
              <p:spPr bwMode="auto">
                <a:xfrm>
                  <a:off x="1602" y="384"/>
                  <a:ext cx="6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698" name="Group 18">
                <a:extLst>
                  <a:ext uri="{FF2B5EF4-FFF2-40B4-BE49-F238E27FC236}">
                    <a16:creationId xmlns:a16="http://schemas.microsoft.com/office/drawing/2014/main" id="{3D10B987-70C6-46D6-B42D-9E1132C294A8}"/>
                  </a:ext>
                </a:extLst>
              </p:cNvPr>
              <p:cNvGrpSpPr>
                <a:grpSpLocks/>
              </p:cNvGrpSpPr>
              <p:nvPr/>
            </p:nvGrpSpPr>
            <p:grpSpPr bwMode="auto">
              <a:xfrm>
                <a:off x="0" y="768"/>
                <a:ext cx="338" cy="960"/>
                <a:chOff x="0" y="768"/>
                <a:chExt cx="338" cy="960"/>
              </a:xfrm>
            </p:grpSpPr>
            <p:sp>
              <p:nvSpPr>
                <p:cNvPr id="839699" name="Rectangle 19">
                  <a:extLst>
                    <a:ext uri="{FF2B5EF4-FFF2-40B4-BE49-F238E27FC236}">
                      <a16:creationId xmlns:a16="http://schemas.microsoft.com/office/drawing/2014/main" id="{18672FD6-4287-45AD-829A-3ADC3D8CE9BA}"/>
                    </a:ext>
                  </a:extLst>
                </p:cNvPr>
                <p:cNvSpPr>
                  <a:spLocks noChangeArrowheads="1"/>
                </p:cNvSpPr>
                <p:nvPr/>
              </p:nvSpPr>
              <p:spPr bwMode="auto">
                <a:xfrm>
                  <a:off x="43" y="768"/>
                  <a:ext cx="25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转储方式</a:t>
                  </a:r>
                  <a:endParaRPr kumimoji="1" lang="zh-CN" altLang="en-US" sz="2400" b="0"/>
                </a:p>
              </p:txBody>
            </p:sp>
            <p:sp>
              <p:nvSpPr>
                <p:cNvPr id="839700" name="Rectangle 20">
                  <a:extLst>
                    <a:ext uri="{FF2B5EF4-FFF2-40B4-BE49-F238E27FC236}">
                      <a16:creationId xmlns:a16="http://schemas.microsoft.com/office/drawing/2014/main" id="{CEA482E7-26B2-4FCB-A3D9-E8A75BEBB1FF}"/>
                    </a:ext>
                  </a:extLst>
                </p:cNvPr>
                <p:cNvSpPr>
                  <a:spLocks noChangeArrowheads="1"/>
                </p:cNvSpPr>
                <p:nvPr/>
              </p:nvSpPr>
              <p:spPr bwMode="auto">
                <a:xfrm>
                  <a:off x="0" y="768"/>
                  <a:ext cx="338"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701" name="Group 21">
                <a:extLst>
                  <a:ext uri="{FF2B5EF4-FFF2-40B4-BE49-F238E27FC236}">
                    <a16:creationId xmlns:a16="http://schemas.microsoft.com/office/drawing/2014/main" id="{852E77EA-99D9-4643-9BE6-CB1F41EC83A1}"/>
                  </a:ext>
                </a:extLst>
              </p:cNvPr>
              <p:cNvGrpSpPr>
                <a:grpSpLocks/>
              </p:cNvGrpSpPr>
              <p:nvPr/>
            </p:nvGrpSpPr>
            <p:grpSpPr bwMode="auto">
              <a:xfrm>
                <a:off x="338" y="768"/>
                <a:ext cx="514" cy="480"/>
                <a:chOff x="338" y="768"/>
                <a:chExt cx="514" cy="480"/>
              </a:xfrm>
            </p:grpSpPr>
            <p:sp>
              <p:nvSpPr>
                <p:cNvPr id="839702" name="Rectangle 22">
                  <a:extLst>
                    <a:ext uri="{FF2B5EF4-FFF2-40B4-BE49-F238E27FC236}">
                      <a16:creationId xmlns:a16="http://schemas.microsoft.com/office/drawing/2014/main" id="{CB7895B7-DE47-4A24-8EAA-44DF7A1E1195}"/>
                    </a:ext>
                  </a:extLst>
                </p:cNvPr>
                <p:cNvSpPr>
                  <a:spLocks noChangeArrowheads="1"/>
                </p:cNvSpPr>
                <p:nvPr/>
              </p:nvSpPr>
              <p:spPr bwMode="auto">
                <a:xfrm>
                  <a:off x="381" y="768"/>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海量转储</a:t>
                  </a:r>
                  <a:endParaRPr kumimoji="1" lang="zh-CN" altLang="en-US" sz="2000" b="0"/>
                </a:p>
                <a:p>
                  <a:pPr algn="ctr"/>
                  <a:endParaRPr kumimoji="1" lang="en-US" altLang="zh-CN" sz="2400" b="0"/>
                </a:p>
              </p:txBody>
            </p:sp>
            <p:sp>
              <p:nvSpPr>
                <p:cNvPr id="839703" name="Rectangle 23">
                  <a:extLst>
                    <a:ext uri="{FF2B5EF4-FFF2-40B4-BE49-F238E27FC236}">
                      <a16:creationId xmlns:a16="http://schemas.microsoft.com/office/drawing/2014/main" id="{77F7330B-00DF-4B7E-8536-87BD70F08590}"/>
                    </a:ext>
                  </a:extLst>
                </p:cNvPr>
                <p:cNvSpPr>
                  <a:spLocks noChangeArrowheads="1"/>
                </p:cNvSpPr>
                <p:nvPr/>
              </p:nvSpPr>
              <p:spPr bwMode="auto">
                <a:xfrm>
                  <a:off x="338" y="768"/>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704" name="Group 24">
                <a:extLst>
                  <a:ext uri="{FF2B5EF4-FFF2-40B4-BE49-F238E27FC236}">
                    <a16:creationId xmlns:a16="http://schemas.microsoft.com/office/drawing/2014/main" id="{75A110E0-21D3-4313-8C67-46B9E784BC79}"/>
                  </a:ext>
                </a:extLst>
              </p:cNvPr>
              <p:cNvGrpSpPr>
                <a:grpSpLocks/>
              </p:cNvGrpSpPr>
              <p:nvPr/>
            </p:nvGrpSpPr>
            <p:grpSpPr bwMode="auto">
              <a:xfrm>
                <a:off x="852" y="768"/>
                <a:ext cx="750" cy="480"/>
                <a:chOff x="852" y="768"/>
                <a:chExt cx="750" cy="480"/>
              </a:xfrm>
            </p:grpSpPr>
            <p:sp>
              <p:nvSpPr>
                <p:cNvPr id="839705" name="Rectangle 25">
                  <a:extLst>
                    <a:ext uri="{FF2B5EF4-FFF2-40B4-BE49-F238E27FC236}">
                      <a16:creationId xmlns:a16="http://schemas.microsoft.com/office/drawing/2014/main" id="{34F6A428-1780-4103-9918-49D0E0AB8D97}"/>
                    </a:ext>
                  </a:extLst>
                </p:cNvPr>
                <p:cNvSpPr>
                  <a:spLocks noChangeArrowheads="1"/>
                </p:cNvSpPr>
                <p:nvPr/>
              </p:nvSpPr>
              <p:spPr bwMode="auto">
                <a:xfrm>
                  <a:off x="895" y="768"/>
                  <a:ext cx="6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动态海量转储</a:t>
                  </a:r>
                  <a:endParaRPr kumimoji="1" lang="zh-CN" altLang="en-US" sz="2000" b="0"/>
                </a:p>
              </p:txBody>
            </p:sp>
            <p:sp>
              <p:nvSpPr>
                <p:cNvPr id="839706" name="Rectangle 26">
                  <a:extLst>
                    <a:ext uri="{FF2B5EF4-FFF2-40B4-BE49-F238E27FC236}">
                      <a16:creationId xmlns:a16="http://schemas.microsoft.com/office/drawing/2014/main" id="{175C99F5-3672-4C2C-B9B2-5A7429652744}"/>
                    </a:ext>
                  </a:extLst>
                </p:cNvPr>
                <p:cNvSpPr>
                  <a:spLocks noChangeArrowheads="1"/>
                </p:cNvSpPr>
                <p:nvPr/>
              </p:nvSpPr>
              <p:spPr bwMode="auto">
                <a:xfrm>
                  <a:off x="852" y="768"/>
                  <a:ext cx="75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707" name="Group 27">
                <a:extLst>
                  <a:ext uri="{FF2B5EF4-FFF2-40B4-BE49-F238E27FC236}">
                    <a16:creationId xmlns:a16="http://schemas.microsoft.com/office/drawing/2014/main" id="{449793B2-762F-4D4C-9DB5-29D557BB8E36}"/>
                  </a:ext>
                </a:extLst>
              </p:cNvPr>
              <p:cNvGrpSpPr>
                <a:grpSpLocks/>
              </p:cNvGrpSpPr>
              <p:nvPr/>
            </p:nvGrpSpPr>
            <p:grpSpPr bwMode="auto">
              <a:xfrm>
                <a:off x="1602" y="768"/>
                <a:ext cx="674" cy="480"/>
                <a:chOff x="1602" y="768"/>
                <a:chExt cx="674" cy="480"/>
              </a:xfrm>
            </p:grpSpPr>
            <p:sp>
              <p:nvSpPr>
                <p:cNvPr id="839708" name="Rectangle 28">
                  <a:extLst>
                    <a:ext uri="{FF2B5EF4-FFF2-40B4-BE49-F238E27FC236}">
                      <a16:creationId xmlns:a16="http://schemas.microsoft.com/office/drawing/2014/main" id="{DAF66DBF-5D61-4FA8-A8C8-2F48903A1C77}"/>
                    </a:ext>
                  </a:extLst>
                </p:cNvPr>
                <p:cNvSpPr>
                  <a:spLocks noChangeArrowheads="1"/>
                </p:cNvSpPr>
                <p:nvPr/>
              </p:nvSpPr>
              <p:spPr bwMode="auto">
                <a:xfrm>
                  <a:off x="1645" y="768"/>
                  <a:ext cx="5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静态海量转储</a:t>
                  </a:r>
                  <a:endParaRPr kumimoji="1" lang="zh-CN" altLang="en-US" sz="2000" b="0"/>
                </a:p>
              </p:txBody>
            </p:sp>
            <p:sp>
              <p:nvSpPr>
                <p:cNvPr id="839709" name="Rectangle 29">
                  <a:extLst>
                    <a:ext uri="{FF2B5EF4-FFF2-40B4-BE49-F238E27FC236}">
                      <a16:creationId xmlns:a16="http://schemas.microsoft.com/office/drawing/2014/main" id="{000DFE38-3F55-4108-843D-1A7C596154FB}"/>
                    </a:ext>
                  </a:extLst>
                </p:cNvPr>
                <p:cNvSpPr>
                  <a:spLocks noChangeArrowheads="1"/>
                </p:cNvSpPr>
                <p:nvPr/>
              </p:nvSpPr>
              <p:spPr bwMode="auto">
                <a:xfrm>
                  <a:off x="1602" y="768"/>
                  <a:ext cx="67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710" name="Group 30">
                <a:extLst>
                  <a:ext uri="{FF2B5EF4-FFF2-40B4-BE49-F238E27FC236}">
                    <a16:creationId xmlns:a16="http://schemas.microsoft.com/office/drawing/2014/main" id="{9C35B434-1A1F-4ED3-A4D7-15D0DA67F63F}"/>
                  </a:ext>
                </a:extLst>
              </p:cNvPr>
              <p:cNvGrpSpPr>
                <a:grpSpLocks/>
              </p:cNvGrpSpPr>
              <p:nvPr/>
            </p:nvGrpSpPr>
            <p:grpSpPr bwMode="auto">
              <a:xfrm>
                <a:off x="338" y="1248"/>
                <a:ext cx="514" cy="480"/>
                <a:chOff x="338" y="1248"/>
                <a:chExt cx="514" cy="480"/>
              </a:xfrm>
            </p:grpSpPr>
            <p:sp>
              <p:nvSpPr>
                <p:cNvPr id="839711" name="Rectangle 31">
                  <a:extLst>
                    <a:ext uri="{FF2B5EF4-FFF2-40B4-BE49-F238E27FC236}">
                      <a16:creationId xmlns:a16="http://schemas.microsoft.com/office/drawing/2014/main" id="{A3F319E9-4B6C-4824-9E02-66ED25BE3852}"/>
                    </a:ext>
                  </a:extLst>
                </p:cNvPr>
                <p:cNvSpPr>
                  <a:spLocks noChangeArrowheads="1"/>
                </p:cNvSpPr>
                <p:nvPr/>
              </p:nvSpPr>
              <p:spPr bwMode="auto">
                <a:xfrm>
                  <a:off x="381" y="1248"/>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增量转储</a:t>
                  </a:r>
                  <a:endParaRPr kumimoji="1" lang="zh-CN" altLang="en-US" sz="4400" b="0"/>
                </a:p>
              </p:txBody>
            </p:sp>
            <p:sp>
              <p:nvSpPr>
                <p:cNvPr id="839712" name="Rectangle 32">
                  <a:extLst>
                    <a:ext uri="{FF2B5EF4-FFF2-40B4-BE49-F238E27FC236}">
                      <a16:creationId xmlns:a16="http://schemas.microsoft.com/office/drawing/2014/main" id="{CE558357-56B4-46CB-A7F9-54C6499C3171}"/>
                    </a:ext>
                  </a:extLst>
                </p:cNvPr>
                <p:cNvSpPr>
                  <a:spLocks noChangeArrowheads="1"/>
                </p:cNvSpPr>
                <p:nvPr/>
              </p:nvSpPr>
              <p:spPr bwMode="auto">
                <a:xfrm>
                  <a:off x="338" y="1248"/>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713" name="Group 33">
                <a:extLst>
                  <a:ext uri="{FF2B5EF4-FFF2-40B4-BE49-F238E27FC236}">
                    <a16:creationId xmlns:a16="http://schemas.microsoft.com/office/drawing/2014/main" id="{7ECEC317-E644-4ABC-96C3-56E7D9533982}"/>
                  </a:ext>
                </a:extLst>
              </p:cNvPr>
              <p:cNvGrpSpPr>
                <a:grpSpLocks/>
              </p:cNvGrpSpPr>
              <p:nvPr/>
            </p:nvGrpSpPr>
            <p:grpSpPr bwMode="auto">
              <a:xfrm>
                <a:off x="852" y="1248"/>
                <a:ext cx="750" cy="480"/>
                <a:chOff x="852" y="1248"/>
                <a:chExt cx="750" cy="480"/>
              </a:xfrm>
            </p:grpSpPr>
            <p:sp>
              <p:nvSpPr>
                <p:cNvPr id="839714" name="Rectangle 34">
                  <a:extLst>
                    <a:ext uri="{FF2B5EF4-FFF2-40B4-BE49-F238E27FC236}">
                      <a16:creationId xmlns:a16="http://schemas.microsoft.com/office/drawing/2014/main" id="{11797CEF-B221-4F82-A562-DFE1B4E4BD96}"/>
                    </a:ext>
                  </a:extLst>
                </p:cNvPr>
                <p:cNvSpPr>
                  <a:spLocks noChangeArrowheads="1"/>
                </p:cNvSpPr>
                <p:nvPr/>
              </p:nvSpPr>
              <p:spPr bwMode="auto">
                <a:xfrm>
                  <a:off x="895" y="1248"/>
                  <a:ext cx="6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动态增量转储</a:t>
                  </a:r>
                  <a:endParaRPr kumimoji="1" lang="zh-CN" altLang="en-US" sz="2000" b="0"/>
                </a:p>
              </p:txBody>
            </p:sp>
            <p:sp>
              <p:nvSpPr>
                <p:cNvPr id="839715" name="Rectangle 35">
                  <a:extLst>
                    <a:ext uri="{FF2B5EF4-FFF2-40B4-BE49-F238E27FC236}">
                      <a16:creationId xmlns:a16="http://schemas.microsoft.com/office/drawing/2014/main" id="{C8E52C09-FF84-42BE-97BF-906A40E70FEE}"/>
                    </a:ext>
                  </a:extLst>
                </p:cNvPr>
                <p:cNvSpPr>
                  <a:spLocks noChangeArrowheads="1"/>
                </p:cNvSpPr>
                <p:nvPr/>
              </p:nvSpPr>
              <p:spPr bwMode="auto">
                <a:xfrm>
                  <a:off x="852" y="1248"/>
                  <a:ext cx="75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39716" name="Group 36">
                <a:extLst>
                  <a:ext uri="{FF2B5EF4-FFF2-40B4-BE49-F238E27FC236}">
                    <a16:creationId xmlns:a16="http://schemas.microsoft.com/office/drawing/2014/main" id="{3A2298E4-F9BF-45FF-814A-B02DA271881A}"/>
                  </a:ext>
                </a:extLst>
              </p:cNvPr>
              <p:cNvGrpSpPr>
                <a:grpSpLocks/>
              </p:cNvGrpSpPr>
              <p:nvPr/>
            </p:nvGrpSpPr>
            <p:grpSpPr bwMode="auto">
              <a:xfrm>
                <a:off x="1602" y="1248"/>
                <a:ext cx="674" cy="480"/>
                <a:chOff x="1602" y="1248"/>
                <a:chExt cx="674" cy="480"/>
              </a:xfrm>
            </p:grpSpPr>
            <p:sp>
              <p:nvSpPr>
                <p:cNvPr id="839717" name="Rectangle 37">
                  <a:extLst>
                    <a:ext uri="{FF2B5EF4-FFF2-40B4-BE49-F238E27FC236}">
                      <a16:creationId xmlns:a16="http://schemas.microsoft.com/office/drawing/2014/main" id="{2E38AC5F-220E-4ED9-829C-800EC0FE4A3E}"/>
                    </a:ext>
                  </a:extLst>
                </p:cNvPr>
                <p:cNvSpPr>
                  <a:spLocks noChangeArrowheads="1"/>
                </p:cNvSpPr>
                <p:nvPr/>
              </p:nvSpPr>
              <p:spPr bwMode="auto">
                <a:xfrm>
                  <a:off x="1645" y="1248"/>
                  <a:ext cx="5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r>
                    <a:rPr kumimoji="1" lang="zh-CN" altLang="en-US" sz="2000"/>
                    <a:t>静态增量转储</a:t>
                  </a:r>
                  <a:endParaRPr kumimoji="1" lang="zh-CN" altLang="en-US" sz="2000" b="0"/>
                </a:p>
              </p:txBody>
            </p:sp>
            <p:sp>
              <p:nvSpPr>
                <p:cNvPr id="839718" name="Rectangle 38">
                  <a:extLst>
                    <a:ext uri="{FF2B5EF4-FFF2-40B4-BE49-F238E27FC236}">
                      <a16:creationId xmlns:a16="http://schemas.microsoft.com/office/drawing/2014/main" id="{7BEB9CA4-4BC4-4A4A-96F5-298B5CAE13C1}"/>
                    </a:ext>
                  </a:extLst>
                </p:cNvPr>
                <p:cNvSpPr>
                  <a:spLocks noChangeArrowheads="1"/>
                </p:cNvSpPr>
                <p:nvPr/>
              </p:nvSpPr>
              <p:spPr bwMode="auto">
                <a:xfrm>
                  <a:off x="1602" y="1248"/>
                  <a:ext cx="67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839719" name="Rectangle 39">
              <a:extLst>
                <a:ext uri="{FF2B5EF4-FFF2-40B4-BE49-F238E27FC236}">
                  <a16:creationId xmlns:a16="http://schemas.microsoft.com/office/drawing/2014/main" id="{98EF0D1F-037F-44C5-AE4A-5708389C60AF}"/>
                </a:ext>
              </a:extLst>
            </p:cNvPr>
            <p:cNvSpPr>
              <a:spLocks noChangeArrowheads="1"/>
            </p:cNvSpPr>
            <p:nvPr/>
          </p:nvSpPr>
          <p:spPr bwMode="auto">
            <a:xfrm>
              <a:off x="-3" y="-3"/>
              <a:ext cx="2282" cy="173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0" name="矩形 39">
            <a:extLst>
              <a:ext uri="{FF2B5EF4-FFF2-40B4-BE49-F238E27FC236}">
                <a16:creationId xmlns:a16="http://schemas.microsoft.com/office/drawing/2014/main" id="{3DE5D136-04A3-44CB-8E6B-9632D4A0CB8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1" name="文本框 22">
            <a:extLst>
              <a:ext uri="{FF2B5EF4-FFF2-40B4-BE49-F238E27FC236}">
                <a16:creationId xmlns:a16="http://schemas.microsoft.com/office/drawing/2014/main" id="{3B8A1AC7-D08F-4E3A-8C73-DD7535A5EC8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42" name="文本框 22">
            <a:extLst>
              <a:ext uri="{FF2B5EF4-FFF2-40B4-BE49-F238E27FC236}">
                <a16:creationId xmlns:a16="http://schemas.microsoft.com/office/drawing/2014/main" id="{C1883676-912D-4370-ADBB-ADE62D22D27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558386924"/>
      </p:ext>
    </p:extLst>
  </p:cSld>
  <p:clrMapOvr>
    <a:masterClrMapping/>
  </p:clrMapOvr>
  <p:transition>
    <p:wipe/>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3F218F34-7BE6-41A0-B98D-B169245E9633}"/>
              </a:ext>
            </a:extLst>
          </p:cNvPr>
          <p:cNvSpPr>
            <a:spLocks noGrp="1" noChangeArrowheads="1"/>
          </p:cNvSpPr>
          <p:nvPr>
            <p:ph type="title"/>
          </p:nvPr>
        </p:nvSpPr>
        <p:spPr/>
        <p:txBody>
          <a:bodyPr/>
          <a:lstStyle/>
          <a:p>
            <a:r>
              <a:rPr lang="zh-CN" altLang="en-US"/>
              <a:t>转储方法小结（续）</a:t>
            </a:r>
          </a:p>
        </p:txBody>
      </p:sp>
      <p:sp>
        <p:nvSpPr>
          <p:cNvPr id="840707" name="Rectangle 3">
            <a:extLst>
              <a:ext uri="{FF2B5EF4-FFF2-40B4-BE49-F238E27FC236}">
                <a16:creationId xmlns:a16="http://schemas.microsoft.com/office/drawing/2014/main" id="{6306641C-7749-407A-8AAD-87AA40DF9A2F}"/>
              </a:ext>
            </a:extLst>
          </p:cNvPr>
          <p:cNvSpPr>
            <a:spLocks noGrp="1" noChangeArrowheads="1"/>
          </p:cNvSpPr>
          <p:nvPr>
            <p:ph type="body" idx="1"/>
          </p:nvPr>
        </p:nvSpPr>
        <p:spPr/>
        <p:txBody>
          <a:bodyPr/>
          <a:lstStyle/>
          <a:p>
            <a:r>
              <a:rPr lang="zh-CN" altLang="en-US"/>
              <a:t>转储策略</a:t>
            </a:r>
            <a:endParaRPr lang="zh-CN" altLang="en-US" sz="2800"/>
          </a:p>
          <a:p>
            <a:pPr lvl="1">
              <a:spcBef>
                <a:spcPct val="40000"/>
              </a:spcBef>
            </a:pPr>
            <a:r>
              <a:rPr lang="zh-CN" altLang="en-US" sz="2400"/>
              <a:t>从恢复方便角度看，应经常进行数据转储，制作后备副本。</a:t>
            </a:r>
          </a:p>
          <a:p>
            <a:pPr lvl="1">
              <a:spcBef>
                <a:spcPct val="40000"/>
              </a:spcBef>
            </a:pPr>
            <a:r>
              <a:rPr lang="zh-CN" altLang="en-US" sz="2400"/>
              <a:t>但转储又是十分耗费时间和资源的，不能频繁进行。</a:t>
            </a:r>
          </a:p>
          <a:p>
            <a:pPr lvl="1">
              <a:spcBef>
                <a:spcPct val="40000"/>
              </a:spcBef>
            </a:pPr>
            <a:r>
              <a:rPr lang="en-US" altLang="zh-CN" sz="2400"/>
              <a:t>DBA</a:t>
            </a:r>
            <a:r>
              <a:rPr lang="zh-CN" altLang="en-US" sz="2400"/>
              <a:t>应该根据数据库使用情况确定适当的转储周期和转储方法。</a:t>
            </a:r>
          </a:p>
          <a:p>
            <a:pPr lvl="1">
              <a:buFontTx/>
              <a:buNone/>
            </a:pPr>
            <a:r>
              <a:rPr lang="zh-CN" altLang="en-US" sz="2400"/>
              <a:t>    例：</a:t>
            </a:r>
          </a:p>
          <a:p>
            <a:pPr lvl="2"/>
            <a:r>
              <a:rPr lang="zh-CN" altLang="en-US"/>
              <a:t>每天晚上进行动态增量转储</a:t>
            </a:r>
          </a:p>
          <a:p>
            <a:pPr lvl="2"/>
            <a:r>
              <a:rPr lang="zh-CN" altLang="en-US"/>
              <a:t>每周进行一次动态海量转储</a:t>
            </a:r>
          </a:p>
          <a:p>
            <a:pPr lvl="2"/>
            <a:r>
              <a:rPr lang="zh-CN" altLang="en-US"/>
              <a:t>每月进行一次静态海量转储</a:t>
            </a:r>
          </a:p>
        </p:txBody>
      </p:sp>
      <p:sp>
        <p:nvSpPr>
          <p:cNvPr id="4" name="矩形 3">
            <a:extLst>
              <a:ext uri="{FF2B5EF4-FFF2-40B4-BE49-F238E27FC236}">
                <a16:creationId xmlns:a16="http://schemas.microsoft.com/office/drawing/2014/main" id="{C62DA0AF-6214-4FDC-84FF-F20B78FCED3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1200F11-2A0B-4ADB-B930-1157F64270C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8C6BF566-959E-4E2E-B9F7-3889D9FAD92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836098853"/>
      </p:ext>
    </p:extLst>
  </p:cSld>
  <p:clrMapOvr>
    <a:masterClrMapping/>
  </p:clrMapOvr>
  <p:transition>
    <p:wipe/>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a:extLst>
              <a:ext uri="{FF2B5EF4-FFF2-40B4-BE49-F238E27FC236}">
                <a16:creationId xmlns:a16="http://schemas.microsoft.com/office/drawing/2014/main" id="{3E1FE5C4-D417-49ED-92B8-BF5C20AAE0B5}"/>
              </a:ext>
            </a:extLst>
          </p:cNvPr>
          <p:cNvSpPr>
            <a:spLocks noGrp="1" noChangeArrowheads="1"/>
          </p:cNvSpPr>
          <p:nvPr>
            <p:ph type="title"/>
          </p:nvPr>
        </p:nvSpPr>
        <p:spPr/>
        <p:txBody>
          <a:bodyPr/>
          <a:lstStyle/>
          <a:p>
            <a:r>
              <a:rPr lang="en-US" altLang="zh-CN"/>
              <a:t>5.4.2  </a:t>
            </a:r>
            <a:r>
              <a:rPr lang="zh-CN" altLang="en-US"/>
              <a:t>恢复的实现技术</a:t>
            </a:r>
          </a:p>
        </p:txBody>
      </p:sp>
      <p:sp>
        <p:nvSpPr>
          <p:cNvPr id="841731" name="Rectangle 3">
            <a:extLst>
              <a:ext uri="{FF2B5EF4-FFF2-40B4-BE49-F238E27FC236}">
                <a16:creationId xmlns:a16="http://schemas.microsoft.com/office/drawing/2014/main" id="{E0ED057B-E41F-4C91-A669-EEDFDCFA6606}"/>
              </a:ext>
            </a:extLst>
          </p:cNvPr>
          <p:cNvSpPr>
            <a:spLocks noGrp="1" noChangeArrowheads="1"/>
          </p:cNvSpPr>
          <p:nvPr>
            <p:ph type="body" idx="1"/>
          </p:nvPr>
        </p:nvSpPr>
        <p:spPr/>
        <p:txBody>
          <a:bodyPr/>
          <a:lstStyle/>
          <a:p>
            <a:pPr>
              <a:lnSpc>
                <a:spcPct val="160000"/>
              </a:lnSpc>
              <a:buFont typeface="Monotype Sorts" pitchFamily="2" charset="2"/>
              <a:buNone/>
            </a:pPr>
            <a:r>
              <a:rPr lang="en-US" altLang="zh-CN"/>
              <a:t>5.4.2.1  </a:t>
            </a:r>
            <a:r>
              <a:rPr lang="zh-CN" altLang="en-US"/>
              <a:t>数据转储</a:t>
            </a:r>
          </a:p>
          <a:p>
            <a:pPr>
              <a:lnSpc>
                <a:spcPct val="160000"/>
              </a:lnSpc>
              <a:buFont typeface="Monotype Sorts" pitchFamily="2" charset="2"/>
              <a:buNone/>
            </a:pPr>
            <a:r>
              <a:rPr lang="en-US" altLang="zh-CN">
                <a:solidFill>
                  <a:schemeClr val="accent2"/>
                </a:solidFill>
              </a:rPr>
              <a:t>5.4.2.2  </a:t>
            </a:r>
            <a:r>
              <a:rPr lang="zh-CN" altLang="en-US">
                <a:solidFill>
                  <a:schemeClr val="accent2"/>
                </a:solidFill>
              </a:rPr>
              <a:t>登记日志文件</a:t>
            </a:r>
          </a:p>
          <a:p>
            <a:pPr>
              <a:lnSpc>
                <a:spcPct val="160000"/>
              </a:lnSpc>
              <a:buFont typeface="Monotype Sorts" pitchFamily="2" charset="2"/>
              <a:buNone/>
            </a:pPr>
            <a:r>
              <a:rPr lang="en-US" altLang="zh-CN"/>
              <a:t>5.4.2.3  </a:t>
            </a:r>
            <a:r>
              <a:rPr lang="zh-CN" altLang="en-US"/>
              <a:t>恢复策略</a:t>
            </a:r>
          </a:p>
        </p:txBody>
      </p:sp>
      <p:sp>
        <p:nvSpPr>
          <p:cNvPr id="4" name="矩形 3">
            <a:extLst>
              <a:ext uri="{FF2B5EF4-FFF2-40B4-BE49-F238E27FC236}">
                <a16:creationId xmlns:a16="http://schemas.microsoft.com/office/drawing/2014/main" id="{E60E7B15-B34D-4014-A033-9073D0C6DFC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1430383-7021-4EFB-A33A-085842B753F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FC897264-1720-4F02-9EFD-DEC42D51994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558250137"/>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8BDCA12A-7152-4B24-9F3A-5A49FF4D4208}"/>
              </a:ext>
            </a:extLst>
          </p:cNvPr>
          <p:cNvSpPr>
            <a:spLocks noGrp="1" noChangeArrowheads="1"/>
          </p:cNvSpPr>
          <p:nvPr>
            <p:ph type="title"/>
          </p:nvPr>
        </p:nvSpPr>
        <p:spPr/>
        <p:txBody>
          <a:bodyPr/>
          <a:lstStyle/>
          <a:p>
            <a:r>
              <a:rPr lang="zh-CN" altLang="en-US"/>
              <a:t>存取控制（续）</a:t>
            </a:r>
          </a:p>
        </p:txBody>
      </p:sp>
      <p:sp>
        <p:nvSpPr>
          <p:cNvPr id="495619" name="Rectangle 3">
            <a:extLst>
              <a:ext uri="{FF2B5EF4-FFF2-40B4-BE49-F238E27FC236}">
                <a16:creationId xmlns:a16="http://schemas.microsoft.com/office/drawing/2014/main" id="{12A26E02-5526-4741-A8FF-F21D22CBE118}"/>
              </a:ext>
            </a:extLst>
          </p:cNvPr>
          <p:cNvSpPr>
            <a:spLocks noGrp="1" noChangeArrowheads="1"/>
          </p:cNvSpPr>
          <p:nvPr>
            <p:ph type="body" idx="1"/>
          </p:nvPr>
        </p:nvSpPr>
        <p:spPr>
          <a:xfrm>
            <a:off x="971550" y="1628775"/>
            <a:ext cx="7772400" cy="4114800"/>
          </a:xfrm>
        </p:spPr>
        <p:txBody>
          <a:bodyPr/>
          <a:lstStyle/>
          <a:p>
            <a:r>
              <a:rPr lang="zh-CN" altLang="en-US" sz="3600"/>
              <a:t>实现与数据值有关的授权</a:t>
            </a:r>
            <a:endParaRPr lang="zh-CN" altLang="en-US"/>
          </a:p>
          <a:p>
            <a:pPr lvl="1">
              <a:lnSpc>
                <a:spcPct val="110000"/>
              </a:lnSpc>
            </a:pPr>
            <a:r>
              <a:rPr lang="zh-CN" altLang="en-US"/>
              <a:t>利用存取谓词</a:t>
            </a:r>
          </a:p>
          <a:p>
            <a:pPr lvl="2">
              <a:lnSpc>
                <a:spcPct val="110000"/>
              </a:lnSpc>
            </a:pPr>
            <a:r>
              <a:rPr lang="zh-CN" altLang="en-US" sz="2800"/>
              <a:t>存取谓词可以很复杂</a:t>
            </a:r>
          </a:p>
          <a:p>
            <a:pPr lvl="3">
              <a:lnSpc>
                <a:spcPct val="110000"/>
              </a:lnSpc>
            </a:pPr>
            <a:r>
              <a:rPr lang="zh-CN" altLang="en-US" sz="2800"/>
              <a:t>可以引用系统变量，如终端设备号，系统时钟等，实现与时间地点有关的存取权限，这样用户只能在某段时间内，某台终端上存取有关数据</a:t>
            </a:r>
          </a:p>
          <a:p>
            <a:pPr lvl="2">
              <a:lnSpc>
                <a:spcPct val="110000"/>
              </a:lnSpc>
              <a:buFontTx/>
              <a:buNone/>
            </a:pPr>
            <a:r>
              <a:rPr lang="zh-CN" altLang="en-US" sz="2800"/>
              <a:t>   </a:t>
            </a:r>
            <a:r>
              <a:rPr lang="zh-CN" altLang="en-US"/>
              <a:t>例：规定“教师只能在每年</a:t>
            </a:r>
            <a:r>
              <a:rPr lang="en-US" altLang="zh-CN"/>
              <a:t>1</a:t>
            </a:r>
            <a:r>
              <a:rPr lang="zh-CN" altLang="en-US"/>
              <a:t>月份和</a:t>
            </a:r>
            <a:r>
              <a:rPr lang="en-US" altLang="zh-CN"/>
              <a:t>7</a:t>
            </a:r>
            <a:r>
              <a:rPr lang="zh-CN" altLang="en-US"/>
              <a:t>月份星期一至星期五上午</a:t>
            </a:r>
            <a:r>
              <a:rPr lang="en-US" altLang="zh-CN"/>
              <a:t>8</a:t>
            </a:r>
            <a:r>
              <a:rPr lang="zh-CN" altLang="en-US"/>
              <a:t>点到下午</a:t>
            </a:r>
            <a:r>
              <a:rPr lang="en-US" altLang="zh-CN"/>
              <a:t>5</a:t>
            </a:r>
            <a:r>
              <a:rPr lang="zh-CN" altLang="en-US"/>
              <a:t>点处理学生成绩数据”。</a:t>
            </a:r>
          </a:p>
        </p:txBody>
      </p:sp>
      <p:sp>
        <p:nvSpPr>
          <p:cNvPr id="4" name="矩形 3">
            <a:extLst>
              <a:ext uri="{FF2B5EF4-FFF2-40B4-BE49-F238E27FC236}">
                <a16:creationId xmlns:a16="http://schemas.microsoft.com/office/drawing/2014/main" id="{E9475371-0B89-4432-98C2-D8F5101C504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DE7B781-4426-424C-8579-4AC6DCA6357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3772D8D6-0C92-42DB-AE19-2B31A6FFE47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57344712"/>
      </p:ext>
    </p:extLst>
  </p:cSld>
  <p:clrMapOvr>
    <a:masterClrMapping/>
  </p:clrMapOvr>
  <p:transition>
    <p:wipe/>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a:extLst>
              <a:ext uri="{FF2B5EF4-FFF2-40B4-BE49-F238E27FC236}">
                <a16:creationId xmlns:a16="http://schemas.microsoft.com/office/drawing/2014/main" id="{61B8B1AC-F4C0-4CC4-A4A0-2D976E4596FC}"/>
              </a:ext>
            </a:extLst>
          </p:cNvPr>
          <p:cNvSpPr>
            <a:spLocks noGrp="1" noChangeArrowheads="1"/>
          </p:cNvSpPr>
          <p:nvPr>
            <p:ph type="title"/>
          </p:nvPr>
        </p:nvSpPr>
        <p:spPr/>
        <p:txBody>
          <a:bodyPr/>
          <a:lstStyle/>
          <a:p>
            <a:r>
              <a:rPr lang="en-US" altLang="zh-CN"/>
              <a:t>5.4.2.2  </a:t>
            </a:r>
            <a:r>
              <a:rPr lang="zh-CN" altLang="en-US"/>
              <a:t>登记日志文件</a:t>
            </a:r>
          </a:p>
        </p:txBody>
      </p:sp>
      <p:sp>
        <p:nvSpPr>
          <p:cNvPr id="842755" name="Rectangle 3">
            <a:extLst>
              <a:ext uri="{FF2B5EF4-FFF2-40B4-BE49-F238E27FC236}">
                <a16:creationId xmlns:a16="http://schemas.microsoft.com/office/drawing/2014/main" id="{F2F8B9F9-FF1B-497E-A33C-62EB3E9B0703}"/>
              </a:ext>
            </a:extLst>
          </p:cNvPr>
          <p:cNvSpPr>
            <a:spLocks noGrp="1" noChangeArrowheads="1"/>
          </p:cNvSpPr>
          <p:nvPr>
            <p:ph type="body" idx="1"/>
          </p:nvPr>
        </p:nvSpPr>
        <p:spPr/>
        <p:txBody>
          <a:bodyPr/>
          <a:lstStyle/>
          <a:p>
            <a:pPr>
              <a:lnSpc>
                <a:spcPct val="160000"/>
              </a:lnSpc>
              <a:buFont typeface="Monotype Sorts" pitchFamily="2" charset="2"/>
              <a:buNone/>
            </a:pPr>
            <a:r>
              <a:rPr lang="zh-CN" altLang="en-US"/>
              <a:t>一、日志文件的内容</a:t>
            </a:r>
          </a:p>
          <a:p>
            <a:pPr>
              <a:lnSpc>
                <a:spcPct val="160000"/>
              </a:lnSpc>
              <a:buFont typeface="Monotype Sorts" pitchFamily="2" charset="2"/>
              <a:buNone/>
            </a:pPr>
            <a:r>
              <a:rPr lang="zh-CN" altLang="en-US"/>
              <a:t>二、日志文件的用途</a:t>
            </a:r>
          </a:p>
          <a:p>
            <a:pPr>
              <a:lnSpc>
                <a:spcPct val="160000"/>
              </a:lnSpc>
              <a:buFont typeface="Monotype Sorts" pitchFamily="2" charset="2"/>
              <a:buNone/>
            </a:pPr>
            <a:r>
              <a:rPr lang="zh-CN" altLang="en-US"/>
              <a:t>三、登记日志文件的原则</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BE10DB30-366A-4C23-BF0B-975B42CD727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DD966B0-D14E-4AE1-963C-A7079FE78B5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303B13C7-A072-4C3B-9C9D-58CC1BCDBFC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7124909"/>
      </p:ext>
    </p:extLst>
  </p:cSld>
  <p:clrMapOvr>
    <a:masterClrMapping/>
  </p:clrMapOvr>
  <p:transition>
    <p:wipe/>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a:extLst>
              <a:ext uri="{FF2B5EF4-FFF2-40B4-BE49-F238E27FC236}">
                <a16:creationId xmlns:a16="http://schemas.microsoft.com/office/drawing/2014/main" id="{387ECE0D-A9C4-4E45-82C7-8F7C593E6571}"/>
              </a:ext>
            </a:extLst>
          </p:cNvPr>
          <p:cNvSpPr>
            <a:spLocks noGrp="1" noChangeArrowheads="1"/>
          </p:cNvSpPr>
          <p:nvPr>
            <p:ph type="title"/>
          </p:nvPr>
        </p:nvSpPr>
        <p:spPr/>
        <p:txBody>
          <a:bodyPr/>
          <a:lstStyle/>
          <a:p>
            <a:r>
              <a:rPr lang="zh-CN" altLang="en-US"/>
              <a:t>一、日志文件的内容</a:t>
            </a:r>
          </a:p>
        </p:txBody>
      </p:sp>
      <p:sp>
        <p:nvSpPr>
          <p:cNvPr id="843779" name="Rectangle 3">
            <a:extLst>
              <a:ext uri="{FF2B5EF4-FFF2-40B4-BE49-F238E27FC236}">
                <a16:creationId xmlns:a16="http://schemas.microsoft.com/office/drawing/2014/main" id="{4C6452A4-5747-4E04-8604-35035DA454D6}"/>
              </a:ext>
            </a:extLst>
          </p:cNvPr>
          <p:cNvSpPr>
            <a:spLocks noGrp="1" noChangeArrowheads="1"/>
          </p:cNvSpPr>
          <p:nvPr>
            <p:ph type="body" idx="1"/>
          </p:nvPr>
        </p:nvSpPr>
        <p:spPr/>
        <p:txBody>
          <a:bodyPr/>
          <a:lstStyle/>
          <a:p>
            <a:pPr>
              <a:lnSpc>
                <a:spcPct val="90000"/>
              </a:lnSpc>
            </a:pPr>
            <a:r>
              <a:rPr lang="en-US" altLang="zh-CN"/>
              <a:t>1. </a:t>
            </a:r>
            <a:r>
              <a:rPr lang="zh-CN" altLang="en-US"/>
              <a:t>什么是日志文件</a:t>
            </a:r>
            <a:endParaRPr lang="zh-CN" altLang="en-US" sz="2800"/>
          </a:p>
          <a:p>
            <a:pPr lvl="1">
              <a:lnSpc>
                <a:spcPct val="90000"/>
              </a:lnSpc>
            </a:pPr>
            <a:r>
              <a:rPr lang="zh-CN" altLang="en-US"/>
              <a:t>日志文件</a:t>
            </a:r>
            <a:r>
              <a:rPr lang="en-US" altLang="zh-CN"/>
              <a:t>(log)</a:t>
            </a:r>
            <a:r>
              <a:rPr lang="zh-CN" altLang="en-US"/>
              <a:t>是用来记录事务对数据库的更新操作的文件。</a:t>
            </a:r>
          </a:p>
          <a:p>
            <a:pPr lvl="1">
              <a:lnSpc>
                <a:spcPct val="90000"/>
              </a:lnSpc>
            </a:pPr>
            <a:endParaRPr lang="zh-CN" altLang="en-US" sz="2000"/>
          </a:p>
          <a:p>
            <a:pPr>
              <a:lnSpc>
                <a:spcPct val="90000"/>
              </a:lnSpc>
            </a:pPr>
            <a:endParaRPr lang="zh-CN" altLang="en-US" sz="2800"/>
          </a:p>
          <a:p>
            <a:pPr>
              <a:lnSpc>
                <a:spcPct val="90000"/>
              </a:lnSpc>
            </a:pPr>
            <a:r>
              <a:rPr lang="en-US" altLang="zh-CN"/>
              <a:t>2. </a:t>
            </a:r>
            <a:r>
              <a:rPr lang="zh-CN" altLang="en-US"/>
              <a:t>日志文件的格式</a:t>
            </a:r>
          </a:p>
          <a:p>
            <a:pPr lvl="1">
              <a:lnSpc>
                <a:spcPct val="110000"/>
              </a:lnSpc>
            </a:pPr>
            <a:r>
              <a:rPr lang="zh-CN" altLang="en-US"/>
              <a:t>以记录为单位的日志文件</a:t>
            </a:r>
          </a:p>
          <a:p>
            <a:pPr lvl="1">
              <a:lnSpc>
                <a:spcPct val="110000"/>
              </a:lnSpc>
            </a:pPr>
            <a:r>
              <a:rPr lang="zh-CN" altLang="en-US"/>
              <a:t>以数据块为单位的日志文件</a:t>
            </a:r>
            <a:endParaRPr lang="zh-CN" altLang="en-US" sz="2400"/>
          </a:p>
        </p:txBody>
      </p:sp>
      <p:sp>
        <p:nvSpPr>
          <p:cNvPr id="4" name="矩形 3">
            <a:extLst>
              <a:ext uri="{FF2B5EF4-FFF2-40B4-BE49-F238E27FC236}">
                <a16:creationId xmlns:a16="http://schemas.microsoft.com/office/drawing/2014/main" id="{1FC68FA8-040B-4182-9CD5-9A6BF9D7EB4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EC486B7-5C54-4BCB-9A55-06019C139B7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583AD7E2-8EAF-409B-A78C-ADE42FE4658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449818951"/>
      </p:ext>
    </p:extLst>
  </p:cSld>
  <p:clrMapOvr>
    <a:masterClrMapping/>
  </p:clrMapOvr>
  <p:transition>
    <p:wipe/>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a:extLst>
              <a:ext uri="{FF2B5EF4-FFF2-40B4-BE49-F238E27FC236}">
                <a16:creationId xmlns:a16="http://schemas.microsoft.com/office/drawing/2014/main" id="{9C48FCB5-8982-4E0E-98E7-58800FE40792}"/>
              </a:ext>
            </a:extLst>
          </p:cNvPr>
          <p:cNvSpPr>
            <a:spLocks noGrp="1" noChangeArrowheads="1"/>
          </p:cNvSpPr>
          <p:nvPr>
            <p:ph type="title"/>
          </p:nvPr>
        </p:nvSpPr>
        <p:spPr/>
        <p:txBody>
          <a:bodyPr/>
          <a:lstStyle/>
          <a:p>
            <a:r>
              <a:rPr lang="zh-CN" altLang="en-US"/>
              <a:t>日志文件的内容（续）</a:t>
            </a:r>
          </a:p>
        </p:txBody>
      </p:sp>
      <p:sp>
        <p:nvSpPr>
          <p:cNvPr id="844803" name="Rectangle 3">
            <a:extLst>
              <a:ext uri="{FF2B5EF4-FFF2-40B4-BE49-F238E27FC236}">
                <a16:creationId xmlns:a16="http://schemas.microsoft.com/office/drawing/2014/main" id="{96561A2F-712A-4B20-B2B1-9D3DD3016AE1}"/>
              </a:ext>
            </a:extLst>
          </p:cNvPr>
          <p:cNvSpPr>
            <a:spLocks noGrp="1" noChangeArrowheads="1"/>
          </p:cNvSpPr>
          <p:nvPr>
            <p:ph type="body" idx="1"/>
          </p:nvPr>
        </p:nvSpPr>
        <p:spPr/>
        <p:txBody>
          <a:bodyPr/>
          <a:lstStyle/>
          <a:p>
            <a:pPr>
              <a:lnSpc>
                <a:spcPct val="90000"/>
              </a:lnSpc>
            </a:pPr>
            <a:r>
              <a:rPr lang="en-US" altLang="zh-CN"/>
              <a:t>3. </a:t>
            </a:r>
            <a:r>
              <a:rPr lang="zh-CN" altLang="en-US"/>
              <a:t>日志文件内容</a:t>
            </a:r>
          </a:p>
          <a:p>
            <a:pPr lvl="1">
              <a:lnSpc>
                <a:spcPct val="120000"/>
              </a:lnSpc>
              <a:spcBef>
                <a:spcPct val="50000"/>
              </a:spcBef>
            </a:pPr>
            <a:r>
              <a:rPr lang="zh-CN" altLang="en-US" sz="2400"/>
              <a:t>各个事务的开始标记</a:t>
            </a:r>
            <a:r>
              <a:rPr lang="en-US" altLang="zh-CN" sz="2400"/>
              <a:t>(BEGIN TRANSACTION)</a:t>
            </a:r>
          </a:p>
          <a:p>
            <a:pPr lvl="1">
              <a:lnSpc>
                <a:spcPct val="120000"/>
              </a:lnSpc>
              <a:spcBef>
                <a:spcPct val="50000"/>
              </a:spcBef>
            </a:pPr>
            <a:r>
              <a:rPr lang="zh-CN" altLang="en-US" sz="2400"/>
              <a:t>各个事务的结束标记</a:t>
            </a:r>
            <a:r>
              <a:rPr lang="en-US" altLang="zh-CN" sz="2400"/>
              <a:t>(COMMIT</a:t>
            </a:r>
            <a:r>
              <a:rPr lang="zh-CN" altLang="en-US" sz="2400"/>
              <a:t>或</a:t>
            </a:r>
            <a:r>
              <a:rPr lang="en-US" altLang="zh-CN" sz="2400"/>
              <a:t>ROLLBACK)</a:t>
            </a:r>
          </a:p>
          <a:p>
            <a:pPr lvl="1">
              <a:lnSpc>
                <a:spcPct val="120000"/>
              </a:lnSpc>
              <a:spcBef>
                <a:spcPct val="50000"/>
              </a:spcBef>
            </a:pPr>
            <a:r>
              <a:rPr lang="zh-CN" altLang="en-US" sz="2400"/>
              <a:t>各个事务的所有更新操作</a:t>
            </a:r>
          </a:p>
          <a:p>
            <a:pPr lvl="1">
              <a:lnSpc>
                <a:spcPct val="120000"/>
              </a:lnSpc>
              <a:spcBef>
                <a:spcPct val="50000"/>
              </a:spcBef>
            </a:pPr>
            <a:r>
              <a:rPr lang="zh-CN" altLang="en-US" sz="2400"/>
              <a:t>每个事务开始的标记、每个事务的结束标记和每个更新操作均作为日志文件中的一个日志记录</a:t>
            </a:r>
            <a:r>
              <a:rPr lang="en-US" altLang="zh-CN" sz="2400"/>
              <a:t>(log record)</a:t>
            </a:r>
          </a:p>
        </p:txBody>
      </p:sp>
      <p:sp>
        <p:nvSpPr>
          <p:cNvPr id="4" name="矩形 3">
            <a:extLst>
              <a:ext uri="{FF2B5EF4-FFF2-40B4-BE49-F238E27FC236}">
                <a16:creationId xmlns:a16="http://schemas.microsoft.com/office/drawing/2014/main" id="{4328343A-E5A2-469F-8FB9-CC30B74CDB7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3FDE69A-3A5E-4E06-967E-3202E1B08C3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9C27AE65-D1AB-4399-9634-380C3E4DB12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725870545"/>
      </p:ext>
    </p:extLst>
  </p:cSld>
  <p:clrMapOvr>
    <a:masterClrMapping/>
  </p:clrMapOvr>
  <p:transition>
    <p:wipe/>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F364848E-7960-4B8D-83BC-555B8A1932CB}"/>
              </a:ext>
            </a:extLst>
          </p:cNvPr>
          <p:cNvSpPr>
            <a:spLocks noGrp="1" noChangeArrowheads="1"/>
          </p:cNvSpPr>
          <p:nvPr>
            <p:ph type="title"/>
          </p:nvPr>
        </p:nvSpPr>
        <p:spPr/>
        <p:txBody>
          <a:bodyPr/>
          <a:lstStyle/>
          <a:p>
            <a:r>
              <a:rPr lang="zh-CN" altLang="en-US"/>
              <a:t>日志文件的内容（续）</a:t>
            </a:r>
          </a:p>
        </p:txBody>
      </p:sp>
      <p:sp>
        <p:nvSpPr>
          <p:cNvPr id="845827" name="Rectangle 3">
            <a:extLst>
              <a:ext uri="{FF2B5EF4-FFF2-40B4-BE49-F238E27FC236}">
                <a16:creationId xmlns:a16="http://schemas.microsoft.com/office/drawing/2014/main" id="{EEF109F7-01F0-4F61-9DC6-43CCB9E3BE29}"/>
              </a:ext>
            </a:extLst>
          </p:cNvPr>
          <p:cNvSpPr>
            <a:spLocks noGrp="1" noChangeArrowheads="1"/>
          </p:cNvSpPr>
          <p:nvPr>
            <p:ph type="body" idx="1"/>
          </p:nvPr>
        </p:nvSpPr>
        <p:spPr/>
        <p:txBody>
          <a:bodyPr/>
          <a:lstStyle/>
          <a:p>
            <a:r>
              <a:rPr lang="en-US" altLang="zh-CN" sz="3600"/>
              <a:t>4. </a:t>
            </a:r>
            <a:r>
              <a:rPr lang="zh-CN" altLang="en-US"/>
              <a:t>基于记录的日志文件</a:t>
            </a:r>
            <a:endParaRPr lang="zh-CN" altLang="en-US" sz="2800"/>
          </a:p>
          <a:p>
            <a:pPr lvl="1"/>
            <a:r>
              <a:rPr lang="zh-CN" altLang="en-US"/>
              <a:t>每条日志记录的内容</a:t>
            </a:r>
            <a:endParaRPr lang="zh-CN" altLang="en-US" sz="2400"/>
          </a:p>
          <a:p>
            <a:pPr lvl="2"/>
            <a:r>
              <a:rPr lang="zh-CN" altLang="en-US" sz="2800"/>
              <a:t>事务标识（标明是那个事务）</a:t>
            </a:r>
          </a:p>
          <a:p>
            <a:pPr lvl="2"/>
            <a:r>
              <a:rPr lang="zh-CN" altLang="en-US" sz="2800"/>
              <a:t>操作类型（插入、删除或修改）</a:t>
            </a:r>
          </a:p>
          <a:p>
            <a:pPr lvl="2"/>
            <a:r>
              <a:rPr lang="zh-CN" altLang="en-US" sz="2800"/>
              <a:t>操作对象</a:t>
            </a:r>
          </a:p>
          <a:p>
            <a:pPr lvl="2"/>
            <a:r>
              <a:rPr lang="zh-CN" altLang="en-US" sz="2800"/>
              <a:t>更新前数据的旧值（对插入操作而言，此项为空值）</a:t>
            </a:r>
          </a:p>
          <a:p>
            <a:pPr lvl="2"/>
            <a:r>
              <a:rPr lang="zh-CN" altLang="en-US" sz="2800"/>
              <a:t>更新后数据的新值（对删除操作而言</a:t>
            </a:r>
            <a:r>
              <a:rPr lang="en-US" altLang="zh-CN" sz="2800"/>
              <a:t>, </a:t>
            </a:r>
            <a:r>
              <a:rPr lang="zh-CN" altLang="en-US" sz="2800"/>
              <a:t>此项为空值）</a:t>
            </a:r>
          </a:p>
        </p:txBody>
      </p:sp>
      <p:sp>
        <p:nvSpPr>
          <p:cNvPr id="4" name="矩形 3">
            <a:extLst>
              <a:ext uri="{FF2B5EF4-FFF2-40B4-BE49-F238E27FC236}">
                <a16:creationId xmlns:a16="http://schemas.microsoft.com/office/drawing/2014/main" id="{2A13AA28-CD9C-4E24-8B28-7929F49D14D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14C96D8-33B9-403A-A6F3-2909F0AC27E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5BC4A2B7-A080-402F-AC40-337C44A6E18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287069505"/>
      </p:ext>
    </p:extLst>
  </p:cSld>
  <p:clrMapOvr>
    <a:masterClrMapping/>
  </p:clrMapOvr>
  <p:transition>
    <p:wipe/>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a:extLst>
              <a:ext uri="{FF2B5EF4-FFF2-40B4-BE49-F238E27FC236}">
                <a16:creationId xmlns:a16="http://schemas.microsoft.com/office/drawing/2014/main" id="{9E5E2C35-567A-4C8E-B3C8-4BFC82951B94}"/>
              </a:ext>
            </a:extLst>
          </p:cNvPr>
          <p:cNvSpPr>
            <a:spLocks noGrp="1" noChangeArrowheads="1"/>
          </p:cNvSpPr>
          <p:nvPr>
            <p:ph type="title"/>
          </p:nvPr>
        </p:nvSpPr>
        <p:spPr/>
        <p:txBody>
          <a:bodyPr/>
          <a:lstStyle/>
          <a:p>
            <a:r>
              <a:rPr lang="zh-CN" altLang="en-US"/>
              <a:t>日志文件的内容（续）</a:t>
            </a:r>
          </a:p>
        </p:txBody>
      </p:sp>
      <p:sp>
        <p:nvSpPr>
          <p:cNvPr id="846851" name="Rectangle 3">
            <a:extLst>
              <a:ext uri="{FF2B5EF4-FFF2-40B4-BE49-F238E27FC236}">
                <a16:creationId xmlns:a16="http://schemas.microsoft.com/office/drawing/2014/main" id="{1F856DEE-502D-4588-848D-CDA9DF8AAF15}"/>
              </a:ext>
            </a:extLst>
          </p:cNvPr>
          <p:cNvSpPr>
            <a:spLocks noGrp="1" noChangeArrowheads="1"/>
          </p:cNvSpPr>
          <p:nvPr>
            <p:ph type="body" idx="1"/>
          </p:nvPr>
        </p:nvSpPr>
        <p:spPr/>
        <p:txBody>
          <a:bodyPr/>
          <a:lstStyle/>
          <a:p>
            <a:r>
              <a:rPr lang="en-US" altLang="zh-CN"/>
              <a:t>5. </a:t>
            </a:r>
            <a:r>
              <a:rPr lang="zh-CN" altLang="en-US"/>
              <a:t>基于数据块的日志文件</a:t>
            </a:r>
          </a:p>
          <a:p>
            <a:pPr lvl="1"/>
            <a:r>
              <a:rPr lang="zh-CN" altLang="en-US"/>
              <a:t>每条日志记录的内容</a:t>
            </a:r>
            <a:endParaRPr lang="zh-CN" altLang="en-US" sz="2400"/>
          </a:p>
          <a:p>
            <a:pPr lvl="2">
              <a:spcBef>
                <a:spcPct val="60000"/>
              </a:spcBef>
            </a:pPr>
            <a:r>
              <a:rPr lang="zh-CN" altLang="en-US" sz="2800"/>
              <a:t>事务标识（标明是那个事务）</a:t>
            </a:r>
          </a:p>
          <a:p>
            <a:pPr lvl="2">
              <a:spcBef>
                <a:spcPct val="60000"/>
              </a:spcBef>
            </a:pPr>
            <a:r>
              <a:rPr lang="zh-CN" altLang="en-US" sz="2800"/>
              <a:t>更新前数据所在的整个数据块的值（对插入操作而言，此项为空值）</a:t>
            </a:r>
          </a:p>
          <a:p>
            <a:pPr lvl="2">
              <a:spcBef>
                <a:spcPct val="60000"/>
              </a:spcBef>
            </a:pPr>
            <a:r>
              <a:rPr lang="zh-CN" altLang="en-US" sz="2800"/>
              <a:t>更新后整个数据块的值（对删除操作而言</a:t>
            </a:r>
            <a:r>
              <a:rPr lang="en-US" altLang="zh-CN" sz="2800"/>
              <a:t>, </a:t>
            </a:r>
            <a:r>
              <a:rPr lang="zh-CN" altLang="en-US" sz="2800"/>
              <a:t>此项为空值）</a:t>
            </a:r>
          </a:p>
        </p:txBody>
      </p:sp>
      <p:sp>
        <p:nvSpPr>
          <p:cNvPr id="4" name="矩形 3">
            <a:extLst>
              <a:ext uri="{FF2B5EF4-FFF2-40B4-BE49-F238E27FC236}">
                <a16:creationId xmlns:a16="http://schemas.microsoft.com/office/drawing/2014/main" id="{EF46EECE-A446-4D19-9A2C-C61825D6988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FEA61C-6306-4A30-8972-326AF5CEA98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1BA45748-F6AB-479D-BB10-CC57EACAA7B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062889791"/>
      </p:ext>
    </p:extLst>
  </p:cSld>
  <p:clrMapOvr>
    <a:masterClrMapping/>
  </p:clrMapOvr>
  <p:transition>
    <p:wipe/>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a:extLst>
              <a:ext uri="{FF2B5EF4-FFF2-40B4-BE49-F238E27FC236}">
                <a16:creationId xmlns:a16="http://schemas.microsoft.com/office/drawing/2014/main" id="{5FF609C7-EFE5-4C99-9F90-7E9741F48D4B}"/>
              </a:ext>
            </a:extLst>
          </p:cNvPr>
          <p:cNvSpPr>
            <a:spLocks noGrp="1" noChangeArrowheads="1"/>
          </p:cNvSpPr>
          <p:nvPr>
            <p:ph type="title"/>
          </p:nvPr>
        </p:nvSpPr>
        <p:spPr/>
        <p:txBody>
          <a:bodyPr/>
          <a:lstStyle/>
          <a:p>
            <a:r>
              <a:rPr lang="zh-CN" altLang="en-US"/>
              <a:t>二、日志文件的用途</a:t>
            </a:r>
          </a:p>
        </p:txBody>
      </p:sp>
      <p:sp>
        <p:nvSpPr>
          <p:cNvPr id="847875" name="Rectangle 3">
            <a:extLst>
              <a:ext uri="{FF2B5EF4-FFF2-40B4-BE49-F238E27FC236}">
                <a16:creationId xmlns:a16="http://schemas.microsoft.com/office/drawing/2014/main" id="{D972258F-3819-4EEF-A926-93EC2171C063}"/>
              </a:ext>
            </a:extLst>
          </p:cNvPr>
          <p:cNvSpPr>
            <a:spLocks noGrp="1" noChangeArrowheads="1"/>
          </p:cNvSpPr>
          <p:nvPr>
            <p:ph type="body" idx="1"/>
          </p:nvPr>
        </p:nvSpPr>
        <p:spPr/>
        <p:txBody>
          <a:bodyPr/>
          <a:lstStyle/>
          <a:p>
            <a:pPr>
              <a:lnSpc>
                <a:spcPct val="130000"/>
              </a:lnSpc>
            </a:pPr>
            <a:r>
              <a:rPr lang="en-US" altLang="zh-CN" sz="2800"/>
              <a:t>1</a:t>
            </a:r>
            <a:r>
              <a:rPr lang="zh-CN" altLang="en-US" sz="2800"/>
              <a:t>．用途</a:t>
            </a:r>
          </a:p>
          <a:p>
            <a:pPr lvl="1">
              <a:lnSpc>
                <a:spcPct val="130000"/>
              </a:lnSpc>
            </a:pPr>
            <a:r>
              <a:rPr lang="zh-CN" altLang="en-US"/>
              <a:t>进行事务故障恢复</a:t>
            </a:r>
          </a:p>
          <a:p>
            <a:pPr lvl="1">
              <a:lnSpc>
                <a:spcPct val="130000"/>
              </a:lnSpc>
            </a:pPr>
            <a:r>
              <a:rPr lang="zh-CN" altLang="en-US"/>
              <a:t>进行系统故障恢复</a:t>
            </a:r>
          </a:p>
          <a:p>
            <a:pPr lvl="1">
              <a:lnSpc>
                <a:spcPct val="130000"/>
              </a:lnSpc>
            </a:pPr>
            <a:r>
              <a:rPr lang="zh-CN" altLang="en-US"/>
              <a:t>协助后备副本进行介质故障恢复</a:t>
            </a:r>
          </a:p>
        </p:txBody>
      </p:sp>
      <p:sp>
        <p:nvSpPr>
          <p:cNvPr id="4" name="矩形 3">
            <a:extLst>
              <a:ext uri="{FF2B5EF4-FFF2-40B4-BE49-F238E27FC236}">
                <a16:creationId xmlns:a16="http://schemas.microsoft.com/office/drawing/2014/main" id="{C612E38B-38B1-4879-8427-8CEA7A18069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3203DE9-9192-437B-AACF-8AEAFCA919C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061D7606-6C0F-4AAD-A639-42E6050E361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094052749"/>
      </p:ext>
    </p:extLst>
  </p:cSld>
  <p:clrMapOvr>
    <a:masterClrMapping/>
  </p:clrMapOvr>
  <p:transition>
    <p:wipe/>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a:extLst>
              <a:ext uri="{FF2B5EF4-FFF2-40B4-BE49-F238E27FC236}">
                <a16:creationId xmlns:a16="http://schemas.microsoft.com/office/drawing/2014/main" id="{AA8B5275-FFAB-47BF-AECD-5DDB4831E061}"/>
              </a:ext>
            </a:extLst>
          </p:cNvPr>
          <p:cNvSpPr>
            <a:spLocks noGrp="1" noChangeArrowheads="1"/>
          </p:cNvSpPr>
          <p:nvPr>
            <p:ph type="title"/>
          </p:nvPr>
        </p:nvSpPr>
        <p:spPr/>
        <p:txBody>
          <a:bodyPr/>
          <a:lstStyle/>
          <a:p>
            <a:r>
              <a:rPr lang="zh-CN" altLang="en-US"/>
              <a:t>日志文件的用途（续）</a:t>
            </a:r>
          </a:p>
        </p:txBody>
      </p:sp>
      <p:sp>
        <p:nvSpPr>
          <p:cNvPr id="848899" name="Rectangle 3">
            <a:extLst>
              <a:ext uri="{FF2B5EF4-FFF2-40B4-BE49-F238E27FC236}">
                <a16:creationId xmlns:a16="http://schemas.microsoft.com/office/drawing/2014/main" id="{9CE3D308-0391-43BC-94EF-6F062266A7A7}"/>
              </a:ext>
            </a:extLst>
          </p:cNvPr>
          <p:cNvSpPr>
            <a:spLocks noGrp="1" noChangeArrowheads="1"/>
          </p:cNvSpPr>
          <p:nvPr>
            <p:ph type="body" idx="1"/>
          </p:nvPr>
        </p:nvSpPr>
        <p:spPr/>
        <p:txBody>
          <a:bodyPr/>
          <a:lstStyle/>
          <a:p>
            <a:r>
              <a:rPr lang="en-US" altLang="zh-CN" sz="2800"/>
              <a:t>2</a:t>
            </a:r>
            <a:r>
              <a:rPr lang="zh-CN" altLang="en-US" sz="2800"/>
              <a:t>．与静态转储后备副本配合进行介质故障恢复</a:t>
            </a:r>
          </a:p>
          <a:p>
            <a:pPr lvl="1"/>
            <a:r>
              <a:rPr lang="zh-CN" altLang="en-US"/>
              <a:t>静态转储的数据已是一致性的数据</a:t>
            </a:r>
          </a:p>
          <a:p>
            <a:pPr lvl="1"/>
            <a:r>
              <a:rPr lang="zh-CN" altLang="en-US"/>
              <a:t>如果静态转储完成后，仍能定期转储日志文件，则在出现介质故障重装数据副本后，可以利用这些日志文件副本对已完成的事务进行重做处理</a:t>
            </a:r>
          </a:p>
          <a:p>
            <a:pPr lvl="1"/>
            <a:r>
              <a:rPr lang="zh-CN" altLang="en-US"/>
              <a:t>这样不必重新运行那些已完成的事务程序就可把数据库恢复到故障前某一时刻的正确状态</a:t>
            </a:r>
            <a:endParaRPr lang="zh-CN" altLang="en-US" sz="2400"/>
          </a:p>
        </p:txBody>
      </p:sp>
      <p:sp>
        <p:nvSpPr>
          <p:cNvPr id="4" name="矩形 3">
            <a:extLst>
              <a:ext uri="{FF2B5EF4-FFF2-40B4-BE49-F238E27FC236}">
                <a16:creationId xmlns:a16="http://schemas.microsoft.com/office/drawing/2014/main" id="{9C8ABB7C-5937-400D-9E86-0956E6081DE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78DBB4C-5180-4F94-9186-7074B75B0CC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D0193C17-DAFA-46A6-9C93-CA6BD7ABE21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627845970"/>
      </p:ext>
    </p:extLst>
  </p:cSld>
  <p:clrMapOvr>
    <a:masterClrMapping/>
  </p:clrMapOvr>
  <p:transition>
    <p:wipe/>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a:extLst>
              <a:ext uri="{FF2B5EF4-FFF2-40B4-BE49-F238E27FC236}">
                <a16:creationId xmlns:a16="http://schemas.microsoft.com/office/drawing/2014/main" id="{AEC22080-3598-4B7A-BEB7-7B048B1AB6DB}"/>
              </a:ext>
            </a:extLst>
          </p:cNvPr>
          <p:cNvSpPr>
            <a:spLocks noGrp="1" noChangeArrowheads="1"/>
          </p:cNvSpPr>
          <p:nvPr>
            <p:ph type="title"/>
          </p:nvPr>
        </p:nvSpPr>
        <p:spPr/>
        <p:txBody>
          <a:bodyPr/>
          <a:lstStyle/>
          <a:p>
            <a:r>
              <a:rPr lang="zh-CN" altLang="en-US"/>
              <a:t>日志文件的用途（续）</a:t>
            </a:r>
          </a:p>
        </p:txBody>
      </p:sp>
      <p:sp>
        <p:nvSpPr>
          <p:cNvPr id="849923" name="Text Box 3">
            <a:extLst>
              <a:ext uri="{FF2B5EF4-FFF2-40B4-BE49-F238E27FC236}">
                <a16:creationId xmlns:a16="http://schemas.microsoft.com/office/drawing/2014/main" id="{914D9C95-900F-4227-B67E-6A4FC992F860}"/>
              </a:ext>
            </a:extLst>
          </p:cNvPr>
          <p:cNvSpPr txBox="1">
            <a:spLocks noChangeArrowheads="1"/>
          </p:cNvSpPr>
          <p:nvPr/>
        </p:nvSpPr>
        <p:spPr bwMode="auto">
          <a:xfrm>
            <a:off x="1295400" y="2057400"/>
            <a:ext cx="6781800" cy="4191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60000"/>
              </a:lnSpc>
            </a:pPr>
            <a:r>
              <a:rPr lang="en-US" altLang="zh-CN" sz="1000">
                <a:latin typeface="宋体" panose="02010600030101010101" pitchFamily="2" charset="-122"/>
              </a:rPr>
              <a:t>                                                     			</a:t>
            </a:r>
            <a:r>
              <a:rPr lang="zh-CN" altLang="en-US" sz="1600">
                <a:latin typeface="宋体" panose="02010600030101010101" pitchFamily="2" charset="-122"/>
              </a:rPr>
              <a:t>故障发生点</a:t>
            </a:r>
          </a:p>
          <a:p>
            <a:pPr algn="just">
              <a:lnSpc>
                <a:spcPct val="160000"/>
              </a:lnSpc>
            </a:pPr>
            <a:r>
              <a:rPr lang="zh-CN" altLang="en-US" sz="1400">
                <a:latin typeface="宋体" panose="02010600030101010101" pitchFamily="2" charset="-122"/>
              </a:rPr>
              <a:t>                  　</a:t>
            </a:r>
            <a:r>
              <a:rPr lang="zh-CN" altLang="en-US" sz="1600">
                <a:latin typeface="宋体" panose="02010600030101010101" pitchFamily="2" charset="-122"/>
              </a:rPr>
              <a:t>静态转储          运行事务            ↓</a:t>
            </a:r>
          </a:p>
          <a:p>
            <a:pPr algn="just">
              <a:lnSpc>
                <a:spcPct val="160000"/>
              </a:lnSpc>
            </a:pPr>
            <a:r>
              <a:rPr lang="zh-CN" altLang="en-US" sz="1600">
                <a:latin typeface="宋体" panose="02010600030101010101" pitchFamily="2" charset="-122"/>
              </a:rPr>
              <a:t>正常运行   </a:t>
            </a:r>
            <a:r>
              <a:rPr lang="zh-CN" altLang="en-US">
                <a:latin typeface="宋体" panose="02010600030101010101" pitchFamily="2" charset="-122"/>
              </a:rPr>
              <a:t> ─┼──────┼─────────────</a:t>
            </a:r>
            <a:endParaRPr lang="zh-CN" altLang="en-US" sz="1600">
              <a:latin typeface="宋体" panose="02010600030101010101" pitchFamily="2" charset="-122"/>
            </a:endParaRPr>
          </a:p>
          <a:p>
            <a:pPr algn="just">
              <a:lnSpc>
                <a:spcPct val="160000"/>
              </a:lnSpc>
            </a:pPr>
            <a:r>
              <a:rPr lang="zh-CN" altLang="en-US" sz="1600">
                <a:latin typeface="宋体" panose="02010600030101010101" pitchFamily="2" charset="-122"/>
              </a:rPr>
              <a:t>               </a:t>
            </a:r>
            <a:r>
              <a:rPr lang="en-US" altLang="zh-CN" sz="1600">
                <a:latin typeface="宋体" panose="02010600030101010101" pitchFamily="2" charset="-122"/>
              </a:rPr>
              <a:t>Ta        </a:t>
            </a:r>
            <a:r>
              <a:rPr lang="zh-CN" altLang="en-US" sz="1600">
                <a:latin typeface="宋体" panose="02010600030101010101" pitchFamily="2" charset="-122"/>
              </a:rPr>
              <a:t>　　　</a:t>
            </a:r>
            <a:r>
              <a:rPr lang="en-US" altLang="zh-CN" sz="1600">
                <a:latin typeface="宋体" panose="02010600030101010101" pitchFamily="2" charset="-122"/>
              </a:rPr>
              <a:t>Tb                         Tf</a:t>
            </a:r>
          </a:p>
          <a:p>
            <a:pPr algn="just">
              <a:lnSpc>
                <a:spcPct val="160000"/>
              </a:lnSpc>
            </a:pPr>
            <a:r>
              <a:rPr lang="en-US" altLang="zh-CN" sz="1400">
                <a:latin typeface="宋体" panose="02010600030101010101" pitchFamily="2" charset="-122"/>
              </a:rPr>
              <a:t>                                    </a:t>
            </a:r>
            <a:r>
              <a:rPr lang="zh-CN" altLang="en-US" sz="1600">
                <a:latin typeface="宋体" panose="02010600030101010101" pitchFamily="2" charset="-122"/>
              </a:rPr>
              <a:t>登记日志文件</a:t>
            </a:r>
          </a:p>
          <a:p>
            <a:pPr algn="just">
              <a:lnSpc>
                <a:spcPct val="160000"/>
              </a:lnSpc>
            </a:pPr>
            <a:r>
              <a:rPr lang="zh-CN" altLang="en-US" sz="1600">
                <a:latin typeface="宋体" panose="02010600030101010101" pitchFamily="2" charset="-122"/>
              </a:rPr>
              <a:t>                              └─────────────</a:t>
            </a:r>
          </a:p>
          <a:p>
            <a:pPr algn="just">
              <a:lnSpc>
                <a:spcPct val="160000"/>
              </a:lnSpc>
            </a:pPr>
            <a:endParaRPr lang="zh-CN" altLang="en-US" sz="1400">
              <a:latin typeface="宋体" panose="02010600030101010101" pitchFamily="2" charset="-122"/>
            </a:endParaRPr>
          </a:p>
          <a:p>
            <a:pPr algn="just">
              <a:lnSpc>
                <a:spcPct val="160000"/>
              </a:lnSpc>
            </a:pPr>
            <a:r>
              <a:rPr lang="zh-CN" altLang="en-US" sz="1400">
                <a:latin typeface="宋体" panose="02010600030101010101" pitchFamily="2" charset="-122"/>
              </a:rPr>
              <a:t>                     重装后备副本   利用日志文件恢复事务   继续运行</a:t>
            </a:r>
          </a:p>
          <a:p>
            <a:pPr algn="just">
              <a:lnSpc>
                <a:spcPct val="160000"/>
              </a:lnSpc>
            </a:pPr>
            <a:r>
              <a:rPr lang="zh-CN" altLang="en-US" sz="1400">
                <a:latin typeface="宋体" panose="02010600030101010101" pitchFamily="2" charset="-122"/>
              </a:rPr>
              <a:t>介质故障恢复        ───────┴－－－－－－－－－－┴───────→</a:t>
            </a:r>
          </a:p>
          <a:p>
            <a:pPr algn="just">
              <a:lnSpc>
                <a:spcPct val="160000"/>
              </a:lnSpc>
            </a:pPr>
            <a:r>
              <a:rPr lang="zh-CN" altLang="en-US" sz="1400">
                <a:latin typeface="宋体" panose="02010600030101010101" pitchFamily="2" charset="-122"/>
              </a:rPr>
              <a:t>                                                          登记日志文件</a:t>
            </a:r>
          </a:p>
          <a:p>
            <a:pPr algn="just">
              <a:lnSpc>
                <a:spcPct val="160000"/>
              </a:lnSpc>
            </a:pPr>
            <a:r>
              <a:rPr lang="zh-CN" altLang="en-US" sz="1400">
                <a:latin typeface="宋体" panose="02010600030101010101" pitchFamily="2" charset="-122"/>
              </a:rPr>
              <a:t>                                                        └───────</a:t>
            </a:r>
            <a:r>
              <a:rPr lang="zh-CN" altLang="en-US" sz="1400" b="0">
                <a:latin typeface="宋体" panose="02010600030101010101" pitchFamily="2" charset="-122"/>
              </a:rPr>
              <a:t>→</a:t>
            </a:r>
          </a:p>
        </p:txBody>
      </p:sp>
      <p:sp>
        <p:nvSpPr>
          <p:cNvPr id="4" name="矩形 3">
            <a:extLst>
              <a:ext uri="{FF2B5EF4-FFF2-40B4-BE49-F238E27FC236}">
                <a16:creationId xmlns:a16="http://schemas.microsoft.com/office/drawing/2014/main" id="{CA34F9F1-5F40-42EC-967D-C9966357AA9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7EB8711-FC09-418F-AF6B-7F0CCA2F438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3DDB1738-CCDD-48E2-BDFF-1620D588B47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975041427"/>
      </p:ext>
    </p:extLst>
  </p:cSld>
  <p:clrMapOvr>
    <a:masterClrMapping/>
  </p:clrMapOvr>
  <p:transition>
    <p:wipe/>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id="{A1AA48C1-75CB-403A-92C9-45B70CE14112}"/>
              </a:ext>
            </a:extLst>
          </p:cNvPr>
          <p:cNvSpPr>
            <a:spLocks noGrp="1" noChangeArrowheads="1"/>
          </p:cNvSpPr>
          <p:nvPr>
            <p:ph type="title"/>
          </p:nvPr>
        </p:nvSpPr>
        <p:spPr/>
        <p:txBody>
          <a:bodyPr/>
          <a:lstStyle/>
          <a:p>
            <a:r>
              <a:rPr lang="zh-CN" altLang="en-US"/>
              <a:t>日志文件的用途（续）</a:t>
            </a:r>
          </a:p>
        </p:txBody>
      </p:sp>
      <p:sp>
        <p:nvSpPr>
          <p:cNvPr id="850947" name="Rectangle 3">
            <a:extLst>
              <a:ext uri="{FF2B5EF4-FFF2-40B4-BE49-F238E27FC236}">
                <a16:creationId xmlns:a16="http://schemas.microsoft.com/office/drawing/2014/main" id="{8A476048-BE77-4713-84B1-3319D224A870}"/>
              </a:ext>
            </a:extLst>
          </p:cNvPr>
          <p:cNvSpPr>
            <a:spLocks noGrp="1" noChangeArrowheads="1"/>
          </p:cNvSpPr>
          <p:nvPr>
            <p:ph type="body" idx="1"/>
          </p:nvPr>
        </p:nvSpPr>
        <p:spPr/>
        <p:txBody>
          <a:bodyPr/>
          <a:lstStyle/>
          <a:p>
            <a:r>
              <a:rPr lang="en-US" altLang="zh-CN" sz="2800"/>
              <a:t>3</a:t>
            </a:r>
            <a:r>
              <a:rPr lang="zh-CN" altLang="en-US" sz="2800"/>
              <a:t>．与动态转储后备副本配合使用进行介质故障恢复</a:t>
            </a:r>
          </a:p>
          <a:p>
            <a:pPr lvl="1"/>
            <a:r>
              <a:rPr lang="zh-CN" altLang="en-US"/>
              <a:t>动态转储机制在转储数据库时，必须同时转储同一时间点的日志文件，后备副本与该日志文件结合起来才能将数据库恢复到一致性状态。</a:t>
            </a:r>
          </a:p>
          <a:p>
            <a:pPr lvl="1"/>
            <a:r>
              <a:rPr lang="zh-CN" altLang="en-US"/>
              <a:t>与静态转储一样，如果动态转储完成后，仍能定期转储日志文件，则在做介质故障恢复时，可以利用这些日志文件副本进一步恢复数据库，避免重新运行事务程序。</a:t>
            </a:r>
          </a:p>
        </p:txBody>
      </p:sp>
      <p:sp>
        <p:nvSpPr>
          <p:cNvPr id="4" name="矩形 3">
            <a:extLst>
              <a:ext uri="{FF2B5EF4-FFF2-40B4-BE49-F238E27FC236}">
                <a16:creationId xmlns:a16="http://schemas.microsoft.com/office/drawing/2014/main" id="{C8099DE8-CE19-4C92-A31C-AFFE7A3F6B6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8DBE6C9-8D26-48F7-879E-5A3E42A9A89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0C9456B4-EDB4-4245-AAB6-75B41438AC2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4881250"/>
      </p:ext>
    </p:extLst>
  </p:cSld>
  <p:clrMapOvr>
    <a:masterClrMapping/>
  </p:clrMapOvr>
  <p:transition>
    <p:wipe/>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id="{4C89B809-80DB-4DBB-A4BE-F9E509111469}"/>
              </a:ext>
            </a:extLst>
          </p:cNvPr>
          <p:cNvSpPr>
            <a:spLocks noGrp="1" noChangeArrowheads="1"/>
          </p:cNvSpPr>
          <p:nvPr>
            <p:ph type="title"/>
          </p:nvPr>
        </p:nvSpPr>
        <p:spPr/>
        <p:txBody>
          <a:bodyPr/>
          <a:lstStyle/>
          <a:p>
            <a:r>
              <a:rPr lang="zh-CN" altLang="en-US"/>
              <a:t>三、登记日志文件的原则</a:t>
            </a:r>
          </a:p>
        </p:txBody>
      </p:sp>
      <p:sp>
        <p:nvSpPr>
          <p:cNvPr id="851971" name="Rectangle 3">
            <a:extLst>
              <a:ext uri="{FF2B5EF4-FFF2-40B4-BE49-F238E27FC236}">
                <a16:creationId xmlns:a16="http://schemas.microsoft.com/office/drawing/2014/main" id="{C727B71F-042B-46EC-BC41-67300DA8AB92}"/>
              </a:ext>
            </a:extLst>
          </p:cNvPr>
          <p:cNvSpPr>
            <a:spLocks noGrp="1" noChangeArrowheads="1"/>
          </p:cNvSpPr>
          <p:nvPr>
            <p:ph type="body" idx="1"/>
          </p:nvPr>
        </p:nvSpPr>
        <p:spPr/>
        <p:txBody>
          <a:bodyPr/>
          <a:lstStyle/>
          <a:p>
            <a:pPr>
              <a:lnSpc>
                <a:spcPct val="130000"/>
              </a:lnSpc>
            </a:pPr>
            <a:r>
              <a:rPr lang="zh-CN" altLang="en-US" sz="2800"/>
              <a:t>为保证数据库是可恢复的，登记日志文件时必须遵循两条原则</a:t>
            </a:r>
          </a:p>
          <a:p>
            <a:pPr lvl="1">
              <a:lnSpc>
                <a:spcPct val="130000"/>
              </a:lnSpc>
              <a:spcBef>
                <a:spcPct val="40000"/>
              </a:spcBef>
            </a:pPr>
            <a:r>
              <a:rPr lang="zh-CN" altLang="en-US"/>
              <a:t>登记的次序严格按并行事务执行的时间次序</a:t>
            </a:r>
          </a:p>
          <a:p>
            <a:pPr lvl="1">
              <a:lnSpc>
                <a:spcPct val="130000"/>
              </a:lnSpc>
              <a:spcBef>
                <a:spcPct val="40000"/>
              </a:spcBef>
            </a:pPr>
            <a:r>
              <a:rPr lang="zh-CN" altLang="en-US"/>
              <a:t>必须先写日志文件，后写数据库</a:t>
            </a:r>
          </a:p>
          <a:p>
            <a:pPr lvl="2"/>
            <a:r>
              <a:rPr lang="zh-CN" altLang="en-US"/>
              <a:t>写数据库操作：把对数据的修改写到数据库中</a:t>
            </a:r>
          </a:p>
          <a:p>
            <a:pPr lvl="2"/>
            <a:r>
              <a:rPr lang="zh-CN" altLang="en-US"/>
              <a:t>写日志文件操作：把表示这个修改的日志记录写到日志文件</a:t>
            </a:r>
          </a:p>
          <a:p>
            <a:pPr lvl="1"/>
            <a:endParaRPr lang="en-US" altLang="zh-CN"/>
          </a:p>
        </p:txBody>
      </p:sp>
      <p:sp>
        <p:nvSpPr>
          <p:cNvPr id="4" name="矩形 3">
            <a:extLst>
              <a:ext uri="{FF2B5EF4-FFF2-40B4-BE49-F238E27FC236}">
                <a16:creationId xmlns:a16="http://schemas.microsoft.com/office/drawing/2014/main" id="{942092D5-243A-406D-AECA-409AB4CBB14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441928D-39F5-4378-8B0E-4124F66E0CC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33F727C1-BAE7-4823-A7D8-B4862358CE9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4004853466"/>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2520745E-3447-40B7-B026-D89C144D4319}"/>
              </a:ext>
            </a:extLst>
          </p:cNvPr>
          <p:cNvSpPr>
            <a:spLocks noGrp="1" noChangeArrowheads="1"/>
          </p:cNvSpPr>
          <p:nvPr>
            <p:ph type="title"/>
          </p:nvPr>
        </p:nvSpPr>
        <p:spPr/>
        <p:txBody>
          <a:bodyPr/>
          <a:lstStyle/>
          <a:p>
            <a:r>
              <a:rPr lang="zh-CN" altLang="en-US"/>
              <a:t>存取控制（续）</a:t>
            </a:r>
          </a:p>
        </p:txBody>
      </p:sp>
      <p:sp>
        <p:nvSpPr>
          <p:cNvPr id="496643" name="Rectangle 3">
            <a:extLst>
              <a:ext uri="{FF2B5EF4-FFF2-40B4-BE49-F238E27FC236}">
                <a16:creationId xmlns:a16="http://schemas.microsoft.com/office/drawing/2014/main" id="{7BE844A4-C89C-499C-95DC-7296CB023E09}"/>
              </a:ext>
            </a:extLst>
          </p:cNvPr>
          <p:cNvSpPr>
            <a:spLocks noGrp="1" noChangeArrowheads="1"/>
          </p:cNvSpPr>
          <p:nvPr>
            <p:ph type="body" idx="1"/>
          </p:nvPr>
        </p:nvSpPr>
        <p:spPr/>
        <p:txBody>
          <a:bodyPr/>
          <a:lstStyle/>
          <a:p>
            <a:pPr>
              <a:buFont typeface="Monotype Sorts" pitchFamily="2" charset="2"/>
              <a:buNone/>
            </a:pPr>
            <a:r>
              <a:rPr lang="zh-CN" altLang="en-US" sz="3600"/>
              <a:t>例：扩充后的授权表</a:t>
            </a:r>
          </a:p>
          <a:p>
            <a:endParaRPr lang="zh-CN" altLang="en-US" sz="3600"/>
          </a:p>
          <a:p>
            <a:pPr algn="just">
              <a:buFont typeface="Monotype Sorts" pitchFamily="2" charset="2"/>
              <a:buNone/>
            </a:pPr>
            <a:r>
              <a:rPr lang="zh-CN" altLang="en-US" sz="2400"/>
              <a:t>    用户名    数据对象名   允许的操作类型   存取谓词</a:t>
            </a:r>
          </a:p>
          <a:p>
            <a:pPr algn="just">
              <a:buFont typeface="Monotype Sorts" pitchFamily="2" charset="2"/>
              <a:buNone/>
            </a:pPr>
            <a:r>
              <a:rPr lang="zh-CN" altLang="en-US" sz="2400"/>
              <a:t>	王平      关系</a:t>
            </a:r>
            <a:r>
              <a:rPr lang="en-US" altLang="zh-CN" sz="2400"/>
              <a:t>Student     SELECT             Sdept=</a:t>
            </a:r>
            <a:r>
              <a:rPr lang="en-US" altLang="zh-CN" sz="2400">
                <a:sym typeface="Symbol" panose="05050102010706020507" pitchFamily="18" charset="2"/>
              </a:rPr>
              <a:t></a:t>
            </a:r>
            <a:r>
              <a:rPr lang="en-US" altLang="zh-CN" sz="2400"/>
              <a:t>CS</a:t>
            </a:r>
            <a:r>
              <a:rPr lang="en-US" altLang="zh-CN" sz="2400">
                <a:sym typeface="Symbol" panose="05050102010706020507" pitchFamily="18" charset="2"/>
              </a:rPr>
              <a:t></a:t>
            </a:r>
            <a:endParaRPr lang="en-US" altLang="zh-CN" sz="2400"/>
          </a:p>
          <a:p>
            <a:pPr algn="just">
              <a:buFont typeface="Monotype Sorts" pitchFamily="2" charset="2"/>
              <a:buNone/>
            </a:pPr>
            <a:r>
              <a:rPr lang="en-US" altLang="zh-CN" sz="2400"/>
              <a:t>	</a:t>
            </a:r>
            <a:r>
              <a:rPr lang="zh-CN" altLang="en-US" sz="2400"/>
              <a:t>张明霞  关系</a:t>
            </a:r>
            <a:r>
              <a:rPr lang="en-US" altLang="zh-CN" sz="2400"/>
              <a:t>Student      UPDATE         Sname=</a:t>
            </a:r>
            <a:r>
              <a:rPr lang="en-US" altLang="zh-CN" sz="2400">
                <a:sym typeface="Symbol" panose="05050102010706020507" pitchFamily="18" charset="2"/>
              </a:rPr>
              <a:t></a:t>
            </a:r>
            <a:r>
              <a:rPr lang="zh-CN" altLang="en-US" sz="2400"/>
              <a:t>张明霞</a:t>
            </a:r>
            <a:r>
              <a:rPr lang="zh-CN" altLang="en-US" sz="2400">
                <a:sym typeface="Symbol" panose="05050102010706020507" pitchFamily="18" charset="2"/>
              </a:rPr>
              <a:t></a:t>
            </a:r>
            <a:endParaRPr lang="zh-CN" altLang="en-US" sz="2400"/>
          </a:p>
          <a:p>
            <a:pPr algn="just">
              <a:buFont typeface="Monotype Sorts" pitchFamily="2" charset="2"/>
              <a:buNone/>
            </a:pPr>
            <a:r>
              <a:rPr lang="zh-CN" altLang="en-US" sz="2400"/>
              <a:t>	张明霞   关系 </a:t>
            </a:r>
            <a:r>
              <a:rPr lang="en-US" altLang="zh-CN" sz="2400"/>
              <a:t>Course     ALL                    </a:t>
            </a:r>
            <a:r>
              <a:rPr lang="zh-CN" altLang="en-US" sz="2400"/>
              <a:t>空</a:t>
            </a:r>
          </a:p>
        </p:txBody>
      </p:sp>
      <p:sp>
        <p:nvSpPr>
          <p:cNvPr id="496644" name="Line 4">
            <a:extLst>
              <a:ext uri="{FF2B5EF4-FFF2-40B4-BE49-F238E27FC236}">
                <a16:creationId xmlns:a16="http://schemas.microsoft.com/office/drawing/2014/main" id="{A14D060A-A03C-4098-A820-27900E0F3D68}"/>
              </a:ext>
            </a:extLst>
          </p:cNvPr>
          <p:cNvSpPr>
            <a:spLocks noChangeShapeType="1"/>
          </p:cNvSpPr>
          <p:nvPr/>
        </p:nvSpPr>
        <p:spPr bwMode="auto">
          <a:xfrm>
            <a:off x="1371600" y="3048000"/>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6645" name="Line 5">
            <a:extLst>
              <a:ext uri="{FF2B5EF4-FFF2-40B4-BE49-F238E27FC236}">
                <a16:creationId xmlns:a16="http://schemas.microsoft.com/office/drawing/2014/main" id="{8F825AED-3B40-43DC-8966-E204694323D3}"/>
              </a:ext>
            </a:extLst>
          </p:cNvPr>
          <p:cNvSpPr>
            <a:spLocks noChangeShapeType="1"/>
          </p:cNvSpPr>
          <p:nvPr/>
        </p:nvSpPr>
        <p:spPr bwMode="auto">
          <a:xfrm>
            <a:off x="1371600" y="3581400"/>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6646" name="Line 6">
            <a:extLst>
              <a:ext uri="{FF2B5EF4-FFF2-40B4-BE49-F238E27FC236}">
                <a16:creationId xmlns:a16="http://schemas.microsoft.com/office/drawing/2014/main" id="{49411025-8AD6-49C7-BE74-9715527283F3}"/>
              </a:ext>
            </a:extLst>
          </p:cNvPr>
          <p:cNvSpPr>
            <a:spLocks noChangeShapeType="1"/>
          </p:cNvSpPr>
          <p:nvPr/>
        </p:nvSpPr>
        <p:spPr bwMode="auto">
          <a:xfrm>
            <a:off x="1447800" y="4876800"/>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6647" name="Line 7">
            <a:extLst>
              <a:ext uri="{FF2B5EF4-FFF2-40B4-BE49-F238E27FC236}">
                <a16:creationId xmlns:a16="http://schemas.microsoft.com/office/drawing/2014/main" id="{46F4370F-61B2-49AD-ABBF-0E735A899919}"/>
              </a:ext>
            </a:extLst>
          </p:cNvPr>
          <p:cNvSpPr>
            <a:spLocks noChangeShapeType="1"/>
          </p:cNvSpPr>
          <p:nvPr/>
        </p:nvSpPr>
        <p:spPr bwMode="auto">
          <a:xfrm>
            <a:off x="2362200" y="30480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6648" name="Line 8">
            <a:extLst>
              <a:ext uri="{FF2B5EF4-FFF2-40B4-BE49-F238E27FC236}">
                <a16:creationId xmlns:a16="http://schemas.microsoft.com/office/drawing/2014/main" id="{36C38AFF-1D1C-4633-8183-8754774660DE}"/>
              </a:ext>
            </a:extLst>
          </p:cNvPr>
          <p:cNvSpPr>
            <a:spLocks noChangeShapeType="1"/>
          </p:cNvSpPr>
          <p:nvPr/>
        </p:nvSpPr>
        <p:spPr bwMode="auto">
          <a:xfrm>
            <a:off x="4267200" y="30480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6649" name="Line 9">
            <a:extLst>
              <a:ext uri="{FF2B5EF4-FFF2-40B4-BE49-F238E27FC236}">
                <a16:creationId xmlns:a16="http://schemas.microsoft.com/office/drawing/2014/main" id="{6FE20198-B38A-4E10-B249-3B4E0F1CAECC}"/>
              </a:ext>
            </a:extLst>
          </p:cNvPr>
          <p:cNvSpPr>
            <a:spLocks noChangeShapeType="1"/>
          </p:cNvSpPr>
          <p:nvPr/>
        </p:nvSpPr>
        <p:spPr bwMode="auto">
          <a:xfrm>
            <a:off x="6553200" y="30480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矩形 9">
            <a:extLst>
              <a:ext uri="{FF2B5EF4-FFF2-40B4-BE49-F238E27FC236}">
                <a16:creationId xmlns:a16="http://schemas.microsoft.com/office/drawing/2014/main" id="{8E2BB263-DC47-46F0-9C95-A59E0E1EB1B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1" name="文本框 22">
            <a:extLst>
              <a:ext uri="{FF2B5EF4-FFF2-40B4-BE49-F238E27FC236}">
                <a16:creationId xmlns:a16="http://schemas.microsoft.com/office/drawing/2014/main" id="{6BF51616-42EA-4939-AEB8-73C14A34F61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12" name="文本框 22">
            <a:extLst>
              <a:ext uri="{FF2B5EF4-FFF2-40B4-BE49-F238E27FC236}">
                <a16:creationId xmlns:a16="http://schemas.microsoft.com/office/drawing/2014/main" id="{C7155D38-01D8-42C8-A597-14453C6AA77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899605148"/>
      </p:ext>
    </p:extLst>
  </p:cSld>
  <p:clrMapOvr>
    <a:masterClrMapping/>
  </p:clrMapOvr>
  <p:transition>
    <p:wipe/>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F7A79B81-F0CC-470E-BD46-1D4C9B233CD8}"/>
              </a:ext>
            </a:extLst>
          </p:cNvPr>
          <p:cNvSpPr>
            <a:spLocks noGrp="1" noChangeArrowheads="1"/>
          </p:cNvSpPr>
          <p:nvPr>
            <p:ph type="title"/>
          </p:nvPr>
        </p:nvSpPr>
        <p:spPr/>
        <p:txBody>
          <a:bodyPr/>
          <a:lstStyle/>
          <a:p>
            <a:r>
              <a:rPr lang="zh-CN" altLang="en-US"/>
              <a:t>登记日志文件的原则（续）</a:t>
            </a:r>
          </a:p>
        </p:txBody>
      </p:sp>
      <p:sp>
        <p:nvSpPr>
          <p:cNvPr id="852995" name="Rectangle 3">
            <a:extLst>
              <a:ext uri="{FF2B5EF4-FFF2-40B4-BE49-F238E27FC236}">
                <a16:creationId xmlns:a16="http://schemas.microsoft.com/office/drawing/2014/main" id="{65281CFE-EC32-461C-8112-6D9D100208F4}"/>
              </a:ext>
            </a:extLst>
          </p:cNvPr>
          <p:cNvSpPr>
            <a:spLocks noGrp="1" noChangeArrowheads="1"/>
          </p:cNvSpPr>
          <p:nvPr>
            <p:ph type="body" idx="1"/>
          </p:nvPr>
        </p:nvSpPr>
        <p:spPr/>
        <p:txBody>
          <a:bodyPr/>
          <a:lstStyle/>
          <a:p>
            <a:r>
              <a:rPr lang="zh-CN" altLang="en-US" sz="2800"/>
              <a:t>为什么要先写日志文件</a:t>
            </a:r>
          </a:p>
          <a:p>
            <a:pPr lvl="1"/>
            <a:r>
              <a:rPr lang="zh-CN" altLang="en-US" sz="2400"/>
              <a:t>写数据库和写日志文件是两个不同的操作</a:t>
            </a:r>
          </a:p>
          <a:p>
            <a:pPr lvl="1"/>
            <a:r>
              <a:rPr lang="zh-CN" altLang="en-US" sz="2400"/>
              <a:t>有可能在这两个操作之间发生故障，即这两个写操作只完成了一个</a:t>
            </a:r>
          </a:p>
          <a:p>
            <a:pPr lvl="1"/>
            <a:r>
              <a:rPr lang="zh-CN" altLang="en-US" sz="2400"/>
              <a:t>如果先写了数据库修改，而在日志文件中没有登记下这个修改，则以后就无法恢复这个修改了</a:t>
            </a:r>
          </a:p>
          <a:p>
            <a:pPr lvl="1"/>
            <a:r>
              <a:rPr lang="zh-CN" altLang="en-US" sz="2400"/>
              <a:t>如果先写日志，但没有修改数据库，按日志文件恢复时只不过是多执行一次不必要的</a:t>
            </a:r>
            <a:r>
              <a:rPr lang="en-US" altLang="zh-CN" sz="2400"/>
              <a:t>UNDO</a:t>
            </a:r>
            <a:r>
              <a:rPr lang="zh-CN" altLang="en-US" sz="2400"/>
              <a:t>操作，并不会影响数据库的正确性</a:t>
            </a:r>
          </a:p>
        </p:txBody>
      </p:sp>
      <p:sp>
        <p:nvSpPr>
          <p:cNvPr id="4" name="矩形 3">
            <a:extLst>
              <a:ext uri="{FF2B5EF4-FFF2-40B4-BE49-F238E27FC236}">
                <a16:creationId xmlns:a16="http://schemas.microsoft.com/office/drawing/2014/main" id="{7207C103-C2E4-4C06-8852-F4D0B2CE6CE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D7FC390-5A64-4A24-9DFC-1A996CA10E7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A3A6423B-80B9-4CD5-82F6-D5FCEC9968EF}"/>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033100231"/>
      </p:ext>
    </p:extLst>
  </p:cSld>
  <p:clrMapOvr>
    <a:masterClrMapping/>
  </p:clrMapOvr>
  <p:transition>
    <p:wipe/>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70866353-3059-47E8-B424-7C1A18D5B194}"/>
              </a:ext>
            </a:extLst>
          </p:cNvPr>
          <p:cNvSpPr>
            <a:spLocks noGrp="1" noChangeArrowheads="1"/>
          </p:cNvSpPr>
          <p:nvPr>
            <p:ph type="title"/>
          </p:nvPr>
        </p:nvSpPr>
        <p:spPr/>
        <p:txBody>
          <a:bodyPr/>
          <a:lstStyle/>
          <a:p>
            <a:r>
              <a:rPr lang="en-US" altLang="zh-CN"/>
              <a:t>5.4.2 </a:t>
            </a:r>
            <a:r>
              <a:rPr lang="zh-CN" altLang="en-US"/>
              <a:t>恢复的实现技术</a:t>
            </a:r>
          </a:p>
        </p:txBody>
      </p:sp>
      <p:sp>
        <p:nvSpPr>
          <p:cNvPr id="854019" name="Rectangle 3">
            <a:extLst>
              <a:ext uri="{FF2B5EF4-FFF2-40B4-BE49-F238E27FC236}">
                <a16:creationId xmlns:a16="http://schemas.microsoft.com/office/drawing/2014/main" id="{EE97B040-9AE1-49F9-8455-B886758E7F16}"/>
              </a:ext>
            </a:extLst>
          </p:cNvPr>
          <p:cNvSpPr>
            <a:spLocks noGrp="1" noChangeArrowheads="1"/>
          </p:cNvSpPr>
          <p:nvPr>
            <p:ph type="body" idx="1"/>
          </p:nvPr>
        </p:nvSpPr>
        <p:spPr/>
        <p:txBody>
          <a:bodyPr/>
          <a:lstStyle/>
          <a:p>
            <a:pPr>
              <a:lnSpc>
                <a:spcPct val="180000"/>
              </a:lnSpc>
              <a:buFont typeface="Monotype Sorts" pitchFamily="2" charset="2"/>
              <a:buNone/>
            </a:pPr>
            <a:r>
              <a:rPr lang="en-US" altLang="zh-CN"/>
              <a:t>5.4.2.1  </a:t>
            </a:r>
            <a:r>
              <a:rPr lang="zh-CN" altLang="en-US"/>
              <a:t>数据转储</a:t>
            </a:r>
          </a:p>
          <a:p>
            <a:pPr>
              <a:lnSpc>
                <a:spcPct val="180000"/>
              </a:lnSpc>
              <a:buFont typeface="Monotype Sorts" pitchFamily="2" charset="2"/>
              <a:buNone/>
            </a:pPr>
            <a:r>
              <a:rPr lang="en-US" altLang="zh-CN"/>
              <a:t>5.4.2.2  </a:t>
            </a:r>
            <a:r>
              <a:rPr lang="zh-CN" altLang="en-US"/>
              <a:t>登记日志文件</a:t>
            </a:r>
          </a:p>
          <a:p>
            <a:pPr>
              <a:lnSpc>
                <a:spcPct val="180000"/>
              </a:lnSpc>
              <a:buFont typeface="Monotype Sorts" pitchFamily="2" charset="2"/>
              <a:buNone/>
            </a:pPr>
            <a:r>
              <a:rPr lang="en-US" altLang="zh-CN">
                <a:solidFill>
                  <a:schemeClr val="accent2"/>
                </a:solidFill>
              </a:rPr>
              <a:t>5.4.2.3  </a:t>
            </a:r>
            <a:r>
              <a:rPr lang="zh-CN" altLang="en-US">
                <a:solidFill>
                  <a:schemeClr val="accent2"/>
                </a:solidFill>
              </a:rPr>
              <a:t>恢复策略</a:t>
            </a:r>
          </a:p>
        </p:txBody>
      </p:sp>
      <p:sp>
        <p:nvSpPr>
          <p:cNvPr id="4" name="矩形 3">
            <a:extLst>
              <a:ext uri="{FF2B5EF4-FFF2-40B4-BE49-F238E27FC236}">
                <a16:creationId xmlns:a16="http://schemas.microsoft.com/office/drawing/2014/main" id="{59E265F3-9170-4271-A89E-EDECB0F257C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C15EE56-CAE7-4F58-B387-CE788E5596F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299F1425-DFB8-4524-8844-FF6598AA452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382358060"/>
      </p:ext>
    </p:extLst>
  </p:cSld>
  <p:clrMapOvr>
    <a:masterClrMapping/>
  </p:clrMapOvr>
  <p:transition>
    <p:wipe/>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a:extLst>
              <a:ext uri="{FF2B5EF4-FFF2-40B4-BE49-F238E27FC236}">
                <a16:creationId xmlns:a16="http://schemas.microsoft.com/office/drawing/2014/main" id="{ED8B91EB-F299-4D41-A667-A23A205DAD28}"/>
              </a:ext>
            </a:extLst>
          </p:cNvPr>
          <p:cNvSpPr>
            <a:spLocks noGrp="1" noChangeArrowheads="1"/>
          </p:cNvSpPr>
          <p:nvPr>
            <p:ph type="title"/>
          </p:nvPr>
        </p:nvSpPr>
        <p:spPr/>
        <p:txBody>
          <a:bodyPr/>
          <a:lstStyle/>
          <a:p>
            <a:r>
              <a:rPr lang="en-US" altLang="zh-CN"/>
              <a:t>5.4.2.3  </a:t>
            </a:r>
            <a:r>
              <a:rPr lang="zh-CN" altLang="en-US"/>
              <a:t>恢复策略</a:t>
            </a:r>
          </a:p>
        </p:txBody>
      </p:sp>
      <p:sp>
        <p:nvSpPr>
          <p:cNvPr id="855043" name="Rectangle 3">
            <a:extLst>
              <a:ext uri="{FF2B5EF4-FFF2-40B4-BE49-F238E27FC236}">
                <a16:creationId xmlns:a16="http://schemas.microsoft.com/office/drawing/2014/main" id="{7B4DFB07-FA02-4B07-85A4-D0836E511B05}"/>
              </a:ext>
            </a:extLst>
          </p:cNvPr>
          <p:cNvSpPr>
            <a:spLocks noGrp="1" noChangeArrowheads="1"/>
          </p:cNvSpPr>
          <p:nvPr>
            <p:ph type="body" idx="1"/>
          </p:nvPr>
        </p:nvSpPr>
        <p:spPr/>
        <p:txBody>
          <a:bodyPr/>
          <a:lstStyle/>
          <a:p>
            <a:pPr>
              <a:lnSpc>
                <a:spcPct val="140000"/>
              </a:lnSpc>
            </a:pPr>
            <a:r>
              <a:rPr lang="en-US" altLang="zh-CN"/>
              <a:t>1. </a:t>
            </a:r>
            <a:r>
              <a:rPr lang="zh-CN" altLang="en-US"/>
              <a:t>事务故障的恢复</a:t>
            </a:r>
          </a:p>
          <a:p>
            <a:pPr>
              <a:lnSpc>
                <a:spcPct val="140000"/>
              </a:lnSpc>
            </a:pPr>
            <a:r>
              <a:rPr lang="en-US" altLang="zh-CN"/>
              <a:t>2. </a:t>
            </a:r>
            <a:r>
              <a:rPr lang="zh-CN" altLang="en-US"/>
              <a:t>系统故障的恢复</a:t>
            </a:r>
          </a:p>
          <a:p>
            <a:pPr>
              <a:lnSpc>
                <a:spcPct val="140000"/>
              </a:lnSpc>
            </a:pPr>
            <a:r>
              <a:rPr lang="en-US" altLang="zh-CN"/>
              <a:t>3. </a:t>
            </a:r>
            <a:r>
              <a:rPr lang="zh-CN" altLang="en-US"/>
              <a:t>介质故障的恢复</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34E38BB4-47DD-4100-AC74-B7DAB3E4AE5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AFE1C79-329C-4729-9E24-259F17FAE8D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54B3C2D-B502-4EC7-8CED-08374DC922F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211654396"/>
      </p:ext>
    </p:extLst>
  </p:cSld>
  <p:clrMapOvr>
    <a:masterClrMapping/>
  </p:clrMapOvr>
  <p:transition>
    <p:wipe/>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0FB78E1B-33EE-46FF-8BFE-72AEB502D8CA}"/>
              </a:ext>
            </a:extLst>
          </p:cNvPr>
          <p:cNvSpPr>
            <a:spLocks noGrp="1" noChangeArrowheads="1"/>
          </p:cNvSpPr>
          <p:nvPr>
            <p:ph type="title"/>
          </p:nvPr>
        </p:nvSpPr>
        <p:spPr/>
        <p:txBody>
          <a:bodyPr/>
          <a:lstStyle/>
          <a:p>
            <a:r>
              <a:rPr lang="en-US" altLang="zh-CN"/>
              <a:t>1.  </a:t>
            </a:r>
            <a:r>
              <a:rPr lang="zh-CN" altLang="en-US"/>
              <a:t>事务故障的恢复</a:t>
            </a:r>
          </a:p>
        </p:txBody>
      </p:sp>
      <p:sp>
        <p:nvSpPr>
          <p:cNvPr id="856067" name="Rectangle 3">
            <a:extLst>
              <a:ext uri="{FF2B5EF4-FFF2-40B4-BE49-F238E27FC236}">
                <a16:creationId xmlns:a16="http://schemas.microsoft.com/office/drawing/2014/main" id="{13EB127E-5111-41F8-9719-8F70F5252051}"/>
              </a:ext>
            </a:extLst>
          </p:cNvPr>
          <p:cNvSpPr>
            <a:spLocks noGrp="1" noChangeArrowheads="1"/>
          </p:cNvSpPr>
          <p:nvPr>
            <p:ph type="body" idx="1"/>
          </p:nvPr>
        </p:nvSpPr>
        <p:spPr/>
        <p:txBody>
          <a:bodyPr/>
          <a:lstStyle/>
          <a:p>
            <a:pPr>
              <a:lnSpc>
                <a:spcPct val="90000"/>
              </a:lnSpc>
            </a:pPr>
            <a:r>
              <a:rPr lang="zh-CN" altLang="en-US" sz="2800"/>
              <a:t>事务故障是指事务在运行至正常终止点前被中止</a:t>
            </a:r>
          </a:p>
          <a:p>
            <a:pPr>
              <a:lnSpc>
                <a:spcPct val="90000"/>
              </a:lnSpc>
            </a:pPr>
            <a:endParaRPr lang="zh-CN" altLang="en-US" sz="2800"/>
          </a:p>
          <a:p>
            <a:pPr>
              <a:lnSpc>
                <a:spcPct val="90000"/>
              </a:lnSpc>
            </a:pPr>
            <a:r>
              <a:rPr lang="zh-CN" altLang="en-US" sz="2800"/>
              <a:t>恢复方法</a:t>
            </a:r>
          </a:p>
          <a:p>
            <a:pPr lvl="1">
              <a:lnSpc>
                <a:spcPct val="90000"/>
              </a:lnSpc>
            </a:pPr>
            <a:r>
              <a:rPr lang="zh-CN" altLang="en-US"/>
              <a:t>由恢复子系统应利用日志文件撤消（</a:t>
            </a:r>
            <a:r>
              <a:rPr lang="en-US" altLang="zh-CN"/>
              <a:t>UNDO</a:t>
            </a:r>
            <a:r>
              <a:rPr lang="zh-CN" altLang="en-US"/>
              <a:t>）此事务已对数据库进行的修改</a:t>
            </a:r>
          </a:p>
          <a:p>
            <a:pPr lvl="1">
              <a:lnSpc>
                <a:spcPct val="90000"/>
              </a:lnSpc>
            </a:pPr>
            <a:endParaRPr lang="zh-CN" altLang="en-US" sz="2400"/>
          </a:p>
          <a:p>
            <a:pPr>
              <a:lnSpc>
                <a:spcPct val="90000"/>
              </a:lnSpc>
            </a:pPr>
            <a:r>
              <a:rPr lang="zh-CN" altLang="en-US" sz="2800"/>
              <a:t>事务故障的恢复由系统自动完成，不需要用户干预</a:t>
            </a:r>
          </a:p>
        </p:txBody>
      </p:sp>
      <p:sp>
        <p:nvSpPr>
          <p:cNvPr id="4" name="矩形 3">
            <a:extLst>
              <a:ext uri="{FF2B5EF4-FFF2-40B4-BE49-F238E27FC236}">
                <a16:creationId xmlns:a16="http://schemas.microsoft.com/office/drawing/2014/main" id="{E50AC1E1-AD81-4687-85AB-EB37EF49D80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E4A7B23-3929-4F5A-9DB3-E692D36AC8E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DC37CE6-A4CE-4DE3-AD6D-377ED9535FF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746545162"/>
      </p:ext>
    </p:extLst>
  </p:cSld>
  <p:clrMapOvr>
    <a:masterClrMapping/>
  </p:clrMapOvr>
  <p:transition>
    <p:wipe/>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16516945-BA89-47FF-86E8-13F004DECB47}"/>
              </a:ext>
            </a:extLst>
          </p:cNvPr>
          <p:cNvSpPr>
            <a:spLocks noGrp="1" noChangeArrowheads="1"/>
          </p:cNvSpPr>
          <p:nvPr>
            <p:ph type="title"/>
          </p:nvPr>
        </p:nvSpPr>
        <p:spPr/>
        <p:txBody>
          <a:bodyPr/>
          <a:lstStyle/>
          <a:p>
            <a:r>
              <a:rPr lang="zh-CN" altLang="en-US"/>
              <a:t>事务故障的恢复（续）</a:t>
            </a:r>
          </a:p>
        </p:txBody>
      </p:sp>
      <p:sp>
        <p:nvSpPr>
          <p:cNvPr id="857091" name="Rectangle 3">
            <a:extLst>
              <a:ext uri="{FF2B5EF4-FFF2-40B4-BE49-F238E27FC236}">
                <a16:creationId xmlns:a16="http://schemas.microsoft.com/office/drawing/2014/main" id="{14CA9909-8694-47F2-82A6-E9B616A9958A}"/>
              </a:ext>
            </a:extLst>
          </p:cNvPr>
          <p:cNvSpPr>
            <a:spLocks noGrp="1" noChangeArrowheads="1"/>
          </p:cNvSpPr>
          <p:nvPr>
            <p:ph type="body" idx="1"/>
          </p:nvPr>
        </p:nvSpPr>
        <p:spPr/>
        <p:txBody>
          <a:bodyPr/>
          <a:lstStyle/>
          <a:p>
            <a:pPr>
              <a:lnSpc>
                <a:spcPct val="90000"/>
              </a:lnSpc>
            </a:pPr>
            <a:r>
              <a:rPr lang="zh-CN" altLang="en-US"/>
              <a:t>恢复步骤</a:t>
            </a:r>
          </a:p>
          <a:p>
            <a:pPr lvl="1">
              <a:lnSpc>
                <a:spcPct val="90000"/>
              </a:lnSpc>
              <a:buFontTx/>
              <a:buNone/>
            </a:pPr>
            <a:r>
              <a:rPr lang="en-US" altLang="zh-CN"/>
              <a:t>1. </a:t>
            </a:r>
            <a:r>
              <a:rPr lang="zh-CN" altLang="en-US"/>
              <a:t>反向扫描文件日志（即从最后向前扫描日志文件），查找该事务的更新操作。</a:t>
            </a:r>
          </a:p>
          <a:p>
            <a:pPr lvl="4">
              <a:lnSpc>
                <a:spcPct val="90000"/>
              </a:lnSpc>
            </a:pPr>
            <a:endParaRPr lang="zh-CN" altLang="en-US"/>
          </a:p>
          <a:p>
            <a:pPr lvl="1">
              <a:lnSpc>
                <a:spcPct val="90000"/>
              </a:lnSpc>
              <a:buFontTx/>
              <a:buNone/>
            </a:pPr>
            <a:r>
              <a:rPr lang="en-US" altLang="zh-CN"/>
              <a:t>2. </a:t>
            </a:r>
            <a:r>
              <a:rPr lang="zh-CN" altLang="en-US"/>
              <a:t>对该事务的更新操作执行逆操作。即将日志记录中“更新前的值”写入数据库。</a:t>
            </a:r>
          </a:p>
          <a:p>
            <a:pPr lvl="1"/>
            <a:r>
              <a:rPr lang="zh-CN" altLang="en-US" sz="2400"/>
              <a:t>如果记录中是插入操作，则相当于做删除操作（因为此时“更新前的值”为空）</a:t>
            </a:r>
          </a:p>
          <a:p>
            <a:pPr lvl="1"/>
            <a:r>
              <a:rPr lang="zh-CN" altLang="en-US" sz="2400"/>
              <a:t>若记录中是删除操作，则相当于做插入操作（因为此时“更新后的值”为空）</a:t>
            </a:r>
          </a:p>
          <a:p>
            <a:pPr lvl="1"/>
            <a:r>
              <a:rPr lang="zh-CN" altLang="en-US" sz="2400"/>
              <a:t>若是修改操作，则相当于用修改前值代替修改后值</a:t>
            </a:r>
          </a:p>
        </p:txBody>
      </p:sp>
      <p:sp>
        <p:nvSpPr>
          <p:cNvPr id="4" name="矩形 3">
            <a:extLst>
              <a:ext uri="{FF2B5EF4-FFF2-40B4-BE49-F238E27FC236}">
                <a16:creationId xmlns:a16="http://schemas.microsoft.com/office/drawing/2014/main" id="{2BE27209-DD61-4477-A123-C8A92EA4C52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C1C734D-0C0C-41EF-8510-302B0198E52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4057691-86E4-48FE-80E6-A3CCC7E44D0F}"/>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483436587"/>
      </p:ext>
    </p:extLst>
  </p:cSld>
  <p:clrMapOvr>
    <a:masterClrMapping/>
  </p:clrMapOvr>
  <p:transition>
    <p:wipe/>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49C73F3F-47E5-4462-9D79-9AD392B759E6}"/>
              </a:ext>
            </a:extLst>
          </p:cNvPr>
          <p:cNvSpPr>
            <a:spLocks noGrp="1" noChangeArrowheads="1"/>
          </p:cNvSpPr>
          <p:nvPr>
            <p:ph type="title"/>
          </p:nvPr>
        </p:nvSpPr>
        <p:spPr/>
        <p:txBody>
          <a:bodyPr/>
          <a:lstStyle/>
          <a:p>
            <a:r>
              <a:rPr lang="zh-CN" altLang="en-US"/>
              <a:t>事务故障的恢复（续）</a:t>
            </a:r>
          </a:p>
        </p:txBody>
      </p:sp>
      <p:sp>
        <p:nvSpPr>
          <p:cNvPr id="858115" name="Rectangle 3">
            <a:extLst>
              <a:ext uri="{FF2B5EF4-FFF2-40B4-BE49-F238E27FC236}">
                <a16:creationId xmlns:a16="http://schemas.microsoft.com/office/drawing/2014/main" id="{D28FD94C-68CD-4235-B2AA-3FB50E5BA628}"/>
              </a:ext>
            </a:extLst>
          </p:cNvPr>
          <p:cNvSpPr>
            <a:spLocks noGrp="1" noChangeArrowheads="1"/>
          </p:cNvSpPr>
          <p:nvPr>
            <p:ph type="body" idx="1"/>
          </p:nvPr>
        </p:nvSpPr>
        <p:spPr/>
        <p:txBody>
          <a:bodyPr/>
          <a:lstStyle/>
          <a:p>
            <a:pPr lvl="1"/>
            <a:r>
              <a:rPr lang="en-US" altLang="zh-CN"/>
              <a:t>3. </a:t>
            </a:r>
            <a:r>
              <a:rPr lang="zh-CN" altLang="en-US"/>
              <a:t>继续反向扫描日志文件，查找该事务的其他更新操作，并做同样处理。</a:t>
            </a:r>
          </a:p>
          <a:p>
            <a:pPr lvl="1"/>
            <a:endParaRPr lang="zh-CN" altLang="en-US"/>
          </a:p>
          <a:p>
            <a:pPr lvl="1"/>
            <a:r>
              <a:rPr lang="en-US" altLang="zh-CN"/>
              <a:t>4. </a:t>
            </a:r>
            <a:r>
              <a:rPr lang="zh-CN" altLang="en-US"/>
              <a:t>如此处理下去，直至读到此事务的开始标记，事务故障恢复就完成了。</a:t>
            </a:r>
          </a:p>
          <a:p>
            <a:endParaRPr lang="en-US" altLang="zh-CN"/>
          </a:p>
        </p:txBody>
      </p:sp>
      <p:sp>
        <p:nvSpPr>
          <p:cNvPr id="4" name="矩形 3">
            <a:extLst>
              <a:ext uri="{FF2B5EF4-FFF2-40B4-BE49-F238E27FC236}">
                <a16:creationId xmlns:a16="http://schemas.microsoft.com/office/drawing/2014/main" id="{59963A34-957C-4833-BFD0-8E30C8B0D93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4B5B10E-003A-4747-A4BD-24CA4AE4B0E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E9E6BAC8-D0D0-45BE-A861-79C56DABF0E9}"/>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073054635"/>
      </p:ext>
    </p:extLst>
  </p:cSld>
  <p:clrMapOvr>
    <a:masterClrMapping/>
  </p:clrMapOvr>
  <p:transition>
    <p:wipe/>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702BB589-E8D5-44CB-88FD-301B9D10B39A}"/>
              </a:ext>
            </a:extLst>
          </p:cNvPr>
          <p:cNvSpPr>
            <a:spLocks noGrp="1" noChangeArrowheads="1"/>
          </p:cNvSpPr>
          <p:nvPr>
            <p:ph type="title"/>
          </p:nvPr>
        </p:nvSpPr>
        <p:spPr/>
        <p:txBody>
          <a:bodyPr/>
          <a:lstStyle/>
          <a:p>
            <a:r>
              <a:rPr lang="en-US" altLang="zh-CN"/>
              <a:t>2.  </a:t>
            </a:r>
            <a:r>
              <a:rPr lang="zh-CN" altLang="en-US"/>
              <a:t>系统故障的恢复</a:t>
            </a:r>
          </a:p>
        </p:txBody>
      </p:sp>
      <p:sp>
        <p:nvSpPr>
          <p:cNvPr id="859139" name="Rectangle 3">
            <a:extLst>
              <a:ext uri="{FF2B5EF4-FFF2-40B4-BE49-F238E27FC236}">
                <a16:creationId xmlns:a16="http://schemas.microsoft.com/office/drawing/2014/main" id="{858B80CA-BF9A-4E7A-AF75-AA38B89DDCE3}"/>
              </a:ext>
            </a:extLst>
          </p:cNvPr>
          <p:cNvSpPr>
            <a:spLocks noGrp="1" noChangeArrowheads="1"/>
          </p:cNvSpPr>
          <p:nvPr>
            <p:ph type="body" idx="1"/>
          </p:nvPr>
        </p:nvSpPr>
        <p:spPr>
          <a:xfrm>
            <a:off x="838200" y="1828800"/>
            <a:ext cx="8077200" cy="4114800"/>
          </a:xfrm>
        </p:spPr>
        <p:txBody>
          <a:bodyPr/>
          <a:lstStyle/>
          <a:p>
            <a:pPr>
              <a:lnSpc>
                <a:spcPct val="90000"/>
              </a:lnSpc>
            </a:pPr>
            <a:r>
              <a:rPr lang="zh-CN" altLang="en-US" sz="2800"/>
              <a:t>系统故障造成数据库不一致状态的原因</a:t>
            </a:r>
          </a:p>
          <a:p>
            <a:pPr lvl="1">
              <a:lnSpc>
                <a:spcPct val="90000"/>
              </a:lnSpc>
            </a:pPr>
            <a:r>
              <a:rPr lang="zh-CN" altLang="en-US"/>
              <a:t>一些未完成事务对数据库的更新已写入数据库</a:t>
            </a:r>
          </a:p>
          <a:p>
            <a:pPr lvl="1">
              <a:lnSpc>
                <a:spcPct val="90000"/>
              </a:lnSpc>
            </a:pPr>
            <a:r>
              <a:rPr lang="zh-CN" altLang="en-US"/>
              <a:t>一些已提交事务对数据库的更新还留在缓冲区没来得及写入数据库</a:t>
            </a:r>
          </a:p>
          <a:p>
            <a:pPr lvl="2">
              <a:lnSpc>
                <a:spcPct val="90000"/>
              </a:lnSpc>
            </a:pPr>
            <a:endParaRPr lang="zh-CN" altLang="en-US" sz="1800"/>
          </a:p>
          <a:p>
            <a:pPr>
              <a:lnSpc>
                <a:spcPct val="90000"/>
              </a:lnSpc>
            </a:pPr>
            <a:r>
              <a:rPr lang="zh-CN" altLang="en-US" sz="2800"/>
              <a:t>恢复方法</a:t>
            </a:r>
          </a:p>
          <a:p>
            <a:pPr lvl="1">
              <a:lnSpc>
                <a:spcPct val="90000"/>
              </a:lnSpc>
            </a:pPr>
            <a:r>
              <a:rPr lang="en-US" altLang="zh-CN"/>
              <a:t>1. </a:t>
            </a:r>
            <a:r>
              <a:rPr lang="zh-CN" altLang="en-US"/>
              <a:t>撤消故障发生时未完成的事务</a:t>
            </a:r>
          </a:p>
          <a:p>
            <a:pPr lvl="1">
              <a:lnSpc>
                <a:spcPct val="90000"/>
              </a:lnSpc>
            </a:pPr>
            <a:r>
              <a:rPr lang="en-US" altLang="zh-CN"/>
              <a:t>2. </a:t>
            </a:r>
            <a:r>
              <a:rPr lang="zh-CN" altLang="en-US"/>
              <a:t>重做已完成的事务</a:t>
            </a:r>
          </a:p>
          <a:p>
            <a:pPr lvl="2">
              <a:lnSpc>
                <a:spcPct val="90000"/>
              </a:lnSpc>
            </a:pPr>
            <a:endParaRPr lang="zh-CN" altLang="en-US" sz="2000"/>
          </a:p>
          <a:p>
            <a:pPr>
              <a:lnSpc>
                <a:spcPct val="90000"/>
              </a:lnSpc>
            </a:pPr>
            <a:r>
              <a:rPr lang="zh-CN" altLang="en-US" sz="2800"/>
              <a:t>系统故障的恢复由系统在重新启动时自动完成，不需要用户干预</a:t>
            </a:r>
          </a:p>
        </p:txBody>
      </p:sp>
      <p:sp>
        <p:nvSpPr>
          <p:cNvPr id="4" name="矩形 3">
            <a:extLst>
              <a:ext uri="{FF2B5EF4-FFF2-40B4-BE49-F238E27FC236}">
                <a16:creationId xmlns:a16="http://schemas.microsoft.com/office/drawing/2014/main" id="{601F85AD-EB75-41E5-AF7D-6D14D695C67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3010051-A095-460B-B863-71AE2D53CAA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FCAB44F2-3074-41CE-B103-63DF32C848C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279644774"/>
      </p:ext>
    </p:extLst>
  </p:cSld>
  <p:clrMapOvr>
    <a:masterClrMapping/>
  </p:clrMapOvr>
  <p:transition>
    <p:wipe/>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74BC07DB-2BAF-4A1E-A658-EC470B26F380}"/>
              </a:ext>
            </a:extLst>
          </p:cNvPr>
          <p:cNvSpPr>
            <a:spLocks noGrp="1" noChangeArrowheads="1"/>
          </p:cNvSpPr>
          <p:nvPr>
            <p:ph type="title"/>
          </p:nvPr>
        </p:nvSpPr>
        <p:spPr/>
        <p:txBody>
          <a:bodyPr/>
          <a:lstStyle/>
          <a:p>
            <a:r>
              <a:rPr lang="zh-CN" altLang="en-US"/>
              <a:t>系统故障的恢复（续）</a:t>
            </a:r>
          </a:p>
        </p:txBody>
      </p:sp>
      <p:sp>
        <p:nvSpPr>
          <p:cNvPr id="860163" name="Rectangle 3">
            <a:extLst>
              <a:ext uri="{FF2B5EF4-FFF2-40B4-BE49-F238E27FC236}">
                <a16:creationId xmlns:a16="http://schemas.microsoft.com/office/drawing/2014/main" id="{A13CE5B6-E7C3-4F28-8521-F016BF3CC672}"/>
              </a:ext>
            </a:extLst>
          </p:cNvPr>
          <p:cNvSpPr>
            <a:spLocks noGrp="1" noChangeArrowheads="1"/>
          </p:cNvSpPr>
          <p:nvPr>
            <p:ph type="body" idx="1"/>
          </p:nvPr>
        </p:nvSpPr>
        <p:spPr/>
        <p:txBody>
          <a:bodyPr/>
          <a:lstStyle/>
          <a:p>
            <a:r>
              <a:rPr lang="zh-CN" altLang="en-US" sz="3600"/>
              <a:t>恢复步骤</a:t>
            </a:r>
          </a:p>
          <a:p>
            <a:pPr lvl="4"/>
            <a:endParaRPr lang="zh-CN" altLang="en-US" sz="2400"/>
          </a:p>
          <a:p>
            <a:pPr lvl="1">
              <a:buFontTx/>
              <a:buNone/>
            </a:pPr>
            <a:r>
              <a:rPr lang="en-US" altLang="zh-CN"/>
              <a:t>1.	</a:t>
            </a:r>
            <a:r>
              <a:rPr lang="zh-CN" altLang="en-US"/>
              <a:t>正向扫描日志文件（即从头扫描日志文件）</a:t>
            </a:r>
          </a:p>
          <a:p>
            <a:pPr lvl="1"/>
            <a:r>
              <a:rPr lang="zh-CN" altLang="en-US"/>
              <a:t>找出在故障发生前已经提交的事务</a:t>
            </a:r>
            <a:r>
              <a:rPr lang="en-US" altLang="zh-CN"/>
              <a:t>,</a:t>
            </a:r>
            <a:r>
              <a:rPr lang="zh-CN" altLang="en-US"/>
              <a:t>将事务标识记入重做队列</a:t>
            </a:r>
          </a:p>
          <a:p>
            <a:pPr lvl="1"/>
            <a:r>
              <a:rPr lang="zh-CN" altLang="en-US"/>
              <a:t>同时找出故障发生时尚未完成的事务</a:t>
            </a:r>
            <a:r>
              <a:rPr lang="en-US" altLang="zh-CN"/>
              <a:t>,</a:t>
            </a:r>
            <a:r>
              <a:rPr lang="zh-CN" altLang="en-US"/>
              <a:t>将事务标识记入撤消队列    </a:t>
            </a:r>
          </a:p>
        </p:txBody>
      </p:sp>
      <p:sp>
        <p:nvSpPr>
          <p:cNvPr id="4" name="矩形 3">
            <a:extLst>
              <a:ext uri="{FF2B5EF4-FFF2-40B4-BE49-F238E27FC236}">
                <a16:creationId xmlns:a16="http://schemas.microsoft.com/office/drawing/2014/main" id="{D4CFF9AD-67B6-4ECD-B316-1947449BAC5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14C6B05-DD00-4EAC-87C7-16CCD6C0800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846BBFEB-545D-426C-878D-E086531E1C9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892060131"/>
      </p:ext>
    </p:extLst>
  </p:cSld>
  <p:clrMapOvr>
    <a:masterClrMapping/>
  </p:clrMapOvr>
  <p:transition>
    <p:wipe/>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77F1119E-14FF-49C6-A88E-E6434111C05C}"/>
              </a:ext>
            </a:extLst>
          </p:cNvPr>
          <p:cNvSpPr>
            <a:spLocks noGrp="1" noChangeArrowheads="1"/>
          </p:cNvSpPr>
          <p:nvPr>
            <p:ph type="title"/>
          </p:nvPr>
        </p:nvSpPr>
        <p:spPr/>
        <p:txBody>
          <a:bodyPr/>
          <a:lstStyle/>
          <a:p>
            <a:r>
              <a:rPr lang="zh-CN" altLang="en-US"/>
              <a:t>系统故障的恢复（续）</a:t>
            </a:r>
          </a:p>
        </p:txBody>
      </p:sp>
      <p:sp>
        <p:nvSpPr>
          <p:cNvPr id="861187" name="Rectangle 3">
            <a:extLst>
              <a:ext uri="{FF2B5EF4-FFF2-40B4-BE49-F238E27FC236}">
                <a16:creationId xmlns:a16="http://schemas.microsoft.com/office/drawing/2014/main" id="{52EBD10E-EB1A-4F6D-A0A2-8D3D18BD7F21}"/>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t>	2. </a:t>
            </a:r>
            <a:r>
              <a:rPr lang="zh-CN" altLang="en-US" sz="2800"/>
              <a:t>对撤消队列中的各个事务进行撤消</a:t>
            </a:r>
            <a:r>
              <a:rPr lang="en-US" altLang="zh-CN" sz="2800"/>
              <a:t>(UNDO)</a:t>
            </a:r>
            <a:r>
              <a:rPr lang="zh-CN" altLang="en-US" sz="2800"/>
              <a:t>处理</a:t>
            </a:r>
          </a:p>
          <a:p>
            <a:pPr lvl="1">
              <a:lnSpc>
                <a:spcPct val="90000"/>
              </a:lnSpc>
            </a:pPr>
            <a:r>
              <a:rPr lang="zh-CN" altLang="en-US"/>
              <a:t>反向扫描日志文件，对每个</a:t>
            </a:r>
            <a:r>
              <a:rPr lang="en-US" altLang="zh-CN"/>
              <a:t>UNDO</a:t>
            </a:r>
            <a:r>
              <a:rPr lang="zh-CN" altLang="en-US"/>
              <a:t>事务的更新操作执行逆操作，即将日志记录中“更新前的值”写入数据库</a:t>
            </a:r>
          </a:p>
          <a:p>
            <a:pPr lvl="1">
              <a:lnSpc>
                <a:spcPct val="90000"/>
              </a:lnSpc>
            </a:pPr>
            <a:endParaRPr lang="zh-CN" altLang="en-US" sz="2400"/>
          </a:p>
          <a:p>
            <a:pPr>
              <a:lnSpc>
                <a:spcPct val="90000"/>
              </a:lnSpc>
              <a:buFont typeface="Monotype Sorts" pitchFamily="2" charset="2"/>
              <a:buNone/>
            </a:pPr>
            <a:r>
              <a:rPr lang="zh-CN" altLang="en-US" sz="2800"/>
              <a:t>    </a:t>
            </a:r>
            <a:r>
              <a:rPr lang="en-US" altLang="zh-CN" sz="2800"/>
              <a:t>3. </a:t>
            </a:r>
            <a:r>
              <a:rPr lang="zh-CN" altLang="en-US" sz="2800"/>
              <a:t>对重做队列中的各个事务进行重做</a:t>
            </a:r>
            <a:r>
              <a:rPr lang="en-US" altLang="zh-CN" sz="2800"/>
              <a:t>(REDO)</a:t>
            </a:r>
            <a:r>
              <a:rPr lang="zh-CN" altLang="en-US" sz="2800"/>
              <a:t>处理</a:t>
            </a:r>
          </a:p>
          <a:p>
            <a:pPr lvl="1">
              <a:lnSpc>
                <a:spcPct val="90000"/>
              </a:lnSpc>
            </a:pPr>
            <a:r>
              <a:rPr lang="zh-CN" altLang="en-US"/>
              <a:t>正向扫描日志文件，对每个</a:t>
            </a:r>
            <a:r>
              <a:rPr lang="en-US" altLang="zh-CN"/>
              <a:t>REDO</a:t>
            </a:r>
            <a:r>
              <a:rPr lang="zh-CN" altLang="en-US"/>
              <a:t>事务重新执行登记的操作。即将日志记录中“更新后的值”写入数据库    </a:t>
            </a:r>
          </a:p>
        </p:txBody>
      </p:sp>
      <p:sp>
        <p:nvSpPr>
          <p:cNvPr id="4" name="矩形 3">
            <a:extLst>
              <a:ext uri="{FF2B5EF4-FFF2-40B4-BE49-F238E27FC236}">
                <a16:creationId xmlns:a16="http://schemas.microsoft.com/office/drawing/2014/main" id="{9C492C0A-FEEA-4FF2-AC85-36A8A86C52A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CDDDE64-D72B-4FCF-BA88-8B7471FFE3B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65ECF34-D589-429D-8677-71094167655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455300624"/>
      </p:ext>
    </p:extLst>
  </p:cSld>
  <p:clrMapOvr>
    <a:masterClrMapping/>
  </p:clrMapOvr>
  <p:transition>
    <p:wipe/>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923A21BE-1783-4D59-BDB5-055F69EDFCD4}"/>
              </a:ext>
            </a:extLst>
          </p:cNvPr>
          <p:cNvSpPr>
            <a:spLocks noGrp="1" noChangeArrowheads="1"/>
          </p:cNvSpPr>
          <p:nvPr>
            <p:ph type="title"/>
          </p:nvPr>
        </p:nvSpPr>
        <p:spPr/>
        <p:txBody>
          <a:bodyPr/>
          <a:lstStyle/>
          <a:p>
            <a:r>
              <a:rPr lang="en-US" altLang="zh-CN"/>
              <a:t>3.  </a:t>
            </a:r>
            <a:r>
              <a:rPr lang="zh-CN" altLang="en-US"/>
              <a:t>介质故障的恢复</a:t>
            </a:r>
          </a:p>
        </p:txBody>
      </p:sp>
      <p:sp>
        <p:nvSpPr>
          <p:cNvPr id="862211" name="Rectangle 3">
            <a:extLst>
              <a:ext uri="{FF2B5EF4-FFF2-40B4-BE49-F238E27FC236}">
                <a16:creationId xmlns:a16="http://schemas.microsoft.com/office/drawing/2014/main" id="{14F18AA1-9849-47E1-9939-CADEEB12F3C4}"/>
              </a:ext>
            </a:extLst>
          </p:cNvPr>
          <p:cNvSpPr>
            <a:spLocks noGrp="1" noChangeArrowheads="1"/>
          </p:cNvSpPr>
          <p:nvPr>
            <p:ph type="body" idx="1"/>
          </p:nvPr>
        </p:nvSpPr>
        <p:spPr/>
        <p:txBody>
          <a:bodyPr/>
          <a:lstStyle/>
          <a:p>
            <a:r>
              <a:rPr lang="zh-CN" altLang="en-US" sz="2800"/>
              <a:t>发生介质故障后，磁盘上的物理数据和日志文件被破坏，这是最严重的一种故障</a:t>
            </a:r>
          </a:p>
          <a:p>
            <a:endParaRPr lang="zh-CN" altLang="en-US" sz="2800"/>
          </a:p>
          <a:p>
            <a:r>
              <a:rPr lang="zh-CN" altLang="en-US" sz="2800"/>
              <a:t>恢复方法</a:t>
            </a:r>
          </a:p>
          <a:p>
            <a:pPr lvl="1"/>
            <a:r>
              <a:rPr lang="en-US" altLang="zh-CN"/>
              <a:t>1. </a:t>
            </a:r>
            <a:r>
              <a:rPr lang="zh-CN" altLang="en-US"/>
              <a:t>重装数据库，使数据库恢复到一致性状态</a:t>
            </a:r>
          </a:p>
          <a:p>
            <a:pPr lvl="1"/>
            <a:r>
              <a:rPr lang="en-US" altLang="zh-CN"/>
              <a:t>2. </a:t>
            </a:r>
            <a:r>
              <a:rPr lang="zh-CN" altLang="en-US"/>
              <a:t>重做已完成的事务</a:t>
            </a:r>
          </a:p>
          <a:p>
            <a:endParaRPr lang="en-US" altLang="zh-CN"/>
          </a:p>
        </p:txBody>
      </p:sp>
      <p:sp>
        <p:nvSpPr>
          <p:cNvPr id="4" name="矩形 3">
            <a:extLst>
              <a:ext uri="{FF2B5EF4-FFF2-40B4-BE49-F238E27FC236}">
                <a16:creationId xmlns:a16="http://schemas.microsoft.com/office/drawing/2014/main" id="{40DBB21C-D174-4C0F-B474-02410E004D9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052B9AD-D0F3-4E0C-B15B-3F22D711ECF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751775C7-E52F-4E64-B9A2-201F08765774}"/>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88492370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0D7F99E4-9D49-46D4-9E93-BB26E65612C4}"/>
              </a:ext>
            </a:extLst>
          </p:cNvPr>
          <p:cNvSpPr>
            <a:spLocks noGrp="1" noChangeArrowheads="1"/>
          </p:cNvSpPr>
          <p:nvPr>
            <p:ph type="title"/>
          </p:nvPr>
        </p:nvSpPr>
        <p:spPr/>
        <p:txBody>
          <a:bodyPr/>
          <a:lstStyle/>
          <a:p>
            <a:r>
              <a:rPr lang="zh-CN" altLang="en-US"/>
              <a:t>小结</a:t>
            </a:r>
            <a:r>
              <a:rPr lang="en-US" altLang="zh-CN"/>
              <a:t>(</a:t>
            </a:r>
            <a:r>
              <a:rPr lang="zh-CN" altLang="en-US"/>
              <a:t>续</a:t>
            </a:r>
            <a:r>
              <a:rPr lang="en-US" altLang="zh-CN"/>
              <a:t>)</a:t>
            </a:r>
          </a:p>
        </p:txBody>
      </p:sp>
      <p:sp>
        <p:nvSpPr>
          <p:cNvPr id="602115" name="Rectangle 3">
            <a:extLst>
              <a:ext uri="{FF2B5EF4-FFF2-40B4-BE49-F238E27FC236}">
                <a16:creationId xmlns:a16="http://schemas.microsoft.com/office/drawing/2014/main" id="{83CAAEEC-0A0C-4C6D-A32B-32B49AAD699C}"/>
              </a:ext>
            </a:extLst>
          </p:cNvPr>
          <p:cNvSpPr>
            <a:spLocks noGrp="1" noChangeArrowheads="1"/>
          </p:cNvSpPr>
          <p:nvPr>
            <p:ph type="body" idx="1"/>
          </p:nvPr>
        </p:nvSpPr>
        <p:spPr/>
        <p:txBody>
          <a:bodyPr/>
          <a:lstStyle/>
          <a:p>
            <a:pPr algn="just"/>
            <a:r>
              <a:rPr lang="zh-CN" altLang="en-US"/>
              <a:t>规范化理论为数据库设计提供了理论的指南和工具</a:t>
            </a:r>
          </a:p>
          <a:p>
            <a:pPr lvl="1" algn="just"/>
            <a:r>
              <a:rPr lang="zh-CN" altLang="en-US"/>
              <a:t>也仅仅是指南和工具</a:t>
            </a:r>
          </a:p>
          <a:p>
            <a:pPr algn="just"/>
            <a:endParaRPr lang="zh-CN" altLang="en-US" sz="2800"/>
          </a:p>
          <a:p>
            <a:pPr algn="just"/>
            <a:r>
              <a:rPr lang="zh-CN" altLang="en-US"/>
              <a:t>并不是规范化程度越高，模式就越好</a:t>
            </a:r>
          </a:p>
          <a:p>
            <a:pPr lvl="1" algn="just"/>
            <a:r>
              <a:rPr lang="zh-CN" altLang="en-US"/>
              <a:t>必须结合应用环境和现实世界的具体情况合理地选择数据库模式</a:t>
            </a:r>
          </a:p>
          <a:p>
            <a:endParaRPr lang="en-US" altLang="zh-CN"/>
          </a:p>
        </p:txBody>
      </p:sp>
      <p:sp>
        <p:nvSpPr>
          <p:cNvPr id="4" name="矩形 3">
            <a:extLst>
              <a:ext uri="{FF2B5EF4-FFF2-40B4-BE49-F238E27FC236}">
                <a16:creationId xmlns:a16="http://schemas.microsoft.com/office/drawing/2014/main" id="{81438768-B4F7-4350-B9F8-EF19375B021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DF759FC-5A91-4CA5-99A6-3FD91711BD5A}"/>
              </a:ext>
            </a:extLst>
          </p:cNvPr>
          <p:cNvSpPr txBox="1">
            <a:spLocks noChangeArrowheads="1"/>
          </p:cNvSpPr>
          <p:nvPr/>
        </p:nvSpPr>
        <p:spPr bwMode="auto">
          <a:xfrm>
            <a:off x="334963" y="49213"/>
            <a:ext cx="3103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4.3 </a:t>
            </a:r>
            <a:r>
              <a:rPr lang="zh-CN" altLang="en-US" sz="2400" dirty="0">
                <a:solidFill>
                  <a:schemeClr val="bg1"/>
                </a:solidFill>
              </a:rPr>
              <a:t>关系模式的规范化</a:t>
            </a:r>
          </a:p>
        </p:txBody>
      </p:sp>
      <p:sp>
        <p:nvSpPr>
          <p:cNvPr id="6" name="文本框 22">
            <a:extLst>
              <a:ext uri="{FF2B5EF4-FFF2-40B4-BE49-F238E27FC236}">
                <a16:creationId xmlns:a16="http://schemas.microsoft.com/office/drawing/2014/main" id="{94A479E9-09A5-46EE-B4CE-2BC0775A31DE}"/>
              </a:ext>
            </a:extLst>
          </p:cNvPr>
          <p:cNvSpPr txBox="1">
            <a:spLocks noChangeArrowheads="1"/>
          </p:cNvSpPr>
          <p:nvPr/>
        </p:nvSpPr>
        <p:spPr bwMode="auto">
          <a:xfrm>
            <a:off x="5199490" y="47773"/>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4</a:t>
            </a:r>
            <a:r>
              <a:rPr lang="zh-CN" altLang="en-US" sz="2400" b="1" dirty="0">
                <a:solidFill>
                  <a:schemeClr val="bg1"/>
                </a:solidFill>
                <a:latin typeface="Heiti SC Light" charset="-122"/>
                <a:ea typeface="Heiti SC Light" charset="-122"/>
                <a:cs typeface="Heiti SC Light" charset="-122"/>
              </a:rPr>
              <a:t>章 关系数据库设计理论</a:t>
            </a:r>
          </a:p>
        </p:txBody>
      </p:sp>
    </p:spTree>
    <p:extLst>
      <p:ext uri="{BB962C8B-B14F-4D97-AF65-F5344CB8AC3E}">
        <p14:creationId xmlns:p14="http://schemas.microsoft.com/office/powerpoint/2010/main" val="2228092235"/>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985ED319-0848-4C94-8374-866AE169F597}"/>
              </a:ext>
            </a:extLst>
          </p:cNvPr>
          <p:cNvSpPr>
            <a:spLocks noGrp="1" noChangeArrowheads="1"/>
          </p:cNvSpPr>
          <p:nvPr>
            <p:ph type="title"/>
          </p:nvPr>
        </p:nvSpPr>
        <p:spPr/>
        <p:txBody>
          <a:bodyPr/>
          <a:lstStyle/>
          <a:p>
            <a:r>
              <a:rPr lang="en-US" altLang="zh-CN"/>
              <a:t>3. </a:t>
            </a:r>
            <a:r>
              <a:rPr lang="zh-CN" altLang="en-US"/>
              <a:t>定义视图</a:t>
            </a:r>
          </a:p>
        </p:txBody>
      </p:sp>
      <p:sp>
        <p:nvSpPr>
          <p:cNvPr id="506883" name="Rectangle 3">
            <a:extLst>
              <a:ext uri="{FF2B5EF4-FFF2-40B4-BE49-F238E27FC236}">
                <a16:creationId xmlns:a16="http://schemas.microsoft.com/office/drawing/2014/main" id="{A824541F-0676-40BE-9F4C-ACCB082605CA}"/>
              </a:ext>
            </a:extLst>
          </p:cNvPr>
          <p:cNvSpPr>
            <a:spLocks noGrp="1" noChangeArrowheads="1"/>
          </p:cNvSpPr>
          <p:nvPr>
            <p:ph type="body" idx="1"/>
          </p:nvPr>
        </p:nvSpPr>
        <p:spPr/>
        <p:txBody>
          <a:bodyPr/>
          <a:lstStyle/>
          <a:p>
            <a:pPr>
              <a:lnSpc>
                <a:spcPct val="130000"/>
              </a:lnSpc>
            </a:pPr>
            <a:r>
              <a:rPr lang="zh-CN" altLang="en-US" sz="2800"/>
              <a:t>视图机制把要保密的数据对无权存取这些数据的用户隐藏起来，从而自动地对数据提供一定程度的安全保护。</a:t>
            </a:r>
          </a:p>
          <a:p>
            <a:pPr>
              <a:lnSpc>
                <a:spcPct val="130000"/>
              </a:lnSpc>
            </a:pPr>
            <a:endParaRPr lang="zh-CN" altLang="en-US" sz="2800"/>
          </a:p>
          <a:p>
            <a:pPr>
              <a:lnSpc>
                <a:spcPct val="130000"/>
              </a:lnSpc>
            </a:pPr>
            <a:r>
              <a:rPr lang="zh-CN" altLang="en-US" sz="2800"/>
              <a:t> 视图机制更主要的功能在于提供数据独立性，其安全保护功能太不精细，往往远不能达到应用系统的要求。</a:t>
            </a:r>
          </a:p>
        </p:txBody>
      </p:sp>
      <p:sp>
        <p:nvSpPr>
          <p:cNvPr id="4" name="矩形 3">
            <a:extLst>
              <a:ext uri="{FF2B5EF4-FFF2-40B4-BE49-F238E27FC236}">
                <a16:creationId xmlns:a16="http://schemas.microsoft.com/office/drawing/2014/main" id="{31D038C1-574B-492D-9A3A-9DFFB00BA09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57E18B6-9F59-473E-818A-B19536579F1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B3798621-972C-4317-899D-7F482D7CD58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33068899"/>
      </p:ext>
    </p:extLst>
  </p:cSld>
  <p:clrMapOvr>
    <a:masterClrMapping/>
  </p:clrMapOvr>
  <p:transition>
    <p:wipe/>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a:extLst>
              <a:ext uri="{FF2B5EF4-FFF2-40B4-BE49-F238E27FC236}">
                <a16:creationId xmlns:a16="http://schemas.microsoft.com/office/drawing/2014/main" id="{20408CE9-E277-4BF2-88DE-DC0473108592}"/>
              </a:ext>
            </a:extLst>
          </p:cNvPr>
          <p:cNvSpPr>
            <a:spLocks noGrp="1" noChangeArrowheads="1"/>
          </p:cNvSpPr>
          <p:nvPr>
            <p:ph type="title"/>
          </p:nvPr>
        </p:nvSpPr>
        <p:spPr/>
        <p:txBody>
          <a:bodyPr/>
          <a:lstStyle/>
          <a:p>
            <a:r>
              <a:rPr lang="zh-CN" altLang="en-US"/>
              <a:t>介质故障的恢复（续）</a:t>
            </a:r>
          </a:p>
        </p:txBody>
      </p:sp>
      <p:sp>
        <p:nvSpPr>
          <p:cNvPr id="863235" name="Rectangle 3">
            <a:extLst>
              <a:ext uri="{FF2B5EF4-FFF2-40B4-BE49-F238E27FC236}">
                <a16:creationId xmlns:a16="http://schemas.microsoft.com/office/drawing/2014/main" id="{120B9D24-9AFB-49BF-AAA2-2B03E3BABF19}"/>
              </a:ext>
            </a:extLst>
          </p:cNvPr>
          <p:cNvSpPr>
            <a:spLocks noGrp="1" noChangeArrowheads="1"/>
          </p:cNvSpPr>
          <p:nvPr>
            <p:ph type="body" idx="1"/>
          </p:nvPr>
        </p:nvSpPr>
        <p:spPr/>
        <p:txBody>
          <a:bodyPr/>
          <a:lstStyle/>
          <a:p>
            <a:r>
              <a:rPr lang="zh-CN" altLang="en-US" sz="3600"/>
              <a:t>恢复步骤</a:t>
            </a:r>
          </a:p>
          <a:p>
            <a:pPr>
              <a:spcBef>
                <a:spcPct val="40000"/>
              </a:spcBef>
              <a:buFont typeface="Monotype Sorts" pitchFamily="2" charset="2"/>
              <a:buNone/>
            </a:pPr>
            <a:r>
              <a:rPr lang="en-US" altLang="zh-CN" sz="2800"/>
              <a:t>1. </a:t>
            </a:r>
            <a:r>
              <a:rPr lang="zh-CN" altLang="en-US" sz="2800"/>
              <a:t>装入最新的后备数据库副本，使数据库恢复到最近一次转储时的一致性状态。</a:t>
            </a:r>
            <a:endParaRPr lang="zh-CN" altLang="en-US"/>
          </a:p>
          <a:p>
            <a:pPr lvl="1">
              <a:spcBef>
                <a:spcPct val="40000"/>
              </a:spcBef>
            </a:pPr>
            <a:r>
              <a:rPr lang="zh-CN" altLang="en-US"/>
              <a:t>对于静态转储的数据库副本，装入后数据库即处于一致性状态</a:t>
            </a:r>
          </a:p>
          <a:p>
            <a:pPr lvl="1">
              <a:spcBef>
                <a:spcPct val="40000"/>
              </a:spcBef>
            </a:pPr>
            <a:r>
              <a:rPr lang="zh-CN" altLang="en-US"/>
              <a:t>对于动态转储的数据库副本，还须同时装入转储时刻的日志文件副本，利用与恢复系统故障相同的方法（即</a:t>
            </a:r>
            <a:r>
              <a:rPr lang="en-US" altLang="zh-CN"/>
              <a:t>REDO+UNDO</a:t>
            </a:r>
            <a:r>
              <a:rPr lang="zh-CN" altLang="en-US"/>
              <a:t>），才能将数据库恢复到一致性状态。</a:t>
            </a:r>
          </a:p>
        </p:txBody>
      </p:sp>
      <p:sp>
        <p:nvSpPr>
          <p:cNvPr id="4" name="矩形 3">
            <a:extLst>
              <a:ext uri="{FF2B5EF4-FFF2-40B4-BE49-F238E27FC236}">
                <a16:creationId xmlns:a16="http://schemas.microsoft.com/office/drawing/2014/main" id="{93248474-7AE3-4BCF-9070-846351B6FF8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B732152-BDDD-4A38-9526-99E5A0D0AF7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9ED3508B-0877-4D46-9D2C-CB1365445A0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573354929"/>
      </p:ext>
    </p:extLst>
  </p:cSld>
  <p:clrMapOvr>
    <a:masterClrMapping/>
  </p:clrMapOvr>
  <p:transition>
    <p:wipe/>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FC3A2058-F356-47B1-AB3F-4F067776B741}"/>
              </a:ext>
            </a:extLst>
          </p:cNvPr>
          <p:cNvSpPr>
            <a:spLocks noGrp="1" noChangeArrowheads="1"/>
          </p:cNvSpPr>
          <p:nvPr>
            <p:ph type="title"/>
          </p:nvPr>
        </p:nvSpPr>
        <p:spPr/>
        <p:txBody>
          <a:bodyPr/>
          <a:lstStyle/>
          <a:p>
            <a:r>
              <a:rPr lang="zh-CN" altLang="en-US" sz="2800"/>
              <a:t>利用静态转储副本将数据库恢复到一致性状态</a:t>
            </a:r>
            <a:endParaRPr lang="zh-CN" altLang="en-US"/>
          </a:p>
        </p:txBody>
      </p:sp>
      <p:sp>
        <p:nvSpPr>
          <p:cNvPr id="864259" name="Rectangle 3">
            <a:extLst>
              <a:ext uri="{FF2B5EF4-FFF2-40B4-BE49-F238E27FC236}">
                <a16:creationId xmlns:a16="http://schemas.microsoft.com/office/drawing/2014/main" id="{CCC192B6-5583-47DD-9188-B74131FB213F}"/>
              </a:ext>
            </a:extLst>
          </p:cNvPr>
          <p:cNvSpPr>
            <a:spLocks noGrp="1" noChangeArrowheads="1"/>
          </p:cNvSpPr>
          <p:nvPr>
            <p:ph type="body" idx="1"/>
          </p:nvPr>
        </p:nvSpPr>
        <p:spPr/>
        <p:txBody>
          <a:bodyPr/>
          <a:lstStyle/>
          <a:p>
            <a:pPr>
              <a:buFont typeface="Monotype Sorts" pitchFamily="2" charset="2"/>
              <a:buNone/>
            </a:pPr>
            <a:r>
              <a:rPr lang="en-US" altLang="zh-CN"/>
              <a:t> </a:t>
            </a:r>
          </a:p>
        </p:txBody>
      </p:sp>
      <p:sp>
        <p:nvSpPr>
          <p:cNvPr id="864260" name="Text Box 4">
            <a:extLst>
              <a:ext uri="{FF2B5EF4-FFF2-40B4-BE49-F238E27FC236}">
                <a16:creationId xmlns:a16="http://schemas.microsoft.com/office/drawing/2014/main" id="{C48369C8-698C-42EA-940D-CD91037F54A7}"/>
              </a:ext>
            </a:extLst>
          </p:cNvPr>
          <p:cNvSpPr txBox="1">
            <a:spLocks noChangeArrowheads="1"/>
          </p:cNvSpPr>
          <p:nvPr/>
        </p:nvSpPr>
        <p:spPr bwMode="auto">
          <a:xfrm>
            <a:off x="1143000" y="2133600"/>
            <a:ext cx="7467600" cy="3657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60000"/>
              </a:lnSpc>
            </a:pPr>
            <a:r>
              <a:rPr lang="en-US" altLang="zh-CN" sz="1000">
                <a:latin typeface="宋体" panose="02010600030101010101" pitchFamily="2" charset="-122"/>
              </a:rPr>
              <a:t>                                                     			 </a:t>
            </a:r>
            <a:r>
              <a:rPr lang="zh-CN" altLang="en-US" sz="2000">
                <a:solidFill>
                  <a:srgbClr val="FF0000"/>
                </a:solidFill>
                <a:latin typeface="宋体" panose="02010600030101010101" pitchFamily="2" charset="-122"/>
              </a:rPr>
              <a:t>故障发生点</a:t>
            </a:r>
          </a:p>
          <a:p>
            <a:pPr algn="just">
              <a:lnSpc>
                <a:spcPct val="130000"/>
              </a:lnSpc>
            </a:pPr>
            <a:r>
              <a:rPr kumimoji="1" lang="zh-CN" altLang="en-US" sz="2400"/>
              <a:t>                           </a:t>
            </a:r>
            <a:r>
              <a:rPr kumimoji="1" lang="zh-CN" altLang="en-US" sz="2000"/>
              <a:t>静态</a:t>
            </a:r>
            <a:r>
              <a:rPr lang="zh-CN" altLang="en-US" sz="2000">
                <a:latin typeface="宋体" panose="02010600030101010101" pitchFamily="2" charset="-122"/>
              </a:rPr>
              <a:t>转储</a:t>
            </a:r>
            <a:r>
              <a:rPr lang="zh-CN" altLang="en-US" sz="1600">
                <a:latin typeface="宋体" panose="02010600030101010101" pitchFamily="2" charset="-122"/>
              </a:rPr>
              <a:t>          </a:t>
            </a:r>
            <a:r>
              <a:rPr lang="zh-CN" altLang="en-US" sz="2000">
                <a:latin typeface="宋体" panose="02010600030101010101" pitchFamily="2" charset="-122"/>
              </a:rPr>
              <a:t>运行事务</a:t>
            </a:r>
            <a:r>
              <a:rPr lang="zh-CN" altLang="en-US">
                <a:latin typeface="宋体" panose="02010600030101010101" pitchFamily="2" charset="-122"/>
              </a:rPr>
              <a:t>              ↓</a:t>
            </a:r>
          </a:p>
          <a:p>
            <a:pPr algn="just">
              <a:lnSpc>
                <a:spcPct val="130000"/>
              </a:lnSpc>
            </a:pPr>
            <a:r>
              <a:rPr lang="zh-CN" altLang="en-US" sz="2000">
                <a:latin typeface="宋体" panose="02010600030101010101" pitchFamily="2" charset="-122"/>
              </a:rPr>
              <a:t>正常运行</a:t>
            </a:r>
            <a:r>
              <a:rPr lang="zh-CN" altLang="en-US">
                <a:latin typeface="宋体" panose="02010600030101010101" pitchFamily="2" charset="-122"/>
              </a:rPr>
              <a:t>     ─┼───────┼─────────────</a:t>
            </a:r>
          </a:p>
          <a:p>
            <a:pPr algn="just">
              <a:lnSpc>
                <a:spcPct val="130000"/>
              </a:lnSpc>
            </a:pPr>
            <a:r>
              <a:rPr lang="zh-CN" altLang="en-US">
                <a:latin typeface="宋体" panose="02010600030101010101" pitchFamily="2" charset="-122"/>
              </a:rPr>
              <a:t>               </a:t>
            </a:r>
            <a:r>
              <a:rPr lang="en-US" altLang="zh-CN">
                <a:latin typeface="宋体" panose="02010600030101010101" pitchFamily="2" charset="-122"/>
              </a:rPr>
              <a:t>Ta        </a:t>
            </a:r>
            <a:r>
              <a:rPr lang="zh-CN" altLang="en-US">
                <a:latin typeface="宋体" panose="02010600030101010101" pitchFamily="2" charset="-122"/>
              </a:rPr>
              <a:t>　　　</a:t>
            </a:r>
            <a:r>
              <a:rPr lang="en-US" altLang="zh-CN">
                <a:latin typeface="宋体" panose="02010600030101010101" pitchFamily="2" charset="-122"/>
              </a:rPr>
              <a:t>Tb        </a:t>
            </a:r>
            <a:r>
              <a:rPr lang="en-US" altLang="zh-CN" sz="2000">
                <a:latin typeface="宋体" panose="02010600030101010101" pitchFamily="2" charset="-122"/>
              </a:rPr>
              <a:t>               Tf</a:t>
            </a:r>
          </a:p>
          <a:p>
            <a:pPr algn="ctr"/>
            <a:r>
              <a:rPr lang="en-US" altLang="zh-CN" sz="1600">
                <a:latin typeface="宋体" panose="02010600030101010101" pitchFamily="2" charset="-122"/>
              </a:rPr>
              <a:t>                </a:t>
            </a:r>
            <a:r>
              <a:rPr lang="zh-CN" altLang="en-US">
                <a:latin typeface="宋体" panose="02010600030101010101" pitchFamily="2" charset="-122"/>
              </a:rPr>
              <a:t>登记日志文件</a:t>
            </a:r>
          </a:p>
          <a:p>
            <a:pPr algn="ctr"/>
            <a:r>
              <a:rPr lang="zh-CN" altLang="en-US">
                <a:latin typeface="宋体" panose="02010600030101010101" pitchFamily="2" charset="-122"/>
              </a:rPr>
              <a:t>                            └─────────────</a:t>
            </a:r>
          </a:p>
          <a:p>
            <a:pPr algn="ctr"/>
            <a:endParaRPr lang="zh-CN" altLang="en-US">
              <a:latin typeface="宋体" panose="02010600030101010101" pitchFamily="2" charset="-122"/>
            </a:endParaRPr>
          </a:p>
          <a:p>
            <a:pPr algn="ctr"/>
            <a:endParaRPr lang="zh-CN" altLang="en-US">
              <a:latin typeface="宋体" panose="02010600030101010101" pitchFamily="2" charset="-122"/>
            </a:endParaRPr>
          </a:p>
          <a:p>
            <a:pPr algn="just">
              <a:lnSpc>
                <a:spcPct val="90000"/>
              </a:lnSpc>
            </a:pPr>
            <a:r>
              <a:rPr lang="zh-CN" altLang="en-US">
                <a:latin typeface="宋体" panose="02010600030101010101" pitchFamily="2" charset="-122"/>
              </a:rPr>
              <a:t>                  </a:t>
            </a:r>
            <a:r>
              <a:rPr lang="zh-CN" altLang="en-US" sz="2000">
                <a:latin typeface="宋体" panose="02010600030101010101" pitchFamily="2" charset="-122"/>
              </a:rPr>
              <a:t>重装后备副本</a:t>
            </a:r>
            <a:r>
              <a:rPr lang="zh-CN" altLang="en-US">
                <a:latin typeface="宋体" panose="02010600030101010101" pitchFamily="2" charset="-122"/>
              </a:rPr>
              <a:t>  </a:t>
            </a:r>
            <a:endParaRPr lang="zh-CN" altLang="en-US" sz="2000">
              <a:latin typeface="宋体" panose="02010600030101010101" pitchFamily="2" charset="-122"/>
            </a:endParaRPr>
          </a:p>
          <a:p>
            <a:pPr algn="just">
              <a:lnSpc>
                <a:spcPct val="90000"/>
              </a:lnSpc>
            </a:pPr>
            <a:r>
              <a:rPr lang="zh-CN" altLang="en-US" sz="2000">
                <a:latin typeface="宋体" panose="02010600030101010101" pitchFamily="2" charset="-122"/>
              </a:rPr>
              <a:t>恢复</a:t>
            </a:r>
            <a:r>
              <a:rPr lang="zh-CN" altLang="en-US" sz="1600">
                <a:latin typeface="宋体" panose="02010600030101010101" pitchFamily="2" charset="-122"/>
              </a:rPr>
              <a:t> </a:t>
            </a:r>
            <a:r>
              <a:rPr lang="zh-CN" altLang="en-US">
                <a:latin typeface="宋体" panose="02010600030101010101" pitchFamily="2" charset="-122"/>
              </a:rPr>
              <a:t>          </a:t>
            </a:r>
            <a:r>
              <a:rPr kumimoji="1" lang="zh-CN" altLang="en-US" sz="2400"/>
              <a:t>━━━━━━┥</a:t>
            </a:r>
            <a:endParaRPr lang="zh-CN" altLang="en-US" sz="2000">
              <a:latin typeface="宋体" panose="02010600030101010101" pitchFamily="2" charset="-122"/>
            </a:endParaRPr>
          </a:p>
          <a:p>
            <a:pPr algn="just"/>
            <a:endParaRPr lang="en-US" altLang="zh-CN"/>
          </a:p>
        </p:txBody>
      </p:sp>
      <p:sp>
        <p:nvSpPr>
          <p:cNvPr id="5" name="矩形 4">
            <a:extLst>
              <a:ext uri="{FF2B5EF4-FFF2-40B4-BE49-F238E27FC236}">
                <a16:creationId xmlns:a16="http://schemas.microsoft.com/office/drawing/2014/main" id="{AA58B22C-8014-4404-924C-4735616B358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69FC70E2-02F0-4A37-8123-956B5643814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ECB3EF75-A520-468E-B8A5-48F7CA4FBA4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528882245"/>
      </p:ext>
    </p:extLst>
  </p:cSld>
  <p:clrMapOvr>
    <a:masterClrMapping/>
  </p:clrMapOvr>
  <p:transition>
    <p:wipe/>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F0E717F6-B7E7-48B3-B793-F549CA2CD230}"/>
              </a:ext>
            </a:extLst>
          </p:cNvPr>
          <p:cNvSpPr>
            <a:spLocks noGrp="1" noChangeArrowheads="1"/>
          </p:cNvSpPr>
          <p:nvPr>
            <p:ph type="title"/>
          </p:nvPr>
        </p:nvSpPr>
        <p:spPr/>
        <p:txBody>
          <a:bodyPr/>
          <a:lstStyle/>
          <a:p>
            <a:r>
              <a:rPr lang="zh-CN" altLang="en-US" sz="2800"/>
              <a:t>利用动态转储副本将数据库恢复到一致性状态</a:t>
            </a:r>
          </a:p>
        </p:txBody>
      </p:sp>
      <p:sp>
        <p:nvSpPr>
          <p:cNvPr id="865283" name="Rectangle 3">
            <a:extLst>
              <a:ext uri="{FF2B5EF4-FFF2-40B4-BE49-F238E27FC236}">
                <a16:creationId xmlns:a16="http://schemas.microsoft.com/office/drawing/2014/main" id="{51658DD7-7824-46AC-AC23-CC1ECB2FC93D}"/>
              </a:ext>
            </a:extLst>
          </p:cNvPr>
          <p:cNvSpPr>
            <a:spLocks noGrp="1" noChangeArrowheads="1"/>
          </p:cNvSpPr>
          <p:nvPr>
            <p:ph type="body" idx="1"/>
          </p:nvPr>
        </p:nvSpPr>
        <p:spPr/>
        <p:txBody>
          <a:bodyPr/>
          <a:lstStyle/>
          <a:p>
            <a:pPr>
              <a:buFont typeface="Monotype Sorts" pitchFamily="2" charset="2"/>
              <a:buNone/>
            </a:pPr>
            <a:r>
              <a:rPr lang="en-US" altLang="zh-CN"/>
              <a:t> </a:t>
            </a:r>
          </a:p>
        </p:txBody>
      </p:sp>
      <p:sp>
        <p:nvSpPr>
          <p:cNvPr id="865284" name="Text Box 4">
            <a:extLst>
              <a:ext uri="{FF2B5EF4-FFF2-40B4-BE49-F238E27FC236}">
                <a16:creationId xmlns:a16="http://schemas.microsoft.com/office/drawing/2014/main" id="{F105859B-BD31-4835-99F5-6164277E02FD}"/>
              </a:ext>
            </a:extLst>
          </p:cNvPr>
          <p:cNvSpPr txBox="1">
            <a:spLocks noChangeArrowheads="1"/>
          </p:cNvSpPr>
          <p:nvPr/>
        </p:nvSpPr>
        <p:spPr bwMode="auto">
          <a:xfrm>
            <a:off x="1143000" y="1905000"/>
            <a:ext cx="7467600" cy="42672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60000"/>
              </a:lnSpc>
            </a:pPr>
            <a:r>
              <a:rPr lang="en-US" altLang="zh-CN">
                <a:latin typeface="宋体" panose="02010600030101010101" pitchFamily="2" charset="-122"/>
              </a:rPr>
              <a:t>                Ta        </a:t>
            </a:r>
            <a:r>
              <a:rPr lang="zh-CN" altLang="en-US">
                <a:latin typeface="宋体" panose="02010600030101010101" pitchFamily="2" charset="-122"/>
              </a:rPr>
              <a:t>　　　</a:t>
            </a:r>
            <a:r>
              <a:rPr lang="en-US" altLang="zh-CN">
                <a:latin typeface="宋体" panose="02010600030101010101" pitchFamily="2" charset="-122"/>
              </a:rPr>
              <a:t>Tb        </a:t>
            </a:r>
            <a:r>
              <a:rPr lang="en-US" altLang="zh-CN" sz="2000">
                <a:latin typeface="宋体" panose="02010600030101010101" pitchFamily="2" charset="-122"/>
              </a:rPr>
              <a:t>               Tf</a:t>
            </a:r>
            <a:endParaRPr lang="en-US" altLang="zh-CN" sz="2000">
              <a:solidFill>
                <a:srgbClr val="FF0000"/>
              </a:solidFill>
              <a:latin typeface="宋体" panose="02010600030101010101" pitchFamily="2" charset="-122"/>
            </a:endParaRPr>
          </a:p>
          <a:p>
            <a:pPr algn="ctr"/>
            <a:r>
              <a:rPr kumimoji="1" lang="en-US" altLang="zh-CN" sz="2400"/>
              <a:t>                           </a:t>
            </a:r>
            <a:r>
              <a:rPr kumimoji="1" lang="zh-CN" altLang="en-US" sz="2000"/>
              <a:t>动态</a:t>
            </a:r>
            <a:r>
              <a:rPr lang="zh-CN" altLang="en-US" sz="2000">
                <a:latin typeface="宋体" panose="02010600030101010101" pitchFamily="2" charset="-122"/>
              </a:rPr>
              <a:t>转储</a:t>
            </a:r>
            <a:r>
              <a:rPr lang="zh-CN" altLang="en-US" sz="1600">
                <a:latin typeface="宋体" panose="02010600030101010101" pitchFamily="2" charset="-122"/>
              </a:rPr>
              <a:t>          </a:t>
            </a:r>
            <a:r>
              <a:rPr lang="zh-CN" altLang="en-US" sz="2000">
                <a:latin typeface="宋体" panose="02010600030101010101" pitchFamily="2" charset="-122"/>
              </a:rPr>
              <a:t>运行事务</a:t>
            </a:r>
            <a:r>
              <a:rPr lang="zh-CN" altLang="en-US">
                <a:latin typeface="宋体" panose="02010600030101010101" pitchFamily="2" charset="-122"/>
              </a:rPr>
              <a:t>   </a:t>
            </a:r>
            <a:r>
              <a:rPr lang="zh-CN" altLang="en-US" sz="1000">
                <a:latin typeface="宋体" panose="02010600030101010101" pitchFamily="2" charset="-122"/>
              </a:rPr>
              <a:t>	        </a:t>
            </a:r>
            <a:r>
              <a:rPr lang="zh-CN" altLang="en-US" sz="2000">
                <a:solidFill>
                  <a:srgbClr val="FF0000"/>
                </a:solidFill>
                <a:latin typeface="宋体" panose="02010600030101010101" pitchFamily="2" charset="-122"/>
              </a:rPr>
              <a:t>故障发生点</a:t>
            </a:r>
            <a:endParaRPr lang="zh-CN" altLang="en-US">
              <a:latin typeface="宋体" panose="02010600030101010101" pitchFamily="2" charset="-122"/>
            </a:endParaRPr>
          </a:p>
          <a:p>
            <a:pPr algn="just"/>
            <a:r>
              <a:rPr lang="zh-CN" altLang="en-US" sz="2000">
                <a:latin typeface="宋体" panose="02010600030101010101" pitchFamily="2" charset="-122"/>
              </a:rPr>
              <a:t>正常运行</a:t>
            </a:r>
            <a:r>
              <a:rPr lang="zh-CN" altLang="en-US">
                <a:latin typeface="宋体" panose="02010600030101010101" pitchFamily="2" charset="-122"/>
              </a:rPr>
              <a:t>     ─┼───────┼─────────────</a:t>
            </a:r>
          </a:p>
          <a:p>
            <a:pPr algn="just"/>
            <a:endParaRPr lang="zh-CN" altLang="en-US">
              <a:latin typeface="宋体" panose="02010600030101010101" pitchFamily="2" charset="-122"/>
            </a:endParaRPr>
          </a:p>
          <a:p>
            <a:pPr algn="just"/>
            <a:r>
              <a:rPr lang="zh-CN" altLang="en-US" sz="2000">
                <a:latin typeface="宋体" panose="02010600030101010101" pitchFamily="2" charset="-122"/>
              </a:rPr>
              <a:t>                登记日志文件  登记新日志文件</a:t>
            </a:r>
            <a:endParaRPr lang="zh-CN" altLang="en-US">
              <a:latin typeface="宋体" panose="02010600030101010101" pitchFamily="2" charset="-122"/>
            </a:endParaRPr>
          </a:p>
          <a:p>
            <a:pPr algn="just"/>
            <a:r>
              <a:rPr lang="zh-CN" altLang="en-US">
                <a:latin typeface="宋体" panose="02010600030101010101" pitchFamily="2" charset="-122"/>
              </a:rPr>
              <a:t>              ─────────┼─────────────</a:t>
            </a:r>
            <a:endParaRPr lang="zh-CN" altLang="en-US" sz="2000">
              <a:latin typeface="宋体" panose="02010600030101010101" pitchFamily="2" charset="-122"/>
            </a:endParaRPr>
          </a:p>
          <a:p>
            <a:pPr algn="just"/>
            <a:r>
              <a:rPr lang="zh-CN" altLang="en-US" sz="2000">
                <a:latin typeface="宋体" panose="02010600030101010101" pitchFamily="2" charset="-122"/>
              </a:rPr>
              <a:t>                            </a:t>
            </a:r>
            <a:r>
              <a:rPr lang="zh-CN" altLang="en-US" sz="2500">
                <a:latin typeface="宋体" panose="02010600030101010101" pitchFamily="2" charset="-122"/>
              </a:rPr>
              <a:t> </a:t>
            </a:r>
            <a:r>
              <a:rPr lang="zh-CN" altLang="en-US" sz="2000">
                <a:latin typeface="宋体" panose="02010600030101010101" pitchFamily="2" charset="-122"/>
                <a:sym typeface="Symbol" panose="05050102010706020507" pitchFamily="18" charset="2"/>
              </a:rPr>
              <a:t></a:t>
            </a:r>
            <a:endParaRPr lang="zh-CN" altLang="en-US" sz="2000">
              <a:latin typeface="宋体" panose="02010600030101010101" pitchFamily="2" charset="-122"/>
            </a:endParaRPr>
          </a:p>
          <a:p>
            <a:pPr algn="just"/>
            <a:r>
              <a:rPr lang="zh-CN" altLang="en-US" sz="2000">
                <a:latin typeface="宋体" panose="02010600030101010101" pitchFamily="2" charset="-122"/>
              </a:rPr>
              <a:t>                        转储日志文件</a:t>
            </a:r>
          </a:p>
          <a:p>
            <a:pPr algn="just">
              <a:lnSpc>
                <a:spcPct val="160000"/>
              </a:lnSpc>
            </a:pPr>
            <a:endParaRPr lang="zh-CN" altLang="en-US">
              <a:latin typeface="宋体" panose="02010600030101010101" pitchFamily="2" charset="-122"/>
            </a:endParaRPr>
          </a:p>
          <a:p>
            <a:pPr algn="just"/>
            <a:r>
              <a:rPr lang="zh-CN" altLang="en-US">
                <a:latin typeface="宋体" panose="02010600030101010101" pitchFamily="2" charset="-122"/>
              </a:rPr>
              <a:t>               </a:t>
            </a:r>
            <a:r>
              <a:rPr lang="zh-CN" altLang="en-US" sz="2000">
                <a:latin typeface="宋体" panose="02010600030101010101" pitchFamily="2" charset="-122"/>
              </a:rPr>
              <a:t>重装后备副本，然后利用转储的日志文件恢复</a:t>
            </a:r>
          </a:p>
          <a:p>
            <a:pPr algn="just"/>
            <a:r>
              <a:rPr lang="zh-CN" altLang="en-US" sz="2000">
                <a:latin typeface="宋体" panose="02010600030101010101" pitchFamily="2" charset="-122"/>
              </a:rPr>
              <a:t>恢复到一</a:t>
            </a:r>
            <a:r>
              <a:rPr lang="zh-CN" altLang="en-US">
                <a:latin typeface="宋体" panose="02010600030101010101" pitchFamily="2" charset="-122"/>
              </a:rPr>
              <a:t>       </a:t>
            </a:r>
            <a:r>
              <a:rPr kumimoji="1" lang="zh-CN" altLang="en-US" sz="2400"/>
              <a:t>━━━━━━┥</a:t>
            </a:r>
            <a:endParaRPr lang="zh-CN" altLang="en-US" sz="2000">
              <a:latin typeface="宋体" panose="02010600030101010101" pitchFamily="2" charset="-122"/>
            </a:endParaRPr>
          </a:p>
          <a:p>
            <a:pPr algn="just"/>
            <a:r>
              <a:rPr lang="zh-CN" altLang="en-US" sz="2000">
                <a:latin typeface="宋体" panose="02010600030101010101" pitchFamily="2" charset="-122"/>
              </a:rPr>
              <a:t>致性状态</a:t>
            </a:r>
          </a:p>
        </p:txBody>
      </p:sp>
      <p:sp>
        <p:nvSpPr>
          <p:cNvPr id="5" name="矩形 4">
            <a:extLst>
              <a:ext uri="{FF2B5EF4-FFF2-40B4-BE49-F238E27FC236}">
                <a16:creationId xmlns:a16="http://schemas.microsoft.com/office/drawing/2014/main" id="{E22D9CF4-2F03-439F-90D0-ABD1D19F635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4AC218DE-4CAB-4A69-9BE0-0ACC1591A49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2AE44C25-0836-496A-8B8D-F1C958DF15D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779619452"/>
      </p:ext>
    </p:extLst>
  </p:cSld>
  <p:clrMapOvr>
    <a:masterClrMapping/>
  </p:clrMapOvr>
  <p:transition>
    <p:wipe/>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9A9734C2-6986-4CF1-BBE7-BE7B685CC534}"/>
              </a:ext>
            </a:extLst>
          </p:cNvPr>
          <p:cNvSpPr>
            <a:spLocks noGrp="1" noChangeArrowheads="1"/>
          </p:cNvSpPr>
          <p:nvPr>
            <p:ph type="title"/>
          </p:nvPr>
        </p:nvSpPr>
        <p:spPr/>
        <p:txBody>
          <a:bodyPr/>
          <a:lstStyle/>
          <a:p>
            <a:r>
              <a:rPr lang="zh-CN" altLang="en-US"/>
              <a:t>介质故障的恢复（续）</a:t>
            </a:r>
          </a:p>
        </p:txBody>
      </p:sp>
      <p:sp>
        <p:nvSpPr>
          <p:cNvPr id="866307" name="Rectangle 3">
            <a:extLst>
              <a:ext uri="{FF2B5EF4-FFF2-40B4-BE49-F238E27FC236}">
                <a16:creationId xmlns:a16="http://schemas.microsoft.com/office/drawing/2014/main" id="{9236129E-670F-4967-B993-55956A4665A4}"/>
              </a:ext>
            </a:extLst>
          </p:cNvPr>
          <p:cNvSpPr>
            <a:spLocks noGrp="1" noChangeArrowheads="1"/>
          </p:cNvSpPr>
          <p:nvPr>
            <p:ph type="body" idx="1"/>
          </p:nvPr>
        </p:nvSpPr>
        <p:spPr/>
        <p:txBody>
          <a:bodyPr/>
          <a:lstStyle/>
          <a:p>
            <a:pPr>
              <a:lnSpc>
                <a:spcPct val="130000"/>
              </a:lnSpc>
              <a:buFont typeface="Monotype Sorts" pitchFamily="2" charset="2"/>
              <a:buNone/>
            </a:pPr>
            <a:r>
              <a:rPr lang="en-US" altLang="zh-CN" sz="2800"/>
              <a:t>2. </a:t>
            </a:r>
            <a:r>
              <a:rPr lang="zh-CN" altLang="en-US" sz="2800"/>
              <a:t>装入有关的日志文件副本，重做已完成的事务。</a:t>
            </a:r>
            <a:endParaRPr lang="zh-CN" altLang="en-US"/>
          </a:p>
          <a:p>
            <a:pPr lvl="1">
              <a:lnSpc>
                <a:spcPct val="130000"/>
              </a:lnSpc>
              <a:spcBef>
                <a:spcPct val="50000"/>
              </a:spcBef>
            </a:pPr>
            <a:r>
              <a:rPr lang="zh-CN" altLang="en-US"/>
              <a:t>首先扫描日志文件，找出故障发生时已提交的事务的标识，将其记入重做队列。</a:t>
            </a:r>
          </a:p>
          <a:p>
            <a:pPr lvl="1">
              <a:lnSpc>
                <a:spcPct val="130000"/>
              </a:lnSpc>
              <a:spcBef>
                <a:spcPct val="50000"/>
              </a:spcBef>
            </a:pPr>
            <a:r>
              <a:rPr lang="zh-CN" altLang="en-US"/>
              <a:t>然后正向扫描日志文件，对重做队列中的所有事务进行重做处理。即将日志记录中“更新后的值”写入数据库。</a:t>
            </a:r>
          </a:p>
        </p:txBody>
      </p:sp>
      <p:sp>
        <p:nvSpPr>
          <p:cNvPr id="4" name="矩形 3">
            <a:extLst>
              <a:ext uri="{FF2B5EF4-FFF2-40B4-BE49-F238E27FC236}">
                <a16:creationId xmlns:a16="http://schemas.microsoft.com/office/drawing/2014/main" id="{AA5E0355-E3CC-4E40-8F6B-187AE360879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B8AC5E3-F814-4C26-8E8B-B006D38D5CA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4783377F-2F7A-4568-B083-D5C91F0093E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849477405"/>
      </p:ext>
    </p:extLst>
  </p:cSld>
  <p:clrMapOvr>
    <a:masterClrMapping/>
  </p:clrMapOvr>
  <p:transition>
    <p:wipe/>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7F89F5B1-B515-45A6-A3F9-007F7AA84B23}"/>
              </a:ext>
            </a:extLst>
          </p:cNvPr>
          <p:cNvSpPr>
            <a:spLocks noGrp="1" noChangeArrowheads="1"/>
          </p:cNvSpPr>
          <p:nvPr>
            <p:ph type="title"/>
          </p:nvPr>
        </p:nvSpPr>
        <p:spPr/>
        <p:txBody>
          <a:bodyPr/>
          <a:lstStyle/>
          <a:p>
            <a:r>
              <a:rPr lang="zh-CN" altLang="en-US"/>
              <a:t>介质故障的恢复（续）</a:t>
            </a:r>
          </a:p>
        </p:txBody>
      </p:sp>
      <p:sp>
        <p:nvSpPr>
          <p:cNvPr id="867331" name="Rectangle 3">
            <a:extLst>
              <a:ext uri="{FF2B5EF4-FFF2-40B4-BE49-F238E27FC236}">
                <a16:creationId xmlns:a16="http://schemas.microsoft.com/office/drawing/2014/main" id="{8E57F9D4-804B-4F7D-B83C-857CBFDBF939}"/>
              </a:ext>
            </a:extLst>
          </p:cNvPr>
          <p:cNvSpPr>
            <a:spLocks noGrp="1" noChangeArrowheads="1"/>
          </p:cNvSpPr>
          <p:nvPr>
            <p:ph type="body" idx="1"/>
          </p:nvPr>
        </p:nvSpPr>
        <p:spPr/>
        <p:txBody>
          <a:bodyPr/>
          <a:lstStyle/>
          <a:p>
            <a:r>
              <a:rPr lang="zh-CN" altLang="en-US" sz="3600"/>
              <a:t>介质故障的恢复需要</a:t>
            </a:r>
            <a:r>
              <a:rPr lang="en-US" altLang="zh-CN" sz="3600"/>
              <a:t>DBA</a:t>
            </a:r>
            <a:r>
              <a:rPr lang="zh-CN" altLang="en-US" sz="3600"/>
              <a:t>介入</a:t>
            </a:r>
          </a:p>
          <a:p>
            <a:pPr lvl="1">
              <a:lnSpc>
                <a:spcPct val="110000"/>
              </a:lnSpc>
              <a:spcBef>
                <a:spcPct val="40000"/>
              </a:spcBef>
            </a:pPr>
            <a:r>
              <a:rPr lang="en-US" altLang="zh-CN"/>
              <a:t>DBA</a:t>
            </a:r>
            <a:r>
              <a:rPr lang="zh-CN" altLang="en-US"/>
              <a:t>的工作</a:t>
            </a:r>
          </a:p>
          <a:p>
            <a:pPr lvl="2">
              <a:lnSpc>
                <a:spcPct val="110000"/>
              </a:lnSpc>
              <a:spcBef>
                <a:spcPct val="40000"/>
              </a:spcBef>
            </a:pPr>
            <a:r>
              <a:rPr lang="zh-CN" altLang="en-US" sz="2800"/>
              <a:t>重装最近转储的数据库副本和有关的各日志文件副本</a:t>
            </a:r>
          </a:p>
          <a:p>
            <a:pPr lvl="2">
              <a:lnSpc>
                <a:spcPct val="110000"/>
              </a:lnSpc>
              <a:spcBef>
                <a:spcPct val="40000"/>
              </a:spcBef>
            </a:pPr>
            <a:r>
              <a:rPr lang="zh-CN" altLang="en-US" sz="2800"/>
              <a:t>执行系统提供的恢复命令</a:t>
            </a:r>
          </a:p>
          <a:p>
            <a:pPr lvl="1">
              <a:lnSpc>
                <a:spcPct val="110000"/>
              </a:lnSpc>
              <a:spcBef>
                <a:spcPct val="40000"/>
              </a:spcBef>
            </a:pPr>
            <a:r>
              <a:rPr lang="zh-CN" altLang="en-US"/>
              <a:t>具体的恢复操作仍由</a:t>
            </a:r>
            <a:r>
              <a:rPr lang="en-US" altLang="zh-CN"/>
              <a:t>DBMS</a:t>
            </a:r>
            <a:r>
              <a:rPr lang="zh-CN" altLang="en-US"/>
              <a:t>完成</a:t>
            </a:r>
          </a:p>
        </p:txBody>
      </p:sp>
      <p:sp>
        <p:nvSpPr>
          <p:cNvPr id="4" name="矩形 3">
            <a:extLst>
              <a:ext uri="{FF2B5EF4-FFF2-40B4-BE49-F238E27FC236}">
                <a16:creationId xmlns:a16="http://schemas.microsoft.com/office/drawing/2014/main" id="{CAAA125E-D97E-421A-AC74-8B8060A09E7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C801F6A-3044-407C-98B3-36097D24616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D0F32961-FB15-4F16-9820-16B66EF50A9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234996891"/>
      </p:ext>
    </p:extLst>
  </p:cSld>
  <p:clrMapOvr>
    <a:masterClrMapping/>
  </p:clrMapOvr>
  <p:transition>
    <p:wipe/>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5F07E760-001A-4B05-BAED-AA032B913B5B}"/>
              </a:ext>
            </a:extLst>
          </p:cNvPr>
          <p:cNvSpPr>
            <a:spLocks noGrp="1" noChangeArrowheads="1"/>
          </p:cNvSpPr>
          <p:nvPr>
            <p:ph type="title"/>
          </p:nvPr>
        </p:nvSpPr>
        <p:spPr/>
        <p:txBody>
          <a:bodyPr/>
          <a:lstStyle/>
          <a:p>
            <a:r>
              <a:rPr lang="en-US" altLang="zh-CN"/>
              <a:t>5.4 </a:t>
            </a:r>
            <a:r>
              <a:rPr lang="zh-CN" altLang="en-US"/>
              <a:t>恢复</a:t>
            </a:r>
          </a:p>
        </p:txBody>
      </p:sp>
      <p:sp>
        <p:nvSpPr>
          <p:cNvPr id="868355" name="Rectangle 3">
            <a:extLst>
              <a:ext uri="{FF2B5EF4-FFF2-40B4-BE49-F238E27FC236}">
                <a16:creationId xmlns:a16="http://schemas.microsoft.com/office/drawing/2014/main" id="{C9AC7A9C-DED1-4490-ADE0-09261FCF0746}"/>
              </a:ext>
            </a:extLst>
          </p:cNvPr>
          <p:cNvSpPr>
            <a:spLocks noGrp="1" noChangeArrowheads="1"/>
          </p:cNvSpPr>
          <p:nvPr>
            <p:ph type="body" idx="1"/>
          </p:nvPr>
        </p:nvSpPr>
        <p:spPr/>
        <p:txBody>
          <a:bodyPr/>
          <a:lstStyle/>
          <a:p>
            <a:pPr>
              <a:lnSpc>
                <a:spcPct val="90000"/>
              </a:lnSpc>
              <a:buFont typeface="Monotype Sorts" pitchFamily="2" charset="2"/>
              <a:buNone/>
            </a:pPr>
            <a:r>
              <a:rPr lang="en-US" altLang="zh-CN" sz="2800"/>
              <a:t>5.4.1 </a:t>
            </a:r>
            <a:r>
              <a:rPr lang="zh-CN" altLang="en-US" sz="2800"/>
              <a:t>恢复的原理</a:t>
            </a:r>
          </a:p>
          <a:p>
            <a:pPr>
              <a:lnSpc>
                <a:spcPct val="90000"/>
              </a:lnSpc>
              <a:buFont typeface="Monotype Sorts" pitchFamily="2" charset="2"/>
              <a:buNone/>
            </a:pPr>
            <a:r>
              <a:rPr lang="en-US" altLang="zh-CN" sz="2800"/>
              <a:t>5.4.2 </a:t>
            </a:r>
            <a:r>
              <a:rPr lang="zh-CN" altLang="en-US" sz="2800"/>
              <a:t>恢复的实现技术</a:t>
            </a:r>
          </a:p>
          <a:p>
            <a:pPr>
              <a:lnSpc>
                <a:spcPct val="90000"/>
              </a:lnSpc>
              <a:buFont typeface="Monotype Sorts" pitchFamily="2" charset="2"/>
              <a:buNone/>
            </a:pPr>
            <a:r>
              <a:rPr lang="en-US" altLang="zh-CN" sz="2800">
                <a:solidFill>
                  <a:schemeClr val="accent2"/>
                </a:solidFill>
              </a:rPr>
              <a:t>5.4.3 ORACLE</a:t>
            </a:r>
            <a:r>
              <a:rPr lang="zh-CN" altLang="en-US" sz="2800">
                <a:solidFill>
                  <a:schemeClr val="accent2"/>
                </a:solidFill>
              </a:rPr>
              <a:t>的恢复技术</a:t>
            </a:r>
          </a:p>
        </p:txBody>
      </p:sp>
      <p:sp>
        <p:nvSpPr>
          <p:cNvPr id="4" name="矩形 3">
            <a:extLst>
              <a:ext uri="{FF2B5EF4-FFF2-40B4-BE49-F238E27FC236}">
                <a16:creationId xmlns:a16="http://schemas.microsoft.com/office/drawing/2014/main" id="{7299C21C-554C-4BCE-9721-BD2E70CE34E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AEA92DE-0DA6-40C8-9181-271C8F61FB7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20082904-789E-4DAD-BA08-A8F4ACEA1E4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343958242"/>
      </p:ext>
    </p:extLst>
  </p:cSld>
  <p:clrMapOvr>
    <a:masterClrMapping/>
  </p:clrMapOvr>
  <p:transition>
    <p:wipe/>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ED458152-B51C-4A34-A848-60F4C4D27ECC}"/>
              </a:ext>
            </a:extLst>
          </p:cNvPr>
          <p:cNvSpPr>
            <a:spLocks noGrp="1" noChangeArrowheads="1"/>
          </p:cNvSpPr>
          <p:nvPr>
            <p:ph type="title"/>
          </p:nvPr>
        </p:nvSpPr>
        <p:spPr/>
        <p:txBody>
          <a:bodyPr/>
          <a:lstStyle/>
          <a:p>
            <a:r>
              <a:rPr lang="en-US" altLang="zh-CN"/>
              <a:t>5.4.3  Oracle</a:t>
            </a:r>
            <a:r>
              <a:rPr lang="zh-CN" altLang="en-US"/>
              <a:t>的恢复技术</a:t>
            </a:r>
          </a:p>
        </p:txBody>
      </p:sp>
      <p:sp>
        <p:nvSpPr>
          <p:cNvPr id="869379" name="Rectangle 3">
            <a:extLst>
              <a:ext uri="{FF2B5EF4-FFF2-40B4-BE49-F238E27FC236}">
                <a16:creationId xmlns:a16="http://schemas.microsoft.com/office/drawing/2014/main" id="{BADF187D-AFEF-4AE4-BB2C-34ED09851672}"/>
              </a:ext>
            </a:extLst>
          </p:cNvPr>
          <p:cNvSpPr>
            <a:spLocks noGrp="1" noChangeArrowheads="1"/>
          </p:cNvSpPr>
          <p:nvPr>
            <p:ph type="body" idx="1"/>
          </p:nvPr>
        </p:nvSpPr>
        <p:spPr/>
        <p:txBody>
          <a:bodyPr/>
          <a:lstStyle/>
          <a:p>
            <a:r>
              <a:rPr lang="en-US" altLang="zh-CN"/>
              <a:t>ORACLE</a:t>
            </a:r>
            <a:r>
              <a:rPr lang="zh-CN" altLang="en-US"/>
              <a:t>恢复机制</a:t>
            </a:r>
          </a:p>
          <a:p>
            <a:pPr lvl="1">
              <a:lnSpc>
                <a:spcPct val="160000"/>
              </a:lnSpc>
            </a:pPr>
            <a:r>
              <a:rPr lang="en-US" altLang="zh-CN"/>
              <a:t>1. </a:t>
            </a:r>
            <a:r>
              <a:rPr lang="zh-CN" altLang="en-US"/>
              <a:t>转储</a:t>
            </a:r>
          </a:p>
          <a:p>
            <a:pPr lvl="1">
              <a:lnSpc>
                <a:spcPct val="160000"/>
              </a:lnSpc>
            </a:pPr>
            <a:r>
              <a:rPr lang="en-US" altLang="zh-CN"/>
              <a:t>2. </a:t>
            </a:r>
            <a:r>
              <a:rPr lang="zh-CN" altLang="en-US"/>
              <a:t>登记日志文件</a:t>
            </a:r>
          </a:p>
        </p:txBody>
      </p:sp>
      <p:sp>
        <p:nvSpPr>
          <p:cNvPr id="4" name="矩形 3">
            <a:extLst>
              <a:ext uri="{FF2B5EF4-FFF2-40B4-BE49-F238E27FC236}">
                <a16:creationId xmlns:a16="http://schemas.microsoft.com/office/drawing/2014/main" id="{B1CDA69F-5133-40AF-8D3D-9D584291C63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09317C9-5E6D-4242-9010-A567122F005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213CC30F-4DB8-41CE-A682-2EDF7C4A435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013011210"/>
      </p:ext>
    </p:extLst>
  </p:cSld>
  <p:clrMapOvr>
    <a:masterClrMapping/>
  </p:clrMapOvr>
  <p:transition>
    <p:wipe/>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527AEBDC-7BC0-47EB-ABF5-86EF23919878}"/>
              </a:ext>
            </a:extLst>
          </p:cNvPr>
          <p:cNvSpPr>
            <a:spLocks noGrp="1" noChangeArrowheads="1"/>
          </p:cNvSpPr>
          <p:nvPr>
            <p:ph type="title"/>
          </p:nvPr>
        </p:nvSpPr>
        <p:spPr/>
        <p:txBody>
          <a:bodyPr/>
          <a:lstStyle/>
          <a:p>
            <a:r>
              <a:rPr lang="en-US" altLang="zh-CN"/>
              <a:t>  Oracle</a:t>
            </a:r>
            <a:r>
              <a:rPr lang="zh-CN" altLang="en-US"/>
              <a:t>的恢复技术（续）</a:t>
            </a:r>
          </a:p>
        </p:txBody>
      </p:sp>
      <p:sp>
        <p:nvSpPr>
          <p:cNvPr id="870403" name="Rectangle 3">
            <a:extLst>
              <a:ext uri="{FF2B5EF4-FFF2-40B4-BE49-F238E27FC236}">
                <a16:creationId xmlns:a16="http://schemas.microsoft.com/office/drawing/2014/main" id="{64553905-444C-4DAC-8D5F-5E0A3041FDAD}"/>
              </a:ext>
            </a:extLst>
          </p:cNvPr>
          <p:cNvSpPr>
            <a:spLocks noGrp="1" noChangeArrowheads="1"/>
          </p:cNvSpPr>
          <p:nvPr>
            <p:ph type="body" idx="1"/>
          </p:nvPr>
        </p:nvSpPr>
        <p:spPr/>
        <p:txBody>
          <a:bodyPr/>
          <a:lstStyle/>
          <a:p>
            <a:r>
              <a:rPr lang="en-US" altLang="zh-CN"/>
              <a:t>1. </a:t>
            </a:r>
            <a:r>
              <a:rPr lang="zh-CN" altLang="en-US"/>
              <a:t>转储</a:t>
            </a:r>
          </a:p>
          <a:p>
            <a:pPr lvl="1">
              <a:lnSpc>
                <a:spcPct val="130000"/>
              </a:lnSpc>
            </a:pPr>
            <a:r>
              <a:rPr lang="zh-CN" altLang="en-US"/>
              <a:t>转储后备副本的方法</a:t>
            </a:r>
          </a:p>
          <a:p>
            <a:pPr lvl="2">
              <a:lnSpc>
                <a:spcPct val="130000"/>
              </a:lnSpc>
            </a:pPr>
            <a:r>
              <a:rPr lang="zh-CN" altLang="en-US" sz="2800"/>
              <a:t>文件拷贝</a:t>
            </a:r>
          </a:p>
          <a:p>
            <a:pPr lvl="2">
              <a:lnSpc>
                <a:spcPct val="130000"/>
              </a:lnSpc>
            </a:pPr>
            <a:r>
              <a:rPr lang="en-US" altLang="zh-CN" sz="2800"/>
              <a:t>EXPORT</a:t>
            </a:r>
            <a:r>
              <a:rPr lang="zh-CN" altLang="en-US" sz="2800"/>
              <a:t>实用程序</a:t>
            </a:r>
          </a:p>
          <a:p>
            <a:pPr lvl="2">
              <a:lnSpc>
                <a:spcPct val="130000"/>
              </a:lnSpc>
            </a:pPr>
            <a:r>
              <a:rPr lang="zh-CN" altLang="en-US" sz="2800"/>
              <a:t>用</a:t>
            </a:r>
            <a:r>
              <a:rPr lang="en-US" altLang="zh-CN" sz="2800"/>
              <a:t>SQL</a:t>
            </a:r>
            <a:r>
              <a:rPr lang="zh-CN" altLang="en-US" sz="2800"/>
              <a:t>命令</a:t>
            </a:r>
            <a:r>
              <a:rPr lang="en-US" altLang="zh-CN" sz="2800"/>
              <a:t>SPOOL</a:t>
            </a:r>
          </a:p>
          <a:p>
            <a:pPr lvl="2">
              <a:lnSpc>
                <a:spcPct val="130000"/>
              </a:lnSpc>
            </a:pPr>
            <a:r>
              <a:rPr lang="zh-CN" altLang="en-US" sz="2800"/>
              <a:t>自己编程实现</a:t>
            </a:r>
          </a:p>
        </p:txBody>
      </p:sp>
      <p:sp>
        <p:nvSpPr>
          <p:cNvPr id="4" name="矩形 3">
            <a:extLst>
              <a:ext uri="{FF2B5EF4-FFF2-40B4-BE49-F238E27FC236}">
                <a16:creationId xmlns:a16="http://schemas.microsoft.com/office/drawing/2014/main" id="{B6BFDED2-F273-4C64-A359-ECB1F1D13B2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E2ED4DA-94EB-4C10-A685-05194CECFDD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53D54163-A65E-4055-8FD4-C97C504BB3E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4002882891"/>
      </p:ext>
    </p:extLst>
  </p:cSld>
  <p:clrMapOvr>
    <a:masterClrMapping/>
  </p:clrMapOvr>
  <p:transition>
    <p:wipe/>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a:extLst>
              <a:ext uri="{FF2B5EF4-FFF2-40B4-BE49-F238E27FC236}">
                <a16:creationId xmlns:a16="http://schemas.microsoft.com/office/drawing/2014/main" id="{E62D961E-7E65-4C50-900A-15408DA05771}"/>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1427" name="Rectangle 3">
            <a:extLst>
              <a:ext uri="{FF2B5EF4-FFF2-40B4-BE49-F238E27FC236}">
                <a16:creationId xmlns:a16="http://schemas.microsoft.com/office/drawing/2014/main" id="{48136714-2F0A-415F-8A06-306316827EF9}"/>
              </a:ext>
            </a:extLst>
          </p:cNvPr>
          <p:cNvSpPr>
            <a:spLocks noGrp="1" noChangeArrowheads="1"/>
          </p:cNvSpPr>
          <p:nvPr>
            <p:ph type="body" idx="1"/>
          </p:nvPr>
        </p:nvSpPr>
        <p:spPr/>
        <p:txBody>
          <a:bodyPr/>
          <a:lstStyle/>
          <a:p>
            <a:pPr lvl="1">
              <a:lnSpc>
                <a:spcPct val="150000"/>
              </a:lnSpc>
            </a:pPr>
            <a:r>
              <a:rPr lang="zh-CN" altLang="en-US"/>
              <a:t>重装后备副本的方法</a:t>
            </a:r>
          </a:p>
          <a:p>
            <a:pPr lvl="2">
              <a:lnSpc>
                <a:spcPct val="150000"/>
              </a:lnSpc>
            </a:pPr>
            <a:r>
              <a:rPr lang="zh-CN" altLang="en-US" sz="2800"/>
              <a:t>文件拷贝</a:t>
            </a:r>
          </a:p>
          <a:p>
            <a:pPr lvl="2">
              <a:lnSpc>
                <a:spcPct val="150000"/>
              </a:lnSpc>
            </a:pPr>
            <a:r>
              <a:rPr lang="en-US" altLang="zh-CN" sz="2800"/>
              <a:t>IMPORT</a:t>
            </a:r>
            <a:r>
              <a:rPr lang="zh-CN" altLang="en-US" sz="2800"/>
              <a:t>实用程序</a:t>
            </a:r>
          </a:p>
          <a:p>
            <a:pPr lvl="2">
              <a:lnSpc>
                <a:spcPct val="150000"/>
              </a:lnSpc>
            </a:pPr>
            <a:r>
              <a:rPr lang="en-US" altLang="zh-CN" sz="2800"/>
              <a:t>SQL*LOADER</a:t>
            </a:r>
            <a:r>
              <a:rPr lang="zh-CN" altLang="en-US" sz="2800"/>
              <a:t>实用程序</a:t>
            </a:r>
          </a:p>
          <a:p>
            <a:pPr lvl="2">
              <a:lnSpc>
                <a:spcPct val="150000"/>
              </a:lnSpc>
            </a:pPr>
            <a:r>
              <a:rPr lang="zh-CN" altLang="en-US" sz="2800"/>
              <a:t>自己编程实现</a:t>
            </a:r>
          </a:p>
        </p:txBody>
      </p:sp>
      <p:sp>
        <p:nvSpPr>
          <p:cNvPr id="4" name="矩形 3">
            <a:extLst>
              <a:ext uri="{FF2B5EF4-FFF2-40B4-BE49-F238E27FC236}">
                <a16:creationId xmlns:a16="http://schemas.microsoft.com/office/drawing/2014/main" id="{000340BF-9A96-424A-92EE-B44214408D7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3E9F26B-31C0-4D8B-89FD-4019DCEAC7E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12B94C75-B7E6-41AA-83AF-459F1AB5DD3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802687782"/>
      </p:ext>
    </p:extLst>
  </p:cSld>
  <p:clrMapOvr>
    <a:masterClrMapping/>
  </p:clrMapOvr>
  <p:transition>
    <p:wipe/>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a:extLst>
              <a:ext uri="{FF2B5EF4-FFF2-40B4-BE49-F238E27FC236}">
                <a16:creationId xmlns:a16="http://schemas.microsoft.com/office/drawing/2014/main" id="{A6C57D21-213B-4490-938A-8DE513A445F6}"/>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2451" name="Rectangle 3">
            <a:extLst>
              <a:ext uri="{FF2B5EF4-FFF2-40B4-BE49-F238E27FC236}">
                <a16:creationId xmlns:a16="http://schemas.microsoft.com/office/drawing/2014/main" id="{30485030-2380-44E0-BF16-AE3D82863424}"/>
              </a:ext>
            </a:extLst>
          </p:cNvPr>
          <p:cNvSpPr>
            <a:spLocks noGrp="1" noChangeArrowheads="1"/>
          </p:cNvSpPr>
          <p:nvPr>
            <p:ph type="body" idx="1"/>
          </p:nvPr>
        </p:nvSpPr>
        <p:spPr/>
        <p:txBody>
          <a:bodyPr/>
          <a:lstStyle/>
          <a:p>
            <a:pPr>
              <a:lnSpc>
                <a:spcPct val="140000"/>
              </a:lnSpc>
            </a:pPr>
            <a:r>
              <a:rPr lang="en-US" altLang="zh-CN"/>
              <a:t>2. </a:t>
            </a:r>
            <a:r>
              <a:rPr lang="zh-CN" altLang="en-US"/>
              <a:t>登记日志文件</a:t>
            </a:r>
          </a:p>
          <a:p>
            <a:pPr lvl="1">
              <a:lnSpc>
                <a:spcPct val="170000"/>
              </a:lnSpc>
            </a:pPr>
            <a:r>
              <a:rPr lang="en-US" altLang="zh-CN"/>
              <a:t>ORACLE V.5</a:t>
            </a:r>
            <a:r>
              <a:rPr lang="zh-CN" altLang="en-US"/>
              <a:t>：以数据块为单位</a:t>
            </a:r>
          </a:p>
          <a:p>
            <a:pPr lvl="1">
              <a:lnSpc>
                <a:spcPct val="170000"/>
              </a:lnSpc>
            </a:pPr>
            <a:r>
              <a:rPr lang="en-US" altLang="zh-CN"/>
              <a:t>ORACLE V.7</a:t>
            </a:r>
            <a:r>
              <a:rPr lang="zh-CN" altLang="en-US"/>
              <a:t>：</a:t>
            </a:r>
            <a:r>
              <a:rPr lang="en-US" altLang="zh-CN"/>
              <a:t>REDO</a:t>
            </a:r>
            <a:r>
              <a:rPr lang="zh-CN" altLang="en-US"/>
              <a:t>日志 </a:t>
            </a:r>
            <a:r>
              <a:rPr lang="en-US" altLang="zh-CN"/>
              <a:t>+ </a:t>
            </a:r>
            <a:r>
              <a:rPr lang="zh-CN" altLang="en-US"/>
              <a:t>回滚段</a:t>
            </a:r>
            <a:endParaRPr lang="zh-CN" altLang="en-US" sz="3200"/>
          </a:p>
        </p:txBody>
      </p:sp>
      <p:sp>
        <p:nvSpPr>
          <p:cNvPr id="4" name="矩形 3">
            <a:extLst>
              <a:ext uri="{FF2B5EF4-FFF2-40B4-BE49-F238E27FC236}">
                <a16:creationId xmlns:a16="http://schemas.microsoft.com/office/drawing/2014/main" id="{964D16BB-151A-440C-8D53-C3EC3D59B5C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A7DB3A8-CFF2-45D3-ABE7-A85D18EAA83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C91AE98-566A-48A8-B54D-E8CDCB165B2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529784560"/>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8F402F93-2170-41BF-90BC-3E52127E2DA4}"/>
              </a:ext>
            </a:extLst>
          </p:cNvPr>
          <p:cNvSpPr>
            <a:spLocks noGrp="1" noChangeArrowheads="1"/>
          </p:cNvSpPr>
          <p:nvPr>
            <p:ph type="title"/>
          </p:nvPr>
        </p:nvSpPr>
        <p:spPr/>
        <p:txBody>
          <a:bodyPr/>
          <a:lstStyle/>
          <a:p>
            <a:r>
              <a:rPr lang="zh-CN" altLang="en-US"/>
              <a:t>定义视图（续）</a:t>
            </a:r>
          </a:p>
        </p:txBody>
      </p:sp>
      <p:sp>
        <p:nvSpPr>
          <p:cNvPr id="507907" name="Rectangle 3">
            <a:extLst>
              <a:ext uri="{FF2B5EF4-FFF2-40B4-BE49-F238E27FC236}">
                <a16:creationId xmlns:a16="http://schemas.microsoft.com/office/drawing/2014/main" id="{9A22011B-2146-4241-B71D-CDE328114904}"/>
              </a:ext>
            </a:extLst>
          </p:cNvPr>
          <p:cNvSpPr>
            <a:spLocks noGrp="1" noChangeArrowheads="1"/>
          </p:cNvSpPr>
          <p:nvPr>
            <p:ph type="body" idx="1"/>
          </p:nvPr>
        </p:nvSpPr>
        <p:spPr/>
        <p:txBody>
          <a:bodyPr/>
          <a:lstStyle/>
          <a:p>
            <a:pPr>
              <a:lnSpc>
                <a:spcPct val="140000"/>
              </a:lnSpc>
            </a:pPr>
            <a:r>
              <a:rPr lang="zh-CN" altLang="en-US" sz="2800"/>
              <a:t>在实际应用中通常是视图机制与授权机制配合使用，首先用视图机制屏蔽掉一部分保密数据，然后在视图上面再进一步定义存取权限。</a:t>
            </a:r>
          </a:p>
          <a:p>
            <a:pPr lvl="1">
              <a:lnSpc>
                <a:spcPct val="140000"/>
              </a:lnSpc>
              <a:spcBef>
                <a:spcPct val="80000"/>
              </a:spcBef>
            </a:pPr>
            <a:r>
              <a:rPr lang="zh-CN" altLang="en-US"/>
              <a:t>这时视图机制实际上间接实现了支持存取谓词的用户权限定义</a:t>
            </a:r>
          </a:p>
        </p:txBody>
      </p:sp>
      <p:sp>
        <p:nvSpPr>
          <p:cNvPr id="4" name="矩形 3">
            <a:extLst>
              <a:ext uri="{FF2B5EF4-FFF2-40B4-BE49-F238E27FC236}">
                <a16:creationId xmlns:a16="http://schemas.microsoft.com/office/drawing/2014/main" id="{822E86A2-ED84-4845-B62D-82E8A8D0E1E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C738257-F164-4C43-A8D7-6ED50552640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E0F060BC-D1C2-4843-86E4-C9F375D1838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861709269"/>
      </p:ext>
    </p:extLst>
  </p:cSld>
  <p:clrMapOvr>
    <a:masterClrMapping/>
  </p:clrMapOvr>
  <p:transition>
    <p:wipe/>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a:extLst>
              <a:ext uri="{FF2B5EF4-FFF2-40B4-BE49-F238E27FC236}">
                <a16:creationId xmlns:a16="http://schemas.microsoft.com/office/drawing/2014/main" id="{2F75BC75-0F4F-49F2-B05A-55EE65892086}"/>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3475" name="Rectangle 3">
            <a:extLst>
              <a:ext uri="{FF2B5EF4-FFF2-40B4-BE49-F238E27FC236}">
                <a16:creationId xmlns:a16="http://schemas.microsoft.com/office/drawing/2014/main" id="{6357D53F-2F09-4475-98C6-9FE90E362E80}"/>
              </a:ext>
            </a:extLst>
          </p:cNvPr>
          <p:cNvSpPr>
            <a:spLocks noGrp="1" noChangeArrowheads="1"/>
          </p:cNvSpPr>
          <p:nvPr>
            <p:ph type="body" idx="1"/>
          </p:nvPr>
        </p:nvSpPr>
        <p:spPr/>
        <p:txBody>
          <a:bodyPr/>
          <a:lstStyle/>
          <a:p>
            <a:pPr>
              <a:lnSpc>
                <a:spcPct val="90000"/>
              </a:lnSpc>
            </a:pPr>
            <a:r>
              <a:rPr lang="en-US" altLang="zh-CN"/>
              <a:t>ORACLE V.5</a:t>
            </a:r>
            <a:r>
              <a:rPr lang="zh-CN" altLang="en-US"/>
              <a:t>的恢复技术</a:t>
            </a:r>
          </a:p>
          <a:p>
            <a:pPr lvl="1">
              <a:lnSpc>
                <a:spcPct val="90000"/>
              </a:lnSpc>
            </a:pPr>
            <a:r>
              <a:rPr lang="zh-CN" altLang="en-US"/>
              <a:t>日志文件以数据块为单位，恢复操作不是基于操作，而是基于数据块</a:t>
            </a:r>
          </a:p>
          <a:p>
            <a:pPr lvl="1">
              <a:lnSpc>
                <a:spcPct val="90000"/>
              </a:lnSpc>
            </a:pPr>
            <a:r>
              <a:rPr lang="zh-CN" altLang="en-US"/>
              <a:t>将更新前的旧值与更新后的新值分别放在两个不同的日志文件中</a:t>
            </a:r>
          </a:p>
          <a:p>
            <a:pPr lvl="2">
              <a:lnSpc>
                <a:spcPct val="90000"/>
              </a:lnSpc>
            </a:pPr>
            <a:r>
              <a:rPr lang="zh-CN" altLang="en-US" sz="2800"/>
              <a:t>记录数据库更新前旧值的日志文件称为数据库前像文件（</a:t>
            </a:r>
            <a:r>
              <a:rPr lang="en-US" altLang="zh-CN" sz="2800"/>
              <a:t>Before Image</a:t>
            </a:r>
            <a:r>
              <a:rPr lang="zh-CN" altLang="en-US" sz="2800"/>
              <a:t>，简称</a:t>
            </a:r>
            <a:r>
              <a:rPr lang="en-US" altLang="zh-CN" sz="2800"/>
              <a:t>BI</a:t>
            </a:r>
            <a:r>
              <a:rPr lang="zh-CN" altLang="en-US" sz="2800"/>
              <a:t>文件）</a:t>
            </a:r>
          </a:p>
          <a:p>
            <a:pPr lvl="2">
              <a:lnSpc>
                <a:spcPct val="90000"/>
              </a:lnSpc>
            </a:pPr>
            <a:r>
              <a:rPr lang="zh-CN" altLang="en-US" sz="2800"/>
              <a:t>记录数据库更新后新值的日志文件称为数据库的后像文件（</a:t>
            </a:r>
            <a:r>
              <a:rPr lang="en-US" altLang="zh-CN" sz="2800"/>
              <a:t>After Image</a:t>
            </a:r>
            <a:r>
              <a:rPr lang="zh-CN" altLang="en-US" sz="2800"/>
              <a:t>，简称</a:t>
            </a:r>
            <a:r>
              <a:rPr lang="en-US" altLang="zh-CN" sz="2800"/>
              <a:t>AI</a:t>
            </a:r>
            <a:r>
              <a:rPr lang="zh-CN" altLang="en-US" sz="2800"/>
              <a:t>文件）</a:t>
            </a:r>
          </a:p>
        </p:txBody>
      </p:sp>
      <p:sp>
        <p:nvSpPr>
          <p:cNvPr id="4" name="矩形 3">
            <a:extLst>
              <a:ext uri="{FF2B5EF4-FFF2-40B4-BE49-F238E27FC236}">
                <a16:creationId xmlns:a16="http://schemas.microsoft.com/office/drawing/2014/main" id="{82408687-9697-4617-9A91-8E61748BCB6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2039BDE-4F35-4C62-BD77-F28285CAB27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2526D4C4-D074-4248-BBDE-6F5439C96F58}"/>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066436887"/>
      </p:ext>
    </p:extLst>
  </p:cSld>
  <p:clrMapOvr>
    <a:masterClrMapping/>
  </p:clrMapOvr>
  <p:transition>
    <p:wipe/>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ABA92D9B-B2B1-41B9-BA53-C18042F6CF62}"/>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4499" name="Rectangle 3">
            <a:extLst>
              <a:ext uri="{FF2B5EF4-FFF2-40B4-BE49-F238E27FC236}">
                <a16:creationId xmlns:a16="http://schemas.microsoft.com/office/drawing/2014/main" id="{0909BD7E-C90D-476D-A028-80C33C0C10AF}"/>
              </a:ext>
            </a:extLst>
          </p:cNvPr>
          <p:cNvSpPr>
            <a:spLocks noGrp="1" noChangeArrowheads="1"/>
          </p:cNvSpPr>
          <p:nvPr>
            <p:ph type="body" idx="1"/>
          </p:nvPr>
        </p:nvSpPr>
        <p:spPr/>
        <p:txBody>
          <a:bodyPr/>
          <a:lstStyle/>
          <a:p>
            <a:pPr>
              <a:lnSpc>
                <a:spcPct val="90000"/>
              </a:lnSpc>
            </a:pPr>
            <a:r>
              <a:rPr lang="en-US" altLang="zh-CN"/>
              <a:t>ORACLE V.5</a:t>
            </a:r>
            <a:r>
              <a:rPr lang="zh-CN" altLang="en-US"/>
              <a:t>的恢复技术</a:t>
            </a:r>
            <a:r>
              <a:rPr lang="en-US" altLang="zh-CN"/>
              <a:t>(</a:t>
            </a:r>
            <a:r>
              <a:rPr lang="zh-CN" altLang="en-US"/>
              <a:t>续</a:t>
            </a:r>
            <a:r>
              <a:rPr lang="en-US" altLang="zh-CN"/>
              <a:t>)</a:t>
            </a:r>
          </a:p>
          <a:p>
            <a:pPr lvl="1">
              <a:lnSpc>
                <a:spcPct val="150000"/>
              </a:lnSpc>
            </a:pPr>
            <a:r>
              <a:rPr lang="en-US" altLang="zh-CN"/>
              <a:t>BI</a:t>
            </a:r>
            <a:r>
              <a:rPr lang="zh-CN" altLang="en-US"/>
              <a:t>文件是必须的，</a:t>
            </a:r>
            <a:r>
              <a:rPr lang="en-US" altLang="zh-CN"/>
              <a:t>AI</a:t>
            </a:r>
            <a:r>
              <a:rPr lang="zh-CN" altLang="en-US"/>
              <a:t>文件是任选的</a:t>
            </a:r>
          </a:p>
          <a:p>
            <a:pPr lvl="1">
              <a:lnSpc>
                <a:spcPct val="150000"/>
              </a:lnSpc>
            </a:pPr>
            <a:r>
              <a:rPr lang="zh-CN" altLang="en-US"/>
              <a:t>没有</a:t>
            </a:r>
            <a:r>
              <a:rPr lang="en-US" altLang="zh-CN"/>
              <a:t>AI</a:t>
            </a:r>
            <a:r>
              <a:rPr lang="zh-CN" altLang="en-US"/>
              <a:t>文件：只能执行</a:t>
            </a:r>
            <a:r>
              <a:rPr lang="en-US" altLang="zh-CN"/>
              <a:t>UNDO</a:t>
            </a:r>
            <a:r>
              <a:rPr lang="zh-CN" altLang="en-US"/>
              <a:t>处理，不能执行</a:t>
            </a:r>
            <a:r>
              <a:rPr lang="en-US" altLang="zh-CN"/>
              <a:t>REDO</a:t>
            </a:r>
            <a:r>
              <a:rPr lang="zh-CN" altLang="en-US"/>
              <a:t>处理</a:t>
            </a:r>
          </a:p>
        </p:txBody>
      </p:sp>
      <p:sp>
        <p:nvSpPr>
          <p:cNvPr id="4" name="矩形 3">
            <a:extLst>
              <a:ext uri="{FF2B5EF4-FFF2-40B4-BE49-F238E27FC236}">
                <a16:creationId xmlns:a16="http://schemas.microsoft.com/office/drawing/2014/main" id="{F5828A6D-D2CA-4CA1-8AF3-937BD921A4D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2048FD8-C71B-4DF0-9FE9-2FCB097CBD6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EA97E335-009B-4427-94FF-977416C9DEE0}"/>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645840872"/>
      </p:ext>
    </p:extLst>
  </p:cSld>
  <p:clrMapOvr>
    <a:masterClrMapping/>
  </p:clrMapOvr>
  <p:transition>
    <p:wipe/>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a:extLst>
              <a:ext uri="{FF2B5EF4-FFF2-40B4-BE49-F238E27FC236}">
                <a16:creationId xmlns:a16="http://schemas.microsoft.com/office/drawing/2014/main" id="{4EAA5318-BD9D-414F-B7CF-49F37AC1DF0E}"/>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5523" name="Rectangle 3">
            <a:extLst>
              <a:ext uri="{FF2B5EF4-FFF2-40B4-BE49-F238E27FC236}">
                <a16:creationId xmlns:a16="http://schemas.microsoft.com/office/drawing/2014/main" id="{83A51A84-E0BC-4E9F-AC5F-E0428E987A24}"/>
              </a:ext>
            </a:extLst>
          </p:cNvPr>
          <p:cNvSpPr>
            <a:spLocks noGrp="1" noChangeArrowheads="1"/>
          </p:cNvSpPr>
          <p:nvPr>
            <p:ph type="body" idx="1"/>
          </p:nvPr>
        </p:nvSpPr>
        <p:spPr/>
        <p:txBody>
          <a:bodyPr/>
          <a:lstStyle/>
          <a:p>
            <a:pPr>
              <a:lnSpc>
                <a:spcPct val="90000"/>
              </a:lnSpc>
            </a:pPr>
            <a:r>
              <a:rPr lang="en-US" altLang="zh-CN"/>
              <a:t>ORACLE V.7</a:t>
            </a:r>
            <a:r>
              <a:rPr lang="zh-CN" altLang="en-US"/>
              <a:t>的恢复技术</a:t>
            </a:r>
          </a:p>
          <a:p>
            <a:pPr lvl="1">
              <a:spcBef>
                <a:spcPct val="60000"/>
              </a:spcBef>
            </a:pPr>
            <a:r>
              <a:rPr lang="en-US" altLang="zh-CN"/>
              <a:t>REDO</a:t>
            </a:r>
            <a:r>
              <a:rPr lang="zh-CN" altLang="en-US"/>
              <a:t>日志文件：记录被更新数据的前像和后像</a:t>
            </a:r>
          </a:p>
          <a:p>
            <a:pPr lvl="1">
              <a:spcBef>
                <a:spcPct val="60000"/>
              </a:spcBef>
            </a:pPr>
            <a:r>
              <a:rPr lang="zh-CN" altLang="en-US"/>
              <a:t>回滚段</a:t>
            </a:r>
            <a:r>
              <a:rPr lang="en-US" altLang="zh-CN"/>
              <a:t>(Rollback Segment</a:t>
            </a:r>
            <a:r>
              <a:rPr lang="zh-CN" altLang="en-US"/>
              <a:t>）：记录尚未完成的更新事务的更新数据的前像</a:t>
            </a:r>
          </a:p>
          <a:p>
            <a:pPr lvl="1">
              <a:spcBef>
                <a:spcPct val="60000"/>
              </a:spcBef>
            </a:pPr>
            <a:r>
              <a:rPr lang="zh-CN" altLang="en-US"/>
              <a:t>事务故障恢复</a:t>
            </a:r>
          </a:p>
          <a:p>
            <a:pPr lvl="2"/>
            <a:r>
              <a:rPr lang="zh-CN" altLang="en-US" sz="2800"/>
              <a:t>根据回滚段中的数据，撤消该事务的操作</a:t>
            </a:r>
          </a:p>
        </p:txBody>
      </p:sp>
      <p:sp>
        <p:nvSpPr>
          <p:cNvPr id="4" name="矩形 3">
            <a:extLst>
              <a:ext uri="{FF2B5EF4-FFF2-40B4-BE49-F238E27FC236}">
                <a16:creationId xmlns:a16="http://schemas.microsoft.com/office/drawing/2014/main" id="{1667D308-62EA-42B2-A373-A45CA889A88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6EA2049-CB6C-4F89-8FCF-98037D7BE28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F452FBB2-E2C7-4B7D-86A2-527A15474E0C}"/>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2883331863"/>
      </p:ext>
    </p:extLst>
  </p:cSld>
  <p:clrMapOvr>
    <a:masterClrMapping/>
  </p:clrMapOvr>
  <p:transition>
    <p:wipe/>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a:extLst>
              <a:ext uri="{FF2B5EF4-FFF2-40B4-BE49-F238E27FC236}">
                <a16:creationId xmlns:a16="http://schemas.microsoft.com/office/drawing/2014/main" id="{630CE353-050F-42EF-8317-CDEC55E1CA5A}"/>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6547" name="Rectangle 3">
            <a:extLst>
              <a:ext uri="{FF2B5EF4-FFF2-40B4-BE49-F238E27FC236}">
                <a16:creationId xmlns:a16="http://schemas.microsoft.com/office/drawing/2014/main" id="{7C1300F1-F2E3-415F-B2D1-32DDA5F5BBBE}"/>
              </a:ext>
            </a:extLst>
          </p:cNvPr>
          <p:cNvSpPr>
            <a:spLocks noGrp="1" noChangeArrowheads="1"/>
          </p:cNvSpPr>
          <p:nvPr>
            <p:ph type="body" idx="1"/>
          </p:nvPr>
        </p:nvSpPr>
        <p:spPr/>
        <p:txBody>
          <a:bodyPr/>
          <a:lstStyle/>
          <a:p>
            <a:pPr>
              <a:lnSpc>
                <a:spcPct val="90000"/>
              </a:lnSpc>
            </a:pPr>
            <a:r>
              <a:rPr lang="en-US" altLang="zh-CN"/>
              <a:t>ORACLE V.7</a:t>
            </a:r>
            <a:r>
              <a:rPr lang="zh-CN" altLang="en-US"/>
              <a:t>的恢复技术</a:t>
            </a:r>
            <a:r>
              <a:rPr lang="en-US" altLang="zh-CN"/>
              <a:t>(</a:t>
            </a:r>
            <a:r>
              <a:rPr lang="zh-CN" altLang="en-US"/>
              <a:t>续</a:t>
            </a:r>
            <a:r>
              <a:rPr lang="en-US" altLang="zh-CN"/>
              <a:t>)</a:t>
            </a:r>
          </a:p>
          <a:p>
            <a:pPr lvl="1">
              <a:spcBef>
                <a:spcPct val="60000"/>
              </a:spcBef>
            </a:pPr>
            <a:r>
              <a:rPr lang="zh-CN" altLang="en-US"/>
              <a:t>系统故障恢复</a:t>
            </a:r>
          </a:p>
          <a:p>
            <a:pPr lvl="2">
              <a:spcBef>
                <a:spcPct val="60000"/>
              </a:spcBef>
            </a:pPr>
            <a:r>
              <a:rPr lang="zh-CN" altLang="en-US" sz="2800"/>
              <a:t>首先扫描</a:t>
            </a:r>
            <a:r>
              <a:rPr lang="en-US" altLang="zh-CN" sz="2800"/>
              <a:t>REDO</a:t>
            </a:r>
            <a:r>
              <a:rPr lang="zh-CN" altLang="en-US" sz="2800"/>
              <a:t>日志文件，重做所有操作，并对更新操作建立回滚段数据。当遇到提交记录，取消相应回滚段中数据。</a:t>
            </a:r>
          </a:p>
          <a:p>
            <a:pPr lvl="2">
              <a:spcBef>
                <a:spcPct val="60000"/>
              </a:spcBef>
            </a:pPr>
            <a:r>
              <a:rPr lang="zh-CN" altLang="en-US" sz="2800"/>
              <a:t>再根据回滚段中的数据，撤消未正常提交的事务的操作（图</a:t>
            </a:r>
            <a:r>
              <a:rPr lang="en-US" altLang="zh-CN" sz="2800"/>
              <a:t>7.6</a:t>
            </a:r>
            <a:r>
              <a:rPr lang="zh-CN" altLang="en-US" sz="2800"/>
              <a:t>）</a:t>
            </a:r>
          </a:p>
          <a:p>
            <a:pPr lvl="2">
              <a:spcBef>
                <a:spcPct val="60000"/>
              </a:spcBef>
              <a:buFontTx/>
              <a:buNone/>
            </a:pPr>
            <a:r>
              <a:rPr lang="zh-CN" altLang="en-US" sz="2800"/>
              <a:t>优点：只需要扫描日志文件一遍</a:t>
            </a:r>
          </a:p>
        </p:txBody>
      </p:sp>
      <p:sp>
        <p:nvSpPr>
          <p:cNvPr id="4" name="矩形 3">
            <a:extLst>
              <a:ext uri="{FF2B5EF4-FFF2-40B4-BE49-F238E27FC236}">
                <a16:creationId xmlns:a16="http://schemas.microsoft.com/office/drawing/2014/main" id="{8AD290E9-2BEF-4677-B929-DFFF516CEA9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6964BC5-3F0E-4F7B-9773-9282F7CE9C9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55BAEA08-20CC-4D51-87FD-61B4678AB815}"/>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4022535954"/>
      </p:ext>
    </p:extLst>
  </p:cSld>
  <p:clrMapOvr>
    <a:masterClrMapping/>
  </p:clrMapOvr>
  <p:transition>
    <p:wipe/>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5A6AF9BC-13C2-432D-975F-9B6673B610B5}"/>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7571" name="Rectangle 3">
            <a:extLst>
              <a:ext uri="{FF2B5EF4-FFF2-40B4-BE49-F238E27FC236}">
                <a16:creationId xmlns:a16="http://schemas.microsoft.com/office/drawing/2014/main" id="{01DCA7DF-0E06-418C-AB4D-32510BC5DBD4}"/>
              </a:ext>
            </a:extLst>
          </p:cNvPr>
          <p:cNvSpPr>
            <a:spLocks noGrp="1" noChangeArrowheads="1"/>
          </p:cNvSpPr>
          <p:nvPr>
            <p:ph type="body" idx="1"/>
          </p:nvPr>
        </p:nvSpPr>
        <p:spPr/>
        <p:txBody>
          <a:bodyPr/>
          <a:lstStyle/>
          <a:p>
            <a:pPr>
              <a:lnSpc>
                <a:spcPct val="90000"/>
              </a:lnSpc>
              <a:buFont typeface="Monotype Sorts" pitchFamily="2" charset="2"/>
              <a:buNone/>
            </a:pPr>
            <a:r>
              <a:rPr lang="zh-CN" altLang="en-US" sz="2800"/>
              <a:t>图  </a:t>
            </a:r>
            <a:r>
              <a:rPr lang="en-US" altLang="zh-CN" sz="2800"/>
              <a:t>Oracle</a:t>
            </a:r>
            <a:r>
              <a:rPr lang="zh-CN" altLang="en-US" sz="2800"/>
              <a:t>的恢复过程</a:t>
            </a:r>
          </a:p>
          <a:p>
            <a:pPr>
              <a:lnSpc>
                <a:spcPct val="90000"/>
              </a:lnSpc>
              <a:buFont typeface="Monotype Sorts" pitchFamily="2" charset="2"/>
              <a:buNone/>
            </a:pPr>
            <a:endParaRPr lang="zh-CN" altLang="en-US" sz="2800"/>
          </a:p>
          <a:p>
            <a:pPr>
              <a:lnSpc>
                <a:spcPct val="90000"/>
              </a:lnSpc>
              <a:buFont typeface="Monotype Sorts" pitchFamily="2" charset="2"/>
              <a:buNone/>
            </a:pPr>
            <a:endParaRPr lang="zh-CN" altLang="en-US" sz="2800"/>
          </a:p>
          <a:p>
            <a:pPr>
              <a:lnSpc>
                <a:spcPct val="90000"/>
              </a:lnSpc>
              <a:buFont typeface="Monotype Sorts" pitchFamily="2" charset="2"/>
              <a:buNone/>
            </a:pPr>
            <a:endParaRPr lang="zh-CN" altLang="en-US" sz="2800"/>
          </a:p>
          <a:p>
            <a:pPr>
              <a:lnSpc>
                <a:spcPct val="90000"/>
              </a:lnSpc>
              <a:buFont typeface="Monotype Sorts" pitchFamily="2" charset="2"/>
              <a:buNone/>
            </a:pPr>
            <a:endParaRPr lang="zh-CN" altLang="en-US" sz="2800"/>
          </a:p>
          <a:p>
            <a:pPr>
              <a:lnSpc>
                <a:spcPct val="90000"/>
              </a:lnSpc>
              <a:buFont typeface="Monotype Sorts" pitchFamily="2" charset="2"/>
              <a:buNone/>
            </a:pPr>
            <a:endParaRPr lang="zh-CN" altLang="en-US" sz="2800"/>
          </a:p>
          <a:p>
            <a:pPr>
              <a:lnSpc>
                <a:spcPct val="90000"/>
              </a:lnSpc>
              <a:buFont typeface="Monotype Sorts" pitchFamily="2" charset="2"/>
              <a:buNone/>
            </a:pPr>
            <a:endParaRPr lang="zh-CN" altLang="en-US" sz="2800"/>
          </a:p>
          <a:p>
            <a:pPr>
              <a:lnSpc>
                <a:spcPct val="90000"/>
              </a:lnSpc>
              <a:buFont typeface="Monotype Sorts" pitchFamily="2" charset="2"/>
              <a:buNone/>
            </a:pPr>
            <a:r>
              <a:rPr lang="zh-CN" altLang="en-US" sz="2400"/>
              <a:t>	 </a:t>
            </a:r>
            <a:r>
              <a:rPr lang="en-US" altLang="zh-CN" sz="2400"/>
              <a:t>(a) </a:t>
            </a:r>
            <a:r>
              <a:rPr lang="zh-CN" altLang="en-US" sz="2400"/>
              <a:t>发生故障，事务非正常终止</a:t>
            </a:r>
            <a:r>
              <a:rPr lang="zh-CN" altLang="en-US" sz="2800"/>
              <a:t> </a:t>
            </a:r>
          </a:p>
        </p:txBody>
      </p:sp>
      <p:grpSp>
        <p:nvGrpSpPr>
          <p:cNvPr id="877572" name="Group 4">
            <a:extLst>
              <a:ext uri="{FF2B5EF4-FFF2-40B4-BE49-F238E27FC236}">
                <a16:creationId xmlns:a16="http://schemas.microsoft.com/office/drawing/2014/main" id="{08C81BA4-200A-45A5-8883-ED175F394BA1}"/>
              </a:ext>
            </a:extLst>
          </p:cNvPr>
          <p:cNvGrpSpPr>
            <a:grpSpLocks/>
          </p:cNvGrpSpPr>
          <p:nvPr/>
        </p:nvGrpSpPr>
        <p:grpSpPr bwMode="auto">
          <a:xfrm>
            <a:off x="1752600" y="2362200"/>
            <a:ext cx="5729288" cy="2362200"/>
            <a:chOff x="1104" y="1488"/>
            <a:chExt cx="3609" cy="1488"/>
          </a:xfrm>
        </p:grpSpPr>
        <p:sp>
          <p:nvSpPr>
            <p:cNvPr id="877573" name="Text Box 5">
              <a:extLst>
                <a:ext uri="{FF2B5EF4-FFF2-40B4-BE49-F238E27FC236}">
                  <a16:creationId xmlns:a16="http://schemas.microsoft.com/office/drawing/2014/main" id="{B4C0FDD3-61AD-49A0-86C6-BF08ED54C50B}"/>
                </a:ext>
              </a:extLst>
            </p:cNvPr>
            <p:cNvSpPr txBox="1">
              <a:spLocks noChangeArrowheads="1"/>
            </p:cNvSpPr>
            <p:nvPr/>
          </p:nvSpPr>
          <p:spPr bwMode="auto">
            <a:xfrm>
              <a:off x="1131" y="1488"/>
              <a:ext cx="33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80000"/>
                </a:lnSpc>
              </a:pPr>
              <a:r>
                <a:rPr lang="en-US" altLang="zh-CN" sz="2400" i="1"/>
                <a:t>T</a:t>
              </a:r>
              <a:r>
                <a:rPr lang="en-US" altLang="zh-CN" sz="2400" baseline="-25000"/>
                <a:t>a</a:t>
              </a:r>
              <a:endParaRPr lang="en-US" altLang="zh-CN" sz="2400"/>
            </a:p>
          </p:txBody>
        </p:sp>
        <p:sp>
          <p:nvSpPr>
            <p:cNvPr id="877574" name="Text Box 6">
              <a:extLst>
                <a:ext uri="{FF2B5EF4-FFF2-40B4-BE49-F238E27FC236}">
                  <a16:creationId xmlns:a16="http://schemas.microsoft.com/office/drawing/2014/main" id="{49B775F8-ACCE-4671-9A2A-701DC7F618DE}"/>
                </a:ext>
              </a:extLst>
            </p:cNvPr>
            <p:cNvSpPr txBox="1">
              <a:spLocks noChangeArrowheads="1"/>
            </p:cNvSpPr>
            <p:nvPr/>
          </p:nvSpPr>
          <p:spPr bwMode="auto">
            <a:xfrm>
              <a:off x="3697" y="1488"/>
              <a:ext cx="33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80000"/>
                </a:lnSpc>
              </a:pPr>
              <a:r>
                <a:rPr lang="en-US" altLang="zh-CN" sz="2400" i="1"/>
                <a:t>T</a:t>
              </a:r>
              <a:r>
                <a:rPr lang="en-US" altLang="zh-CN" sz="2400" baseline="-25000"/>
                <a:t>f</a:t>
              </a:r>
              <a:endParaRPr lang="en-US" altLang="zh-CN" sz="2400"/>
            </a:p>
          </p:txBody>
        </p:sp>
        <p:sp>
          <p:nvSpPr>
            <p:cNvPr id="877575" name="Line 7">
              <a:extLst>
                <a:ext uri="{FF2B5EF4-FFF2-40B4-BE49-F238E27FC236}">
                  <a16:creationId xmlns:a16="http://schemas.microsoft.com/office/drawing/2014/main" id="{5441182E-3E20-4F19-A624-75D72A807989}"/>
                </a:ext>
              </a:extLst>
            </p:cNvPr>
            <p:cNvSpPr>
              <a:spLocks noChangeShapeType="1"/>
            </p:cNvSpPr>
            <p:nvPr/>
          </p:nvSpPr>
          <p:spPr bwMode="auto">
            <a:xfrm flipH="1">
              <a:off x="1268" y="1786"/>
              <a:ext cx="0" cy="11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76" name="Freeform 8">
              <a:extLst>
                <a:ext uri="{FF2B5EF4-FFF2-40B4-BE49-F238E27FC236}">
                  <a16:creationId xmlns:a16="http://schemas.microsoft.com/office/drawing/2014/main" id="{04615904-B52E-4F90-91C0-7F920A4EB354}"/>
                </a:ext>
              </a:extLst>
            </p:cNvPr>
            <p:cNvSpPr>
              <a:spLocks/>
            </p:cNvSpPr>
            <p:nvPr/>
          </p:nvSpPr>
          <p:spPr bwMode="auto">
            <a:xfrm>
              <a:off x="1435" y="2372"/>
              <a:ext cx="473" cy="5"/>
            </a:xfrm>
            <a:custGeom>
              <a:avLst/>
              <a:gdLst>
                <a:gd name="T0" fmla="*/ 0 w 725"/>
                <a:gd name="T1" fmla="*/ 5 h 5"/>
                <a:gd name="T2" fmla="*/ 725 w 725"/>
                <a:gd name="T3" fmla="*/ 0 h 5"/>
              </a:gdLst>
              <a:ahLst/>
              <a:cxnLst>
                <a:cxn ang="0">
                  <a:pos x="T0" y="T1"/>
                </a:cxn>
                <a:cxn ang="0">
                  <a:pos x="T2" y="T3"/>
                </a:cxn>
              </a:cxnLst>
              <a:rect l="0" t="0" r="r" b="b"/>
              <a:pathLst>
                <a:path w="725" h="5">
                  <a:moveTo>
                    <a:pt x="0" y="5"/>
                  </a:moveTo>
                  <a:lnTo>
                    <a:pt x="725" y="0"/>
                  </a:lnTo>
                </a:path>
              </a:pathLst>
            </a:custGeom>
            <a:noFill/>
            <a:ln w="254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77" name="Line 9">
              <a:extLst>
                <a:ext uri="{FF2B5EF4-FFF2-40B4-BE49-F238E27FC236}">
                  <a16:creationId xmlns:a16="http://schemas.microsoft.com/office/drawing/2014/main" id="{9B370140-8C48-4978-9BCB-7E606B04F8DC}"/>
                </a:ext>
              </a:extLst>
            </p:cNvPr>
            <p:cNvSpPr>
              <a:spLocks noChangeShapeType="1"/>
            </p:cNvSpPr>
            <p:nvPr/>
          </p:nvSpPr>
          <p:spPr bwMode="auto">
            <a:xfrm>
              <a:off x="2463" y="2362"/>
              <a:ext cx="133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78" name="Line 10">
              <a:extLst>
                <a:ext uri="{FF2B5EF4-FFF2-40B4-BE49-F238E27FC236}">
                  <a16:creationId xmlns:a16="http://schemas.microsoft.com/office/drawing/2014/main" id="{CC415585-1D15-45D4-A985-24540493CBCC}"/>
                </a:ext>
              </a:extLst>
            </p:cNvPr>
            <p:cNvSpPr>
              <a:spLocks noChangeShapeType="1"/>
            </p:cNvSpPr>
            <p:nvPr/>
          </p:nvSpPr>
          <p:spPr bwMode="auto">
            <a:xfrm>
              <a:off x="3795" y="2359"/>
              <a:ext cx="479" cy="0"/>
            </a:xfrm>
            <a:prstGeom prst="line">
              <a:avLst/>
            </a:prstGeom>
            <a:noFill/>
            <a:ln w="25400">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79" name="Line 11">
              <a:extLst>
                <a:ext uri="{FF2B5EF4-FFF2-40B4-BE49-F238E27FC236}">
                  <a16:creationId xmlns:a16="http://schemas.microsoft.com/office/drawing/2014/main" id="{8F089A38-B982-4340-A254-3369C1E669C9}"/>
                </a:ext>
              </a:extLst>
            </p:cNvPr>
            <p:cNvSpPr>
              <a:spLocks noChangeShapeType="1"/>
            </p:cNvSpPr>
            <p:nvPr/>
          </p:nvSpPr>
          <p:spPr bwMode="auto">
            <a:xfrm>
              <a:off x="1680" y="2754"/>
              <a:ext cx="102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0" name="Line 12">
              <a:extLst>
                <a:ext uri="{FF2B5EF4-FFF2-40B4-BE49-F238E27FC236}">
                  <a16:creationId xmlns:a16="http://schemas.microsoft.com/office/drawing/2014/main" id="{F3CA3E62-A75B-463B-A887-4D078D28B779}"/>
                </a:ext>
              </a:extLst>
            </p:cNvPr>
            <p:cNvSpPr>
              <a:spLocks noChangeShapeType="1"/>
            </p:cNvSpPr>
            <p:nvPr/>
          </p:nvSpPr>
          <p:spPr bwMode="auto">
            <a:xfrm>
              <a:off x="2953" y="2754"/>
              <a:ext cx="84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1" name="Line 13">
              <a:extLst>
                <a:ext uri="{FF2B5EF4-FFF2-40B4-BE49-F238E27FC236}">
                  <a16:creationId xmlns:a16="http://schemas.microsoft.com/office/drawing/2014/main" id="{76515E7E-03B7-4463-BAFB-50D5A318BD32}"/>
                </a:ext>
              </a:extLst>
            </p:cNvPr>
            <p:cNvSpPr>
              <a:spLocks noChangeShapeType="1"/>
            </p:cNvSpPr>
            <p:nvPr/>
          </p:nvSpPr>
          <p:spPr bwMode="auto">
            <a:xfrm>
              <a:off x="3795" y="2754"/>
              <a:ext cx="244" cy="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2" name="Line 14">
              <a:extLst>
                <a:ext uri="{FF2B5EF4-FFF2-40B4-BE49-F238E27FC236}">
                  <a16:creationId xmlns:a16="http://schemas.microsoft.com/office/drawing/2014/main" id="{6CDC9B69-F7D8-464A-B368-0CB478CD1954}"/>
                </a:ext>
              </a:extLst>
            </p:cNvPr>
            <p:cNvSpPr>
              <a:spLocks noChangeShapeType="1"/>
            </p:cNvSpPr>
            <p:nvPr/>
          </p:nvSpPr>
          <p:spPr bwMode="auto">
            <a:xfrm>
              <a:off x="1435" y="2285"/>
              <a:ext cx="0" cy="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3" name="Line 15">
              <a:extLst>
                <a:ext uri="{FF2B5EF4-FFF2-40B4-BE49-F238E27FC236}">
                  <a16:creationId xmlns:a16="http://schemas.microsoft.com/office/drawing/2014/main" id="{352F25BC-67B7-4A66-890B-02F6E23FF4A3}"/>
                </a:ext>
              </a:extLst>
            </p:cNvPr>
            <p:cNvSpPr>
              <a:spLocks noChangeShapeType="1"/>
            </p:cNvSpPr>
            <p:nvPr/>
          </p:nvSpPr>
          <p:spPr bwMode="auto">
            <a:xfrm>
              <a:off x="1910" y="2277"/>
              <a:ext cx="0" cy="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4" name="Line 16">
              <a:extLst>
                <a:ext uri="{FF2B5EF4-FFF2-40B4-BE49-F238E27FC236}">
                  <a16:creationId xmlns:a16="http://schemas.microsoft.com/office/drawing/2014/main" id="{5B367866-D938-4131-A1DB-6824B91AA78A}"/>
                </a:ext>
              </a:extLst>
            </p:cNvPr>
            <p:cNvSpPr>
              <a:spLocks noChangeShapeType="1"/>
            </p:cNvSpPr>
            <p:nvPr/>
          </p:nvSpPr>
          <p:spPr bwMode="auto">
            <a:xfrm>
              <a:off x="2453" y="2271"/>
              <a:ext cx="0" cy="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5" name="Line 17">
              <a:extLst>
                <a:ext uri="{FF2B5EF4-FFF2-40B4-BE49-F238E27FC236}">
                  <a16:creationId xmlns:a16="http://schemas.microsoft.com/office/drawing/2014/main" id="{FD62CDC3-5CCE-429D-8F6D-81062901C42E}"/>
                </a:ext>
              </a:extLst>
            </p:cNvPr>
            <p:cNvSpPr>
              <a:spLocks noChangeShapeType="1"/>
            </p:cNvSpPr>
            <p:nvPr/>
          </p:nvSpPr>
          <p:spPr bwMode="auto">
            <a:xfrm>
              <a:off x="1670" y="2663"/>
              <a:ext cx="0"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6" name="Line 18">
              <a:extLst>
                <a:ext uri="{FF2B5EF4-FFF2-40B4-BE49-F238E27FC236}">
                  <a16:creationId xmlns:a16="http://schemas.microsoft.com/office/drawing/2014/main" id="{E553583E-FA4B-4166-95F8-96DD33320420}"/>
                </a:ext>
              </a:extLst>
            </p:cNvPr>
            <p:cNvSpPr>
              <a:spLocks noChangeShapeType="1"/>
            </p:cNvSpPr>
            <p:nvPr/>
          </p:nvSpPr>
          <p:spPr bwMode="auto">
            <a:xfrm>
              <a:off x="2708" y="2663"/>
              <a:ext cx="0"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7" name="Line 19">
              <a:extLst>
                <a:ext uri="{FF2B5EF4-FFF2-40B4-BE49-F238E27FC236}">
                  <a16:creationId xmlns:a16="http://schemas.microsoft.com/office/drawing/2014/main" id="{DFB5A788-342E-4EE1-864E-442340E243A8}"/>
                </a:ext>
              </a:extLst>
            </p:cNvPr>
            <p:cNvSpPr>
              <a:spLocks noChangeShapeType="1"/>
            </p:cNvSpPr>
            <p:nvPr/>
          </p:nvSpPr>
          <p:spPr bwMode="auto">
            <a:xfrm>
              <a:off x="2953" y="2663"/>
              <a:ext cx="0" cy="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8" name="Line 20">
              <a:extLst>
                <a:ext uri="{FF2B5EF4-FFF2-40B4-BE49-F238E27FC236}">
                  <a16:creationId xmlns:a16="http://schemas.microsoft.com/office/drawing/2014/main" id="{B3C69474-5202-42F5-B532-98110BACA556}"/>
                </a:ext>
              </a:extLst>
            </p:cNvPr>
            <p:cNvSpPr>
              <a:spLocks noChangeShapeType="1"/>
            </p:cNvSpPr>
            <p:nvPr/>
          </p:nvSpPr>
          <p:spPr bwMode="auto">
            <a:xfrm flipH="1">
              <a:off x="3834" y="1786"/>
              <a:ext cx="0" cy="11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7589" name="Text Box 21">
              <a:extLst>
                <a:ext uri="{FF2B5EF4-FFF2-40B4-BE49-F238E27FC236}">
                  <a16:creationId xmlns:a16="http://schemas.microsoft.com/office/drawing/2014/main" id="{7C24D2B1-08C3-4660-80A0-715332CC76CB}"/>
                </a:ext>
              </a:extLst>
            </p:cNvPr>
            <p:cNvSpPr txBox="1">
              <a:spLocks noChangeArrowheads="1"/>
            </p:cNvSpPr>
            <p:nvPr/>
          </p:nvSpPr>
          <p:spPr bwMode="auto">
            <a:xfrm>
              <a:off x="1440" y="1968"/>
              <a:ext cx="3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i="1"/>
                <a:t>T</a:t>
              </a:r>
              <a:r>
                <a:rPr lang="en-US" altLang="zh-CN" sz="2400" baseline="-25000"/>
                <a:t>1</a:t>
              </a:r>
              <a:endParaRPr lang="en-US" altLang="zh-CN" sz="2400"/>
            </a:p>
          </p:txBody>
        </p:sp>
        <p:sp>
          <p:nvSpPr>
            <p:cNvPr id="877590" name="Text Box 22">
              <a:extLst>
                <a:ext uri="{FF2B5EF4-FFF2-40B4-BE49-F238E27FC236}">
                  <a16:creationId xmlns:a16="http://schemas.microsoft.com/office/drawing/2014/main" id="{8C49DDDC-C57F-4EB5-8F4F-E3318CED6DAA}"/>
                </a:ext>
              </a:extLst>
            </p:cNvPr>
            <p:cNvSpPr txBox="1">
              <a:spLocks noChangeArrowheads="1"/>
            </p:cNvSpPr>
            <p:nvPr/>
          </p:nvSpPr>
          <p:spPr bwMode="auto">
            <a:xfrm>
              <a:off x="2496" y="1968"/>
              <a:ext cx="3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i="1"/>
                <a:t>T</a:t>
              </a:r>
              <a:r>
                <a:rPr lang="en-US" altLang="zh-CN" sz="2400" baseline="-25000"/>
                <a:t>3</a:t>
              </a:r>
              <a:endParaRPr lang="en-US" altLang="zh-CN" sz="2400"/>
            </a:p>
          </p:txBody>
        </p:sp>
        <p:sp>
          <p:nvSpPr>
            <p:cNvPr id="877591" name="Text Box 23">
              <a:extLst>
                <a:ext uri="{FF2B5EF4-FFF2-40B4-BE49-F238E27FC236}">
                  <a16:creationId xmlns:a16="http://schemas.microsoft.com/office/drawing/2014/main" id="{745B0064-235D-440B-9BC5-91536608C61C}"/>
                </a:ext>
              </a:extLst>
            </p:cNvPr>
            <p:cNvSpPr txBox="1">
              <a:spLocks noChangeArrowheads="1"/>
            </p:cNvSpPr>
            <p:nvPr/>
          </p:nvSpPr>
          <p:spPr bwMode="auto">
            <a:xfrm>
              <a:off x="1728" y="2448"/>
              <a:ext cx="33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80000"/>
                </a:lnSpc>
              </a:pPr>
              <a:r>
                <a:rPr lang="en-US" altLang="zh-CN" sz="2400" i="1"/>
                <a:t>T</a:t>
              </a:r>
              <a:r>
                <a:rPr lang="en-US" altLang="zh-CN" sz="2400" baseline="-25000"/>
                <a:t>2</a:t>
              </a:r>
              <a:endParaRPr lang="en-US" altLang="zh-CN" sz="2400"/>
            </a:p>
          </p:txBody>
        </p:sp>
        <p:sp>
          <p:nvSpPr>
            <p:cNvPr id="877592" name="Text Box 24">
              <a:extLst>
                <a:ext uri="{FF2B5EF4-FFF2-40B4-BE49-F238E27FC236}">
                  <a16:creationId xmlns:a16="http://schemas.microsoft.com/office/drawing/2014/main" id="{91FACB07-3667-47D9-8849-30FD23593988}"/>
                </a:ext>
              </a:extLst>
            </p:cNvPr>
            <p:cNvSpPr txBox="1">
              <a:spLocks noChangeArrowheads="1"/>
            </p:cNvSpPr>
            <p:nvPr/>
          </p:nvSpPr>
          <p:spPr bwMode="auto">
            <a:xfrm>
              <a:off x="2976" y="2448"/>
              <a:ext cx="336"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80000"/>
                </a:lnSpc>
              </a:pPr>
              <a:r>
                <a:rPr lang="en-US" altLang="zh-CN" sz="2400" i="1"/>
                <a:t>T</a:t>
              </a:r>
              <a:r>
                <a:rPr lang="en-US" altLang="zh-CN" sz="2400" baseline="-25000"/>
                <a:t>4</a:t>
              </a:r>
              <a:r>
                <a:rPr lang="en-US" altLang="zh-CN" sz="700" baseline="-25000"/>
                <a:t>4</a:t>
              </a:r>
              <a:endParaRPr lang="en-US" altLang="zh-CN" sz="700"/>
            </a:p>
          </p:txBody>
        </p:sp>
        <p:sp>
          <p:nvSpPr>
            <p:cNvPr id="877593" name="Text Box 25">
              <a:extLst>
                <a:ext uri="{FF2B5EF4-FFF2-40B4-BE49-F238E27FC236}">
                  <a16:creationId xmlns:a16="http://schemas.microsoft.com/office/drawing/2014/main" id="{AD198853-E816-4402-82E8-6F137F77A96E}"/>
                </a:ext>
              </a:extLst>
            </p:cNvPr>
            <p:cNvSpPr txBox="1">
              <a:spLocks noChangeArrowheads="1"/>
            </p:cNvSpPr>
            <p:nvPr/>
          </p:nvSpPr>
          <p:spPr bwMode="auto">
            <a:xfrm>
              <a:off x="4272" y="1488"/>
              <a:ext cx="44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96000"/>
                </a:lnSpc>
              </a:pPr>
              <a:r>
                <a:rPr lang="zh-CN" altLang="en-US" sz="2000"/>
                <a:t>时间</a:t>
              </a:r>
            </a:p>
          </p:txBody>
        </p:sp>
        <p:sp>
          <p:nvSpPr>
            <p:cNvPr id="877594" name="Line 26">
              <a:extLst>
                <a:ext uri="{FF2B5EF4-FFF2-40B4-BE49-F238E27FC236}">
                  <a16:creationId xmlns:a16="http://schemas.microsoft.com/office/drawing/2014/main" id="{4C6B7E68-DAF1-4352-98A4-9601215CF2AA}"/>
                </a:ext>
              </a:extLst>
            </p:cNvPr>
            <p:cNvSpPr>
              <a:spLocks noChangeShapeType="1"/>
            </p:cNvSpPr>
            <p:nvPr/>
          </p:nvSpPr>
          <p:spPr bwMode="auto">
            <a:xfrm>
              <a:off x="1104" y="1920"/>
              <a:ext cx="3280" cy="0"/>
            </a:xfrm>
            <a:prstGeom prst="line">
              <a:avLst/>
            </a:prstGeom>
            <a:noFill/>
            <a:ln w="2540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27" name="矩形 26">
            <a:extLst>
              <a:ext uri="{FF2B5EF4-FFF2-40B4-BE49-F238E27FC236}">
                <a16:creationId xmlns:a16="http://schemas.microsoft.com/office/drawing/2014/main" id="{BA9F8D7A-30A6-4178-85BA-FB14DF7BE83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8" name="文本框 22">
            <a:extLst>
              <a:ext uri="{FF2B5EF4-FFF2-40B4-BE49-F238E27FC236}">
                <a16:creationId xmlns:a16="http://schemas.microsoft.com/office/drawing/2014/main" id="{63F4B238-8DC5-4631-8881-6A1FE44CA2C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29" name="文本框 22">
            <a:extLst>
              <a:ext uri="{FF2B5EF4-FFF2-40B4-BE49-F238E27FC236}">
                <a16:creationId xmlns:a16="http://schemas.microsoft.com/office/drawing/2014/main" id="{1B86A7F1-9B4D-4399-9ED0-2B0CB2CFCA4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728361032"/>
      </p:ext>
    </p:extLst>
  </p:cSld>
  <p:clrMapOvr>
    <a:masterClrMapping/>
  </p:clrMapOvr>
  <p:transition>
    <p:wipe/>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a:extLst>
              <a:ext uri="{FF2B5EF4-FFF2-40B4-BE49-F238E27FC236}">
                <a16:creationId xmlns:a16="http://schemas.microsoft.com/office/drawing/2014/main" id="{CA32C34D-D911-4F1E-88C3-DDA0561C8769}"/>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8595" name="Rectangle 3">
            <a:extLst>
              <a:ext uri="{FF2B5EF4-FFF2-40B4-BE49-F238E27FC236}">
                <a16:creationId xmlns:a16="http://schemas.microsoft.com/office/drawing/2014/main" id="{A5639384-A6FE-46ED-8518-75138AEE11C2}"/>
              </a:ext>
            </a:extLst>
          </p:cNvPr>
          <p:cNvSpPr>
            <a:spLocks noGrp="1" noChangeArrowheads="1"/>
          </p:cNvSpPr>
          <p:nvPr>
            <p:ph type="body" idx="1"/>
          </p:nvPr>
        </p:nvSpPr>
        <p:spPr/>
        <p:txBody>
          <a:bodyPr/>
          <a:lstStyle/>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r>
              <a:rPr lang="en-US" altLang="zh-CN" sz="2400"/>
              <a:t>	 (b) </a:t>
            </a:r>
            <a:r>
              <a:rPr lang="zh-CN" altLang="en-US" sz="2400"/>
              <a:t>利用</a:t>
            </a:r>
            <a:r>
              <a:rPr lang="en-US" altLang="zh-CN" sz="2400"/>
              <a:t>REDO</a:t>
            </a:r>
            <a:r>
              <a:rPr lang="zh-CN" altLang="en-US" sz="2400"/>
              <a:t>文件，重做所有操作 </a:t>
            </a:r>
          </a:p>
        </p:txBody>
      </p:sp>
      <p:grpSp>
        <p:nvGrpSpPr>
          <p:cNvPr id="878596" name="Group 4">
            <a:extLst>
              <a:ext uri="{FF2B5EF4-FFF2-40B4-BE49-F238E27FC236}">
                <a16:creationId xmlns:a16="http://schemas.microsoft.com/office/drawing/2014/main" id="{81443819-3A76-4D4A-9A8D-619E737CA8CB}"/>
              </a:ext>
            </a:extLst>
          </p:cNvPr>
          <p:cNvGrpSpPr>
            <a:grpSpLocks/>
          </p:cNvGrpSpPr>
          <p:nvPr/>
        </p:nvGrpSpPr>
        <p:grpSpPr bwMode="auto">
          <a:xfrm>
            <a:off x="1828800" y="2209800"/>
            <a:ext cx="5765800" cy="2284413"/>
            <a:chOff x="1152" y="1392"/>
            <a:chExt cx="3632" cy="1439"/>
          </a:xfrm>
        </p:grpSpPr>
        <p:sp>
          <p:nvSpPr>
            <p:cNvPr id="878597" name="Text Box 5">
              <a:extLst>
                <a:ext uri="{FF2B5EF4-FFF2-40B4-BE49-F238E27FC236}">
                  <a16:creationId xmlns:a16="http://schemas.microsoft.com/office/drawing/2014/main" id="{9D034934-DA2A-4F23-9EEA-72046659464F}"/>
                </a:ext>
              </a:extLst>
            </p:cNvPr>
            <p:cNvSpPr txBox="1">
              <a:spLocks noChangeArrowheads="1"/>
            </p:cNvSpPr>
            <p:nvPr/>
          </p:nvSpPr>
          <p:spPr bwMode="auto">
            <a:xfrm>
              <a:off x="4343" y="1392"/>
              <a:ext cx="44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96000"/>
                </a:lnSpc>
              </a:pPr>
              <a:r>
                <a:rPr lang="zh-CN" altLang="en-US" sz="2000"/>
                <a:t>时间</a:t>
              </a:r>
            </a:p>
          </p:txBody>
        </p:sp>
        <p:sp>
          <p:nvSpPr>
            <p:cNvPr id="878598" name="Line 6">
              <a:extLst>
                <a:ext uri="{FF2B5EF4-FFF2-40B4-BE49-F238E27FC236}">
                  <a16:creationId xmlns:a16="http://schemas.microsoft.com/office/drawing/2014/main" id="{9536B1E2-64CC-416F-9CB2-40C8D0036192}"/>
                </a:ext>
              </a:extLst>
            </p:cNvPr>
            <p:cNvSpPr>
              <a:spLocks noChangeShapeType="1"/>
            </p:cNvSpPr>
            <p:nvPr/>
          </p:nvSpPr>
          <p:spPr bwMode="auto">
            <a:xfrm flipH="1">
              <a:off x="1316" y="1641"/>
              <a:ext cx="0" cy="119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599" name="Freeform 7">
              <a:extLst>
                <a:ext uri="{FF2B5EF4-FFF2-40B4-BE49-F238E27FC236}">
                  <a16:creationId xmlns:a16="http://schemas.microsoft.com/office/drawing/2014/main" id="{AB478947-6C86-4736-8D76-01E1D66C7A32}"/>
                </a:ext>
              </a:extLst>
            </p:cNvPr>
            <p:cNvSpPr>
              <a:spLocks/>
            </p:cNvSpPr>
            <p:nvPr/>
          </p:nvSpPr>
          <p:spPr bwMode="auto">
            <a:xfrm>
              <a:off x="1483" y="2232"/>
              <a:ext cx="481" cy="3"/>
            </a:xfrm>
            <a:custGeom>
              <a:avLst/>
              <a:gdLst>
                <a:gd name="T0" fmla="*/ 0 w 481"/>
                <a:gd name="T1" fmla="*/ 0 h 3"/>
                <a:gd name="T2" fmla="*/ 481 w 481"/>
                <a:gd name="T3" fmla="*/ 3 h 3"/>
              </a:gdLst>
              <a:ahLst/>
              <a:cxnLst>
                <a:cxn ang="0">
                  <a:pos x="T0" y="T1"/>
                </a:cxn>
                <a:cxn ang="0">
                  <a:pos x="T2" y="T3"/>
                </a:cxn>
              </a:cxnLst>
              <a:rect l="0" t="0" r="r" b="b"/>
              <a:pathLst>
                <a:path w="481" h="3">
                  <a:moveTo>
                    <a:pt x="0" y="0"/>
                  </a:moveTo>
                  <a:lnTo>
                    <a:pt x="481" y="3"/>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0" name="Line 8">
              <a:extLst>
                <a:ext uri="{FF2B5EF4-FFF2-40B4-BE49-F238E27FC236}">
                  <a16:creationId xmlns:a16="http://schemas.microsoft.com/office/drawing/2014/main" id="{C3A8F371-D1B7-469B-A580-9D2928A3AAD1}"/>
                </a:ext>
              </a:extLst>
            </p:cNvPr>
            <p:cNvSpPr>
              <a:spLocks noChangeShapeType="1"/>
            </p:cNvSpPr>
            <p:nvPr/>
          </p:nvSpPr>
          <p:spPr bwMode="auto">
            <a:xfrm>
              <a:off x="2511" y="2217"/>
              <a:ext cx="13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1" name="Freeform 9">
              <a:extLst>
                <a:ext uri="{FF2B5EF4-FFF2-40B4-BE49-F238E27FC236}">
                  <a16:creationId xmlns:a16="http://schemas.microsoft.com/office/drawing/2014/main" id="{2BF20169-4355-48A8-8328-7C7BDE362917}"/>
                </a:ext>
              </a:extLst>
            </p:cNvPr>
            <p:cNvSpPr>
              <a:spLocks/>
            </p:cNvSpPr>
            <p:nvPr/>
          </p:nvSpPr>
          <p:spPr bwMode="auto">
            <a:xfrm>
              <a:off x="3882" y="2209"/>
              <a:ext cx="437" cy="3"/>
            </a:xfrm>
            <a:custGeom>
              <a:avLst/>
              <a:gdLst>
                <a:gd name="T0" fmla="*/ 0 w 437"/>
                <a:gd name="T1" fmla="*/ 3 h 3"/>
                <a:gd name="T2" fmla="*/ 437 w 437"/>
                <a:gd name="T3" fmla="*/ 0 h 3"/>
              </a:gdLst>
              <a:ahLst/>
              <a:cxnLst>
                <a:cxn ang="0">
                  <a:pos x="T0" y="T1"/>
                </a:cxn>
                <a:cxn ang="0">
                  <a:pos x="T2" y="T3"/>
                </a:cxn>
              </a:cxnLst>
              <a:rect l="0" t="0" r="r" b="b"/>
              <a:pathLst>
                <a:path w="437" h="3">
                  <a:moveTo>
                    <a:pt x="0" y="3"/>
                  </a:moveTo>
                  <a:lnTo>
                    <a:pt x="437" y="0"/>
                  </a:lnTo>
                </a:path>
              </a:pathLst>
            </a:custGeom>
            <a:noFill/>
            <a:ln w="9525">
              <a:solidFill>
                <a:srgbClr val="000000"/>
              </a:solidFill>
              <a:prstDash val="dash"/>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2" name="Line 10">
              <a:extLst>
                <a:ext uri="{FF2B5EF4-FFF2-40B4-BE49-F238E27FC236}">
                  <a16:creationId xmlns:a16="http://schemas.microsoft.com/office/drawing/2014/main" id="{B756C1FD-0CF7-4F31-9702-C1CF59E5ADF1}"/>
                </a:ext>
              </a:extLst>
            </p:cNvPr>
            <p:cNvSpPr>
              <a:spLocks noChangeShapeType="1"/>
            </p:cNvSpPr>
            <p:nvPr/>
          </p:nvSpPr>
          <p:spPr bwMode="auto">
            <a:xfrm>
              <a:off x="1728" y="2609"/>
              <a:ext cx="10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3" name="Line 11">
              <a:extLst>
                <a:ext uri="{FF2B5EF4-FFF2-40B4-BE49-F238E27FC236}">
                  <a16:creationId xmlns:a16="http://schemas.microsoft.com/office/drawing/2014/main" id="{EC77CFA7-A7FC-4063-A170-D8B332CE9BEB}"/>
                </a:ext>
              </a:extLst>
            </p:cNvPr>
            <p:cNvSpPr>
              <a:spLocks noChangeShapeType="1"/>
            </p:cNvSpPr>
            <p:nvPr/>
          </p:nvSpPr>
          <p:spPr bwMode="auto">
            <a:xfrm>
              <a:off x="3001" y="2609"/>
              <a:ext cx="8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4" name="Line 12">
              <a:extLst>
                <a:ext uri="{FF2B5EF4-FFF2-40B4-BE49-F238E27FC236}">
                  <a16:creationId xmlns:a16="http://schemas.microsoft.com/office/drawing/2014/main" id="{46327277-57CE-429C-9EFC-BC789CE933F7}"/>
                </a:ext>
              </a:extLst>
            </p:cNvPr>
            <p:cNvSpPr>
              <a:spLocks noChangeShapeType="1"/>
            </p:cNvSpPr>
            <p:nvPr/>
          </p:nvSpPr>
          <p:spPr bwMode="auto">
            <a:xfrm>
              <a:off x="3843" y="2609"/>
              <a:ext cx="244"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5" name="Line 13">
              <a:extLst>
                <a:ext uri="{FF2B5EF4-FFF2-40B4-BE49-F238E27FC236}">
                  <a16:creationId xmlns:a16="http://schemas.microsoft.com/office/drawing/2014/main" id="{AAB5BAAC-86D3-4116-B206-2C0FD63AFF37}"/>
                </a:ext>
              </a:extLst>
            </p:cNvPr>
            <p:cNvSpPr>
              <a:spLocks noChangeShapeType="1"/>
            </p:cNvSpPr>
            <p:nvPr/>
          </p:nvSpPr>
          <p:spPr bwMode="auto">
            <a:xfrm>
              <a:off x="1483" y="2140"/>
              <a:ext cx="0" cy="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6" name="Line 14">
              <a:extLst>
                <a:ext uri="{FF2B5EF4-FFF2-40B4-BE49-F238E27FC236}">
                  <a16:creationId xmlns:a16="http://schemas.microsoft.com/office/drawing/2014/main" id="{3FF513BA-800A-4256-9E87-566E6680B3D0}"/>
                </a:ext>
              </a:extLst>
            </p:cNvPr>
            <p:cNvSpPr>
              <a:spLocks noChangeShapeType="1"/>
            </p:cNvSpPr>
            <p:nvPr/>
          </p:nvSpPr>
          <p:spPr bwMode="auto">
            <a:xfrm>
              <a:off x="1958" y="2132"/>
              <a:ext cx="0" cy="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7" name="Line 15">
              <a:extLst>
                <a:ext uri="{FF2B5EF4-FFF2-40B4-BE49-F238E27FC236}">
                  <a16:creationId xmlns:a16="http://schemas.microsoft.com/office/drawing/2014/main" id="{4842F2C8-AFE3-427E-92F7-B7769EF9D8D2}"/>
                </a:ext>
              </a:extLst>
            </p:cNvPr>
            <p:cNvSpPr>
              <a:spLocks noChangeShapeType="1"/>
            </p:cNvSpPr>
            <p:nvPr/>
          </p:nvSpPr>
          <p:spPr bwMode="auto">
            <a:xfrm>
              <a:off x="2501" y="2126"/>
              <a:ext cx="0" cy="9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8" name="Line 16">
              <a:extLst>
                <a:ext uri="{FF2B5EF4-FFF2-40B4-BE49-F238E27FC236}">
                  <a16:creationId xmlns:a16="http://schemas.microsoft.com/office/drawing/2014/main" id="{7238D97E-04E8-439F-BF68-FE56C99120BC}"/>
                </a:ext>
              </a:extLst>
            </p:cNvPr>
            <p:cNvSpPr>
              <a:spLocks noChangeShapeType="1"/>
            </p:cNvSpPr>
            <p:nvPr/>
          </p:nvSpPr>
          <p:spPr bwMode="auto">
            <a:xfrm>
              <a:off x="1718" y="2518"/>
              <a:ext cx="0" cy="9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09" name="Line 17">
              <a:extLst>
                <a:ext uri="{FF2B5EF4-FFF2-40B4-BE49-F238E27FC236}">
                  <a16:creationId xmlns:a16="http://schemas.microsoft.com/office/drawing/2014/main" id="{EF5E1944-0A56-454C-920A-6CE9E9D149D7}"/>
                </a:ext>
              </a:extLst>
            </p:cNvPr>
            <p:cNvSpPr>
              <a:spLocks noChangeShapeType="1"/>
            </p:cNvSpPr>
            <p:nvPr/>
          </p:nvSpPr>
          <p:spPr bwMode="auto">
            <a:xfrm>
              <a:off x="2756" y="2518"/>
              <a:ext cx="0" cy="9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10" name="Line 18">
              <a:extLst>
                <a:ext uri="{FF2B5EF4-FFF2-40B4-BE49-F238E27FC236}">
                  <a16:creationId xmlns:a16="http://schemas.microsoft.com/office/drawing/2014/main" id="{AB42ABD7-7151-4C56-B423-F46BB8D13D7C}"/>
                </a:ext>
              </a:extLst>
            </p:cNvPr>
            <p:cNvSpPr>
              <a:spLocks noChangeShapeType="1"/>
            </p:cNvSpPr>
            <p:nvPr/>
          </p:nvSpPr>
          <p:spPr bwMode="auto">
            <a:xfrm>
              <a:off x="3001" y="2518"/>
              <a:ext cx="0" cy="9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11" name="Line 19">
              <a:extLst>
                <a:ext uri="{FF2B5EF4-FFF2-40B4-BE49-F238E27FC236}">
                  <a16:creationId xmlns:a16="http://schemas.microsoft.com/office/drawing/2014/main" id="{43377BD0-3001-4F79-833A-5C6BC6D26765}"/>
                </a:ext>
              </a:extLst>
            </p:cNvPr>
            <p:cNvSpPr>
              <a:spLocks noChangeShapeType="1"/>
            </p:cNvSpPr>
            <p:nvPr/>
          </p:nvSpPr>
          <p:spPr bwMode="auto">
            <a:xfrm flipH="1">
              <a:off x="3882" y="1641"/>
              <a:ext cx="0" cy="119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8612" name="Text Box 20">
              <a:extLst>
                <a:ext uri="{FF2B5EF4-FFF2-40B4-BE49-F238E27FC236}">
                  <a16:creationId xmlns:a16="http://schemas.microsoft.com/office/drawing/2014/main" id="{4AEFD970-CA0D-4DCE-AD24-04069A6A789F}"/>
                </a:ext>
              </a:extLst>
            </p:cNvPr>
            <p:cNvSpPr txBox="1">
              <a:spLocks noChangeArrowheads="1"/>
            </p:cNvSpPr>
            <p:nvPr/>
          </p:nvSpPr>
          <p:spPr bwMode="auto">
            <a:xfrm>
              <a:off x="1488" y="1824"/>
              <a:ext cx="3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i="1"/>
                <a:t>T</a:t>
              </a:r>
              <a:r>
                <a:rPr lang="en-US" altLang="zh-CN" sz="2400" baseline="-25000"/>
                <a:t>1</a:t>
              </a:r>
              <a:endParaRPr lang="en-US" altLang="zh-CN" sz="2400"/>
            </a:p>
          </p:txBody>
        </p:sp>
        <p:sp>
          <p:nvSpPr>
            <p:cNvPr id="878613" name="Text Box 21">
              <a:extLst>
                <a:ext uri="{FF2B5EF4-FFF2-40B4-BE49-F238E27FC236}">
                  <a16:creationId xmlns:a16="http://schemas.microsoft.com/office/drawing/2014/main" id="{C18D6585-1287-4C0A-8DDF-BECC161330DD}"/>
                </a:ext>
              </a:extLst>
            </p:cNvPr>
            <p:cNvSpPr txBox="1">
              <a:spLocks noChangeArrowheads="1"/>
            </p:cNvSpPr>
            <p:nvPr/>
          </p:nvSpPr>
          <p:spPr bwMode="auto">
            <a:xfrm>
              <a:off x="2544" y="1872"/>
              <a:ext cx="3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i="1"/>
                <a:t>T</a:t>
              </a:r>
              <a:r>
                <a:rPr lang="en-US" altLang="zh-CN" sz="2400" baseline="-25000"/>
                <a:t>3</a:t>
              </a:r>
              <a:endParaRPr lang="en-US" altLang="zh-CN" sz="2400"/>
            </a:p>
          </p:txBody>
        </p:sp>
        <p:sp>
          <p:nvSpPr>
            <p:cNvPr id="878614" name="Text Box 22">
              <a:extLst>
                <a:ext uri="{FF2B5EF4-FFF2-40B4-BE49-F238E27FC236}">
                  <a16:creationId xmlns:a16="http://schemas.microsoft.com/office/drawing/2014/main" id="{ABB4FE9D-5BDA-4BDC-A6D4-D5288CE45020}"/>
                </a:ext>
              </a:extLst>
            </p:cNvPr>
            <p:cNvSpPr txBox="1">
              <a:spLocks noChangeArrowheads="1"/>
            </p:cNvSpPr>
            <p:nvPr/>
          </p:nvSpPr>
          <p:spPr bwMode="auto">
            <a:xfrm>
              <a:off x="1776" y="2304"/>
              <a:ext cx="33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80000"/>
                </a:lnSpc>
              </a:pPr>
              <a:r>
                <a:rPr lang="en-US" altLang="zh-CN" sz="2400" i="1"/>
                <a:t>T</a:t>
              </a:r>
              <a:r>
                <a:rPr lang="en-US" altLang="zh-CN" sz="2400" baseline="-25000"/>
                <a:t>2</a:t>
              </a:r>
              <a:endParaRPr lang="en-US" altLang="zh-CN" sz="2400"/>
            </a:p>
          </p:txBody>
        </p:sp>
        <p:sp>
          <p:nvSpPr>
            <p:cNvPr id="878615" name="Text Box 23">
              <a:extLst>
                <a:ext uri="{FF2B5EF4-FFF2-40B4-BE49-F238E27FC236}">
                  <a16:creationId xmlns:a16="http://schemas.microsoft.com/office/drawing/2014/main" id="{82E6CBCD-64AC-4551-B2A1-ACF6B2B74D2D}"/>
                </a:ext>
              </a:extLst>
            </p:cNvPr>
            <p:cNvSpPr txBox="1">
              <a:spLocks noChangeArrowheads="1"/>
            </p:cNvSpPr>
            <p:nvPr/>
          </p:nvSpPr>
          <p:spPr bwMode="auto">
            <a:xfrm>
              <a:off x="3024" y="2304"/>
              <a:ext cx="336"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80000"/>
                </a:lnSpc>
              </a:pPr>
              <a:r>
                <a:rPr lang="en-US" altLang="zh-CN" sz="2400" i="1"/>
                <a:t>T</a:t>
              </a:r>
              <a:r>
                <a:rPr lang="en-US" altLang="zh-CN" sz="2400" baseline="-25000"/>
                <a:t>4</a:t>
              </a:r>
              <a:r>
                <a:rPr lang="en-US" altLang="zh-CN" sz="700" baseline="-25000"/>
                <a:t>4</a:t>
              </a:r>
              <a:endParaRPr lang="en-US" altLang="zh-CN" sz="700"/>
            </a:p>
          </p:txBody>
        </p:sp>
        <p:sp>
          <p:nvSpPr>
            <p:cNvPr id="878616" name="Line 24">
              <a:extLst>
                <a:ext uri="{FF2B5EF4-FFF2-40B4-BE49-F238E27FC236}">
                  <a16:creationId xmlns:a16="http://schemas.microsoft.com/office/drawing/2014/main" id="{1B96B48F-91F7-4F69-B54E-F39B55A37969}"/>
                </a:ext>
              </a:extLst>
            </p:cNvPr>
            <p:cNvSpPr>
              <a:spLocks noChangeShapeType="1"/>
            </p:cNvSpPr>
            <p:nvPr/>
          </p:nvSpPr>
          <p:spPr bwMode="auto">
            <a:xfrm>
              <a:off x="1152" y="1775"/>
              <a:ext cx="32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
        <p:nvSpPr>
          <p:cNvPr id="25" name="矩形 24">
            <a:extLst>
              <a:ext uri="{FF2B5EF4-FFF2-40B4-BE49-F238E27FC236}">
                <a16:creationId xmlns:a16="http://schemas.microsoft.com/office/drawing/2014/main" id="{39ED93EA-29D4-4A99-AE45-5C9574855F3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6" name="文本框 22">
            <a:extLst>
              <a:ext uri="{FF2B5EF4-FFF2-40B4-BE49-F238E27FC236}">
                <a16:creationId xmlns:a16="http://schemas.microsoft.com/office/drawing/2014/main" id="{613010B5-F711-4653-BC27-C3568636FB5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27" name="文本框 22">
            <a:extLst>
              <a:ext uri="{FF2B5EF4-FFF2-40B4-BE49-F238E27FC236}">
                <a16:creationId xmlns:a16="http://schemas.microsoft.com/office/drawing/2014/main" id="{0AB7A49B-821F-4AF8-80A1-F44D99A1EFEE}"/>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036466541"/>
      </p:ext>
    </p:extLst>
  </p:cSld>
  <p:clrMapOvr>
    <a:masterClrMapping/>
  </p:clrMapOvr>
  <p:transition>
    <p:wipe/>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896D4CDE-3B60-44DE-9E5D-6DEB5882057C}"/>
              </a:ext>
            </a:extLst>
          </p:cNvPr>
          <p:cNvSpPr>
            <a:spLocks noGrp="1" noChangeArrowheads="1"/>
          </p:cNvSpPr>
          <p:nvPr>
            <p:ph type="title"/>
          </p:nvPr>
        </p:nvSpPr>
        <p:spPr/>
        <p:txBody>
          <a:bodyPr/>
          <a:lstStyle/>
          <a:p>
            <a:r>
              <a:rPr lang="en-US" altLang="zh-CN"/>
              <a:t>Oracle</a:t>
            </a:r>
            <a:r>
              <a:rPr lang="zh-CN" altLang="en-US"/>
              <a:t>的恢复技术（续）</a:t>
            </a:r>
          </a:p>
        </p:txBody>
      </p:sp>
      <p:sp>
        <p:nvSpPr>
          <p:cNvPr id="879619" name="Rectangle 3">
            <a:extLst>
              <a:ext uri="{FF2B5EF4-FFF2-40B4-BE49-F238E27FC236}">
                <a16:creationId xmlns:a16="http://schemas.microsoft.com/office/drawing/2014/main" id="{7BE5BB6E-ED39-4FB5-B424-A33F062E0DA4}"/>
              </a:ext>
            </a:extLst>
          </p:cNvPr>
          <p:cNvSpPr>
            <a:spLocks noGrp="1" noChangeArrowheads="1"/>
          </p:cNvSpPr>
          <p:nvPr>
            <p:ph type="body" idx="1"/>
          </p:nvPr>
        </p:nvSpPr>
        <p:spPr>
          <a:xfrm>
            <a:off x="762000" y="1752600"/>
            <a:ext cx="8153400" cy="4114800"/>
          </a:xfrm>
        </p:spPr>
        <p:txBody>
          <a:bodyPr/>
          <a:lstStyle/>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endParaRPr lang="en-US" altLang="zh-CN" sz="2800"/>
          </a:p>
          <a:p>
            <a:pPr>
              <a:lnSpc>
                <a:spcPct val="90000"/>
              </a:lnSpc>
              <a:buFont typeface="Monotype Sorts" pitchFamily="2" charset="2"/>
              <a:buNone/>
            </a:pPr>
            <a:r>
              <a:rPr lang="en-US" altLang="zh-CN" sz="2400"/>
              <a:t>(c) </a:t>
            </a:r>
            <a:r>
              <a:rPr lang="zh-CN" altLang="en-US" sz="2400"/>
              <a:t>利用回滚段撤消未提交的事务数据库恢复到一致性状态 </a:t>
            </a:r>
          </a:p>
        </p:txBody>
      </p:sp>
      <p:sp>
        <p:nvSpPr>
          <p:cNvPr id="879620" name="Text Box 4">
            <a:extLst>
              <a:ext uri="{FF2B5EF4-FFF2-40B4-BE49-F238E27FC236}">
                <a16:creationId xmlns:a16="http://schemas.microsoft.com/office/drawing/2014/main" id="{7DC6D820-E615-4100-A99F-6AB250773C73}"/>
              </a:ext>
            </a:extLst>
          </p:cNvPr>
          <p:cNvSpPr txBox="1">
            <a:spLocks noChangeArrowheads="1"/>
          </p:cNvSpPr>
          <p:nvPr/>
        </p:nvSpPr>
        <p:spPr bwMode="auto">
          <a:xfrm>
            <a:off x="5486400" y="2133600"/>
            <a:ext cx="7000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96000"/>
              </a:lnSpc>
            </a:pPr>
            <a:r>
              <a:rPr lang="zh-CN" altLang="en-US" sz="2000"/>
              <a:t>时间</a:t>
            </a:r>
          </a:p>
        </p:txBody>
      </p:sp>
      <p:sp>
        <p:nvSpPr>
          <p:cNvPr id="879621" name="Line 5">
            <a:extLst>
              <a:ext uri="{FF2B5EF4-FFF2-40B4-BE49-F238E27FC236}">
                <a16:creationId xmlns:a16="http://schemas.microsoft.com/office/drawing/2014/main" id="{89274710-7B0E-40BB-BC14-1AB7FCD889E7}"/>
              </a:ext>
            </a:extLst>
          </p:cNvPr>
          <p:cNvSpPr>
            <a:spLocks noChangeShapeType="1"/>
          </p:cNvSpPr>
          <p:nvPr/>
        </p:nvSpPr>
        <p:spPr bwMode="auto">
          <a:xfrm flipH="1">
            <a:off x="2089150" y="2605088"/>
            <a:ext cx="0" cy="188912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2" name="Freeform 6">
            <a:extLst>
              <a:ext uri="{FF2B5EF4-FFF2-40B4-BE49-F238E27FC236}">
                <a16:creationId xmlns:a16="http://schemas.microsoft.com/office/drawing/2014/main" id="{19FB5351-57BE-4C77-9BFB-49DE3D880F6C}"/>
              </a:ext>
            </a:extLst>
          </p:cNvPr>
          <p:cNvSpPr>
            <a:spLocks/>
          </p:cNvSpPr>
          <p:nvPr/>
        </p:nvSpPr>
        <p:spPr bwMode="auto">
          <a:xfrm>
            <a:off x="2354263" y="3543300"/>
            <a:ext cx="763587" cy="4763"/>
          </a:xfrm>
          <a:custGeom>
            <a:avLst/>
            <a:gdLst>
              <a:gd name="T0" fmla="*/ 0 w 481"/>
              <a:gd name="T1" fmla="*/ 0 h 3"/>
              <a:gd name="T2" fmla="*/ 481 w 481"/>
              <a:gd name="T3" fmla="*/ 3 h 3"/>
            </a:gdLst>
            <a:ahLst/>
            <a:cxnLst>
              <a:cxn ang="0">
                <a:pos x="T0" y="T1"/>
              </a:cxn>
              <a:cxn ang="0">
                <a:pos x="T2" y="T3"/>
              </a:cxn>
            </a:cxnLst>
            <a:rect l="0" t="0" r="r" b="b"/>
            <a:pathLst>
              <a:path w="481" h="3">
                <a:moveTo>
                  <a:pt x="0" y="0"/>
                </a:moveTo>
                <a:lnTo>
                  <a:pt x="481" y="3"/>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3" name="Line 7">
            <a:extLst>
              <a:ext uri="{FF2B5EF4-FFF2-40B4-BE49-F238E27FC236}">
                <a16:creationId xmlns:a16="http://schemas.microsoft.com/office/drawing/2014/main" id="{FEE9FB3F-38D0-4385-822E-59B4B7D1E57A}"/>
              </a:ext>
            </a:extLst>
          </p:cNvPr>
          <p:cNvSpPr>
            <a:spLocks noChangeShapeType="1"/>
          </p:cNvSpPr>
          <p:nvPr/>
        </p:nvSpPr>
        <p:spPr bwMode="auto">
          <a:xfrm>
            <a:off x="2743200" y="4141788"/>
            <a:ext cx="16319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4" name="Line 8">
            <a:extLst>
              <a:ext uri="{FF2B5EF4-FFF2-40B4-BE49-F238E27FC236}">
                <a16:creationId xmlns:a16="http://schemas.microsoft.com/office/drawing/2014/main" id="{66691D16-9896-4654-BD01-9BB85FB77943}"/>
              </a:ext>
            </a:extLst>
          </p:cNvPr>
          <p:cNvSpPr>
            <a:spLocks noChangeShapeType="1"/>
          </p:cNvSpPr>
          <p:nvPr/>
        </p:nvSpPr>
        <p:spPr bwMode="auto">
          <a:xfrm>
            <a:off x="2354263" y="3397250"/>
            <a:ext cx="0" cy="1444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5" name="Line 9">
            <a:extLst>
              <a:ext uri="{FF2B5EF4-FFF2-40B4-BE49-F238E27FC236}">
                <a16:creationId xmlns:a16="http://schemas.microsoft.com/office/drawing/2014/main" id="{46DCC1B8-C4D8-4364-BC8D-182DFF272900}"/>
              </a:ext>
            </a:extLst>
          </p:cNvPr>
          <p:cNvSpPr>
            <a:spLocks noChangeShapeType="1"/>
          </p:cNvSpPr>
          <p:nvPr/>
        </p:nvSpPr>
        <p:spPr bwMode="auto">
          <a:xfrm>
            <a:off x="3108325" y="3384550"/>
            <a:ext cx="0" cy="1444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6" name="Line 10">
            <a:extLst>
              <a:ext uri="{FF2B5EF4-FFF2-40B4-BE49-F238E27FC236}">
                <a16:creationId xmlns:a16="http://schemas.microsoft.com/office/drawing/2014/main" id="{F7E86F90-9CC8-4A1A-9A4B-41933197B9F8}"/>
              </a:ext>
            </a:extLst>
          </p:cNvPr>
          <p:cNvSpPr>
            <a:spLocks noChangeShapeType="1"/>
          </p:cNvSpPr>
          <p:nvPr/>
        </p:nvSpPr>
        <p:spPr bwMode="auto">
          <a:xfrm>
            <a:off x="2727325" y="3997325"/>
            <a:ext cx="0" cy="1428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7" name="Line 11">
            <a:extLst>
              <a:ext uri="{FF2B5EF4-FFF2-40B4-BE49-F238E27FC236}">
                <a16:creationId xmlns:a16="http://schemas.microsoft.com/office/drawing/2014/main" id="{1AFB2A16-BB93-4663-9EA1-DFB0118F614F}"/>
              </a:ext>
            </a:extLst>
          </p:cNvPr>
          <p:cNvSpPr>
            <a:spLocks noChangeShapeType="1"/>
          </p:cNvSpPr>
          <p:nvPr/>
        </p:nvSpPr>
        <p:spPr bwMode="auto">
          <a:xfrm>
            <a:off x="4375150" y="3997325"/>
            <a:ext cx="0" cy="1428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8" name="Line 12">
            <a:extLst>
              <a:ext uri="{FF2B5EF4-FFF2-40B4-BE49-F238E27FC236}">
                <a16:creationId xmlns:a16="http://schemas.microsoft.com/office/drawing/2014/main" id="{7BB4FF27-7DA7-4599-B71B-18C5AF552D81}"/>
              </a:ext>
            </a:extLst>
          </p:cNvPr>
          <p:cNvSpPr>
            <a:spLocks noChangeShapeType="1"/>
          </p:cNvSpPr>
          <p:nvPr/>
        </p:nvSpPr>
        <p:spPr bwMode="auto">
          <a:xfrm flipH="1">
            <a:off x="5105400" y="2590800"/>
            <a:ext cx="0" cy="188912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879629" name="Text Box 13">
            <a:extLst>
              <a:ext uri="{FF2B5EF4-FFF2-40B4-BE49-F238E27FC236}">
                <a16:creationId xmlns:a16="http://schemas.microsoft.com/office/drawing/2014/main" id="{3C27A33F-CE8A-49DA-AE35-6C3DCAA35883}"/>
              </a:ext>
            </a:extLst>
          </p:cNvPr>
          <p:cNvSpPr txBox="1">
            <a:spLocks noChangeArrowheads="1"/>
          </p:cNvSpPr>
          <p:nvPr/>
        </p:nvSpPr>
        <p:spPr bwMode="auto">
          <a:xfrm>
            <a:off x="2362200" y="2895600"/>
            <a:ext cx="528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i="1"/>
              <a:t>T</a:t>
            </a:r>
            <a:r>
              <a:rPr lang="en-US" altLang="zh-CN" sz="2400" baseline="-25000"/>
              <a:t>1</a:t>
            </a:r>
            <a:endParaRPr lang="en-US" altLang="zh-CN" sz="2400"/>
          </a:p>
        </p:txBody>
      </p:sp>
      <p:sp>
        <p:nvSpPr>
          <p:cNvPr id="879630" name="Text Box 14">
            <a:extLst>
              <a:ext uri="{FF2B5EF4-FFF2-40B4-BE49-F238E27FC236}">
                <a16:creationId xmlns:a16="http://schemas.microsoft.com/office/drawing/2014/main" id="{CFD6ACC4-6BC7-4EC4-AD1C-B5F8A52BFF05}"/>
              </a:ext>
            </a:extLst>
          </p:cNvPr>
          <p:cNvSpPr txBox="1">
            <a:spLocks noChangeArrowheads="1"/>
          </p:cNvSpPr>
          <p:nvPr/>
        </p:nvSpPr>
        <p:spPr bwMode="auto">
          <a:xfrm>
            <a:off x="2819400" y="3657600"/>
            <a:ext cx="5286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80000"/>
              </a:lnSpc>
            </a:pPr>
            <a:r>
              <a:rPr lang="en-US" altLang="zh-CN" sz="2400" i="1"/>
              <a:t>T</a:t>
            </a:r>
            <a:r>
              <a:rPr lang="en-US" altLang="zh-CN" sz="2400" baseline="-25000"/>
              <a:t>2</a:t>
            </a:r>
            <a:endParaRPr lang="en-US" altLang="zh-CN" sz="2400"/>
          </a:p>
        </p:txBody>
      </p:sp>
      <p:sp>
        <p:nvSpPr>
          <p:cNvPr id="879631" name="Line 15">
            <a:extLst>
              <a:ext uri="{FF2B5EF4-FFF2-40B4-BE49-F238E27FC236}">
                <a16:creationId xmlns:a16="http://schemas.microsoft.com/office/drawing/2014/main" id="{6EB60A3E-2597-4087-9F65-0E64C07AE040}"/>
              </a:ext>
            </a:extLst>
          </p:cNvPr>
          <p:cNvSpPr>
            <a:spLocks noChangeShapeType="1"/>
          </p:cNvSpPr>
          <p:nvPr/>
        </p:nvSpPr>
        <p:spPr bwMode="auto">
          <a:xfrm>
            <a:off x="1828800" y="2817813"/>
            <a:ext cx="4038600"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 name="矩形 15">
            <a:extLst>
              <a:ext uri="{FF2B5EF4-FFF2-40B4-BE49-F238E27FC236}">
                <a16:creationId xmlns:a16="http://schemas.microsoft.com/office/drawing/2014/main" id="{FF8AD72A-B0DC-4D1B-9EB0-33F3794F436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7" name="文本框 22">
            <a:extLst>
              <a:ext uri="{FF2B5EF4-FFF2-40B4-BE49-F238E27FC236}">
                <a16:creationId xmlns:a16="http://schemas.microsoft.com/office/drawing/2014/main" id="{A0472A2E-17EF-4FE0-8E68-C6D1C01BE69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18" name="文本框 22">
            <a:extLst>
              <a:ext uri="{FF2B5EF4-FFF2-40B4-BE49-F238E27FC236}">
                <a16:creationId xmlns:a16="http://schemas.microsoft.com/office/drawing/2014/main" id="{7B594B6B-765C-4795-98E1-DFF42427102A}"/>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537173174"/>
      </p:ext>
    </p:extLst>
  </p:cSld>
  <p:clrMapOvr>
    <a:masterClrMapping/>
  </p:clrMapOvr>
  <p:transition>
    <p:wipe/>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a:extLst>
              <a:ext uri="{FF2B5EF4-FFF2-40B4-BE49-F238E27FC236}">
                <a16:creationId xmlns:a16="http://schemas.microsoft.com/office/drawing/2014/main" id="{BD44A550-E5FF-4B2F-B06D-D8F2E2AFAD2E}"/>
              </a:ext>
            </a:extLst>
          </p:cNvPr>
          <p:cNvSpPr>
            <a:spLocks noGrp="1" noChangeArrowheads="1"/>
          </p:cNvSpPr>
          <p:nvPr>
            <p:ph type="title"/>
          </p:nvPr>
        </p:nvSpPr>
        <p:spPr/>
        <p:txBody>
          <a:bodyPr/>
          <a:lstStyle/>
          <a:p>
            <a:r>
              <a:rPr lang="en-US" altLang="zh-CN"/>
              <a:t>Oracle</a:t>
            </a:r>
            <a:r>
              <a:rPr lang="zh-CN" altLang="en-US"/>
              <a:t>的恢复技术（续）</a:t>
            </a:r>
          </a:p>
        </p:txBody>
      </p:sp>
      <p:sp>
        <p:nvSpPr>
          <p:cNvPr id="880643" name="Rectangle 3">
            <a:extLst>
              <a:ext uri="{FF2B5EF4-FFF2-40B4-BE49-F238E27FC236}">
                <a16:creationId xmlns:a16="http://schemas.microsoft.com/office/drawing/2014/main" id="{88E8DF32-3F55-4EA6-B62F-C012FC8D280D}"/>
              </a:ext>
            </a:extLst>
          </p:cNvPr>
          <p:cNvSpPr>
            <a:spLocks noGrp="1" noChangeArrowheads="1"/>
          </p:cNvSpPr>
          <p:nvPr>
            <p:ph type="body" idx="1"/>
          </p:nvPr>
        </p:nvSpPr>
        <p:spPr/>
        <p:txBody>
          <a:bodyPr/>
          <a:lstStyle/>
          <a:p>
            <a:pPr>
              <a:lnSpc>
                <a:spcPct val="90000"/>
              </a:lnSpc>
            </a:pPr>
            <a:r>
              <a:rPr lang="en-US" altLang="zh-CN"/>
              <a:t>ORACLE V.7</a:t>
            </a:r>
            <a:r>
              <a:rPr lang="zh-CN" altLang="en-US"/>
              <a:t>的恢复技术</a:t>
            </a:r>
            <a:r>
              <a:rPr lang="en-US" altLang="zh-CN"/>
              <a:t>(</a:t>
            </a:r>
            <a:r>
              <a:rPr lang="zh-CN" altLang="en-US"/>
              <a:t>续</a:t>
            </a:r>
            <a:r>
              <a:rPr lang="en-US" altLang="zh-CN"/>
              <a:t>)</a:t>
            </a:r>
          </a:p>
          <a:p>
            <a:pPr lvl="1">
              <a:spcBef>
                <a:spcPct val="60000"/>
              </a:spcBef>
            </a:pPr>
            <a:r>
              <a:rPr lang="zh-CN" altLang="en-US"/>
              <a:t>介质故障恢复</a:t>
            </a:r>
          </a:p>
          <a:p>
            <a:pPr lvl="2">
              <a:spcBef>
                <a:spcPct val="60000"/>
              </a:spcBef>
            </a:pPr>
            <a:r>
              <a:rPr lang="zh-CN" altLang="en-US" sz="2800"/>
              <a:t>重装数据库后备副本文件，恢复到转储时的数据库一致性状态</a:t>
            </a:r>
          </a:p>
          <a:p>
            <a:pPr lvl="2">
              <a:spcBef>
                <a:spcPct val="60000"/>
              </a:spcBef>
            </a:pPr>
            <a:r>
              <a:rPr lang="zh-CN" altLang="en-US" sz="2800"/>
              <a:t>利用在此之后转储的</a:t>
            </a:r>
            <a:r>
              <a:rPr lang="en-US" altLang="zh-CN" sz="2800"/>
              <a:t>REDO</a:t>
            </a:r>
            <a:r>
              <a:rPr lang="zh-CN" altLang="en-US" sz="2800"/>
              <a:t>日志文件副本将数据库恢复到最近点</a:t>
            </a:r>
            <a:r>
              <a:rPr lang="en-US" altLang="zh-CN" sz="2800"/>
              <a:t>(</a:t>
            </a:r>
            <a:r>
              <a:rPr lang="zh-CN" altLang="en-US" sz="2800"/>
              <a:t>类似于系统故障恢复</a:t>
            </a:r>
            <a:r>
              <a:rPr lang="en-US" altLang="zh-CN" sz="2800"/>
              <a:t>)</a:t>
            </a:r>
          </a:p>
          <a:p>
            <a:pPr lvl="2">
              <a:spcBef>
                <a:spcPct val="60000"/>
              </a:spcBef>
            </a:pPr>
            <a:endParaRPr lang="en-US" altLang="zh-CN" sz="2800"/>
          </a:p>
        </p:txBody>
      </p:sp>
      <p:sp>
        <p:nvSpPr>
          <p:cNvPr id="4" name="矩形 3">
            <a:extLst>
              <a:ext uri="{FF2B5EF4-FFF2-40B4-BE49-F238E27FC236}">
                <a16:creationId xmlns:a16="http://schemas.microsoft.com/office/drawing/2014/main" id="{DD68F548-DF6E-49CB-AF3D-AB2D6BE5520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D6DEF52-2BDA-4BE0-A614-90AAA8BA470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6B68AF56-9743-40A9-8C1E-90B5A9E214D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662124669"/>
      </p:ext>
    </p:extLst>
  </p:cSld>
  <p:clrMapOvr>
    <a:masterClrMapping/>
  </p:clrMapOvr>
  <p:transition>
    <p:wipe/>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8D3D45D5-6A2C-4C12-8E35-DE7F2A93541B}"/>
              </a:ext>
            </a:extLst>
          </p:cNvPr>
          <p:cNvSpPr>
            <a:spLocks noGrp="1" noChangeArrowheads="1"/>
          </p:cNvSpPr>
          <p:nvPr>
            <p:ph type="title"/>
          </p:nvPr>
        </p:nvSpPr>
        <p:spPr/>
        <p:txBody>
          <a:bodyPr/>
          <a:lstStyle/>
          <a:p>
            <a:r>
              <a:rPr lang="zh-CN" altLang="en-US"/>
              <a:t>小结</a:t>
            </a:r>
          </a:p>
        </p:txBody>
      </p:sp>
      <p:sp>
        <p:nvSpPr>
          <p:cNvPr id="881667" name="Rectangle 3">
            <a:extLst>
              <a:ext uri="{FF2B5EF4-FFF2-40B4-BE49-F238E27FC236}">
                <a16:creationId xmlns:a16="http://schemas.microsoft.com/office/drawing/2014/main" id="{A2BA83AD-F950-4BF6-AE80-F2B21E059FDD}"/>
              </a:ext>
            </a:extLst>
          </p:cNvPr>
          <p:cNvSpPr>
            <a:spLocks noGrp="1" noChangeArrowheads="1"/>
          </p:cNvSpPr>
          <p:nvPr>
            <p:ph type="body" idx="1"/>
          </p:nvPr>
        </p:nvSpPr>
        <p:spPr/>
        <p:txBody>
          <a:bodyPr/>
          <a:lstStyle/>
          <a:p>
            <a:r>
              <a:rPr lang="zh-CN" altLang="en-US" sz="2800"/>
              <a:t>如果数据库只包含成功事务提交的结果，就说数据库处于一致性状态。保证数据一致性是对数据库的最基本的要求。</a:t>
            </a:r>
          </a:p>
          <a:p>
            <a:endParaRPr lang="zh-CN" altLang="en-US" sz="2800"/>
          </a:p>
          <a:p>
            <a:r>
              <a:rPr lang="zh-CN" altLang="en-US" sz="2800"/>
              <a:t>事务是数据库的逻辑工作单位</a:t>
            </a:r>
          </a:p>
          <a:p>
            <a:pPr lvl="1"/>
            <a:r>
              <a:rPr lang="en-US" altLang="zh-CN"/>
              <a:t>DBMS</a:t>
            </a:r>
            <a:r>
              <a:rPr lang="zh-CN" altLang="en-US"/>
              <a:t>保证系统中一切事务的原子性、一致性、隔离性和持续性</a:t>
            </a:r>
          </a:p>
          <a:p>
            <a:endParaRPr lang="en-US" altLang="zh-CN" sz="2800"/>
          </a:p>
        </p:txBody>
      </p:sp>
      <p:sp>
        <p:nvSpPr>
          <p:cNvPr id="4" name="矩形 3">
            <a:extLst>
              <a:ext uri="{FF2B5EF4-FFF2-40B4-BE49-F238E27FC236}">
                <a16:creationId xmlns:a16="http://schemas.microsoft.com/office/drawing/2014/main" id="{2DD81319-EB21-45CD-8CB2-61F3ED1957B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92E2E15-8167-47BE-ACFE-0080313C5E1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069CEB41-7210-4A50-830E-C78CE292FED7}"/>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399254212"/>
      </p:ext>
    </p:extLst>
  </p:cSld>
  <p:clrMapOvr>
    <a:masterClrMapping/>
  </p:clrMapOvr>
  <p:transition>
    <p:wipe/>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a:extLst>
              <a:ext uri="{FF2B5EF4-FFF2-40B4-BE49-F238E27FC236}">
                <a16:creationId xmlns:a16="http://schemas.microsoft.com/office/drawing/2014/main" id="{8F96CECB-D931-4978-9F81-1D464F68D703}"/>
              </a:ext>
            </a:extLst>
          </p:cNvPr>
          <p:cNvSpPr>
            <a:spLocks noGrp="1" noChangeArrowheads="1"/>
          </p:cNvSpPr>
          <p:nvPr>
            <p:ph type="title"/>
          </p:nvPr>
        </p:nvSpPr>
        <p:spPr/>
        <p:txBody>
          <a:bodyPr/>
          <a:lstStyle/>
          <a:p>
            <a:r>
              <a:rPr lang="zh-CN" altLang="en-US"/>
              <a:t>小结（续）</a:t>
            </a:r>
          </a:p>
        </p:txBody>
      </p:sp>
      <p:sp>
        <p:nvSpPr>
          <p:cNvPr id="882691" name="Rectangle 3">
            <a:extLst>
              <a:ext uri="{FF2B5EF4-FFF2-40B4-BE49-F238E27FC236}">
                <a16:creationId xmlns:a16="http://schemas.microsoft.com/office/drawing/2014/main" id="{EF7767E8-8398-4F4E-9B2E-884A5FFF13CB}"/>
              </a:ext>
            </a:extLst>
          </p:cNvPr>
          <p:cNvSpPr>
            <a:spLocks noGrp="1" noChangeArrowheads="1"/>
          </p:cNvSpPr>
          <p:nvPr>
            <p:ph type="body" idx="1"/>
          </p:nvPr>
        </p:nvSpPr>
        <p:spPr/>
        <p:txBody>
          <a:bodyPr/>
          <a:lstStyle/>
          <a:p>
            <a:r>
              <a:rPr lang="en-US" altLang="zh-CN" sz="2800"/>
              <a:t>DBMS</a:t>
            </a:r>
            <a:r>
              <a:rPr lang="zh-CN" altLang="en-US" sz="2800"/>
              <a:t>必须对事务故障、系统故障和介质故障进行恢复</a:t>
            </a:r>
          </a:p>
          <a:p>
            <a:endParaRPr lang="zh-CN" altLang="en-US" sz="2800"/>
          </a:p>
          <a:p>
            <a:r>
              <a:rPr lang="zh-CN" altLang="en-US" sz="2800"/>
              <a:t>恢复中最经常使用的技术：数据库转储和登记日志文件</a:t>
            </a:r>
          </a:p>
          <a:p>
            <a:endParaRPr lang="zh-CN" altLang="en-US" sz="2800"/>
          </a:p>
          <a:p>
            <a:r>
              <a:rPr lang="zh-CN" altLang="en-US" sz="2800"/>
              <a:t>恢复的基本原理：利用存储在后备副本、日志文件和数据库镜像中的冗余数据来重建数据库</a:t>
            </a:r>
          </a:p>
        </p:txBody>
      </p:sp>
      <p:sp>
        <p:nvSpPr>
          <p:cNvPr id="4" name="矩形 3">
            <a:extLst>
              <a:ext uri="{FF2B5EF4-FFF2-40B4-BE49-F238E27FC236}">
                <a16:creationId xmlns:a16="http://schemas.microsoft.com/office/drawing/2014/main" id="{EFFD5F56-0C3D-4403-8B36-49EAE74B438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ACC32C2-CFA3-4F59-A638-C330E9E0F8E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B9993DF1-0FA1-4302-8D65-285A95855D5B}"/>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14656961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C3C6CF11-B67A-4783-970E-4ADD4B6B0785}"/>
              </a:ext>
            </a:extLst>
          </p:cNvPr>
          <p:cNvSpPr>
            <a:spLocks noGrp="1" noChangeArrowheads="1"/>
          </p:cNvSpPr>
          <p:nvPr>
            <p:ph type="title"/>
          </p:nvPr>
        </p:nvSpPr>
        <p:spPr/>
        <p:txBody>
          <a:bodyPr/>
          <a:lstStyle/>
          <a:p>
            <a:r>
              <a:rPr lang="zh-CN" altLang="en-US"/>
              <a:t>定义视图（续）</a:t>
            </a:r>
          </a:p>
        </p:txBody>
      </p:sp>
      <p:sp>
        <p:nvSpPr>
          <p:cNvPr id="513027" name="Rectangle 3">
            <a:extLst>
              <a:ext uri="{FF2B5EF4-FFF2-40B4-BE49-F238E27FC236}">
                <a16:creationId xmlns:a16="http://schemas.microsoft.com/office/drawing/2014/main" id="{354E1450-D841-4A9E-AE47-103332E210D5}"/>
              </a:ext>
            </a:extLst>
          </p:cNvPr>
          <p:cNvSpPr>
            <a:spLocks noGrp="1" noChangeArrowheads="1"/>
          </p:cNvSpPr>
          <p:nvPr>
            <p:ph type="body" idx="1"/>
          </p:nvPr>
        </p:nvSpPr>
        <p:spPr/>
        <p:txBody>
          <a:bodyPr/>
          <a:lstStyle/>
          <a:p>
            <a:pPr>
              <a:lnSpc>
                <a:spcPct val="90000"/>
              </a:lnSpc>
              <a:buFont typeface="Monotype Sorts" pitchFamily="2" charset="2"/>
              <a:buNone/>
            </a:pPr>
            <a:r>
              <a:rPr lang="zh-CN" altLang="en-US"/>
              <a:t>例：王平只能检索计算机系学生的信息</a:t>
            </a:r>
          </a:p>
          <a:p>
            <a:pPr>
              <a:lnSpc>
                <a:spcPct val="90000"/>
              </a:lnSpc>
              <a:buFont typeface="Monotype Sorts" pitchFamily="2" charset="2"/>
              <a:buNone/>
            </a:pPr>
            <a:endParaRPr lang="zh-CN" altLang="en-US"/>
          </a:p>
          <a:p>
            <a:pPr>
              <a:lnSpc>
                <a:spcPct val="90000"/>
              </a:lnSpc>
              <a:buFont typeface="Monotype Sorts" pitchFamily="2" charset="2"/>
              <a:buNone/>
            </a:pPr>
            <a:r>
              <a:rPr lang="zh-CN" altLang="en-US" sz="2800"/>
              <a:t>         先建立计算机系学生的视图</a:t>
            </a:r>
            <a:r>
              <a:rPr lang="en-US" altLang="zh-CN" sz="2800"/>
              <a:t>CS_Student</a:t>
            </a:r>
          </a:p>
          <a:p>
            <a:pPr>
              <a:lnSpc>
                <a:spcPct val="90000"/>
              </a:lnSpc>
              <a:buFont typeface="Monotype Sorts" pitchFamily="2" charset="2"/>
              <a:buNone/>
            </a:pPr>
            <a:endParaRPr lang="en-US" altLang="zh-CN" sz="2800"/>
          </a:p>
          <a:p>
            <a:pPr lvl="2">
              <a:lnSpc>
                <a:spcPct val="90000"/>
              </a:lnSpc>
              <a:buFontTx/>
              <a:buNone/>
            </a:pPr>
            <a:r>
              <a:rPr lang="en-US" altLang="zh-CN" sz="2000"/>
              <a:t>    </a:t>
            </a:r>
            <a:r>
              <a:rPr lang="en-US" altLang="zh-CN"/>
              <a:t>CREATE VIEW CS_Student</a:t>
            </a:r>
          </a:p>
          <a:p>
            <a:pPr lvl="2">
              <a:lnSpc>
                <a:spcPct val="90000"/>
              </a:lnSpc>
              <a:buFontTx/>
              <a:buNone/>
            </a:pPr>
            <a:r>
              <a:rPr lang="en-US" altLang="zh-CN"/>
              <a:t>               AS </a:t>
            </a:r>
          </a:p>
          <a:p>
            <a:pPr lvl="2">
              <a:lnSpc>
                <a:spcPct val="90000"/>
              </a:lnSpc>
              <a:buFontTx/>
              <a:buNone/>
            </a:pPr>
            <a:r>
              <a:rPr lang="en-US" altLang="zh-CN"/>
              <a:t>               SELECT </a:t>
            </a:r>
          </a:p>
          <a:p>
            <a:pPr lvl="2">
              <a:lnSpc>
                <a:spcPct val="90000"/>
              </a:lnSpc>
              <a:buFontTx/>
              <a:buNone/>
            </a:pPr>
            <a:r>
              <a:rPr lang="en-US" altLang="zh-CN"/>
              <a:t>               FROM   Student</a:t>
            </a:r>
          </a:p>
          <a:p>
            <a:pPr lvl="2">
              <a:lnSpc>
                <a:spcPct val="90000"/>
              </a:lnSpc>
              <a:buFontTx/>
              <a:buNone/>
            </a:pPr>
            <a:r>
              <a:rPr lang="en-US" altLang="zh-CN"/>
              <a:t>               WHERE  Sdept='CS'</a:t>
            </a:r>
            <a:r>
              <a:rPr lang="zh-CN" altLang="en-US"/>
              <a:t>；</a:t>
            </a:r>
          </a:p>
        </p:txBody>
      </p:sp>
      <p:sp>
        <p:nvSpPr>
          <p:cNvPr id="4" name="矩形 3">
            <a:extLst>
              <a:ext uri="{FF2B5EF4-FFF2-40B4-BE49-F238E27FC236}">
                <a16:creationId xmlns:a16="http://schemas.microsoft.com/office/drawing/2014/main" id="{5BE0AFA8-9A77-4D3F-9B8F-2FF8A5E7837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F8AE85C-D649-4B88-BC2F-2B5AEB222667}"/>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7CF7C2F7-4C30-47A7-A484-9C5ECCD20E2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62742434"/>
      </p:ext>
    </p:extLst>
  </p:cSld>
  <p:clrMapOvr>
    <a:masterClrMapping/>
  </p:clrMapOvr>
  <p:transition>
    <p:wipe/>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80BF2879-0686-43D5-944C-1D11A89B7BF7}"/>
              </a:ext>
            </a:extLst>
          </p:cNvPr>
          <p:cNvSpPr>
            <a:spLocks noGrp="1" noChangeArrowheads="1"/>
          </p:cNvSpPr>
          <p:nvPr>
            <p:ph type="title"/>
          </p:nvPr>
        </p:nvSpPr>
        <p:spPr/>
        <p:txBody>
          <a:bodyPr/>
          <a:lstStyle/>
          <a:p>
            <a:r>
              <a:rPr lang="zh-CN" altLang="en-US"/>
              <a:t>小结（续）</a:t>
            </a:r>
          </a:p>
        </p:txBody>
      </p:sp>
      <p:sp>
        <p:nvSpPr>
          <p:cNvPr id="883715" name="Rectangle 3">
            <a:extLst>
              <a:ext uri="{FF2B5EF4-FFF2-40B4-BE49-F238E27FC236}">
                <a16:creationId xmlns:a16="http://schemas.microsoft.com/office/drawing/2014/main" id="{DC541D06-D7B9-4709-B3DD-F97BF8515D9D}"/>
              </a:ext>
            </a:extLst>
          </p:cNvPr>
          <p:cNvSpPr>
            <a:spLocks noGrp="1" noChangeArrowheads="1"/>
          </p:cNvSpPr>
          <p:nvPr>
            <p:ph type="body" idx="1"/>
          </p:nvPr>
        </p:nvSpPr>
        <p:spPr/>
        <p:txBody>
          <a:bodyPr/>
          <a:lstStyle/>
          <a:p>
            <a:r>
              <a:rPr lang="zh-CN" altLang="en-US"/>
              <a:t>常用恢复技术</a:t>
            </a:r>
          </a:p>
          <a:p>
            <a:pPr lvl="1">
              <a:lnSpc>
                <a:spcPct val="120000"/>
              </a:lnSpc>
            </a:pPr>
            <a:r>
              <a:rPr lang="zh-CN" altLang="en-US"/>
              <a:t>事务故障的恢复</a:t>
            </a:r>
          </a:p>
          <a:p>
            <a:pPr lvl="2">
              <a:lnSpc>
                <a:spcPct val="120000"/>
              </a:lnSpc>
            </a:pPr>
            <a:r>
              <a:rPr lang="en-US" altLang="zh-CN"/>
              <a:t>UNDO</a:t>
            </a:r>
          </a:p>
          <a:p>
            <a:pPr lvl="1">
              <a:lnSpc>
                <a:spcPct val="120000"/>
              </a:lnSpc>
            </a:pPr>
            <a:r>
              <a:rPr lang="zh-CN" altLang="en-US"/>
              <a:t>系统故障的恢复</a:t>
            </a:r>
          </a:p>
          <a:p>
            <a:pPr lvl="2">
              <a:lnSpc>
                <a:spcPct val="120000"/>
              </a:lnSpc>
            </a:pPr>
            <a:r>
              <a:rPr lang="en-US" altLang="zh-CN"/>
              <a:t>UNDO + REDO</a:t>
            </a:r>
          </a:p>
          <a:p>
            <a:pPr lvl="1">
              <a:lnSpc>
                <a:spcPct val="120000"/>
              </a:lnSpc>
            </a:pPr>
            <a:r>
              <a:rPr lang="zh-CN" altLang="en-US"/>
              <a:t>介质故障的恢复</a:t>
            </a:r>
          </a:p>
          <a:p>
            <a:pPr lvl="2">
              <a:lnSpc>
                <a:spcPct val="120000"/>
              </a:lnSpc>
            </a:pPr>
            <a:r>
              <a:rPr lang="zh-CN" altLang="en-US"/>
              <a:t>重装备份并恢复到一致性状态 </a:t>
            </a:r>
            <a:r>
              <a:rPr lang="en-US" altLang="zh-CN"/>
              <a:t>+ REDO</a:t>
            </a:r>
          </a:p>
        </p:txBody>
      </p:sp>
      <p:sp>
        <p:nvSpPr>
          <p:cNvPr id="4" name="矩形 3">
            <a:extLst>
              <a:ext uri="{FF2B5EF4-FFF2-40B4-BE49-F238E27FC236}">
                <a16:creationId xmlns:a16="http://schemas.microsoft.com/office/drawing/2014/main" id="{3DEF85A0-B76B-41B2-A81F-16E08ED93B8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8831F54-F706-4070-9DFD-356241B4E97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7AAEC2F7-1F97-4E1F-A2C4-D86CE180AD41}"/>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5.4 </a:t>
            </a:r>
            <a:r>
              <a:rPr lang="zh-CN" altLang="en-US" sz="2400" dirty="0">
                <a:solidFill>
                  <a:schemeClr val="bg1"/>
                </a:solidFill>
              </a:rPr>
              <a:t>恢复</a:t>
            </a:r>
          </a:p>
        </p:txBody>
      </p:sp>
    </p:spTree>
    <p:extLst>
      <p:ext uri="{BB962C8B-B14F-4D97-AF65-F5344CB8AC3E}">
        <p14:creationId xmlns:p14="http://schemas.microsoft.com/office/powerpoint/2010/main" val="4014738612"/>
      </p:ext>
    </p:extLst>
  </p:cSld>
  <p:clrMapOvr>
    <a:masterClrMapping/>
  </p:clrMapOvr>
  <p:transition>
    <p:wipe/>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a:extLst>
              <a:ext uri="{FF2B5EF4-FFF2-40B4-BE49-F238E27FC236}">
                <a16:creationId xmlns:a16="http://schemas.microsoft.com/office/drawing/2014/main" id="{1D86CD90-961B-4C0A-90C1-2B8E5E9A87A9}"/>
              </a:ext>
            </a:extLst>
          </p:cNvPr>
          <p:cNvSpPr>
            <a:spLocks noGrp="1" noChangeArrowheads="1"/>
          </p:cNvSpPr>
          <p:nvPr>
            <p:ph type="title"/>
          </p:nvPr>
        </p:nvSpPr>
        <p:spPr/>
        <p:txBody>
          <a:bodyPr/>
          <a:lstStyle/>
          <a:p>
            <a:r>
              <a:rPr lang="zh-CN" altLang="en-US"/>
              <a:t>第</a:t>
            </a:r>
            <a:r>
              <a:rPr lang="en-US" altLang="zh-CN"/>
              <a:t>5</a:t>
            </a:r>
            <a:r>
              <a:rPr lang="zh-CN" altLang="en-US"/>
              <a:t>章 数据库保护</a:t>
            </a:r>
          </a:p>
        </p:txBody>
      </p:sp>
      <p:sp>
        <p:nvSpPr>
          <p:cNvPr id="884739" name="Rectangle 3">
            <a:extLst>
              <a:ext uri="{FF2B5EF4-FFF2-40B4-BE49-F238E27FC236}">
                <a16:creationId xmlns:a16="http://schemas.microsoft.com/office/drawing/2014/main" id="{182125C3-4896-4C9F-A20D-76B46A732BBF}"/>
              </a:ext>
            </a:extLst>
          </p:cNvPr>
          <p:cNvSpPr>
            <a:spLocks noGrp="1" noChangeArrowheads="1"/>
          </p:cNvSpPr>
          <p:nvPr>
            <p:ph type="body" idx="1"/>
          </p:nvPr>
        </p:nvSpPr>
        <p:spPr/>
        <p:txBody>
          <a:bodyPr/>
          <a:lstStyle/>
          <a:p>
            <a:r>
              <a:rPr lang="en-US" altLang="zh-CN"/>
              <a:t>5.1 </a:t>
            </a:r>
            <a:r>
              <a:rPr lang="zh-CN" altLang="en-US"/>
              <a:t>安全性</a:t>
            </a:r>
          </a:p>
          <a:p>
            <a:r>
              <a:rPr lang="en-US" altLang="zh-CN"/>
              <a:t>5.2 </a:t>
            </a:r>
            <a:r>
              <a:rPr lang="zh-CN" altLang="en-US"/>
              <a:t>完整性</a:t>
            </a:r>
          </a:p>
          <a:p>
            <a:r>
              <a:rPr lang="en-US" altLang="zh-CN"/>
              <a:t>5.3 </a:t>
            </a:r>
            <a:r>
              <a:rPr lang="zh-CN" altLang="en-US"/>
              <a:t>并发控制</a:t>
            </a:r>
          </a:p>
          <a:p>
            <a:r>
              <a:rPr lang="en-US" altLang="zh-CN"/>
              <a:t>5.4 </a:t>
            </a:r>
            <a:r>
              <a:rPr lang="zh-CN" altLang="en-US"/>
              <a:t>恢复</a:t>
            </a:r>
          </a:p>
          <a:p>
            <a:r>
              <a:rPr lang="en-US" altLang="zh-CN">
                <a:solidFill>
                  <a:schemeClr val="accent2"/>
                </a:solidFill>
              </a:rPr>
              <a:t>5.5 </a:t>
            </a:r>
            <a:r>
              <a:rPr lang="zh-CN" altLang="en-US">
                <a:solidFill>
                  <a:schemeClr val="accent2"/>
                </a:solidFill>
              </a:rPr>
              <a:t>数据库复制与数据库镜像</a:t>
            </a:r>
          </a:p>
        </p:txBody>
      </p:sp>
      <p:sp>
        <p:nvSpPr>
          <p:cNvPr id="4" name="矩形 3">
            <a:extLst>
              <a:ext uri="{FF2B5EF4-FFF2-40B4-BE49-F238E27FC236}">
                <a16:creationId xmlns:a16="http://schemas.microsoft.com/office/drawing/2014/main" id="{4E4604E1-1565-4FD4-A1E2-0BD3A9C5318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1785BD0-351F-45A2-B754-9FD840AF846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30702195-CAB9-4691-9301-6ADA1B1AA37B}"/>
              </a:ext>
            </a:extLst>
          </p:cNvPr>
          <p:cNvSpPr txBox="1">
            <a:spLocks noChangeArrowheads="1"/>
          </p:cNvSpPr>
          <p:nvPr/>
        </p:nvSpPr>
        <p:spPr bwMode="auto">
          <a:xfrm>
            <a:off x="334963" y="49213"/>
            <a:ext cx="869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 </a:t>
            </a:r>
          </a:p>
        </p:txBody>
      </p:sp>
    </p:spTree>
    <p:extLst>
      <p:ext uri="{BB962C8B-B14F-4D97-AF65-F5344CB8AC3E}">
        <p14:creationId xmlns:p14="http://schemas.microsoft.com/office/powerpoint/2010/main" val="3348012666"/>
      </p:ext>
    </p:extLst>
  </p:cSld>
  <p:clrMapOvr>
    <a:masterClrMapping/>
  </p:clrMapOvr>
  <p:transition>
    <p:wipe/>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3AD6E0A0-8EEA-4B9A-BA1C-12CDBD58A93D}"/>
              </a:ext>
            </a:extLst>
          </p:cNvPr>
          <p:cNvSpPr>
            <a:spLocks noGrp="1" noChangeArrowheads="1"/>
          </p:cNvSpPr>
          <p:nvPr>
            <p:ph type="title"/>
          </p:nvPr>
        </p:nvSpPr>
        <p:spPr/>
        <p:txBody>
          <a:bodyPr/>
          <a:lstStyle/>
          <a:p>
            <a:r>
              <a:rPr lang="en-US" altLang="zh-CN"/>
              <a:t>5.5 </a:t>
            </a:r>
            <a:r>
              <a:rPr lang="zh-CN" altLang="en-US"/>
              <a:t>数据库复制和数据库镜像</a:t>
            </a:r>
          </a:p>
        </p:txBody>
      </p:sp>
      <p:sp>
        <p:nvSpPr>
          <p:cNvPr id="885763" name="Rectangle 3">
            <a:extLst>
              <a:ext uri="{FF2B5EF4-FFF2-40B4-BE49-F238E27FC236}">
                <a16:creationId xmlns:a16="http://schemas.microsoft.com/office/drawing/2014/main" id="{5C36B7EE-DE0D-400D-9BBA-9731B9C571D9}"/>
              </a:ext>
            </a:extLst>
          </p:cNvPr>
          <p:cNvSpPr>
            <a:spLocks noGrp="1" noChangeArrowheads="1"/>
          </p:cNvSpPr>
          <p:nvPr>
            <p:ph type="body" idx="1"/>
          </p:nvPr>
        </p:nvSpPr>
        <p:spPr/>
        <p:txBody>
          <a:bodyPr/>
          <a:lstStyle/>
          <a:p>
            <a:r>
              <a:rPr lang="en-US" altLang="zh-CN"/>
              <a:t>5.5.1 </a:t>
            </a:r>
            <a:r>
              <a:rPr lang="zh-CN" altLang="en-US"/>
              <a:t>数据库复制</a:t>
            </a:r>
          </a:p>
          <a:p>
            <a:r>
              <a:rPr lang="en-US" altLang="zh-CN"/>
              <a:t>5.5.2 </a:t>
            </a:r>
            <a:r>
              <a:rPr lang="zh-CN" altLang="en-US"/>
              <a:t>数据库镜像</a:t>
            </a:r>
          </a:p>
        </p:txBody>
      </p:sp>
      <p:sp>
        <p:nvSpPr>
          <p:cNvPr id="4" name="矩形 3">
            <a:extLst>
              <a:ext uri="{FF2B5EF4-FFF2-40B4-BE49-F238E27FC236}">
                <a16:creationId xmlns:a16="http://schemas.microsoft.com/office/drawing/2014/main" id="{ADAFE3B2-7BDF-404E-A177-760C2624BD7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E4B976F-C66D-4BB1-917C-BE7DCC6E2FC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433DB807-89BE-4195-84F0-2FF1409BC622}"/>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1641682767"/>
      </p:ext>
    </p:extLst>
  </p:cSld>
  <p:clrMapOvr>
    <a:masterClrMapping/>
  </p:clrMapOvr>
  <p:transition>
    <p:wipe/>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F4938298-C2BD-4C09-B619-963C80552DF0}"/>
              </a:ext>
            </a:extLst>
          </p:cNvPr>
          <p:cNvSpPr>
            <a:spLocks noGrp="1" noChangeArrowheads="1"/>
          </p:cNvSpPr>
          <p:nvPr>
            <p:ph type="title"/>
          </p:nvPr>
        </p:nvSpPr>
        <p:spPr/>
        <p:txBody>
          <a:bodyPr/>
          <a:lstStyle/>
          <a:p>
            <a:r>
              <a:rPr lang="en-US" altLang="zh-CN"/>
              <a:t>5.5 </a:t>
            </a:r>
            <a:r>
              <a:rPr lang="zh-CN" altLang="en-US"/>
              <a:t>数据库复制和数据库镜像</a:t>
            </a:r>
          </a:p>
        </p:txBody>
      </p:sp>
      <p:sp>
        <p:nvSpPr>
          <p:cNvPr id="886787" name="Rectangle 3">
            <a:extLst>
              <a:ext uri="{FF2B5EF4-FFF2-40B4-BE49-F238E27FC236}">
                <a16:creationId xmlns:a16="http://schemas.microsoft.com/office/drawing/2014/main" id="{BB2D553B-33D3-4626-8665-0879157BB76F}"/>
              </a:ext>
            </a:extLst>
          </p:cNvPr>
          <p:cNvSpPr>
            <a:spLocks noGrp="1" noChangeArrowheads="1"/>
          </p:cNvSpPr>
          <p:nvPr>
            <p:ph type="body" idx="1"/>
          </p:nvPr>
        </p:nvSpPr>
        <p:spPr/>
        <p:txBody>
          <a:bodyPr/>
          <a:lstStyle/>
          <a:p>
            <a:r>
              <a:rPr lang="en-US" altLang="zh-CN">
                <a:solidFill>
                  <a:schemeClr val="accent2"/>
                </a:solidFill>
              </a:rPr>
              <a:t>5.5.1 </a:t>
            </a:r>
            <a:r>
              <a:rPr lang="zh-CN" altLang="en-US">
                <a:solidFill>
                  <a:schemeClr val="accent2"/>
                </a:solidFill>
              </a:rPr>
              <a:t>数据库复制</a:t>
            </a:r>
          </a:p>
          <a:p>
            <a:r>
              <a:rPr lang="en-US" altLang="zh-CN"/>
              <a:t>5.5.2 </a:t>
            </a:r>
            <a:r>
              <a:rPr lang="zh-CN" altLang="en-US"/>
              <a:t>数据库镜像</a:t>
            </a:r>
          </a:p>
        </p:txBody>
      </p:sp>
      <p:sp>
        <p:nvSpPr>
          <p:cNvPr id="4" name="矩形 3">
            <a:extLst>
              <a:ext uri="{FF2B5EF4-FFF2-40B4-BE49-F238E27FC236}">
                <a16:creationId xmlns:a16="http://schemas.microsoft.com/office/drawing/2014/main" id="{4D1881C9-F391-4FD0-965D-E784CB51038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A7EE66A-50E0-46A5-9C50-9C0CA256B57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5E83EEE2-02B1-4C62-9796-E85FDB96BDA4}"/>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1206995087"/>
      </p:ext>
    </p:extLst>
  </p:cSld>
  <p:clrMapOvr>
    <a:masterClrMapping/>
  </p:clrMapOvr>
  <p:transition>
    <p:wipe/>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5E935EDC-018D-488E-AF0D-BF9C038B5F03}"/>
              </a:ext>
            </a:extLst>
          </p:cNvPr>
          <p:cNvSpPr>
            <a:spLocks noGrp="1" noChangeArrowheads="1"/>
          </p:cNvSpPr>
          <p:nvPr>
            <p:ph type="title"/>
          </p:nvPr>
        </p:nvSpPr>
        <p:spPr/>
        <p:txBody>
          <a:bodyPr/>
          <a:lstStyle/>
          <a:p>
            <a:r>
              <a:rPr lang="en-US" altLang="zh-CN"/>
              <a:t>5.5.1 </a:t>
            </a:r>
            <a:r>
              <a:rPr lang="zh-CN" altLang="en-US"/>
              <a:t>数据库复制</a:t>
            </a:r>
          </a:p>
        </p:txBody>
      </p:sp>
      <p:sp>
        <p:nvSpPr>
          <p:cNvPr id="887811" name="Rectangle 3">
            <a:extLst>
              <a:ext uri="{FF2B5EF4-FFF2-40B4-BE49-F238E27FC236}">
                <a16:creationId xmlns:a16="http://schemas.microsoft.com/office/drawing/2014/main" id="{F67CC933-DBF7-4409-80C3-0FFD3B855199}"/>
              </a:ext>
            </a:extLst>
          </p:cNvPr>
          <p:cNvSpPr>
            <a:spLocks noGrp="1" noChangeArrowheads="1"/>
          </p:cNvSpPr>
          <p:nvPr>
            <p:ph type="body" idx="1"/>
          </p:nvPr>
        </p:nvSpPr>
        <p:spPr>
          <a:xfrm>
            <a:off x="990600" y="1828800"/>
            <a:ext cx="7772400" cy="4408488"/>
          </a:xfrm>
        </p:spPr>
        <p:txBody>
          <a:bodyPr/>
          <a:lstStyle/>
          <a:p>
            <a:r>
              <a:rPr lang="zh-CN" altLang="en-US" sz="3000"/>
              <a:t>复制是数据库更具容错性的方法，主要用于分布式结构的数据库中</a:t>
            </a:r>
          </a:p>
          <a:p>
            <a:r>
              <a:rPr lang="zh-CN" altLang="en-US" sz="3000"/>
              <a:t>在多个场地保留多个数据库备份，可是是整个数据库的副本，也可以是部分数据库的副本</a:t>
            </a:r>
          </a:p>
          <a:p>
            <a:r>
              <a:rPr lang="zh-CN" altLang="en-US" sz="3000"/>
              <a:t>各个场地的用户可以并发存取不同的数据库副本，进一步提高系统并发度。但</a:t>
            </a:r>
            <a:r>
              <a:rPr lang="en-US" altLang="zh-CN" sz="3000"/>
              <a:t>DBMS</a:t>
            </a:r>
            <a:r>
              <a:rPr lang="zh-CN" altLang="en-US" sz="3000"/>
              <a:t>必须采取一定手段，保证用户对数据库的修改能够及时反映到其所有副本上</a:t>
            </a:r>
          </a:p>
        </p:txBody>
      </p:sp>
      <p:sp>
        <p:nvSpPr>
          <p:cNvPr id="4" name="矩形 3">
            <a:extLst>
              <a:ext uri="{FF2B5EF4-FFF2-40B4-BE49-F238E27FC236}">
                <a16:creationId xmlns:a16="http://schemas.microsoft.com/office/drawing/2014/main" id="{C24FEE34-60AC-4515-ACF5-A8A0DDB78D2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88A257B-0359-48E5-B604-4B364C7E1FC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2ABA77C1-72D3-496D-8FAB-C5EA4C86F5B4}"/>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524345450"/>
      </p:ext>
    </p:extLst>
  </p:cSld>
  <p:clrMapOvr>
    <a:masterClrMapping/>
  </p:clrMapOvr>
  <p:transition>
    <p:wipe/>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436DCB6F-265D-46B1-B439-4F40703747FC}"/>
              </a:ext>
            </a:extLst>
          </p:cNvPr>
          <p:cNvSpPr>
            <a:spLocks noGrp="1" noChangeArrowheads="1"/>
          </p:cNvSpPr>
          <p:nvPr>
            <p:ph type="title"/>
          </p:nvPr>
        </p:nvSpPr>
        <p:spPr/>
        <p:txBody>
          <a:bodyPr/>
          <a:lstStyle/>
          <a:p>
            <a:r>
              <a:rPr lang="zh-CN" altLang="en-US"/>
              <a:t>数据库复制（续）</a:t>
            </a:r>
          </a:p>
        </p:txBody>
      </p:sp>
      <p:sp>
        <p:nvSpPr>
          <p:cNvPr id="888835" name="Rectangle 3">
            <a:extLst>
              <a:ext uri="{FF2B5EF4-FFF2-40B4-BE49-F238E27FC236}">
                <a16:creationId xmlns:a16="http://schemas.microsoft.com/office/drawing/2014/main" id="{B0C18FC5-03DC-4111-856F-6820BEDC950F}"/>
              </a:ext>
            </a:extLst>
          </p:cNvPr>
          <p:cNvSpPr>
            <a:spLocks noGrp="1" noChangeArrowheads="1"/>
          </p:cNvSpPr>
          <p:nvPr>
            <p:ph type="body" idx="1"/>
          </p:nvPr>
        </p:nvSpPr>
        <p:spPr/>
        <p:txBody>
          <a:bodyPr/>
          <a:lstStyle/>
          <a:p>
            <a:r>
              <a:rPr lang="zh-CN" altLang="en-US"/>
              <a:t>当数据库出现故障，系统可以用副本对其进行联机恢复，而在恢复过程中，用户可以继续访问该数据库的副本，而不必中断其应用，如下页图所示</a:t>
            </a:r>
          </a:p>
        </p:txBody>
      </p:sp>
      <p:sp>
        <p:nvSpPr>
          <p:cNvPr id="4" name="矩形 3">
            <a:extLst>
              <a:ext uri="{FF2B5EF4-FFF2-40B4-BE49-F238E27FC236}">
                <a16:creationId xmlns:a16="http://schemas.microsoft.com/office/drawing/2014/main" id="{62F2300B-6ACF-4444-837C-0682A156827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34000CC-F34D-44B2-9467-4AE5BD8EA1E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9CAA8AEC-18E5-408D-815B-C321B6DFECB0}"/>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901001725"/>
      </p:ext>
    </p:extLst>
  </p:cSld>
  <p:clrMapOvr>
    <a:masterClrMapping/>
  </p:clrMapOvr>
  <p:transition>
    <p:wipe/>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Line 2">
            <a:extLst>
              <a:ext uri="{FF2B5EF4-FFF2-40B4-BE49-F238E27FC236}">
                <a16:creationId xmlns:a16="http://schemas.microsoft.com/office/drawing/2014/main" id="{90208342-2ABF-4D78-8890-2405E7C10B00}"/>
              </a:ext>
            </a:extLst>
          </p:cNvPr>
          <p:cNvSpPr>
            <a:spLocks noChangeShapeType="1"/>
          </p:cNvSpPr>
          <p:nvPr/>
        </p:nvSpPr>
        <p:spPr bwMode="auto">
          <a:xfrm>
            <a:off x="4859338" y="1773238"/>
            <a:ext cx="0" cy="41052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59" name="Rectangle 3">
            <a:extLst>
              <a:ext uri="{FF2B5EF4-FFF2-40B4-BE49-F238E27FC236}">
                <a16:creationId xmlns:a16="http://schemas.microsoft.com/office/drawing/2014/main" id="{B407A935-7A98-4217-A2BD-5B0627FB5C91}"/>
              </a:ext>
            </a:extLst>
          </p:cNvPr>
          <p:cNvSpPr>
            <a:spLocks noGrp="1" noChangeArrowheads="1"/>
          </p:cNvSpPr>
          <p:nvPr>
            <p:ph type="title"/>
          </p:nvPr>
        </p:nvSpPr>
        <p:spPr/>
        <p:txBody>
          <a:bodyPr/>
          <a:lstStyle/>
          <a:p>
            <a:r>
              <a:rPr lang="zh-CN" altLang="en-US"/>
              <a:t>图：数据复制</a:t>
            </a:r>
          </a:p>
        </p:txBody>
      </p:sp>
      <p:sp>
        <p:nvSpPr>
          <p:cNvPr id="889860" name="Rectangle 4">
            <a:extLst>
              <a:ext uri="{FF2B5EF4-FFF2-40B4-BE49-F238E27FC236}">
                <a16:creationId xmlns:a16="http://schemas.microsoft.com/office/drawing/2014/main" id="{E58F63DB-A561-4953-9945-C7532D5FE024}"/>
              </a:ext>
            </a:extLst>
          </p:cNvPr>
          <p:cNvSpPr>
            <a:spLocks noChangeArrowheads="1"/>
          </p:cNvSpPr>
          <p:nvPr/>
        </p:nvSpPr>
        <p:spPr bwMode="auto">
          <a:xfrm>
            <a:off x="1187450" y="2349500"/>
            <a:ext cx="503238"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61" name="Rectangle 5">
            <a:extLst>
              <a:ext uri="{FF2B5EF4-FFF2-40B4-BE49-F238E27FC236}">
                <a16:creationId xmlns:a16="http://schemas.microsoft.com/office/drawing/2014/main" id="{3E2C0428-EE0B-4C65-944B-D0A81365F3D3}"/>
              </a:ext>
            </a:extLst>
          </p:cNvPr>
          <p:cNvSpPr>
            <a:spLocks noChangeArrowheads="1"/>
          </p:cNvSpPr>
          <p:nvPr/>
        </p:nvSpPr>
        <p:spPr bwMode="auto">
          <a:xfrm>
            <a:off x="1979613" y="1989138"/>
            <a:ext cx="647700" cy="115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200" b="0"/>
              <a:t>结点</a:t>
            </a:r>
            <a:r>
              <a:rPr kumimoji="1" lang="en-US" altLang="zh-CN" sz="2200" b="0"/>
              <a:t>1</a:t>
            </a:r>
          </a:p>
        </p:txBody>
      </p:sp>
      <p:sp>
        <p:nvSpPr>
          <p:cNvPr id="889862" name="Rectangle 6">
            <a:extLst>
              <a:ext uri="{FF2B5EF4-FFF2-40B4-BE49-F238E27FC236}">
                <a16:creationId xmlns:a16="http://schemas.microsoft.com/office/drawing/2014/main" id="{BCC2523D-EB49-45C9-A6F9-CA54E22059F5}"/>
              </a:ext>
            </a:extLst>
          </p:cNvPr>
          <p:cNvSpPr>
            <a:spLocks noChangeArrowheads="1"/>
          </p:cNvSpPr>
          <p:nvPr/>
        </p:nvSpPr>
        <p:spPr bwMode="auto">
          <a:xfrm>
            <a:off x="2771775" y="1989138"/>
            <a:ext cx="647700" cy="115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200" b="0"/>
              <a:t>结点</a:t>
            </a:r>
            <a:r>
              <a:rPr kumimoji="1" lang="en-US" altLang="zh-CN" sz="2400" b="0"/>
              <a:t>2</a:t>
            </a:r>
          </a:p>
        </p:txBody>
      </p:sp>
      <p:sp>
        <p:nvSpPr>
          <p:cNvPr id="889863" name="Rectangle 7">
            <a:extLst>
              <a:ext uri="{FF2B5EF4-FFF2-40B4-BE49-F238E27FC236}">
                <a16:creationId xmlns:a16="http://schemas.microsoft.com/office/drawing/2014/main" id="{3DD92575-58DF-4061-9FAC-BCA4B39A3C17}"/>
              </a:ext>
            </a:extLst>
          </p:cNvPr>
          <p:cNvSpPr>
            <a:spLocks noChangeArrowheads="1"/>
          </p:cNvSpPr>
          <p:nvPr/>
        </p:nvSpPr>
        <p:spPr bwMode="auto">
          <a:xfrm>
            <a:off x="3635375" y="2349500"/>
            <a:ext cx="5048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64" name="Line 8">
            <a:extLst>
              <a:ext uri="{FF2B5EF4-FFF2-40B4-BE49-F238E27FC236}">
                <a16:creationId xmlns:a16="http://schemas.microsoft.com/office/drawing/2014/main" id="{026FA869-3BA2-4A51-B0CB-E91AAA33996E}"/>
              </a:ext>
            </a:extLst>
          </p:cNvPr>
          <p:cNvSpPr>
            <a:spLocks noChangeShapeType="1"/>
          </p:cNvSpPr>
          <p:nvPr/>
        </p:nvSpPr>
        <p:spPr bwMode="auto">
          <a:xfrm>
            <a:off x="1692275" y="2565400"/>
            <a:ext cx="2889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65" name="Line 9">
            <a:extLst>
              <a:ext uri="{FF2B5EF4-FFF2-40B4-BE49-F238E27FC236}">
                <a16:creationId xmlns:a16="http://schemas.microsoft.com/office/drawing/2014/main" id="{6C94BD2D-75DD-4170-8B11-DDC08D20E1AB}"/>
              </a:ext>
            </a:extLst>
          </p:cNvPr>
          <p:cNvSpPr>
            <a:spLocks noChangeShapeType="1"/>
          </p:cNvSpPr>
          <p:nvPr/>
        </p:nvSpPr>
        <p:spPr bwMode="auto">
          <a:xfrm>
            <a:off x="3419475" y="2565400"/>
            <a:ext cx="2159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66" name="Line 10">
            <a:extLst>
              <a:ext uri="{FF2B5EF4-FFF2-40B4-BE49-F238E27FC236}">
                <a16:creationId xmlns:a16="http://schemas.microsoft.com/office/drawing/2014/main" id="{F93B110B-9191-4FF4-BDD2-8620D8A03EA3}"/>
              </a:ext>
            </a:extLst>
          </p:cNvPr>
          <p:cNvSpPr>
            <a:spLocks noChangeShapeType="1"/>
          </p:cNvSpPr>
          <p:nvPr/>
        </p:nvSpPr>
        <p:spPr bwMode="auto">
          <a:xfrm>
            <a:off x="2411413" y="3141663"/>
            <a:ext cx="0" cy="2873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67" name="Line 11">
            <a:extLst>
              <a:ext uri="{FF2B5EF4-FFF2-40B4-BE49-F238E27FC236}">
                <a16:creationId xmlns:a16="http://schemas.microsoft.com/office/drawing/2014/main" id="{AACB6C57-F97B-43AC-825B-0770389977D3}"/>
              </a:ext>
            </a:extLst>
          </p:cNvPr>
          <p:cNvSpPr>
            <a:spLocks noChangeShapeType="1"/>
          </p:cNvSpPr>
          <p:nvPr/>
        </p:nvSpPr>
        <p:spPr bwMode="auto">
          <a:xfrm>
            <a:off x="1692275" y="3429000"/>
            <a:ext cx="19431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68" name="Line 12">
            <a:extLst>
              <a:ext uri="{FF2B5EF4-FFF2-40B4-BE49-F238E27FC236}">
                <a16:creationId xmlns:a16="http://schemas.microsoft.com/office/drawing/2014/main" id="{58FC0BA3-AEF7-4A96-8215-4E297235B04E}"/>
              </a:ext>
            </a:extLst>
          </p:cNvPr>
          <p:cNvSpPr>
            <a:spLocks noChangeShapeType="1"/>
          </p:cNvSpPr>
          <p:nvPr/>
        </p:nvSpPr>
        <p:spPr bwMode="auto">
          <a:xfrm>
            <a:off x="2771775" y="3429000"/>
            <a:ext cx="0" cy="360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69" name="Rectangle 13">
            <a:extLst>
              <a:ext uri="{FF2B5EF4-FFF2-40B4-BE49-F238E27FC236}">
                <a16:creationId xmlns:a16="http://schemas.microsoft.com/office/drawing/2014/main" id="{0C318720-61E9-4AD0-A446-5A7B265DE8E2}"/>
              </a:ext>
            </a:extLst>
          </p:cNvPr>
          <p:cNvSpPr>
            <a:spLocks noChangeArrowheads="1"/>
          </p:cNvSpPr>
          <p:nvPr/>
        </p:nvSpPr>
        <p:spPr bwMode="auto">
          <a:xfrm>
            <a:off x="2484438" y="3789363"/>
            <a:ext cx="574675"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70" name="Line 14">
            <a:extLst>
              <a:ext uri="{FF2B5EF4-FFF2-40B4-BE49-F238E27FC236}">
                <a16:creationId xmlns:a16="http://schemas.microsoft.com/office/drawing/2014/main" id="{EF92510A-5410-41EA-94F4-D6A56264BD2D}"/>
              </a:ext>
            </a:extLst>
          </p:cNvPr>
          <p:cNvSpPr>
            <a:spLocks noChangeShapeType="1"/>
          </p:cNvSpPr>
          <p:nvPr/>
        </p:nvSpPr>
        <p:spPr bwMode="auto">
          <a:xfrm>
            <a:off x="2771775" y="4149725"/>
            <a:ext cx="0" cy="2873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71" name="Line 15">
            <a:extLst>
              <a:ext uri="{FF2B5EF4-FFF2-40B4-BE49-F238E27FC236}">
                <a16:creationId xmlns:a16="http://schemas.microsoft.com/office/drawing/2014/main" id="{BF031574-E052-4744-A03C-90BB0AA804FD}"/>
              </a:ext>
            </a:extLst>
          </p:cNvPr>
          <p:cNvSpPr>
            <a:spLocks noChangeShapeType="1"/>
          </p:cNvSpPr>
          <p:nvPr/>
        </p:nvSpPr>
        <p:spPr bwMode="auto">
          <a:xfrm flipH="1">
            <a:off x="2555875" y="4437063"/>
            <a:ext cx="2159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72" name="Line 16">
            <a:extLst>
              <a:ext uri="{FF2B5EF4-FFF2-40B4-BE49-F238E27FC236}">
                <a16:creationId xmlns:a16="http://schemas.microsoft.com/office/drawing/2014/main" id="{51E17DF7-5187-4193-A567-30ED3881DAE4}"/>
              </a:ext>
            </a:extLst>
          </p:cNvPr>
          <p:cNvSpPr>
            <a:spLocks noChangeShapeType="1"/>
          </p:cNvSpPr>
          <p:nvPr/>
        </p:nvSpPr>
        <p:spPr bwMode="auto">
          <a:xfrm>
            <a:off x="2555875" y="4437063"/>
            <a:ext cx="0" cy="2159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73" name="Line 17">
            <a:extLst>
              <a:ext uri="{FF2B5EF4-FFF2-40B4-BE49-F238E27FC236}">
                <a16:creationId xmlns:a16="http://schemas.microsoft.com/office/drawing/2014/main" id="{A631235A-8FDC-43A5-BAAA-DC35DFF192B6}"/>
              </a:ext>
            </a:extLst>
          </p:cNvPr>
          <p:cNvSpPr>
            <a:spLocks noChangeShapeType="1"/>
          </p:cNvSpPr>
          <p:nvPr/>
        </p:nvSpPr>
        <p:spPr bwMode="auto">
          <a:xfrm>
            <a:off x="2555875" y="4652963"/>
            <a:ext cx="6477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74" name="Rectangle 18">
            <a:extLst>
              <a:ext uri="{FF2B5EF4-FFF2-40B4-BE49-F238E27FC236}">
                <a16:creationId xmlns:a16="http://schemas.microsoft.com/office/drawing/2014/main" id="{60D9404B-5642-4982-9EA7-F1EF1AEE4381}"/>
              </a:ext>
            </a:extLst>
          </p:cNvPr>
          <p:cNvSpPr>
            <a:spLocks noChangeArrowheads="1"/>
          </p:cNvSpPr>
          <p:nvPr/>
        </p:nvSpPr>
        <p:spPr bwMode="auto">
          <a:xfrm>
            <a:off x="1116013" y="1989138"/>
            <a:ext cx="7921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主数据库</a:t>
            </a:r>
          </a:p>
        </p:txBody>
      </p:sp>
      <p:sp>
        <p:nvSpPr>
          <p:cNvPr id="889875" name="Rectangle 19">
            <a:extLst>
              <a:ext uri="{FF2B5EF4-FFF2-40B4-BE49-F238E27FC236}">
                <a16:creationId xmlns:a16="http://schemas.microsoft.com/office/drawing/2014/main" id="{57D501B5-390D-4D1D-8B1E-256615FCBDF0}"/>
              </a:ext>
            </a:extLst>
          </p:cNvPr>
          <p:cNvSpPr>
            <a:spLocks noChangeArrowheads="1"/>
          </p:cNvSpPr>
          <p:nvPr/>
        </p:nvSpPr>
        <p:spPr bwMode="auto">
          <a:xfrm>
            <a:off x="3635375" y="1989138"/>
            <a:ext cx="7921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备份数据库</a:t>
            </a:r>
          </a:p>
        </p:txBody>
      </p:sp>
      <p:sp>
        <p:nvSpPr>
          <p:cNvPr id="889876" name="Rectangle 20">
            <a:extLst>
              <a:ext uri="{FF2B5EF4-FFF2-40B4-BE49-F238E27FC236}">
                <a16:creationId xmlns:a16="http://schemas.microsoft.com/office/drawing/2014/main" id="{A86B4F18-E128-4A38-8BC0-E256CAEB88B9}"/>
              </a:ext>
            </a:extLst>
          </p:cNvPr>
          <p:cNvSpPr>
            <a:spLocks noChangeArrowheads="1"/>
          </p:cNvSpPr>
          <p:nvPr/>
        </p:nvSpPr>
        <p:spPr bwMode="auto">
          <a:xfrm>
            <a:off x="5148263" y="2420938"/>
            <a:ext cx="503237"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77" name="Rectangle 21">
            <a:extLst>
              <a:ext uri="{FF2B5EF4-FFF2-40B4-BE49-F238E27FC236}">
                <a16:creationId xmlns:a16="http://schemas.microsoft.com/office/drawing/2014/main" id="{47CC9B57-1FA6-468C-8161-D7D52413E112}"/>
              </a:ext>
            </a:extLst>
          </p:cNvPr>
          <p:cNvSpPr>
            <a:spLocks noChangeArrowheads="1"/>
          </p:cNvSpPr>
          <p:nvPr/>
        </p:nvSpPr>
        <p:spPr bwMode="auto">
          <a:xfrm>
            <a:off x="5940425" y="2060575"/>
            <a:ext cx="647700" cy="115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200" b="0"/>
          </a:p>
        </p:txBody>
      </p:sp>
      <p:sp>
        <p:nvSpPr>
          <p:cNvPr id="889878" name="Rectangle 22">
            <a:extLst>
              <a:ext uri="{FF2B5EF4-FFF2-40B4-BE49-F238E27FC236}">
                <a16:creationId xmlns:a16="http://schemas.microsoft.com/office/drawing/2014/main" id="{96E1CBE4-58B8-42BB-A7AF-4E9DD2B82099}"/>
              </a:ext>
            </a:extLst>
          </p:cNvPr>
          <p:cNvSpPr>
            <a:spLocks noChangeArrowheads="1"/>
          </p:cNvSpPr>
          <p:nvPr/>
        </p:nvSpPr>
        <p:spPr bwMode="auto">
          <a:xfrm>
            <a:off x="6732588" y="2060575"/>
            <a:ext cx="647700" cy="115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200" b="0"/>
              <a:t>结点</a:t>
            </a:r>
            <a:r>
              <a:rPr kumimoji="1" lang="en-US" altLang="zh-CN" sz="2400" b="0"/>
              <a:t>2</a:t>
            </a:r>
          </a:p>
        </p:txBody>
      </p:sp>
      <p:sp>
        <p:nvSpPr>
          <p:cNvPr id="889879" name="Rectangle 23">
            <a:extLst>
              <a:ext uri="{FF2B5EF4-FFF2-40B4-BE49-F238E27FC236}">
                <a16:creationId xmlns:a16="http://schemas.microsoft.com/office/drawing/2014/main" id="{FA30CF48-7D25-4BF5-9541-6915902AE212}"/>
              </a:ext>
            </a:extLst>
          </p:cNvPr>
          <p:cNvSpPr>
            <a:spLocks noChangeArrowheads="1"/>
          </p:cNvSpPr>
          <p:nvPr/>
        </p:nvSpPr>
        <p:spPr bwMode="auto">
          <a:xfrm>
            <a:off x="7596188" y="2420938"/>
            <a:ext cx="504825"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80" name="Line 24">
            <a:extLst>
              <a:ext uri="{FF2B5EF4-FFF2-40B4-BE49-F238E27FC236}">
                <a16:creationId xmlns:a16="http://schemas.microsoft.com/office/drawing/2014/main" id="{BA3C015E-37CD-452A-AC23-01050474FEC8}"/>
              </a:ext>
            </a:extLst>
          </p:cNvPr>
          <p:cNvSpPr>
            <a:spLocks noChangeShapeType="1"/>
          </p:cNvSpPr>
          <p:nvPr/>
        </p:nvSpPr>
        <p:spPr bwMode="auto">
          <a:xfrm>
            <a:off x="5653088" y="2636838"/>
            <a:ext cx="2889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1" name="Line 25">
            <a:extLst>
              <a:ext uri="{FF2B5EF4-FFF2-40B4-BE49-F238E27FC236}">
                <a16:creationId xmlns:a16="http://schemas.microsoft.com/office/drawing/2014/main" id="{E5050082-C214-4025-9D11-D512BE231C77}"/>
              </a:ext>
            </a:extLst>
          </p:cNvPr>
          <p:cNvSpPr>
            <a:spLocks noChangeShapeType="1"/>
          </p:cNvSpPr>
          <p:nvPr/>
        </p:nvSpPr>
        <p:spPr bwMode="auto">
          <a:xfrm>
            <a:off x="7380288" y="2636838"/>
            <a:ext cx="2159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2" name="Line 26">
            <a:extLst>
              <a:ext uri="{FF2B5EF4-FFF2-40B4-BE49-F238E27FC236}">
                <a16:creationId xmlns:a16="http://schemas.microsoft.com/office/drawing/2014/main" id="{F2A39EF8-C24D-4058-AA8B-A6067BB8DA66}"/>
              </a:ext>
            </a:extLst>
          </p:cNvPr>
          <p:cNvSpPr>
            <a:spLocks noChangeShapeType="1"/>
          </p:cNvSpPr>
          <p:nvPr/>
        </p:nvSpPr>
        <p:spPr bwMode="auto">
          <a:xfrm>
            <a:off x="7092950" y="3213100"/>
            <a:ext cx="0" cy="2873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3" name="Line 27">
            <a:extLst>
              <a:ext uri="{FF2B5EF4-FFF2-40B4-BE49-F238E27FC236}">
                <a16:creationId xmlns:a16="http://schemas.microsoft.com/office/drawing/2014/main" id="{577825D1-4C1A-454F-9317-CE2460977BAC}"/>
              </a:ext>
            </a:extLst>
          </p:cNvPr>
          <p:cNvSpPr>
            <a:spLocks noChangeShapeType="1"/>
          </p:cNvSpPr>
          <p:nvPr/>
        </p:nvSpPr>
        <p:spPr bwMode="auto">
          <a:xfrm>
            <a:off x="5653088" y="3500438"/>
            <a:ext cx="19431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4" name="Line 28">
            <a:extLst>
              <a:ext uri="{FF2B5EF4-FFF2-40B4-BE49-F238E27FC236}">
                <a16:creationId xmlns:a16="http://schemas.microsoft.com/office/drawing/2014/main" id="{AC70C6C4-C1E5-4761-A795-3457D79B46AE}"/>
              </a:ext>
            </a:extLst>
          </p:cNvPr>
          <p:cNvSpPr>
            <a:spLocks noChangeShapeType="1"/>
          </p:cNvSpPr>
          <p:nvPr/>
        </p:nvSpPr>
        <p:spPr bwMode="auto">
          <a:xfrm>
            <a:off x="6732588" y="3500438"/>
            <a:ext cx="0" cy="3603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5" name="Rectangle 29">
            <a:extLst>
              <a:ext uri="{FF2B5EF4-FFF2-40B4-BE49-F238E27FC236}">
                <a16:creationId xmlns:a16="http://schemas.microsoft.com/office/drawing/2014/main" id="{F9B15F74-E81D-419B-BD41-5681B698C030}"/>
              </a:ext>
            </a:extLst>
          </p:cNvPr>
          <p:cNvSpPr>
            <a:spLocks noChangeArrowheads="1"/>
          </p:cNvSpPr>
          <p:nvPr/>
        </p:nvSpPr>
        <p:spPr bwMode="auto">
          <a:xfrm>
            <a:off x="6445250" y="3860800"/>
            <a:ext cx="5746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886" name="Line 30">
            <a:extLst>
              <a:ext uri="{FF2B5EF4-FFF2-40B4-BE49-F238E27FC236}">
                <a16:creationId xmlns:a16="http://schemas.microsoft.com/office/drawing/2014/main" id="{EB7E22B8-1989-405E-A9EA-2A0A4EAF54CB}"/>
              </a:ext>
            </a:extLst>
          </p:cNvPr>
          <p:cNvSpPr>
            <a:spLocks noChangeShapeType="1"/>
          </p:cNvSpPr>
          <p:nvPr/>
        </p:nvSpPr>
        <p:spPr bwMode="auto">
          <a:xfrm>
            <a:off x="6732588" y="4221163"/>
            <a:ext cx="0" cy="2873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7" name="Line 31">
            <a:extLst>
              <a:ext uri="{FF2B5EF4-FFF2-40B4-BE49-F238E27FC236}">
                <a16:creationId xmlns:a16="http://schemas.microsoft.com/office/drawing/2014/main" id="{E0F69926-A468-4247-974B-53C71478CBA0}"/>
              </a:ext>
            </a:extLst>
          </p:cNvPr>
          <p:cNvSpPr>
            <a:spLocks noChangeShapeType="1"/>
          </p:cNvSpPr>
          <p:nvPr/>
        </p:nvSpPr>
        <p:spPr bwMode="auto">
          <a:xfrm flipH="1">
            <a:off x="6516688" y="4508500"/>
            <a:ext cx="2159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8" name="Line 32">
            <a:extLst>
              <a:ext uri="{FF2B5EF4-FFF2-40B4-BE49-F238E27FC236}">
                <a16:creationId xmlns:a16="http://schemas.microsoft.com/office/drawing/2014/main" id="{C539B08F-CC91-474E-9D23-F55D7C96BD11}"/>
              </a:ext>
            </a:extLst>
          </p:cNvPr>
          <p:cNvSpPr>
            <a:spLocks noChangeShapeType="1"/>
          </p:cNvSpPr>
          <p:nvPr/>
        </p:nvSpPr>
        <p:spPr bwMode="auto">
          <a:xfrm>
            <a:off x="6516688" y="4508500"/>
            <a:ext cx="0" cy="2159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89" name="Line 33">
            <a:extLst>
              <a:ext uri="{FF2B5EF4-FFF2-40B4-BE49-F238E27FC236}">
                <a16:creationId xmlns:a16="http://schemas.microsoft.com/office/drawing/2014/main" id="{3638264B-9CE7-41C3-9996-494AB0E3AF2F}"/>
              </a:ext>
            </a:extLst>
          </p:cNvPr>
          <p:cNvSpPr>
            <a:spLocks noChangeShapeType="1"/>
          </p:cNvSpPr>
          <p:nvPr/>
        </p:nvSpPr>
        <p:spPr bwMode="auto">
          <a:xfrm>
            <a:off x="6516688" y="4724400"/>
            <a:ext cx="6477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90" name="Rectangle 34">
            <a:extLst>
              <a:ext uri="{FF2B5EF4-FFF2-40B4-BE49-F238E27FC236}">
                <a16:creationId xmlns:a16="http://schemas.microsoft.com/office/drawing/2014/main" id="{27D73805-42DF-4129-BA7F-FF25261B5A52}"/>
              </a:ext>
            </a:extLst>
          </p:cNvPr>
          <p:cNvSpPr>
            <a:spLocks noChangeArrowheads="1"/>
          </p:cNvSpPr>
          <p:nvPr/>
        </p:nvSpPr>
        <p:spPr bwMode="auto">
          <a:xfrm>
            <a:off x="5076825" y="2060575"/>
            <a:ext cx="7921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主数据库</a:t>
            </a:r>
          </a:p>
        </p:txBody>
      </p:sp>
      <p:sp>
        <p:nvSpPr>
          <p:cNvPr id="889891" name="Rectangle 35">
            <a:extLst>
              <a:ext uri="{FF2B5EF4-FFF2-40B4-BE49-F238E27FC236}">
                <a16:creationId xmlns:a16="http://schemas.microsoft.com/office/drawing/2014/main" id="{71B2F3CC-7450-4DD8-A30F-B6BDC8199CB4}"/>
              </a:ext>
            </a:extLst>
          </p:cNvPr>
          <p:cNvSpPr>
            <a:spLocks noChangeArrowheads="1"/>
          </p:cNvSpPr>
          <p:nvPr/>
        </p:nvSpPr>
        <p:spPr bwMode="auto">
          <a:xfrm>
            <a:off x="7596188" y="2060575"/>
            <a:ext cx="7921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备份数据库</a:t>
            </a:r>
          </a:p>
        </p:txBody>
      </p:sp>
      <p:sp>
        <p:nvSpPr>
          <p:cNvPr id="889892" name="Line 36">
            <a:extLst>
              <a:ext uri="{FF2B5EF4-FFF2-40B4-BE49-F238E27FC236}">
                <a16:creationId xmlns:a16="http://schemas.microsoft.com/office/drawing/2014/main" id="{AFAAC371-2428-4845-932E-1A4A012891FB}"/>
              </a:ext>
            </a:extLst>
          </p:cNvPr>
          <p:cNvSpPr>
            <a:spLocks noChangeShapeType="1"/>
          </p:cNvSpPr>
          <p:nvPr/>
        </p:nvSpPr>
        <p:spPr bwMode="auto">
          <a:xfrm>
            <a:off x="5940425" y="2060575"/>
            <a:ext cx="647700" cy="11525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9893" name="Line 37">
            <a:extLst>
              <a:ext uri="{FF2B5EF4-FFF2-40B4-BE49-F238E27FC236}">
                <a16:creationId xmlns:a16="http://schemas.microsoft.com/office/drawing/2014/main" id="{343C6555-3E87-467C-A92F-88205C328FC5}"/>
              </a:ext>
            </a:extLst>
          </p:cNvPr>
          <p:cNvSpPr>
            <a:spLocks noChangeShapeType="1"/>
          </p:cNvSpPr>
          <p:nvPr/>
        </p:nvSpPr>
        <p:spPr bwMode="auto">
          <a:xfrm flipH="1">
            <a:off x="5940425" y="2060575"/>
            <a:ext cx="647700" cy="11525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矩形 37">
            <a:extLst>
              <a:ext uri="{FF2B5EF4-FFF2-40B4-BE49-F238E27FC236}">
                <a16:creationId xmlns:a16="http://schemas.microsoft.com/office/drawing/2014/main" id="{B725B47A-90AC-479B-8F24-5CE044C4FE3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39" name="文本框 22">
            <a:extLst>
              <a:ext uri="{FF2B5EF4-FFF2-40B4-BE49-F238E27FC236}">
                <a16:creationId xmlns:a16="http://schemas.microsoft.com/office/drawing/2014/main" id="{332EFD60-539E-45F2-80FA-7B1809D419C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40" name="文本框 22">
            <a:extLst>
              <a:ext uri="{FF2B5EF4-FFF2-40B4-BE49-F238E27FC236}">
                <a16:creationId xmlns:a16="http://schemas.microsoft.com/office/drawing/2014/main" id="{F336034A-90E3-4DFF-923B-4C8D32A72CAE}"/>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547609977"/>
      </p:ext>
    </p:extLst>
  </p:cSld>
  <p:clrMapOvr>
    <a:masterClrMapping/>
  </p:clrMapOvr>
  <p:transition>
    <p:wipe/>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a:extLst>
              <a:ext uri="{FF2B5EF4-FFF2-40B4-BE49-F238E27FC236}">
                <a16:creationId xmlns:a16="http://schemas.microsoft.com/office/drawing/2014/main" id="{76C79B29-5A89-4A88-A342-AD652EC70047}"/>
              </a:ext>
            </a:extLst>
          </p:cNvPr>
          <p:cNvSpPr>
            <a:spLocks noGrp="1" noChangeArrowheads="1"/>
          </p:cNvSpPr>
          <p:nvPr>
            <p:ph type="title"/>
          </p:nvPr>
        </p:nvSpPr>
        <p:spPr/>
        <p:txBody>
          <a:bodyPr/>
          <a:lstStyle/>
          <a:p>
            <a:r>
              <a:rPr lang="zh-CN" altLang="en-US"/>
              <a:t>数据库复制（续）</a:t>
            </a:r>
          </a:p>
        </p:txBody>
      </p:sp>
      <p:sp>
        <p:nvSpPr>
          <p:cNvPr id="890883" name="Rectangle 3">
            <a:extLst>
              <a:ext uri="{FF2B5EF4-FFF2-40B4-BE49-F238E27FC236}">
                <a16:creationId xmlns:a16="http://schemas.microsoft.com/office/drawing/2014/main" id="{2FE04262-A3FF-405C-9B65-FAA3D831905F}"/>
              </a:ext>
            </a:extLst>
          </p:cNvPr>
          <p:cNvSpPr>
            <a:spLocks noGrp="1" noChangeArrowheads="1"/>
          </p:cNvSpPr>
          <p:nvPr>
            <p:ph type="body" idx="1"/>
          </p:nvPr>
        </p:nvSpPr>
        <p:spPr/>
        <p:txBody>
          <a:bodyPr/>
          <a:lstStyle/>
          <a:p>
            <a:r>
              <a:rPr lang="zh-CN" altLang="en-US"/>
              <a:t>数据库复制三种方式：</a:t>
            </a:r>
          </a:p>
          <a:p>
            <a:pPr lvl="1"/>
            <a:r>
              <a:rPr lang="zh-CN" altLang="en-US"/>
              <a:t>对等复制</a:t>
            </a:r>
          </a:p>
          <a:p>
            <a:pPr lvl="1"/>
            <a:r>
              <a:rPr lang="zh-CN" altLang="en-US"/>
              <a:t>主</a:t>
            </a:r>
            <a:r>
              <a:rPr lang="en-US" altLang="zh-CN"/>
              <a:t>/</a:t>
            </a:r>
            <a:r>
              <a:rPr lang="zh-CN" altLang="en-US"/>
              <a:t>从复制</a:t>
            </a:r>
          </a:p>
          <a:p>
            <a:pPr lvl="1"/>
            <a:r>
              <a:rPr lang="zh-CN" altLang="en-US"/>
              <a:t>级联复制</a:t>
            </a:r>
          </a:p>
          <a:p>
            <a:r>
              <a:rPr lang="zh-CN" altLang="en-US"/>
              <a:t>不同的复制方式提供了不同程度的数据一致性</a:t>
            </a:r>
          </a:p>
        </p:txBody>
      </p:sp>
      <p:sp>
        <p:nvSpPr>
          <p:cNvPr id="4" name="矩形 3">
            <a:extLst>
              <a:ext uri="{FF2B5EF4-FFF2-40B4-BE49-F238E27FC236}">
                <a16:creationId xmlns:a16="http://schemas.microsoft.com/office/drawing/2014/main" id="{9701F44C-942A-41EB-BEA7-98C30B78C86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AA83F79-60CC-461C-87C5-5FD51B98CE3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59A3C19E-386C-4B94-B398-DE3B238122DE}"/>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1982398985"/>
      </p:ext>
    </p:extLst>
  </p:cSld>
  <p:clrMapOvr>
    <a:masterClrMapping/>
  </p:clrMapOvr>
  <p:transition>
    <p:wipe/>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A2B6C36C-004A-4384-9EC6-1F75B8750383}"/>
              </a:ext>
            </a:extLst>
          </p:cNvPr>
          <p:cNvSpPr>
            <a:spLocks noGrp="1" noChangeArrowheads="1"/>
          </p:cNvSpPr>
          <p:nvPr>
            <p:ph type="title"/>
          </p:nvPr>
        </p:nvSpPr>
        <p:spPr/>
        <p:txBody>
          <a:bodyPr/>
          <a:lstStyle/>
          <a:p>
            <a:r>
              <a:rPr lang="en-US" altLang="zh-CN"/>
              <a:t>1</a:t>
            </a:r>
            <a:r>
              <a:rPr lang="zh-CN" altLang="en-US"/>
              <a:t>、对等复制</a:t>
            </a:r>
          </a:p>
        </p:txBody>
      </p:sp>
      <p:sp>
        <p:nvSpPr>
          <p:cNvPr id="891907" name="Rectangle 3">
            <a:extLst>
              <a:ext uri="{FF2B5EF4-FFF2-40B4-BE49-F238E27FC236}">
                <a16:creationId xmlns:a16="http://schemas.microsoft.com/office/drawing/2014/main" id="{B09157EE-DD31-4C91-A1E0-1B6918A92405}"/>
              </a:ext>
            </a:extLst>
          </p:cNvPr>
          <p:cNvSpPr>
            <a:spLocks noGrp="1" noChangeArrowheads="1"/>
          </p:cNvSpPr>
          <p:nvPr>
            <p:ph type="body" idx="1"/>
          </p:nvPr>
        </p:nvSpPr>
        <p:spPr/>
        <p:txBody>
          <a:bodyPr/>
          <a:lstStyle/>
          <a:p>
            <a:r>
              <a:rPr lang="zh-CN" altLang="en-US"/>
              <a:t>对等复制是最理想的复制方式</a:t>
            </a:r>
          </a:p>
          <a:p>
            <a:pPr lvl="1"/>
            <a:r>
              <a:rPr lang="zh-CN" altLang="en-US"/>
              <a:t>哥哥场地的数据库地位是平等的，可以互相复制数据</a:t>
            </a:r>
          </a:p>
          <a:p>
            <a:pPr lvl="1"/>
            <a:r>
              <a:rPr lang="zh-CN" altLang="en-US"/>
              <a:t>用户可以在任何场地读取和更新公共数据集，在某一场地更新公共数据集时，</a:t>
            </a:r>
            <a:r>
              <a:rPr lang="en-US" altLang="zh-CN"/>
              <a:t>DBMS</a:t>
            </a:r>
            <a:r>
              <a:rPr lang="zh-CN" altLang="en-US"/>
              <a:t>会立即将数据传送到所有其它副本</a:t>
            </a:r>
          </a:p>
        </p:txBody>
      </p:sp>
      <p:sp>
        <p:nvSpPr>
          <p:cNvPr id="4" name="矩形 3">
            <a:extLst>
              <a:ext uri="{FF2B5EF4-FFF2-40B4-BE49-F238E27FC236}">
                <a16:creationId xmlns:a16="http://schemas.microsoft.com/office/drawing/2014/main" id="{15D60C21-7413-4FFD-8449-79B572E7FB9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43636C8-EE7D-40CD-854F-AEE17A7767C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1DF15B9B-B7F0-48D4-9DAB-9AB295EFEEAA}"/>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108842088"/>
      </p:ext>
    </p:extLst>
  </p:cSld>
  <p:clrMapOvr>
    <a:masterClrMapping/>
  </p:clrMapOvr>
  <p:transition>
    <p:wipe/>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39AE447C-2A96-456E-9AD4-CA6376996E82}"/>
              </a:ext>
            </a:extLst>
          </p:cNvPr>
          <p:cNvSpPr>
            <a:spLocks noGrp="1" noChangeArrowheads="1"/>
          </p:cNvSpPr>
          <p:nvPr>
            <p:ph type="title"/>
          </p:nvPr>
        </p:nvSpPr>
        <p:spPr/>
        <p:txBody>
          <a:bodyPr/>
          <a:lstStyle/>
          <a:p>
            <a:r>
              <a:rPr lang="zh-CN" altLang="en-US"/>
              <a:t>对等复制（续）</a:t>
            </a:r>
          </a:p>
        </p:txBody>
      </p:sp>
      <p:sp>
        <p:nvSpPr>
          <p:cNvPr id="892931" name="Rectangle 3">
            <a:extLst>
              <a:ext uri="{FF2B5EF4-FFF2-40B4-BE49-F238E27FC236}">
                <a16:creationId xmlns:a16="http://schemas.microsoft.com/office/drawing/2014/main" id="{16495D30-CA4C-43FE-8FAD-DD6D243D621B}"/>
              </a:ext>
            </a:extLst>
          </p:cNvPr>
          <p:cNvSpPr>
            <a:spLocks noChangeArrowheads="1"/>
          </p:cNvSpPr>
          <p:nvPr/>
        </p:nvSpPr>
        <p:spPr bwMode="auto">
          <a:xfrm>
            <a:off x="1331913" y="1844675"/>
            <a:ext cx="7191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t>应用</a:t>
            </a:r>
          </a:p>
        </p:txBody>
      </p:sp>
      <p:sp>
        <p:nvSpPr>
          <p:cNvPr id="892932" name="Line 4">
            <a:extLst>
              <a:ext uri="{FF2B5EF4-FFF2-40B4-BE49-F238E27FC236}">
                <a16:creationId xmlns:a16="http://schemas.microsoft.com/office/drawing/2014/main" id="{61EAB320-519D-48EE-8678-D99DC0C8846F}"/>
              </a:ext>
            </a:extLst>
          </p:cNvPr>
          <p:cNvSpPr>
            <a:spLocks noChangeShapeType="1"/>
          </p:cNvSpPr>
          <p:nvPr/>
        </p:nvSpPr>
        <p:spPr bwMode="auto">
          <a:xfrm>
            <a:off x="2051050" y="2060575"/>
            <a:ext cx="2233613"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2933" name="AutoShape 5">
            <a:extLst>
              <a:ext uri="{FF2B5EF4-FFF2-40B4-BE49-F238E27FC236}">
                <a16:creationId xmlns:a16="http://schemas.microsoft.com/office/drawing/2014/main" id="{97334A2E-0921-425E-A4C5-7D94AE65B897}"/>
              </a:ext>
            </a:extLst>
          </p:cNvPr>
          <p:cNvSpPr>
            <a:spLocks noChangeArrowheads="1"/>
          </p:cNvSpPr>
          <p:nvPr/>
        </p:nvSpPr>
        <p:spPr bwMode="auto">
          <a:xfrm>
            <a:off x="4427538" y="1700213"/>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2934" name="AutoShape 6">
            <a:extLst>
              <a:ext uri="{FF2B5EF4-FFF2-40B4-BE49-F238E27FC236}">
                <a16:creationId xmlns:a16="http://schemas.microsoft.com/office/drawing/2014/main" id="{8087D343-A284-41AF-9049-181DA70563E7}"/>
              </a:ext>
            </a:extLst>
          </p:cNvPr>
          <p:cNvSpPr>
            <a:spLocks noChangeArrowheads="1"/>
          </p:cNvSpPr>
          <p:nvPr/>
        </p:nvSpPr>
        <p:spPr bwMode="auto">
          <a:xfrm>
            <a:off x="2771775" y="3068638"/>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2935" name="AutoShape 7">
            <a:extLst>
              <a:ext uri="{FF2B5EF4-FFF2-40B4-BE49-F238E27FC236}">
                <a16:creationId xmlns:a16="http://schemas.microsoft.com/office/drawing/2014/main" id="{1DB5A275-C46D-45BE-A82E-47B1AD4DCA50}"/>
              </a:ext>
            </a:extLst>
          </p:cNvPr>
          <p:cNvSpPr>
            <a:spLocks noChangeArrowheads="1"/>
          </p:cNvSpPr>
          <p:nvPr/>
        </p:nvSpPr>
        <p:spPr bwMode="auto">
          <a:xfrm>
            <a:off x="6227763" y="3068638"/>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2936" name="AutoShape 8">
            <a:extLst>
              <a:ext uri="{FF2B5EF4-FFF2-40B4-BE49-F238E27FC236}">
                <a16:creationId xmlns:a16="http://schemas.microsoft.com/office/drawing/2014/main" id="{AC156973-CF4C-4D0C-9925-E6F25019A82B}"/>
              </a:ext>
            </a:extLst>
          </p:cNvPr>
          <p:cNvSpPr>
            <a:spLocks noChangeArrowheads="1"/>
          </p:cNvSpPr>
          <p:nvPr/>
        </p:nvSpPr>
        <p:spPr bwMode="auto">
          <a:xfrm>
            <a:off x="4500563" y="4292600"/>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2937" name="Rectangle 9">
            <a:extLst>
              <a:ext uri="{FF2B5EF4-FFF2-40B4-BE49-F238E27FC236}">
                <a16:creationId xmlns:a16="http://schemas.microsoft.com/office/drawing/2014/main" id="{BAEC6743-3736-4D0E-BF07-5EE0612DC56D}"/>
              </a:ext>
            </a:extLst>
          </p:cNvPr>
          <p:cNvSpPr>
            <a:spLocks noChangeArrowheads="1"/>
          </p:cNvSpPr>
          <p:nvPr/>
        </p:nvSpPr>
        <p:spPr bwMode="auto">
          <a:xfrm>
            <a:off x="1331913" y="3213100"/>
            <a:ext cx="71913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t>应用</a:t>
            </a:r>
          </a:p>
        </p:txBody>
      </p:sp>
      <p:sp>
        <p:nvSpPr>
          <p:cNvPr id="892938" name="Line 10">
            <a:extLst>
              <a:ext uri="{FF2B5EF4-FFF2-40B4-BE49-F238E27FC236}">
                <a16:creationId xmlns:a16="http://schemas.microsoft.com/office/drawing/2014/main" id="{BBA0CBB9-10D5-408B-B965-36A38F5875C6}"/>
              </a:ext>
            </a:extLst>
          </p:cNvPr>
          <p:cNvSpPr>
            <a:spLocks noChangeShapeType="1"/>
          </p:cNvSpPr>
          <p:nvPr/>
        </p:nvSpPr>
        <p:spPr bwMode="auto">
          <a:xfrm>
            <a:off x="2051050" y="3429000"/>
            <a:ext cx="7207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2939" name="Rectangle 11">
            <a:extLst>
              <a:ext uri="{FF2B5EF4-FFF2-40B4-BE49-F238E27FC236}">
                <a16:creationId xmlns:a16="http://schemas.microsoft.com/office/drawing/2014/main" id="{D19B974E-C827-42B3-8687-978264AECEBB}"/>
              </a:ext>
            </a:extLst>
          </p:cNvPr>
          <p:cNvSpPr>
            <a:spLocks noChangeArrowheads="1"/>
          </p:cNvSpPr>
          <p:nvPr/>
        </p:nvSpPr>
        <p:spPr bwMode="auto">
          <a:xfrm>
            <a:off x="2627313" y="1700213"/>
            <a:ext cx="10080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事务</a:t>
            </a:r>
          </a:p>
        </p:txBody>
      </p:sp>
      <p:sp>
        <p:nvSpPr>
          <p:cNvPr id="892940" name="Rectangle 12">
            <a:extLst>
              <a:ext uri="{FF2B5EF4-FFF2-40B4-BE49-F238E27FC236}">
                <a16:creationId xmlns:a16="http://schemas.microsoft.com/office/drawing/2014/main" id="{58E42047-C37E-4C0B-8B14-FFC724F47102}"/>
              </a:ext>
            </a:extLst>
          </p:cNvPr>
          <p:cNvSpPr>
            <a:spLocks noChangeArrowheads="1"/>
          </p:cNvSpPr>
          <p:nvPr/>
        </p:nvSpPr>
        <p:spPr bwMode="auto">
          <a:xfrm>
            <a:off x="1979613" y="3068638"/>
            <a:ext cx="10080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事务</a:t>
            </a:r>
          </a:p>
        </p:txBody>
      </p:sp>
      <p:sp>
        <p:nvSpPr>
          <p:cNvPr id="892941" name="Line 13">
            <a:extLst>
              <a:ext uri="{FF2B5EF4-FFF2-40B4-BE49-F238E27FC236}">
                <a16:creationId xmlns:a16="http://schemas.microsoft.com/office/drawing/2014/main" id="{BD5FB259-5DF8-4668-B0D1-D4A7BC3F8B89}"/>
              </a:ext>
            </a:extLst>
          </p:cNvPr>
          <p:cNvSpPr>
            <a:spLocks noChangeShapeType="1"/>
          </p:cNvSpPr>
          <p:nvPr/>
        </p:nvSpPr>
        <p:spPr bwMode="auto">
          <a:xfrm flipH="1">
            <a:off x="3348038" y="2133600"/>
            <a:ext cx="1008062" cy="935038"/>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2942" name="Line 14">
            <a:extLst>
              <a:ext uri="{FF2B5EF4-FFF2-40B4-BE49-F238E27FC236}">
                <a16:creationId xmlns:a16="http://schemas.microsoft.com/office/drawing/2014/main" id="{D8034B34-5235-4569-88DB-4FA4E4C0172D}"/>
              </a:ext>
            </a:extLst>
          </p:cNvPr>
          <p:cNvSpPr>
            <a:spLocks noChangeShapeType="1"/>
          </p:cNvSpPr>
          <p:nvPr/>
        </p:nvSpPr>
        <p:spPr bwMode="auto">
          <a:xfrm>
            <a:off x="3924300" y="3429000"/>
            <a:ext cx="2303463"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2943" name="Line 15">
            <a:extLst>
              <a:ext uri="{FF2B5EF4-FFF2-40B4-BE49-F238E27FC236}">
                <a16:creationId xmlns:a16="http://schemas.microsoft.com/office/drawing/2014/main" id="{BE989BFF-D3CD-4E77-A7FF-1416647C4656}"/>
              </a:ext>
            </a:extLst>
          </p:cNvPr>
          <p:cNvSpPr>
            <a:spLocks noChangeShapeType="1"/>
          </p:cNvSpPr>
          <p:nvPr/>
        </p:nvSpPr>
        <p:spPr bwMode="auto">
          <a:xfrm>
            <a:off x="5003800" y="2349500"/>
            <a:ext cx="0" cy="194310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2944" name="Line 16">
            <a:extLst>
              <a:ext uri="{FF2B5EF4-FFF2-40B4-BE49-F238E27FC236}">
                <a16:creationId xmlns:a16="http://schemas.microsoft.com/office/drawing/2014/main" id="{1F2BC8FC-6325-4271-AFDA-7470D13AB9AC}"/>
              </a:ext>
            </a:extLst>
          </p:cNvPr>
          <p:cNvSpPr>
            <a:spLocks noChangeShapeType="1"/>
          </p:cNvSpPr>
          <p:nvPr/>
        </p:nvSpPr>
        <p:spPr bwMode="auto">
          <a:xfrm>
            <a:off x="5580063" y="1989138"/>
            <a:ext cx="1152525" cy="107950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2945" name="Line 17">
            <a:extLst>
              <a:ext uri="{FF2B5EF4-FFF2-40B4-BE49-F238E27FC236}">
                <a16:creationId xmlns:a16="http://schemas.microsoft.com/office/drawing/2014/main" id="{DB5F1929-8A8E-4662-B544-739799665DF0}"/>
              </a:ext>
            </a:extLst>
          </p:cNvPr>
          <p:cNvSpPr>
            <a:spLocks noChangeShapeType="1"/>
          </p:cNvSpPr>
          <p:nvPr/>
        </p:nvSpPr>
        <p:spPr bwMode="auto">
          <a:xfrm>
            <a:off x="3276600" y="3716338"/>
            <a:ext cx="1223963" cy="936625"/>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2946" name="Line 18">
            <a:extLst>
              <a:ext uri="{FF2B5EF4-FFF2-40B4-BE49-F238E27FC236}">
                <a16:creationId xmlns:a16="http://schemas.microsoft.com/office/drawing/2014/main" id="{BE7A20C7-4B55-40DA-A1E3-6F9755143CCE}"/>
              </a:ext>
            </a:extLst>
          </p:cNvPr>
          <p:cNvSpPr>
            <a:spLocks noChangeShapeType="1"/>
          </p:cNvSpPr>
          <p:nvPr/>
        </p:nvSpPr>
        <p:spPr bwMode="auto">
          <a:xfrm flipH="1">
            <a:off x="5651500" y="3716338"/>
            <a:ext cx="1225550" cy="936625"/>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矩形 18">
            <a:extLst>
              <a:ext uri="{FF2B5EF4-FFF2-40B4-BE49-F238E27FC236}">
                <a16:creationId xmlns:a16="http://schemas.microsoft.com/office/drawing/2014/main" id="{3ED630F5-58EC-44ED-ABD7-F05A9215AF6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0" name="文本框 22">
            <a:extLst>
              <a:ext uri="{FF2B5EF4-FFF2-40B4-BE49-F238E27FC236}">
                <a16:creationId xmlns:a16="http://schemas.microsoft.com/office/drawing/2014/main" id="{5BF32E97-27A9-4D2A-87DE-667F4E43F8B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21" name="文本框 22">
            <a:extLst>
              <a:ext uri="{FF2B5EF4-FFF2-40B4-BE49-F238E27FC236}">
                <a16:creationId xmlns:a16="http://schemas.microsoft.com/office/drawing/2014/main" id="{60666BF3-3312-4267-94E2-008674A2A94A}"/>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1656208881"/>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9A283310-87DD-4855-8838-D5C7ED929706}"/>
              </a:ext>
            </a:extLst>
          </p:cNvPr>
          <p:cNvSpPr>
            <a:spLocks noGrp="1" noChangeArrowheads="1"/>
          </p:cNvSpPr>
          <p:nvPr>
            <p:ph type="title"/>
          </p:nvPr>
        </p:nvSpPr>
        <p:spPr/>
        <p:txBody>
          <a:bodyPr/>
          <a:lstStyle/>
          <a:p>
            <a:r>
              <a:rPr lang="zh-CN" altLang="en-US"/>
              <a:t>定义视图（续）</a:t>
            </a:r>
          </a:p>
        </p:txBody>
      </p:sp>
      <p:sp>
        <p:nvSpPr>
          <p:cNvPr id="516099" name="Rectangle 3">
            <a:extLst>
              <a:ext uri="{FF2B5EF4-FFF2-40B4-BE49-F238E27FC236}">
                <a16:creationId xmlns:a16="http://schemas.microsoft.com/office/drawing/2014/main" id="{346984B0-9471-4D28-A9D3-FC62B63CA35F}"/>
              </a:ext>
            </a:extLst>
          </p:cNvPr>
          <p:cNvSpPr>
            <a:spLocks noGrp="1" noChangeArrowheads="1"/>
          </p:cNvSpPr>
          <p:nvPr>
            <p:ph type="body" idx="1"/>
          </p:nvPr>
        </p:nvSpPr>
        <p:spPr/>
        <p:txBody>
          <a:bodyPr/>
          <a:lstStyle/>
          <a:p>
            <a:pPr lvl="2">
              <a:lnSpc>
                <a:spcPct val="200000"/>
              </a:lnSpc>
              <a:buFontTx/>
              <a:buNone/>
            </a:pPr>
            <a:r>
              <a:rPr lang="zh-CN" altLang="en-US" sz="2800"/>
              <a:t>在视图上进一步定义存取权限</a:t>
            </a:r>
          </a:p>
          <a:p>
            <a:pPr lvl="2">
              <a:lnSpc>
                <a:spcPct val="120000"/>
              </a:lnSpc>
              <a:buFontTx/>
              <a:buNone/>
            </a:pPr>
            <a:r>
              <a:rPr lang="zh-CN" altLang="en-US" sz="2800"/>
              <a:t>     </a:t>
            </a:r>
            <a:r>
              <a:rPr lang="en-US" altLang="zh-CN" sz="2800"/>
              <a:t>GRANT  SELECT</a:t>
            </a:r>
          </a:p>
          <a:p>
            <a:pPr lvl="2">
              <a:lnSpc>
                <a:spcPct val="120000"/>
              </a:lnSpc>
              <a:buFontTx/>
              <a:buNone/>
            </a:pPr>
            <a:r>
              <a:rPr lang="en-US" altLang="zh-CN" sz="2800"/>
              <a:t>     ON  CS_Student  </a:t>
            </a:r>
          </a:p>
          <a:p>
            <a:pPr lvl="2">
              <a:lnSpc>
                <a:spcPct val="120000"/>
              </a:lnSpc>
              <a:buFontTx/>
              <a:buNone/>
            </a:pPr>
            <a:r>
              <a:rPr lang="en-US" altLang="zh-CN" sz="2800"/>
              <a:t>     TO </a:t>
            </a:r>
            <a:r>
              <a:rPr lang="zh-CN" altLang="en-US" sz="2800"/>
              <a:t>王平 ；</a:t>
            </a:r>
          </a:p>
        </p:txBody>
      </p:sp>
      <p:sp>
        <p:nvSpPr>
          <p:cNvPr id="4" name="矩形 3">
            <a:extLst>
              <a:ext uri="{FF2B5EF4-FFF2-40B4-BE49-F238E27FC236}">
                <a16:creationId xmlns:a16="http://schemas.microsoft.com/office/drawing/2014/main" id="{2275EEEF-A988-496A-8866-53B96D4E0EE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1F07374-2DCB-45AE-A1E7-B86ACAB1FC7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53293A8D-3C57-4149-9A5E-791311E53B8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117632964"/>
      </p:ext>
    </p:extLst>
  </p:cSld>
  <p:clrMapOvr>
    <a:masterClrMapping/>
  </p:clrMapOvr>
  <p:transition>
    <p:wipe/>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a:extLst>
              <a:ext uri="{FF2B5EF4-FFF2-40B4-BE49-F238E27FC236}">
                <a16:creationId xmlns:a16="http://schemas.microsoft.com/office/drawing/2014/main" id="{210EB510-F585-4E4D-BB1A-30587A74F246}"/>
              </a:ext>
            </a:extLst>
          </p:cNvPr>
          <p:cNvSpPr>
            <a:spLocks noGrp="1" noChangeArrowheads="1"/>
          </p:cNvSpPr>
          <p:nvPr>
            <p:ph type="title"/>
          </p:nvPr>
        </p:nvSpPr>
        <p:spPr/>
        <p:txBody>
          <a:bodyPr/>
          <a:lstStyle/>
          <a:p>
            <a:r>
              <a:rPr lang="en-US" altLang="zh-CN"/>
              <a:t>2</a:t>
            </a:r>
            <a:r>
              <a:rPr lang="zh-CN" altLang="en-US"/>
              <a:t>、主</a:t>
            </a:r>
            <a:r>
              <a:rPr lang="en-US" altLang="zh-CN"/>
              <a:t>/</a:t>
            </a:r>
            <a:r>
              <a:rPr lang="zh-CN" altLang="en-US"/>
              <a:t>从复制</a:t>
            </a:r>
          </a:p>
        </p:txBody>
      </p:sp>
      <p:sp>
        <p:nvSpPr>
          <p:cNvPr id="893955" name="Rectangle 3">
            <a:extLst>
              <a:ext uri="{FF2B5EF4-FFF2-40B4-BE49-F238E27FC236}">
                <a16:creationId xmlns:a16="http://schemas.microsoft.com/office/drawing/2014/main" id="{1E850EAC-51D2-4357-BEB1-9A05FBE585D7}"/>
              </a:ext>
            </a:extLst>
          </p:cNvPr>
          <p:cNvSpPr>
            <a:spLocks noGrp="1" noChangeArrowheads="1"/>
          </p:cNvSpPr>
          <p:nvPr>
            <p:ph type="body" idx="1"/>
          </p:nvPr>
        </p:nvSpPr>
        <p:spPr/>
        <p:txBody>
          <a:bodyPr/>
          <a:lstStyle/>
          <a:p>
            <a:pPr>
              <a:lnSpc>
                <a:spcPct val="90000"/>
              </a:lnSpc>
            </a:pPr>
            <a:r>
              <a:rPr lang="zh-CN" altLang="en-US"/>
              <a:t>数据只能从主数据库中复制到从数据库中</a:t>
            </a:r>
          </a:p>
          <a:p>
            <a:pPr>
              <a:lnSpc>
                <a:spcPct val="90000"/>
              </a:lnSpc>
            </a:pPr>
            <a:r>
              <a:rPr lang="zh-CN" altLang="en-US"/>
              <a:t>更新数据只能在主场地上进行，从场地供用户读数据</a:t>
            </a:r>
          </a:p>
          <a:p>
            <a:pPr>
              <a:lnSpc>
                <a:spcPct val="90000"/>
              </a:lnSpc>
            </a:pPr>
            <a:r>
              <a:rPr lang="zh-CN" altLang="en-US"/>
              <a:t>当主场地出现故障时，更新数据的应用可以转到其中一个复制场地上去</a:t>
            </a:r>
          </a:p>
          <a:p>
            <a:pPr>
              <a:lnSpc>
                <a:spcPct val="90000"/>
              </a:lnSpc>
            </a:pPr>
            <a:r>
              <a:rPr lang="zh-CN" altLang="en-US"/>
              <a:t>实现起来比较简单，易于维护数据一致性</a:t>
            </a:r>
          </a:p>
        </p:txBody>
      </p:sp>
      <p:sp>
        <p:nvSpPr>
          <p:cNvPr id="4" name="矩形 3">
            <a:extLst>
              <a:ext uri="{FF2B5EF4-FFF2-40B4-BE49-F238E27FC236}">
                <a16:creationId xmlns:a16="http://schemas.microsoft.com/office/drawing/2014/main" id="{D3A80B70-DCDE-4518-8A5B-B313695FDB2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1273251-AD93-403D-8865-5DED23C3590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C23B7607-9F0F-41FB-9C28-E7276368D5FC}"/>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069225095"/>
      </p:ext>
    </p:extLst>
  </p:cSld>
  <p:clrMapOvr>
    <a:masterClrMapping/>
  </p:clrMapOvr>
  <p:transition>
    <p:wipe/>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a:extLst>
              <a:ext uri="{FF2B5EF4-FFF2-40B4-BE49-F238E27FC236}">
                <a16:creationId xmlns:a16="http://schemas.microsoft.com/office/drawing/2014/main" id="{E5F4AC63-0613-4EAA-BDF1-71E4D63B22F5}"/>
              </a:ext>
            </a:extLst>
          </p:cNvPr>
          <p:cNvSpPr>
            <a:spLocks noGrp="1" noChangeArrowheads="1"/>
          </p:cNvSpPr>
          <p:nvPr>
            <p:ph type="title"/>
          </p:nvPr>
        </p:nvSpPr>
        <p:spPr/>
        <p:txBody>
          <a:bodyPr/>
          <a:lstStyle/>
          <a:p>
            <a:r>
              <a:rPr lang="zh-CN" altLang="en-US"/>
              <a:t>主</a:t>
            </a:r>
            <a:r>
              <a:rPr lang="en-US" altLang="zh-CN"/>
              <a:t>/</a:t>
            </a:r>
            <a:r>
              <a:rPr lang="zh-CN" altLang="en-US"/>
              <a:t>从数据库（续）</a:t>
            </a:r>
          </a:p>
        </p:txBody>
      </p:sp>
      <p:sp>
        <p:nvSpPr>
          <p:cNvPr id="894979" name="AutoShape 3">
            <a:extLst>
              <a:ext uri="{FF2B5EF4-FFF2-40B4-BE49-F238E27FC236}">
                <a16:creationId xmlns:a16="http://schemas.microsoft.com/office/drawing/2014/main" id="{6B3B067D-9A93-4A41-BC3E-722BD8030850}"/>
              </a:ext>
            </a:extLst>
          </p:cNvPr>
          <p:cNvSpPr>
            <a:spLocks noChangeArrowheads="1"/>
          </p:cNvSpPr>
          <p:nvPr/>
        </p:nvSpPr>
        <p:spPr bwMode="auto">
          <a:xfrm>
            <a:off x="4498975" y="2347913"/>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4980" name="AutoShape 4">
            <a:extLst>
              <a:ext uri="{FF2B5EF4-FFF2-40B4-BE49-F238E27FC236}">
                <a16:creationId xmlns:a16="http://schemas.microsoft.com/office/drawing/2014/main" id="{5671C7EE-516E-49EE-A401-54BF9D33B021}"/>
              </a:ext>
            </a:extLst>
          </p:cNvPr>
          <p:cNvSpPr>
            <a:spLocks noChangeArrowheads="1"/>
          </p:cNvSpPr>
          <p:nvPr/>
        </p:nvSpPr>
        <p:spPr bwMode="auto">
          <a:xfrm>
            <a:off x="2843213" y="3716338"/>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4981" name="AutoShape 5">
            <a:extLst>
              <a:ext uri="{FF2B5EF4-FFF2-40B4-BE49-F238E27FC236}">
                <a16:creationId xmlns:a16="http://schemas.microsoft.com/office/drawing/2014/main" id="{1A3557E1-F36D-4D6E-ABB1-F747D67860E2}"/>
              </a:ext>
            </a:extLst>
          </p:cNvPr>
          <p:cNvSpPr>
            <a:spLocks noChangeArrowheads="1"/>
          </p:cNvSpPr>
          <p:nvPr/>
        </p:nvSpPr>
        <p:spPr bwMode="auto">
          <a:xfrm>
            <a:off x="6299200" y="3716338"/>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4982" name="AutoShape 6">
            <a:extLst>
              <a:ext uri="{FF2B5EF4-FFF2-40B4-BE49-F238E27FC236}">
                <a16:creationId xmlns:a16="http://schemas.microsoft.com/office/drawing/2014/main" id="{5908198D-BBE0-4015-8EE6-93B00567190E}"/>
              </a:ext>
            </a:extLst>
          </p:cNvPr>
          <p:cNvSpPr>
            <a:spLocks noChangeArrowheads="1"/>
          </p:cNvSpPr>
          <p:nvPr/>
        </p:nvSpPr>
        <p:spPr bwMode="auto">
          <a:xfrm>
            <a:off x="4572000" y="4940300"/>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4983" name="Rectangle 7">
            <a:extLst>
              <a:ext uri="{FF2B5EF4-FFF2-40B4-BE49-F238E27FC236}">
                <a16:creationId xmlns:a16="http://schemas.microsoft.com/office/drawing/2014/main" id="{F18EA145-D8F0-414F-B85D-4878487800FC}"/>
              </a:ext>
            </a:extLst>
          </p:cNvPr>
          <p:cNvSpPr>
            <a:spLocks noChangeArrowheads="1"/>
          </p:cNvSpPr>
          <p:nvPr/>
        </p:nvSpPr>
        <p:spPr bwMode="auto">
          <a:xfrm>
            <a:off x="1403350" y="3860800"/>
            <a:ext cx="719138"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t>应用</a:t>
            </a:r>
          </a:p>
        </p:txBody>
      </p:sp>
      <p:sp>
        <p:nvSpPr>
          <p:cNvPr id="894984" name="Line 8">
            <a:extLst>
              <a:ext uri="{FF2B5EF4-FFF2-40B4-BE49-F238E27FC236}">
                <a16:creationId xmlns:a16="http://schemas.microsoft.com/office/drawing/2014/main" id="{A7D7CC79-AC40-46C8-970D-0EA7803B784E}"/>
              </a:ext>
            </a:extLst>
          </p:cNvPr>
          <p:cNvSpPr>
            <a:spLocks noChangeShapeType="1"/>
          </p:cNvSpPr>
          <p:nvPr/>
        </p:nvSpPr>
        <p:spPr bwMode="auto">
          <a:xfrm>
            <a:off x="2122488" y="4076700"/>
            <a:ext cx="7207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4985" name="Rectangle 9">
            <a:extLst>
              <a:ext uri="{FF2B5EF4-FFF2-40B4-BE49-F238E27FC236}">
                <a16:creationId xmlns:a16="http://schemas.microsoft.com/office/drawing/2014/main" id="{C90972F3-78C5-4C3A-980B-7665DF8395B4}"/>
              </a:ext>
            </a:extLst>
          </p:cNvPr>
          <p:cNvSpPr>
            <a:spLocks noChangeArrowheads="1"/>
          </p:cNvSpPr>
          <p:nvPr/>
        </p:nvSpPr>
        <p:spPr bwMode="auto">
          <a:xfrm>
            <a:off x="2051050" y="3716338"/>
            <a:ext cx="10080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事务</a:t>
            </a:r>
          </a:p>
        </p:txBody>
      </p:sp>
      <p:sp>
        <p:nvSpPr>
          <p:cNvPr id="894986" name="Line 10">
            <a:extLst>
              <a:ext uri="{FF2B5EF4-FFF2-40B4-BE49-F238E27FC236}">
                <a16:creationId xmlns:a16="http://schemas.microsoft.com/office/drawing/2014/main" id="{C00A13D4-59DC-4B7D-A42C-EEA908F64334}"/>
              </a:ext>
            </a:extLst>
          </p:cNvPr>
          <p:cNvSpPr>
            <a:spLocks noChangeShapeType="1"/>
          </p:cNvSpPr>
          <p:nvPr/>
        </p:nvSpPr>
        <p:spPr bwMode="auto">
          <a:xfrm flipH="1">
            <a:off x="3419475" y="2781300"/>
            <a:ext cx="1008063" cy="935038"/>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4987" name="Line 11">
            <a:extLst>
              <a:ext uri="{FF2B5EF4-FFF2-40B4-BE49-F238E27FC236}">
                <a16:creationId xmlns:a16="http://schemas.microsoft.com/office/drawing/2014/main" id="{73EFA27D-7C80-457E-8885-5FAED45BEF6B}"/>
              </a:ext>
            </a:extLst>
          </p:cNvPr>
          <p:cNvSpPr>
            <a:spLocks noChangeShapeType="1"/>
          </p:cNvSpPr>
          <p:nvPr/>
        </p:nvSpPr>
        <p:spPr bwMode="auto">
          <a:xfrm>
            <a:off x="3995738" y="4076700"/>
            <a:ext cx="23034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4988" name="Line 12">
            <a:extLst>
              <a:ext uri="{FF2B5EF4-FFF2-40B4-BE49-F238E27FC236}">
                <a16:creationId xmlns:a16="http://schemas.microsoft.com/office/drawing/2014/main" id="{1B4854C6-FB51-411D-9B99-7BC6F99D782C}"/>
              </a:ext>
            </a:extLst>
          </p:cNvPr>
          <p:cNvSpPr>
            <a:spLocks noChangeShapeType="1"/>
          </p:cNvSpPr>
          <p:nvPr/>
        </p:nvSpPr>
        <p:spPr bwMode="auto">
          <a:xfrm>
            <a:off x="3348038" y="4364038"/>
            <a:ext cx="1223962" cy="9366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矩形 12">
            <a:extLst>
              <a:ext uri="{FF2B5EF4-FFF2-40B4-BE49-F238E27FC236}">
                <a16:creationId xmlns:a16="http://schemas.microsoft.com/office/drawing/2014/main" id="{52CF87FB-2476-422D-BBDA-8E89C981E82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4" name="文本框 22">
            <a:extLst>
              <a:ext uri="{FF2B5EF4-FFF2-40B4-BE49-F238E27FC236}">
                <a16:creationId xmlns:a16="http://schemas.microsoft.com/office/drawing/2014/main" id="{1BA3A5F9-7F38-44B1-812A-F9571AD571D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15" name="文本框 22">
            <a:extLst>
              <a:ext uri="{FF2B5EF4-FFF2-40B4-BE49-F238E27FC236}">
                <a16:creationId xmlns:a16="http://schemas.microsoft.com/office/drawing/2014/main" id="{673929C3-B854-432C-90A5-71E1A076D665}"/>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041091889"/>
      </p:ext>
    </p:extLst>
  </p:cSld>
  <p:clrMapOvr>
    <a:masterClrMapping/>
  </p:clrMapOvr>
  <p:transition>
    <p:wipe/>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3409DDEE-4C6A-4C60-83A6-4126B72AEC73}"/>
              </a:ext>
            </a:extLst>
          </p:cNvPr>
          <p:cNvSpPr>
            <a:spLocks noGrp="1" noChangeArrowheads="1"/>
          </p:cNvSpPr>
          <p:nvPr>
            <p:ph type="title"/>
          </p:nvPr>
        </p:nvSpPr>
        <p:spPr/>
        <p:txBody>
          <a:bodyPr/>
          <a:lstStyle/>
          <a:p>
            <a:r>
              <a:rPr lang="en-US" altLang="zh-CN"/>
              <a:t>3</a:t>
            </a:r>
            <a:r>
              <a:rPr lang="zh-CN" altLang="en-US"/>
              <a:t>、级联复制</a:t>
            </a:r>
          </a:p>
        </p:txBody>
      </p:sp>
      <p:sp>
        <p:nvSpPr>
          <p:cNvPr id="896003" name="Rectangle 3">
            <a:extLst>
              <a:ext uri="{FF2B5EF4-FFF2-40B4-BE49-F238E27FC236}">
                <a16:creationId xmlns:a16="http://schemas.microsoft.com/office/drawing/2014/main" id="{749D7EDB-3664-452C-8CCD-2FDF75238158}"/>
              </a:ext>
            </a:extLst>
          </p:cNvPr>
          <p:cNvSpPr>
            <a:spLocks noGrp="1" noChangeArrowheads="1"/>
          </p:cNvSpPr>
          <p:nvPr>
            <p:ph type="body" idx="1"/>
          </p:nvPr>
        </p:nvSpPr>
        <p:spPr/>
        <p:txBody>
          <a:bodyPr/>
          <a:lstStyle/>
          <a:p>
            <a:r>
              <a:rPr lang="zh-CN" altLang="en-US"/>
              <a:t>指从主场的复制过来的数据，又从该场地再次复制到其它场地，即</a:t>
            </a:r>
            <a:r>
              <a:rPr lang="en-US" altLang="zh-CN"/>
              <a:t>A</a:t>
            </a:r>
            <a:r>
              <a:rPr lang="zh-CN" altLang="en-US"/>
              <a:t>场地把数据复制到</a:t>
            </a:r>
            <a:r>
              <a:rPr lang="en-US" altLang="zh-CN"/>
              <a:t>B</a:t>
            </a:r>
            <a:r>
              <a:rPr lang="zh-CN" altLang="en-US"/>
              <a:t>场地，</a:t>
            </a:r>
            <a:r>
              <a:rPr lang="en-US" altLang="zh-CN"/>
              <a:t>B</a:t>
            </a:r>
            <a:r>
              <a:rPr lang="zh-CN" altLang="en-US"/>
              <a:t>场地又把这些数据或其中部分数据再复制到其它场地</a:t>
            </a:r>
          </a:p>
          <a:p>
            <a:r>
              <a:rPr lang="zh-CN" altLang="en-US"/>
              <a:t>可以平衡当前各种数据需求对网络交通的压力</a:t>
            </a:r>
          </a:p>
          <a:p>
            <a:r>
              <a:rPr lang="zh-CN" altLang="en-US"/>
              <a:t>通常与前两种配置联合使用</a:t>
            </a:r>
          </a:p>
        </p:txBody>
      </p:sp>
      <p:sp>
        <p:nvSpPr>
          <p:cNvPr id="4" name="矩形 3">
            <a:extLst>
              <a:ext uri="{FF2B5EF4-FFF2-40B4-BE49-F238E27FC236}">
                <a16:creationId xmlns:a16="http://schemas.microsoft.com/office/drawing/2014/main" id="{A5851DB4-4762-4934-BBBA-9148A6BAC27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5B24793-0BA1-48D2-9597-C9F0E2CCF4F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3AFC9D0B-8012-411D-9695-120EA4B212A0}"/>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161323212"/>
      </p:ext>
    </p:extLst>
  </p:cSld>
  <p:clrMapOvr>
    <a:masterClrMapping/>
  </p:clrMapOvr>
  <p:transition>
    <p:wipe/>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27F00600-2D53-4922-B670-5FA2BE1551CF}"/>
              </a:ext>
            </a:extLst>
          </p:cNvPr>
          <p:cNvSpPr>
            <a:spLocks noGrp="1" noChangeArrowheads="1"/>
          </p:cNvSpPr>
          <p:nvPr>
            <p:ph type="title"/>
          </p:nvPr>
        </p:nvSpPr>
        <p:spPr/>
        <p:txBody>
          <a:bodyPr/>
          <a:lstStyle/>
          <a:p>
            <a:r>
              <a:rPr lang="zh-CN" altLang="en-US"/>
              <a:t>级联复制（续）</a:t>
            </a:r>
          </a:p>
        </p:txBody>
      </p:sp>
      <p:sp>
        <p:nvSpPr>
          <p:cNvPr id="897027" name="AutoShape 3">
            <a:extLst>
              <a:ext uri="{FF2B5EF4-FFF2-40B4-BE49-F238E27FC236}">
                <a16:creationId xmlns:a16="http://schemas.microsoft.com/office/drawing/2014/main" id="{CC1B5DDD-2D7F-470F-8724-579DDCB59738}"/>
              </a:ext>
            </a:extLst>
          </p:cNvPr>
          <p:cNvSpPr>
            <a:spLocks noChangeArrowheads="1"/>
          </p:cNvSpPr>
          <p:nvPr/>
        </p:nvSpPr>
        <p:spPr bwMode="auto">
          <a:xfrm>
            <a:off x="4572000" y="1628775"/>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7028" name="AutoShape 4">
            <a:extLst>
              <a:ext uri="{FF2B5EF4-FFF2-40B4-BE49-F238E27FC236}">
                <a16:creationId xmlns:a16="http://schemas.microsoft.com/office/drawing/2014/main" id="{EDB316E1-4316-43AA-BD12-ACA0E8C655C1}"/>
              </a:ext>
            </a:extLst>
          </p:cNvPr>
          <p:cNvSpPr>
            <a:spLocks noChangeArrowheads="1"/>
          </p:cNvSpPr>
          <p:nvPr/>
        </p:nvSpPr>
        <p:spPr bwMode="auto">
          <a:xfrm>
            <a:off x="2916238" y="2997200"/>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7029" name="AutoShape 5">
            <a:extLst>
              <a:ext uri="{FF2B5EF4-FFF2-40B4-BE49-F238E27FC236}">
                <a16:creationId xmlns:a16="http://schemas.microsoft.com/office/drawing/2014/main" id="{B9210167-7BB6-4C01-B247-AE3F34396C08}"/>
              </a:ext>
            </a:extLst>
          </p:cNvPr>
          <p:cNvSpPr>
            <a:spLocks noChangeArrowheads="1"/>
          </p:cNvSpPr>
          <p:nvPr/>
        </p:nvSpPr>
        <p:spPr bwMode="auto">
          <a:xfrm>
            <a:off x="6372225" y="2997200"/>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7030" name="AutoShape 6">
            <a:extLst>
              <a:ext uri="{FF2B5EF4-FFF2-40B4-BE49-F238E27FC236}">
                <a16:creationId xmlns:a16="http://schemas.microsoft.com/office/drawing/2014/main" id="{34DEA4B4-1740-4634-B63F-5BD742F80E83}"/>
              </a:ext>
            </a:extLst>
          </p:cNvPr>
          <p:cNvSpPr>
            <a:spLocks noChangeArrowheads="1"/>
          </p:cNvSpPr>
          <p:nvPr/>
        </p:nvSpPr>
        <p:spPr bwMode="auto">
          <a:xfrm>
            <a:off x="4645025" y="4221163"/>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7031" name="Rectangle 7">
            <a:extLst>
              <a:ext uri="{FF2B5EF4-FFF2-40B4-BE49-F238E27FC236}">
                <a16:creationId xmlns:a16="http://schemas.microsoft.com/office/drawing/2014/main" id="{55C03939-3C42-4062-B7A2-90380D2D84B4}"/>
              </a:ext>
            </a:extLst>
          </p:cNvPr>
          <p:cNvSpPr>
            <a:spLocks noChangeArrowheads="1"/>
          </p:cNvSpPr>
          <p:nvPr/>
        </p:nvSpPr>
        <p:spPr bwMode="auto">
          <a:xfrm>
            <a:off x="1476375" y="3141663"/>
            <a:ext cx="719138"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t>应用</a:t>
            </a:r>
          </a:p>
        </p:txBody>
      </p:sp>
      <p:sp>
        <p:nvSpPr>
          <p:cNvPr id="897032" name="Line 8">
            <a:extLst>
              <a:ext uri="{FF2B5EF4-FFF2-40B4-BE49-F238E27FC236}">
                <a16:creationId xmlns:a16="http://schemas.microsoft.com/office/drawing/2014/main" id="{F9A0BC34-CE96-45A9-94CB-56D1D931C723}"/>
              </a:ext>
            </a:extLst>
          </p:cNvPr>
          <p:cNvSpPr>
            <a:spLocks noChangeShapeType="1"/>
          </p:cNvSpPr>
          <p:nvPr/>
        </p:nvSpPr>
        <p:spPr bwMode="auto">
          <a:xfrm>
            <a:off x="2195513" y="3357563"/>
            <a:ext cx="72072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7033" name="Rectangle 9">
            <a:extLst>
              <a:ext uri="{FF2B5EF4-FFF2-40B4-BE49-F238E27FC236}">
                <a16:creationId xmlns:a16="http://schemas.microsoft.com/office/drawing/2014/main" id="{B43A64C8-8E09-4333-86F8-A78B81215B9D}"/>
              </a:ext>
            </a:extLst>
          </p:cNvPr>
          <p:cNvSpPr>
            <a:spLocks noChangeArrowheads="1"/>
          </p:cNvSpPr>
          <p:nvPr/>
        </p:nvSpPr>
        <p:spPr bwMode="auto">
          <a:xfrm>
            <a:off x="2124075" y="2997200"/>
            <a:ext cx="10080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0"/>
              <a:t>事务</a:t>
            </a:r>
          </a:p>
        </p:txBody>
      </p:sp>
      <p:sp>
        <p:nvSpPr>
          <p:cNvPr id="897034" name="Line 10">
            <a:extLst>
              <a:ext uri="{FF2B5EF4-FFF2-40B4-BE49-F238E27FC236}">
                <a16:creationId xmlns:a16="http://schemas.microsoft.com/office/drawing/2014/main" id="{F0789164-28E5-425D-AE61-C06F97A5E278}"/>
              </a:ext>
            </a:extLst>
          </p:cNvPr>
          <p:cNvSpPr>
            <a:spLocks noChangeShapeType="1"/>
          </p:cNvSpPr>
          <p:nvPr/>
        </p:nvSpPr>
        <p:spPr bwMode="auto">
          <a:xfrm flipH="1">
            <a:off x="3492500" y="2062163"/>
            <a:ext cx="1008063" cy="935037"/>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7035" name="Line 11">
            <a:extLst>
              <a:ext uri="{FF2B5EF4-FFF2-40B4-BE49-F238E27FC236}">
                <a16:creationId xmlns:a16="http://schemas.microsoft.com/office/drawing/2014/main" id="{CD8B969C-A75E-4A21-88A0-85A898ABE726}"/>
              </a:ext>
            </a:extLst>
          </p:cNvPr>
          <p:cNvSpPr>
            <a:spLocks noChangeShapeType="1"/>
          </p:cNvSpPr>
          <p:nvPr/>
        </p:nvSpPr>
        <p:spPr bwMode="auto">
          <a:xfrm>
            <a:off x="4068763" y="3357563"/>
            <a:ext cx="23034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7036" name="Line 12">
            <a:extLst>
              <a:ext uri="{FF2B5EF4-FFF2-40B4-BE49-F238E27FC236}">
                <a16:creationId xmlns:a16="http://schemas.microsoft.com/office/drawing/2014/main" id="{FA1564C1-0365-4A7F-9E14-D5E97557399C}"/>
              </a:ext>
            </a:extLst>
          </p:cNvPr>
          <p:cNvSpPr>
            <a:spLocks noChangeShapeType="1"/>
          </p:cNvSpPr>
          <p:nvPr/>
        </p:nvSpPr>
        <p:spPr bwMode="auto">
          <a:xfrm>
            <a:off x="3421063" y="3644900"/>
            <a:ext cx="1223962" cy="9366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7037" name="AutoShape 13">
            <a:extLst>
              <a:ext uri="{FF2B5EF4-FFF2-40B4-BE49-F238E27FC236}">
                <a16:creationId xmlns:a16="http://schemas.microsoft.com/office/drawing/2014/main" id="{9916CE2B-4D9E-43A4-93A8-8B64318CAF32}"/>
              </a:ext>
            </a:extLst>
          </p:cNvPr>
          <p:cNvSpPr>
            <a:spLocks noChangeArrowheads="1"/>
          </p:cNvSpPr>
          <p:nvPr/>
        </p:nvSpPr>
        <p:spPr bwMode="auto">
          <a:xfrm>
            <a:off x="2916238" y="5516563"/>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7038" name="AutoShape 14">
            <a:extLst>
              <a:ext uri="{FF2B5EF4-FFF2-40B4-BE49-F238E27FC236}">
                <a16:creationId xmlns:a16="http://schemas.microsoft.com/office/drawing/2014/main" id="{D3D9CBF0-C08A-476E-9D02-A61BE6BFF949}"/>
              </a:ext>
            </a:extLst>
          </p:cNvPr>
          <p:cNvSpPr>
            <a:spLocks noChangeArrowheads="1"/>
          </p:cNvSpPr>
          <p:nvPr/>
        </p:nvSpPr>
        <p:spPr bwMode="auto">
          <a:xfrm>
            <a:off x="6443663" y="5516563"/>
            <a:ext cx="1152525" cy="6477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b="0"/>
              <a:t>复制数据库</a:t>
            </a:r>
          </a:p>
        </p:txBody>
      </p:sp>
      <p:sp>
        <p:nvSpPr>
          <p:cNvPr id="897039" name="Line 15">
            <a:extLst>
              <a:ext uri="{FF2B5EF4-FFF2-40B4-BE49-F238E27FC236}">
                <a16:creationId xmlns:a16="http://schemas.microsoft.com/office/drawing/2014/main" id="{66A2914F-7586-4C0B-B3C0-5F2A333650DB}"/>
              </a:ext>
            </a:extLst>
          </p:cNvPr>
          <p:cNvSpPr>
            <a:spLocks noChangeShapeType="1"/>
          </p:cNvSpPr>
          <p:nvPr/>
        </p:nvSpPr>
        <p:spPr bwMode="auto">
          <a:xfrm flipH="1">
            <a:off x="3563938" y="4868863"/>
            <a:ext cx="1368425" cy="6477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7040" name="Line 16">
            <a:extLst>
              <a:ext uri="{FF2B5EF4-FFF2-40B4-BE49-F238E27FC236}">
                <a16:creationId xmlns:a16="http://schemas.microsoft.com/office/drawing/2014/main" id="{C9A99465-9D64-4F0A-9043-B6FDF8DA5EED}"/>
              </a:ext>
            </a:extLst>
          </p:cNvPr>
          <p:cNvSpPr>
            <a:spLocks noChangeShapeType="1"/>
          </p:cNvSpPr>
          <p:nvPr/>
        </p:nvSpPr>
        <p:spPr bwMode="auto">
          <a:xfrm>
            <a:off x="5508625" y="4868863"/>
            <a:ext cx="1511300" cy="6477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矩形 16">
            <a:extLst>
              <a:ext uri="{FF2B5EF4-FFF2-40B4-BE49-F238E27FC236}">
                <a16:creationId xmlns:a16="http://schemas.microsoft.com/office/drawing/2014/main" id="{6E07C2C3-27B2-41C5-A302-628FB8AC2A8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8" name="文本框 22">
            <a:extLst>
              <a:ext uri="{FF2B5EF4-FFF2-40B4-BE49-F238E27FC236}">
                <a16:creationId xmlns:a16="http://schemas.microsoft.com/office/drawing/2014/main" id="{5D9A96F3-2EDB-4245-94AE-58EFB63ACC0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19" name="文本框 22">
            <a:extLst>
              <a:ext uri="{FF2B5EF4-FFF2-40B4-BE49-F238E27FC236}">
                <a16:creationId xmlns:a16="http://schemas.microsoft.com/office/drawing/2014/main" id="{1B7F18D5-B8BB-44C1-BA93-D7F1B6F07F60}"/>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3356980073"/>
      </p:ext>
    </p:extLst>
  </p:cSld>
  <p:clrMapOvr>
    <a:masterClrMapping/>
  </p:clrMapOvr>
  <p:transition>
    <p:wipe/>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F6981603-6B5D-4051-8E7B-3BA267DB4800}"/>
              </a:ext>
            </a:extLst>
          </p:cNvPr>
          <p:cNvSpPr>
            <a:spLocks noGrp="1" noChangeArrowheads="1"/>
          </p:cNvSpPr>
          <p:nvPr>
            <p:ph type="title"/>
          </p:nvPr>
        </p:nvSpPr>
        <p:spPr/>
        <p:txBody>
          <a:bodyPr/>
          <a:lstStyle/>
          <a:p>
            <a:r>
              <a:rPr lang="zh-CN" altLang="en-US"/>
              <a:t>数据库复制（续）</a:t>
            </a:r>
          </a:p>
        </p:txBody>
      </p:sp>
      <p:sp>
        <p:nvSpPr>
          <p:cNvPr id="898051" name="Rectangle 3">
            <a:extLst>
              <a:ext uri="{FF2B5EF4-FFF2-40B4-BE49-F238E27FC236}">
                <a16:creationId xmlns:a16="http://schemas.microsoft.com/office/drawing/2014/main" id="{246F7955-A672-44A3-BD8B-8D7801B3E35E}"/>
              </a:ext>
            </a:extLst>
          </p:cNvPr>
          <p:cNvSpPr>
            <a:spLocks noGrp="1" noChangeArrowheads="1"/>
          </p:cNvSpPr>
          <p:nvPr>
            <p:ph type="body" idx="1"/>
          </p:nvPr>
        </p:nvSpPr>
        <p:spPr/>
        <p:txBody>
          <a:bodyPr/>
          <a:lstStyle/>
          <a:p>
            <a:r>
              <a:rPr lang="en-US" altLang="zh-CN" sz="2800"/>
              <a:t>DBMS</a:t>
            </a:r>
            <a:r>
              <a:rPr lang="zh-CN" altLang="en-US" sz="2800"/>
              <a:t>在使用复制技术时必须做到以下几点：</a:t>
            </a:r>
          </a:p>
          <a:p>
            <a:pPr lvl="1"/>
            <a:r>
              <a:rPr lang="en-US" altLang="zh-CN" sz="2400"/>
              <a:t>1</a:t>
            </a:r>
            <a:r>
              <a:rPr lang="zh-CN" altLang="en-US" sz="2400"/>
              <a:t>、数据库复制必须对用户透明</a:t>
            </a:r>
          </a:p>
          <a:p>
            <a:pPr lvl="1"/>
            <a:r>
              <a:rPr lang="en-US" altLang="zh-CN" sz="2400"/>
              <a:t>2</a:t>
            </a:r>
            <a:r>
              <a:rPr lang="zh-CN" altLang="en-US" sz="2400"/>
              <a:t>、主数据库和各个从复制数据库在任何时候都必须保持事务的完整性</a:t>
            </a:r>
          </a:p>
          <a:p>
            <a:pPr lvl="1"/>
            <a:r>
              <a:rPr lang="en-US" altLang="zh-CN" sz="2400"/>
              <a:t>3</a:t>
            </a:r>
            <a:r>
              <a:rPr lang="zh-CN" altLang="en-US" sz="2400"/>
              <a:t>、对于对异步的可在任何地方更新的复制方式，当两个应用在两个场地同时更新同一个记录，一个场地的更新事务尚未复制到另一个场地时，第二个场地已开始更新，这时可能引起冲突。</a:t>
            </a:r>
            <a:r>
              <a:rPr lang="en-US" altLang="zh-CN" sz="2400"/>
              <a:t>DBMS</a:t>
            </a:r>
            <a:r>
              <a:rPr lang="zh-CN" altLang="en-US" sz="2400"/>
              <a:t>必须提供控制冲突的方法，包括各种形式的自动解决方法和人工干预方法</a:t>
            </a:r>
          </a:p>
        </p:txBody>
      </p:sp>
      <p:sp>
        <p:nvSpPr>
          <p:cNvPr id="4" name="矩形 3">
            <a:extLst>
              <a:ext uri="{FF2B5EF4-FFF2-40B4-BE49-F238E27FC236}">
                <a16:creationId xmlns:a16="http://schemas.microsoft.com/office/drawing/2014/main" id="{A9DD813F-C776-473C-B74B-D35AA7D6A8B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95E1150-2B27-4AE9-9FDB-37452B7A39C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15D3E321-574F-40C0-BE81-136566FEB215}"/>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044549914"/>
      </p:ext>
    </p:extLst>
  </p:cSld>
  <p:clrMapOvr>
    <a:masterClrMapping/>
  </p:clrMapOvr>
  <p:transition>
    <p:wipe/>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04F16C2E-9E94-47F5-8163-CB78CA42F252}"/>
              </a:ext>
            </a:extLst>
          </p:cNvPr>
          <p:cNvSpPr>
            <a:spLocks noGrp="1" noChangeArrowheads="1"/>
          </p:cNvSpPr>
          <p:nvPr>
            <p:ph type="title"/>
          </p:nvPr>
        </p:nvSpPr>
        <p:spPr/>
        <p:txBody>
          <a:bodyPr/>
          <a:lstStyle/>
          <a:p>
            <a:r>
              <a:rPr lang="en-US" altLang="zh-CN"/>
              <a:t>5.5 </a:t>
            </a:r>
            <a:r>
              <a:rPr lang="zh-CN" altLang="en-US"/>
              <a:t>数据库复制和数据库镜像</a:t>
            </a:r>
          </a:p>
        </p:txBody>
      </p:sp>
      <p:sp>
        <p:nvSpPr>
          <p:cNvPr id="899075" name="Rectangle 3">
            <a:extLst>
              <a:ext uri="{FF2B5EF4-FFF2-40B4-BE49-F238E27FC236}">
                <a16:creationId xmlns:a16="http://schemas.microsoft.com/office/drawing/2014/main" id="{D7272D7D-3AFA-4301-8AB2-1771A8FB79B2}"/>
              </a:ext>
            </a:extLst>
          </p:cNvPr>
          <p:cNvSpPr>
            <a:spLocks noGrp="1" noChangeArrowheads="1"/>
          </p:cNvSpPr>
          <p:nvPr>
            <p:ph type="body" idx="1"/>
          </p:nvPr>
        </p:nvSpPr>
        <p:spPr/>
        <p:txBody>
          <a:bodyPr/>
          <a:lstStyle/>
          <a:p>
            <a:r>
              <a:rPr lang="en-US" altLang="zh-CN"/>
              <a:t>5.5.1 </a:t>
            </a:r>
            <a:r>
              <a:rPr lang="zh-CN" altLang="en-US"/>
              <a:t>数据库复制</a:t>
            </a:r>
          </a:p>
          <a:p>
            <a:r>
              <a:rPr lang="en-US" altLang="zh-CN">
                <a:solidFill>
                  <a:schemeClr val="accent2"/>
                </a:solidFill>
              </a:rPr>
              <a:t>5.5.2 </a:t>
            </a:r>
            <a:r>
              <a:rPr lang="zh-CN" altLang="en-US">
                <a:solidFill>
                  <a:schemeClr val="accent2"/>
                </a:solidFill>
              </a:rPr>
              <a:t>数据库镜像</a:t>
            </a:r>
          </a:p>
        </p:txBody>
      </p:sp>
      <p:sp>
        <p:nvSpPr>
          <p:cNvPr id="4" name="矩形 3">
            <a:extLst>
              <a:ext uri="{FF2B5EF4-FFF2-40B4-BE49-F238E27FC236}">
                <a16:creationId xmlns:a16="http://schemas.microsoft.com/office/drawing/2014/main" id="{C133A00C-1FCC-42F8-8269-183CA5367C1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213AD09-232D-4B96-A6A0-AC098084244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FA78DF14-F368-468D-93C8-77B5D0EC1C00}"/>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798968965"/>
      </p:ext>
    </p:extLst>
  </p:cSld>
  <p:clrMapOvr>
    <a:masterClrMapping/>
  </p:clrMapOvr>
  <p:transition>
    <p:wipe/>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BF528EE1-2EE1-49C9-ACAA-6FDC8D0E649A}"/>
              </a:ext>
            </a:extLst>
          </p:cNvPr>
          <p:cNvSpPr>
            <a:spLocks noGrp="1" noChangeArrowheads="1"/>
          </p:cNvSpPr>
          <p:nvPr>
            <p:ph type="title"/>
          </p:nvPr>
        </p:nvSpPr>
        <p:spPr/>
        <p:txBody>
          <a:bodyPr/>
          <a:lstStyle/>
          <a:p>
            <a:r>
              <a:rPr lang="en-US" altLang="zh-CN"/>
              <a:t>5.5.2 </a:t>
            </a:r>
            <a:r>
              <a:rPr lang="zh-CN" altLang="en-US"/>
              <a:t>数据库镜像</a:t>
            </a:r>
          </a:p>
        </p:txBody>
      </p:sp>
      <p:sp>
        <p:nvSpPr>
          <p:cNvPr id="900099" name="Rectangle 3">
            <a:extLst>
              <a:ext uri="{FF2B5EF4-FFF2-40B4-BE49-F238E27FC236}">
                <a16:creationId xmlns:a16="http://schemas.microsoft.com/office/drawing/2014/main" id="{FF1E00DA-3F53-4E9A-B7CF-7F96E78D6BB8}"/>
              </a:ext>
            </a:extLst>
          </p:cNvPr>
          <p:cNvSpPr>
            <a:spLocks noGrp="1" noChangeArrowheads="1"/>
          </p:cNvSpPr>
          <p:nvPr>
            <p:ph type="body" idx="1"/>
          </p:nvPr>
        </p:nvSpPr>
        <p:spPr/>
        <p:txBody>
          <a:bodyPr/>
          <a:lstStyle/>
          <a:p>
            <a:r>
              <a:rPr lang="zh-CN" altLang="en-US" sz="2800"/>
              <a:t>介质故障是对系统影响最为严重的一种故障，严重影响数据库的可用性</a:t>
            </a:r>
          </a:p>
          <a:p>
            <a:pPr lvl="1"/>
            <a:r>
              <a:rPr lang="zh-CN" altLang="en-US"/>
              <a:t>介质故障恢复比较费时</a:t>
            </a:r>
          </a:p>
          <a:p>
            <a:pPr lvl="1"/>
            <a:r>
              <a:rPr lang="zh-CN" altLang="en-US"/>
              <a:t>为预防介质故障，</a:t>
            </a:r>
            <a:r>
              <a:rPr lang="en-US" altLang="zh-CN"/>
              <a:t>DBA</a:t>
            </a:r>
            <a:r>
              <a:rPr lang="zh-CN" altLang="en-US"/>
              <a:t>必须周期性地转储数据库</a:t>
            </a:r>
          </a:p>
          <a:p>
            <a:endParaRPr lang="zh-CN" altLang="en-US" sz="2800"/>
          </a:p>
          <a:p>
            <a:r>
              <a:rPr lang="zh-CN" altLang="en-US" sz="2800"/>
              <a:t>提高数据库可用性的解决方案</a:t>
            </a:r>
          </a:p>
          <a:p>
            <a:pPr lvl="1"/>
            <a:r>
              <a:rPr lang="zh-CN" altLang="en-US"/>
              <a:t>数据库镜像（</a:t>
            </a:r>
            <a:r>
              <a:rPr lang="en-US" altLang="zh-CN"/>
              <a:t>Mirror</a:t>
            </a:r>
            <a:r>
              <a:rPr lang="zh-CN" altLang="en-US"/>
              <a:t>）</a:t>
            </a:r>
          </a:p>
        </p:txBody>
      </p:sp>
      <p:sp>
        <p:nvSpPr>
          <p:cNvPr id="4" name="矩形 3">
            <a:extLst>
              <a:ext uri="{FF2B5EF4-FFF2-40B4-BE49-F238E27FC236}">
                <a16:creationId xmlns:a16="http://schemas.microsoft.com/office/drawing/2014/main" id="{4E55ECF2-0AE9-44FD-9133-0E7127849CF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CC46823-ACCF-4AD1-8087-A1C31C28529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92F7E658-0424-4B3E-827D-F45CAE556229}"/>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17465780"/>
      </p:ext>
    </p:extLst>
  </p:cSld>
  <p:clrMapOvr>
    <a:masterClrMapping/>
  </p:clrMapOvr>
  <p:transition>
    <p:wipe/>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a:extLst>
              <a:ext uri="{FF2B5EF4-FFF2-40B4-BE49-F238E27FC236}">
                <a16:creationId xmlns:a16="http://schemas.microsoft.com/office/drawing/2014/main" id="{EE3245E2-6C98-4DD2-A50B-0B2DF26743E6}"/>
              </a:ext>
            </a:extLst>
          </p:cNvPr>
          <p:cNvSpPr>
            <a:spLocks noGrp="1" noChangeArrowheads="1"/>
          </p:cNvSpPr>
          <p:nvPr>
            <p:ph type="title"/>
          </p:nvPr>
        </p:nvSpPr>
        <p:spPr/>
        <p:txBody>
          <a:bodyPr/>
          <a:lstStyle/>
          <a:p>
            <a:r>
              <a:rPr lang="zh-CN" altLang="en-US"/>
              <a:t>数据库镜像（续）</a:t>
            </a:r>
          </a:p>
        </p:txBody>
      </p:sp>
      <p:sp>
        <p:nvSpPr>
          <p:cNvPr id="901123" name="Rectangle 3">
            <a:extLst>
              <a:ext uri="{FF2B5EF4-FFF2-40B4-BE49-F238E27FC236}">
                <a16:creationId xmlns:a16="http://schemas.microsoft.com/office/drawing/2014/main" id="{9DF27A43-5EF9-4F51-8A2D-46CD2251F394}"/>
              </a:ext>
            </a:extLst>
          </p:cNvPr>
          <p:cNvSpPr>
            <a:spLocks noGrp="1" noChangeArrowheads="1"/>
          </p:cNvSpPr>
          <p:nvPr>
            <p:ph type="body" idx="1"/>
          </p:nvPr>
        </p:nvSpPr>
        <p:spPr/>
        <p:txBody>
          <a:bodyPr/>
          <a:lstStyle/>
          <a:p>
            <a:r>
              <a:rPr lang="zh-CN" altLang="en-US"/>
              <a:t>数据库镜像</a:t>
            </a:r>
            <a:endParaRPr lang="zh-CN" altLang="en-US" sz="2800"/>
          </a:p>
          <a:p>
            <a:pPr lvl="1">
              <a:lnSpc>
                <a:spcPct val="130000"/>
              </a:lnSpc>
              <a:spcBef>
                <a:spcPct val="60000"/>
              </a:spcBef>
            </a:pPr>
            <a:r>
              <a:rPr lang="en-US" altLang="zh-CN"/>
              <a:t>DBMS</a:t>
            </a:r>
            <a:r>
              <a:rPr lang="zh-CN" altLang="en-US"/>
              <a:t>自动把整个数据库或其中的关键数据复制到另一个磁盘上</a:t>
            </a:r>
          </a:p>
          <a:p>
            <a:pPr lvl="1">
              <a:lnSpc>
                <a:spcPct val="130000"/>
              </a:lnSpc>
              <a:spcBef>
                <a:spcPct val="60000"/>
              </a:spcBef>
            </a:pPr>
            <a:r>
              <a:rPr lang="en-US" altLang="zh-CN"/>
              <a:t>DBMS</a:t>
            </a:r>
            <a:r>
              <a:rPr lang="zh-CN" altLang="en-US"/>
              <a:t>自动保证镜像数据与主数据的一致性</a:t>
            </a:r>
            <a:r>
              <a:rPr lang="en-US" altLang="zh-CN"/>
              <a:t>(</a:t>
            </a:r>
            <a:r>
              <a:rPr lang="zh-CN" altLang="en-US"/>
              <a:t>图</a:t>
            </a:r>
            <a:r>
              <a:rPr lang="en-US" altLang="zh-CN"/>
              <a:t>7.5a)</a:t>
            </a:r>
          </a:p>
          <a:p>
            <a:endParaRPr lang="en-US" altLang="zh-CN"/>
          </a:p>
        </p:txBody>
      </p:sp>
      <p:sp>
        <p:nvSpPr>
          <p:cNvPr id="4" name="矩形 3">
            <a:extLst>
              <a:ext uri="{FF2B5EF4-FFF2-40B4-BE49-F238E27FC236}">
                <a16:creationId xmlns:a16="http://schemas.microsoft.com/office/drawing/2014/main" id="{D90F2947-5029-4B86-AAF4-336924923B4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132521A-11F9-4DCD-B93A-C77DFBF7491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6BF434FE-3389-4A9B-BFE7-16C4A6B04815}"/>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303251978"/>
      </p:ext>
    </p:extLst>
  </p:cSld>
  <p:clrMapOvr>
    <a:masterClrMapping/>
  </p:clrMapOvr>
  <p:transition>
    <p:wipe/>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a:extLst>
              <a:ext uri="{FF2B5EF4-FFF2-40B4-BE49-F238E27FC236}">
                <a16:creationId xmlns:a16="http://schemas.microsoft.com/office/drawing/2014/main" id="{E07DFD1A-606A-4A68-B31E-9EC30266C800}"/>
              </a:ext>
            </a:extLst>
          </p:cNvPr>
          <p:cNvSpPr>
            <a:spLocks noGrp="1" noChangeArrowheads="1"/>
          </p:cNvSpPr>
          <p:nvPr>
            <p:ph type="title"/>
          </p:nvPr>
        </p:nvSpPr>
        <p:spPr/>
        <p:txBody>
          <a:bodyPr/>
          <a:lstStyle/>
          <a:p>
            <a:r>
              <a:rPr lang="zh-CN" altLang="en-US"/>
              <a:t>数据库镜像（续）</a:t>
            </a:r>
          </a:p>
        </p:txBody>
      </p:sp>
      <p:sp>
        <p:nvSpPr>
          <p:cNvPr id="902147" name="Rectangle 3">
            <a:extLst>
              <a:ext uri="{FF2B5EF4-FFF2-40B4-BE49-F238E27FC236}">
                <a16:creationId xmlns:a16="http://schemas.microsoft.com/office/drawing/2014/main" id="{6890F266-028E-4E24-B61A-4198EA224303}"/>
              </a:ext>
            </a:extLst>
          </p:cNvPr>
          <p:cNvSpPr>
            <a:spLocks noGrp="1" noChangeArrowheads="1"/>
          </p:cNvSpPr>
          <p:nvPr>
            <p:ph type="body" idx="1"/>
          </p:nvPr>
        </p:nvSpPr>
        <p:spPr/>
        <p:txBody>
          <a:bodyPr/>
          <a:lstStyle/>
          <a:p>
            <a:r>
              <a:rPr lang="zh-CN" altLang="en-US"/>
              <a:t>数据库镜像的用途</a:t>
            </a:r>
            <a:endParaRPr lang="zh-CN" altLang="en-US" sz="2800"/>
          </a:p>
          <a:p>
            <a:pPr lvl="1"/>
            <a:r>
              <a:rPr lang="zh-CN" altLang="en-US"/>
              <a:t>出现介质故障时</a:t>
            </a:r>
          </a:p>
          <a:p>
            <a:pPr lvl="2"/>
            <a:r>
              <a:rPr lang="en-US" altLang="zh-CN" sz="2800"/>
              <a:t>DBMS</a:t>
            </a:r>
            <a:r>
              <a:rPr lang="zh-CN" altLang="en-US" sz="2800"/>
              <a:t>自动利用镜像磁盘数据进行数据库的恢复，不需要关闭系统和重装数据库副本</a:t>
            </a:r>
            <a:r>
              <a:rPr lang="en-US" altLang="zh-CN" sz="2800"/>
              <a:t>(</a:t>
            </a:r>
            <a:r>
              <a:rPr lang="zh-CN" altLang="en-US" sz="2800"/>
              <a:t>图</a:t>
            </a:r>
            <a:r>
              <a:rPr lang="en-US" altLang="zh-CN" sz="2800"/>
              <a:t>7.5b)</a:t>
            </a:r>
            <a:endParaRPr lang="en-US" altLang="zh-CN"/>
          </a:p>
          <a:p>
            <a:pPr lvl="1"/>
            <a:r>
              <a:rPr lang="zh-CN" altLang="en-US"/>
              <a:t>没有出现故障时</a:t>
            </a:r>
          </a:p>
          <a:p>
            <a:pPr lvl="2"/>
            <a:r>
              <a:rPr lang="zh-CN" altLang="en-US" sz="2800"/>
              <a:t>可用于并发操作</a:t>
            </a:r>
            <a:r>
              <a:rPr lang="en-US" altLang="zh-CN"/>
              <a:t>(</a:t>
            </a:r>
            <a:r>
              <a:rPr lang="zh-CN" altLang="en-US"/>
              <a:t>图</a:t>
            </a:r>
            <a:r>
              <a:rPr lang="en-US" altLang="zh-CN"/>
              <a:t>7.5a)</a:t>
            </a:r>
            <a:endParaRPr lang="en-US" altLang="zh-CN" sz="2800"/>
          </a:p>
          <a:p>
            <a:pPr lvl="3"/>
            <a:r>
              <a:rPr lang="zh-CN" altLang="en-US" sz="2800"/>
              <a:t>一个用户对数据加排他锁修改数据</a:t>
            </a:r>
          </a:p>
          <a:p>
            <a:pPr lvl="3"/>
            <a:r>
              <a:rPr lang="zh-CN" altLang="en-US" sz="2800"/>
              <a:t>其他用户可以读镜像数据库上的数据</a:t>
            </a:r>
          </a:p>
        </p:txBody>
      </p:sp>
      <p:sp>
        <p:nvSpPr>
          <p:cNvPr id="4" name="矩形 3">
            <a:extLst>
              <a:ext uri="{FF2B5EF4-FFF2-40B4-BE49-F238E27FC236}">
                <a16:creationId xmlns:a16="http://schemas.microsoft.com/office/drawing/2014/main" id="{FB32F069-53D9-4B48-BEA7-06FD6806B5F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2A16DA8-B545-4A6F-90CF-B9F4921D8D8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6" name="文本框 22">
            <a:extLst>
              <a:ext uri="{FF2B5EF4-FFF2-40B4-BE49-F238E27FC236}">
                <a16:creationId xmlns:a16="http://schemas.microsoft.com/office/drawing/2014/main" id="{80DB9195-CE68-42E0-9F17-745B53B1471F}"/>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2181288378"/>
      </p:ext>
    </p:extLst>
  </p:cSld>
  <p:clrMapOvr>
    <a:masterClrMapping/>
  </p:clrMapOvr>
  <p:transition>
    <p:wipe/>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a:extLst>
              <a:ext uri="{FF2B5EF4-FFF2-40B4-BE49-F238E27FC236}">
                <a16:creationId xmlns:a16="http://schemas.microsoft.com/office/drawing/2014/main" id="{926ACA41-F29B-4B02-A8D3-BF9C198796E1}"/>
              </a:ext>
            </a:extLst>
          </p:cNvPr>
          <p:cNvSpPr>
            <a:spLocks noGrp="1" noChangeArrowheads="1"/>
          </p:cNvSpPr>
          <p:nvPr>
            <p:ph type="title"/>
          </p:nvPr>
        </p:nvSpPr>
        <p:spPr/>
        <p:txBody>
          <a:bodyPr/>
          <a:lstStyle/>
          <a:p>
            <a:r>
              <a:rPr lang="zh-CN" altLang="en-US"/>
              <a:t>数据库镜像（续）</a:t>
            </a:r>
          </a:p>
        </p:txBody>
      </p:sp>
      <p:sp>
        <p:nvSpPr>
          <p:cNvPr id="903171" name="Rectangle 3">
            <a:extLst>
              <a:ext uri="{FF2B5EF4-FFF2-40B4-BE49-F238E27FC236}">
                <a16:creationId xmlns:a16="http://schemas.microsoft.com/office/drawing/2014/main" id="{4E70F952-4708-429D-B3F2-EC8A169200FF}"/>
              </a:ext>
            </a:extLst>
          </p:cNvPr>
          <p:cNvSpPr>
            <a:spLocks noGrp="1" noChangeArrowheads="1"/>
          </p:cNvSpPr>
          <p:nvPr>
            <p:ph type="body" idx="1"/>
          </p:nvPr>
        </p:nvSpPr>
        <p:spPr/>
        <p:txBody>
          <a:bodyPr/>
          <a:lstStyle/>
          <a:p>
            <a:pPr>
              <a:buFont typeface="Monotype Sorts" pitchFamily="2" charset="2"/>
              <a:buNone/>
            </a:pPr>
            <a:r>
              <a:rPr lang="zh-CN" altLang="en-US" dirty="0"/>
              <a:t>图数据库镜像</a:t>
            </a:r>
          </a:p>
        </p:txBody>
      </p:sp>
      <p:pic>
        <p:nvPicPr>
          <p:cNvPr id="903172" name="Picture 4">
            <a:extLst>
              <a:ext uri="{FF2B5EF4-FFF2-40B4-BE49-F238E27FC236}">
                <a16:creationId xmlns:a16="http://schemas.microsoft.com/office/drawing/2014/main" id="{9E8E819B-042F-4322-8125-77EDDBF6CEFF}"/>
              </a:ext>
            </a:extLst>
          </p:cNvPr>
          <p:cNvPicPr>
            <a:picLocks noChangeAspect="1" noChangeArrowheads="1"/>
          </p:cNvPicPr>
          <p:nvPr/>
        </p:nvPicPr>
        <p:blipFill>
          <a:blip r:embed="rId2" cstate="print">
            <a:clrChange>
              <a:clrFrom>
                <a:srgbClr val="FFFFFF"/>
              </a:clrFrom>
              <a:clrTo>
                <a:srgbClr val="FFFFFF">
                  <a:alpha val="0"/>
                </a:srgbClr>
              </a:clrTo>
            </a:clrChange>
            <a:lum bright="-12000"/>
            <a:grayscl/>
            <a:biLevel thresh="50000"/>
            <a:extLst>
              <a:ext uri="{28A0092B-C50C-407E-A947-70E740481C1C}">
                <a14:useLocalDpi xmlns:a14="http://schemas.microsoft.com/office/drawing/2010/main" val="0"/>
              </a:ext>
            </a:extLst>
          </a:blip>
          <a:srcRect/>
          <a:stretch>
            <a:fillRect/>
          </a:stretch>
        </p:blipFill>
        <p:spPr bwMode="auto">
          <a:xfrm>
            <a:off x="1981200" y="2438400"/>
            <a:ext cx="5943600" cy="398938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99A0D035-69B5-4833-AF37-B1E84AFCE42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6" name="文本框 22">
            <a:extLst>
              <a:ext uri="{FF2B5EF4-FFF2-40B4-BE49-F238E27FC236}">
                <a16:creationId xmlns:a16="http://schemas.microsoft.com/office/drawing/2014/main" id="{C62F3A0D-34D7-4BEA-A2AC-1DC8A475C0F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文本框 22">
            <a:extLst>
              <a:ext uri="{FF2B5EF4-FFF2-40B4-BE49-F238E27FC236}">
                <a16:creationId xmlns:a16="http://schemas.microsoft.com/office/drawing/2014/main" id="{BE680B54-687D-41FD-9ACF-77B4B181D947}"/>
              </a:ext>
            </a:extLst>
          </p:cNvPr>
          <p:cNvSpPr txBox="1">
            <a:spLocks noChangeArrowheads="1"/>
          </p:cNvSpPr>
          <p:nvPr/>
        </p:nvSpPr>
        <p:spPr bwMode="auto">
          <a:xfrm>
            <a:off x="334963" y="49213"/>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5.5 DB</a:t>
            </a:r>
            <a:r>
              <a:rPr lang="zh-CN" altLang="en-US" sz="2400" dirty="0">
                <a:solidFill>
                  <a:schemeClr val="bg1"/>
                </a:solidFill>
              </a:rPr>
              <a:t>复制和</a:t>
            </a:r>
            <a:r>
              <a:rPr lang="en-US" altLang="zh-CN" sz="2400" dirty="0">
                <a:solidFill>
                  <a:schemeClr val="bg1"/>
                </a:solidFill>
              </a:rPr>
              <a:t>DB</a:t>
            </a:r>
            <a:r>
              <a:rPr lang="zh-CN" altLang="en-US" sz="2400" dirty="0">
                <a:solidFill>
                  <a:schemeClr val="bg1"/>
                </a:solidFill>
              </a:rPr>
              <a:t>镜像</a:t>
            </a:r>
          </a:p>
        </p:txBody>
      </p:sp>
    </p:spTree>
    <p:extLst>
      <p:ext uri="{BB962C8B-B14F-4D97-AF65-F5344CB8AC3E}">
        <p14:creationId xmlns:p14="http://schemas.microsoft.com/office/powerpoint/2010/main" val="353750303"/>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E4427110-330E-43C6-AE10-B2F6BDA11E05}"/>
              </a:ext>
            </a:extLst>
          </p:cNvPr>
          <p:cNvSpPr>
            <a:spLocks noGrp="1" noChangeArrowheads="1"/>
          </p:cNvSpPr>
          <p:nvPr>
            <p:ph type="title"/>
          </p:nvPr>
        </p:nvSpPr>
        <p:spPr/>
        <p:txBody>
          <a:bodyPr/>
          <a:lstStyle/>
          <a:p>
            <a:r>
              <a:rPr lang="en-US" altLang="zh-CN"/>
              <a:t>4. </a:t>
            </a:r>
            <a:r>
              <a:rPr lang="zh-CN" altLang="en-US"/>
              <a:t>审计</a:t>
            </a:r>
          </a:p>
        </p:txBody>
      </p:sp>
      <p:sp>
        <p:nvSpPr>
          <p:cNvPr id="512003" name="Rectangle 3">
            <a:extLst>
              <a:ext uri="{FF2B5EF4-FFF2-40B4-BE49-F238E27FC236}">
                <a16:creationId xmlns:a16="http://schemas.microsoft.com/office/drawing/2014/main" id="{886EFCE6-09E2-4C3D-BBD4-5A30FD152F15}"/>
              </a:ext>
            </a:extLst>
          </p:cNvPr>
          <p:cNvSpPr>
            <a:spLocks noGrp="1" noChangeArrowheads="1"/>
          </p:cNvSpPr>
          <p:nvPr>
            <p:ph type="body" idx="1"/>
          </p:nvPr>
        </p:nvSpPr>
        <p:spPr/>
        <p:txBody>
          <a:bodyPr/>
          <a:lstStyle/>
          <a:p>
            <a:pPr>
              <a:lnSpc>
                <a:spcPct val="90000"/>
              </a:lnSpc>
            </a:pPr>
            <a:r>
              <a:rPr lang="zh-CN" altLang="en-US" sz="3600"/>
              <a:t>什么是审计</a:t>
            </a:r>
          </a:p>
          <a:p>
            <a:pPr lvl="1">
              <a:spcBef>
                <a:spcPct val="60000"/>
              </a:spcBef>
            </a:pPr>
            <a:r>
              <a:rPr lang="zh-CN" altLang="en-US"/>
              <a:t>审计功能启用一个专用的审计日志（</a:t>
            </a:r>
            <a:r>
              <a:rPr lang="en-US" altLang="zh-CN"/>
              <a:t>Audit Log</a:t>
            </a:r>
            <a:r>
              <a:rPr lang="zh-CN" altLang="en-US"/>
              <a:t>），系统自动将用户对数据库的所有操作记录在上面</a:t>
            </a:r>
          </a:p>
          <a:p>
            <a:pPr lvl="1">
              <a:spcBef>
                <a:spcPct val="60000"/>
              </a:spcBef>
            </a:pPr>
            <a:r>
              <a:rPr lang="en-US" altLang="zh-CN"/>
              <a:t>DBA</a:t>
            </a:r>
            <a:r>
              <a:rPr lang="zh-CN" altLang="en-US"/>
              <a:t>可以利用审计日志中的追踪信息，重现导致数据库现有状况的一系列事件，以找出非法存取数据的人</a:t>
            </a:r>
          </a:p>
          <a:p>
            <a:pPr lvl="1">
              <a:spcBef>
                <a:spcPct val="60000"/>
              </a:spcBef>
            </a:pPr>
            <a:r>
              <a:rPr lang="en-US" altLang="zh-CN"/>
              <a:t>C2</a:t>
            </a:r>
            <a:r>
              <a:rPr lang="zh-CN" altLang="en-US"/>
              <a:t>以上安全级别的</a:t>
            </a:r>
            <a:r>
              <a:rPr lang="en-US" altLang="zh-CN"/>
              <a:t>DBMS</a:t>
            </a:r>
            <a:r>
              <a:rPr lang="zh-CN" altLang="en-US"/>
              <a:t>必须具有审计功能</a:t>
            </a:r>
          </a:p>
        </p:txBody>
      </p:sp>
      <p:sp>
        <p:nvSpPr>
          <p:cNvPr id="4" name="矩形 3">
            <a:extLst>
              <a:ext uri="{FF2B5EF4-FFF2-40B4-BE49-F238E27FC236}">
                <a16:creationId xmlns:a16="http://schemas.microsoft.com/office/drawing/2014/main" id="{86A9D6C4-A3F8-46F7-9DB9-ABDCF5F672E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1C6D206-2746-4A2B-B5C5-6173ADCC00C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C5D0F83-078E-481C-A74E-695B4CB8E5B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04932556"/>
      </p:ext>
    </p:extLst>
  </p:cSld>
  <p:clrMapOvr>
    <a:masterClrMapping/>
  </p:clrMapOvr>
  <p:transition>
    <p:wipe/>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p:cNvSpPr txBox="1">
            <a:spLocks noChangeArrowheads="1"/>
          </p:cNvSpPr>
          <p:nvPr/>
        </p:nvSpPr>
        <p:spPr bwMode="auto">
          <a:xfrm>
            <a:off x="170582" y="4646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致谢</a:t>
            </a:r>
          </a:p>
        </p:txBody>
      </p:sp>
      <p:sp>
        <p:nvSpPr>
          <p:cNvPr id="12" name="文本框 11"/>
          <p:cNvSpPr txBox="1"/>
          <p:nvPr/>
        </p:nvSpPr>
        <p:spPr>
          <a:xfrm>
            <a:off x="2743080" y="2959511"/>
            <a:ext cx="3657840" cy="769441"/>
          </a:xfrm>
          <a:prstGeom prst="rect">
            <a:avLst/>
          </a:prstGeom>
          <a:noFill/>
        </p:spPr>
        <p:txBody>
          <a:bodyPr wrap="square" rtlCol="0">
            <a:spAutoFit/>
          </a:bodyPr>
          <a:lstStyle/>
          <a:p>
            <a:pPr algn="ctr"/>
            <a:r>
              <a:rPr kumimoji="1" lang="zh-CN" altLang="en-US" sz="4400" b="1" dirty="0">
                <a:latin typeface="Heiti SC Light" charset="-122"/>
                <a:ea typeface="Heiti SC Light" charset="-122"/>
                <a:cs typeface="Heiti SC Light" charset="-122"/>
                <a:sym typeface="Wingdings"/>
              </a:rPr>
              <a:t>谢谢大家！</a:t>
            </a:r>
          </a:p>
        </p:txBody>
      </p:sp>
    </p:spTree>
    <p:extLst>
      <p:ext uri="{BB962C8B-B14F-4D97-AF65-F5344CB8AC3E}">
        <p14:creationId xmlns:p14="http://schemas.microsoft.com/office/powerpoint/2010/main" val="1338192594"/>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731F0B4E-2B3F-4848-B837-D410BEA35924}"/>
              </a:ext>
            </a:extLst>
          </p:cNvPr>
          <p:cNvSpPr>
            <a:spLocks noGrp="1" noChangeArrowheads="1"/>
          </p:cNvSpPr>
          <p:nvPr>
            <p:ph type="title"/>
          </p:nvPr>
        </p:nvSpPr>
        <p:spPr/>
        <p:txBody>
          <a:bodyPr/>
          <a:lstStyle/>
          <a:p>
            <a:r>
              <a:rPr lang="zh-CN" altLang="en-US"/>
              <a:t>审计（续）</a:t>
            </a:r>
          </a:p>
        </p:txBody>
      </p:sp>
      <p:sp>
        <p:nvSpPr>
          <p:cNvPr id="517123" name="Rectangle 3">
            <a:extLst>
              <a:ext uri="{FF2B5EF4-FFF2-40B4-BE49-F238E27FC236}">
                <a16:creationId xmlns:a16="http://schemas.microsoft.com/office/drawing/2014/main" id="{675162DE-84F7-4DEB-9C3E-A8031670D80C}"/>
              </a:ext>
            </a:extLst>
          </p:cNvPr>
          <p:cNvSpPr>
            <a:spLocks noGrp="1" noChangeArrowheads="1"/>
          </p:cNvSpPr>
          <p:nvPr>
            <p:ph type="body" idx="1"/>
          </p:nvPr>
        </p:nvSpPr>
        <p:spPr/>
        <p:txBody>
          <a:bodyPr/>
          <a:lstStyle/>
          <a:p>
            <a:r>
              <a:rPr lang="zh-CN" altLang="en-US" sz="3600"/>
              <a:t>审计功能的可选性</a:t>
            </a:r>
            <a:endParaRPr lang="zh-CN" altLang="en-US" sz="2800"/>
          </a:p>
          <a:p>
            <a:pPr lvl="1">
              <a:lnSpc>
                <a:spcPct val="160000"/>
              </a:lnSpc>
            </a:pPr>
            <a:r>
              <a:rPr lang="zh-CN" altLang="en-US"/>
              <a:t>审计很费时间和空间，所以</a:t>
            </a:r>
            <a:r>
              <a:rPr lang="en-US" altLang="zh-CN"/>
              <a:t>DBMS</a:t>
            </a:r>
            <a:r>
              <a:rPr lang="zh-CN" altLang="en-US"/>
              <a:t>往往都将其作为可选特征</a:t>
            </a:r>
          </a:p>
          <a:p>
            <a:pPr lvl="2">
              <a:lnSpc>
                <a:spcPct val="160000"/>
              </a:lnSpc>
            </a:pPr>
            <a:r>
              <a:rPr lang="en-US" altLang="zh-CN" sz="2800"/>
              <a:t>DBA</a:t>
            </a:r>
            <a:r>
              <a:rPr lang="zh-CN" altLang="en-US" sz="2800"/>
              <a:t>可以根据应用对安全性的要求，灵活地打开或关闭审计功能。</a:t>
            </a:r>
            <a:endParaRPr lang="zh-CN" altLang="en-US"/>
          </a:p>
        </p:txBody>
      </p:sp>
      <p:sp>
        <p:nvSpPr>
          <p:cNvPr id="4" name="矩形 3">
            <a:extLst>
              <a:ext uri="{FF2B5EF4-FFF2-40B4-BE49-F238E27FC236}">
                <a16:creationId xmlns:a16="http://schemas.microsoft.com/office/drawing/2014/main" id="{93EF17F5-9A50-4106-92E2-9FC4BB89617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E41287E-2071-47F8-931C-7F865A2CE91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CF113273-DEF9-463D-9CC5-8C5C8DB5595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55527158"/>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AC630DDD-657A-4C1A-ACFB-528ED228D540}"/>
              </a:ext>
            </a:extLst>
          </p:cNvPr>
          <p:cNvSpPr>
            <a:spLocks noGrp="1" noChangeArrowheads="1"/>
          </p:cNvSpPr>
          <p:nvPr>
            <p:ph type="title"/>
          </p:nvPr>
        </p:nvSpPr>
        <p:spPr/>
        <p:txBody>
          <a:bodyPr/>
          <a:lstStyle/>
          <a:p>
            <a:r>
              <a:rPr lang="zh-CN" altLang="en-US"/>
              <a:t>审计（续）</a:t>
            </a:r>
          </a:p>
        </p:txBody>
      </p:sp>
      <p:sp>
        <p:nvSpPr>
          <p:cNvPr id="584707" name="Rectangle 3">
            <a:extLst>
              <a:ext uri="{FF2B5EF4-FFF2-40B4-BE49-F238E27FC236}">
                <a16:creationId xmlns:a16="http://schemas.microsoft.com/office/drawing/2014/main" id="{04F5F761-BF42-4CD4-B3EA-164BEE90FF90}"/>
              </a:ext>
            </a:extLst>
          </p:cNvPr>
          <p:cNvSpPr>
            <a:spLocks noGrp="1" noChangeArrowheads="1"/>
          </p:cNvSpPr>
          <p:nvPr>
            <p:ph type="body" idx="1"/>
          </p:nvPr>
        </p:nvSpPr>
        <p:spPr/>
        <p:txBody>
          <a:bodyPr/>
          <a:lstStyle/>
          <a:p>
            <a:pPr lvl="1">
              <a:lnSpc>
                <a:spcPct val="150000"/>
              </a:lnSpc>
              <a:spcBef>
                <a:spcPct val="60000"/>
              </a:spcBef>
            </a:pPr>
            <a:r>
              <a:rPr lang="zh-CN" altLang="en-US"/>
              <a:t>用户识别和鉴定、存取控制、视图等安全性措施均为强制性机制，将用户操作限制在规定的安全范围内。审计技术是预防手段，监测可能的不合法行为。</a:t>
            </a:r>
          </a:p>
        </p:txBody>
      </p:sp>
      <p:sp>
        <p:nvSpPr>
          <p:cNvPr id="4" name="矩形 3">
            <a:extLst>
              <a:ext uri="{FF2B5EF4-FFF2-40B4-BE49-F238E27FC236}">
                <a16:creationId xmlns:a16="http://schemas.microsoft.com/office/drawing/2014/main" id="{872253FE-E913-4976-A354-1771D6B0897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C3FF52D-0169-4B1A-90F8-FCB5F575ACB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E7CFACA8-99E5-478A-8740-B449E04B961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771792886"/>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41EBE6EF-8D75-46D4-963F-9104534E68DB}"/>
              </a:ext>
            </a:extLst>
          </p:cNvPr>
          <p:cNvSpPr>
            <a:spLocks noGrp="1" noChangeArrowheads="1"/>
          </p:cNvSpPr>
          <p:nvPr>
            <p:ph type="title"/>
          </p:nvPr>
        </p:nvSpPr>
        <p:spPr/>
        <p:txBody>
          <a:bodyPr/>
          <a:lstStyle/>
          <a:p>
            <a:r>
              <a:rPr lang="zh-CN" altLang="en-US"/>
              <a:t>审计（续）</a:t>
            </a:r>
          </a:p>
        </p:txBody>
      </p:sp>
      <p:sp>
        <p:nvSpPr>
          <p:cNvPr id="518147" name="Rectangle 3">
            <a:extLst>
              <a:ext uri="{FF2B5EF4-FFF2-40B4-BE49-F238E27FC236}">
                <a16:creationId xmlns:a16="http://schemas.microsoft.com/office/drawing/2014/main" id="{6E4F611B-A868-45B2-953C-6230E1F0670F}"/>
              </a:ext>
            </a:extLst>
          </p:cNvPr>
          <p:cNvSpPr>
            <a:spLocks noGrp="1" noChangeArrowheads="1"/>
          </p:cNvSpPr>
          <p:nvPr>
            <p:ph type="body" idx="1"/>
          </p:nvPr>
        </p:nvSpPr>
        <p:spPr/>
        <p:txBody>
          <a:bodyPr/>
          <a:lstStyle/>
          <a:p>
            <a:pPr lvl="1">
              <a:lnSpc>
                <a:spcPct val="130000"/>
              </a:lnSpc>
            </a:pPr>
            <a:r>
              <a:rPr lang="zh-CN" altLang="en-US"/>
              <a:t>由于任何系统的安全性措施都不可能是完美无缺的，蓄意盗窃、破坏数据的人总是想方设法打破控制。所以，当数据相当敏感，或者对数据的处理极为重要时，就必须使用审计技术。</a:t>
            </a:r>
          </a:p>
        </p:txBody>
      </p:sp>
      <p:sp>
        <p:nvSpPr>
          <p:cNvPr id="4" name="矩形 3">
            <a:extLst>
              <a:ext uri="{FF2B5EF4-FFF2-40B4-BE49-F238E27FC236}">
                <a16:creationId xmlns:a16="http://schemas.microsoft.com/office/drawing/2014/main" id="{46157437-6A9A-4566-82A5-F936917FF0B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5B2B83F-F57D-4A3B-85D8-5E8D1CEF063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54D670B8-3AF7-4A1A-A407-D13D1E4BBAF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467946388"/>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2C0BAE2E-C309-4D1C-86E2-63EB446FD7D6}"/>
              </a:ext>
            </a:extLst>
          </p:cNvPr>
          <p:cNvSpPr>
            <a:spLocks noGrp="1" noChangeArrowheads="1"/>
          </p:cNvSpPr>
          <p:nvPr>
            <p:ph type="title"/>
          </p:nvPr>
        </p:nvSpPr>
        <p:spPr/>
        <p:txBody>
          <a:bodyPr/>
          <a:lstStyle/>
          <a:p>
            <a:r>
              <a:rPr lang="en-US" altLang="zh-CN"/>
              <a:t>5. </a:t>
            </a:r>
            <a:r>
              <a:rPr lang="zh-CN" altLang="en-US"/>
              <a:t>数据加密</a:t>
            </a:r>
          </a:p>
        </p:txBody>
      </p:sp>
      <p:sp>
        <p:nvSpPr>
          <p:cNvPr id="515075" name="Rectangle 3">
            <a:extLst>
              <a:ext uri="{FF2B5EF4-FFF2-40B4-BE49-F238E27FC236}">
                <a16:creationId xmlns:a16="http://schemas.microsoft.com/office/drawing/2014/main" id="{522FC5CB-6AE8-48CC-8BD9-24071680B3AF}"/>
              </a:ext>
            </a:extLst>
          </p:cNvPr>
          <p:cNvSpPr>
            <a:spLocks noGrp="1" noChangeArrowheads="1"/>
          </p:cNvSpPr>
          <p:nvPr>
            <p:ph type="body" idx="1"/>
          </p:nvPr>
        </p:nvSpPr>
        <p:spPr/>
        <p:txBody>
          <a:bodyPr/>
          <a:lstStyle/>
          <a:p>
            <a:pPr>
              <a:lnSpc>
                <a:spcPct val="90000"/>
              </a:lnSpc>
            </a:pPr>
            <a:r>
              <a:rPr lang="zh-CN" altLang="en-US" sz="3600"/>
              <a:t>数据加密</a:t>
            </a:r>
          </a:p>
          <a:p>
            <a:pPr lvl="1">
              <a:lnSpc>
                <a:spcPct val="90000"/>
              </a:lnSpc>
            </a:pPr>
            <a:r>
              <a:rPr lang="zh-CN" altLang="en-US"/>
              <a:t>防止数据库中数据在存储和传输中失密的有效手段</a:t>
            </a:r>
          </a:p>
          <a:p>
            <a:pPr>
              <a:lnSpc>
                <a:spcPct val="90000"/>
              </a:lnSpc>
            </a:pPr>
            <a:endParaRPr lang="zh-CN" altLang="en-US" sz="2000"/>
          </a:p>
          <a:p>
            <a:pPr>
              <a:lnSpc>
                <a:spcPct val="90000"/>
              </a:lnSpc>
            </a:pPr>
            <a:r>
              <a:rPr lang="zh-CN" altLang="en-US" sz="3600"/>
              <a:t>加密的基本思想</a:t>
            </a:r>
          </a:p>
          <a:p>
            <a:pPr lvl="1">
              <a:lnSpc>
                <a:spcPct val="90000"/>
              </a:lnSpc>
            </a:pPr>
            <a:r>
              <a:rPr lang="zh-CN" altLang="en-US"/>
              <a:t>根据一定的算法将原始数据（术语为明文，</a:t>
            </a:r>
            <a:r>
              <a:rPr lang="en-US" altLang="zh-CN"/>
              <a:t>Plain text</a:t>
            </a:r>
            <a:r>
              <a:rPr lang="zh-CN" altLang="en-US"/>
              <a:t>）变换为不可直接识别的格式（术语为密文，</a:t>
            </a:r>
            <a:r>
              <a:rPr lang="en-US" altLang="zh-CN"/>
              <a:t>Cipher text</a:t>
            </a:r>
            <a:r>
              <a:rPr lang="zh-CN" altLang="en-US"/>
              <a:t>）</a:t>
            </a:r>
          </a:p>
          <a:p>
            <a:pPr lvl="1">
              <a:lnSpc>
                <a:spcPct val="90000"/>
              </a:lnSpc>
            </a:pPr>
            <a:r>
              <a:rPr lang="zh-CN" altLang="en-US"/>
              <a:t>不知道解密算法的人无法获知数据的内容</a:t>
            </a:r>
          </a:p>
        </p:txBody>
      </p:sp>
      <p:sp>
        <p:nvSpPr>
          <p:cNvPr id="4" name="矩形 3">
            <a:extLst>
              <a:ext uri="{FF2B5EF4-FFF2-40B4-BE49-F238E27FC236}">
                <a16:creationId xmlns:a16="http://schemas.microsoft.com/office/drawing/2014/main" id="{4EBE3089-43CA-43F9-8F3E-6DC8F9AD78B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9D1CB92-7763-4359-B730-A28E4FC7260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D9C3EF8-836C-4C9A-B917-A31E15359F2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851816231"/>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F6E75D30-D7E9-4272-B89C-50751B6E5888}"/>
              </a:ext>
            </a:extLst>
          </p:cNvPr>
          <p:cNvSpPr>
            <a:spLocks noGrp="1" noChangeArrowheads="1"/>
          </p:cNvSpPr>
          <p:nvPr>
            <p:ph type="title"/>
          </p:nvPr>
        </p:nvSpPr>
        <p:spPr/>
        <p:txBody>
          <a:bodyPr/>
          <a:lstStyle/>
          <a:p>
            <a:r>
              <a:rPr lang="zh-CN" altLang="en-US"/>
              <a:t>数据加密（续）</a:t>
            </a:r>
          </a:p>
        </p:txBody>
      </p:sp>
      <p:sp>
        <p:nvSpPr>
          <p:cNvPr id="519171" name="Rectangle 3">
            <a:extLst>
              <a:ext uri="{FF2B5EF4-FFF2-40B4-BE49-F238E27FC236}">
                <a16:creationId xmlns:a16="http://schemas.microsoft.com/office/drawing/2014/main" id="{3F260C7E-E23C-432B-A133-4B74F1AB8764}"/>
              </a:ext>
            </a:extLst>
          </p:cNvPr>
          <p:cNvSpPr>
            <a:spLocks noGrp="1" noChangeArrowheads="1"/>
          </p:cNvSpPr>
          <p:nvPr>
            <p:ph type="body" idx="1"/>
          </p:nvPr>
        </p:nvSpPr>
        <p:spPr/>
        <p:txBody>
          <a:bodyPr/>
          <a:lstStyle/>
          <a:p>
            <a:pPr>
              <a:lnSpc>
                <a:spcPct val="90000"/>
              </a:lnSpc>
            </a:pPr>
            <a:r>
              <a:rPr lang="zh-CN" altLang="en-US" sz="3600"/>
              <a:t>加密方法</a:t>
            </a:r>
          </a:p>
          <a:p>
            <a:pPr lvl="1"/>
            <a:r>
              <a:rPr lang="zh-CN" altLang="en-US" sz="2400"/>
              <a:t> </a:t>
            </a:r>
            <a:r>
              <a:rPr lang="zh-CN" altLang="en-US">
                <a:solidFill>
                  <a:schemeClr val="accent2"/>
                </a:solidFill>
              </a:rPr>
              <a:t>替换方法</a:t>
            </a:r>
            <a:endParaRPr lang="zh-CN" altLang="en-US"/>
          </a:p>
          <a:p>
            <a:pPr lvl="2"/>
            <a:r>
              <a:rPr lang="zh-CN" altLang="en-US"/>
              <a:t>使用密钥（</a:t>
            </a:r>
            <a:r>
              <a:rPr lang="en-US" altLang="zh-CN"/>
              <a:t>Encryption Key</a:t>
            </a:r>
            <a:r>
              <a:rPr lang="zh-CN" altLang="en-US"/>
              <a:t>）将明文中的每一个字符转换为密文中的一个字符</a:t>
            </a:r>
          </a:p>
          <a:p>
            <a:pPr lvl="1">
              <a:spcBef>
                <a:spcPct val="80000"/>
              </a:spcBef>
            </a:pPr>
            <a:r>
              <a:rPr lang="zh-CN" altLang="en-US">
                <a:solidFill>
                  <a:schemeClr val="accent2"/>
                </a:solidFill>
              </a:rPr>
              <a:t>置换方法</a:t>
            </a:r>
            <a:endParaRPr lang="zh-CN" altLang="en-US"/>
          </a:p>
          <a:p>
            <a:pPr lvl="2"/>
            <a:r>
              <a:rPr lang="zh-CN" altLang="en-US"/>
              <a:t>将明文的字符按不同的顺序重新排列</a:t>
            </a:r>
            <a:endParaRPr lang="zh-CN" altLang="en-US" sz="2000"/>
          </a:p>
          <a:p>
            <a:pPr lvl="1">
              <a:spcBef>
                <a:spcPct val="80000"/>
              </a:spcBef>
            </a:pPr>
            <a:r>
              <a:rPr lang="zh-CN" altLang="en-US" sz="2400"/>
              <a:t> 这两种方法结合能提供相当高的安全程度</a:t>
            </a:r>
          </a:p>
          <a:p>
            <a:pPr lvl="1">
              <a:spcBef>
                <a:spcPct val="50000"/>
              </a:spcBef>
              <a:buFontTx/>
              <a:buNone/>
            </a:pPr>
            <a:r>
              <a:rPr lang="zh-CN" altLang="en-US" sz="2400"/>
              <a:t>    例：美国</a:t>
            </a:r>
            <a:r>
              <a:rPr lang="en-US" altLang="zh-CN" sz="2400"/>
              <a:t>1977</a:t>
            </a:r>
            <a:r>
              <a:rPr lang="zh-CN" altLang="en-US" sz="2400"/>
              <a:t>年制定的官方加密标准：数据加密标准（</a:t>
            </a:r>
            <a:r>
              <a:rPr lang="en-US" altLang="zh-CN" sz="2400"/>
              <a:t>Data Encryption Standard</a:t>
            </a:r>
            <a:r>
              <a:rPr lang="zh-CN" altLang="en-US" sz="2400"/>
              <a:t>，简称</a:t>
            </a:r>
            <a:r>
              <a:rPr lang="en-US" altLang="zh-CN" sz="2400"/>
              <a:t>DES</a:t>
            </a:r>
            <a:r>
              <a:rPr lang="zh-CN" altLang="en-US" sz="2400"/>
              <a:t>）</a:t>
            </a:r>
          </a:p>
        </p:txBody>
      </p:sp>
      <p:sp>
        <p:nvSpPr>
          <p:cNvPr id="4" name="矩形 3">
            <a:extLst>
              <a:ext uri="{FF2B5EF4-FFF2-40B4-BE49-F238E27FC236}">
                <a16:creationId xmlns:a16="http://schemas.microsoft.com/office/drawing/2014/main" id="{9E411F65-A54F-490F-8D48-896256AA3ED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4629603-1623-459F-969D-6F40263B457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2AFD2BA-8A35-41CE-BE6F-639E68AC4EA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939781093"/>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85F143F7-CE44-4329-A47A-15529FF2AF54}"/>
              </a:ext>
            </a:extLst>
          </p:cNvPr>
          <p:cNvSpPr>
            <a:spLocks noGrp="1" noChangeArrowheads="1"/>
          </p:cNvSpPr>
          <p:nvPr>
            <p:ph type="title"/>
          </p:nvPr>
        </p:nvSpPr>
        <p:spPr/>
        <p:txBody>
          <a:bodyPr/>
          <a:lstStyle/>
          <a:p>
            <a:r>
              <a:rPr lang="zh-CN" altLang="en-US" dirty="0"/>
              <a:t>数据库安全</a:t>
            </a:r>
          </a:p>
        </p:txBody>
      </p:sp>
      <p:sp>
        <p:nvSpPr>
          <p:cNvPr id="629763" name="Rectangle 3">
            <a:extLst>
              <a:ext uri="{FF2B5EF4-FFF2-40B4-BE49-F238E27FC236}">
                <a16:creationId xmlns:a16="http://schemas.microsoft.com/office/drawing/2014/main" id="{24455B89-B068-439C-9C0C-17422F0E1A44}"/>
              </a:ext>
            </a:extLst>
          </p:cNvPr>
          <p:cNvSpPr>
            <a:spLocks noGrp="1" noChangeArrowheads="1"/>
          </p:cNvSpPr>
          <p:nvPr>
            <p:ph type="body" idx="1"/>
          </p:nvPr>
        </p:nvSpPr>
        <p:spPr/>
        <p:txBody>
          <a:bodyPr/>
          <a:lstStyle/>
          <a:p>
            <a:r>
              <a:rPr lang="en-US" altLang="zh-CN" dirty="0"/>
              <a:t>5.1 </a:t>
            </a:r>
            <a:r>
              <a:rPr lang="zh-CN" altLang="en-US" dirty="0"/>
              <a:t>安全性</a:t>
            </a:r>
          </a:p>
          <a:p>
            <a:r>
              <a:rPr lang="en-US" altLang="zh-CN" dirty="0"/>
              <a:t>5.2 </a:t>
            </a:r>
            <a:r>
              <a:rPr lang="zh-CN" altLang="en-US" dirty="0"/>
              <a:t>完整性</a:t>
            </a:r>
          </a:p>
          <a:p>
            <a:r>
              <a:rPr lang="en-US" altLang="zh-CN" dirty="0"/>
              <a:t>5.3 </a:t>
            </a:r>
            <a:r>
              <a:rPr lang="zh-CN" altLang="en-US" dirty="0"/>
              <a:t>并发控制</a:t>
            </a:r>
          </a:p>
          <a:p>
            <a:r>
              <a:rPr lang="en-US" altLang="zh-CN" dirty="0"/>
              <a:t>5.4 </a:t>
            </a:r>
            <a:r>
              <a:rPr lang="zh-CN" altLang="en-US" dirty="0"/>
              <a:t>恢复</a:t>
            </a:r>
          </a:p>
          <a:p>
            <a:r>
              <a:rPr lang="en-US" altLang="zh-CN" dirty="0"/>
              <a:t>5.5 </a:t>
            </a:r>
            <a:r>
              <a:rPr lang="zh-CN" altLang="en-US" dirty="0"/>
              <a:t>数据库复制与数据库镜像</a:t>
            </a:r>
          </a:p>
        </p:txBody>
      </p:sp>
      <p:sp>
        <p:nvSpPr>
          <p:cNvPr id="4" name="矩形 3">
            <a:extLst>
              <a:ext uri="{FF2B5EF4-FFF2-40B4-BE49-F238E27FC236}">
                <a16:creationId xmlns:a16="http://schemas.microsoft.com/office/drawing/2014/main" id="{91FB9314-3F66-4181-871C-983A561BD9D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A9F4638-3CD3-433C-8DA4-C205D91AE23A}"/>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D7E1937A-A86C-4F01-B295-C91D6726951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18674113"/>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28F316E7-37EA-4D35-81AD-A649F8B503B9}"/>
              </a:ext>
            </a:extLst>
          </p:cNvPr>
          <p:cNvSpPr>
            <a:spLocks noGrp="1" noChangeArrowheads="1"/>
          </p:cNvSpPr>
          <p:nvPr>
            <p:ph type="title"/>
          </p:nvPr>
        </p:nvSpPr>
        <p:spPr/>
        <p:txBody>
          <a:bodyPr/>
          <a:lstStyle/>
          <a:p>
            <a:r>
              <a:rPr lang="zh-CN" altLang="en-US"/>
              <a:t>数据加密（续）</a:t>
            </a:r>
          </a:p>
        </p:txBody>
      </p:sp>
      <p:sp>
        <p:nvSpPr>
          <p:cNvPr id="520195" name="Rectangle 3">
            <a:extLst>
              <a:ext uri="{FF2B5EF4-FFF2-40B4-BE49-F238E27FC236}">
                <a16:creationId xmlns:a16="http://schemas.microsoft.com/office/drawing/2014/main" id="{978B9E82-39FA-4CCD-9545-83D5C231C605}"/>
              </a:ext>
            </a:extLst>
          </p:cNvPr>
          <p:cNvSpPr>
            <a:spLocks noGrp="1" noChangeArrowheads="1"/>
          </p:cNvSpPr>
          <p:nvPr>
            <p:ph type="body" idx="1"/>
          </p:nvPr>
        </p:nvSpPr>
        <p:spPr/>
        <p:txBody>
          <a:bodyPr/>
          <a:lstStyle/>
          <a:p>
            <a:pPr>
              <a:lnSpc>
                <a:spcPct val="90000"/>
              </a:lnSpc>
            </a:pPr>
            <a:r>
              <a:rPr lang="en-US" altLang="zh-CN" sz="3600"/>
              <a:t>DBMS</a:t>
            </a:r>
            <a:r>
              <a:rPr lang="zh-CN" altLang="en-US" sz="3600"/>
              <a:t>中的数据加密</a:t>
            </a:r>
            <a:endParaRPr lang="zh-CN" altLang="en-US" sz="2800"/>
          </a:p>
          <a:p>
            <a:pPr lvl="1">
              <a:lnSpc>
                <a:spcPct val="130000"/>
              </a:lnSpc>
              <a:spcBef>
                <a:spcPct val="80000"/>
              </a:spcBef>
            </a:pPr>
            <a:r>
              <a:rPr lang="zh-CN" altLang="en-US"/>
              <a:t>有些数据库产品提供了数据加密例行程序</a:t>
            </a:r>
          </a:p>
          <a:p>
            <a:pPr lvl="1">
              <a:lnSpc>
                <a:spcPct val="130000"/>
              </a:lnSpc>
              <a:spcBef>
                <a:spcPct val="80000"/>
              </a:spcBef>
            </a:pPr>
            <a:r>
              <a:rPr lang="zh-CN" altLang="en-US"/>
              <a:t>有些数据库产品本身未提供加密程序，但提供了接口</a:t>
            </a:r>
          </a:p>
          <a:p>
            <a:pPr>
              <a:lnSpc>
                <a:spcPct val="90000"/>
              </a:lnSpc>
            </a:pPr>
            <a:endParaRPr lang="en-US" altLang="zh-CN" sz="2800"/>
          </a:p>
        </p:txBody>
      </p:sp>
      <p:sp>
        <p:nvSpPr>
          <p:cNvPr id="4" name="矩形 3">
            <a:extLst>
              <a:ext uri="{FF2B5EF4-FFF2-40B4-BE49-F238E27FC236}">
                <a16:creationId xmlns:a16="http://schemas.microsoft.com/office/drawing/2014/main" id="{AE2545A1-D04E-4CD9-B0CA-BDA55E83C24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8F0206F-36A5-40A7-AB9E-26D465171CD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CC0D4ACC-8889-4A4C-A226-1CA29037812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33295341"/>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37C7D205-ECA0-460B-9D93-3C3C60D820E6}"/>
              </a:ext>
            </a:extLst>
          </p:cNvPr>
          <p:cNvSpPr>
            <a:spLocks noGrp="1" noChangeArrowheads="1"/>
          </p:cNvSpPr>
          <p:nvPr>
            <p:ph type="title"/>
          </p:nvPr>
        </p:nvSpPr>
        <p:spPr/>
        <p:txBody>
          <a:bodyPr/>
          <a:lstStyle/>
          <a:p>
            <a:r>
              <a:rPr lang="zh-CN" altLang="en-US"/>
              <a:t>数据加密（续）</a:t>
            </a:r>
          </a:p>
        </p:txBody>
      </p:sp>
      <p:sp>
        <p:nvSpPr>
          <p:cNvPr id="585731" name="Rectangle 3">
            <a:extLst>
              <a:ext uri="{FF2B5EF4-FFF2-40B4-BE49-F238E27FC236}">
                <a16:creationId xmlns:a16="http://schemas.microsoft.com/office/drawing/2014/main" id="{3647C829-1B97-4DF3-AF2F-AD70623612A7}"/>
              </a:ext>
            </a:extLst>
          </p:cNvPr>
          <p:cNvSpPr>
            <a:spLocks noGrp="1" noChangeArrowheads="1"/>
          </p:cNvSpPr>
          <p:nvPr>
            <p:ph type="body" idx="1"/>
          </p:nvPr>
        </p:nvSpPr>
        <p:spPr/>
        <p:txBody>
          <a:bodyPr/>
          <a:lstStyle/>
          <a:p>
            <a:pPr>
              <a:lnSpc>
                <a:spcPct val="90000"/>
              </a:lnSpc>
            </a:pPr>
            <a:r>
              <a:rPr lang="zh-CN" altLang="en-US"/>
              <a:t>数据加密功能通常也作为可选特征，允许用户自由选择</a:t>
            </a:r>
          </a:p>
          <a:p>
            <a:pPr lvl="1">
              <a:lnSpc>
                <a:spcPct val="160000"/>
              </a:lnSpc>
            </a:pPr>
            <a:r>
              <a:rPr lang="zh-CN" altLang="en-US"/>
              <a:t>数据加密与解密是比较费时的操作</a:t>
            </a:r>
          </a:p>
          <a:p>
            <a:pPr lvl="1">
              <a:lnSpc>
                <a:spcPct val="160000"/>
              </a:lnSpc>
            </a:pPr>
            <a:r>
              <a:rPr lang="zh-CN" altLang="en-US"/>
              <a:t>数据加密与解密程序会占用大量系统资源</a:t>
            </a:r>
          </a:p>
          <a:p>
            <a:pPr lvl="1">
              <a:lnSpc>
                <a:spcPct val="160000"/>
              </a:lnSpc>
            </a:pPr>
            <a:r>
              <a:rPr lang="zh-CN" altLang="en-US"/>
              <a:t>应该只对高度机密的数据加密</a:t>
            </a:r>
            <a:endParaRPr lang="zh-CN" altLang="en-US" sz="2400"/>
          </a:p>
        </p:txBody>
      </p:sp>
      <p:sp>
        <p:nvSpPr>
          <p:cNvPr id="4" name="矩形 3">
            <a:extLst>
              <a:ext uri="{FF2B5EF4-FFF2-40B4-BE49-F238E27FC236}">
                <a16:creationId xmlns:a16="http://schemas.microsoft.com/office/drawing/2014/main" id="{8C7AFD97-B260-4B06-A429-2E58311EC85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2F5280B-3432-4DF4-A6E5-5B67FD843CE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F391909F-7918-480A-BD77-4593EF8F1E0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304752090"/>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5A1B1913-08C6-4F92-AFC0-756F98E27D8C}"/>
              </a:ext>
            </a:extLst>
          </p:cNvPr>
          <p:cNvSpPr>
            <a:spLocks noGrp="1" noChangeArrowheads="1"/>
          </p:cNvSpPr>
          <p:nvPr>
            <p:ph type="title"/>
          </p:nvPr>
        </p:nvSpPr>
        <p:spPr/>
        <p:txBody>
          <a:bodyPr/>
          <a:lstStyle/>
          <a:p>
            <a:r>
              <a:rPr lang="en-US" altLang="zh-CN"/>
              <a:t>5.1 </a:t>
            </a:r>
            <a:r>
              <a:rPr lang="zh-CN" altLang="en-US"/>
              <a:t>安全性</a:t>
            </a:r>
          </a:p>
        </p:txBody>
      </p:sp>
      <p:sp>
        <p:nvSpPr>
          <p:cNvPr id="632835" name="Rectangle 3">
            <a:extLst>
              <a:ext uri="{FF2B5EF4-FFF2-40B4-BE49-F238E27FC236}">
                <a16:creationId xmlns:a16="http://schemas.microsoft.com/office/drawing/2014/main" id="{63A13714-7584-4178-889B-D1E507B38389}"/>
              </a:ext>
            </a:extLst>
          </p:cNvPr>
          <p:cNvSpPr>
            <a:spLocks noGrp="1" noChangeArrowheads="1"/>
          </p:cNvSpPr>
          <p:nvPr>
            <p:ph type="body" idx="1"/>
          </p:nvPr>
        </p:nvSpPr>
        <p:spPr/>
        <p:txBody>
          <a:bodyPr/>
          <a:lstStyle/>
          <a:p>
            <a:pPr algn="just">
              <a:lnSpc>
                <a:spcPct val="130000"/>
              </a:lnSpc>
              <a:buFont typeface="Monotype Sorts" pitchFamily="2" charset="2"/>
              <a:buNone/>
            </a:pPr>
            <a:r>
              <a:rPr lang="en-US" altLang="zh-CN"/>
              <a:t>5.1.1 </a:t>
            </a:r>
            <a:r>
              <a:rPr lang="zh-CN" altLang="en-US"/>
              <a:t>安全性控制的一般方法</a:t>
            </a:r>
          </a:p>
          <a:p>
            <a:pPr algn="just">
              <a:lnSpc>
                <a:spcPct val="130000"/>
              </a:lnSpc>
              <a:buFont typeface="Monotype Sorts" pitchFamily="2" charset="2"/>
              <a:buNone/>
            </a:pPr>
            <a:r>
              <a:rPr lang="en-US" altLang="zh-CN">
                <a:solidFill>
                  <a:schemeClr val="accent2"/>
                </a:solidFill>
              </a:rPr>
              <a:t>5.1.2  Oracle</a:t>
            </a:r>
            <a:r>
              <a:rPr lang="zh-CN" altLang="en-US">
                <a:solidFill>
                  <a:schemeClr val="accent2"/>
                </a:solidFill>
              </a:rPr>
              <a:t>数据库的安全性措施</a:t>
            </a:r>
          </a:p>
          <a:p>
            <a:endParaRPr lang="en-US" altLang="zh-CN"/>
          </a:p>
        </p:txBody>
      </p:sp>
      <p:sp>
        <p:nvSpPr>
          <p:cNvPr id="4" name="矩形 3">
            <a:extLst>
              <a:ext uri="{FF2B5EF4-FFF2-40B4-BE49-F238E27FC236}">
                <a16:creationId xmlns:a16="http://schemas.microsoft.com/office/drawing/2014/main" id="{BE16F95E-8434-424A-B789-4A36EE2D114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5F7B960-1094-4DF5-A74C-AC0E9D1AF30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238B53A-A44C-424D-A593-21476DA5150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0452595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6569E07B-B9ED-40AB-B122-3AD7841C241A}"/>
              </a:ext>
            </a:extLst>
          </p:cNvPr>
          <p:cNvSpPr>
            <a:spLocks noGrp="1" noChangeArrowheads="1"/>
          </p:cNvSpPr>
          <p:nvPr>
            <p:ph type="title"/>
          </p:nvPr>
        </p:nvSpPr>
        <p:spPr/>
        <p:txBody>
          <a:bodyPr/>
          <a:lstStyle/>
          <a:p>
            <a:r>
              <a:rPr lang="en-US" altLang="zh-CN" sz="4000"/>
              <a:t>5.1.2  Oracle</a:t>
            </a:r>
            <a:r>
              <a:rPr lang="zh-CN" altLang="en-US" sz="4000"/>
              <a:t>数据库的安全性措施</a:t>
            </a:r>
          </a:p>
        </p:txBody>
      </p:sp>
      <p:sp>
        <p:nvSpPr>
          <p:cNvPr id="509955" name="Rectangle 3">
            <a:extLst>
              <a:ext uri="{FF2B5EF4-FFF2-40B4-BE49-F238E27FC236}">
                <a16:creationId xmlns:a16="http://schemas.microsoft.com/office/drawing/2014/main" id="{7DFD72B6-B3C8-4A5C-B547-DF6591CADCCD}"/>
              </a:ext>
            </a:extLst>
          </p:cNvPr>
          <p:cNvSpPr>
            <a:spLocks noGrp="1" noChangeArrowheads="1"/>
          </p:cNvSpPr>
          <p:nvPr>
            <p:ph type="body" idx="1"/>
          </p:nvPr>
        </p:nvSpPr>
        <p:spPr/>
        <p:txBody>
          <a:bodyPr/>
          <a:lstStyle/>
          <a:p>
            <a:r>
              <a:rPr lang="en-US" altLang="zh-CN" sz="3600"/>
              <a:t>ORACLE</a:t>
            </a:r>
            <a:r>
              <a:rPr lang="zh-CN" altLang="en-US" sz="3600"/>
              <a:t>的安全措施</a:t>
            </a:r>
            <a:r>
              <a:rPr lang="en-US" altLang="zh-CN" sz="3600"/>
              <a:t>:</a:t>
            </a:r>
          </a:p>
          <a:p>
            <a:pPr lvl="1">
              <a:lnSpc>
                <a:spcPct val="140000"/>
              </a:lnSpc>
            </a:pPr>
            <a:r>
              <a:rPr lang="zh-CN" altLang="en-US"/>
              <a:t>用户标识和鉴定</a:t>
            </a:r>
          </a:p>
          <a:p>
            <a:pPr lvl="1">
              <a:lnSpc>
                <a:spcPct val="140000"/>
              </a:lnSpc>
            </a:pPr>
            <a:r>
              <a:rPr lang="zh-CN" altLang="en-US"/>
              <a:t>授权和检查机制</a:t>
            </a:r>
          </a:p>
          <a:p>
            <a:pPr lvl="1">
              <a:lnSpc>
                <a:spcPct val="140000"/>
              </a:lnSpc>
            </a:pPr>
            <a:r>
              <a:rPr lang="zh-CN" altLang="en-US"/>
              <a:t>审计技术</a:t>
            </a:r>
          </a:p>
          <a:p>
            <a:pPr lvl="1">
              <a:lnSpc>
                <a:spcPct val="140000"/>
              </a:lnSpc>
            </a:pPr>
            <a:r>
              <a:rPr lang="zh-CN" altLang="en-US"/>
              <a:t>用户通过触发器灵活定义自己的安全性措施</a:t>
            </a:r>
          </a:p>
        </p:txBody>
      </p:sp>
      <p:sp>
        <p:nvSpPr>
          <p:cNvPr id="4" name="矩形 3">
            <a:extLst>
              <a:ext uri="{FF2B5EF4-FFF2-40B4-BE49-F238E27FC236}">
                <a16:creationId xmlns:a16="http://schemas.microsoft.com/office/drawing/2014/main" id="{591DD83E-9E68-46DE-857F-3B1AEBCA222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C073A21-FB78-4AAA-9BEC-31ED1A6E6DE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F38F69B9-557F-4911-A408-DCBA5A5FFD4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596430363"/>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E4438DBB-5035-431E-9DC5-7E9630ACDE0D}"/>
              </a:ext>
            </a:extLst>
          </p:cNvPr>
          <p:cNvSpPr>
            <a:spLocks noGrp="1" noChangeArrowheads="1"/>
          </p:cNvSpPr>
          <p:nvPr>
            <p:ph type="title"/>
          </p:nvPr>
        </p:nvSpPr>
        <p:spPr/>
        <p:txBody>
          <a:bodyPr/>
          <a:lstStyle/>
          <a:p>
            <a:r>
              <a:rPr lang="zh-CN" altLang="en-US" sz="4000"/>
              <a:t>一、</a:t>
            </a:r>
            <a:r>
              <a:rPr lang="en-US" altLang="zh-CN" sz="4000"/>
              <a:t>ORACLE</a:t>
            </a:r>
            <a:r>
              <a:rPr lang="zh-CN" altLang="en-US" sz="4000"/>
              <a:t>的用户标识和鉴定</a:t>
            </a:r>
          </a:p>
        </p:txBody>
      </p:sp>
      <p:sp>
        <p:nvSpPr>
          <p:cNvPr id="525315" name="Rectangle 3">
            <a:extLst>
              <a:ext uri="{FF2B5EF4-FFF2-40B4-BE49-F238E27FC236}">
                <a16:creationId xmlns:a16="http://schemas.microsoft.com/office/drawing/2014/main" id="{5AB2911E-44AA-4D83-8069-E8B8CFCFD522}"/>
              </a:ext>
            </a:extLst>
          </p:cNvPr>
          <p:cNvSpPr>
            <a:spLocks noGrp="1" noChangeArrowheads="1"/>
          </p:cNvSpPr>
          <p:nvPr>
            <p:ph type="body" idx="1"/>
          </p:nvPr>
        </p:nvSpPr>
        <p:spPr/>
        <p:txBody>
          <a:bodyPr/>
          <a:lstStyle/>
          <a:p>
            <a:pPr>
              <a:lnSpc>
                <a:spcPct val="210000"/>
              </a:lnSpc>
            </a:pPr>
            <a:r>
              <a:rPr lang="en-US" altLang="zh-CN"/>
              <a:t>ORACLE</a:t>
            </a:r>
            <a:r>
              <a:rPr lang="zh-CN" altLang="en-US"/>
              <a:t>允许用户重复标识三次</a:t>
            </a:r>
          </a:p>
          <a:p>
            <a:pPr>
              <a:lnSpc>
                <a:spcPct val="210000"/>
              </a:lnSpc>
            </a:pPr>
            <a:r>
              <a:rPr lang="zh-CN" altLang="en-US"/>
              <a:t>如果三次仍未通过，系统自动退出</a:t>
            </a:r>
            <a:endParaRPr lang="zh-CN" altLang="en-US" sz="3600"/>
          </a:p>
        </p:txBody>
      </p:sp>
      <p:sp>
        <p:nvSpPr>
          <p:cNvPr id="4" name="矩形 3">
            <a:extLst>
              <a:ext uri="{FF2B5EF4-FFF2-40B4-BE49-F238E27FC236}">
                <a16:creationId xmlns:a16="http://schemas.microsoft.com/office/drawing/2014/main" id="{52CD86DD-06D4-461A-8AF1-4421B396002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6FFED4B-466E-48CB-A526-E6D3826A296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04E5E109-F15D-426A-B577-9C0B03BBF74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30003559"/>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87107EA8-9383-4F46-A7C7-AFDB9DDBAAC6}"/>
              </a:ext>
            </a:extLst>
          </p:cNvPr>
          <p:cNvSpPr>
            <a:spLocks noGrp="1" noChangeArrowheads="1"/>
          </p:cNvSpPr>
          <p:nvPr>
            <p:ph type="title"/>
          </p:nvPr>
        </p:nvSpPr>
        <p:spPr/>
        <p:txBody>
          <a:bodyPr/>
          <a:lstStyle/>
          <a:p>
            <a:r>
              <a:rPr lang="zh-CN" altLang="en-US" sz="4000"/>
              <a:t>二、</a:t>
            </a:r>
            <a:r>
              <a:rPr lang="en-US" altLang="zh-CN" sz="4000"/>
              <a:t>ORACLE</a:t>
            </a:r>
            <a:r>
              <a:rPr lang="zh-CN" altLang="en-US" sz="4000"/>
              <a:t>的授权与检查机制</a:t>
            </a:r>
          </a:p>
        </p:txBody>
      </p:sp>
      <p:sp>
        <p:nvSpPr>
          <p:cNvPr id="526339" name="Rectangle 3">
            <a:extLst>
              <a:ext uri="{FF2B5EF4-FFF2-40B4-BE49-F238E27FC236}">
                <a16:creationId xmlns:a16="http://schemas.microsoft.com/office/drawing/2014/main" id="{49E8D85C-46D8-4D50-ABFD-1C744ABD573A}"/>
              </a:ext>
            </a:extLst>
          </p:cNvPr>
          <p:cNvSpPr>
            <a:spLocks noGrp="1" noChangeArrowheads="1"/>
          </p:cNvSpPr>
          <p:nvPr>
            <p:ph type="body" idx="1"/>
          </p:nvPr>
        </p:nvSpPr>
        <p:spPr/>
        <p:txBody>
          <a:bodyPr/>
          <a:lstStyle/>
          <a:p>
            <a:pPr>
              <a:lnSpc>
                <a:spcPct val="90000"/>
              </a:lnSpc>
            </a:pPr>
            <a:r>
              <a:rPr lang="en-US" altLang="zh-CN"/>
              <a:t>ORACLE</a:t>
            </a:r>
            <a:r>
              <a:rPr lang="zh-CN" altLang="en-US"/>
              <a:t>授权和检查机制的特色</a:t>
            </a:r>
            <a:endParaRPr lang="zh-CN" altLang="en-US" sz="2800"/>
          </a:p>
          <a:p>
            <a:pPr lvl="1">
              <a:lnSpc>
                <a:spcPct val="120000"/>
              </a:lnSpc>
            </a:pPr>
            <a:r>
              <a:rPr lang="en-US" altLang="zh-CN" sz="2400"/>
              <a:t>ORACLE</a:t>
            </a:r>
            <a:r>
              <a:rPr lang="zh-CN" altLang="en-US" sz="2400"/>
              <a:t>的权限包括</a:t>
            </a:r>
            <a:r>
              <a:rPr lang="zh-CN" altLang="en-US" sz="2400">
                <a:solidFill>
                  <a:schemeClr val="accent2"/>
                </a:solidFill>
              </a:rPr>
              <a:t>系统权限</a:t>
            </a:r>
            <a:r>
              <a:rPr lang="zh-CN" altLang="en-US" sz="2400"/>
              <a:t>和</a:t>
            </a:r>
            <a:r>
              <a:rPr lang="zh-CN" altLang="en-US" sz="2400">
                <a:solidFill>
                  <a:schemeClr val="accent2"/>
                </a:solidFill>
              </a:rPr>
              <a:t>数据库对象的权限</a:t>
            </a:r>
            <a:endParaRPr lang="zh-CN" altLang="en-US" sz="2400"/>
          </a:p>
          <a:p>
            <a:pPr lvl="1">
              <a:lnSpc>
                <a:spcPct val="120000"/>
              </a:lnSpc>
            </a:pPr>
            <a:r>
              <a:rPr lang="zh-CN" altLang="en-US" sz="2400"/>
              <a:t>采用非集中式的授权机制</a:t>
            </a:r>
          </a:p>
          <a:p>
            <a:pPr lvl="1">
              <a:lnSpc>
                <a:spcPct val="120000"/>
              </a:lnSpc>
            </a:pPr>
            <a:r>
              <a:rPr lang="zh-CN" altLang="en-US" sz="2400"/>
              <a:t>每个用户授予与回收自己创建的数据库对象的权限</a:t>
            </a:r>
          </a:p>
          <a:p>
            <a:pPr lvl="1">
              <a:lnSpc>
                <a:spcPct val="110000"/>
              </a:lnSpc>
            </a:pPr>
            <a:r>
              <a:rPr lang="en-US" altLang="zh-CN" sz="2400"/>
              <a:t>DBA</a:t>
            </a:r>
            <a:r>
              <a:rPr lang="zh-CN" altLang="en-US" sz="2400"/>
              <a:t>负责授予与回收系统权限，也可以授予与回收所有数据库对象的权限</a:t>
            </a:r>
          </a:p>
          <a:p>
            <a:pPr lvl="1">
              <a:lnSpc>
                <a:spcPct val="110000"/>
              </a:lnSpc>
            </a:pPr>
            <a:r>
              <a:rPr lang="zh-CN" altLang="en-US" sz="2400"/>
              <a:t>允许重复授权，即可将某一权限多次授予同一用户，系统不会出错</a:t>
            </a:r>
          </a:p>
          <a:p>
            <a:pPr lvl="1">
              <a:lnSpc>
                <a:spcPct val="110000"/>
              </a:lnSpc>
            </a:pPr>
            <a:r>
              <a:rPr lang="zh-CN" altLang="en-US" sz="2400"/>
              <a:t>允许无效回收，即用户不具有某权限，但回收此权限的操作仍是成功的。</a:t>
            </a:r>
          </a:p>
        </p:txBody>
      </p:sp>
      <p:sp>
        <p:nvSpPr>
          <p:cNvPr id="4" name="矩形 3">
            <a:extLst>
              <a:ext uri="{FF2B5EF4-FFF2-40B4-BE49-F238E27FC236}">
                <a16:creationId xmlns:a16="http://schemas.microsoft.com/office/drawing/2014/main" id="{48C24376-E4E4-4CAE-801C-DB051F3985B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7742D1B-2463-4A3E-9DCF-5E02DC293569}"/>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1645AEEA-F17C-477F-A52D-99B4154AEEC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25465862"/>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319A3C0E-F3B9-49A1-8665-C60B043F5398}"/>
              </a:ext>
            </a:extLst>
          </p:cNvPr>
          <p:cNvSpPr>
            <a:spLocks noGrp="1" noChangeArrowheads="1"/>
          </p:cNvSpPr>
          <p:nvPr>
            <p:ph type="title"/>
          </p:nvPr>
        </p:nvSpPr>
        <p:spPr/>
        <p:txBody>
          <a:bodyPr/>
          <a:lstStyle/>
          <a:p>
            <a:r>
              <a:rPr lang="en-US" altLang="zh-CN" sz="4000"/>
              <a:t>ORACLE</a:t>
            </a:r>
            <a:r>
              <a:rPr lang="zh-CN" altLang="en-US" sz="4000"/>
              <a:t>的授权与检查机制（续）</a:t>
            </a:r>
          </a:p>
        </p:txBody>
      </p:sp>
      <p:sp>
        <p:nvSpPr>
          <p:cNvPr id="528387" name="Rectangle 3">
            <a:extLst>
              <a:ext uri="{FF2B5EF4-FFF2-40B4-BE49-F238E27FC236}">
                <a16:creationId xmlns:a16="http://schemas.microsoft.com/office/drawing/2014/main" id="{23EAC373-1523-4761-B441-757351E9500A}"/>
              </a:ext>
            </a:extLst>
          </p:cNvPr>
          <p:cNvSpPr>
            <a:spLocks noGrp="1" noChangeArrowheads="1"/>
          </p:cNvSpPr>
          <p:nvPr>
            <p:ph type="body" idx="1"/>
          </p:nvPr>
        </p:nvSpPr>
        <p:spPr/>
        <p:txBody>
          <a:bodyPr/>
          <a:lstStyle/>
          <a:p>
            <a:r>
              <a:rPr lang="en-US" altLang="zh-CN" sz="3600"/>
              <a:t>ORACLE</a:t>
            </a:r>
            <a:r>
              <a:rPr lang="zh-CN" altLang="en-US" sz="3600"/>
              <a:t>的权限</a:t>
            </a:r>
          </a:p>
          <a:p>
            <a:pPr lvl="1">
              <a:lnSpc>
                <a:spcPct val="180000"/>
              </a:lnSpc>
            </a:pPr>
            <a:r>
              <a:rPr lang="zh-CN" altLang="en-US"/>
              <a:t> 系统权限</a:t>
            </a:r>
          </a:p>
          <a:p>
            <a:pPr lvl="1">
              <a:lnSpc>
                <a:spcPct val="180000"/>
              </a:lnSpc>
            </a:pPr>
            <a:r>
              <a:rPr lang="zh-CN" altLang="en-US"/>
              <a:t> 数据库对象的权限</a:t>
            </a:r>
          </a:p>
        </p:txBody>
      </p:sp>
      <p:sp>
        <p:nvSpPr>
          <p:cNvPr id="4" name="矩形 3">
            <a:extLst>
              <a:ext uri="{FF2B5EF4-FFF2-40B4-BE49-F238E27FC236}">
                <a16:creationId xmlns:a16="http://schemas.microsoft.com/office/drawing/2014/main" id="{2B631CFC-B47B-4F3D-B3C4-165F338AA3D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A5952EC-C5CC-4411-BFF5-7099D400F8DD}"/>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838EDC4D-7A8C-45CB-94FD-A835B7CD36C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635229654"/>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D5472578-1200-41F1-AC5E-09A0BB3C2DAD}"/>
              </a:ext>
            </a:extLst>
          </p:cNvPr>
          <p:cNvSpPr>
            <a:spLocks noGrp="1" noChangeArrowheads="1"/>
          </p:cNvSpPr>
          <p:nvPr>
            <p:ph type="title"/>
          </p:nvPr>
        </p:nvSpPr>
        <p:spPr/>
        <p:txBody>
          <a:bodyPr/>
          <a:lstStyle/>
          <a:p>
            <a:r>
              <a:rPr lang="en-US" altLang="zh-CN"/>
              <a:t>1.</a:t>
            </a:r>
            <a:r>
              <a:rPr lang="zh-CN" altLang="en-US"/>
              <a:t>系统权限</a:t>
            </a:r>
          </a:p>
        </p:txBody>
      </p:sp>
      <p:sp>
        <p:nvSpPr>
          <p:cNvPr id="529411" name="Rectangle 3">
            <a:extLst>
              <a:ext uri="{FF2B5EF4-FFF2-40B4-BE49-F238E27FC236}">
                <a16:creationId xmlns:a16="http://schemas.microsoft.com/office/drawing/2014/main" id="{EF00A38B-EBB9-4CA7-938D-86ECFC7B2EEF}"/>
              </a:ext>
            </a:extLst>
          </p:cNvPr>
          <p:cNvSpPr>
            <a:spLocks noGrp="1" noChangeArrowheads="1"/>
          </p:cNvSpPr>
          <p:nvPr>
            <p:ph type="body" idx="1"/>
          </p:nvPr>
        </p:nvSpPr>
        <p:spPr/>
        <p:txBody>
          <a:bodyPr/>
          <a:lstStyle/>
          <a:p>
            <a:r>
              <a:rPr lang="en-US" altLang="zh-CN" sz="3600"/>
              <a:t>80</a:t>
            </a:r>
            <a:r>
              <a:rPr lang="zh-CN" altLang="en-US" sz="3600"/>
              <a:t>多种系统权限</a:t>
            </a:r>
          </a:p>
          <a:p>
            <a:pPr lvl="1">
              <a:lnSpc>
                <a:spcPct val="140000"/>
              </a:lnSpc>
            </a:pPr>
            <a:r>
              <a:rPr lang="zh-CN" altLang="en-US"/>
              <a:t> 创建会话</a:t>
            </a:r>
          </a:p>
          <a:p>
            <a:pPr lvl="1">
              <a:lnSpc>
                <a:spcPct val="140000"/>
              </a:lnSpc>
            </a:pPr>
            <a:r>
              <a:rPr lang="zh-CN" altLang="en-US"/>
              <a:t> 创建表</a:t>
            </a:r>
          </a:p>
          <a:p>
            <a:pPr lvl="1">
              <a:lnSpc>
                <a:spcPct val="140000"/>
              </a:lnSpc>
            </a:pPr>
            <a:r>
              <a:rPr lang="zh-CN" altLang="en-US"/>
              <a:t> 创建视图</a:t>
            </a:r>
          </a:p>
          <a:p>
            <a:pPr lvl="1">
              <a:lnSpc>
                <a:spcPct val="140000"/>
              </a:lnSpc>
            </a:pPr>
            <a:r>
              <a:rPr lang="zh-CN" altLang="en-US"/>
              <a:t> 创建用户</a:t>
            </a:r>
          </a:p>
        </p:txBody>
      </p:sp>
      <p:sp>
        <p:nvSpPr>
          <p:cNvPr id="4" name="矩形 3">
            <a:extLst>
              <a:ext uri="{FF2B5EF4-FFF2-40B4-BE49-F238E27FC236}">
                <a16:creationId xmlns:a16="http://schemas.microsoft.com/office/drawing/2014/main" id="{6AFCF7D4-E395-4EE9-8891-6898FBA51D0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050A356-8FF2-4929-895F-6DC3A79A71C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9EE053F0-22A7-4F20-AC78-1FA1CC0CCA3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531657738"/>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E6C15AED-BF74-4F4A-9383-ECF38B7FE494}"/>
              </a:ext>
            </a:extLst>
          </p:cNvPr>
          <p:cNvSpPr>
            <a:spLocks noGrp="1" noChangeArrowheads="1"/>
          </p:cNvSpPr>
          <p:nvPr>
            <p:ph type="title"/>
          </p:nvPr>
        </p:nvSpPr>
        <p:spPr/>
        <p:txBody>
          <a:bodyPr/>
          <a:lstStyle/>
          <a:p>
            <a:r>
              <a:rPr lang="zh-CN" altLang="en-US"/>
              <a:t>系统权限（续）</a:t>
            </a:r>
          </a:p>
        </p:txBody>
      </p:sp>
      <p:sp>
        <p:nvSpPr>
          <p:cNvPr id="530435" name="Rectangle 3">
            <a:extLst>
              <a:ext uri="{FF2B5EF4-FFF2-40B4-BE49-F238E27FC236}">
                <a16:creationId xmlns:a16="http://schemas.microsoft.com/office/drawing/2014/main" id="{A29E7135-8236-4959-987C-2A56F36AE052}"/>
              </a:ext>
            </a:extLst>
          </p:cNvPr>
          <p:cNvSpPr>
            <a:spLocks noGrp="1" noChangeArrowheads="1"/>
          </p:cNvSpPr>
          <p:nvPr>
            <p:ph type="body" idx="1"/>
          </p:nvPr>
        </p:nvSpPr>
        <p:spPr/>
        <p:txBody>
          <a:bodyPr/>
          <a:lstStyle/>
          <a:p>
            <a:pPr>
              <a:lnSpc>
                <a:spcPct val="90000"/>
              </a:lnSpc>
            </a:pPr>
            <a:r>
              <a:rPr lang="en-US" altLang="zh-CN" sz="2800"/>
              <a:t>DBA</a:t>
            </a:r>
            <a:r>
              <a:rPr lang="zh-CN" altLang="en-US" sz="2800"/>
              <a:t>在创建一个用户时需要将其中的一些权限授予该用户</a:t>
            </a:r>
            <a:endParaRPr lang="zh-CN" altLang="en-US" sz="1800"/>
          </a:p>
          <a:p>
            <a:pPr>
              <a:lnSpc>
                <a:spcPct val="90000"/>
              </a:lnSpc>
            </a:pPr>
            <a:r>
              <a:rPr lang="zh-CN" altLang="en-US" sz="2800"/>
              <a:t>角色</a:t>
            </a:r>
          </a:p>
          <a:p>
            <a:pPr lvl="1">
              <a:lnSpc>
                <a:spcPct val="90000"/>
              </a:lnSpc>
            </a:pPr>
            <a:r>
              <a:rPr lang="en-US" altLang="zh-CN"/>
              <a:t>ORACLE</a:t>
            </a:r>
            <a:r>
              <a:rPr lang="zh-CN" altLang="en-US"/>
              <a:t>支持角色的概念。</a:t>
            </a:r>
          </a:p>
          <a:p>
            <a:pPr lvl="1">
              <a:lnSpc>
                <a:spcPct val="90000"/>
              </a:lnSpc>
            </a:pPr>
            <a:r>
              <a:rPr lang="zh-CN" altLang="en-US"/>
              <a:t>角色就是一组系统权限的集合，目的在于减化权限管理。</a:t>
            </a:r>
          </a:p>
          <a:p>
            <a:pPr lvl="1">
              <a:lnSpc>
                <a:spcPct val="90000"/>
              </a:lnSpc>
            </a:pPr>
            <a:r>
              <a:rPr lang="en-US" altLang="zh-CN"/>
              <a:t>ORACLE</a:t>
            </a:r>
            <a:r>
              <a:rPr lang="zh-CN" altLang="en-US"/>
              <a:t>允许</a:t>
            </a:r>
            <a:r>
              <a:rPr lang="en-US" altLang="zh-CN"/>
              <a:t>DBA</a:t>
            </a:r>
            <a:r>
              <a:rPr lang="zh-CN" altLang="en-US"/>
              <a:t>定义角色</a:t>
            </a:r>
          </a:p>
          <a:p>
            <a:pPr lvl="1">
              <a:lnSpc>
                <a:spcPct val="90000"/>
              </a:lnSpc>
            </a:pPr>
            <a:r>
              <a:rPr lang="en-US" altLang="zh-CN"/>
              <a:t>ORACLE</a:t>
            </a:r>
            <a:r>
              <a:rPr lang="zh-CN" altLang="en-US"/>
              <a:t>提供的预定义角色</a:t>
            </a:r>
          </a:p>
          <a:p>
            <a:pPr lvl="2">
              <a:lnSpc>
                <a:spcPct val="70000"/>
              </a:lnSpc>
            </a:pPr>
            <a:r>
              <a:rPr lang="zh-CN" altLang="en-US" sz="2800"/>
              <a:t> </a:t>
            </a:r>
            <a:r>
              <a:rPr lang="en-US" altLang="zh-CN"/>
              <a:t>CONNECT</a:t>
            </a:r>
          </a:p>
          <a:p>
            <a:pPr lvl="2">
              <a:lnSpc>
                <a:spcPct val="70000"/>
              </a:lnSpc>
            </a:pPr>
            <a:r>
              <a:rPr lang="en-US" altLang="zh-CN"/>
              <a:t> RESOURCE</a:t>
            </a:r>
          </a:p>
          <a:p>
            <a:pPr lvl="2">
              <a:lnSpc>
                <a:spcPct val="70000"/>
              </a:lnSpc>
            </a:pPr>
            <a:r>
              <a:rPr lang="en-US" altLang="zh-CN"/>
              <a:t> DBA</a:t>
            </a:r>
          </a:p>
        </p:txBody>
      </p:sp>
      <p:sp>
        <p:nvSpPr>
          <p:cNvPr id="4" name="矩形 3">
            <a:extLst>
              <a:ext uri="{FF2B5EF4-FFF2-40B4-BE49-F238E27FC236}">
                <a16:creationId xmlns:a16="http://schemas.microsoft.com/office/drawing/2014/main" id="{EB2D374D-2067-4B93-A751-B92FE14ED7C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E5B04C1-0E64-4BB3-8230-E86A0D0D159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0EAE4417-6F9F-4FF4-8737-7B5746A989A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49934450"/>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DCFC7C05-4AB0-448C-B289-FDCAD1AA784E}"/>
              </a:ext>
            </a:extLst>
          </p:cNvPr>
          <p:cNvSpPr>
            <a:spLocks noGrp="1" noChangeArrowheads="1"/>
          </p:cNvSpPr>
          <p:nvPr>
            <p:ph type="title"/>
          </p:nvPr>
        </p:nvSpPr>
        <p:spPr/>
        <p:txBody>
          <a:bodyPr/>
          <a:lstStyle/>
          <a:p>
            <a:r>
              <a:rPr lang="zh-CN" altLang="en-US"/>
              <a:t>系统权限（续）</a:t>
            </a:r>
          </a:p>
        </p:txBody>
      </p:sp>
      <p:sp>
        <p:nvSpPr>
          <p:cNvPr id="531459" name="Rectangle 3">
            <a:extLst>
              <a:ext uri="{FF2B5EF4-FFF2-40B4-BE49-F238E27FC236}">
                <a16:creationId xmlns:a16="http://schemas.microsoft.com/office/drawing/2014/main" id="{6F48FFB0-1484-4785-A96D-75072189E7A1}"/>
              </a:ext>
            </a:extLst>
          </p:cNvPr>
          <p:cNvSpPr>
            <a:spLocks noGrp="1" noChangeArrowheads="1"/>
          </p:cNvSpPr>
          <p:nvPr>
            <p:ph type="body" idx="1"/>
          </p:nvPr>
        </p:nvSpPr>
        <p:spPr/>
        <p:txBody>
          <a:bodyPr/>
          <a:lstStyle/>
          <a:p>
            <a:r>
              <a:rPr lang="en-US" altLang="zh-CN"/>
              <a:t>CONNECT</a:t>
            </a:r>
            <a:r>
              <a:rPr lang="zh-CN" altLang="en-US"/>
              <a:t>角色</a:t>
            </a:r>
            <a:endParaRPr lang="zh-CN" altLang="en-US" sz="2800"/>
          </a:p>
          <a:p>
            <a:pPr lvl="1"/>
            <a:r>
              <a:rPr lang="zh-CN" altLang="en-US"/>
              <a:t>允许用户登录数据库并执行数据查询和操纵</a:t>
            </a:r>
          </a:p>
          <a:p>
            <a:pPr lvl="2"/>
            <a:r>
              <a:rPr lang="zh-CN" altLang="en-US"/>
              <a:t> </a:t>
            </a:r>
            <a:r>
              <a:rPr lang="en-US" altLang="zh-CN"/>
              <a:t>ALTER TABLE</a:t>
            </a:r>
          </a:p>
          <a:p>
            <a:pPr lvl="2"/>
            <a:r>
              <a:rPr lang="en-US" altLang="zh-CN"/>
              <a:t> CREATE VIEW / INDEX </a:t>
            </a:r>
          </a:p>
          <a:p>
            <a:pPr lvl="2"/>
            <a:r>
              <a:rPr lang="en-US" altLang="zh-CN"/>
              <a:t> DROP TABLE / VIEW / INDEX</a:t>
            </a:r>
          </a:p>
          <a:p>
            <a:pPr lvl="2"/>
            <a:r>
              <a:rPr lang="en-US" altLang="zh-CN"/>
              <a:t> GRANT, REVOKE</a:t>
            </a:r>
          </a:p>
          <a:p>
            <a:pPr lvl="2"/>
            <a:r>
              <a:rPr lang="en-US" altLang="zh-CN"/>
              <a:t> INSERT, UPDATE, DELETE</a:t>
            </a:r>
          </a:p>
          <a:p>
            <a:pPr lvl="2"/>
            <a:r>
              <a:rPr lang="en-US" altLang="zh-CN"/>
              <a:t> SELETE</a:t>
            </a:r>
          </a:p>
          <a:p>
            <a:pPr lvl="2"/>
            <a:r>
              <a:rPr lang="en-US" altLang="zh-CN"/>
              <a:t> AUDIT / NOAUDIT</a:t>
            </a:r>
          </a:p>
        </p:txBody>
      </p:sp>
      <p:sp>
        <p:nvSpPr>
          <p:cNvPr id="4" name="矩形 3">
            <a:extLst>
              <a:ext uri="{FF2B5EF4-FFF2-40B4-BE49-F238E27FC236}">
                <a16:creationId xmlns:a16="http://schemas.microsoft.com/office/drawing/2014/main" id="{D23AA33B-4E02-49E2-A522-C2D3A3F3AB1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A2B361B-E786-46D7-8DC8-87EE81EB84C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6289D245-8E5F-4DC6-9348-04CF8EA834D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48886482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E9D2E98E-FFC8-4A6E-BC9B-E4ABAAA40BCC}"/>
              </a:ext>
            </a:extLst>
          </p:cNvPr>
          <p:cNvSpPr>
            <a:spLocks noGrp="1" noChangeArrowheads="1"/>
          </p:cNvSpPr>
          <p:nvPr>
            <p:ph type="title"/>
          </p:nvPr>
        </p:nvSpPr>
        <p:spPr/>
        <p:txBody>
          <a:bodyPr/>
          <a:lstStyle/>
          <a:p>
            <a:r>
              <a:rPr lang="zh-CN" altLang="en-US" dirty="0"/>
              <a:t>数据库安全</a:t>
            </a:r>
          </a:p>
        </p:txBody>
      </p:sp>
      <p:sp>
        <p:nvSpPr>
          <p:cNvPr id="630787" name="Rectangle 3">
            <a:extLst>
              <a:ext uri="{FF2B5EF4-FFF2-40B4-BE49-F238E27FC236}">
                <a16:creationId xmlns:a16="http://schemas.microsoft.com/office/drawing/2014/main" id="{85B0B5FA-5DBF-4885-A9E3-BD20AC5116C2}"/>
              </a:ext>
            </a:extLst>
          </p:cNvPr>
          <p:cNvSpPr>
            <a:spLocks noGrp="1" noChangeArrowheads="1"/>
          </p:cNvSpPr>
          <p:nvPr>
            <p:ph type="body" idx="1"/>
          </p:nvPr>
        </p:nvSpPr>
        <p:spPr/>
        <p:txBody>
          <a:bodyPr/>
          <a:lstStyle/>
          <a:p>
            <a:r>
              <a:rPr lang="en-US" altLang="zh-CN" dirty="0">
                <a:solidFill>
                  <a:schemeClr val="accent2"/>
                </a:solidFill>
              </a:rPr>
              <a:t>5.1 </a:t>
            </a:r>
            <a:r>
              <a:rPr lang="zh-CN" altLang="en-US" dirty="0">
                <a:solidFill>
                  <a:schemeClr val="accent2"/>
                </a:solidFill>
              </a:rPr>
              <a:t>安全性</a:t>
            </a:r>
          </a:p>
          <a:p>
            <a:r>
              <a:rPr lang="en-US" altLang="zh-CN" dirty="0"/>
              <a:t>5.2 </a:t>
            </a:r>
            <a:r>
              <a:rPr lang="zh-CN" altLang="en-US" dirty="0"/>
              <a:t>完整性</a:t>
            </a:r>
          </a:p>
          <a:p>
            <a:r>
              <a:rPr lang="en-US" altLang="zh-CN" dirty="0"/>
              <a:t>5.3 </a:t>
            </a:r>
            <a:r>
              <a:rPr lang="zh-CN" altLang="en-US" dirty="0"/>
              <a:t>并发控制</a:t>
            </a:r>
          </a:p>
          <a:p>
            <a:r>
              <a:rPr lang="en-US" altLang="zh-CN" dirty="0"/>
              <a:t>5.4 </a:t>
            </a:r>
            <a:r>
              <a:rPr lang="zh-CN" altLang="en-US" dirty="0"/>
              <a:t>恢复</a:t>
            </a:r>
          </a:p>
          <a:p>
            <a:r>
              <a:rPr lang="en-US" altLang="zh-CN" dirty="0"/>
              <a:t>5.5 </a:t>
            </a:r>
            <a:r>
              <a:rPr lang="zh-CN" altLang="en-US" dirty="0"/>
              <a:t>数据库复制与数据库镜像</a:t>
            </a:r>
          </a:p>
        </p:txBody>
      </p:sp>
      <p:sp>
        <p:nvSpPr>
          <p:cNvPr id="4" name="矩形 3">
            <a:extLst>
              <a:ext uri="{FF2B5EF4-FFF2-40B4-BE49-F238E27FC236}">
                <a16:creationId xmlns:a16="http://schemas.microsoft.com/office/drawing/2014/main" id="{738A2681-D4FE-44BF-92D4-34F9BFC7A54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4105C3C-C22E-4ABE-8DB8-8344ABC28890}"/>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0F6637DA-14AE-4116-ADB6-B569E36394C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595621351"/>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7F662AB8-5ABB-4A5D-A575-4061FE7978BC}"/>
              </a:ext>
            </a:extLst>
          </p:cNvPr>
          <p:cNvSpPr>
            <a:spLocks noGrp="1" noChangeArrowheads="1"/>
          </p:cNvSpPr>
          <p:nvPr>
            <p:ph type="title"/>
          </p:nvPr>
        </p:nvSpPr>
        <p:spPr/>
        <p:txBody>
          <a:bodyPr/>
          <a:lstStyle/>
          <a:p>
            <a:r>
              <a:rPr lang="zh-CN" altLang="en-US"/>
              <a:t>系统权限（续）</a:t>
            </a:r>
          </a:p>
        </p:txBody>
      </p:sp>
      <p:sp>
        <p:nvSpPr>
          <p:cNvPr id="532483" name="Rectangle 3">
            <a:extLst>
              <a:ext uri="{FF2B5EF4-FFF2-40B4-BE49-F238E27FC236}">
                <a16:creationId xmlns:a16="http://schemas.microsoft.com/office/drawing/2014/main" id="{7A953198-5D8D-4E9E-9812-38A3228881A7}"/>
              </a:ext>
            </a:extLst>
          </p:cNvPr>
          <p:cNvSpPr>
            <a:spLocks noGrp="1" noChangeArrowheads="1"/>
          </p:cNvSpPr>
          <p:nvPr>
            <p:ph type="body" idx="1"/>
          </p:nvPr>
        </p:nvSpPr>
        <p:spPr/>
        <p:txBody>
          <a:bodyPr/>
          <a:lstStyle/>
          <a:p>
            <a:r>
              <a:rPr lang="en-US" altLang="zh-CN"/>
              <a:t>RESOURCE</a:t>
            </a:r>
            <a:r>
              <a:rPr lang="zh-CN" altLang="en-US"/>
              <a:t>角色</a:t>
            </a:r>
          </a:p>
          <a:p>
            <a:pPr lvl="1">
              <a:lnSpc>
                <a:spcPct val="120000"/>
              </a:lnSpc>
              <a:spcBef>
                <a:spcPct val="70000"/>
              </a:spcBef>
            </a:pPr>
            <a:r>
              <a:rPr lang="zh-CN" altLang="en-US"/>
              <a:t>允许用户建表，即执行</a:t>
            </a:r>
            <a:r>
              <a:rPr lang="en-US" altLang="zh-CN"/>
              <a:t>CREATE TABLE</a:t>
            </a:r>
            <a:r>
              <a:rPr lang="zh-CN" altLang="en-US"/>
              <a:t>操作</a:t>
            </a:r>
          </a:p>
          <a:p>
            <a:pPr lvl="1">
              <a:lnSpc>
                <a:spcPct val="120000"/>
              </a:lnSpc>
              <a:spcBef>
                <a:spcPct val="70000"/>
              </a:spcBef>
            </a:pPr>
            <a:r>
              <a:rPr lang="zh-CN" altLang="en-US"/>
              <a:t>由于创建表的用户将拥有该表，因此他具有对该表的任何权限</a:t>
            </a:r>
          </a:p>
        </p:txBody>
      </p:sp>
      <p:sp>
        <p:nvSpPr>
          <p:cNvPr id="4" name="矩形 3">
            <a:extLst>
              <a:ext uri="{FF2B5EF4-FFF2-40B4-BE49-F238E27FC236}">
                <a16:creationId xmlns:a16="http://schemas.microsoft.com/office/drawing/2014/main" id="{30238D5E-D673-4B19-A9C4-A8374DBC897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ADF719B-B7D0-4CD6-8FDD-A56436EC741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193320EE-D46A-4847-B3EA-A52B7064929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596751557"/>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484F6BE6-F0D3-4A35-AAE5-8E062376038C}"/>
              </a:ext>
            </a:extLst>
          </p:cNvPr>
          <p:cNvSpPr>
            <a:spLocks noGrp="1" noChangeArrowheads="1"/>
          </p:cNvSpPr>
          <p:nvPr>
            <p:ph type="title"/>
          </p:nvPr>
        </p:nvSpPr>
        <p:spPr/>
        <p:txBody>
          <a:bodyPr/>
          <a:lstStyle/>
          <a:p>
            <a:r>
              <a:rPr lang="zh-CN" altLang="en-US"/>
              <a:t>系统权限（续）</a:t>
            </a:r>
          </a:p>
        </p:txBody>
      </p:sp>
      <p:sp>
        <p:nvSpPr>
          <p:cNvPr id="533507" name="Rectangle 3">
            <a:extLst>
              <a:ext uri="{FF2B5EF4-FFF2-40B4-BE49-F238E27FC236}">
                <a16:creationId xmlns:a16="http://schemas.microsoft.com/office/drawing/2014/main" id="{4D512E72-B99B-4FB9-A7CA-19572F67154A}"/>
              </a:ext>
            </a:extLst>
          </p:cNvPr>
          <p:cNvSpPr>
            <a:spLocks noGrp="1" noChangeArrowheads="1"/>
          </p:cNvSpPr>
          <p:nvPr>
            <p:ph type="body" idx="1"/>
          </p:nvPr>
        </p:nvSpPr>
        <p:spPr/>
        <p:txBody>
          <a:bodyPr/>
          <a:lstStyle/>
          <a:p>
            <a:r>
              <a:rPr lang="en-US" altLang="zh-CN"/>
              <a:t>DBA</a:t>
            </a:r>
            <a:r>
              <a:rPr lang="zh-CN" altLang="en-US"/>
              <a:t>角色</a:t>
            </a:r>
            <a:endParaRPr lang="zh-CN" altLang="en-US" sz="2800"/>
          </a:p>
          <a:p>
            <a:pPr lvl="1">
              <a:lnSpc>
                <a:spcPct val="120000"/>
              </a:lnSpc>
              <a:spcBef>
                <a:spcPct val="80000"/>
              </a:spcBef>
            </a:pPr>
            <a:r>
              <a:rPr lang="zh-CN" altLang="en-US"/>
              <a:t>允许用户执行授权命令，建表，对任何表的数据进行操纵。</a:t>
            </a:r>
          </a:p>
          <a:p>
            <a:pPr lvl="1">
              <a:lnSpc>
                <a:spcPct val="120000"/>
              </a:lnSpc>
              <a:spcBef>
                <a:spcPct val="80000"/>
              </a:spcBef>
            </a:pPr>
            <a:r>
              <a:rPr lang="en-US" altLang="zh-CN"/>
              <a:t>DBA</a:t>
            </a:r>
            <a:r>
              <a:rPr lang="zh-CN" altLang="en-US"/>
              <a:t>角色涵盖了前两种角色，此外还可以执行一些管理操作。</a:t>
            </a:r>
          </a:p>
          <a:p>
            <a:pPr lvl="1">
              <a:lnSpc>
                <a:spcPct val="120000"/>
              </a:lnSpc>
              <a:spcBef>
                <a:spcPct val="80000"/>
              </a:spcBef>
            </a:pPr>
            <a:r>
              <a:rPr lang="en-US" altLang="zh-CN"/>
              <a:t>DBA</a:t>
            </a:r>
            <a:r>
              <a:rPr lang="zh-CN" altLang="en-US"/>
              <a:t>角色拥有最高级别的权限。</a:t>
            </a:r>
          </a:p>
        </p:txBody>
      </p:sp>
      <p:sp>
        <p:nvSpPr>
          <p:cNvPr id="4" name="矩形 3">
            <a:extLst>
              <a:ext uri="{FF2B5EF4-FFF2-40B4-BE49-F238E27FC236}">
                <a16:creationId xmlns:a16="http://schemas.microsoft.com/office/drawing/2014/main" id="{7CBEAA6D-B98A-4162-9C5F-8DD74D3F5C2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D9B0046-E78D-48A4-80F6-96C8C977BD4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34E5CEBD-BDA8-47C7-9556-31F604AEB58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929131598"/>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C52D7A5F-1BFB-46D4-B672-1F89E93D65F9}"/>
              </a:ext>
            </a:extLst>
          </p:cNvPr>
          <p:cNvSpPr>
            <a:spLocks noGrp="1" noChangeArrowheads="1"/>
          </p:cNvSpPr>
          <p:nvPr>
            <p:ph type="title"/>
          </p:nvPr>
        </p:nvSpPr>
        <p:spPr/>
        <p:txBody>
          <a:bodyPr/>
          <a:lstStyle/>
          <a:p>
            <a:r>
              <a:rPr lang="zh-CN" altLang="en-US"/>
              <a:t>系统权限（续）</a:t>
            </a:r>
          </a:p>
        </p:txBody>
      </p:sp>
      <p:sp>
        <p:nvSpPr>
          <p:cNvPr id="534531" name="Rectangle 3">
            <a:extLst>
              <a:ext uri="{FF2B5EF4-FFF2-40B4-BE49-F238E27FC236}">
                <a16:creationId xmlns:a16="http://schemas.microsoft.com/office/drawing/2014/main" id="{84A55474-1CAB-4F33-AD82-B07A77C3C148}"/>
              </a:ext>
            </a:extLst>
          </p:cNvPr>
          <p:cNvSpPr>
            <a:spLocks noGrp="1" noChangeArrowheads="1"/>
          </p:cNvSpPr>
          <p:nvPr>
            <p:ph type="body" idx="1"/>
          </p:nvPr>
        </p:nvSpPr>
        <p:spPr/>
        <p:txBody>
          <a:bodyPr/>
          <a:lstStyle/>
          <a:p>
            <a:pPr>
              <a:lnSpc>
                <a:spcPct val="110000"/>
              </a:lnSpc>
              <a:buFont typeface="Monotype Sorts" pitchFamily="2" charset="2"/>
              <a:buNone/>
            </a:pPr>
            <a:r>
              <a:rPr lang="zh-CN" altLang="en-US"/>
              <a:t>例：</a:t>
            </a:r>
            <a:r>
              <a:rPr lang="en-US" altLang="zh-CN" sz="2800"/>
              <a:t>DBA</a:t>
            </a:r>
            <a:r>
              <a:rPr lang="zh-CN" altLang="en-US" sz="2800"/>
              <a:t>建立一用户</a:t>
            </a:r>
            <a:r>
              <a:rPr lang="en-US" altLang="zh-CN" sz="2800"/>
              <a:t>U12</a:t>
            </a:r>
            <a:r>
              <a:rPr lang="zh-CN" altLang="en-US" sz="2800"/>
              <a:t>后，欲将</a:t>
            </a:r>
            <a:r>
              <a:rPr lang="en-US" altLang="zh-CN" sz="2800"/>
              <a:t>ALTER TABLE</a:t>
            </a:r>
            <a:r>
              <a:rPr lang="zh-CN" altLang="en-US" sz="2800"/>
              <a:t>、</a:t>
            </a:r>
            <a:r>
              <a:rPr lang="en-US" altLang="zh-CN" sz="2800"/>
              <a:t>CREATE VIEW</a:t>
            </a:r>
            <a:r>
              <a:rPr lang="zh-CN" altLang="en-US" sz="2800"/>
              <a:t>、</a:t>
            </a:r>
            <a:r>
              <a:rPr lang="en-US" altLang="zh-CN" sz="2800"/>
              <a:t>CREATE INDEX</a:t>
            </a:r>
            <a:r>
              <a:rPr lang="zh-CN" altLang="en-US" sz="2800"/>
              <a:t>、</a:t>
            </a:r>
            <a:r>
              <a:rPr lang="en-US" altLang="zh-CN" sz="2800"/>
              <a:t>DROP TABLE</a:t>
            </a:r>
            <a:r>
              <a:rPr lang="zh-CN" altLang="en-US" sz="2800"/>
              <a:t>、</a:t>
            </a:r>
            <a:r>
              <a:rPr lang="en-US" altLang="zh-CN" sz="2800"/>
              <a:t>DROP VIEW</a:t>
            </a:r>
            <a:r>
              <a:rPr lang="zh-CN" altLang="en-US" sz="2800"/>
              <a:t>、</a:t>
            </a:r>
            <a:r>
              <a:rPr lang="en-US" altLang="zh-CN" sz="2800"/>
              <a:t>DROP INDEX, GRANT,REVOKE</a:t>
            </a:r>
            <a:r>
              <a:rPr lang="zh-CN" altLang="en-US" sz="2800"/>
              <a:t>、</a:t>
            </a:r>
            <a:r>
              <a:rPr lang="en-US" altLang="zh-CN" sz="2800"/>
              <a:t>INSERT </a:t>
            </a:r>
            <a:r>
              <a:rPr lang="zh-CN" altLang="en-US" sz="2800"/>
              <a:t>、</a:t>
            </a:r>
            <a:r>
              <a:rPr lang="en-US" altLang="zh-CN" sz="2800"/>
              <a:t>SELETE</a:t>
            </a:r>
            <a:r>
              <a:rPr lang="zh-CN" altLang="en-US" sz="2800"/>
              <a:t>、</a:t>
            </a:r>
            <a:r>
              <a:rPr lang="en-US" altLang="zh-CN" sz="2800"/>
              <a:t>UPDATE</a:t>
            </a:r>
            <a:r>
              <a:rPr lang="zh-CN" altLang="en-US" sz="2800"/>
              <a:t>、</a:t>
            </a:r>
            <a:r>
              <a:rPr lang="en-US" altLang="zh-CN" sz="2800"/>
              <a:t>DELETE</a:t>
            </a:r>
            <a:r>
              <a:rPr lang="zh-CN" altLang="en-US" sz="2800"/>
              <a:t>、</a:t>
            </a:r>
            <a:r>
              <a:rPr lang="en-US" altLang="zh-CN" sz="2800"/>
              <a:t>AUDIT</a:t>
            </a:r>
            <a:r>
              <a:rPr lang="zh-CN" altLang="en-US" sz="2800"/>
              <a:t>、</a:t>
            </a:r>
            <a:r>
              <a:rPr lang="en-US" altLang="zh-CN" sz="2800"/>
              <a:t>NOAUDIT</a:t>
            </a:r>
            <a:r>
              <a:rPr lang="zh-CN" altLang="en-US" sz="2800"/>
              <a:t>等系统权限授予</a:t>
            </a:r>
            <a:r>
              <a:rPr lang="en-US" altLang="zh-CN" sz="2800"/>
              <a:t>U12</a:t>
            </a:r>
            <a:r>
              <a:rPr lang="zh-CN" altLang="en-US" sz="2800"/>
              <a:t>，则可以只简单地将</a:t>
            </a:r>
            <a:r>
              <a:rPr lang="en-US" altLang="zh-CN" sz="2800"/>
              <a:t>CONNECT</a:t>
            </a:r>
            <a:r>
              <a:rPr lang="zh-CN" altLang="en-US" sz="2800"/>
              <a:t>角色授予</a:t>
            </a:r>
            <a:r>
              <a:rPr lang="en-US" altLang="zh-CN" sz="2800"/>
              <a:t>U12</a:t>
            </a:r>
            <a:r>
              <a:rPr lang="zh-CN" altLang="en-US" sz="2800"/>
              <a:t>即可：</a:t>
            </a:r>
          </a:p>
          <a:p>
            <a:pPr>
              <a:lnSpc>
                <a:spcPct val="110000"/>
              </a:lnSpc>
              <a:buFont typeface="Monotype Sorts" pitchFamily="2" charset="2"/>
              <a:buNone/>
            </a:pPr>
            <a:r>
              <a:rPr lang="zh-CN" altLang="en-US" sz="2800"/>
              <a:t>　　      </a:t>
            </a:r>
            <a:r>
              <a:rPr lang="en-US" altLang="zh-CN" sz="2800">
                <a:solidFill>
                  <a:srgbClr val="0000FF"/>
                </a:solidFill>
              </a:rPr>
              <a:t>GRANT CONNECT TO U12;</a:t>
            </a:r>
            <a:endParaRPr lang="en-US" altLang="zh-CN" sz="2800"/>
          </a:p>
          <a:p>
            <a:pPr>
              <a:lnSpc>
                <a:spcPct val="110000"/>
              </a:lnSpc>
              <a:buFont typeface="Monotype Sorts" pitchFamily="2" charset="2"/>
              <a:buNone/>
            </a:pPr>
            <a:r>
              <a:rPr lang="en-US" altLang="zh-CN" sz="2800"/>
              <a:t>    </a:t>
            </a:r>
            <a:r>
              <a:rPr lang="zh-CN" altLang="en-US" sz="2800"/>
              <a:t>这样就可以省略十几条</a:t>
            </a:r>
            <a:r>
              <a:rPr lang="en-US" altLang="zh-CN" sz="2800"/>
              <a:t>GRANT</a:t>
            </a:r>
            <a:r>
              <a:rPr lang="zh-CN" altLang="en-US" sz="2800"/>
              <a:t>语句。</a:t>
            </a:r>
          </a:p>
        </p:txBody>
      </p:sp>
      <p:sp>
        <p:nvSpPr>
          <p:cNvPr id="4" name="矩形 3">
            <a:extLst>
              <a:ext uri="{FF2B5EF4-FFF2-40B4-BE49-F238E27FC236}">
                <a16:creationId xmlns:a16="http://schemas.microsoft.com/office/drawing/2014/main" id="{CD23AA66-51CA-456C-B339-76B9881ACCC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C534654-1750-4718-8FAA-69E43A63903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FF6BD2E5-1487-40FD-91DA-5081B6F17E6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149126975"/>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F93A5C75-3AE5-4CC5-AEA5-D5AEEE9EBF30}"/>
              </a:ext>
            </a:extLst>
          </p:cNvPr>
          <p:cNvSpPr>
            <a:spLocks noGrp="1" noChangeArrowheads="1"/>
          </p:cNvSpPr>
          <p:nvPr>
            <p:ph type="title"/>
          </p:nvPr>
        </p:nvSpPr>
        <p:spPr/>
        <p:txBody>
          <a:bodyPr/>
          <a:lstStyle/>
          <a:p>
            <a:r>
              <a:rPr lang="en-US" altLang="zh-CN"/>
              <a:t>2.</a:t>
            </a:r>
            <a:r>
              <a:rPr lang="zh-CN" altLang="en-US"/>
              <a:t>数据库对象的权限</a:t>
            </a:r>
          </a:p>
        </p:txBody>
      </p:sp>
      <p:sp>
        <p:nvSpPr>
          <p:cNvPr id="535555" name="Rectangle 3">
            <a:extLst>
              <a:ext uri="{FF2B5EF4-FFF2-40B4-BE49-F238E27FC236}">
                <a16:creationId xmlns:a16="http://schemas.microsoft.com/office/drawing/2014/main" id="{4A47A0E0-ED92-46B7-AE45-000D5E83EAED}"/>
              </a:ext>
            </a:extLst>
          </p:cNvPr>
          <p:cNvSpPr>
            <a:spLocks noGrp="1" noChangeArrowheads="1"/>
          </p:cNvSpPr>
          <p:nvPr>
            <p:ph type="body" idx="1"/>
          </p:nvPr>
        </p:nvSpPr>
        <p:spPr/>
        <p:txBody>
          <a:bodyPr/>
          <a:lstStyle/>
          <a:p>
            <a:r>
              <a:rPr lang="en-US" altLang="zh-CN"/>
              <a:t>ORACLE</a:t>
            </a:r>
            <a:r>
              <a:rPr lang="zh-CN" altLang="en-US"/>
              <a:t>可以授权的数据库对象</a:t>
            </a:r>
            <a:endParaRPr lang="zh-CN" altLang="en-US" sz="2800"/>
          </a:p>
          <a:p>
            <a:pPr lvl="1">
              <a:lnSpc>
                <a:spcPct val="120000"/>
              </a:lnSpc>
            </a:pPr>
            <a:r>
              <a:rPr lang="zh-CN" altLang="en-US"/>
              <a:t> 基本表</a:t>
            </a:r>
          </a:p>
          <a:p>
            <a:pPr lvl="1">
              <a:lnSpc>
                <a:spcPct val="120000"/>
              </a:lnSpc>
            </a:pPr>
            <a:r>
              <a:rPr lang="zh-CN" altLang="en-US"/>
              <a:t> 视图</a:t>
            </a:r>
          </a:p>
          <a:p>
            <a:pPr lvl="1">
              <a:lnSpc>
                <a:spcPct val="120000"/>
              </a:lnSpc>
            </a:pPr>
            <a:r>
              <a:rPr lang="zh-CN" altLang="en-US"/>
              <a:t> 序列</a:t>
            </a:r>
          </a:p>
          <a:p>
            <a:pPr lvl="1">
              <a:lnSpc>
                <a:spcPct val="120000"/>
              </a:lnSpc>
            </a:pPr>
            <a:r>
              <a:rPr lang="zh-CN" altLang="en-US"/>
              <a:t> 同义词</a:t>
            </a:r>
          </a:p>
          <a:p>
            <a:pPr lvl="1">
              <a:lnSpc>
                <a:spcPct val="120000"/>
              </a:lnSpc>
            </a:pPr>
            <a:r>
              <a:rPr lang="zh-CN" altLang="en-US"/>
              <a:t> 存储过程</a:t>
            </a:r>
          </a:p>
          <a:p>
            <a:pPr lvl="1">
              <a:lnSpc>
                <a:spcPct val="120000"/>
              </a:lnSpc>
            </a:pPr>
            <a:r>
              <a:rPr lang="zh-CN" altLang="en-US"/>
              <a:t> 函数</a:t>
            </a:r>
          </a:p>
        </p:txBody>
      </p:sp>
      <p:sp>
        <p:nvSpPr>
          <p:cNvPr id="4" name="矩形 3">
            <a:extLst>
              <a:ext uri="{FF2B5EF4-FFF2-40B4-BE49-F238E27FC236}">
                <a16:creationId xmlns:a16="http://schemas.microsoft.com/office/drawing/2014/main" id="{2E35A2FB-CBC1-4732-8A7F-113157E95D3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4360480-72FD-4CC1-BCC8-A66F4D1A72F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1CBA770E-4F4B-4F42-89ED-7071296CEFE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56516885"/>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EAAE869F-3A1C-4179-88A0-1E3954FA9392}"/>
              </a:ext>
            </a:extLst>
          </p:cNvPr>
          <p:cNvSpPr>
            <a:spLocks noGrp="1" noChangeArrowheads="1"/>
          </p:cNvSpPr>
          <p:nvPr>
            <p:ph type="title"/>
          </p:nvPr>
        </p:nvSpPr>
        <p:spPr/>
        <p:txBody>
          <a:bodyPr/>
          <a:lstStyle/>
          <a:p>
            <a:r>
              <a:rPr lang="zh-CN" altLang="en-US"/>
              <a:t>数据库对象的权限（续）</a:t>
            </a:r>
          </a:p>
        </p:txBody>
      </p:sp>
      <p:sp>
        <p:nvSpPr>
          <p:cNvPr id="536579" name="Rectangle 3">
            <a:extLst>
              <a:ext uri="{FF2B5EF4-FFF2-40B4-BE49-F238E27FC236}">
                <a16:creationId xmlns:a16="http://schemas.microsoft.com/office/drawing/2014/main" id="{CA92DEB2-0B55-4AAF-9793-4731BBF62AFE}"/>
              </a:ext>
            </a:extLst>
          </p:cNvPr>
          <p:cNvSpPr>
            <a:spLocks noGrp="1" noChangeArrowheads="1"/>
          </p:cNvSpPr>
          <p:nvPr>
            <p:ph type="body" idx="1"/>
          </p:nvPr>
        </p:nvSpPr>
        <p:spPr/>
        <p:txBody>
          <a:bodyPr/>
          <a:lstStyle/>
          <a:p>
            <a:r>
              <a:rPr lang="zh-CN" altLang="en-US" sz="3600"/>
              <a:t>基本表的安全性级别</a:t>
            </a:r>
            <a:endParaRPr lang="zh-CN" altLang="en-US" sz="2800"/>
          </a:p>
          <a:p>
            <a:pPr lvl="1">
              <a:lnSpc>
                <a:spcPct val="160000"/>
              </a:lnSpc>
            </a:pPr>
            <a:r>
              <a:rPr lang="zh-CN" altLang="en-US"/>
              <a:t> 表级</a:t>
            </a:r>
          </a:p>
          <a:p>
            <a:pPr lvl="1">
              <a:lnSpc>
                <a:spcPct val="160000"/>
              </a:lnSpc>
            </a:pPr>
            <a:r>
              <a:rPr lang="zh-CN" altLang="en-US"/>
              <a:t> 行级</a:t>
            </a:r>
          </a:p>
          <a:p>
            <a:pPr lvl="1">
              <a:lnSpc>
                <a:spcPct val="160000"/>
              </a:lnSpc>
            </a:pPr>
            <a:r>
              <a:rPr lang="zh-CN" altLang="en-US"/>
              <a:t> 列级</a:t>
            </a:r>
          </a:p>
        </p:txBody>
      </p:sp>
      <p:sp>
        <p:nvSpPr>
          <p:cNvPr id="4" name="矩形 3">
            <a:extLst>
              <a:ext uri="{FF2B5EF4-FFF2-40B4-BE49-F238E27FC236}">
                <a16:creationId xmlns:a16="http://schemas.microsoft.com/office/drawing/2014/main" id="{4BA62D28-45F9-474B-8CED-7020499980C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FDBE808-A8AF-4A4F-BEA2-93F160054DC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E5E396FE-34A8-4326-A7C8-3148CBD5B54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512698725"/>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CAE8FF53-8CA7-4585-B21D-5DD213D4E9B6}"/>
              </a:ext>
            </a:extLst>
          </p:cNvPr>
          <p:cNvSpPr>
            <a:spLocks noGrp="1" noChangeArrowheads="1"/>
          </p:cNvSpPr>
          <p:nvPr>
            <p:ph type="title"/>
          </p:nvPr>
        </p:nvSpPr>
        <p:spPr/>
        <p:txBody>
          <a:bodyPr/>
          <a:lstStyle/>
          <a:p>
            <a:r>
              <a:rPr lang="zh-CN" altLang="en-US"/>
              <a:t>数据库对象的权限（续）</a:t>
            </a:r>
          </a:p>
        </p:txBody>
      </p:sp>
      <p:sp>
        <p:nvSpPr>
          <p:cNvPr id="537603" name="Rectangle 3">
            <a:extLst>
              <a:ext uri="{FF2B5EF4-FFF2-40B4-BE49-F238E27FC236}">
                <a16:creationId xmlns:a16="http://schemas.microsoft.com/office/drawing/2014/main" id="{34456F44-B284-4B4A-B337-5F898A82507E}"/>
              </a:ext>
            </a:extLst>
          </p:cNvPr>
          <p:cNvSpPr>
            <a:spLocks noGrp="1" noChangeArrowheads="1"/>
          </p:cNvSpPr>
          <p:nvPr>
            <p:ph type="body" idx="1"/>
          </p:nvPr>
        </p:nvSpPr>
        <p:spPr/>
        <p:txBody>
          <a:bodyPr/>
          <a:lstStyle/>
          <a:p>
            <a:r>
              <a:rPr lang="zh-CN" altLang="en-US" sz="3600"/>
              <a:t>表级安全性</a:t>
            </a:r>
          </a:p>
          <a:p>
            <a:pPr lvl="1">
              <a:lnSpc>
                <a:spcPct val="170000"/>
              </a:lnSpc>
            </a:pPr>
            <a:r>
              <a:rPr lang="zh-CN" altLang="en-US"/>
              <a:t>表的创建者或</a:t>
            </a:r>
            <a:r>
              <a:rPr lang="en-US" altLang="zh-CN"/>
              <a:t>DBA</a:t>
            </a:r>
            <a:r>
              <a:rPr lang="zh-CN" altLang="en-US"/>
              <a:t>可以把对表的权限授予其他用户</a:t>
            </a:r>
          </a:p>
        </p:txBody>
      </p:sp>
      <p:sp>
        <p:nvSpPr>
          <p:cNvPr id="4" name="矩形 3">
            <a:extLst>
              <a:ext uri="{FF2B5EF4-FFF2-40B4-BE49-F238E27FC236}">
                <a16:creationId xmlns:a16="http://schemas.microsoft.com/office/drawing/2014/main" id="{93E57E61-06B1-4765-9B75-1A563E0CFCC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FE429F5-EBDC-4436-8605-AA2CC5F7D2E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1B2BDCFE-7DA2-410F-BA4B-B239C043628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02575182"/>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53077EC8-DC27-419E-8ED1-41C77F134861}"/>
              </a:ext>
            </a:extLst>
          </p:cNvPr>
          <p:cNvSpPr>
            <a:spLocks noGrp="1" noChangeArrowheads="1"/>
          </p:cNvSpPr>
          <p:nvPr>
            <p:ph type="title"/>
          </p:nvPr>
        </p:nvSpPr>
        <p:spPr/>
        <p:txBody>
          <a:bodyPr/>
          <a:lstStyle/>
          <a:p>
            <a:r>
              <a:rPr lang="zh-CN" altLang="en-US"/>
              <a:t>数据库对象的权限（续）</a:t>
            </a:r>
          </a:p>
        </p:txBody>
      </p:sp>
      <p:sp>
        <p:nvSpPr>
          <p:cNvPr id="595971" name="Rectangle 3">
            <a:extLst>
              <a:ext uri="{FF2B5EF4-FFF2-40B4-BE49-F238E27FC236}">
                <a16:creationId xmlns:a16="http://schemas.microsoft.com/office/drawing/2014/main" id="{5EB7A056-7F93-4C26-B45B-4CBB96DB13C4}"/>
              </a:ext>
            </a:extLst>
          </p:cNvPr>
          <p:cNvSpPr>
            <a:spLocks noGrp="1" noChangeArrowheads="1"/>
          </p:cNvSpPr>
          <p:nvPr>
            <p:ph type="body" idx="1"/>
          </p:nvPr>
        </p:nvSpPr>
        <p:spPr/>
        <p:txBody>
          <a:bodyPr/>
          <a:lstStyle/>
          <a:p>
            <a:pPr lvl="1">
              <a:lnSpc>
                <a:spcPct val="110000"/>
              </a:lnSpc>
            </a:pPr>
            <a:r>
              <a:rPr lang="zh-CN" altLang="en-US"/>
              <a:t>表级权限</a:t>
            </a:r>
          </a:p>
          <a:p>
            <a:pPr lvl="2">
              <a:lnSpc>
                <a:spcPct val="110000"/>
              </a:lnSpc>
            </a:pPr>
            <a:r>
              <a:rPr lang="zh-CN" altLang="en-US"/>
              <a:t> </a:t>
            </a:r>
            <a:r>
              <a:rPr lang="en-US" altLang="zh-CN" sz="2800"/>
              <a:t>ALTER</a:t>
            </a:r>
            <a:r>
              <a:rPr lang="zh-CN" altLang="en-US" sz="2800"/>
              <a:t>：  修改表定义</a:t>
            </a:r>
          </a:p>
          <a:p>
            <a:pPr lvl="2">
              <a:lnSpc>
                <a:spcPct val="110000"/>
              </a:lnSpc>
            </a:pPr>
            <a:r>
              <a:rPr lang="zh-CN" altLang="en-US" sz="2800"/>
              <a:t> </a:t>
            </a:r>
            <a:r>
              <a:rPr lang="en-US" altLang="zh-CN" sz="2800"/>
              <a:t>DELETE</a:t>
            </a:r>
            <a:r>
              <a:rPr lang="zh-CN" altLang="en-US" sz="2800"/>
              <a:t>：删除表记录</a:t>
            </a:r>
          </a:p>
          <a:p>
            <a:pPr lvl="2">
              <a:lnSpc>
                <a:spcPct val="110000"/>
              </a:lnSpc>
            </a:pPr>
            <a:r>
              <a:rPr lang="zh-CN" altLang="en-US" sz="2800"/>
              <a:t> </a:t>
            </a:r>
            <a:r>
              <a:rPr lang="en-US" altLang="zh-CN" sz="2800"/>
              <a:t>INDEX</a:t>
            </a:r>
            <a:r>
              <a:rPr lang="zh-CN" altLang="en-US" sz="2800"/>
              <a:t>：	   在表上建索引</a:t>
            </a:r>
          </a:p>
          <a:p>
            <a:pPr lvl="2">
              <a:lnSpc>
                <a:spcPct val="110000"/>
              </a:lnSpc>
            </a:pPr>
            <a:r>
              <a:rPr lang="zh-CN" altLang="en-US" sz="2800"/>
              <a:t> </a:t>
            </a:r>
            <a:r>
              <a:rPr lang="en-US" altLang="zh-CN" sz="2800"/>
              <a:t>INSERT</a:t>
            </a:r>
            <a:r>
              <a:rPr lang="zh-CN" altLang="en-US" sz="2800"/>
              <a:t>： 向表中插入数据记录</a:t>
            </a:r>
          </a:p>
          <a:p>
            <a:pPr lvl="2">
              <a:lnSpc>
                <a:spcPct val="110000"/>
              </a:lnSpc>
            </a:pPr>
            <a:r>
              <a:rPr lang="zh-CN" altLang="en-US" sz="2800"/>
              <a:t> </a:t>
            </a:r>
            <a:r>
              <a:rPr lang="en-US" altLang="zh-CN" sz="2800"/>
              <a:t>SELECT</a:t>
            </a:r>
            <a:r>
              <a:rPr lang="zh-CN" altLang="en-US" sz="2800"/>
              <a:t>：查找表中记录</a:t>
            </a:r>
          </a:p>
          <a:p>
            <a:pPr lvl="2">
              <a:lnSpc>
                <a:spcPct val="110000"/>
              </a:lnSpc>
            </a:pPr>
            <a:r>
              <a:rPr lang="zh-CN" altLang="en-US" sz="2800"/>
              <a:t> </a:t>
            </a:r>
            <a:r>
              <a:rPr lang="en-US" altLang="zh-CN" sz="2800"/>
              <a:t>UPDATE</a:t>
            </a:r>
            <a:r>
              <a:rPr lang="zh-CN" altLang="en-US" sz="2800"/>
              <a:t>：修改表中的数据</a:t>
            </a:r>
          </a:p>
          <a:p>
            <a:pPr lvl="2">
              <a:lnSpc>
                <a:spcPct val="110000"/>
              </a:lnSpc>
            </a:pPr>
            <a:r>
              <a:rPr lang="zh-CN" altLang="en-US" sz="2800"/>
              <a:t> </a:t>
            </a:r>
            <a:r>
              <a:rPr lang="en-US" altLang="zh-CN" sz="2800"/>
              <a:t>ALL</a:t>
            </a:r>
            <a:r>
              <a:rPr lang="zh-CN" altLang="en-US" sz="2800"/>
              <a:t>：	   上述所有权限</a:t>
            </a:r>
          </a:p>
        </p:txBody>
      </p:sp>
      <p:sp>
        <p:nvSpPr>
          <p:cNvPr id="4" name="矩形 3">
            <a:extLst>
              <a:ext uri="{FF2B5EF4-FFF2-40B4-BE49-F238E27FC236}">
                <a16:creationId xmlns:a16="http://schemas.microsoft.com/office/drawing/2014/main" id="{8995EB71-9FAB-4043-AC6B-1B8B6300762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99CB600-3F24-48FE-B36A-F249DA6126B8}"/>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F8D437D3-5A92-4BBE-9093-2B6553E409B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253855346"/>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9B6F4465-2B07-49E4-9C72-EBC138CF6561}"/>
              </a:ext>
            </a:extLst>
          </p:cNvPr>
          <p:cNvSpPr>
            <a:spLocks noGrp="1" noChangeArrowheads="1"/>
          </p:cNvSpPr>
          <p:nvPr>
            <p:ph type="title"/>
          </p:nvPr>
        </p:nvSpPr>
        <p:spPr/>
        <p:txBody>
          <a:bodyPr/>
          <a:lstStyle/>
          <a:p>
            <a:r>
              <a:rPr lang="zh-CN" altLang="en-US"/>
              <a:t>数据库对象的权限（续）</a:t>
            </a:r>
          </a:p>
        </p:txBody>
      </p:sp>
      <p:sp>
        <p:nvSpPr>
          <p:cNvPr id="538627" name="Rectangle 3">
            <a:extLst>
              <a:ext uri="{FF2B5EF4-FFF2-40B4-BE49-F238E27FC236}">
                <a16:creationId xmlns:a16="http://schemas.microsoft.com/office/drawing/2014/main" id="{AE547CA7-B17A-4AA5-A55D-D7A15F4DE95B}"/>
              </a:ext>
            </a:extLst>
          </p:cNvPr>
          <p:cNvSpPr>
            <a:spLocks noGrp="1" noChangeArrowheads="1"/>
          </p:cNvSpPr>
          <p:nvPr>
            <p:ph type="body" idx="1"/>
          </p:nvPr>
        </p:nvSpPr>
        <p:spPr/>
        <p:txBody>
          <a:bodyPr/>
          <a:lstStyle/>
          <a:p>
            <a:pPr lvl="1"/>
            <a:r>
              <a:rPr lang="en-US" altLang="zh-CN"/>
              <a:t> </a:t>
            </a:r>
            <a:r>
              <a:rPr lang="zh-CN" altLang="en-US"/>
              <a:t>表级授权使用</a:t>
            </a:r>
            <a:r>
              <a:rPr lang="en-US" altLang="zh-CN"/>
              <a:t>GRANT</a:t>
            </a:r>
            <a:r>
              <a:rPr lang="zh-CN" altLang="en-US"/>
              <a:t>／</a:t>
            </a:r>
            <a:r>
              <a:rPr lang="en-US" altLang="zh-CN"/>
              <a:t>REVOKE</a:t>
            </a:r>
            <a:r>
              <a:rPr lang="zh-CN" altLang="en-US"/>
              <a:t>语句</a:t>
            </a:r>
          </a:p>
          <a:p>
            <a:pPr lvl="1">
              <a:buFontTx/>
              <a:buNone/>
            </a:pPr>
            <a:endParaRPr lang="zh-CN" altLang="en-US"/>
          </a:p>
          <a:p>
            <a:pPr lvl="1">
              <a:buFontTx/>
              <a:buNone/>
            </a:pPr>
            <a:r>
              <a:rPr lang="zh-CN" altLang="en-US"/>
              <a:t>	 例：  </a:t>
            </a:r>
            <a:r>
              <a:rPr lang="en-US" altLang="zh-CN">
                <a:solidFill>
                  <a:srgbClr val="0000FF"/>
                </a:solidFill>
              </a:rPr>
              <a:t>GRANT SELECT ON SC TO U12;</a:t>
            </a:r>
            <a:endParaRPr lang="en-US" altLang="zh-CN"/>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FE192AD1-8114-4C4F-9641-AAC6CFC2BAA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C759424-09E0-434A-8E9A-D6FB7C70434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0AF2F9FB-358A-460D-B76F-27F459EEE33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441285561"/>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1DE468F3-9E20-45F0-9D1C-EB430BED0C85}"/>
              </a:ext>
            </a:extLst>
          </p:cNvPr>
          <p:cNvSpPr>
            <a:spLocks noGrp="1" noChangeArrowheads="1"/>
          </p:cNvSpPr>
          <p:nvPr>
            <p:ph type="title"/>
          </p:nvPr>
        </p:nvSpPr>
        <p:spPr/>
        <p:txBody>
          <a:bodyPr/>
          <a:lstStyle/>
          <a:p>
            <a:r>
              <a:rPr lang="zh-CN" altLang="en-US"/>
              <a:t>数据库对象的权限（续）</a:t>
            </a:r>
          </a:p>
        </p:txBody>
      </p:sp>
      <p:sp>
        <p:nvSpPr>
          <p:cNvPr id="594947" name="Rectangle 3">
            <a:extLst>
              <a:ext uri="{FF2B5EF4-FFF2-40B4-BE49-F238E27FC236}">
                <a16:creationId xmlns:a16="http://schemas.microsoft.com/office/drawing/2014/main" id="{847B0394-08C4-40DC-94A4-C1254728D9C0}"/>
              </a:ext>
            </a:extLst>
          </p:cNvPr>
          <p:cNvSpPr>
            <a:spLocks noGrp="1" noChangeArrowheads="1"/>
          </p:cNvSpPr>
          <p:nvPr>
            <p:ph type="body" idx="1"/>
          </p:nvPr>
        </p:nvSpPr>
        <p:spPr/>
        <p:txBody>
          <a:bodyPr/>
          <a:lstStyle/>
          <a:p>
            <a:r>
              <a:rPr lang="zh-CN" altLang="en-US" sz="3600"/>
              <a:t>行级安全性</a:t>
            </a:r>
          </a:p>
          <a:p>
            <a:pPr lvl="1">
              <a:lnSpc>
                <a:spcPct val="200000"/>
              </a:lnSpc>
            </a:pPr>
            <a:r>
              <a:rPr lang="zh-CN" altLang="en-US"/>
              <a:t> </a:t>
            </a:r>
            <a:r>
              <a:rPr lang="en-US" altLang="zh-CN"/>
              <a:t>ORACLE</a:t>
            </a:r>
            <a:r>
              <a:rPr lang="zh-CN" altLang="en-US"/>
              <a:t>行级安全性由视图间接实现</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6011F2AC-CC09-4D01-B3C3-5814DE187DF9}"/>
              </a:ext>
            </a:extLst>
          </p:cNvPr>
          <p:cNvSpPr>
            <a:spLocks noChangeArrowheads="1"/>
          </p:cNvSpPr>
          <p:nvPr/>
        </p:nvSpPr>
        <p:spPr bwMode="auto">
          <a:xfrm>
            <a:off x="0" y="8389"/>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BAA91E8-DFDB-4700-B8B4-D0053BFFE95F}"/>
              </a:ext>
            </a:extLst>
          </p:cNvPr>
          <p:cNvSpPr txBox="1">
            <a:spLocks noChangeArrowheads="1"/>
          </p:cNvSpPr>
          <p:nvPr/>
        </p:nvSpPr>
        <p:spPr bwMode="auto">
          <a:xfrm>
            <a:off x="334963" y="57602"/>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AD7E524B-6B1E-4B7B-A1D4-6C752194CB73}"/>
              </a:ext>
            </a:extLst>
          </p:cNvPr>
          <p:cNvSpPr txBox="1">
            <a:spLocks noChangeArrowheads="1"/>
          </p:cNvSpPr>
          <p:nvPr/>
        </p:nvSpPr>
        <p:spPr bwMode="auto">
          <a:xfrm>
            <a:off x="5199490" y="56162"/>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
        <p:nvSpPr>
          <p:cNvPr id="7" name="矩形 6">
            <a:extLst>
              <a:ext uri="{FF2B5EF4-FFF2-40B4-BE49-F238E27FC236}">
                <a16:creationId xmlns:a16="http://schemas.microsoft.com/office/drawing/2014/main" id="{ABD7C0B7-3B9A-4885-BF72-CB386E0EB37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0D7936AA-3B5D-4250-9FE8-D53B94ED7AF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9" name="文本框 22">
            <a:extLst>
              <a:ext uri="{FF2B5EF4-FFF2-40B4-BE49-F238E27FC236}">
                <a16:creationId xmlns:a16="http://schemas.microsoft.com/office/drawing/2014/main" id="{522AB013-2468-4CE9-8FE6-520FE81F79A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5699962"/>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574ADFCB-4693-44FE-8395-496BFD447E3D}"/>
              </a:ext>
            </a:extLst>
          </p:cNvPr>
          <p:cNvSpPr>
            <a:spLocks noGrp="1" noChangeArrowheads="1"/>
          </p:cNvSpPr>
          <p:nvPr>
            <p:ph type="title"/>
          </p:nvPr>
        </p:nvSpPr>
        <p:spPr/>
        <p:txBody>
          <a:bodyPr/>
          <a:lstStyle/>
          <a:p>
            <a:r>
              <a:rPr lang="zh-CN" altLang="en-US"/>
              <a:t>数据库对象的权限（续）</a:t>
            </a:r>
          </a:p>
        </p:txBody>
      </p:sp>
      <p:sp>
        <p:nvSpPr>
          <p:cNvPr id="539651" name="Rectangle 3">
            <a:extLst>
              <a:ext uri="{FF2B5EF4-FFF2-40B4-BE49-F238E27FC236}">
                <a16:creationId xmlns:a16="http://schemas.microsoft.com/office/drawing/2014/main" id="{EDB1F5A8-FBAE-4A96-8CA0-4D5818ACD144}"/>
              </a:ext>
            </a:extLst>
          </p:cNvPr>
          <p:cNvSpPr>
            <a:spLocks noGrp="1" noChangeArrowheads="1"/>
          </p:cNvSpPr>
          <p:nvPr>
            <p:ph type="body" idx="1"/>
          </p:nvPr>
        </p:nvSpPr>
        <p:spPr/>
        <p:txBody>
          <a:bodyPr/>
          <a:lstStyle/>
          <a:p>
            <a:pPr>
              <a:lnSpc>
                <a:spcPct val="110000"/>
              </a:lnSpc>
              <a:buFont typeface="Monotype Sorts" pitchFamily="2" charset="2"/>
              <a:buNone/>
            </a:pPr>
            <a:r>
              <a:rPr lang="zh-CN" altLang="en-US" sz="2800"/>
              <a:t>例：用户</a:t>
            </a:r>
            <a:r>
              <a:rPr lang="en-US" altLang="zh-CN" sz="2800"/>
              <a:t>U1</a:t>
            </a:r>
            <a:r>
              <a:rPr lang="zh-CN" altLang="en-US" sz="2800"/>
              <a:t>只允许用户</a:t>
            </a:r>
            <a:r>
              <a:rPr lang="en-US" altLang="zh-CN" sz="2800"/>
              <a:t>U12</a:t>
            </a:r>
            <a:r>
              <a:rPr lang="zh-CN" altLang="en-US" sz="2800"/>
              <a:t>查看自己创建的</a:t>
            </a:r>
            <a:r>
              <a:rPr lang="en-US" altLang="zh-CN" sz="2800"/>
              <a:t>Student</a:t>
            </a:r>
            <a:r>
              <a:rPr lang="zh-CN" altLang="en-US" sz="2800"/>
              <a:t>表中有关信息系学生的信息，则首先创建视图信息系学生视图</a:t>
            </a:r>
            <a:r>
              <a:rPr lang="en-US" altLang="zh-CN" sz="2800"/>
              <a:t>S_IS</a:t>
            </a:r>
            <a:r>
              <a:rPr lang="zh-CN" altLang="en-US" sz="2800"/>
              <a:t>：</a:t>
            </a:r>
          </a:p>
          <a:p>
            <a:pPr lvl="1">
              <a:lnSpc>
                <a:spcPct val="90000"/>
              </a:lnSpc>
              <a:buFontTx/>
              <a:buNone/>
            </a:pPr>
            <a:r>
              <a:rPr lang="zh-CN" altLang="en-US" sz="2400"/>
              <a:t>    </a:t>
            </a:r>
            <a:r>
              <a:rPr lang="en-US" altLang="zh-CN" sz="2400">
                <a:solidFill>
                  <a:srgbClr val="0000FF"/>
                </a:solidFill>
              </a:rPr>
              <a:t>CREATE VIEW S_IS </a:t>
            </a:r>
          </a:p>
          <a:p>
            <a:pPr lvl="1">
              <a:lnSpc>
                <a:spcPct val="90000"/>
              </a:lnSpc>
              <a:buFontTx/>
              <a:buNone/>
            </a:pPr>
            <a:r>
              <a:rPr lang="en-US" altLang="zh-CN" sz="2400">
                <a:solidFill>
                  <a:srgbClr val="0000FF"/>
                </a:solidFill>
              </a:rPr>
              <a:t>          AS</a:t>
            </a:r>
          </a:p>
          <a:p>
            <a:pPr lvl="1">
              <a:lnSpc>
                <a:spcPct val="90000"/>
              </a:lnSpc>
              <a:buFontTx/>
              <a:buNone/>
            </a:pPr>
            <a:r>
              <a:rPr lang="en-US" altLang="zh-CN" sz="2400">
                <a:solidFill>
                  <a:srgbClr val="0000FF"/>
                </a:solidFill>
              </a:rPr>
              <a:t>          SELECT Sno,Sname,Ssex,Sage,Sdept</a:t>
            </a:r>
          </a:p>
          <a:p>
            <a:pPr lvl="1">
              <a:lnSpc>
                <a:spcPct val="90000"/>
              </a:lnSpc>
              <a:buFontTx/>
              <a:buNone/>
            </a:pPr>
            <a:r>
              <a:rPr lang="en-US" altLang="zh-CN" sz="2400">
                <a:solidFill>
                  <a:srgbClr val="0000FF"/>
                </a:solidFill>
              </a:rPr>
              <a:t>          FROM Student</a:t>
            </a:r>
          </a:p>
          <a:p>
            <a:pPr lvl="1">
              <a:lnSpc>
                <a:spcPct val="90000"/>
              </a:lnSpc>
              <a:buFontTx/>
              <a:buNone/>
            </a:pPr>
            <a:r>
              <a:rPr lang="en-US" altLang="zh-CN" sz="2400">
                <a:solidFill>
                  <a:srgbClr val="0000FF"/>
                </a:solidFill>
              </a:rPr>
              <a:t>          WHERE Sdept='IS';</a:t>
            </a:r>
          </a:p>
          <a:p>
            <a:pPr>
              <a:lnSpc>
                <a:spcPct val="110000"/>
              </a:lnSpc>
              <a:buFont typeface="Monotype Sorts" pitchFamily="2" charset="2"/>
              <a:buNone/>
            </a:pPr>
            <a:r>
              <a:rPr lang="en-US" altLang="zh-CN" sz="2800"/>
              <a:t>    </a:t>
            </a:r>
            <a:r>
              <a:rPr lang="zh-CN" altLang="en-US" sz="2400"/>
              <a:t>然后将关于该视图的</a:t>
            </a:r>
            <a:r>
              <a:rPr lang="en-US" altLang="zh-CN" sz="2400"/>
              <a:t>SELECT</a:t>
            </a:r>
            <a:r>
              <a:rPr lang="zh-CN" altLang="en-US" sz="2400"/>
              <a:t>权限授予</a:t>
            </a:r>
            <a:r>
              <a:rPr lang="en-US" altLang="zh-CN" sz="2400"/>
              <a:t>U12</a:t>
            </a:r>
            <a:r>
              <a:rPr lang="zh-CN" altLang="en-US" sz="2400"/>
              <a:t>用户：</a:t>
            </a:r>
          </a:p>
          <a:p>
            <a:pPr>
              <a:lnSpc>
                <a:spcPct val="90000"/>
              </a:lnSpc>
              <a:buFont typeface="Monotype Sorts" pitchFamily="2" charset="2"/>
              <a:buNone/>
            </a:pPr>
            <a:r>
              <a:rPr lang="zh-CN" altLang="en-US" sz="2800"/>
              <a:t>          </a:t>
            </a:r>
            <a:r>
              <a:rPr lang="en-US" altLang="zh-CN" sz="2400">
                <a:solidFill>
                  <a:srgbClr val="0000FF"/>
                </a:solidFill>
              </a:rPr>
              <a:t>GRANT SELECT ON S_IS TO U12;</a:t>
            </a:r>
            <a:endParaRPr lang="en-US" altLang="zh-CN" sz="2400"/>
          </a:p>
        </p:txBody>
      </p:sp>
      <p:sp>
        <p:nvSpPr>
          <p:cNvPr id="4" name="矩形 3">
            <a:extLst>
              <a:ext uri="{FF2B5EF4-FFF2-40B4-BE49-F238E27FC236}">
                <a16:creationId xmlns:a16="http://schemas.microsoft.com/office/drawing/2014/main" id="{A88691BC-0E28-4BB6-A789-0AA7D00CF90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48DA30E-AEC3-4C62-A22C-26149A973B9D}"/>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85409C9-33DE-466B-A357-32DED799602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074795761"/>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56ADDDD3-2CEC-48BC-B2B6-0261F9330FCB}"/>
              </a:ext>
            </a:extLst>
          </p:cNvPr>
          <p:cNvSpPr>
            <a:spLocks noGrp="1" noChangeArrowheads="1"/>
          </p:cNvSpPr>
          <p:nvPr>
            <p:ph type="title"/>
          </p:nvPr>
        </p:nvSpPr>
        <p:spPr/>
        <p:txBody>
          <a:bodyPr/>
          <a:lstStyle/>
          <a:p>
            <a:r>
              <a:rPr lang="en-US" altLang="zh-CN" dirty="0">
                <a:latin typeface="宋体" panose="02010600030101010101" pitchFamily="2" charset="-122"/>
              </a:rPr>
              <a:t>5.1 </a:t>
            </a:r>
            <a:r>
              <a:rPr lang="zh-CN" altLang="en-US" dirty="0">
                <a:latin typeface="宋体" panose="02010600030101010101" pitchFamily="2" charset="-122"/>
              </a:rPr>
              <a:t>安全性</a:t>
            </a:r>
            <a:endParaRPr lang="zh-CN" altLang="en-US" dirty="0">
              <a:ea typeface="黑体" panose="02010609060101010101" pitchFamily="49" charset="-122"/>
            </a:endParaRPr>
          </a:p>
        </p:txBody>
      </p:sp>
      <p:sp>
        <p:nvSpPr>
          <p:cNvPr id="434179" name="Rectangle 3">
            <a:extLst>
              <a:ext uri="{FF2B5EF4-FFF2-40B4-BE49-F238E27FC236}">
                <a16:creationId xmlns:a16="http://schemas.microsoft.com/office/drawing/2014/main" id="{D931C4AA-293C-4BCD-8D35-CE2144C73621}"/>
              </a:ext>
            </a:extLst>
          </p:cNvPr>
          <p:cNvSpPr>
            <a:spLocks noGrp="1" noChangeArrowheads="1"/>
          </p:cNvSpPr>
          <p:nvPr>
            <p:ph type="body" idx="1"/>
          </p:nvPr>
        </p:nvSpPr>
        <p:spPr/>
        <p:txBody>
          <a:bodyPr/>
          <a:lstStyle/>
          <a:p>
            <a:pPr algn="just"/>
            <a:r>
              <a:rPr lang="en-US" altLang="zh-CN" sz="2800"/>
              <a:t> </a:t>
            </a:r>
            <a:r>
              <a:rPr lang="zh-CN" altLang="en-US"/>
              <a:t>问题的提出</a:t>
            </a:r>
            <a:endParaRPr lang="zh-CN" altLang="en-US" sz="2800"/>
          </a:p>
          <a:p>
            <a:pPr lvl="1" algn="just">
              <a:spcBef>
                <a:spcPct val="60000"/>
              </a:spcBef>
            </a:pPr>
            <a:r>
              <a:rPr lang="zh-CN" altLang="en-US"/>
              <a:t>数据库的一大特点是数据可以共享</a:t>
            </a:r>
          </a:p>
          <a:p>
            <a:pPr lvl="1" algn="just">
              <a:spcBef>
                <a:spcPct val="60000"/>
              </a:spcBef>
            </a:pPr>
            <a:r>
              <a:rPr lang="zh-CN" altLang="en-US"/>
              <a:t>但数据共享必然带来数据库的安全性问题</a:t>
            </a:r>
          </a:p>
          <a:p>
            <a:pPr lvl="1" algn="just">
              <a:spcBef>
                <a:spcPct val="60000"/>
              </a:spcBef>
            </a:pPr>
            <a:r>
              <a:rPr lang="zh-CN" altLang="en-US"/>
              <a:t>数据库系统中的数据共享不能是无条件的共享</a:t>
            </a:r>
          </a:p>
          <a:p>
            <a:pPr lvl="1" algn="just">
              <a:spcBef>
                <a:spcPct val="60000"/>
              </a:spcBef>
              <a:buFontTx/>
              <a:buNone/>
            </a:pPr>
            <a:r>
              <a:rPr lang="zh-CN" altLang="en-US" sz="2400"/>
              <a:t>例：军事秘密、    国家机密、    新产品实验数据、</a:t>
            </a:r>
          </a:p>
          <a:p>
            <a:pPr lvl="1" algn="just">
              <a:buFontTx/>
              <a:buNone/>
            </a:pPr>
            <a:r>
              <a:rPr lang="zh-CN" altLang="en-US" sz="2400"/>
              <a:t>        市场需求分析、市场营销策略、销售计划、</a:t>
            </a:r>
          </a:p>
          <a:p>
            <a:pPr lvl="1" algn="just">
              <a:buFontTx/>
              <a:buNone/>
            </a:pPr>
            <a:r>
              <a:rPr lang="zh-CN" altLang="en-US" sz="2400"/>
              <a:t>        客户档案、    医疗档案、    银行储蓄数据</a:t>
            </a:r>
            <a:endParaRPr lang="zh-CN" altLang="en-US"/>
          </a:p>
        </p:txBody>
      </p:sp>
      <p:sp>
        <p:nvSpPr>
          <p:cNvPr id="4" name="矩形 3">
            <a:extLst>
              <a:ext uri="{FF2B5EF4-FFF2-40B4-BE49-F238E27FC236}">
                <a16:creationId xmlns:a16="http://schemas.microsoft.com/office/drawing/2014/main" id="{8ACA8C12-84E6-46CE-A3ED-318EFDBABDE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6D29BC3-9483-4B93-8644-40B83665194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BD7DE2F5-F329-421E-9226-679A27B31A5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67725874"/>
      </p:ext>
    </p:ext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1A3AC7A0-40DD-4E6C-9B30-7D3AA932D60A}"/>
              </a:ext>
            </a:extLst>
          </p:cNvPr>
          <p:cNvSpPr>
            <a:spLocks noGrp="1" noChangeArrowheads="1"/>
          </p:cNvSpPr>
          <p:nvPr>
            <p:ph type="title"/>
          </p:nvPr>
        </p:nvSpPr>
        <p:spPr/>
        <p:txBody>
          <a:bodyPr/>
          <a:lstStyle/>
          <a:p>
            <a:r>
              <a:rPr lang="zh-CN" altLang="en-US"/>
              <a:t>数据库对象的权限（续）</a:t>
            </a:r>
          </a:p>
        </p:txBody>
      </p:sp>
      <p:sp>
        <p:nvSpPr>
          <p:cNvPr id="540675" name="Rectangle 3">
            <a:extLst>
              <a:ext uri="{FF2B5EF4-FFF2-40B4-BE49-F238E27FC236}">
                <a16:creationId xmlns:a16="http://schemas.microsoft.com/office/drawing/2014/main" id="{5E438312-A0D3-4A42-854B-BCF45D7EBDCE}"/>
              </a:ext>
            </a:extLst>
          </p:cNvPr>
          <p:cNvSpPr>
            <a:spLocks noGrp="1" noChangeArrowheads="1"/>
          </p:cNvSpPr>
          <p:nvPr>
            <p:ph type="body" idx="1"/>
          </p:nvPr>
        </p:nvSpPr>
        <p:spPr/>
        <p:txBody>
          <a:bodyPr/>
          <a:lstStyle/>
          <a:p>
            <a:r>
              <a:rPr lang="zh-CN" altLang="en-US" sz="3600"/>
              <a:t>列级安全性</a:t>
            </a:r>
          </a:p>
          <a:p>
            <a:pPr lvl="1">
              <a:lnSpc>
                <a:spcPct val="140000"/>
              </a:lnSpc>
            </a:pPr>
            <a:r>
              <a:rPr lang="zh-CN" altLang="en-US" sz="2400"/>
              <a:t> </a:t>
            </a:r>
            <a:r>
              <a:rPr lang="zh-CN" altLang="en-US"/>
              <a:t>实现方法</a:t>
            </a:r>
          </a:p>
          <a:p>
            <a:pPr lvl="2">
              <a:lnSpc>
                <a:spcPct val="140000"/>
              </a:lnSpc>
            </a:pPr>
            <a:r>
              <a:rPr lang="zh-CN" altLang="en-US"/>
              <a:t> </a:t>
            </a:r>
            <a:r>
              <a:rPr lang="zh-CN" altLang="en-US" sz="2800"/>
              <a:t>由视图间接实现</a:t>
            </a:r>
          </a:p>
          <a:p>
            <a:pPr lvl="2">
              <a:lnSpc>
                <a:spcPct val="140000"/>
              </a:lnSpc>
            </a:pPr>
            <a:r>
              <a:rPr lang="zh-CN" altLang="en-US" sz="2800"/>
              <a:t> 直接在基本表上定义</a:t>
            </a:r>
            <a:endParaRPr lang="zh-CN" altLang="en-US"/>
          </a:p>
          <a:p>
            <a:pPr lvl="1"/>
            <a:endParaRPr lang="en-US" altLang="zh-CN" sz="2000">
              <a:solidFill>
                <a:srgbClr val="0000FF"/>
              </a:solidFill>
            </a:endParaRPr>
          </a:p>
        </p:txBody>
      </p:sp>
      <p:sp>
        <p:nvSpPr>
          <p:cNvPr id="4" name="矩形 3">
            <a:extLst>
              <a:ext uri="{FF2B5EF4-FFF2-40B4-BE49-F238E27FC236}">
                <a16:creationId xmlns:a16="http://schemas.microsoft.com/office/drawing/2014/main" id="{2D174554-92C9-47D0-B93D-9203F649B57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288A56A-85E5-47B1-B58F-839669F69A9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C0AF694A-7840-44C0-8521-E866BD87AF8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59869745"/>
      </p:ext>
    </p:extLst>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A0EE9F82-007C-4584-9D8F-D4A3D2D422A7}"/>
              </a:ext>
            </a:extLst>
          </p:cNvPr>
          <p:cNvSpPr>
            <a:spLocks noGrp="1" noChangeArrowheads="1"/>
          </p:cNvSpPr>
          <p:nvPr>
            <p:ph type="title"/>
          </p:nvPr>
        </p:nvSpPr>
        <p:spPr/>
        <p:txBody>
          <a:bodyPr/>
          <a:lstStyle/>
          <a:p>
            <a:r>
              <a:rPr lang="zh-CN" altLang="en-US"/>
              <a:t>数据库对象的权限（续）</a:t>
            </a:r>
          </a:p>
        </p:txBody>
      </p:sp>
      <p:sp>
        <p:nvSpPr>
          <p:cNvPr id="607235" name="Rectangle 3">
            <a:extLst>
              <a:ext uri="{FF2B5EF4-FFF2-40B4-BE49-F238E27FC236}">
                <a16:creationId xmlns:a16="http://schemas.microsoft.com/office/drawing/2014/main" id="{A07FAC80-E96D-473E-8C97-1EE92C024FD7}"/>
              </a:ext>
            </a:extLst>
          </p:cNvPr>
          <p:cNvSpPr>
            <a:spLocks noGrp="1" noChangeArrowheads="1"/>
          </p:cNvSpPr>
          <p:nvPr>
            <p:ph type="body" idx="1"/>
          </p:nvPr>
        </p:nvSpPr>
        <p:spPr/>
        <p:txBody>
          <a:bodyPr/>
          <a:lstStyle/>
          <a:p>
            <a:pPr>
              <a:lnSpc>
                <a:spcPct val="90000"/>
              </a:lnSpc>
            </a:pPr>
            <a:r>
              <a:rPr lang="zh-CN" altLang="en-US" sz="3600"/>
              <a:t>列级安全性</a:t>
            </a:r>
            <a:r>
              <a:rPr lang="en-US" altLang="zh-CN" sz="3600"/>
              <a:t>(</a:t>
            </a:r>
            <a:r>
              <a:rPr lang="zh-CN" altLang="en-US" sz="3600"/>
              <a:t>续</a:t>
            </a:r>
            <a:r>
              <a:rPr lang="en-US" altLang="zh-CN" sz="3600"/>
              <a:t>)</a:t>
            </a:r>
          </a:p>
          <a:p>
            <a:pPr lvl="1">
              <a:lnSpc>
                <a:spcPct val="90000"/>
              </a:lnSpc>
              <a:spcBef>
                <a:spcPct val="60000"/>
              </a:spcBef>
            </a:pPr>
            <a:r>
              <a:rPr lang="zh-CN" altLang="en-US"/>
              <a:t>借助视图实现列级安全性</a:t>
            </a:r>
          </a:p>
          <a:p>
            <a:pPr lvl="1">
              <a:lnSpc>
                <a:spcPct val="90000"/>
              </a:lnSpc>
              <a:buFontTx/>
              <a:buNone/>
            </a:pPr>
            <a:endParaRPr lang="zh-CN" altLang="en-US" sz="2400">
              <a:solidFill>
                <a:srgbClr val="0000FF"/>
              </a:solidFill>
            </a:endParaRPr>
          </a:p>
          <a:p>
            <a:pPr lvl="1">
              <a:lnSpc>
                <a:spcPct val="90000"/>
              </a:lnSpc>
              <a:buFontTx/>
              <a:buNone/>
            </a:pPr>
            <a:r>
              <a:rPr lang="en-US" altLang="zh-CN" sz="2400">
                <a:solidFill>
                  <a:srgbClr val="0000FF"/>
                </a:solidFill>
              </a:rPr>
              <a:t>CREATE VIEW S_V </a:t>
            </a:r>
          </a:p>
          <a:p>
            <a:pPr lvl="1">
              <a:lnSpc>
                <a:spcPct val="90000"/>
              </a:lnSpc>
              <a:buFontTx/>
              <a:buNone/>
            </a:pPr>
            <a:r>
              <a:rPr lang="en-US" altLang="zh-CN" sz="2400">
                <a:solidFill>
                  <a:srgbClr val="0000FF"/>
                </a:solidFill>
              </a:rPr>
              <a:t>          AS</a:t>
            </a:r>
          </a:p>
          <a:p>
            <a:pPr lvl="1">
              <a:lnSpc>
                <a:spcPct val="90000"/>
              </a:lnSpc>
              <a:buFontTx/>
              <a:buNone/>
            </a:pPr>
            <a:r>
              <a:rPr lang="en-US" altLang="zh-CN" sz="2400">
                <a:solidFill>
                  <a:srgbClr val="0000FF"/>
                </a:solidFill>
              </a:rPr>
              <a:t>          SELECT Sno,Sname</a:t>
            </a:r>
          </a:p>
          <a:p>
            <a:pPr lvl="1">
              <a:lnSpc>
                <a:spcPct val="90000"/>
              </a:lnSpc>
              <a:buFontTx/>
              <a:buNone/>
            </a:pPr>
            <a:r>
              <a:rPr lang="en-US" altLang="zh-CN" sz="2400">
                <a:solidFill>
                  <a:srgbClr val="0000FF"/>
                </a:solidFill>
              </a:rPr>
              <a:t>          FROM Student</a:t>
            </a:r>
            <a:r>
              <a:rPr lang="zh-CN" altLang="en-US" sz="2400">
                <a:solidFill>
                  <a:srgbClr val="0000FF"/>
                </a:solidFill>
              </a:rPr>
              <a:t>；</a:t>
            </a:r>
          </a:p>
          <a:p>
            <a:pPr lvl="1">
              <a:lnSpc>
                <a:spcPct val="90000"/>
              </a:lnSpc>
              <a:buFontTx/>
              <a:buNone/>
            </a:pPr>
            <a:endParaRPr lang="zh-CN" altLang="en-US" sz="2400"/>
          </a:p>
          <a:p>
            <a:pPr>
              <a:lnSpc>
                <a:spcPct val="90000"/>
              </a:lnSpc>
              <a:buFont typeface="Monotype Sorts" pitchFamily="2" charset="2"/>
              <a:buNone/>
            </a:pPr>
            <a:r>
              <a:rPr lang="zh-CN" altLang="en-US" sz="2800"/>
              <a:t>     </a:t>
            </a:r>
            <a:r>
              <a:rPr lang="en-US" altLang="zh-CN" sz="2400">
                <a:solidFill>
                  <a:srgbClr val="0000FF"/>
                </a:solidFill>
              </a:rPr>
              <a:t>GRANT SELECT ON S_V TO U12;</a:t>
            </a:r>
          </a:p>
        </p:txBody>
      </p:sp>
      <p:sp>
        <p:nvSpPr>
          <p:cNvPr id="4" name="矩形 3">
            <a:extLst>
              <a:ext uri="{FF2B5EF4-FFF2-40B4-BE49-F238E27FC236}">
                <a16:creationId xmlns:a16="http://schemas.microsoft.com/office/drawing/2014/main" id="{A1698D97-8F50-4D89-A5F7-F9CB6F3D1AF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3EB5AFB-2CB0-4BC1-BFF3-91E6B861250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1E599CC5-41FA-4C91-925C-B4DA211ED60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33967212"/>
      </p:ext>
    </p:extLst>
  </p:cSld>
  <p:clrMapOvr>
    <a:masterClrMapping/>
  </p:clrMapOvr>
  <p:transition>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5F7DD905-9898-4862-A523-E1426E17707D}"/>
              </a:ext>
            </a:extLst>
          </p:cNvPr>
          <p:cNvSpPr>
            <a:spLocks noGrp="1" noChangeArrowheads="1"/>
          </p:cNvSpPr>
          <p:nvPr>
            <p:ph type="title"/>
          </p:nvPr>
        </p:nvSpPr>
        <p:spPr/>
        <p:txBody>
          <a:bodyPr/>
          <a:lstStyle/>
          <a:p>
            <a:r>
              <a:rPr lang="zh-CN" altLang="en-US"/>
              <a:t>数据库对象的权限（续）</a:t>
            </a:r>
          </a:p>
        </p:txBody>
      </p:sp>
      <p:sp>
        <p:nvSpPr>
          <p:cNvPr id="608259" name="Rectangle 3">
            <a:extLst>
              <a:ext uri="{FF2B5EF4-FFF2-40B4-BE49-F238E27FC236}">
                <a16:creationId xmlns:a16="http://schemas.microsoft.com/office/drawing/2014/main" id="{9741F7BE-6CC8-4D0F-B87D-6A6B996D0B7E}"/>
              </a:ext>
            </a:extLst>
          </p:cNvPr>
          <p:cNvSpPr>
            <a:spLocks noGrp="1" noChangeArrowheads="1"/>
          </p:cNvSpPr>
          <p:nvPr>
            <p:ph type="body" idx="1"/>
          </p:nvPr>
        </p:nvSpPr>
        <p:spPr/>
        <p:txBody>
          <a:bodyPr/>
          <a:lstStyle/>
          <a:p>
            <a:r>
              <a:rPr lang="zh-CN" altLang="en-US" sz="3600"/>
              <a:t>列级安全性</a:t>
            </a:r>
            <a:r>
              <a:rPr lang="en-US" altLang="zh-CN" sz="3600"/>
              <a:t>(</a:t>
            </a:r>
            <a:r>
              <a:rPr lang="zh-CN" altLang="en-US" sz="3600"/>
              <a:t>续</a:t>
            </a:r>
            <a:r>
              <a:rPr lang="en-US" altLang="zh-CN" sz="3600"/>
              <a:t>)</a:t>
            </a:r>
          </a:p>
          <a:p>
            <a:pPr lvl="1">
              <a:spcBef>
                <a:spcPct val="60000"/>
              </a:spcBef>
            </a:pPr>
            <a:r>
              <a:rPr lang="en-US" altLang="zh-CN"/>
              <a:t>  </a:t>
            </a:r>
            <a:r>
              <a:rPr lang="zh-CN" altLang="en-US"/>
              <a:t>直接在基本表上定义列级安全性</a:t>
            </a:r>
          </a:p>
          <a:p>
            <a:pPr>
              <a:buFont typeface="Monotype Sorts" pitchFamily="2" charset="2"/>
              <a:buNone/>
            </a:pPr>
            <a:endParaRPr lang="zh-CN" altLang="en-US" sz="2800"/>
          </a:p>
          <a:p>
            <a:pPr>
              <a:buFont typeface="Monotype Sorts" pitchFamily="2" charset="2"/>
              <a:buNone/>
            </a:pPr>
            <a:r>
              <a:rPr lang="zh-CN" altLang="en-US" sz="2800"/>
              <a:t>     例：</a:t>
            </a:r>
            <a:r>
              <a:rPr lang="en-US" altLang="zh-CN" sz="2400">
                <a:solidFill>
                  <a:srgbClr val="0000FF"/>
                </a:solidFill>
              </a:rPr>
              <a:t>GRANT UPDATE(Sno,Cno) ON SC TO U12;</a:t>
            </a:r>
          </a:p>
        </p:txBody>
      </p:sp>
      <p:sp>
        <p:nvSpPr>
          <p:cNvPr id="4" name="矩形 3">
            <a:extLst>
              <a:ext uri="{FF2B5EF4-FFF2-40B4-BE49-F238E27FC236}">
                <a16:creationId xmlns:a16="http://schemas.microsoft.com/office/drawing/2014/main" id="{2D003410-B4F5-4675-80BE-6DC8D5DD7A3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E0B44C0-014F-49E2-8F59-351EA8369A4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187F31A2-FB65-462D-9267-AEA4515CA404}"/>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139232648"/>
      </p:ext>
    </p:extLst>
  </p:cSld>
  <p:clrMapOvr>
    <a:masterClrMapping/>
  </p:clrMapOvr>
  <p:transition>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9156780D-C063-4E5B-BEDD-13BE9A6F2433}"/>
              </a:ext>
            </a:extLst>
          </p:cNvPr>
          <p:cNvSpPr>
            <a:spLocks noGrp="1" noChangeArrowheads="1"/>
          </p:cNvSpPr>
          <p:nvPr>
            <p:ph type="title"/>
          </p:nvPr>
        </p:nvSpPr>
        <p:spPr/>
        <p:txBody>
          <a:bodyPr/>
          <a:lstStyle/>
          <a:p>
            <a:r>
              <a:rPr lang="zh-CN" altLang="en-US"/>
              <a:t>数据库对象的权限（续）</a:t>
            </a:r>
          </a:p>
        </p:txBody>
      </p:sp>
      <p:sp>
        <p:nvSpPr>
          <p:cNvPr id="541699" name="Rectangle 3">
            <a:extLst>
              <a:ext uri="{FF2B5EF4-FFF2-40B4-BE49-F238E27FC236}">
                <a16:creationId xmlns:a16="http://schemas.microsoft.com/office/drawing/2014/main" id="{FEC8075D-551E-4D9F-A09B-056B8D3E7AEA}"/>
              </a:ext>
            </a:extLst>
          </p:cNvPr>
          <p:cNvSpPr>
            <a:spLocks noGrp="1" noChangeArrowheads="1"/>
          </p:cNvSpPr>
          <p:nvPr>
            <p:ph type="body" idx="1"/>
          </p:nvPr>
        </p:nvSpPr>
        <p:spPr/>
        <p:txBody>
          <a:bodyPr/>
          <a:lstStyle/>
          <a:p>
            <a:pPr>
              <a:lnSpc>
                <a:spcPct val="90000"/>
              </a:lnSpc>
            </a:pPr>
            <a:r>
              <a:rPr lang="zh-CN" altLang="en-US" sz="3600"/>
              <a:t>三级对象的层次结构</a:t>
            </a:r>
          </a:p>
          <a:p>
            <a:pPr lvl="1">
              <a:lnSpc>
                <a:spcPct val="90000"/>
              </a:lnSpc>
              <a:spcBef>
                <a:spcPct val="60000"/>
              </a:spcBef>
            </a:pPr>
            <a:r>
              <a:rPr lang="zh-CN" altLang="en-US"/>
              <a:t>表、行、列三级对象自上而下构成一个层次结构</a:t>
            </a:r>
          </a:p>
          <a:p>
            <a:pPr lvl="1">
              <a:lnSpc>
                <a:spcPct val="90000"/>
              </a:lnSpc>
              <a:spcBef>
                <a:spcPct val="60000"/>
              </a:spcBef>
            </a:pPr>
            <a:r>
              <a:rPr lang="zh-CN" altLang="en-US"/>
              <a:t>上一级对象的权限制约下一级对象的权限</a:t>
            </a:r>
          </a:p>
          <a:p>
            <a:pPr lvl="1">
              <a:lnSpc>
                <a:spcPct val="90000"/>
              </a:lnSpc>
            </a:pPr>
            <a:endParaRPr lang="zh-CN" altLang="en-US"/>
          </a:p>
          <a:p>
            <a:pPr>
              <a:lnSpc>
                <a:spcPct val="90000"/>
              </a:lnSpc>
              <a:buFont typeface="Monotype Sorts" pitchFamily="2" charset="2"/>
              <a:buNone/>
            </a:pPr>
            <a:r>
              <a:rPr lang="zh-CN" altLang="en-US" sz="2800"/>
              <a:t>    例：当一个用户拥有了对某个表的</a:t>
            </a:r>
            <a:r>
              <a:rPr lang="en-US" altLang="zh-CN" sz="2800"/>
              <a:t>UPDATE</a:t>
            </a:r>
            <a:r>
              <a:rPr lang="zh-CN" altLang="en-US" sz="2800"/>
              <a:t>权</a:t>
            </a:r>
          </a:p>
          <a:p>
            <a:pPr>
              <a:lnSpc>
                <a:spcPct val="90000"/>
              </a:lnSpc>
              <a:buFont typeface="Monotype Sorts" pitchFamily="2" charset="2"/>
              <a:buNone/>
            </a:pPr>
            <a:r>
              <a:rPr lang="zh-CN" altLang="en-US" sz="2800"/>
              <a:t>            限，即相当于在表的所有列了都拥有了</a:t>
            </a:r>
          </a:p>
          <a:p>
            <a:pPr>
              <a:lnSpc>
                <a:spcPct val="90000"/>
              </a:lnSpc>
              <a:buFont typeface="Monotype Sorts" pitchFamily="2" charset="2"/>
              <a:buNone/>
            </a:pPr>
            <a:r>
              <a:rPr lang="zh-CN" altLang="en-US" sz="2800"/>
              <a:t>            </a:t>
            </a:r>
            <a:r>
              <a:rPr lang="en-US" altLang="zh-CN" sz="2800"/>
              <a:t>UPDATE </a:t>
            </a:r>
            <a:r>
              <a:rPr lang="zh-CN" altLang="en-US" sz="2800"/>
              <a:t>权限。</a:t>
            </a:r>
          </a:p>
        </p:txBody>
      </p:sp>
      <p:sp>
        <p:nvSpPr>
          <p:cNvPr id="4" name="矩形 3">
            <a:extLst>
              <a:ext uri="{FF2B5EF4-FFF2-40B4-BE49-F238E27FC236}">
                <a16:creationId xmlns:a16="http://schemas.microsoft.com/office/drawing/2014/main" id="{40351068-445E-4338-A142-BDC9EB659E3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5FAFB1F-D9C9-4EB4-A0E8-32D16A81BF0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3A5FDB1A-8A16-4C24-A95A-4FE767DB48F0}"/>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13071478"/>
      </p:ext>
    </p:extLst>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F16160B5-D49C-4DB7-BDBF-5416EA22AC70}"/>
              </a:ext>
            </a:extLst>
          </p:cNvPr>
          <p:cNvSpPr>
            <a:spLocks noGrp="1" noChangeArrowheads="1"/>
          </p:cNvSpPr>
          <p:nvPr>
            <p:ph type="title"/>
          </p:nvPr>
        </p:nvSpPr>
        <p:spPr/>
        <p:txBody>
          <a:bodyPr/>
          <a:lstStyle/>
          <a:p>
            <a:r>
              <a:rPr lang="zh-CN" altLang="en-US"/>
              <a:t>数据库对象的权限（续）</a:t>
            </a:r>
          </a:p>
        </p:txBody>
      </p:sp>
      <p:sp>
        <p:nvSpPr>
          <p:cNvPr id="542723" name="Rectangle 3">
            <a:extLst>
              <a:ext uri="{FF2B5EF4-FFF2-40B4-BE49-F238E27FC236}">
                <a16:creationId xmlns:a16="http://schemas.microsoft.com/office/drawing/2014/main" id="{3900D1C7-D4CD-4931-97E6-1F08AAD29E7A}"/>
              </a:ext>
            </a:extLst>
          </p:cNvPr>
          <p:cNvSpPr>
            <a:spLocks noGrp="1" noChangeArrowheads="1"/>
          </p:cNvSpPr>
          <p:nvPr>
            <p:ph type="body" idx="1"/>
          </p:nvPr>
        </p:nvSpPr>
        <p:spPr/>
        <p:txBody>
          <a:bodyPr/>
          <a:lstStyle/>
          <a:p>
            <a:pPr>
              <a:lnSpc>
                <a:spcPct val="90000"/>
              </a:lnSpc>
            </a:pPr>
            <a:r>
              <a:rPr lang="en-US" altLang="zh-CN" sz="2800"/>
              <a:t>ORACLE</a:t>
            </a:r>
            <a:r>
              <a:rPr lang="zh-CN" altLang="en-US" sz="2800"/>
              <a:t>对数据库对象的权限采用分散控制方式</a:t>
            </a:r>
          </a:p>
          <a:p>
            <a:pPr lvl="1">
              <a:lnSpc>
                <a:spcPct val="90000"/>
              </a:lnSpc>
            </a:pPr>
            <a:r>
              <a:rPr lang="zh-CN" altLang="en-US"/>
              <a:t>允许具有</a:t>
            </a:r>
            <a:r>
              <a:rPr lang="en-US" altLang="zh-CN"/>
              <a:t>WITH GRANT OPTION</a:t>
            </a:r>
            <a:r>
              <a:rPr lang="zh-CN" altLang="en-US"/>
              <a:t>的用户把相应权限或其子集传递授予其他用户</a:t>
            </a:r>
            <a:endParaRPr lang="zh-CN" altLang="en-US" sz="2400"/>
          </a:p>
          <a:p>
            <a:pPr lvl="1">
              <a:lnSpc>
                <a:spcPct val="90000"/>
              </a:lnSpc>
            </a:pPr>
            <a:endParaRPr lang="zh-CN" altLang="en-US" sz="2400"/>
          </a:p>
          <a:p>
            <a:pPr>
              <a:lnSpc>
                <a:spcPct val="90000"/>
              </a:lnSpc>
            </a:pPr>
            <a:r>
              <a:rPr lang="en-US" altLang="zh-CN" sz="2800"/>
              <a:t>ORACLE</a:t>
            </a:r>
            <a:r>
              <a:rPr lang="zh-CN" altLang="en-US" sz="2800"/>
              <a:t>不允许循环授权，即授权者不能把权限再授予其授权者或祖先</a:t>
            </a:r>
          </a:p>
          <a:p>
            <a:pPr lvl="4">
              <a:lnSpc>
                <a:spcPct val="90000"/>
              </a:lnSpc>
            </a:pPr>
            <a:endParaRPr lang="zh-CN" altLang="en-US" sz="1800"/>
          </a:p>
          <a:p>
            <a:pPr>
              <a:lnSpc>
                <a:spcPct val="90000"/>
              </a:lnSpc>
              <a:buFont typeface="Monotype Sorts" pitchFamily="2" charset="2"/>
              <a:buNone/>
            </a:pPr>
            <a:r>
              <a:rPr lang="zh-CN" altLang="en-US" sz="2800"/>
              <a:t>　</a:t>
            </a:r>
            <a:r>
              <a:rPr lang="zh-CN" altLang="en-US" sz="2000"/>
              <a:t>　   </a:t>
            </a:r>
            <a:r>
              <a:rPr lang="en-US" altLang="zh-CN" sz="2000"/>
              <a:t>U1 ───→ U2 ───→ U3 ───→ U4</a:t>
            </a:r>
          </a:p>
          <a:p>
            <a:pPr algn="just">
              <a:lnSpc>
                <a:spcPct val="90000"/>
              </a:lnSpc>
              <a:buFont typeface="Monotype Sorts" pitchFamily="2" charset="2"/>
              <a:buNone/>
            </a:pPr>
            <a:r>
              <a:rPr lang="en-US" altLang="zh-CN" sz="2000"/>
              <a:t>            </a:t>
            </a:r>
            <a:r>
              <a:rPr lang="en-US" altLang="zh-CN" sz="2400"/>
              <a:t>↑</a:t>
            </a:r>
            <a:r>
              <a:rPr lang="en-US" altLang="zh-CN" sz="2000"/>
              <a:t>                                                                   │</a:t>
            </a:r>
          </a:p>
          <a:p>
            <a:pPr algn="just">
              <a:lnSpc>
                <a:spcPct val="90000"/>
              </a:lnSpc>
              <a:buFont typeface="Monotype Sorts" pitchFamily="2" charset="2"/>
              <a:buNone/>
            </a:pPr>
            <a:r>
              <a:rPr lang="en-US" altLang="zh-CN" sz="2000"/>
              <a:t>            └───────×─────────┘</a:t>
            </a:r>
          </a:p>
        </p:txBody>
      </p:sp>
      <p:sp>
        <p:nvSpPr>
          <p:cNvPr id="4" name="矩形 3">
            <a:extLst>
              <a:ext uri="{FF2B5EF4-FFF2-40B4-BE49-F238E27FC236}">
                <a16:creationId xmlns:a16="http://schemas.microsoft.com/office/drawing/2014/main" id="{340EB272-62E8-43F9-92B1-242E5B04F32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49D1ECD-D0CD-4C5D-9229-C8D4B47C6545}"/>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AC2214DE-6227-480E-A802-0ECBCF8ED00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66561521"/>
      </p:ext>
    </p:extLst>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BEA51491-E9A1-4C20-9EE1-A2ED00FCD81C}"/>
              </a:ext>
            </a:extLst>
          </p:cNvPr>
          <p:cNvSpPr>
            <a:spLocks noGrp="1" noChangeArrowheads="1"/>
          </p:cNvSpPr>
          <p:nvPr>
            <p:ph type="title"/>
          </p:nvPr>
        </p:nvSpPr>
        <p:spPr/>
        <p:txBody>
          <a:bodyPr/>
          <a:lstStyle/>
          <a:p>
            <a:r>
              <a:rPr lang="en-US" altLang="zh-CN" sz="4000"/>
              <a:t>ORACLE</a:t>
            </a:r>
            <a:r>
              <a:rPr lang="zh-CN" altLang="en-US" sz="4000"/>
              <a:t>的授权与检查机制（续）</a:t>
            </a:r>
          </a:p>
        </p:txBody>
      </p:sp>
      <p:sp>
        <p:nvSpPr>
          <p:cNvPr id="527363" name="Rectangle 3">
            <a:extLst>
              <a:ext uri="{FF2B5EF4-FFF2-40B4-BE49-F238E27FC236}">
                <a16:creationId xmlns:a16="http://schemas.microsoft.com/office/drawing/2014/main" id="{DFB8823E-FD1A-4A23-BBB8-FE9301FB9579}"/>
              </a:ext>
            </a:extLst>
          </p:cNvPr>
          <p:cNvSpPr>
            <a:spLocks noGrp="1" noChangeArrowheads="1"/>
          </p:cNvSpPr>
          <p:nvPr>
            <p:ph type="body" idx="1"/>
          </p:nvPr>
        </p:nvSpPr>
        <p:spPr>
          <a:xfrm>
            <a:off x="990600" y="1828800"/>
            <a:ext cx="7848600" cy="4114800"/>
          </a:xfrm>
        </p:spPr>
        <p:txBody>
          <a:bodyPr/>
          <a:lstStyle/>
          <a:p>
            <a:r>
              <a:rPr lang="en-US" altLang="zh-CN" sz="3600"/>
              <a:t>ORACLE</a:t>
            </a:r>
            <a:r>
              <a:rPr lang="zh-CN" altLang="en-US" sz="3600"/>
              <a:t>的权限检查机制</a:t>
            </a:r>
          </a:p>
          <a:p>
            <a:pPr lvl="1">
              <a:spcBef>
                <a:spcPct val="60000"/>
              </a:spcBef>
            </a:pPr>
            <a:r>
              <a:rPr lang="en-US" altLang="zh-CN"/>
              <a:t>ORACLE</a:t>
            </a:r>
            <a:r>
              <a:rPr lang="zh-CN" altLang="en-US"/>
              <a:t>把所有权限信息记录在数据字典中</a:t>
            </a:r>
          </a:p>
          <a:p>
            <a:pPr lvl="1">
              <a:spcBef>
                <a:spcPct val="60000"/>
              </a:spcBef>
            </a:pPr>
            <a:r>
              <a:rPr lang="zh-CN" altLang="en-US"/>
              <a:t>当用户进行数据库操作时，</a:t>
            </a:r>
            <a:r>
              <a:rPr lang="en-US" altLang="zh-CN"/>
              <a:t>ORACLE</a:t>
            </a:r>
            <a:r>
              <a:rPr lang="zh-CN" altLang="en-US"/>
              <a:t>首先根据数据字典中的权限信息，检查操作的合法性。</a:t>
            </a:r>
          </a:p>
          <a:p>
            <a:pPr lvl="1">
              <a:spcBef>
                <a:spcPct val="60000"/>
              </a:spcBef>
            </a:pPr>
            <a:r>
              <a:rPr lang="zh-CN" altLang="en-US"/>
              <a:t>在</a:t>
            </a:r>
            <a:r>
              <a:rPr lang="en-US" altLang="zh-CN"/>
              <a:t>ORACLE</a:t>
            </a:r>
            <a:r>
              <a:rPr lang="zh-CN" altLang="en-US"/>
              <a:t>中，安全性检查是任何数据库操作的第一步。</a:t>
            </a:r>
          </a:p>
        </p:txBody>
      </p:sp>
      <p:sp>
        <p:nvSpPr>
          <p:cNvPr id="4" name="矩形 3">
            <a:extLst>
              <a:ext uri="{FF2B5EF4-FFF2-40B4-BE49-F238E27FC236}">
                <a16:creationId xmlns:a16="http://schemas.microsoft.com/office/drawing/2014/main" id="{66BF9516-6C0F-48C9-9DB6-E69AF34828B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38D737C-F142-4A69-8EB1-DB276ED6E17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09BD4B17-06C3-45CC-91B6-D3DBE7EFEF7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16062489"/>
      </p:ext>
    </p:extLst>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51420B0E-2593-43A1-9D5F-E2799B1E2EEA}"/>
              </a:ext>
            </a:extLst>
          </p:cNvPr>
          <p:cNvSpPr>
            <a:spLocks noGrp="1" noChangeArrowheads="1"/>
          </p:cNvSpPr>
          <p:nvPr>
            <p:ph type="title"/>
          </p:nvPr>
        </p:nvSpPr>
        <p:spPr/>
        <p:txBody>
          <a:bodyPr/>
          <a:lstStyle/>
          <a:p>
            <a:r>
              <a:rPr lang="zh-CN" altLang="en-US"/>
              <a:t>三、</a:t>
            </a:r>
            <a:r>
              <a:rPr lang="en-US" altLang="zh-CN"/>
              <a:t>ORACLE</a:t>
            </a:r>
            <a:r>
              <a:rPr lang="zh-CN" altLang="en-US"/>
              <a:t>的审计技术</a:t>
            </a:r>
          </a:p>
        </p:txBody>
      </p:sp>
      <p:sp>
        <p:nvSpPr>
          <p:cNvPr id="543747" name="Rectangle 3">
            <a:extLst>
              <a:ext uri="{FF2B5EF4-FFF2-40B4-BE49-F238E27FC236}">
                <a16:creationId xmlns:a16="http://schemas.microsoft.com/office/drawing/2014/main" id="{1CF5F616-B6A3-4C51-B70C-E8C22FB849B1}"/>
              </a:ext>
            </a:extLst>
          </p:cNvPr>
          <p:cNvSpPr>
            <a:spLocks noGrp="1" noChangeArrowheads="1"/>
          </p:cNvSpPr>
          <p:nvPr>
            <p:ph type="body" idx="1"/>
          </p:nvPr>
        </p:nvSpPr>
        <p:spPr/>
        <p:txBody>
          <a:bodyPr/>
          <a:lstStyle/>
          <a:p>
            <a:pPr>
              <a:lnSpc>
                <a:spcPct val="90000"/>
              </a:lnSpc>
            </a:pPr>
            <a:r>
              <a:rPr lang="zh-CN" altLang="en-US" sz="3600"/>
              <a:t>审计分类</a:t>
            </a:r>
          </a:p>
          <a:p>
            <a:pPr lvl="1">
              <a:lnSpc>
                <a:spcPct val="140000"/>
              </a:lnSpc>
              <a:spcBef>
                <a:spcPct val="30000"/>
              </a:spcBef>
            </a:pPr>
            <a:r>
              <a:rPr lang="zh-CN" altLang="en-US"/>
              <a:t>审计分类 </a:t>
            </a:r>
          </a:p>
          <a:p>
            <a:pPr lvl="2">
              <a:lnSpc>
                <a:spcPct val="140000"/>
              </a:lnSpc>
              <a:spcBef>
                <a:spcPct val="30000"/>
              </a:spcBef>
            </a:pPr>
            <a:r>
              <a:rPr lang="zh-CN" altLang="en-US"/>
              <a:t>用户级审计</a:t>
            </a:r>
          </a:p>
          <a:p>
            <a:pPr lvl="2">
              <a:lnSpc>
                <a:spcPct val="140000"/>
              </a:lnSpc>
              <a:spcBef>
                <a:spcPct val="30000"/>
              </a:spcBef>
            </a:pPr>
            <a:r>
              <a:rPr lang="zh-CN" altLang="en-US" sz="2800"/>
              <a:t>系统级审计</a:t>
            </a:r>
          </a:p>
        </p:txBody>
      </p:sp>
      <p:sp>
        <p:nvSpPr>
          <p:cNvPr id="4" name="矩形 3">
            <a:extLst>
              <a:ext uri="{FF2B5EF4-FFF2-40B4-BE49-F238E27FC236}">
                <a16:creationId xmlns:a16="http://schemas.microsoft.com/office/drawing/2014/main" id="{833CB763-F823-4DB0-861F-57997808A66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4DD6609-A5A8-4525-8BF5-DFE152DC378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5E4EAFB1-56C2-4CCB-8A02-328D43CDFC4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96655029"/>
      </p:ext>
    </p:extLst>
  </p:cSld>
  <p:clrMapOvr>
    <a:masterClrMapping/>
  </p:clrMapOvr>
  <p:transition>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id="{073136B7-C965-47D0-99D7-9B87E66E3B4F}"/>
              </a:ext>
            </a:extLst>
          </p:cNvPr>
          <p:cNvSpPr>
            <a:spLocks noGrp="1" noChangeArrowheads="1"/>
          </p:cNvSpPr>
          <p:nvPr>
            <p:ph type="title"/>
          </p:nvPr>
        </p:nvSpPr>
        <p:spPr/>
        <p:txBody>
          <a:bodyPr/>
          <a:lstStyle/>
          <a:p>
            <a:r>
              <a:rPr lang="zh-CN" altLang="en-US"/>
              <a:t>三、</a:t>
            </a:r>
            <a:r>
              <a:rPr lang="en-US" altLang="zh-CN"/>
              <a:t>ORACLE</a:t>
            </a:r>
            <a:r>
              <a:rPr lang="zh-CN" altLang="en-US"/>
              <a:t>的审计技术</a:t>
            </a:r>
          </a:p>
        </p:txBody>
      </p:sp>
      <p:sp>
        <p:nvSpPr>
          <p:cNvPr id="609283" name="Rectangle 3">
            <a:extLst>
              <a:ext uri="{FF2B5EF4-FFF2-40B4-BE49-F238E27FC236}">
                <a16:creationId xmlns:a16="http://schemas.microsoft.com/office/drawing/2014/main" id="{D699B865-F4DE-4AFC-88B1-FC514BAF412E}"/>
              </a:ext>
            </a:extLst>
          </p:cNvPr>
          <p:cNvSpPr>
            <a:spLocks noGrp="1" noChangeArrowheads="1"/>
          </p:cNvSpPr>
          <p:nvPr>
            <p:ph type="body" idx="1"/>
          </p:nvPr>
        </p:nvSpPr>
        <p:spPr>
          <a:xfrm>
            <a:off x="762000" y="1752600"/>
            <a:ext cx="8153400" cy="4114800"/>
          </a:xfrm>
        </p:spPr>
        <p:txBody>
          <a:bodyPr/>
          <a:lstStyle/>
          <a:p>
            <a:r>
              <a:rPr lang="zh-CN" altLang="en-US" sz="3600"/>
              <a:t>审计分类</a:t>
            </a:r>
            <a:r>
              <a:rPr lang="en-US" altLang="zh-CN" sz="3600"/>
              <a:t>(</a:t>
            </a:r>
            <a:r>
              <a:rPr lang="zh-CN" altLang="en-US" sz="3600"/>
              <a:t>续</a:t>
            </a:r>
            <a:r>
              <a:rPr lang="en-US" altLang="zh-CN" sz="3600"/>
              <a:t>)</a:t>
            </a:r>
          </a:p>
          <a:p>
            <a:pPr lvl="1"/>
            <a:r>
              <a:rPr lang="en-US" altLang="zh-CN"/>
              <a:t> </a:t>
            </a:r>
            <a:r>
              <a:rPr lang="zh-CN" altLang="en-US">
                <a:solidFill>
                  <a:schemeClr val="accent2"/>
                </a:solidFill>
              </a:rPr>
              <a:t>用户级审计</a:t>
            </a:r>
            <a:endParaRPr lang="zh-CN" altLang="en-US"/>
          </a:p>
          <a:p>
            <a:pPr lvl="2"/>
            <a:r>
              <a:rPr lang="zh-CN" altLang="en-US" sz="2800"/>
              <a:t>设置者</a:t>
            </a:r>
          </a:p>
          <a:p>
            <a:pPr lvl="3"/>
            <a:r>
              <a:rPr lang="zh-CN" altLang="en-US" sz="2400"/>
              <a:t>任何</a:t>
            </a:r>
            <a:r>
              <a:rPr lang="en-US" altLang="zh-CN" sz="2400"/>
              <a:t>ORACLE</a:t>
            </a:r>
            <a:r>
              <a:rPr lang="zh-CN" altLang="en-US" sz="2400"/>
              <a:t>用户</a:t>
            </a:r>
          </a:p>
          <a:p>
            <a:pPr lvl="2"/>
            <a:r>
              <a:rPr lang="zh-CN" altLang="en-US" sz="2800"/>
              <a:t>审计对象</a:t>
            </a:r>
          </a:p>
          <a:p>
            <a:pPr lvl="3"/>
            <a:r>
              <a:rPr lang="zh-CN" altLang="en-US" sz="2400"/>
              <a:t>用户针对自己创建的数据库表或视图进行审计</a:t>
            </a:r>
          </a:p>
          <a:p>
            <a:pPr lvl="2"/>
            <a:r>
              <a:rPr lang="zh-CN" altLang="en-US" sz="2800"/>
              <a:t>审计内容</a:t>
            </a:r>
          </a:p>
          <a:p>
            <a:pPr lvl="3"/>
            <a:r>
              <a:rPr lang="zh-CN" altLang="en-US" sz="2400"/>
              <a:t>所有用户对这些表或视图的一切成功和／或不成功的访问要求</a:t>
            </a:r>
          </a:p>
          <a:p>
            <a:pPr lvl="3"/>
            <a:r>
              <a:rPr lang="zh-CN" altLang="en-US" sz="2400"/>
              <a:t>所有用户对这些表或视图的各类</a:t>
            </a:r>
            <a:r>
              <a:rPr lang="en-US" altLang="zh-CN" sz="2400"/>
              <a:t>SQL</a:t>
            </a:r>
            <a:r>
              <a:rPr lang="zh-CN" altLang="en-US" sz="2400"/>
              <a:t>操作</a:t>
            </a:r>
          </a:p>
        </p:txBody>
      </p:sp>
      <p:sp>
        <p:nvSpPr>
          <p:cNvPr id="4" name="矩形 3">
            <a:extLst>
              <a:ext uri="{FF2B5EF4-FFF2-40B4-BE49-F238E27FC236}">
                <a16:creationId xmlns:a16="http://schemas.microsoft.com/office/drawing/2014/main" id="{A705392F-11FD-4CE0-93AB-95EF8B1D545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35C3581-D6B8-44AD-8E50-946D12B48A7E}"/>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A6FFC7E8-E6A7-4D8E-A470-CB992E330F9B}"/>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59557862"/>
      </p:ext>
    </p:extLst>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542868CC-3A2B-4A5F-BD68-1505609425CF}"/>
              </a:ext>
            </a:extLst>
          </p:cNvPr>
          <p:cNvSpPr>
            <a:spLocks noGrp="1" noChangeArrowheads="1"/>
          </p:cNvSpPr>
          <p:nvPr>
            <p:ph type="title"/>
          </p:nvPr>
        </p:nvSpPr>
        <p:spPr/>
        <p:txBody>
          <a:bodyPr/>
          <a:lstStyle/>
          <a:p>
            <a:r>
              <a:rPr lang="en-US" altLang="zh-CN"/>
              <a:t>ORACLE</a:t>
            </a:r>
            <a:r>
              <a:rPr lang="zh-CN" altLang="en-US"/>
              <a:t>的审计技术</a:t>
            </a:r>
            <a:r>
              <a:rPr lang="en-US" altLang="zh-CN"/>
              <a:t>(</a:t>
            </a:r>
            <a:r>
              <a:rPr lang="zh-CN" altLang="en-US"/>
              <a:t>续</a:t>
            </a:r>
            <a:r>
              <a:rPr lang="en-US" altLang="zh-CN"/>
              <a:t>)</a:t>
            </a:r>
            <a:endParaRPr lang="en-US" altLang="zh-CN" sz="4800"/>
          </a:p>
        </p:txBody>
      </p:sp>
      <p:sp>
        <p:nvSpPr>
          <p:cNvPr id="596995" name="Rectangle 3">
            <a:extLst>
              <a:ext uri="{FF2B5EF4-FFF2-40B4-BE49-F238E27FC236}">
                <a16:creationId xmlns:a16="http://schemas.microsoft.com/office/drawing/2014/main" id="{3E663EE4-624D-4196-9C81-6A2949D63CB7}"/>
              </a:ext>
            </a:extLst>
          </p:cNvPr>
          <p:cNvSpPr>
            <a:spLocks noGrp="1" noChangeArrowheads="1"/>
          </p:cNvSpPr>
          <p:nvPr>
            <p:ph type="body" idx="1"/>
          </p:nvPr>
        </p:nvSpPr>
        <p:spPr/>
        <p:txBody>
          <a:bodyPr/>
          <a:lstStyle/>
          <a:p>
            <a:pPr>
              <a:lnSpc>
                <a:spcPct val="90000"/>
              </a:lnSpc>
            </a:pPr>
            <a:r>
              <a:rPr lang="zh-CN" altLang="en-US" sz="3600"/>
              <a:t>审计分类</a:t>
            </a:r>
            <a:r>
              <a:rPr lang="en-US" altLang="zh-CN" sz="3600"/>
              <a:t>(</a:t>
            </a:r>
            <a:r>
              <a:rPr lang="zh-CN" altLang="en-US" sz="3600"/>
              <a:t>续</a:t>
            </a:r>
            <a:r>
              <a:rPr lang="en-US" altLang="zh-CN" sz="3600"/>
              <a:t>)</a:t>
            </a:r>
          </a:p>
          <a:p>
            <a:pPr lvl="1">
              <a:spcBef>
                <a:spcPct val="30000"/>
              </a:spcBef>
            </a:pPr>
            <a:r>
              <a:rPr lang="zh-CN" altLang="en-US">
                <a:solidFill>
                  <a:schemeClr val="accent2"/>
                </a:solidFill>
              </a:rPr>
              <a:t>系统级审计</a:t>
            </a:r>
            <a:endParaRPr lang="zh-CN" altLang="en-US"/>
          </a:p>
          <a:p>
            <a:pPr lvl="2">
              <a:spcBef>
                <a:spcPct val="60000"/>
              </a:spcBef>
            </a:pPr>
            <a:r>
              <a:rPr lang="zh-CN" altLang="en-US" sz="2800"/>
              <a:t>设置者</a:t>
            </a:r>
          </a:p>
          <a:p>
            <a:pPr lvl="3">
              <a:lnSpc>
                <a:spcPct val="120000"/>
              </a:lnSpc>
            </a:pPr>
            <a:r>
              <a:rPr lang="en-US" altLang="zh-CN" sz="2400"/>
              <a:t>DBA</a:t>
            </a:r>
          </a:p>
          <a:p>
            <a:pPr lvl="2">
              <a:spcBef>
                <a:spcPct val="60000"/>
              </a:spcBef>
            </a:pPr>
            <a:r>
              <a:rPr lang="zh-CN" altLang="en-US" sz="2800"/>
              <a:t>审计对象和内容</a:t>
            </a:r>
          </a:p>
          <a:p>
            <a:pPr lvl="3">
              <a:lnSpc>
                <a:spcPct val="120000"/>
              </a:lnSpc>
            </a:pPr>
            <a:r>
              <a:rPr lang="zh-CN" altLang="en-US" sz="2400"/>
              <a:t>成功或失败的登录要求</a:t>
            </a:r>
          </a:p>
          <a:p>
            <a:pPr lvl="3">
              <a:lnSpc>
                <a:spcPct val="120000"/>
              </a:lnSpc>
            </a:pPr>
            <a:r>
              <a:rPr lang="en-US" altLang="zh-CN" sz="2400"/>
              <a:t>GRANT</a:t>
            </a:r>
            <a:r>
              <a:rPr lang="zh-CN" altLang="en-US" sz="2400"/>
              <a:t>和</a:t>
            </a:r>
            <a:r>
              <a:rPr lang="en-US" altLang="zh-CN" sz="2400"/>
              <a:t>REVOKE</a:t>
            </a:r>
            <a:r>
              <a:rPr lang="zh-CN" altLang="en-US" sz="2400"/>
              <a:t>操作</a:t>
            </a:r>
          </a:p>
          <a:p>
            <a:pPr lvl="3">
              <a:lnSpc>
                <a:spcPct val="120000"/>
              </a:lnSpc>
            </a:pPr>
            <a:r>
              <a:rPr lang="zh-CN" altLang="en-US" sz="2400"/>
              <a:t>其他数据库级权限下的操作</a:t>
            </a:r>
          </a:p>
        </p:txBody>
      </p:sp>
      <p:sp>
        <p:nvSpPr>
          <p:cNvPr id="4" name="矩形 3">
            <a:extLst>
              <a:ext uri="{FF2B5EF4-FFF2-40B4-BE49-F238E27FC236}">
                <a16:creationId xmlns:a16="http://schemas.microsoft.com/office/drawing/2014/main" id="{311C72FB-4272-4B72-90FE-1D133FF2318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C8F6F40-BDDA-4AE2-872E-131C4803FB1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B749A53E-22AF-4B76-B5ED-7AB54637F1B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46351600"/>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36A484A6-BBF4-4D30-9F22-76A838BEFF3B}"/>
              </a:ext>
            </a:extLst>
          </p:cNvPr>
          <p:cNvSpPr>
            <a:spLocks noGrp="1" noChangeArrowheads="1"/>
          </p:cNvSpPr>
          <p:nvPr>
            <p:ph type="title"/>
          </p:nvPr>
        </p:nvSpPr>
        <p:spPr/>
        <p:txBody>
          <a:bodyPr/>
          <a:lstStyle/>
          <a:p>
            <a:r>
              <a:rPr lang="en-US" altLang="zh-CN"/>
              <a:t>ORACLE</a:t>
            </a:r>
            <a:r>
              <a:rPr lang="zh-CN" altLang="en-US"/>
              <a:t>的审计技术（续）</a:t>
            </a:r>
          </a:p>
        </p:txBody>
      </p:sp>
      <p:sp>
        <p:nvSpPr>
          <p:cNvPr id="544771" name="Rectangle 3">
            <a:extLst>
              <a:ext uri="{FF2B5EF4-FFF2-40B4-BE49-F238E27FC236}">
                <a16:creationId xmlns:a16="http://schemas.microsoft.com/office/drawing/2014/main" id="{13D22510-9A12-4948-AEC9-6052057B6C9E}"/>
              </a:ext>
            </a:extLst>
          </p:cNvPr>
          <p:cNvSpPr>
            <a:spLocks noGrp="1" noChangeArrowheads="1"/>
          </p:cNvSpPr>
          <p:nvPr>
            <p:ph type="body" idx="1"/>
          </p:nvPr>
        </p:nvSpPr>
        <p:spPr/>
        <p:txBody>
          <a:bodyPr/>
          <a:lstStyle/>
          <a:p>
            <a:r>
              <a:rPr lang="en-US" altLang="zh-CN" sz="2800"/>
              <a:t> </a:t>
            </a:r>
            <a:r>
              <a:rPr lang="zh-CN" altLang="en-US" sz="3600"/>
              <a:t>审计设置</a:t>
            </a:r>
          </a:p>
          <a:p>
            <a:pPr lvl="1">
              <a:lnSpc>
                <a:spcPct val="140000"/>
              </a:lnSpc>
            </a:pPr>
            <a:r>
              <a:rPr lang="zh-CN" altLang="en-US" sz="2400"/>
              <a:t> </a:t>
            </a:r>
            <a:r>
              <a:rPr lang="zh-CN" altLang="en-US"/>
              <a:t>可以自由设置</a:t>
            </a:r>
          </a:p>
          <a:p>
            <a:pPr lvl="2">
              <a:lnSpc>
                <a:spcPct val="140000"/>
              </a:lnSpc>
            </a:pPr>
            <a:r>
              <a:rPr lang="zh-CN" altLang="en-US"/>
              <a:t> </a:t>
            </a:r>
            <a:r>
              <a:rPr lang="zh-CN" altLang="en-US" sz="2800"/>
              <a:t>是否使用审计</a:t>
            </a:r>
          </a:p>
          <a:p>
            <a:pPr lvl="2">
              <a:lnSpc>
                <a:spcPct val="140000"/>
              </a:lnSpc>
            </a:pPr>
            <a:r>
              <a:rPr lang="zh-CN" altLang="en-US" sz="2800"/>
              <a:t> 对哪些表进行审计</a:t>
            </a:r>
          </a:p>
          <a:p>
            <a:pPr lvl="2">
              <a:lnSpc>
                <a:spcPct val="140000"/>
              </a:lnSpc>
            </a:pPr>
            <a:r>
              <a:rPr lang="zh-CN" altLang="en-US" sz="2800"/>
              <a:t> 对哪些操作进行审计</a:t>
            </a:r>
            <a:endParaRPr lang="zh-CN" altLang="en-US"/>
          </a:p>
        </p:txBody>
      </p:sp>
      <p:sp>
        <p:nvSpPr>
          <p:cNvPr id="4" name="矩形 3">
            <a:extLst>
              <a:ext uri="{FF2B5EF4-FFF2-40B4-BE49-F238E27FC236}">
                <a16:creationId xmlns:a16="http://schemas.microsoft.com/office/drawing/2014/main" id="{187C951C-C74C-43E7-B8BC-43FC67EF81D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3386F28-9E89-4A89-B97F-C4DB83347FB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7F4ACAB6-3BB7-46C8-8045-4FD22BB7A95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81169198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C76A3BB5-60D2-4CD8-B392-54F4EACEE9FC}"/>
              </a:ext>
            </a:extLst>
          </p:cNvPr>
          <p:cNvSpPr>
            <a:spLocks noGrp="1" noChangeArrowheads="1"/>
          </p:cNvSpPr>
          <p:nvPr>
            <p:ph type="title"/>
          </p:nvPr>
        </p:nvSpPr>
        <p:spPr/>
        <p:txBody>
          <a:bodyPr/>
          <a:lstStyle/>
          <a:p>
            <a:r>
              <a:rPr lang="zh-CN" altLang="en-US">
                <a:latin typeface="宋体" panose="02010600030101010101" pitchFamily="2" charset="-122"/>
              </a:rPr>
              <a:t>安全性（续）</a:t>
            </a:r>
            <a:endParaRPr lang="zh-CN" altLang="en-US">
              <a:ea typeface="黑体" panose="02010609060101010101" pitchFamily="49" charset="-122"/>
            </a:endParaRPr>
          </a:p>
        </p:txBody>
      </p:sp>
      <p:sp>
        <p:nvSpPr>
          <p:cNvPr id="445443" name="Rectangle 3">
            <a:extLst>
              <a:ext uri="{FF2B5EF4-FFF2-40B4-BE49-F238E27FC236}">
                <a16:creationId xmlns:a16="http://schemas.microsoft.com/office/drawing/2014/main" id="{9A70AAE4-E73F-4A10-B886-CAC16A9DE262}"/>
              </a:ext>
            </a:extLst>
          </p:cNvPr>
          <p:cNvSpPr>
            <a:spLocks noGrp="1" noChangeArrowheads="1"/>
          </p:cNvSpPr>
          <p:nvPr>
            <p:ph type="body" idx="1"/>
          </p:nvPr>
        </p:nvSpPr>
        <p:spPr/>
        <p:txBody>
          <a:bodyPr/>
          <a:lstStyle/>
          <a:p>
            <a:pPr lvl="1" algn="just">
              <a:lnSpc>
                <a:spcPct val="140000"/>
              </a:lnSpc>
            </a:pPr>
            <a:r>
              <a:rPr lang="zh-CN" altLang="en-US"/>
              <a:t>数据库中数据的共享是在</a:t>
            </a:r>
            <a:r>
              <a:rPr lang="en-US" altLang="zh-CN"/>
              <a:t>DBMS</a:t>
            </a:r>
            <a:r>
              <a:rPr lang="zh-CN" altLang="en-US"/>
              <a:t>统一的严格的控制之下的共享，即只允许有合法使用权限的用户访问允许他存取的数据</a:t>
            </a:r>
          </a:p>
          <a:p>
            <a:pPr lvl="1" algn="just">
              <a:lnSpc>
                <a:spcPct val="140000"/>
              </a:lnSpc>
            </a:pPr>
            <a:endParaRPr lang="zh-CN" altLang="en-US"/>
          </a:p>
          <a:p>
            <a:pPr lvl="1" algn="just">
              <a:lnSpc>
                <a:spcPct val="140000"/>
              </a:lnSpc>
            </a:pPr>
            <a:r>
              <a:rPr lang="zh-CN" altLang="en-US"/>
              <a:t>数据库系统的安全保护措施是否有效是数据库系统主要的性能指标之一</a:t>
            </a:r>
          </a:p>
        </p:txBody>
      </p:sp>
      <p:sp>
        <p:nvSpPr>
          <p:cNvPr id="4" name="矩形 3">
            <a:extLst>
              <a:ext uri="{FF2B5EF4-FFF2-40B4-BE49-F238E27FC236}">
                <a16:creationId xmlns:a16="http://schemas.microsoft.com/office/drawing/2014/main" id="{A67FDF5E-D8BA-43A0-A792-508F91286EF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5717045-77C0-4D97-8A60-BACFAD28325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6BF93FA6-2416-4350-8891-668F7B43AC3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167157526"/>
      </p:ext>
    </p:extLst>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43B83CD9-BF2F-4408-9277-54210D429F4F}"/>
              </a:ext>
            </a:extLst>
          </p:cNvPr>
          <p:cNvSpPr>
            <a:spLocks noGrp="1" noChangeArrowheads="1"/>
          </p:cNvSpPr>
          <p:nvPr>
            <p:ph type="title"/>
          </p:nvPr>
        </p:nvSpPr>
        <p:spPr/>
        <p:txBody>
          <a:bodyPr/>
          <a:lstStyle/>
          <a:p>
            <a:r>
              <a:rPr lang="en-US" altLang="zh-CN"/>
              <a:t>ORACLE</a:t>
            </a:r>
            <a:r>
              <a:rPr lang="zh-CN" altLang="en-US"/>
              <a:t>的审计技术（续）</a:t>
            </a:r>
          </a:p>
        </p:txBody>
      </p:sp>
      <p:sp>
        <p:nvSpPr>
          <p:cNvPr id="598019" name="Rectangle 3">
            <a:extLst>
              <a:ext uri="{FF2B5EF4-FFF2-40B4-BE49-F238E27FC236}">
                <a16:creationId xmlns:a16="http://schemas.microsoft.com/office/drawing/2014/main" id="{D2AA803C-21CA-4ED5-80B5-F37736BAB59C}"/>
              </a:ext>
            </a:extLst>
          </p:cNvPr>
          <p:cNvSpPr>
            <a:spLocks noGrp="1" noChangeArrowheads="1"/>
          </p:cNvSpPr>
          <p:nvPr>
            <p:ph type="body" idx="1"/>
          </p:nvPr>
        </p:nvSpPr>
        <p:spPr/>
        <p:txBody>
          <a:bodyPr/>
          <a:lstStyle/>
          <a:p>
            <a:r>
              <a:rPr lang="en-US" altLang="zh-CN" sz="2800"/>
              <a:t> </a:t>
            </a:r>
            <a:r>
              <a:rPr lang="zh-CN" altLang="en-US" sz="3600"/>
              <a:t>审计设置</a:t>
            </a:r>
            <a:r>
              <a:rPr lang="en-US" altLang="zh-CN" sz="3600"/>
              <a:t>(</a:t>
            </a:r>
            <a:r>
              <a:rPr lang="zh-CN" altLang="en-US" sz="3600"/>
              <a:t>续</a:t>
            </a:r>
            <a:r>
              <a:rPr lang="en-US" altLang="zh-CN" sz="3600"/>
              <a:t>)</a:t>
            </a:r>
          </a:p>
          <a:p>
            <a:pPr lvl="1">
              <a:spcBef>
                <a:spcPct val="60000"/>
              </a:spcBef>
            </a:pPr>
            <a:r>
              <a:rPr lang="zh-CN" altLang="en-US"/>
              <a:t>设置方法</a:t>
            </a:r>
          </a:p>
          <a:p>
            <a:pPr lvl="2">
              <a:spcBef>
                <a:spcPct val="60000"/>
              </a:spcBef>
            </a:pPr>
            <a:r>
              <a:rPr lang="zh-CN" altLang="en-US"/>
              <a:t> </a:t>
            </a:r>
            <a:r>
              <a:rPr lang="en-US" altLang="zh-CN" sz="2800"/>
              <a:t>AUDIT</a:t>
            </a:r>
            <a:r>
              <a:rPr lang="zh-CN" altLang="en-US" sz="2800"/>
              <a:t>：设置审计功能</a:t>
            </a:r>
          </a:p>
          <a:p>
            <a:pPr>
              <a:buFont typeface="Monotype Sorts" pitchFamily="2" charset="2"/>
              <a:buNone/>
            </a:pPr>
            <a:r>
              <a:rPr lang="zh-CN" altLang="en-US" sz="2800"/>
              <a:t>		    例： </a:t>
            </a:r>
            <a:r>
              <a:rPr lang="en-US" altLang="zh-CN" sz="2800"/>
              <a:t>AUDIT ALTER,UPDATE ON SC;</a:t>
            </a:r>
          </a:p>
          <a:p>
            <a:pPr>
              <a:buFont typeface="Monotype Sorts" pitchFamily="2" charset="2"/>
              <a:buNone/>
            </a:pPr>
            <a:endParaRPr lang="en-US" altLang="zh-CN" sz="2800"/>
          </a:p>
          <a:p>
            <a:pPr lvl="2"/>
            <a:r>
              <a:rPr lang="en-US" altLang="zh-CN"/>
              <a:t> </a:t>
            </a:r>
            <a:r>
              <a:rPr lang="en-US" altLang="zh-CN" sz="2800"/>
              <a:t>NOAUDIT</a:t>
            </a:r>
            <a:r>
              <a:rPr lang="zh-CN" altLang="en-US" sz="2800"/>
              <a:t>：取消审计功能</a:t>
            </a:r>
            <a:endParaRPr lang="zh-CN" altLang="en-US"/>
          </a:p>
          <a:p>
            <a:pPr>
              <a:buFont typeface="Monotype Sorts" pitchFamily="2" charset="2"/>
              <a:buNone/>
            </a:pPr>
            <a:r>
              <a:rPr lang="zh-CN" altLang="en-US" sz="2800"/>
              <a:t>		    例： </a:t>
            </a:r>
            <a:r>
              <a:rPr lang="en-US" altLang="zh-CN" sz="2800"/>
              <a:t>NOAUDIT ALL ON SC;</a:t>
            </a:r>
          </a:p>
        </p:txBody>
      </p:sp>
      <p:sp>
        <p:nvSpPr>
          <p:cNvPr id="4" name="矩形 3">
            <a:extLst>
              <a:ext uri="{FF2B5EF4-FFF2-40B4-BE49-F238E27FC236}">
                <a16:creationId xmlns:a16="http://schemas.microsoft.com/office/drawing/2014/main" id="{F4645DB2-B70E-4796-87AE-23540468F86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33A413E-5CC1-436D-BEA7-679AB054418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08BDE473-3281-4F93-A219-98D738BE4CE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222454230"/>
      </p:ext>
    </p:extLst>
  </p:cSld>
  <p:clrMapOvr>
    <a:masterClrMapping/>
  </p:clrMapOvr>
  <p:transition>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48D3C9AB-0D42-40C5-8DB9-D36EF4B6499A}"/>
              </a:ext>
            </a:extLst>
          </p:cNvPr>
          <p:cNvSpPr>
            <a:spLocks noGrp="1" noChangeArrowheads="1"/>
          </p:cNvSpPr>
          <p:nvPr>
            <p:ph type="title"/>
          </p:nvPr>
        </p:nvSpPr>
        <p:spPr/>
        <p:txBody>
          <a:bodyPr/>
          <a:lstStyle/>
          <a:p>
            <a:r>
              <a:rPr lang="en-US" altLang="zh-CN"/>
              <a:t>ORACLE</a:t>
            </a:r>
            <a:r>
              <a:rPr lang="zh-CN" altLang="en-US"/>
              <a:t>的审计技术（续）</a:t>
            </a:r>
          </a:p>
        </p:txBody>
      </p:sp>
      <p:sp>
        <p:nvSpPr>
          <p:cNvPr id="545795" name="Rectangle 3">
            <a:extLst>
              <a:ext uri="{FF2B5EF4-FFF2-40B4-BE49-F238E27FC236}">
                <a16:creationId xmlns:a16="http://schemas.microsoft.com/office/drawing/2014/main" id="{D82D0D02-2F12-4C66-92E2-BEA2DD8F4B1A}"/>
              </a:ext>
            </a:extLst>
          </p:cNvPr>
          <p:cNvSpPr>
            <a:spLocks noGrp="1" noChangeArrowheads="1"/>
          </p:cNvSpPr>
          <p:nvPr>
            <p:ph type="body" idx="1"/>
          </p:nvPr>
        </p:nvSpPr>
        <p:spPr/>
        <p:txBody>
          <a:bodyPr/>
          <a:lstStyle/>
          <a:p>
            <a:r>
              <a:rPr lang="zh-CN" altLang="en-US" sz="3600"/>
              <a:t>与审计功能有关的数据字典表</a:t>
            </a:r>
          </a:p>
          <a:p>
            <a:pPr lvl="1">
              <a:lnSpc>
                <a:spcPct val="200000"/>
              </a:lnSpc>
            </a:pPr>
            <a:r>
              <a:rPr lang="zh-CN" altLang="en-US"/>
              <a:t> </a:t>
            </a:r>
            <a:r>
              <a:rPr lang="en-US" altLang="zh-CN"/>
              <a:t>SYS.TABLES</a:t>
            </a:r>
            <a:r>
              <a:rPr lang="zh-CN" altLang="en-US"/>
              <a:t>：审计设置</a:t>
            </a:r>
          </a:p>
          <a:p>
            <a:pPr lvl="1">
              <a:lnSpc>
                <a:spcPct val="200000"/>
              </a:lnSpc>
            </a:pPr>
            <a:r>
              <a:rPr lang="zh-CN" altLang="en-US"/>
              <a:t> </a:t>
            </a:r>
            <a:r>
              <a:rPr lang="en-US" altLang="zh-CN"/>
              <a:t>SYS.AUDIT_TRAIL</a:t>
            </a:r>
            <a:r>
              <a:rPr lang="zh-CN" altLang="en-US"/>
              <a:t>：审计内容</a:t>
            </a:r>
          </a:p>
        </p:txBody>
      </p:sp>
      <p:sp>
        <p:nvSpPr>
          <p:cNvPr id="4" name="矩形 3">
            <a:extLst>
              <a:ext uri="{FF2B5EF4-FFF2-40B4-BE49-F238E27FC236}">
                <a16:creationId xmlns:a16="http://schemas.microsoft.com/office/drawing/2014/main" id="{14043C0A-2D59-4F2A-92C0-9491C829C71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8D62F25-342C-41F7-AE8D-48A94A1C666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11568ACF-C32A-4356-B51E-37911BC9D1B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946902102"/>
      </p:ext>
    </p:extLst>
  </p:cSld>
  <p:clrMapOvr>
    <a:masterClrMapping/>
  </p:clrMapOvr>
  <p:transition>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1CF13952-1536-415E-848C-6F8CA2B57C9E}"/>
              </a:ext>
            </a:extLst>
          </p:cNvPr>
          <p:cNvSpPr>
            <a:spLocks noGrp="1" noChangeArrowheads="1"/>
          </p:cNvSpPr>
          <p:nvPr>
            <p:ph type="title"/>
          </p:nvPr>
        </p:nvSpPr>
        <p:spPr/>
        <p:txBody>
          <a:bodyPr/>
          <a:lstStyle/>
          <a:p>
            <a:r>
              <a:rPr lang="zh-CN" altLang="en-US"/>
              <a:t>四、用户定义的安全性措施</a:t>
            </a:r>
          </a:p>
        </p:txBody>
      </p:sp>
      <p:sp>
        <p:nvSpPr>
          <p:cNvPr id="547843" name="Rectangle 3">
            <a:extLst>
              <a:ext uri="{FF2B5EF4-FFF2-40B4-BE49-F238E27FC236}">
                <a16:creationId xmlns:a16="http://schemas.microsoft.com/office/drawing/2014/main" id="{F2881750-F6F5-435F-9E7C-484BA7979471}"/>
              </a:ext>
            </a:extLst>
          </p:cNvPr>
          <p:cNvSpPr>
            <a:spLocks noGrp="1" noChangeArrowheads="1"/>
          </p:cNvSpPr>
          <p:nvPr>
            <p:ph type="body" idx="1"/>
          </p:nvPr>
        </p:nvSpPr>
        <p:spPr>
          <a:xfrm>
            <a:off x="990600" y="1828800"/>
            <a:ext cx="8153400" cy="4114800"/>
          </a:xfrm>
        </p:spPr>
        <p:txBody>
          <a:bodyPr/>
          <a:lstStyle/>
          <a:p>
            <a:r>
              <a:rPr lang="zh-CN" altLang="en-US" sz="3400"/>
              <a:t>用数据库级触发器定义用户级安全性</a:t>
            </a:r>
          </a:p>
          <a:p>
            <a:pPr>
              <a:buFont typeface="Monotype Sorts" pitchFamily="2" charset="2"/>
              <a:buNone/>
            </a:pPr>
            <a:endParaRPr lang="zh-CN" altLang="en-US" sz="2800"/>
          </a:p>
          <a:p>
            <a:pPr>
              <a:buFont typeface="Monotype Sorts" pitchFamily="2" charset="2"/>
              <a:buNone/>
            </a:pPr>
            <a:r>
              <a:rPr lang="zh-CN" altLang="en-US" sz="2800"/>
              <a:t>例：规定只能在工作时间内更新</a:t>
            </a:r>
            <a:r>
              <a:rPr lang="en-US" altLang="zh-CN" sz="2800"/>
              <a:t>Student</a:t>
            </a:r>
            <a:r>
              <a:rPr lang="zh-CN" altLang="en-US" sz="2800"/>
              <a:t>表</a:t>
            </a:r>
          </a:p>
          <a:p>
            <a:pPr>
              <a:buFont typeface="Monotype Sorts" pitchFamily="2" charset="2"/>
              <a:buNone/>
            </a:pPr>
            <a:r>
              <a:rPr lang="zh-CN" altLang="en-US" sz="2800"/>
              <a:t>        可以定义如下触发器：</a:t>
            </a:r>
          </a:p>
          <a:p>
            <a:pPr>
              <a:buFont typeface="Monotype Sorts" pitchFamily="2" charset="2"/>
              <a:buNone/>
            </a:pPr>
            <a:endParaRPr lang="zh-CN" altLang="en-US" sz="2400"/>
          </a:p>
          <a:p>
            <a:pPr>
              <a:buFont typeface="Monotype Sorts" pitchFamily="2" charset="2"/>
              <a:buNone/>
            </a:pPr>
            <a:endParaRPr lang="zh-CN" altLang="en-US" sz="2400"/>
          </a:p>
          <a:p>
            <a:pPr>
              <a:buFont typeface="Monotype Sorts" pitchFamily="2" charset="2"/>
              <a:buNone/>
            </a:pPr>
            <a:r>
              <a:rPr lang="zh-CN" altLang="en-US" sz="2400"/>
              <a:t>     </a:t>
            </a:r>
          </a:p>
        </p:txBody>
      </p:sp>
      <p:sp>
        <p:nvSpPr>
          <p:cNvPr id="4" name="矩形 3">
            <a:extLst>
              <a:ext uri="{FF2B5EF4-FFF2-40B4-BE49-F238E27FC236}">
                <a16:creationId xmlns:a16="http://schemas.microsoft.com/office/drawing/2014/main" id="{350CFF85-99F7-4FB0-9934-126CF833E71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B9C548E-6ED4-4952-A279-6CE6E174EFE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E9F0A894-C79F-43E1-B231-0542887CB16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088527598"/>
      </p:ext>
    </p:extLst>
  </p:cSld>
  <p:clrMapOvr>
    <a:masterClrMapping/>
  </p:clrMapOvr>
  <p:transition>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4D9ACDC0-A2E6-4040-8896-3E7E3D4B7993}"/>
              </a:ext>
            </a:extLst>
          </p:cNvPr>
          <p:cNvSpPr>
            <a:spLocks noGrp="1" noChangeArrowheads="1"/>
          </p:cNvSpPr>
          <p:nvPr>
            <p:ph type="title"/>
          </p:nvPr>
        </p:nvSpPr>
        <p:spPr/>
        <p:txBody>
          <a:bodyPr/>
          <a:lstStyle/>
          <a:p>
            <a:r>
              <a:rPr lang="zh-CN" altLang="en-US"/>
              <a:t>用户定义的安全性措施（续）</a:t>
            </a:r>
          </a:p>
        </p:txBody>
      </p:sp>
      <p:sp>
        <p:nvSpPr>
          <p:cNvPr id="551939" name="Rectangle 3">
            <a:extLst>
              <a:ext uri="{FF2B5EF4-FFF2-40B4-BE49-F238E27FC236}">
                <a16:creationId xmlns:a16="http://schemas.microsoft.com/office/drawing/2014/main" id="{1D74FD46-0829-4504-8092-8CA78D0FA715}"/>
              </a:ext>
            </a:extLst>
          </p:cNvPr>
          <p:cNvSpPr>
            <a:spLocks noGrp="1" noChangeArrowheads="1"/>
          </p:cNvSpPr>
          <p:nvPr>
            <p:ph type="body" idx="1"/>
          </p:nvPr>
        </p:nvSpPr>
        <p:spPr>
          <a:xfrm>
            <a:off x="762000" y="1676400"/>
            <a:ext cx="8153400" cy="4114800"/>
          </a:xfrm>
        </p:spPr>
        <p:txBody>
          <a:bodyPr/>
          <a:lstStyle/>
          <a:p>
            <a:pPr>
              <a:lnSpc>
                <a:spcPct val="90000"/>
              </a:lnSpc>
              <a:buFont typeface="Monotype Sorts" pitchFamily="2" charset="2"/>
              <a:buNone/>
            </a:pPr>
            <a:r>
              <a:rPr lang="en-US" altLang="zh-CN" sz="2400">
                <a:solidFill>
                  <a:srgbClr val="0000FF"/>
                </a:solidFill>
              </a:rPr>
              <a:t>CREATE OR REPLACE TRIGGER secure_student</a:t>
            </a:r>
          </a:p>
          <a:p>
            <a:pPr>
              <a:lnSpc>
                <a:spcPct val="90000"/>
              </a:lnSpc>
              <a:buFont typeface="Monotype Sorts" pitchFamily="2" charset="2"/>
              <a:buNone/>
            </a:pPr>
            <a:r>
              <a:rPr lang="en-US" altLang="zh-CN" sz="2400">
                <a:solidFill>
                  <a:srgbClr val="0000FF"/>
                </a:solidFill>
              </a:rPr>
              <a:t>BEFORE INSERT OR UPDATE OR DELETE ON Student </a:t>
            </a:r>
          </a:p>
          <a:p>
            <a:pPr>
              <a:lnSpc>
                <a:spcPct val="90000"/>
              </a:lnSpc>
              <a:buFont typeface="Monotype Sorts" pitchFamily="2" charset="2"/>
              <a:buNone/>
            </a:pPr>
            <a:r>
              <a:rPr lang="en-US" altLang="zh-CN" sz="2400">
                <a:solidFill>
                  <a:srgbClr val="0000FF"/>
                </a:solidFill>
              </a:rPr>
              <a:t>BEGIN</a:t>
            </a:r>
            <a:endParaRPr lang="en-US" altLang="zh-CN" sz="2400"/>
          </a:p>
          <a:p>
            <a:pPr>
              <a:lnSpc>
                <a:spcPct val="90000"/>
              </a:lnSpc>
              <a:buFont typeface="Monotype Sorts" pitchFamily="2" charset="2"/>
              <a:buNone/>
            </a:pPr>
            <a:r>
              <a:rPr lang="en-US" altLang="zh-CN" sz="2400"/>
              <a:t>    IF (TO_CHAR(sysdate,'DY') IN ('SAT','SUN'))</a:t>
            </a:r>
          </a:p>
          <a:p>
            <a:pPr>
              <a:lnSpc>
                <a:spcPct val="90000"/>
              </a:lnSpc>
              <a:buFont typeface="Monotype Sorts" pitchFamily="2" charset="2"/>
              <a:buNone/>
            </a:pPr>
            <a:r>
              <a:rPr lang="en-US" altLang="zh-CN" sz="2400"/>
              <a:t>            OR (TO_NUMBER(sysdate,'HH24') NOT</a:t>
            </a:r>
          </a:p>
          <a:p>
            <a:pPr>
              <a:lnSpc>
                <a:spcPct val="90000"/>
              </a:lnSpc>
              <a:buFont typeface="Monotype Sorts" pitchFamily="2" charset="2"/>
              <a:buNone/>
            </a:pPr>
            <a:r>
              <a:rPr lang="en-US" altLang="zh-CN" sz="2400"/>
              <a:t>                     BETWEEN 8 AND 17) </a:t>
            </a:r>
          </a:p>
          <a:p>
            <a:pPr>
              <a:lnSpc>
                <a:spcPct val="90000"/>
              </a:lnSpc>
              <a:buFont typeface="Monotype Sorts" pitchFamily="2" charset="2"/>
              <a:buNone/>
            </a:pPr>
            <a:r>
              <a:rPr lang="en-US" altLang="zh-CN" sz="2400"/>
              <a:t>    THEN</a:t>
            </a:r>
          </a:p>
          <a:p>
            <a:pPr>
              <a:lnSpc>
                <a:spcPct val="90000"/>
              </a:lnSpc>
              <a:buFont typeface="Monotype Sorts" pitchFamily="2" charset="2"/>
              <a:buNone/>
            </a:pPr>
            <a:r>
              <a:rPr lang="en-US" altLang="zh-CN" sz="2800"/>
              <a:t>          </a:t>
            </a:r>
            <a:r>
              <a:rPr lang="en-US" altLang="zh-CN" sz="2400"/>
              <a:t>RAISE_APPLICATION_ERROR(-20506, 'You may</a:t>
            </a:r>
          </a:p>
          <a:p>
            <a:pPr>
              <a:lnSpc>
                <a:spcPct val="90000"/>
              </a:lnSpc>
              <a:buFont typeface="Monotype Sorts" pitchFamily="2" charset="2"/>
              <a:buNone/>
            </a:pPr>
            <a:r>
              <a:rPr lang="en-US" altLang="zh-CN" sz="2400"/>
              <a:t>                    only change data during normal business hours.')</a:t>
            </a:r>
          </a:p>
          <a:p>
            <a:pPr>
              <a:lnSpc>
                <a:spcPct val="90000"/>
              </a:lnSpc>
              <a:buFont typeface="Monotype Sorts" pitchFamily="2" charset="2"/>
              <a:buNone/>
            </a:pPr>
            <a:r>
              <a:rPr lang="en-US" altLang="zh-CN" sz="2400"/>
              <a:t>     END IF;</a:t>
            </a:r>
          </a:p>
          <a:p>
            <a:pPr>
              <a:lnSpc>
                <a:spcPct val="90000"/>
              </a:lnSpc>
              <a:buFont typeface="Monotype Sorts" pitchFamily="2" charset="2"/>
              <a:buNone/>
            </a:pPr>
            <a:r>
              <a:rPr lang="en-US" altLang="zh-CN" sz="2400">
                <a:solidFill>
                  <a:srgbClr val="0000FF"/>
                </a:solidFill>
              </a:rPr>
              <a:t>END;</a:t>
            </a:r>
            <a:r>
              <a:rPr lang="en-US" altLang="zh-CN" sz="2400"/>
              <a:t>     </a:t>
            </a:r>
          </a:p>
        </p:txBody>
      </p:sp>
      <p:sp>
        <p:nvSpPr>
          <p:cNvPr id="4" name="矩形 3">
            <a:extLst>
              <a:ext uri="{FF2B5EF4-FFF2-40B4-BE49-F238E27FC236}">
                <a16:creationId xmlns:a16="http://schemas.microsoft.com/office/drawing/2014/main" id="{6D212E5F-60BD-4DAA-A98A-375C9FC708A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2528895-20C5-4DA1-9E39-DB42CEA031D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7FFB7EE4-27A7-4813-A896-4A3ED13425B5}"/>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401991198"/>
      </p:ext>
    </p:extLst>
  </p:cSld>
  <p:clrMapOvr>
    <a:masterClrMapping/>
  </p:clrMapOvr>
  <p:transition>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034F947F-CA43-4D0A-B7AF-440B31259FB4}"/>
              </a:ext>
            </a:extLst>
          </p:cNvPr>
          <p:cNvSpPr>
            <a:spLocks noGrp="1" noChangeArrowheads="1"/>
          </p:cNvSpPr>
          <p:nvPr>
            <p:ph type="title"/>
          </p:nvPr>
        </p:nvSpPr>
        <p:spPr/>
        <p:txBody>
          <a:bodyPr/>
          <a:lstStyle/>
          <a:p>
            <a:r>
              <a:rPr lang="zh-CN" altLang="en-US"/>
              <a:t>用户定义的安全性措施（续）</a:t>
            </a:r>
          </a:p>
        </p:txBody>
      </p:sp>
      <p:sp>
        <p:nvSpPr>
          <p:cNvPr id="552963" name="Rectangle 3">
            <a:extLst>
              <a:ext uri="{FF2B5EF4-FFF2-40B4-BE49-F238E27FC236}">
                <a16:creationId xmlns:a16="http://schemas.microsoft.com/office/drawing/2014/main" id="{333CB775-8286-4B1F-9B6E-FAAB416C9397}"/>
              </a:ext>
            </a:extLst>
          </p:cNvPr>
          <p:cNvSpPr>
            <a:spLocks noGrp="1" noChangeArrowheads="1"/>
          </p:cNvSpPr>
          <p:nvPr>
            <p:ph type="body" idx="1"/>
          </p:nvPr>
        </p:nvSpPr>
        <p:spPr/>
        <p:txBody>
          <a:bodyPr/>
          <a:lstStyle/>
          <a:p>
            <a:pPr lvl="1">
              <a:lnSpc>
                <a:spcPct val="120000"/>
              </a:lnSpc>
              <a:spcBef>
                <a:spcPct val="60000"/>
              </a:spcBef>
            </a:pPr>
            <a:r>
              <a:rPr lang="zh-CN" altLang="en-US"/>
              <a:t>触发器一经定义后，将存放在数据字典中</a:t>
            </a:r>
          </a:p>
          <a:p>
            <a:pPr lvl="1">
              <a:lnSpc>
                <a:spcPct val="120000"/>
              </a:lnSpc>
              <a:spcBef>
                <a:spcPct val="80000"/>
              </a:spcBef>
            </a:pPr>
            <a:r>
              <a:rPr lang="zh-CN" altLang="en-US"/>
              <a:t>用户每次对</a:t>
            </a:r>
            <a:r>
              <a:rPr lang="en-US" altLang="zh-CN"/>
              <a:t>Student</a:t>
            </a:r>
            <a:r>
              <a:rPr lang="zh-CN" altLang="en-US"/>
              <a:t>表执行</a:t>
            </a:r>
            <a:r>
              <a:rPr lang="en-US" altLang="zh-CN"/>
              <a:t>INSERT</a:t>
            </a:r>
            <a:r>
              <a:rPr lang="zh-CN" altLang="en-US"/>
              <a:t>、</a:t>
            </a:r>
            <a:r>
              <a:rPr lang="en-US" altLang="zh-CN"/>
              <a:t>UPDATE</a:t>
            </a:r>
            <a:r>
              <a:rPr lang="zh-CN" altLang="en-US"/>
              <a:t>或</a:t>
            </a:r>
            <a:r>
              <a:rPr lang="en-US" altLang="zh-CN"/>
              <a:t>DELETE</a:t>
            </a:r>
            <a:r>
              <a:rPr lang="zh-CN" altLang="en-US"/>
              <a:t>操作时都会自动触发该触发器，由系统检查当时的系统时间，如果是周六或周日，或者不是</a:t>
            </a:r>
            <a:r>
              <a:rPr lang="en-US" altLang="zh-CN"/>
              <a:t>8</a:t>
            </a:r>
            <a:r>
              <a:rPr lang="zh-CN" altLang="en-US"/>
              <a:t>点至</a:t>
            </a:r>
            <a:r>
              <a:rPr lang="en-US" altLang="zh-CN"/>
              <a:t>17</a:t>
            </a:r>
            <a:r>
              <a:rPr lang="zh-CN" altLang="en-US"/>
              <a:t>点，系统会拒绝执行用户的更新操作，并提示出错信息。</a:t>
            </a:r>
          </a:p>
        </p:txBody>
      </p:sp>
      <p:sp>
        <p:nvSpPr>
          <p:cNvPr id="4" name="矩形 3">
            <a:extLst>
              <a:ext uri="{FF2B5EF4-FFF2-40B4-BE49-F238E27FC236}">
                <a16:creationId xmlns:a16="http://schemas.microsoft.com/office/drawing/2014/main" id="{42A3E1F7-A260-4EB9-84D9-D8D12321A32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A91551F-B53F-4D10-885C-65E5F6660F3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6CCCEF50-752F-4E06-B26E-6727A07DF1A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21970520"/>
      </p:ext>
    </p:extLst>
  </p:cSld>
  <p:clrMapOvr>
    <a:masterClrMapping/>
  </p:clrMapOvr>
  <p:transition>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AD06DDEB-A367-47C6-9BA9-079F7AE28DC9}"/>
              </a:ext>
            </a:extLst>
          </p:cNvPr>
          <p:cNvSpPr>
            <a:spLocks noGrp="1" noChangeArrowheads="1"/>
          </p:cNvSpPr>
          <p:nvPr>
            <p:ph type="title"/>
          </p:nvPr>
        </p:nvSpPr>
        <p:spPr/>
        <p:txBody>
          <a:bodyPr/>
          <a:lstStyle/>
          <a:p>
            <a:r>
              <a:rPr lang="zh-CN" altLang="en-US"/>
              <a:t>用户定义的安全性措施（续）</a:t>
            </a:r>
          </a:p>
        </p:txBody>
      </p:sp>
      <p:sp>
        <p:nvSpPr>
          <p:cNvPr id="599043" name="Rectangle 3">
            <a:extLst>
              <a:ext uri="{FF2B5EF4-FFF2-40B4-BE49-F238E27FC236}">
                <a16:creationId xmlns:a16="http://schemas.microsoft.com/office/drawing/2014/main" id="{B4310666-7F95-4339-B27A-7FA5480A4064}"/>
              </a:ext>
            </a:extLst>
          </p:cNvPr>
          <p:cNvSpPr>
            <a:spLocks noGrp="1" noChangeArrowheads="1"/>
          </p:cNvSpPr>
          <p:nvPr>
            <p:ph type="body" idx="1"/>
          </p:nvPr>
        </p:nvSpPr>
        <p:spPr/>
        <p:txBody>
          <a:bodyPr/>
          <a:lstStyle/>
          <a:p>
            <a:pPr>
              <a:lnSpc>
                <a:spcPct val="150000"/>
              </a:lnSpc>
            </a:pPr>
            <a:r>
              <a:rPr lang="zh-CN" altLang="en-US"/>
              <a:t>利用触发器进一步细化审计规则，使审计操作的粒度更细</a:t>
            </a:r>
          </a:p>
        </p:txBody>
      </p:sp>
      <p:sp>
        <p:nvSpPr>
          <p:cNvPr id="4" name="矩形 3">
            <a:extLst>
              <a:ext uri="{FF2B5EF4-FFF2-40B4-BE49-F238E27FC236}">
                <a16:creationId xmlns:a16="http://schemas.microsoft.com/office/drawing/2014/main" id="{88B95BB9-5A70-4293-873F-5A5E1C5B21F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BDB9E6F-E4F9-458B-B78F-38CE44138DA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2F1568FB-FAF6-4A9E-944D-D9F132D7825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631699630"/>
      </p:ext>
    </p:extLst>
  </p:cSld>
  <p:clrMapOvr>
    <a:masterClrMapping/>
  </p:clrMapOvr>
  <p:transition>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0DA3AA1D-3414-4A6F-B5E2-FC59695D7452}"/>
              </a:ext>
            </a:extLst>
          </p:cNvPr>
          <p:cNvSpPr>
            <a:spLocks noGrp="1" noChangeArrowheads="1"/>
          </p:cNvSpPr>
          <p:nvPr>
            <p:ph type="title"/>
          </p:nvPr>
        </p:nvSpPr>
        <p:spPr/>
        <p:txBody>
          <a:bodyPr/>
          <a:lstStyle/>
          <a:p>
            <a:r>
              <a:rPr lang="zh-CN" altLang="en-US" dirty="0"/>
              <a:t>数据库安全</a:t>
            </a:r>
          </a:p>
        </p:txBody>
      </p:sp>
      <p:sp>
        <p:nvSpPr>
          <p:cNvPr id="633859" name="Rectangle 3">
            <a:extLst>
              <a:ext uri="{FF2B5EF4-FFF2-40B4-BE49-F238E27FC236}">
                <a16:creationId xmlns:a16="http://schemas.microsoft.com/office/drawing/2014/main" id="{3C580C81-2BD1-4104-B8D2-72316EFD7ADB}"/>
              </a:ext>
            </a:extLst>
          </p:cNvPr>
          <p:cNvSpPr>
            <a:spLocks noGrp="1" noChangeArrowheads="1"/>
          </p:cNvSpPr>
          <p:nvPr>
            <p:ph type="body" idx="1"/>
          </p:nvPr>
        </p:nvSpPr>
        <p:spPr/>
        <p:txBody>
          <a:bodyPr/>
          <a:lstStyle/>
          <a:p>
            <a:r>
              <a:rPr lang="en-US" altLang="zh-CN"/>
              <a:t>5.1 </a:t>
            </a:r>
            <a:r>
              <a:rPr lang="zh-CN" altLang="en-US"/>
              <a:t>安全性</a:t>
            </a:r>
          </a:p>
          <a:p>
            <a:r>
              <a:rPr lang="en-US" altLang="zh-CN">
                <a:solidFill>
                  <a:schemeClr val="accent2"/>
                </a:solidFill>
              </a:rPr>
              <a:t>5.2 </a:t>
            </a:r>
            <a:r>
              <a:rPr lang="zh-CN" altLang="en-US">
                <a:solidFill>
                  <a:schemeClr val="accent2"/>
                </a:solidFill>
              </a:rPr>
              <a:t>完整性</a:t>
            </a:r>
          </a:p>
          <a:p>
            <a:r>
              <a:rPr lang="en-US" altLang="zh-CN"/>
              <a:t>5.3 </a:t>
            </a:r>
            <a:r>
              <a:rPr lang="zh-CN" altLang="en-US"/>
              <a:t>并发控制</a:t>
            </a:r>
          </a:p>
          <a:p>
            <a:r>
              <a:rPr lang="en-US" altLang="zh-CN"/>
              <a:t>5.4 </a:t>
            </a:r>
            <a:r>
              <a:rPr lang="zh-CN" altLang="en-US"/>
              <a:t>恢复</a:t>
            </a:r>
          </a:p>
          <a:p>
            <a:r>
              <a:rPr lang="en-US" altLang="zh-CN"/>
              <a:t>5.5 </a:t>
            </a:r>
            <a:r>
              <a:rPr lang="zh-CN" altLang="en-US"/>
              <a:t>数据库复制与数据库镜像</a:t>
            </a:r>
          </a:p>
        </p:txBody>
      </p:sp>
      <p:sp>
        <p:nvSpPr>
          <p:cNvPr id="4" name="矩形 3">
            <a:extLst>
              <a:ext uri="{FF2B5EF4-FFF2-40B4-BE49-F238E27FC236}">
                <a16:creationId xmlns:a16="http://schemas.microsoft.com/office/drawing/2014/main" id="{BB7249FB-0864-49D0-A653-9BD44A93E39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897297C-3F6F-4206-B7CE-D3A7DD2736BF}"/>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303A628D-1675-4989-A369-01C5698A4ED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530470976"/>
      </p:ext>
    </p:extLst>
  </p:cSld>
  <p:clrMapOvr>
    <a:masterClrMapping/>
  </p:clrMapOvr>
  <p:transition>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CA723478-4ED9-422C-9063-A0418249A887}"/>
              </a:ext>
            </a:extLst>
          </p:cNvPr>
          <p:cNvSpPr>
            <a:spLocks noGrp="1" noChangeArrowheads="1"/>
          </p:cNvSpPr>
          <p:nvPr>
            <p:ph type="title"/>
          </p:nvPr>
        </p:nvSpPr>
        <p:spPr/>
        <p:txBody>
          <a:bodyPr/>
          <a:lstStyle/>
          <a:p>
            <a:r>
              <a:rPr lang="en-US" altLang="zh-CN"/>
              <a:t>5.2 </a:t>
            </a:r>
            <a:r>
              <a:rPr lang="zh-CN" altLang="en-US"/>
              <a:t>完整性</a:t>
            </a:r>
          </a:p>
        </p:txBody>
      </p:sp>
      <p:sp>
        <p:nvSpPr>
          <p:cNvPr id="634883" name="Rectangle 3">
            <a:extLst>
              <a:ext uri="{FF2B5EF4-FFF2-40B4-BE49-F238E27FC236}">
                <a16:creationId xmlns:a16="http://schemas.microsoft.com/office/drawing/2014/main" id="{1EAE3B8F-13FE-4464-9DD0-5EB69D8B9CE8}"/>
              </a:ext>
            </a:extLst>
          </p:cNvPr>
          <p:cNvSpPr>
            <a:spLocks noGrp="1" noChangeArrowheads="1"/>
          </p:cNvSpPr>
          <p:nvPr>
            <p:ph type="body" idx="1"/>
          </p:nvPr>
        </p:nvSpPr>
        <p:spPr/>
        <p:txBody>
          <a:bodyPr/>
          <a:lstStyle/>
          <a:p>
            <a:pPr algn="just">
              <a:lnSpc>
                <a:spcPct val="90000"/>
              </a:lnSpc>
            </a:pPr>
            <a:r>
              <a:rPr lang="zh-CN" altLang="en-US" sz="3600"/>
              <a:t>什么是数据库的完整性</a:t>
            </a:r>
            <a:endParaRPr lang="zh-CN" altLang="en-US" sz="2800"/>
          </a:p>
          <a:p>
            <a:pPr lvl="1" algn="just">
              <a:lnSpc>
                <a:spcPct val="90000"/>
              </a:lnSpc>
            </a:pPr>
            <a:r>
              <a:rPr lang="zh-CN" altLang="en-US"/>
              <a:t>数据库的完整性是指数据的正确性和相容性，防止不合语义的数据进入数据库。</a:t>
            </a:r>
          </a:p>
          <a:p>
            <a:pPr algn="just">
              <a:lnSpc>
                <a:spcPct val="90000"/>
              </a:lnSpc>
            </a:pPr>
            <a:endParaRPr lang="zh-CN" altLang="en-US" sz="1400"/>
          </a:p>
          <a:p>
            <a:pPr lvl="1" algn="just">
              <a:lnSpc>
                <a:spcPct val="90000"/>
              </a:lnSpc>
              <a:buFontTx/>
              <a:buNone/>
            </a:pPr>
            <a:r>
              <a:rPr lang="zh-CN" altLang="en-US" sz="2400"/>
              <a:t>例</a:t>
            </a:r>
            <a:r>
              <a:rPr lang="en-US" altLang="zh-CN" sz="2400"/>
              <a:t>:  </a:t>
            </a:r>
            <a:r>
              <a:rPr lang="zh-CN" altLang="en-US" sz="2400"/>
              <a:t>学生的年龄必须是整数，取值范围为</a:t>
            </a:r>
            <a:r>
              <a:rPr lang="en-US" altLang="zh-CN" sz="2400"/>
              <a:t>14--29</a:t>
            </a:r>
            <a:r>
              <a:rPr lang="zh-CN" altLang="en-US" sz="2400"/>
              <a:t>；</a:t>
            </a:r>
          </a:p>
          <a:p>
            <a:pPr lvl="1" algn="just">
              <a:lnSpc>
                <a:spcPct val="90000"/>
              </a:lnSpc>
              <a:buFontTx/>
              <a:buNone/>
            </a:pPr>
            <a:r>
              <a:rPr lang="zh-CN" altLang="en-US" sz="2400"/>
              <a:t>       学生的性别只能是男或女；</a:t>
            </a:r>
          </a:p>
          <a:p>
            <a:pPr lvl="1" algn="just">
              <a:lnSpc>
                <a:spcPct val="90000"/>
              </a:lnSpc>
              <a:buFontTx/>
              <a:buNone/>
            </a:pPr>
            <a:r>
              <a:rPr lang="zh-CN" altLang="en-US" sz="2400"/>
              <a:t>       学生的学号一定是唯一的；</a:t>
            </a:r>
          </a:p>
          <a:p>
            <a:pPr lvl="1" algn="just">
              <a:lnSpc>
                <a:spcPct val="90000"/>
              </a:lnSpc>
              <a:buFontTx/>
              <a:buNone/>
            </a:pPr>
            <a:r>
              <a:rPr lang="zh-CN" altLang="en-US" sz="2400"/>
              <a:t>       学生所在的系必须是学校开设的系；</a:t>
            </a:r>
          </a:p>
          <a:p>
            <a:pPr algn="just">
              <a:lnSpc>
                <a:spcPct val="90000"/>
              </a:lnSpc>
            </a:pPr>
            <a:endParaRPr lang="zh-CN" altLang="en-US" sz="1000"/>
          </a:p>
          <a:p>
            <a:pPr lvl="1" algn="just">
              <a:lnSpc>
                <a:spcPct val="90000"/>
              </a:lnSpc>
            </a:pPr>
            <a:r>
              <a:rPr lang="zh-CN" altLang="en-US"/>
              <a:t>数据库是否具备完整性关系到数据库系统能否真实地反映现实世界，因此维护数据库的完整性是非常重要的。</a:t>
            </a:r>
          </a:p>
        </p:txBody>
      </p:sp>
      <p:sp>
        <p:nvSpPr>
          <p:cNvPr id="4" name="矩形 3">
            <a:extLst>
              <a:ext uri="{FF2B5EF4-FFF2-40B4-BE49-F238E27FC236}">
                <a16:creationId xmlns:a16="http://schemas.microsoft.com/office/drawing/2014/main" id="{55CC2A3A-03BE-4274-97FE-949786BA427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8F295F5-27A3-4E4C-BAC1-B6048DCAFF7D}"/>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C3F595F3-D503-4BFD-A534-4C9558A67A4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37558483"/>
      </p:ext>
    </p:extLst>
  </p:cSld>
  <p:clrMapOvr>
    <a:masterClrMapping/>
  </p:clrMapOvr>
  <p:transition>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51620643-8614-4E6D-9E15-454EF7303E4F}"/>
              </a:ext>
            </a:extLst>
          </p:cNvPr>
          <p:cNvSpPr>
            <a:spLocks noGrp="1" noChangeArrowheads="1"/>
          </p:cNvSpPr>
          <p:nvPr>
            <p:ph type="title"/>
          </p:nvPr>
        </p:nvSpPr>
        <p:spPr/>
        <p:txBody>
          <a:bodyPr/>
          <a:lstStyle/>
          <a:p>
            <a:r>
              <a:rPr lang="zh-CN" altLang="en-US"/>
              <a:t>完整性（续）</a:t>
            </a:r>
          </a:p>
        </p:txBody>
      </p:sp>
      <p:sp>
        <p:nvSpPr>
          <p:cNvPr id="635907" name="Rectangle 3">
            <a:extLst>
              <a:ext uri="{FF2B5EF4-FFF2-40B4-BE49-F238E27FC236}">
                <a16:creationId xmlns:a16="http://schemas.microsoft.com/office/drawing/2014/main" id="{1B0329D1-2D0E-4E1C-B818-58E18F2BF3E4}"/>
              </a:ext>
            </a:extLst>
          </p:cNvPr>
          <p:cNvSpPr>
            <a:spLocks noGrp="1" noChangeArrowheads="1"/>
          </p:cNvSpPr>
          <p:nvPr>
            <p:ph type="body" idx="1"/>
          </p:nvPr>
        </p:nvSpPr>
        <p:spPr/>
        <p:txBody>
          <a:bodyPr/>
          <a:lstStyle/>
          <a:p>
            <a:pPr>
              <a:lnSpc>
                <a:spcPct val="90000"/>
              </a:lnSpc>
            </a:pPr>
            <a:r>
              <a:rPr lang="zh-CN" altLang="en-US" sz="3600"/>
              <a:t>完整性控制机制</a:t>
            </a:r>
            <a:endParaRPr lang="zh-CN" altLang="en-US" sz="2800"/>
          </a:p>
          <a:p>
            <a:pPr lvl="1">
              <a:lnSpc>
                <a:spcPct val="150000"/>
              </a:lnSpc>
              <a:buFontTx/>
              <a:buNone/>
            </a:pPr>
            <a:r>
              <a:rPr lang="en-US" altLang="zh-CN"/>
              <a:t>1.</a:t>
            </a:r>
            <a:r>
              <a:rPr lang="zh-CN" altLang="en-US"/>
              <a:t>完整性约束条件定义机制</a:t>
            </a:r>
          </a:p>
          <a:p>
            <a:pPr lvl="1">
              <a:lnSpc>
                <a:spcPct val="150000"/>
              </a:lnSpc>
              <a:buFontTx/>
              <a:buNone/>
            </a:pPr>
            <a:r>
              <a:rPr lang="en-US" altLang="zh-CN"/>
              <a:t>2.</a:t>
            </a:r>
            <a:r>
              <a:rPr lang="zh-CN" altLang="en-US"/>
              <a:t>完整性检查机制</a:t>
            </a:r>
          </a:p>
          <a:p>
            <a:pPr lvl="1">
              <a:lnSpc>
                <a:spcPct val="150000"/>
              </a:lnSpc>
              <a:buFontTx/>
              <a:buNone/>
            </a:pPr>
            <a:r>
              <a:rPr lang="en-US" altLang="zh-CN"/>
              <a:t>3.</a:t>
            </a:r>
            <a:r>
              <a:rPr lang="zh-CN" altLang="en-US"/>
              <a:t>违约反应</a:t>
            </a:r>
          </a:p>
          <a:p>
            <a:pPr lvl="1">
              <a:lnSpc>
                <a:spcPct val="90000"/>
              </a:lnSpc>
              <a:buFontTx/>
              <a:buNone/>
            </a:pPr>
            <a:r>
              <a:rPr lang="zh-CN" altLang="en-US" sz="2400"/>
              <a:t>    </a:t>
            </a:r>
          </a:p>
        </p:txBody>
      </p:sp>
      <p:sp>
        <p:nvSpPr>
          <p:cNvPr id="4" name="矩形 3">
            <a:extLst>
              <a:ext uri="{FF2B5EF4-FFF2-40B4-BE49-F238E27FC236}">
                <a16:creationId xmlns:a16="http://schemas.microsoft.com/office/drawing/2014/main" id="{AE3BCA14-1B31-4E29-A52D-B1854ACC477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5BD4947-DC9D-49D6-A541-578E2CBECBC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CEF5EC42-6EC0-4CCF-9459-4628033DC05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234821047"/>
      </p:ext>
    </p:extLst>
  </p:cSld>
  <p:clrMapOvr>
    <a:masterClrMapping/>
  </p:clrMapOvr>
  <p:transition>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351F5185-A415-42D2-9310-B25B3EC1653E}"/>
              </a:ext>
            </a:extLst>
          </p:cNvPr>
          <p:cNvSpPr>
            <a:spLocks noGrp="1" noChangeArrowheads="1"/>
          </p:cNvSpPr>
          <p:nvPr>
            <p:ph type="title"/>
          </p:nvPr>
        </p:nvSpPr>
        <p:spPr/>
        <p:txBody>
          <a:bodyPr/>
          <a:lstStyle/>
          <a:p>
            <a:r>
              <a:rPr lang="zh-CN" altLang="en-US"/>
              <a:t>完整性（续）</a:t>
            </a:r>
          </a:p>
        </p:txBody>
      </p:sp>
      <p:sp>
        <p:nvSpPr>
          <p:cNvPr id="636931" name="Rectangle 3">
            <a:extLst>
              <a:ext uri="{FF2B5EF4-FFF2-40B4-BE49-F238E27FC236}">
                <a16:creationId xmlns:a16="http://schemas.microsoft.com/office/drawing/2014/main" id="{753B7376-85CB-4EDB-8418-37960C424F76}"/>
              </a:ext>
            </a:extLst>
          </p:cNvPr>
          <p:cNvSpPr>
            <a:spLocks noGrp="1" noChangeArrowheads="1"/>
          </p:cNvSpPr>
          <p:nvPr>
            <p:ph type="body" idx="1"/>
          </p:nvPr>
        </p:nvSpPr>
        <p:spPr/>
        <p:txBody>
          <a:bodyPr/>
          <a:lstStyle/>
          <a:p>
            <a:pPr>
              <a:lnSpc>
                <a:spcPct val="90000"/>
              </a:lnSpc>
            </a:pPr>
            <a:r>
              <a:rPr lang="zh-CN" altLang="en-US" sz="3600"/>
              <a:t>完整性控制机制</a:t>
            </a:r>
            <a:r>
              <a:rPr lang="en-US" altLang="zh-CN" sz="3600"/>
              <a:t>(</a:t>
            </a:r>
            <a:r>
              <a:rPr lang="zh-CN" altLang="en-US" sz="3600"/>
              <a:t>续</a:t>
            </a:r>
            <a:r>
              <a:rPr lang="en-US" altLang="zh-CN" sz="3600"/>
              <a:t>)</a:t>
            </a:r>
            <a:endParaRPr lang="en-US" altLang="zh-CN" sz="2800"/>
          </a:p>
          <a:p>
            <a:pPr lvl="1">
              <a:lnSpc>
                <a:spcPct val="90000"/>
              </a:lnSpc>
              <a:buFontTx/>
              <a:buNone/>
            </a:pPr>
            <a:endParaRPr lang="en-US" altLang="zh-CN"/>
          </a:p>
          <a:p>
            <a:pPr lvl="1">
              <a:lnSpc>
                <a:spcPct val="90000"/>
              </a:lnSpc>
              <a:buFontTx/>
              <a:buNone/>
            </a:pPr>
            <a:r>
              <a:rPr lang="en-US" altLang="zh-CN" sz="3200"/>
              <a:t>1.</a:t>
            </a:r>
            <a:r>
              <a:rPr lang="zh-CN" altLang="en-US" sz="3200"/>
              <a:t>完整性约束条件定义机制</a:t>
            </a:r>
          </a:p>
          <a:p>
            <a:pPr lvl="1">
              <a:spcBef>
                <a:spcPct val="60000"/>
              </a:spcBef>
            </a:pPr>
            <a:r>
              <a:rPr lang="zh-CN" altLang="en-US"/>
              <a:t>完整性约束条件是数据模型的一个重要组成部分</a:t>
            </a:r>
            <a:r>
              <a:rPr lang="en-US" altLang="zh-CN"/>
              <a:t>,</a:t>
            </a:r>
            <a:r>
              <a:rPr lang="zh-CN" altLang="en-US"/>
              <a:t>它约束了数据库中数据的语义。</a:t>
            </a:r>
          </a:p>
          <a:p>
            <a:pPr lvl="1">
              <a:spcBef>
                <a:spcPct val="60000"/>
              </a:spcBef>
            </a:pPr>
            <a:r>
              <a:rPr lang="en-US" altLang="zh-CN"/>
              <a:t>DBMS</a:t>
            </a:r>
            <a:r>
              <a:rPr lang="zh-CN" altLang="en-US"/>
              <a:t>应提供手段让用户根据现实世界的语义定义数据库的完整性约束条件，并把它们作为模式的一部分存入数据库中。</a:t>
            </a:r>
            <a:r>
              <a:rPr lang="zh-CN" altLang="en-US" sz="2400"/>
              <a:t>    </a:t>
            </a:r>
          </a:p>
        </p:txBody>
      </p:sp>
      <p:sp>
        <p:nvSpPr>
          <p:cNvPr id="4" name="矩形 3">
            <a:extLst>
              <a:ext uri="{FF2B5EF4-FFF2-40B4-BE49-F238E27FC236}">
                <a16:creationId xmlns:a16="http://schemas.microsoft.com/office/drawing/2014/main" id="{DC072E7D-A726-4F6E-ADA5-381A1139570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290E658-7D70-4232-A79E-23AC819FDA0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0250BD40-4DF5-44A7-8394-3AFDD359EDD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45734144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6AC74994-B9AB-4522-946A-810EF9E79DE9}"/>
              </a:ext>
            </a:extLst>
          </p:cNvPr>
          <p:cNvSpPr>
            <a:spLocks noGrp="1" noChangeArrowheads="1"/>
          </p:cNvSpPr>
          <p:nvPr>
            <p:ph type="title"/>
          </p:nvPr>
        </p:nvSpPr>
        <p:spPr/>
        <p:txBody>
          <a:bodyPr/>
          <a:lstStyle/>
          <a:p>
            <a:r>
              <a:rPr lang="zh-CN" altLang="en-US">
                <a:latin typeface="宋体" panose="02010600030101010101" pitchFamily="2" charset="-122"/>
              </a:rPr>
              <a:t>安全性（续）</a:t>
            </a:r>
            <a:endParaRPr lang="zh-CN" altLang="en-US">
              <a:ea typeface="黑体" panose="02010609060101010101" pitchFamily="49" charset="-122"/>
            </a:endParaRPr>
          </a:p>
        </p:txBody>
      </p:sp>
      <p:sp>
        <p:nvSpPr>
          <p:cNvPr id="446467" name="Rectangle 3">
            <a:extLst>
              <a:ext uri="{FF2B5EF4-FFF2-40B4-BE49-F238E27FC236}">
                <a16:creationId xmlns:a16="http://schemas.microsoft.com/office/drawing/2014/main" id="{23050995-4196-42D7-8DB9-B7D0CAD7FD57}"/>
              </a:ext>
            </a:extLst>
          </p:cNvPr>
          <p:cNvSpPr>
            <a:spLocks noGrp="1" noChangeArrowheads="1"/>
          </p:cNvSpPr>
          <p:nvPr>
            <p:ph type="body" idx="1"/>
          </p:nvPr>
        </p:nvSpPr>
        <p:spPr/>
        <p:txBody>
          <a:bodyPr/>
          <a:lstStyle/>
          <a:p>
            <a:pPr algn="just">
              <a:lnSpc>
                <a:spcPct val="90000"/>
              </a:lnSpc>
            </a:pPr>
            <a:r>
              <a:rPr lang="zh-CN" altLang="en-US"/>
              <a:t>什么是数据库的安全性</a:t>
            </a:r>
          </a:p>
          <a:p>
            <a:pPr lvl="1" algn="just"/>
            <a:r>
              <a:rPr lang="zh-CN" altLang="en-US"/>
              <a:t>数据库的安全性是指保护数据库，防止因用户非法使用数据库造成数据泄露、更改或破坏。</a:t>
            </a:r>
          </a:p>
          <a:p>
            <a:pPr lvl="1" algn="just"/>
            <a:endParaRPr lang="zh-CN" altLang="en-US"/>
          </a:p>
          <a:p>
            <a:pPr algn="just"/>
            <a:r>
              <a:rPr lang="zh-CN" altLang="en-US"/>
              <a:t>什么是数据的保密</a:t>
            </a:r>
          </a:p>
          <a:p>
            <a:pPr lvl="1" algn="just"/>
            <a:r>
              <a:rPr lang="zh-CN" altLang="en-US"/>
              <a:t>数据保密是指用户合法地访问到机密数据后能否对这些数据保密。</a:t>
            </a:r>
          </a:p>
          <a:p>
            <a:pPr lvl="1" algn="just"/>
            <a:r>
              <a:rPr lang="zh-CN" altLang="en-US"/>
              <a:t>通过制订法律道德准则和政策法规来保证。</a:t>
            </a:r>
          </a:p>
        </p:txBody>
      </p:sp>
      <p:sp>
        <p:nvSpPr>
          <p:cNvPr id="4" name="矩形 3">
            <a:extLst>
              <a:ext uri="{FF2B5EF4-FFF2-40B4-BE49-F238E27FC236}">
                <a16:creationId xmlns:a16="http://schemas.microsoft.com/office/drawing/2014/main" id="{6ED00810-C36F-4768-8E65-8CE9AB235D5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B73BB82-7FFE-48D9-94B1-C42CC1AFE9D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D590854E-A4B8-4392-B28F-F7F9F491B15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30671231"/>
      </p:ext>
    </p:extLst>
  </p:cSld>
  <p:clrMapOvr>
    <a:masterClrMapping/>
  </p:clrMapOvr>
  <p:transition>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EF7E794D-F9A4-4A83-80C3-969DE432CED6}"/>
              </a:ext>
            </a:extLst>
          </p:cNvPr>
          <p:cNvSpPr>
            <a:spLocks noGrp="1" noChangeArrowheads="1"/>
          </p:cNvSpPr>
          <p:nvPr>
            <p:ph type="title"/>
          </p:nvPr>
        </p:nvSpPr>
        <p:spPr/>
        <p:txBody>
          <a:bodyPr/>
          <a:lstStyle/>
          <a:p>
            <a:r>
              <a:rPr lang="zh-CN" altLang="en-US"/>
              <a:t>完整性（续）</a:t>
            </a:r>
          </a:p>
        </p:txBody>
      </p:sp>
      <p:sp>
        <p:nvSpPr>
          <p:cNvPr id="637955" name="Rectangle 3">
            <a:extLst>
              <a:ext uri="{FF2B5EF4-FFF2-40B4-BE49-F238E27FC236}">
                <a16:creationId xmlns:a16="http://schemas.microsoft.com/office/drawing/2014/main" id="{B00B7E03-0D3E-4A08-B856-3E1AAFB27FBA}"/>
              </a:ext>
            </a:extLst>
          </p:cNvPr>
          <p:cNvSpPr>
            <a:spLocks noGrp="1" noChangeArrowheads="1"/>
          </p:cNvSpPr>
          <p:nvPr>
            <p:ph type="body" idx="1"/>
          </p:nvPr>
        </p:nvSpPr>
        <p:spPr/>
        <p:txBody>
          <a:bodyPr/>
          <a:lstStyle/>
          <a:p>
            <a:pPr>
              <a:lnSpc>
                <a:spcPct val="90000"/>
              </a:lnSpc>
            </a:pPr>
            <a:r>
              <a:rPr lang="zh-CN" altLang="en-US" sz="3600"/>
              <a:t>完整性控制机制</a:t>
            </a:r>
            <a:r>
              <a:rPr lang="en-US" altLang="zh-CN" sz="3600"/>
              <a:t>(</a:t>
            </a:r>
            <a:r>
              <a:rPr lang="zh-CN" altLang="en-US" sz="3600"/>
              <a:t>续</a:t>
            </a:r>
            <a:r>
              <a:rPr lang="en-US" altLang="zh-CN" sz="3600"/>
              <a:t>)</a:t>
            </a:r>
            <a:endParaRPr lang="en-US" altLang="zh-CN" sz="2800"/>
          </a:p>
          <a:p>
            <a:pPr lvl="1">
              <a:lnSpc>
                <a:spcPct val="90000"/>
              </a:lnSpc>
            </a:pPr>
            <a:endParaRPr lang="en-US" altLang="zh-CN" sz="2400"/>
          </a:p>
          <a:p>
            <a:pPr lvl="1">
              <a:lnSpc>
                <a:spcPct val="90000"/>
              </a:lnSpc>
              <a:buFontTx/>
              <a:buNone/>
            </a:pPr>
            <a:r>
              <a:rPr lang="en-US" altLang="zh-CN" sz="3200"/>
              <a:t>2.</a:t>
            </a:r>
            <a:r>
              <a:rPr lang="zh-CN" altLang="en-US" sz="3200"/>
              <a:t>完整性检查机制</a:t>
            </a:r>
          </a:p>
          <a:p>
            <a:pPr lvl="1">
              <a:lnSpc>
                <a:spcPct val="160000"/>
              </a:lnSpc>
            </a:pPr>
            <a:r>
              <a:rPr lang="zh-CN" altLang="en-US"/>
              <a:t>检查用户发出的操作请求是否违背了完整性约束条件。</a:t>
            </a:r>
          </a:p>
          <a:p>
            <a:pPr lvl="1">
              <a:lnSpc>
                <a:spcPct val="90000"/>
              </a:lnSpc>
              <a:buFontTx/>
              <a:buNone/>
            </a:pPr>
            <a:r>
              <a:rPr lang="zh-CN" altLang="en-US" sz="2400"/>
              <a:t>    </a:t>
            </a:r>
          </a:p>
        </p:txBody>
      </p:sp>
      <p:sp>
        <p:nvSpPr>
          <p:cNvPr id="4" name="矩形 3">
            <a:extLst>
              <a:ext uri="{FF2B5EF4-FFF2-40B4-BE49-F238E27FC236}">
                <a16:creationId xmlns:a16="http://schemas.microsoft.com/office/drawing/2014/main" id="{DCADC5FD-C767-4E57-82EB-F6A2FE9683D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D4F8A6B-A914-46B8-88C2-B1AA50F03F82}"/>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D61A1958-BB42-4E57-A6D5-4410D8107AB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39818758"/>
      </p:ext>
    </p:extLst>
  </p:cSld>
  <p:clrMapOvr>
    <a:masterClrMapping/>
  </p:clrMapOvr>
  <p:transition>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DFE76868-830B-4E15-A480-E4DAD387DEB3}"/>
              </a:ext>
            </a:extLst>
          </p:cNvPr>
          <p:cNvSpPr>
            <a:spLocks noGrp="1" noChangeArrowheads="1"/>
          </p:cNvSpPr>
          <p:nvPr>
            <p:ph type="title"/>
          </p:nvPr>
        </p:nvSpPr>
        <p:spPr/>
        <p:txBody>
          <a:bodyPr/>
          <a:lstStyle/>
          <a:p>
            <a:r>
              <a:rPr lang="zh-CN" altLang="en-US"/>
              <a:t>完整性（续）</a:t>
            </a:r>
          </a:p>
        </p:txBody>
      </p:sp>
      <p:sp>
        <p:nvSpPr>
          <p:cNvPr id="638979" name="Rectangle 3">
            <a:extLst>
              <a:ext uri="{FF2B5EF4-FFF2-40B4-BE49-F238E27FC236}">
                <a16:creationId xmlns:a16="http://schemas.microsoft.com/office/drawing/2014/main" id="{7E0D36FD-4154-4185-BED2-1D04609C606B}"/>
              </a:ext>
            </a:extLst>
          </p:cNvPr>
          <p:cNvSpPr>
            <a:spLocks noGrp="1" noChangeArrowheads="1"/>
          </p:cNvSpPr>
          <p:nvPr>
            <p:ph type="body" idx="1"/>
          </p:nvPr>
        </p:nvSpPr>
        <p:spPr/>
        <p:txBody>
          <a:bodyPr/>
          <a:lstStyle/>
          <a:p>
            <a:pPr>
              <a:lnSpc>
                <a:spcPct val="90000"/>
              </a:lnSpc>
            </a:pPr>
            <a:r>
              <a:rPr lang="zh-CN" altLang="en-US" sz="3600"/>
              <a:t>完整性控制机制</a:t>
            </a:r>
            <a:r>
              <a:rPr lang="en-US" altLang="zh-CN" sz="3600"/>
              <a:t>(</a:t>
            </a:r>
            <a:r>
              <a:rPr lang="zh-CN" altLang="en-US" sz="3600"/>
              <a:t>续</a:t>
            </a:r>
            <a:r>
              <a:rPr lang="en-US" altLang="zh-CN" sz="3600"/>
              <a:t>)</a:t>
            </a:r>
            <a:endParaRPr lang="en-US" altLang="zh-CN" sz="2800"/>
          </a:p>
          <a:p>
            <a:pPr lvl="1">
              <a:buFontTx/>
              <a:buNone/>
            </a:pPr>
            <a:endParaRPr lang="en-US" altLang="zh-CN"/>
          </a:p>
          <a:p>
            <a:pPr lvl="1">
              <a:buFontTx/>
              <a:buNone/>
            </a:pPr>
            <a:r>
              <a:rPr lang="en-US" altLang="zh-CN" sz="3200"/>
              <a:t>3.</a:t>
            </a:r>
            <a:r>
              <a:rPr lang="zh-CN" altLang="en-US" sz="3200"/>
              <a:t>违约反应</a:t>
            </a:r>
          </a:p>
          <a:p>
            <a:pPr lvl="1">
              <a:lnSpc>
                <a:spcPct val="130000"/>
              </a:lnSpc>
            </a:pPr>
            <a:r>
              <a:rPr lang="zh-CN" altLang="en-US"/>
              <a:t>如果发现用户的操作请求使数据违背了完整性约束条件，则采取一定的动作来保证数据的完整性。</a:t>
            </a:r>
          </a:p>
          <a:p>
            <a:pPr lvl="1"/>
            <a:endParaRPr lang="zh-CN" altLang="en-US"/>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61D2D7BD-CC2E-4A6C-8D4F-45F0F66C213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8A9A604-D642-4C23-B9E2-EBC95AF0F54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9C0A4F1-E818-4A2F-B571-EC73B8171C6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86164781"/>
      </p:ext>
    </p:extLst>
  </p:cSld>
  <p:clrMapOvr>
    <a:masterClrMapping/>
  </p:clrMapOvr>
  <p:transition>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610EFD3F-3B95-4B65-8746-CBFB84E269B2}"/>
              </a:ext>
            </a:extLst>
          </p:cNvPr>
          <p:cNvSpPr>
            <a:spLocks noGrp="1" noChangeArrowheads="1"/>
          </p:cNvSpPr>
          <p:nvPr>
            <p:ph type="title"/>
          </p:nvPr>
        </p:nvSpPr>
        <p:spPr/>
        <p:txBody>
          <a:bodyPr/>
          <a:lstStyle/>
          <a:p>
            <a:r>
              <a:rPr lang="en-US" altLang="zh-CN"/>
              <a:t>5.2 </a:t>
            </a:r>
            <a:r>
              <a:rPr lang="zh-CN" altLang="en-US"/>
              <a:t>完整性</a:t>
            </a:r>
          </a:p>
        </p:txBody>
      </p:sp>
      <p:sp>
        <p:nvSpPr>
          <p:cNvPr id="640003" name="Rectangle 3">
            <a:extLst>
              <a:ext uri="{FF2B5EF4-FFF2-40B4-BE49-F238E27FC236}">
                <a16:creationId xmlns:a16="http://schemas.microsoft.com/office/drawing/2014/main" id="{54A9F006-12E4-4B1B-8B23-CAF1620FCFB9}"/>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t>5.2.1  </a:t>
            </a:r>
            <a:r>
              <a:rPr lang="zh-CN" altLang="en-US"/>
              <a:t>完整性约束条件</a:t>
            </a:r>
          </a:p>
          <a:p>
            <a:pPr>
              <a:lnSpc>
                <a:spcPct val="140000"/>
              </a:lnSpc>
              <a:buFont typeface="Monotype Sorts" pitchFamily="2" charset="2"/>
              <a:buNone/>
            </a:pPr>
            <a:r>
              <a:rPr lang="en-US" altLang="zh-CN"/>
              <a:t>5.2.2  </a:t>
            </a:r>
            <a:r>
              <a:rPr lang="zh-CN" altLang="en-US"/>
              <a:t>完整性控制</a:t>
            </a:r>
          </a:p>
          <a:p>
            <a:pPr>
              <a:lnSpc>
                <a:spcPct val="140000"/>
              </a:lnSpc>
              <a:buFont typeface="Monotype Sorts" pitchFamily="2" charset="2"/>
              <a:buNone/>
            </a:pPr>
            <a:r>
              <a:rPr lang="en-US" altLang="zh-CN"/>
              <a:t>5.2.3  Oracle</a:t>
            </a:r>
            <a:r>
              <a:rPr lang="zh-CN" altLang="en-US"/>
              <a:t>的完整性</a:t>
            </a:r>
          </a:p>
        </p:txBody>
      </p:sp>
      <p:sp>
        <p:nvSpPr>
          <p:cNvPr id="4" name="矩形 3">
            <a:extLst>
              <a:ext uri="{FF2B5EF4-FFF2-40B4-BE49-F238E27FC236}">
                <a16:creationId xmlns:a16="http://schemas.microsoft.com/office/drawing/2014/main" id="{ABD2B975-933A-4166-9D93-DAB56059617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B87FAE9-F158-4EB1-8580-007F5BE6D8E4}"/>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37E130F1-EDA4-468D-8512-F9B89716019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71587609"/>
      </p:ext>
    </p:extLst>
  </p:cSld>
  <p:clrMapOvr>
    <a:masterClrMapping/>
  </p:clrMapOvr>
  <p:transition>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ACF69653-8915-4B3A-81A7-99E1A229FA84}"/>
              </a:ext>
            </a:extLst>
          </p:cNvPr>
          <p:cNvSpPr>
            <a:spLocks noGrp="1" noChangeArrowheads="1"/>
          </p:cNvSpPr>
          <p:nvPr>
            <p:ph type="title"/>
          </p:nvPr>
        </p:nvSpPr>
        <p:spPr/>
        <p:txBody>
          <a:bodyPr/>
          <a:lstStyle/>
          <a:p>
            <a:r>
              <a:rPr lang="en-US" altLang="zh-CN"/>
              <a:t>5.2 </a:t>
            </a:r>
            <a:r>
              <a:rPr lang="zh-CN" altLang="en-US"/>
              <a:t>完整性</a:t>
            </a:r>
          </a:p>
        </p:txBody>
      </p:sp>
      <p:sp>
        <p:nvSpPr>
          <p:cNvPr id="641027" name="Rectangle 3">
            <a:extLst>
              <a:ext uri="{FF2B5EF4-FFF2-40B4-BE49-F238E27FC236}">
                <a16:creationId xmlns:a16="http://schemas.microsoft.com/office/drawing/2014/main" id="{5EE91400-E8FB-49DE-8186-042356A9DFDB}"/>
              </a:ext>
            </a:extLst>
          </p:cNvPr>
          <p:cNvSpPr>
            <a:spLocks noGrp="1" noChangeArrowheads="1"/>
          </p:cNvSpPr>
          <p:nvPr>
            <p:ph type="body" idx="1"/>
          </p:nvPr>
        </p:nvSpPr>
        <p:spPr/>
        <p:txBody>
          <a:bodyPr/>
          <a:lstStyle/>
          <a:p>
            <a:pPr>
              <a:lnSpc>
                <a:spcPct val="140000"/>
              </a:lnSpc>
              <a:buFont typeface="Monotype Sorts" pitchFamily="2" charset="2"/>
              <a:buNone/>
            </a:pPr>
            <a:r>
              <a:rPr lang="en-US" altLang="zh-CN">
                <a:solidFill>
                  <a:schemeClr val="accent2"/>
                </a:solidFill>
              </a:rPr>
              <a:t>5.2.1  </a:t>
            </a:r>
            <a:r>
              <a:rPr lang="zh-CN" altLang="en-US">
                <a:solidFill>
                  <a:schemeClr val="accent2"/>
                </a:solidFill>
              </a:rPr>
              <a:t>完整性约束条件</a:t>
            </a:r>
          </a:p>
          <a:p>
            <a:pPr>
              <a:lnSpc>
                <a:spcPct val="140000"/>
              </a:lnSpc>
              <a:buFont typeface="Monotype Sorts" pitchFamily="2" charset="2"/>
              <a:buNone/>
            </a:pPr>
            <a:r>
              <a:rPr lang="en-US" altLang="zh-CN"/>
              <a:t>5.2.2  </a:t>
            </a:r>
            <a:r>
              <a:rPr lang="zh-CN" altLang="en-US"/>
              <a:t>完整性控制</a:t>
            </a:r>
          </a:p>
          <a:p>
            <a:pPr>
              <a:lnSpc>
                <a:spcPct val="140000"/>
              </a:lnSpc>
              <a:buFont typeface="Monotype Sorts" pitchFamily="2" charset="2"/>
              <a:buNone/>
            </a:pPr>
            <a:r>
              <a:rPr lang="en-US" altLang="zh-CN"/>
              <a:t>5.2.3  Oracle</a:t>
            </a:r>
            <a:r>
              <a:rPr lang="zh-CN" altLang="en-US"/>
              <a:t>的完整性</a:t>
            </a:r>
          </a:p>
        </p:txBody>
      </p:sp>
      <p:sp>
        <p:nvSpPr>
          <p:cNvPr id="4" name="矩形 3">
            <a:extLst>
              <a:ext uri="{FF2B5EF4-FFF2-40B4-BE49-F238E27FC236}">
                <a16:creationId xmlns:a16="http://schemas.microsoft.com/office/drawing/2014/main" id="{864BCC18-FFFC-4B95-B8F7-8D6B7CAC007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ED8AFF1-B536-40EA-8B73-B9110DDD42D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D473E79-1DC7-4FDD-8EA6-463D5F27E68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580917669"/>
      </p:ext>
    </p:extLst>
  </p:cSld>
  <p:clrMapOvr>
    <a:masterClrMapping/>
  </p:clrMapOvr>
  <p:transition>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6A3437B8-85C7-42FA-B5B0-A740B8D07A56}"/>
              </a:ext>
            </a:extLst>
          </p:cNvPr>
          <p:cNvSpPr>
            <a:spLocks noGrp="1" noChangeArrowheads="1"/>
          </p:cNvSpPr>
          <p:nvPr>
            <p:ph type="title"/>
          </p:nvPr>
        </p:nvSpPr>
        <p:spPr/>
        <p:txBody>
          <a:bodyPr/>
          <a:lstStyle/>
          <a:p>
            <a:r>
              <a:rPr lang="en-US" altLang="zh-CN"/>
              <a:t>5.2.1  </a:t>
            </a:r>
            <a:r>
              <a:rPr lang="zh-CN" altLang="en-US"/>
              <a:t>完整性约束条件</a:t>
            </a:r>
          </a:p>
        </p:txBody>
      </p:sp>
      <p:sp>
        <p:nvSpPr>
          <p:cNvPr id="642051" name="Rectangle 3">
            <a:extLst>
              <a:ext uri="{FF2B5EF4-FFF2-40B4-BE49-F238E27FC236}">
                <a16:creationId xmlns:a16="http://schemas.microsoft.com/office/drawing/2014/main" id="{8E22EA4C-7DBC-4984-A9CC-5BFBEB6C6DF9}"/>
              </a:ext>
            </a:extLst>
          </p:cNvPr>
          <p:cNvSpPr>
            <a:spLocks noGrp="1" noChangeArrowheads="1"/>
          </p:cNvSpPr>
          <p:nvPr>
            <p:ph type="body" idx="1"/>
          </p:nvPr>
        </p:nvSpPr>
        <p:spPr/>
        <p:txBody>
          <a:bodyPr/>
          <a:lstStyle/>
          <a:p>
            <a:pPr>
              <a:lnSpc>
                <a:spcPct val="150000"/>
              </a:lnSpc>
            </a:pPr>
            <a:r>
              <a:rPr lang="zh-CN" altLang="en-US" sz="2800"/>
              <a:t>整个完整性控制都是围绕完整性约束条件进行的，从这个角度说，完整性约束条件是完整性控制机制的核心。</a:t>
            </a:r>
          </a:p>
          <a:p>
            <a:pPr>
              <a:lnSpc>
                <a:spcPct val="150000"/>
              </a:lnSpc>
            </a:pPr>
            <a:endParaRPr lang="en-US" altLang="zh-CN" sz="2800"/>
          </a:p>
        </p:txBody>
      </p:sp>
      <p:sp>
        <p:nvSpPr>
          <p:cNvPr id="4" name="矩形 3">
            <a:extLst>
              <a:ext uri="{FF2B5EF4-FFF2-40B4-BE49-F238E27FC236}">
                <a16:creationId xmlns:a16="http://schemas.microsoft.com/office/drawing/2014/main" id="{227C6CED-0C09-488F-8215-14081B00250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6D8A019-7D1B-4B31-8C3D-2E400E2E786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0D601928-3A8A-4ADA-B73B-FFF64A81B2AD}"/>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285533662"/>
      </p:ext>
    </p:extLst>
  </p:cSld>
  <p:clrMapOvr>
    <a:masterClrMapping/>
  </p:clrMapOvr>
  <p:transition>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FFF506CA-D254-4B40-AFB6-2132A6D8103A}"/>
              </a:ext>
            </a:extLst>
          </p:cNvPr>
          <p:cNvSpPr>
            <a:spLocks noGrp="1" noChangeArrowheads="1"/>
          </p:cNvSpPr>
          <p:nvPr>
            <p:ph type="title"/>
          </p:nvPr>
        </p:nvSpPr>
        <p:spPr/>
        <p:txBody>
          <a:bodyPr/>
          <a:lstStyle/>
          <a:p>
            <a:r>
              <a:rPr lang="zh-CN" altLang="en-US"/>
              <a:t>完整性约束条件（续）</a:t>
            </a:r>
          </a:p>
        </p:txBody>
      </p:sp>
      <p:sp>
        <p:nvSpPr>
          <p:cNvPr id="643075" name="Rectangle 3">
            <a:extLst>
              <a:ext uri="{FF2B5EF4-FFF2-40B4-BE49-F238E27FC236}">
                <a16:creationId xmlns:a16="http://schemas.microsoft.com/office/drawing/2014/main" id="{BDB79D7C-B0C0-4834-8CC6-7A76DB514F7E}"/>
              </a:ext>
            </a:extLst>
          </p:cNvPr>
          <p:cNvSpPr>
            <a:spLocks noGrp="1" noChangeArrowheads="1"/>
          </p:cNvSpPr>
          <p:nvPr>
            <p:ph type="body" idx="1"/>
          </p:nvPr>
        </p:nvSpPr>
        <p:spPr/>
        <p:txBody>
          <a:bodyPr/>
          <a:lstStyle/>
          <a:p>
            <a:pPr>
              <a:lnSpc>
                <a:spcPct val="90000"/>
              </a:lnSpc>
            </a:pPr>
            <a:r>
              <a:rPr lang="zh-CN" altLang="en-US" sz="3600"/>
              <a:t>完整性约束条件作用的对象</a:t>
            </a:r>
            <a:endParaRPr lang="zh-CN" altLang="en-US" sz="2800"/>
          </a:p>
          <a:p>
            <a:pPr lvl="1">
              <a:lnSpc>
                <a:spcPct val="90000"/>
              </a:lnSpc>
            </a:pPr>
            <a:r>
              <a:rPr lang="zh-CN" altLang="en-US"/>
              <a:t>对象</a:t>
            </a:r>
          </a:p>
          <a:p>
            <a:pPr lvl="2">
              <a:lnSpc>
                <a:spcPct val="90000"/>
              </a:lnSpc>
            </a:pPr>
            <a:r>
              <a:rPr lang="zh-CN" altLang="en-US" sz="2800"/>
              <a:t>列</a:t>
            </a:r>
          </a:p>
          <a:p>
            <a:pPr lvl="3">
              <a:lnSpc>
                <a:spcPct val="90000"/>
              </a:lnSpc>
            </a:pPr>
            <a:r>
              <a:rPr lang="zh-CN" altLang="en-US" sz="2800"/>
              <a:t>对属性的取值类型、范围、精度等的约束条件</a:t>
            </a:r>
          </a:p>
          <a:p>
            <a:pPr lvl="2">
              <a:lnSpc>
                <a:spcPct val="90000"/>
              </a:lnSpc>
            </a:pPr>
            <a:r>
              <a:rPr lang="zh-CN" altLang="en-US" sz="2800"/>
              <a:t>元组</a:t>
            </a:r>
          </a:p>
          <a:p>
            <a:pPr lvl="3">
              <a:lnSpc>
                <a:spcPct val="90000"/>
              </a:lnSpc>
            </a:pPr>
            <a:r>
              <a:rPr lang="zh-CN" altLang="en-US" sz="2800"/>
              <a:t>对元组中各个属性列间的联系的约束</a:t>
            </a:r>
          </a:p>
          <a:p>
            <a:pPr lvl="2">
              <a:lnSpc>
                <a:spcPct val="90000"/>
              </a:lnSpc>
            </a:pPr>
            <a:r>
              <a:rPr lang="zh-CN" altLang="en-US" sz="2800"/>
              <a:t>关系</a:t>
            </a:r>
          </a:p>
          <a:p>
            <a:pPr lvl="3">
              <a:lnSpc>
                <a:spcPct val="90000"/>
              </a:lnSpc>
            </a:pPr>
            <a:r>
              <a:rPr lang="zh-CN" altLang="en-US" sz="2800"/>
              <a:t>对若干元组间、关系集合上以及关系之间的联系的约束</a:t>
            </a:r>
          </a:p>
        </p:txBody>
      </p:sp>
      <p:sp>
        <p:nvSpPr>
          <p:cNvPr id="4" name="矩形 3">
            <a:extLst>
              <a:ext uri="{FF2B5EF4-FFF2-40B4-BE49-F238E27FC236}">
                <a16:creationId xmlns:a16="http://schemas.microsoft.com/office/drawing/2014/main" id="{2D885216-083C-4CF4-8CFA-C51B6C4E1BD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2C80AD3-FE65-4D6A-8B87-64D4A14203E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C8F4F3FD-F5DC-4334-8A70-D8D4BEF09E9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443199173"/>
      </p:ext>
    </p:extLst>
  </p:cSld>
  <p:clrMapOvr>
    <a:masterClrMapping/>
  </p:clrMapOvr>
  <p:transition>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AB2DCC72-2E62-4C90-B999-2B467E651A71}"/>
              </a:ext>
            </a:extLst>
          </p:cNvPr>
          <p:cNvSpPr>
            <a:spLocks noGrp="1" noChangeArrowheads="1"/>
          </p:cNvSpPr>
          <p:nvPr>
            <p:ph type="title"/>
          </p:nvPr>
        </p:nvSpPr>
        <p:spPr/>
        <p:txBody>
          <a:bodyPr/>
          <a:lstStyle/>
          <a:p>
            <a:r>
              <a:rPr lang="zh-CN" altLang="en-US"/>
              <a:t>完整性约束条件（续）</a:t>
            </a:r>
          </a:p>
        </p:txBody>
      </p:sp>
      <p:sp>
        <p:nvSpPr>
          <p:cNvPr id="644099" name="Rectangle 3">
            <a:extLst>
              <a:ext uri="{FF2B5EF4-FFF2-40B4-BE49-F238E27FC236}">
                <a16:creationId xmlns:a16="http://schemas.microsoft.com/office/drawing/2014/main" id="{DE4F1A52-9F27-4FDA-B8A8-393FBB2B1C55}"/>
              </a:ext>
            </a:extLst>
          </p:cNvPr>
          <p:cNvSpPr>
            <a:spLocks noGrp="1" noChangeArrowheads="1"/>
          </p:cNvSpPr>
          <p:nvPr>
            <p:ph type="body" idx="1"/>
          </p:nvPr>
        </p:nvSpPr>
        <p:spPr/>
        <p:txBody>
          <a:bodyPr/>
          <a:lstStyle/>
          <a:p>
            <a:pPr>
              <a:lnSpc>
                <a:spcPct val="90000"/>
              </a:lnSpc>
            </a:pPr>
            <a:r>
              <a:rPr lang="zh-CN" altLang="en-US" sz="3600"/>
              <a:t>完整性约束条件作用的对象</a:t>
            </a:r>
            <a:r>
              <a:rPr lang="en-US" altLang="zh-CN" sz="3600"/>
              <a:t>(</a:t>
            </a:r>
            <a:r>
              <a:rPr lang="zh-CN" altLang="en-US" sz="3600"/>
              <a:t>续</a:t>
            </a:r>
            <a:r>
              <a:rPr lang="en-US" altLang="zh-CN" sz="3600"/>
              <a:t>)</a:t>
            </a:r>
            <a:endParaRPr lang="en-US" altLang="zh-CN" sz="2800"/>
          </a:p>
          <a:p>
            <a:pPr lvl="1">
              <a:lnSpc>
                <a:spcPct val="90000"/>
              </a:lnSpc>
            </a:pPr>
            <a:r>
              <a:rPr lang="zh-CN" altLang="en-US"/>
              <a:t>对象的状态</a:t>
            </a:r>
          </a:p>
          <a:p>
            <a:pPr lvl="2"/>
            <a:r>
              <a:rPr lang="zh-CN" altLang="en-US" sz="2800"/>
              <a:t>静态</a:t>
            </a:r>
          </a:p>
          <a:p>
            <a:pPr lvl="3"/>
            <a:r>
              <a:rPr lang="zh-CN" altLang="en-US" sz="2800"/>
              <a:t>对静态对象的约束是反映数据库状态合理性的约束</a:t>
            </a:r>
          </a:p>
          <a:p>
            <a:pPr lvl="3"/>
            <a:r>
              <a:rPr lang="zh-CN" altLang="en-US" sz="2800"/>
              <a:t>这是最重要的一类完整性约束</a:t>
            </a:r>
            <a:endParaRPr lang="zh-CN" altLang="en-US" sz="2400"/>
          </a:p>
          <a:p>
            <a:pPr lvl="2"/>
            <a:r>
              <a:rPr lang="zh-CN" altLang="en-US" sz="2800"/>
              <a:t>动态</a:t>
            </a:r>
          </a:p>
          <a:p>
            <a:pPr lvl="3"/>
            <a:r>
              <a:rPr lang="zh-CN" altLang="en-US" sz="2800"/>
              <a:t>对动态对象的约束是反映数据库状态变迁的约束</a:t>
            </a:r>
            <a:endParaRPr lang="zh-CN" altLang="en-US" sz="2400"/>
          </a:p>
        </p:txBody>
      </p:sp>
      <p:sp>
        <p:nvSpPr>
          <p:cNvPr id="4" name="矩形 3">
            <a:extLst>
              <a:ext uri="{FF2B5EF4-FFF2-40B4-BE49-F238E27FC236}">
                <a16:creationId xmlns:a16="http://schemas.microsoft.com/office/drawing/2014/main" id="{12F91F8E-397B-4910-BC8C-6D63165E68B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337ED59-D19E-479F-A099-87C77FB72C9C}"/>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440B5D5D-147D-458A-9FE4-DDC7A515B401}"/>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008200424"/>
      </p:ext>
    </p:extLst>
  </p:cSld>
  <p:clrMapOvr>
    <a:masterClrMapping/>
  </p:clrMapOvr>
  <p:transition>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id="{554AC41A-2DE1-4EB0-8734-D4CDC6DA391E}"/>
              </a:ext>
            </a:extLst>
          </p:cNvPr>
          <p:cNvSpPr>
            <a:spLocks noGrp="1" noChangeArrowheads="1"/>
          </p:cNvSpPr>
          <p:nvPr>
            <p:ph type="title"/>
          </p:nvPr>
        </p:nvSpPr>
        <p:spPr/>
        <p:txBody>
          <a:bodyPr/>
          <a:lstStyle/>
          <a:p>
            <a:r>
              <a:rPr lang="zh-CN" altLang="en-US"/>
              <a:t>完整性约束条件（续）</a:t>
            </a:r>
          </a:p>
        </p:txBody>
      </p:sp>
      <p:sp>
        <p:nvSpPr>
          <p:cNvPr id="645123" name="Rectangle 3">
            <a:extLst>
              <a:ext uri="{FF2B5EF4-FFF2-40B4-BE49-F238E27FC236}">
                <a16:creationId xmlns:a16="http://schemas.microsoft.com/office/drawing/2014/main" id="{590AC1D4-54CD-4316-B567-C40F93C958D1}"/>
              </a:ext>
            </a:extLst>
          </p:cNvPr>
          <p:cNvSpPr>
            <a:spLocks noGrp="1" noChangeArrowheads="1"/>
          </p:cNvSpPr>
          <p:nvPr>
            <p:ph type="body" idx="1"/>
          </p:nvPr>
        </p:nvSpPr>
        <p:spPr/>
        <p:txBody>
          <a:bodyPr/>
          <a:lstStyle/>
          <a:p>
            <a:pPr>
              <a:lnSpc>
                <a:spcPct val="90000"/>
              </a:lnSpc>
            </a:pPr>
            <a:r>
              <a:rPr lang="zh-CN" altLang="en-US" sz="3600"/>
              <a:t>完整性约束条件分类</a:t>
            </a:r>
          </a:p>
          <a:p>
            <a:pPr lvl="1">
              <a:lnSpc>
                <a:spcPct val="110000"/>
              </a:lnSpc>
              <a:buFontTx/>
              <a:buNone/>
            </a:pPr>
            <a:r>
              <a:rPr lang="zh-CN" altLang="en-US"/>
              <a:t>六类完整性约束条件</a:t>
            </a:r>
          </a:p>
          <a:p>
            <a:pPr lvl="1">
              <a:lnSpc>
                <a:spcPct val="110000"/>
              </a:lnSpc>
            </a:pPr>
            <a:r>
              <a:rPr lang="zh-CN" altLang="en-US"/>
              <a:t>   静态列级约束</a:t>
            </a:r>
          </a:p>
          <a:p>
            <a:pPr lvl="1">
              <a:lnSpc>
                <a:spcPct val="110000"/>
              </a:lnSpc>
            </a:pPr>
            <a:r>
              <a:rPr lang="zh-CN" altLang="en-US"/>
              <a:t>   静态元组约束</a:t>
            </a:r>
          </a:p>
          <a:p>
            <a:pPr lvl="1">
              <a:lnSpc>
                <a:spcPct val="110000"/>
              </a:lnSpc>
            </a:pPr>
            <a:r>
              <a:rPr lang="zh-CN" altLang="en-US"/>
              <a:t>   静态关系约束</a:t>
            </a:r>
          </a:p>
          <a:p>
            <a:pPr lvl="1">
              <a:lnSpc>
                <a:spcPct val="110000"/>
              </a:lnSpc>
            </a:pPr>
            <a:r>
              <a:rPr lang="zh-CN" altLang="en-US"/>
              <a:t>   动态列级约束</a:t>
            </a:r>
          </a:p>
          <a:p>
            <a:pPr lvl="1">
              <a:lnSpc>
                <a:spcPct val="110000"/>
              </a:lnSpc>
            </a:pPr>
            <a:r>
              <a:rPr lang="zh-CN" altLang="en-US"/>
              <a:t>   动态元组约束</a:t>
            </a:r>
          </a:p>
          <a:p>
            <a:pPr lvl="1">
              <a:lnSpc>
                <a:spcPct val="110000"/>
              </a:lnSpc>
            </a:pPr>
            <a:r>
              <a:rPr lang="zh-CN" altLang="en-US"/>
              <a:t>   动态关系约束</a:t>
            </a:r>
          </a:p>
        </p:txBody>
      </p:sp>
      <p:sp>
        <p:nvSpPr>
          <p:cNvPr id="4" name="矩形 3">
            <a:extLst>
              <a:ext uri="{FF2B5EF4-FFF2-40B4-BE49-F238E27FC236}">
                <a16:creationId xmlns:a16="http://schemas.microsoft.com/office/drawing/2014/main" id="{373300D2-47B4-4C9C-B655-57EF853E878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730EB89-6946-4999-ACC7-CEE87E6E193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444B2B3C-CC2C-4EA6-AD20-1213D65C2EC9}"/>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66805624"/>
      </p:ext>
    </p:extLst>
  </p:cSld>
  <p:clrMapOvr>
    <a:masterClrMapping/>
  </p:clrMapOvr>
  <p:transition>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F3284EF4-04CD-4883-822C-E8DD8F39B388}"/>
              </a:ext>
            </a:extLst>
          </p:cNvPr>
          <p:cNvSpPr>
            <a:spLocks noGrp="1" noChangeArrowheads="1"/>
          </p:cNvSpPr>
          <p:nvPr>
            <p:ph type="title"/>
          </p:nvPr>
        </p:nvSpPr>
        <p:spPr/>
        <p:txBody>
          <a:bodyPr/>
          <a:lstStyle/>
          <a:p>
            <a:r>
              <a:rPr lang="zh-CN" altLang="en-US"/>
              <a:t>完整性约束条件（续）</a:t>
            </a:r>
          </a:p>
        </p:txBody>
      </p:sp>
      <p:sp>
        <p:nvSpPr>
          <p:cNvPr id="646147" name="Rectangle 3">
            <a:extLst>
              <a:ext uri="{FF2B5EF4-FFF2-40B4-BE49-F238E27FC236}">
                <a16:creationId xmlns:a16="http://schemas.microsoft.com/office/drawing/2014/main" id="{5BEB0627-7237-4BD8-BEAE-4D34E67B9F06}"/>
              </a:ext>
            </a:extLst>
          </p:cNvPr>
          <p:cNvSpPr>
            <a:spLocks noGrp="1" noChangeArrowheads="1"/>
          </p:cNvSpPr>
          <p:nvPr>
            <p:ph type="body" idx="1"/>
          </p:nvPr>
        </p:nvSpPr>
        <p:spPr/>
        <p:txBody>
          <a:bodyPr/>
          <a:lstStyle/>
          <a:p>
            <a:pPr algn="just">
              <a:buFont typeface="Monotype Sorts" pitchFamily="2" charset="2"/>
              <a:buNone/>
            </a:pPr>
            <a:endParaRPr lang="en-US" altLang="zh-CN" sz="2000"/>
          </a:p>
          <a:p>
            <a:pPr algn="just">
              <a:buFont typeface="Monotype Sorts" pitchFamily="2" charset="2"/>
              <a:buNone/>
            </a:pPr>
            <a:r>
              <a:rPr lang="zh-CN" altLang="en-US" sz="2000"/>
              <a:t>对象状态 </a:t>
            </a:r>
          </a:p>
          <a:p>
            <a:pPr algn="just">
              <a:buFont typeface="Monotype Sorts" pitchFamily="2" charset="2"/>
              <a:buNone/>
            </a:pPr>
            <a:r>
              <a:rPr lang="zh-CN" altLang="en-US" sz="2000"/>
              <a:t>                          动态列级约束    动态元组约束    动态关系约束</a:t>
            </a:r>
          </a:p>
          <a:p>
            <a:pPr algn="just">
              <a:buFont typeface="Monotype Sorts" pitchFamily="2" charset="2"/>
              <a:buNone/>
            </a:pPr>
            <a:r>
              <a:rPr lang="zh-CN" altLang="en-US" sz="2000"/>
              <a:t>           动态                	④                  ⑤                    ⑥</a:t>
            </a:r>
          </a:p>
          <a:p>
            <a:pPr algn="just">
              <a:buFont typeface="Monotype Sorts" pitchFamily="2" charset="2"/>
              <a:buNone/>
            </a:pPr>
            <a:r>
              <a:rPr lang="zh-CN" altLang="en-US" sz="2000"/>
              <a:t>                                                    </a:t>
            </a:r>
          </a:p>
          <a:p>
            <a:pPr algn="just">
              <a:buFont typeface="Monotype Sorts" pitchFamily="2" charset="2"/>
              <a:buNone/>
            </a:pPr>
            <a:r>
              <a:rPr lang="zh-CN" altLang="en-US" sz="2000"/>
              <a:t>                          静态列级约束    静态元组约束    静态关系约束</a:t>
            </a:r>
          </a:p>
          <a:p>
            <a:pPr algn="just">
              <a:buFont typeface="Monotype Sorts" pitchFamily="2" charset="2"/>
              <a:buNone/>
            </a:pPr>
            <a:r>
              <a:rPr lang="zh-CN" altLang="en-US" sz="2000"/>
              <a:t>           静态                      ①                    ②                    ③</a:t>
            </a:r>
          </a:p>
          <a:p>
            <a:pPr algn="just">
              <a:buFont typeface="Monotype Sorts" pitchFamily="2" charset="2"/>
              <a:buNone/>
            </a:pPr>
            <a:r>
              <a:rPr lang="zh-CN" altLang="en-US" sz="2000"/>
              <a:t>                                                     </a:t>
            </a:r>
          </a:p>
          <a:p>
            <a:pPr algn="just">
              <a:buFont typeface="Monotype Sorts" pitchFamily="2" charset="2"/>
              <a:buNone/>
            </a:pPr>
            <a:r>
              <a:rPr lang="zh-CN" altLang="en-US" sz="2000"/>
              <a:t> </a:t>
            </a:r>
          </a:p>
          <a:p>
            <a:pPr algn="just">
              <a:buFont typeface="Monotype Sorts" pitchFamily="2" charset="2"/>
              <a:buNone/>
            </a:pPr>
            <a:r>
              <a:rPr lang="zh-CN" altLang="en-US" sz="2000"/>
              <a:t>                                         列                  元组              关系          对象粒度</a:t>
            </a:r>
          </a:p>
          <a:p>
            <a:pPr>
              <a:buFont typeface="Monotype Sorts" pitchFamily="2" charset="2"/>
              <a:buNone/>
            </a:pPr>
            <a:endParaRPr lang="en-US" altLang="zh-CN" sz="2000"/>
          </a:p>
        </p:txBody>
      </p:sp>
      <p:grpSp>
        <p:nvGrpSpPr>
          <p:cNvPr id="646148" name="Group 4">
            <a:extLst>
              <a:ext uri="{FF2B5EF4-FFF2-40B4-BE49-F238E27FC236}">
                <a16:creationId xmlns:a16="http://schemas.microsoft.com/office/drawing/2014/main" id="{23571481-6DDF-483F-8A2F-BEE92A3D88E5}"/>
              </a:ext>
            </a:extLst>
          </p:cNvPr>
          <p:cNvGrpSpPr>
            <a:grpSpLocks/>
          </p:cNvGrpSpPr>
          <p:nvPr/>
        </p:nvGrpSpPr>
        <p:grpSpPr bwMode="auto">
          <a:xfrm>
            <a:off x="2362200" y="2743200"/>
            <a:ext cx="5105400" cy="2286000"/>
            <a:chOff x="2519" y="1816"/>
            <a:chExt cx="4142" cy="2275"/>
          </a:xfrm>
        </p:grpSpPr>
        <p:grpSp>
          <p:nvGrpSpPr>
            <p:cNvPr id="646149" name="Group 5">
              <a:extLst>
                <a:ext uri="{FF2B5EF4-FFF2-40B4-BE49-F238E27FC236}">
                  <a16:creationId xmlns:a16="http://schemas.microsoft.com/office/drawing/2014/main" id="{7BAA488D-BFF1-438A-9FFC-5E3B68E6BAAA}"/>
                </a:ext>
              </a:extLst>
            </p:cNvPr>
            <p:cNvGrpSpPr>
              <a:grpSpLocks/>
            </p:cNvGrpSpPr>
            <p:nvPr/>
          </p:nvGrpSpPr>
          <p:grpSpPr bwMode="auto">
            <a:xfrm>
              <a:off x="2521" y="2341"/>
              <a:ext cx="3540" cy="0"/>
              <a:chOff x="2521" y="2341"/>
              <a:chExt cx="3540" cy="0"/>
            </a:xfrm>
          </p:grpSpPr>
          <p:sp>
            <p:nvSpPr>
              <p:cNvPr id="646150" name="Line 6">
                <a:extLst>
                  <a:ext uri="{FF2B5EF4-FFF2-40B4-BE49-F238E27FC236}">
                    <a16:creationId xmlns:a16="http://schemas.microsoft.com/office/drawing/2014/main" id="{43A06F6F-CDF0-437A-BC53-3FC5A2BC9EC1}"/>
                  </a:ext>
                </a:extLst>
              </p:cNvPr>
              <p:cNvSpPr>
                <a:spLocks noChangeShapeType="1"/>
              </p:cNvSpPr>
              <p:nvPr/>
            </p:nvSpPr>
            <p:spPr bwMode="auto">
              <a:xfrm>
                <a:off x="2521" y="2341"/>
                <a:ext cx="114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51" name="Line 7">
                <a:extLst>
                  <a:ext uri="{FF2B5EF4-FFF2-40B4-BE49-F238E27FC236}">
                    <a16:creationId xmlns:a16="http://schemas.microsoft.com/office/drawing/2014/main" id="{B29700E0-BA5C-4CCA-814C-27418B721AFF}"/>
                  </a:ext>
                </a:extLst>
              </p:cNvPr>
              <p:cNvSpPr>
                <a:spLocks noChangeShapeType="1"/>
              </p:cNvSpPr>
              <p:nvPr/>
            </p:nvSpPr>
            <p:spPr bwMode="auto">
              <a:xfrm>
                <a:off x="3801" y="2341"/>
                <a:ext cx="106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52" name="Line 8">
                <a:extLst>
                  <a:ext uri="{FF2B5EF4-FFF2-40B4-BE49-F238E27FC236}">
                    <a16:creationId xmlns:a16="http://schemas.microsoft.com/office/drawing/2014/main" id="{E07489F8-995D-4040-A7B9-FDBCB74395EE}"/>
                  </a:ext>
                </a:extLst>
              </p:cNvPr>
              <p:cNvSpPr>
                <a:spLocks noChangeShapeType="1"/>
              </p:cNvSpPr>
              <p:nvPr/>
            </p:nvSpPr>
            <p:spPr bwMode="auto">
              <a:xfrm>
                <a:off x="5001" y="2341"/>
                <a:ext cx="106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46153" name="Group 9">
              <a:extLst>
                <a:ext uri="{FF2B5EF4-FFF2-40B4-BE49-F238E27FC236}">
                  <a16:creationId xmlns:a16="http://schemas.microsoft.com/office/drawing/2014/main" id="{3D119A41-42D1-41AB-8532-71D22F3D2DBE}"/>
                </a:ext>
              </a:extLst>
            </p:cNvPr>
            <p:cNvGrpSpPr>
              <a:grpSpLocks/>
            </p:cNvGrpSpPr>
            <p:nvPr/>
          </p:nvGrpSpPr>
          <p:grpSpPr bwMode="auto">
            <a:xfrm>
              <a:off x="2519" y="3156"/>
              <a:ext cx="3542" cy="0"/>
              <a:chOff x="2519" y="3156"/>
              <a:chExt cx="3542" cy="0"/>
            </a:xfrm>
          </p:grpSpPr>
          <p:sp>
            <p:nvSpPr>
              <p:cNvPr id="646154" name="Line 10">
                <a:extLst>
                  <a:ext uri="{FF2B5EF4-FFF2-40B4-BE49-F238E27FC236}">
                    <a16:creationId xmlns:a16="http://schemas.microsoft.com/office/drawing/2014/main" id="{3EA60BB6-4407-4FE9-AEFE-CD2127CDD125}"/>
                  </a:ext>
                </a:extLst>
              </p:cNvPr>
              <p:cNvSpPr>
                <a:spLocks noChangeShapeType="1"/>
              </p:cNvSpPr>
              <p:nvPr/>
            </p:nvSpPr>
            <p:spPr bwMode="auto">
              <a:xfrm>
                <a:off x="2519" y="3156"/>
                <a:ext cx="1142"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55" name="Line 11">
                <a:extLst>
                  <a:ext uri="{FF2B5EF4-FFF2-40B4-BE49-F238E27FC236}">
                    <a16:creationId xmlns:a16="http://schemas.microsoft.com/office/drawing/2014/main" id="{2EFF255C-9FED-415A-ABEA-7B3E6D083973}"/>
                  </a:ext>
                </a:extLst>
              </p:cNvPr>
              <p:cNvSpPr>
                <a:spLocks noChangeShapeType="1"/>
              </p:cNvSpPr>
              <p:nvPr/>
            </p:nvSpPr>
            <p:spPr bwMode="auto">
              <a:xfrm>
                <a:off x="3794" y="3156"/>
                <a:ext cx="106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56" name="Line 12">
                <a:extLst>
                  <a:ext uri="{FF2B5EF4-FFF2-40B4-BE49-F238E27FC236}">
                    <a16:creationId xmlns:a16="http://schemas.microsoft.com/office/drawing/2014/main" id="{055D4CA4-9F34-40B4-9E23-ACC8F5362C35}"/>
                  </a:ext>
                </a:extLst>
              </p:cNvPr>
              <p:cNvSpPr>
                <a:spLocks noChangeShapeType="1"/>
              </p:cNvSpPr>
              <p:nvPr/>
            </p:nvSpPr>
            <p:spPr bwMode="auto">
              <a:xfrm>
                <a:off x="5001" y="3156"/>
                <a:ext cx="106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46157" name="Line 13">
              <a:extLst>
                <a:ext uri="{FF2B5EF4-FFF2-40B4-BE49-F238E27FC236}">
                  <a16:creationId xmlns:a16="http://schemas.microsoft.com/office/drawing/2014/main" id="{91BD48AF-6F49-44AA-AC14-28B2B2116EB2}"/>
                </a:ext>
              </a:extLst>
            </p:cNvPr>
            <p:cNvSpPr>
              <a:spLocks noChangeShapeType="1"/>
            </p:cNvSpPr>
            <p:nvPr/>
          </p:nvSpPr>
          <p:spPr bwMode="auto">
            <a:xfrm>
              <a:off x="3741" y="2441"/>
              <a:ext cx="0" cy="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58" name="Line 14">
              <a:extLst>
                <a:ext uri="{FF2B5EF4-FFF2-40B4-BE49-F238E27FC236}">
                  <a16:creationId xmlns:a16="http://schemas.microsoft.com/office/drawing/2014/main" id="{401D0AA7-6836-4DFF-AC9E-560CA3CF9AA0}"/>
                </a:ext>
              </a:extLst>
            </p:cNvPr>
            <p:cNvSpPr>
              <a:spLocks noChangeShapeType="1"/>
            </p:cNvSpPr>
            <p:nvPr/>
          </p:nvSpPr>
          <p:spPr bwMode="auto">
            <a:xfrm>
              <a:off x="2521" y="4091"/>
              <a:ext cx="41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59" name="Line 15">
              <a:extLst>
                <a:ext uri="{FF2B5EF4-FFF2-40B4-BE49-F238E27FC236}">
                  <a16:creationId xmlns:a16="http://schemas.microsoft.com/office/drawing/2014/main" id="{8404F326-8453-4012-AED1-BC20681840B0}"/>
                </a:ext>
              </a:extLst>
            </p:cNvPr>
            <p:cNvSpPr>
              <a:spLocks noChangeShapeType="1"/>
            </p:cNvSpPr>
            <p:nvPr/>
          </p:nvSpPr>
          <p:spPr bwMode="auto">
            <a:xfrm>
              <a:off x="2521" y="1816"/>
              <a:ext cx="0" cy="22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60" name="Line 16">
              <a:extLst>
                <a:ext uri="{FF2B5EF4-FFF2-40B4-BE49-F238E27FC236}">
                  <a16:creationId xmlns:a16="http://schemas.microsoft.com/office/drawing/2014/main" id="{23A86E0D-6194-4996-A678-7F02B33CD958}"/>
                </a:ext>
              </a:extLst>
            </p:cNvPr>
            <p:cNvSpPr>
              <a:spLocks noChangeShapeType="1"/>
            </p:cNvSpPr>
            <p:nvPr/>
          </p:nvSpPr>
          <p:spPr bwMode="auto">
            <a:xfrm>
              <a:off x="4941" y="2441"/>
              <a:ext cx="0" cy="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61" name="Line 17">
              <a:extLst>
                <a:ext uri="{FF2B5EF4-FFF2-40B4-BE49-F238E27FC236}">
                  <a16:creationId xmlns:a16="http://schemas.microsoft.com/office/drawing/2014/main" id="{88E80F98-F89F-4AFE-8972-0243A6D6372D}"/>
                </a:ext>
              </a:extLst>
            </p:cNvPr>
            <p:cNvSpPr>
              <a:spLocks noChangeShapeType="1"/>
            </p:cNvSpPr>
            <p:nvPr/>
          </p:nvSpPr>
          <p:spPr bwMode="auto">
            <a:xfrm>
              <a:off x="6124" y="2441"/>
              <a:ext cx="0" cy="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62" name="Line 18">
              <a:extLst>
                <a:ext uri="{FF2B5EF4-FFF2-40B4-BE49-F238E27FC236}">
                  <a16:creationId xmlns:a16="http://schemas.microsoft.com/office/drawing/2014/main" id="{2DF2ACD9-E910-41F4-BDAB-3D4D2EA7B57A}"/>
                </a:ext>
              </a:extLst>
            </p:cNvPr>
            <p:cNvSpPr>
              <a:spLocks noChangeShapeType="1"/>
            </p:cNvSpPr>
            <p:nvPr/>
          </p:nvSpPr>
          <p:spPr bwMode="auto">
            <a:xfrm flipH="1">
              <a:off x="3733" y="3236"/>
              <a:ext cx="8" cy="84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63" name="Line 19">
              <a:extLst>
                <a:ext uri="{FF2B5EF4-FFF2-40B4-BE49-F238E27FC236}">
                  <a16:creationId xmlns:a16="http://schemas.microsoft.com/office/drawing/2014/main" id="{9A15A0EF-3293-4975-A4A4-CF938C9C8CE0}"/>
                </a:ext>
              </a:extLst>
            </p:cNvPr>
            <p:cNvSpPr>
              <a:spLocks noChangeShapeType="1"/>
            </p:cNvSpPr>
            <p:nvPr/>
          </p:nvSpPr>
          <p:spPr bwMode="auto">
            <a:xfrm>
              <a:off x="4941" y="3234"/>
              <a:ext cx="0" cy="85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64" name="Line 20">
              <a:extLst>
                <a:ext uri="{FF2B5EF4-FFF2-40B4-BE49-F238E27FC236}">
                  <a16:creationId xmlns:a16="http://schemas.microsoft.com/office/drawing/2014/main" id="{1F3E2006-FC97-4E06-9119-44FADA353093}"/>
                </a:ext>
              </a:extLst>
            </p:cNvPr>
            <p:cNvSpPr>
              <a:spLocks noChangeShapeType="1"/>
            </p:cNvSpPr>
            <p:nvPr/>
          </p:nvSpPr>
          <p:spPr bwMode="auto">
            <a:xfrm>
              <a:off x="6124" y="3216"/>
              <a:ext cx="0" cy="87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 name="矩形 20">
            <a:extLst>
              <a:ext uri="{FF2B5EF4-FFF2-40B4-BE49-F238E27FC236}">
                <a16:creationId xmlns:a16="http://schemas.microsoft.com/office/drawing/2014/main" id="{45AB406C-55F6-4AD4-B081-4F07DEEFFD6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22" name="文本框 22">
            <a:extLst>
              <a:ext uri="{FF2B5EF4-FFF2-40B4-BE49-F238E27FC236}">
                <a16:creationId xmlns:a16="http://schemas.microsoft.com/office/drawing/2014/main" id="{5457251C-FA43-4F1A-9030-533873130F9B}"/>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23" name="文本框 22">
            <a:extLst>
              <a:ext uri="{FF2B5EF4-FFF2-40B4-BE49-F238E27FC236}">
                <a16:creationId xmlns:a16="http://schemas.microsoft.com/office/drawing/2014/main" id="{C2480CC6-5E27-4008-970E-2833F832BAA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57295113"/>
      </p:ext>
    </p:extLst>
  </p:cSld>
  <p:clrMapOvr>
    <a:masterClrMapping/>
  </p:clrMapOvr>
  <p:transition>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a:extLst>
              <a:ext uri="{FF2B5EF4-FFF2-40B4-BE49-F238E27FC236}">
                <a16:creationId xmlns:a16="http://schemas.microsoft.com/office/drawing/2014/main" id="{59CA8A6F-E34F-44E2-9B03-3E486ED54639}"/>
              </a:ext>
            </a:extLst>
          </p:cNvPr>
          <p:cNvSpPr>
            <a:spLocks noGrp="1" noChangeArrowheads="1"/>
          </p:cNvSpPr>
          <p:nvPr>
            <p:ph type="title"/>
          </p:nvPr>
        </p:nvSpPr>
        <p:spPr/>
        <p:txBody>
          <a:bodyPr/>
          <a:lstStyle/>
          <a:p>
            <a:r>
              <a:rPr lang="zh-CN" altLang="en-US"/>
              <a:t>完整性约束条件（续）</a:t>
            </a:r>
          </a:p>
        </p:txBody>
      </p:sp>
      <p:sp>
        <p:nvSpPr>
          <p:cNvPr id="647171" name="Rectangle 3">
            <a:extLst>
              <a:ext uri="{FF2B5EF4-FFF2-40B4-BE49-F238E27FC236}">
                <a16:creationId xmlns:a16="http://schemas.microsoft.com/office/drawing/2014/main" id="{C3AC23CD-5EC5-4D34-865C-85B408CFD0C4}"/>
              </a:ext>
            </a:extLst>
          </p:cNvPr>
          <p:cNvSpPr>
            <a:spLocks noGrp="1" noChangeArrowheads="1"/>
          </p:cNvSpPr>
          <p:nvPr>
            <p:ph type="body" idx="1"/>
          </p:nvPr>
        </p:nvSpPr>
        <p:spPr/>
        <p:txBody>
          <a:bodyPr/>
          <a:lstStyle/>
          <a:p>
            <a:pPr>
              <a:lnSpc>
                <a:spcPct val="90000"/>
              </a:lnSpc>
            </a:pPr>
            <a:r>
              <a:rPr lang="en-US" altLang="zh-CN" sz="3600"/>
              <a:t>1. </a:t>
            </a:r>
            <a:r>
              <a:rPr lang="zh-CN" altLang="en-US" sz="3600"/>
              <a:t>静态列级约束</a:t>
            </a:r>
          </a:p>
          <a:p>
            <a:pPr lvl="1">
              <a:lnSpc>
                <a:spcPct val="150000"/>
              </a:lnSpc>
            </a:pPr>
            <a:r>
              <a:rPr lang="zh-CN" altLang="en-US"/>
              <a:t>静态列级约束是对一个列的取值域的说明，这是最常见最简单同时也最容易实现的一类完整性约束</a:t>
            </a:r>
          </a:p>
        </p:txBody>
      </p:sp>
      <p:sp>
        <p:nvSpPr>
          <p:cNvPr id="4" name="矩形 3">
            <a:extLst>
              <a:ext uri="{FF2B5EF4-FFF2-40B4-BE49-F238E27FC236}">
                <a16:creationId xmlns:a16="http://schemas.microsoft.com/office/drawing/2014/main" id="{49CABEC7-83EA-4307-BD34-E926E6B7E8F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7F70C21-D962-444A-8BD7-00598A2DEEB7}"/>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303D8C9C-D807-4004-91CE-83D11F722DDC}"/>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90227857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753E0A67-F97F-456A-8992-4158F58510AE}"/>
              </a:ext>
            </a:extLst>
          </p:cNvPr>
          <p:cNvSpPr>
            <a:spLocks noGrp="1" noChangeArrowheads="1"/>
          </p:cNvSpPr>
          <p:nvPr>
            <p:ph type="title"/>
          </p:nvPr>
        </p:nvSpPr>
        <p:spPr/>
        <p:txBody>
          <a:bodyPr/>
          <a:lstStyle/>
          <a:p>
            <a:r>
              <a:rPr lang="en-US" altLang="zh-CN"/>
              <a:t>5.1 </a:t>
            </a:r>
            <a:r>
              <a:rPr lang="zh-CN" altLang="en-US"/>
              <a:t>安全性</a:t>
            </a:r>
          </a:p>
        </p:txBody>
      </p:sp>
      <p:sp>
        <p:nvSpPr>
          <p:cNvPr id="559107" name="Rectangle 3">
            <a:extLst>
              <a:ext uri="{FF2B5EF4-FFF2-40B4-BE49-F238E27FC236}">
                <a16:creationId xmlns:a16="http://schemas.microsoft.com/office/drawing/2014/main" id="{2E51A813-2821-4AA2-A3CB-0B1EDE400E20}"/>
              </a:ext>
            </a:extLst>
          </p:cNvPr>
          <p:cNvSpPr>
            <a:spLocks noGrp="1" noChangeArrowheads="1"/>
          </p:cNvSpPr>
          <p:nvPr>
            <p:ph type="body" idx="1"/>
          </p:nvPr>
        </p:nvSpPr>
        <p:spPr/>
        <p:txBody>
          <a:bodyPr/>
          <a:lstStyle/>
          <a:p>
            <a:pPr algn="just">
              <a:lnSpc>
                <a:spcPct val="130000"/>
              </a:lnSpc>
              <a:buFont typeface="Monotype Sorts" pitchFamily="2" charset="2"/>
              <a:buNone/>
            </a:pPr>
            <a:r>
              <a:rPr lang="en-US" altLang="zh-CN"/>
              <a:t>5.1.1 </a:t>
            </a:r>
            <a:r>
              <a:rPr lang="zh-CN" altLang="en-US"/>
              <a:t>安全性控制的一般方法</a:t>
            </a:r>
          </a:p>
          <a:p>
            <a:pPr algn="just">
              <a:lnSpc>
                <a:spcPct val="130000"/>
              </a:lnSpc>
              <a:buFont typeface="Monotype Sorts" pitchFamily="2" charset="2"/>
              <a:buNone/>
            </a:pPr>
            <a:r>
              <a:rPr lang="en-US" altLang="zh-CN"/>
              <a:t>5.1.2  Oracle</a:t>
            </a:r>
            <a:r>
              <a:rPr lang="zh-CN" altLang="en-US"/>
              <a:t>数据库的安全性措施</a:t>
            </a:r>
          </a:p>
          <a:p>
            <a:endParaRPr lang="en-US" altLang="zh-CN"/>
          </a:p>
        </p:txBody>
      </p:sp>
      <p:sp>
        <p:nvSpPr>
          <p:cNvPr id="4" name="矩形 3">
            <a:extLst>
              <a:ext uri="{FF2B5EF4-FFF2-40B4-BE49-F238E27FC236}">
                <a16:creationId xmlns:a16="http://schemas.microsoft.com/office/drawing/2014/main" id="{566B6328-EBE1-44AB-83E3-A6934ED1B7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482091C-2D45-4B84-8CF2-FF07DA654017}"/>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5.1 </a:t>
            </a:r>
            <a:r>
              <a:rPr lang="zh-CN" altLang="en-US" sz="2400" dirty="0">
                <a:solidFill>
                  <a:schemeClr val="bg1"/>
                </a:solidFill>
              </a:rPr>
              <a:t>安全性</a:t>
            </a:r>
          </a:p>
        </p:txBody>
      </p:sp>
      <p:sp>
        <p:nvSpPr>
          <p:cNvPr id="6" name="文本框 22">
            <a:extLst>
              <a:ext uri="{FF2B5EF4-FFF2-40B4-BE49-F238E27FC236}">
                <a16:creationId xmlns:a16="http://schemas.microsoft.com/office/drawing/2014/main" id="{2ECA37CC-AF5C-4BA5-A59F-1127DA310FC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257706445"/>
      </p:ext>
    </p:extLst>
  </p:cSld>
  <p:clrMapOvr>
    <a:masterClrMapping/>
  </p:clrMapOvr>
  <p:transition>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a:extLst>
              <a:ext uri="{FF2B5EF4-FFF2-40B4-BE49-F238E27FC236}">
                <a16:creationId xmlns:a16="http://schemas.microsoft.com/office/drawing/2014/main" id="{09F039B5-2D5C-4B23-BBF7-612507A38275}"/>
              </a:ext>
            </a:extLst>
          </p:cNvPr>
          <p:cNvSpPr>
            <a:spLocks noGrp="1" noChangeArrowheads="1"/>
          </p:cNvSpPr>
          <p:nvPr>
            <p:ph type="title"/>
          </p:nvPr>
        </p:nvSpPr>
        <p:spPr/>
        <p:txBody>
          <a:bodyPr/>
          <a:lstStyle/>
          <a:p>
            <a:r>
              <a:rPr lang="zh-CN" altLang="en-US"/>
              <a:t>完整性约束条件（续）</a:t>
            </a:r>
          </a:p>
        </p:txBody>
      </p:sp>
      <p:sp>
        <p:nvSpPr>
          <p:cNvPr id="648195" name="Rectangle 3">
            <a:extLst>
              <a:ext uri="{FF2B5EF4-FFF2-40B4-BE49-F238E27FC236}">
                <a16:creationId xmlns:a16="http://schemas.microsoft.com/office/drawing/2014/main" id="{BC34AC01-5999-4516-882B-CEAEFAB0AC38}"/>
              </a:ext>
            </a:extLst>
          </p:cNvPr>
          <p:cNvSpPr>
            <a:spLocks noGrp="1" noChangeArrowheads="1"/>
          </p:cNvSpPr>
          <p:nvPr>
            <p:ph type="body" idx="1"/>
          </p:nvPr>
        </p:nvSpPr>
        <p:spPr/>
        <p:txBody>
          <a:bodyPr/>
          <a:lstStyle/>
          <a:p>
            <a:pPr lvl="1">
              <a:spcBef>
                <a:spcPct val="60000"/>
              </a:spcBef>
            </a:pPr>
            <a:r>
              <a:rPr lang="zh-CN" altLang="en-US"/>
              <a:t>五类静态列级约束</a:t>
            </a:r>
          </a:p>
          <a:p>
            <a:pPr lvl="1">
              <a:spcBef>
                <a:spcPct val="60000"/>
              </a:spcBef>
              <a:buFontTx/>
              <a:buNone/>
            </a:pPr>
            <a:r>
              <a:rPr lang="en-US" altLang="zh-CN"/>
              <a:t>1) </a:t>
            </a:r>
            <a:r>
              <a:rPr lang="zh-CN" altLang="en-US"/>
              <a:t>对数据类型的约束，包括数据的类型、长度、单位、精度等</a:t>
            </a:r>
          </a:p>
          <a:p>
            <a:pPr lvl="1">
              <a:spcBef>
                <a:spcPct val="30000"/>
              </a:spcBef>
              <a:buFontTx/>
              <a:buNone/>
            </a:pPr>
            <a:r>
              <a:rPr lang="zh-CN" altLang="en-US"/>
              <a:t>    例：规定学生姓名的数据类型应为字符型，长度为</a:t>
            </a:r>
            <a:r>
              <a:rPr lang="en-US" altLang="zh-CN"/>
              <a:t>8</a:t>
            </a:r>
            <a:r>
              <a:rPr lang="zh-CN" altLang="en-US"/>
              <a:t>。</a:t>
            </a:r>
          </a:p>
          <a:p>
            <a:pPr lvl="1">
              <a:spcBef>
                <a:spcPct val="60000"/>
              </a:spcBef>
              <a:buFontTx/>
              <a:buNone/>
            </a:pPr>
            <a:r>
              <a:rPr lang="en-US" altLang="zh-CN"/>
              <a:t>2) </a:t>
            </a:r>
            <a:r>
              <a:rPr lang="zh-CN" altLang="en-US"/>
              <a:t>对数据格式的约束</a:t>
            </a:r>
          </a:p>
          <a:p>
            <a:pPr lvl="1">
              <a:spcBef>
                <a:spcPct val="30000"/>
              </a:spcBef>
              <a:buFontTx/>
              <a:buNone/>
            </a:pPr>
            <a:r>
              <a:rPr lang="zh-CN" altLang="en-US"/>
              <a:t>	例：规定学号的格式为前两位表示入学年份，后四位为顺序编号。出生日期的格式为</a:t>
            </a:r>
            <a:r>
              <a:rPr lang="en-US" altLang="zh-CN"/>
              <a:t>YY.MM.DD</a:t>
            </a:r>
            <a:r>
              <a:rPr lang="zh-CN" altLang="en-US"/>
              <a:t>。</a:t>
            </a:r>
            <a:endParaRPr lang="zh-CN" altLang="en-US" sz="2400"/>
          </a:p>
        </p:txBody>
      </p:sp>
      <p:sp>
        <p:nvSpPr>
          <p:cNvPr id="4" name="矩形 3">
            <a:extLst>
              <a:ext uri="{FF2B5EF4-FFF2-40B4-BE49-F238E27FC236}">
                <a16:creationId xmlns:a16="http://schemas.microsoft.com/office/drawing/2014/main" id="{79BD23B9-B511-47F3-B46E-43760C4A4BF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48E4725-AFCA-4B46-A69B-7B03619A2C89}"/>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F3192F87-6F4B-4E9B-A21A-46F4BC1AAA93}"/>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100693920"/>
      </p:ext>
    </p:extLst>
  </p:cSld>
  <p:clrMapOvr>
    <a:masterClrMapping/>
  </p:clrMapOvr>
  <p:transition>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4E60F194-D79E-47BE-8903-779227C8E43E}"/>
              </a:ext>
            </a:extLst>
          </p:cNvPr>
          <p:cNvSpPr>
            <a:spLocks noGrp="1" noChangeArrowheads="1"/>
          </p:cNvSpPr>
          <p:nvPr>
            <p:ph type="title"/>
          </p:nvPr>
        </p:nvSpPr>
        <p:spPr/>
        <p:txBody>
          <a:bodyPr/>
          <a:lstStyle/>
          <a:p>
            <a:r>
              <a:rPr lang="zh-CN" altLang="en-US"/>
              <a:t>完整性约束条件（续）</a:t>
            </a:r>
          </a:p>
        </p:txBody>
      </p:sp>
      <p:sp>
        <p:nvSpPr>
          <p:cNvPr id="649219" name="Rectangle 3">
            <a:extLst>
              <a:ext uri="{FF2B5EF4-FFF2-40B4-BE49-F238E27FC236}">
                <a16:creationId xmlns:a16="http://schemas.microsoft.com/office/drawing/2014/main" id="{88ED1F4F-57E3-4791-BFBC-9724D85BB12D}"/>
              </a:ext>
            </a:extLst>
          </p:cNvPr>
          <p:cNvSpPr>
            <a:spLocks noGrp="1" noChangeArrowheads="1"/>
          </p:cNvSpPr>
          <p:nvPr>
            <p:ph type="body" idx="1"/>
          </p:nvPr>
        </p:nvSpPr>
        <p:spPr/>
        <p:txBody>
          <a:bodyPr/>
          <a:lstStyle/>
          <a:p>
            <a:pPr lvl="1">
              <a:lnSpc>
                <a:spcPct val="90000"/>
              </a:lnSpc>
              <a:buFontTx/>
              <a:buNone/>
            </a:pPr>
            <a:r>
              <a:rPr lang="en-US" altLang="zh-CN"/>
              <a:t>3) </a:t>
            </a:r>
            <a:r>
              <a:rPr lang="zh-CN" altLang="en-US"/>
              <a:t>对取值范围或取值集合的约束</a:t>
            </a:r>
          </a:p>
          <a:p>
            <a:pPr lvl="1">
              <a:lnSpc>
                <a:spcPct val="90000"/>
              </a:lnSpc>
              <a:buFontTx/>
              <a:buNone/>
            </a:pPr>
            <a:r>
              <a:rPr lang="zh-CN" altLang="en-US"/>
              <a:t>	例：规定成绩的取值范围为</a:t>
            </a:r>
            <a:r>
              <a:rPr lang="en-US" altLang="zh-CN"/>
              <a:t>0-100</a:t>
            </a:r>
            <a:r>
              <a:rPr lang="zh-CN" altLang="en-US"/>
              <a:t>，年龄的取值范围为</a:t>
            </a:r>
            <a:r>
              <a:rPr lang="en-US" altLang="zh-CN"/>
              <a:t>14-29</a:t>
            </a:r>
            <a:r>
              <a:rPr lang="zh-CN" altLang="en-US"/>
              <a:t>，性别的取值集合为</a:t>
            </a:r>
            <a:r>
              <a:rPr lang="en-US" altLang="zh-CN"/>
              <a:t>[</a:t>
            </a:r>
            <a:r>
              <a:rPr lang="zh-CN" altLang="en-US"/>
              <a:t>男</a:t>
            </a:r>
            <a:r>
              <a:rPr lang="en-US" altLang="zh-CN"/>
              <a:t>,</a:t>
            </a:r>
            <a:r>
              <a:rPr lang="zh-CN" altLang="en-US"/>
              <a:t>女</a:t>
            </a:r>
            <a:r>
              <a:rPr lang="en-US" altLang="zh-CN"/>
              <a:t>]</a:t>
            </a:r>
            <a:r>
              <a:rPr lang="zh-CN" altLang="en-US"/>
              <a:t>。</a:t>
            </a:r>
          </a:p>
          <a:p>
            <a:pPr lvl="1">
              <a:lnSpc>
                <a:spcPct val="90000"/>
              </a:lnSpc>
              <a:spcBef>
                <a:spcPct val="60000"/>
              </a:spcBef>
              <a:buFontTx/>
              <a:buNone/>
            </a:pPr>
            <a:r>
              <a:rPr lang="en-US" altLang="zh-CN"/>
              <a:t>4) </a:t>
            </a:r>
            <a:r>
              <a:rPr lang="zh-CN" altLang="en-US"/>
              <a:t>对空值的约束</a:t>
            </a:r>
          </a:p>
          <a:p>
            <a:pPr lvl="1">
              <a:lnSpc>
                <a:spcPct val="90000"/>
              </a:lnSpc>
              <a:buFontTx/>
              <a:buNone/>
            </a:pPr>
            <a:r>
              <a:rPr lang="zh-CN" altLang="en-US"/>
              <a:t>	空值表示未定义或未知的值，它与零值和空格不同。有的列允许空值，有的则不允许。例如规定成绩可以为空值。</a:t>
            </a:r>
          </a:p>
          <a:p>
            <a:pPr lvl="1">
              <a:lnSpc>
                <a:spcPct val="90000"/>
              </a:lnSpc>
              <a:spcBef>
                <a:spcPct val="60000"/>
              </a:spcBef>
              <a:buFontTx/>
              <a:buNone/>
            </a:pPr>
            <a:r>
              <a:rPr lang="en-US" altLang="zh-CN"/>
              <a:t>5) </a:t>
            </a:r>
            <a:r>
              <a:rPr lang="zh-CN" altLang="en-US"/>
              <a:t>其他约束</a:t>
            </a:r>
          </a:p>
          <a:p>
            <a:pPr lvl="1">
              <a:lnSpc>
                <a:spcPct val="90000"/>
              </a:lnSpc>
              <a:buFontTx/>
              <a:buNone/>
            </a:pPr>
            <a:r>
              <a:rPr lang="zh-CN" altLang="en-US"/>
              <a:t>	例：关于列的排序说明，组合列等。</a:t>
            </a:r>
          </a:p>
        </p:txBody>
      </p:sp>
      <p:sp>
        <p:nvSpPr>
          <p:cNvPr id="4" name="矩形 3">
            <a:extLst>
              <a:ext uri="{FF2B5EF4-FFF2-40B4-BE49-F238E27FC236}">
                <a16:creationId xmlns:a16="http://schemas.microsoft.com/office/drawing/2014/main" id="{D6C814D2-2267-4880-9BFC-00B83FB3B48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04B1BEB-E1E6-4CFC-BD2D-836A0BC708AD}"/>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74C2ED38-26A8-45AA-A7F8-ABD742C891C8}"/>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245216640"/>
      </p:ext>
    </p:extLst>
  </p:cSld>
  <p:clrMapOvr>
    <a:masterClrMapping/>
  </p:clrMapOvr>
  <p:transition>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a:extLst>
              <a:ext uri="{FF2B5EF4-FFF2-40B4-BE49-F238E27FC236}">
                <a16:creationId xmlns:a16="http://schemas.microsoft.com/office/drawing/2014/main" id="{3EEA5CB8-B2B2-4D4E-9297-A60021820108}"/>
              </a:ext>
            </a:extLst>
          </p:cNvPr>
          <p:cNvSpPr>
            <a:spLocks noGrp="1" noChangeArrowheads="1"/>
          </p:cNvSpPr>
          <p:nvPr>
            <p:ph type="title"/>
          </p:nvPr>
        </p:nvSpPr>
        <p:spPr/>
        <p:txBody>
          <a:bodyPr/>
          <a:lstStyle/>
          <a:p>
            <a:r>
              <a:rPr lang="zh-CN" altLang="en-US"/>
              <a:t>完整性约束条件（续）</a:t>
            </a:r>
          </a:p>
        </p:txBody>
      </p:sp>
      <p:sp>
        <p:nvSpPr>
          <p:cNvPr id="650243" name="Rectangle 3">
            <a:extLst>
              <a:ext uri="{FF2B5EF4-FFF2-40B4-BE49-F238E27FC236}">
                <a16:creationId xmlns:a16="http://schemas.microsoft.com/office/drawing/2014/main" id="{51F6E3E6-B458-4D82-8B03-B0881FCF02AB}"/>
              </a:ext>
            </a:extLst>
          </p:cNvPr>
          <p:cNvSpPr>
            <a:spLocks noGrp="1" noChangeArrowheads="1"/>
          </p:cNvSpPr>
          <p:nvPr>
            <p:ph type="body" idx="1"/>
          </p:nvPr>
        </p:nvSpPr>
        <p:spPr/>
        <p:txBody>
          <a:bodyPr/>
          <a:lstStyle/>
          <a:p>
            <a:pPr>
              <a:lnSpc>
                <a:spcPct val="90000"/>
              </a:lnSpc>
            </a:pPr>
            <a:r>
              <a:rPr lang="en-US" altLang="zh-CN" sz="3600"/>
              <a:t>2. </a:t>
            </a:r>
            <a:r>
              <a:rPr lang="zh-CN" altLang="en-US" sz="3600"/>
              <a:t>静态元组约束</a:t>
            </a:r>
            <a:endParaRPr lang="zh-CN" altLang="en-US" sz="2800"/>
          </a:p>
          <a:p>
            <a:pPr lvl="1">
              <a:lnSpc>
                <a:spcPct val="90000"/>
              </a:lnSpc>
            </a:pPr>
            <a:r>
              <a:rPr lang="zh-CN" altLang="en-US"/>
              <a:t>静态元组约束就是规定组成一个元组的各个列之间的约束关系。</a:t>
            </a:r>
          </a:p>
          <a:p>
            <a:pPr lvl="1">
              <a:lnSpc>
                <a:spcPct val="90000"/>
              </a:lnSpc>
              <a:buFontTx/>
              <a:buNone/>
            </a:pPr>
            <a:endParaRPr lang="zh-CN" altLang="en-US" sz="2400"/>
          </a:p>
          <a:p>
            <a:pPr lvl="1">
              <a:lnSpc>
                <a:spcPct val="90000"/>
              </a:lnSpc>
              <a:buFontTx/>
              <a:buNone/>
            </a:pPr>
            <a:r>
              <a:rPr lang="zh-CN" altLang="en-US" sz="2400"/>
              <a:t>例：订货关系中包含发货量、订货量等列，</a:t>
            </a:r>
          </a:p>
          <a:p>
            <a:pPr lvl="1">
              <a:lnSpc>
                <a:spcPct val="90000"/>
              </a:lnSpc>
              <a:buFontTx/>
              <a:buNone/>
            </a:pPr>
            <a:r>
              <a:rPr lang="zh-CN" altLang="en-US" sz="2400"/>
              <a:t>              发货量不得超过订货量</a:t>
            </a:r>
          </a:p>
          <a:p>
            <a:pPr lvl="1">
              <a:lnSpc>
                <a:spcPct val="90000"/>
              </a:lnSpc>
              <a:buFontTx/>
              <a:buNone/>
            </a:pPr>
            <a:r>
              <a:rPr lang="zh-CN" altLang="en-US" sz="2400"/>
              <a:t>        教师关系中包含职称、工资等列，</a:t>
            </a:r>
          </a:p>
          <a:p>
            <a:pPr lvl="1">
              <a:lnSpc>
                <a:spcPct val="90000"/>
              </a:lnSpc>
              <a:buFontTx/>
              <a:buNone/>
            </a:pPr>
            <a:r>
              <a:rPr lang="zh-CN" altLang="en-US" sz="2400"/>
              <a:t>             教授的工资不得低于</a:t>
            </a:r>
            <a:r>
              <a:rPr lang="en-US" altLang="zh-CN" sz="2400"/>
              <a:t>700</a:t>
            </a:r>
            <a:r>
              <a:rPr lang="zh-CN" altLang="en-US" sz="2400"/>
              <a:t>元</a:t>
            </a:r>
          </a:p>
          <a:p>
            <a:pPr lvl="1">
              <a:lnSpc>
                <a:spcPct val="90000"/>
              </a:lnSpc>
              <a:buFontTx/>
              <a:buNone/>
            </a:pPr>
            <a:endParaRPr lang="zh-CN" altLang="en-US" sz="2400"/>
          </a:p>
          <a:p>
            <a:pPr lvl="1">
              <a:lnSpc>
                <a:spcPct val="90000"/>
              </a:lnSpc>
            </a:pPr>
            <a:r>
              <a:rPr lang="zh-CN" altLang="en-US" sz="2400"/>
              <a:t> </a:t>
            </a:r>
            <a:r>
              <a:rPr lang="zh-CN" altLang="en-US"/>
              <a:t>静态元组约束只局限在单个元组上 </a:t>
            </a:r>
          </a:p>
        </p:txBody>
      </p:sp>
      <p:sp>
        <p:nvSpPr>
          <p:cNvPr id="4" name="矩形 3">
            <a:extLst>
              <a:ext uri="{FF2B5EF4-FFF2-40B4-BE49-F238E27FC236}">
                <a16:creationId xmlns:a16="http://schemas.microsoft.com/office/drawing/2014/main" id="{8757E881-AE74-4B82-BC08-4F0298FD309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7704279-BB29-4E9E-BE92-41604FE5440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5C04A680-58C5-47D8-8D06-3DEF0759CD9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836752891"/>
      </p:ext>
    </p:extLst>
  </p:cSld>
  <p:clrMapOvr>
    <a:masterClrMapping/>
  </p:clrMapOvr>
  <p:transition>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a:extLst>
              <a:ext uri="{FF2B5EF4-FFF2-40B4-BE49-F238E27FC236}">
                <a16:creationId xmlns:a16="http://schemas.microsoft.com/office/drawing/2014/main" id="{55E018CA-757D-47B1-A54A-B5735DA0A95B}"/>
              </a:ext>
            </a:extLst>
          </p:cNvPr>
          <p:cNvSpPr>
            <a:spLocks noGrp="1" noChangeArrowheads="1"/>
          </p:cNvSpPr>
          <p:nvPr>
            <p:ph type="title"/>
          </p:nvPr>
        </p:nvSpPr>
        <p:spPr/>
        <p:txBody>
          <a:bodyPr/>
          <a:lstStyle/>
          <a:p>
            <a:r>
              <a:rPr lang="zh-CN" altLang="en-US"/>
              <a:t>完整性约束条件（续）</a:t>
            </a:r>
          </a:p>
        </p:txBody>
      </p:sp>
      <p:sp>
        <p:nvSpPr>
          <p:cNvPr id="651267" name="Rectangle 3">
            <a:extLst>
              <a:ext uri="{FF2B5EF4-FFF2-40B4-BE49-F238E27FC236}">
                <a16:creationId xmlns:a16="http://schemas.microsoft.com/office/drawing/2014/main" id="{78BFDC51-B859-404D-AACC-C9CED43C8D97}"/>
              </a:ext>
            </a:extLst>
          </p:cNvPr>
          <p:cNvSpPr>
            <a:spLocks noGrp="1" noChangeArrowheads="1"/>
          </p:cNvSpPr>
          <p:nvPr>
            <p:ph type="body" idx="1"/>
          </p:nvPr>
        </p:nvSpPr>
        <p:spPr/>
        <p:txBody>
          <a:bodyPr/>
          <a:lstStyle/>
          <a:p>
            <a:r>
              <a:rPr lang="en-US" altLang="zh-CN" sz="3600"/>
              <a:t>3. </a:t>
            </a:r>
            <a:r>
              <a:rPr lang="zh-CN" altLang="en-US" sz="3600"/>
              <a:t>静态关系约束</a:t>
            </a:r>
          </a:p>
          <a:p>
            <a:pPr lvl="1">
              <a:lnSpc>
                <a:spcPct val="110000"/>
              </a:lnSpc>
              <a:spcBef>
                <a:spcPct val="60000"/>
              </a:spcBef>
            </a:pPr>
            <a:r>
              <a:rPr lang="zh-CN" altLang="en-US"/>
              <a:t>在一个关系的各个元组之间或者若干关系之间常常存在各种联系或约束</a:t>
            </a:r>
          </a:p>
          <a:p>
            <a:pPr lvl="1">
              <a:lnSpc>
                <a:spcPct val="110000"/>
              </a:lnSpc>
              <a:spcBef>
                <a:spcPct val="60000"/>
              </a:spcBef>
            </a:pPr>
            <a:r>
              <a:rPr lang="zh-CN" altLang="en-US"/>
              <a:t>常见静态关系约束</a:t>
            </a:r>
          </a:p>
          <a:p>
            <a:pPr lvl="2">
              <a:buFontTx/>
              <a:buNone/>
            </a:pPr>
            <a:r>
              <a:rPr lang="en-US" altLang="zh-CN" sz="2800"/>
              <a:t>1) </a:t>
            </a:r>
            <a:r>
              <a:rPr lang="zh-CN" altLang="en-US" sz="2800"/>
              <a:t>实体完整性约束</a:t>
            </a:r>
          </a:p>
          <a:p>
            <a:pPr lvl="2">
              <a:buFontTx/>
              <a:buNone/>
            </a:pPr>
            <a:r>
              <a:rPr lang="en-US" altLang="zh-CN" sz="2800"/>
              <a:t>2) </a:t>
            </a:r>
            <a:r>
              <a:rPr lang="zh-CN" altLang="en-US" sz="2800"/>
              <a:t>参照完整性约束</a:t>
            </a:r>
          </a:p>
          <a:p>
            <a:pPr lvl="2">
              <a:buFontTx/>
              <a:buNone/>
            </a:pPr>
            <a:r>
              <a:rPr lang="en-US" altLang="zh-CN" sz="2800"/>
              <a:t>3) </a:t>
            </a:r>
            <a:r>
              <a:rPr lang="zh-CN" altLang="en-US" sz="2800"/>
              <a:t>函数依赖约束</a:t>
            </a:r>
          </a:p>
          <a:p>
            <a:pPr lvl="2">
              <a:buFontTx/>
              <a:buNone/>
            </a:pPr>
            <a:r>
              <a:rPr lang="en-US" altLang="zh-CN" sz="2800"/>
              <a:t>4) </a:t>
            </a:r>
            <a:r>
              <a:rPr lang="zh-CN" altLang="en-US" sz="2800"/>
              <a:t>统计约束</a:t>
            </a:r>
          </a:p>
        </p:txBody>
      </p:sp>
      <p:sp>
        <p:nvSpPr>
          <p:cNvPr id="4" name="矩形 3">
            <a:extLst>
              <a:ext uri="{FF2B5EF4-FFF2-40B4-BE49-F238E27FC236}">
                <a16:creationId xmlns:a16="http://schemas.microsoft.com/office/drawing/2014/main" id="{39C96D75-9804-45BE-B039-0A833D627B2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9B1A3D9-CF93-4629-92F3-58E9664CAE1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8F384062-1710-4E1C-863C-82F1844F9D46}"/>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368356569"/>
      </p:ext>
    </p:extLst>
  </p:cSld>
  <p:clrMapOvr>
    <a:masterClrMapping/>
  </p:clrMapOvr>
  <p:transition>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F9D703CC-2C56-4DB0-88F5-8C4D96452DE4}"/>
              </a:ext>
            </a:extLst>
          </p:cNvPr>
          <p:cNvSpPr>
            <a:spLocks noGrp="1" noChangeArrowheads="1"/>
          </p:cNvSpPr>
          <p:nvPr>
            <p:ph type="title"/>
          </p:nvPr>
        </p:nvSpPr>
        <p:spPr/>
        <p:txBody>
          <a:bodyPr/>
          <a:lstStyle/>
          <a:p>
            <a:r>
              <a:rPr lang="zh-CN" altLang="en-US"/>
              <a:t>完整性约束条件（续）</a:t>
            </a:r>
          </a:p>
        </p:txBody>
      </p:sp>
      <p:sp>
        <p:nvSpPr>
          <p:cNvPr id="652291" name="Rectangle 3">
            <a:extLst>
              <a:ext uri="{FF2B5EF4-FFF2-40B4-BE49-F238E27FC236}">
                <a16:creationId xmlns:a16="http://schemas.microsoft.com/office/drawing/2014/main" id="{A8E5B745-1B69-4D41-A107-10188A6DBD04}"/>
              </a:ext>
            </a:extLst>
          </p:cNvPr>
          <p:cNvSpPr>
            <a:spLocks noGrp="1" noChangeArrowheads="1"/>
          </p:cNvSpPr>
          <p:nvPr>
            <p:ph type="body" idx="1"/>
          </p:nvPr>
        </p:nvSpPr>
        <p:spPr/>
        <p:txBody>
          <a:bodyPr/>
          <a:lstStyle/>
          <a:p>
            <a:pPr lvl="1"/>
            <a:r>
              <a:rPr lang="zh-CN" altLang="en-US"/>
              <a:t>函数依赖约束</a:t>
            </a:r>
          </a:p>
          <a:p>
            <a:pPr lvl="2">
              <a:spcBef>
                <a:spcPct val="60000"/>
              </a:spcBef>
            </a:pPr>
            <a:r>
              <a:rPr lang="zh-CN" altLang="en-US" sz="2800"/>
              <a:t>大部分函数依赖约束都是隐含在关系模式结构中的，特别是规范化程度较高的关系模式（例如</a:t>
            </a:r>
            <a:r>
              <a:rPr lang="en-US" altLang="zh-CN" sz="2800"/>
              <a:t>3NF</a:t>
            </a:r>
            <a:r>
              <a:rPr lang="zh-CN" altLang="en-US" sz="2800"/>
              <a:t>或</a:t>
            </a:r>
            <a:r>
              <a:rPr lang="en-US" altLang="zh-CN" sz="2800"/>
              <a:t>BCNF</a:t>
            </a:r>
            <a:r>
              <a:rPr lang="zh-CN" altLang="en-US" sz="2800"/>
              <a:t>），都由模式来保持函数依赖。</a:t>
            </a:r>
          </a:p>
          <a:p>
            <a:pPr lvl="2">
              <a:spcBef>
                <a:spcPct val="60000"/>
              </a:spcBef>
            </a:pPr>
            <a:r>
              <a:rPr lang="zh-CN" altLang="en-US" sz="2800"/>
              <a:t>但是在实际应用中，为了不使信息过于分离，常常不过分地追求规范化。</a:t>
            </a:r>
            <a:endParaRPr lang="zh-CN" altLang="en-US"/>
          </a:p>
        </p:txBody>
      </p:sp>
      <p:sp>
        <p:nvSpPr>
          <p:cNvPr id="4" name="矩形 3">
            <a:extLst>
              <a:ext uri="{FF2B5EF4-FFF2-40B4-BE49-F238E27FC236}">
                <a16:creationId xmlns:a16="http://schemas.microsoft.com/office/drawing/2014/main" id="{CD240FE1-0615-4EF8-924A-7DBDF6ACC9C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CD8EB5D-D49D-4CDC-9EE7-B35E6452B883}"/>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34400073-ACF2-43BF-80DD-FF6F88EE4AEE}"/>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124683340"/>
      </p:ext>
    </p:extLst>
  </p:cSld>
  <p:clrMapOvr>
    <a:masterClrMapping/>
  </p:clrMapOvr>
  <p:transition>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31662482-CA1F-4508-B2BB-33DE2871E9F6}"/>
              </a:ext>
            </a:extLst>
          </p:cNvPr>
          <p:cNvSpPr>
            <a:spLocks noGrp="1" noChangeArrowheads="1"/>
          </p:cNvSpPr>
          <p:nvPr>
            <p:ph type="title"/>
          </p:nvPr>
        </p:nvSpPr>
        <p:spPr/>
        <p:txBody>
          <a:bodyPr/>
          <a:lstStyle/>
          <a:p>
            <a:r>
              <a:rPr lang="zh-CN" altLang="en-US"/>
              <a:t>完整性约束条件（续）</a:t>
            </a:r>
          </a:p>
        </p:txBody>
      </p:sp>
      <p:sp>
        <p:nvSpPr>
          <p:cNvPr id="653315" name="Rectangle 3">
            <a:extLst>
              <a:ext uri="{FF2B5EF4-FFF2-40B4-BE49-F238E27FC236}">
                <a16:creationId xmlns:a16="http://schemas.microsoft.com/office/drawing/2014/main" id="{D8013AB2-3507-402F-9E97-7AD8A3AD344B}"/>
              </a:ext>
            </a:extLst>
          </p:cNvPr>
          <p:cNvSpPr>
            <a:spLocks noGrp="1" noChangeArrowheads="1"/>
          </p:cNvSpPr>
          <p:nvPr>
            <p:ph type="body" idx="1"/>
          </p:nvPr>
        </p:nvSpPr>
        <p:spPr/>
        <p:txBody>
          <a:bodyPr/>
          <a:lstStyle/>
          <a:p>
            <a:pPr lvl="1"/>
            <a:r>
              <a:rPr lang="zh-CN" altLang="en-US"/>
              <a:t>函数依赖约束</a:t>
            </a:r>
            <a:r>
              <a:rPr lang="en-US" altLang="zh-CN"/>
              <a:t>(</a:t>
            </a:r>
            <a:r>
              <a:rPr lang="zh-CN" altLang="en-US"/>
              <a:t>续</a:t>
            </a:r>
            <a:r>
              <a:rPr lang="en-US" altLang="zh-CN"/>
              <a:t>)</a:t>
            </a:r>
          </a:p>
          <a:p>
            <a:pPr lvl="2">
              <a:spcBef>
                <a:spcPct val="60000"/>
              </a:spcBef>
            </a:pPr>
            <a:r>
              <a:rPr lang="zh-CN" altLang="en-US" sz="2800"/>
              <a:t>这样在关系的字段间就可以存在一些函数依赖需要显式地表示出来。</a:t>
            </a:r>
          </a:p>
          <a:p>
            <a:pPr lvl="2">
              <a:spcBef>
                <a:spcPct val="60000"/>
              </a:spcBef>
              <a:buFontTx/>
              <a:buNone/>
            </a:pPr>
            <a:r>
              <a:rPr lang="zh-CN" altLang="en-US" sz="2800"/>
              <a:t>例：在学生－课程－教师关系</a:t>
            </a:r>
            <a:r>
              <a:rPr lang="en-US" altLang="zh-CN" sz="2800"/>
              <a:t>SJT(S,J,T)</a:t>
            </a:r>
            <a:r>
              <a:rPr lang="zh-CN" altLang="en-US" sz="2800"/>
              <a:t>中存在如下的函数依赖</a:t>
            </a:r>
            <a:r>
              <a:rPr lang="en-US" altLang="zh-CN" sz="2800"/>
              <a:t>((S,J</a:t>
            </a:r>
            <a:r>
              <a:rPr lang="zh-CN" altLang="en-US" sz="2800"/>
              <a:t>）→</a:t>
            </a:r>
            <a:r>
              <a:rPr lang="en-US" altLang="zh-CN" sz="2800"/>
              <a:t>T, T→J)</a:t>
            </a:r>
            <a:r>
              <a:rPr lang="zh-CN" altLang="en-US" sz="2800"/>
              <a:t>，将</a:t>
            </a:r>
            <a:r>
              <a:rPr lang="en-US" altLang="zh-CN" sz="2800"/>
              <a:t>(S,J)</a:t>
            </a:r>
            <a:r>
              <a:rPr lang="zh-CN" altLang="en-US" sz="2800"/>
              <a:t>作为主码，还需要显式地表示</a:t>
            </a:r>
            <a:r>
              <a:rPr lang="en-US" altLang="zh-CN" sz="2800"/>
              <a:t>T→J</a:t>
            </a:r>
            <a:r>
              <a:rPr lang="zh-CN" altLang="en-US" sz="2800"/>
              <a:t>这个函数依赖。</a:t>
            </a:r>
            <a:endParaRPr lang="zh-CN" altLang="en-US"/>
          </a:p>
        </p:txBody>
      </p:sp>
      <p:sp>
        <p:nvSpPr>
          <p:cNvPr id="4" name="矩形 3">
            <a:extLst>
              <a:ext uri="{FF2B5EF4-FFF2-40B4-BE49-F238E27FC236}">
                <a16:creationId xmlns:a16="http://schemas.microsoft.com/office/drawing/2014/main" id="{F4E2C014-5490-419B-957E-3E1868F2E2B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B930A74-37F7-4326-BD13-DF9E44694646}"/>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8A9AFB28-9938-430D-9ACB-F63C7441772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3390899714"/>
      </p:ext>
    </p:extLst>
  </p:cSld>
  <p:clrMapOvr>
    <a:masterClrMapping/>
  </p:clrMapOvr>
  <p:transition>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71E54A7F-6A52-4DE0-B60B-51BA979C8956}"/>
              </a:ext>
            </a:extLst>
          </p:cNvPr>
          <p:cNvSpPr>
            <a:spLocks noGrp="1" noChangeArrowheads="1"/>
          </p:cNvSpPr>
          <p:nvPr>
            <p:ph type="title"/>
          </p:nvPr>
        </p:nvSpPr>
        <p:spPr/>
        <p:txBody>
          <a:bodyPr/>
          <a:lstStyle/>
          <a:p>
            <a:r>
              <a:rPr lang="zh-CN" altLang="en-US"/>
              <a:t>完整性约束条件（续）</a:t>
            </a:r>
          </a:p>
        </p:txBody>
      </p:sp>
      <p:sp>
        <p:nvSpPr>
          <p:cNvPr id="654339" name="Rectangle 3">
            <a:extLst>
              <a:ext uri="{FF2B5EF4-FFF2-40B4-BE49-F238E27FC236}">
                <a16:creationId xmlns:a16="http://schemas.microsoft.com/office/drawing/2014/main" id="{70561DED-DF00-481D-8380-18B4CB625852}"/>
              </a:ext>
            </a:extLst>
          </p:cNvPr>
          <p:cNvSpPr>
            <a:spLocks noGrp="1" noChangeArrowheads="1"/>
          </p:cNvSpPr>
          <p:nvPr>
            <p:ph type="body" idx="1"/>
          </p:nvPr>
        </p:nvSpPr>
        <p:spPr/>
        <p:txBody>
          <a:bodyPr/>
          <a:lstStyle/>
          <a:p>
            <a:pPr lvl="1"/>
            <a:r>
              <a:rPr lang="zh-CN" altLang="en-US"/>
              <a:t>统计约束</a:t>
            </a:r>
          </a:p>
          <a:p>
            <a:pPr lvl="2"/>
            <a:r>
              <a:rPr lang="zh-CN" altLang="en-US" sz="2800"/>
              <a:t>定义某个字段值与一个关系多个元组的统计值之间的约束关系</a:t>
            </a:r>
          </a:p>
          <a:p>
            <a:pPr lvl="2">
              <a:buFontTx/>
              <a:buNone/>
            </a:pPr>
            <a:endParaRPr lang="zh-CN" altLang="en-US"/>
          </a:p>
          <a:p>
            <a:pPr lvl="2">
              <a:lnSpc>
                <a:spcPct val="120000"/>
              </a:lnSpc>
              <a:buFontTx/>
              <a:buNone/>
            </a:pPr>
            <a:r>
              <a:rPr lang="zh-CN" altLang="en-US"/>
              <a:t>例：规定部门经理的工资不得高于本部门职工平均工资的</a:t>
            </a:r>
            <a:r>
              <a:rPr lang="en-US" altLang="zh-CN"/>
              <a:t>5</a:t>
            </a:r>
            <a:r>
              <a:rPr lang="zh-CN" altLang="en-US"/>
              <a:t>倍，不得低于本部门职工平均工资的</a:t>
            </a:r>
            <a:r>
              <a:rPr lang="en-US" altLang="zh-CN"/>
              <a:t>2</a:t>
            </a:r>
            <a:r>
              <a:rPr lang="zh-CN" altLang="en-US"/>
              <a:t>倍。本部门职工的平均工资值是一个统计计算值。</a:t>
            </a:r>
          </a:p>
        </p:txBody>
      </p:sp>
      <p:sp>
        <p:nvSpPr>
          <p:cNvPr id="4" name="矩形 3">
            <a:extLst>
              <a:ext uri="{FF2B5EF4-FFF2-40B4-BE49-F238E27FC236}">
                <a16:creationId xmlns:a16="http://schemas.microsoft.com/office/drawing/2014/main" id="{E51E0E29-BB17-4A91-9057-584EF3BC7E0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1E28F46-BFB7-4781-A308-63B78BF66340}"/>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A9BD7646-D3DF-47A1-836D-8F755D309927}"/>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4144661326"/>
      </p:ext>
    </p:extLst>
  </p:cSld>
  <p:clrMapOvr>
    <a:masterClrMapping/>
  </p:clrMapOvr>
  <p:transition>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663D1D68-0037-47EE-BC88-E1D7F2607E20}"/>
              </a:ext>
            </a:extLst>
          </p:cNvPr>
          <p:cNvSpPr>
            <a:spLocks noGrp="1" noChangeArrowheads="1"/>
          </p:cNvSpPr>
          <p:nvPr>
            <p:ph type="title"/>
          </p:nvPr>
        </p:nvSpPr>
        <p:spPr/>
        <p:txBody>
          <a:bodyPr/>
          <a:lstStyle/>
          <a:p>
            <a:r>
              <a:rPr lang="zh-CN" altLang="en-US"/>
              <a:t>完整性约束条件（续）</a:t>
            </a:r>
          </a:p>
        </p:txBody>
      </p:sp>
      <p:sp>
        <p:nvSpPr>
          <p:cNvPr id="655363" name="Rectangle 3">
            <a:extLst>
              <a:ext uri="{FF2B5EF4-FFF2-40B4-BE49-F238E27FC236}">
                <a16:creationId xmlns:a16="http://schemas.microsoft.com/office/drawing/2014/main" id="{FF018134-603E-4357-80C3-E8A15D5800A9}"/>
              </a:ext>
            </a:extLst>
          </p:cNvPr>
          <p:cNvSpPr>
            <a:spLocks noGrp="1" noChangeArrowheads="1"/>
          </p:cNvSpPr>
          <p:nvPr>
            <p:ph type="body" idx="1"/>
          </p:nvPr>
        </p:nvSpPr>
        <p:spPr/>
        <p:txBody>
          <a:bodyPr/>
          <a:lstStyle/>
          <a:p>
            <a:r>
              <a:rPr lang="en-US" altLang="zh-CN" sz="3600"/>
              <a:t>4. </a:t>
            </a:r>
            <a:r>
              <a:rPr lang="zh-CN" altLang="en-US" sz="3600"/>
              <a:t>动态列级约束</a:t>
            </a:r>
            <a:endParaRPr lang="zh-CN" altLang="en-US" sz="2800"/>
          </a:p>
          <a:p>
            <a:pPr lvl="1">
              <a:lnSpc>
                <a:spcPct val="170000"/>
              </a:lnSpc>
            </a:pPr>
            <a:r>
              <a:rPr lang="zh-CN" altLang="en-US"/>
              <a:t>动态列级约束是修改列定义或列值时应满足的约束条件</a:t>
            </a:r>
          </a:p>
          <a:p>
            <a:pPr lvl="1">
              <a:buFontTx/>
              <a:buNone/>
            </a:pPr>
            <a:endParaRPr lang="en-US" altLang="zh-CN"/>
          </a:p>
        </p:txBody>
      </p:sp>
      <p:sp>
        <p:nvSpPr>
          <p:cNvPr id="4" name="矩形 3">
            <a:extLst>
              <a:ext uri="{FF2B5EF4-FFF2-40B4-BE49-F238E27FC236}">
                <a16:creationId xmlns:a16="http://schemas.microsoft.com/office/drawing/2014/main" id="{B951C111-9CDB-447F-A074-63791D43A6D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E475A0F-C479-4E8C-9DDD-B5D3CFE2BA1A}"/>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EDA8079F-8AF0-45CD-9929-4AD7C6C86432}"/>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689764141"/>
      </p:ext>
    </p:extLst>
  </p:cSld>
  <p:clrMapOvr>
    <a:masterClrMapping/>
  </p:clrMapOvr>
  <p:transition>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824D3777-A31C-4E9A-9279-5B3ADFA73ACD}"/>
              </a:ext>
            </a:extLst>
          </p:cNvPr>
          <p:cNvSpPr>
            <a:spLocks noGrp="1" noChangeArrowheads="1"/>
          </p:cNvSpPr>
          <p:nvPr>
            <p:ph type="title"/>
          </p:nvPr>
        </p:nvSpPr>
        <p:spPr/>
        <p:txBody>
          <a:bodyPr/>
          <a:lstStyle/>
          <a:p>
            <a:r>
              <a:rPr lang="zh-CN" altLang="en-US"/>
              <a:t>完整性约束条件（续）</a:t>
            </a:r>
          </a:p>
        </p:txBody>
      </p:sp>
      <p:sp>
        <p:nvSpPr>
          <p:cNvPr id="656387" name="Rectangle 3">
            <a:extLst>
              <a:ext uri="{FF2B5EF4-FFF2-40B4-BE49-F238E27FC236}">
                <a16:creationId xmlns:a16="http://schemas.microsoft.com/office/drawing/2014/main" id="{F107D8D2-E078-4F5A-A9E9-96592BA5820E}"/>
              </a:ext>
            </a:extLst>
          </p:cNvPr>
          <p:cNvSpPr>
            <a:spLocks noGrp="1" noChangeArrowheads="1"/>
          </p:cNvSpPr>
          <p:nvPr>
            <p:ph type="body" idx="1"/>
          </p:nvPr>
        </p:nvSpPr>
        <p:spPr/>
        <p:txBody>
          <a:bodyPr/>
          <a:lstStyle/>
          <a:p>
            <a:pPr lvl="1"/>
            <a:r>
              <a:rPr lang="zh-CN" altLang="en-US"/>
              <a:t>常见动态列级约束</a:t>
            </a:r>
          </a:p>
          <a:p>
            <a:pPr lvl="1">
              <a:buFontTx/>
              <a:buNone/>
            </a:pPr>
            <a:r>
              <a:rPr lang="zh-CN" altLang="en-US"/>
              <a:t>	</a:t>
            </a:r>
            <a:r>
              <a:rPr lang="en-US" altLang="zh-CN"/>
              <a:t>1) </a:t>
            </a:r>
            <a:r>
              <a:rPr lang="zh-CN" altLang="en-US"/>
              <a:t>修改列定义时的约束</a:t>
            </a:r>
          </a:p>
          <a:p>
            <a:pPr lvl="2">
              <a:buFontTx/>
              <a:buNone/>
            </a:pPr>
            <a:r>
              <a:rPr lang="zh-CN" altLang="en-US"/>
              <a:t>	例：规定将原来允许空值的列改为不允许空值时，如果该列目前已存在空值，则拒绝这种修改。</a:t>
            </a:r>
          </a:p>
          <a:p>
            <a:pPr lvl="1">
              <a:buFontTx/>
              <a:buNone/>
            </a:pPr>
            <a:endParaRPr lang="zh-CN" altLang="en-US"/>
          </a:p>
          <a:p>
            <a:pPr lvl="1">
              <a:buFontTx/>
              <a:buNone/>
            </a:pPr>
            <a:r>
              <a:rPr lang="zh-CN" altLang="en-US"/>
              <a:t>   </a:t>
            </a:r>
            <a:r>
              <a:rPr lang="en-US" altLang="zh-CN"/>
              <a:t>2) </a:t>
            </a:r>
            <a:r>
              <a:rPr lang="zh-CN" altLang="en-US"/>
              <a:t>修改列值时的约束</a:t>
            </a:r>
          </a:p>
          <a:p>
            <a:pPr lvl="2"/>
            <a:r>
              <a:rPr lang="zh-CN" altLang="en-US" sz="2800"/>
              <a:t>修改列值有时需要参照其旧值，并且新旧值之间需要满足某种约束条件。</a:t>
            </a:r>
          </a:p>
          <a:p>
            <a:pPr lvl="2">
              <a:buFontTx/>
              <a:buNone/>
            </a:pPr>
            <a:r>
              <a:rPr lang="zh-CN" altLang="en-US"/>
              <a:t>   例：职工工资调整不得低于其原来工资，学生年龄只能增长</a:t>
            </a:r>
            <a:endParaRPr lang="zh-CN" altLang="en-US" sz="2800"/>
          </a:p>
        </p:txBody>
      </p:sp>
      <p:sp>
        <p:nvSpPr>
          <p:cNvPr id="4" name="矩形 3">
            <a:extLst>
              <a:ext uri="{FF2B5EF4-FFF2-40B4-BE49-F238E27FC236}">
                <a16:creationId xmlns:a16="http://schemas.microsoft.com/office/drawing/2014/main" id="{761603E7-5990-49B4-A055-F6F262C2861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CEA64D2-9172-4D8D-B2C8-4EA1824A90C1}"/>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502EAE24-5E86-4E96-A095-CC5AD52F4D7F}"/>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81487437"/>
      </p:ext>
    </p:extLst>
  </p:cSld>
  <p:clrMapOvr>
    <a:masterClrMapping/>
  </p:clrMapOvr>
  <p:transition>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id="{D19DE867-2CBC-4231-9FC5-D1AED9DF6D5C}"/>
              </a:ext>
            </a:extLst>
          </p:cNvPr>
          <p:cNvSpPr>
            <a:spLocks noGrp="1" noChangeArrowheads="1"/>
          </p:cNvSpPr>
          <p:nvPr>
            <p:ph type="title"/>
          </p:nvPr>
        </p:nvSpPr>
        <p:spPr/>
        <p:txBody>
          <a:bodyPr/>
          <a:lstStyle/>
          <a:p>
            <a:r>
              <a:rPr lang="zh-CN" altLang="en-US"/>
              <a:t>完整性约束条件（续）</a:t>
            </a:r>
          </a:p>
        </p:txBody>
      </p:sp>
      <p:sp>
        <p:nvSpPr>
          <p:cNvPr id="657411" name="Rectangle 3">
            <a:extLst>
              <a:ext uri="{FF2B5EF4-FFF2-40B4-BE49-F238E27FC236}">
                <a16:creationId xmlns:a16="http://schemas.microsoft.com/office/drawing/2014/main" id="{6D28C648-AF7E-4E33-A422-C64E7B66D9BB}"/>
              </a:ext>
            </a:extLst>
          </p:cNvPr>
          <p:cNvSpPr>
            <a:spLocks noGrp="1" noChangeArrowheads="1"/>
          </p:cNvSpPr>
          <p:nvPr>
            <p:ph type="body" idx="1"/>
          </p:nvPr>
        </p:nvSpPr>
        <p:spPr/>
        <p:txBody>
          <a:bodyPr/>
          <a:lstStyle/>
          <a:p>
            <a:r>
              <a:rPr lang="en-US" altLang="zh-CN" sz="3600"/>
              <a:t>5. </a:t>
            </a:r>
            <a:r>
              <a:rPr lang="zh-CN" altLang="en-US" sz="3600"/>
              <a:t>动态元组约束</a:t>
            </a:r>
          </a:p>
          <a:p>
            <a:pPr lvl="1">
              <a:lnSpc>
                <a:spcPct val="140000"/>
              </a:lnSpc>
            </a:pPr>
            <a:r>
              <a:rPr lang="zh-CN" altLang="en-US"/>
              <a:t>动态元组约束是指修改某个元组的值时需要参照其旧值，并且新旧值之间需要满足某种约束条件。</a:t>
            </a:r>
          </a:p>
          <a:p>
            <a:pPr lvl="1">
              <a:lnSpc>
                <a:spcPct val="200000"/>
              </a:lnSpc>
              <a:buFontTx/>
              <a:buNone/>
            </a:pPr>
            <a:r>
              <a:rPr lang="zh-CN" altLang="en-US" sz="2400"/>
              <a:t>例</a:t>
            </a:r>
            <a:r>
              <a:rPr lang="en-US" altLang="zh-CN" sz="2400"/>
              <a:t>: </a:t>
            </a:r>
            <a:r>
              <a:rPr lang="zh-CN" altLang="en-US" sz="2400"/>
              <a:t>职工工资调整不得低于其原来工资</a:t>
            </a:r>
            <a:r>
              <a:rPr lang="en-US" altLang="zh-CN" sz="2400"/>
              <a:t>+</a:t>
            </a:r>
            <a:r>
              <a:rPr lang="zh-CN" altLang="en-US" sz="2400"/>
              <a:t>工龄*</a:t>
            </a:r>
            <a:r>
              <a:rPr lang="en-US" altLang="zh-CN" sz="2400"/>
              <a:t>1.5</a:t>
            </a:r>
          </a:p>
        </p:txBody>
      </p:sp>
      <p:sp>
        <p:nvSpPr>
          <p:cNvPr id="4" name="矩形 3">
            <a:extLst>
              <a:ext uri="{FF2B5EF4-FFF2-40B4-BE49-F238E27FC236}">
                <a16:creationId xmlns:a16="http://schemas.microsoft.com/office/drawing/2014/main" id="{5F4127AF-2C26-40DB-B30D-0A2232342BC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B422885-46A5-441A-8AE8-3E147511799F}"/>
              </a:ext>
            </a:extLst>
          </p:cNvPr>
          <p:cNvSpPr txBox="1">
            <a:spLocks noChangeArrowheads="1"/>
          </p:cNvSpPr>
          <p:nvPr/>
        </p:nvSpPr>
        <p:spPr bwMode="auto">
          <a:xfrm>
            <a:off x="334963" y="49213"/>
            <a:ext cx="1564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5.2 </a:t>
            </a:r>
            <a:r>
              <a:rPr lang="zh-CN" altLang="en-US" sz="2400" dirty="0">
                <a:solidFill>
                  <a:schemeClr val="bg1"/>
                </a:solidFill>
              </a:rPr>
              <a:t>完整性</a:t>
            </a:r>
          </a:p>
        </p:txBody>
      </p:sp>
      <p:sp>
        <p:nvSpPr>
          <p:cNvPr id="6" name="文本框 22">
            <a:extLst>
              <a:ext uri="{FF2B5EF4-FFF2-40B4-BE49-F238E27FC236}">
                <a16:creationId xmlns:a16="http://schemas.microsoft.com/office/drawing/2014/main" id="{BDF621E1-57BD-4126-9750-5FB3CA5327DA}"/>
              </a:ext>
            </a:extLst>
          </p:cNvPr>
          <p:cNvSpPr txBox="1">
            <a:spLocks noChangeArrowheads="1"/>
          </p:cNvSpPr>
          <p:nvPr/>
        </p:nvSpPr>
        <p:spPr bwMode="auto">
          <a:xfrm>
            <a:off x="5199490" y="47773"/>
            <a:ext cx="2619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5</a:t>
            </a:r>
            <a:r>
              <a:rPr lang="zh-CN" altLang="en-US" sz="2400" b="1" dirty="0">
                <a:solidFill>
                  <a:schemeClr val="bg1"/>
                </a:solidFill>
                <a:latin typeface="Heiti SC Light" charset="-122"/>
                <a:ea typeface="Heiti SC Light" charset="-122"/>
                <a:cs typeface="Heiti SC Light" charset="-122"/>
              </a:rPr>
              <a:t>章 数据库安全</a:t>
            </a:r>
          </a:p>
        </p:txBody>
      </p:sp>
    </p:spTree>
    <p:extLst>
      <p:ext uri="{BB962C8B-B14F-4D97-AF65-F5344CB8AC3E}">
        <p14:creationId xmlns:p14="http://schemas.microsoft.com/office/powerpoint/2010/main" val="2073532642"/>
      </p:ext>
    </p:extLst>
  </p:cSld>
  <p:clrMapOvr>
    <a:masterClrMapping/>
  </p:clrMapOvr>
  <p:transition>
    <p:wipe/>
  </p:transition>
</p:sld>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20991</TotalTime>
  <Words>17764</Words>
  <Application>Microsoft Office PowerPoint</Application>
  <PresentationFormat>全屏显示(4:3)</PresentationFormat>
  <Paragraphs>3040</Paragraphs>
  <Slides>340</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340</vt:i4>
      </vt:variant>
    </vt:vector>
  </HeadingPairs>
  <TitlesOfParts>
    <vt:vector size="354" baseType="lpstr">
      <vt:lpstr>Heiti SC Light</vt:lpstr>
      <vt:lpstr>新細明體</vt:lpstr>
      <vt:lpstr>黑体</vt:lpstr>
      <vt:lpstr>华文细黑</vt:lpstr>
      <vt:lpstr>宋体</vt:lpstr>
      <vt:lpstr>微软雅黑</vt:lpstr>
      <vt:lpstr>Arial</vt:lpstr>
      <vt:lpstr>Calibri</vt:lpstr>
      <vt:lpstr>Calibri Light</vt:lpstr>
      <vt:lpstr>Monotype Sorts</vt:lpstr>
      <vt:lpstr>Symbol</vt:lpstr>
      <vt:lpstr>Times New Roman</vt:lpstr>
      <vt:lpstr>Wingdings</vt:lpstr>
      <vt:lpstr>3_Office 主题</vt:lpstr>
      <vt:lpstr>PowerPoint 演示文稿</vt:lpstr>
      <vt:lpstr>关系数据库设计理论</vt:lpstr>
      <vt:lpstr>小结(续)</vt:lpstr>
      <vt:lpstr>数据库安全</vt:lpstr>
      <vt:lpstr>数据库安全</vt:lpstr>
      <vt:lpstr>5.1 安全性</vt:lpstr>
      <vt:lpstr>安全性（续）</vt:lpstr>
      <vt:lpstr>安全性（续）</vt:lpstr>
      <vt:lpstr>5.1 安全性</vt:lpstr>
      <vt:lpstr>5.1 安全性</vt:lpstr>
      <vt:lpstr>5.1.1 安全性控制的一般方法</vt:lpstr>
      <vt:lpstr>数据库安全性控制概述（续）</vt:lpstr>
      <vt:lpstr>数据库安全性控制概述（续）</vt:lpstr>
      <vt:lpstr>数据库安全性控制概述（续）</vt:lpstr>
      <vt:lpstr>1. 用户标识与鉴定</vt:lpstr>
      <vt:lpstr>用户标识与鉴定（续）</vt:lpstr>
      <vt:lpstr>用户标识与鉴定（续）</vt:lpstr>
      <vt:lpstr>2.  存取控制</vt:lpstr>
      <vt:lpstr>存取控制（续）</vt:lpstr>
      <vt:lpstr>存取控制（续）</vt:lpstr>
      <vt:lpstr>存取控制（续）</vt:lpstr>
      <vt:lpstr>存取控制（续）</vt:lpstr>
      <vt:lpstr>存取控制（续）</vt:lpstr>
      <vt:lpstr>自主存取控制方法（续）</vt:lpstr>
      <vt:lpstr>存取控制（续）</vt:lpstr>
      <vt:lpstr>存取控制（续）</vt:lpstr>
      <vt:lpstr>存取控制（续）</vt:lpstr>
      <vt:lpstr>存取控制（续）</vt:lpstr>
      <vt:lpstr>存取控制（续）</vt:lpstr>
      <vt:lpstr>3. 定义视图</vt:lpstr>
      <vt:lpstr>定义视图（续）</vt:lpstr>
      <vt:lpstr>定义视图（续）</vt:lpstr>
      <vt:lpstr>定义视图（续）</vt:lpstr>
      <vt:lpstr>4. 审计</vt:lpstr>
      <vt:lpstr>审计（续）</vt:lpstr>
      <vt:lpstr>审计（续）</vt:lpstr>
      <vt:lpstr>审计（续）</vt:lpstr>
      <vt:lpstr>5. 数据加密</vt:lpstr>
      <vt:lpstr>数据加密（续）</vt:lpstr>
      <vt:lpstr>数据加密（续）</vt:lpstr>
      <vt:lpstr>数据加密（续）</vt:lpstr>
      <vt:lpstr>5.1 安全性</vt:lpstr>
      <vt:lpstr>5.1.2  Oracle数据库的安全性措施</vt:lpstr>
      <vt:lpstr>一、ORACLE的用户标识和鉴定</vt:lpstr>
      <vt:lpstr>二、ORACLE的授权与检查机制</vt:lpstr>
      <vt:lpstr>ORACLE的授权与检查机制（续）</vt:lpstr>
      <vt:lpstr>1.系统权限</vt:lpstr>
      <vt:lpstr>系统权限（续）</vt:lpstr>
      <vt:lpstr>系统权限（续）</vt:lpstr>
      <vt:lpstr>系统权限（续）</vt:lpstr>
      <vt:lpstr>系统权限（续）</vt:lpstr>
      <vt:lpstr>系统权限（续）</vt:lpstr>
      <vt:lpstr>2.数据库对象的权限</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ORACLE的授权与检查机制（续）</vt:lpstr>
      <vt:lpstr>三、ORACLE的审计技术</vt:lpstr>
      <vt:lpstr>三、ORACLE的审计技术</vt:lpstr>
      <vt:lpstr>ORACLE的审计技术(续)</vt:lpstr>
      <vt:lpstr>ORACLE的审计技术（续）</vt:lpstr>
      <vt:lpstr>ORACLE的审计技术（续）</vt:lpstr>
      <vt:lpstr>ORACLE的审计技术（续）</vt:lpstr>
      <vt:lpstr>四、用户定义的安全性措施</vt:lpstr>
      <vt:lpstr>用户定义的安全性措施（续）</vt:lpstr>
      <vt:lpstr>用户定义的安全性措施（续）</vt:lpstr>
      <vt:lpstr>用户定义的安全性措施（续）</vt:lpstr>
      <vt:lpstr>数据库安全</vt:lpstr>
      <vt:lpstr>5.2 完整性</vt:lpstr>
      <vt:lpstr>完整性（续）</vt:lpstr>
      <vt:lpstr>完整性（续）</vt:lpstr>
      <vt:lpstr>完整性（续）</vt:lpstr>
      <vt:lpstr>完整性（续）</vt:lpstr>
      <vt:lpstr>5.2 完整性</vt:lpstr>
      <vt:lpstr>5.2 完整性</vt:lpstr>
      <vt:lpstr>5.2.1  完整性约束条件</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完整性约束条件（续）</vt:lpstr>
      <vt:lpstr>5.2 完整性</vt:lpstr>
      <vt:lpstr>5.2.2  完整性控制</vt:lpstr>
      <vt:lpstr>一、DBMS的完整性控制机制</vt:lpstr>
      <vt:lpstr>DBMS的完整性控制机制（续）</vt:lpstr>
      <vt:lpstr>DBMS的完整性控制机制（续）</vt:lpstr>
      <vt:lpstr>DBMS的完整性控制机制（续）</vt:lpstr>
      <vt:lpstr>DBMS的完整性控制机制（续）</vt:lpstr>
      <vt:lpstr>DBMS的完整性控制机制（续）</vt:lpstr>
      <vt:lpstr>DBMS的完整性控制机制（续）</vt:lpstr>
      <vt:lpstr>DBMS的完整性控制机制（续）</vt:lpstr>
      <vt:lpstr>二、关系系统三类完整性的实现</vt:lpstr>
      <vt:lpstr>三、参照完整性的实现</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参照完整性的实现（续）</vt:lpstr>
      <vt:lpstr>5.2 完整性</vt:lpstr>
      <vt:lpstr>5.2.3  Oracle的完整性</vt:lpstr>
      <vt:lpstr>一、ORACLE中的实体完整性</vt:lpstr>
      <vt:lpstr>ORACLE中的实体完整性（续）</vt:lpstr>
      <vt:lpstr>ORACLE中的实体完整性（续）</vt:lpstr>
      <vt:lpstr>ORACLE中的实体完整性（续）</vt:lpstr>
      <vt:lpstr>二、ORACLE中的参照完整性</vt:lpstr>
      <vt:lpstr>ORACLE中的参照完整性（续）</vt:lpstr>
      <vt:lpstr>ORACLE中的参照完整性（续）</vt:lpstr>
      <vt:lpstr>ORACLE中的参照完整性（续）</vt:lpstr>
      <vt:lpstr>ORACLE中的参照完整性（续）</vt:lpstr>
      <vt:lpstr>三、ORACLE中的用户定义的完整性</vt:lpstr>
      <vt:lpstr>ORACLE中的用户定义的完整性（续）</vt:lpstr>
      <vt:lpstr>ORACLE中的用户定义的完整性（续）</vt:lpstr>
      <vt:lpstr>ORACLE中的用户定义的完整性（续）</vt:lpstr>
      <vt:lpstr>ORACLE中的用户定义的完整性（续）</vt:lpstr>
      <vt:lpstr>ORACLE中的用户定义的完整性（续）</vt:lpstr>
      <vt:lpstr>ORACLE中的用户定义的完整性（续）</vt:lpstr>
      <vt:lpstr>ORACLE中的用户定义的完整性（续）</vt:lpstr>
      <vt:lpstr>第5章 数据库安全</vt:lpstr>
      <vt:lpstr>5.3 并发控制</vt:lpstr>
      <vt:lpstr>并发控制（续）</vt:lpstr>
      <vt:lpstr>并发控制（续）</vt:lpstr>
      <vt:lpstr>并发控制（续）</vt:lpstr>
      <vt:lpstr>5.3 并发控制</vt:lpstr>
      <vt:lpstr>5.3 并发控制</vt:lpstr>
      <vt:lpstr>5.3.1 并发控制概述</vt:lpstr>
      <vt:lpstr>一、事务</vt:lpstr>
      <vt:lpstr>事务（续）</vt:lpstr>
      <vt:lpstr>事务（续）</vt:lpstr>
      <vt:lpstr>事务（续）</vt:lpstr>
      <vt:lpstr>事务（续）</vt:lpstr>
      <vt:lpstr>事务（续）</vt:lpstr>
      <vt:lpstr>1. 原子性</vt:lpstr>
      <vt:lpstr>2. 一致性</vt:lpstr>
      <vt:lpstr>一致性（续）</vt:lpstr>
      <vt:lpstr>3. 隔离性</vt:lpstr>
      <vt:lpstr>4. 持续性</vt:lpstr>
      <vt:lpstr>事务的特性(续)</vt:lpstr>
      <vt:lpstr>二、 并发操作与数据的不一致性</vt:lpstr>
      <vt:lpstr>并发控制概述（续）</vt:lpstr>
      <vt:lpstr>并发控制概述（续）</vt:lpstr>
      <vt:lpstr>1. 丢失修改</vt:lpstr>
      <vt:lpstr>图  三种数据不一致性 </vt:lpstr>
      <vt:lpstr>2. 不可重复读</vt:lpstr>
      <vt:lpstr>图  三种数据不一致性(续) </vt:lpstr>
      <vt:lpstr>不可重复读（续）</vt:lpstr>
      <vt:lpstr>不可重复读（续）</vt:lpstr>
      <vt:lpstr>不可重复读（续）</vt:lpstr>
      <vt:lpstr>3. 读“脏”数据</vt:lpstr>
      <vt:lpstr>图  三种数据不一致性(续)</vt:lpstr>
      <vt:lpstr>5.3 并发控制</vt:lpstr>
      <vt:lpstr>5.3.2 并发操作的调度</vt:lpstr>
      <vt:lpstr>并发操作的调度（续）</vt:lpstr>
      <vt:lpstr>并发操作的调度（续）</vt:lpstr>
      <vt:lpstr>并发操作的调度（续）</vt:lpstr>
      <vt:lpstr>(a) 串行调度策略，正确的调度</vt:lpstr>
      <vt:lpstr>(b) 串行调度策略，正确的调度 </vt:lpstr>
      <vt:lpstr>(c) 不可串行化的调度</vt:lpstr>
      <vt:lpstr>(c) 不可串行化的调度(续)</vt:lpstr>
      <vt:lpstr>(d) 可串行化的调度</vt:lpstr>
      <vt:lpstr>(d) 可串行化的调度（续）</vt:lpstr>
      <vt:lpstr>并发操作的调度（续）</vt:lpstr>
      <vt:lpstr>并发操作的调度（续）</vt:lpstr>
      <vt:lpstr>5.3 并发控制</vt:lpstr>
      <vt:lpstr>5.3.3 封锁</vt:lpstr>
      <vt:lpstr>5.5.3 封锁</vt:lpstr>
      <vt:lpstr>5.5.3 封锁</vt:lpstr>
      <vt:lpstr>5.3.3.1 封锁类型</vt:lpstr>
      <vt:lpstr>封锁类型（续）</vt:lpstr>
      <vt:lpstr>封锁类型（续）</vt:lpstr>
      <vt:lpstr>封锁类型（续）</vt:lpstr>
      <vt:lpstr>5.5.3 封锁</vt:lpstr>
      <vt:lpstr>5.3.3.2 封锁粒度</vt:lpstr>
      <vt:lpstr>封锁粒度（续）</vt:lpstr>
      <vt:lpstr>封锁粒度（续）</vt:lpstr>
      <vt:lpstr>封锁粒度（续）</vt:lpstr>
      <vt:lpstr>5.5.3 封锁</vt:lpstr>
      <vt:lpstr>5.3.3.3  封锁协议</vt:lpstr>
      <vt:lpstr>封锁协议（续）</vt:lpstr>
      <vt:lpstr>一、保证数据一致性的封锁协议——三级封锁协议</vt:lpstr>
      <vt:lpstr>1级封锁协议</vt:lpstr>
      <vt:lpstr>图 用封锁机制解决三种数据不一致性示例</vt:lpstr>
      <vt:lpstr>图 用封锁机制解决三种数据不一致性示例</vt:lpstr>
      <vt:lpstr>图 用封锁机制解决三种数据不一致性示例</vt:lpstr>
      <vt:lpstr>2级封锁协议</vt:lpstr>
      <vt:lpstr>图 用封锁机制解决三种数据不一致性示例</vt:lpstr>
      <vt:lpstr>图 用封锁机制解决三种数据不一致性示例</vt:lpstr>
      <vt:lpstr>3级封锁协议</vt:lpstr>
      <vt:lpstr>图 用封锁机制解决三种数据不一致性示例</vt:lpstr>
      <vt:lpstr>三级封锁协议</vt:lpstr>
      <vt:lpstr>三级封锁协议(续)</vt:lpstr>
      <vt:lpstr>二、两段锁协议</vt:lpstr>
      <vt:lpstr>两段锁协议（续）</vt:lpstr>
      <vt:lpstr>两段锁协议（续）</vt:lpstr>
      <vt:lpstr>两段锁协议（续）</vt:lpstr>
      <vt:lpstr>5.3 并发控制</vt:lpstr>
      <vt:lpstr>5.3.4 死锁和活锁</vt:lpstr>
      <vt:lpstr>一、 活锁</vt:lpstr>
      <vt:lpstr>活锁(续)</vt:lpstr>
      <vt:lpstr>二、  死锁</vt:lpstr>
      <vt:lpstr>死锁（续）</vt:lpstr>
      <vt:lpstr>1. 死锁的预防</vt:lpstr>
      <vt:lpstr>死锁的预防（续）</vt:lpstr>
      <vt:lpstr>（1）一次封锁法</vt:lpstr>
      <vt:lpstr>一次封锁法（续）</vt:lpstr>
      <vt:lpstr>（2）顺序封锁法</vt:lpstr>
      <vt:lpstr>顺序封锁法（续）</vt:lpstr>
      <vt:lpstr>死锁的预防（续）</vt:lpstr>
      <vt:lpstr>2. 死锁的诊断与解除</vt:lpstr>
      <vt:lpstr>死锁的诊断与解除（续）</vt:lpstr>
      <vt:lpstr>死锁的诊断与解除（续）</vt:lpstr>
      <vt:lpstr>死锁的诊断与解除（续）</vt:lpstr>
      <vt:lpstr>第5章 数据库安全</vt:lpstr>
      <vt:lpstr>5.4 恢复</vt:lpstr>
      <vt:lpstr>恢复（续）</vt:lpstr>
      <vt:lpstr>5.4 恢复</vt:lpstr>
      <vt:lpstr>5.4 恢复</vt:lpstr>
      <vt:lpstr>5.4.1 恢复的原理</vt:lpstr>
      <vt:lpstr>一、事务故障</vt:lpstr>
      <vt:lpstr>事务故障（续）</vt:lpstr>
      <vt:lpstr>二、系统故障</vt:lpstr>
      <vt:lpstr>系统故障（续）</vt:lpstr>
      <vt:lpstr>系统故障（续）</vt:lpstr>
      <vt:lpstr>三、介质故障</vt:lpstr>
      <vt:lpstr>介质故障(续)</vt:lpstr>
      <vt:lpstr>介质故障（续）</vt:lpstr>
      <vt:lpstr>故障的种类小结</vt:lpstr>
      <vt:lpstr>故障的种类小结（续）</vt:lpstr>
      <vt:lpstr>5.4 恢复</vt:lpstr>
      <vt:lpstr>5.4.2 恢复的实现技术</vt:lpstr>
      <vt:lpstr>5.4.2 恢复的实现技术</vt:lpstr>
      <vt:lpstr>5.4.2 恢复的实现技术</vt:lpstr>
      <vt:lpstr>5.4.2.1  数据转储</vt:lpstr>
      <vt:lpstr>一、什么是转储</vt:lpstr>
      <vt:lpstr>二、转储的用途</vt:lpstr>
      <vt:lpstr>转储的用途（续）</vt:lpstr>
      <vt:lpstr>三、转储方法</vt:lpstr>
      <vt:lpstr>1．静态转储与动态转储</vt:lpstr>
      <vt:lpstr>静态转储与动态转储（续）</vt:lpstr>
      <vt:lpstr>静态转储与动态转储（续）</vt:lpstr>
      <vt:lpstr>利用静态转储副本进行恢复</vt:lpstr>
      <vt:lpstr>静态转储与动态转储（续）</vt:lpstr>
      <vt:lpstr>静态转储与动态转储（续）</vt:lpstr>
      <vt:lpstr>利用动态转储副本进行恢复</vt:lpstr>
      <vt:lpstr>2．海量转储与增量转储</vt:lpstr>
      <vt:lpstr>3．转储方法小结</vt:lpstr>
      <vt:lpstr>转储方法小结（续）</vt:lpstr>
      <vt:lpstr>5.4.2  恢复的实现技术</vt:lpstr>
      <vt:lpstr>5.4.2.2  登记日志文件</vt:lpstr>
      <vt:lpstr>一、日志文件的内容</vt:lpstr>
      <vt:lpstr>日志文件的内容（续）</vt:lpstr>
      <vt:lpstr>日志文件的内容（续）</vt:lpstr>
      <vt:lpstr>日志文件的内容（续）</vt:lpstr>
      <vt:lpstr>二、日志文件的用途</vt:lpstr>
      <vt:lpstr>日志文件的用途（续）</vt:lpstr>
      <vt:lpstr>日志文件的用途（续）</vt:lpstr>
      <vt:lpstr>日志文件的用途（续）</vt:lpstr>
      <vt:lpstr>三、登记日志文件的原则</vt:lpstr>
      <vt:lpstr>登记日志文件的原则（续）</vt:lpstr>
      <vt:lpstr>5.4.2 恢复的实现技术</vt:lpstr>
      <vt:lpstr>5.4.2.3  恢复策略</vt:lpstr>
      <vt:lpstr>1.  事务故障的恢复</vt:lpstr>
      <vt:lpstr>事务故障的恢复（续）</vt:lpstr>
      <vt:lpstr>事务故障的恢复（续）</vt:lpstr>
      <vt:lpstr>2.  系统故障的恢复</vt:lpstr>
      <vt:lpstr>系统故障的恢复（续）</vt:lpstr>
      <vt:lpstr>系统故障的恢复（续）</vt:lpstr>
      <vt:lpstr>3.  介质故障的恢复</vt:lpstr>
      <vt:lpstr>介质故障的恢复（续）</vt:lpstr>
      <vt:lpstr>利用静态转储副本将数据库恢复到一致性状态</vt:lpstr>
      <vt:lpstr>利用动态转储副本将数据库恢复到一致性状态</vt:lpstr>
      <vt:lpstr>介质故障的恢复（续）</vt:lpstr>
      <vt:lpstr>介质故障的恢复（续）</vt:lpstr>
      <vt:lpstr>5.4 恢复</vt:lpstr>
      <vt:lpstr>5.4.3  Oracle的恢复技术</vt:lpstr>
      <vt:lpstr>  Oracle的恢复技术（续）</vt:lpstr>
      <vt:lpstr>Oracle的恢复技术（续）</vt:lpstr>
      <vt:lpstr>Oracle的恢复技术（续）</vt:lpstr>
      <vt:lpstr>Oracle的恢复技术（续）</vt:lpstr>
      <vt:lpstr>Oracle的恢复技术（续）</vt:lpstr>
      <vt:lpstr>Oracle的恢复技术（续）</vt:lpstr>
      <vt:lpstr>Oracle的恢复技术（续）</vt:lpstr>
      <vt:lpstr>Oracle的恢复技术（续）</vt:lpstr>
      <vt:lpstr>Oracle的恢复技术（续）</vt:lpstr>
      <vt:lpstr>Oracle的恢复技术（续）</vt:lpstr>
      <vt:lpstr>Oracle的恢复技术（续）</vt:lpstr>
      <vt:lpstr>小结</vt:lpstr>
      <vt:lpstr>小结（续）</vt:lpstr>
      <vt:lpstr>小结（续）</vt:lpstr>
      <vt:lpstr>第5章 数据库保护</vt:lpstr>
      <vt:lpstr>5.5 数据库复制和数据库镜像</vt:lpstr>
      <vt:lpstr>5.5 数据库复制和数据库镜像</vt:lpstr>
      <vt:lpstr>5.5.1 数据库复制</vt:lpstr>
      <vt:lpstr>数据库复制（续）</vt:lpstr>
      <vt:lpstr>图：数据复制</vt:lpstr>
      <vt:lpstr>数据库复制（续）</vt:lpstr>
      <vt:lpstr>1、对等复制</vt:lpstr>
      <vt:lpstr>对等复制（续）</vt:lpstr>
      <vt:lpstr>2、主/从复制</vt:lpstr>
      <vt:lpstr>主/从数据库（续）</vt:lpstr>
      <vt:lpstr>3、级联复制</vt:lpstr>
      <vt:lpstr>级联复制（续）</vt:lpstr>
      <vt:lpstr>数据库复制（续）</vt:lpstr>
      <vt:lpstr>5.5 数据库复制和数据库镜像</vt:lpstr>
      <vt:lpstr>5.5.2 数据库镜像</vt:lpstr>
      <vt:lpstr>数据库镜像（续）</vt:lpstr>
      <vt:lpstr>数据库镜像（续）</vt:lpstr>
      <vt:lpstr>数据库镜像（续）</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jingfeizw</cp:lastModifiedBy>
  <cp:revision>2460</cp:revision>
  <dcterms:created xsi:type="dcterms:W3CDTF">2017-03-02T07:41:33Z</dcterms:created>
  <dcterms:modified xsi:type="dcterms:W3CDTF">2018-05-18T09:31:13Z</dcterms:modified>
</cp:coreProperties>
</file>