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333" r:id="rId2"/>
    <p:sldId id="354" r:id="rId3"/>
    <p:sldId id="504" r:id="rId4"/>
    <p:sldId id="415" r:id="rId5"/>
    <p:sldId id="473" r:id="rId6"/>
    <p:sldId id="474" r:id="rId7"/>
    <p:sldId id="475" r:id="rId8"/>
    <p:sldId id="476" r:id="rId9"/>
    <p:sldId id="477" r:id="rId10"/>
    <p:sldId id="480" r:id="rId11"/>
    <p:sldId id="479" r:id="rId12"/>
    <p:sldId id="505" r:id="rId13"/>
  </p:sldIdLst>
  <p:sldSz cx="9144000" cy="6858000" type="screen4x3"/>
  <p:notesSz cx="6858000" cy="9144000"/>
  <p:defaultTextStyle>
    <a:defPPr>
      <a:defRPr lang="zh-HK"/>
    </a:defPPr>
    <a:lvl1pPr algn="l" rtl="0" eaLnBrk="0" fontAlgn="base" hangingPunct="0">
      <a:spcBef>
        <a:spcPct val="0"/>
      </a:spcBef>
      <a:spcAft>
        <a:spcPct val="0"/>
      </a:spcAft>
      <a:defRPr kern="1200">
        <a:solidFill>
          <a:schemeClr val="tx1"/>
        </a:solidFill>
        <a:latin typeface="Calibri" charset="0"/>
        <a:ea typeface="新細明體" charset="0"/>
        <a:cs typeface="+mn-cs"/>
      </a:defRPr>
    </a:lvl1pPr>
    <a:lvl2pPr marL="457200" algn="l" rtl="0" eaLnBrk="0" fontAlgn="base" hangingPunct="0">
      <a:spcBef>
        <a:spcPct val="0"/>
      </a:spcBef>
      <a:spcAft>
        <a:spcPct val="0"/>
      </a:spcAft>
      <a:defRPr kern="1200">
        <a:solidFill>
          <a:schemeClr val="tx1"/>
        </a:solidFill>
        <a:latin typeface="Calibri" charset="0"/>
        <a:ea typeface="新細明體" charset="0"/>
        <a:cs typeface="+mn-cs"/>
      </a:defRPr>
    </a:lvl2pPr>
    <a:lvl3pPr marL="914400" algn="l" rtl="0" eaLnBrk="0" fontAlgn="base" hangingPunct="0">
      <a:spcBef>
        <a:spcPct val="0"/>
      </a:spcBef>
      <a:spcAft>
        <a:spcPct val="0"/>
      </a:spcAft>
      <a:defRPr kern="1200">
        <a:solidFill>
          <a:schemeClr val="tx1"/>
        </a:solidFill>
        <a:latin typeface="Calibri" charset="0"/>
        <a:ea typeface="新細明體" charset="0"/>
        <a:cs typeface="+mn-cs"/>
      </a:defRPr>
    </a:lvl3pPr>
    <a:lvl4pPr marL="1371600" algn="l" rtl="0" eaLnBrk="0" fontAlgn="base" hangingPunct="0">
      <a:spcBef>
        <a:spcPct val="0"/>
      </a:spcBef>
      <a:spcAft>
        <a:spcPct val="0"/>
      </a:spcAft>
      <a:defRPr kern="1200">
        <a:solidFill>
          <a:schemeClr val="tx1"/>
        </a:solidFill>
        <a:latin typeface="Calibri" charset="0"/>
        <a:ea typeface="新細明體" charset="0"/>
        <a:cs typeface="+mn-cs"/>
      </a:defRPr>
    </a:lvl4pPr>
    <a:lvl5pPr marL="1828800" algn="l" rtl="0" eaLnBrk="0" fontAlgn="base" hangingPunct="0">
      <a:spcBef>
        <a:spcPct val="0"/>
      </a:spcBef>
      <a:spcAft>
        <a:spcPct val="0"/>
      </a:spcAft>
      <a:defRPr kern="1200">
        <a:solidFill>
          <a:schemeClr val="tx1"/>
        </a:solidFill>
        <a:latin typeface="Calibri" charset="0"/>
        <a:ea typeface="新細明體" charset="0"/>
        <a:cs typeface="+mn-cs"/>
      </a:defRPr>
    </a:lvl5pPr>
    <a:lvl6pPr marL="2286000" algn="l" defTabSz="914400" rtl="0" eaLnBrk="1" latinLnBrk="0" hangingPunct="1">
      <a:defRPr kern="1200">
        <a:solidFill>
          <a:schemeClr val="tx1"/>
        </a:solidFill>
        <a:latin typeface="Calibri" charset="0"/>
        <a:ea typeface="新細明體" charset="0"/>
        <a:cs typeface="+mn-cs"/>
      </a:defRPr>
    </a:lvl6pPr>
    <a:lvl7pPr marL="2743200" algn="l" defTabSz="914400" rtl="0" eaLnBrk="1" latinLnBrk="0" hangingPunct="1">
      <a:defRPr kern="1200">
        <a:solidFill>
          <a:schemeClr val="tx1"/>
        </a:solidFill>
        <a:latin typeface="Calibri" charset="0"/>
        <a:ea typeface="新細明體" charset="0"/>
        <a:cs typeface="+mn-cs"/>
      </a:defRPr>
    </a:lvl7pPr>
    <a:lvl8pPr marL="3200400" algn="l" defTabSz="914400" rtl="0" eaLnBrk="1" latinLnBrk="0" hangingPunct="1">
      <a:defRPr kern="1200">
        <a:solidFill>
          <a:schemeClr val="tx1"/>
        </a:solidFill>
        <a:latin typeface="Calibri" charset="0"/>
        <a:ea typeface="新細明體" charset="0"/>
        <a:cs typeface="+mn-cs"/>
      </a:defRPr>
    </a:lvl8pPr>
    <a:lvl9pPr marL="3657600" algn="l" defTabSz="914400" rtl="0" eaLnBrk="1" latinLnBrk="0" hangingPunct="1">
      <a:defRPr kern="1200">
        <a:solidFill>
          <a:schemeClr val="tx1"/>
        </a:solidFill>
        <a:latin typeface="Calibri" charset="0"/>
        <a:ea typeface="新細明體" charset="0"/>
        <a:cs typeface="+mn-cs"/>
      </a:defRPr>
    </a:lvl9pPr>
  </p:defaultTextStyle>
  <p:extLst>
    <p:ext uri="{EFAFB233-063F-42B5-8137-9DF3F51BA10A}">
      <p15:sldGuideLst xmlns:p15="http://schemas.microsoft.com/office/powerpoint/2012/main">
        <p15:guide id="1" orient="horz" pos="255">
          <p15:clr>
            <a:srgbClr val="A4A3A4"/>
          </p15:clr>
        </p15:guide>
        <p15:guide id="2" orient="horz" pos="1139">
          <p15:clr>
            <a:srgbClr val="A4A3A4"/>
          </p15:clr>
        </p15:guide>
        <p15:guide id="3" orient="horz" pos="2319">
          <p15:clr>
            <a:srgbClr val="A4A3A4"/>
          </p15:clr>
        </p15:guide>
        <p15:guide id="4" orient="horz" pos="3226">
          <p15:clr>
            <a:srgbClr val="A4A3A4"/>
          </p15:clr>
        </p15:guide>
        <p15:guide id="5" pos="5125">
          <p15:clr>
            <a:srgbClr val="A4A3A4"/>
          </p15:clr>
        </p15:guide>
        <p15:guide id="6" pos="15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A377B"/>
    <a:srgbClr val="0174AB"/>
    <a:srgbClr val="92D14F"/>
    <a:srgbClr val="666666"/>
    <a:srgbClr val="BFC0C0"/>
    <a:srgbClr val="9F9D9A"/>
    <a:srgbClr val="000000"/>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00" autoAdjust="0"/>
    <p:restoredTop sz="50000" autoAdjust="0"/>
  </p:normalViewPr>
  <p:slideViewPr>
    <p:cSldViewPr snapToGrid="0">
      <p:cViewPr varScale="1">
        <p:scale>
          <a:sx n="114" d="100"/>
          <a:sy n="114" d="100"/>
        </p:scale>
        <p:origin x="1116"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53D4EFD-AC40-6F4D-B752-F06868A4643A}" type="datetimeFigureOut">
              <a:rPr lang="zh-CN" altLang="en-US"/>
              <a:pPr>
                <a:defRPr/>
              </a:pPr>
              <a:t>2019/8/31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0"/>
              </a:defRPr>
            </a:lvl1pPr>
          </a:lstStyle>
          <a:p>
            <a:pPr>
              <a:defRPr/>
            </a:pPr>
            <a:fld id="{7A8DF5B2-5B6A-B244-B117-A5E7243AB5E0}" type="slidenum">
              <a:rPr lang="zh-CN" altLang="en-US"/>
              <a:pPr>
                <a:defRPr/>
              </a:pPr>
              <a:t>‹#›</a:t>
            </a:fld>
            <a:endParaRPr lang="zh-CN" altLang="en-US"/>
          </a:p>
        </p:txBody>
      </p:sp>
    </p:spTree>
    <p:extLst>
      <p:ext uri="{BB962C8B-B14F-4D97-AF65-F5344CB8AC3E}">
        <p14:creationId xmlns:p14="http://schemas.microsoft.com/office/powerpoint/2010/main" val="185796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solidFill>
                <a:srgbClr val="000000"/>
              </a:solidFill>
            </a:endParaRPr>
          </a:p>
        </p:txBody>
      </p:sp>
    </p:spTree>
    <p:extLst>
      <p:ext uri="{BB962C8B-B14F-4D97-AF65-F5344CB8AC3E}">
        <p14:creationId xmlns:p14="http://schemas.microsoft.com/office/powerpoint/2010/main" val="20169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9F47164-6020-B643-A2CC-0B85D04A232D}" type="datetimeFigureOut">
              <a:rPr lang="zh-HK" altLang="en-US"/>
              <a:pPr>
                <a:defRPr/>
              </a:pPr>
              <a:t>31/8/2019</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AE0352E1-8709-5C48-9FF4-A639EA872C17}" type="slidenum">
              <a:rPr lang="zh-HK" altLang="en-US"/>
              <a:pPr>
                <a:defRPr/>
              </a:pPr>
              <a:t>‹#›</a:t>
            </a:fld>
            <a:endParaRPr lang="zh-HK" altLang="en-US"/>
          </a:p>
        </p:txBody>
      </p:sp>
    </p:spTree>
    <p:extLst>
      <p:ext uri="{BB962C8B-B14F-4D97-AF65-F5344CB8AC3E}">
        <p14:creationId xmlns:p14="http://schemas.microsoft.com/office/powerpoint/2010/main" val="65344803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38A915-7EE4-254F-8832-6059171ABAC7}" type="datetimeFigureOut">
              <a:rPr lang="zh-HK" altLang="en-US"/>
              <a:pPr>
                <a:defRPr/>
              </a:pPr>
              <a:t>31/8/2019</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1BE32D6-D448-AF47-8FAF-77D9BF6B617E}" type="slidenum">
              <a:rPr lang="zh-HK" altLang="en-US"/>
              <a:pPr>
                <a:defRPr/>
              </a:pPr>
              <a:t>‹#›</a:t>
            </a:fld>
            <a:endParaRPr lang="zh-HK" altLang="en-US"/>
          </a:p>
        </p:txBody>
      </p:sp>
    </p:spTree>
    <p:extLst>
      <p:ext uri="{BB962C8B-B14F-4D97-AF65-F5344CB8AC3E}">
        <p14:creationId xmlns:p14="http://schemas.microsoft.com/office/powerpoint/2010/main" val="17819997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74FEBA8-033B-3240-A077-7FEA555778D5}" type="datetimeFigureOut">
              <a:rPr lang="zh-HK" altLang="en-US"/>
              <a:pPr>
                <a:defRPr/>
              </a:pPr>
              <a:t>31/8/2019</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DE75B35-31B1-3E4A-ADC3-4F48C3E8C9C7}" type="slidenum">
              <a:rPr lang="zh-HK" altLang="en-US"/>
              <a:pPr>
                <a:defRPr/>
              </a:pPr>
              <a:t>‹#›</a:t>
            </a:fld>
            <a:endParaRPr lang="zh-HK" altLang="en-US"/>
          </a:p>
        </p:txBody>
      </p:sp>
    </p:spTree>
    <p:extLst>
      <p:ext uri="{BB962C8B-B14F-4D97-AF65-F5344CB8AC3E}">
        <p14:creationId xmlns:p14="http://schemas.microsoft.com/office/powerpoint/2010/main" val="150517567"/>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1-outlin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t>标题文本</a:t>
            </a:r>
          </a:p>
        </p:txBody>
      </p:sp>
      <p:sp>
        <p:nvSpPr>
          <p:cNvPr id="9" name="Shape 9"/>
          <p:cNvSpPr>
            <a:spLocks noGrp="1"/>
          </p:cNvSpPr>
          <p:nvPr>
            <p:ph type="body" idx="1"/>
          </p:nvPr>
        </p:nvSpPr>
        <p:spPr>
          <a:prstGeom prst="rect">
            <a:avLst/>
          </a:prstGeom>
        </p:spPr>
        <p:txBody>
          <a:bodyPr/>
          <a:lstStyle>
            <a:lvl2pPr marL="750094" indent="-321469">
              <a:buFont typeface="Arial"/>
              <a:buChar char="–"/>
              <a:defRPr sz="2025"/>
            </a:lvl2pPr>
            <a:lvl3pPr marL="1000125" indent="-321469">
              <a:buFont typeface="Arial"/>
              <a:defRPr sz="1800"/>
            </a:lvl3pPr>
            <a:lvl4pPr marL="1250156" indent="-321469">
              <a:buFont typeface="Arial"/>
              <a:buChar char="–"/>
              <a:defRPr sz="1463"/>
            </a:lvl4pPr>
            <a:lvl5pPr marL="1500188" indent="-321469">
              <a:buFont typeface="Arial"/>
              <a:buChar char="»"/>
              <a:defRPr sz="1463"/>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1225174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21DA9F3-5543-A149-AC52-2385152AEF99}" type="datetimeFigureOut">
              <a:rPr lang="zh-HK" altLang="en-US"/>
              <a:pPr>
                <a:defRPr/>
              </a:pPr>
              <a:t>31/8/2019</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8EB0F1A6-564A-0A4E-8F66-E8CE9D3D1BE0}" type="slidenum">
              <a:rPr lang="zh-HK" altLang="en-US"/>
              <a:pPr>
                <a:defRPr/>
              </a:pPr>
              <a:t>‹#›</a:t>
            </a:fld>
            <a:endParaRPr lang="zh-HK" altLang="en-US"/>
          </a:p>
        </p:txBody>
      </p:sp>
    </p:spTree>
    <p:extLst>
      <p:ext uri="{BB962C8B-B14F-4D97-AF65-F5344CB8AC3E}">
        <p14:creationId xmlns:p14="http://schemas.microsoft.com/office/powerpoint/2010/main" val="190851880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FB753C6-789C-AE45-9006-AA9A84917480}" type="datetimeFigureOut">
              <a:rPr lang="zh-HK" altLang="en-US"/>
              <a:pPr>
                <a:defRPr/>
              </a:pPr>
              <a:t>31/8/2019</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16F5B548-5835-0D44-A60F-95BDB430B7E2}" type="slidenum">
              <a:rPr lang="zh-HK" altLang="en-US"/>
              <a:pPr>
                <a:defRPr/>
              </a:pPr>
              <a:t>‹#›</a:t>
            </a:fld>
            <a:endParaRPr lang="zh-HK" altLang="en-US"/>
          </a:p>
        </p:txBody>
      </p:sp>
    </p:spTree>
    <p:extLst>
      <p:ext uri="{BB962C8B-B14F-4D97-AF65-F5344CB8AC3E}">
        <p14:creationId xmlns:p14="http://schemas.microsoft.com/office/powerpoint/2010/main" val="102345775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A5EBBAB-F6DC-FE43-BC45-6BA5B539FB8D}" type="datetimeFigureOut">
              <a:rPr lang="zh-HK" altLang="en-US"/>
              <a:pPr>
                <a:defRPr/>
              </a:pPr>
              <a:t>31/8/2019</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B081E4C-06FF-6143-94F5-2983B6C24AC0}" type="slidenum">
              <a:rPr lang="zh-HK" altLang="en-US"/>
              <a:pPr>
                <a:defRPr/>
              </a:pPr>
              <a:t>‹#›</a:t>
            </a:fld>
            <a:endParaRPr lang="zh-HK" altLang="en-US"/>
          </a:p>
        </p:txBody>
      </p:sp>
    </p:spTree>
    <p:extLst>
      <p:ext uri="{BB962C8B-B14F-4D97-AF65-F5344CB8AC3E}">
        <p14:creationId xmlns:p14="http://schemas.microsoft.com/office/powerpoint/2010/main" val="36468624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3438867-9164-FD4A-8BD9-491E771079B4}" type="datetimeFigureOut">
              <a:rPr lang="zh-HK" altLang="en-US"/>
              <a:pPr>
                <a:defRPr/>
              </a:pPr>
              <a:t>31/8/2019</a:t>
            </a:fld>
            <a:endParaRPr lang="zh-HK" altLang="en-US"/>
          </a:p>
        </p:txBody>
      </p:sp>
      <p:sp>
        <p:nvSpPr>
          <p:cNvPr id="8" name="Footer Placeholder 4"/>
          <p:cNvSpPr>
            <a:spLocks noGrp="1"/>
          </p:cNvSpPr>
          <p:nvPr>
            <p:ph type="ftr" sz="quarter" idx="11"/>
          </p:nvPr>
        </p:nvSpPr>
        <p:spPr/>
        <p:txBody>
          <a:bodyPr/>
          <a:lstStyle>
            <a:lvl1pPr>
              <a:defRPr/>
            </a:lvl1pPr>
          </a:lstStyle>
          <a:p>
            <a:pPr>
              <a:defRPr/>
            </a:pPr>
            <a:endParaRPr lang="zh-HK" altLang="en-US"/>
          </a:p>
        </p:txBody>
      </p:sp>
      <p:sp>
        <p:nvSpPr>
          <p:cNvPr id="9" name="Slide Number Placeholder 5"/>
          <p:cNvSpPr>
            <a:spLocks noGrp="1"/>
          </p:cNvSpPr>
          <p:nvPr>
            <p:ph type="sldNum" sz="quarter" idx="12"/>
          </p:nvPr>
        </p:nvSpPr>
        <p:spPr/>
        <p:txBody>
          <a:bodyPr/>
          <a:lstStyle>
            <a:lvl1pPr>
              <a:defRPr/>
            </a:lvl1pPr>
          </a:lstStyle>
          <a:p>
            <a:pPr>
              <a:defRPr/>
            </a:pPr>
            <a:fld id="{68DE2FBC-009D-2646-A9E2-F409F1D3F36D}" type="slidenum">
              <a:rPr lang="zh-HK" altLang="en-US"/>
              <a:pPr>
                <a:defRPr/>
              </a:pPr>
              <a:t>‹#›</a:t>
            </a:fld>
            <a:endParaRPr lang="zh-HK" altLang="en-US"/>
          </a:p>
        </p:txBody>
      </p:sp>
    </p:spTree>
    <p:extLst>
      <p:ext uri="{BB962C8B-B14F-4D97-AF65-F5344CB8AC3E}">
        <p14:creationId xmlns:p14="http://schemas.microsoft.com/office/powerpoint/2010/main" val="130938330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A91A592-E4B0-274C-ABFD-8FCD0BF71844}" type="datetimeFigureOut">
              <a:rPr lang="zh-HK" altLang="en-US"/>
              <a:pPr>
                <a:defRPr/>
              </a:pPr>
              <a:t>31/8/2019</a:t>
            </a:fld>
            <a:endParaRPr lang="zh-HK" altLang="en-US"/>
          </a:p>
        </p:txBody>
      </p:sp>
      <p:sp>
        <p:nvSpPr>
          <p:cNvPr id="4" name="Footer Placeholder 4"/>
          <p:cNvSpPr>
            <a:spLocks noGrp="1"/>
          </p:cNvSpPr>
          <p:nvPr>
            <p:ph type="ftr" sz="quarter" idx="11"/>
          </p:nvPr>
        </p:nvSpPr>
        <p:spPr/>
        <p:txBody>
          <a:bodyPr/>
          <a:lstStyle>
            <a:lvl1pPr>
              <a:defRPr/>
            </a:lvl1pPr>
          </a:lstStyle>
          <a:p>
            <a:pPr>
              <a:defRPr/>
            </a:pPr>
            <a:endParaRPr lang="zh-HK" altLang="en-US"/>
          </a:p>
        </p:txBody>
      </p:sp>
      <p:sp>
        <p:nvSpPr>
          <p:cNvPr id="5" name="Slide Number Placeholder 5"/>
          <p:cNvSpPr>
            <a:spLocks noGrp="1"/>
          </p:cNvSpPr>
          <p:nvPr>
            <p:ph type="sldNum" sz="quarter" idx="12"/>
          </p:nvPr>
        </p:nvSpPr>
        <p:spPr/>
        <p:txBody>
          <a:bodyPr/>
          <a:lstStyle>
            <a:lvl1pPr>
              <a:defRPr/>
            </a:lvl1pPr>
          </a:lstStyle>
          <a:p>
            <a:pPr>
              <a:defRPr/>
            </a:pPr>
            <a:fld id="{22073506-265B-7F44-BFA4-99624EB82680}" type="slidenum">
              <a:rPr lang="zh-HK" altLang="en-US"/>
              <a:pPr>
                <a:defRPr/>
              </a:pPr>
              <a:t>‹#›</a:t>
            </a:fld>
            <a:endParaRPr lang="zh-HK" altLang="en-US"/>
          </a:p>
        </p:txBody>
      </p:sp>
    </p:spTree>
    <p:extLst>
      <p:ext uri="{BB962C8B-B14F-4D97-AF65-F5344CB8AC3E}">
        <p14:creationId xmlns:p14="http://schemas.microsoft.com/office/powerpoint/2010/main" val="112903333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D9E53E-42D5-D649-84A1-D51A1129B12F}" type="datetimeFigureOut">
              <a:rPr lang="zh-HK" altLang="en-US"/>
              <a:pPr>
                <a:defRPr/>
              </a:pPr>
              <a:t>31/8/2019</a:t>
            </a:fld>
            <a:endParaRPr lang="zh-HK" altLang="en-US"/>
          </a:p>
        </p:txBody>
      </p:sp>
      <p:sp>
        <p:nvSpPr>
          <p:cNvPr id="3" name="Footer Placeholder 4"/>
          <p:cNvSpPr>
            <a:spLocks noGrp="1"/>
          </p:cNvSpPr>
          <p:nvPr>
            <p:ph type="ftr" sz="quarter" idx="11"/>
          </p:nvPr>
        </p:nvSpPr>
        <p:spPr/>
        <p:txBody>
          <a:bodyPr/>
          <a:lstStyle>
            <a:lvl1pPr>
              <a:defRPr/>
            </a:lvl1pPr>
          </a:lstStyle>
          <a:p>
            <a:pPr>
              <a:defRPr/>
            </a:pPr>
            <a:endParaRPr lang="zh-HK" altLang="en-US"/>
          </a:p>
        </p:txBody>
      </p:sp>
      <p:sp>
        <p:nvSpPr>
          <p:cNvPr id="4" name="Slide Number Placeholder 5"/>
          <p:cNvSpPr>
            <a:spLocks noGrp="1"/>
          </p:cNvSpPr>
          <p:nvPr>
            <p:ph type="sldNum" sz="quarter" idx="12"/>
          </p:nvPr>
        </p:nvSpPr>
        <p:spPr/>
        <p:txBody>
          <a:bodyPr/>
          <a:lstStyle>
            <a:lvl1pPr>
              <a:defRPr/>
            </a:lvl1pPr>
          </a:lstStyle>
          <a:p>
            <a:pPr>
              <a:defRPr/>
            </a:pPr>
            <a:fld id="{15A7B478-884B-F64C-8192-24BF7AB6CE36}" type="slidenum">
              <a:rPr lang="zh-HK" altLang="en-US"/>
              <a:pPr>
                <a:defRPr/>
              </a:pPr>
              <a:t>‹#›</a:t>
            </a:fld>
            <a:endParaRPr lang="zh-HK" altLang="en-US"/>
          </a:p>
        </p:txBody>
      </p:sp>
    </p:spTree>
    <p:extLst>
      <p:ext uri="{BB962C8B-B14F-4D97-AF65-F5344CB8AC3E}">
        <p14:creationId xmlns:p14="http://schemas.microsoft.com/office/powerpoint/2010/main" val="132913213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1847D6-C135-A047-B615-739921DE273D}" type="datetimeFigureOut">
              <a:rPr lang="zh-HK" altLang="en-US"/>
              <a:pPr>
                <a:defRPr/>
              </a:pPr>
              <a:t>31/8/2019</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BBCDE411-EEE0-1043-86F1-E79EBB667828}" type="slidenum">
              <a:rPr lang="zh-HK" altLang="en-US"/>
              <a:pPr>
                <a:defRPr/>
              </a:pPr>
              <a:t>‹#›</a:t>
            </a:fld>
            <a:endParaRPr lang="zh-HK" altLang="en-US"/>
          </a:p>
        </p:txBody>
      </p:sp>
    </p:spTree>
    <p:extLst>
      <p:ext uri="{BB962C8B-B14F-4D97-AF65-F5344CB8AC3E}">
        <p14:creationId xmlns:p14="http://schemas.microsoft.com/office/powerpoint/2010/main" val="1280321648"/>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C9996BD-AC0E-F647-AC67-A29962958EAE}" type="datetimeFigureOut">
              <a:rPr lang="zh-HK" altLang="en-US"/>
              <a:pPr>
                <a:defRPr/>
              </a:pPr>
              <a:t>31/8/2019</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9F36F45-21DC-EA47-B1D4-28F2E00E894D}" type="slidenum">
              <a:rPr lang="zh-HK" altLang="en-US"/>
              <a:pPr>
                <a:defRPr/>
              </a:pPr>
              <a:t>‹#›</a:t>
            </a:fld>
            <a:endParaRPr lang="zh-HK" altLang="en-US"/>
          </a:p>
        </p:txBody>
      </p:sp>
    </p:spTree>
    <p:extLst>
      <p:ext uri="{BB962C8B-B14F-4D97-AF65-F5344CB8AC3E}">
        <p14:creationId xmlns:p14="http://schemas.microsoft.com/office/powerpoint/2010/main" val="501772890"/>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C103BE7-205A-2C4B-9302-63C5EEB7830A}" type="datetimeFigureOut">
              <a:rPr lang="zh-HK" altLang="en-US"/>
              <a:pPr>
                <a:defRPr/>
              </a:pPr>
              <a:t>31/8/2019</a:t>
            </a:fld>
            <a:endParaRPr lang="zh-HK"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HK"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D679556-4588-6C49-8B77-2E06E5A66F72}" type="slidenum">
              <a:rPr lang="zh-HK" altLang="en-US"/>
              <a:pPr>
                <a:defRPr/>
              </a:pPr>
              <a:t>‹#›</a:t>
            </a:fld>
            <a:endParaRPr lang="zh-HK"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ransition>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0" y="1896819"/>
            <a:ext cx="9144000" cy="1944687"/>
          </a:xfrm>
          <a:prstGeom prst="rect">
            <a:avLst/>
          </a:prstGeom>
          <a:solidFill>
            <a:srgbClr val="002060"/>
          </a:solidFill>
          <a:ln w="12700">
            <a:solidFill>
              <a:srgbClr val="41719C"/>
            </a:solidFill>
            <a:miter lim="800000"/>
            <a:headEnd/>
            <a:tailEnd/>
          </a:ln>
          <a:effectLst>
            <a:outerShdw blurRad="50800" dist="38100" dir="2700000" algn="tl" rotWithShape="0">
              <a:srgbClr val="000000">
                <a:alpha val="39999"/>
              </a:srgbClr>
            </a:outerShdw>
          </a:effectLst>
        </p:spPr>
        <p:txBody>
          <a:bodyPr anchor="ctr"/>
          <a:lstStyle/>
          <a:p>
            <a:pPr algn="ctr">
              <a:defRPr/>
            </a:pPr>
            <a:endParaRPr lang="zh-CN" altLang="en-US">
              <a:solidFill>
                <a:schemeClr val="lt1"/>
              </a:solidFill>
              <a:effectLst>
                <a:outerShdw blurRad="50800" dist="38100" dir="2700000" algn="tl" rotWithShape="0">
                  <a:prstClr val="black">
                    <a:alpha val="40000"/>
                  </a:prstClr>
                </a:outerShdw>
              </a:effectLst>
              <a:latin typeface="+mn-lt"/>
              <a:ea typeface="+mn-ea"/>
            </a:endParaRPr>
          </a:p>
        </p:txBody>
      </p:sp>
      <p:cxnSp>
        <p:nvCxnSpPr>
          <p:cNvPr id="4" name="直接连接符 3"/>
          <p:cNvCxnSpPr/>
          <p:nvPr/>
        </p:nvCxnSpPr>
        <p:spPr>
          <a:xfrm>
            <a:off x="1436688"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09875"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3861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926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45" name="文本框 1"/>
          <p:cNvSpPr txBox="1">
            <a:spLocks noChangeArrowheads="1"/>
          </p:cNvSpPr>
          <p:nvPr/>
        </p:nvSpPr>
        <p:spPr bwMode="auto">
          <a:xfrm>
            <a:off x="2071380" y="2484441"/>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eaLnBrk="1" hangingPunct="1">
              <a:lnSpc>
                <a:spcPct val="100000"/>
              </a:lnSpc>
              <a:spcBef>
                <a:spcPct val="0"/>
              </a:spcBef>
              <a:buFontTx/>
              <a:buNone/>
            </a:pPr>
            <a:r>
              <a:rPr lang="zh-CN" altLang="en-US" sz="4400" b="1">
                <a:solidFill>
                  <a:schemeClr val="bg1"/>
                </a:solidFill>
                <a:latin typeface="微软雅黑" charset="0"/>
                <a:ea typeface="微软雅黑" charset="0"/>
                <a:cs typeface="Arial" charset="0"/>
                <a:sym typeface="Arial" charset="0"/>
              </a:rPr>
              <a:t>数据库系统原理</a:t>
            </a:r>
            <a:endParaRPr lang="zh-CN" altLang="en-US" sz="4400" b="1" dirty="0">
              <a:solidFill>
                <a:schemeClr val="bg1"/>
              </a:solidFill>
              <a:latin typeface="微软雅黑" charset="0"/>
              <a:ea typeface="微软雅黑" charset="0"/>
              <a:cs typeface="Arial" charset="0"/>
              <a:sym typeface="Arial" charset="0"/>
            </a:endParaRPr>
          </a:p>
        </p:txBody>
      </p:sp>
      <p:sp>
        <p:nvSpPr>
          <p:cNvPr id="14347" name="文本框 2"/>
          <p:cNvSpPr txBox="1">
            <a:spLocks noChangeArrowheads="1"/>
          </p:cNvSpPr>
          <p:nvPr/>
        </p:nvSpPr>
        <p:spPr bwMode="auto">
          <a:xfrm>
            <a:off x="2834994" y="4090574"/>
            <a:ext cx="3474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endParaRPr lang="en-US" altLang="zh-CN" sz="24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北京航空航天大学 继续教育学院</a:t>
            </a:r>
          </a:p>
          <a:p>
            <a:pPr algn="ctr">
              <a:lnSpc>
                <a:spcPct val="100000"/>
              </a:lnSpc>
              <a:spcBef>
                <a:spcPct val="0"/>
              </a:spcBef>
              <a:buFontTx/>
              <a:buNone/>
            </a:pPr>
            <a:endParaRPr lang="zh-CN" altLang="en-US" sz="18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李竞飞</a:t>
            </a:r>
          </a:p>
          <a:p>
            <a:pPr algn="ctr">
              <a:lnSpc>
                <a:spcPct val="100000"/>
              </a:lnSpc>
              <a:spcBef>
                <a:spcPct val="0"/>
              </a:spcBef>
              <a:buFontTx/>
              <a:buNone/>
            </a:pPr>
            <a:r>
              <a:rPr lang="en-US" altLang="zh-CN" sz="1800" b="1" dirty="0" err="1">
                <a:latin typeface="华文细黑" charset="-122"/>
                <a:ea typeface="华文细黑" charset="-122"/>
              </a:rPr>
              <a:t>jingfl@foxmail.com</a:t>
            </a:r>
            <a:endParaRPr lang="zh-CN" altLang="en-US" sz="1800" b="1" dirty="0">
              <a:latin typeface="华文细黑" charset="-122"/>
              <a:ea typeface="华文细黑" charset="-122"/>
            </a:endParaRPr>
          </a:p>
          <a:p>
            <a:pPr algn="ctr">
              <a:lnSpc>
                <a:spcPct val="100000"/>
              </a:lnSpc>
              <a:spcBef>
                <a:spcPct val="0"/>
              </a:spcBef>
              <a:buFontTx/>
              <a:buNone/>
            </a:pPr>
            <a:endParaRPr lang="zh-CN" altLang="en-US" sz="1800" b="1" dirty="0">
              <a:latin typeface="华文细黑" charset="-122"/>
              <a:ea typeface="华文细黑" charset="-122"/>
            </a:endParaRPr>
          </a:p>
        </p:txBody>
      </p:sp>
      <p:pic>
        <p:nvPicPr>
          <p:cNvPr id="2" name="图片 1"/>
          <p:cNvPicPr>
            <a:picLocks noChangeAspect="1"/>
          </p:cNvPicPr>
          <p:nvPr/>
        </p:nvPicPr>
        <p:blipFill>
          <a:blip r:embed="rId3"/>
          <a:stretch>
            <a:fillRect/>
          </a:stretch>
        </p:blipFill>
        <p:spPr>
          <a:xfrm>
            <a:off x="48128" y="48128"/>
            <a:ext cx="1431758" cy="1431758"/>
          </a:xfrm>
          <a:prstGeom prst="rect">
            <a:avLst/>
          </a:prstGeom>
        </p:spPr>
      </p:pic>
      <p:sp>
        <p:nvSpPr>
          <p:cNvPr id="13" name="文本框 12"/>
          <p:cNvSpPr txBox="1">
            <a:spLocks noChangeArrowheads="1"/>
          </p:cNvSpPr>
          <p:nvPr/>
        </p:nvSpPr>
        <p:spPr bwMode="auto">
          <a:xfrm>
            <a:off x="1662551" y="569397"/>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r>
              <a:rPr lang="zh-CN" altLang="en-US" sz="1800" b="1" dirty="0">
                <a:latin typeface="华文细黑" charset="-122"/>
                <a:ea typeface="华文细黑" charset="-122"/>
              </a:rPr>
              <a:t>数据库系统原理</a:t>
            </a:r>
          </a:p>
        </p:txBody>
      </p:sp>
      <p:cxnSp>
        <p:nvCxnSpPr>
          <p:cNvPr id="14" name="直接连接符 14"/>
          <p:cNvCxnSpPr/>
          <p:nvPr/>
        </p:nvCxnSpPr>
        <p:spPr>
          <a:xfrm>
            <a:off x="1628775" y="981075"/>
            <a:ext cx="5680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学好数据库技术的意义</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15" name="文本框 14"/>
          <p:cNvSpPr txBox="1"/>
          <p:nvPr/>
        </p:nvSpPr>
        <p:spPr>
          <a:xfrm>
            <a:off x="240184" y="2149674"/>
            <a:ext cx="7026890" cy="3046988"/>
          </a:xfrm>
          <a:prstGeom prst="rect">
            <a:avLst/>
          </a:prstGeom>
          <a:noFill/>
        </p:spPr>
        <p:txBody>
          <a:bodyPr wrap="square" rtlCol="0">
            <a:spAutoFit/>
          </a:bodyPr>
          <a:lstStyle/>
          <a:p>
            <a:pPr marL="514350" indent="-514350">
              <a:buFont typeface="Wingdings" charset="2"/>
              <a:buChar char="p"/>
            </a:pPr>
            <a:r>
              <a:rPr kumimoji="1" lang="zh-CN" altLang="en-US" sz="3200" b="1" dirty="0">
                <a:latin typeface="STHeiti" charset="-122"/>
                <a:ea typeface="STHeiti" charset="-122"/>
                <a:cs typeface="STHeiti" charset="-122"/>
              </a:rPr>
              <a:t>更好的理解数据</a:t>
            </a:r>
          </a:p>
          <a:p>
            <a:pPr marL="514350" indent="-514350">
              <a:buFont typeface="Wingdings" charset="2"/>
              <a:buChar char="p"/>
            </a:pPr>
            <a:r>
              <a:rPr kumimoji="1" lang="zh-CN" altLang="en-US" sz="3200" b="1" dirty="0">
                <a:latin typeface="STHeiti" charset="-122"/>
                <a:ea typeface="STHeiti" charset="-122"/>
                <a:cs typeface="STHeiti" charset="-122"/>
              </a:rPr>
              <a:t>更好的管理数据</a:t>
            </a:r>
          </a:p>
          <a:p>
            <a:pPr marL="514350" indent="-514350">
              <a:buFont typeface="Wingdings" charset="2"/>
              <a:buChar char="p"/>
            </a:pPr>
            <a:r>
              <a:rPr kumimoji="1" lang="is-IS" altLang="zh-CN" sz="3200" b="1" dirty="0">
                <a:latin typeface="STHeiti" charset="-122"/>
                <a:ea typeface="STHeiti" charset="-122"/>
                <a:cs typeface="STHeiti" charset="-122"/>
              </a:rPr>
              <a:t>…</a:t>
            </a:r>
            <a:r>
              <a:rPr kumimoji="1" lang="zh-CN" altLang="en-US" sz="3200" b="1" dirty="0">
                <a:latin typeface="STHeiti" charset="-122"/>
                <a:ea typeface="STHeiti" charset="-122"/>
                <a:cs typeface="STHeiti" charset="-122"/>
              </a:rPr>
              <a:t> </a:t>
            </a:r>
            <a:r>
              <a:rPr kumimoji="1" lang="is-IS" altLang="zh-CN" sz="3200" b="1" dirty="0">
                <a:latin typeface="STHeiti" charset="-122"/>
                <a:ea typeface="STHeiti" charset="-122"/>
                <a:cs typeface="STHeiti" charset="-122"/>
              </a:rPr>
              <a:t>…</a:t>
            </a:r>
            <a:endParaRPr kumimoji="1" lang="zh-CN" altLang="en-US" sz="3200" b="1" dirty="0">
              <a:latin typeface="STHeiti" charset="-122"/>
              <a:ea typeface="STHeiti" charset="-122"/>
              <a:cs typeface="STHeiti" charset="-122"/>
            </a:endParaRPr>
          </a:p>
          <a:p>
            <a:pPr marL="514350" indent="-514350">
              <a:buFont typeface="Wingdings" charset="2"/>
              <a:buChar char="p"/>
            </a:pPr>
            <a:r>
              <a:rPr kumimoji="1" lang="zh-CN" altLang="en-US" sz="3200" b="1" dirty="0">
                <a:latin typeface="STHeiti" charset="-122"/>
                <a:ea typeface="STHeiti" charset="-122"/>
                <a:cs typeface="STHeiti" charset="-122"/>
              </a:rPr>
              <a:t>当然，也是进入</a:t>
            </a:r>
            <a:r>
              <a:rPr kumimoji="1" lang="en-US" altLang="zh-CN" sz="3200" b="1" dirty="0">
                <a:latin typeface="STHeiti" charset="-122"/>
                <a:ea typeface="STHeiti" charset="-122"/>
                <a:cs typeface="STHeiti" charset="-122"/>
              </a:rPr>
              <a:t>IT</a:t>
            </a:r>
            <a:r>
              <a:rPr kumimoji="1" lang="zh-CN" altLang="en-US" sz="3200" b="1" dirty="0">
                <a:latin typeface="STHeiti" charset="-122"/>
                <a:ea typeface="STHeiti" charset="-122"/>
                <a:cs typeface="STHeiti" charset="-122"/>
              </a:rPr>
              <a:t>、互联网、</a:t>
            </a:r>
            <a:r>
              <a:rPr kumimoji="1" lang="en-US" altLang="zh-CN" sz="3200" b="1" dirty="0">
                <a:latin typeface="STHeiti" charset="-122"/>
                <a:ea typeface="STHeiti" charset="-122"/>
                <a:cs typeface="STHeiti" charset="-122"/>
              </a:rPr>
              <a:t>AI</a:t>
            </a:r>
            <a:r>
              <a:rPr kumimoji="1" lang="zh-CN" altLang="en-US" sz="3200" b="1" dirty="0">
                <a:latin typeface="STHeiti" charset="-122"/>
                <a:ea typeface="STHeiti" charset="-122"/>
                <a:cs typeface="STHeiti" charset="-122"/>
              </a:rPr>
              <a:t>等相关行业的重要敲门砖</a:t>
            </a:r>
          </a:p>
          <a:p>
            <a:pPr marL="514350" indent="-514350">
              <a:buAutoNum type="arabicPeriod"/>
            </a:pPr>
            <a:endParaRPr kumimoji="1" lang="zh-CN" altLang="en-US" sz="3200" b="1" dirty="0">
              <a:solidFill>
                <a:srgbClr val="FF0000"/>
              </a:solidFill>
              <a:latin typeface="STHeiti" charset="-122"/>
              <a:ea typeface="STHeiti" charset="-122"/>
              <a:cs typeface="STHeiti" charset="-122"/>
            </a:endParaRPr>
          </a:p>
        </p:txBody>
      </p:sp>
    </p:spTree>
    <p:extLst>
      <p:ext uri="{BB962C8B-B14F-4D97-AF65-F5344CB8AC3E}">
        <p14:creationId xmlns:p14="http://schemas.microsoft.com/office/powerpoint/2010/main" val="209111538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这门课如何考核？</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15" name="文本框 14"/>
          <p:cNvSpPr txBox="1"/>
          <p:nvPr/>
        </p:nvSpPr>
        <p:spPr>
          <a:xfrm>
            <a:off x="240184" y="2149674"/>
            <a:ext cx="7026890" cy="1077218"/>
          </a:xfrm>
          <a:prstGeom prst="rect">
            <a:avLst/>
          </a:prstGeom>
          <a:noFill/>
        </p:spPr>
        <p:txBody>
          <a:bodyPr wrap="square" rtlCol="0">
            <a:spAutoFit/>
          </a:bodyPr>
          <a:lstStyle/>
          <a:p>
            <a:pPr marL="514350" indent="-514350">
              <a:buFont typeface="Wingdings" charset="2"/>
              <a:buChar char="p"/>
            </a:pPr>
            <a:endParaRPr kumimoji="1" lang="zh-CN" altLang="en-US" sz="3200" b="1" dirty="0">
              <a:latin typeface="STHeiti" charset="-122"/>
              <a:ea typeface="STHeiti" charset="-122"/>
              <a:cs typeface="STHeiti" charset="-122"/>
            </a:endParaRPr>
          </a:p>
          <a:p>
            <a:pPr marL="514350" indent="-514350">
              <a:buAutoNum type="arabicPeriod"/>
            </a:pPr>
            <a:endParaRPr kumimoji="1" lang="zh-CN" altLang="en-US" sz="3200" b="1" dirty="0">
              <a:solidFill>
                <a:srgbClr val="FF0000"/>
              </a:solidFill>
              <a:latin typeface="STHeiti" charset="-122"/>
              <a:ea typeface="STHeiti" charset="-122"/>
              <a:cs typeface="STHeiti" charset="-122"/>
            </a:endParaRPr>
          </a:p>
        </p:txBody>
      </p:sp>
      <p:sp>
        <p:nvSpPr>
          <p:cNvPr id="5" name="文本框 4"/>
          <p:cNvSpPr txBox="1"/>
          <p:nvPr/>
        </p:nvSpPr>
        <p:spPr>
          <a:xfrm>
            <a:off x="240184" y="2149674"/>
            <a:ext cx="6064363" cy="2554545"/>
          </a:xfrm>
          <a:prstGeom prst="rect">
            <a:avLst/>
          </a:prstGeom>
          <a:noFill/>
        </p:spPr>
        <p:txBody>
          <a:bodyPr wrap="square" rtlCol="0">
            <a:spAutoFit/>
          </a:bodyPr>
          <a:lstStyle/>
          <a:p>
            <a:pPr marL="514350" indent="-514350">
              <a:buFont typeface="Wingdings" charset="2"/>
              <a:buChar char="p"/>
            </a:pPr>
            <a:r>
              <a:rPr kumimoji="1" lang="zh-CN" altLang="en-US" sz="3200" b="1" dirty="0">
                <a:latin typeface="STHeiti" charset="-122"/>
                <a:ea typeface="STHeiti" charset="-122"/>
                <a:cs typeface="STHeiti" charset="-122"/>
              </a:rPr>
              <a:t>课程成绩满分为</a:t>
            </a:r>
            <a:r>
              <a:rPr kumimoji="1" lang="en-US" altLang="zh-CN" sz="3200" b="1" dirty="0">
                <a:latin typeface="STHeiti" charset="-122"/>
                <a:ea typeface="STHeiti" charset="-122"/>
                <a:cs typeface="STHeiti" charset="-122"/>
              </a:rPr>
              <a:t>100</a:t>
            </a:r>
            <a:r>
              <a:rPr kumimoji="1" lang="zh-CN" altLang="en-US" sz="3200" b="1" dirty="0">
                <a:latin typeface="STHeiti" charset="-122"/>
                <a:ea typeface="STHeiti" charset="-122"/>
                <a:cs typeface="STHeiti" charset="-122"/>
              </a:rPr>
              <a:t>分</a:t>
            </a:r>
          </a:p>
          <a:p>
            <a:pPr marL="514350" indent="-514350">
              <a:buFont typeface="Wingdings" charset="2"/>
              <a:buChar char="p"/>
            </a:pPr>
            <a:r>
              <a:rPr kumimoji="1" lang="zh-CN" altLang="en-US" sz="3200" b="1" dirty="0">
                <a:latin typeface="STHeiti" charset="-122"/>
                <a:ea typeface="STHeiti" charset="-122"/>
                <a:cs typeface="STHeiti" charset="-122"/>
              </a:rPr>
              <a:t>班主任考勤</a:t>
            </a:r>
            <a:r>
              <a:rPr kumimoji="1" lang="en-US" altLang="zh-CN" sz="3200" b="1" dirty="0">
                <a:latin typeface="STHeiti" charset="-122"/>
                <a:ea typeface="STHeiti" charset="-122"/>
                <a:cs typeface="STHeiti" charset="-122"/>
              </a:rPr>
              <a:t>20</a:t>
            </a:r>
            <a:r>
              <a:rPr kumimoji="1" lang="zh-CN" altLang="en-US" sz="3200" b="1" dirty="0">
                <a:latin typeface="STHeiti" charset="-122"/>
                <a:ea typeface="STHeiti" charset="-122"/>
                <a:cs typeface="STHeiti" charset="-122"/>
              </a:rPr>
              <a:t>分</a:t>
            </a:r>
            <a:endParaRPr kumimoji="1" lang="zh-CN" altLang="en-US" sz="3200" b="1" dirty="0">
              <a:solidFill>
                <a:srgbClr val="FF0000"/>
              </a:solidFill>
              <a:latin typeface="STHeiti" charset="-122"/>
              <a:ea typeface="STHeiti" charset="-122"/>
              <a:cs typeface="STHeiti" charset="-122"/>
            </a:endParaRPr>
          </a:p>
          <a:p>
            <a:pPr marL="514350" indent="-514350">
              <a:buFont typeface="Wingdings" charset="2"/>
              <a:buChar char="p"/>
            </a:pPr>
            <a:r>
              <a:rPr kumimoji="1" lang="zh-CN" altLang="en-US" sz="3200" b="1" dirty="0">
                <a:latin typeface="STHeiti" charset="-122"/>
                <a:ea typeface="STHeiti" charset="-122"/>
                <a:cs typeface="STHeiti" charset="-122"/>
              </a:rPr>
              <a:t>平时成绩</a:t>
            </a:r>
            <a:r>
              <a:rPr kumimoji="1" lang="en-US" altLang="zh-CN" sz="3200" b="1" dirty="0">
                <a:latin typeface="STHeiti" charset="-122"/>
                <a:ea typeface="STHeiti" charset="-122"/>
                <a:cs typeface="STHeiti" charset="-122"/>
              </a:rPr>
              <a:t>20</a:t>
            </a:r>
            <a:r>
              <a:rPr kumimoji="1" lang="zh-CN" altLang="en-US" sz="3200" b="1" dirty="0">
                <a:latin typeface="STHeiti" charset="-122"/>
                <a:ea typeface="STHeiti" charset="-122"/>
                <a:cs typeface="STHeiti" charset="-122"/>
              </a:rPr>
              <a:t>分（课堂教学、作业、实践等）</a:t>
            </a:r>
          </a:p>
          <a:p>
            <a:pPr marL="514350" indent="-514350">
              <a:buFont typeface="Wingdings" charset="2"/>
              <a:buChar char="p"/>
            </a:pPr>
            <a:r>
              <a:rPr kumimoji="1" lang="zh-CN" altLang="en-US" sz="3200" b="1" dirty="0">
                <a:latin typeface="STHeiti" charset="-122"/>
                <a:ea typeface="STHeiti" charset="-122"/>
                <a:cs typeface="STHeiti" charset="-122"/>
              </a:rPr>
              <a:t>期末考试卷面</a:t>
            </a:r>
            <a:r>
              <a:rPr kumimoji="1" lang="en-US" altLang="zh-CN" sz="3200" b="1" dirty="0">
                <a:latin typeface="STHeiti" charset="-122"/>
                <a:ea typeface="STHeiti" charset="-122"/>
                <a:cs typeface="STHeiti" charset="-122"/>
              </a:rPr>
              <a:t>60</a:t>
            </a:r>
            <a:r>
              <a:rPr kumimoji="1" lang="zh-CN" altLang="en-US" sz="3200" b="1" dirty="0">
                <a:latin typeface="STHeiti" charset="-122"/>
                <a:ea typeface="STHeiti" charset="-122"/>
                <a:cs typeface="STHeiti" charset="-122"/>
              </a:rPr>
              <a:t>分</a:t>
            </a:r>
          </a:p>
        </p:txBody>
      </p:sp>
    </p:spTree>
    <p:extLst>
      <p:ext uri="{BB962C8B-B14F-4D97-AF65-F5344CB8AC3E}">
        <p14:creationId xmlns:p14="http://schemas.microsoft.com/office/powerpoint/2010/main" val="147459247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5E913-987B-445B-B47C-C282D0313CCA}"/>
              </a:ext>
            </a:extLst>
          </p:cNvPr>
          <p:cNvSpPr>
            <a:spLocks noGrp="1"/>
          </p:cNvSpPr>
          <p:nvPr>
            <p:ph type="title"/>
          </p:nvPr>
        </p:nvSpPr>
        <p:spPr/>
        <p:txBody>
          <a:bodyPr/>
          <a:lstStyle/>
          <a:p>
            <a:r>
              <a:rPr lang="zh-CN" altLang="en-US" dirty="0"/>
              <a:t>前沿知识扩展</a:t>
            </a:r>
          </a:p>
        </p:txBody>
      </p:sp>
      <p:sp>
        <p:nvSpPr>
          <p:cNvPr id="3" name="文本占位符 2">
            <a:extLst>
              <a:ext uri="{FF2B5EF4-FFF2-40B4-BE49-F238E27FC236}">
                <a16:creationId xmlns:a16="http://schemas.microsoft.com/office/drawing/2014/main" id="{116F84BD-7D14-40A9-BE69-E9ADEF813861}"/>
              </a:ext>
            </a:extLst>
          </p:cNvPr>
          <p:cNvSpPr>
            <a:spLocks noGrp="1"/>
          </p:cNvSpPr>
          <p:nvPr>
            <p:ph type="body" idx="1"/>
          </p:nvPr>
        </p:nvSpPr>
        <p:spPr/>
        <p:txBody>
          <a:bodyPr/>
          <a:lstStyle/>
          <a:p>
            <a:r>
              <a:rPr lang="zh-CN" altLang="en-US" dirty="0"/>
              <a:t>公众号</a:t>
            </a:r>
          </a:p>
        </p:txBody>
      </p:sp>
      <p:pic>
        <p:nvPicPr>
          <p:cNvPr id="5" name="图片 4">
            <a:extLst>
              <a:ext uri="{FF2B5EF4-FFF2-40B4-BE49-F238E27FC236}">
                <a16:creationId xmlns:a16="http://schemas.microsoft.com/office/drawing/2014/main" id="{29D08ABB-9594-4FE6-BED4-3D2119D79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433" y="2368054"/>
            <a:ext cx="3292417" cy="3292417"/>
          </a:xfrm>
          <a:prstGeom prst="rect">
            <a:avLst/>
          </a:prstGeom>
        </p:spPr>
      </p:pic>
    </p:spTree>
    <p:extLst>
      <p:ext uri="{BB962C8B-B14F-4D97-AF65-F5344CB8AC3E}">
        <p14:creationId xmlns:p14="http://schemas.microsoft.com/office/powerpoint/2010/main" val="1596069602"/>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前言</a:t>
            </a:r>
          </a:p>
        </p:txBody>
      </p:sp>
      <p:sp>
        <p:nvSpPr>
          <p:cNvPr id="3" name="文本占位符 2"/>
          <p:cNvSpPr>
            <a:spLocks noGrp="1"/>
          </p:cNvSpPr>
          <p:nvPr>
            <p:ph type="body" idx="1"/>
          </p:nvPr>
        </p:nvSpPr>
        <p:spPr>
          <a:xfrm>
            <a:off x="240184" y="1949193"/>
            <a:ext cx="8723342" cy="4092854"/>
          </a:xfrm>
        </p:spPr>
        <p:txBody>
          <a:bodyPr/>
          <a:lstStyle/>
          <a:p>
            <a:pPr>
              <a:lnSpc>
                <a:spcPct val="100000"/>
              </a:lnSpc>
              <a:spcBef>
                <a:spcPts val="600"/>
              </a:spcBef>
              <a:buFont typeface="Wingdings" charset="2"/>
              <a:buChar char="p"/>
            </a:pPr>
            <a:r>
              <a:rPr lang="zh-CN" altLang="en-US" b="1" dirty="0">
                <a:solidFill>
                  <a:srgbClr val="000000"/>
                </a:solidFill>
                <a:latin typeface="华文细黑" charset="-122"/>
                <a:ea typeface="华文细黑" charset="-122"/>
                <a:cs typeface="+mj-cs"/>
              </a:rPr>
              <a:t>数据库系统发展经历了三代演变</a:t>
            </a:r>
          </a:p>
          <a:p>
            <a:pPr lvl="1">
              <a:lnSpc>
                <a:spcPct val="100000"/>
              </a:lnSpc>
              <a:spcBef>
                <a:spcPts val="600"/>
              </a:spcBef>
              <a:buFont typeface="Wingdings" charset="2"/>
              <a:buChar char="p"/>
            </a:pPr>
            <a:r>
              <a:rPr lang="zh-CN" altLang="en-US" sz="2000" b="1" dirty="0">
                <a:solidFill>
                  <a:srgbClr val="000000"/>
                </a:solidFill>
                <a:latin typeface="华文细黑" charset="-122"/>
                <a:ea typeface="华文细黑" charset="-122"/>
                <a:cs typeface="+mj-cs"/>
              </a:rPr>
              <a:t>层次</a:t>
            </a:r>
            <a:r>
              <a:rPr lang="en-US" altLang="zh-CN" sz="2000" b="1" dirty="0">
                <a:solidFill>
                  <a:srgbClr val="000000"/>
                </a:solidFill>
                <a:latin typeface="华文细黑" charset="-122"/>
                <a:ea typeface="华文细黑" charset="-122"/>
                <a:cs typeface="+mj-cs"/>
              </a:rPr>
              <a:t>/</a:t>
            </a:r>
            <a:r>
              <a:rPr lang="zh-CN" altLang="en-US" sz="2000" b="1" dirty="0">
                <a:solidFill>
                  <a:srgbClr val="000000"/>
                </a:solidFill>
                <a:latin typeface="华文细黑" charset="-122"/>
                <a:ea typeface="华文细黑" charset="-122"/>
                <a:cs typeface="+mj-cs"/>
              </a:rPr>
              <a:t>网状数据库、关系数据库、新一代数据库</a:t>
            </a:r>
            <a:endParaRPr lang="zh-CN" altLang="en-US" sz="2400" b="1" dirty="0">
              <a:solidFill>
                <a:srgbClr val="000000"/>
              </a:solidFill>
              <a:latin typeface="华文细黑" charset="-122"/>
              <a:ea typeface="华文细黑" charset="-122"/>
              <a:cs typeface="+mj-cs"/>
            </a:endParaRPr>
          </a:p>
          <a:p>
            <a:pPr>
              <a:lnSpc>
                <a:spcPct val="100000"/>
              </a:lnSpc>
              <a:spcBef>
                <a:spcPts val="600"/>
              </a:spcBef>
              <a:buFont typeface="Wingdings" charset="2"/>
              <a:buChar char="p"/>
            </a:pPr>
            <a:r>
              <a:rPr lang="zh-CN" altLang="en-US" b="1" dirty="0">
                <a:solidFill>
                  <a:srgbClr val="000000"/>
                </a:solidFill>
                <a:latin typeface="华文细黑" charset="-122"/>
                <a:ea typeface="华文细黑" charset="-122"/>
                <a:cs typeface="+mj-cs"/>
              </a:rPr>
              <a:t>造就了四位图灵奖得住</a:t>
            </a:r>
          </a:p>
          <a:p>
            <a:pPr lvl="1">
              <a:lnSpc>
                <a:spcPct val="100000"/>
              </a:lnSpc>
              <a:spcBef>
                <a:spcPts val="600"/>
              </a:spcBef>
              <a:buFont typeface="Wingdings" charset="2"/>
              <a:buChar char="p"/>
            </a:pPr>
            <a:r>
              <a:rPr lang="en-US" altLang="zh-CN" sz="2000" b="1" dirty="0">
                <a:solidFill>
                  <a:srgbClr val="000000"/>
                </a:solidFill>
                <a:latin typeface="华文细黑" charset="-122"/>
                <a:ea typeface="华文细黑" charset="-122"/>
                <a:cs typeface="+mj-cs"/>
              </a:rPr>
              <a:t>C.W.</a:t>
            </a:r>
            <a:r>
              <a:rPr lang="zh-CN" altLang="en-US" sz="2000" b="1" dirty="0">
                <a:solidFill>
                  <a:srgbClr val="000000"/>
                </a:solidFill>
                <a:latin typeface="华文细黑" charset="-122"/>
                <a:ea typeface="华文细黑" charset="-122"/>
                <a:cs typeface="+mj-cs"/>
              </a:rPr>
              <a:t> </a:t>
            </a:r>
            <a:r>
              <a:rPr lang="en-US" altLang="zh-CN" sz="2000" b="1" dirty="0">
                <a:solidFill>
                  <a:srgbClr val="000000"/>
                </a:solidFill>
                <a:latin typeface="华文细黑" charset="-122"/>
                <a:ea typeface="华文细黑" charset="-122"/>
                <a:cs typeface="+mj-cs"/>
              </a:rPr>
              <a:t>Bachman,</a:t>
            </a:r>
            <a:r>
              <a:rPr lang="zh-CN" altLang="en-US" sz="2000" b="1" dirty="0">
                <a:solidFill>
                  <a:srgbClr val="000000"/>
                </a:solidFill>
                <a:latin typeface="华文细黑" charset="-122"/>
                <a:ea typeface="华文细黑" charset="-122"/>
                <a:cs typeface="+mj-cs"/>
              </a:rPr>
              <a:t> </a:t>
            </a:r>
            <a:r>
              <a:rPr lang="en-US" altLang="zh-CN" sz="2000" b="1" dirty="0">
                <a:solidFill>
                  <a:srgbClr val="000000"/>
                </a:solidFill>
                <a:latin typeface="华文细黑" charset="-122"/>
                <a:ea typeface="华文细黑" charset="-122"/>
                <a:cs typeface="+mj-cs"/>
              </a:rPr>
              <a:t>E.F.</a:t>
            </a:r>
            <a:r>
              <a:rPr lang="zh-CN" altLang="en-US" sz="2000" b="1" dirty="0">
                <a:solidFill>
                  <a:srgbClr val="000000"/>
                </a:solidFill>
                <a:latin typeface="华文细黑" charset="-122"/>
                <a:ea typeface="华文细黑" charset="-122"/>
                <a:cs typeface="+mj-cs"/>
              </a:rPr>
              <a:t> </a:t>
            </a:r>
            <a:r>
              <a:rPr lang="en-US" altLang="zh-CN" sz="2000" b="1" dirty="0" err="1">
                <a:solidFill>
                  <a:srgbClr val="000000"/>
                </a:solidFill>
                <a:latin typeface="华文细黑" charset="-122"/>
                <a:ea typeface="华文细黑" charset="-122"/>
                <a:cs typeface="+mj-cs"/>
              </a:rPr>
              <a:t>Codd</a:t>
            </a:r>
            <a:r>
              <a:rPr lang="en-US" altLang="zh-CN" sz="2000" b="1" dirty="0">
                <a:solidFill>
                  <a:srgbClr val="000000"/>
                </a:solidFill>
                <a:latin typeface="华文细黑" charset="-122"/>
                <a:ea typeface="华文细黑" charset="-122"/>
                <a:cs typeface="+mj-cs"/>
              </a:rPr>
              <a:t>,</a:t>
            </a:r>
            <a:r>
              <a:rPr lang="zh-CN" altLang="en-US" sz="2000" b="1" dirty="0">
                <a:solidFill>
                  <a:srgbClr val="000000"/>
                </a:solidFill>
                <a:latin typeface="华文细黑" charset="-122"/>
                <a:ea typeface="华文细黑" charset="-122"/>
                <a:cs typeface="+mj-cs"/>
              </a:rPr>
              <a:t> </a:t>
            </a:r>
            <a:r>
              <a:rPr lang="en-US" altLang="zh-CN" sz="2000" b="1" dirty="0">
                <a:solidFill>
                  <a:srgbClr val="000000"/>
                </a:solidFill>
                <a:latin typeface="华文细黑" charset="-122"/>
                <a:ea typeface="华文细黑" charset="-122"/>
                <a:cs typeface="+mj-cs"/>
              </a:rPr>
              <a:t>James</a:t>
            </a:r>
            <a:r>
              <a:rPr lang="zh-CN" altLang="en-US" sz="2000" b="1" dirty="0">
                <a:solidFill>
                  <a:srgbClr val="000000"/>
                </a:solidFill>
                <a:latin typeface="华文细黑" charset="-122"/>
                <a:ea typeface="华文细黑" charset="-122"/>
                <a:cs typeface="+mj-cs"/>
              </a:rPr>
              <a:t> </a:t>
            </a:r>
            <a:r>
              <a:rPr lang="en-US" altLang="zh-CN" sz="2000" b="1" dirty="0">
                <a:solidFill>
                  <a:srgbClr val="000000"/>
                </a:solidFill>
                <a:latin typeface="华文细黑" charset="-122"/>
                <a:ea typeface="华文细黑" charset="-122"/>
                <a:cs typeface="+mj-cs"/>
              </a:rPr>
              <a:t>Gray,</a:t>
            </a:r>
            <a:r>
              <a:rPr lang="zh-CN" altLang="en-US" sz="2000" b="1" dirty="0">
                <a:solidFill>
                  <a:srgbClr val="000000"/>
                </a:solidFill>
                <a:latin typeface="华文细黑" charset="-122"/>
                <a:ea typeface="华文细黑" charset="-122"/>
                <a:cs typeface="+mj-cs"/>
              </a:rPr>
              <a:t> </a:t>
            </a:r>
            <a:r>
              <a:rPr lang="en-US" altLang="zh-CN" sz="2000" b="1" dirty="0" err="1">
                <a:solidFill>
                  <a:srgbClr val="000000"/>
                </a:solidFill>
                <a:latin typeface="华文细黑" charset="-122"/>
                <a:ea typeface="华文细黑" charset="-122"/>
                <a:cs typeface="+mj-cs"/>
              </a:rPr>
              <a:t>M.R.StoneBracher</a:t>
            </a:r>
            <a:endParaRPr lang="zh-CN" altLang="en-US" sz="2400" b="1" dirty="0">
              <a:solidFill>
                <a:srgbClr val="000000"/>
              </a:solidFill>
              <a:latin typeface="华文细黑" charset="-122"/>
              <a:ea typeface="华文细黑" charset="-122"/>
              <a:cs typeface="+mj-cs"/>
            </a:endParaRPr>
          </a:p>
          <a:p>
            <a:pPr>
              <a:lnSpc>
                <a:spcPct val="100000"/>
              </a:lnSpc>
              <a:spcBef>
                <a:spcPts val="600"/>
              </a:spcBef>
              <a:buFont typeface="Wingdings" charset="2"/>
              <a:buChar char="p"/>
            </a:pPr>
            <a:r>
              <a:rPr lang="zh-CN" altLang="en-US" b="1" dirty="0">
                <a:solidFill>
                  <a:srgbClr val="000000"/>
                </a:solidFill>
                <a:latin typeface="华文细黑" charset="-122"/>
                <a:ea typeface="华文细黑" charset="-122"/>
                <a:cs typeface="+mj-cs"/>
              </a:rPr>
              <a:t>发展了一门计算机基础学科</a:t>
            </a:r>
          </a:p>
          <a:p>
            <a:pPr lvl="1">
              <a:lnSpc>
                <a:spcPct val="100000"/>
              </a:lnSpc>
              <a:spcBef>
                <a:spcPts val="600"/>
              </a:spcBef>
              <a:buFont typeface="Wingdings" charset="2"/>
              <a:buChar char="p"/>
            </a:pPr>
            <a:r>
              <a:rPr lang="zh-CN" altLang="en-US" b="1" dirty="0">
                <a:solidFill>
                  <a:srgbClr val="000000"/>
                </a:solidFill>
                <a:latin typeface="华文细黑" charset="-122"/>
                <a:ea typeface="华文细黑" charset="-122"/>
                <a:cs typeface="+mj-cs"/>
              </a:rPr>
              <a:t>数据建模和</a:t>
            </a:r>
            <a:r>
              <a:rPr lang="en-US" altLang="zh-CN" b="1" dirty="0">
                <a:solidFill>
                  <a:srgbClr val="000000"/>
                </a:solidFill>
                <a:latin typeface="华文细黑" charset="-122"/>
                <a:ea typeface="华文细黑" charset="-122"/>
                <a:cs typeface="+mj-cs"/>
              </a:rPr>
              <a:t>DBMS</a:t>
            </a:r>
            <a:r>
              <a:rPr lang="zh-CN" altLang="en-US" b="1" dirty="0">
                <a:solidFill>
                  <a:srgbClr val="000000"/>
                </a:solidFill>
                <a:latin typeface="华文细黑" charset="-122"/>
                <a:ea typeface="华文细黑" charset="-122"/>
                <a:cs typeface="+mj-cs"/>
              </a:rPr>
              <a:t>核心技术为主，内容丰富领域宽广</a:t>
            </a:r>
          </a:p>
          <a:p>
            <a:pPr>
              <a:lnSpc>
                <a:spcPct val="100000"/>
              </a:lnSpc>
              <a:spcBef>
                <a:spcPts val="600"/>
              </a:spcBef>
              <a:buFont typeface="Wingdings" charset="2"/>
              <a:buChar char="p"/>
            </a:pPr>
            <a:r>
              <a:rPr lang="zh-CN" altLang="en-US" b="1" dirty="0">
                <a:solidFill>
                  <a:srgbClr val="000000"/>
                </a:solidFill>
                <a:latin typeface="华文细黑" charset="-122"/>
                <a:ea typeface="华文细黑" charset="-122"/>
                <a:cs typeface="+mj-cs"/>
              </a:rPr>
              <a:t>带动了一个巨大的软件产业</a:t>
            </a:r>
          </a:p>
          <a:p>
            <a:pPr lvl="1">
              <a:lnSpc>
                <a:spcPct val="100000"/>
              </a:lnSpc>
              <a:spcBef>
                <a:spcPts val="600"/>
              </a:spcBef>
              <a:buFont typeface="Wingdings" charset="2"/>
              <a:buChar char="p"/>
            </a:pPr>
            <a:r>
              <a:rPr lang="en-US" altLang="zh-CN" b="1" dirty="0">
                <a:solidFill>
                  <a:srgbClr val="000000"/>
                </a:solidFill>
                <a:latin typeface="华文细黑" charset="-122"/>
                <a:ea typeface="华文细黑" charset="-122"/>
                <a:cs typeface="+mj-cs"/>
              </a:rPr>
              <a:t>DBMS</a:t>
            </a:r>
            <a:r>
              <a:rPr lang="zh-CN" altLang="en-US" b="1" dirty="0">
                <a:solidFill>
                  <a:srgbClr val="000000"/>
                </a:solidFill>
                <a:latin typeface="华文细黑" charset="-122"/>
                <a:ea typeface="华文细黑" charset="-122"/>
                <a:cs typeface="+mj-cs"/>
              </a:rPr>
              <a:t>及其相关工具产品、应用套件、应用方案</a:t>
            </a:r>
          </a:p>
          <a:p>
            <a:pPr marL="0" indent="0">
              <a:lnSpc>
                <a:spcPct val="100000"/>
              </a:lnSpc>
              <a:spcBef>
                <a:spcPct val="0"/>
              </a:spcBef>
              <a:buNone/>
            </a:pPr>
            <a:endParaRPr lang="zh-CN" altLang="en-US" b="1" dirty="0">
              <a:solidFill>
                <a:srgbClr val="000000"/>
              </a:solidFill>
              <a:latin typeface="华文细黑" charset="-122"/>
              <a:ea typeface="华文细黑" charset="-122"/>
              <a:cs typeface="+mj-cs"/>
            </a:endParaRPr>
          </a:p>
          <a:p>
            <a:pPr>
              <a:lnSpc>
                <a:spcPct val="100000"/>
              </a:lnSpc>
              <a:spcBef>
                <a:spcPct val="0"/>
              </a:spcBef>
            </a:pPr>
            <a:endParaRPr lang="zh-CN" altLang="en-US" b="1" dirty="0">
              <a:solidFill>
                <a:srgbClr val="000000"/>
              </a:solidFill>
              <a:latin typeface="华文细黑" charset="-122"/>
              <a:ea typeface="华文细黑" charset="-122"/>
              <a:cs typeface="+mj-cs"/>
            </a:endParaRP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latin typeface="+mn-lt"/>
                <a:ea typeface="+mn-ea"/>
              </a:rPr>
              <a:t>前言</a:t>
            </a:r>
            <a:endParaRPr lang="zh-HK" altLang="en-US" dirty="0">
              <a:solidFill>
                <a:schemeClr val="bg1"/>
              </a:solidFill>
              <a:latin typeface="+mn-lt"/>
              <a:ea typeface="+mn-ea"/>
            </a:endParaRPr>
          </a:p>
        </p:txBody>
      </p:sp>
      <p:sp>
        <p:nvSpPr>
          <p:cNvPr id="5" name="矩形 4"/>
          <p:cNvSpPr/>
          <p:nvPr/>
        </p:nvSpPr>
        <p:spPr>
          <a:xfrm>
            <a:off x="468784" y="5503438"/>
            <a:ext cx="6088427" cy="1077218"/>
          </a:xfrm>
          <a:prstGeom prst="rect">
            <a:avLst/>
          </a:prstGeom>
        </p:spPr>
        <p:txBody>
          <a:bodyPr wrap="square">
            <a:spAutoFit/>
          </a:bodyPr>
          <a:lstStyle/>
          <a:p>
            <a:r>
              <a:rPr lang="zh-CN" altLang="en-US" sz="3200" b="1" dirty="0">
                <a:solidFill>
                  <a:srgbClr val="FF0000"/>
                </a:solidFill>
                <a:latin typeface="华文细黑" charset="-122"/>
                <a:ea typeface="华文细黑" charset="-122"/>
              </a:rPr>
              <a:t>数据库技术和系统已经成为信息系统的核心技术和重要基础设施</a:t>
            </a:r>
            <a:endParaRPr lang="zh-CN" altLang="en-US" sz="3200" dirty="0">
              <a:solidFill>
                <a:srgbClr val="FF0000"/>
              </a:solidFill>
            </a:endParaRPr>
          </a:p>
        </p:txBody>
      </p:sp>
    </p:spTree>
    <p:extLst>
      <p:ext uri="{BB962C8B-B14F-4D97-AF65-F5344CB8AC3E}">
        <p14:creationId xmlns:p14="http://schemas.microsoft.com/office/powerpoint/2010/main" val="130253939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前言</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latin typeface="+mn-lt"/>
                <a:ea typeface="+mn-ea"/>
              </a:rPr>
              <a:t>前言</a:t>
            </a:r>
            <a:endParaRPr lang="zh-HK" altLang="en-US" dirty="0">
              <a:solidFill>
                <a:schemeClr val="bg1"/>
              </a:solidFill>
              <a:latin typeface="+mn-lt"/>
              <a:ea typeface="+mn-ea"/>
            </a:endParaRPr>
          </a:p>
        </p:txBody>
      </p:sp>
      <p:pic>
        <p:nvPicPr>
          <p:cNvPr id="1028" name="Picture 4" descr="https://gss0.bdstatic.com/94o3dSag_xI4khGkpoWK1HF6hhy/baike/c0%3Dbaike80%2C5%2C5%2C80%2C26/sign=ab6207ab13ce36d3b6098b625b9a51e2/9e3df8dcd100baa13dc6bcca4110b912c9fc2edd.jpg">
            <a:extLst>
              <a:ext uri="{FF2B5EF4-FFF2-40B4-BE49-F238E27FC236}">
                <a16:creationId xmlns:a16="http://schemas.microsoft.com/office/drawing/2014/main" id="{07BC868E-1062-427B-9F86-7A3BFC7D1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004" y="1834392"/>
            <a:ext cx="280987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AFD45DB-DA97-4415-A3C3-237A439DF641}"/>
              </a:ext>
            </a:extLst>
          </p:cNvPr>
          <p:cNvSpPr txBox="1"/>
          <p:nvPr/>
        </p:nvSpPr>
        <p:spPr>
          <a:xfrm>
            <a:off x="3988775" y="5731930"/>
            <a:ext cx="646331" cy="369332"/>
          </a:xfrm>
          <a:prstGeom prst="rect">
            <a:avLst/>
          </a:prstGeom>
          <a:noFill/>
        </p:spPr>
        <p:txBody>
          <a:bodyPr wrap="none" rtlCol="0">
            <a:spAutoFit/>
          </a:bodyPr>
          <a:lstStyle/>
          <a:p>
            <a:r>
              <a:rPr lang="zh-CN" altLang="en-US" dirty="0"/>
              <a:t>图灵</a:t>
            </a:r>
          </a:p>
        </p:txBody>
      </p:sp>
    </p:spTree>
    <p:extLst>
      <p:ext uri="{BB962C8B-B14F-4D97-AF65-F5344CB8AC3E}">
        <p14:creationId xmlns:p14="http://schemas.microsoft.com/office/powerpoint/2010/main" val="24204765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四位图灵奖得主</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pic>
        <p:nvPicPr>
          <p:cNvPr id="3" name="图片 2"/>
          <p:cNvPicPr>
            <a:picLocks noChangeAspect="1"/>
          </p:cNvPicPr>
          <p:nvPr/>
        </p:nvPicPr>
        <p:blipFill>
          <a:blip r:embed="rId2"/>
          <a:stretch>
            <a:fillRect/>
          </a:stretch>
        </p:blipFill>
        <p:spPr>
          <a:xfrm>
            <a:off x="354931" y="2222050"/>
            <a:ext cx="8434137" cy="2977307"/>
          </a:xfrm>
          <a:prstGeom prst="rect">
            <a:avLst/>
          </a:prstGeom>
        </p:spPr>
      </p:pic>
    </p:spTree>
    <p:extLst>
      <p:ext uri="{BB962C8B-B14F-4D97-AF65-F5344CB8AC3E}">
        <p14:creationId xmlns:p14="http://schemas.microsoft.com/office/powerpoint/2010/main" val="2124416065"/>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en-US" altLang="zh-CN" sz="4000" b="1" dirty="0" err="1">
                <a:solidFill>
                  <a:srgbClr val="000000"/>
                </a:solidFill>
                <a:latin typeface="华文细黑" charset="-122"/>
                <a:ea typeface="华文细黑" charset="-122"/>
              </a:rPr>
              <a:t>Charles.W.Bachman</a:t>
            </a:r>
            <a:r>
              <a:rPr lang="en-US" altLang="zh-CN" sz="4000" b="1" dirty="0">
                <a:solidFill>
                  <a:srgbClr val="000000"/>
                </a:solidFill>
                <a:latin typeface="华文细黑" charset="-122"/>
                <a:ea typeface="华文细黑" charset="-122"/>
              </a:rPr>
              <a:t> </a:t>
            </a:r>
            <a:endParaRPr lang="zh-CN" altLang="en-US" sz="4000" b="1" dirty="0">
              <a:solidFill>
                <a:srgbClr val="000000"/>
              </a:solidFill>
              <a:latin typeface="华文细黑" charset="-122"/>
              <a:ea typeface="华文细黑" charset="-122"/>
            </a:endParaRP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5" name="矩形 4"/>
          <p:cNvSpPr/>
          <p:nvPr/>
        </p:nvSpPr>
        <p:spPr>
          <a:xfrm>
            <a:off x="385011" y="1746854"/>
            <a:ext cx="6230352" cy="4031873"/>
          </a:xfrm>
          <a:prstGeom prst="rect">
            <a:avLst/>
          </a:prstGeom>
        </p:spPr>
        <p:txBody>
          <a:bodyPr wrap="square">
            <a:spAutoFit/>
          </a:bodyPr>
          <a:lstStyle/>
          <a:p>
            <a:pPr marL="342900" indent="-342900">
              <a:buFont typeface="Wingdings" charset="2"/>
              <a:buChar char="p"/>
            </a:pPr>
            <a:r>
              <a:rPr lang="en-US" altLang="zh-CN" sz="2400" dirty="0">
                <a:latin typeface="STHeiti Light" charset="-122"/>
                <a:ea typeface="STHeiti Light" charset="-122"/>
                <a:cs typeface="STHeiti Light" charset="-122"/>
              </a:rPr>
              <a:t>1924</a:t>
            </a:r>
            <a:r>
              <a:rPr lang="zh-CN" altLang="en-US" sz="2400" dirty="0">
                <a:latin typeface="STHeiti Light" charset="-122"/>
                <a:ea typeface="STHeiti Light" charset="-122"/>
                <a:cs typeface="STHeiti Light" charset="-122"/>
              </a:rPr>
              <a:t>年出生于美国堪萨斯州的曼哈顿。</a:t>
            </a:r>
            <a:r>
              <a:rPr lang="en-US" altLang="zh-CN" sz="2400" dirty="0">
                <a:latin typeface="STHeiti Light" charset="-122"/>
                <a:ea typeface="STHeiti Light" charset="-122"/>
                <a:cs typeface="STHeiti Light" charset="-122"/>
              </a:rPr>
              <a:t>1970</a:t>
            </a:r>
            <a:r>
              <a:rPr lang="zh-CN" altLang="en-US" sz="2400" dirty="0">
                <a:latin typeface="STHeiti Light" charset="-122"/>
                <a:ea typeface="STHeiti Light" charset="-122"/>
                <a:cs typeface="STHeiti Light" charset="-122"/>
              </a:rPr>
              <a:t> </a:t>
            </a:r>
            <a:r>
              <a:rPr lang="en-US" altLang="zh-CN" sz="2400" dirty="0">
                <a:latin typeface="STHeiti Light" charset="-122"/>
                <a:ea typeface="STHeiti Light" charset="-122"/>
                <a:cs typeface="STHeiti Light" charset="-122"/>
              </a:rPr>
              <a:t>-1981</a:t>
            </a:r>
            <a:r>
              <a:rPr lang="zh-CN" altLang="en-US" sz="2400" dirty="0">
                <a:latin typeface="STHeiti Light" charset="-122"/>
                <a:ea typeface="STHeiti Light" charset="-122"/>
                <a:cs typeface="STHeiti Light" charset="-122"/>
              </a:rPr>
              <a:t>年在</a:t>
            </a:r>
            <a:r>
              <a:rPr lang="en-US" altLang="zh-CN" sz="2400" dirty="0">
                <a:latin typeface="STHeiti Light" charset="-122"/>
                <a:ea typeface="STHeiti Light" charset="-122"/>
                <a:cs typeface="STHeiti Light" charset="-122"/>
              </a:rPr>
              <a:t>Honeywell</a:t>
            </a:r>
            <a:r>
              <a:rPr lang="zh-CN" altLang="en-US" sz="2400" dirty="0">
                <a:latin typeface="STHeiti Light" charset="-122"/>
                <a:ea typeface="STHeiti Light" charset="-122"/>
                <a:cs typeface="STHeiti Light" charset="-122"/>
              </a:rPr>
              <a:t>公司任总工程师，兼任</a:t>
            </a:r>
            <a:r>
              <a:rPr lang="en-US" altLang="zh-CN" sz="2400" dirty="0" err="1">
                <a:latin typeface="STHeiti Light" charset="-122"/>
                <a:ea typeface="STHeiti Light" charset="-122"/>
                <a:cs typeface="STHeiti Light" charset="-122"/>
              </a:rPr>
              <a:t>Cullinet</a:t>
            </a:r>
            <a:r>
              <a:rPr lang="zh-CN" altLang="en-US" sz="2400" dirty="0">
                <a:latin typeface="STHeiti Light" charset="-122"/>
                <a:ea typeface="STHeiti Light" charset="-122"/>
                <a:cs typeface="STHeiti Light" charset="-122"/>
              </a:rPr>
              <a:t>软件公司的副总裁。</a:t>
            </a:r>
            <a:endParaRPr lang="zh-CN" altLang="en-US" sz="2000" dirty="0">
              <a:latin typeface="STHeiti Light" charset="-122"/>
              <a:ea typeface="STHeiti Light" charset="-122"/>
              <a:cs typeface="STHeiti Light" charset="-122"/>
            </a:endParaRPr>
          </a:p>
          <a:p>
            <a:pPr marL="342900" indent="-342900">
              <a:buFont typeface="Wingdings" charset="2"/>
              <a:buChar char="p"/>
            </a:pPr>
            <a:r>
              <a:rPr lang="zh-CN" altLang="en-US" sz="2400" dirty="0">
                <a:latin typeface="STHeiti Light" charset="-122"/>
                <a:ea typeface="STHeiti Light" charset="-122"/>
                <a:cs typeface="STHeiti Light" charset="-122"/>
              </a:rPr>
              <a:t>他在数据库方面的杰出成就：</a:t>
            </a:r>
          </a:p>
          <a:p>
            <a:pPr marL="800100" lvl="1" indent="-342900">
              <a:buFont typeface="Wingdings" charset="2"/>
              <a:buChar char="p"/>
            </a:pPr>
            <a:r>
              <a:rPr lang="en-US" altLang="zh-CN" sz="2000" dirty="0">
                <a:latin typeface="STHeiti Light" charset="-122"/>
                <a:ea typeface="STHeiti Light" charset="-122"/>
                <a:cs typeface="STHeiti Light" charset="-122"/>
              </a:rPr>
              <a:t>1960</a:t>
            </a:r>
            <a:r>
              <a:rPr lang="zh-CN" altLang="en-US" sz="2000" dirty="0">
                <a:latin typeface="STHeiti Light" charset="-122"/>
                <a:ea typeface="STHeiti Light" charset="-122"/>
                <a:cs typeface="STHeiti Light" charset="-122"/>
              </a:rPr>
              <a:t>年为通用电气开发了世界上第一个网状数据库系统</a:t>
            </a:r>
            <a:r>
              <a:rPr lang="en-US" altLang="zh-CN" sz="2000" dirty="0">
                <a:latin typeface="STHeiti Light" charset="-122"/>
                <a:ea typeface="STHeiti Light" charset="-122"/>
                <a:cs typeface="STHeiti Light" charset="-122"/>
              </a:rPr>
              <a:t>IDS </a:t>
            </a:r>
            <a:endParaRPr lang="zh-CN" altLang="en-US" sz="2000" dirty="0">
              <a:latin typeface="STHeiti Light" charset="-122"/>
              <a:ea typeface="STHeiti Light" charset="-122"/>
              <a:cs typeface="STHeiti Light" charset="-122"/>
            </a:endParaRPr>
          </a:p>
          <a:p>
            <a:pPr marL="800100" lvl="1" indent="-342900">
              <a:buFont typeface="Wingdings" charset="2"/>
              <a:buChar char="p"/>
            </a:pPr>
            <a:r>
              <a:rPr lang="zh-CN" altLang="en-US" sz="2000" dirty="0">
                <a:latin typeface="STHeiti Light" charset="-122"/>
                <a:ea typeface="STHeiti Light" charset="-122"/>
                <a:cs typeface="STHeiti Light" charset="-122"/>
              </a:rPr>
              <a:t>积极推动与促成了数据库标准的制定</a:t>
            </a:r>
          </a:p>
          <a:p>
            <a:pPr marL="800100" lvl="1" indent="-342900">
              <a:buFont typeface="Wingdings" charset="2"/>
              <a:buChar char="p"/>
            </a:pPr>
            <a:r>
              <a:rPr lang="zh-CN" altLang="en-US" sz="2000" dirty="0">
                <a:latin typeface="STHeiti Light" charset="-122"/>
                <a:ea typeface="STHeiti Light" charset="-122"/>
                <a:cs typeface="STHeiti Light" charset="-122"/>
              </a:rPr>
              <a:t>巴赫曼在数据库技术的产生、发展与推广应用方面都发挥了巨大的作用</a:t>
            </a:r>
          </a:p>
          <a:p>
            <a:pPr marL="342900" indent="-342900">
              <a:buFont typeface="Wingdings" charset="2"/>
              <a:buChar char="p"/>
            </a:pPr>
            <a:r>
              <a:rPr lang="en-US" altLang="zh-CN" sz="2000" dirty="0">
                <a:latin typeface="STHeiti Light" charset="-122"/>
                <a:ea typeface="STHeiti Light" charset="-122"/>
                <a:cs typeface="STHeiti Light" charset="-122"/>
              </a:rPr>
              <a:t>1973</a:t>
            </a:r>
            <a:r>
              <a:rPr lang="zh-CN" altLang="en-US" sz="2000" dirty="0">
                <a:latin typeface="STHeiti Light" charset="-122"/>
                <a:ea typeface="STHeiti Light" charset="-122"/>
                <a:cs typeface="STHeiti Light" charset="-122"/>
              </a:rPr>
              <a:t>年获得图灵奖</a:t>
            </a:r>
          </a:p>
          <a:p>
            <a:pPr marL="342900" indent="-342900">
              <a:buFont typeface="Wingdings" charset="2"/>
              <a:buChar char="p"/>
            </a:pPr>
            <a:r>
              <a:rPr lang="en-US" altLang="zh-CN" sz="2000" dirty="0">
                <a:latin typeface="STHeiti Light" charset="-122"/>
                <a:ea typeface="STHeiti Light" charset="-122"/>
                <a:cs typeface="STHeiti Light" charset="-122"/>
              </a:rPr>
              <a:t>1983</a:t>
            </a:r>
            <a:r>
              <a:rPr lang="zh-CN" altLang="en-US" sz="2000" dirty="0">
                <a:latin typeface="STHeiti Light" charset="-122"/>
                <a:ea typeface="STHeiti Light" charset="-122"/>
                <a:cs typeface="STHeiti Light" charset="-122"/>
              </a:rPr>
              <a:t>年成立了自己的公司 </a:t>
            </a:r>
            <a:r>
              <a:rPr lang="en-US" altLang="zh-CN" sz="2000" dirty="0">
                <a:latin typeface="STHeiti Light" charset="-122"/>
                <a:ea typeface="STHeiti Light" charset="-122"/>
                <a:cs typeface="STHeiti Light" charset="-122"/>
              </a:rPr>
              <a:t>–</a:t>
            </a:r>
            <a:r>
              <a:rPr lang="zh-CN" altLang="en-US" sz="2000" dirty="0">
                <a:latin typeface="STHeiti Light" charset="-122"/>
                <a:ea typeface="STHeiti Light" charset="-122"/>
                <a:cs typeface="STHeiti Light" charset="-122"/>
              </a:rPr>
              <a:t> </a:t>
            </a:r>
            <a:r>
              <a:rPr lang="en-US" altLang="zh-CN" sz="2000" dirty="0">
                <a:latin typeface="STHeiti Light" charset="-122"/>
                <a:ea typeface="STHeiti Light" charset="-122"/>
                <a:cs typeface="STHeiti Light" charset="-122"/>
              </a:rPr>
              <a:t>Bachman</a:t>
            </a:r>
            <a:r>
              <a:rPr lang="zh-CN" altLang="en-US" sz="2000" dirty="0">
                <a:latin typeface="STHeiti Light" charset="-122"/>
                <a:ea typeface="STHeiti Light" charset="-122"/>
                <a:cs typeface="STHeiti Light" charset="-122"/>
              </a:rPr>
              <a:t> </a:t>
            </a:r>
            <a:r>
              <a:rPr lang="en-US" altLang="zh-CN" sz="2000" dirty="0">
                <a:latin typeface="STHeiti Light" charset="-122"/>
                <a:ea typeface="STHeiti Light" charset="-122"/>
                <a:cs typeface="STHeiti Light" charset="-122"/>
              </a:rPr>
              <a:t>Information</a:t>
            </a:r>
            <a:r>
              <a:rPr lang="zh-CN" altLang="en-US" sz="2000" dirty="0">
                <a:latin typeface="STHeiti Light" charset="-122"/>
                <a:ea typeface="STHeiti Light" charset="-122"/>
                <a:cs typeface="STHeiti Light" charset="-122"/>
              </a:rPr>
              <a:t> </a:t>
            </a:r>
            <a:r>
              <a:rPr lang="en-US" altLang="zh-CN" sz="2000" dirty="0">
                <a:latin typeface="STHeiti Light" charset="-122"/>
                <a:ea typeface="STHeiti Light" charset="-122"/>
                <a:cs typeface="STHeiti Light" charset="-122"/>
              </a:rPr>
              <a:t>System</a:t>
            </a:r>
            <a:r>
              <a:rPr lang="zh-CN" altLang="en-US" sz="2000" dirty="0">
                <a:latin typeface="STHeiti Light" charset="-122"/>
                <a:ea typeface="STHeiti Light" charset="-122"/>
                <a:cs typeface="STHeiti Light" charset="-122"/>
              </a:rPr>
              <a:t> </a:t>
            </a:r>
          </a:p>
        </p:txBody>
      </p:sp>
      <p:pic>
        <p:nvPicPr>
          <p:cNvPr id="6" name="图片 5"/>
          <p:cNvPicPr>
            <a:picLocks noChangeAspect="1"/>
          </p:cNvPicPr>
          <p:nvPr/>
        </p:nvPicPr>
        <p:blipFill>
          <a:blip r:embed="rId2"/>
          <a:stretch>
            <a:fillRect/>
          </a:stretch>
        </p:blipFill>
        <p:spPr>
          <a:xfrm>
            <a:off x="6615363" y="1050759"/>
            <a:ext cx="1905000" cy="2133600"/>
          </a:xfrm>
          <a:prstGeom prst="rect">
            <a:avLst/>
          </a:prstGeom>
        </p:spPr>
      </p:pic>
    </p:spTree>
    <p:extLst>
      <p:ext uri="{BB962C8B-B14F-4D97-AF65-F5344CB8AC3E}">
        <p14:creationId xmlns:p14="http://schemas.microsoft.com/office/powerpoint/2010/main" val="184073566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en-US" altLang="zh-CN" sz="4000" b="1" dirty="0">
                <a:solidFill>
                  <a:srgbClr val="000000"/>
                </a:solidFill>
                <a:latin typeface="华文细黑" charset="-122"/>
                <a:ea typeface="华文细黑" charset="-122"/>
              </a:rPr>
              <a:t>Edgar </a:t>
            </a:r>
            <a:r>
              <a:rPr lang="en-US" altLang="zh-CN" sz="4000" b="1" dirty="0" err="1">
                <a:solidFill>
                  <a:srgbClr val="000000"/>
                </a:solidFill>
                <a:latin typeface="华文细黑" charset="-122"/>
                <a:ea typeface="华文细黑" charset="-122"/>
              </a:rPr>
              <a:t>F.Codd</a:t>
            </a:r>
            <a:r>
              <a:rPr lang="en-US" altLang="zh-CN" sz="4000" b="1" dirty="0">
                <a:solidFill>
                  <a:srgbClr val="000000"/>
                </a:solidFill>
                <a:latin typeface="华文细黑" charset="-122"/>
                <a:ea typeface="华文细黑" charset="-122"/>
              </a:rPr>
              <a:t> </a:t>
            </a:r>
            <a:r>
              <a:rPr lang="zh-CN" altLang="en-US" sz="4000" b="1" dirty="0">
                <a:solidFill>
                  <a:srgbClr val="000000"/>
                </a:solidFill>
                <a:latin typeface="华文细黑" charset="-122"/>
                <a:ea typeface="华文细黑" charset="-122"/>
              </a:rPr>
              <a:t>博士</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5" name="矩形 4"/>
          <p:cNvSpPr/>
          <p:nvPr/>
        </p:nvSpPr>
        <p:spPr>
          <a:xfrm>
            <a:off x="385011" y="1746854"/>
            <a:ext cx="6230352" cy="4154984"/>
          </a:xfrm>
          <a:prstGeom prst="rect">
            <a:avLst/>
          </a:prstGeom>
        </p:spPr>
        <p:txBody>
          <a:bodyPr wrap="square">
            <a:spAutoFit/>
          </a:bodyPr>
          <a:lstStyle/>
          <a:p>
            <a:pPr marL="342900" indent="-342900">
              <a:buFont typeface="Wingdings" charset="2"/>
              <a:buChar char="p"/>
            </a:pPr>
            <a:r>
              <a:rPr lang="zh-CN" altLang="en-US" sz="2200" dirty="0">
                <a:latin typeface="STHeiti Light" charset="-122"/>
                <a:ea typeface="STHeiti Light" charset="-122"/>
                <a:cs typeface="STHeiti Light" charset="-122"/>
              </a:rPr>
              <a:t>英国人</a:t>
            </a:r>
            <a:r>
              <a:rPr lang="en-US" altLang="zh-CN" sz="2200" dirty="0">
                <a:latin typeface="STHeiti Light" charset="-122"/>
                <a:ea typeface="STHeiti Light" charset="-122"/>
                <a:cs typeface="STHeiti Light" charset="-122"/>
              </a:rPr>
              <a:t>,</a:t>
            </a:r>
            <a:r>
              <a:rPr lang="zh-CN" altLang="en-US" sz="2200" dirty="0">
                <a:latin typeface="STHeiti Light" charset="-122"/>
                <a:ea typeface="STHeiti Light" charset="-122"/>
                <a:cs typeface="STHeiti Light" charset="-122"/>
              </a:rPr>
              <a:t> </a:t>
            </a:r>
            <a:r>
              <a:rPr lang="en-US" altLang="zh-CN" sz="2200" dirty="0">
                <a:latin typeface="STHeiti Light" charset="-122"/>
                <a:ea typeface="STHeiti Light" charset="-122"/>
                <a:cs typeface="STHeiti Light" charset="-122"/>
              </a:rPr>
              <a:t>1923</a:t>
            </a:r>
            <a:r>
              <a:rPr lang="zh-CN" altLang="en-US" sz="2200" dirty="0">
                <a:latin typeface="STHeiti Light" charset="-122"/>
                <a:ea typeface="STHeiti Light" charset="-122"/>
                <a:cs typeface="STHeiti Light" charset="-122"/>
              </a:rPr>
              <a:t>生于英格兰中部波特兰。二战期间应征入伍，在皇家空军服役。</a:t>
            </a:r>
            <a:r>
              <a:rPr lang="en-US" altLang="zh-CN" sz="2200" dirty="0">
                <a:latin typeface="STHeiti Light" charset="-122"/>
                <a:ea typeface="STHeiti Light" charset="-122"/>
                <a:cs typeface="STHeiti Light" charset="-122"/>
              </a:rPr>
              <a:t>1942-1945</a:t>
            </a:r>
            <a:r>
              <a:rPr lang="zh-CN" altLang="en-US" sz="2200" dirty="0">
                <a:latin typeface="STHeiti Light" charset="-122"/>
                <a:ea typeface="STHeiti Light" charset="-122"/>
                <a:cs typeface="STHeiti Light" charset="-122"/>
              </a:rPr>
              <a:t>年间任机长，参与了多次重要空战。</a:t>
            </a:r>
          </a:p>
          <a:p>
            <a:pPr marL="342900" indent="-342900">
              <a:buFont typeface="Wingdings" charset="2"/>
              <a:buChar char="p"/>
            </a:pPr>
            <a:r>
              <a:rPr lang="zh-CN" altLang="en-US" sz="2200" dirty="0">
                <a:latin typeface="STHeiti Light" charset="-122"/>
                <a:ea typeface="STHeiti Light" charset="-122"/>
                <a:cs typeface="STHeiti Light" charset="-122"/>
              </a:rPr>
              <a:t>大战结束后，到英国牛津大学数学专业理学士及硕士学位，</a:t>
            </a:r>
            <a:r>
              <a:rPr lang="en-US" altLang="zh-CN" sz="2200" dirty="0">
                <a:latin typeface="STHeiti Light" charset="-122"/>
                <a:ea typeface="STHeiti Light" charset="-122"/>
                <a:cs typeface="STHeiti Light" charset="-122"/>
              </a:rPr>
              <a:t>48</a:t>
            </a:r>
            <a:r>
              <a:rPr lang="zh-CN" altLang="en-US" sz="2200" dirty="0">
                <a:latin typeface="STHeiti Light" charset="-122"/>
                <a:ea typeface="STHeiti Light" charset="-122"/>
                <a:cs typeface="STHeiti Light" charset="-122"/>
              </a:rPr>
              <a:t>年远渡大西洋到</a:t>
            </a:r>
            <a:r>
              <a:rPr lang="en-US" altLang="zh-CN" sz="2200" dirty="0">
                <a:latin typeface="STHeiti Light" charset="-122"/>
                <a:ea typeface="STHeiti Light" charset="-122"/>
                <a:cs typeface="STHeiti Light" charset="-122"/>
              </a:rPr>
              <a:t>IBM</a:t>
            </a:r>
            <a:r>
              <a:rPr lang="zh-CN" altLang="en-US" sz="2200" dirty="0">
                <a:latin typeface="STHeiti Light" charset="-122"/>
                <a:ea typeface="STHeiti Light" charset="-122"/>
                <a:cs typeface="STHeiti Light" charset="-122"/>
              </a:rPr>
              <a:t>工作从事操作系统和自动机理论研究。</a:t>
            </a:r>
          </a:p>
          <a:p>
            <a:pPr marL="342900" indent="-342900">
              <a:buFont typeface="Wingdings" charset="2"/>
              <a:buChar char="p"/>
            </a:pPr>
            <a:r>
              <a:rPr lang="zh-CN" altLang="en-US" sz="2200" dirty="0">
                <a:latin typeface="STHeiti Light" charset="-122"/>
                <a:ea typeface="STHeiti Light" charset="-122"/>
                <a:cs typeface="STHeiti Light" charset="-122"/>
              </a:rPr>
              <a:t>年近</a:t>
            </a:r>
            <a:r>
              <a:rPr lang="en-US" altLang="zh-CN" sz="2200" dirty="0">
                <a:latin typeface="STHeiti Light" charset="-122"/>
                <a:ea typeface="STHeiti Light" charset="-122"/>
                <a:cs typeface="STHeiti Light" charset="-122"/>
              </a:rPr>
              <a:t>40</a:t>
            </a:r>
            <a:r>
              <a:rPr lang="zh-CN" altLang="en-US" sz="2200" dirty="0">
                <a:latin typeface="STHeiti Light" charset="-122"/>
                <a:ea typeface="STHeiti Light" charset="-122"/>
                <a:cs typeface="STHeiti Light" charset="-122"/>
              </a:rPr>
              <a:t>重返密歇根大学进修计算机与通信专业，</a:t>
            </a:r>
            <a:r>
              <a:rPr lang="en-US" altLang="zh-CN" sz="2200" dirty="0">
                <a:latin typeface="STHeiti Light" charset="-122"/>
                <a:ea typeface="STHeiti Light" charset="-122"/>
                <a:cs typeface="STHeiti Light" charset="-122"/>
              </a:rPr>
              <a:t>1963</a:t>
            </a:r>
            <a:r>
              <a:rPr lang="zh-CN" altLang="en-US" sz="2200" dirty="0">
                <a:latin typeface="STHeiti Light" charset="-122"/>
                <a:ea typeface="STHeiti Light" charset="-122"/>
                <a:cs typeface="STHeiti Light" charset="-122"/>
              </a:rPr>
              <a:t>年获硕士学位，</a:t>
            </a:r>
            <a:r>
              <a:rPr lang="en-US" altLang="zh-CN" sz="2200" dirty="0">
                <a:latin typeface="STHeiti Light" charset="-122"/>
                <a:ea typeface="STHeiti Light" charset="-122"/>
                <a:cs typeface="STHeiti Light" charset="-122"/>
              </a:rPr>
              <a:t>1965</a:t>
            </a:r>
            <a:r>
              <a:rPr lang="zh-CN" altLang="en-US" sz="2200" dirty="0">
                <a:latin typeface="STHeiti Light" charset="-122"/>
                <a:ea typeface="STHeiti Light" charset="-122"/>
                <a:cs typeface="STHeiti Light" charset="-122"/>
              </a:rPr>
              <a:t>年又获博士学位</a:t>
            </a:r>
          </a:p>
          <a:p>
            <a:pPr marL="342900" indent="-342900">
              <a:buFont typeface="Wingdings" charset="2"/>
              <a:buChar char="p"/>
            </a:pPr>
            <a:r>
              <a:rPr lang="en-US" altLang="zh-CN" sz="2200" dirty="0">
                <a:latin typeface="STHeiti Light" charset="-122"/>
                <a:ea typeface="STHeiti Light" charset="-122"/>
                <a:cs typeface="STHeiti Light" charset="-122"/>
              </a:rPr>
              <a:t>60</a:t>
            </a:r>
            <a:r>
              <a:rPr lang="zh-CN" altLang="en-US" sz="2200" dirty="0">
                <a:latin typeface="STHeiti Light" charset="-122"/>
                <a:ea typeface="STHeiti Light" charset="-122"/>
                <a:cs typeface="STHeiti Light" charset="-122"/>
              </a:rPr>
              <a:t>年代后期开始数据库研究</a:t>
            </a:r>
            <a:r>
              <a:rPr lang="en-US" altLang="zh-CN" sz="2200" dirty="0">
                <a:latin typeface="STHeiti Light" charset="-122"/>
                <a:ea typeface="STHeiti Light" charset="-122"/>
                <a:cs typeface="STHeiti Light" charset="-122"/>
              </a:rPr>
              <a:t>, 1970</a:t>
            </a:r>
            <a:r>
              <a:rPr lang="zh-CN" altLang="en-US" sz="2200" dirty="0">
                <a:latin typeface="STHeiti Light" charset="-122"/>
                <a:ea typeface="STHeiti Light" charset="-122"/>
                <a:cs typeface="STHeiti Light" charset="-122"/>
              </a:rPr>
              <a:t>年</a:t>
            </a:r>
            <a:r>
              <a:rPr lang="en-US" altLang="zh-CN" sz="2200" dirty="0" err="1">
                <a:latin typeface="STHeiti Light" charset="-122"/>
                <a:ea typeface="STHeiti Light" charset="-122"/>
                <a:cs typeface="STHeiti Light" charset="-122"/>
              </a:rPr>
              <a:t>E.F.Codd</a:t>
            </a:r>
            <a:r>
              <a:rPr lang="en-US" altLang="zh-CN" sz="2200" dirty="0">
                <a:latin typeface="STHeiti Light" charset="-122"/>
                <a:ea typeface="STHeiti Light" charset="-122"/>
                <a:cs typeface="STHeiti Light" charset="-122"/>
              </a:rPr>
              <a:t> </a:t>
            </a:r>
            <a:r>
              <a:rPr lang="zh-CN" altLang="en-US" sz="2200" dirty="0">
                <a:latin typeface="STHeiti Light" charset="-122"/>
                <a:ea typeface="STHeiti Light" charset="-122"/>
                <a:cs typeface="STHeiti Light" charset="-122"/>
              </a:rPr>
              <a:t>博士提出</a:t>
            </a:r>
            <a:r>
              <a:rPr lang="zh-CN" altLang="en-US" sz="2200" dirty="0">
                <a:solidFill>
                  <a:srgbClr val="FF0000"/>
                </a:solidFill>
                <a:latin typeface="STHeiti Light" charset="-122"/>
                <a:ea typeface="STHeiti Light" charset="-122"/>
                <a:cs typeface="STHeiti Light" charset="-122"/>
              </a:rPr>
              <a:t>关系模型概念</a:t>
            </a:r>
          </a:p>
          <a:p>
            <a:pPr marL="342900" indent="-342900">
              <a:buFont typeface="Wingdings" charset="2"/>
              <a:buChar char="p"/>
            </a:pPr>
            <a:r>
              <a:rPr lang="en-US" altLang="zh-CN" sz="2200" dirty="0">
                <a:solidFill>
                  <a:srgbClr val="FF0000"/>
                </a:solidFill>
                <a:latin typeface="STHeiti Light" charset="-122"/>
                <a:ea typeface="STHeiti Light" charset="-122"/>
                <a:cs typeface="STHeiti Light" charset="-122"/>
              </a:rPr>
              <a:t>1981</a:t>
            </a:r>
            <a:r>
              <a:rPr lang="zh-CN" altLang="en-US" sz="2200" dirty="0">
                <a:solidFill>
                  <a:srgbClr val="FF0000"/>
                </a:solidFill>
                <a:latin typeface="STHeiti Light" charset="-122"/>
                <a:ea typeface="STHeiti Light" charset="-122"/>
                <a:cs typeface="STHeiti Light" charset="-122"/>
              </a:rPr>
              <a:t>年获图灵奖</a:t>
            </a:r>
            <a:r>
              <a:rPr lang="zh-CN" altLang="en-US" sz="2200" dirty="0">
                <a:latin typeface="STHeiti Light" charset="-122"/>
                <a:ea typeface="STHeiti Light" charset="-122"/>
                <a:cs typeface="STHeiti Light" charset="-122"/>
              </a:rPr>
              <a:t>，</a:t>
            </a:r>
            <a:r>
              <a:rPr lang="en-US" altLang="zh-CN" sz="2200" dirty="0">
                <a:latin typeface="STHeiti Light" charset="-122"/>
                <a:ea typeface="STHeiti Light" charset="-122"/>
                <a:cs typeface="STHeiti Light" charset="-122"/>
              </a:rPr>
              <a:t>84</a:t>
            </a:r>
            <a:r>
              <a:rPr lang="zh-CN" altLang="en-US" sz="2200" dirty="0">
                <a:latin typeface="STHeiti Light" charset="-122"/>
                <a:ea typeface="STHeiti Light" charset="-122"/>
                <a:cs typeface="STHeiti Light" charset="-122"/>
              </a:rPr>
              <a:t>年从</a:t>
            </a:r>
            <a:r>
              <a:rPr lang="en-US" altLang="zh-CN" sz="2200" dirty="0">
                <a:latin typeface="STHeiti Light" charset="-122"/>
                <a:ea typeface="STHeiti Light" charset="-122"/>
                <a:cs typeface="STHeiti Light" charset="-122"/>
              </a:rPr>
              <a:t>IBM</a:t>
            </a:r>
            <a:r>
              <a:rPr lang="zh-CN" altLang="en-US" sz="2200" dirty="0">
                <a:latin typeface="STHeiti Light" charset="-122"/>
                <a:ea typeface="STHeiti Light" charset="-122"/>
                <a:cs typeface="STHeiti Light" charset="-122"/>
              </a:rPr>
              <a:t>公司退休。还创办了一个研究所和一个公司。</a:t>
            </a:r>
          </a:p>
        </p:txBody>
      </p:sp>
      <p:pic>
        <p:nvPicPr>
          <p:cNvPr id="3" name="图片 2"/>
          <p:cNvPicPr>
            <a:picLocks noChangeAspect="1"/>
          </p:cNvPicPr>
          <p:nvPr/>
        </p:nvPicPr>
        <p:blipFill>
          <a:blip r:embed="rId2"/>
          <a:stretch>
            <a:fillRect/>
          </a:stretch>
        </p:blipFill>
        <p:spPr>
          <a:xfrm>
            <a:off x="6615363" y="962525"/>
            <a:ext cx="2445677" cy="2163011"/>
          </a:xfrm>
          <a:prstGeom prst="rect">
            <a:avLst/>
          </a:prstGeom>
        </p:spPr>
      </p:pic>
    </p:spTree>
    <p:extLst>
      <p:ext uri="{BB962C8B-B14F-4D97-AF65-F5344CB8AC3E}">
        <p14:creationId xmlns:p14="http://schemas.microsoft.com/office/powerpoint/2010/main" val="1495749339"/>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en-US" altLang="zh-CN" sz="4000" b="1" dirty="0">
                <a:solidFill>
                  <a:srgbClr val="000000"/>
                </a:solidFill>
                <a:latin typeface="华文细黑" charset="-122"/>
                <a:ea typeface="华文细黑" charset="-122"/>
              </a:rPr>
              <a:t>James Gray </a:t>
            </a:r>
            <a:endParaRPr lang="zh-CN" altLang="en-US" sz="4000" b="1" dirty="0">
              <a:solidFill>
                <a:srgbClr val="000000"/>
              </a:solidFill>
              <a:latin typeface="华文细黑" charset="-122"/>
              <a:ea typeface="华文细黑" charset="-122"/>
            </a:endParaRP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5" name="矩形 4"/>
          <p:cNvSpPr/>
          <p:nvPr/>
        </p:nvSpPr>
        <p:spPr>
          <a:xfrm>
            <a:off x="385011" y="1746854"/>
            <a:ext cx="6230352" cy="3477875"/>
          </a:xfrm>
          <a:prstGeom prst="rect">
            <a:avLst/>
          </a:prstGeom>
        </p:spPr>
        <p:txBody>
          <a:bodyPr wrap="square">
            <a:spAutoFit/>
          </a:bodyPr>
          <a:lstStyle/>
          <a:p>
            <a:pPr marL="342900" indent="-342900">
              <a:buFont typeface="Wingdings" charset="2"/>
              <a:buChar char="p"/>
            </a:pPr>
            <a:r>
              <a:rPr lang="zh-CN" altLang="en-US" sz="2200" dirty="0">
                <a:latin typeface="STHeiti Light" charset="-122"/>
                <a:ea typeface="STHeiti Light" charset="-122"/>
                <a:cs typeface="STHeiti Light" charset="-122"/>
              </a:rPr>
              <a:t>数据库技术和事务处理专家</a:t>
            </a:r>
          </a:p>
          <a:p>
            <a:pPr marL="342900" indent="-342900">
              <a:buFont typeface="Wingdings" charset="2"/>
              <a:buChar char="p"/>
            </a:pPr>
            <a:r>
              <a:rPr lang="en-US" altLang="zh-CN" sz="2200" dirty="0">
                <a:latin typeface="STHeiti Light" charset="-122"/>
                <a:ea typeface="STHeiti Light" charset="-122"/>
                <a:cs typeface="STHeiti Light" charset="-122"/>
              </a:rPr>
              <a:t>1944</a:t>
            </a:r>
            <a:r>
              <a:rPr lang="zh-CN" altLang="en-US" sz="2200" dirty="0">
                <a:latin typeface="STHeiti Light" charset="-122"/>
                <a:ea typeface="STHeiti Light" charset="-122"/>
                <a:cs typeface="STHeiti Light" charset="-122"/>
              </a:rPr>
              <a:t>年生，美国加州大学伯克利分校计算机科学系博士</a:t>
            </a:r>
          </a:p>
          <a:p>
            <a:pPr marL="342900" indent="-342900">
              <a:buFont typeface="Wingdings" charset="2"/>
              <a:buChar char="p"/>
            </a:pPr>
            <a:r>
              <a:rPr lang="zh-CN" altLang="en-US" sz="2200" dirty="0">
                <a:latin typeface="STHeiti Light" charset="-122"/>
                <a:ea typeface="STHeiti Light" charset="-122"/>
                <a:cs typeface="STHeiti Light" charset="-122"/>
              </a:rPr>
              <a:t>先后在贝尔实验室、</a:t>
            </a:r>
            <a:r>
              <a:rPr lang="en-US" altLang="zh-CN" sz="2200" dirty="0">
                <a:latin typeface="STHeiti Light" charset="-122"/>
                <a:ea typeface="STHeiti Light" charset="-122"/>
                <a:cs typeface="STHeiti Light" charset="-122"/>
              </a:rPr>
              <a:t>IBM</a:t>
            </a:r>
            <a:r>
              <a:rPr lang="zh-CN" altLang="en-US" sz="2200" dirty="0">
                <a:latin typeface="STHeiti Light" charset="-122"/>
                <a:ea typeface="STHeiti Light" charset="-122"/>
                <a:cs typeface="STHeiti Light" charset="-122"/>
              </a:rPr>
              <a:t>、</a:t>
            </a:r>
            <a:r>
              <a:rPr lang="en-US" altLang="zh-CN" sz="2200" dirty="0">
                <a:latin typeface="STHeiti Light" charset="-122"/>
                <a:ea typeface="STHeiti Light" charset="-122"/>
                <a:cs typeface="STHeiti Light" charset="-122"/>
              </a:rPr>
              <a:t>Tandem</a:t>
            </a:r>
            <a:r>
              <a:rPr lang="zh-CN" altLang="en-US" sz="2200" dirty="0">
                <a:latin typeface="STHeiti Light" charset="-122"/>
                <a:ea typeface="STHeiti Light" charset="-122"/>
                <a:cs typeface="STHeiti Light" charset="-122"/>
              </a:rPr>
              <a:t>、</a:t>
            </a:r>
            <a:r>
              <a:rPr lang="en-US" altLang="zh-CN" sz="2200" dirty="0">
                <a:latin typeface="STHeiti Light" charset="-122"/>
                <a:ea typeface="STHeiti Light" charset="-122"/>
                <a:cs typeface="STHeiti Light" charset="-122"/>
              </a:rPr>
              <a:t>DEC</a:t>
            </a:r>
            <a:r>
              <a:rPr lang="zh-CN" altLang="en-US" sz="2200" dirty="0">
                <a:latin typeface="STHeiti Light" charset="-122"/>
                <a:ea typeface="STHeiti Light" charset="-122"/>
                <a:cs typeface="STHeiti Light" charset="-122"/>
              </a:rPr>
              <a:t>等公司工作，研究方向转向数据库领域</a:t>
            </a:r>
          </a:p>
          <a:p>
            <a:pPr marL="342900" indent="-342900">
              <a:buFont typeface="Wingdings" charset="2"/>
              <a:buChar char="p"/>
            </a:pPr>
            <a:r>
              <a:rPr lang="zh-CN" altLang="en-US" sz="2200" dirty="0">
                <a:latin typeface="STHeiti Light" charset="-122"/>
                <a:ea typeface="STHeiti Light" charset="-122"/>
                <a:cs typeface="STHeiti Light" charset="-122"/>
              </a:rPr>
              <a:t>由于他在数据库事务处理研究方面的原创性贡献以及在将研究原型转化为商业产品的系统实现方面的技术领袖地位，</a:t>
            </a:r>
            <a:r>
              <a:rPr lang="en-US" altLang="zh-CN" sz="2200" dirty="0">
                <a:latin typeface="STHeiti Light" charset="-122"/>
                <a:ea typeface="STHeiti Light" charset="-122"/>
                <a:cs typeface="STHeiti Light" charset="-122"/>
              </a:rPr>
              <a:t>1998</a:t>
            </a:r>
            <a:r>
              <a:rPr lang="zh-CN" altLang="en-US" sz="2200" dirty="0">
                <a:latin typeface="STHeiti Light" charset="-122"/>
                <a:ea typeface="STHeiti Light" charset="-122"/>
                <a:cs typeface="STHeiti Light" charset="-122"/>
              </a:rPr>
              <a:t>年获图灵奖（时任微软研究员）。</a:t>
            </a:r>
          </a:p>
          <a:p>
            <a:pPr marL="342900" indent="-342900">
              <a:buFont typeface="Wingdings" charset="2"/>
              <a:buChar char="p"/>
            </a:pPr>
            <a:r>
              <a:rPr lang="en-US" altLang="zh-CN" sz="2200" dirty="0">
                <a:latin typeface="STHeiti Light" charset="-122"/>
                <a:ea typeface="STHeiti Light" charset="-122"/>
                <a:cs typeface="STHeiti Light" charset="-122"/>
              </a:rPr>
              <a:t>2007</a:t>
            </a:r>
            <a:r>
              <a:rPr lang="zh-CN" altLang="en-US" sz="2200" dirty="0">
                <a:latin typeface="STHeiti Light" charset="-122"/>
                <a:ea typeface="STHeiti Light" charset="-122"/>
                <a:cs typeface="STHeiti Light" charset="-122"/>
              </a:rPr>
              <a:t>年</a:t>
            </a:r>
            <a:r>
              <a:rPr lang="en-US" altLang="zh-CN" sz="2200" dirty="0">
                <a:latin typeface="STHeiti Light" charset="-122"/>
                <a:ea typeface="STHeiti Light" charset="-122"/>
                <a:cs typeface="STHeiti Light" charset="-122"/>
              </a:rPr>
              <a:t>1</a:t>
            </a:r>
            <a:r>
              <a:rPr lang="zh-CN" altLang="en-US" sz="2200" dirty="0">
                <a:latin typeface="STHeiti Light" charset="-122"/>
                <a:ea typeface="STHeiti Light" charset="-122"/>
                <a:cs typeface="STHeiti Light" charset="-122"/>
              </a:rPr>
              <a:t>月</a:t>
            </a:r>
            <a:r>
              <a:rPr lang="en-US" altLang="zh-CN" sz="2200" dirty="0">
                <a:latin typeface="STHeiti Light" charset="-122"/>
                <a:ea typeface="STHeiti Light" charset="-122"/>
                <a:cs typeface="STHeiti Light" charset="-122"/>
              </a:rPr>
              <a:t>28</a:t>
            </a:r>
            <a:r>
              <a:rPr lang="zh-CN" altLang="en-US" sz="2200" dirty="0">
                <a:latin typeface="STHeiti Light" charset="-122"/>
                <a:ea typeface="STHeiti Light" charset="-122"/>
                <a:cs typeface="STHeiti Light" charset="-122"/>
              </a:rPr>
              <a:t>日失踪。</a:t>
            </a:r>
          </a:p>
        </p:txBody>
      </p:sp>
      <p:pic>
        <p:nvPicPr>
          <p:cNvPr id="6" name="图片 5"/>
          <p:cNvPicPr>
            <a:picLocks noChangeAspect="1"/>
          </p:cNvPicPr>
          <p:nvPr/>
        </p:nvPicPr>
        <p:blipFill>
          <a:blip r:embed="rId2"/>
          <a:stretch>
            <a:fillRect/>
          </a:stretch>
        </p:blipFill>
        <p:spPr>
          <a:xfrm>
            <a:off x="6850645" y="759551"/>
            <a:ext cx="2032000" cy="3403600"/>
          </a:xfrm>
          <a:prstGeom prst="rect">
            <a:avLst/>
          </a:prstGeom>
        </p:spPr>
      </p:pic>
    </p:spTree>
    <p:extLst>
      <p:ext uri="{BB962C8B-B14F-4D97-AF65-F5344CB8AC3E}">
        <p14:creationId xmlns:p14="http://schemas.microsoft.com/office/powerpoint/2010/main" val="1588279465"/>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en-US" altLang="zh-CN" sz="4000" b="1" dirty="0" err="1">
                <a:solidFill>
                  <a:srgbClr val="000000"/>
                </a:solidFill>
                <a:latin typeface="华文细黑" charset="-122"/>
                <a:ea typeface="华文细黑" charset="-122"/>
              </a:rPr>
              <a:t>M.R.Stonebraker</a:t>
            </a:r>
            <a:endParaRPr lang="zh-CN" altLang="en-US" sz="4000" b="1" dirty="0">
              <a:solidFill>
                <a:srgbClr val="000000"/>
              </a:solidFill>
              <a:latin typeface="华文细黑" charset="-122"/>
              <a:ea typeface="华文细黑" charset="-122"/>
            </a:endParaRP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5" name="矩形 4"/>
          <p:cNvSpPr/>
          <p:nvPr/>
        </p:nvSpPr>
        <p:spPr>
          <a:xfrm>
            <a:off x="385011" y="1746854"/>
            <a:ext cx="6230352" cy="3816429"/>
          </a:xfrm>
          <a:prstGeom prst="rect">
            <a:avLst/>
          </a:prstGeom>
        </p:spPr>
        <p:txBody>
          <a:bodyPr wrap="square">
            <a:spAutoFit/>
          </a:bodyPr>
          <a:lstStyle/>
          <a:p>
            <a:pPr marL="342900" indent="-342900">
              <a:buFont typeface="Wingdings" charset="2"/>
              <a:buChar char="p"/>
            </a:pPr>
            <a:r>
              <a:rPr lang="zh-CN" altLang="en-US" sz="2200" dirty="0">
                <a:latin typeface="STHeiti Light" charset="-122"/>
                <a:ea typeface="STHeiti Light" charset="-122"/>
                <a:cs typeface="STHeiti Light" charset="-122"/>
              </a:rPr>
              <a:t>现代主流数据库系统架构的奠基人</a:t>
            </a:r>
          </a:p>
          <a:p>
            <a:pPr marL="342900" indent="-342900">
              <a:buFont typeface="Wingdings" charset="2"/>
              <a:buChar char="p"/>
            </a:pPr>
            <a:r>
              <a:rPr lang="en-US" altLang="zh-CN" sz="2200" dirty="0">
                <a:latin typeface="STHeiti Light" charset="-122"/>
                <a:ea typeface="STHeiti Light" charset="-122"/>
                <a:cs typeface="STHeiti Light" charset="-122"/>
              </a:rPr>
              <a:t>1971</a:t>
            </a:r>
            <a:r>
              <a:rPr lang="zh-CN" altLang="en-US" sz="2200" dirty="0">
                <a:latin typeface="STHeiti Light" charset="-122"/>
                <a:ea typeface="STHeiti Light" charset="-122"/>
                <a:cs typeface="STHeiti Light" charset="-122"/>
              </a:rPr>
              <a:t>年至</a:t>
            </a:r>
            <a:r>
              <a:rPr lang="en-US" altLang="zh-CN" sz="2200" dirty="0">
                <a:latin typeface="STHeiti Light" charset="-122"/>
                <a:ea typeface="STHeiti Light" charset="-122"/>
                <a:cs typeface="STHeiti Light" charset="-122"/>
              </a:rPr>
              <a:t>2000</a:t>
            </a:r>
            <a:r>
              <a:rPr lang="zh-CN" altLang="en-US" sz="2200" dirty="0">
                <a:latin typeface="STHeiti Light" charset="-122"/>
                <a:ea typeface="STHeiti Light" charset="-122"/>
                <a:cs typeface="STHeiti Light" charset="-122"/>
              </a:rPr>
              <a:t>年为第一阶段，从事关系数据库的体系架构和实现技术研究</a:t>
            </a:r>
          </a:p>
          <a:p>
            <a:pPr marL="342900" indent="-342900">
              <a:buFont typeface="Wingdings" charset="2"/>
              <a:buChar char="p"/>
            </a:pPr>
            <a:r>
              <a:rPr lang="en-US" altLang="zh-CN" sz="2200" dirty="0">
                <a:latin typeface="STHeiti Light" charset="-122"/>
                <a:ea typeface="STHeiti Light" charset="-122"/>
                <a:cs typeface="STHeiti Light" charset="-122"/>
              </a:rPr>
              <a:t>2001</a:t>
            </a:r>
            <a:r>
              <a:rPr lang="zh-CN" altLang="en-US" sz="2200" dirty="0">
                <a:latin typeface="STHeiti Light" charset="-122"/>
                <a:ea typeface="STHeiti Light" charset="-122"/>
                <a:cs typeface="STHeiti Light" charset="-122"/>
              </a:rPr>
              <a:t>年至</a:t>
            </a:r>
            <a:r>
              <a:rPr lang="en-US" altLang="zh-CN" sz="2200" dirty="0">
                <a:latin typeface="STHeiti Light" charset="-122"/>
                <a:ea typeface="STHeiti Light" charset="-122"/>
                <a:cs typeface="STHeiti Light" charset="-122"/>
              </a:rPr>
              <a:t>2008</a:t>
            </a:r>
            <a:r>
              <a:rPr lang="zh-CN" altLang="en-US" sz="2200" dirty="0">
                <a:latin typeface="STHeiti Light" charset="-122"/>
                <a:ea typeface="STHeiti Light" charset="-122"/>
                <a:cs typeface="STHeiti Light" charset="-122"/>
              </a:rPr>
              <a:t>年为第二阶段，开发了一系列新型数据库系统的体系架构设计与产品开发</a:t>
            </a:r>
          </a:p>
          <a:p>
            <a:pPr marL="342900" indent="-342900">
              <a:buFont typeface="Wingdings" charset="2"/>
              <a:buChar char="p"/>
            </a:pPr>
            <a:r>
              <a:rPr lang="en-US" altLang="zh-CN" sz="2200" dirty="0">
                <a:latin typeface="STHeiti Light" charset="-122"/>
                <a:ea typeface="STHeiti Light" charset="-122"/>
                <a:cs typeface="STHeiti Light" charset="-122"/>
              </a:rPr>
              <a:t>2009</a:t>
            </a:r>
            <a:r>
              <a:rPr lang="zh-CN" altLang="en-US" sz="2200" dirty="0">
                <a:latin typeface="STHeiti Light" charset="-122"/>
                <a:ea typeface="STHeiti Light" charset="-122"/>
                <a:cs typeface="STHeiti Light" charset="-122"/>
              </a:rPr>
              <a:t>年至今为第三阶段，大数据系统的体系架构设计与实践</a:t>
            </a:r>
          </a:p>
          <a:p>
            <a:pPr marL="342900" indent="-342900">
              <a:buFont typeface="Wingdings" charset="2"/>
              <a:buChar char="p"/>
            </a:pPr>
            <a:r>
              <a:rPr lang="en-US" altLang="zh-CN" sz="2200" b="1" dirty="0">
                <a:solidFill>
                  <a:srgbClr val="FF0000"/>
                </a:solidFill>
                <a:latin typeface="STHeiti Light" charset="-122"/>
                <a:ea typeface="STHeiti Light" charset="-122"/>
                <a:cs typeface="STHeiti Light" charset="-122"/>
              </a:rPr>
              <a:t>2014</a:t>
            </a:r>
            <a:r>
              <a:rPr lang="zh-CN" altLang="en-US" sz="2200" b="1" dirty="0">
                <a:solidFill>
                  <a:srgbClr val="FF0000"/>
                </a:solidFill>
                <a:latin typeface="STHeiti Light" charset="-122"/>
                <a:ea typeface="STHeiti Light" charset="-122"/>
                <a:cs typeface="STHeiti Light" charset="-122"/>
              </a:rPr>
              <a:t>年获得图灵奖</a:t>
            </a:r>
          </a:p>
          <a:p>
            <a:pPr marL="342900" indent="-342900">
              <a:buFont typeface="Wingdings" charset="2"/>
              <a:buChar char="p"/>
            </a:pPr>
            <a:r>
              <a:rPr lang="en-US" altLang="zh-CN" sz="2200" dirty="0">
                <a:latin typeface="STHeiti Light" charset="-122"/>
                <a:ea typeface="STHeiti Light" charset="-122"/>
                <a:cs typeface="STHeiti Light" charset="-122"/>
              </a:rPr>
              <a:t>2015</a:t>
            </a:r>
            <a:r>
              <a:rPr lang="zh-CN" altLang="en-US" sz="2200" dirty="0">
                <a:latin typeface="STHeiti Light" charset="-122"/>
                <a:ea typeface="STHeiti Light" charset="-122"/>
                <a:cs typeface="STHeiti Light" charset="-122"/>
              </a:rPr>
              <a:t>年</a:t>
            </a:r>
            <a:r>
              <a:rPr lang="en-US" altLang="zh-CN" sz="2200" dirty="0">
                <a:latin typeface="STHeiti Light" charset="-122"/>
                <a:ea typeface="STHeiti Light" charset="-122"/>
                <a:cs typeface="STHeiti Light" charset="-122"/>
              </a:rPr>
              <a:t>10</a:t>
            </a:r>
            <a:r>
              <a:rPr lang="zh-CN" altLang="en-US" sz="2200" dirty="0">
                <a:latin typeface="STHeiti Light" charset="-122"/>
                <a:ea typeface="STHeiti Light" charset="-122"/>
                <a:cs typeface="STHeiti Light" charset="-122"/>
              </a:rPr>
              <a:t>月</a:t>
            </a:r>
            <a:r>
              <a:rPr lang="en-US" altLang="zh-CN" sz="2200" dirty="0">
                <a:latin typeface="STHeiti Light" charset="-122"/>
                <a:ea typeface="STHeiti Light" charset="-122"/>
                <a:cs typeface="STHeiti Light" charset="-122"/>
              </a:rPr>
              <a:t>22</a:t>
            </a:r>
            <a:r>
              <a:rPr lang="zh-CN" altLang="en-US" sz="2200" dirty="0">
                <a:latin typeface="STHeiti Light" charset="-122"/>
                <a:ea typeface="STHeiti Light" charset="-122"/>
                <a:cs typeface="STHeiti Light" charset="-122"/>
              </a:rPr>
              <a:t>日中国计算机大会上（合肥）做大会报告</a:t>
            </a:r>
          </a:p>
          <a:p>
            <a:pPr marL="342900" indent="-342900">
              <a:buFont typeface="Wingdings" charset="2"/>
              <a:buChar char="p"/>
            </a:pPr>
            <a:endParaRPr lang="zh-CN" altLang="en-US" sz="2200" dirty="0">
              <a:latin typeface="STHeiti Light" charset="-122"/>
              <a:ea typeface="STHeiti Light" charset="-122"/>
              <a:cs typeface="STHeiti Light" charset="-122"/>
            </a:endParaRPr>
          </a:p>
        </p:txBody>
      </p:sp>
      <p:pic>
        <p:nvPicPr>
          <p:cNvPr id="3" name="图片 2"/>
          <p:cNvPicPr>
            <a:picLocks noChangeAspect="1"/>
          </p:cNvPicPr>
          <p:nvPr/>
        </p:nvPicPr>
        <p:blipFill>
          <a:blip r:embed="rId2"/>
          <a:stretch>
            <a:fillRect/>
          </a:stretch>
        </p:blipFill>
        <p:spPr>
          <a:xfrm>
            <a:off x="7104645" y="1253202"/>
            <a:ext cx="1778000" cy="1778000"/>
          </a:xfrm>
          <a:prstGeom prst="rect">
            <a:avLst/>
          </a:prstGeom>
        </p:spPr>
      </p:pic>
    </p:spTree>
    <p:extLst>
      <p:ext uri="{BB962C8B-B14F-4D97-AF65-F5344CB8AC3E}">
        <p14:creationId xmlns:p14="http://schemas.microsoft.com/office/powerpoint/2010/main" val="92067003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184" y="759551"/>
            <a:ext cx="7886700" cy="987303"/>
          </a:xfrm>
        </p:spPr>
        <p:txBody>
          <a:bodyPr/>
          <a:lstStyle/>
          <a:p>
            <a:r>
              <a:rPr lang="zh-CN" altLang="en-US" sz="4000" b="1" dirty="0">
                <a:solidFill>
                  <a:srgbClr val="000000"/>
                </a:solidFill>
                <a:latin typeface="华文细黑" charset="-122"/>
                <a:ea typeface="华文细黑" charset="-122"/>
              </a:rPr>
              <a:t>数据库：一个巨大的软件产业</a:t>
            </a:r>
          </a:p>
        </p:txBody>
      </p:sp>
      <p:sp>
        <p:nvSpPr>
          <p:cNvPr id="4" name="矩形 3"/>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defRPr/>
            </a:pPr>
            <a:r>
              <a:rPr lang="zh-CN" altLang="en-US" dirty="0">
                <a:solidFill>
                  <a:schemeClr val="bg1"/>
                </a:solidFill>
              </a:rPr>
              <a:t>前言</a:t>
            </a:r>
            <a:endParaRPr lang="zh-HK" altLang="en-US" dirty="0">
              <a:solidFill>
                <a:schemeClr val="bg1"/>
              </a:solidFill>
              <a:latin typeface="+mn-lt"/>
              <a:ea typeface="+mn-ea"/>
            </a:endParaRPr>
          </a:p>
        </p:txBody>
      </p:sp>
      <p:sp>
        <p:nvSpPr>
          <p:cNvPr id="6" name="文本框 5"/>
          <p:cNvSpPr txBox="1"/>
          <p:nvPr/>
        </p:nvSpPr>
        <p:spPr>
          <a:xfrm>
            <a:off x="397043" y="2069432"/>
            <a:ext cx="2646878" cy="584775"/>
          </a:xfrm>
          <a:prstGeom prst="rect">
            <a:avLst/>
          </a:prstGeom>
          <a:noFill/>
        </p:spPr>
        <p:txBody>
          <a:bodyPr wrap="none" rtlCol="0">
            <a:spAutoFit/>
          </a:bodyPr>
          <a:lstStyle/>
          <a:p>
            <a:r>
              <a:rPr kumimoji="1" lang="zh-CN" altLang="en-US" sz="3200" b="1">
                <a:solidFill>
                  <a:srgbClr val="00B0F0"/>
                </a:solidFill>
                <a:latin typeface="STHeiti" charset="-122"/>
                <a:ea typeface="STHeiti" charset="-122"/>
                <a:cs typeface="STHeiti" charset="-122"/>
              </a:rPr>
              <a:t>形成良性循环</a:t>
            </a:r>
          </a:p>
        </p:txBody>
      </p:sp>
      <p:sp>
        <p:nvSpPr>
          <p:cNvPr id="7" name="文本框 6"/>
          <p:cNvSpPr txBox="1"/>
          <p:nvPr/>
        </p:nvSpPr>
        <p:spPr>
          <a:xfrm>
            <a:off x="1115188" y="3753853"/>
            <a:ext cx="1620957" cy="523220"/>
          </a:xfrm>
          <a:prstGeom prst="rect">
            <a:avLst/>
          </a:prstGeom>
          <a:noFill/>
        </p:spPr>
        <p:txBody>
          <a:bodyPr wrap="none" rtlCol="0">
            <a:spAutoFit/>
          </a:bodyPr>
          <a:lstStyle/>
          <a:p>
            <a:r>
              <a:rPr kumimoji="1" lang="zh-CN" altLang="en-US" sz="2800" b="1" dirty="0">
                <a:latin typeface="STHeiti" charset="-122"/>
                <a:ea typeface="STHeiti" charset="-122"/>
                <a:cs typeface="STHeiti" charset="-122"/>
              </a:rPr>
              <a:t>经济效益</a:t>
            </a:r>
          </a:p>
        </p:txBody>
      </p:sp>
      <p:sp>
        <p:nvSpPr>
          <p:cNvPr id="8" name="文本框 7"/>
          <p:cNvSpPr txBox="1"/>
          <p:nvPr/>
        </p:nvSpPr>
        <p:spPr>
          <a:xfrm>
            <a:off x="5787782" y="3747684"/>
            <a:ext cx="1620957" cy="523220"/>
          </a:xfrm>
          <a:prstGeom prst="rect">
            <a:avLst/>
          </a:prstGeom>
          <a:noFill/>
        </p:spPr>
        <p:txBody>
          <a:bodyPr wrap="none" rtlCol="0">
            <a:spAutoFit/>
          </a:bodyPr>
          <a:lstStyle/>
          <a:p>
            <a:r>
              <a:rPr kumimoji="1" lang="zh-CN" altLang="en-US" sz="2800" b="1" dirty="0">
                <a:latin typeface="STHeiti" charset="-122"/>
                <a:ea typeface="STHeiti" charset="-122"/>
                <a:cs typeface="STHeiti" charset="-122"/>
              </a:rPr>
              <a:t>原型研制</a:t>
            </a:r>
          </a:p>
        </p:txBody>
      </p:sp>
      <p:sp>
        <p:nvSpPr>
          <p:cNvPr id="9" name="文本框 8"/>
          <p:cNvSpPr txBox="1"/>
          <p:nvPr/>
        </p:nvSpPr>
        <p:spPr>
          <a:xfrm>
            <a:off x="3402449" y="4828885"/>
            <a:ext cx="1620957" cy="523220"/>
          </a:xfrm>
          <a:prstGeom prst="rect">
            <a:avLst/>
          </a:prstGeom>
          <a:noFill/>
        </p:spPr>
        <p:txBody>
          <a:bodyPr wrap="none" rtlCol="0">
            <a:spAutoFit/>
          </a:bodyPr>
          <a:lstStyle/>
          <a:p>
            <a:r>
              <a:rPr kumimoji="1" lang="zh-CN" altLang="en-US" sz="2800" b="1">
                <a:latin typeface="STHeiti" charset="-122"/>
                <a:ea typeface="STHeiti" charset="-122"/>
                <a:cs typeface="STHeiti" charset="-122"/>
              </a:rPr>
              <a:t>产品上市</a:t>
            </a:r>
            <a:endParaRPr kumimoji="1" lang="zh-CN" altLang="en-US" sz="2800" b="1" dirty="0">
              <a:latin typeface="STHeiti" charset="-122"/>
              <a:ea typeface="STHeiti" charset="-122"/>
              <a:cs typeface="STHeiti" charset="-122"/>
            </a:endParaRPr>
          </a:p>
        </p:txBody>
      </p:sp>
      <p:sp>
        <p:nvSpPr>
          <p:cNvPr id="10" name="文本框 9"/>
          <p:cNvSpPr txBox="1"/>
          <p:nvPr/>
        </p:nvSpPr>
        <p:spPr>
          <a:xfrm>
            <a:off x="3402449" y="2592652"/>
            <a:ext cx="1620957" cy="523220"/>
          </a:xfrm>
          <a:prstGeom prst="rect">
            <a:avLst/>
          </a:prstGeom>
          <a:noFill/>
        </p:spPr>
        <p:txBody>
          <a:bodyPr wrap="none" rtlCol="0">
            <a:spAutoFit/>
          </a:bodyPr>
          <a:lstStyle/>
          <a:p>
            <a:r>
              <a:rPr kumimoji="1" lang="zh-CN" altLang="en-US" sz="2800" b="1" dirty="0">
                <a:latin typeface="STHeiti" charset="-122"/>
                <a:ea typeface="STHeiti" charset="-122"/>
                <a:cs typeface="STHeiti" charset="-122"/>
              </a:rPr>
              <a:t>理论创立</a:t>
            </a:r>
          </a:p>
        </p:txBody>
      </p:sp>
      <p:sp>
        <p:nvSpPr>
          <p:cNvPr id="11" name="右弧形箭头 10"/>
          <p:cNvSpPr/>
          <p:nvPr/>
        </p:nvSpPr>
        <p:spPr>
          <a:xfrm>
            <a:off x="3053533" y="3414709"/>
            <a:ext cx="832667" cy="1189169"/>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左弧形箭头 11"/>
          <p:cNvSpPr/>
          <p:nvPr/>
        </p:nvSpPr>
        <p:spPr>
          <a:xfrm>
            <a:off x="4566206" y="3414709"/>
            <a:ext cx="914400" cy="1189169"/>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文本框 12"/>
          <p:cNvSpPr txBox="1"/>
          <p:nvPr/>
        </p:nvSpPr>
        <p:spPr>
          <a:xfrm>
            <a:off x="299767" y="5686958"/>
            <a:ext cx="6340197" cy="584775"/>
          </a:xfrm>
          <a:prstGeom prst="rect">
            <a:avLst/>
          </a:prstGeom>
          <a:noFill/>
        </p:spPr>
        <p:txBody>
          <a:bodyPr wrap="none" rtlCol="0">
            <a:spAutoFit/>
          </a:bodyPr>
          <a:lstStyle/>
          <a:p>
            <a:r>
              <a:rPr kumimoji="1" lang="zh-CN" altLang="en-US" sz="3200" b="1" dirty="0">
                <a:solidFill>
                  <a:srgbClr val="FF0000"/>
                </a:solidFill>
                <a:latin typeface="STHeiti" charset="-122"/>
                <a:ea typeface="STHeiti" charset="-122"/>
                <a:cs typeface="STHeiti" charset="-122"/>
              </a:rPr>
              <a:t>是理论成果转化为产品的成功范例</a:t>
            </a:r>
          </a:p>
        </p:txBody>
      </p:sp>
    </p:spTree>
    <p:extLst>
      <p:ext uri="{BB962C8B-B14F-4D97-AF65-F5344CB8AC3E}">
        <p14:creationId xmlns:p14="http://schemas.microsoft.com/office/powerpoint/2010/main" val="1563918751"/>
      </p:ext>
    </p:extLst>
  </p:cSld>
  <p:clrMapOvr>
    <a:masterClrMapping/>
  </p:clrMapOvr>
  <p:transition>
    <p:wipe/>
  </p:transition>
</p:sld>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17414</TotalTime>
  <Words>625</Words>
  <Application>Microsoft Office PowerPoint</Application>
  <PresentationFormat>全屏显示(4:3)</PresentationFormat>
  <Paragraphs>76</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STHeiti</vt:lpstr>
      <vt:lpstr>STHeiti Light</vt:lpstr>
      <vt:lpstr>华文细黑</vt:lpstr>
      <vt:lpstr>微软雅黑</vt:lpstr>
      <vt:lpstr>Arial</vt:lpstr>
      <vt:lpstr>Calibri</vt:lpstr>
      <vt:lpstr>Calibri Light</vt:lpstr>
      <vt:lpstr>Wingdings</vt:lpstr>
      <vt:lpstr>3_Office 主题</vt:lpstr>
      <vt:lpstr>PowerPoint 演示文稿</vt:lpstr>
      <vt:lpstr>前言</vt:lpstr>
      <vt:lpstr>前言</vt:lpstr>
      <vt:lpstr>四位图灵奖得主</vt:lpstr>
      <vt:lpstr>Charles.W.Bachman </vt:lpstr>
      <vt:lpstr>Edgar F.Codd 博士</vt:lpstr>
      <vt:lpstr>James Gray </vt:lpstr>
      <vt:lpstr>M.R.Stonebraker</vt:lpstr>
      <vt:lpstr>数据库：一个巨大的软件产业</vt:lpstr>
      <vt:lpstr>学好数据库技术的意义</vt:lpstr>
      <vt:lpstr>这门课如何考核？</vt:lpstr>
      <vt:lpstr>前沿知识扩展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jingfeizw</cp:lastModifiedBy>
  <cp:revision>1767</cp:revision>
  <dcterms:created xsi:type="dcterms:W3CDTF">2017-03-02T07:41:33Z</dcterms:created>
  <dcterms:modified xsi:type="dcterms:W3CDTF">2019-08-31T00:02:07Z</dcterms:modified>
</cp:coreProperties>
</file>