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2"/>
  </p:notesMasterIdLst>
  <p:sldIdLst>
    <p:sldId id="481" r:id="rId2"/>
    <p:sldId id="643" r:id="rId3"/>
    <p:sldId id="644" r:id="rId4"/>
    <p:sldId id="825" r:id="rId5"/>
    <p:sldId id="646" r:id="rId6"/>
    <p:sldId id="647" r:id="rId7"/>
    <p:sldId id="648" r:id="rId8"/>
    <p:sldId id="649" r:id="rId9"/>
    <p:sldId id="650" r:id="rId10"/>
    <p:sldId id="651" r:id="rId11"/>
    <p:sldId id="652" r:id="rId12"/>
    <p:sldId id="653" r:id="rId13"/>
    <p:sldId id="654" r:id="rId14"/>
    <p:sldId id="655" r:id="rId15"/>
    <p:sldId id="656" r:id="rId16"/>
    <p:sldId id="657" r:id="rId17"/>
    <p:sldId id="658" r:id="rId18"/>
    <p:sldId id="659" r:id="rId19"/>
    <p:sldId id="660" r:id="rId20"/>
    <p:sldId id="663" r:id="rId21"/>
    <p:sldId id="662" r:id="rId22"/>
    <p:sldId id="791" r:id="rId23"/>
    <p:sldId id="664" r:id="rId24"/>
    <p:sldId id="792" r:id="rId25"/>
    <p:sldId id="666" r:id="rId26"/>
    <p:sldId id="793" r:id="rId27"/>
    <p:sldId id="661" r:id="rId28"/>
    <p:sldId id="665" r:id="rId29"/>
    <p:sldId id="667" r:id="rId30"/>
    <p:sldId id="668" r:id="rId31"/>
    <p:sldId id="670" r:id="rId32"/>
    <p:sldId id="669" r:id="rId33"/>
    <p:sldId id="798" r:id="rId34"/>
    <p:sldId id="671" r:id="rId35"/>
    <p:sldId id="817" r:id="rId36"/>
    <p:sldId id="799" r:id="rId37"/>
    <p:sldId id="672" r:id="rId38"/>
    <p:sldId id="673" r:id="rId39"/>
    <p:sldId id="794" r:id="rId40"/>
    <p:sldId id="674" r:id="rId41"/>
    <p:sldId id="675" r:id="rId42"/>
    <p:sldId id="676" r:id="rId43"/>
    <p:sldId id="678" r:id="rId44"/>
    <p:sldId id="677" r:id="rId45"/>
    <p:sldId id="680" r:id="rId46"/>
    <p:sldId id="681" r:id="rId47"/>
    <p:sldId id="682" r:id="rId48"/>
    <p:sldId id="683" r:id="rId49"/>
    <p:sldId id="684" r:id="rId50"/>
    <p:sldId id="679" r:id="rId51"/>
    <p:sldId id="818" r:id="rId52"/>
    <p:sldId id="685" r:id="rId53"/>
    <p:sldId id="686" r:id="rId54"/>
    <p:sldId id="687" r:id="rId55"/>
    <p:sldId id="688" r:id="rId56"/>
    <p:sldId id="689" r:id="rId57"/>
    <p:sldId id="690" r:id="rId58"/>
    <p:sldId id="691" r:id="rId59"/>
    <p:sldId id="692" r:id="rId60"/>
    <p:sldId id="693" r:id="rId61"/>
    <p:sldId id="694" r:id="rId62"/>
    <p:sldId id="785" r:id="rId63"/>
    <p:sldId id="695" r:id="rId64"/>
    <p:sldId id="704" r:id="rId65"/>
    <p:sldId id="696" r:id="rId66"/>
    <p:sldId id="697" r:id="rId67"/>
    <p:sldId id="698" r:id="rId68"/>
    <p:sldId id="699" r:id="rId69"/>
    <p:sldId id="784" r:id="rId70"/>
    <p:sldId id="700" r:id="rId71"/>
    <p:sldId id="795" r:id="rId72"/>
    <p:sldId id="701" r:id="rId73"/>
    <p:sldId id="702" r:id="rId74"/>
    <p:sldId id="819" r:id="rId75"/>
    <p:sldId id="786" r:id="rId76"/>
    <p:sldId id="703" r:id="rId77"/>
    <p:sldId id="796" r:id="rId78"/>
    <p:sldId id="705" r:id="rId79"/>
    <p:sldId id="706" r:id="rId80"/>
    <p:sldId id="707" r:id="rId81"/>
    <p:sldId id="708" r:id="rId82"/>
    <p:sldId id="709" r:id="rId83"/>
    <p:sldId id="710" r:id="rId84"/>
    <p:sldId id="711" r:id="rId85"/>
    <p:sldId id="712" r:id="rId86"/>
    <p:sldId id="713" r:id="rId87"/>
    <p:sldId id="715" r:id="rId88"/>
    <p:sldId id="716" r:id="rId89"/>
    <p:sldId id="797" r:id="rId90"/>
    <p:sldId id="717" r:id="rId91"/>
    <p:sldId id="718" r:id="rId92"/>
    <p:sldId id="813" r:id="rId93"/>
    <p:sldId id="719" r:id="rId94"/>
    <p:sldId id="800" r:id="rId95"/>
    <p:sldId id="814" r:id="rId96"/>
    <p:sldId id="720" r:id="rId97"/>
    <p:sldId id="721" r:id="rId98"/>
    <p:sldId id="722" r:id="rId99"/>
    <p:sldId id="723" r:id="rId100"/>
    <p:sldId id="724" r:id="rId101"/>
    <p:sldId id="725" r:id="rId102"/>
    <p:sldId id="802" r:id="rId103"/>
    <p:sldId id="726" r:id="rId104"/>
    <p:sldId id="727" r:id="rId105"/>
    <p:sldId id="826" r:id="rId106"/>
    <p:sldId id="827" r:id="rId107"/>
    <p:sldId id="728" r:id="rId108"/>
    <p:sldId id="729" r:id="rId109"/>
    <p:sldId id="829" r:id="rId110"/>
    <p:sldId id="730" r:id="rId111"/>
    <p:sldId id="731" r:id="rId112"/>
    <p:sldId id="732" r:id="rId113"/>
    <p:sldId id="828" r:id="rId114"/>
    <p:sldId id="762" r:id="rId115"/>
    <p:sldId id="763" r:id="rId116"/>
    <p:sldId id="764" r:id="rId117"/>
    <p:sldId id="765" r:id="rId118"/>
    <p:sldId id="766" r:id="rId119"/>
    <p:sldId id="767" r:id="rId120"/>
    <p:sldId id="768" r:id="rId121"/>
    <p:sldId id="769" r:id="rId122"/>
    <p:sldId id="771" r:id="rId123"/>
    <p:sldId id="772" r:id="rId124"/>
    <p:sldId id="773" r:id="rId125"/>
    <p:sldId id="774" r:id="rId126"/>
    <p:sldId id="776" r:id="rId127"/>
    <p:sldId id="775" r:id="rId128"/>
    <p:sldId id="777" r:id="rId129"/>
    <p:sldId id="778" r:id="rId130"/>
    <p:sldId id="779" r:id="rId131"/>
    <p:sldId id="780" r:id="rId132"/>
    <p:sldId id="781" r:id="rId133"/>
    <p:sldId id="782" r:id="rId134"/>
    <p:sldId id="783" r:id="rId135"/>
    <p:sldId id="820" r:id="rId136"/>
    <p:sldId id="821" r:id="rId137"/>
    <p:sldId id="822" r:id="rId138"/>
    <p:sldId id="823" r:id="rId139"/>
    <p:sldId id="790" r:id="rId140"/>
    <p:sldId id="416" r:id="rId141"/>
  </p:sldIdLst>
  <p:sldSz cx="9144000" cy="6858000" type="screen4x3"/>
  <p:notesSz cx="6858000" cy="9144000"/>
  <p:defaultTextStyle>
    <a:defPPr>
      <a:defRPr lang="zh-HK"/>
    </a:defPPr>
    <a:lvl1pPr algn="l" rtl="0" eaLnBrk="0" fontAlgn="base" hangingPunct="0">
      <a:spcBef>
        <a:spcPct val="0"/>
      </a:spcBef>
      <a:spcAft>
        <a:spcPct val="0"/>
      </a:spcAft>
      <a:defRPr kern="1200">
        <a:solidFill>
          <a:schemeClr val="tx1"/>
        </a:solidFill>
        <a:latin typeface="Calibri" charset="0"/>
        <a:ea typeface="新細明體" charset="0"/>
        <a:cs typeface="+mn-cs"/>
      </a:defRPr>
    </a:lvl1pPr>
    <a:lvl2pPr marL="457200" algn="l" rtl="0" eaLnBrk="0" fontAlgn="base" hangingPunct="0">
      <a:spcBef>
        <a:spcPct val="0"/>
      </a:spcBef>
      <a:spcAft>
        <a:spcPct val="0"/>
      </a:spcAft>
      <a:defRPr kern="1200">
        <a:solidFill>
          <a:schemeClr val="tx1"/>
        </a:solidFill>
        <a:latin typeface="Calibri" charset="0"/>
        <a:ea typeface="新細明體" charset="0"/>
        <a:cs typeface="+mn-cs"/>
      </a:defRPr>
    </a:lvl2pPr>
    <a:lvl3pPr marL="914400" algn="l" rtl="0" eaLnBrk="0" fontAlgn="base" hangingPunct="0">
      <a:spcBef>
        <a:spcPct val="0"/>
      </a:spcBef>
      <a:spcAft>
        <a:spcPct val="0"/>
      </a:spcAft>
      <a:defRPr kern="1200">
        <a:solidFill>
          <a:schemeClr val="tx1"/>
        </a:solidFill>
        <a:latin typeface="Calibri" charset="0"/>
        <a:ea typeface="新細明體" charset="0"/>
        <a:cs typeface="+mn-cs"/>
      </a:defRPr>
    </a:lvl3pPr>
    <a:lvl4pPr marL="1371600" algn="l" rtl="0" eaLnBrk="0" fontAlgn="base" hangingPunct="0">
      <a:spcBef>
        <a:spcPct val="0"/>
      </a:spcBef>
      <a:spcAft>
        <a:spcPct val="0"/>
      </a:spcAft>
      <a:defRPr kern="1200">
        <a:solidFill>
          <a:schemeClr val="tx1"/>
        </a:solidFill>
        <a:latin typeface="Calibri" charset="0"/>
        <a:ea typeface="新細明體" charset="0"/>
        <a:cs typeface="+mn-cs"/>
      </a:defRPr>
    </a:lvl4pPr>
    <a:lvl5pPr marL="1828800" algn="l" rtl="0" eaLnBrk="0" fontAlgn="base" hangingPunct="0">
      <a:spcBef>
        <a:spcPct val="0"/>
      </a:spcBef>
      <a:spcAft>
        <a:spcPct val="0"/>
      </a:spcAft>
      <a:defRPr kern="1200">
        <a:solidFill>
          <a:schemeClr val="tx1"/>
        </a:solidFill>
        <a:latin typeface="Calibri" charset="0"/>
        <a:ea typeface="新細明體" charset="0"/>
        <a:cs typeface="+mn-cs"/>
      </a:defRPr>
    </a:lvl5pPr>
    <a:lvl6pPr marL="2286000" algn="l" defTabSz="914400" rtl="0" eaLnBrk="1" latinLnBrk="0" hangingPunct="1">
      <a:defRPr kern="1200">
        <a:solidFill>
          <a:schemeClr val="tx1"/>
        </a:solidFill>
        <a:latin typeface="Calibri" charset="0"/>
        <a:ea typeface="新細明體" charset="0"/>
        <a:cs typeface="+mn-cs"/>
      </a:defRPr>
    </a:lvl6pPr>
    <a:lvl7pPr marL="2743200" algn="l" defTabSz="914400" rtl="0" eaLnBrk="1" latinLnBrk="0" hangingPunct="1">
      <a:defRPr kern="1200">
        <a:solidFill>
          <a:schemeClr val="tx1"/>
        </a:solidFill>
        <a:latin typeface="Calibri" charset="0"/>
        <a:ea typeface="新細明體" charset="0"/>
        <a:cs typeface="+mn-cs"/>
      </a:defRPr>
    </a:lvl7pPr>
    <a:lvl8pPr marL="3200400" algn="l" defTabSz="914400" rtl="0" eaLnBrk="1" latinLnBrk="0" hangingPunct="1">
      <a:defRPr kern="1200">
        <a:solidFill>
          <a:schemeClr val="tx1"/>
        </a:solidFill>
        <a:latin typeface="Calibri" charset="0"/>
        <a:ea typeface="新細明體" charset="0"/>
        <a:cs typeface="+mn-cs"/>
      </a:defRPr>
    </a:lvl8pPr>
    <a:lvl9pPr marL="3657600" algn="l" defTabSz="914400" rtl="0" eaLnBrk="1" latinLnBrk="0" hangingPunct="1">
      <a:defRPr kern="1200">
        <a:solidFill>
          <a:schemeClr val="tx1"/>
        </a:solidFill>
        <a:latin typeface="Calibri" charset="0"/>
        <a:ea typeface="新細明體" charset="0"/>
        <a:cs typeface="+mn-cs"/>
      </a:defRPr>
    </a:lvl9pPr>
  </p:defaultTextStyle>
  <p:extLst>
    <p:ext uri="{EFAFB233-063F-42B5-8137-9DF3F51BA10A}">
      <p15:sldGuideLst xmlns:p15="http://schemas.microsoft.com/office/powerpoint/2012/main">
        <p15:guide id="1" orient="horz" pos="255">
          <p15:clr>
            <a:srgbClr val="A4A3A4"/>
          </p15:clr>
        </p15:guide>
        <p15:guide id="2" orient="horz" pos="1139">
          <p15:clr>
            <a:srgbClr val="A4A3A4"/>
          </p15:clr>
        </p15:guide>
        <p15:guide id="3" orient="horz" pos="2319">
          <p15:clr>
            <a:srgbClr val="A4A3A4"/>
          </p15:clr>
        </p15:guide>
        <p15:guide id="4" orient="horz" pos="3226">
          <p15:clr>
            <a:srgbClr val="A4A3A4"/>
          </p15:clr>
        </p15:guide>
        <p15:guide id="5" pos="5125">
          <p15:clr>
            <a:srgbClr val="A4A3A4"/>
          </p15:clr>
        </p15:guide>
        <p15:guide id="6" pos="15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A377B"/>
    <a:srgbClr val="0174AB"/>
    <a:srgbClr val="92D14F"/>
    <a:srgbClr val="666666"/>
    <a:srgbClr val="BFC0C0"/>
    <a:srgbClr val="9F9D9A"/>
    <a:srgbClr val="000000"/>
    <a:srgbClr val="083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200" autoAdjust="0"/>
    <p:restoredTop sz="50000" autoAdjust="0"/>
  </p:normalViewPr>
  <p:slideViewPr>
    <p:cSldViewPr snapToGrid="0">
      <p:cViewPr varScale="1">
        <p:scale>
          <a:sx n="114" d="100"/>
          <a:sy n="114" d="100"/>
        </p:scale>
        <p:origin x="1092" y="108"/>
      </p:cViewPr>
      <p:guideLst>
        <p:guide orient="horz" pos="255"/>
        <p:guide orient="horz" pos="1139"/>
        <p:guide orient="horz" pos="2319"/>
        <p:guide orient="horz" pos="3226"/>
        <p:guide pos="5125"/>
        <p:guide pos="1519"/>
      </p:guideLst>
    </p:cSldViewPr>
  </p:slideViewPr>
  <p:notesTextViewPr>
    <p:cViewPr>
      <p:scale>
        <a:sx n="1" d="1"/>
        <a:sy n="1" d="1"/>
      </p:scale>
      <p:origin x="0" y="0"/>
    </p:cViewPr>
  </p:notesTextViewPr>
  <p:sorterViewPr>
    <p:cViewPr>
      <p:scale>
        <a:sx n="110" d="100"/>
        <a:sy n="110" d="100"/>
      </p:scale>
      <p:origin x="0" y="13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553D4EFD-AC40-6F4D-B752-F06868A4643A}" type="datetimeFigureOut">
              <a:rPr lang="zh-CN" altLang="en-US"/>
              <a:pPr>
                <a:defRPr/>
              </a:pPr>
              <a:t>2018/5/18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宋体" charset="0"/>
              </a:defRPr>
            </a:lvl1pPr>
          </a:lstStyle>
          <a:p>
            <a:pPr>
              <a:defRPr/>
            </a:pPr>
            <a:fld id="{7A8DF5B2-5B6A-B244-B117-A5E7243AB5E0}" type="slidenum">
              <a:rPr lang="zh-CN" altLang="en-US"/>
              <a:pPr>
                <a:defRPr/>
              </a:pPr>
              <a:t>‹#›</a:t>
            </a:fld>
            <a:endParaRPr lang="zh-CN" altLang="en-US"/>
          </a:p>
        </p:txBody>
      </p:sp>
    </p:spTree>
    <p:extLst>
      <p:ext uri="{BB962C8B-B14F-4D97-AF65-F5344CB8AC3E}">
        <p14:creationId xmlns:p14="http://schemas.microsoft.com/office/powerpoint/2010/main" val="18579625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dirty="0">
              <a:solidFill>
                <a:srgbClr val="000000"/>
              </a:solidFill>
            </a:endParaRPr>
          </a:p>
        </p:txBody>
      </p:sp>
    </p:spTree>
    <p:extLst>
      <p:ext uri="{BB962C8B-B14F-4D97-AF65-F5344CB8AC3E}">
        <p14:creationId xmlns:p14="http://schemas.microsoft.com/office/powerpoint/2010/main" val="1883016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A8DF5B2-5B6A-B244-B117-A5E7243AB5E0}" type="slidenum">
              <a:rPr lang="zh-CN" altLang="en-US" smtClean="0"/>
              <a:pPr>
                <a:defRPr/>
              </a:pPr>
              <a:t>140</a:t>
            </a:fld>
            <a:endParaRPr lang="zh-CN" altLang="en-US"/>
          </a:p>
        </p:txBody>
      </p:sp>
    </p:spTree>
    <p:extLst>
      <p:ext uri="{BB962C8B-B14F-4D97-AF65-F5344CB8AC3E}">
        <p14:creationId xmlns:p14="http://schemas.microsoft.com/office/powerpoint/2010/main" val="285353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39F47164-6020-B643-A2CC-0B85D04A232D}" type="datetimeFigureOut">
              <a:rPr lang="zh-HK" altLang="en-US"/>
              <a:pPr>
                <a:defRPr/>
              </a:pPr>
              <a:t>18/5/2018</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AE0352E1-8709-5C48-9FF4-A639EA872C17}" type="slidenum">
              <a:rPr lang="zh-HK" altLang="en-US"/>
              <a:pPr>
                <a:defRPr/>
              </a:pPr>
              <a:t>‹#›</a:t>
            </a:fld>
            <a:endParaRPr lang="zh-HK" altLang="en-US"/>
          </a:p>
        </p:txBody>
      </p:sp>
    </p:spTree>
    <p:extLst>
      <p:ext uri="{BB962C8B-B14F-4D97-AF65-F5344CB8AC3E}">
        <p14:creationId xmlns:p14="http://schemas.microsoft.com/office/powerpoint/2010/main" val="653448036"/>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0938A915-7EE4-254F-8832-6059171ABAC7}" type="datetimeFigureOut">
              <a:rPr lang="zh-HK" altLang="en-US"/>
              <a:pPr>
                <a:defRPr/>
              </a:pPr>
              <a:t>18/5/2018</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21BE32D6-D448-AF47-8FAF-77D9BF6B617E}" type="slidenum">
              <a:rPr lang="zh-HK" altLang="en-US"/>
              <a:pPr>
                <a:defRPr/>
              </a:pPr>
              <a:t>‹#›</a:t>
            </a:fld>
            <a:endParaRPr lang="zh-HK" altLang="en-US"/>
          </a:p>
        </p:txBody>
      </p:sp>
    </p:spTree>
    <p:extLst>
      <p:ext uri="{BB962C8B-B14F-4D97-AF65-F5344CB8AC3E}">
        <p14:creationId xmlns:p14="http://schemas.microsoft.com/office/powerpoint/2010/main" val="1781999754"/>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C74FEBA8-033B-3240-A077-7FEA555778D5}" type="datetimeFigureOut">
              <a:rPr lang="zh-HK" altLang="en-US"/>
              <a:pPr>
                <a:defRPr/>
              </a:pPr>
              <a:t>18/5/2018</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2DE75B35-31B1-3E4A-ADC3-4F48C3E8C9C7}" type="slidenum">
              <a:rPr lang="zh-HK" altLang="en-US"/>
              <a:pPr>
                <a:defRPr/>
              </a:pPr>
              <a:t>‹#›</a:t>
            </a:fld>
            <a:endParaRPr lang="zh-HK" altLang="en-US"/>
          </a:p>
        </p:txBody>
      </p:sp>
    </p:spTree>
    <p:extLst>
      <p:ext uri="{BB962C8B-B14F-4D97-AF65-F5344CB8AC3E}">
        <p14:creationId xmlns:p14="http://schemas.microsoft.com/office/powerpoint/2010/main" val="150517567"/>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1-outline">
    <p:spTree>
      <p:nvGrpSpPr>
        <p:cNvPr id="1" name=""/>
        <p:cNvGrpSpPr/>
        <p:nvPr/>
      </p:nvGrpSpPr>
      <p:grpSpPr>
        <a:xfrm>
          <a:off x="0" y="0"/>
          <a:ext cx="0" cy="0"/>
          <a:chOff x="0" y="0"/>
          <a:chExt cx="0" cy="0"/>
        </a:xfrm>
      </p:grpSpPr>
      <p:sp>
        <p:nvSpPr>
          <p:cNvPr id="8" name="Shape 8"/>
          <p:cNvSpPr>
            <a:spLocks noGrp="1"/>
          </p:cNvSpPr>
          <p:nvPr>
            <p:ph type="title"/>
          </p:nvPr>
        </p:nvSpPr>
        <p:spPr>
          <a:prstGeom prst="rect">
            <a:avLst/>
          </a:prstGeom>
        </p:spPr>
        <p:txBody>
          <a:bodyPr/>
          <a:lstStyle/>
          <a:p>
            <a:pPr lvl="0"/>
            <a:r>
              <a:t>标题文本</a:t>
            </a:r>
          </a:p>
        </p:txBody>
      </p:sp>
      <p:sp>
        <p:nvSpPr>
          <p:cNvPr id="9" name="Shape 9"/>
          <p:cNvSpPr>
            <a:spLocks noGrp="1"/>
          </p:cNvSpPr>
          <p:nvPr>
            <p:ph type="body" idx="1"/>
          </p:nvPr>
        </p:nvSpPr>
        <p:spPr>
          <a:prstGeom prst="rect">
            <a:avLst/>
          </a:prstGeom>
        </p:spPr>
        <p:txBody>
          <a:bodyPr/>
          <a:lstStyle>
            <a:lvl2pPr marL="750094" indent="-321469">
              <a:buFont typeface="Arial"/>
              <a:buChar char="–"/>
              <a:defRPr sz="2025"/>
            </a:lvl2pPr>
            <a:lvl3pPr marL="1000125" indent="-321469">
              <a:buFont typeface="Arial"/>
              <a:defRPr sz="1800"/>
            </a:lvl3pPr>
            <a:lvl4pPr marL="1250156" indent="-321469">
              <a:buFont typeface="Arial"/>
              <a:buChar char="–"/>
              <a:defRPr sz="1463"/>
            </a:lvl4pPr>
            <a:lvl5pPr marL="1500188" indent="-321469">
              <a:buFont typeface="Arial"/>
              <a:buChar char="»"/>
              <a:defRPr sz="1463"/>
            </a:lvl5pPr>
          </a:lstStyle>
          <a:p>
            <a:pPr lvl="0"/>
            <a:r>
              <a:t>正文级别 1</a:t>
            </a:r>
          </a:p>
          <a:p>
            <a:pPr lvl="1"/>
            <a:r>
              <a:t>正文级别 2</a:t>
            </a:r>
          </a:p>
          <a:p>
            <a:pPr lvl="2"/>
            <a:r>
              <a:t>正文级别 3</a:t>
            </a:r>
          </a:p>
          <a:p>
            <a:pPr lvl="3"/>
            <a:r>
              <a:t>正文级别 4</a:t>
            </a:r>
          </a:p>
          <a:p>
            <a:pPr lvl="4"/>
            <a:r>
              <a:t>正文级别 5</a:t>
            </a:r>
          </a:p>
        </p:txBody>
      </p:sp>
    </p:spTree>
    <p:extLst>
      <p:ext uri="{BB962C8B-B14F-4D97-AF65-F5344CB8AC3E}">
        <p14:creationId xmlns:p14="http://schemas.microsoft.com/office/powerpoint/2010/main" val="212251746"/>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521DA9F3-5543-A149-AC52-2385152AEF99}" type="datetimeFigureOut">
              <a:rPr lang="zh-HK" altLang="en-US"/>
              <a:pPr>
                <a:defRPr/>
              </a:pPr>
              <a:t>18/5/2018</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8EB0F1A6-564A-0A4E-8F66-E8CE9D3D1BE0}" type="slidenum">
              <a:rPr lang="zh-HK" altLang="en-US"/>
              <a:pPr>
                <a:defRPr/>
              </a:pPr>
              <a:t>‹#›</a:t>
            </a:fld>
            <a:endParaRPr lang="zh-HK" altLang="en-US"/>
          </a:p>
        </p:txBody>
      </p:sp>
    </p:spTree>
    <p:extLst>
      <p:ext uri="{BB962C8B-B14F-4D97-AF65-F5344CB8AC3E}">
        <p14:creationId xmlns:p14="http://schemas.microsoft.com/office/powerpoint/2010/main" val="1908518808"/>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1FB753C6-789C-AE45-9006-AA9A84917480}" type="datetimeFigureOut">
              <a:rPr lang="zh-HK" altLang="en-US"/>
              <a:pPr>
                <a:defRPr/>
              </a:pPr>
              <a:t>18/5/2018</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16F5B548-5835-0D44-A60F-95BDB430B7E2}" type="slidenum">
              <a:rPr lang="zh-HK" altLang="en-US"/>
              <a:pPr>
                <a:defRPr/>
              </a:pPr>
              <a:t>‹#›</a:t>
            </a:fld>
            <a:endParaRPr lang="zh-HK" altLang="en-US"/>
          </a:p>
        </p:txBody>
      </p:sp>
    </p:spTree>
    <p:extLst>
      <p:ext uri="{BB962C8B-B14F-4D97-AF65-F5344CB8AC3E}">
        <p14:creationId xmlns:p14="http://schemas.microsoft.com/office/powerpoint/2010/main" val="1023457753"/>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0A5EBBAB-F6DC-FE43-BC45-6BA5B539FB8D}" type="datetimeFigureOut">
              <a:rPr lang="zh-HK" altLang="en-US"/>
              <a:pPr>
                <a:defRPr/>
              </a:pPr>
              <a:t>18/5/2018</a:t>
            </a:fld>
            <a:endParaRPr lang="zh-HK" altLang="en-US"/>
          </a:p>
        </p:txBody>
      </p:sp>
      <p:sp>
        <p:nvSpPr>
          <p:cNvPr id="6" name="Footer Placeholder 4"/>
          <p:cNvSpPr>
            <a:spLocks noGrp="1"/>
          </p:cNvSpPr>
          <p:nvPr>
            <p:ph type="ftr" sz="quarter" idx="11"/>
          </p:nvPr>
        </p:nvSpPr>
        <p:spPr/>
        <p:txBody>
          <a:bodyPr/>
          <a:lstStyle>
            <a:lvl1pPr>
              <a:defRPr/>
            </a:lvl1pPr>
          </a:lstStyle>
          <a:p>
            <a:pPr>
              <a:defRPr/>
            </a:pPr>
            <a:endParaRPr lang="zh-HK" altLang="en-US"/>
          </a:p>
        </p:txBody>
      </p:sp>
      <p:sp>
        <p:nvSpPr>
          <p:cNvPr id="7" name="Slide Number Placeholder 5"/>
          <p:cNvSpPr>
            <a:spLocks noGrp="1"/>
          </p:cNvSpPr>
          <p:nvPr>
            <p:ph type="sldNum" sz="quarter" idx="12"/>
          </p:nvPr>
        </p:nvSpPr>
        <p:spPr/>
        <p:txBody>
          <a:bodyPr/>
          <a:lstStyle>
            <a:lvl1pPr>
              <a:defRPr/>
            </a:lvl1pPr>
          </a:lstStyle>
          <a:p>
            <a:pPr>
              <a:defRPr/>
            </a:pPr>
            <a:fld id="{5B081E4C-06FF-6143-94F5-2983B6C24AC0}" type="slidenum">
              <a:rPr lang="zh-HK" altLang="en-US"/>
              <a:pPr>
                <a:defRPr/>
              </a:pPr>
              <a:t>‹#›</a:t>
            </a:fld>
            <a:endParaRPr lang="zh-HK" altLang="en-US"/>
          </a:p>
        </p:txBody>
      </p:sp>
    </p:spTree>
    <p:extLst>
      <p:ext uri="{BB962C8B-B14F-4D97-AF65-F5344CB8AC3E}">
        <p14:creationId xmlns:p14="http://schemas.microsoft.com/office/powerpoint/2010/main" val="364686248"/>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43438867-9164-FD4A-8BD9-491E771079B4}" type="datetimeFigureOut">
              <a:rPr lang="zh-HK" altLang="en-US"/>
              <a:pPr>
                <a:defRPr/>
              </a:pPr>
              <a:t>18/5/2018</a:t>
            </a:fld>
            <a:endParaRPr lang="zh-HK" altLang="en-US"/>
          </a:p>
        </p:txBody>
      </p:sp>
      <p:sp>
        <p:nvSpPr>
          <p:cNvPr id="8" name="Footer Placeholder 4"/>
          <p:cNvSpPr>
            <a:spLocks noGrp="1"/>
          </p:cNvSpPr>
          <p:nvPr>
            <p:ph type="ftr" sz="quarter" idx="11"/>
          </p:nvPr>
        </p:nvSpPr>
        <p:spPr/>
        <p:txBody>
          <a:bodyPr/>
          <a:lstStyle>
            <a:lvl1pPr>
              <a:defRPr/>
            </a:lvl1pPr>
          </a:lstStyle>
          <a:p>
            <a:pPr>
              <a:defRPr/>
            </a:pPr>
            <a:endParaRPr lang="zh-HK" altLang="en-US"/>
          </a:p>
        </p:txBody>
      </p:sp>
      <p:sp>
        <p:nvSpPr>
          <p:cNvPr id="9" name="Slide Number Placeholder 5"/>
          <p:cNvSpPr>
            <a:spLocks noGrp="1"/>
          </p:cNvSpPr>
          <p:nvPr>
            <p:ph type="sldNum" sz="quarter" idx="12"/>
          </p:nvPr>
        </p:nvSpPr>
        <p:spPr/>
        <p:txBody>
          <a:bodyPr/>
          <a:lstStyle>
            <a:lvl1pPr>
              <a:defRPr/>
            </a:lvl1pPr>
          </a:lstStyle>
          <a:p>
            <a:pPr>
              <a:defRPr/>
            </a:pPr>
            <a:fld id="{68DE2FBC-009D-2646-A9E2-F409F1D3F36D}" type="slidenum">
              <a:rPr lang="zh-HK" altLang="en-US"/>
              <a:pPr>
                <a:defRPr/>
              </a:pPr>
              <a:t>‹#›</a:t>
            </a:fld>
            <a:endParaRPr lang="zh-HK" altLang="en-US"/>
          </a:p>
        </p:txBody>
      </p:sp>
    </p:spTree>
    <p:extLst>
      <p:ext uri="{BB962C8B-B14F-4D97-AF65-F5344CB8AC3E}">
        <p14:creationId xmlns:p14="http://schemas.microsoft.com/office/powerpoint/2010/main" val="1309383303"/>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CA91A592-E4B0-274C-ABFD-8FCD0BF71844}" type="datetimeFigureOut">
              <a:rPr lang="zh-HK" altLang="en-US"/>
              <a:pPr>
                <a:defRPr/>
              </a:pPr>
              <a:t>18/5/2018</a:t>
            </a:fld>
            <a:endParaRPr lang="zh-HK" altLang="en-US"/>
          </a:p>
        </p:txBody>
      </p:sp>
      <p:sp>
        <p:nvSpPr>
          <p:cNvPr id="4" name="Footer Placeholder 4"/>
          <p:cNvSpPr>
            <a:spLocks noGrp="1"/>
          </p:cNvSpPr>
          <p:nvPr>
            <p:ph type="ftr" sz="quarter" idx="11"/>
          </p:nvPr>
        </p:nvSpPr>
        <p:spPr/>
        <p:txBody>
          <a:bodyPr/>
          <a:lstStyle>
            <a:lvl1pPr>
              <a:defRPr/>
            </a:lvl1pPr>
          </a:lstStyle>
          <a:p>
            <a:pPr>
              <a:defRPr/>
            </a:pPr>
            <a:endParaRPr lang="zh-HK" altLang="en-US"/>
          </a:p>
        </p:txBody>
      </p:sp>
      <p:sp>
        <p:nvSpPr>
          <p:cNvPr id="5" name="Slide Number Placeholder 5"/>
          <p:cNvSpPr>
            <a:spLocks noGrp="1"/>
          </p:cNvSpPr>
          <p:nvPr>
            <p:ph type="sldNum" sz="quarter" idx="12"/>
          </p:nvPr>
        </p:nvSpPr>
        <p:spPr/>
        <p:txBody>
          <a:bodyPr/>
          <a:lstStyle>
            <a:lvl1pPr>
              <a:defRPr/>
            </a:lvl1pPr>
          </a:lstStyle>
          <a:p>
            <a:pPr>
              <a:defRPr/>
            </a:pPr>
            <a:fld id="{22073506-265B-7F44-BFA4-99624EB82680}" type="slidenum">
              <a:rPr lang="zh-HK" altLang="en-US"/>
              <a:pPr>
                <a:defRPr/>
              </a:pPr>
              <a:t>‹#›</a:t>
            </a:fld>
            <a:endParaRPr lang="zh-HK" altLang="en-US"/>
          </a:p>
        </p:txBody>
      </p:sp>
    </p:spTree>
    <p:extLst>
      <p:ext uri="{BB962C8B-B14F-4D97-AF65-F5344CB8AC3E}">
        <p14:creationId xmlns:p14="http://schemas.microsoft.com/office/powerpoint/2010/main" val="1129033333"/>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5D9E53E-42D5-D649-84A1-D51A1129B12F}" type="datetimeFigureOut">
              <a:rPr lang="zh-HK" altLang="en-US"/>
              <a:pPr>
                <a:defRPr/>
              </a:pPr>
              <a:t>18/5/2018</a:t>
            </a:fld>
            <a:endParaRPr lang="zh-HK" altLang="en-US"/>
          </a:p>
        </p:txBody>
      </p:sp>
      <p:sp>
        <p:nvSpPr>
          <p:cNvPr id="3" name="Footer Placeholder 4"/>
          <p:cNvSpPr>
            <a:spLocks noGrp="1"/>
          </p:cNvSpPr>
          <p:nvPr>
            <p:ph type="ftr" sz="quarter" idx="11"/>
          </p:nvPr>
        </p:nvSpPr>
        <p:spPr/>
        <p:txBody>
          <a:bodyPr/>
          <a:lstStyle>
            <a:lvl1pPr>
              <a:defRPr/>
            </a:lvl1pPr>
          </a:lstStyle>
          <a:p>
            <a:pPr>
              <a:defRPr/>
            </a:pPr>
            <a:endParaRPr lang="zh-HK" altLang="en-US"/>
          </a:p>
        </p:txBody>
      </p:sp>
      <p:sp>
        <p:nvSpPr>
          <p:cNvPr id="4" name="Slide Number Placeholder 5"/>
          <p:cNvSpPr>
            <a:spLocks noGrp="1"/>
          </p:cNvSpPr>
          <p:nvPr>
            <p:ph type="sldNum" sz="quarter" idx="12"/>
          </p:nvPr>
        </p:nvSpPr>
        <p:spPr/>
        <p:txBody>
          <a:bodyPr/>
          <a:lstStyle>
            <a:lvl1pPr>
              <a:defRPr/>
            </a:lvl1pPr>
          </a:lstStyle>
          <a:p>
            <a:pPr>
              <a:defRPr/>
            </a:pPr>
            <a:fld id="{15A7B478-884B-F64C-8192-24BF7AB6CE36}" type="slidenum">
              <a:rPr lang="zh-HK" altLang="en-US"/>
              <a:pPr>
                <a:defRPr/>
              </a:pPr>
              <a:t>‹#›</a:t>
            </a:fld>
            <a:endParaRPr lang="zh-HK" altLang="en-US"/>
          </a:p>
        </p:txBody>
      </p:sp>
    </p:spTree>
    <p:extLst>
      <p:ext uri="{BB962C8B-B14F-4D97-AF65-F5344CB8AC3E}">
        <p14:creationId xmlns:p14="http://schemas.microsoft.com/office/powerpoint/2010/main" val="1329132133"/>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B41847D6-C135-A047-B615-739921DE273D}" type="datetimeFigureOut">
              <a:rPr lang="zh-HK" altLang="en-US"/>
              <a:pPr>
                <a:defRPr/>
              </a:pPr>
              <a:t>18/5/2018</a:t>
            </a:fld>
            <a:endParaRPr lang="zh-HK" altLang="en-US"/>
          </a:p>
        </p:txBody>
      </p:sp>
      <p:sp>
        <p:nvSpPr>
          <p:cNvPr id="6" name="Footer Placeholder 4"/>
          <p:cNvSpPr>
            <a:spLocks noGrp="1"/>
          </p:cNvSpPr>
          <p:nvPr>
            <p:ph type="ftr" sz="quarter" idx="11"/>
          </p:nvPr>
        </p:nvSpPr>
        <p:spPr/>
        <p:txBody>
          <a:bodyPr/>
          <a:lstStyle>
            <a:lvl1pPr>
              <a:defRPr/>
            </a:lvl1pPr>
          </a:lstStyle>
          <a:p>
            <a:pPr>
              <a:defRPr/>
            </a:pPr>
            <a:endParaRPr lang="zh-HK" altLang="en-US"/>
          </a:p>
        </p:txBody>
      </p:sp>
      <p:sp>
        <p:nvSpPr>
          <p:cNvPr id="7" name="Slide Number Placeholder 5"/>
          <p:cNvSpPr>
            <a:spLocks noGrp="1"/>
          </p:cNvSpPr>
          <p:nvPr>
            <p:ph type="sldNum" sz="quarter" idx="12"/>
          </p:nvPr>
        </p:nvSpPr>
        <p:spPr/>
        <p:txBody>
          <a:bodyPr/>
          <a:lstStyle>
            <a:lvl1pPr>
              <a:defRPr/>
            </a:lvl1pPr>
          </a:lstStyle>
          <a:p>
            <a:pPr>
              <a:defRPr/>
            </a:pPr>
            <a:fld id="{BBCDE411-EEE0-1043-86F1-E79EBB667828}" type="slidenum">
              <a:rPr lang="zh-HK" altLang="en-US"/>
              <a:pPr>
                <a:defRPr/>
              </a:pPr>
              <a:t>‹#›</a:t>
            </a:fld>
            <a:endParaRPr lang="zh-HK" altLang="en-US"/>
          </a:p>
        </p:txBody>
      </p:sp>
    </p:spTree>
    <p:extLst>
      <p:ext uri="{BB962C8B-B14F-4D97-AF65-F5344CB8AC3E}">
        <p14:creationId xmlns:p14="http://schemas.microsoft.com/office/powerpoint/2010/main" val="1280321648"/>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C9996BD-AC0E-F647-AC67-A29962958EAE}" type="datetimeFigureOut">
              <a:rPr lang="zh-HK" altLang="en-US"/>
              <a:pPr>
                <a:defRPr/>
              </a:pPr>
              <a:t>18/5/2018</a:t>
            </a:fld>
            <a:endParaRPr lang="zh-HK" altLang="en-US"/>
          </a:p>
        </p:txBody>
      </p:sp>
      <p:sp>
        <p:nvSpPr>
          <p:cNvPr id="6" name="Footer Placeholder 4"/>
          <p:cNvSpPr>
            <a:spLocks noGrp="1"/>
          </p:cNvSpPr>
          <p:nvPr>
            <p:ph type="ftr" sz="quarter" idx="11"/>
          </p:nvPr>
        </p:nvSpPr>
        <p:spPr/>
        <p:txBody>
          <a:bodyPr/>
          <a:lstStyle>
            <a:lvl1pPr>
              <a:defRPr/>
            </a:lvl1pPr>
          </a:lstStyle>
          <a:p>
            <a:pPr>
              <a:defRPr/>
            </a:pPr>
            <a:endParaRPr lang="zh-HK" altLang="en-US"/>
          </a:p>
        </p:txBody>
      </p:sp>
      <p:sp>
        <p:nvSpPr>
          <p:cNvPr id="7" name="Slide Number Placeholder 5"/>
          <p:cNvSpPr>
            <a:spLocks noGrp="1"/>
          </p:cNvSpPr>
          <p:nvPr>
            <p:ph type="sldNum" sz="quarter" idx="12"/>
          </p:nvPr>
        </p:nvSpPr>
        <p:spPr/>
        <p:txBody>
          <a:bodyPr/>
          <a:lstStyle>
            <a:lvl1pPr>
              <a:defRPr/>
            </a:lvl1pPr>
          </a:lstStyle>
          <a:p>
            <a:pPr>
              <a:defRPr/>
            </a:pPr>
            <a:fld id="{59F36F45-21DC-EA47-B1D4-28F2E00E894D}" type="slidenum">
              <a:rPr lang="zh-HK" altLang="en-US"/>
              <a:pPr>
                <a:defRPr/>
              </a:pPr>
              <a:t>‹#›</a:t>
            </a:fld>
            <a:endParaRPr lang="zh-HK" altLang="en-US"/>
          </a:p>
        </p:txBody>
      </p:sp>
    </p:spTree>
    <p:extLst>
      <p:ext uri="{BB962C8B-B14F-4D97-AF65-F5344CB8AC3E}">
        <p14:creationId xmlns:p14="http://schemas.microsoft.com/office/powerpoint/2010/main" val="501772890"/>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2C103BE7-205A-2C4B-9302-63C5EEB7830A}" type="datetimeFigureOut">
              <a:rPr lang="zh-HK" altLang="en-US"/>
              <a:pPr>
                <a:defRPr/>
              </a:pPr>
              <a:t>18/5/2018</a:t>
            </a:fld>
            <a:endParaRPr lang="zh-HK"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HK"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D679556-4588-6C49-8B77-2E06E5A66F72}" type="slidenum">
              <a:rPr lang="zh-HK" altLang="en-US"/>
              <a:pPr>
                <a:defRPr/>
              </a:pPr>
              <a:t>‹#›</a:t>
            </a:fld>
            <a:endParaRPr lang="zh-HK" altLang="en-US"/>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transition>
    <p:wip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新細明體" charset="-12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新細明體" charset="-12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新細明體" charset="-12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新細明體" charset="-12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新細明體" charset="-12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新細明體" charset="-12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新細明體" charset="-12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新細明體" charset="-12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a:spLocks noChangeArrowheads="1"/>
          </p:cNvSpPr>
          <p:nvPr/>
        </p:nvSpPr>
        <p:spPr bwMode="auto">
          <a:xfrm>
            <a:off x="0" y="1896819"/>
            <a:ext cx="9144000" cy="1944687"/>
          </a:xfrm>
          <a:prstGeom prst="rect">
            <a:avLst/>
          </a:prstGeom>
          <a:solidFill>
            <a:srgbClr val="002060"/>
          </a:solidFill>
          <a:ln w="12700">
            <a:solidFill>
              <a:srgbClr val="41719C"/>
            </a:solidFill>
            <a:miter lim="800000"/>
            <a:headEnd/>
            <a:tailEnd/>
          </a:ln>
          <a:effectLst>
            <a:outerShdw blurRad="50800" dist="38100" dir="2700000" algn="tl" rotWithShape="0">
              <a:srgbClr val="000000">
                <a:alpha val="39999"/>
              </a:srgbClr>
            </a:outerShdw>
          </a:effectLst>
        </p:spPr>
        <p:txBody>
          <a:bodyPr anchor="ctr"/>
          <a:lstStyle/>
          <a:p>
            <a:pPr algn="ctr">
              <a:defRPr/>
            </a:pPr>
            <a:endParaRPr lang="zh-CN" altLang="en-US">
              <a:solidFill>
                <a:schemeClr val="lt1"/>
              </a:solidFill>
              <a:effectLst>
                <a:outerShdw blurRad="50800" dist="38100" dir="2700000" algn="tl" rotWithShape="0">
                  <a:prstClr val="black">
                    <a:alpha val="40000"/>
                  </a:prstClr>
                </a:outerShdw>
              </a:effectLst>
              <a:latin typeface="+mn-lt"/>
              <a:ea typeface="+mn-ea"/>
            </a:endParaRPr>
          </a:p>
        </p:txBody>
      </p:sp>
      <p:cxnSp>
        <p:nvCxnSpPr>
          <p:cNvPr id="4" name="直接连接符 3"/>
          <p:cNvCxnSpPr/>
          <p:nvPr/>
        </p:nvCxnSpPr>
        <p:spPr>
          <a:xfrm>
            <a:off x="1436688" y="93663"/>
            <a:ext cx="0" cy="36353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809875" y="93663"/>
            <a:ext cx="0" cy="36353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138613" y="93663"/>
            <a:ext cx="0" cy="36353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529263" y="93663"/>
            <a:ext cx="0" cy="36353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345" name="文本框 1"/>
          <p:cNvSpPr txBox="1">
            <a:spLocks noChangeArrowheads="1"/>
          </p:cNvSpPr>
          <p:nvPr/>
        </p:nvSpPr>
        <p:spPr bwMode="auto">
          <a:xfrm>
            <a:off x="684783" y="2484441"/>
            <a:ext cx="690766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eaLnBrk="1" hangingPunct="1">
              <a:lnSpc>
                <a:spcPct val="100000"/>
              </a:lnSpc>
              <a:spcBef>
                <a:spcPct val="0"/>
              </a:spcBef>
              <a:buFontTx/>
              <a:buNone/>
            </a:pPr>
            <a:r>
              <a:rPr lang="zh-CN" altLang="en-US" sz="4400" b="1" dirty="0">
                <a:solidFill>
                  <a:schemeClr val="bg1"/>
                </a:solidFill>
                <a:latin typeface="微软雅黑" charset="0"/>
                <a:ea typeface="微软雅黑" charset="0"/>
                <a:cs typeface="Arial" charset="0"/>
                <a:sym typeface="Arial" charset="0"/>
              </a:rPr>
              <a:t>第</a:t>
            </a:r>
            <a:r>
              <a:rPr lang="en-US" altLang="zh-CN" sz="4400" b="1" dirty="0">
                <a:solidFill>
                  <a:schemeClr val="bg1"/>
                </a:solidFill>
                <a:latin typeface="微软雅黑" charset="0"/>
                <a:ea typeface="微软雅黑" charset="0"/>
                <a:cs typeface="Arial" charset="0"/>
                <a:sym typeface="Arial" charset="0"/>
              </a:rPr>
              <a:t>4</a:t>
            </a:r>
            <a:r>
              <a:rPr lang="zh-CN" altLang="en-US" sz="4400" b="1" dirty="0">
                <a:solidFill>
                  <a:schemeClr val="bg1"/>
                </a:solidFill>
                <a:latin typeface="微软雅黑" charset="0"/>
                <a:ea typeface="微软雅黑" charset="0"/>
                <a:cs typeface="Arial" charset="0"/>
                <a:sym typeface="Arial" charset="0"/>
              </a:rPr>
              <a:t>章 关系数据库设计理论</a:t>
            </a:r>
          </a:p>
        </p:txBody>
      </p:sp>
      <p:sp>
        <p:nvSpPr>
          <p:cNvPr id="14347" name="文本框 2"/>
          <p:cNvSpPr txBox="1">
            <a:spLocks noChangeArrowheads="1"/>
          </p:cNvSpPr>
          <p:nvPr/>
        </p:nvSpPr>
        <p:spPr bwMode="auto">
          <a:xfrm>
            <a:off x="2834994" y="4090574"/>
            <a:ext cx="3474028"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gn="ctr">
              <a:lnSpc>
                <a:spcPct val="100000"/>
              </a:lnSpc>
              <a:spcBef>
                <a:spcPct val="0"/>
              </a:spcBef>
              <a:buFontTx/>
              <a:buNone/>
            </a:pPr>
            <a:endParaRPr lang="en-US" altLang="zh-CN" sz="2400" b="1" dirty="0">
              <a:latin typeface="华文细黑" charset="-122"/>
              <a:ea typeface="华文细黑" charset="-122"/>
            </a:endParaRPr>
          </a:p>
          <a:p>
            <a:pPr algn="ctr">
              <a:lnSpc>
                <a:spcPct val="100000"/>
              </a:lnSpc>
              <a:spcBef>
                <a:spcPct val="0"/>
              </a:spcBef>
              <a:buFontTx/>
              <a:buNone/>
            </a:pPr>
            <a:r>
              <a:rPr lang="zh-CN" altLang="en-US" sz="1800" b="1" dirty="0">
                <a:latin typeface="华文细黑" charset="-122"/>
                <a:ea typeface="华文细黑" charset="-122"/>
              </a:rPr>
              <a:t>北京航空航天大学 继续教育学院</a:t>
            </a:r>
          </a:p>
          <a:p>
            <a:pPr algn="ctr">
              <a:lnSpc>
                <a:spcPct val="100000"/>
              </a:lnSpc>
              <a:spcBef>
                <a:spcPct val="0"/>
              </a:spcBef>
              <a:buFontTx/>
              <a:buNone/>
            </a:pPr>
            <a:endParaRPr lang="zh-CN" altLang="en-US" sz="1800" b="1" dirty="0">
              <a:latin typeface="华文细黑" charset="-122"/>
              <a:ea typeface="华文细黑" charset="-122"/>
            </a:endParaRPr>
          </a:p>
          <a:p>
            <a:pPr algn="ctr">
              <a:lnSpc>
                <a:spcPct val="100000"/>
              </a:lnSpc>
              <a:spcBef>
                <a:spcPct val="0"/>
              </a:spcBef>
              <a:buFontTx/>
              <a:buNone/>
            </a:pPr>
            <a:r>
              <a:rPr lang="zh-CN" altLang="en-US" sz="1800" b="1" dirty="0">
                <a:latin typeface="华文细黑" charset="-122"/>
                <a:ea typeface="华文细黑" charset="-122"/>
              </a:rPr>
              <a:t>李竞飞</a:t>
            </a:r>
          </a:p>
          <a:p>
            <a:pPr algn="ctr">
              <a:lnSpc>
                <a:spcPct val="100000"/>
              </a:lnSpc>
              <a:spcBef>
                <a:spcPct val="0"/>
              </a:spcBef>
              <a:buFontTx/>
              <a:buNone/>
            </a:pPr>
            <a:r>
              <a:rPr lang="en-US" altLang="zh-CN" sz="1800" b="1" dirty="0" err="1">
                <a:latin typeface="华文细黑" charset="-122"/>
                <a:ea typeface="华文细黑" charset="-122"/>
              </a:rPr>
              <a:t>jingfl@foxmail.com</a:t>
            </a:r>
            <a:endParaRPr lang="zh-CN" altLang="en-US" sz="1800" b="1" dirty="0">
              <a:latin typeface="华文细黑" charset="-122"/>
              <a:ea typeface="华文细黑" charset="-122"/>
            </a:endParaRPr>
          </a:p>
          <a:p>
            <a:pPr algn="ctr">
              <a:lnSpc>
                <a:spcPct val="100000"/>
              </a:lnSpc>
              <a:spcBef>
                <a:spcPct val="0"/>
              </a:spcBef>
              <a:buFontTx/>
              <a:buNone/>
            </a:pPr>
            <a:endParaRPr lang="zh-CN" altLang="en-US" sz="1800" b="1" dirty="0">
              <a:latin typeface="华文细黑" charset="-122"/>
              <a:ea typeface="华文细黑" charset="-122"/>
            </a:endParaRPr>
          </a:p>
        </p:txBody>
      </p:sp>
      <p:pic>
        <p:nvPicPr>
          <p:cNvPr id="2" name="图片 1"/>
          <p:cNvPicPr>
            <a:picLocks noChangeAspect="1"/>
          </p:cNvPicPr>
          <p:nvPr/>
        </p:nvPicPr>
        <p:blipFill>
          <a:blip r:embed="rId3"/>
          <a:stretch>
            <a:fillRect/>
          </a:stretch>
        </p:blipFill>
        <p:spPr>
          <a:xfrm>
            <a:off x="48128" y="48128"/>
            <a:ext cx="1431758" cy="1431758"/>
          </a:xfrm>
          <a:prstGeom prst="rect">
            <a:avLst/>
          </a:prstGeom>
        </p:spPr>
      </p:pic>
      <p:sp>
        <p:nvSpPr>
          <p:cNvPr id="13" name="文本框 12"/>
          <p:cNvSpPr txBox="1">
            <a:spLocks noChangeArrowheads="1"/>
          </p:cNvSpPr>
          <p:nvPr/>
        </p:nvSpPr>
        <p:spPr bwMode="auto">
          <a:xfrm>
            <a:off x="1662551" y="569397"/>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gn="ctr">
              <a:lnSpc>
                <a:spcPct val="100000"/>
              </a:lnSpc>
              <a:spcBef>
                <a:spcPct val="0"/>
              </a:spcBef>
              <a:buFontTx/>
              <a:buNone/>
            </a:pPr>
            <a:r>
              <a:rPr lang="zh-CN" altLang="en-US" sz="1800" b="1" dirty="0">
                <a:latin typeface="华文细黑" charset="-122"/>
                <a:ea typeface="华文细黑" charset="-122"/>
              </a:rPr>
              <a:t>数据库系统原理</a:t>
            </a:r>
          </a:p>
        </p:txBody>
      </p:sp>
      <p:cxnSp>
        <p:nvCxnSpPr>
          <p:cNvPr id="14" name="直接连接符 14"/>
          <p:cNvCxnSpPr/>
          <p:nvPr/>
        </p:nvCxnSpPr>
        <p:spPr>
          <a:xfrm>
            <a:off x="1628775" y="981075"/>
            <a:ext cx="56800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419879"/>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a:extLst>
              <a:ext uri="{FF2B5EF4-FFF2-40B4-BE49-F238E27FC236}">
                <a16:creationId xmlns:a16="http://schemas.microsoft.com/office/drawing/2014/main" id="{21371DCA-7475-4126-82AC-4FBF047F9C19}"/>
              </a:ext>
            </a:extLst>
          </p:cNvPr>
          <p:cNvSpPr>
            <a:spLocks noGrp="1" noChangeArrowheads="1"/>
          </p:cNvSpPr>
          <p:nvPr>
            <p:ph type="title"/>
          </p:nvPr>
        </p:nvSpPr>
        <p:spPr/>
        <p:txBody>
          <a:bodyPr/>
          <a:lstStyle/>
          <a:p>
            <a:r>
              <a:rPr lang="zh-CN" altLang="en-US"/>
              <a:t>二、关系模式的形式化定义</a:t>
            </a:r>
          </a:p>
        </p:txBody>
      </p:sp>
      <p:sp>
        <p:nvSpPr>
          <p:cNvPr id="454659" name="Rectangle 3">
            <a:extLst>
              <a:ext uri="{FF2B5EF4-FFF2-40B4-BE49-F238E27FC236}">
                <a16:creationId xmlns:a16="http://schemas.microsoft.com/office/drawing/2014/main" id="{287D1743-8DC7-4F1D-A192-DFB5E905D5E5}"/>
              </a:ext>
            </a:extLst>
          </p:cNvPr>
          <p:cNvSpPr>
            <a:spLocks noGrp="1" noChangeArrowheads="1"/>
          </p:cNvSpPr>
          <p:nvPr>
            <p:ph type="body" idx="1"/>
          </p:nvPr>
        </p:nvSpPr>
        <p:spPr/>
        <p:txBody>
          <a:bodyPr/>
          <a:lstStyle/>
          <a:p>
            <a:pPr>
              <a:buFont typeface="Monotype Sorts" pitchFamily="2" charset="2"/>
              <a:buNone/>
            </a:pPr>
            <a:r>
              <a:rPr lang="zh-CN" altLang="en-US" sz="2800" dirty="0"/>
              <a:t>关系模式由五部分组成，即它是一个五元组：</a:t>
            </a:r>
          </a:p>
          <a:p>
            <a:pPr>
              <a:buFont typeface="Monotype Sorts" pitchFamily="2" charset="2"/>
              <a:buNone/>
            </a:pPr>
            <a:r>
              <a:rPr lang="zh-CN" altLang="en-US" sz="2800" dirty="0"/>
              <a:t>                    </a:t>
            </a:r>
            <a:r>
              <a:rPr lang="en-US" altLang="zh-CN" sz="2800" dirty="0">
                <a:solidFill>
                  <a:schemeClr val="accent2"/>
                </a:solidFill>
              </a:rPr>
              <a:t>R(U, D, DOM, F)</a:t>
            </a:r>
          </a:p>
          <a:p>
            <a:pPr lvl="1">
              <a:buFontTx/>
              <a:buNone/>
            </a:pPr>
            <a:r>
              <a:rPr lang="en-US" altLang="zh-CN" sz="2400" dirty="0"/>
              <a:t>R</a:t>
            </a:r>
            <a:r>
              <a:rPr lang="zh-CN" altLang="en-US" sz="2400" dirty="0"/>
              <a:t>：         </a:t>
            </a:r>
            <a:r>
              <a:rPr lang="zh-CN" altLang="en-US" dirty="0"/>
              <a:t>关系名</a:t>
            </a:r>
          </a:p>
          <a:p>
            <a:pPr lvl="1">
              <a:buFontTx/>
              <a:buNone/>
            </a:pPr>
            <a:r>
              <a:rPr lang="en-US" altLang="zh-CN" dirty="0"/>
              <a:t>U</a:t>
            </a:r>
            <a:r>
              <a:rPr lang="zh-CN" altLang="en-US" dirty="0"/>
              <a:t>：       组成该关系的属性名集合</a:t>
            </a:r>
          </a:p>
          <a:p>
            <a:pPr lvl="1">
              <a:buFontTx/>
              <a:buNone/>
            </a:pPr>
            <a:r>
              <a:rPr lang="en-US" altLang="zh-CN" dirty="0"/>
              <a:t>D</a:t>
            </a:r>
            <a:r>
              <a:rPr lang="zh-CN" altLang="en-US" dirty="0"/>
              <a:t>：       属性组</a:t>
            </a:r>
            <a:r>
              <a:rPr lang="en-US" altLang="zh-CN" dirty="0"/>
              <a:t>U</a:t>
            </a:r>
            <a:r>
              <a:rPr lang="zh-CN" altLang="en-US" dirty="0"/>
              <a:t>中属性所来自的域</a:t>
            </a:r>
          </a:p>
          <a:p>
            <a:pPr lvl="1">
              <a:buFontTx/>
              <a:buNone/>
            </a:pPr>
            <a:r>
              <a:rPr lang="en-US" altLang="zh-CN" dirty="0"/>
              <a:t>DOM</a:t>
            </a:r>
            <a:r>
              <a:rPr lang="zh-CN" altLang="en-US" dirty="0"/>
              <a:t>：属性向域的映象集合</a:t>
            </a:r>
          </a:p>
          <a:p>
            <a:pPr lvl="1">
              <a:buFontTx/>
              <a:buNone/>
            </a:pPr>
            <a:r>
              <a:rPr lang="en-US" altLang="zh-CN" dirty="0"/>
              <a:t>F</a:t>
            </a:r>
            <a:r>
              <a:rPr lang="zh-CN" altLang="en-US" dirty="0"/>
              <a:t>：        </a:t>
            </a:r>
            <a:r>
              <a:rPr lang="zh-CN" altLang="en-US" dirty="0">
                <a:solidFill>
                  <a:srgbClr val="FF0000"/>
                </a:solidFill>
              </a:rPr>
              <a:t>属性间数据的依赖关系集合</a:t>
            </a:r>
            <a:r>
              <a:rPr lang="zh-CN" altLang="en-US" dirty="0"/>
              <a:t>。即限定</a:t>
            </a:r>
          </a:p>
          <a:p>
            <a:pPr lvl="1">
              <a:buFontTx/>
              <a:buNone/>
            </a:pPr>
            <a:r>
              <a:rPr lang="zh-CN" altLang="en-US" dirty="0"/>
              <a:t>              了组成关系的各个元组必须满足的完</a:t>
            </a:r>
          </a:p>
          <a:p>
            <a:pPr lvl="1">
              <a:buFontTx/>
              <a:buNone/>
            </a:pPr>
            <a:r>
              <a:rPr lang="zh-CN" altLang="en-US" dirty="0"/>
              <a:t>               整性约束条件</a:t>
            </a:r>
            <a:r>
              <a:rPr lang="zh-CN" altLang="en-US" sz="2400" dirty="0"/>
              <a:t>。</a:t>
            </a:r>
          </a:p>
        </p:txBody>
      </p:sp>
      <p:sp>
        <p:nvSpPr>
          <p:cNvPr id="4" name="矩形 3">
            <a:extLst>
              <a:ext uri="{FF2B5EF4-FFF2-40B4-BE49-F238E27FC236}">
                <a16:creationId xmlns:a16="http://schemas.microsoft.com/office/drawing/2014/main" id="{70B276B0-8CD3-4F79-B163-2291AB7C182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A10782A-9C2E-4445-AC3F-30AC1CA50CD6}"/>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7" name="文本框 22">
            <a:extLst>
              <a:ext uri="{FF2B5EF4-FFF2-40B4-BE49-F238E27FC236}">
                <a16:creationId xmlns:a16="http://schemas.microsoft.com/office/drawing/2014/main" id="{057A948D-7CE3-41F0-88E0-C8E0CF6FAC50}"/>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715881024"/>
      </p:ext>
    </p:extLst>
  </p:cSld>
  <p:clrMapOvr>
    <a:masterClrMapping/>
  </p:clrMapOvr>
  <p:transition>
    <p:wip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a:extLst>
              <a:ext uri="{FF2B5EF4-FFF2-40B4-BE49-F238E27FC236}">
                <a16:creationId xmlns:a16="http://schemas.microsoft.com/office/drawing/2014/main" id="{1C599B31-F346-4E71-81DF-8941D8C7EDBA}"/>
              </a:ext>
            </a:extLst>
          </p:cNvPr>
          <p:cNvSpPr>
            <a:spLocks noGrp="1" noChangeArrowheads="1"/>
          </p:cNvSpPr>
          <p:nvPr>
            <p:ph type="title"/>
          </p:nvPr>
        </p:nvSpPr>
        <p:spPr/>
        <p:txBody>
          <a:bodyPr/>
          <a:lstStyle/>
          <a:p>
            <a:r>
              <a:rPr lang="zh-CN" altLang="en-US"/>
              <a:t>二、第四范式（</a:t>
            </a:r>
            <a:r>
              <a:rPr lang="en-US" altLang="zh-CN"/>
              <a:t>4NF</a:t>
            </a:r>
            <a:r>
              <a:rPr lang="zh-CN" altLang="en-US"/>
              <a:t>）</a:t>
            </a:r>
          </a:p>
        </p:txBody>
      </p:sp>
      <mc:AlternateContent xmlns:mc="http://schemas.openxmlformats.org/markup-compatibility/2006">
        <mc:Choice xmlns:a14="http://schemas.microsoft.com/office/drawing/2010/main" Requires="a14">
          <p:sp>
            <p:nvSpPr>
              <p:cNvPr id="533507" name="Rectangle 3">
                <a:extLst>
                  <a:ext uri="{FF2B5EF4-FFF2-40B4-BE49-F238E27FC236}">
                    <a16:creationId xmlns:a16="http://schemas.microsoft.com/office/drawing/2014/main" id="{0856C1E6-D0D9-470A-B14E-A2377C872422}"/>
                  </a:ext>
                </a:extLst>
              </p:cNvPr>
              <p:cNvSpPr>
                <a:spLocks noGrp="1" noChangeArrowheads="1"/>
              </p:cNvSpPr>
              <p:nvPr>
                <p:ph type="body" idx="1"/>
              </p:nvPr>
            </p:nvSpPr>
            <p:spPr/>
            <p:txBody>
              <a:bodyPr/>
              <a:lstStyle/>
              <a:p>
                <a:pPr>
                  <a:lnSpc>
                    <a:spcPct val="90000"/>
                  </a:lnSpc>
                </a:pPr>
                <a:r>
                  <a:rPr lang="zh-CN" altLang="en-US" sz="3600" dirty="0"/>
                  <a:t>定义</a:t>
                </a:r>
              </a:p>
              <a:p>
                <a:pPr lvl="3">
                  <a:lnSpc>
                    <a:spcPct val="90000"/>
                  </a:lnSpc>
                </a:pPr>
                <a:endParaRPr lang="zh-CN" altLang="en-US" sz="1800" dirty="0"/>
              </a:p>
              <a:p>
                <a:pPr lvl="1">
                  <a:lnSpc>
                    <a:spcPct val="110000"/>
                  </a:lnSpc>
                  <a:buFontTx/>
                  <a:buNone/>
                </a:pPr>
                <a:r>
                  <a:rPr lang="zh-CN" altLang="en-US" sz="2400" dirty="0"/>
                  <a:t>	</a:t>
                </a:r>
                <a:r>
                  <a:rPr lang="zh-CN" altLang="en-US" dirty="0"/>
                  <a:t>定义</a:t>
                </a:r>
                <a:r>
                  <a:rPr lang="en-US" altLang="zh-CN" dirty="0"/>
                  <a:t>5.11  </a:t>
                </a:r>
                <a:r>
                  <a:rPr lang="zh-CN" altLang="en-US" dirty="0"/>
                  <a:t>关系模式</a:t>
                </a:r>
                <a:r>
                  <a:rPr lang="en-US" altLang="zh-CN" dirty="0"/>
                  <a:t>R&lt;U</a:t>
                </a:r>
                <a:r>
                  <a:rPr lang="zh-CN" altLang="en-US" dirty="0"/>
                  <a:t>，</a:t>
                </a:r>
                <a:r>
                  <a:rPr lang="en-US" altLang="zh-CN" dirty="0"/>
                  <a:t>F&gt;∈1NF</a:t>
                </a:r>
                <a:r>
                  <a:rPr lang="zh-CN" altLang="en-US" dirty="0"/>
                  <a:t>，如果对于</a:t>
                </a:r>
                <a:r>
                  <a:rPr lang="en-US" altLang="zh-CN" dirty="0"/>
                  <a:t>R</a:t>
                </a:r>
                <a:r>
                  <a:rPr lang="zh-CN" altLang="en-US" dirty="0"/>
                  <a:t>的每个非平凡多值依赖</a:t>
                </a:r>
                <a:r>
                  <a:rPr lang="en-US" altLang="zh-CN" dirty="0"/>
                  <a:t>X→→Y</a:t>
                </a:r>
                <a:r>
                  <a:rPr lang="zh-CN" altLang="en-US" dirty="0"/>
                  <a:t>（</a:t>
                </a:r>
                <a:r>
                  <a:rPr lang="en-US" altLang="zh-CN" dirty="0"/>
                  <a:t>Y </a:t>
                </a:r>
                <a14:m>
                  <m:oMath xmlns:m="http://schemas.openxmlformats.org/officeDocument/2006/math">
                    <m:r>
                      <a:rPr lang="en-US" altLang="zh-CN" i="1" dirty="0" smtClean="0">
                        <a:latin typeface="Cambria Math" panose="02040503050406030204" pitchFamily="18" charset="0"/>
                        <a:ea typeface="Cambria Math" panose="02040503050406030204" pitchFamily="18" charset="0"/>
                        <a:sym typeface="Symbol" panose="05050102010706020507" pitchFamily="18" charset="2"/>
                      </a:rPr>
                      <m:t>⊈</m:t>
                    </m:r>
                  </m:oMath>
                </a14:m>
                <a:r>
                  <a:rPr lang="en-US" altLang="zh-CN" dirty="0"/>
                  <a:t> X</a:t>
                </a:r>
                <a:r>
                  <a:rPr lang="zh-CN" altLang="en-US" dirty="0"/>
                  <a:t>），</a:t>
                </a:r>
                <a:r>
                  <a:rPr lang="en-US" altLang="zh-CN" dirty="0"/>
                  <a:t>X</a:t>
                </a:r>
                <a:r>
                  <a:rPr lang="zh-CN" altLang="en-US" dirty="0"/>
                  <a:t>都含有候选码，则</a:t>
                </a:r>
                <a:r>
                  <a:rPr lang="en-US" altLang="zh-CN" dirty="0"/>
                  <a:t>R∈4NF</a:t>
                </a:r>
                <a:r>
                  <a:rPr lang="zh-CN" altLang="en-US" dirty="0"/>
                  <a:t>。</a:t>
                </a:r>
              </a:p>
              <a:p>
                <a:pPr lvl="3">
                  <a:lnSpc>
                    <a:spcPct val="110000"/>
                  </a:lnSpc>
                </a:pPr>
                <a:endParaRPr lang="zh-CN" altLang="en-US" dirty="0"/>
              </a:p>
              <a:p>
                <a:pPr lvl="1">
                  <a:lnSpc>
                    <a:spcPct val="110000"/>
                  </a:lnSpc>
                </a:pPr>
                <a:r>
                  <a:rPr lang="en-US" altLang="zh-CN" dirty="0"/>
                  <a:t>4NF</a:t>
                </a:r>
                <a:r>
                  <a:rPr lang="zh-CN" altLang="en-US" dirty="0"/>
                  <a:t>就是限制关系模式的属性之间不允许有非平凡且非函数依赖的多值依赖。</a:t>
                </a:r>
                <a:r>
                  <a:rPr lang="en-US" altLang="zh-CN" dirty="0"/>
                  <a:t>4NF</a:t>
                </a:r>
                <a:r>
                  <a:rPr lang="zh-CN" altLang="en-US" dirty="0"/>
                  <a:t>所允许的非平凡多值依赖实际上是函数依赖。</a:t>
                </a:r>
              </a:p>
            </p:txBody>
          </p:sp>
        </mc:Choice>
        <mc:Fallback>
          <p:sp>
            <p:nvSpPr>
              <p:cNvPr id="533507" name="Rectangle 3">
                <a:extLst>
                  <a:ext uri="{FF2B5EF4-FFF2-40B4-BE49-F238E27FC236}">
                    <a16:creationId xmlns:a16="http://schemas.microsoft.com/office/drawing/2014/main" id="{0856C1E6-D0D9-470A-B14E-A2377C872422}"/>
                  </a:ext>
                </a:extLst>
              </p:cNvPr>
              <p:cNvSpPr>
                <a:spLocks noGrp="1" noRot="1" noChangeAspect="1" noMove="1" noResize="1" noEditPoints="1" noAdjustHandles="1" noChangeArrowheads="1" noChangeShapeType="1" noTextEdit="1"/>
              </p:cNvSpPr>
              <p:nvPr>
                <p:ph type="body" idx="1"/>
              </p:nvPr>
            </p:nvSpPr>
            <p:spPr>
              <a:blipFill>
                <a:blip r:embed="rId2"/>
                <a:stretch>
                  <a:fillRect l="-2087" t="-4062" r="-1159"/>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63C30DD5-8211-4A2D-8255-F650E0CF867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A3FFDB87-AF20-4C66-BBF4-13D793DE5C82}"/>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7" name="文本框 22">
            <a:extLst>
              <a:ext uri="{FF2B5EF4-FFF2-40B4-BE49-F238E27FC236}">
                <a16:creationId xmlns:a16="http://schemas.microsoft.com/office/drawing/2014/main" id="{D83F5BF2-D3E0-4041-8AB2-F51FE894B2DE}"/>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8778047"/>
      </p:ext>
    </p:extLst>
  </p:cSld>
  <p:clrMapOvr>
    <a:masterClrMapping/>
  </p:clrMapOvr>
  <p:transition>
    <p:wip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a:extLst>
              <a:ext uri="{FF2B5EF4-FFF2-40B4-BE49-F238E27FC236}">
                <a16:creationId xmlns:a16="http://schemas.microsoft.com/office/drawing/2014/main" id="{EDA1C178-754B-4E72-AA47-A8738C2951DD}"/>
              </a:ext>
            </a:extLst>
          </p:cNvPr>
          <p:cNvSpPr>
            <a:spLocks noGrp="1" noChangeArrowheads="1"/>
          </p:cNvSpPr>
          <p:nvPr>
            <p:ph type="title"/>
          </p:nvPr>
        </p:nvSpPr>
        <p:spPr/>
        <p:txBody>
          <a:bodyPr/>
          <a:lstStyle/>
          <a:p>
            <a:r>
              <a:rPr lang="zh-CN" altLang="en-US"/>
              <a:t>第四范式（续）</a:t>
            </a:r>
          </a:p>
        </p:txBody>
      </p:sp>
      <p:sp>
        <p:nvSpPr>
          <p:cNvPr id="534531" name="Rectangle 3">
            <a:extLst>
              <a:ext uri="{FF2B5EF4-FFF2-40B4-BE49-F238E27FC236}">
                <a16:creationId xmlns:a16="http://schemas.microsoft.com/office/drawing/2014/main" id="{06106B8D-A37B-4E60-88C3-0DB44FDB7627}"/>
              </a:ext>
            </a:extLst>
          </p:cNvPr>
          <p:cNvSpPr>
            <a:spLocks noGrp="1" noChangeArrowheads="1"/>
          </p:cNvSpPr>
          <p:nvPr>
            <p:ph type="body" idx="1"/>
          </p:nvPr>
        </p:nvSpPr>
        <p:spPr/>
        <p:txBody>
          <a:bodyPr/>
          <a:lstStyle/>
          <a:p>
            <a:pPr>
              <a:lnSpc>
                <a:spcPct val="90000"/>
              </a:lnSpc>
            </a:pPr>
            <a:r>
              <a:rPr lang="zh-CN" altLang="en-US" sz="3600"/>
              <a:t>如果一个关系模式是</a:t>
            </a:r>
            <a:r>
              <a:rPr lang="en-US" altLang="zh-CN" sz="3600"/>
              <a:t>4NF</a:t>
            </a:r>
            <a:r>
              <a:rPr lang="zh-CN" altLang="en-US" sz="3600"/>
              <a:t>， 则必为</a:t>
            </a:r>
            <a:r>
              <a:rPr lang="en-US" altLang="zh-CN" sz="3600"/>
              <a:t>BCNF</a:t>
            </a:r>
            <a:r>
              <a:rPr lang="zh-CN" altLang="en-US" sz="3600"/>
              <a:t>。</a:t>
            </a:r>
          </a:p>
          <a:p>
            <a:pPr>
              <a:lnSpc>
                <a:spcPct val="90000"/>
              </a:lnSpc>
            </a:pPr>
            <a:endParaRPr lang="zh-CN" altLang="en-US"/>
          </a:p>
          <a:p>
            <a:pPr>
              <a:lnSpc>
                <a:spcPct val="90000"/>
              </a:lnSpc>
              <a:buFont typeface="Monotype Sorts" pitchFamily="2" charset="2"/>
              <a:buNone/>
            </a:pPr>
            <a:r>
              <a:rPr lang="zh-CN" altLang="en-US" sz="3600"/>
              <a:t>	</a:t>
            </a:r>
            <a:endParaRPr lang="zh-CN" altLang="en-US"/>
          </a:p>
        </p:txBody>
      </p:sp>
      <p:sp>
        <p:nvSpPr>
          <p:cNvPr id="4" name="矩形 3">
            <a:extLst>
              <a:ext uri="{FF2B5EF4-FFF2-40B4-BE49-F238E27FC236}">
                <a16:creationId xmlns:a16="http://schemas.microsoft.com/office/drawing/2014/main" id="{6BB108C3-9652-4E9A-9083-E3B4A171F3F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9876D34-95C8-4C1E-A87D-BBAE65FB8194}"/>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5DFBFA99-F5EE-4B78-B06B-88788A802635}"/>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486527024"/>
      </p:ext>
    </p:extLst>
  </p:cSld>
  <p:clrMapOvr>
    <a:masterClrMapping/>
  </p:clrMapOvr>
  <p:transition>
    <p:wip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1026">
            <a:extLst>
              <a:ext uri="{FF2B5EF4-FFF2-40B4-BE49-F238E27FC236}">
                <a16:creationId xmlns:a16="http://schemas.microsoft.com/office/drawing/2014/main" id="{826ABC78-5B01-45F0-ADE1-B93071B8213B}"/>
              </a:ext>
            </a:extLst>
          </p:cNvPr>
          <p:cNvSpPr>
            <a:spLocks noGrp="1" noChangeArrowheads="1"/>
          </p:cNvSpPr>
          <p:nvPr>
            <p:ph type="title"/>
          </p:nvPr>
        </p:nvSpPr>
        <p:spPr/>
        <p:txBody>
          <a:bodyPr/>
          <a:lstStyle/>
          <a:p>
            <a:r>
              <a:rPr lang="zh-CN" altLang="en-US"/>
              <a:t>第四范式（续）</a:t>
            </a:r>
          </a:p>
        </p:txBody>
      </p:sp>
      <p:sp>
        <p:nvSpPr>
          <p:cNvPr id="615427" name="Rectangle 1027">
            <a:extLst>
              <a:ext uri="{FF2B5EF4-FFF2-40B4-BE49-F238E27FC236}">
                <a16:creationId xmlns:a16="http://schemas.microsoft.com/office/drawing/2014/main" id="{54725390-C315-46E5-AC4A-3ABCAF86E934}"/>
              </a:ext>
            </a:extLst>
          </p:cNvPr>
          <p:cNvSpPr>
            <a:spLocks noGrp="1" noChangeArrowheads="1"/>
          </p:cNvSpPr>
          <p:nvPr>
            <p:ph type="body" idx="1"/>
          </p:nvPr>
        </p:nvSpPr>
        <p:spPr/>
        <p:txBody>
          <a:bodyPr/>
          <a:lstStyle/>
          <a:p>
            <a:pPr>
              <a:lnSpc>
                <a:spcPct val="110000"/>
              </a:lnSpc>
              <a:buFont typeface="Monotype Sorts" pitchFamily="2" charset="2"/>
              <a:buNone/>
            </a:pPr>
            <a:r>
              <a:rPr lang="zh-CN" altLang="en-US"/>
              <a:t>例： </a:t>
            </a:r>
            <a:r>
              <a:rPr lang="en-US" altLang="zh-CN"/>
              <a:t>Teach(C,T,B)</a:t>
            </a:r>
          </a:p>
          <a:p>
            <a:pPr lvl="1">
              <a:lnSpc>
                <a:spcPct val="110000"/>
              </a:lnSpc>
            </a:pPr>
            <a:r>
              <a:rPr lang="zh-CN" altLang="en-US"/>
              <a:t>由于</a:t>
            </a:r>
            <a:r>
              <a:rPr lang="en-US" altLang="zh-CN"/>
              <a:t>Teach(C,T,B) </a:t>
            </a:r>
            <a:r>
              <a:rPr lang="zh-CN" altLang="en-US"/>
              <a:t>中存在非平凡的多值依赖</a:t>
            </a:r>
            <a:r>
              <a:rPr lang="en-US" altLang="zh-CN"/>
              <a:t>C→→T</a:t>
            </a:r>
            <a:r>
              <a:rPr lang="zh-CN" altLang="en-US"/>
              <a:t>，且</a:t>
            </a:r>
            <a:r>
              <a:rPr lang="en-US" altLang="zh-CN"/>
              <a:t>C</a:t>
            </a:r>
            <a:r>
              <a:rPr lang="zh-CN" altLang="en-US"/>
              <a:t>不是候选码，因此</a:t>
            </a:r>
            <a:r>
              <a:rPr lang="en-US" altLang="zh-CN"/>
              <a:t>Teach</a:t>
            </a:r>
            <a:r>
              <a:rPr lang="zh-CN" altLang="en-US"/>
              <a:t>不属于</a:t>
            </a:r>
            <a:r>
              <a:rPr lang="en-US" altLang="zh-CN"/>
              <a:t>4NF</a:t>
            </a:r>
            <a:r>
              <a:rPr lang="zh-CN" altLang="en-US"/>
              <a:t>。</a:t>
            </a:r>
          </a:p>
          <a:p>
            <a:pPr lvl="3">
              <a:lnSpc>
                <a:spcPct val="110000"/>
              </a:lnSpc>
            </a:pPr>
            <a:endParaRPr lang="zh-CN" altLang="en-US"/>
          </a:p>
          <a:p>
            <a:pPr lvl="1">
              <a:lnSpc>
                <a:spcPct val="110000"/>
              </a:lnSpc>
            </a:pPr>
            <a:r>
              <a:rPr lang="zh-CN" altLang="en-US"/>
              <a:t>这正是它之所以存在数据冗余度大，插入和删除操作复杂等弊病的根源。</a:t>
            </a:r>
          </a:p>
        </p:txBody>
      </p:sp>
      <p:sp>
        <p:nvSpPr>
          <p:cNvPr id="4" name="矩形 3">
            <a:extLst>
              <a:ext uri="{FF2B5EF4-FFF2-40B4-BE49-F238E27FC236}">
                <a16:creationId xmlns:a16="http://schemas.microsoft.com/office/drawing/2014/main" id="{3C82EF5F-B454-4D95-A62D-0D2D912B531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F65FBBD-6BED-421E-A3B9-4F61436356B2}"/>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B1018B7E-B1AB-447E-9BEC-87FF998F2C6C}"/>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082661076"/>
      </p:ext>
    </p:extLst>
  </p:cSld>
  <p:clrMapOvr>
    <a:masterClrMapping/>
  </p:clrMapOvr>
  <p:transition>
    <p:wip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a:extLst>
              <a:ext uri="{FF2B5EF4-FFF2-40B4-BE49-F238E27FC236}">
                <a16:creationId xmlns:a16="http://schemas.microsoft.com/office/drawing/2014/main" id="{0802D8F6-4B68-4B54-82B2-15B542E29D96}"/>
              </a:ext>
            </a:extLst>
          </p:cNvPr>
          <p:cNvSpPr>
            <a:spLocks noGrp="1" noChangeArrowheads="1"/>
          </p:cNvSpPr>
          <p:nvPr>
            <p:ph type="title"/>
          </p:nvPr>
        </p:nvSpPr>
        <p:spPr/>
        <p:txBody>
          <a:bodyPr/>
          <a:lstStyle/>
          <a:p>
            <a:r>
              <a:rPr lang="zh-CN" altLang="en-US"/>
              <a:t>第四范式（续）</a:t>
            </a:r>
          </a:p>
        </p:txBody>
      </p:sp>
      <p:sp>
        <p:nvSpPr>
          <p:cNvPr id="535555" name="Rectangle 3">
            <a:extLst>
              <a:ext uri="{FF2B5EF4-FFF2-40B4-BE49-F238E27FC236}">
                <a16:creationId xmlns:a16="http://schemas.microsoft.com/office/drawing/2014/main" id="{45CE5BBB-6856-4839-B3D1-D5CF3951444E}"/>
              </a:ext>
            </a:extLst>
          </p:cNvPr>
          <p:cNvSpPr>
            <a:spLocks noGrp="1" noChangeArrowheads="1"/>
          </p:cNvSpPr>
          <p:nvPr>
            <p:ph type="body" idx="1"/>
          </p:nvPr>
        </p:nvSpPr>
        <p:spPr/>
        <p:txBody>
          <a:bodyPr/>
          <a:lstStyle/>
          <a:p>
            <a:pPr lvl="1">
              <a:lnSpc>
                <a:spcPct val="90000"/>
              </a:lnSpc>
            </a:pPr>
            <a:r>
              <a:rPr lang="zh-CN" altLang="en-US" sz="3200"/>
              <a:t>解决方法</a:t>
            </a:r>
          </a:p>
          <a:p>
            <a:pPr lvl="2">
              <a:lnSpc>
                <a:spcPct val="110000"/>
              </a:lnSpc>
            </a:pPr>
            <a:r>
              <a:rPr lang="zh-CN" altLang="en-US" sz="2800"/>
              <a:t>用投影分解法把</a:t>
            </a:r>
            <a:r>
              <a:rPr lang="en-US" altLang="zh-CN" sz="2800"/>
              <a:t>Teach</a:t>
            </a:r>
            <a:r>
              <a:rPr lang="zh-CN" altLang="en-US" sz="2800"/>
              <a:t>分解为如下两个</a:t>
            </a:r>
            <a:r>
              <a:rPr lang="en-US" altLang="zh-CN" sz="2800"/>
              <a:t>4NF</a:t>
            </a:r>
            <a:r>
              <a:rPr lang="zh-CN" altLang="en-US" sz="2800"/>
              <a:t>关系模式：</a:t>
            </a:r>
          </a:p>
          <a:p>
            <a:pPr>
              <a:lnSpc>
                <a:spcPct val="90000"/>
              </a:lnSpc>
              <a:buFont typeface="Monotype Sorts" pitchFamily="2" charset="2"/>
              <a:buNone/>
            </a:pPr>
            <a:r>
              <a:rPr lang="zh-CN" altLang="en-US" sz="2800"/>
              <a:t>		               </a:t>
            </a:r>
            <a:r>
              <a:rPr lang="en-US" altLang="zh-CN" sz="2800"/>
              <a:t>CT(C, T)</a:t>
            </a:r>
          </a:p>
          <a:p>
            <a:pPr>
              <a:lnSpc>
                <a:spcPct val="90000"/>
              </a:lnSpc>
              <a:buFont typeface="Monotype Sorts" pitchFamily="2" charset="2"/>
              <a:buNone/>
            </a:pPr>
            <a:r>
              <a:rPr lang="en-US" altLang="zh-CN" sz="2800"/>
              <a:t>          		     CB(C, B)</a:t>
            </a:r>
          </a:p>
          <a:p>
            <a:pPr lvl="2">
              <a:lnSpc>
                <a:spcPct val="90000"/>
              </a:lnSpc>
            </a:pPr>
            <a:r>
              <a:rPr lang="en-US" altLang="zh-CN" sz="2800"/>
              <a:t>CT∈4NF</a:t>
            </a:r>
            <a:r>
              <a:rPr lang="zh-CN" altLang="en-US" sz="2800"/>
              <a:t>。</a:t>
            </a:r>
            <a:r>
              <a:rPr lang="en-US" altLang="zh-CN" sz="2800"/>
              <a:t>C→→T</a:t>
            </a:r>
            <a:r>
              <a:rPr lang="zh-CN" altLang="en-US" sz="2800"/>
              <a:t>是平凡多值依赖</a:t>
            </a:r>
          </a:p>
          <a:p>
            <a:pPr lvl="3">
              <a:lnSpc>
                <a:spcPct val="90000"/>
              </a:lnSpc>
              <a:buFontTx/>
              <a:buNone/>
            </a:pPr>
            <a:r>
              <a:rPr lang="zh-CN" altLang="en-US" sz="2800"/>
              <a:t>   </a:t>
            </a:r>
            <a:r>
              <a:rPr lang="en-US" altLang="zh-CN" sz="2800"/>
              <a:t>CT</a:t>
            </a:r>
            <a:r>
              <a:rPr lang="zh-CN" altLang="en-US" sz="2800"/>
              <a:t>中不存在既非平凡也非函数依赖的多值依赖。</a:t>
            </a:r>
          </a:p>
          <a:p>
            <a:pPr lvl="2">
              <a:lnSpc>
                <a:spcPct val="90000"/>
              </a:lnSpc>
            </a:pPr>
            <a:r>
              <a:rPr lang="en-US" altLang="zh-CN" sz="2800"/>
              <a:t>CB∈4NF</a:t>
            </a:r>
            <a:r>
              <a:rPr lang="zh-CN" altLang="en-US" sz="2800"/>
              <a:t>。</a:t>
            </a:r>
          </a:p>
        </p:txBody>
      </p:sp>
      <p:sp>
        <p:nvSpPr>
          <p:cNvPr id="4" name="矩形 3">
            <a:extLst>
              <a:ext uri="{FF2B5EF4-FFF2-40B4-BE49-F238E27FC236}">
                <a16:creationId xmlns:a16="http://schemas.microsoft.com/office/drawing/2014/main" id="{C4BDA96C-71EB-4618-9FC9-A8F79CAE942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29F6352-108E-4548-8715-ADE7AF56636A}"/>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9F88549B-5AF2-4CCC-B9F2-63442FF45765}"/>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63200428"/>
      </p:ext>
    </p:extLst>
  </p:cSld>
  <p:clrMapOvr>
    <a:masterClrMapping/>
  </p:clrMapOvr>
  <p:transition>
    <p:wip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a:extLst>
              <a:ext uri="{FF2B5EF4-FFF2-40B4-BE49-F238E27FC236}">
                <a16:creationId xmlns:a16="http://schemas.microsoft.com/office/drawing/2014/main" id="{F4DBF1BB-F580-4D64-A971-CCDFA607D617}"/>
              </a:ext>
            </a:extLst>
          </p:cNvPr>
          <p:cNvSpPr>
            <a:spLocks noGrp="1" noChangeArrowheads="1"/>
          </p:cNvSpPr>
          <p:nvPr>
            <p:ph type="title"/>
          </p:nvPr>
        </p:nvSpPr>
        <p:spPr/>
        <p:txBody>
          <a:bodyPr/>
          <a:lstStyle/>
          <a:p>
            <a:r>
              <a:rPr lang="zh-CN" altLang="en-US"/>
              <a:t>第四范式（续）</a:t>
            </a:r>
          </a:p>
        </p:txBody>
      </p:sp>
      <p:sp>
        <p:nvSpPr>
          <p:cNvPr id="536579" name="Rectangle 3">
            <a:extLst>
              <a:ext uri="{FF2B5EF4-FFF2-40B4-BE49-F238E27FC236}">
                <a16:creationId xmlns:a16="http://schemas.microsoft.com/office/drawing/2014/main" id="{5BAAC5AF-FDDE-42A7-ADF5-51F92A1CF403}"/>
              </a:ext>
            </a:extLst>
          </p:cNvPr>
          <p:cNvSpPr>
            <a:spLocks noGrp="1" noChangeArrowheads="1"/>
          </p:cNvSpPr>
          <p:nvPr>
            <p:ph type="body" idx="1"/>
          </p:nvPr>
        </p:nvSpPr>
        <p:spPr/>
        <p:txBody>
          <a:bodyPr/>
          <a:lstStyle/>
          <a:p>
            <a:pPr>
              <a:spcAft>
                <a:spcPct val="40000"/>
              </a:spcAft>
              <a:buFont typeface="Monotype Sorts" pitchFamily="2" charset="2"/>
              <a:buNone/>
            </a:pPr>
            <a:r>
              <a:rPr lang="zh-CN" altLang="en-US" sz="2800"/>
              <a:t>分解后</a:t>
            </a:r>
            <a:r>
              <a:rPr lang="en-US" altLang="zh-CN" sz="2800"/>
              <a:t>Teach</a:t>
            </a:r>
            <a:r>
              <a:rPr lang="zh-CN" altLang="en-US" sz="2800"/>
              <a:t>关系中的几个问题可以得到解决：</a:t>
            </a:r>
          </a:p>
          <a:p>
            <a:pPr>
              <a:spcAft>
                <a:spcPct val="40000"/>
              </a:spcAft>
              <a:buFont typeface="Monotype Sorts" pitchFamily="2" charset="2"/>
              <a:buNone/>
            </a:pPr>
            <a:r>
              <a:rPr lang="zh-CN" altLang="en-US"/>
              <a:t>	</a:t>
            </a:r>
            <a:r>
              <a:rPr lang="en-US" altLang="zh-CN" sz="2800"/>
              <a:t>(1) </a:t>
            </a:r>
            <a:r>
              <a:rPr lang="zh-CN" altLang="en-US" sz="2800"/>
              <a:t>参考书只需要在</a:t>
            </a:r>
            <a:r>
              <a:rPr lang="en-US" altLang="zh-CN" sz="2800"/>
              <a:t>CB</a:t>
            </a:r>
            <a:r>
              <a:rPr lang="zh-CN" altLang="en-US" sz="2800"/>
              <a:t>关系中存储一次。</a:t>
            </a:r>
          </a:p>
          <a:p>
            <a:pPr>
              <a:spcAft>
                <a:spcPct val="40000"/>
              </a:spcAft>
              <a:buFont typeface="Monotype Sorts" pitchFamily="2" charset="2"/>
              <a:buNone/>
            </a:pPr>
            <a:r>
              <a:rPr lang="zh-CN" altLang="en-US" sz="2800"/>
              <a:t>　</a:t>
            </a:r>
            <a:r>
              <a:rPr lang="en-US" altLang="zh-CN" sz="2800"/>
              <a:t>(2) </a:t>
            </a:r>
            <a:r>
              <a:rPr lang="zh-CN" altLang="en-US" sz="2800"/>
              <a:t>当某一课程增加一名任课教师时，只需要在</a:t>
            </a:r>
            <a:r>
              <a:rPr lang="en-US" altLang="zh-CN" sz="2800"/>
              <a:t>CT</a:t>
            </a:r>
            <a:r>
              <a:rPr lang="zh-CN" altLang="en-US" sz="2800"/>
              <a:t>关系中增加一个元组。</a:t>
            </a:r>
          </a:p>
          <a:p>
            <a:pPr>
              <a:spcAft>
                <a:spcPct val="40000"/>
              </a:spcAft>
              <a:buFont typeface="Monotype Sorts" pitchFamily="2" charset="2"/>
              <a:buNone/>
            </a:pPr>
            <a:r>
              <a:rPr lang="zh-CN" altLang="en-US" sz="2800"/>
              <a:t>　</a:t>
            </a:r>
            <a:r>
              <a:rPr lang="en-US" altLang="zh-CN" sz="2800"/>
              <a:t>(3) </a:t>
            </a:r>
            <a:r>
              <a:rPr lang="zh-CN" altLang="en-US" sz="2800"/>
              <a:t>某一门课要去掉一本参考书，只需要在</a:t>
            </a:r>
            <a:r>
              <a:rPr lang="en-US" altLang="zh-CN" sz="2800"/>
              <a:t>CB</a:t>
            </a:r>
            <a:r>
              <a:rPr lang="zh-CN" altLang="en-US" sz="2800"/>
              <a:t>关系中删除一个相应的元组。</a:t>
            </a:r>
          </a:p>
          <a:p>
            <a:pPr>
              <a:spcAft>
                <a:spcPct val="40000"/>
              </a:spcAft>
              <a:buFont typeface="Monotype Sorts" pitchFamily="2" charset="2"/>
              <a:buNone/>
            </a:pPr>
            <a:r>
              <a:rPr lang="zh-CN" altLang="en-US" sz="2800"/>
              <a:t>    </a:t>
            </a:r>
            <a:r>
              <a:rPr lang="en-US" altLang="zh-CN" sz="2800"/>
              <a:t>(4) </a:t>
            </a:r>
            <a:r>
              <a:rPr lang="zh-CN" altLang="en-US" sz="2800"/>
              <a:t>某一门课要修改一本参考书，只需要修改</a:t>
            </a:r>
            <a:r>
              <a:rPr lang="en-US" altLang="zh-CN" sz="2800"/>
              <a:t>CB</a:t>
            </a:r>
            <a:r>
              <a:rPr lang="zh-CN" altLang="en-US" sz="2800"/>
              <a:t>关系中一个相应的元组。</a:t>
            </a:r>
          </a:p>
        </p:txBody>
      </p:sp>
      <p:sp>
        <p:nvSpPr>
          <p:cNvPr id="4" name="矩形 3">
            <a:extLst>
              <a:ext uri="{FF2B5EF4-FFF2-40B4-BE49-F238E27FC236}">
                <a16:creationId xmlns:a16="http://schemas.microsoft.com/office/drawing/2014/main" id="{4499B1FC-12BB-4C2E-BAA1-0709488A565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DA564F3-5352-4698-B169-F10A4B846DA9}"/>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84754B45-6A45-44BA-ADB9-09FE82EB4A26}"/>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781056879"/>
      </p:ext>
    </p:extLst>
  </p:cSld>
  <p:clrMapOvr>
    <a:masterClrMapping/>
  </p:clrMapOvr>
  <p:transition>
    <p:wip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a:extLst>
              <a:ext uri="{FF2B5EF4-FFF2-40B4-BE49-F238E27FC236}">
                <a16:creationId xmlns:a16="http://schemas.microsoft.com/office/drawing/2014/main" id="{F55E88BC-7FB0-4F03-AAD6-575C84632A8F}"/>
              </a:ext>
            </a:extLst>
          </p:cNvPr>
          <p:cNvSpPr>
            <a:spLocks noGrp="1" noChangeArrowheads="1"/>
          </p:cNvSpPr>
          <p:nvPr>
            <p:ph type="title"/>
          </p:nvPr>
        </p:nvSpPr>
        <p:spPr/>
        <p:txBody>
          <a:bodyPr/>
          <a:lstStyle/>
          <a:p>
            <a:r>
              <a:rPr lang="zh-CN" altLang="en-US" dirty="0"/>
              <a:t>第</a:t>
            </a:r>
            <a:r>
              <a:rPr lang="en-US" altLang="zh-CN" dirty="0"/>
              <a:t>4</a:t>
            </a:r>
            <a:r>
              <a:rPr lang="zh-CN" altLang="en-US" dirty="0"/>
              <a:t>章  关系数据库设计理论</a:t>
            </a:r>
          </a:p>
        </p:txBody>
      </p:sp>
      <p:sp>
        <p:nvSpPr>
          <p:cNvPr id="642051" name="Rectangle 3">
            <a:extLst>
              <a:ext uri="{FF2B5EF4-FFF2-40B4-BE49-F238E27FC236}">
                <a16:creationId xmlns:a16="http://schemas.microsoft.com/office/drawing/2014/main" id="{80215CDA-D12B-4C3A-ADA8-2A3DFF333B18}"/>
              </a:ext>
            </a:extLst>
          </p:cNvPr>
          <p:cNvSpPr>
            <a:spLocks noGrp="1" noChangeArrowheads="1"/>
          </p:cNvSpPr>
          <p:nvPr>
            <p:ph type="body" idx="1"/>
          </p:nvPr>
        </p:nvSpPr>
        <p:spPr/>
        <p:txBody>
          <a:bodyPr/>
          <a:lstStyle/>
          <a:p>
            <a:r>
              <a:rPr lang="en-US" altLang="zh-CN" dirty="0"/>
              <a:t>4.1 </a:t>
            </a:r>
            <a:r>
              <a:rPr lang="zh-CN" altLang="en-US" dirty="0"/>
              <a:t>数据依赖</a:t>
            </a:r>
          </a:p>
          <a:p>
            <a:r>
              <a:rPr lang="en-US" altLang="zh-CN" dirty="0"/>
              <a:t>4.2 </a:t>
            </a:r>
            <a:r>
              <a:rPr lang="zh-CN" altLang="en-US" dirty="0"/>
              <a:t>范式</a:t>
            </a:r>
          </a:p>
          <a:p>
            <a:r>
              <a:rPr lang="en-US" altLang="zh-CN" dirty="0">
                <a:solidFill>
                  <a:schemeClr val="accent2"/>
                </a:solidFill>
              </a:rPr>
              <a:t>4.3 </a:t>
            </a:r>
            <a:r>
              <a:rPr lang="zh-CN" altLang="en-US" dirty="0">
                <a:solidFill>
                  <a:schemeClr val="accent2"/>
                </a:solidFill>
              </a:rPr>
              <a:t>关系模式的规范化</a:t>
            </a:r>
          </a:p>
        </p:txBody>
      </p:sp>
      <p:sp>
        <p:nvSpPr>
          <p:cNvPr id="4" name="矩形 3">
            <a:extLst>
              <a:ext uri="{FF2B5EF4-FFF2-40B4-BE49-F238E27FC236}">
                <a16:creationId xmlns:a16="http://schemas.microsoft.com/office/drawing/2014/main" id="{5B5CC117-8E13-483E-B14F-AE3652DCA37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B213448-B9A9-48A1-AD8E-5E0414F17CCF}"/>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A613B4D4-F156-4491-864A-8E9016A4C24C}"/>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24122895"/>
      </p:ext>
    </p:extLst>
  </p:cSld>
  <p:clrMapOvr>
    <a:masterClrMapping/>
  </p:clrMapOvr>
  <p:transition>
    <p:wip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a:extLst>
              <a:ext uri="{FF2B5EF4-FFF2-40B4-BE49-F238E27FC236}">
                <a16:creationId xmlns:a16="http://schemas.microsoft.com/office/drawing/2014/main" id="{F785186A-8086-41C3-9B33-424537B1B99A}"/>
              </a:ext>
            </a:extLst>
          </p:cNvPr>
          <p:cNvSpPr>
            <a:spLocks noGrp="1" noChangeArrowheads="1"/>
          </p:cNvSpPr>
          <p:nvPr>
            <p:ph type="title"/>
          </p:nvPr>
        </p:nvSpPr>
        <p:spPr/>
        <p:txBody>
          <a:bodyPr/>
          <a:lstStyle/>
          <a:p>
            <a:r>
              <a:rPr lang="en-US" altLang="zh-CN"/>
              <a:t>4.3 </a:t>
            </a:r>
            <a:r>
              <a:rPr lang="zh-CN" altLang="en-US"/>
              <a:t>关系模式的规范化</a:t>
            </a:r>
          </a:p>
        </p:txBody>
      </p:sp>
      <p:sp>
        <p:nvSpPr>
          <p:cNvPr id="643075" name="Rectangle 3">
            <a:extLst>
              <a:ext uri="{FF2B5EF4-FFF2-40B4-BE49-F238E27FC236}">
                <a16:creationId xmlns:a16="http://schemas.microsoft.com/office/drawing/2014/main" id="{0474C605-D6AC-4892-9AF9-26DE5B9014E5}"/>
              </a:ext>
            </a:extLst>
          </p:cNvPr>
          <p:cNvSpPr>
            <a:spLocks noGrp="1" noChangeArrowheads="1"/>
          </p:cNvSpPr>
          <p:nvPr>
            <p:ph type="body" idx="1"/>
          </p:nvPr>
        </p:nvSpPr>
        <p:spPr/>
        <p:txBody>
          <a:bodyPr/>
          <a:lstStyle/>
          <a:p>
            <a:r>
              <a:rPr lang="en-US" altLang="zh-CN"/>
              <a:t>4.3.1 </a:t>
            </a:r>
            <a:r>
              <a:rPr lang="zh-CN" altLang="en-US"/>
              <a:t>关系模式规范化的步骤</a:t>
            </a:r>
          </a:p>
          <a:p>
            <a:r>
              <a:rPr lang="en-US" altLang="zh-CN"/>
              <a:t>4.3.2 </a:t>
            </a:r>
            <a:r>
              <a:rPr lang="zh-CN" altLang="en-US"/>
              <a:t>关系模式的分解</a:t>
            </a:r>
          </a:p>
        </p:txBody>
      </p:sp>
      <p:sp>
        <p:nvSpPr>
          <p:cNvPr id="7" name="矩形 6">
            <a:extLst>
              <a:ext uri="{FF2B5EF4-FFF2-40B4-BE49-F238E27FC236}">
                <a16:creationId xmlns:a16="http://schemas.microsoft.com/office/drawing/2014/main" id="{F15204FC-59D3-4513-84A4-8E85A22EF09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627EC3BF-0B8E-43AE-A3AD-68DB2ADB4A37}"/>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9" name="文本框 22">
            <a:extLst>
              <a:ext uri="{FF2B5EF4-FFF2-40B4-BE49-F238E27FC236}">
                <a16:creationId xmlns:a16="http://schemas.microsoft.com/office/drawing/2014/main" id="{AA7A8C06-DE50-4A62-AC28-E343EF567EEE}"/>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123136678"/>
      </p:ext>
    </p:extLst>
  </p:cSld>
  <p:clrMapOvr>
    <a:masterClrMapping/>
  </p:clrMapOvr>
  <p:transition>
    <p:wip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a:extLst>
              <a:ext uri="{FF2B5EF4-FFF2-40B4-BE49-F238E27FC236}">
                <a16:creationId xmlns:a16="http://schemas.microsoft.com/office/drawing/2014/main" id="{0BB058C9-88C9-4F91-89AD-E8F910BB9405}"/>
              </a:ext>
            </a:extLst>
          </p:cNvPr>
          <p:cNvSpPr>
            <a:spLocks noGrp="1" noChangeArrowheads="1"/>
          </p:cNvSpPr>
          <p:nvPr>
            <p:ph type="title"/>
          </p:nvPr>
        </p:nvSpPr>
        <p:spPr/>
        <p:txBody>
          <a:bodyPr/>
          <a:lstStyle/>
          <a:p>
            <a:r>
              <a:rPr lang="en-US" altLang="zh-CN"/>
              <a:t>4.3 </a:t>
            </a:r>
            <a:r>
              <a:rPr lang="zh-CN" altLang="en-US"/>
              <a:t>关系模式的规范化</a:t>
            </a:r>
          </a:p>
        </p:txBody>
      </p:sp>
      <p:sp>
        <p:nvSpPr>
          <p:cNvPr id="537603" name="Rectangle 3">
            <a:extLst>
              <a:ext uri="{FF2B5EF4-FFF2-40B4-BE49-F238E27FC236}">
                <a16:creationId xmlns:a16="http://schemas.microsoft.com/office/drawing/2014/main" id="{E74C1D94-DDF3-4BCE-AC12-2092E01EC1E3}"/>
              </a:ext>
            </a:extLst>
          </p:cNvPr>
          <p:cNvSpPr>
            <a:spLocks noGrp="1" noChangeArrowheads="1"/>
          </p:cNvSpPr>
          <p:nvPr>
            <p:ph type="body" idx="1"/>
          </p:nvPr>
        </p:nvSpPr>
        <p:spPr/>
        <p:txBody>
          <a:bodyPr/>
          <a:lstStyle/>
          <a:p>
            <a:r>
              <a:rPr lang="zh-CN" altLang="en-US"/>
              <a:t>关系数据库的规范化理论是数据库逻辑设计的工具。</a:t>
            </a:r>
          </a:p>
          <a:p>
            <a:pPr lvl="3"/>
            <a:endParaRPr lang="zh-CN" altLang="en-US"/>
          </a:p>
          <a:p>
            <a:r>
              <a:rPr lang="zh-CN" altLang="en-US"/>
              <a:t>一个关系只要其分量都是不可分的数据项，它就是规范化的关系，但这只是最基本的规范化。</a:t>
            </a:r>
          </a:p>
          <a:p>
            <a:pPr lvl="4"/>
            <a:endParaRPr lang="zh-CN" altLang="en-US"/>
          </a:p>
          <a:p>
            <a:r>
              <a:rPr lang="zh-CN" altLang="en-US"/>
              <a:t>规范化程度可以有</a:t>
            </a:r>
            <a:r>
              <a:rPr lang="en-US" altLang="zh-CN"/>
              <a:t>6</a:t>
            </a:r>
            <a:r>
              <a:rPr lang="zh-CN" altLang="en-US"/>
              <a:t>个不同的级别，即</a:t>
            </a:r>
            <a:r>
              <a:rPr lang="en-US" altLang="zh-CN"/>
              <a:t>6</a:t>
            </a:r>
            <a:r>
              <a:rPr lang="zh-CN" altLang="en-US"/>
              <a:t>个范式。</a:t>
            </a:r>
            <a:endParaRPr lang="zh-CN" altLang="en-US" sz="2800"/>
          </a:p>
        </p:txBody>
      </p:sp>
      <p:sp>
        <p:nvSpPr>
          <p:cNvPr id="4" name="矩形 3">
            <a:extLst>
              <a:ext uri="{FF2B5EF4-FFF2-40B4-BE49-F238E27FC236}">
                <a16:creationId xmlns:a16="http://schemas.microsoft.com/office/drawing/2014/main" id="{C13A9CCA-E903-480D-939D-0FED4DB38A9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AC77BDB-AB0F-439E-98BD-99333D7F8398}"/>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A50CF8BA-BC23-44CE-9B2B-ED5EFED1A2C6}"/>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116309237"/>
      </p:ext>
    </p:extLst>
  </p:cSld>
  <p:clrMapOvr>
    <a:masterClrMapping/>
  </p:clrMapOvr>
  <p:transition>
    <p:wip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a:extLst>
              <a:ext uri="{FF2B5EF4-FFF2-40B4-BE49-F238E27FC236}">
                <a16:creationId xmlns:a16="http://schemas.microsoft.com/office/drawing/2014/main" id="{49712FBC-7BEA-4FAE-975F-4E0717B75702}"/>
              </a:ext>
            </a:extLst>
          </p:cNvPr>
          <p:cNvSpPr>
            <a:spLocks noGrp="1" noChangeArrowheads="1"/>
          </p:cNvSpPr>
          <p:nvPr>
            <p:ph type="title"/>
          </p:nvPr>
        </p:nvSpPr>
        <p:spPr/>
        <p:txBody>
          <a:bodyPr/>
          <a:lstStyle/>
          <a:p>
            <a:r>
              <a:rPr lang="zh-CN" altLang="en-US"/>
              <a:t>规范化（续）</a:t>
            </a:r>
          </a:p>
        </p:txBody>
      </p:sp>
      <p:sp>
        <p:nvSpPr>
          <p:cNvPr id="538627" name="Rectangle 3">
            <a:extLst>
              <a:ext uri="{FF2B5EF4-FFF2-40B4-BE49-F238E27FC236}">
                <a16:creationId xmlns:a16="http://schemas.microsoft.com/office/drawing/2014/main" id="{8B432F7F-924A-4935-A347-86F4082BBC26}"/>
              </a:ext>
            </a:extLst>
          </p:cNvPr>
          <p:cNvSpPr>
            <a:spLocks noGrp="1" noChangeArrowheads="1"/>
          </p:cNvSpPr>
          <p:nvPr>
            <p:ph type="body" idx="1"/>
          </p:nvPr>
        </p:nvSpPr>
        <p:spPr>
          <a:xfrm>
            <a:off x="990600" y="1600200"/>
            <a:ext cx="7772400" cy="4114800"/>
          </a:xfrm>
        </p:spPr>
        <p:txBody>
          <a:bodyPr/>
          <a:lstStyle/>
          <a:p>
            <a:r>
              <a:rPr lang="zh-CN" altLang="en-US"/>
              <a:t>规范化程度过低的关系不一定能够很好地描述现实世界，可能会存在插入异常、删除异常、修改复杂、数据冗余等问题，解决方法就是对其进行规范化，转换成高级范式。</a:t>
            </a:r>
          </a:p>
          <a:p>
            <a:pPr lvl="4"/>
            <a:endParaRPr lang="zh-CN" altLang="en-US"/>
          </a:p>
          <a:p>
            <a:r>
              <a:rPr lang="zh-CN" altLang="en-US"/>
              <a:t>一个低一级范式的关系模式，通过模式分解可以转换为若干个高一级范式的关系模式集合，这种过程就叫</a:t>
            </a:r>
            <a:r>
              <a:rPr lang="zh-CN" altLang="en-US">
                <a:solidFill>
                  <a:schemeClr val="accent2"/>
                </a:solidFill>
              </a:rPr>
              <a:t>关系模式的规范化</a:t>
            </a:r>
            <a:r>
              <a:rPr lang="zh-CN" altLang="en-US"/>
              <a:t>。</a:t>
            </a:r>
          </a:p>
        </p:txBody>
      </p:sp>
      <p:sp>
        <p:nvSpPr>
          <p:cNvPr id="4" name="矩形 3">
            <a:extLst>
              <a:ext uri="{FF2B5EF4-FFF2-40B4-BE49-F238E27FC236}">
                <a16:creationId xmlns:a16="http://schemas.microsoft.com/office/drawing/2014/main" id="{60A44C5C-0646-43E6-80E7-75C17843993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F5CBED1-9E89-4EB3-9D4F-74E88D141C13}"/>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B870AAC9-DAB4-428F-A9B2-C0BC22DE1EAD}"/>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348064069"/>
      </p:ext>
    </p:extLst>
  </p:cSld>
  <p:clrMapOvr>
    <a:masterClrMapping/>
  </p:clrMapOvr>
  <p:transition>
    <p:wip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a:extLst>
              <a:ext uri="{FF2B5EF4-FFF2-40B4-BE49-F238E27FC236}">
                <a16:creationId xmlns:a16="http://schemas.microsoft.com/office/drawing/2014/main" id="{7F9403DE-22D6-4340-AFBC-AB002E27E144}"/>
              </a:ext>
            </a:extLst>
          </p:cNvPr>
          <p:cNvSpPr>
            <a:spLocks noGrp="1" noChangeArrowheads="1"/>
          </p:cNvSpPr>
          <p:nvPr>
            <p:ph type="title"/>
          </p:nvPr>
        </p:nvSpPr>
        <p:spPr/>
        <p:txBody>
          <a:bodyPr/>
          <a:lstStyle/>
          <a:p>
            <a:r>
              <a:rPr lang="en-US" altLang="zh-CN"/>
              <a:t>4.3 </a:t>
            </a:r>
            <a:r>
              <a:rPr lang="zh-CN" altLang="en-US"/>
              <a:t>关系模式的规范化</a:t>
            </a:r>
          </a:p>
        </p:txBody>
      </p:sp>
      <p:sp>
        <p:nvSpPr>
          <p:cNvPr id="645123" name="Rectangle 3">
            <a:extLst>
              <a:ext uri="{FF2B5EF4-FFF2-40B4-BE49-F238E27FC236}">
                <a16:creationId xmlns:a16="http://schemas.microsoft.com/office/drawing/2014/main" id="{AD7F540F-B3E5-4B74-BFBF-7B012740DAFA}"/>
              </a:ext>
            </a:extLst>
          </p:cNvPr>
          <p:cNvSpPr>
            <a:spLocks noGrp="1" noChangeArrowheads="1"/>
          </p:cNvSpPr>
          <p:nvPr>
            <p:ph type="body" idx="1"/>
          </p:nvPr>
        </p:nvSpPr>
        <p:spPr/>
        <p:txBody>
          <a:bodyPr/>
          <a:lstStyle/>
          <a:p>
            <a:r>
              <a:rPr lang="en-US" altLang="zh-CN">
                <a:solidFill>
                  <a:schemeClr val="accent2"/>
                </a:solidFill>
              </a:rPr>
              <a:t>4.3.1 </a:t>
            </a:r>
            <a:r>
              <a:rPr lang="zh-CN" altLang="en-US">
                <a:solidFill>
                  <a:schemeClr val="accent2"/>
                </a:solidFill>
              </a:rPr>
              <a:t>关系模式规范化的步骤</a:t>
            </a:r>
          </a:p>
          <a:p>
            <a:r>
              <a:rPr lang="en-US" altLang="zh-CN"/>
              <a:t>4.3.2 </a:t>
            </a:r>
            <a:r>
              <a:rPr lang="zh-CN" altLang="en-US"/>
              <a:t>关系模式的分解</a:t>
            </a:r>
          </a:p>
        </p:txBody>
      </p:sp>
      <p:sp>
        <p:nvSpPr>
          <p:cNvPr id="4" name="矩形 3">
            <a:extLst>
              <a:ext uri="{FF2B5EF4-FFF2-40B4-BE49-F238E27FC236}">
                <a16:creationId xmlns:a16="http://schemas.microsoft.com/office/drawing/2014/main" id="{3788A01C-A629-4467-B344-5F2F894AB97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55CFCFC-0A5D-4180-95CB-624131E7A152}"/>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88AA8C2F-4610-4D65-A02A-B492898FB6AB}"/>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472890485"/>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a:extLst>
              <a:ext uri="{FF2B5EF4-FFF2-40B4-BE49-F238E27FC236}">
                <a16:creationId xmlns:a16="http://schemas.microsoft.com/office/drawing/2014/main" id="{A90D38C5-FDCE-4B0C-B420-12FC9D6BAC62}"/>
              </a:ext>
            </a:extLst>
          </p:cNvPr>
          <p:cNvSpPr>
            <a:spLocks noGrp="1" noChangeArrowheads="1"/>
          </p:cNvSpPr>
          <p:nvPr>
            <p:ph type="title"/>
          </p:nvPr>
        </p:nvSpPr>
        <p:spPr/>
        <p:txBody>
          <a:bodyPr/>
          <a:lstStyle/>
          <a:p>
            <a:r>
              <a:rPr lang="zh-CN" altLang="en-US"/>
              <a:t>三、什么是数据依赖</a:t>
            </a:r>
          </a:p>
        </p:txBody>
      </p:sp>
      <p:sp>
        <p:nvSpPr>
          <p:cNvPr id="455683" name="Rectangle 3">
            <a:extLst>
              <a:ext uri="{FF2B5EF4-FFF2-40B4-BE49-F238E27FC236}">
                <a16:creationId xmlns:a16="http://schemas.microsoft.com/office/drawing/2014/main" id="{A75DBA63-026D-4ECC-A2A4-DA852EB849F4}"/>
              </a:ext>
            </a:extLst>
          </p:cNvPr>
          <p:cNvSpPr>
            <a:spLocks noGrp="1" noChangeArrowheads="1"/>
          </p:cNvSpPr>
          <p:nvPr>
            <p:ph type="body" idx="1"/>
          </p:nvPr>
        </p:nvSpPr>
        <p:spPr/>
        <p:txBody>
          <a:bodyPr/>
          <a:lstStyle/>
          <a:p>
            <a:pPr>
              <a:buFont typeface="Monotype Sorts" pitchFamily="2" charset="2"/>
              <a:buNone/>
            </a:pPr>
            <a:r>
              <a:rPr lang="en-US" altLang="zh-CN" sz="3600" dirty="0"/>
              <a:t>1. </a:t>
            </a:r>
            <a:r>
              <a:rPr lang="zh-CN" altLang="en-US" sz="3600" dirty="0"/>
              <a:t>完整性约束的表现形式</a:t>
            </a:r>
          </a:p>
          <a:p>
            <a:pPr>
              <a:lnSpc>
                <a:spcPct val="110000"/>
              </a:lnSpc>
            </a:pPr>
            <a:r>
              <a:rPr lang="zh-CN" altLang="en-US" dirty="0"/>
              <a:t>限定属性取值范围：例如学生成绩必须在</a:t>
            </a:r>
            <a:r>
              <a:rPr lang="en-US" altLang="zh-CN" dirty="0"/>
              <a:t>0-100</a:t>
            </a:r>
            <a:r>
              <a:rPr lang="zh-CN" altLang="en-US" dirty="0"/>
              <a:t>之间</a:t>
            </a:r>
          </a:p>
          <a:p>
            <a:pPr>
              <a:lnSpc>
                <a:spcPct val="110000"/>
              </a:lnSpc>
              <a:spcBef>
                <a:spcPct val="50000"/>
              </a:spcBef>
              <a:spcAft>
                <a:spcPct val="50000"/>
              </a:spcAft>
            </a:pPr>
            <a:r>
              <a:rPr lang="zh-CN" altLang="en-US" dirty="0"/>
              <a:t>定义属性值间的相互关连（</a:t>
            </a:r>
            <a:r>
              <a:rPr lang="zh-CN" altLang="en-US" dirty="0">
                <a:solidFill>
                  <a:srgbClr val="FF0000"/>
                </a:solidFill>
              </a:rPr>
              <a:t>主要体现于值的相等与否</a:t>
            </a:r>
            <a:r>
              <a:rPr lang="zh-CN" altLang="en-US" dirty="0"/>
              <a:t>），这就是</a:t>
            </a:r>
            <a:r>
              <a:rPr lang="zh-CN" altLang="en-US" dirty="0">
                <a:solidFill>
                  <a:srgbClr val="FF0000"/>
                </a:solidFill>
              </a:rPr>
              <a:t>数据依赖</a:t>
            </a:r>
            <a:r>
              <a:rPr lang="zh-CN" altLang="en-US" dirty="0"/>
              <a:t>，它是数据库模式设计的关键</a:t>
            </a:r>
            <a:r>
              <a:rPr lang="zh-CN" altLang="en-US" sz="3600" dirty="0"/>
              <a:t>。</a:t>
            </a:r>
          </a:p>
        </p:txBody>
      </p:sp>
      <p:sp>
        <p:nvSpPr>
          <p:cNvPr id="4" name="矩形 3">
            <a:extLst>
              <a:ext uri="{FF2B5EF4-FFF2-40B4-BE49-F238E27FC236}">
                <a16:creationId xmlns:a16="http://schemas.microsoft.com/office/drawing/2014/main" id="{6CE6AC00-F4B4-46A0-A5B5-C37FDC38699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E7F8EE4-97FC-4D6A-87F2-6B40D94B1723}"/>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7" name="文本框 22">
            <a:extLst>
              <a:ext uri="{FF2B5EF4-FFF2-40B4-BE49-F238E27FC236}">
                <a16:creationId xmlns:a16="http://schemas.microsoft.com/office/drawing/2014/main" id="{B5BBC2CF-711B-4EC3-9DF1-701B4C6017B3}"/>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881565796"/>
      </p:ext>
    </p:extLst>
  </p:cSld>
  <p:clrMapOvr>
    <a:masterClrMapping/>
  </p:clrMapOvr>
  <p:transition>
    <p:wip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3" name="Rectangle 5">
            <a:extLst>
              <a:ext uri="{FF2B5EF4-FFF2-40B4-BE49-F238E27FC236}">
                <a16:creationId xmlns:a16="http://schemas.microsoft.com/office/drawing/2014/main" id="{2B2DC779-DFA4-4BB3-A051-5E8AA8826312}"/>
              </a:ext>
            </a:extLst>
          </p:cNvPr>
          <p:cNvSpPr>
            <a:spLocks noChangeArrowheads="1"/>
          </p:cNvSpPr>
          <p:nvPr/>
        </p:nvSpPr>
        <p:spPr bwMode="auto">
          <a:xfrm>
            <a:off x="990600" y="2362200"/>
            <a:ext cx="7696200" cy="4038600"/>
          </a:xfrm>
          <a:prstGeom prst="rect">
            <a:avLst/>
          </a:prstGeom>
          <a:solidFill>
            <a:srgbClr val="FFFF00">
              <a:alpha val="50000"/>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39650" name="Rectangle 2">
            <a:extLst>
              <a:ext uri="{FF2B5EF4-FFF2-40B4-BE49-F238E27FC236}">
                <a16:creationId xmlns:a16="http://schemas.microsoft.com/office/drawing/2014/main" id="{A1FB05E1-BB36-4A09-8513-2783273DC6BD}"/>
              </a:ext>
            </a:extLst>
          </p:cNvPr>
          <p:cNvSpPr>
            <a:spLocks noGrp="1" noChangeArrowheads="1"/>
          </p:cNvSpPr>
          <p:nvPr>
            <p:ph type="title"/>
          </p:nvPr>
        </p:nvSpPr>
        <p:spPr/>
        <p:txBody>
          <a:bodyPr/>
          <a:lstStyle/>
          <a:p>
            <a:r>
              <a:rPr lang="en-US" altLang="zh-CN"/>
              <a:t>4.3.1 </a:t>
            </a:r>
            <a:r>
              <a:rPr lang="zh-CN" altLang="en-US"/>
              <a:t>关系模式规范化的步骤</a:t>
            </a:r>
          </a:p>
        </p:txBody>
      </p:sp>
      <p:sp>
        <p:nvSpPr>
          <p:cNvPr id="539651" name="Rectangle 3">
            <a:extLst>
              <a:ext uri="{FF2B5EF4-FFF2-40B4-BE49-F238E27FC236}">
                <a16:creationId xmlns:a16="http://schemas.microsoft.com/office/drawing/2014/main" id="{72F6E165-2501-470E-AFF8-3DAD121DBC49}"/>
              </a:ext>
            </a:extLst>
          </p:cNvPr>
          <p:cNvSpPr>
            <a:spLocks noGrp="1" noChangeArrowheads="1"/>
          </p:cNvSpPr>
          <p:nvPr>
            <p:ph type="body" idx="1"/>
          </p:nvPr>
        </p:nvSpPr>
        <p:spPr/>
        <p:txBody>
          <a:bodyPr/>
          <a:lstStyle/>
          <a:p>
            <a:pPr>
              <a:lnSpc>
                <a:spcPct val="90000"/>
              </a:lnSpc>
            </a:pPr>
            <a:r>
              <a:rPr lang="zh-CN" altLang="en-US"/>
              <a:t>关系模式规范化的基本步骤</a:t>
            </a:r>
            <a:endParaRPr lang="zh-CN" altLang="en-US" sz="2800"/>
          </a:p>
          <a:p>
            <a:pPr>
              <a:lnSpc>
                <a:spcPct val="90000"/>
              </a:lnSpc>
              <a:buFont typeface="Monotype Sorts" pitchFamily="2" charset="2"/>
              <a:buNone/>
            </a:pPr>
            <a:r>
              <a:rPr lang="zh-CN" altLang="en-US" sz="2800"/>
              <a:t>               	   </a:t>
            </a:r>
            <a:r>
              <a:rPr lang="en-US" altLang="zh-CN" sz="2400"/>
              <a:t>1NF</a:t>
            </a:r>
          </a:p>
          <a:p>
            <a:pPr>
              <a:lnSpc>
                <a:spcPct val="90000"/>
              </a:lnSpc>
              <a:buFont typeface="Monotype Sorts" pitchFamily="2" charset="2"/>
              <a:buNone/>
            </a:pPr>
            <a:r>
              <a:rPr lang="en-US" altLang="zh-CN" sz="2400"/>
              <a:t>                	    ↓  </a:t>
            </a:r>
            <a:r>
              <a:rPr lang="zh-CN" altLang="en-US" sz="2400"/>
              <a:t>消除非主属性对码的部分函数依赖</a:t>
            </a:r>
          </a:p>
          <a:p>
            <a:pPr>
              <a:lnSpc>
                <a:spcPct val="90000"/>
              </a:lnSpc>
              <a:buFont typeface="Monotype Sorts" pitchFamily="2" charset="2"/>
              <a:buNone/>
            </a:pPr>
            <a:r>
              <a:rPr lang="zh-CN" altLang="en-US" sz="2400"/>
              <a:t>消除决定属性   </a:t>
            </a:r>
            <a:r>
              <a:rPr lang="en-US" altLang="zh-CN" sz="2400"/>
              <a:t>2NF</a:t>
            </a:r>
          </a:p>
          <a:p>
            <a:pPr>
              <a:lnSpc>
                <a:spcPct val="90000"/>
              </a:lnSpc>
              <a:buFont typeface="Monotype Sorts" pitchFamily="2" charset="2"/>
              <a:buNone/>
            </a:pPr>
            <a:r>
              <a:rPr lang="zh-CN" altLang="en-US" sz="2400"/>
              <a:t>集非码的非平    ↓  消除非主属性对码的传递函数依赖</a:t>
            </a:r>
          </a:p>
          <a:p>
            <a:pPr>
              <a:lnSpc>
                <a:spcPct val="90000"/>
              </a:lnSpc>
              <a:buFont typeface="Monotype Sorts" pitchFamily="2" charset="2"/>
              <a:buNone/>
            </a:pPr>
            <a:r>
              <a:rPr lang="zh-CN" altLang="en-US" sz="2400"/>
              <a:t>凡函数依赖       </a:t>
            </a:r>
            <a:r>
              <a:rPr lang="en-US" altLang="zh-CN" sz="2400"/>
              <a:t>3NF</a:t>
            </a:r>
          </a:p>
          <a:p>
            <a:pPr>
              <a:lnSpc>
                <a:spcPct val="90000"/>
              </a:lnSpc>
              <a:buFont typeface="Monotype Sorts" pitchFamily="2" charset="2"/>
              <a:buNone/>
            </a:pPr>
            <a:r>
              <a:rPr lang="en-US" altLang="zh-CN" sz="2400"/>
              <a:t>                	    ↓  </a:t>
            </a:r>
            <a:r>
              <a:rPr lang="zh-CN" altLang="en-US" sz="2400"/>
              <a:t>消除主属性对码的部分和传递函数依			赖</a:t>
            </a:r>
          </a:p>
          <a:p>
            <a:pPr>
              <a:lnSpc>
                <a:spcPct val="90000"/>
              </a:lnSpc>
              <a:buFont typeface="Monotype Sorts" pitchFamily="2" charset="2"/>
              <a:buNone/>
            </a:pPr>
            <a:r>
              <a:rPr lang="zh-CN" altLang="en-US" sz="2400"/>
              <a:t>               	  </a:t>
            </a:r>
            <a:r>
              <a:rPr lang="en-US" altLang="zh-CN" sz="2400"/>
              <a:t>BCNF </a:t>
            </a:r>
          </a:p>
          <a:p>
            <a:pPr>
              <a:lnSpc>
                <a:spcPct val="90000"/>
              </a:lnSpc>
              <a:buFont typeface="Monotype Sorts" pitchFamily="2" charset="2"/>
              <a:buNone/>
            </a:pPr>
            <a:r>
              <a:rPr lang="en-US" altLang="zh-CN" sz="2400"/>
              <a:t>                	    ↓  </a:t>
            </a:r>
            <a:r>
              <a:rPr lang="zh-CN" altLang="en-US" sz="2400"/>
              <a:t>消除非平凡且非函数依赖的多值依赖</a:t>
            </a:r>
          </a:p>
          <a:p>
            <a:pPr>
              <a:lnSpc>
                <a:spcPct val="90000"/>
              </a:lnSpc>
              <a:buFont typeface="Monotype Sorts" pitchFamily="2" charset="2"/>
              <a:buNone/>
            </a:pPr>
            <a:r>
              <a:rPr lang="zh-CN" altLang="en-US" sz="2400"/>
              <a:t>               	  </a:t>
            </a:r>
            <a:r>
              <a:rPr lang="en-US" altLang="zh-CN" sz="2400"/>
              <a:t>4NF</a:t>
            </a:r>
          </a:p>
        </p:txBody>
      </p:sp>
      <p:sp>
        <p:nvSpPr>
          <p:cNvPr id="539652" name="Line 4">
            <a:extLst>
              <a:ext uri="{FF2B5EF4-FFF2-40B4-BE49-F238E27FC236}">
                <a16:creationId xmlns:a16="http://schemas.microsoft.com/office/drawing/2014/main" id="{AD0AF97F-46EB-4CE4-B621-8A19FB64F8C0}"/>
              </a:ext>
            </a:extLst>
          </p:cNvPr>
          <p:cNvSpPr>
            <a:spLocks noChangeShapeType="1"/>
          </p:cNvSpPr>
          <p:nvPr/>
        </p:nvSpPr>
        <p:spPr bwMode="auto">
          <a:xfrm flipH="1">
            <a:off x="2971800" y="2438400"/>
            <a:ext cx="0" cy="3048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 name="矩形 5">
            <a:extLst>
              <a:ext uri="{FF2B5EF4-FFF2-40B4-BE49-F238E27FC236}">
                <a16:creationId xmlns:a16="http://schemas.microsoft.com/office/drawing/2014/main" id="{75AE03F8-BB6D-4FB8-A722-121C9819EBC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a:extLst>
              <a:ext uri="{FF2B5EF4-FFF2-40B4-BE49-F238E27FC236}">
                <a16:creationId xmlns:a16="http://schemas.microsoft.com/office/drawing/2014/main" id="{2254769D-CF8C-4529-BBBA-E7B79837BA69}"/>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8" name="文本框 22">
            <a:extLst>
              <a:ext uri="{FF2B5EF4-FFF2-40B4-BE49-F238E27FC236}">
                <a16:creationId xmlns:a16="http://schemas.microsoft.com/office/drawing/2014/main" id="{CCA70FA3-7C6A-4A3E-9CFD-CEB247AC734A}"/>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4247107371"/>
      </p:ext>
    </p:extLst>
  </p:cSld>
  <p:clrMapOvr>
    <a:masterClrMapping/>
  </p:clrMapOvr>
  <p:transition>
    <p:wip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a:extLst>
              <a:ext uri="{FF2B5EF4-FFF2-40B4-BE49-F238E27FC236}">
                <a16:creationId xmlns:a16="http://schemas.microsoft.com/office/drawing/2014/main" id="{2145A181-2907-4FB3-8D6F-71174A6C89B1}"/>
              </a:ext>
            </a:extLst>
          </p:cNvPr>
          <p:cNvSpPr>
            <a:spLocks noGrp="1" noChangeArrowheads="1"/>
          </p:cNvSpPr>
          <p:nvPr>
            <p:ph type="title"/>
          </p:nvPr>
        </p:nvSpPr>
        <p:spPr/>
        <p:txBody>
          <a:bodyPr/>
          <a:lstStyle/>
          <a:p>
            <a:r>
              <a:rPr lang="zh-CN" altLang="en-US"/>
              <a:t>关系模式规范化的步骤（续）</a:t>
            </a:r>
          </a:p>
        </p:txBody>
      </p:sp>
      <p:sp>
        <p:nvSpPr>
          <p:cNvPr id="540675" name="Rectangle 3">
            <a:extLst>
              <a:ext uri="{FF2B5EF4-FFF2-40B4-BE49-F238E27FC236}">
                <a16:creationId xmlns:a16="http://schemas.microsoft.com/office/drawing/2014/main" id="{E483F3CB-5D9A-42FD-AA4F-06B22FEADC7C}"/>
              </a:ext>
            </a:extLst>
          </p:cNvPr>
          <p:cNvSpPr>
            <a:spLocks noGrp="1" noChangeArrowheads="1"/>
          </p:cNvSpPr>
          <p:nvPr>
            <p:ph type="body" idx="1"/>
          </p:nvPr>
        </p:nvSpPr>
        <p:spPr/>
        <p:txBody>
          <a:bodyPr/>
          <a:lstStyle/>
          <a:p>
            <a:pPr lvl="1"/>
            <a:r>
              <a:rPr lang="zh-CN" altLang="en-US" sz="3200"/>
              <a:t>规范化的基本思想是逐步消除数据依赖中不合适的部分，使模式中的各关系模式达到某种程度的“分离”，即采用“一事一地”的模式设计原则，让一个关系描述一个概念、一个实体或者实体间的一种联系。若多于一个概念就把它“分离”出去。因此所谓规范化实质上是概念的单一化。</a:t>
            </a:r>
          </a:p>
        </p:txBody>
      </p:sp>
      <p:sp>
        <p:nvSpPr>
          <p:cNvPr id="4" name="矩形 3">
            <a:extLst>
              <a:ext uri="{FF2B5EF4-FFF2-40B4-BE49-F238E27FC236}">
                <a16:creationId xmlns:a16="http://schemas.microsoft.com/office/drawing/2014/main" id="{D83B4979-7713-4A23-ACC6-8826AA115FA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0D7B15B-466D-4A64-A270-D125E249C9B5}"/>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B4C26C48-7F1B-4791-BD76-6313B0ECB21E}"/>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873272772"/>
      </p:ext>
    </p:extLst>
  </p:cSld>
  <p:clrMapOvr>
    <a:masterClrMapping/>
  </p:clrMapOvr>
  <p:transition>
    <p:wip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a:extLst>
              <a:ext uri="{FF2B5EF4-FFF2-40B4-BE49-F238E27FC236}">
                <a16:creationId xmlns:a16="http://schemas.microsoft.com/office/drawing/2014/main" id="{4FB5B423-DD29-4ADD-BBC5-A1E82A93FE46}"/>
              </a:ext>
            </a:extLst>
          </p:cNvPr>
          <p:cNvSpPr>
            <a:spLocks noGrp="1" noChangeArrowheads="1"/>
          </p:cNvSpPr>
          <p:nvPr>
            <p:ph type="title"/>
          </p:nvPr>
        </p:nvSpPr>
        <p:spPr/>
        <p:txBody>
          <a:bodyPr/>
          <a:lstStyle/>
          <a:p>
            <a:r>
              <a:rPr lang="zh-CN" altLang="en-US"/>
              <a:t>关系模式规范化的步骤（续）</a:t>
            </a:r>
          </a:p>
        </p:txBody>
      </p:sp>
      <p:sp>
        <p:nvSpPr>
          <p:cNvPr id="541699" name="Rectangle 3">
            <a:extLst>
              <a:ext uri="{FF2B5EF4-FFF2-40B4-BE49-F238E27FC236}">
                <a16:creationId xmlns:a16="http://schemas.microsoft.com/office/drawing/2014/main" id="{C8FEBFED-CF23-4564-AE5A-FBB3124FB9C8}"/>
              </a:ext>
            </a:extLst>
          </p:cNvPr>
          <p:cNvSpPr>
            <a:spLocks noGrp="1" noChangeArrowheads="1"/>
          </p:cNvSpPr>
          <p:nvPr>
            <p:ph type="body" idx="1"/>
          </p:nvPr>
        </p:nvSpPr>
        <p:spPr/>
        <p:txBody>
          <a:bodyPr/>
          <a:lstStyle/>
          <a:p>
            <a:pPr lvl="1"/>
            <a:r>
              <a:rPr lang="zh-CN" altLang="en-US" sz="3200"/>
              <a:t>不能说规范化程度越高的关系模式就越好。在设计数据库模式结构时，必须对现实世界的实际情况和用户应用需求作进一步分析，确定一个合适的、能够反映现实世界的模式。这也就是说，上面的规范化步骤可以在其中任何一步终止。</a:t>
            </a:r>
          </a:p>
        </p:txBody>
      </p:sp>
      <p:sp>
        <p:nvSpPr>
          <p:cNvPr id="4" name="矩形 3">
            <a:extLst>
              <a:ext uri="{FF2B5EF4-FFF2-40B4-BE49-F238E27FC236}">
                <a16:creationId xmlns:a16="http://schemas.microsoft.com/office/drawing/2014/main" id="{2B9A574D-E7E3-4B51-933D-CCD38BFB978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F7211BC-77BF-4989-955F-946AA734C8AF}"/>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449B7817-5D37-4C70-9CD1-A98759E15160}"/>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096741553"/>
      </p:ext>
    </p:extLst>
  </p:cSld>
  <p:clrMapOvr>
    <a:masterClrMapping/>
  </p:clrMapOvr>
  <p:transition>
    <p:wip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a:extLst>
              <a:ext uri="{FF2B5EF4-FFF2-40B4-BE49-F238E27FC236}">
                <a16:creationId xmlns:a16="http://schemas.microsoft.com/office/drawing/2014/main" id="{B9D4B2ED-0AD9-489B-9618-E0447B300030}"/>
              </a:ext>
            </a:extLst>
          </p:cNvPr>
          <p:cNvSpPr>
            <a:spLocks noGrp="1" noChangeArrowheads="1"/>
          </p:cNvSpPr>
          <p:nvPr>
            <p:ph type="title"/>
          </p:nvPr>
        </p:nvSpPr>
        <p:spPr/>
        <p:txBody>
          <a:bodyPr/>
          <a:lstStyle/>
          <a:p>
            <a:r>
              <a:rPr lang="en-US" altLang="zh-CN"/>
              <a:t>4.3 </a:t>
            </a:r>
            <a:r>
              <a:rPr lang="zh-CN" altLang="en-US"/>
              <a:t>关系模式的规范化</a:t>
            </a:r>
          </a:p>
        </p:txBody>
      </p:sp>
      <p:sp>
        <p:nvSpPr>
          <p:cNvPr id="644099" name="Rectangle 3">
            <a:extLst>
              <a:ext uri="{FF2B5EF4-FFF2-40B4-BE49-F238E27FC236}">
                <a16:creationId xmlns:a16="http://schemas.microsoft.com/office/drawing/2014/main" id="{14CC9EAA-794C-4003-B561-BEF2BB757484}"/>
              </a:ext>
            </a:extLst>
          </p:cNvPr>
          <p:cNvSpPr>
            <a:spLocks noGrp="1" noChangeArrowheads="1"/>
          </p:cNvSpPr>
          <p:nvPr>
            <p:ph type="body" idx="1"/>
          </p:nvPr>
        </p:nvSpPr>
        <p:spPr/>
        <p:txBody>
          <a:bodyPr/>
          <a:lstStyle/>
          <a:p>
            <a:r>
              <a:rPr lang="en-US" altLang="zh-CN"/>
              <a:t>4.3.1 </a:t>
            </a:r>
            <a:r>
              <a:rPr lang="zh-CN" altLang="en-US"/>
              <a:t>关系模式规范化的步骤</a:t>
            </a:r>
          </a:p>
          <a:p>
            <a:r>
              <a:rPr lang="en-US" altLang="zh-CN">
                <a:solidFill>
                  <a:schemeClr val="accent2"/>
                </a:solidFill>
              </a:rPr>
              <a:t>4.3.2 </a:t>
            </a:r>
            <a:r>
              <a:rPr lang="zh-CN" altLang="en-US">
                <a:solidFill>
                  <a:schemeClr val="accent2"/>
                </a:solidFill>
              </a:rPr>
              <a:t>关系模式的分解</a:t>
            </a:r>
          </a:p>
        </p:txBody>
      </p:sp>
      <p:sp>
        <p:nvSpPr>
          <p:cNvPr id="4" name="矩形 3">
            <a:extLst>
              <a:ext uri="{FF2B5EF4-FFF2-40B4-BE49-F238E27FC236}">
                <a16:creationId xmlns:a16="http://schemas.microsoft.com/office/drawing/2014/main" id="{F7462CE0-377A-4FE5-A4D0-6EB21837319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B7AFCE5-FB29-4736-84D6-78A2BD1C1600}"/>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35B82435-7E0F-4BFE-80CE-BAAFFEED5E6B}"/>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135915688"/>
      </p:ext>
    </p:extLst>
  </p:cSld>
  <p:clrMapOvr>
    <a:masterClrMapping/>
  </p:clrMapOvr>
  <p:transition>
    <p:wip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B3D153F7-1C52-432F-802A-A77AAC16B37C}"/>
              </a:ext>
            </a:extLst>
          </p:cNvPr>
          <p:cNvSpPr>
            <a:spLocks noGrp="1" noChangeArrowheads="1"/>
          </p:cNvSpPr>
          <p:nvPr>
            <p:ph type="title"/>
          </p:nvPr>
        </p:nvSpPr>
        <p:spPr/>
        <p:txBody>
          <a:bodyPr/>
          <a:lstStyle/>
          <a:p>
            <a:r>
              <a:rPr lang="en-US" altLang="zh-CN"/>
              <a:t>4.3.2 </a:t>
            </a:r>
            <a:r>
              <a:rPr lang="zh-CN" altLang="en-US"/>
              <a:t>关系模式的分解</a:t>
            </a:r>
          </a:p>
        </p:txBody>
      </p:sp>
      <p:sp>
        <p:nvSpPr>
          <p:cNvPr id="572419" name="Rectangle 3">
            <a:extLst>
              <a:ext uri="{FF2B5EF4-FFF2-40B4-BE49-F238E27FC236}">
                <a16:creationId xmlns:a16="http://schemas.microsoft.com/office/drawing/2014/main" id="{A7B866B8-C162-444F-AE7A-789D92D67B6C}"/>
              </a:ext>
            </a:extLst>
          </p:cNvPr>
          <p:cNvSpPr>
            <a:spLocks noGrp="1" noChangeArrowheads="1"/>
          </p:cNvSpPr>
          <p:nvPr>
            <p:ph type="body" idx="1"/>
          </p:nvPr>
        </p:nvSpPr>
        <p:spPr/>
        <p:txBody>
          <a:bodyPr/>
          <a:lstStyle/>
          <a:p>
            <a:r>
              <a:rPr lang="zh-CN" altLang="en-US" sz="3600"/>
              <a:t>关系模式的规范化过程是通过对关系模式的分解来实现的</a:t>
            </a:r>
          </a:p>
          <a:p>
            <a:pPr lvl="1"/>
            <a:r>
              <a:rPr lang="zh-CN" altLang="en-US"/>
              <a:t>把低一级的关系模式分解为若干个高一级的关系模式的方法并不是唯一的</a:t>
            </a:r>
          </a:p>
          <a:p>
            <a:pPr lvl="1"/>
            <a:r>
              <a:rPr lang="zh-CN" altLang="en-US"/>
              <a:t>在这些分解方法中，只有能够保证分解后的关系模式与原关系模式等价的方法才有意义</a:t>
            </a:r>
          </a:p>
        </p:txBody>
      </p:sp>
      <p:sp>
        <p:nvSpPr>
          <p:cNvPr id="4" name="矩形 3">
            <a:extLst>
              <a:ext uri="{FF2B5EF4-FFF2-40B4-BE49-F238E27FC236}">
                <a16:creationId xmlns:a16="http://schemas.microsoft.com/office/drawing/2014/main" id="{F865FB0F-AF01-4884-83F3-5A7F6E6AB2E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954E3F8-1D97-4B84-840D-74045F68F952}"/>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D4933611-26DA-436D-9AEF-9583067FE7F8}"/>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610674071"/>
      </p:ext>
    </p:extLst>
  </p:cSld>
  <p:clrMapOvr>
    <a:masterClrMapping/>
  </p:clrMapOvr>
  <p:transition>
    <p:wip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a:extLst>
              <a:ext uri="{FF2B5EF4-FFF2-40B4-BE49-F238E27FC236}">
                <a16:creationId xmlns:a16="http://schemas.microsoft.com/office/drawing/2014/main" id="{5B46AE03-F222-47C9-BE54-66528EFEBFFB}"/>
              </a:ext>
            </a:extLst>
          </p:cNvPr>
          <p:cNvSpPr>
            <a:spLocks noGrp="1" noChangeArrowheads="1"/>
          </p:cNvSpPr>
          <p:nvPr>
            <p:ph type="title"/>
          </p:nvPr>
        </p:nvSpPr>
        <p:spPr/>
        <p:txBody>
          <a:bodyPr/>
          <a:lstStyle/>
          <a:p>
            <a:r>
              <a:rPr lang="zh-CN" altLang="en-US"/>
              <a:t>关系模式的分解（续）</a:t>
            </a:r>
          </a:p>
        </p:txBody>
      </p:sp>
      <p:sp>
        <p:nvSpPr>
          <p:cNvPr id="573443" name="Rectangle 3">
            <a:extLst>
              <a:ext uri="{FF2B5EF4-FFF2-40B4-BE49-F238E27FC236}">
                <a16:creationId xmlns:a16="http://schemas.microsoft.com/office/drawing/2014/main" id="{62EDF73C-C469-4A85-A977-E6E4F620C592}"/>
              </a:ext>
            </a:extLst>
          </p:cNvPr>
          <p:cNvSpPr>
            <a:spLocks noGrp="1" noChangeArrowheads="1"/>
          </p:cNvSpPr>
          <p:nvPr>
            <p:ph type="body" idx="1"/>
          </p:nvPr>
        </p:nvSpPr>
        <p:spPr/>
        <p:txBody>
          <a:bodyPr/>
          <a:lstStyle/>
          <a:p>
            <a:pPr>
              <a:lnSpc>
                <a:spcPct val="115000"/>
              </a:lnSpc>
            </a:pPr>
            <a:r>
              <a:rPr lang="zh-CN" altLang="en-US"/>
              <a:t>将一个关系模式</a:t>
            </a:r>
            <a:r>
              <a:rPr lang="en-US" altLang="zh-CN"/>
              <a:t>R&lt;U,F&gt;</a:t>
            </a:r>
            <a:r>
              <a:rPr lang="zh-CN" altLang="en-US"/>
              <a:t>分解为若干个关系模式</a:t>
            </a:r>
            <a:r>
              <a:rPr lang="en-US" altLang="zh-CN"/>
              <a:t>R</a:t>
            </a:r>
            <a:r>
              <a:rPr lang="en-US" altLang="zh-CN" baseline="-25000"/>
              <a:t>1</a:t>
            </a:r>
            <a:r>
              <a:rPr lang="en-US" altLang="zh-CN"/>
              <a:t>&lt;U</a:t>
            </a:r>
            <a:r>
              <a:rPr lang="en-US" altLang="zh-CN" baseline="-25000"/>
              <a:t>1</a:t>
            </a:r>
            <a:r>
              <a:rPr lang="en-US" altLang="zh-CN"/>
              <a:t>,F</a:t>
            </a:r>
            <a:r>
              <a:rPr lang="en-US" altLang="zh-CN" baseline="-25000"/>
              <a:t>1</a:t>
            </a:r>
            <a:r>
              <a:rPr lang="en-US" altLang="zh-CN"/>
              <a:t>&gt;</a:t>
            </a:r>
            <a:r>
              <a:rPr lang="zh-CN" altLang="en-US"/>
              <a:t>，</a:t>
            </a:r>
            <a:r>
              <a:rPr lang="en-US" altLang="zh-CN"/>
              <a:t>R</a:t>
            </a:r>
            <a:r>
              <a:rPr lang="en-US" altLang="zh-CN" baseline="-25000"/>
              <a:t>2</a:t>
            </a:r>
            <a:r>
              <a:rPr lang="en-US" altLang="zh-CN"/>
              <a:t>&lt;U</a:t>
            </a:r>
            <a:r>
              <a:rPr lang="en-US" altLang="zh-CN" baseline="-25000"/>
              <a:t>2</a:t>
            </a:r>
            <a:r>
              <a:rPr lang="en-US" altLang="zh-CN"/>
              <a:t>,F</a:t>
            </a:r>
            <a:r>
              <a:rPr lang="en-US" altLang="zh-CN" baseline="-25000"/>
              <a:t>2</a:t>
            </a:r>
            <a:r>
              <a:rPr lang="en-US" altLang="zh-CN"/>
              <a:t>&gt;</a:t>
            </a:r>
            <a:r>
              <a:rPr lang="zh-CN" altLang="en-US"/>
              <a:t>，</a:t>
            </a:r>
            <a:r>
              <a:rPr lang="en-US" altLang="zh-CN"/>
              <a:t>…  </a:t>
            </a:r>
            <a:r>
              <a:rPr lang="zh-CN" altLang="en-US"/>
              <a:t>，</a:t>
            </a:r>
            <a:r>
              <a:rPr lang="en-US" altLang="zh-CN"/>
              <a:t>R</a:t>
            </a:r>
            <a:r>
              <a:rPr lang="en-US" altLang="zh-CN" baseline="-25000"/>
              <a:t>n</a:t>
            </a:r>
            <a:r>
              <a:rPr lang="en-US" altLang="zh-CN"/>
              <a:t>&lt;U</a:t>
            </a:r>
            <a:r>
              <a:rPr lang="en-US" altLang="zh-CN" baseline="-25000"/>
              <a:t>n</a:t>
            </a:r>
            <a:r>
              <a:rPr lang="en-US" altLang="zh-CN"/>
              <a:t>,F</a:t>
            </a:r>
            <a:r>
              <a:rPr lang="en-US" altLang="zh-CN" baseline="-25000"/>
              <a:t>n</a:t>
            </a:r>
            <a:r>
              <a:rPr lang="en-US" altLang="zh-CN"/>
              <a:t>&gt;</a:t>
            </a:r>
            <a:r>
              <a:rPr lang="zh-CN" altLang="en-US"/>
              <a:t>（其中</a:t>
            </a:r>
            <a:r>
              <a:rPr lang="en-US" altLang="zh-CN"/>
              <a:t>U=U</a:t>
            </a:r>
            <a:r>
              <a:rPr lang="en-US" altLang="zh-CN" baseline="-25000"/>
              <a:t>1</a:t>
            </a:r>
            <a:r>
              <a:rPr lang="en-US" altLang="zh-CN"/>
              <a:t>∪U</a:t>
            </a:r>
            <a:r>
              <a:rPr lang="en-US" altLang="zh-CN" baseline="-25000"/>
              <a:t>2</a:t>
            </a:r>
            <a:r>
              <a:rPr lang="en-US" altLang="zh-CN"/>
              <a:t>∪…  ∪U</a:t>
            </a:r>
            <a:r>
              <a:rPr lang="en-US" altLang="zh-CN" baseline="-25000"/>
              <a:t>n</a:t>
            </a:r>
            <a:r>
              <a:rPr lang="zh-CN" altLang="en-US"/>
              <a:t>，且不存在</a:t>
            </a:r>
            <a:r>
              <a:rPr lang="en-US" altLang="zh-CN"/>
              <a:t>U</a:t>
            </a:r>
            <a:r>
              <a:rPr lang="en-US" altLang="zh-CN" baseline="-25000"/>
              <a:t>i</a:t>
            </a:r>
            <a:r>
              <a:rPr lang="en-US" altLang="zh-CN"/>
              <a:t> </a:t>
            </a:r>
            <a:r>
              <a:rPr lang="en-US" altLang="zh-CN">
                <a:sym typeface="Symbol" panose="05050102010706020507" pitchFamily="18" charset="2"/>
              </a:rPr>
              <a:t></a:t>
            </a:r>
            <a:r>
              <a:rPr lang="en-US" altLang="zh-CN"/>
              <a:t> U</a:t>
            </a:r>
            <a:r>
              <a:rPr lang="en-US" altLang="zh-CN" baseline="-25000"/>
              <a:t>j</a:t>
            </a:r>
            <a:r>
              <a:rPr lang="zh-CN" altLang="en-US"/>
              <a:t>，</a:t>
            </a:r>
            <a:r>
              <a:rPr lang="en-US" altLang="zh-CN"/>
              <a:t>F</a:t>
            </a:r>
            <a:r>
              <a:rPr lang="en-US" altLang="zh-CN" baseline="-25000"/>
              <a:t>i</a:t>
            </a:r>
            <a:r>
              <a:rPr lang="zh-CN" altLang="en-US"/>
              <a:t>为</a:t>
            </a:r>
            <a:r>
              <a:rPr lang="en-US" altLang="zh-CN"/>
              <a:t>F</a:t>
            </a:r>
            <a:r>
              <a:rPr lang="zh-CN" altLang="en-US"/>
              <a:t>在</a:t>
            </a:r>
            <a:r>
              <a:rPr lang="en-US" altLang="zh-CN"/>
              <a:t>U</a:t>
            </a:r>
            <a:r>
              <a:rPr lang="en-US" altLang="zh-CN" baseline="-25000"/>
              <a:t>i</a:t>
            </a:r>
            <a:r>
              <a:rPr lang="zh-CN" altLang="en-US"/>
              <a:t>上的投影），意味着相应地将存储在一个二维表</a:t>
            </a:r>
            <a:r>
              <a:rPr lang="en-US" altLang="zh-CN"/>
              <a:t>t</a:t>
            </a:r>
            <a:r>
              <a:rPr lang="zh-CN" altLang="en-US"/>
              <a:t>中的数据分散到若干个二维表</a:t>
            </a:r>
            <a:r>
              <a:rPr lang="en-US" altLang="zh-CN"/>
              <a:t>t</a:t>
            </a:r>
            <a:r>
              <a:rPr lang="en-US" altLang="zh-CN" baseline="-25000"/>
              <a:t>1</a:t>
            </a:r>
            <a:r>
              <a:rPr lang="zh-CN" altLang="en-US"/>
              <a:t>，</a:t>
            </a:r>
            <a:r>
              <a:rPr lang="en-US" altLang="zh-CN"/>
              <a:t>t</a:t>
            </a:r>
            <a:r>
              <a:rPr lang="en-US" altLang="zh-CN" baseline="-25000"/>
              <a:t>2</a:t>
            </a:r>
            <a:r>
              <a:rPr lang="zh-CN" altLang="en-US"/>
              <a:t>，</a:t>
            </a:r>
            <a:r>
              <a:rPr lang="en-US" altLang="zh-CN"/>
              <a:t>…  </a:t>
            </a:r>
            <a:r>
              <a:rPr lang="zh-CN" altLang="en-US"/>
              <a:t>，</a:t>
            </a:r>
            <a:r>
              <a:rPr lang="en-US" altLang="zh-CN"/>
              <a:t>t</a:t>
            </a:r>
            <a:r>
              <a:rPr lang="en-US" altLang="zh-CN" baseline="-25000"/>
              <a:t>n</a:t>
            </a:r>
            <a:r>
              <a:rPr lang="zh-CN" altLang="en-US"/>
              <a:t>中去（其中</a:t>
            </a:r>
            <a:r>
              <a:rPr lang="en-US" altLang="zh-CN"/>
              <a:t>t</a:t>
            </a:r>
            <a:r>
              <a:rPr lang="en-US" altLang="zh-CN" baseline="-25000"/>
              <a:t>i</a:t>
            </a:r>
            <a:r>
              <a:rPr lang="zh-CN" altLang="en-US"/>
              <a:t>是</a:t>
            </a:r>
            <a:r>
              <a:rPr lang="en-US" altLang="zh-CN"/>
              <a:t>t</a:t>
            </a:r>
            <a:r>
              <a:rPr lang="zh-CN" altLang="en-US"/>
              <a:t>在属性集</a:t>
            </a:r>
            <a:r>
              <a:rPr lang="en-US" altLang="zh-CN"/>
              <a:t>U</a:t>
            </a:r>
            <a:r>
              <a:rPr lang="en-US" altLang="zh-CN" baseline="-25000"/>
              <a:t>i</a:t>
            </a:r>
            <a:r>
              <a:rPr lang="zh-CN" altLang="en-US"/>
              <a:t>上的投影）。 </a:t>
            </a:r>
          </a:p>
        </p:txBody>
      </p:sp>
      <p:sp>
        <p:nvSpPr>
          <p:cNvPr id="4" name="矩形 3">
            <a:extLst>
              <a:ext uri="{FF2B5EF4-FFF2-40B4-BE49-F238E27FC236}">
                <a16:creationId xmlns:a16="http://schemas.microsoft.com/office/drawing/2014/main" id="{1B120E66-638A-41A5-8B3E-F1BB109368E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E131FA3-2A8B-4CA0-8D52-911E0C1ECC59}"/>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3332039E-59BB-4EEA-B190-E7AE0C56D61B}"/>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858532323"/>
      </p:ext>
    </p:extLst>
  </p:cSld>
  <p:clrMapOvr>
    <a:masterClrMapping/>
  </p:clrMapOvr>
  <p:transition>
    <p:wip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a:extLst>
              <a:ext uri="{FF2B5EF4-FFF2-40B4-BE49-F238E27FC236}">
                <a16:creationId xmlns:a16="http://schemas.microsoft.com/office/drawing/2014/main" id="{573520C8-47B4-4ECD-99DC-C66859005063}"/>
              </a:ext>
            </a:extLst>
          </p:cNvPr>
          <p:cNvSpPr>
            <a:spLocks noGrp="1" noChangeArrowheads="1"/>
          </p:cNvSpPr>
          <p:nvPr>
            <p:ph type="title"/>
          </p:nvPr>
        </p:nvSpPr>
        <p:spPr/>
        <p:txBody>
          <a:bodyPr/>
          <a:lstStyle/>
          <a:p>
            <a:r>
              <a:rPr lang="zh-CN" altLang="en-US"/>
              <a:t>关系模式的分解（续）</a:t>
            </a:r>
          </a:p>
        </p:txBody>
      </p:sp>
      <p:sp>
        <p:nvSpPr>
          <p:cNvPr id="574467" name="Rectangle 3">
            <a:extLst>
              <a:ext uri="{FF2B5EF4-FFF2-40B4-BE49-F238E27FC236}">
                <a16:creationId xmlns:a16="http://schemas.microsoft.com/office/drawing/2014/main" id="{2E4FB0AF-D9E3-4F11-AED5-93088BCB21D5}"/>
              </a:ext>
            </a:extLst>
          </p:cNvPr>
          <p:cNvSpPr>
            <a:spLocks noGrp="1" noChangeArrowheads="1"/>
          </p:cNvSpPr>
          <p:nvPr>
            <p:ph type="body" idx="1"/>
          </p:nvPr>
        </p:nvSpPr>
        <p:spPr/>
        <p:txBody>
          <a:bodyPr/>
          <a:lstStyle/>
          <a:p>
            <a:pPr algn="just">
              <a:lnSpc>
                <a:spcPct val="90000"/>
              </a:lnSpc>
              <a:buFont typeface="Monotype Sorts" pitchFamily="2" charset="2"/>
              <a:buNone/>
            </a:pPr>
            <a:r>
              <a:rPr lang="zh-CN" altLang="en-US" sz="2800"/>
              <a:t>例：对于关系模式</a:t>
            </a:r>
            <a:r>
              <a:rPr lang="en-US" altLang="zh-CN" sz="2800"/>
              <a:t>SL</a:t>
            </a:r>
            <a:r>
              <a:rPr lang="zh-CN" altLang="en-US" sz="2800"/>
              <a:t>（</a:t>
            </a:r>
            <a:r>
              <a:rPr lang="en-US" altLang="zh-CN" sz="2800"/>
              <a:t>Sno</a:t>
            </a:r>
            <a:r>
              <a:rPr lang="zh-CN" altLang="en-US" sz="2800"/>
              <a:t>， </a:t>
            </a:r>
            <a:r>
              <a:rPr lang="en-US" altLang="zh-CN" sz="2800"/>
              <a:t>Sdept</a:t>
            </a:r>
            <a:r>
              <a:rPr lang="zh-CN" altLang="en-US" sz="2800"/>
              <a:t>， </a:t>
            </a:r>
            <a:r>
              <a:rPr lang="en-US" altLang="zh-CN" sz="2800"/>
              <a:t>Sloc</a:t>
            </a:r>
            <a:r>
              <a:rPr lang="zh-CN" altLang="en-US" sz="2800"/>
              <a:t>），</a:t>
            </a:r>
            <a:r>
              <a:rPr lang="en-US" altLang="zh-CN" sz="2800"/>
              <a:t>SL</a:t>
            </a:r>
            <a:r>
              <a:rPr lang="zh-CN" altLang="en-US" sz="2800"/>
              <a:t>中有下列函数依赖：</a:t>
            </a:r>
          </a:p>
          <a:p>
            <a:pPr algn="just">
              <a:lnSpc>
                <a:spcPct val="90000"/>
              </a:lnSpc>
              <a:buFont typeface="Monotype Sorts" pitchFamily="2" charset="2"/>
              <a:buNone/>
            </a:pPr>
            <a:r>
              <a:rPr lang="zh-CN" altLang="en-US" sz="2800"/>
              <a:t>               </a:t>
            </a:r>
            <a:r>
              <a:rPr lang="en-US" altLang="zh-CN" sz="2800"/>
              <a:t>Sno→Sdept</a:t>
            </a:r>
          </a:p>
          <a:p>
            <a:pPr algn="just">
              <a:lnSpc>
                <a:spcPct val="90000"/>
              </a:lnSpc>
              <a:buFont typeface="Monotype Sorts" pitchFamily="2" charset="2"/>
              <a:buNone/>
            </a:pPr>
            <a:r>
              <a:rPr lang="en-US" altLang="zh-CN" sz="2800"/>
              <a:t>               Sdept→Sloc</a:t>
            </a:r>
          </a:p>
          <a:p>
            <a:pPr algn="just">
              <a:lnSpc>
                <a:spcPct val="90000"/>
              </a:lnSpc>
              <a:buFont typeface="Monotype Sorts" pitchFamily="2" charset="2"/>
              <a:buNone/>
            </a:pPr>
            <a:r>
              <a:rPr lang="en-US" altLang="zh-CN" sz="2800"/>
              <a:t>               Sno→Sloc</a:t>
            </a:r>
          </a:p>
          <a:p>
            <a:pPr algn="just">
              <a:lnSpc>
                <a:spcPct val="90000"/>
              </a:lnSpc>
              <a:buFont typeface="Monotype Sorts" pitchFamily="2" charset="2"/>
              <a:buNone/>
            </a:pPr>
            <a:r>
              <a:rPr lang="zh-CN" altLang="en-US" sz="2800"/>
              <a:t>已知</a:t>
            </a:r>
            <a:r>
              <a:rPr lang="en-US" altLang="zh-CN" sz="2800"/>
              <a:t>SL∈2NF</a:t>
            </a:r>
            <a:r>
              <a:rPr lang="zh-CN" altLang="en-US" sz="2800"/>
              <a:t>，该关系模式存在插入异常、删除异常、数据冗余度大和修改复杂的问题。</a:t>
            </a:r>
          </a:p>
          <a:p>
            <a:pPr>
              <a:lnSpc>
                <a:spcPct val="90000"/>
              </a:lnSpc>
              <a:buFont typeface="Monotype Sorts" pitchFamily="2" charset="2"/>
              <a:buNone/>
            </a:pPr>
            <a:r>
              <a:rPr lang="zh-CN" altLang="en-US" sz="2800"/>
              <a:t>因此需要分解该关系模式，使成为更高范式的关系模式。分解方法可以有很多种。 </a:t>
            </a:r>
          </a:p>
        </p:txBody>
      </p:sp>
      <p:sp>
        <p:nvSpPr>
          <p:cNvPr id="4" name="矩形 3">
            <a:extLst>
              <a:ext uri="{FF2B5EF4-FFF2-40B4-BE49-F238E27FC236}">
                <a16:creationId xmlns:a16="http://schemas.microsoft.com/office/drawing/2014/main" id="{25E51453-BAA0-4BA5-88E8-7252CC8E47F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03E0951-5CA0-43FA-A92C-CD6FE4D626EC}"/>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DE91A754-8250-4426-9BB0-6BAF5E5814FC}"/>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661976172"/>
      </p:ext>
    </p:extLst>
  </p:cSld>
  <p:clrMapOvr>
    <a:masterClrMapping/>
  </p:clrMapOvr>
  <p:transition>
    <p:wip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a:extLst>
              <a:ext uri="{FF2B5EF4-FFF2-40B4-BE49-F238E27FC236}">
                <a16:creationId xmlns:a16="http://schemas.microsoft.com/office/drawing/2014/main" id="{B1815330-9ECA-44D4-95D7-0AB37AAF056B}"/>
              </a:ext>
            </a:extLst>
          </p:cNvPr>
          <p:cNvSpPr>
            <a:spLocks noGrp="1" noChangeArrowheads="1"/>
          </p:cNvSpPr>
          <p:nvPr>
            <p:ph type="title"/>
          </p:nvPr>
        </p:nvSpPr>
        <p:spPr/>
        <p:txBody>
          <a:bodyPr/>
          <a:lstStyle/>
          <a:p>
            <a:r>
              <a:rPr lang="zh-CN" altLang="en-US"/>
              <a:t>关系模式的分解（续）</a:t>
            </a:r>
          </a:p>
        </p:txBody>
      </p:sp>
      <p:sp>
        <p:nvSpPr>
          <p:cNvPr id="575491" name="Rectangle 3">
            <a:extLst>
              <a:ext uri="{FF2B5EF4-FFF2-40B4-BE49-F238E27FC236}">
                <a16:creationId xmlns:a16="http://schemas.microsoft.com/office/drawing/2014/main" id="{BEDD43DE-DD14-4002-B4BE-6D075BA75922}"/>
              </a:ext>
            </a:extLst>
          </p:cNvPr>
          <p:cNvSpPr>
            <a:spLocks noGrp="1" noChangeArrowheads="1"/>
          </p:cNvSpPr>
          <p:nvPr>
            <p:ph type="body" idx="1"/>
          </p:nvPr>
        </p:nvSpPr>
        <p:spPr/>
        <p:txBody>
          <a:bodyPr/>
          <a:lstStyle/>
          <a:p>
            <a:pPr algn="just">
              <a:lnSpc>
                <a:spcPct val="90000"/>
              </a:lnSpc>
              <a:spcBef>
                <a:spcPts val="0"/>
              </a:spcBef>
              <a:buFont typeface="Monotype Sorts" pitchFamily="2" charset="2"/>
              <a:buNone/>
            </a:pPr>
            <a:r>
              <a:rPr lang="zh-CN" altLang="en-US" sz="2800" dirty="0"/>
              <a:t>假设下面是该关系模式的一个关系：</a:t>
            </a:r>
          </a:p>
          <a:p>
            <a:pPr>
              <a:lnSpc>
                <a:spcPct val="90000"/>
              </a:lnSpc>
              <a:spcBef>
                <a:spcPts val="0"/>
              </a:spcBef>
              <a:buFont typeface="Monotype Sorts" pitchFamily="2" charset="2"/>
              <a:buNone/>
            </a:pPr>
            <a:r>
              <a:rPr lang="zh-CN" altLang="en-US" sz="2800" dirty="0"/>
              <a:t>      </a:t>
            </a:r>
            <a:r>
              <a:rPr lang="en-US" altLang="zh-CN" sz="2800" dirty="0"/>
              <a:t>SL      ──────────────────</a:t>
            </a:r>
          </a:p>
          <a:p>
            <a:pPr>
              <a:lnSpc>
                <a:spcPct val="90000"/>
              </a:lnSpc>
              <a:spcBef>
                <a:spcPts val="0"/>
              </a:spcBef>
              <a:buFont typeface="Monotype Sorts" pitchFamily="2" charset="2"/>
              <a:buNone/>
            </a:pPr>
            <a:r>
              <a:rPr lang="en-US" altLang="zh-CN" sz="2800" dirty="0"/>
              <a:t>                 </a:t>
            </a:r>
            <a:r>
              <a:rPr lang="en-US" altLang="zh-CN" sz="2800" dirty="0" err="1"/>
              <a:t>Sno</a:t>
            </a:r>
            <a:r>
              <a:rPr lang="en-US" altLang="zh-CN" sz="2800" dirty="0"/>
              <a:t>	</a:t>
            </a:r>
            <a:r>
              <a:rPr lang="en-US" altLang="zh-CN" sz="2800" dirty="0" err="1"/>
              <a:t>Sdept</a:t>
            </a:r>
            <a:r>
              <a:rPr lang="en-US" altLang="zh-CN" sz="2800" dirty="0"/>
              <a:t>	    </a:t>
            </a:r>
            <a:r>
              <a:rPr lang="en-US" altLang="zh-CN" sz="2800" dirty="0" err="1"/>
              <a:t>Sloc</a:t>
            </a:r>
            <a:r>
              <a:rPr lang="en-US" altLang="zh-CN" sz="2800" dirty="0"/>
              <a:t>                          </a:t>
            </a:r>
          </a:p>
          <a:p>
            <a:pPr>
              <a:lnSpc>
                <a:spcPct val="90000"/>
              </a:lnSpc>
              <a:spcBef>
                <a:spcPts val="0"/>
              </a:spcBef>
              <a:buFont typeface="Monotype Sorts" pitchFamily="2" charset="2"/>
              <a:buNone/>
            </a:pPr>
            <a:r>
              <a:rPr lang="en-US" altLang="zh-CN" dirty="0"/>
              <a:t>                </a:t>
            </a:r>
            <a:r>
              <a:rPr lang="en-US" altLang="zh-CN" sz="2800" dirty="0"/>
              <a:t>──────────────────</a:t>
            </a:r>
          </a:p>
          <a:p>
            <a:pPr algn="just">
              <a:lnSpc>
                <a:spcPct val="90000"/>
              </a:lnSpc>
              <a:spcBef>
                <a:spcPts val="0"/>
              </a:spcBef>
              <a:buFont typeface="Monotype Sorts" pitchFamily="2" charset="2"/>
              <a:buNone/>
            </a:pPr>
            <a:r>
              <a:rPr lang="en-US" altLang="zh-CN" sz="2800" dirty="0"/>
              <a:t>                 95001        CS         A</a:t>
            </a:r>
          </a:p>
          <a:p>
            <a:pPr algn="just">
              <a:lnSpc>
                <a:spcPct val="90000"/>
              </a:lnSpc>
              <a:spcBef>
                <a:spcPts val="0"/>
              </a:spcBef>
              <a:buFont typeface="Monotype Sorts" pitchFamily="2" charset="2"/>
              <a:buNone/>
            </a:pPr>
            <a:r>
              <a:rPr lang="en-US" altLang="zh-CN" sz="2800" dirty="0"/>
              <a:t>                 95002        IS           B</a:t>
            </a:r>
          </a:p>
          <a:p>
            <a:pPr algn="just">
              <a:lnSpc>
                <a:spcPct val="90000"/>
              </a:lnSpc>
              <a:spcBef>
                <a:spcPts val="0"/>
              </a:spcBef>
              <a:buFont typeface="Monotype Sorts" pitchFamily="2" charset="2"/>
              <a:buNone/>
            </a:pPr>
            <a:r>
              <a:rPr lang="en-US" altLang="zh-CN" sz="2800" dirty="0"/>
              <a:t>                 95003        MA        C</a:t>
            </a:r>
          </a:p>
          <a:p>
            <a:pPr algn="just">
              <a:lnSpc>
                <a:spcPct val="90000"/>
              </a:lnSpc>
              <a:spcBef>
                <a:spcPts val="0"/>
              </a:spcBef>
              <a:buFont typeface="Monotype Sorts" pitchFamily="2" charset="2"/>
              <a:buNone/>
            </a:pPr>
            <a:r>
              <a:rPr lang="en-US" altLang="zh-CN" sz="2800" dirty="0"/>
              <a:t>                 95004        IS           B</a:t>
            </a:r>
          </a:p>
          <a:p>
            <a:pPr algn="just">
              <a:lnSpc>
                <a:spcPct val="90000"/>
              </a:lnSpc>
              <a:spcBef>
                <a:spcPts val="0"/>
              </a:spcBef>
              <a:buFont typeface="Monotype Sorts" pitchFamily="2" charset="2"/>
              <a:buNone/>
            </a:pPr>
            <a:r>
              <a:rPr lang="en-US" altLang="zh-CN" sz="2800" dirty="0"/>
              <a:t>                 95005	  PH	     B                           </a:t>
            </a:r>
          </a:p>
          <a:p>
            <a:pPr algn="just">
              <a:lnSpc>
                <a:spcPct val="90000"/>
              </a:lnSpc>
              <a:spcBef>
                <a:spcPts val="0"/>
              </a:spcBef>
              <a:buFont typeface="Monotype Sorts" pitchFamily="2" charset="2"/>
              <a:buNone/>
            </a:pPr>
            <a:r>
              <a:rPr lang="en-US" altLang="zh-CN" dirty="0"/>
              <a:t>                 </a:t>
            </a:r>
            <a:r>
              <a:rPr lang="en-US" altLang="zh-CN" sz="2800" dirty="0"/>
              <a:t>──────────────────</a:t>
            </a:r>
          </a:p>
        </p:txBody>
      </p:sp>
      <p:sp>
        <p:nvSpPr>
          <p:cNvPr id="6" name="矩形 5">
            <a:extLst>
              <a:ext uri="{FF2B5EF4-FFF2-40B4-BE49-F238E27FC236}">
                <a16:creationId xmlns:a16="http://schemas.microsoft.com/office/drawing/2014/main" id="{FF7A10C0-9569-469C-8AC2-DE5435A105D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a:extLst>
              <a:ext uri="{FF2B5EF4-FFF2-40B4-BE49-F238E27FC236}">
                <a16:creationId xmlns:a16="http://schemas.microsoft.com/office/drawing/2014/main" id="{6AFB6FF6-494B-4EBC-82B3-93FABB341307}"/>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8" name="文本框 22">
            <a:extLst>
              <a:ext uri="{FF2B5EF4-FFF2-40B4-BE49-F238E27FC236}">
                <a16:creationId xmlns:a16="http://schemas.microsoft.com/office/drawing/2014/main" id="{55944AAC-6721-4A52-A2F4-A3F0FE72F9E7}"/>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119041511"/>
      </p:ext>
    </p:extLst>
  </p:cSld>
  <p:clrMapOvr>
    <a:masterClrMapping/>
  </p:clrMapOvr>
  <p:transition>
    <p:wip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a:extLst>
              <a:ext uri="{FF2B5EF4-FFF2-40B4-BE49-F238E27FC236}">
                <a16:creationId xmlns:a16="http://schemas.microsoft.com/office/drawing/2014/main" id="{FD896D75-37C5-46F2-85AB-579772E89229}"/>
              </a:ext>
            </a:extLst>
          </p:cNvPr>
          <p:cNvSpPr>
            <a:spLocks noGrp="1" noChangeArrowheads="1"/>
          </p:cNvSpPr>
          <p:nvPr>
            <p:ph type="title"/>
          </p:nvPr>
        </p:nvSpPr>
        <p:spPr/>
        <p:txBody>
          <a:bodyPr/>
          <a:lstStyle/>
          <a:p>
            <a:r>
              <a:rPr lang="zh-CN" altLang="en-US"/>
              <a:t>关系模式的分解（续）</a:t>
            </a:r>
          </a:p>
        </p:txBody>
      </p:sp>
      <p:sp>
        <p:nvSpPr>
          <p:cNvPr id="576515" name="Rectangle 3">
            <a:extLst>
              <a:ext uri="{FF2B5EF4-FFF2-40B4-BE49-F238E27FC236}">
                <a16:creationId xmlns:a16="http://schemas.microsoft.com/office/drawing/2014/main" id="{0044937B-C679-4222-AF80-6852613FD483}"/>
              </a:ext>
            </a:extLst>
          </p:cNvPr>
          <p:cNvSpPr>
            <a:spLocks noGrp="1" noChangeArrowheads="1"/>
          </p:cNvSpPr>
          <p:nvPr>
            <p:ph type="body" idx="1"/>
          </p:nvPr>
        </p:nvSpPr>
        <p:spPr/>
        <p:txBody>
          <a:bodyPr/>
          <a:lstStyle/>
          <a:p>
            <a:pPr lvl="1" algn="just"/>
            <a:r>
              <a:rPr lang="zh-CN" altLang="en-US"/>
              <a:t>第一种分解方法</a:t>
            </a:r>
          </a:p>
          <a:p>
            <a:pPr lvl="1" algn="just">
              <a:buFontTx/>
              <a:buNone/>
            </a:pPr>
            <a:r>
              <a:rPr lang="zh-CN" altLang="en-US"/>
              <a:t>将</a:t>
            </a:r>
            <a:r>
              <a:rPr lang="en-US" altLang="zh-CN"/>
              <a:t>SL</a:t>
            </a:r>
            <a:r>
              <a:rPr lang="zh-CN" altLang="en-US"/>
              <a:t>分解为下面三个关系模式：</a:t>
            </a:r>
          </a:p>
          <a:p>
            <a:pPr lvl="1" algn="just">
              <a:buFontTx/>
              <a:buNone/>
            </a:pPr>
            <a:r>
              <a:rPr lang="zh-CN" altLang="en-US"/>
              <a:t>               </a:t>
            </a:r>
            <a:r>
              <a:rPr lang="en-US" altLang="zh-CN"/>
              <a:t>SN(Sno)</a:t>
            </a:r>
          </a:p>
          <a:p>
            <a:pPr lvl="1" algn="just">
              <a:buFontTx/>
              <a:buNone/>
            </a:pPr>
            <a:r>
              <a:rPr lang="en-US" altLang="zh-CN"/>
              <a:t>               SD(Sdept)</a:t>
            </a:r>
          </a:p>
          <a:p>
            <a:pPr lvl="1" algn="just">
              <a:buFontTx/>
              <a:buNone/>
            </a:pPr>
            <a:r>
              <a:rPr lang="en-US" altLang="zh-CN"/>
              <a:t>               SO(Sloc)</a:t>
            </a:r>
          </a:p>
        </p:txBody>
      </p:sp>
      <p:sp>
        <p:nvSpPr>
          <p:cNvPr id="4" name="矩形 3">
            <a:extLst>
              <a:ext uri="{FF2B5EF4-FFF2-40B4-BE49-F238E27FC236}">
                <a16:creationId xmlns:a16="http://schemas.microsoft.com/office/drawing/2014/main" id="{97F3BACA-82D0-4D24-B8E3-4440901330B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44B7CF9-DD30-45BA-8109-E39F459F7C8C}"/>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5E0AD89A-0F20-45C1-BCEF-DC0F7E0B986F}"/>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689488413"/>
      </p:ext>
    </p:extLst>
  </p:cSld>
  <p:clrMapOvr>
    <a:masterClrMapping/>
  </p:clrMapOvr>
  <p:transition>
    <p:wip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a:extLst>
              <a:ext uri="{FF2B5EF4-FFF2-40B4-BE49-F238E27FC236}">
                <a16:creationId xmlns:a16="http://schemas.microsoft.com/office/drawing/2014/main" id="{50923E6E-CF4B-4876-A834-8805180C78D7}"/>
              </a:ext>
            </a:extLst>
          </p:cNvPr>
          <p:cNvSpPr>
            <a:spLocks noGrp="1" noChangeArrowheads="1"/>
          </p:cNvSpPr>
          <p:nvPr>
            <p:ph type="title"/>
          </p:nvPr>
        </p:nvSpPr>
        <p:spPr/>
        <p:txBody>
          <a:bodyPr/>
          <a:lstStyle/>
          <a:p>
            <a:r>
              <a:rPr lang="zh-CN" altLang="en-US"/>
              <a:t>关系模式的分解（续）</a:t>
            </a:r>
          </a:p>
        </p:txBody>
      </p:sp>
      <p:sp>
        <p:nvSpPr>
          <p:cNvPr id="577539" name="Rectangle 3">
            <a:extLst>
              <a:ext uri="{FF2B5EF4-FFF2-40B4-BE49-F238E27FC236}">
                <a16:creationId xmlns:a16="http://schemas.microsoft.com/office/drawing/2014/main" id="{27FFF5B8-6FCE-4724-B4A8-249967D234FF}"/>
              </a:ext>
            </a:extLst>
          </p:cNvPr>
          <p:cNvSpPr>
            <a:spLocks noGrp="1" noChangeArrowheads="1"/>
          </p:cNvSpPr>
          <p:nvPr>
            <p:ph type="body" idx="1"/>
          </p:nvPr>
        </p:nvSpPr>
        <p:spPr/>
        <p:txBody>
          <a:bodyPr/>
          <a:lstStyle/>
          <a:p>
            <a:pPr algn="just">
              <a:lnSpc>
                <a:spcPct val="90000"/>
              </a:lnSpc>
              <a:buFont typeface="Monotype Sorts" pitchFamily="2" charset="2"/>
              <a:buNone/>
            </a:pPr>
            <a:r>
              <a:rPr lang="zh-CN" altLang="en-US" sz="2800" dirty="0"/>
              <a:t>分解后的关系为：</a:t>
            </a:r>
          </a:p>
          <a:p>
            <a:pPr algn="just">
              <a:lnSpc>
                <a:spcPct val="90000"/>
              </a:lnSpc>
              <a:spcBef>
                <a:spcPts val="0"/>
              </a:spcBef>
              <a:buFont typeface="Monotype Sorts" pitchFamily="2" charset="2"/>
              <a:buNone/>
            </a:pPr>
            <a:r>
              <a:rPr lang="zh-CN" altLang="en-US" sz="2800" dirty="0"/>
              <a:t>     </a:t>
            </a:r>
            <a:r>
              <a:rPr lang="en-US" altLang="zh-CN" sz="2000" dirty="0"/>
              <a:t>SN      ──────             SD ──────               SO ──────</a:t>
            </a:r>
          </a:p>
          <a:p>
            <a:pPr algn="just">
              <a:lnSpc>
                <a:spcPct val="90000"/>
              </a:lnSpc>
              <a:spcBef>
                <a:spcPts val="0"/>
              </a:spcBef>
              <a:buFont typeface="Monotype Sorts" pitchFamily="2" charset="2"/>
              <a:buNone/>
            </a:pPr>
            <a:r>
              <a:rPr lang="en-US" altLang="zh-CN" sz="2400" dirty="0"/>
              <a:t>                  </a:t>
            </a:r>
            <a:r>
              <a:rPr lang="en-US" altLang="zh-CN" sz="2400" dirty="0" err="1"/>
              <a:t>Sno</a:t>
            </a:r>
            <a:r>
              <a:rPr lang="en-US" altLang="zh-CN" sz="2400" dirty="0"/>
              <a:t>                </a:t>
            </a:r>
            <a:r>
              <a:rPr lang="en-US" altLang="zh-CN" sz="2400" dirty="0" err="1"/>
              <a:t>Sdept</a:t>
            </a:r>
            <a:r>
              <a:rPr lang="en-US" altLang="zh-CN" sz="2400" dirty="0"/>
              <a:t>                    </a:t>
            </a:r>
            <a:r>
              <a:rPr lang="en-US" altLang="zh-CN" sz="2400" dirty="0" err="1"/>
              <a:t>Sloc</a:t>
            </a:r>
            <a:endParaRPr lang="en-US" altLang="zh-CN" sz="2400" dirty="0"/>
          </a:p>
          <a:p>
            <a:pPr algn="just">
              <a:lnSpc>
                <a:spcPct val="90000"/>
              </a:lnSpc>
              <a:spcBef>
                <a:spcPts val="0"/>
              </a:spcBef>
              <a:buFont typeface="Monotype Sorts" pitchFamily="2" charset="2"/>
              <a:buNone/>
            </a:pPr>
            <a:r>
              <a:rPr lang="en-US" altLang="zh-CN" sz="2400" dirty="0"/>
              <a:t>                </a:t>
            </a:r>
            <a:r>
              <a:rPr lang="en-US" altLang="zh-CN" sz="2000" dirty="0"/>
              <a:t>──────                 ──────                     ──────</a:t>
            </a:r>
          </a:p>
          <a:p>
            <a:pPr algn="just">
              <a:lnSpc>
                <a:spcPct val="90000"/>
              </a:lnSpc>
              <a:spcBef>
                <a:spcPts val="0"/>
              </a:spcBef>
              <a:buFont typeface="Monotype Sorts" pitchFamily="2" charset="2"/>
              <a:buNone/>
            </a:pPr>
            <a:r>
              <a:rPr lang="en-US" altLang="zh-CN" sz="2400" dirty="0"/>
              <a:t>                 95001                CS                        A</a:t>
            </a:r>
          </a:p>
          <a:p>
            <a:pPr algn="just">
              <a:lnSpc>
                <a:spcPct val="90000"/>
              </a:lnSpc>
              <a:spcBef>
                <a:spcPts val="0"/>
              </a:spcBef>
              <a:buFont typeface="Monotype Sorts" pitchFamily="2" charset="2"/>
              <a:buNone/>
            </a:pPr>
            <a:r>
              <a:rPr lang="en-US" altLang="zh-CN" sz="2400" dirty="0"/>
              <a:t>                 95002                IS                          B</a:t>
            </a:r>
          </a:p>
          <a:p>
            <a:pPr algn="just">
              <a:lnSpc>
                <a:spcPct val="90000"/>
              </a:lnSpc>
              <a:spcBef>
                <a:spcPts val="0"/>
              </a:spcBef>
              <a:buFont typeface="Monotype Sorts" pitchFamily="2" charset="2"/>
              <a:buNone/>
            </a:pPr>
            <a:r>
              <a:rPr lang="en-US" altLang="zh-CN" sz="2400" dirty="0"/>
              <a:t>                 95003                MA                       C</a:t>
            </a:r>
          </a:p>
          <a:p>
            <a:pPr algn="just">
              <a:lnSpc>
                <a:spcPct val="90000"/>
              </a:lnSpc>
              <a:spcBef>
                <a:spcPts val="0"/>
              </a:spcBef>
              <a:buFont typeface="Monotype Sorts" pitchFamily="2" charset="2"/>
              <a:buNone/>
            </a:pPr>
            <a:r>
              <a:rPr lang="en-US" altLang="zh-CN" sz="2400" dirty="0"/>
              <a:t>                 95004                PH                     ─────</a:t>
            </a:r>
          </a:p>
          <a:p>
            <a:pPr algn="just">
              <a:lnSpc>
                <a:spcPct val="90000"/>
              </a:lnSpc>
              <a:spcBef>
                <a:spcPts val="0"/>
              </a:spcBef>
              <a:buFont typeface="Monotype Sorts" pitchFamily="2" charset="2"/>
              <a:buNone/>
            </a:pPr>
            <a:r>
              <a:rPr lang="en-US" altLang="zh-CN" sz="2400" dirty="0"/>
              <a:t>                 95005            ──────</a:t>
            </a:r>
          </a:p>
          <a:p>
            <a:pPr algn="just">
              <a:lnSpc>
                <a:spcPct val="90000"/>
              </a:lnSpc>
              <a:spcBef>
                <a:spcPts val="0"/>
              </a:spcBef>
              <a:buFont typeface="Monotype Sorts" pitchFamily="2" charset="2"/>
              <a:buNone/>
            </a:pPr>
            <a:r>
              <a:rPr lang="en-US" altLang="zh-CN" sz="2400" dirty="0"/>
              <a:t>               ──────</a:t>
            </a:r>
          </a:p>
        </p:txBody>
      </p:sp>
      <p:sp>
        <p:nvSpPr>
          <p:cNvPr id="4" name="矩形 3">
            <a:extLst>
              <a:ext uri="{FF2B5EF4-FFF2-40B4-BE49-F238E27FC236}">
                <a16:creationId xmlns:a16="http://schemas.microsoft.com/office/drawing/2014/main" id="{A40EE053-4365-410B-B557-7BCEF6E29A6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A065D97-68FF-4626-BE9E-7CCA28820F55}"/>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F38124D8-490D-4CDA-BA32-AB1B1C850D47}"/>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4005697784"/>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a:extLst>
              <a:ext uri="{FF2B5EF4-FFF2-40B4-BE49-F238E27FC236}">
                <a16:creationId xmlns:a16="http://schemas.microsoft.com/office/drawing/2014/main" id="{2AB71007-B1BD-4166-A847-2AC411D1A9FA}"/>
              </a:ext>
            </a:extLst>
          </p:cNvPr>
          <p:cNvSpPr>
            <a:spLocks noGrp="1" noChangeArrowheads="1"/>
          </p:cNvSpPr>
          <p:nvPr>
            <p:ph type="title"/>
          </p:nvPr>
        </p:nvSpPr>
        <p:spPr/>
        <p:txBody>
          <a:bodyPr/>
          <a:lstStyle/>
          <a:p>
            <a:r>
              <a:rPr lang="zh-CN" altLang="en-US"/>
              <a:t>什么是数据依赖（续）</a:t>
            </a:r>
          </a:p>
        </p:txBody>
      </p:sp>
      <p:sp>
        <p:nvSpPr>
          <p:cNvPr id="456707" name="Rectangle 3">
            <a:extLst>
              <a:ext uri="{FF2B5EF4-FFF2-40B4-BE49-F238E27FC236}">
                <a16:creationId xmlns:a16="http://schemas.microsoft.com/office/drawing/2014/main" id="{90F9E486-4952-4058-BC6D-9A041898BD3A}"/>
              </a:ext>
            </a:extLst>
          </p:cNvPr>
          <p:cNvSpPr>
            <a:spLocks noGrp="1" noChangeArrowheads="1"/>
          </p:cNvSpPr>
          <p:nvPr>
            <p:ph type="body" idx="1"/>
          </p:nvPr>
        </p:nvSpPr>
        <p:spPr/>
        <p:txBody>
          <a:bodyPr/>
          <a:lstStyle/>
          <a:p>
            <a:pPr>
              <a:buFont typeface="Monotype Sorts" pitchFamily="2" charset="2"/>
              <a:buNone/>
            </a:pPr>
            <a:r>
              <a:rPr lang="en-US" altLang="zh-CN" sz="3600" dirty="0"/>
              <a:t>2. </a:t>
            </a:r>
            <a:r>
              <a:rPr lang="zh-CN" altLang="en-US" sz="3600" dirty="0"/>
              <a:t>数据依赖</a:t>
            </a:r>
          </a:p>
          <a:p>
            <a:pPr>
              <a:lnSpc>
                <a:spcPct val="120000"/>
              </a:lnSpc>
            </a:pPr>
            <a:r>
              <a:rPr lang="zh-CN" altLang="en-US" dirty="0"/>
              <a:t>是通过一个关系中属性间值的相等与否体现出来的数据间的相互关系</a:t>
            </a:r>
          </a:p>
          <a:p>
            <a:pPr>
              <a:lnSpc>
                <a:spcPct val="120000"/>
              </a:lnSpc>
            </a:pPr>
            <a:r>
              <a:rPr lang="zh-CN" altLang="en-US" dirty="0"/>
              <a:t>是现实世界属性间相互联系的抽象</a:t>
            </a:r>
          </a:p>
          <a:p>
            <a:pPr>
              <a:lnSpc>
                <a:spcPct val="120000"/>
              </a:lnSpc>
            </a:pPr>
            <a:r>
              <a:rPr lang="zh-CN" altLang="en-US" dirty="0"/>
              <a:t>是数据内在的性质</a:t>
            </a:r>
          </a:p>
          <a:p>
            <a:pPr>
              <a:lnSpc>
                <a:spcPct val="120000"/>
              </a:lnSpc>
            </a:pPr>
            <a:r>
              <a:rPr lang="zh-CN" altLang="en-US" dirty="0"/>
              <a:t>是语义的体现</a:t>
            </a:r>
          </a:p>
        </p:txBody>
      </p:sp>
      <p:sp>
        <p:nvSpPr>
          <p:cNvPr id="4" name="矩形 3">
            <a:extLst>
              <a:ext uri="{FF2B5EF4-FFF2-40B4-BE49-F238E27FC236}">
                <a16:creationId xmlns:a16="http://schemas.microsoft.com/office/drawing/2014/main" id="{5A0E1CE9-ABDC-44B8-A299-D6F0F24D1C0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6B382DF-3FBC-47D4-812F-13E1A3732775}"/>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7" name="文本框 22">
            <a:extLst>
              <a:ext uri="{FF2B5EF4-FFF2-40B4-BE49-F238E27FC236}">
                <a16:creationId xmlns:a16="http://schemas.microsoft.com/office/drawing/2014/main" id="{0451988F-D43A-4587-BA54-7C9882F26736}"/>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070536424"/>
      </p:ext>
    </p:extLst>
  </p:cSld>
  <p:clrMapOvr>
    <a:masterClrMapping/>
  </p:clrMapOvr>
  <p:transition>
    <p:wip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a:extLst>
              <a:ext uri="{FF2B5EF4-FFF2-40B4-BE49-F238E27FC236}">
                <a16:creationId xmlns:a16="http://schemas.microsoft.com/office/drawing/2014/main" id="{95F96423-8786-429A-9D97-B9DA769F4C27}"/>
              </a:ext>
            </a:extLst>
          </p:cNvPr>
          <p:cNvSpPr>
            <a:spLocks noGrp="1" noChangeArrowheads="1"/>
          </p:cNvSpPr>
          <p:nvPr>
            <p:ph type="title"/>
          </p:nvPr>
        </p:nvSpPr>
        <p:spPr/>
        <p:txBody>
          <a:bodyPr/>
          <a:lstStyle/>
          <a:p>
            <a:r>
              <a:rPr lang="zh-CN" altLang="en-US"/>
              <a:t>关系模式的分解（续）</a:t>
            </a:r>
          </a:p>
        </p:txBody>
      </p:sp>
      <p:sp>
        <p:nvSpPr>
          <p:cNvPr id="578563" name="Rectangle 3">
            <a:extLst>
              <a:ext uri="{FF2B5EF4-FFF2-40B4-BE49-F238E27FC236}">
                <a16:creationId xmlns:a16="http://schemas.microsoft.com/office/drawing/2014/main" id="{46FE9BCF-C3FE-4D7D-B559-8C79DA7FE2C5}"/>
              </a:ext>
            </a:extLst>
          </p:cNvPr>
          <p:cNvSpPr>
            <a:spLocks noGrp="1" noChangeArrowheads="1"/>
          </p:cNvSpPr>
          <p:nvPr>
            <p:ph type="body" idx="1"/>
          </p:nvPr>
        </p:nvSpPr>
        <p:spPr/>
        <p:txBody>
          <a:bodyPr/>
          <a:lstStyle/>
          <a:p>
            <a:pPr algn="just">
              <a:buFont typeface="Monotype Sorts" pitchFamily="2" charset="2"/>
              <a:buNone/>
            </a:pPr>
            <a:r>
              <a:rPr lang="en-US" altLang="zh-CN" sz="2800"/>
              <a:t>	SN</a:t>
            </a:r>
            <a:r>
              <a:rPr lang="zh-CN" altLang="en-US" sz="2800"/>
              <a:t>、</a:t>
            </a:r>
            <a:r>
              <a:rPr lang="en-US" altLang="zh-CN" sz="2800"/>
              <a:t>SD</a:t>
            </a:r>
            <a:r>
              <a:rPr lang="zh-CN" altLang="en-US" sz="2800"/>
              <a:t>和</a:t>
            </a:r>
            <a:r>
              <a:rPr lang="en-US" altLang="zh-CN" sz="2800"/>
              <a:t>SO</a:t>
            </a:r>
            <a:r>
              <a:rPr lang="zh-CN" altLang="en-US" sz="2800"/>
              <a:t>都是规范化程度很高的关系模式（</a:t>
            </a:r>
            <a:r>
              <a:rPr lang="en-US" altLang="zh-CN" sz="2800"/>
              <a:t>5NF</a:t>
            </a:r>
            <a:r>
              <a:rPr lang="zh-CN" altLang="en-US" sz="2800"/>
              <a:t>）。但分解后的数据库丢失了许多信息，例如无法查询</a:t>
            </a:r>
            <a:r>
              <a:rPr lang="en-US" altLang="zh-CN" sz="2800"/>
              <a:t>95001</a:t>
            </a:r>
            <a:r>
              <a:rPr lang="zh-CN" altLang="en-US" sz="2800"/>
              <a:t>学生所在系或所在宿舍。因此这种分解方法是不可取的。</a:t>
            </a:r>
          </a:p>
          <a:p>
            <a:pPr algn="just">
              <a:buFont typeface="Monotype Sorts" pitchFamily="2" charset="2"/>
              <a:buNone/>
            </a:pPr>
            <a:r>
              <a:rPr lang="zh-CN" altLang="en-US" sz="2800"/>
              <a:t>    如果分解后的关系可以通过自然连接恢复为原来的关系，那么这种分解就没有丢失信息。</a:t>
            </a:r>
          </a:p>
          <a:p>
            <a:pPr algn="just">
              <a:buFont typeface="Monotype Sorts" pitchFamily="2" charset="2"/>
              <a:buNone/>
            </a:pPr>
            <a:endParaRPr lang="en-US" altLang="zh-CN" sz="2800"/>
          </a:p>
        </p:txBody>
      </p:sp>
      <p:sp>
        <p:nvSpPr>
          <p:cNvPr id="4" name="矩形 3">
            <a:extLst>
              <a:ext uri="{FF2B5EF4-FFF2-40B4-BE49-F238E27FC236}">
                <a16:creationId xmlns:a16="http://schemas.microsoft.com/office/drawing/2014/main" id="{E7C9BF4C-9347-49D2-BFC5-996E3AB8D52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857A590-84D7-4E22-9222-A7D68254292A}"/>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67F99A81-23BD-4F15-95B6-E583F340F838}"/>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55338516"/>
      </p:ext>
    </p:extLst>
  </p:cSld>
  <p:clrMapOvr>
    <a:masterClrMapping/>
  </p:clrMapOvr>
  <p:transition>
    <p:wip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a:extLst>
              <a:ext uri="{FF2B5EF4-FFF2-40B4-BE49-F238E27FC236}">
                <a16:creationId xmlns:a16="http://schemas.microsoft.com/office/drawing/2014/main" id="{03F8E2FB-BD70-4FF3-8550-23DE8C853950}"/>
              </a:ext>
            </a:extLst>
          </p:cNvPr>
          <p:cNvSpPr>
            <a:spLocks noGrp="1" noChangeArrowheads="1"/>
          </p:cNvSpPr>
          <p:nvPr>
            <p:ph type="title"/>
          </p:nvPr>
        </p:nvSpPr>
        <p:spPr/>
        <p:txBody>
          <a:bodyPr/>
          <a:lstStyle/>
          <a:p>
            <a:r>
              <a:rPr lang="zh-CN" altLang="en-US"/>
              <a:t>关系模式的分解（续）</a:t>
            </a:r>
          </a:p>
        </p:txBody>
      </p:sp>
      <p:sp>
        <p:nvSpPr>
          <p:cNvPr id="579587" name="Rectangle 3">
            <a:extLst>
              <a:ext uri="{FF2B5EF4-FFF2-40B4-BE49-F238E27FC236}">
                <a16:creationId xmlns:a16="http://schemas.microsoft.com/office/drawing/2014/main" id="{02D07E91-A39E-4098-B0D8-C15237A4014D}"/>
              </a:ext>
            </a:extLst>
          </p:cNvPr>
          <p:cNvSpPr>
            <a:spLocks noGrp="1" noChangeArrowheads="1"/>
          </p:cNvSpPr>
          <p:nvPr>
            <p:ph type="body" idx="1"/>
          </p:nvPr>
        </p:nvSpPr>
        <p:spPr/>
        <p:txBody>
          <a:bodyPr/>
          <a:lstStyle/>
          <a:p>
            <a:pPr lvl="1" algn="just">
              <a:lnSpc>
                <a:spcPct val="90000"/>
              </a:lnSpc>
            </a:pPr>
            <a:r>
              <a:rPr lang="en-US" altLang="zh-CN" sz="2000" dirty="0"/>
              <a:t>	</a:t>
            </a:r>
            <a:r>
              <a:rPr lang="zh-CN" altLang="en-US" sz="2000" dirty="0"/>
              <a:t>第二种分解方法</a:t>
            </a:r>
          </a:p>
          <a:p>
            <a:pPr lvl="1" algn="just">
              <a:lnSpc>
                <a:spcPct val="90000"/>
              </a:lnSpc>
              <a:buFontTx/>
              <a:buNone/>
            </a:pPr>
            <a:r>
              <a:rPr lang="zh-CN" altLang="en-US" sz="2000" dirty="0"/>
              <a:t>将</a:t>
            </a:r>
            <a:r>
              <a:rPr lang="en-US" altLang="zh-CN" sz="2000" dirty="0"/>
              <a:t>SL</a:t>
            </a:r>
            <a:r>
              <a:rPr lang="zh-CN" altLang="en-US" sz="2000" dirty="0"/>
              <a:t>分解为下面二个关系模式：</a:t>
            </a:r>
          </a:p>
          <a:p>
            <a:pPr lvl="1" algn="just">
              <a:lnSpc>
                <a:spcPct val="90000"/>
              </a:lnSpc>
              <a:buFontTx/>
              <a:buNone/>
            </a:pPr>
            <a:r>
              <a:rPr lang="zh-CN" altLang="en-US" sz="2000" dirty="0"/>
              <a:t>               </a:t>
            </a:r>
            <a:r>
              <a:rPr lang="en-US" altLang="zh-CN" sz="2000" dirty="0"/>
              <a:t>NL(</a:t>
            </a:r>
            <a:r>
              <a:rPr lang="en-US" altLang="zh-CN" sz="2000" dirty="0" err="1"/>
              <a:t>Sno</a:t>
            </a:r>
            <a:r>
              <a:rPr lang="en-US" altLang="zh-CN" sz="2000" dirty="0"/>
              <a:t>, </a:t>
            </a:r>
            <a:r>
              <a:rPr lang="en-US" altLang="zh-CN" sz="2000" dirty="0" err="1"/>
              <a:t>Sloc</a:t>
            </a:r>
            <a:r>
              <a:rPr lang="en-US" altLang="zh-CN" sz="2000" dirty="0"/>
              <a:t>)</a:t>
            </a:r>
          </a:p>
          <a:p>
            <a:pPr lvl="1" algn="just">
              <a:lnSpc>
                <a:spcPct val="90000"/>
              </a:lnSpc>
              <a:buFontTx/>
              <a:buNone/>
            </a:pPr>
            <a:r>
              <a:rPr lang="en-US" altLang="zh-CN" sz="2000" dirty="0"/>
              <a:t>               DL(</a:t>
            </a:r>
            <a:r>
              <a:rPr lang="en-US" altLang="zh-CN" sz="2000" dirty="0" err="1"/>
              <a:t>Sdept</a:t>
            </a:r>
            <a:r>
              <a:rPr lang="en-US" altLang="zh-CN" sz="2000" dirty="0"/>
              <a:t>, </a:t>
            </a:r>
            <a:r>
              <a:rPr lang="en-US" altLang="zh-CN" sz="2000" dirty="0" err="1"/>
              <a:t>Sloc</a:t>
            </a:r>
            <a:r>
              <a:rPr lang="en-US" altLang="zh-CN" sz="2000" dirty="0"/>
              <a:t>)</a:t>
            </a:r>
          </a:p>
          <a:p>
            <a:pPr lvl="1" algn="just">
              <a:lnSpc>
                <a:spcPct val="90000"/>
              </a:lnSpc>
              <a:spcBef>
                <a:spcPts val="0"/>
              </a:spcBef>
              <a:buFontTx/>
              <a:buNone/>
            </a:pPr>
            <a:r>
              <a:rPr lang="zh-CN" altLang="en-US" sz="2000" dirty="0"/>
              <a:t>分解后的关系为：</a:t>
            </a:r>
          </a:p>
          <a:p>
            <a:pPr lvl="1" algn="just">
              <a:lnSpc>
                <a:spcPct val="90000"/>
              </a:lnSpc>
              <a:spcBef>
                <a:spcPts val="0"/>
              </a:spcBef>
              <a:buFontTx/>
              <a:buNone/>
            </a:pPr>
            <a:r>
              <a:rPr lang="zh-CN" altLang="en-US" sz="2000" dirty="0"/>
              <a:t>       </a:t>
            </a:r>
            <a:r>
              <a:rPr lang="en-US" altLang="zh-CN" sz="1800" dirty="0"/>
              <a:t>NL ────────────                            DL ────────────</a:t>
            </a:r>
          </a:p>
          <a:p>
            <a:pPr lvl="1" algn="just">
              <a:lnSpc>
                <a:spcPct val="90000"/>
              </a:lnSpc>
              <a:spcBef>
                <a:spcPts val="0"/>
              </a:spcBef>
              <a:buFontTx/>
              <a:buNone/>
            </a:pPr>
            <a:r>
              <a:rPr lang="en-US" altLang="zh-CN" sz="2000" dirty="0"/>
              <a:t>               </a:t>
            </a:r>
            <a:r>
              <a:rPr lang="en-US" altLang="zh-CN" sz="2000" dirty="0" err="1"/>
              <a:t>Sno</a:t>
            </a:r>
            <a:r>
              <a:rPr lang="en-US" altLang="zh-CN" sz="2000" dirty="0"/>
              <a:t>        </a:t>
            </a:r>
            <a:r>
              <a:rPr lang="en-US" altLang="zh-CN" sz="2000" dirty="0" err="1"/>
              <a:t>Sloc</a:t>
            </a:r>
            <a:r>
              <a:rPr lang="en-US" altLang="zh-CN" sz="2000" dirty="0"/>
              <a:t>                              </a:t>
            </a:r>
            <a:r>
              <a:rPr lang="en-US" altLang="zh-CN" sz="2000" dirty="0" err="1"/>
              <a:t>Sdept</a:t>
            </a:r>
            <a:r>
              <a:rPr lang="en-US" altLang="zh-CN" sz="2000" dirty="0"/>
              <a:t>      </a:t>
            </a:r>
            <a:r>
              <a:rPr lang="en-US" altLang="zh-CN" sz="2000" dirty="0" err="1"/>
              <a:t>Sloc</a:t>
            </a:r>
            <a:endParaRPr lang="en-US" altLang="zh-CN" sz="2000" dirty="0"/>
          </a:p>
          <a:p>
            <a:pPr lvl="1" algn="just">
              <a:lnSpc>
                <a:spcPct val="90000"/>
              </a:lnSpc>
              <a:spcBef>
                <a:spcPts val="0"/>
              </a:spcBef>
              <a:buFontTx/>
              <a:buNone/>
            </a:pPr>
            <a:r>
              <a:rPr lang="en-US" altLang="zh-CN" sz="2000" dirty="0"/>
              <a:t>            </a:t>
            </a:r>
            <a:r>
              <a:rPr lang="en-US" altLang="zh-CN" sz="1800" dirty="0"/>
              <a:t>────────────                                  ────────────</a:t>
            </a:r>
          </a:p>
          <a:p>
            <a:pPr lvl="1" algn="just">
              <a:lnSpc>
                <a:spcPct val="90000"/>
              </a:lnSpc>
              <a:spcBef>
                <a:spcPts val="0"/>
              </a:spcBef>
              <a:buFontTx/>
              <a:buNone/>
            </a:pPr>
            <a:r>
              <a:rPr lang="en-US" altLang="zh-CN" sz="2000" dirty="0"/>
              <a:t>              95001        A                      	CS         A</a:t>
            </a:r>
          </a:p>
          <a:p>
            <a:pPr lvl="1" algn="just">
              <a:lnSpc>
                <a:spcPct val="90000"/>
              </a:lnSpc>
              <a:spcBef>
                <a:spcPts val="0"/>
              </a:spcBef>
              <a:buFontTx/>
              <a:buNone/>
            </a:pPr>
            <a:r>
              <a:rPr lang="en-US" altLang="zh-CN" sz="2000" dirty="0"/>
              <a:t>              95002        B                   	                 IS         B</a:t>
            </a:r>
          </a:p>
          <a:p>
            <a:pPr lvl="1" algn="just">
              <a:lnSpc>
                <a:spcPct val="90000"/>
              </a:lnSpc>
              <a:spcBef>
                <a:spcPts val="0"/>
              </a:spcBef>
              <a:buFontTx/>
              <a:buNone/>
            </a:pPr>
            <a:r>
              <a:rPr lang="en-US" altLang="zh-CN" sz="2000" dirty="0"/>
              <a:t>              95003        C                     	MA       C</a:t>
            </a:r>
          </a:p>
          <a:p>
            <a:pPr lvl="1" algn="just">
              <a:lnSpc>
                <a:spcPct val="90000"/>
              </a:lnSpc>
              <a:spcBef>
                <a:spcPts val="0"/>
              </a:spcBef>
              <a:buFontTx/>
              <a:buNone/>
            </a:pPr>
            <a:r>
              <a:rPr lang="en-US" altLang="zh-CN" sz="2000" dirty="0"/>
              <a:t>              95004        B                     	PH         B</a:t>
            </a:r>
          </a:p>
          <a:p>
            <a:pPr lvl="1" algn="just">
              <a:lnSpc>
                <a:spcPct val="90000"/>
              </a:lnSpc>
              <a:spcBef>
                <a:spcPts val="0"/>
              </a:spcBef>
              <a:buFontTx/>
              <a:buNone/>
            </a:pPr>
            <a:r>
              <a:rPr lang="en-US" altLang="zh-CN" sz="2000" dirty="0"/>
              <a:t>              95005        B                               ────────────</a:t>
            </a:r>
          </a:p>
          <a:p>
            <a:pPr lvl="1" algn="just">
              <a:lnSpc>
                <a:spcPct val="90000"/>
              </a:lnSpc>
              <a:spcBef>
                <a:spcPts val="0"/>
              </a:spcBef>
              <a:buFontTx/>
              <a:buNone/>
            </a:pPr>
            <a:r>
              <a:rPr lang="en-US" altLang="zh-CN" sz="2000" dirty="0"/>
              <a:t>             ────────── </a:t>
            </a:r>
          </a:p>
        </p:txBody>
      </p:sp>
      <p:sp>
        <p:nvSpPr>
          <p:cNvPr id="6" name="矩形 5">
            <a:extLst>
              <a:ext uri="{FF2B5EF4-FFF2-40B4-BE49-F238E27FC236}">
                <a16:creationId xmlns:a16="http://schemas.microsoft.com/office/drawing/2014/main" id="{CE7357EF-7322-4A8A-A647-5B5078DADF0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a:extLst>
              <a:ext uri="{FF2B5EF4-FFF2-40B4-BE49-F238E27FC236}">
                <a16:creationId xmlns:a16="http://schemas.microsoft.com/office/drawing/2014/main" id="{1903CED6-2278-4B91-AC46-1BBFFF51C275}"/>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8" name="文本框 22">
            <a:extLst>
              <a:ext uri="{FF2B5EF4-FFF2-40B4-BE49-F238E27FC236}">
                <a16:creationId xmlns:a16="http://schemas.microsoft.com/office/drawing/2014/main" id="{1245EE02-C453-431A-ADB5-754CB36D478E}"/>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637260998"/>
      </p:ext>
    </p:extLst>
  </p:cSld>
  <p:clrMapOvr>
    <a:masterClrMapping/>
  </p:clrMapOvr>
  <p:transition>
    <p:wip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a:extLst>
              <a:ext uri="{FF2B5EF4-FFF2-40B4-BE49-F238E27FC236}">
                <a16:creationId xmlns:a16="http://schemas.microsoft.com/office/drawing/2014/main" id="{2206D9E0-A2E4-4D90-8265-0D0605CF57D9}"/>
              </a:ext>
            </a:extLst>
          </p:cNvPr>
          <p:cNvSpPr>
            <a:spLocks noGrp="1" noChangeArrowheads="1"/>
          </p:cNvSpPr>
          <p:nvPr>
            <p:ph type="title"/>
          </p:nvPr>
        </p:nvSpPr>
        <p:spPr/>
        <p:txBody>
          <a:bodyPr/>
          <a:lstStyle/>
          <a:p>
            <a:r>
              <a:rPr lang="zh-CN" altLang="en-US"/>
              <a:t>关系模式的分解（续）</a:t>
            </a:r>
          </a:p>
        </p:txBody>
      </p:sp>
      <p:sp>
        <p:nvSpPr>
          <p:cNvPr id="581635" name="Rectangle 3">
            <a:extLst>
              <a:ext uri="{FF2B5EF4-FFF2-40B4-BE49-F238E27FC236}">
                <a16:creationId xmlns:a16="http://schemas.microsoft.com/office/drawing/2014/main" id="{C60409C0-6AD9-4956-9BE2-502F16A0DFF9}"/>
              </a:ext>
            </a:extLst>
          </p:cNvPr>
          <p:cNvSpPr>
            <a:spLocks noGrp="1" noChangeArrowheads="1"/>
          </p:cNvSpPr>
          <p:nvPr>
            <p:ph type="body" idx="1"/>
          </p:nvPr>
        </p:nvSpPr>
        <p:spPr/>
        <p:txBody>
          <a:bodyPr/>
          <a:lstStyle/>
          <a:p>
            <a:pPr algn="just">
              <a:lnSpc>
                <a:spcPct val="90000"/>
              </a:lnSpc>
              <a:buFont typeface="Monotype Sorts" pitchFamily="2" charset="2"/>
              <a:buNone/>
            </a:pPr>
            <a:r>
              <a:rPr lang="zh-CN" altLang="en-US" sz="2400"/>
              <a:t>对</a:t>
            </a:r>
            <a:r>
              <a:rPr lang="en-US" altLang="zh-CN" sz="2400"/>
              <a:t>NL</a:t>
            </a:r>
            <a:r>
              <a:rPr lang="zh-CN" altLang="en-US" sz="2400"/>
              <a:t>和</a:t>
            </a:r>
            <a:r>
              <a:rPr lang="en-US" altLang="zh-CN" sz="2400"/>
              <a:t>DL</a:t>
            </a:r>
            <a:r>
              <a:rPr lang="zh-CN" altLang="en-US" sz="2400"/>
              <a:t>关系进行自然连接的结果为：</a:t>
            </a:r>
          </a:p>
          <a:p>
            <a:pPr algn="just">
              <a:lnSpc>
                <a:spcPct val="90000"/>
              </a:lnSpc>
              <a:buFont typeface="Monotype Sorts" pitchFamily="2" charset="2"/>
              <a:buNone/>
            </a:pPr>
            <a:r>
              <a:rPr lang="zh-CN" altLang="en-US" sz="2400"/>
              <a:t> </a:t>
            </a:r>
            <a:r>
              <a:rPr lang="en-US" altLang="zh-CN" sz="2400"/>
              <a:t>NL   DL ────────────────   </a:t>
            </a:r>
          </a:p>
          <a:p>
            <a:pPr algn="just">
              <a:lnSpc>
                <a:spcPct val="90000"/>
              </a:lnSpc>
              <a:buFont typeface="Monotype Sorts" pitchFamily="2" charset="2"/>
              <a:buNone/>
            </a:pPr>
            <a:r>
              <a:rPr lang="en-US" altLang="zh-CN" sz="2400"/>
              <a:t>                   Sno       Sloc         Sdept   </a:t>
            </a:r>
          </a:p>
          <a:p>
            <a:pPr algn="just">
              <a:lnSpc>
                <a:spcPct val="90000"/>
              </a:lnSpc>
              <a:buFont typeface="Monotype Sorts" pitchFamily="2" charset="2"/>
              <a:buNone/>
            </a:pPr>
            <a:r>
              <a:rPr lang="en-US" altLang="zh-CN" sz="2400"/>
              <a:t>              ──────────────────</a:t>
            </a:r>
          </a:p>
          <a:p>
            <a:pPr algn="just">
              <a:lnSpc>
                <a:spcPct val="90000"/>
              </a:lnSpc>
              <a:buFont typeface="Monotype Sorts" pitchFamily="2" charset="2"/>
              <a:buNone/>
            </a:pPr>
            <a:r>
              <a:rPr lang="en-US" altLang="zh-CN" sz="2400"/>
              <a:t>                  95001       A            CS     </a:t>
            </a:r>
          </a:p>
          <a:p>
            <a:pPr algn="just">
              <a:lnSpc>
                <a:spcPct val="90000"/>
              </a:lnSpc>
              <a:buFont typeface="Monotype Sorts" pitchFamily="2" charset="2"/>
              <a:buNone/>
            </a:pPr>
            <a:r>
              <a:rPr lang="en-US" altLang="zh-CN" sz="2400"/>
              <a:t>                  95002       B            IS     </a:t>
            </a:r>
          </a:p>
          <a:p>
            <a:pPr algn="just">
              <a:lnSpc>
                <a:spcPct val="90000"/>
              </a:lnSpc>
              <a:buFont typeface="Monotype Sorts" pitchFamily="2" charset="2"/>
              <a:buNone/>
            </a:pPr>
            <a:r>
              <a:rPr lang="en-US" altLang="zh-CN" sz="2400"/>
              <a:t>                  95002       B            PH     </a:t>
            </a:r>
          </a:p>
          <a:p>
            <a:pPr algn="just">
              <a:lnSpc>
                <a:spcPct val="90000"/>
              </a:lnSpc>
              <a:buFont typeface="Monotype Sorts" pitchFamily="2" charset="2"/>
              <a:buNone/>
            </a:pPr>
            <a:r>
              <a:rPr lang="en-US" altLang="zh-CN" sz="2400"/>
              <a:t>                  95003       C            MA     </a:t>
            </a:r>
          </a:p>
          <a:p>
            <a:pPr algn="just">
              <a:lnSpc>
                <a:spcPct val="90000"/>
              </a:lnSpc>
              <a:buFont typeface="Monotype Sorts" pitchFamily="2" charset="2"/>
              <a:buNone/>
            </a:pPr>
            <a:r>
              <a:rPr lang="en-US" altLang="zh-CN" sz="2400"/>
              <a:t>                  95004       A            IS</a:t>
            </a:r>
          </a:p>
          <a:p>
            <a:pPr algn="just">
              <a:lnSpc>
                <a:spcPct val="90000"/>
              </a:lnSpc>
              <a:buFont typeface="Monotype Sorts" pitchFamily="2" charset="2"/>
              <a:buNone/>
            </a:pPr>
            <a:r>
              <a:rPr lang="en-US" altLang="zh-CN" sz="2400"/>
              <a:t>                  95005       B            IS     </a:t>
            </a:r>
          </a:p>
          <a:p>
            <a:pPr algn="just">
              <a:lnSpc>
                <a:spcPct val="90000"/>
              </a:lnSpc>
              <a:buFont typeface="Monotype Sorts" pitchFamily="2" charset="2"/>
              <a:buNone/>
            </a:pPr>
            <a:r>
              <a:rPr lang="en-US" altLang="zh-CN" sz="2400"/>
              <a:t>                  95005       B            PH     </a:t>
            </a:r>
          </a:p>
          <a:p>
            <a:pPr algn="just">
              <a:lnSpc>
                <a:spcPct val="90000"/>
              </a:lnSpc>
              <a:buFont typeface="Monotype Sorts" pitchFamily="2" charset="2"/>
              <a:buNone/>
            </a:pPr>
            <a:r>
              <a:rPr lang="en-US" altLang="zh-CN" sz="2400"/>
              <a:t>              ──────────────────</a:t>
            </a:r>
          </a:p>
        </p:txBody>
      </p:sp>
      <p:sp>
        <p:nvSpPr>
          <p:cNvPr id="581638" name="AutoShape 6">
            <a:extLst>
              <a:ext uri="{FF2B5EF4-FFF2-40B4-BE49-F238E27FC236}">
                <a16:creationId xmlns:a16="http://schemas.microsoft.com/office/drawing/2014/main" id="{E8791DE2-C634-4F4F-A140-BEE60AA86868}"/>
              </a:ext>
            </a:extLst>
          </p:cNvPr>
          <p:cNvSpPr>
            <a:spLocks noChangeArrowheads="1"/>
          </p:cNvSpPr>
          <p:nvPr/>
        </p:nvSpPr>
        <p:spPr bwMode="auto">
          <a:xfrm rot="5400000">
            <a:off x="1144923" y="2372162"/>
            <a:ext cx="114300" cy="228600"/>
          </a:xfrm>
          <a:prstGeom prst="flowChartCollate">
            <a:avLst/>
          </a:prstGeom>
          <a:solidFill>
            <a:srgbClr val="FFFFFF"/>
          </a:solidFill>
          <a:ln w="9525">
            <a:solidFill>
              <a:srgbClr val="000000"/>
            </a:solidFill>
            <a:miter lim="800000"/>
            <a:headEnd/>
            <a:tailEnd/>
          </a:ln>
        </p:spPr>
        <p:txBody>
          <a:bodyPr/>
          <a:lstStyle/>
          <a:p>
            <a:endParaRPr lang="zh-CN" altLang="en-US"/>
          </a:p>
        </p:txBody>
      </p:sp>
      <p:sp>
        <p:nvSpPr>
          <p:cNvPr id="7" name="矩形 6">
            <a:extLst>
              <a:ext uri="{FF2B5EF4-FFF2-40B4-BE49-F238E27FC236}">
                <a16:creationId xmlns:a16="http://schemas.microsoft.com/office/drawing/2014/main" id="{6FF545B9-CFD1-483F-A917-750485454CA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E9ED34F9-F839-41BD-B132-37EB2BCFA2E3}"/>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9" name="文本框 22">
            <a:extLst>
              <a:ext uri="{FF2B5EF4-FFF2-40B4-BE49-F238E27FC236}">
                <a16:creationId xmlns:a16="http://schemas.microsoft.com/office/drawing/2014/main" id="{C578B30B-FC49-4004-93A6-AB77D2A81F29}"/>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828557778"/>
      </p:ext>
    </p:extLst>
  </p:cSld>
  <p:clrMapOvr>
    <a:masterClrMapping/>
  </p:clrMapOvr>
  <p:transition>
    <p:wip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a:extLst>
              <a:ext uri="{FF2B5EF4-FFF2-40B4-BE49-F238E27FC236}">
                <a16:creationId xmlns:a16="http://schemas.microsoft.com/office/drawing/2014/main" id="{51C520E7-BC66-48FF-8FA8-0F372B1CF56A}"/>
              </a:ext>
            </a:extLst>
          </p:cNvPr>
          <p:cNvSpPr>
            <a:spLocks noGrp="1" noChangeArrowheads="1"/>
          </p:cNvSpPr>
          <p:nvPr>
            <p:ph type="title"/>
          </p:nvPr>
        </p:nvSpPr>
        <p:spPr/>
        <p:txBody>
          <a:bodyPr/>
          <a:lstStyle/>
          <a:p>
            <a:r>
              <a:rPr lang="zh-CN" altLang="en-US"/>
              <a:t>关系模式的分解（续）</a:t>
            </a:r>
          </a:p>
        </p:txBody>
      </p:sp>
      <p:sp>
        <p:nvSpPr>
          <p:cNvPr id="582659" name="Rectangle 3">
            <a:extLst>
              <a:ext uri="{FF2B5EF4-FFF2-40B4-BE49-F238E27FC236}">
                <a16:creationId xmlns:a16="http://schemas.microsoft.com/office/drawing/2014/main" id="{5B5D83CB-1E00-4EE3-8C3C-53C64AA41D47}"/>
              </a:ext>
            </a:extLst>
          </p:cNvPr>
          <p:cNvSpPr>
            <a:spLocks noGrp="1" noChangeArrowheads="1"/>
          </p:cNvSpPr>
          <p:nvPr>
            <p:ph type="body" idx="1"/>
          </p:nvPr>
        </p:nvSpPr>
        <p:spPr/>
        <p:txBody>
          <a:bodyPr/>
          <a:lstStyle/>
          <a:p>
            <a:pPr>
              <a:buFont typeface="Monotype Sorts" pitchFamily="2" charset="2"/>
              <a:buNone/>
            </a:pPr>
            <a:r>
              <a:rPr lang="en-US" altLang="zh-CN"/>
              <a:t>	NL   DL</a:t>
            </a:r>
            <a:r>
              <a:rPr lang="zh-CN" altLang="en-US"/>
              <a:t>比原来的</a:t>
            </a:r>
            <a:r>
              <a:rPr lang="en-US" altLang="zh-CN"/>
              <a:t>SL</a:t>
            </a:r>
            <a:r>
              <a:rPr lang="zh-CN" altLang="en-US"/>
              <a:t>关系多了两个元组</a:t>
            </a:r>
            <a:r>
              <a:rPr lang="en-US" altLang="zh-CN"/>
              <a:t>(95002, B, PH)</a:t>
            </a:r>
            <a:r>
              <a:rPr lang="zh-CN" altLang="en-US"/>
              <a:t>和</a:t>
            </a:r>
            <a:r>
              <a:rPr lang="en-US" altLang="zh-CN"/>
              <a:t>(95005, B, IS)</a:t>
            </a:r>
            <a:r>
              <a:rPr lang="zh-CN" altLang="en-US"/>
              <a:t>。因此我们也无法知道原来的</a:t>
            </a:r>
            <a:r>
              <a:rPr lang="en-US" altLang="zh-CN"/>
              <a:t>SL</a:t>
            </a:r>
            <a:r>
              <a:rPr lang="zh-CN" altLang="en-US"/>
              <a:t>关系中究竟有哪些元组，从这个意义上说，此分解方法仍然丢失了信息。</a:t>
            </a:r>
          </a:p>
          <a:p>
            <a:endParaRPr lang="en-US" altLang="zh-CN"/>
          </a:p>
        </p:txBody>
      </p:sp>
      <p:sp>
        <p:nvSpPr>
          <p:cNvPr id="582660" name="AutoShape 4">
            <a:extLst>
              <a:ext uri="{FF2B5EF4-FFF2-40B4-BE49-F238E27FC236}">
                <a16:creationId xmlns:a16="http://schemas.microsoft.com/office/drawing/2014/main" id="{1271E3A2-070B-42FD-86EF-E67E235EED61}"/>
              </a:ext>
            </a:extLst>
          </p:cNvPr>
          <p:cNvSpPr>
            <a:spLocks noChangeArrowheads="1"/>
          </p:cNvSpPr>
          <p:nvPr/>
        </p:nvSpPr>
        <p:spPr bwMode="auto">
          <a:xfrm rot="5400000">
            <a:off x="1339092" y="1943100"/>
            <a:ext cx="225105" cy="234193"/>
          </a:xfrm>
          <a:prstGeom prst="flowChartCollate">
            <a:avLst/>
          </a:prstGeom>
          <a:solidFill>
            <a:srgbClr val="FFFFFF"/>
          </a:solidFill>
          <a:ln w="9525">
            <a:solidFill>
              <a:srgbClr val="000000"/>
            </a:solidFill>
            <a:miter lim="800000"/>
            <a:headEnd/>
            <a:tailEnd/>
          </a:ln>
        </p:spPr>
        <p:txBody>
          <a:bodyPr/>
          <a:lstStyle/>
          <a:p>
            <a:endParaRPr lang="zh-CN" altLang="en-US"/>
          </a:p>
        </p:txBody>
      </p:sp>
      <p:sp>
        <p:nvSpPr>
          <p:cNvPr id="5" name="矩形 4">
            <a:extLst>
              <a:ext uri="{FF2B5EF4-FFF2-40B4-BE49-F238E27FC236}">
                <a16:creationId xmlns:a16="http://schemas.microsoft.com/office/drawing/2014/main" id="{C939C24D-4B2C-45B0-B268-F6C42BCEC6E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19E07777-0E4B-4C84-B8AF-3C11B41E41AD}"/>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7" name="文本框 22">
            <a:extLst>
              <a:ext uri="{FF2B5EF4-FFF2-40B4-BE49-F238E27FC236}">
                <a16:creationId xmlns:a16="http://schemas.microsoft.com/office/drawing/2014/main" id="{019922DD-9706-4FDE-ACC3-0D93246B2E3D}"/>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829416630"/>
      </p:ext>
    </p:extLst>
  </p:cSld>
  <p:clrMapOvr>
    <a:masterClrMapping/>
  </p:clrMapOvr>
  <p:transition>
    <p:wip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D94BE372-4714-417F-9DCE-C24547EA336D}"/>
              </a:ext>
            </a:extLst>
          </p:cNvPr>
          <p:cNvSpPr>
            <a:spLocks noGrp="1" noChangeArrowheads="1"/>
          </p:cNvSpPr>
          <p:nvPr>
            <p:ph type="title"/>
          </p:nvPr>
        </p:nvSpPr>
        <p:spPr/>
        <p:txBody>
          <a:bodyPr/>
          <a:lstStyle/>
          <a:p>
            <a:r>
              <a:rPr lang="zh-CN" altLang="en-US"/>
              <a:t>关系模式的分解（续）</a:t>
            </a:r>
          </a:p>
        </p:txBody>
      </p:sp>
      <p:sp>
        <p:nvSpPr>
          <p:cNvPr id="583683" name="Rectangle 3">
            <a:extLst>
              <a:ext uri="{FF2B5EF4-FFF2-40B4-BE49-F238E27FC236}">
                <a16:creationId xmlns:a16="http://schemas.microsoft.com/office/drawing/2014/main" id="{B4FCF002-D97B-4C4E-A75E-23682A31DF54}"/>
              </a:ext>
            </a:extLst>
          </p:cNvPr>
          <p:cNvSpPr>
            <a:spLocks noGrp="1" noChangeArrowheads="1"/>
          </p:cNvSpPr>
          <p:nvPr>
            <p:ph type="body" idx="1"/>
          </p:nvPr>
        </p:nvSpPr>
        <p:spPr/>
        <p:txBody>
          <a:bodyPr/>
          <a:lstStyle/>
          <a:p>
            <a:pPr lvl="1"/>
            <a:r>
              <a:rPr lang="zh-CN" altLang="en-US" sz="3200" dirty="0"/>
              <a:t>第三种分解方法</a:t>
            </a:r>
          </a:p>
          <a:p>
            <a:pPr>
              <a:buFont typeface="Monotype Sorts" pitchFamily="2" charset="2"/>
              <a:buNone/>
            </a:pPr>
            <a:r>
              <a:rPr lang="zh-CN" altLang="en-US" sz="2800" dirty="0"/>
              <a:t>		将</a:t>
            </a:r>
            <a:r>
              <a:rPr lang="en-US" altLang="zh-CN" sz="2800" dirty="0"/>
              <a:t>SL</a:t>
            </a:r>
            <a:r>
              <a:rPr lang="zh-CN" altLang="en-US" sz="2800" dirty="0"/>
              <a:t>分解为下面二个关系模式：</a:t>
            </a:r>
          </a:p>
          <a:p>
            <a:pPr>
              <a:buFont typeface="Monotype Sorts" pitchFamily="2" charset="2"/>
              <a:buNone/>
            </a:pPr>
            <a:r>
              <a:rPr lang="zh-CN" altLang="en-US" sz="2800" dirty="0"/>
              <a:t>               </a:t>
            </a:r>
            <a:r>
              <a:rPr lang="en-US" altLang="zh-CN" sz="2800" dirty="0"/>
              <a:t>ND(</a:t>
            </a:r>
            <a:r>
              <a:rPr lang="en-US" altLang="zh-CN" sz="2800" dirty="0" err="1"/>
              <a:t>Sno</a:t>
            </a:r>
            <a:r>
              <a:rPr lang="en-US" altLang="zh-CN" sz="2800" dirty="0"/>
              <a:t>, </a:t>
            </a:r>
            <a:r>
              <a:rPr lang="en-US" altLang="zh-CN" sz="2800" dirty="0" err="1"/>
              <a:t>Sdept</a:t>
            </a:r>
            <a:r>
              <a:rPr lang="en-US" altLang="zh-CN" sz="2800" dirty="0"/>
              <a:t>)</a:t>
            </a:r>
          </a:p>
          <a:p>
            <a:pPr>
              <a:buFont typeface="Monotype Sorts" pitchFamily="2" charset="2"/>
              <a:buNone/>
            </a:pPr>
            <a:r>
              <a:rPr lang="en-US" altLang="zh-CN" sz="2800" dirty="0"/>
              <a:t>               NL(</a:t>
            </a:r>
            <a:r>
              <a:rPr lang="en-US" altLang="zh-CN" sz="2800" dirty="0" err="1"/>
              <a:t>Sno</a:t>
            </a:r>
            <a:r>
              <a:rPr lang="en-US" altLang="zh-CN" sz="2800" dirty="0"/>
              <a:t>, </a:t>
            </a:r>
            <a:r>
              <a:rPr lang="en-US" altLang="zh-CN" sz="2800" dirty="0" err="1"/>
              <a:t>Sloc</a:t>
            </a:r>
            <a:r>
              <a:rPr lang="en-US" altLang="zh-CN" sz="2800" dirty="0"/>
              <a:t>)</a:t>
            </a:r>
          </a:p>
          <a:p>
            <a:pPr>
              <a:buFont typeface="Monotype Sorts" pitchFamily="2" charset="2"/>
              <a:buNone/>
            </a:pPr>
            <a:r>
              <a:rPr lang="en-US" altLang="zh-CN" sz="2800" dirty="0"/>
              <a:t>    </a:t>
            </a:r>
            <a:r>
              <a:rPr lang="zh-CN" altLang="en-US" sz="2800" dirty="0"/>
              <a:t>分解后的关系为：</a:t>
            </a:r>
          </a:p>
          <a:p>
            <a:pPr>
              <a:buFont typeface="Monotype Sorts" pitchFamily="2" charset="2"/>
              <a:buNone/>
            </a:pPr>
            <a:r>
              <a:rPr lang="zh-CN" altLang="en-US" sz="2800" dirty="0"/>
              <a:t>       </a:t>
            </a:r>
            <a:endParaRPr lang="zh-CN" altLang="en-US" sz="2400" dirty="0"/>
          </a:p>
        </p:txBody>
      </p:sp>
      <p:sp>
        <p:nvSpPr>
          <p:cNvPr id="4" name="矩形 3">
            <a:extLst>
              <a:ext uri="{FF2B5EF4-FFF2-40B4-BE49-F238E27FC236}">
                <a16:creationId xmlns:a16="http://schemas.microsoft.com/office/drawing/2014/main" id="{61C1C9EB-ED9A-4B54-BC8C-6953CB3F12B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2458B35-A8B5-44E0-9379-6C8627C502C0}"/>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4FEE0C74-77BE-4D55-AF46-34D332210ABA}"/>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318167631"/>
      </p:ext>
    </p:extLst>
  </p:cSld>
  <p:clrMapOvr>
    <a:masterClrMapping/>
  </p:clrMapOvr>
  <p:transition>
    <p:wip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A9A8CA4B-5B5C-4B55-9A07-664298397812}"/>
              </a:ext>
            </a:extLst>
          </p:cNvPr>
          <p:cNvSpPr>
            <a:spLocks noGrp="1" noChangeArrowheads="1"/>
          </p:cNvSpPr>
          <p:nvPr>
            <p:ph type="title"/>
          </p:nvPr>
        </p:nvSpPr>
        <p:spPr/>
        <p:txBody>
          <a:bodyPr/>
          <a:lstStyle/>
          <a:p>
            <a:r>
              <a:rPr lang="zh-CN" altLang="en-US"/>
              <a:t>关系模式的分解（续）</a:t>
            </a:r>
          </a:p>
        </p:txBody>
      </p:sp>
      <p:sp>
        <p:nvSpPr>
          <p:cNvPr id="584707" name="Rectangle 3">
            <a:extLst>
              <a:ext uri="{FF2B5EF4-FFF2-40B4-BE49-F238E27FC236}">
                <a16:creationId xmlns:a16="http://schemas.microsoft.com/office/drawing/2014/main" id="{45CE557C-7AE0-4A16-B518-000B1348484C}"/>
              </a:ext>
            </a:extLst>
          </p:cNvPr>
          <p:cNvSpPr>
            <a:spLocks noGrp="1" noChangeArrowheads="1"/>
          </p:cNvSpPr>
          <p:nvPr>
            <p:ph type="body" idx="1"/>
          </p:nvPr>
        </p:nvSpPr>
        <p:spPr/>
        <p:txBody>
          <a:bodyPr/>
          <a:lstStyle/>
          <a:p>
            <a:pPr>
              <a:spcBef>
                <a:spcPts val="0"/>
              </a:spcBef>
              <a:buFont typeface="Monotype Sorts" pitchFamily="2" charset="2"/>
              <a:buNone/>
            </a:pPr>
            <a:r>
              <a:rPr lang="en-US" altLang="zh-CN" sz="2000" dirty="0"/>
              <a:t>               ND ────────────               NL ──────────</a:t>
            </a:r>
          </a:p>
          <a:p>
            <a:pPr>
              <a:spcBef>
                <a:spcPts val="0"/>
              </a:spcBef>
              <a:buFont typeface="Monotype Sorts" pitchFamily="2" charset="2"/>
              <a:buNone/>
            </a:pPr>
            <a:r>
              <a:rPr lang="en-US" altLang="zh-CN" sz="2400" dirty="0"/>
              <a:t>               </a:t>
            </a:r>
            <a:r>
              <a:rPr lang="en-US" altLang="zh-CN" sz="2400" dirty="0" err="1"/>
              <a:t>Sno</a:t>
            </a:r>
            <a:r>
              <a:rPr lang="en-US" altLang="zh-CN" sz="2400" dirty="0"/>
              <a:t>        </a:t>
            </a:r>
            <a:r>
              <a:rPr lang="en-US" altLang="zh-CN" sz="2400" dirty="0" err="1"/>
              <a:t>Sdept</a:t>
            </a:r>
            <a:r>
              <a:rPr lang="en-US" altLang="zh-CN" sz="2400" dirty="0"/>
              <a:t>                  </a:t>
            </a:r>
            <a:r>
              <a:rPr lang="en-US" altLang="zh-CN" sz="2400" dirty="0" err="1"/>
              <a:t>Sno</a:t>
            </a:r>
            <a:r>
              <a:rPr lang="en-US" altLang="zh-CN" sz="2400" dirty="0"/>
              <a:t>       </a:t>
            </a:r>
            <a:r>
              <a:rPr lang="en-US" altLang="zh-CN" sz="2400" dirty="0" err="1"/>
              <a:t>Sloc</a:t>
            </a:r>
            <a:r>
              <a:rPr lang="en-US" altLang="zh-CN" sz="2400" dirty="0"/>
              <a:t>     </a:t>
            </a:r>
          </a:p>
          <a:p>
            <a:pPr>
              <a:spcBef>
                <a:spcPts val="0"/>
              </a:spcBef>
              <a:buFont typeface="Monotype Sorts" pitchFamily="2" charset="2"/>
              <a:buNone/>
            </a:pPr>
            <a:r>
              <a:rPr lang="en-US" altLang="zh-CN" sz="2400" dirty="0"/>
              <a:t>                </a:t>
            </a:r>
            <a:r>
              <a:rPr lang="en-US" altLang="zh-CN" sz="2000" dirty="0"/>
              <a:t>────────────                       ──────────</a:t>
            </a:r>
          </a:p>
          <a:p>
            <a:pPr>
              <a:spcBef>
                <a:spcPts val="0"/>
              </a:spcBef>
              <a:buFont typeface="Monotype Sorts" pitchFamily="2" charset="2"/>
              <a:buNone/>
            </a:pPr>
            <a:r>
              <a:rPr lang="en-US" altLang="zh-CN" sz="2400" dirty="0"/>
              <a:t>              95001        CS                   95001       A       </a:t>
            </a:r>
          </a:p>
          <a:p>
            <a:pPr>
              <a:spcBef>
                <a:spcPts val="0"/>
              </a:spcBef>
              <a:buFont typeface="Monotype Sorts" pitchFamily="2" charset="2"/>
              <a:buNone/>
            </a:pPr>
            <a:r>
              <a:rPr lang="en-US" altLang="zh-CN" sz="2400" dirty="0"/>
              <a:t>              95002        IS                    95002       B       </a:t>
            </a:r>
          </a:p>
          <a:p>
            <a:pPr>
              <a:spcBef>
                <a:spcPts val="0"/>
              </a:spcBef>
              <a:buFont typeface="Monotype Sorts" pitchFamily="2" charset="2"/>
              <a:buNone/>
            </a:pPr>
            <a:r>
              <a:rPr lang="en-US" altLang="zh-CN" sz="2400" dirty="0"/>
              <a:t>              95003        MA                 95003       C       </a:t>
            </a:r>
          </a:p>
          <a:p>
            <a:pPr>
              <a:spcBef>
                <a:spcPts val="0"/>
              </a:spcBef>
              <a:buFont typeface="Monotype Sorts" pitchFamily="2" charset="2"/>
              <a:buNone/>
            </a:pPr>
            <a:r>
              <a:rPr lang="en-US" altLang="zh-CN" sz="2400" dirty="0"/>
              <a:t>              95004        IS                     95004       B       </a:t>
            </a:r>
          </a:p>
          <a:p>
            <a:pPr>
              <a:spcBef>
                <a:spcPts val="0"/>
              </a:spcBef>
              <a:buFont typeface="Monotype Sorts" pitchFamily="2" charset="2"/>
              <a:buNone/>
            </a:pPr>
            <a:r>
              <a:rPr lang="en-US" altLang="zh-CN" sz="2400" dirty="0"/>
              <a:t>              95005        PH                   95005       B       </a:t>
            </a:r>
          </a:p>
          <a:p>
            <a:pPr>
              <a:spcBef>
                <a:spcPts val="0"/>
              </a:spcBef>
              <a:buFont typeface="Monotype Sorts" pitchFamily="2" charset="2"/>
              <a:buNone/>
            </a:pPr>
            <a:r>
              <a:rPr lang="en-US" altLang="zh-CN" sz="2400" dirty="0"/>
              <a:t>                </a:t>
            </a:r>
            <a:r>
              <a:rPr lang="en-US" altLang="zh-CN" sz="2000" dirty="0"/>
              <a:t>────────────                       ───────────</a:t>
            </a:r>
          </a:p>
          <a:p>
            <a:endParaRPr lang="en-US" altLang="zh-CN" sz="2800" dirty="0"/>
          </a:p>
        </p:txBody>
      </p:sp>
      <p:sp>
        <p:nvSpPr>
          <p:cNvPr id="6" name="矩形 5">
            <a:extLst>
              <a:ext uri="{FF2B5EF4-FFF2-40B4-BE49-F238E27FC236}">
                <a16:creationId xmlns:a16="http://schemas.microsoft.com/office/drawing/2014/main" id="{9DE9291D-A850-4F09-B9F4-7FC26A56972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a:extLst>
              <a:ext uri="{FF2B5EF4-FFF2-40B4-BE49-F238E27FC236}">
                <a16:creationId xmlns:a16="http://schemas.microsoft.com/office/drawing/2014/main" id="{7BDA135E-1167-4A0C-BF5B-8EEBBAC048D0}"/>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8" name="文本框 22">
            <a:extLst>
              <a:ext uri="{FF2B5EF4-FFF2-40B4-BE49-F238E27FC236}">
                <a16:creationId xmlns:a16="http://schemas.microsoft.com/office/drawing/2014/main" id="{72A38701-173C-4CAA-846F-5417B69C4841}"/>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771100290"/>
      </p:ext>
    </p:extLst>
  </p:cSld>
  <p:clrMapOvr>
    <a:masterClrMapping/>
  </p:clrMapOvr>
  <p:transition>
    <p:wip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7B7B4D27-9ED0-4718-9E1A-DDEC21156608}"/>
              </a:ext>
            </a:extLst>
          </p:cNvPr>
          <p:cNvSpPr>
            <a:spLocks noGrp="1" noChangeArrowheads="1"/>
          </p:cNvSpPr>
          <p:nvPr>
            <p:ph type="title"/>
          </p:nvPr>
        </p:nvSpPr>
        <p:spPr/>
        <p:txBody>
          <a:bodyPr/>
          <a:lstStyle/>
          <a:p>
            <a:r>
              <a:rPr lang="zh-CN" altLang="en-US"/>
              <a:t>关系模式的分解（续）</a:t>
            </a:r>
          </a:p>
        </p:txBody>
      </p:sp>
      <p:sp>
        <p:nvSpPr>
          <p:cNvPr id="587779" name="Rectangle 3">
            <a:extLst>
              <a:ext uri="{FF2B5EF4-FFF2-40B4-BE49-F238E27FC236}">
                <a16:creationId xmlns:a16="http://schemas.microsoft.com/office/drawing/2014/main" id="{6122FBA4-AEC8-4760-9D69-AA5878A1CF6A}"/>
              </a:ext>
            </a:extLst>
          </p:cNvPr>
          <p:cNvSpPr>
            <a:spLocks noGrp="1" noChangeArrowheads="1"/>
          </p:cNvSpPr>
          <p:nvPr>
            <p:ph type="body" idx="1"/>
          </p:nvPr>
        </p:nvSpPr>
        <p:spPr/>
        <p:txBody>
          <a:bodyPr/>
          <a:lstStyle/>
          <a:p>
            <a:pPr>
              <a:lnSpc>
                <a:spcPct val="90000"/>
              </a:lnSpc>
              <a:spcBef>
                <a:spcPts val="0"/>
              </a:spcBef>
              <a:buFont typeface="Monotype Sorts" pitchFamily="2" charset="2"/>
              <a:buNone/>
            </a:pPr>
            <a:r>
              <a:rPr lang="zh-CN" altLang="en-US" sz="2400" dirty="0"/>
              <a:t>对</a:t>
            </a:r>
            <a:r>
              <a:rPr lang="en-US" altLang="zh-CN" sz="2400" dirty="0"/>
              <a:t>ND</a:t>
            </a:r>
            <a:r>
              <a:rPr lang="zh-CN" altLang="en-US" sz="2400" dirty="0"/>
              <a:t>和</a:t>
            </a:r>
            <a:r>
              <a:rPr lang="en-US" altLang="zh-CN" sz="2400" dirty="0"/>
              <a:t>NL</a:t>
            </a:r>
            <a:r>
              <a:rPr lang="zh-CN" altLang="en-US" sz="2400" dirty="0"/>
              <a:t>关系进行自然连接的结果为：</a:t>
            </a:r>
          </a:p>
          <a:p>
            <a:pPr>
              <a:lnSpc>
                <a:spcPct val="90000"/>
              </a:lnSpc>
              <a:spcBef>
                <a:spcPts val="0"/>
              </a:spcBef>
              <a:buFont typeface="Monotype Sorts" pitchFamily="2" charset="2"/>
              <a:buNone/>
            </a:pPr>
            <a:r>
              <a:rPr lang="zh-CN" altLang="en-US" sz="2400" dirty="0"/>
              <a:t> </a:t>
            </a:r>
            <a:r>
              <a:rPr lang="en-US" altLang="zh-CN" sz="2400" dirty="0"/>
              <a:t>ND    NL  ───────────────</a:t>
            </a:r>
          </a:p>
          <a:p>
            <a:pPr>
              <a:lnSpc>
                <a:spcPct val="90000"/>
              </a:lnSpc>
              <a:spcBef>
                <a:spcPts val="0"/>
              </a:spcBef>
              <a:buFont typeface="Monotype Sorts" pitchFamily="2" charset="2"/>
              <a:buNone/>
            </a:pPr>
            <a:r>
              <a:rPr lang="en-US" altLang="zh-CN" sz="2400" dirty="0"/>
              <a:t>                  </a:t>
            </a:r>
            <a:r>
              <a:rPr lang="en-US" altLang="zh-CN" sz="2400" dirty="0" err="1"/>
              <a:t>Sno</a:t>
            </a:r>
            <a:r>
              <a:rPr lang="en-US" altLang="zh-CN" sz="2400" dirty="0"/>
              <a:t>        </a:t>
            </a:r>
            <a:r>
              <a:rPr lang="en-US" altLang="zh-CN" sz="2400" dirty="0" err="1"/>
              <a:t>Sdept</a:t>
            </a:r>
            <a:r>
              <a:rPr lang="en-US" altLang="zh-CN" sz="2400" dirty="0"/>
              <a:t>      </a:t>
            </a:r>
            <a:r>
              <a:rPr lang="en-US" altLang="zh-CN" sz="2400" dirty="0" err="1"/>
              <a:t>Sloc</a:t>
            </a:r>
            <a:endParaRPr lang="en-US" altLang="zh-CN" sz="2400" dirty="0"/>
          </a:p>
          <a:p>
            <a:pPr>
              <a:lnSpc>
                <a:spcPct val="90000"/>
              </a:lnSpc>
              <a:spcBef>
                <a:spcPts val="0"/>
              </a:spcBef>
              <a:buFont typeface="Monotype Sorts" pitchFamily="2" charset="2"/>
              <a:buNone/>
            </a:pPr>
            <a:r>
              <a:rPr lang="en-US" altLang="zh-CN" sz="2400" dirty="0"/>
              <a:t>                  ────────────────</a:t>
            </a:r>
          </a:p>
          <a:p>
            <a:pPr>
              <a:lnSpc>
                <a:spcPct val="90000"/>
              </a:lnSpc>
              <a:spcBef>
                <a:spcPts val="0"/>
              </a:spcBef>
              <a:buFont typeface="Monotype Sorts" pitchFamily="2" charset="2"/>
              <a:buNone/>
            </a:pPr>
            <a:r>
              <a:rPr lang="en-US" altLang="zh-CN" sz="2400" dirty="0"/>
              <a:t>                 </a:t>
            </a:r>
            <a:r>
              <a:rPr lang="en-US" altLang="zh-CN" sz="2000" dirty="0"/>
              <a:t>95001        CS         A</a:t>
            </a:r>
          </a:p>
          <a:p>
            <a:pPr>
              <a:lnSpc>
                <a:spcPct val="90000"/>
              </a:lnSpc>
              <a:spcBef>
                <a:spcPts val="0"/>
              </a:spcBef>
              <a:buFont typeface="Monotype Sorts" pitchFamily="2" charset="2"/>
              <a:buNone/>
            </a:pPr>
            <a:r>
              <a:rPr lang="en-US" altLang="zh-CN" sz="2000" dirty="0"/>
              <a:t>                     95002        IS         B</a:t>
            </a:r>
          </a:p>
          <a:p>
            <a:pPr>
              <a:lnSpc>
                <a:spcPct val="90000"/>
              </a:lnSpc>
              <a:spcBef>
                <a:spcPts val="0"/>
              </a:spcBef>
              <a:buFont typeface="Monotype Sorts" pitchFamily="2" charset="2"/>
              <a:buNone/>
            </a:pPr>
            <a:r>
              <a:rPr lang="en-US" altLang="zh-CN" sz="2000" dirty="0"/>
              <a:t>                     95003        MA         C</a:t>
            </a:r>
          </a:p>
          <a:p>
            <a:pPr>
              <a:lnSpc>
                <a:spcPct val="90000"/>
              </a:lnSpc>
              <a:spcBef>
                <a:spcPts val="0"/>
              </a:spcBef>
              <a:buFont typeface="Monotype Sorts" pitchFamily="2" charset="2"/>
              <a:buNone/>
            </a:pPr>
            <a:r>
              <a:rPr lang="en-US" altLang="zh-CN" sz="2000" dirty="0"/>
              <a:t>                     95004        CS         A</a:t>
            </a:r>
          </a:p>
          <a:p>
            <a:pPr>
              <a:lnSpc>
                <a:spcPct val="90000"/>
              </a:lnSpc>
              <a:spcBef>
                <a:spcPts val="0"/>
              </a:spcBef>
              <a:buFont typeface="Monotype Sorts" pitchFamily="2" charset="2"/>
              <a:buNone/>
            </a:pPr>
            <a:r>
              <a:rPr lang="en-US" altLang="zh-CN" sz="2000" dirty="0"/>
              <a:t>                     95005        PH         B</a:t>
            </a:r>
          </a:p>
          <a:p>
            <a:pPr>
              <a:lnSpc>
                <a:spcPct val="90000"/>
              </a:lnSpc>
              <a:spcBef>
                <a:spcPts val="0"/>
              </a:spcBef>
              <a:buFont typeface="Monotype Sorts" pitchFamily="2" charset="2"/>
              <a:buNone/>
            </a:pPr>
            <a:r>
              <a:rPr lang="en-US" altLang="zh-CN" sz="2400" dirty="0"/>
              <a:t>                  ────────────────</a:t>
            </a:r>
          </a:p>
          <a:p>
            <a:pPr>
              <a:lnSpc>
                <a:spcPct val="90000"/>
              </a:lnSpc>
              <a:spcBef>
                <a:spcPts val="0"/>
              </a:spcBef>
              <a:buFont typeface="Monotype Sorts" pitchFamily="2" charset="2"/>
              <a:buNone/>
            </a:pPr>
            <a:r>
              <a:rPr lang="zh-CN" altLang="en-US" sz="2400" dirty="0"/>
              <a:t>它与</a:t>
            </a:r>
            <a:r>
              <a:rPr lang="en-US" altLang="zh-CN" sz="2400" dirty="0"/>
              <a:t>SL</a:t>
            </a:r>
            <a:r>
              <a:rPr lang="zh-CN" altLang="en-US" sz="2400" dirty="0"/>
              <a:t>关系完全一样，因此第三种分解方法没有丢失信息。</a:t>
            </a:r>
          </a:p>
        </p:txBody>
      </p:sp>
      <p:sp>
        <p:nvSpPr>
          <p:cNvPr id="587780" name="AutoShape 4">
            <a:extLst>
              <a:ext uri="{FF2B5EF4-FFF2-40B4-BE49-F238E27FC236}">
                <a16:creationId xmlns:a16="http://schemas.microsoft.com/office/drawing/2014/main" id="{13F7F039-4801-43C6-9A53-CE63C936634A}"/>
              </a:ext>
            </a:extLst>
          </p:cNvPr>
          <p:cNvSpPr>
            <a:spLocks noChangeArrowheads="1"/>
          </p:cNvSpPr>
          <p:nvPr/>
        </p:nvSpPr>
        <p:spPr bwMode="auto">
          <a:xfrm rot="5400000">
            <a:off x="1201023" y="2258039"/>
            <a:ext cx="204831" cy="245378"/>
          </a:xfrm>
          <a:prstGeom prst="flowChartCollate">
            <a:avLst/>
          </a:prstGeom>
          <a:solidFill>
            <a:srgbClr val="FFFFFF"/>
          </a:solidFill>
          <a:ln w="9525">
            <a:solidFill>
              <a:srgbClr val="000000"/>
            </a:solidFill>
            <a:miter lim="800000"/>
            <a:headEnd/>
            <a:tailEnd/>
          </a:ln>
        </p:spPr>
        <p:txBody>
          <a:bodyPr/>
          <a:lstStyle/>
          <a:p>
            <a:endParaRPr lang="zh-CN" altLang="en-US"/>
          </a:p>
        </p:txBody>
      </p:sp>
      <p:sp>
        <p:nvSpPr>
          <p:cNvPr id="5" name="矩形 4">
            <a:extLst>
              <a:ext uri="{FF2B5EF4-FFF2-40B4-BE49-F238E27FC236}">
                <a16:creationId xmlns:a16="http://schemas.microsoft.com/office/drawing/2014/main" id="{F45C7E8E-3F76-4BDD-81D0-32DB0C5A9E3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EBDE4A6C-8C4C-4984-A1B2-137774B87057}"/>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7" name="文本框 22">
            <a:extLst>
              <a:ext uri="{FF2B5EF4-FFF2-40B4-BE49-F238E27FC236}">
                <a16:creationId xmlns:a16="http://schemas.microsoft.com/office/drawing/2014/main" id="{66B140D9-CB9E-42A1-80E4-7A27244CC030}"/>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436329353"/>
      </p:ext>
    </p:extLst>
  </p:cSld>
  <p:clrMapOvr>
    <a:masterClrMapping/>
  </p:clrMapOvr>
  <p:transition>
    <p:wip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B34C8FE8-A930-45BB-A439-A60883825DE6}"/>
              </a:ext>
            </a:extLst>
          </p:cNvPr>
          <p:cNvSpPr>
            <a:spLocks noGrp="1" noChangeArrowheads="1"/>
          </p:cNvSpPr>
          <p:nvPr>
            <p:ph type="title"/>
          </p:nvPr>
        </p:nvSpPr>
        <p:spPr/>
        <p:txBody>
          <a:bodyPr/>
          <a:lstStyle/>
          <a:p>
            <a:r>
              <a:rPr lang="zh-CN" altLang="en-US"/>
              <a:t>关系模式的分解（续）</a:t>
            </a:r>
          </a:p>
        </p:txBody>
      </p:sp>
      <p:sp>
        <p:nvSpPr>
          <p:cNvPr id="585731" name="Rectangle 3">
            <a:extLst>
              <a:ext uri="{FF2B5EF4-FFF2-40B4-BE49-F238E27FC236}">
                <a16:creationId xmlns:a16="http://schemas.microsoft.com/office/drawing/2014/main" id="{8A242E5A-7FC4-47D8-BD78-F39823CBEBB4}"/>
              </a:ext>
            </a:extLst>
          </p:cNvPr>
          <p:cNvSpPr>
            <a:spLocks noGrp="1" noChangeArrowheads="1"/>
          </p:cNvSpPr>
          <p:nvPr>
            <p:ph type="body" idx="1"/>
          </p:nvPr>
        </p:nvSpPr>
        <p:spPr/>
        <p:txBody>
          <a:bodyPr/>
          <a:lstStyle/>
          <a:p>
            <a:r>
              <a:rPr lang="zh-CN" altLang="en-US" sz="2800"/>
              <a:t>具有无损连接性的模式分解</a:t>
            </a:r>
          </a:p>
          <a:p>
            <a:pPr lvl="1"/>
            <a:r>
              <a:rPr lang="zh-CN" altLang="en-US" sz="2400"/>
              <a:t>设关系模式</a:t>
            </a:r>
            <a:r>
              <a:rPr lang="en-US" altLang="zh-CN" sz="2400"/>
              <a:t>R&lt;U,F&gt;</a:t>
            </a:r>
            <a:r>
              <a:rPr lang="zh-CN" altLang="en-US" sz="2400"/>
              <a:t>被分解为若干个关系模式</a:t>
            </a:r>
            <a:r>
              <a:rPr lang="en-US" altLang="zh-CN" sz="2400"/>
              <a:t>R1&lt;U1,F1&gt;</a:t>
            </a:r>
            <a:r>
              <a:rPr lang="zh-CN" altLang="en-US" sz="2400"/>
              <a:t>，</a:t>
            </a:r>
            <a:r>
              <a:rPr lang="en-US" altLang="zh-CN" sz="2400"/>
              <a:t>R2&lt;U2,F2&gt;</a:t>
            </a:r>
            <a:r>
              <a:rPr lang="zh-CN" altLang="en-US" sz="2400"/>
              <a:t>，</a:t>
            </a:r>
            <a:r>
              <a:rPr lang="en-US" altLang="zh-CN" sz="2400"/>
              <a:t>…  </a:t>
            </a:r>
            <a:r>
              <a:rPr lang="zh-CN" altLang="en-US" sz="2400"/>
              <a:t>，</a:t>
            </a:r>
            <a:r>
              <a:rPr lang="en-US" altLang="zh-CN" sz="2400"/>
              <a:t>Rn&lt;Un,Fn&gt;</a:t>
            </a:r>
            <a:r>
              <a:rPr lang="zh-CN" altLang="en-US" sz="2400"/>
              <a:t>（其中</a:t>
            </a:r>
            <a:r>
              <a:rPr lang="en-US" altLang="zh-CN" sz="2400"/>
              <a:t>U=U1∪U2∪…  ∪Un</a:t>
            </a:r>
            <a:r>
              <a:rPr lang="zh-CN" altLang="en-US" sz="2400"/>
              <a:t>，且不存在</a:t>
            </a:r>
            <a:r>
              <a:rPr lang="en-US" altLang="zh-CN" sz="2400"/>
              <a:t>Ui </a:t>
            </a:r>
            <a:r>
              <a:rPr lang="en-US" altLang="zh-CN" sz="2400">
                <a:sym typeface="Symbol" panose="05050102010706020507" pitchFamily="18" charset="2"/>
              </a:rPr>
              <a:t></a:t>
            </a:r>
            <a:r>
              <a:rPr lang="en-US" altLang="zh-CN" sz="2400"/>
              <a:t> Uj</a:t>
            </a:r>
            <a:r>
              <a:rPr lang="zh-CN" altLang="en-US" sz="2400"/>
              <a:t>，</a:t>
            </a:r>
            <a:r>
              <a:rPr lang="en-US" altLang="zh-CN" sz="2400"/>
              <a:t>Fi</a:t>
            </a:r>
            <a:r>
              <a:rPr lang="zh-CN" altLang="en-US" sz="2400"/>
              <a:t>为</a:t>
            </a:r>
            <a:r>
              <a:rPr lang="en-US" altLang="zh-CN" sz="2400"/>
              <a:t>F</a:t>
            </a:r>
            <a:r>
              <a:rPr lang="zh-CN" altLang="en-US" sz="2400"/>
              <a:t>在</a:t>
            </a:r>
            <a:r>
              <a:rPr lang="en-US" altLang="zh-CN" sz="2400"/>
              <a:t>Ui</a:t>
            </a:r>
            <a:r>
              <a:rPr lang="zh-CN" altLang="en-US" sz="2400"/>
              <a:t>上的投影），若</a:t>
            </a:r>
            <a:r>
              <a:rPr lang="en-US" altLang="zh-CN" sz="2400"/>
              <a:t>R</a:t>
            </a:r>
            <a:r>
              <a:rPr lang="zh-CN" altLang="en-US" sz="2400"/>
              <a:t>与</a:t>
            </a:r>
            <a:r>
              <a:rPr lang="en-US" altLang="zh-CN" sz="2400"/>
              <a:t>R1</a:t>
            </a:r>
            <a:r>
              <a:rPr lang="zh-CN" altLang="en-US" sz="2400"/>
              <a:t>、</a:t>
            </a:r>
            <a:r>
              <a:rPr lang="en-US" altLang="zh-CN" sz="2400"/>
              <a:t>R2</a:t>
            </a:r>
            <a:r>
              <a:rPr lang="zh-CN" altLang="en-US" sz="2400"/>
              <a:t>、</a:t>
            </a:r>
            <a:r>
              <a:rPr lang="en-US" altLang="zh-CN" sz="2400"/>
              <a:t>…</a:t>
            </a:r>
            <a:r>
              <a:rPr lang="zh-CN" altLang="en-US" sz="2400"/>
              <a:t>、</a:t>
            </a:r>
            <a:r>
              <a:rPr lang="en-US" altLang="zh-CN" sz="2400"/>
              <a:t>Rn</a:t>
            </a:r>
            <a:r>
              <a:rPr lang="zh-CN" altLang="en-US" sz="2400"/>
              <a:t>自然连接的结果相等，则称关系模式</a:t>
            </a:r>
            <a:r>
              <a:rPr lang="en-US" altLang="zh-CN" sz="2400"/>
              <a:t>R</a:t>
            </a:r>
            <a:r>
              <a:rPr lang="zh-CN" altLang="en-US" sz="2400"/>
              <a:t>的这个分解具有无损连接性（</a:t>
            </a:r>
            <a:r>
              <a:rPr lang="en-US" altLang="zh-CN" sz="2400"/>
              <a:t>Lossless join</a:t>
            </a:r>
            <a:r>
              <a:rPr lang="zh-CN" altLang="en-US" sz="2400"/>
              <a:t>）。</a:t>
            </a:r>
          </a:p>
          <a:p>
            <a:pPr lvl="1"/>
            <a:r>
              <a:rPr lang="zh-CN" altLang="en-US" sz="2400"/>
              <a:t>只有具有无损连接性的分解才能够保证不丢失信息。</a:t>
            </a:r>
          </a:p>
          <a:p>
            <a:pPr lvl="1"/>
            <a:r>
              <a:rPr lang="zh-CN" altLang="en-US" sz="2400"/>
              <a:t>无损连接性不一定能解决插入异常、删除异常、修改复杂、数据冗余等问题</a:t>
            </a:r>
          </a:p>
        </p:txBody>
      </p:sp>
      <p:sp>
        <p:nvSpPr>
          <p:cNvPr id="4" name="矩形 3">
            <a:extLst>
              <a:ext uri="{FF2B5EF4-FFF2-40B4-BE49-F238E27FC236}">
                <a16:creationId xmlns:a16="http://schemas.microsoft.com/office/drawing/2014/main" id="{EF55FF27-D191-423B-A825-3F6C9C6362B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9397DEC-AB92-434F-AAB1-065612A2A1BD}"/>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2C295268-0B5B-4AB9-97FD-2D7F18A12D9A}"/>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118318433"/>
      </p:ext>
    </p:extLst>
  </p:cSld>
  <p:clrMapOvr>
    <a:masterClrMapping/>
  </p:clrMapOvr>
  <p:transition>
    <p:wip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a:extLst>
              <a:ext uri="{FF2B5EF4-FFF2-40B4-BE49-F238E27FC236}">
                <a16:creationId xmlns:a16="http://schemas.microsoft.com/office/drawing/2014/main" id="{C6EA8CEB-E39F-4731-8D5E-0B7EFC258C28}"/>
              </a:ext>
            </a:extLst>
          </p:cNvPr>
          <p:cNvSpPr>
            <a:spLocks noGrp="1" noChangeArrowheads="1"/>
          </p:cNvSpPr>
          <p:nvPr>
            <p:ph type="title"/>
          </p:nvPr>
        </p:nvSpPr>
        <p:spPr/>
        <p:txBody>
          <a:bodyPr/>
          <a:lstStyle/>
          <a:p>
            <a:r>
              <a:rPr lang="zh-CN" altLang="en-US"/>
              <a:t>关系模式的分解（续）</a:t>
            </a:r>
          </a:p>
        </p:txBody>
      </p:sp>
      <p:sp>
        <p:nvSpPr>
          <p:cNvPr id="588803" name="Rectangle 3">
            <a:extLst>
              <a:ext uri="{FF2B5EF4-FFF2-40B4-BE49-F238E27FC236}">
                <a16:creationId xmlns:a16="http://schemas.microsoft.com/office/drawing/2014/main" id="{0ACDC280-60C1-4DCA-8FA5-3D2CA08E5AD0}"/>
              </a:ext>
            </a:extLst>
          </p:cNvPr>
          <p:cNvSpPr>
            <a:spLocks noGrp="1" noChangeArrowheads="1"/>
          </p:cNvSpPr>
          <p:nvPr>
            <p:ph type="body" idx="1"/>
          </p:nvPr>
        </p:nvSpPr>
        <p:spPr/>
        <p:txBody>
          <a:bodyPr/>
          <a:lstStyle/>
          <a:p>
            <a:pPr>
              <a:lnSpc>
                <a:spcPct val="90000"/>
              </a:lnSpc>
              <a:buFont typeface="Monotype Sorts" pitchFamily="2" charset="2"/>
              <a:buNone/>
            </a:pPr>
            <a:r>
              <a:rPr lang="zh-CN" altLang="en-US" sz="2400"/>
              <a:t>例：</a:t>
            </a:r>
          </a:p>
          <a:p>
            <a:pPr>
              <a:lnSpc>
                <a:spcPct val="90000"/>
              </a:lnSpc>
              <a:buFont typeface="Monotype Sorts" pitchFamily="2" charset="2"/>
              <a:buNone/>
            </a:pPr>
            <a:r>
              <a:rPr lang="zh-CN" altLang="en-US" sz="2400"/>
              <a:t>上面的第三种分解方法虽然具有无损连接性，保证了不丢失原关系中的信息，但它并没有解决插入异常、删除异常、修改复杂、数据冗余等问题。</a:t>
            </a:r>
          </a:p>
          <a:p>
            <a:pPr>
              <a:lnSpc>
                <a:spcPct val="90000"/>
              </a:lnSpc>
              <a:buFont typeface="Monotype Sorts" pitchFamily="2" charset="2"/>
              <a:buNone/>
            </a:pPr>
            <a:r>
              <a:rPr lang="zh-CN" altLang="en-US" sz="2400"/>
              <a:t>例如</a:t>
            </a:r>
            <a:r>
              <a:rPr lang="en-US" altLang="zh-CN" sz="2400"/>
              <a:t>95001</a:t>
            </a:r>
            <a:r>
              <a:rPr lang="zh-CN" altLang="en-US" sz="2400"/>
              <a:t>学生由</a:t>
            </a:r>
            <a:r>
              <a:rPr lang="en-US" altLang="zh-CN" sz="2400"/>
              <a:t>CS</a:t>
            </a:r>
            <a:r>
              <a:rPr lang="zh-CN" altLang="en-US" sz="2400"/>
              <a:t>系转到</a:t>
            </a:r>
            <a:r>
              <a:rPr lang="en-US" altLang="zh-CN" sz="2400"/>
              <a:t>IS</a:t>
            </a:r>
            <a:r>
              <a:rPr lang="zh-CN" altLang="en-US" sz="2400"/>
              <a:t>系，</a:t>
            </a:r>
            <a:r>
              <a:rPr lang="en-US" altLang="zh-CN" sz="2400"/>
              <a:t>ND</a:t>
            </a:r>
            <a:r>
              <a:rPr lang="zh-CN" altLang="en-US" sz="2400"/>
              <a:t>关系的</a:t>
            </a:r>
            <a:r>
              <a:rPr lang="en-US" altLang="zh-CN" sz="2400"/>
              <a:t>(95001, CS)</a:t>
            </a:r>
            <a:r>
              <a:rPr lang="zh-CN" altLang="en-US" sz="2400"/>
              <a:t>元组和</a:t>
            </a:r>
            <a:r>
              <a:rPr lang="en-US" altLang="zh-CN" sz="2400"/>
              <a:t>NL</a:t>
            </a:r>
            <a:r>
              <a:rPr lang="zh-CN" altLang="en-US" sz="2400"/>
              <a:t>关系的</a:t>
            </a:r>
            <a:r>
              <a:rPr lang="en-US" altLang="zh-CN" sz="2400"/>
              <a:t>(95001, A)</a:t>
            </a:r>
            <a:r>
              <a:rPr lang="zh-CN" altLang="en-US" sz="2400"/>
              <a:t>元组必须同时进行修改，否则会破坏数据库的一致性。</a:t>
            </a:r>
          </a:p>
          <a:p>
            <a:pPr>
              <a:lnSpc>
                <a:spcPct val="90000"/>
              </a:lnSpc>
              <a:buFont typeface="Monotype Sorts" pitchFamily="2" charset="2"/>
              <a:buNone/>
            </a:pPr>
            <a:r>
              <a:rPr lang="zh-CN" altLang="en-US" sz="2400"/>
              <a:t>之所以出现上述问题，是因为分解得到的两个关系模式不是互相独立的。</a:t>
            </a:r>
            <a:r>
              <a:rPr lang="en-US" altLang="zh-CN" sz="2400"/>
              <a:t>SL</a:t>
            </a:r>
            <a:r>
              <a:rPr lang="zh-CN" altLang="en-US" sz="2400"/>
              <a:t>中的函数依赖</a:t>
            </a:r>
            <a:r>
              <a:rPr lang="en-US" altLang="zh-CN" sz="2400"/>
              <a:t>Sdept→Sloc</a:t>
            </a:r>
            <a:r>
              <a:rPr lang="zh-CN" altLang="en-US" sz="2400"/>
              <a:t>既没有投影到关系模式</a:t>
            </a:r>
            <a:r>
              <a:rPr lang="en-US" altLang="zh-CN" sz="2400"/>
              <a:t>ND</a:t>
            </a:r>
            <a:r>
              <a:rPr lang="zh-CN" altLang="en-US" sz="2400"/>
              <a:t>上，也没有投影到关系模式</a:t>
            </a:r>
            <a:r>
              <a:rPr lang="en-US" altLang="zh-CN" sz="2400"/>
              <a:t>NL</a:t>
            </a:r>
            <a:r>
              <a:rPr lang="zh-CN" altLang="en-US" sz="2400"/>
              <a:t>上，而是跨在这两个关系模式上。也就是这种分解方法没有保持原关系中的函数依赖</a:t>
            </a:r>
            <a:r>
              <a:rPr lang="zh-CN" altLang="en-US" sz="2800"/>
              <a:t>。</a:t>
            </a:r>
          </a:p>
        </p:txBody>
      </p:sp>
      <p:sp>
        <p:nvSpPr>
          <p:cNvPr id="4" name="矩形 3">
            <a:extLst>
              <a:ext uri="{FF2B5EF4-FFF2-40B4-BE49-F238E27FC236}">
                <a16:creationId xmlns:a16="http://schemas.microsoft.com/office/drawing/2014/main" id="{FE489A1E-6D95-477B-8B91-EF28E52D8FE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85AD29A-17A4-4469-93FB-84308A74881B}"/>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C43A8FC0-C902-4B30-B499-7572FF7B5C17}"/>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95521438"/>
      </p:ext>
    </p:extLst>
  </p:cSld>
  <p:clrMapOvr>
    <a:masterClrMapping/>
  </p:clrMapOvr>
  <p:transition>
    <p:wip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a:extLst>
              <a:ext uri="{FF2B5EF4-FFF2-40B4-BE49-F238E27FC236}">
                <a16:creationId xmlns:a16="http://schemas.microsoft.com/office/drawing/2014/main" id="{D0990080-F4D0-4E25-BB52-C633BED15080}"/>
              </a:ext>
            </a:extLst>
          </p:cNvPr>
          <p:cNvSpPr>
            <a:spLocks noGrp="1" noChangeArrowheads="1"/>
          </p:cNvSpPr>
          <p:nvPr>
            <p:ph type="title"/>
          </p:nvPr>
        </p:nvSpPr>
        <p:spPr/>
        <p:txBody>
          <a:bodyPr/>
          <a:lstStyle/>
          <a:p>
            <a:r>
              <a:rPr lang="zh-CN" altLang="en-US"/>
              <a:t>关系模式的分解（续）</a:t>
            </a:r>
          </a:p>
        </p:txBody>
      </p:sp>
      <p:sp>
        <p:nvSpPr>
          <p:cNvPr id="589827" name="Rectangle 3">
            <a:extLst>
              <a:ext uri="{FF2B5EF4-FFF2-40B4-BE49-F238E27FC236}">
                <a16:creationId xmlns:a16="http://schemas.microsoft.com/office/drawing/2014/main" id="{E49ADD86-F2BC-4489-9B34-C6EF19F7D3B5}"/>
              </a:ext>
            </a:extLst>
          </p:cNvPr>
          <p:cNvSpPr>
            <a:spLocks noGrp="1" noChangeArrowheads="1"/>
          </p:cNvSpPr>
          <p:nvPr>
            <p:ph type="body" idx="1"/>
          </p:nvPr>
        </p:nvSpPr>
        <p:spPr/>
        <p:txBody>
          <a:bodyPr/>
          <a:lstStyle/>
          <a:p>
            <a:pPr>
              <a:lnSpc>
                <a:spcPct val="90000"/>
              </a:lnSpc>
            </a:pPr>
            <a:r>
              <a:rPr lang="zh-CN" altLang="en-US" sz="3600"/>
              <a:t>保持函数依赖的模式分解</a:t>
            </a:r>
          </a:p>
          <a:p>
            <a:pPr lvl="1">
              <a:lnSpc>
                <a:spcPct val="90000"/>
              </a:lnSpc>
            </a:pPr>
            <a:r>
              <a:rPr lang="zh-CN" altLang="en-US"/>
              <a:t>设关系模式</a:t>
            </a:r>
            <a:r>
              <a:rPr lang="en-US" altLang="zh-CN"/>
              <a:t>R&lt;U,F&gt;</a:t>
            </a:r>
            <a:r>
              <a:rPr lang="zh-CN" altLang="en-US"/>
              <a:t>被分解为若干个关系模式</a:t>
            </a:r>
            <a:r>
              <a:rPr lang="en-US" altLang="zh-CN"/>
              <a:t>R</a:t>
            </a:r>
            <a:r>
              <a:rPr lang="en-US" altLang="zh-CN" baseline="-25000"/>
              <a:t>1</a:t>
            </a:r>
            <a:r>
              <a:rPr lang="en-US" altLang="zh-CN"/>
              <a:t>&lt;U</a:t>
            </a:r>
            <a:r>
              <a:rPr lang="en-US" altLang="zh-CN" baseline="-25000"/>
              <a:t>1</a:t>
            </a:r>
            <a:r>
              <a:rPr lang="en-US" altLang="zh-CN"/>
              <a:t>,F</a:t>
            </a:r>
            <a:r>
              <a:rPr lang="en-US" altLang="zh-CN" baseline="-25000"/>
              <a:t>1</a:t>
            </a:r>
            <a:r>
              <a:rPr lang="en-US" altLang="zh-CN"/>
              <a:t>&gt;</a:t>
            </a:r>
            <a:r>
              <a:rPr lang="zh-CN" altLang="en-US"/>
              <a:t>，</a:t>
            </a:r>
            <a:r>
              <a:rPr lang="en-US" altLang="zh-CN"/>
              <a:t>R</a:t>
            </a:r>
            <a:r>
              <a:rPr lang="en-US" altLang="zh-CN" baseline="-25000"/>
              <a:t>2</a:t>
            </a:r>
            <a:r>
              <a:rPr lang="en-US" altLang="zh-CN"/>
              <a:t>&lt;U</a:t>
            </a:r>
            <a:r>
              <a:rPr lang="en-US" altLang="zh-CN" baseline="-25000"/>
              <a:t>2</a:t>
            </a:r>
            <a:r>
              <a:rPr lang="en-US" altLang="zh-CN"/>
              <a:t>,F</a:t>
            </a:r>
            <a:r>
              <a:rPr lang="en-US" altLang="zh-CN" baseline="-25000"/>
              <a:t>2</a:t>
            </a:r>
            <a:r>
              <a:rPr lang="en-US" altLang="zh-CN"/>
              <a:t>&gt;</a:t>
            </a:r>
            <a:r>
              <a:rPr lang="zh-CN" altLang="en-US"/>
              <a:t>，</a:t>
            </a:r>
            <a:r>
              <a:rPr lang="en-US" altLang="zh-CN"/>
              <a:t>…  </a:t>
            </a:r>
            <a:r>
              <a:rPr lang="zh-CN" altLang="en-US"/>
              <a:t>，</a:t>
            </a:r>
            <a:r>
              <a:rPr lang="en-US" altLang="zh-CN"/>
              <a:t>R</a:t>
            </a:r>
            <a:r>
              <a:rPr lang="en-US" altLang="zh-CN" baseline="-25000"/>
              <a:t>n</a:t>
            </a:r>
            <a:r>
              <a:rPr lang="en-US" altLang="zh-CN"/>
              <a:t>&lt;U</a:t>
            </a:r>
            <a:r>
              <a:rPr lang="en-US" altLang="zh-CN" baseline="-25000"/>
              <a:t>n</a:t>
            </a:r>
            <a:r>
              <a:rPr lang="en-US" altLang="zh-CN"/>
              <a:t>,F</a:t>
            </a:r>
            <a:r>
              <a:rPr lang="en-US" altLang="zh-CN" baseline="-25000"/>
              <a:t>n</a:t>
            </a:r>
            <a:r>
              <a:rPr lang="en-US" altLang="zh-CN"/>
              <a:t>&gt; </a:t>
            </a:r>
            <a:r>
              <a:rPr lang="zh-CN" altLang="en-US"/>
              <a:t>（其中</a:t>
            </a:r>
            <a:r>
              <a:rPr lang="en-US" altLang="zh-CN"/>
              <a:t>U=U</a:t>
            </a:r>
            <a:r>
              <a:rPr lang="en-US" altLang="zh-CN" baseline="-25000"/>
              <a:t>1</a:t>
            </a:r>
            <a:r>
              <a:rPr lang="en-US" altLang="zh-CN"/>
              <a:t>∪U</a:t>
            </a:r>
            <a:r>
              <a:rPr lang="en-US" altLang="zh-CN" baseline="-25000"/>
              <a:t>2</a:t>
            </a:r>
            <a:r>
              <a:rPr lang="en-US" altLang="zh-CN"/>
              <a:t>∪… ∪U</a:t>
            </a:r>
            <a:r>
              <a:rPr lang="en-US" altLang="zh-CN" baseline="-25000"/>
              <a:t>n</a:t>
            </a:r>
            <a:r>
              <a:rPr lang="zh-CN" altLang="en-US"/>
              <a:t>，且不存在</a:t>
            </a:r>
            <a:r>
              <a:rPr lang="en-US" altLang="zh-CN"/>
              <a:t>U</a:t>
            </a:r>
            <a:r>
              <a:rPr lang="en-US" altLang="zh-CN" baseline="-25000"/>
              <a:t>i </a:t>
            </a:r>
            <a:r>
              <a:rPr lang="en-US" altLang="zh-CN">
                <a:sym typeface="Symbol" panose="05050102010706020507" pitchFamily="18" charset="2"/>
              </a:rPr>
              <a:t></a:t>
            </a:r>
            <a:r>
              <a:rPr lang="en-US" altLang="zh-CN"/>
              <a:t> U</a:t>
            </a:r>
            <a:r>
              <a:rPr lang="en-US" altLang="zh-CN" baseline="-25000"/>
              <a:t>j</a:t>
            </a:r>
            <a:r>
              <a:rPr lang="zh-CN" altLang="en-US"/>
              <a:t>，</a:t>
            </a:r>
            <a:r>
              <a:rPr lang="en-US" altLang="zh-CN"/>
              <a:t>F</a:t>
            </a:r>
            <a:r>
              <a:rPr lang="en-US" altLang="zh-CN" baseline="-25000"/>
              <a:t>i</a:t>
            </a:r>
            <a:r>
              <a:rPr lang="zh-CN" altLang="en-US"/>
              <a:t>为</a:t>
            </a:r>
            <a:r>
              <a:rPr lang="en-US" altLang="zh-CN"/>
              <a:t>F</a:t>
            </a:r>
            <a:r>
              <a:rPr lang="zh-CN" altLang="en-US"/>
              <a:t>在</a:t>
            </a:r>
            <a:r>
              <a:rPr lang="en-US" altLang="zh-CN"/>
              <a:t>U</a:t>
            </a:r>
            <a:r>
              <a:rPr lang="en-US" altLang="zh-CN" baseline="-25000"/>
              <a:t>i</a:t>
            </a:r>
            <a:r>
              <a:rPr lang="zh-CN" altLang="en-US"/>
              <a:t>上的投影），若</a:t>
            </a:r>
            <a:r>
              <a:rPr lang="en-US" altLang="zh-CN"/>
              <a:t>F</a:t>
            </a:r>
            <a:r>
              <a:rPr lang="zh-CN" altLang="en-US"/>
              <a:t>所逻辑蕴含的函数依赖一定也由分解得到的某个关系模式中的函数依赖</a:t>
            </a:r>
            <a:r>
              <a:rPr lang="en-US" altLang="zh-CN"/>
              <a:t>F</a:t>
            </a:r>
            <a:r>
              <a:rPr lang="en-US" altLang="zh-CN" baseline="-25000"/>
              <a:t>i</a:t>
            </a:r>
            <a:r>
              <a:rPr lang="zh-CN" altLang="en-US"/>
              <a:t>所逻辑蕴含，则称关系模式</a:t>
            </a:r>
            <a:r>
              <a:rPr lang="en-US" altLang="zh-CN"/>
              <a:t>R</a:t>
            </a:r>
            <a:r>
              <a:rPr lang="zh-CN" altLang="en-US"/>
              <a:t>的这个分解是保持函数依赖的（</a:t>
            </a:r>
            <a:r>
              <a:rPr lang="en-US" altLang="zh-CN"/>
              <a:t>Preserve dependency</a:t>
            </a:r>
            <a:r>
              <a:rPr lang="zh-CN" altLang="en-US"/>
              <a:t>）。</a:t>
            </a:r>
          </a:p>
        </p:txBody>
      </p:sp>
      <p:sp>
        <p:nvSpPr>
          <p:cNvPr id="4" name="矩形 3">
            <a:extLst>
              <a:ext uri="{FF2B5EF4-FFF2-40B4-BE49-F238E27FC236}">
                <a16:creationId xmlns:a16="http://schemas.microsoft.com/office/drawing/2014/main" id="{2417CBF8-823F-4FAF-A249-F699FA6FF1A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07A3C46-BB11-45EC-BEF8-54BF038C965A}"/>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2659B63E-1DAF-47A9-A4F4-741F530CA7A1}"/>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483439225"/>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a:extLst>
              <a:ext uri="{FF2B5EF4-FFF2-40B4-BE49-F238E27FC236}">
                <a16:creationId xmlns:a16="http://schemas.microsoft.com/office/drawing/2014/main" id="{04210483-31F1-4883-B1F0-4BD76F1D5332}"/>
              </a:ext>
            </a:extLst>
          </p:cNvPr>
          <p:cNvSpPr>
            <a:spLocks noGrp="1" noChangeArrowheads="1"/>
          </p:cNvSpPr>
          <p:nvPr>
            <p:ph type="title"/>
          </p:nvPr>
        </p:nvSpPr>
        <p:spPr/>
        <p:txBody>
          <a:bodyPr/>
          <a:lstStyle/>
          <a:p>
            <a:r>
              <a:rPr lang="zh-CN" altLang="en-US"/>
              <a:t>什么是数据依赖（续）</a:t>
            </a:r>
          </a:p>
        </p:txBody>
      </p:sp>
      <p:sp>
        <p:nvSpPr>
          <p:cNvPr id="457731" name="Rectangle 3">
            <a:extLst>
              <a:ext uri="{FF2B5EF4-FFF2-40B4-BE49-F238E27FC236}">
                <a16:creationId xmlns:a16="http://schemas.microsoft.com/office/drawing/2014/main" id="{6D1E0795-25EF-42E3-BF0C-6F0D673E7EF0}"/>
              </a:ext>
            </a:extLst>
          </p:cNvPr>
          <p:cNvSpPr>
            <a:spLocks noGrp="1" noChangeArrowheads="1"/>
          </p:cNvSpPr>
          <p:nvPr>
            <p:ph type="body" idx="1"/>
          </p:nvPr>
        </p:nvSpPr>
        <p:spPr/>
        <p:txBody>
          <a:bodyPr/>
          <a:lstStyle/>
          <a:p>
            <a:pPr>
              <a:lnSpc>
                <a:spcPct val="90000"/>
              </a:lnSpc>
              <a:buFont typeface="Monotype Sorts" pitchFamily="2" charset="2"/>
              <a:buNone/>
            </a:pPr>
            <a:r>
              <a:rPr lang="en-US" altLang="zh-CN" sz="3600" dirty="0"/>
              <a:t>3. </a:t>
            </a:r>
            <a:r>
              <a:rPr lang="zh-CN" altLang="en-US" sz="3600" dirty="0"/>
              <a:t>数据依赖的主要类型</a:t>
            </a:r>
          </a:p>
          <a:p>
            <a:pPr>
              <a:lnSpc>
                <a:spcPct val="120000"/>
              </a:lnSpc>
              <a:spcAft>
                <a:spcPct val="30000"/>
              </a:spcAft>
            </a:pPr>
            <a:r>
              <a:rPr lang="zh-CN" altLang="en-US" dirty="0"/>
              <a:t>函数依赖（</a:t>
            </a:r>
            <a:r>
              <a:rPr lang="en-US" altLang="zh-CN" dirty="0"/>
              <a:t>Functional Dependency</a:t>
            </a:r>
            <a:r>
              <a:rPr lang="zh-CN" altLang="en-US" dirty="0"/>
              <a:t>，简记为</a:t>
            </a:r>
            <a:r>
              <a:rPr lang="en-US" altLang="zh-CN" dirty="0"/>
              <a:t>FD</a:t>
            </a:r>
            <a:r>
              <a:rPr lang="zh-CN" altLang="en-US" dirty="0"/>
              <a:t>）</a:t>
            </a:r>
          </a:p>
          <a:p>
            <a:pPr>
              <a:lnSpc>
                <a:spcPct val="120000"/>
              </a:lnSpc>
              <a:spcAft>
                <a:spcPct val="30000"/>
              </a:spcAft>
            </a:pPr>
            <a:r>
              <a:rPr lang="zh-CN" altLang="en-US" dirty="0"/>
              <a:t>多值依赖（</a:t>
            </a:r>
            <a:r>
              <a:rPr lang="en-US" altLang="zh-CN" dirty="0"/>
              <a:t>Multivalued Dependency</a:t>
            </a:r>
            <a:r>
              <a:rPr lang="zh-CN" altLang="en-US" dirty="0"/>
              <a:t>，简记为</a:t>
            </a:r>
            <a:r>
              <a:rPr lang="en-US" altLang="zh-CN" dirty="0"/>
              <a:t>MVD</a:t>
            </a:r>
            <a:r>
              <a:rPr lang="zh-CN" altLang="en-US" dirty="0"/>
              <a:t>）</a:t>
            </a:r>
          </a:p>
          <a:p>
            <a:pPr>
              <a:lnSpc>
                <a:spcPct val="120000"/>
              </a:lnSpc>
              <a:spcAft>
                <a:spcPct val="30000"/>
              </a:spcAft>
            </a:pPr>
            <a:r>
              <a:rPr lang="zh-CN" altLang="en-US" dirty="0"/>
              <a:t>连接依赖</a:t>
            </a:r>
          </a:p>
        </p:txBody>
      </p:sp>
      <p:sp>
        <p:nvSpPr>
          <p:cNvPr id="4" name="矩形 3">
            <a:extLst>
              <a:ext uri="{FF2B5EF4-FFF2-40B4-BE49-F238E27FC236}">
                <a16:creationId xmlns:a16="http://schemas.microsoft.com/office/drawing/2014/main" id="{C4D4B0CE-42E6-4809-956A-7EE822111A7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7045EB3-43B3-474A-AB16-81E040075C65}"/>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6" name="文本框 22">
            <a:extLst>
              <a:ext uri="{FF2B5EF4-FFF2-40B4-BE49-F238E27FC236}">
                <a16:creationId xmlns:a16="http://schemas.microsoft.com/office/drawing/2014/main" id="{2EB35AC6-CECD-4C75-9A12-ED5486DC4C90}"/>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036599944"/>
      </p:ext>
    </p:extLst>
  </p:cSld>
  <p:clrMapOvr>
    <a:masterClrMapping/>
  </p:clrMapOvr>
  <p:transition>
    <p:wip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a:extLst>
              <a:ext uri="{FF2B5EF4-FFF2-40B4-BE49-F238E27FC236}">
                <a16:creationId xmlns:a16="http://schemas.microsoft.com/office/drawing/2014/main" id="{3A1E62DE-0492-4A81-838D-FAE69EAA8F22}"/>
              </a:ext>
            </a:extLst>
          </p:cNvPr>
          <p:cNvSpPr>
            <a:spLocks noGrp="1" noChangeArrowheads="1"/>
          </p:cNvSpPr>
          <p:nvPr>
            <p:ph type="title"/>
          </p:nvPr>
        </p:nvSpPr>
        <p:spPr/>
        <p:txBody>
          <a:bodyPr/>
          <a:lstStyle/>
          <a:p>
            <a:r>
              <a:rPr lang="zh-CN" altLang="en-US"/>
              <a:t>关系模式的分解（续）</a:t>
            </a:r>
          </a:p>
        </p:txBody>
      </p:sp>
      <p:sp>
        <p:nvSpPr>
          <p:cNvPr id="590851" name="Rectangle 3">
            <a:extLst>
              <a:ext uri="{FF2B5EF4-FFF2-40B4-BE49-F238E27FC236}">
                <a16:creationId xmlns:a16="http://schemas.microsoft.com/office/drawing/2014/main" id="{7419F6D2-BF78-4A7A-9250-F69F13189FBF}"/>
              </a:ext>
            </a:extLst>
          </p:cNvPr>
          <p:cNvSpPr>
            <a:spLocks noGrp="1" noChangeArrowheads="1"/>
          </p:cNvSpPr>
          <p:nvPr>
            <p:ph type="body" idx="1"/>
          </p:nvPr>
        </p:nvSpPr>
        <p:spPr/>
        <p:txBody>
          <a:bodyPr/>
          <a:lstStyle/>
          <a:p>
            <a:pPr>
              <a:lnSpc>
                <a:spcPct val="90000"/>
              </a:lnSpc>
              <a:buFont typeface="Monotype Sorts" pitchFamily="2" charset="2"/>
              <a:buNone/>
            </a:pPr>
            <a:r>
              <a:rPr lang="zh-CN" altLang="en-US"/>
              <a:t>例：第四种分解方法</a:t>
            </a:r>
          </a:p>
          <a:p>
            <a:pPr>
              <a:lnSpc>
                <a:spcPct val="90000"/>
              </a:lnSpc>
              <a:buClrTx/>
              <a:buSzTx/>
              <a:buFontTx/>
              <a:buNone/>
            </a:pPr>
            <a:r>
              <a:rPr lang="zh-CN" altLang="en-US"/>
              <a:t>    将</a:t>
            </a:r>
            <a:r>
              <a:rPr lang="en-US" altLang="zh-CN"/>
              <a:t>SL</a:t>
            </a:r>
            <a:r>
              <a:rPr lang="zh-CN" altLang="en-US"/>
              <a:t>分解为下面二个关系模式：</a:t>
            </a:r>
          </a:p>
          <a:p>
            <a:pPr>
              <a:lnSpc>
                <a:spcPct val="90000"/>
              </a:lnSpc>
              <a:buClrTx/>
              <a:buSzTx/>
              <a:buFontTx/>
              <a:buNone/>
            </a:pPr>
            <a:r>
              <a:rPr lang="zh-CN" altLang="en-US"/>
              <a:t>               </a:t>
            </a:r>
            <a:r>
              <a:rPr lang="en-US" altLang="zh-CN"/>
              <a:t>ND(Sno, Sdept)</a:t>
            </a:r>
          </a:p>
          <a:p>
            <a:pPr>
              <a:lnSpc>
                <a:spcPct val="90000"/>
              </a:lnSpc>
              <a:buClrTx/>
              <a:buSzTx/>
              <a:buFontTx/>
              <a:buNone/>
            </a:pPr>
            <a:r>
              <a:rPr lang="en-US" altLang="zh-CN"/>
              <a:t>               DL(Sdept, Sloc)</a:t>
            </a:r>
          </a:p>
          <a:p>
            <a:pPr>
              <a:lnSpc>
                <a:spcPct val="90000"/>
              </a:lnSpc>
              <a:buClrTx/>
              <a:buSzTx/>
              <a:buFontTx/>
              <a:buNone/>
            </a:pPr>
            <a:r>
              <a:rPr lang="en-US" altLang="zh-CN"/>
              <a:t>        </a:t>
            </a:r>
            <a:r>
              <a:rPr lang="zh-CN" altLang="en-US"/>
              <a:t>这种分解方法就保持了函数依赖。</a:t>
            </a:r>
          </a:p>
        </p:txBody>
      </p:sp>
      <p:sp>
        <p:nvSpPr>
          <p:cNvPr id="4" name="矩形 3">
            <a:extLst>
              <a:ext uri="{FF2B5EF4-FFF2-40B4-BE49-F238E27FC236}">
                <a16:creationId xmlns:a16="http://schemas.microsoft.com/office/drawing/2014/main" id="{4B459225-519D-43E9-982B-F8B8AF2B062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0321E72-1021-4406-95A0-84FB74B9C42E}"/>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C62B1DCE-B729-4C54-B9FA-927B04FDF01D}"/>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823437656"/>
      </p:ext>
    </p:extLst>
  </p:cSld>
  <p:clrMapOvr>
    <a:masterClrMapping/>
  </p:clrMapOvr>
  <p:transition>
    <p:wip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a:extLst>
              <a:ext uri="{FF2B5EF4-FFF2-40B4-BE49-F238E27FC236}">
                <a16:creationId xmlns:a16="http://schemas.microsoft.com/office/drawing/2014/main" id="{17259AFF-4C1E-4D63-BFC2-EA44B239B28A}"/>
              </a:ext>
            </a:extLst>
          </p:cNvPr>
          <p:cNvSpPr>
            <a:spLocks noGrp="1" noChangeArrowheads="1"/>
          </p:cNvSpPr>
          <p:nvPr>
            <p:ph type="title"/>
          </p:nvPr>
        </p:nvSpPr>
        <p:spPr/>
        <p:txBody>
          <a:bodyPr/>
          <a:lstStyle/>
          <a:p>
            <a:r>
              <a:rPr lang="zh-CN" altLang="en-US"/>
              <a:t>关系模式的分解（续）</a:t>
            </a:r>
          </a:p>
        </p:txBody>
      </p:sp>
      <p:sp>
        <p:nvSpPr>
          <p:cNvPr id="591875" name="Rectangle 3">
            <a:extLst>
              <a:ext uri="{FF2B5EF4-FFF2-40B4-BE49-F238E27FC236}">
                <a16:creationId xmlns:a16="http://schemas.microsoft.com/office/drawing/2014/main" id="{318A7315-23D7-4FB4-9D44-4FC75ABF0777}"/>
              </a:ext>
            </a:extLst>
          </p:cNvPr>
          <p:cNvSpPr>
            <a:spLocks noGrp="1" noChangeArrowheads="1"/>
          </p:cNvSpPr>
          <p:nvPr>
            <p:ph type="body" idx="1"/>
          </p:nvPr>
        </p:nvSpPr>
        <p:spPr/>
        <p:txBody>
          <a:bodyPr/>
          <a:lstStyle/>
          <a:p>
            <a:pPr>
              <a:lnSpc>
                <a:spcPct val="90000"/>
              </a:lnSpc>
            </a:pPr>
            <a:r>
              <a:rPr lang="zh-CN" altLang="en-US" sz="3600"/>
              <a:t>判断对关系模式的一个分解是否与原关系模式等价的标准</a:t>
            </a:r>
          </a:p>
          <a:p>
            <a:pPr>
              <a:lnSpc>
                <a:spcPct val="90000"/>
              </a:lnSpc>
              <a:buFont typeface="Monotype Sorts" pitchFamily="2" charset="2"/>
              <a:buNone/>
            </a:pPr>
            <a:r>
              <a:rPr lang="zh-CN" altLang="en-US"/>
              <a:t>　　⒈ 分解具有无损连接性</a:t>
            </a:r>
          </a:p>
          <a:p>
            <a:pPr>
              <a:lnSpc>
                <a:spcPct val="90000"/>
              </a:lnSpc>
              <a:buFont typeface="Monotype Sorts" pitchFamily="2" charset="2"/>
              <a:buNone/>
            </a:pPr>
            <a:r>
              <a:rPr lang="zh-CN" altLang="en-US"/>
              <a:t>　　⒉ 分解要保持函数依赖</a:t>
            </a:r>
          </a:p>
          <a:p>
            <a:pPr>
              <a:lnSpc>
                <a:spcPct val="90000"/>
              </a:lnSpc>
              <a:buFont typeface="Monotype Sorts" pitchFamily="2" charset="2"/>
              <a:buNone/>
            </a:pPr>
            <a:r>
              <a:rPr lang="zh-CN" altLang="en-US"/>
              <a:t>　　⒊ 分解既要保持函数依赖，又要具有无损连接性</a:t>
            </a:r>
          </a:p>
        </p:txBody>
      </p:sp>
      <p:sp>
        <p:nvSpPr>
          <p:cNvPr id="4" name="矩形 3">
            <a:extLst>
              <a:ext uri="{FF2B5EF4-FFF2-40B4-BE49-F238E27FC236}">
                <a16:creationId xmlns:a16="http://schemas.microsoft.com/office/drawing/2014/main" id="{D741D9B9-D9DD-4994-A617-F5967EED06A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35B1B10-957F-4C46-9101-CEF679C2B527}"/>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5D3CF4E0-6544-4958-BA30-68898CBA82A5}"/>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815355443"/>
      </p:ext>
    </p:extLst>
  </p:cSld>
  <p:clrMapOvr>
    <a:masterClrMapping/>
  </p:clrMapOvr>
  <p:transition>
    <p:wip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DE0FEB4B-C815-46BC-8ADB-A4A6947E7DE3}"/>
              </a:ext>
            </a:extLst>
          </p:cNvPr>
          <p:cNvSpPr>
            <a:spLocks noGrp="1" noChangeArrowheads="1"/>
          </p:cNvSpPr>
          <p:nvPr>
            <p:ph type="title"/>
          </p:nvPr>
        </p:nvSpPr>
        <p:spPr/>
        <p:txBody>
          <a:bodyPr/>
          <a:lstStyle/>
          <a:p>
            <a:r>
              <a:rPr lang="zh-CN" altLang="en-US"/>
              <a:t>关系模式的分解（续）</a:t>
            </a:r>
          </a:p>
        </p:txBody>
      </p:sp>
      <p:sp>
        <p:nvSpPr>
          <p:cNvPr id="592899" name="Rectangle 3">
            <a:extLst>
              <a:ext uri="{FF2B5EF4-FFF2-40B4-BE49-F238E27FC236}">
                <a16:creationId xmlns:a16="http://schemas.microsoft.com/office/drawing/2014/main" id="{B0123D63-9025-4263-BD50-C67BC6A167A9}"/>
              </a:ext>
            </a:extLst>
          </p:cNvPr>
          <p:cNvSpPr>
            <a:spLocks noGrp="1" noChangeArrowheads="1"/>
          </p:cNvSpPr>
          <p:nvPr>
            <p:ph type="body" idx="1"/>
          </p:nvPr>
        </p:nvSpPr>
        <p:spPr/>
        <p:txBody>
          <a:bodyPr/>
          <a:lstStyle/>
          <a:p>
            <a:pPr lvl="1">
              <a:lnSpc>
                <a:spcPct val="90000"/>
              </a:lnSpc>
            </a:pPr>
            <a:r>
              <a:rPr lang="zh-CN" altLang="en-US"/>
              <a:t>如果一个分解具有无损连接性，则它能够保证不丢失信息。</a:t>
            </a:r>
          </a:p>
          <a:p>
            <a:pPr lvl="1">
              <a:lnSpc>
                <a:spcPct val="90000"/>
              </a:lnSpc>
            </a:pPr>
            <a:r>
              <a:rPr lang="zh-CN" altLang="en-US"/>
              <a:t>如果一个分解保持了函数依赖，则它可以减轻或解决各种异常情况。</a:t>
            </a:r>
          </a:p>
          <a:p>
            <a:pPr lvl="1">
              <a:lnSpc>
                <a:spcPct val="90000"/>
              </a:lnSpc>
            </a:pPr>
            <a:r>
              <a:rPr lang="zh-CN" altLang="en-US"/>
              <a:t>分解具有无损连接性和分解保持函数依赖是两个互相独立的标准。具有无损连接性的分解不一定能够保持函数依赖。同样，保持函数依赖的分解也不一定具有无损连接性。</a:t>
            </a:r>
          </a:p>
        </p:txBody>
      </p:sp>
      <p:sp>
        <p:nvSpPr>
          <p:cNvPr id="4" name="矩形 3">
            <a:extLst>
              <a:ext uri="{FF2B5EF4-FFF2-40B4-BE49-F238E27FC236}">
                <a16:creationId xmlns:a16="http://schemas.microsoft.com/office/drawing/2014/main" id="{BF7DF20C-5015-455F-ABCF-990DB860E53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BDAB765-4614-4AE4-BA5F-7A1F5724DE9D}"/>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4D496DD3-4AE2-406E-8E5E-A764092DC000}"/>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477637886"/>
      </p:ext>
    </p:extLst>
  </p:cSld>
  <p:clrMapOvr>
    <a:masterClrMapping/>
  </p:clrMapOvr>
  <p:transition>
    <p:wip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a:extLst>
              <a:ext uri="{FF2B5EF4-FFF2-40B4-BE49-F238E27FC236}">
                <a16:creationId xmlns:a16="http://schemas.microsoft.com/office/drawing/2014/main" id="{22FDD934-E66D-453C-ADCF-EA5FEE3725D8}"/>
              </a:ext>
            </a:extLst>
          </p:cNvPr>
          <p:cNvSpPr>
            <a:spLocks noGrp="1" noChangeArrowheads="1"/>
          </p:cNvSpPr>
          <p:nvPr>
            <p:ph type="title"/>
          </p:nvPr>
        </p:nvSpPr>
        <p:spPr/>
        <p:txBody>
          <a:bodyPr/>
          <a:lstStyle/>
          <a:p>
            <a:r>
              <a:rPr lang="zh-CN" altLang="en-US"/>
              <a:t>关系模式的分解（续）</a:t>
            </a:r>
          </a:p>
        </p:txBody>
      </p:sp>
      <p:sp>
        <p:nvSpPr>
          <p:cNvPr id="593923" name="Rectangle 3">
            <a:extLst>
              <a:ext uri="{FF2B5EF4-FFF2-40B4-BE49-F238E27FC236}">
                <a16:creationId xmlns:a16="http://schemas.microsoft.com/office/drawing/2014/main" id="{343B179F-B8BA-48F2-BAEA-F94FA139378F}"/>
              </a:ext>
            </a:extLst>
          </p:cNvPr>
          <p:cNvSpPr>
            <a:spLocks noGrp="1" noChangeArrowheads="1"/>
          </p:cNvSpPr>
          <p:nvPr>
            <p:ph type="body" idx="1"/>
          </p:nvPr>
        </p:nvSpPr>
        <p:spPr/>
        <p:txBody>
          <a:bodyPr/>
          <a:lstStyle/>
          <a:p>
            <a:pPr>
              <a:lnSpc>
                <a:spcPct val="90000"/>
              </a:lnSpc>
              <a:buFont typeface="Monotype Sorts" pitchFamily="2" charset="2"/>
              <a:buNone/>
            </a:pPr>
            <a:r>
              <a:rPr lang="zh-CN" altLang="en-US" sz="2800"/>
              <a:t>例：上例中</a:t>
            </a:r>
          </a:p>
          <a:p>
            <a:pPr>
              <a:lnSpc>
                <a:spcPct val="90000"/>
              </a:lnSpc>
              <a:buFont typeface="Monotype Sorts" pitchFamily="2" charset="2"/>
              <a:buNone/>
            </a:pPr>
            <a:r>
              <a:rPr lang="zh-CN" altLang="en-US" sz="2800"/>
              <a:t>	第一种分解方法既不具有无损连接性，也未保持函数依赖，它不是原关系模式的一个等价分解。</a:t>
            </a:r>
          </a:p>
          <a:p>
            <a:pPr>
              <a:lnSpc>
                <a:spcPct val="90000"/>
              </a:lnSpc>
              <a:buFont typeface="Monotype Sorts" pitchFamily="2" charset="2"/>
              <a:buNone/>
            </a:pPr>
            <a:r>
              <a:rPr lang="zh-CN" altLang="en-US" sz="2800"/>
              <a:t>	第二种分解方法保持了函数依赖，但不具有无损连接性。</a:t>
            </a:r>
          </a:p>
          <a:p>
            <a:pPr>
              <a:lnSpc>
                <a:spcPct val="90000"/>
              </a:lnSpc>
              <a:buFont typeface="Monotype Sorts" pitchFamily="2" charset="2"/>
              <a:buNone/>
            </a:pPr>
            <a:r>
              <a:rPr lang="zh-CN" altLang="en-US" sz="2800"/>
              <a:t>	第三种分解方法具有无损连接性，但未持函数依赖。</a:t>
            </a:r>
          </a:p>
          <a:p>
            <a:pPr>
              <a:lnSpc>
                <a:spcPct val="90000"/>
              </a:lnSpc>
              <a:buFont typeface="Monotype Sorts" pitchFamily="2" charset="2"/>
              <a:buNone/>
            </a:pPr>
            <a:r>
              <a:rPr lang="zh-CN" altLang="en-US" sz="2800"/>
              <a:t>	第四种分解方法既具有无损连接性，又保持了函数依赖。</a:t>
            </a:r>
          </a:p>
        </p:txBody>
      </p:sp>
      <p:sp>
        <p:nvSpPr>
          <p:cNvPr id="4" name="矩形 3">
            <a:extLst>
              <a:ext uri="{FF2B5EF4-FFF2-40B4-BE49-F238E27FC236}">
                <a16:creationId xmlns:a16="http://schemas.microsoft.com/office/drawing/2014/main" id="{B2D14E84-53E6-4427-A0AD-3CD128280C5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4636FE6-144B-459D-9CAD-DE1EADE68EB9}"/>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F48B5FC4-9B44-44A9-B4B1-480FBE5D5E49}"/>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182354273"/>
      </p:ext>
    </p:extLst>
  </p:cSld>
  <p:clrMapOvr>
    <a:masterClrMapping/>
  </p:clrMapOvr>
  <p:transition>
    <p:wip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a:extLst>
              <a:ext uri="{FF2B5EF4-FFF2-40B4-BE49-F238E27FC236}">
                <a16:creationId xmlns:a16="http://schemas.microsoft.com/office/drawing/2014/main" id="{6F77BE0A-21BF-42C1-BE54-EEFA9F6014B9}"/>
              </a:ext>
            </a:extLst>
          </p:cNvPr>
          <p:cNvSpPr>
            <a:spLocks noGrp="1" noChangeArrowheads="1"/>
          </p:cNvSpPr>
          <p:nvPr>
            <p:ph type="title"/>
          </p:nvPr>
        </p:nvSpPr>
        <p:spPr/>
        <p:txBody>
          <a:bodyPr/>
          <a:lstStyle/>
          <a:p>
            <a:r>
              <a:rPr lang="zh-CN" altLang="en-US"/>
              <a:t>关系模式的分解（续）</a:t>
            </a:r>
          </a:p>
        </p:txBody>
      </p:sp>
      <p:sp>
        <p:nvSpPr>
          <p:cNvPr id="594947" name="Rectangle 3">
            <a:extLst>
              <a:ext uri="{FF2B5EF4-FFF2-40B4-BE49-F238E27FC236}">
                <a16:creationId xmlns:a16="http://schemas.microsoft.com/office/drawing/2014/main" id="{85F9BF4A-A959-4A49-8B8C-B54F7C561686}"/>
              </a:ext>
            </a:extLst>
          </p:cNvPr>
          <p:cNvSpPr>
            <a:spLocks noGrp="1" noChangeArrowheads="1"/>
          </p:cNvSpPr>
          <p:nvPr>
            <p:ph type="body" idx="1"/>
          </p:nvPr>
        </p:nvSpPr>
        <p:spPr/>
        <p:txBody>
          <a:bodyPr/>
          <a:lstStyle/>
          <a:p>
            <a:pPr>
              <a:lnSpc>
                <a:spcPct val="90000"/>
              </a:lnSpc>
            </a:pPr>
            <a:r>
              <a:rPr lang="zh-CN" altLang="en-US" sz="3600"/>
              <a:t>规范化理论提供了一套完整的模式分解算法，按照这套算法可以做到：</a:t>
            </a:r>
          </a:p>
          <a:p>
            <a:pPr lvl="1">
              <a:lnSpc>
                <a:spcPct val="90000"/>
              </a:lnSpc>
            </a:pPr>
            <a:r>
              <a:rPr lang="zh-CN" altLang="en-US"/>
              <a:t>若要求分解具有无损连接性，那么模式分解一定能够达到</a:t>
            </a:r>
            <a:r>
              <a:rPr lang="en-US" altLang="zh-CN"/>
              <a:t>4NF</a:t>
            </a:r>
            <a:r>
              <a:rPr lang="zh-CN" altLang="en-US"/>
              <a:t>。</a:t>
            </a:r>
          </a:p>
          <a:p>
            <a:pPr lvl="1">
              <a:lnSpc>
                <a:spcPct val="90000"/>
              </a:lnSpc>
            </a:pPr>
            <a:r>
              <a:rPr lang="zh-CN" altLang="en-US"/>
              <a:t>若要求分解保持函数依赖，那么模式分解一定能够达到</a:t>
            </a:r>
            <a:r>
              <a:rPr lang="en-US" altLang="zh-CN"/>
              <a:t>3NF</a:t>
            </a:r>
            <a:r>
              <a:rPr lang="zh-CN" altLang="en-US"/>
              <a:t>，但不一定能够达到</a:t>
            </a:r>
            <a:r>
              <a:rPr lang="en-US" altLang="zh-CN"/>
              <a:t>BCNF</a:t>
            </a:r>
            <a:r>
              <a:rPr lang="zh-CN" altLang="en-US"/>
              <a:t>。</a:t>
            </a:r>
          </a:p>
          <a:p>
            <a:pPr lvl="1">
              <a:lnSpc>
                <a:spcPct val="90000"/>
              </a:lnSpc>
            </a:pPr>
            <a:r>
              <a:rPr lang="zh-CN" altLang="en-US"/>
              <a:t>若要求分解既具有无损连接性，又保持函数依赖，则模式分解一定能够达到</a:t>
            </a:r>
            <a:r>
              <a:rPr lang="en-US" altLang="zh-CN"/>
              <a:t>3NF</a:t>
            </a:r>
            <a:r>
              <a:rPr lang="zh-CN" altLang="en-US"/>
              <a:t>，但不一定能够达到</a:t>
            </a:r>
            <a:r>
              <a:rPr lang="en-US" altLang="zh-CN"/>
              <a:t>BCNF</a:t>
            </a:r>
            <a:r>
              <a:rPr lang="zh-CN" altLang="en-US"/>
              <a:t>。</a:t>
            </a:r>
          </a:p>
        </p:txBody>
      </p:sp>
      <p:sp>
        <p:nvSpPr>
          <p:cNvPr id="4" name="矩形 3">
            <a:extLst>
              <a:ext uri="{FF2B5EF4-FFF2-40B4-BE49-F238E27FC236}">
                <a16:creationId xmlns:a16="http://schemas.microsoft.com/office/drawing/2014/main" id="{3B8B1B1C-3783-4D9B-AA0E-975005EA719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94CAB61-55B4-4072-90B5-EEE3C25B3E23}"/>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27B47076-AEA3-4271-A506-9FE1469D05A4}"/>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220121379"/>
      </p:ext>
    </p:extLst>
  </p:cSld>
  <p:clrMapOvr>
    <a:masterClrMapping/>
  </p:clrMapOvr>
  <p:transition>
    <p:wip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a:extLst>
              <a:ext uri="{FF2B5EF4-FFF2-40B4-BE49-F238E27FC236}">
                <a16:creationId xmlns:a16="http://schemas.microsoft.com/office/drawing/2014/main" id="{2D4D656E-3632-456B-A8C5-FADBA7E31282}"/>
              </a:ext>
            </a:extLst>
          </p:cNvPr>
          <p:cNvSpPr>
            <a:spLocks noGrp="1" noChangeArrowheads="1"/>
          </p:cNvSpPr>
          <p:nvPr>
            <p:ph type="title"/>
          </p:nvPr>
        </p:nvSpPr>
        <p:spPr/>
        <p:txBody>
          <a:bodyPr/>
          <a:lstStyle/>
          <a:p>
            <a:r>
              <a:rPr lang="zh-CN" altLang="en-US"/>
              <a:t>小结</a:t>
            </a:r>
          </a:p>
        </p:txBody>
      </p:sp>
      <p:sp>
        <p:nvSpPr>
          <p:cNvPr id="635907" name="Rectangle 3">
            <a:extLst>
              <a:ext uri="{FF2B5EF4-FFF2-40B4-BE49-F238E27FC236}">
                <a16:creationId xmlns:a16="http://schemas.microsoft.com/office/drawing/2014/main" id="{1F0D1AA6-388F-4368-81CB-40745EC0EE20}"/>
              </a:ext>
            </a:extLst>
          </p:cNvPr>
          <p:cNvSpPr>
            <a:spLocks noGrp="1" noChangeArrowheads="1"/>
          </p:cNvSpPr>
          <p:nvPr>
            <p:ph type="body" idx="1"/>
          </p:nvPr>
        </p:nvSpPr>
        <p:spPr/>
        <p:txBody>
          <a:bodyPr/>
          <a:lstStyle/>
          <a:p>
            <a:pPr>
              <a:lnSpc>
                <a:spcPct val="160000"/>
              </a:lnSpc>
            </a:pPr>
            <a:r>
              <a:rPr lang="zh-CN" altLang="en-US"/>
              <a:t>函数依赖</a:t>
            </a:r>
          </a:p>
          <a:p>
            <a:pPr>
              <a:lnSpc>
                <a:spcPct val="160000"/>
              </a:lnSpc>
            </a:pPr>
            <a:r>
              <a:rPr lang="zh-CN" altLang="en-US"/>
              <a:t>多值依赖</a:t>
            </a:r>
          </a:p>
          <a:p>
            <a:pPr>
              <a:lnSpc>
                <a:spcPct val="160000"/>
              </a:lnSpc>
            </a:pPr>
            <a:r>
              <a:rPr lang="zh-CN" altLang="en-US"/>
              <a:t>关系模式规范化的基本步骤</a:t>
            </a:r>
            <a:endParaRPr lang="zh-CN" altLang="en-US" sz="2800"/>
          </a:p>
          <a:p>
            <a:pPr>
              <a:lnSpc>
                <a:spcPct val="160000"/>
              </a:lnSpc>
            </a:pPr>
            <a:r>
              <a:rPr lang="en-US" altLang="zh-CN"/>
              <a:t>Armstrong</a:t>
            </a:r>
            <a:r>
              <a:rPr lang="zh-CN" altLang="en-US"/>
              <a:t>公理系统</a:t>
            </a:r>
          </a:p>
        </p:txBody>
      </p:sp>
      <p:sp>
        <p:nvSpPr>
          <p:cNvPr id="4" name="矩形 3">
            <a:extLst>
              <a:ext uri="{FF2B5EF4-FFF2-40B4-BE49-F238E27FC236}">
                <a16:creationId xmlns:a16="http://schemas.microsoft.com/office/drawing/2014/main" id="{B0D3AF8E-520B-4F7D-B367-066318FD317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8BC5474-A0BE-4C92-8568-77FA50D248DC}"/>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5DD6EC73-E5DE-4E8F-99BF-BE255187369F}"/>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431083276"/>
      </p:ext>
    </p:extLst>
  </p:cSld>
  <p:clrMapOvr>
    <a:masterClrMapping/>
  </p:clrMapOvr>
  <p:transition>
    <p:wip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a:extLst>
              <a:ext uri="{FF2B5EF4-FFF2-40B4-BE49-F238E27FC236}">
                <a16:creationId xmlns:a16="http://schemas.microsoft.com/office/drawing/2014/main" id="{EC337849-F97B-4498-86D5-739DFB15E7F9}"/>
              </a:ext>
            </a:extLst>
          </p:cNvPr>
          <p:cNvSpPr>
            <a:spLocks noGrp="1" noChangeArrowheads="1"/>
          </p:cNvSpPr>
          <p:nvPr>
            <p:ph type="title"/>
          </p:nvPr>
        </p:nvSpPr>
        <p:spPr/>
        <p:txBody>
          <a:bodyPr/>
          <a:lstStyle/>
          <a:p>
            <a:r>
              <a:rPr lang="zh-CN" altLang="en-US"/>
              <a:t>小结</a:t>
            </a:r>
          </a:p>
        </p:txBody>
      </p:sp>
      <p:sp>
        <p:nvSpPr>
          <p:cNvPr id="636931" name="Rectangle 3">
            <a:extLst>
              <a:ext uri="{FF2B5EF4-FFF2-40B4-BE49-F238E27FC236}">
                <a16:creationId xmlns:a16="http://schemas.microsoft.com/office/drawing/2014/main" id="{22ED2087-912B-46A7-A419-861C9CE3697D}"/>
              </a:ext>
            </a:extLst>
          </p:cNvPr>
          <p:cNvSpPr>
            <a:spLocks noGrp="1" noChangeArrowheads="1"/>
          </p:cNvSpPr>
          <p:nvPr>
            <p:ph type="body" idx="1"/>
          </p:nvPr>
        </p:nvSpPr>
        <p:spPr/>
        <p:txBody>
          <a:bodyPr/>
          <a:lstStyle/>
          <a:p>
            <a:pPr>
              <a:lnSpc>
                <a:spcPct val="130000"/>
              </a:lnSpc>
            </a:pPr>
            <a:r>
              <a:rPr lang="zh-CN" altLang="en-US"/>
              <a:t>一、函数依赖</a:t>
            </a:r>
          </a:p>
          <a:p>
            <a:pPr lvl="1">
              <a:lnSpc>
                <a:spcPct val="130000"/>
              </a:lnSpc>
            </a:pPr>
            <a:r>
              <a:rPr lang="zh-CN" altLang="en-US"/>
              <a:t>函数依赖</a:t>
            </a:r>
          </a:p>
          <a:p>
            <a:pPr lvl="1">
              <a:lnSpc>
                <a:spcPct val="130000"/>
              </a:lnSpc>
            </a:pPr>
            <a:r>
              <a:rPr lang="zh-CN" altLang="en-US"/>
              <a:t>平凡函数依赖与非平凡函数依赖</a:t>
            </a:r>
          </a:p>
          <a:p>
            <a:pPr lvl="1">
              <a:lnSpc>
                <a:spcPct val="130000"/>
              </a:lnSpc>
            </a:pPr>
            <a:r>
              <a:rPr lang="zh-CN" altLang="en-US"/>
              <a:t>完全函数依赖与部分函数依赖</a:t>
            </a:r>
          </a:p>
          <a:p>
            <a:pPr lvl="1">
              <a:lnSpc>
                <a:spcPct val="130000"/>
              </a:lnSpc>
            </a:pPr>
            <a:r>
              <a:rPr lang="zh-CN" altLang="en-US"/>
              <a:t>传递函数依赖</a:t>
            </a:r>
          </a:p>
          <a:p>
            <a:pPr lvl="1">
              <a:lnSpc>
                <a:spcPct val="130000"/>
              </a:lnSpc>
            </a:pPr>
            <a:r>
              <a:rPr lang="zh-CN" altLang="en-US"/>
              <a:t>码</a:t>
            </a:r>
          </a:p>
        </p:txBody>
      </p:sp>
      <p:sp>
        <p:nvSpPr>
          <p:cNvPr id="4" name="矩形 3">
            <a:extLst>
              <a:ext uri="{FF2B5EF4-FFF2-40B4-BE49-F238E27FC236}">
                <a16:creationId xmlns:a16="http://schemas.microsoft.com/office/drawing/2014/main" id="{402B4BC1-E7F7-4313-A67A-FADC6067CE8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7373098-F114-4DF9-9536-70697EFED59C}"/>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57108FA1-F390-4FEB-9937-AD688D58553F}"/>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41755414"/>
      </p:ext>
    </p:extLst>
  </p:cSld>
  <p:clrMapOvr>
    <a:masterClrMapping/>
  </p:clrMapOvr>
  <p:transition>
    <p:wip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971D5BD9-14D4-41AC-A1FF-18782AF5F6BA}"/>
              </a:ext>
            </a:extLst>
          </p:cNvPr>
          <p:cNvSpPr>
            <a:spLocks noGrp="1" noChangeArrowheads="1"/>
          </p:cNvSpPr>
          <p:nvPr>
            <p:ph type="title"/>
          </p:nvPr>
        </p:nvSpPr>
        <p:spPr/>
        <p:txBody>
          <a:bodyPr/>
          <a:lstStyle/>
          <a:p>
            <a:r>
              <a:rPr lang="zh-CN" altLang="en-US"/>
              <a:t>小结</a:t>
            </a:r>
          </a:p>
        </p:txBody>
      </p:sp>
      <p:sp>
        <p:nvSpPr>
          <p:cNvPr id="637955" name="Rectangle 3">
            <a:extLst>
              <a:ext uri="{FF2B5EF4-FFF2-40B4-BE49-F238E27FC236}">
                <a16:creationId xmlns:a16="http://schemas.microsoft.com/office/drawing/2014/main" id="{ABDE9846-B3BC-408F-9AEB-5693023B0023}"/>
              </a:ext>
            </a:extLst>
          </p:cNvPr>
          <p:cNvSpPr>
            <a:spLocks noGrp="1" noChangeArrowheads="1"/>
          </p:cNvSpPr>
          <p:nvPr>
            <p:ph type="body" idx="1"/>
          </p:nvPr>
        </p:nvSpPr>
        <p:spPr/>
        <p:txBody>
          <a:bodyPr/>
          <a:lstStyle/>
          <a:p>
            <a:pPr>
              <a:lnSpc>
                <a:spcPct val="120000"/>
              </a:lnSpc>
            </a:pPr>
            <a:r>
              <a:rPr lang="zh-CN" altLang="en-US"/>
              <a:t>二、多值依赖</a:t>
            </a:r>
          </a:p>
          <a:p>
            <a:pPr lvl="1">
              <a:lnSpc>
                <a:spcPct val="120000"/>
              </a:lnSpc>
            </a:pPr>
            <a:r>
              <a:rPr lang="zh-CN" altLang="en-US"/>
              <a:t>多值依赖</a:t>
            </a:r>
          </a:p>
          <a:p>
            <a:pPr lvl="1">
              <a:lnSpc>
                <a:spcPct val="120000"/>
              </a:lnSpc>
            </a:pPr>
            <a:r>
              <a:rPr lang="zh-CN" altLang="en-US"/>
              <a:t>平凡多值依赖和非平凡的多值依赖</a:t>
            </a:r>
          </a:p>
          <a:p>
            <a:pPr lvl="1">
              <a:lnSpc>
                <a:spcPct val="120000"/>
              </a:lnSpc>
            </a:pPr>
            <a:r>
              <a:rPr lang="zh-CN" altLang="en-US"/>
              <a:t>多值依赖的性质</a:t>
            </a:r>
          </a:p>
          <a:p>
            <a:pPr lvl="2">
              <a:lnSpc>
                <a:spcPct val="120000"/>
              </a:lnSpc>
            </a:pPr>
            <a:r>
              <a:rPr lang="zh-CN" altLang="en-US" sz="2800"/>
              <a:t>对称性</a:t>
            </a:r>
          </a:p>
          <a:p>
            <a:pPr lvl="2">
              <a:lnSpc>
                <a:spcPct val="120000"/>
              </a:lnSpc>
            </a:pPr>
            <a:r>
              <a:rPr lang="zh-CN" altLang="en-US" sz="2800"/>
              <a:t>传递性</a:t>
            </a:r>
          </a:p>
        </p:txBody>
      </p:sp>
      <p:sp>
        <p:nvSpPr>
          <p:cNvPr id="4" name="矩形 3">
            <a:extLst>
              <a:ext uri="{FF2B5EF4-FFF2-40B4-BE49-F238E27FC236}">
                <a16:creationId xmlns:a16="http://schemas.microsoft.com/office/drawing/2014/main" id="{1989E4CF-DABC-4D26-A1C2-1FA94DE70F8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B3C8C3C-5F72-43BD-8472-0992CB9A1EDB}"/>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1E4A09D2-E4EE-4770-A18D-DC279449B330}"/>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4293628372"/>
      </p:ext>
    </p:extLst>
  </p:cSld>
  <p:clrMapOvr>
    <a:masterClrMapping/>
  </p:clrMapOvr>
  <p:transition>
    <p:wip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a:extLst>
              <a:ext uri="{FF2B5EF4-FFF2-40B4-BE49-F238E27FC236}">
                <a16:creationId xmlns:a16="http://schemas.microsoft.com/office/drawing/2014/main" id="{36A98A8E-FFAC-4D86-9FB2-F4A448F44DFE}"/>
              </a:ext>
            </a:extLst>
          </p:cNvPr>
          <p:cNvSpPr>
            <a:spLocks noChangeArrowheads="1"/>
          </p:cNvSpPr>
          <p:nvPr/>
        </p:nvSpPr>
        <p:spPr bwMode="auto">
          <a:xfrm>
            <a:off x="990600" y="2362200"/>
            <a:ext cx="7696200" cy="4038600"/>
          </a:xfrm>
          <a:prstGeom prst="rect">
            <a:avLst/>
          </a:prstGeom>
          <a:solidFill>
            <a:srgbClr val="FFFF00">
              <a:alpha val="50000"/>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38979" name="Rectangle 3">
            <a:extLst>
              <a:ext uri="{FF2B5EF4-FFF2-40B4-BE49-F238E27FC236}">
                <a16:creationId xmlns:a16="http://schemas.microsoft.com/office/drawing/2014/main" id="{2B8CDF72-CE48-44F4-8DBD-592BEF6E6EF1}"/>
              </a:ext>
            </a:extLst>
          </p:cNvPr>
          <p:cNvSpPr>
            <a:spLocks noGrp="1" noChangeArrowheads="1"/>
          </p:cNvSpPr>
          <p:nvPr>
            <p:ph type="title"/>
          </p:nvPr>
        </p:nvSpPr>
        <p:spPr/>
        <p:txBody>
          <a:bodyPr/>
          <a:lstStyle/>
          <a:p>
            <a:r>
              <a:rPr lang="zh-CN" altLang="en-US"/>
              <a:t>小结</a:t>
            </a:r>
          </a:p>
        </p:txBody>
      </p:sp>
      <p:sp>
        <p:nvSpPr>
          <p:cNvPr id="638980" name="Rectangle 4">
            <a:extLst>
              <a:ext uri="{FF2B5EF4-FFF2-40B4-BE49-F238E27FC236}">
                <a16:creationId xmlns:a16="http://schemas.microsoft.com/office/drawing/2014/main" id="{C3FC3D88-62F9-44B1-8C09-C8268112E284}"/>
              </a:ext>
            </a:extLst>
          </p:cNvPr>
          <p:cNvSpPr>
            <a:spLocks noGrp="1" noChangeArrowheads="1"/>
          </p:cNvSpPr>
          <p:nvPr>
            <p:ph type="body" idx="1"/>
          </p:nvPr>
        </p:nvSpPr>
        <p:spPr/>
        <p:txBody>
          <a:bodyPr/>
          <a:lstStyle/>
          <a:p>
            <a:pPr>
              <a:lnSpc>
                <a:spcPct val="90000"/>
              </a:lnSpc>
            </a:pPr>
            <a:r>
              <a:rPr lang="zh-CN" altLang="en-US"/>
              <a:t>三、关系模式规范化的基本步骤</a:t>
            </a:r>
            <a:endParaRPr lang="zh-CN" altLang="en-US" sz="2800"/>
          </a:p>
          <a:p>
            <a:pPr>
              <a:lnSpc>
                <a:spcPct val="90000"/>
              </a:lnSpc>
              <a:buFont typeface="Monotype Sorts" pitchFamily="2" charset="2"/>
              <a:buNone/>
            </a:pPr>
            <a:r>
              <a:rPr lang="zh-CN" altLang="en-US" sz="2800"/>
              <a:t>               	   </a:t>
            </a:r>
            <a:r>
              <a:rPr lang="en-US" altLang="zh-CN" sz="2400"/>
              <a:t>1NF</a:t>
            </a:r>
          </a:p>
          <a:p>
            <a:pPr>
              <a:lnSpc>
                <a:spcPct val="90000"/>
              </a:lnSpc>
              <a:buFont typeface="Monotype Sorts" pitchFamily="2" charset="2"/>
              <a:buNone/>
            </a:pPr>
            <a:r>
              <a:rPr lang="en-US" altLang="zh-CN" sz="2400"/>
              <a:t>                	    ↓  </a:t>
            </a:r>
            <a:r>
              <a:rPr lang="zh-CN" altLang="en-US" sz="2400"/>
              <a:t>消除非主属性对码的部分函数依赖</a:t>
            </a:r>
          </a:p>
          <a:p>
            <a:pPr>
              <a:lnSpc>
                <a:spcPct val="90000"/>
              </a:lnSpc>
              <a:buFont typeface="Monotype Sorts" pitchFamily="2" charset="2"/>
              <a:buNone/>
            </a:pPr>
            <a:r>
              <a:rPr lang="zh-CN" altLang="en-US" sz="2400"/>
              <a:t>消除决定属性   </a:t>
            </a:r>
            <a:r>
              <a:rPr lang="en-US" altLang="zh-CN" sz="2400"/>
              <a:t>2NF</a:t>
            </a:r>
          </a:p>
          <a:p>
            <a:pPr>
              <a:lnSpc>
                <a:spcPct val="90000"/>
              </a:lnSpc>
              <a:buFont typeface="Monotype Sorts" pitchFamily="2" charset="2"/>
              <a:buNone/>
            </a:pPr>
            <a:r>
              <a:rPr lang="zh-CN" altLang="en-US" sz="2400"/>
              <a:t>集非码的非平    ↓  消除非主属性对码的传递函数依赖</a:t>
            </a:r>
          </a:p>
          <a:p>
            <a:pPr>
              <a:lnSpc>
                <a:spcPct val="90000"/>
              </a:lnSpc>
              <a:buFont typeface="Monotype Sorts" pitchFamily="2" charset="2"/>
              <a:buNone/>
            </a:pPr>
            <a:r>
              <a:rPr lang="zh-CN" altLang="en-US" sz="2400"/>
              <a:t>凡函数依赖       </a:t>
            </a:r>
            <a:r>
              <a:rPr lang="en-US" altLang="zh-CN" sz="2400"/>
              <a:t>3NF</a:t>
            </a:r>
          </a:p>
          <a:p>
            <a:pPr>
              <a:lnSpc>
                <a:spcPct val="90000"/>
              </a:lnSpc>
              <a:buFont typeface="Monotype Sorts" pitchFamily="2" charset="2"/>
              <a:buNone/>
            </a:pPr>
            <a:r>
              <a:rPr lang="en-US" altLang="zh-CN" sz="2400"/>
              <a:t>                	    ↓  </a:t>
            </a:r>
            <a:r>
              <a:rPr lang="zh-CN" altLang="en-US" sz="2400"/>
              <a:t>消除主属性对码的部分和传递函数依			赖</a:t>
            </a:r>
          </a:p>
          <a:p>
            <a:pPr>
              <a:lnSpc>
                <a:spcPct val="90000"/>
              </a:lnSpc>
              <a:buFont typeface="Monotype Sorts" pitchFamily="2" charset="2"/>
              <a:buNone/>
            </a:pPr>
            <a:r>
              <a:rPr lang="zh-CN" altLang="en-US" sz="2400"/>
              <a:t>               	  </a:t>
            </a:r>
            <a:r>
              <a:rPr lang="en-US" altLang="zh-CN" sz="2400"/>
              <a:t>BCNF </a:t>
            </a:r>
          </a:p>
          <a:p>
            <a:pPr>
              <a:lnSpc>
                <a:spcPct val="90000"/>
              </a:lnSpc>
              <a:buFont typeface="Monotype Sorts" pitchFamily="2" charset="2"/>
              <a:buNone/>
            </a:pPr>
            <a:r>
              <a:rPr lang="en-US" altLang="zh-CN" sz="2400"/>
              <a:t>                	    ↓  </a:t>
            </a:r>
            <a:r>
              <a:rPr lang="zh-CN" altLang="en-US" sz="2400"/>
              <a:t>消除非平凡且非函数依赖的多值依赖</a:t>
            </a:r>
          </a:p>
          <a:p>
            <a:pPr>
              <a:lnSpc>
                <a:spcPct val="90000"/>
              </a:lnSpc>
              <a:buFont typeface="Monotype Sorts" pitchFamily="2" charset="2"/>
              <a:buNone/>
            </a:pPr>
            <a:r>
              <a:rPr lang="zh-CN" altLang="en-US" sz="2400"/>
              <a:t>               	  </a:t>
            </a:r>
            <a:r>
              <a:rPr lang="en-US" altLang="zh-CN" sz="2400"/>
              <a:t>4NF</a:t>
            </a:r>
          </a:p>
        </p:txBody>
      </p:sp>
      <p:sp>
        <p:nvSpPr>
          <p:cNvPr id="638981" name="Line 5">
            <a:extLst>
              <a:ext uri="{FF2B5EF4-FFF2-40B4-BE49-F238E27FC236}">
                <a16:creationId xmlns:a16="http://schemas.microsoft.com/office/drawing/2014/main" id="{2FB6FC88-617C-48E9-BD74-7884E556C2B2}"/>
              </a:ext>
            </a:extLst>
          </p:cNvPr>
          <p:cNvSpPr>
            <a:spLocks noChangeShapeType="1"/>
          </p:cNvSpPr>
          <p:nvPr/>
        </p:nvSpPr>
        <p:spPr bwMode="auto">
          <a:xfrm flipH="1">
            <a:off x="2971800" y="2438400"/>
            <a:ext cx="0" cy="3048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 name="矩形 5">
            <a:extLst>
              <a:ext uri="{FF2B5EF4-FFF2-40B4-BE49-F238E27FC236}">
                <a16:creationId xmlns:a16="http://schemas.microsoft.com/office/drawing/2014/main" id="{4BECBA14-6C35-45A8-AD98-D5F67DE1945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a:extLst>
              <a:ext uri="{FF2B5EF4-FFF2-40B4-BE49-F238E27FC236}">
                <a16:creationId xmlns:a16="http://schemas.microsoft.com/office/drawing/2014/main" id="{B9D19AE6-AEB8-4C42-9024-D2B4AF102FF0}"/>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8" name="文本框 22">
            <a:extLst>
              <a:ext uri="{FF2B5EF4-FFF2-40B4-BE49-F238E27FC236}">
                <a16:creationId xmlns:a16="http://schemas.microsoft.com/office/drawing/2014/main" id="{72F6CCDA-6643-44AB-834A-9437B9D8734E}"/>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768340371"/>
      </p:ext>
    </p:extLst>
  </p:cSld>
  <p:clrMapOvr>
    <a:masterClrMapping/>
  </p:clrMapOvr>
  <p:transition>
    <p:wip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a:extLst>
              <a:ext uri="{FF2B5EF4-FFF2-40B4-BE49-F238E27FC236}">
                <a16:creationId xmlns:a16="http://schemas.microsoft.com/office/drawing/2014/main" id="{0D7F99E4-9D49-46D4-9E93-BB26E65612C4}"/>
              </a:ext>
            </a:extLst>
          </p:cNvPr>
          <p:cNvSpPr>
            <a:spLocks noGrp="1" noChangeArrowheads="1"/>
          </p:cNvSpPr>
          <p:nvPr>
            <p:ph type="title"/>
          </p:nvPr>
        </p:nvSpPr>
        <p:spPr/>
        <p:txBody>
          <a:bodyPr/>
          <a:lstStyle/>
          <a:p>
            <a:r>
              <a:rPr lang="zh-CN" altLang="en-US"/>
              <a:t>小结</a:t>
            </a:r>
            <a:r>
              <a:rPr lang="en-US" altLang="zh-CN"/>
              <a:t>(</a:t>
            </a:r>
            <a:r>
              <a:rPr lang="zh-CN" altLang="en-US"/>
              <a:t>续</a:t>
            </a:r>
            <a:r>
              <a:rPr lang="en-US" altLang="zh-CN"/>
              <a:t>)</a:t>
            </a:r>
          </a:p>
        </p:txBody>
      </p:sp>
      <p:sp>
        <p:nvSpPr>
          <p:cNvPr id="602115" name="Rectangle 3">
            <a:extLst>
              <a:ext uri="{FF2B5EF4-FFF2-40B4-BE49-F238E27FC236}">
                <a16:creationId xmlns:a16="http://schemas.microsoft.com/office/drawing/2014/main" id="{83CAAEEC-0A0C-4C6D-A32B-32B49AAD699C}"/>
              </a:ext>
            </a:extLst>
          </p:cNvPr>
          <p:cNvSpPr>
            <a:spLocks noGrp="1" noChangeArrowheads="1"/>
          </p:cNvSpPr>
          <p:nvPr>
            <p:ph type="body" idx="1"/>
          </p:nvPr>
        </p:nvSpPr>
        <p:spPr/>
        <p:txBody>
          <a:bodyPr/>
          <a:lstStyle/>
          <a:p>
            <a:pPr algn="just"/>
            <a:r>
              <a:rPr lang="zh-CN" altLang="en-US"/>
              <a:t>规范化理论为数据库设计提供了理论的指南和工具</a:t>
            </a:r>
          </a:p>
          <a:p>
            <a:pPr lvl="1" algn="just"/>
            <a:r>
              <a:rPr lang="zh-CN" altLang="en-US"/>
              <a:t>也仅仅是指南和工具</a:t>
            </a:r>
          </a:p>
          <a:p>
            <a:pPr algn="just"/>
            <a:endParaRPr lang="zh-CN" altLang="en-US" sz="2800"/>
          </a:p>
          <a:p>
            <a:pPr algn="just"/>
            <a:r>
              <a:rPr lang="zh-CN" altLang="en-US"/>
              <a:t>并不是规范化程度越高，模式就越好</a:t>
            </a:r>
          </a:p>
          <a:p>
            <a:pPr lvl="1" algn="just"/>
            <a:r>
              <a:rPr lang="zh-CN" altLang="en-US"/>
              <a:t>必须结合应用环境和现实世界的具体情况合理地选择数据库模式</a:t>
            </a:r>
          </a:p>
          <a:p>
            <a:endParaRPr lang="en-US" altLang="zh-CN"/>
          </a:p>
        </p:txBody>
      </p:sp>
      <p:sp>
        <p:nvSpPr>
          <p:cNvPr id="4" name="矩形 3">
            <a:extLst>
              <a:ext uri="{FF2B5EF4-FFF2-40B4-BE49-F238E27FC236}">
                <a16:creationId xmlns:a16="http://schemas.microsoft.com/office/drawing/2014/main" id="{81438768-B4F7-4350-B9F8-EF19375B021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DF759FC-5A91-4CA5-99A6-3FD91711BD5A}"/>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94A479E9-09A5-46EE-B4CE-2BC0775A31DE}"/>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142520838"/>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3C1799AD-32C3-4490-9832-4AA2EA3EF31B}"/>
              </a:ext>
            </a:extLst>
          </p:cNvPr>
          <p:cNvSpPr>
            <a:spLocks noGrp="1" noChangeArrowheads="1"/>
          </p:cNvSpPr>
          <p:nvPr>
            <p:ph type="title"/>
          </p:nvPr>
        </p:nvSpPr>
        <p:spPr/>
        <p:txBody>
          <a:bodyPr/>
          <a:lstStyle/>
          <a:p>
            <a:r>
              <a:rPr lang="zh-CN" altLang="en-US"/>
              <a:t>四、关系模式的简化表示</a:t>
            </a:r>
          </a:p>
        </p:txBody>
      </p:sp>
      <p:sp>
        <p:nvSpPr>
          <p:cNvPr id="458755" name="Rectangle 3">
            <a:extLst>
              <a:ext uri="{FF2B5EF4-FFF2-40B4-BE49-F238E27FC236}">
                <a16:creationId xmlns:a16="http://schemas.microsoft.com/office/drawing/2014/main" id="{448830F1-D244-44FA-AA4B-39461521F826}"/>
              </a:ext>
            </a:extLst>
          </p:cNvPr>
          <p:cNvSpPr>
            <a:spLocks noGrp="1" noChangeArrowheads="1"/>
          </p:cNvSpPr>
          <p:nvPr>
            <p:ph type="body" idx="1"/>
          </p:nvPr>
        </p:nvSpPr>
        <p:spPr/>
        <p:txBody>
          <a:bodyPr/>
          <a:lstStyle/>
          <a:p>
            <a:pPr>
              <a:lnSpc>
                <a:spcPct val="120000"/>
              </a:lnSpc>
              <a:buSzPct val="75000"/>
              <a:buFont typeface="宋体" panose="02010600030101010101" pitchFamily="2" charset="-122"/>
              <a:buChar char="●"/>
            </a:pPr>
            <a:r>
              <a:rPr lang="zh-CN" altLang="en-US"/>
              <a:t>在关系模式</a:t>
            </a:r>
            <a:r>
              <a:rPr lang="en-US" altLang="zh-CN"/>
              <a:t>R(U, D, DOM, F)</a:t>
            </a:r>
            <a:r>
              <a:rPr lang="zh-CN" altLang="en-US"/>
              <a:t>中，影响数据库模式设计的主要是</a:t>
            </a:r>
            <a:r>
              <a:rPr lang="en-US" altLang="zh-CN"/>
              <a:t>U</a:t>
            </a:r>
            <a:r>
              <a:rPr lang="zh-CN" altLang="en-US"/>
              <a:t>和</a:t>
            </a:r>
            <a:r>
              <a:rPr lang="en-US" altLang="zh-CN"/>
              <a:t>F</a:t>
            </a:r>
            <a:r>
              <a:rPr lang="zh-CN" altLang="en-US"/>
              <a:t>，</a:t>
            </a:r>
            <a:r>
              <a:rPr lang="en-US" altLang="zh-CN"/>
              <a:t>D</a:t>
            </a:r>
            <a:r>
              <a:rPr lang="zh-CN" altLang="en-US"/>
              <a:t>和</a:t>
            </a:r>
            <a:r>
              <a:rPr lang="en-US" altLang="zh-CN"/>
              <a:t>DOM</a:t>
            </a:r>
            <a:r>
              <a:rPr lang="zh-CN" altLang="en-US"/>
              <a:t>对其影响不大，为了方便讨论，我们将关系模式简化为一个三元组：</a:t>
            </a:r>
          </a:p>
          <a:p>
            <a:pPr>
              <a:lnSpc>
                <a:spcPct val="120000"/>
              </a:lnSpc>
              <a:buFont typeface="Monotype Sorts" pitchFamily="2" charset="2"/>
              <a:buNone/>
            </a:pPr>
            <a:r>
              <a:rPr lang="zh-CN" altLang="en-US"/>
              <a:t>                    </a:t>
            </a:r>
            <a:r>
              <a:rPr lang="en-US" altLang="zh-CN">
                <a:solidFill>
                  <a:schemeClr val="accent2"/>
                </a:solidFill>
              </a:rPr>
              <a:t>R(U, F)</a:t>
            </a:r>
            <a:endParaRPr lang="en-US" altLang="zh-CN"/>
          </a:p>
          <a:p>
            <a:pPr>
              <a:lnSpc>
                <a:spcPct val="120000"/>
              </a:lnSpc>
              <a:buSzPct val="75000"/>
              <a:buFont typeface="宋体" panose="02010600030101010101" pitchFamily="2" charset="-122"/>
              <a:buChar char="●"/>
            </a:pPr>
            <a:r>
              <a:rPr lang="zh-CN" altLang="en-US"/>
              <a:t>当且仅当</a:t>
            </a:r>
            <a:r>
              <a:rPr lang="en-US" altLang="zh-CN"/>
              <a:t>U</a:t>
            </a:r>
            <a:r>
              <a:rPr lang="zh-CN" altLang="en-US"/>
              <a:t>上的一个关系</a:t>
            </a:r>
            <a:r>
              <a:rPr lang="en-US" altLang="zh-CN"/>
              <a:t>r</a:t>
            </a:r>
            <a:r>
              <a:rPr lang="zh-CN" altLang="en-US"/>
              <a:t>满足</a:t>
            </a:r>
            <a:r>
              <a:rPr lang="en-US" altLang="zh-CN"/>
              <a:t>F</a:t>
            </a:r>
            <a:r>
              <a:rPr lang="zh-CN" altLang="en-US"/>
              <a:t>时，</a:t>
            </a:r>
            <a:r>
              <a:rPr lang="en-US" altLang="zh-CN"/>
              <a:t>r</a:t>
            </a:r>
            <a:r>
              <a:rPr lang="zh-CN" altLang="en-US"/>
              <a:t>称为关系模式</a:t>
            </a:r>
            <a:r>
              <a:rPr lang="en-US" altLang="zh-CN"/>
              <a:t>R(U, F)</a:t>
            </a:r>
            <a:r>
              <a:rPr lang="zh-CN" altLang="en-US"/>
              <a:t>的一个关系。</a:t>
            </a:r>
          </a:p>
        </p:txBody>
      </p:sp>
      <p:sp>
        <p:nvSpPr>
          <p:cNvPr id="4" name="矩形 3">
            <a:extLst>
              <a:ext uri="{FF2B5EF4-FFF2-40B4-BE49-F238E27FC236}">
                <a16:creationId xmlns:a16="http://schemas.microsoft.com/office/drawing/2014/main" id="{4850F206-7C33-4533-B800-F2844EE893A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1673CCA-0E42-4E26-9F9E-2A57D23524FE}"/>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6" name="文本框 22">
            <a:extLst>
              <a:ext uri="{FF2B5EF4-FFF2-40B4-BE49-F238E27FC236}">
                <a16:creationId xmlns:a16="http://schemas.microsoft.com/office/drawing/2014/main" id="{E010B278-DC43-4213-9719-878A1EA8A6CC}"/>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612253250"/>
      </p:ext>
    </p:extLst>
  </p:cSld>
  <p:clrMapOvr>
    <a:masterClrMapping/>
  </p:clrMapOvr>
  <p:transition>
    <p:wip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p:cNvSpPr txBox="1">
            <a:spLocks noChangeArrowheads="1"/>
          </p:cNvSpPr>
          <p:nvPr/>
        </p:nvSpPr>
        <p:spPr bwMode="auto">
          <a:xfrm>
            <a:off x="170582" y="4646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致谢</a:t>
            </a:r>
          </a:p>
        </p:txBody>
      </p:sp>
      <p:sp>
        <p:nvSpPr>
          <p:cNvPr id="12" name="文本框 11"/>
          <p:cNvSpPr txBox="1"/>
          <p:nvPr/>
        </p:nvSpPr>
        <p:spPr>
          <a:xfrm>
            <a:off x="2743080" y="2959511"/>
            <a:ext cx="3657840" cy="769441"/>
          </a:xfrm>
          <a:prstGeom prst="rect">
            <a:avLst/>
          </a:prstGeom>
          <a:noFill/>
        </p:spPr>
        <p:txBody>
          <a:bodyPr wrap="square" rtlCol="0">
            <a:spAutoFit/>
          </a:bodyPr>
          <a:lstStyle/>
          <a:p>
            <a:pPr algn="ctr"/>
            <a:r>
              <a:rPr kumimoji="1" lang="zh-CN" altLang="en-US" sz="4400" b="1" dirty="0">
                <a:latin typeface="Heiti SC Light" charset="-122"/>
                <a:ea typeface="Heiti SC Light" charset="-122"/>
                <a:cs typeface="Heiti SC Light" charset="-122"/>
                <a:sym typeface="Wingdings"/>
              </a:rPr>
              <a:t>谢谢大家！</a:t>
            </a:r>
          </a:p>
        </p:txBody>
      </p:sp>
    </p:spTree>
    <p:extLst>
      <p:ext uri="{BB962C8B-B14F-4D97-AF65-F5344CB8AC3E}">
        <p14:creationId xmlns:p14="http://schemas.microsoft.com/office/powerpoint/2010/main" val="1338192594"/>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6887EDB6-D5BF-4AB2-9BE5-91439D6E7643}"/>
              </a:ext>
            </a:extLst>
          </p:cNvPr>
          <p:cNvSpPr>
            <a:spLocks noGrp="1" noChangeArrowheads="1"/>
          </p:cNvSpPr>
          <p:nvPr>
            <p:ph type="title"/>
          </p:nvPr>
        </p:nvSpPr>
        <p:spPr/>
        <p:txBody>
          <a:bodyPr/>
          <a:lstStyle/>
          <a:p>
            <a:r>
              <a:rPr lang="en-US" altLang="zh-CN" dirty="0"/>
              <a:t>4.1 </a:t>
            </a:r>
            <a:r>
              <a:rPr lang="zh-CN" altLang="en-US" dirty="0"/>
              <a:t>数据依赖</a:t>
            </a:r>
          </a:p>
        </p:txBody>
      </p:sp>
      <p:sp>
        <p:nvSpPr>
          <p:cNvPr id="459779" name="Rectangle 3">
            <a:extLst>
              <a:ext uri="{FF2B5EF4-FFF2-40B4-BE49-F238E27FC236}">
                <a16:creationId xmlns:a16="http://schemas.microsoft.com/office/drawing/2014/main" id="{00430529-56FB-46B9-9970-8F6D1892B79F}"/>
              </a:ext>
            </a:extLst>
          </p:cNvPr>
          <p:cNvSpPr>
            <a:spLocks noGrp="1" noChangeArrowheads="1"/>
          </p:cNvSpPr>
          <p:nvPr>
            <p:ph type="body" idx="1"/>
          </p:nvPr>
        </p:nvSpPr>
        <p:spPr/>
        <p:txBody>
          <a:bodyPr/>
          <a:lstStyle/>
          <a:p>
            <a:pPr>
              <a:lnSpc>
                <a:spcPct val="190000"/>
              </a:lnSpc>
              <a:buFont typeface="Monotype Sorts" pitchFamily="2" charset="2"/>
              <a:buNone/>
            </a:pPr>
            <a:r>
              <a:rPr lang="en-US" altLang="zh-CN" dirty="0"/>
              <a:t>4.1.1 </a:t>
            </a:r>
            <a:r>
              <a:rPr lang="zh-CN" altLang="en-US" dirty="0"/>
              <a:t>关系模式中的数据依赖</a:t>
            </a:r>
          </a:p>
          <a:p>
            <a:pPr>
              <a:lnSpc>
                <a:spcPct val="190000"/>
              </a:lnSpc>
              <a:buFont typeface="Monotype Sorts" pitchFamily="2" charset="2"/>
              <a:buNone/>
            </a:pPr>
            <a:r>
              <a:rPr lang="en-US" altLang="zh-CN" dirty="0">
                <a:solidFill>
                  <a:schemeClr val="accent2"/>
                </a:solidFill>
              </a:rPr>
              <a:t>4.1.2 </a:t>
            </a:r>
            <a:r>
              <a:rPr lang="zh-CN" altLang="en-US" dirty="0">
                <a:solidFill>
                  <a:schemeClr val="accent2"/>
                </a:solidFill>
              </a:rPr>
              <a:t>数据依赖对关系模式的影响</a:t>
            </a:r>
          </a:p>
          <a:p>
            <a:pPr>
              <a:lnSpc>
                <a:spcPct val="190000"/>
              </a:lnSpc>
              <a:buFont typeface="Monotype Sorts" pitchFamily="2" charset="2"/>
              <a:buNone/>
            </a:pPr>
            <a:r>
              <a:rPr lang="en-US" altLang="zh-CN" dirty="0"/>
              <a:t>4.1.3 </a:t>
            </a:r>
            <a:r>
              <a:rPr lang="zh-CN" altLang="en-US" dirty="0"/>
              <a:t>有关概念</a:t>
            </a:r>
          </a:p>
        </p:txBody>
      </p:sp>
      <p:sp>
        <p:nvSpPr>
          <p:cNvPr id="4" name="矩形 3">
            <a:extLst>
              <a:ext uri="{FF2B5EF4-FFF2-40B4-BE49-F238E27FC236}">
                <a16:creationId xmlns:a16="http://schemas.microsoft.com/office/drawing/2014/main" id="{28953A6D-EC27-4BBB-AF46-026CEB1C981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BDBECDF-9B2A-4F55-B117-329E93A9F064}"/>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6" name="文本框 22">
            <a:extLst>
              <a:ext uri="{FF2B5EF4-FFF2-40B4-BE49-F238E27FC236}">
                <a16:creationId xmlns:a16="http://schemas.microsoft.com/office/drawing/2014/main" id="{65672B5A-0B0D-4ABF-AB44-35D710A91565}"/>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420487868"/>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a:extLst>
              <a:ext uri="{FF2B5EF4-FFF2-40B4-BE49-F238E27FC236}">
                <a16:creationId xmlns:a16="http://schemas.microsoft.com/office/drawing/2014/main" id="{D10016E7-BED0-4626-A5A7-1F3F703C4361}"/>
              </a:ext>
            </a:extLst>
          </p:cNvPr>
          <p:cNvSpPr>
            <a:spLocks noGrp="1" noChangeArrowheads="1"/>
          </p:cNvSpPr>
          <p:nvPr>
            <p:ph type="title"/>
          </p:nvPr>
        </p:nvSpPr>
        <p:spPr/>
        <p:txBody>
          <a:bodyPr/>
          <a:lstStyle/>
          <a:p>
            <a:r>
              <a:rPr lang="en-US" altLang="zh-CN" dirty="0"/>
              <a:t> </a:t>
            </a:r>
            <a:r>
              <a:rPr lang="en-US" altLang="zh-CN" sz="4000" dirty="0"/>
              <a:t>4.1.2 </a:t>
            </a:r>
            <a:r>
              <a:rPr lang="zh-CN" altLang="en-US" sz="4000" dirty="0"/>
              <a:t>数据依赖对关系模式的影响</a:t>
            </a:r>
          </a:p>
        </p:txBody>
      </p:sp>
      <p:sp>
        <p:nvSpPr>
          <p:cNvPr id="460803" name="Rectangle 3">
            <a:extLst>
              <a:ext uri="{FF2B5EF4-FFF2-40B4-BE49-F238E27FC236}">
                <a16:creationId xmlns:a16="http://schemas.microsoft.com/office/drawing/2014/main" id="{06C5C90C-9D1A-4B07-81D0-CF444997236D}"/>
              </a:ext>
            </a:extLst>
          </p:cNvPr>
          <p:cNvSpPr>
            <a:spLocks noGrp="1" noChangeArrowheads="1"/>
          </p:cNvSpPr>
          <p:nvPr>
            <p:ph type="body" idx="1"/>
          </p:nvPr>
        </p:nvSpPr>
        <p:spPr/>
        <p:txBody>
          <a:bodyPr/>
          <a:lstStyle/>
          <a:p>
            <a:pPr>
              <a:buFont typeface="Monotype Sorts" pitchFamily="2" charset="2"/>
              <a:buNone/>
            </a:pPr>
            <a:r>
              <a:rPr lang="zh-CN" altLang="en-US"/>
              <a:t>例：建立一个描述学校的数据库。</a:t>
            </a:r>
          </a:p>
          <a:p>
            <a:pPr>
              <a:buFont typeface="Monotype Sorts" pitchFamily="2" charset="2"/>
              <a:buNone/>
            </a:pPr>
            <a:r>
              <a:rPr lang="zh-CN" altLang="en-US"/>
              <a:t>    涉及的对象包括：	</a:t>
            </a:r>
          </a:p>
          <a:p>
            <a:pPr lvl="1">
              <a:buFontTx/>
              <a:buNone/>
            </a:pPr>
            <a:r>
              <a:rPr lang="zh-CN" altLang="en-US"/>
              <a:t>	学生的学号（</a:t>
            </a:r>
            <a:r>
              <a:rPr lang="en-US" altLang="zh-CN"/>
              <a:t>Sno</a:t>
            </a:r>
            <a:r>
              <a:rPr lang="zh-CN" altLang="en-US"/>
              <a:t>）</a:t>
            </a:r>
          </a:p>
          <a:p>
            <a:pPr lvl="1">
              <a:buFontTx/>
              <a:buNone/>
            </a:pPr>
            <a:r>
              <a:rPr lang="zh-CN" altLang="en-US"/>
              <a:t>	所在系（</a:t>
            </a:r>
            <a:r>
              <a:rPr lang="en-US" altLang="zh-CN"/>
              <a:t>Sdept</a:t>
            </a:r>
            <a:r>
              <a:rPr lang="zh-CN" altLang="en-US"/>
              <a:t>）</a:t>
            </a:r>
          </a:p>
          <a:p>
            <a:pPr lvl="1">
              <a:buFontTx/>
              <a:buNone/>
            </a:pPr>
            <a:r>
              <a:rPr lang="zh-CN" altLang="en-US"/>
              <a:t>	系主任姓名（</a:t>
            </a:r>
            <a:r>
              <a:rPr lang="en-US" altLang="zh-CN"/>
              <a:t>Mname</a:t>
            </a:r>
            <a:r>
              <a:rPr lang="zh-CN" altLang="en-US"/>
              <a:t>）</a:t>
            </a:r>
          </a:p>
          <a:p>
            <a:pPr lvl="1">
              <a:buFontTx/>
              <a:buNone/>
            </a:pPr>
            <a:r>
              <a:rPr lang="zh-CN" altLang="en-US"/>
              <a:t>	课程名（</a:t>
            </a:r>
            <a:r>
              <a:rPr lang="en-US" altLang="zh-CN"/>
              <a:t>Cname</a:t>
            </a:r>
            <a:r>
              <a:rPr lang="zh-CN" altLang="en-US"/>
              <a:t>）</a:t>
            </a:r>
          </a:p>
          <a:p>
            <a:pPr lvl="1">
              <a:buFontTx/>
              <a:buNone/>
            </a:pPr>
            <a:r>
              <a:rPr lang="zh-CN" altLang="en-US"/>
              <a:t>	成绩（</a:t>
            </a:r>
            <a:r>
              <a:rPr lang="en-US" altLang="zh-CN"/>
              <a:t>Grade</a:t>
            </a:r>
            <a:r>
              <a:rPr lang="zh-CN" altLang="en-US"/>
              <a:t>）</a:t>
            </a:r>
          </a:p>
        </p:txBody>
      </p:sp>
      <p:sp>
        <p:nvSpPr>
          <p:cNvPr id="4" name="矩形 3">
            <a:extLst>
              <a:ext uri="{FF2B5EF4-FFF2-40B4-BE49-F238E27FC236}">
                <a16:creationId xmlns:a16="http://schemas.microsoft.com/office/drawing/2014/main" id="{0D3D763F-98F5-4939-9E87-183A0B77435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3494D25-F8B3-414B-A85D-40AB2532017F}"/>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6" name="文本框 22">
            <a:extLst>
              <a:ext uri="{FF2B5EF4-FFF2-40B4-BE49-F238E27FC236}">
                <a16:creationId xmlns:a16="http://schemas.microsoft.com/office/drawing/2014/main" id="{C53C4F8A-6B15-40E6-9555-8CC6B3CD44C2}"/>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099402883"/>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a:extLst>
              <a:ext uri="{FF2B5EF4-FFF2-40B4-BE49-F238E27FC236}">
                <a16:creationId xmlns:a16="http://schemas.microsoft.com/office/drawing/2014/main" id="{EBC54A7D-68C1-48AF-9649-181D795F34FE}"/>
              </a:ext>
            </a:extLst>
          </p:cNvPr>
          <p:cNvSpPr>
            <a:spLocks noGrp="1" noChangeArrowheads="1"/>
          </p:cNvSpPr>
          <p:nvPr>
            <p:ph type="title"/>
          </p:nvPr>
        </p:nvSpPr>
        <p:spPr/>
        <p:txBody>
          <a:bodyPr/>
          <a:lstStyle/>
          <a:p>
            <a:r>
              <a:rPr lang="zh-CN" altLang="en-US" sz="4000"/>
              <a:t>数据依赖对关系模式的影响（续）</a:t>
            </a:r>
          </a:p>
        </p:txBody>
      </p:sp>
      <p:sp>
        <p:nvSpPr>
          <p:cNvPr id="461827" name="Rectangle 3">
            <a:extLst>
              <a:ext uri="{FF2B5EF4-FFF2-40B4-BE49-F238E27FC236}">
                <a16:creationId xmlns:a16="http://schemas.microsoft.com/office/drawing/2014/main" id="{171D7B11-72CE-4E2D-82D7-5841354E89E7}"/>
              </a:ext>
            </a:extLst>
          </p:cNvPr>
          <p:cNvSpPr>
            <a:spLocks noGrp="1" noChangeArrowheads="1"/>
          </p:cNvSpPr>
          <p:nvPr>
            <p:ph type="body" idx="1"/>
          </p:nvPr>
        </p:nvSpPr>
        <p:spPr/>
        <p:txBody>
          <a:bodyPr/>
          <a:lstStyle/>
          <a:p>
            <a:pPr>
              <a:lnSpc>
                <a:spcPct val="130000"/>
              </a:lnSpc>
              <a:spcAft>
                <a:spcPct val="30000"/>
              </a:spcAft>
              <a:buFont typeface="Monotype Sorts" pitchFamily="2" charset="2"/>
              <a:buNone/>
            </a:pPr>
            <a:r>
              <a:rPr lang="en-US" altLang="zh-CN"/>
              <a:t>   </a:t>
            </a:r>
            <a:r>
              <a:rPr lang="zh-CN" altLang="en-US"/>
              <a:t>假设学校的数据库模式由一个单一的关系模式</a:t>
            </a:r>
            <a:r>
              <a:rPr lang="en-US" altLang="zh-CN"/>
              <a:t>Student</a:t>
            </a:r>
            <a:r>
              <a:rPr lang="zh-CN" altLang="en-US"/>
              <a:t>构成， </a:t>
            </a:r>
          </a:p>
          <a:p>
            <a:pPr>
              <a:lnSpc>
                <a:spcPct val="130000"/>
              </a:lnSpc>
              <a:spcAft>
                <a:spcPct val="30000"/>
              </a:spcAft>
              <a:buFont typeface="Monotype Sorts" pitchFamily="2" charset="2"/>
              <a:buNone/>
            </a:pPr>
            <a:r>
              <a:rPr lang="zh-CN" altLang="en-US"/>
              <a:t>   则该关系模式的属性集合为：</a:t>
            </a:r>
          </a:p>
          <a:p>
            <a:pPr>
              <a:lnSpc>
                <a:spcPct val="130000"/>
              </a:lnSpc>
              <a:spcAft>
                <a:spcPct val="30000"/>
              </a:spcAft>
              <a:buFont typeface="Monotype Sorts" pitchFamily="2" charset="2"/>
              <a:buNone/>
            </a:pPr>
            <a:r>
              <a:rPr lang="zh-CN" altLang="en-US"/>
              <a:t>　　</a:t>
            </a:r>
            <a:r>
              <a:rPr lang="en-US" altLang="zh-CN" sz="2800" i="1"/>
              <a:t>U </a:t>
            </a:r>
            <a:r>
              <a:rPr lang="zh-CN" altLang="en-US" sz="2800" i="1"/>
              <a:t>＝｛ </a:t>
            </a:r>
            <a:r>
              <a:rPr lang="en-US" altLang="zh-CN" sz="2800" i="1"/>
              <a:t>Sno, Sdept, Mname, Cname, Grade </a:t>
            </a:r>
            <a:r>
              <a:rPr lang="zh-CN" altLang="en-US" sz="2800" i="1"/>
              <a:t>｝</a:t>
            </a:r>
          </a:p>
        </p:txBody>
      </p:sp>
      <p:sp>
        <p:nvSpPr>
          <p:cNvPr id="4" name="矩形 3">
            <a:extLst>
              <a:ext uri="{FF2B5EF4-FFF2-40B4-BE49-F238E27FC236}">
                <a16:creationId xmlns:a16="http://schemas.microsoft.com/office/drawing/2014/main" id="{25820E51-BC75-48BB-9B7E-9D312979D7A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B2C4334-4F54-47E2-A1C7-6AC59C286D43}"/>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6" name="文本框 22">
            <a:extLst>
              <a:ext uri="{FF2B5EF4-FFF2-40B4-BE49-F238E27FC236}">
                <a16:creationId xmlns:a16="http://schemas.microsoft.com/office/drawing/2014/main" id="{47EAF2C0-5AD3-4AFA-8E45-B2D0049C8360}"/>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214479444"/>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a:extLst>
              <a:ext uri="{FF2B5EF4-FFF2-40B4-BE49-F238E27FC236}">
                <a16:creationId xmlns:a16="http://schemas.microsoft.com/office/drawing/2014/main" id="{2F009292-6F42-4344-8C16-EF08EC15CDE3}"/>
              </a:ext>
            </a:extLst>
          </p:cNvPr>
          <p:cNvSpPr>
            <a:spLocks noGrp="1" noChangeArrowheads="1"/>
          </p:cNvSpPr>
          <p:nvPr>
            <p:ph type="title"/>
          </p:nvPr>
        </p:nvSpPr>
        <p:spPr/>
        <p:txBody>
          <a:bodyPr/>
          <a:lstStyle/>
          <a:p>
            <a:r>
              <a:rPr lang="zh-CN" altLang="en-US" sz="4000"/>
              <a:t>数据依赖对关系模式的影响（续）</a:t>
            </a:r>
          </a:p>
        </p:txBody>
      </p:sp>
      <p:sp>
        <p:nvSpPr>
          <p:cNvPr id="462851" name="Rectangle 3">
            <a:extLst>
              <a:ext uri="{FF2B5EF4-FFF2-40B4-BE49-F238E27FC236}">
                <a16:creationId xmlns:a16="http://schemas.microsoft.com/office/drawing/2014/main" id="{1E2972CD-7905-462D-A32D-81A564A37D96}"/>
              </a:ext>
            </a:extLst>
          </p:cNvPr>
          <p:cNvSpPr>
            <a:spLocks noGrp="1" noChangeArrowheads="1"/>
          </p:cNvSpPr>
          <p:nvPr>
            <p:ph type="body" idx="1"/>
          </p:nvPr>
        </p:nvSpPr>
        <p:spPr/>
        <p:txBody>
          <a:bodyPr/>
          <a:lstStyle/>
          <a:p>
            <a:pPr marL="952500" indent="-952500">
              <a:lnSpc>
                <a:spcPct val="110000"/>
              </a:lnSpc>
              <a:spcAft>
                <a:spcPct val="30000"/>
              </a:spcAft>
              <a:buFont typeface="Monotype Sorts" pitchFamily="2" charset="2"/>
              <a:buNone/>
            </a:pPr>
            <a:r>
              <a:rPr lang="zh-CN" altLang="en-US" sz="2800"/>
              <a:t>现实世界的已知事实告诉我们：</a:t>
            </a:r>
          </a:p>
          <a:p>
            <a:pPr marL="952500" indent="-952500">
              <a:lnSpc>
                <a:spcPct val="110000"/>
              </a:lnSpc>
              <a:spcAft>
                <a:spcPct val="30000"/>
              </a:spcAft>
              <a:buFont typeface="Monotype Sorts" pitchFamily="2" charset="2"/>
              <a:buNone/>
            </a:pPr>
            <a:r>
              <a:rPr lang="zh-CN" altLang="en-US" sz="2800"/>
              <a:t>    ⒈   一个系有若干学生， 但一个学生只属于一个系；</a:t>
            </a:r>
          </a:p>
          <a:p>
            <a:pPr marL="952500" indent="-952500">
              <a:lnSpc>
                <a:spcPct val="110000"/>
              </a:lnSpc>
              <a:spcAft>
                <a:spcPct val="30000"/>
              </a:spcAft>
              <a:buFont typeface="Monotype Sorts" pitchFamily="2" charset="2"/>
              <a:buNone/>
            </a:pPr>
            <a:r>
              <a:rPr lang="zh-CN" altLang="en-US" sz="2800"/>
              <a:t>    ⒉   一个系只有一名主任；</a:t>
            </a:r>
          </a:p>
          <a:p>
            <a:pPr marL="952500" indent="-952500">
              <a:lnSpc>
                <a:spcPct val="110000"/>
              </a:lnSpc>
              <a:spcAft>
                <a:spcPct val="30000"/>
              </a:spcAft>
              <a:buFont typeface="Monotype Sorts" pitchFamily="2" charset="2"/>
              <a:buNone/>
            </a:pPr>
            <a:r>
              <a:rPr lang="zh-CN" altLang="en-US" sz="2800"/>
              <a:t>    ⒊   一个学生可以选修多门课程， 每门课程有若干学生选修；</a:t>
            </a:r>
          </a:p>
          <a:p>
            <a:pPr marL="952500" indent="-952500">
              <a:lnSpc>
                <a:spcPct val="110000"/>
              </a:lnSpc>
              <a:spcAft>
                <a:spcPct val="30000"/>
              </a:spcAft>
              <a:buFont typeface="Monotype Sorts" pitchFamily="2" charset="2"/>
              <a:buNone/>
            </a:pPr>
            <a:r>
              <a:rPr lang="zh-CN" altLang="en-US" sz="2800"/>
              <a:t>    ⒋   每个学生所学的每门课程都有一个成绩。</a:t>
            </a:r>
          </a:p>
          <a:p>
            <a:pPr marL="952500" indent="-952500">
              <a:buFont typeface="Monotype Sorts" pitchFamily="2" charset="2"/>
              <a:buNone/>
            </a:pPr>
            <a:r>
              <a:rPr lang="zh-CN" altLang="en-US" sz="2800"/>
              <a:t>    </a:t>
            </a:r>
          </a:p>
        </p:txBody>
      </p:sp>
      <p:sp>
        <p:nvSpPr>
          <p:cNvPr id="4" name="矩形 3">
            <a:extLst>
              <a:ext uri="{FF2B5EF4-FFF2-40B4-BE49-F238E27FC236}">
                <a16:creationId xmlns:a16="http://schemas.microsoft.com/office/drawing/2014/main" id="{F8410D09-31EB-427F-AE75-63BDB561E4C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6CBD96F-E573-4152-8288-F464FC591C68}"/>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6" name="文本框 22">
            <a:extLst>
              <a:ext uri="{FF2B5EF4-FFF2-40B4-BE49-F238E27FC236}">
                <a16:creationId xmlns:a16="http://schemas.microsoft.com/office/drawing/2014/main" id="{45BA3997-F335-4FB5-9CD5-73B01ECCE07B}"/>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546056634"/>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a:extLst>
              <a:ext uri="{FF2B5EF4-FFF2-40B4-BE49-F238E27FC236}">
                <a16:creationId xmlns:a16="http://schemas.microsoft.com/office/drawing/2014/main" id="{CFAA14F9-BA8B-4D2F-AA21-3DFC3AD32EF9}"/>
              </a:ext>
            </a:extLst>
          </p:cNvPr>
          <p:cNvSpPr>
            <a:spLocks noGrp="1" noChangeArrowheads="1"/>
          </p:cNvSpPr>
          <p:nvPr>
            <p:ph type="title"/>
          </p:nvPr>
        </p:nvSpPr>
        <p:spPr/>
        <p:txBody>
          <a:bodyPr/>
          <a:lstStyle/>
          <a:p>
            <a:r>
              <a:rPr lang="zh-CN" altLang="en-US" sz="4000"/>
              <a:t>数据依赖对关系模式的影响（续）</a:t>
            </a:r>
          </a:p>
        </p:txBody>
      </p:sp>
      <p:sp>
        <p:nvSpPr>
          <p:cNvPr id="463875" name="Rectangle 3">
            <a:extLst>
              <a:ext uri="{FF2B5EF4-FFF2-40B4-BE49-F238E27FC236}">
                <a16:creationId xmlns:a16="http://schemas.microsoft.com/office/drawing/2014/main" id="{2F3FCF1A-E2CA-40D7-81F6-A2233DCF859F}"/>
              </a:ext>
            </a:extLst>
          </p:cNvPr>
          <p:cNvSpPr>
            <a:spLocks noGrp="1" noChangeArrowheads="1"/>
          </p:cNvSpPr>
          <p:nvPr>
            <p:ph type="body" idx="1"/>
          </p:nvPr>
        </p:nvSpPr>
        <p:spPr/>
        <p:txBody>
          <a:bodyPr/>
          <a:lstStyle/>
          <a:p>
            <a:pPr>
              <a:buFont typeface="Monotype Sorts" pitchFamily="2" charset="2"/>
              <a:buNone/>
            </a:pPr>
            <a:r>
              <a:rPr lang="en-US" altLang="zh-CN" sz="2800" dirty="0"/>
              <a:t>	</a:t>
            </a:r>
            <a:r>
              <a:rPr lang="zh-CN" altLang="en-US" sz="2800" dirty="0"/>
              <a:t>由此可得到属性组</a:t>
            </a:r>
            <a:r>
              <a:rPr lang="en-US" altLang="zh-CN" sz="2800" dirty="0"/>
              <a:t>U</a:t>
            </a:r>
            <a:r>
              <a:rPr lang="zh-CN" altLang="en-US" sz="2800" dirty="0"/>
              <a:t>上的一组函数依赖</a:t>
            </a:r>
            <a:r>
              <a:rPr lang="en-US" altLang="zh-CN" sz="2800" dirty="0"/>
              <a:t>F</a:t>
            </a:r>
            <a:r>
              <a:rPr lang="zh-CN" altLang="en-US" sz="2800" dirty="0"/>
              <a:t>：</a:t>
            </a:r>
          </a:p>
          <a:p>
            <a:pPr>
              <a:buFont typeface="Monotype Sorts" pitchFamily="2" charset="2"/>
              <a:buNone/>
            </a:pPr>
            <a:r>
              <a:rPr lang="zh-CN" altLang="en-US" sz="2800" dirty="0"/>
              <a:t>    </a:t>
            </a:r>
            <a:r>
              <a:rPr lang="en-US" altLang="zh-CN" sz="2800" dirty="0"/>
              <a:t>F </a:t>
            </a:r>
            <a:r>
              <a:rPr lang="zh-CN" altLang="en-US" sz="2800" dirty="0"/>
              <a:t>＝｛ </a:t>
            </a:r>
            <a:r>
              <a:rPr lang="en-US" altLang="zh-CN" sz="2800" dirty="0" err="1"/>
              <a:t>Sno</a:t>
            </a:r>
            <a:r>
              <a:rPr lang="en-US" altLang="zh-CN" sz="2800" dirty="0"/>
              <a:t> → </a:t>
            </a:r>
            <a:r>
              <a:rPr lang="en-US" altLang="zh-CN" sz="2800" dirty="0" err="1"/>
              <a:t>Sdept</a:t>
            </a:r>
            <a:r>
              <a:rPr lang="en-US" altLang="zh-CN" sz="2800" dirty="0"/>
              <a:t>, </a:t>
            </a:r>
            <a:r>
              <a:rPr lang="en-US" altLang="zh-CN" sz="2800" dirty="0" err="1"/>
              <a:t>Sdept</a:t>
            </a:r>
            <a:r>
              <a:rPr lang="en-US" altLang="zh-CN" sz="2800" dirty="0"/>
              <a:t> → </a:t>
            </a:r>
            <a:r>
              <a:rPr lang="en-US" altLang="zh-CN" sz="2800" dirty="0" err="1"/>
              <a:t>Mname</a:t>
            </a:r>
            <a:r>
              <a:rPr lang="en-US" altLang="zh-CN" sz="2800" dirty="0"/>
              <a:t>, </a:t>
            </a:r>
          </a:p>
          <a:p>
            <a:pPr>
              <a:spcBef>
                <a:spcPct val="10000"/>
              </a:spcBef>
              <a:buFont typeface="Monotype Sorts" pitchFamily="2" charset="2"/>
              <a:buNone/>
            </a:pPr>
            <a:r>
              <a:rPr lang="en-US" altLang="zh-CN" sz="2800" dirty="0"/>
              <a:t>                (</a:t>
            </a:r>
            <a:r>
              <a:rPr lang="en-US" altLang="zh-CN" sz="2800" dirty="0" err="1"/>
              <a:t>Sno</a:t>
            </a:r>
            <a:r>
              <a:rPr lang="en-US" altLang="zh-CN" sz="2800" dirty="0"/>
              <a:t>, </a:t>
            </a:r>
            <a:r>
              <a:rPr lang="en-US" altLang="zh-CN" sz="2800" dirty="0" err="1"/>
              <a:t>Cname</a:t>
            </a:r>
            <a:r>
              <a:rPr lang="en-US" altLang="zh-CN" sz="2800" dirty="0"/>
              <a:t>) → Grade </a:t>
            </a:r>
            <a:r>
              <a:rPr lang="zh-CN" altLang="en-US" sz="2800" dirty="0"/>
              <a:t>｝</a:t>
            </a:r>
          </a:p>
        </p:txBody>
      </p:sp>
      <p:grpSp>
        <p:nvGrpSpPr>
          <p:cNvPr id="463876" name="Group 4">
            <a:extLst>
              <a:ext uri="{FF2B5EF4-FFF2-40B4-BE49-F238E27FC236}">
                <a16:creationId xmlns:a16="http://schemas.microsoft.com/office/drawing/2014/main" id="{F45DF971-7D85-4E25-B4F6-DAC0FED3D20E}"/>
              </a:ext>
            </a:extLst>
          </p:cNvPr>
          <p:cNvGrpSpPr>
            <a:grpSpLocks/>
          </p:cNvGrpSpPr>
          <p:nvPr/>
        </p:nvGrpSpPr>
        <p:grpSpPr bwMode="auto">
          <a:xfrm>
            <a:off x="1981200" y="3657600"/>
            <a:ext cx="5715000" cy="2667000"/>
            <a:chOff x="3000" y="4872"/>
            <a:chExt cx="5580" cy="2028"/>
          </a:xfrm>
        </p:grpSpPr>
        <p:sp>
          <p:nvSpPr>
            <p:cNvPr id="463877" name="Rectangle 5">
              <a:extLst>
                <a:ext uri="{FF2B5EF4-FFF2-40B4-BE49-F238E27FC236}">
                  <a16:creationId xmlns:a16="http://schemas.microsoft.com/office/drawing/2014/main" id="{3A8D4CF7-C24F-440F-872E-0AF7797494BE}"/>
                </a:ext>
              </a:extLst>
            </p:cNvPr>
            <p:cNvSpPr>
              <a:spLocks noChangeArrowheads="1"/>
            </p:cNvSpPr>
            <p:nvPr/>
          </p:nvSpPr>
          <p:spPr bwMode="auto">
            <a:xfrm>
              <a:off x="3000" y="4872"/>
              <a:ext cx="3600" cy="109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3878" name="Text Box 6">
              <a:extLst>
                <a:ext uri="{FF2B5EF4-FFF2-40B4-BE49-F238E27FC236}">
                  <a16:creationId xmlns:a16="http://schemas.microsoft.com/office/drawing/2014/main" id="{C702EEA2-4192-4556-AEBF-8C3928743216}"/>
                </a:ext>
              </a:extLst>
            </p:cNvPr>
            <p:cNvSpPr txBox="1">
              <a:spLocks noChangeArrowheads="1"/>
            </p:cNvSpPr>
            <p:nvPr/>
          </p:nvSpPr>
          <p:spPr bwMode="auto">
            <a:xfrm>
              <a:off x="3360" y="5184"/>
              <a:ext cx="1080" cy="46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kumimoji="0" lang="en-US" altLang="zh-CN" sz="2400" b="0" baseline="0"/>
                <a:t> </a:t>
              </a:r>
              <a:r>
                <a:rPr kumimoji="0" lang="en-US" altLang="zh-CN" sz="2400" baseline="0"/>
                <a:t>Sno</a:t>
              </a:r>
              <a:endParaRPr kumimoji="0" lang="en-US" altLang="zh-CN" sz="2400" b="0" baseline="0"/>
            </a:p>
          </p:txBody>
        </p:sp>
        <p:sp>
          <p:nvSpPr>
            <p:cNvPr id="463879" name="Text Box 7">
              <a:extLst>
                <a:ext uri="{FF2B5EF4-FFF2-40B4-BE49-F238E27FC236}">
                  <a16:creationId xmlns:a16="http://schemas.microsoft.com/office/drawing/2014/main" id="{DE3C40B4-F11A-471D-A9DC-E04E33DC002B}"/>
                </a:ext>
              </a:extLst>
            </p:cNvPr>
            <p:cNvSpPr txBox="1">
              <a:spLocks noChangeArrowheads="1"/>
            </p:cNvSpPr>
            <p:nvPr/>
          </p:nvSpPr>
          <p:spPr bwMode="auto">
            <a:xfrm>
              <a:off x="4980" y="5184"/>
              <a:ext cx="1260" cy="46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kumimoji="0" lang="en-US" altLang="zh-CN" sz="2400" baseline="0"/>
                <a:t>Cname</a:t>
              </a:r>
              <a:endParaRPr kumimoji="0" lang="en-US" altLang="zh-CN" sz="2000" baseline="0"/>
            </a:p>
          </p:txBody>
        </p:sp>
        <p:sp>
          <p:nvSpPr>
            <p:cNvPr id="463880" name="Text Box 8">
              <a:extLst>
                <a:ext uri="{FF2B5EF4-FFF2-40B4-BE49-F238E27FC236}">
                  <a16:creationId xmlns:a16="http://schemas.microsoft.com/office/drawing/2014/main" id="{B61B842A-502C-4547-B67F-C742925D60C2}"/>
                </a:ext>
              </a:extLst>
            </p:cNvPr>
            <p:cNvSpPr txBox="1">
              <a:spLocks noChangeArrowheads="1"/>
            </p:cNvSpPr>
            <p:nvPr/>
          </p:nvSpPr>
          <p:spPr bwMode="auto">
            <a:xfrm>
              <a:off x="3360" y="6432"/>
              <a:ext cx="1080" cy="46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kumimoji="0" lang="en-US" altLang="zh-CN" sz="2400" baseline="0"/>
                <a:t>Sdept</a:t>
              </a:r>
              <a:endParaRPr kumimoji="0" lang="en-US" altLang="zh-CN" sz="2000" b="0" baseline="0"/>
            </a:p>
          </p:txBody>
        </p:sp>
        <p:sp>
          <p:nvSpPr>
            <p:cNvPr id="463881" name="Text Box 9">
              <a:extLst>
                <a:ext uri="{FF2B5EF4-FFF2-40B4-BE49-F238E27FC236}">
                  <a16:creationId xmlns:a16="http://schemas.microsoft.com/office/drawing/2014/main" id="{D5ACF602-5DDB-4237-8293-F4AECCA58C8C}"/>
                </a:ext>
              </a:extLst>
            </p:cNvPr>
            <p:cNvSpPr txBox="1">
              <a:spLocks noChangeArrowheads="1"/>
            </p:cNvSpPr>
            <p:nvPr/>
          </p:nvSpPr>
          <p:spPr bwMode="auto">
            <a:xfrm>
              <a:off x="4980" y="6432"/>
              <a:ext cx="1260" cy="46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kumimoji="0" lang="en-US" altLang="zh-CN" sz="2000" baseline="0"/>
                <a:t>M</a:t>
              </a:r>
              <a:r>
                <a:rPr kumimoji="0" lang="en-US" altLang="zh-CN" sz="2400" baseline="0"/>
                <a:t>nam</a:t>
              </a:r>
              <a:r>
                <a:rPr kumimoji="0" lang="en-US" altLang="zh-CN" sz="2000" baseline="0"/>
                <a:t>e</a:t>
              </a:r>
              <a:endParaRPr kumimoji="0" lang="en-US" altLang="zh-CN" sz="2000" b="0" baseline="0"/>
            </a:p>
          </p:txBody>
        </p:sp>
        <p:sp>
          <p:nvSpPr>
            <p:cNvPr id="463882" name="Line 10">
              <a:extLst>
                <a:ext uri="{FF2B5EF4-FFF2-40B4-BE49-F238E27FC236}">
                  <a16:creationId xmlns:a16="http://schemas.microsoft.com/office/drawing/2014/main" id="{CEF7409E-36CF-40D9-8BAF-99622131A59E}"/>
                </a:ext>
              </a:extLst>
            </p:cNvPr>
            <p:cNvSpPr>
              <a:spLocks noChangeShapeType="1"/>
            </p:cNvSpPr>
            <p:nvPr/>
          </p:nvSpPr>
          <p:spPr bwMode="auto">
            <a:xfrm>
              <a:off x="3900" y="5652"/>
              <a:ext cx="0" cy="780"/>
            </a:xfrm>
            <a:prstGeom prst="line">
              <a:avLst/>
            </a:prstGeom>
            <a:noFill/>
            <a:ln w="2857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63883" name="Line 11">
              <a:extLst>
                <a:ext uri="{FF2B5EF4-FFF2-40B4-BE49-F238E27FC236}">
                  <a16:creationId xmlns:a16="http://schemas.microsoft.com/office/drawing/2014/main" id="{3D0ED2A9-4A6E-4482-B37D-4A2ADFB411C6}"/>
                </a:ext>
              </a:extLst>
            </p:cNvPr>
            <p:cNvSpPr>
              <a:spLocks noChangeShapeType="1"/>
            </p:cNvSpPr>
            <p:nvPr/>
          </p:nvSpPr>
          <p:spPr bwMode="auto">
            <a:xfrm>
              <a:off x="4437" y="6588"/>
              <a:ext cx="540" cy="0"/>
            </a:xfrm>
            <a:prstGeom prst="line">
              <a:avLst/>
            </a:prstGeom>
            <a:noFill/>
            <a:ln w="2857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63884" name="Text Box 12">
              <a:extLst>
                <a:ext uri="{FF2B5EF4-FFF2-40B4-BE49-F238E27FC236}">
                  <a16:creationId xmlns:a16="http://schemas.microsoft.com/office/drawing/2014/main" id="{12D7CBD5-ECBF-4D51-A66C-82099234FB9C}"/>
                </a:ext>
              </a:extLst>
            </p:cNvPr>
            <p:cNvSpPr txBox="1">
              <a:spLocks noChangeArrowheads="1"/>
            </p:cNvSpPr>
            <p:nvPr/>
          </p:nvSpPr>
          <p:spPr bwMode="auto">
            <a:xfrm>
              <a:off x="7320" y="5184"/>
              <a:ext cx="1260" cy="46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kumimoji="0" lang="en-US" altLang="zh-CN" sz="2400" baseline="0"/>
                <a:t>Grade</a:t>
              </a:r>
              <a:endParaRPr kumimoji="0" lang="en-US" altLang="zh-CN" b="0" baseline="0"/>
            </a:p>
          </p:txBody>
        </p:sp>
        <p:sp>
          <p:nvSpPr>
            <p:cNvPr id="463885" name="Line 13">
              <a:extLst>
                <a:ext uri="{FF2B5EF4-FFF2-40B4-BE49-F238E27FC236}">
                  <a16:creationId xmlns:a16="http://schemas.microsoft.com/office/drawing/2014/main" id="{01C513C6-500E-44DD-AD7A-DF3E96D38DCC}"/>
                </a:ext>
              </a:extLst>
            </p:cNvPr>
            <p:cNvSpPr>
              <a:spLocks noChangeShapeType="1"/>
            </p:cNvSpPr>
            <p:nvPr/>
          </p:nvSpPr>
          <p:spPr bwMode="auto">
            <a:xfrm>
              <a:off x="6600" y="5340"/>
              <a:ext cx="720" cy="0"/>
            </a:xfrm>
            <a:prstGeom prst="line">
              <a:avLst/>
            </a:prstGeom>
            <a:noFill/>
            <a:ln w="2857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4" name="矩形 13">
            <a:extLst>
              <a:ext uri="{FF2B5EF4-FFF2-40B4-BE49-F238E27FC236}">
                <a16:creationId xmlns:a16="http://schemas.microsoft.com/office/drawing/2014/main" id="{1B11AEF0-5B5D-4B36-ADEF-5D868A54BA4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5" name="文本框 22">
            <a:extLst>
              <a:ext uri="{FF2B5EF4-FFF2-40B4-BE49-F238E27FC236}">
                <a16:creationId xmlns:a16="http://schemas.microsoft.com/office/drawing/2014/main" id="{911982E9-A444-4E8E-A53A-A259E1F70A9D}"/>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16" name="文本框 22">
            <a:extLst>
              <a:ext uri="{FF2B5EF4-FFF2-40B4-BE49-F238E27FC236}">
                <a16:creationId xmlns:a16="http://schemas.microsoft.com/office/drawing/2014/main" id="{04708F77-29E9-4840-9043-C1CD2E678B35}"/>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84502143"/>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4A6BE357-FE2B-49CB-B2A3-D1DB30A928DA}"/>
              </a:ext>
            </a:extLst>
          </p:cNvPr>
          <p:cNvSpPr>
            <a:spLocks noGrp="1" noChangeArrowheads="1"/>
          </p:cNvSpPr>
          <p:nvPr>
            <p:ph type="title"/>
          </p:nvPr>
        </p:nvSpPr>
        <p:spPr/>
        <p:txBody>
          <a:bodyPr/>
          <a:lstStyle/>
          <a:p>
            <a:r>
              <a:rPr lang="zh-CN" altLang="en-US" dirty="0"/>
              <a:t>关系数据库设计理论</a:t>
            </a:r>
            <a:endParaRPr lang="zh-CN" altLang="en-US" dirty="0">
              <a:ea typeface="黑体" panose="02010609060101010101" pitchFamily="49" charset="-122"/>
            </a:endParaRPr>
          </a:p>
        </p:txBody>
      </p:sp>
      <p:sp>
        <p:nvSpPr>
          <p:cNvPr id="434179" name="Rectangle 3">
            <a:extLst>
              <a:ext uri="{FF2B5EF4-FFF2-40B4-BE49-F238E27FC236}">
                <a16:creationId xmlns:a16="http://schemas.microsoft.com/office/drawing/2014/main" id="{828C1050-08F0-48D1-BAC6-6A3989016314}"/>
              </a:ext>
            </a:extLst>
          </p:cNvPr>
          <p:cNvSpPr>
            <a:spLocks noGrp="1" noChangeArrowheads="1"/>
          </p:cNvSpPr>
          <p:nvPr>
            <p:ph type="body" idx="1"/>
          </p:nvPr>
        </p:nvSpPr>
        <p:spPr/>
        <p:txBody>
          <a:bodyPr/>
          <a:lstStyle/>
          <a:p>
            <a:pPr algn="just">
              <a:lnSpc>
                <a:spcPct val="90000"/>
              </a:lnSpc>
            </a:pPr>
            <a:r>
              <a:rPr lang="zh-CN" altLang="en-US" dirty="0"/>
              <a:t>问题的提出</a:t>
            </a:r>
            <a:endParaRPr lang="zh-CN" altLang="en-US" sz="3600" dirty="0"/>
          </a:p>
          <a:p>
            <a:pPr lvl="1" algn="just">
              <a:lnSpc>
                <a:spcPct val="90000"/>
              </a:lnSpc>
            </a:pPr>
            <a:r>
              <a:rPr lang="zh-CN" altLang="en-US" dirty="0"/>
              <a:t>关系数据库的基本概念</a:t>
            </a:r>
          </a:p>
          <a:p>
            <a:pPr lvl="1" algn="just">
              <a:lnSpc>
                <a:spcPct val="90000"/>
              </a:lnSpc>
            </a:pPr>
            <a:r>
              <a:rPr lang="zh-CN" altLang="en-US" dirty="0"/>
              <a:t>关系模型</a:t>
            </a:r>
          </a:p>
          <a:p>
            <a:pPr lvl="1" algn="just">
              <a:lnSpc>
                <a:spcPct val="90000"/>
              </a:lnSpc>
            </a:pPr>
            <a:r>
              <a:rPr lang="zh-CN" altLang="en-US" dirty="0"/>
              <a:t>关系数据库的标准语言</a:t>
            </a:r>
          </a:p>
          <a:p>
            <a:pPr lvl="1" algn="just">
              <a:lnSpc>
                <a:spcPct val="90000"/>
              </a:lnSpc>
            </a:pPr>
            <a:r>
              <a:rPr lang="zh-CN" altLang="en-US" dirty="0"/>
              <a:t>关系数据库逻辑设计</a:t>
            </a:r>
          </a:p>
          <a:p>
            <a:pPr lvl="2" algn="just">
              <a:lnSpc>
                <a:spcPct val="90000"/>
              </a:lnSpc>
            </a:pPr>
            <a:r>
              <a:rPr lang="zh-CN" altLang="en-US" sz="2800" dirty="0"/>
              <a:t>针对一个具体问题，应如何构造一个适合于它的数据模式，即应该构造几个关系，每个关系由哪些属性组成等。</a:t>
            </a:r>
          </a:p>
          <a:p>
            <a:pPr lvl="2" algn="just">
              <a:lnSpc>
                <a:spcPct val="90000"/>
              </a:lnSpc>
            </a:pPr>
            <a:r>
              <a:rPr lang="zh-CN" altLang="en-US" sz="2800" dirty="0"/>
              <a:t>数据库逻辑设计的工具──关系数据库的规范化理论</a:t>
            </a:r>
          </a:p>
        </p:txBody>
      </p:sp>
      <p:sp>
        <p:nvSpPr>
          <p:cNvPr id="4" name="矩形 3">
            <a:extLst>
              <a:ext uri="{FF2B5EF4-FFF2-40B4-BE49-F238E27FC236}">
                <a16:creationId xmlns:a16="http://schemas.microsoft.com/office/drawing/2014/main" id="{74AB2603-7526-424B-8767-AE0627B15B6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101D38B-C20F-4024-916E-36406BB15014}"/>
              </a:ext>
            </a:extLst>
          </p:cNvPr>
          <p:cNvSpPr txBox="1">
            <a:spLocks noChangeArrowheads="1"/>
          </p:cNvSpPr>
          <p:nvPr/>
        </p:nvSpPr>
        <p:spPr bwMode="auto">
          <a:xfrm>
            <a:off x="334963" y="49213"/>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问题提出</a:t>
            </a:r>
          </a:p>
        </p:txBody>
      </p:sp>
      <p:sp>
        <p:nvSpPr>
          <p:cNvPr id="6" name="文本框 22">
            <a:extLst>
              <a:ext uri="{FF2B5EF4-FFF2-40B4-BE49-F238E27FC236}">
                <a16:creationId xmlns:a16="http://schemas.microsoft.com/office/drawing/2014/main" id="{45FA1B48-A7B5-45B6-9B99-57734FFD9958}"/>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406694004"/>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a:extLst>
              <a:ext uri="{FF2B5EF4-FFF2-40B4-BE49-F238E27FC236}">
                <a16:creationId xmlns:a16="http://schemas.microsoft.com/office/drawing/2014/main" id="{D2C46529-7186-4A23-942F-A0BC74A762F8}"/>
              </a:ext>
            </a:extLst>
          </p:cNvPr>
          <p:cNvSpPr>
            <a:spLocks noGrp="1" noChangeArrowheads="1"/>
          </p:cNvSpPr>
          <p:nvPr>
            <p:ph type="title"/>
          </p:nvPr>
        </p:nvSpPr>
        <p:spPr/>
        <p:txBody>
          <a:bodyPr/>
          <a:lstStyle/>
          <a:p>
            <a:r>
              <a:rPr lang="zh-CN" altLang="en-US" sz="4000"/>
              <a:t>数据依赖对关系模式的影响（续）</a:t>
            </a:r>
          </a:p>
        </p:txBody>
      </p:sp>
      <p:sp>
        <p:nvSpPr>
          <p:cNvPr id="466947" name="Rectangle 3">
            <a:extLst>
              <a:ext uri="{FF2B5EF4-FFF2-40B4-BE49-F238E27FC236}">
                <a16:creationId xmlns:a16="http://schemas.microsoft.com/office/drawing/2014/main" id="{51BC75C3-FD04-49D9-842E-736B2A4EA3FC}"/>
              </a:ext>
            </a:extLst>
          </p:cNvPr>
          <p:cNvSpPr>
            <a:spLocks noGrp="1" noChangeArrowheads="1"/>
          </p:cNvSpPr>
          <p:nvPr>
            <p:ph type="body" idx="1"/>
          </p:nvPr>
        </p:nvSpPr>
        <p:spPr/>
        <p:txBody>
          <a:bodyPr/>
          <a:lstStyle/>
          <a:p>
            <a:pPr>
              <a:buClrTx/>
              <a:buSzTx/>
              <a:buFontTx/>
              <a:buNone/>
            </a:pPr>
            <a:r>
              <a:rPr lang="zh-CN" altLang="en-US" sz="2800"/>
              <a:t>关系模式</a:t>
            </a:r>
            <a:r>
              <a:rPr lang="en-US" altLang="zh-CN" sz="2800"/>
              <a:t>Student&lt;U, F&gt;</a:t>
            </a:r>
            <a:r>
              <a:rPr lang="zh-CN" altLang="en-US" sz="2800"/>
              <a:t>中存在的问题：</a:t>
            </a:r>
          </a:p>
          <a:p>
            <a:pPr>
              <a:buClrTx/>
              <a:buSzTx/>
              <a:buFontTx/>
              <a:buNone/>
            </a:pPr>
            <a:endParaRPr lang="zh-CN" altLang="en-US" sz="2800"/>
          </a:p>
          <a:p>
            <a:pPr>
              <a:buClrTx/>
              <a:buSzTx/>
              <a:buFontTx/>
              <a:buNone/>
            </a:pPr>
            <a:r>
              <a:rPr lang="zh-CN" altLang="en-US" sz="2800"/>
              <a:t>⒈ 数据冗余太大</a:t>
            </a:r>
          </a:p>
          <a:p>
            <a:pPr lvl="1">
              <a:buClrTx/>
            </a:pPr>
            <a:r>
              <a:rPr lang="zh-CN" altLang="en-US"/>
              <a:t>浪费大量的存储空间</a:t>
            </a:r>
          </a:p>
          <a:p>
            <a:pPr>
              <a:buClrTx/>
              <a:buSzTx/>
              <a:buFontTx/>
              <a:buNone/>
            </a:pPr>
            <a:r>
              <a:rPr lang="zh-CN" altLang="en-US" sz="2800"/>
              <a:t>    </a:t>
            </a:r>
          </a:p>
          <a:p>
            <a:pPr>
              <a:buClrTx/>
              <a:buSzTx/>
              <a:buFontTx/>
              <a:buNone/>
            </a:pPr>
            <a:r>
              <a:rPr lang="zh-CN" altLang="en-US" sz="2800"/>
              <a:t>    例：每一个系主任的姓名重复出现，重复次数与该系所有学生的所有课程成绩出现次数相同。</a:t>
            </a:r>
          </a:p>
          <a:p>
            <a:pPr>
              <a:buClrTx/>
              <a:buSzTx/>
              <a:buFontTx/>
              <a:buNone/>
            </a:pPr>
            <a:endParaRPr lang="en-US" altLang="zh-CN" sz="2800"/>
          </a:p>
        </p:txBody>
      </p:sp>
      <p:sp>
        <p:nvSpPr>
          <p:cNvPr id="4" name="矩形 3">
            <a:extLst>
              <a:ext uri="{FF2B5EF4-FFF2-40B4-BE49-F238E27FC236}">
                <a16:creationId xmlns:a16="http://schemas.microsoft.com/office/drawing/2014/main" id="{1648A2F3-4DFF-44C4-A34C-3F6CDA29D6A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2832E8F-A7D1-40AF-8213-D9C36F8858FB}"/>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6" name="文本框 22">
            <a:extLst>
              <a:ext uri="{FF2B5EF4-FFF2-40B4-BE49-F238E27FC236}">
                <a16:creationId xmlns:a16="http://schemas.microsoft.com/office/drawing/2014/main" id="{247AEA19-7FF6-4B2E-91FD-B81F9A4EFCA0}"/>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139961990"/>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a:extLst>
              <a:ext uri="{FF2B5EF4-FFF2-40B4-BE49-F238E27FC236}">
                <a16:creationId xmlns:a16="http://schemas.microsoft.com/office/drawing/2014/main" id="{2687475E-02A1-4AC1-A468-44DA755047FC}"/>
              </a:ext>
            </a:extLst>
          </p:cNvPr>
          <p:cNvSpPr>
            <a:spLocks noGrp="1" noChangeArrowheads="1"/>
          </p:cNvSpPr>
          <p:nvPr>
            <p:ph type="title"/>
          </p:nvPr>
        </p:nvSpPr>
        <p:spPr/>
        <p:txBody>
          <a:bodyPr/>
          <a:lstStyle/>
          <a:p>
            <a:r>
              <a:rPr lang="zh-CN" altLang="en-US" sz="4000"/>
              <a:t>数据依赖对关系模式的影响（续）</a:t>
            </a:r>
          </a:p>
        </p:txBody>
      </p:sp>
      <p:sp>
        <p:nvSpPr>
          <p:cNvPr id="465923" name="Rectangle 3">
            <a:extLst>
              <a:ext uri="{FF2B5EF4-FFF2-40B4-BE49-F238E27FC236}">
                <a16:creationId xmlns:a16="http://schemas.microsoft.com/office/drawing/2014/main" id="{F9325CC0-7E64-476C-B1D0-E68B52F1B30A}"/>
              </a:ext>
            </a:extLst>
          </p:cNvPr>
          <p:cNvSpPr>
            <a:spLocks noGrp="1" noChangeArrowheads="1"/>
          </p:cNvSpPr>
          <p:nvPr>
            <p:ph type="body" idx="1"/>
          </p:nvPr>
        </p:nvSpPr>
        <p:spPr/>
        <p:txBody>
          <a:bodyPr/>
          <a:lstStyle/>
          <a:p>
            <a:pPr>
              <a:lnSpc>
                <a:spcPct val="90000"/>
              </a:lnSpc>
              <a:buFont typeface="Monotype Sorts" pitchFamily="2" charset="2"/>
              <a:buNone/>
            </a:pPr>
            <a:r>
              <a:rPr lang="en-US" altLang="zh-CN" sz="2800"/>
              <a:t>⒉ </a:t>
            </a:r>
            <a:r>
              <a:rPr lang="zh-CN" altLang="en-US" sz="2800"/>
              <a:t>更新异常（</a:t>
            </a:r>
            <a:r>
              <a:rPr lang="en-US" altLang="zh-CN" sz="2800"/>
              <a:t>Update Anomalies</a:t>
            </a:r>
            <a:r>
              <a:rPr lang="zh-CN" altLang="en-US" sz="2800"/>
              <a:t>）</a:t>
            </a:r>
          </a:p>
          <a:p>
            <a:pPr lvl="1">
              <a:lnSpc>
                <a:spcPct val="90000"/>
              </a:lnSpc>
            </a:pPr>
            <a:r>
              <a:rPr lang="zh-CN" altLang="en-US"/>
              <a:t>数据冗余 </a:t>
            </a:r>
            <a:r>
              <a:rPr lang="zh-CN" altLang="en-US">
                <a:sym typeface="Monotype Sorts" pitchFamily="2" charset="2"/>
              </a:rPr>
              <a:t>，</a:t>
            </a:r>
            <a:r>
              <a:rPr lang="zh-CN" altLang="en-US"/>
              <a:t>更新数据时，维护数据完整性代价大。</a:t>
            </a:r>
          </a:p>
          <a:p>
            <a:pPr>
              <a:lnSpc>
                <a:spcPct val="90000"/>
              </a:lnSpc>
              <a:buFont typeface="Monotype Sorts" pitchFamily="2" charset="2"/>
              <a:buNone/>
            </a:pPr>
            <a:endParaRPr lang="zh-CN" altLang="en-US" sz="2800"/>
          </a:p>
          <a:p>
            <a:pPr>
              <a:lnSpc>
                <a:spcPct val="90000"/>
              </a:lnSpc>
              <a:buFont typeface="Monotype Sorts" pitchFamily="2" charset="2"/>
              <a:buNone/>
            </a:pPr>
            <a:r>
              <a:rPr lang="zh-CN" altLang="en-US" sz="2800"/>
              <a:t>	例：某系更换系主任后，系统必须修改与该系学生有关的每一个元组。</a:t>
            </a:r>
          </a:p>
          <a:p>
            <a:pPr>
              <a:lnSpc>
                <a:spcPct val="90000"/>
              </a:lnSpc>
              <a:buFont typeface="Monotype Sorts" pitchFamily="2" charset="2"/>
              <a:buNone/>
            </a:pPr>
            <a:endParaRPr lang="en-US" altLang="zh-CN" sz="2800"/>
          </a:p>
        </p:txBody>
      </p:sp>
      <p:sp>
        <p:nvSpPr>
          <p:cNvPr id="4" name="矩形 3">
            <a:extLst>
              <a:ext uri="{FF2B5EF4-FFF2-40B4-BE49-F238E27FC236}">
                <a16:creationId xmlns:a16="http://schemas.microsoft.com/office/drawing/2014/main" id="{82DD625A-7BDA-4355-8114-25BD2FE9772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BCC7D5D-6A56-4EA4-A097-13DC9B48BE33}"/>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6" name="文本框 22">
            <a:extLst>
              <a:ext uri="{FF2B5EF4-FFF2-40B4-BE49-F238E27FC236}">
                <a16:creationId xmlns:a16="http://schemas.microsoft.com/office/drawing/2014/main" id="{BF737723-6BF0-48B9-A296-DD27D8C89492}"/>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89562936"/>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a:extLst>
              <a:ext uri="{FF2B5EF4-FFF2-40B4-BE49-F238E27FC236}">
                <a16:creationId xmlns:a16="http://schemas.microsoft.com/office/drawing/2014/main" id="{C93784FF-2354-4742-AF12-B1A29C2075E0}"/>
              </a:ext>
            </a:extLst>
          </p:cNvPr>
          <p:cNvSpPr>
            <a:spLocks noGrp="1" noChangeArrowheads="1"/>
          </p:cNvSpPr>
          <p:nvPr>
            <p:ph type="title"/>
          </p:nvPr>
        </p:nvSpPr>
        <p:spPr/>
        <p:txBody>
          <a:bodyPr/>
          <a:lstStyle/>
          <a:p>
            <a:r>
              <a:rPr lang="zh-CN" altLang="en-US" sz="4000"/>
              <a:t>数据依赖对关系模式的影响（续）</a:t>
            </a:r>
          </a:p>
        </p:txBody>
      </p:sp>
      <p:sp>
        <p:nvSpPr>
          <p:cNvPr id="603139" name="Rectangle 3">
            <a:extLst>
              <a:ext uri="{FF2B5EF4-FFF2-40B4-BE49-F238E27FC236}">
                <a16:creationId xmlns:a16="http://schemas.microsoft.com/office/drawing/2014/main" id="{CBB1593E-19DA-439F-94F9-E7D7009B7302}"/>
              </a:ext>
            </a:extLst>
          </p:cNvPr>
          <p:cNvSpPr>
            <a:spLocks noGrp="1" noChangeArrowheads="1"/>
          </p:cNvSpPr>
          <p:nvPr>
            <p:ph type="body" idx="1"/>
          </p:nvPr>
        </p:nvSpPr>
        <p:spPr/>
        <p:txBody>
          <a:bodyPr/>
          <a:lstStyle/>
          <a:p>
            <a:pPr>
              <a:lnSpc>
                <a:spcPct val="90000"/>
              </a:lnSpc>
              <a:buFont typeface="Monotype Sorts" pitchFamily="2" charset="2"/>
              <a:buNone/>
            </a:pPr>
            <a:r>
              <a:rPr lang="en-US" altLang="zh-CN" sz="2800"/>
              <a:t>⒊ </a:t>
            </a:r>
            <a:r>
              <a:rPr lang="zh-CN" altLang="en-US" sz="2800"/>
              <a:t>插入异常（</a:t>
            </a:r>
            <a:r>
              <a:rPr lang="en-US" altLang="zh-CN" sz="2800"/>
              <a:t>Insertion Anomalies</a:t>
            </a:r>
            <a:r>
              <a:rPr lang="zh-CN" altLang="en-US" sz="2800"/>
              <a:t>）</a:t>
            </a:r>
          </a:p>
          <a:p>
            <a:pPr lvl="1">
              <a:lnSpc>
                <a:spcPct val="90000"/>
              </a:lnSpc>
            </a:pPr>
            <a:r>
              <a:rPr lang="zh-CN" altLang="en-US"/>
              <a:t>该插的数据插不进去</a:t>
            </a:r>
          </a:p>
          <a:p>
            <a:pPr>
              <a:lnSpc>
                <a:spcPct val="90000"/>
              </a:lnSpc>
              <a:buFont typeface="Monotype Sorts" pitchFamily="2" charset="2"/>
              <a:buNone/>
            </a:pPr>
            <a:endParaRPr lang="zh-CN" altLang="en-US" sz="2800"/>
          </a:p>
          <a:p>
            <a:pPr>
              <a:lnSpc>
                <a:spcPct val="90000"/>
              </a:lnSpc>
              <a:buFont typeface="Monotype Sorts" pitchFamily="2" charset="2"/>
              <a:buNone/>
            </a:pPr>
            <a:r>
              <a:rPr lang="zh-CN" altLang="en-US" sz="2800"/>
              <a:t>    例，如果一个系刚成立，尚无学生，我们就无法把这个系及其系主任的信息存入数据库。</a:t>
            </a:r>
          </a:p>
          <a:p>
            <a:pPr>
              <a:lnSpc>
                <a:spcPct val="90000"/>
              </a:lnSpc>
              <a:buFont typeface="Monotype Sorts" pitchFamily="2" charset="2"/>
              <a:buNone/>
            </a:pPr>
            <a:endParaRPr lang="en-US" altLang="zh-CN" sz="2800"/>
          </a:p>
        </p:txBody>
      </p:sp>
      <p:sp>
        <p:nvSpPr>
          <p:cNvPr id="4" name="矩形 3">
            <a:extLst>
              <a:ext uri="{FF2B5EF4-FFF2-40B4-BE49-F238E27FC236}">
                <a16:creationId xmlns:a16="http://schemas.microsoft.com/office/drawing/2014/main" id="{FE3FC1E2-5DBD-4B46-9DEA-95C9744C193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60AF0EB-D14E-4227-A632-22E0EDC1EE51}"/>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6" name="文本框 22">
            <a:extLst>
              <a:ext uri="{FF2B5EF4-FFF2-40B4-BE49-F238E27FC236}">
                <a16:creationId xmlns:a16="http://schemas.microsoft.com/office/drawing/2014/main" id="{812C46EB-A965-4F7A-82AF-095491CFC3D5}"/>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146847159"/>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a:extLst>
              <a:ext uri="{FF2B5EF4-FFF2-40B4-BE49-F238E27FC236}">
                <a16:creationId xmlns:a16="http://schemas.microsoft.com/office/drawing/2014/main" id="{441CD7EF-C558-4C4B-8869-15A2306D3961}"/>
              </a:ext>
            </a:extLst>
          </p:cNvPr>
          <p:cNvSpPr>
            <a:spLocks noGrp="1" noChangeArrowheads="1"/>
          </p:cNvSpPr>
          <p:nvPr>
            <p:ph type="title"/>
          </p:nvPr>
        </p:nvSpPr>
        <p:spPr/>
        <p:txBody>
          <a:bodyPr/>
          <a:lstStyle/>
          <a:p>
            <a:r>
              <a:rPr lang="zh-CN" altLang="en-US" sz="4000"/>
              <a:t>数据依赖对关系模式的影响（续）</a:t>
            </a:r>
          </a:p>
        </p:txBody>
      </p:sp>
      <p:sp>
        <p:nvSpPr>
          <p:cNvPr id="467971" name="Rectangle 3">
            <a:extLst>
              <a:ext uri="{FF2B5EF4-FFF2-40B4-BE49-F238E27FC236}">
                <a16:creationId xmlns:a16="http://schemas.microsoft.com/office/drawing/2014/main" id="{82DFDB97-80C1-4045-953F-7208881A9451}"/>
              </a:ext>
            </a:extLst>
          </p:cNvPr>
          <p:cNvSpPr>
            <a:spLocks noGrp="1" noChangeArrowheads="1"/>
          </p:cNvSpPr>
          <p:nvPr>
            <p:ph type="body" idx="1"/>
          </p:nvPr>
        </p:nvSpPr>
        <p:spPr/>
        <p:txBody>
          <a:bodyPr/>
          <a:lstStyle/>
          <a:p>
            <a:pPr>
              <a:buFont typeface="Monotype Sorts" pitchFamily="2" charset="2"/>
              <a:buNone/>
            </a:pPr>
            <a:r>
              <a:rPr lang="en-US" altLang="zh-CN" sz="2800"/>
              <a:t>⒋ </a:t>
            </a:r>
            <a:r>
              <a:rPr lang="zh-CN" altLang="en-US" sz="2800"/>
              <a:t>删除异常（</a:t>
            </a:r>
            <a:r>
              <a:rPr lang="en-US" altLang="zh-CN" sz="2800"/>
              <a:t>Deletion Anomalies</a:t>
            </a:r>
            <a:r>
              <a:rPr lang="zh-CN" altLang="en-US" sz="2800"/>
              <a:t>）</a:t>
            </a:r>
          </a:p>
          <a:p>
            <a:pPr lvl="1"/>
            <a:r>
              <a:rPr lang="zh-CN" altLang="en-US"/>
              <a:t>不该删除的数据不得不删</a:t>
            </a:r>
          </a:p>
          <a:p>
            <a:pPr>
              <a:buFont typeface="Monotype Sorts" pitchFamily="2" charset="2"/>
              <a:buNone/>
            </a:pPr>
            <a:endParaRPr lang="zh-CN" altLang="en-US" sz="2800"/>
          </a:p>
          <a:p>
            <a:pPr>
              <a:buClrTx/>
              <a:buSzTx/>
              <a:buFontTx/>
              <a:buNone/>
            </a:pPr>
            <a:r>
              <a:rPr lang="zh-CN" altLang="en-US" sz="2800"/>
              <a:t>	例，如果某个系的学生全部毕业了， 我们在删除该系学生信息的同时，把这个系及其系主任的信息也丢掉了。</a:t>
            </a:r>
          </a:p>
        </p:txBody>
      </p:sp>
      <p:sp>
        <p:nvSpPr>
          <p:cNvPr id="4" name="矩形 3">
            <a:extLst>
              <a:ext uri="{FF2B5EF4-FFF2-40B4-BE49-F238E27FC236}">
                <a16:creationId xmlns:a16="http://schemas.microsoft.com/office/drawing/2014/main" id="{72BAC8F6-B4D7-4C53-92FA-6FFBED186B0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E470C57-A755-4221-947C-9E09E1364CFF}"/>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6" name="文本框 22">
            <a:extLst>
              <a:ext uri="{FF2B5EF4-FFF2-40B4-BE49-F238E27FC236}">
                <a16:creationId xmlns:a16="http://schemas.microsoft.com/office/drawing/2014/main" id="{FAB49865-236B-4760-8FAD-10089CAF86D7}"/>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498831768"/>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a:extLst>
              <a:ext uri="{FF2B5EF4-FFF2-40B4-BE49-F238E27FC236}">
                <a16:creationId xmlns:a16="http://schemas.microsoft.com/office/drawing/2014/main" id="{80FFAC73-0C50-43F3-ADDE-9475DEDAEBB0}"/>
              </a:ext>
            </a:extLst>
          </p:cNvPr>
          <p:cNvSpPr>
            <a:spLocks noGrp="1" noChangeArrowheads="1"/>
          </p:cNvSpPr>
          <p:nvPr>
            <p:ph type="title"/>
          </p:nvPr>
        </p:nvSpPr>
        <p:spPr/>
        <p:txBody>
          <a:bodyPr/>
          <a:lstStyle/>
          <a:p>
            <a:r>
              <a:rPr lang="zh-CN" altLang="en-US" sz="4000"/>
              <a:t>数据依赖对关系模式的影响（续）</a:t>
            </a:r>
          </a:p>
        </p:txBody>
      </p:sp>
      <p:sp>
        <p:nvSpPr>
          <p:cNvPr id="604163" name="Rectangle 3">
            <a:extLst>
              <a:ext uri="{FF2B5EF4-FFF2-40B4-BE49-F238E27FC236}">
                <a16:creationId xmlns:a16="http://schemas.microsoft.com/office/drawing/2014/main" id="{BE4F1408-0D39-4C2C-84A3-7BBC37380159}"/>
              </a:ext>
            </a:extLst>
          </p:cNvPr>
          <p:cNvSpPr>
            <a:spLocks noGrp="1" noChangeArrowheads="1"/>
          </p:cNvSpPr>
          <p:nvPr>
            <p:ph type="body" idx="1"/>
          </p:nvPr>
        </p:nvSpPr>
        <p:spPr/>
        <p:txBody>
          <a:bodyPr/>
          <a:lstStyle/>
          <a:p>
            <a:pPr>
              <a:buClrTx/>
              <a:buSzTx/>
              <a:buFontTx/>
              <a:buNone/>
            </a:pPr>
            <a:r>
              <a:rPr lang="zh-CN" altLang="en-US" sz="2800">
                <a:solidFill>
                  <a:schemeClr val="accent2"/>
                </a:solidFill>
              </a:rPr>
              <a:t>结论：</a:t>
            </a:r>
            <a:r>
              <a:rPr lang="en-US" altLang="zh-CN" sz="2800"/>
              <a:t>Student</a:t>
            </a:r>
            <a:r>
              <a:rPr lang="zh-CN" altLang="en-US" sz="2800"/>
              <a:t>关系模式不是一个好的模式。</a:t>
            </a:r>
          </a:p>
          <a:p>
            <a:pPr lvl="1"/>
            <a:r>
              <a:rPr lang="zh-CN" altLang="en-US"/>
              <a:t>一个“好”的模式应当不会发生插入异常、删除异常、更新异常，数据冗余应尽可能少。</a:t>
            </a:r>
          </a:p>
          <a:p>
            <a:pPr algn="ctr">
              <a:lnSpc>
                <a:spcPct val="90000"/>
              </a:lnSpc>
              <a:buFont typeface="Monotype Sorts" pitchFamily="2" charset="2"/>
              <a:buNone/>
            </a:pPr>
            <a:endParaRPr lang="zh-CN" altLang="en-US" sz="2800">
              <a:solidFill>
                <a:schemeClr val="accent2"/>
              </a:solidFill>
            </a:endParaRPr>
          </a:p>
          <a:p>
            <a:pPr algn="ctr">
              <a:lnSpc>
                <a:spcPct val="90000"/>
              </a:lnSpc>
              <a:buFont typeface="Monotype Sorts" pitchFamily="2" charset="2"/>
              <a:buNone/>
            </a:pPr>
            <a:r>
              <a:rPr lang="zh-CN" altLang="en-US" sz="2800">
                <a:solidFill>
                  <a:schemeClr val="accent2"/>
                </a:solidFill>
              </a:rPr>
              <a:t>原因：</a:t>
            </a:r>
            <a:r>
              <a:rPr lang="zh-CN" altLang="en-US" sz="2800"/>
              <a:t>由存在于模式中的某些数据依赖引起的。</a:t>
            </a:r>
          </a:p>
          <a:p>
            <a:pPr algn="ctr">
              <a:lnSpc>
                <a:spcPct val="90000"/>
              </a:lnSpc>
              <a:buFont typeface="Monotype Sorts" pitchFamily="2" charset="2"/>
              <a:buNone/>
            </a:pPr>
            <a:endParaRPr lang="zh-CN" altLang="en-US" sz="2800"/>
          </a:p>
          <a:p>
            <a:pPr>
              <a:lnSpc>
                <a:spcPct val="90000"/>
              </a:lnSpc>
              <a:buFont typeface="Monotype Sorts" pitchFamily="2" charset="2"/>
              <a:buNone/>
            </a:pPr>
            <a:r>
              <a:rPr lang="zh-CN" altLang="en-US" sz="2800">
                <a:solidFill>
                  <a:schemeClr val="accent2"/>
                </a:solidFill>
              </a:rPr>
              <a:t>解决方法：</a:t>
            </a:r>
            <a:r>
              <a:rPr lang="zh-CN" altLang="en-US" sz="2800"/>
              <a:t>通过分解关系模式来消除其中不合适</a:t>
            </a:r>
          </a:p>
          <a:p>
            <a:pPr>
              <a:lnSpc>
                <a:spcPct val="90000"/>
              </a:lnSpc>
              <a:buFont typeface="Monotype Sorts" pitchFamily="2" charset="2"/>
              <a:buNone/>
            </a:pPr>
            <a:r>
              <a:rPr lang="zh-CN" altLang="en-US" sz="2800"/>
              <a:t>                    的数据依赖。</a:t>
            </a:r>
          </a:p>
          <a:p>
            <a:pPr>
              <a:buFont typeface="Monotype Sorts" pitchFamily="2" charset="2"/>
              <a:buNone/>
            </a:pPr>
            <a:endParaRPr lang="en-US" altLang="zh-CN" sz="2800"/>
          </a:p>
        </p:txBody>
      </p:sp>
      <p:sp>
        <p:nvSpPr>
          <p:cNvPr id="4" name="矩形 3">
            <a:extLst>
              <a:ext uri="{FF2B5EF4-FFF2-40B4-BE49-F238E27FC236}">
                <a16:creationId xmlns:a16="http://schemas.microsoft.com/office/drawing/2014/main" id="{313363D2-5D74-4C24-8A09-C70BB0A92B3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728A90D-AC16-4778-93F4-A8CAB9820B89}"/>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6" name="文本框 22">
            <a:extLst>
              <a:ext uri="{FF2B5EF4-FFF2-40B4-BE49-F238E27FC236}">
                <a16:creationId xmlns:a16="http://schemas.microsoft.com/office/drawing/2014/main" id="{65D576B6-BE97-4481-BF70-7EEDAEA25A6F}"/>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4243008526"/>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a:extLst>
              <a:ext uri="{FF2B5EF4-FFF2-40B4-BE49-F238E27FC236}">
                <a16:creationId xmlns:a16="http://schemas.microsoft.com/office/drawing/2014/main" id="{C6B204E1-DF51-497E-A519-4E5D6F53A3D7}"/>
              </a:ext>
            </a:extLst>
          </p:cNvPr>
          <p:cNvSpPr>
            <a:spLocks noGrp="1" noChangeArrowheads="1"/>
          </p:cNvSpPr>
          <p:nvPr>
            <p:ph type="title"/>
          </p:nvPr>
        </p:nvSpPr>
        <p:spPr/>
        <p:txBody>
          <a:bodyPr/>
          <a:lstStyle/>
          <a:p>
            <a:r>
              <a:rPr lang="zh-CN" altLang="en-US" sz="4000"/>
              <a:t>数据依赖对关系模式的影响（续）</a:t>
            </a:r>
          </a:p>
        </p:txBody>
      </p:sp>
      <p:sp>
        <p:nvSpPr>
          <p:cNvPr id="470019" name="Rectangle 3">
            <a:extLst>
              <a:ext uri="{FF2B5EF4-FFF2-40B4-BE49-F238E27FC236}">
                <a16:creationId xmlns:a16="http://schemas.microsoft.com/office/drawing/2014/main" id="{E403E2E6-E181-4820-A83E-2B41F5F86B3D}"/>
              </a:ext>
            </a:extLst>
          </p:cNvPr>
          <p:cNvSpPr>
            <a:spLocks noGrp="1" noChangeArrowheads="1"/>
          </p:cNvSpPr>
          <p:nvPr>
            <p:ph type="body" idx="1"/>
          </p:nvPr>
        </p:nvSpPr>
        <p:spPr/>
        <p:txBody>
          <a:bodyPr/>
          <a:lstStyle/>
          <a:p>
            <a:pPr>
              <a:lnSpc>
                <a:spcPct val="90000"/>
              </a:lnSpc>
              <a:buFont typeface="Monotype Sorts" pitchFamily="2" charset="2"/>
              <a:buNone/>
            </a:pPr>
            <a:endParaRPr lang="en-US" altLang="zh-CN" sz="2800"/>
          </a:p>
          <a:p>
            <a:pPr>
              <a:lnSpc>
                <a:spcPct val="140000"/>
              </a:lnSpc>
              <a:buFont typeface="Monotype Sorts" pitchFamily="2" charset="2"/>
              <a:buNone/>
            </a:pPr>
            <a:r>
              <a:rPr lang="en-US" altLang="zh-CN" sz="2800"/>
              <a:t>   </a:t>
            </a:r>
            <a:r>
              <a:rPr lang="en-US" altLang="zh-CN"/>
              <a:t> </a:t>
            </a:r>
            <a:r>
              <a:rPr lang="zh-CN" altLang="en-US">
                <a:solidFill>
                  <a:schemeClr val="accent2"/>
                </a:solidFill>
              </a:rPr>
              <a:t>规范化理论</a:t>
            </a:r>
            <a:r>
              <a:rPr lang="zh-CN" altLang="en-US"/>
              <a:t>正是用来改造关系模式，通过分解关系模式来消除其中不合适的数据依赖，以解决插入异常、删除异常、更新异常和数据冗余问题。</a:t>
            </a:r>
          </a:p>
        </p:txBody>
      </p:sp>
      <p:sp>
        <p:nvSpPr>
          <p:cNvPr id="4" name="矩形 3">
            <a:extLst>
              <a:ext uri="{FF2B5EF4-FFF2-40B4-BE49-F238E27FC236}">
                <a16:creationId xmlns:a16="http://schemas.microsoft.com/office/drawing/2014/main" id="{2684BC54-779D-45A2-B447-BCB24D25FD2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AFAC516-1621-400B-8958-5707A1874B3D}"/>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6" name="文本框 22">
            <a:extLst>
              <a:ext uri="{FF2B5EF4-FFF2-40B4-BE49-F238E27FC236}">
                <a16:creationId xmlns:a16="http://schemas.microsoft.com/office/drawing/2014/main" id="{F0FF952F-B679-404E-9C52-3E7F1D7D2103}"/>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4264085697"/>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a:extLst>
              <a:ext uri="{FF2B5EF4-FFF2-40B4-BE49-F238E27FC236}">
                <a16:creationId xmlns:a16="http://schemas.microsoft.com/office/drawing/2014/main" id="{207BF469-3706-4214-8C0A-F28845056DF3}"/>
              </a:ext>
            </a:extLst>
          </p:cNvPr>
          <p:cNvSpPr>
            <a:spLocks noGrp="1" noChangeArrowheads="1"/>
          </p:cNvSpPr>
          <p:nvPr>
            <p:ph type="title"/>
          </p:nvPr>
        </p:nvSpPr>
        <p:spPr/>
        <p:txBody>
          <a:bodyPr/>
          <a:lstStyle/>
          <a:p>
            <a:r>
              <a:rPr lang="en-US" altLang="zh-CN" dirty="0"/>
              <a:t>444.1 </a:t>
            </a:r>
            <a:r>
              <a:rPr lang="zh-CN" altLang="en-US" dirty="0"/>
              <a:t>数据依赖</a:t>
            </a:r>
          </a:p>
        </p:txBody>
      </p:sp>
      <p:sp>
        <p:nvSpPr>
          <p:cNvPr id="605187" name="Rectangle 3">
            <a:extLst>
              <a:ext uri="{FF2B5EF4-FFF2-40B4-BE49-F238E27FC236}">
                <a16:creationId xmlns:a16="http://schemas.microsoft.com/office/drawing/2014/main" id="{C0DFFB86-5CE0-4CE0-8C8B-A1311DC878FC}"/>
              </a:ext>
            </a:extLst>
          </p:cNvPr>
          <p:cNvSpPr>
            <a:spLocks noGrp="1" noChangeArrowheads="1"/>
          </p:cNvSpPr>
          <p:nvPr>
            <p:ph type="body" idx="1"/>
          </p:nvPr>
        </p:nvSpPr>
        <p:spPr/>
        <p:txBody>
          <a:bodyPr/>
          <a:lstStyle/>
          <a:p>
            <a:pPr>
              <a:lnSpc>
                <a:spcPct val="180000"/>
              </a:lnSpc>
              <a:buFont typeface="Monotype Sorts" pitchFamily="2" charset="2"/>
              <a:buNone/>
            </a:pPr>
            <a:r>
              <a:rPr lang="en-US" altLang="zh-CN" dirty="0"/>
              <a:t>4.1.1 </a:t>
            </a:r>
            <a:r>
              <a:rPr lang="zh-CN" altLang="en-US" dirty="0"/>
              <a:t>关系模式中的数据依赖</a:t>
            </a:r>
          </a:p>
          <a:p>
            <a:pPr>
              <a:lnSpc>
                <a:spcPct val="180000"/>
              </a:lnSpc>
              <a:buFont typeface="Monotype Sorts" pitchFamily="2" charset="2"/>
              <a:buNone/>
            </a:pPr>
            <a:r>
              <a:rPr lang="en-US" altLang="zh-CN" dirty="0"/>
              <a:t>4.1.2 </a:t>
            </a:r>
            <a:r>
              <a:rPr lang="zh-CN" altLang="en-US" dirty="0"/>
              <a:t>数据依赖对关系模式的影响</a:t>
            </a:r>
          </a:p>
          <a:p>
            <a:pPr>
              <a:lnSpc>
                <a:spcPct val="180000"/>
              </a:lnSpc>
              <a:buFont typeface="Monotype Sorts" pitchFamily="2" charset="2"/>
              <a:buNone/>
            </a:pPr>
            <a:r>
              <a:rPr lang="en-US" altLang="zh-CN" dirty="0">
                <a:solidFill>
                  <a:schemeClr val="accent2"/>
                </a:solidFill>
              </a:rPr>
              <a:t>4.1.3 </a:t>
            </a:r>
            <a:r>
              <a:rPr lang="zh-CN" altLang="en-US" dirty="0">
                <a:solidFill>
                  <a:schemeClr val="accent2"/>
                </a:solidFill>
              </a:rPr>
              <a:t>有关概念</a:t>
            </a:r>
          </a:p>
        </p:txBody>
      </p:sp>
      <p:sp>
        <p:nvSpPr>
          <p:cNvPr id="4" name="矩形 3">
            <a:extLst>
              <a:ext uri="{FF2B5EF4-FFF2-40B4-BE49-F238E27FC236}">
                <a16:creationId xmlns:a16="http://schemas.microsoft.com/office/drawing/2014/main" id="{ED947C05-DA4B-4E01-A184-8AE8B48FA92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A8F0EBA-45CA-4DAF-87F0-20A18B0D63CF}"/>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6" name="文本框 22">
            <a:extLst>
              <a:ext uri="{FF2B5EF4-FFF2-40B4-BE49-F238E27FC236}">
                <a16:creationId xmlns:a16="http://schemas.microsoft.com/office/drawing/2014/main" id="{C1C2E6AE-1039-4FFB-B6BB-B8AB83F2EAA2}"/>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729527146"/>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a:extLst>
              <a:ext uri="{FF2B5EF4-FFF2-40B4-BE49-F238E27FC236}">
                <a16:creationId xmlns:a16="http://schemas.microsoft.com/office/drawing/2014/main" id="{84E6B293-78B2-488F-88BB-FD5AC415166D}"/>
              </a:ext>
            </a:extLst>
          </p:cNvPr>
          <p:cNvSpPr>
            <a:spLocks noGrp="1" noChangeArrowheads="1"/>
          </p:cNvSpPr>
          <p:nvPr>
            <p:ph type="title"/>
          </p:nvPr>
        </p:nvSpPr>
        <p:spPr/>
        <p:txBody>
          <a:bodyPr/>
          <a:lstStyle/>
          <a:p>
            <a:r>
              <a:rPr lang="en-US" altLang="zh-CN"/>
              <a:t>5.1.3 </a:t>
            </a:r>
            <a:r>
              <a:rPr lang="zh-CN" altLang="en-US"/>
              <a:t>有关概念</a:t>
            </a:r>
          </a:p>
        </p:txBody>
      </p:sp>
      <p:sp>
        <p:nvSpPr>
          <p:cNvPr id="464899" name="Rectangle 3">
            <a:extLst>
              <a:ext uri="{FF2B5EF4-FFF2-40B4-BE49-F238E27FC236}">
                <a16:creationId xmlns:a16="http://schemas.microsoft.com/office/drawing/2014/main" id="{02B95954-A903-4894-9672-EBDD62F4E815}"/>
              </a:ext>
            </a:extLst>
          </p:cNvPr>
          <p:cNvSpPr>
            <a:spLocks noGrp="1" noChangeArrowheads="1"/>
          </p:cNvSpPr>
          <p:nvPr>
            <p:ph type="body" idx="1"/>
          </p:nvPr>
        </p:nvSpPr>
        <p:spPr/>
        <p:txBody>
          <a:bodyPr/>
          <a:lstStyle/>
          <a:p>
            <a:pPr>
              <a:lnSpc>
                <a:spcPct val="130000"/>
              </a:lnSpc>
              <a:buFont typeface="Monotype Sorts" pitchFamily="2" charset="2"/>
              <a:buNone/>
            </a:pPr>
            <a:r>
              <a:rPr lang="zh-CN" altLang="en-US" dirty="0"/>
              <a:t>一、函数依赖</a:t>
            </a:r>
          </a:p>
          <a:p>
            <a:pPr>
              <a:lnSpc>
                <a:spcPct val="130000"/>
              </a:lnSpc>
              <a:buFont typeface="Monotype Sorts" pitchFamily="2" charset="2"/>
              <a:buNone/>
            </a:pPr>
            <a:r>
              <a:rPr lang="zh-CN" altLang="en-US" dirty="0"/>
              <a:t>二、平凡函数依赖与非平凡函数依赖</a:t>
            </a:r>
          </a:p>
          <a:p>
            <a:pPr>
              <a:lnSpc>
                <a:spcPct val="130000"/>
              </a:lnSpc>
              <a:buFont typeface="Monotype Sorts" pitchFamily="2" charset="2"/>
              <a:buNone/>
            </a:pPr>
            <a:r>
              <a:rPr lang="zh-CN" altLang="en-US" dirty="0"/>
              <a:t>三、完全函数依赖与部分函数依赖</a:t>
            </a:r>
          </a:p>
          <a:p>
            <a:pPr>
              <a:lnSpc>
                <a:spcPct val="130000"/>
              </a:lnSpc>
              <a:buFont typeface="Monotype Sorts" pitchFamily="2" charset="2"/>
              <a:buNone/>
            </a:pPr>
            <a:r>
              <a:rPr lang="zh-CN" altLang="en-US" dirty="0"/>
              <a:t>四、传递函数依赖</a:t>
            </a:r>
          </a:p>
          <a:p>
            <a:pPr>
              <a:lnSpc>
                <a:spcPct val="130000"/>
              </a:lnSpc>
              <a:buFont typeface="Monotype Sorts" pitchFamily="2" charset="2"/>
              <a:buNone/>
            </a:pPr>
            <a:r>
              <a:rPr lang="zh-CN" altLang="en-US" dirty="0"/>
              <a:t>五、码</a:t>
            </a:r>
          </a:p>
        </p:txBody>
      </p:sp>
      <p:sp>
        <p:nvSpPr>
          <p:cNvPr id="4" name="矩形 3">
            <a:extLst>
              <a:ext uri="{FF2B5EF4-FFF2-40B4-BE49-F238E27FC236}">
                <a16:creationId xmlns:a16="http://schemas.microsoft.com/office/drawing/2014/main" id="{37D05D2F-9D5B-4316-96F6-F39EEA4C5E3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C8C0EE8-10FC-4C25-AD1B-B372647C13B1}"/>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6" name="文本框 22">
            <a:extLst>
              <a:ext uri="{FF2B5EF4-FFF2-40B4-BE49-F238E27FC236}">
                <a16:creationId xmlns:a16="http://schemas.microsoft.com/office/drawing/2014/main" id="{C32E8D2A-2714-4B4D-841A-1925B490C4BE}"/>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796315236"/>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a:extLst>
              <a:ext uri="{FF2B5EF4-FFF2-40B4-BE49-F238E27FC236}">
                <a16:creationId xmlns:a16="http://schemas.microsoft.com/office/drawing/2014/main" id="{92FA3503-7EA9-47DB-A5B4-B0D1973708DE}"/>
              </a:ext>
            </a:extLst>
          </p:cNvPr>
          <p:cNvSpPr>
            <a:spLocks noGrp="1" noChangeArrowheads="1"/>
          </p:cNvSpPr>
          <p:nvPr>
            <p:ph type="title"/>
          </p:nvPr>
        </p:nvSpPr>
        <p:spPr/>
        <p:txBody>
          <a:bodyPr/>
          <a:lstStyle/>
          <a:p>
            <a:r>
              <a:rPr lang="zh-CN" altLang="en-US"/>
              <a:t>一、函数依赖</a:t>
            </a:r>
          </a:p>
        </p:txBody>
      </p:sp>
      <p:sp>
        <p:nvSpPr>
          <p:cNvPr id="468995" name="Rectangle 3">
            <a:extLst>
              <a:ext uri="{FF2B5EF4-FFF2-40B4-BE49-F238E27FC236}">
                <a16:creationId xmlns:a16="http://schemas.microsoft.com/office/drawing/2014/main" id="{D69A35CC-5C99-4F12-993A-09FA676CAF42}"/>
              </a:ext>
            </a:extLst>
          </p:cNvPr>
          <p:cNvSpPr>
            <a:spLocks noGrp="1" noChangeArrowheads="1"/>
          </p:cNvSpPr>
          <p:nvPr>
            <p:ph type="body" idx="1"/>
          </p:nvPr>
        </p:nvSpPr>
        <p:spPr/>
        <p:txBody>
          <a:bodyPr/>
          <a:lstStyle/>
          <a:p>
            <a:pPr>
              <a:lnSpc>
                <a:spcPct val="120000"/>
              </a:lnSpc>
              <a:buFont typeface="Monotype Sorts" pitchFamily="2" charset="2"/>
              <a:buNone/>
            </a:pPr>
            <a:r>
              <a:rPr lang="zh-CN" altLang="en-US" dirty="0"/>
              <a:t>定义</a:t>
            </a:r>
            <a:r>
              <a:rPr lang="en-US" altLang="zh-CN" dirty="0"/>
              <a:t>4.1  </a:t>
            </a:r>
            <a:r>
              <a:rPr lang="zh-CN" altLang="en-US" dirty="0"/>
              <a:t>设</a:t>
            </a:r>
            <a:r>
              <a:rPr lang="en-US" altLang="zh-CN" dirty="0"/>
              <a:t>R(U)</a:t>
            </a:r>
            <a:r>
              <a:rPr lang="zh-CN" altLang="en-US" dirty="0"/>
              <a:t>是一个属性集</a:t>
            </a:r>
            <a:r>
              <a:rPr lang="en-US" altLang="zh-CN" dirty="0"/>
              <a:t>U</a:t>
            </a:r>
            <a:r>
              <a:rPr lang="zh-CN" altLang="en-US" dirty="0"/>
              <a:t>上的关系模式，</a:t>
            </a:r>
            <a:r>
              <a:rPr lang="en-US" altLang="zh-CN" dirty="0"/>
              <a:t>X</a:t>
            </a:r>
            <a:r>
              <a:rPr lang="zh-CN" altLang="en-US" dirty="0"/>
              <a:t>和</a:t>
            </a:r>
            <a:r>
              <a:rPr lang="en-US" altLang="zh-CN" dirty="0"/>
              <a:t>Y</a:t>
            </a:r>
            <a:r>
              <a:rPr lang="zh-CN" altLang="en-US" dirty="0"/>
              <a:t>是</a:t>
            </a:r>
            <a:r>
              <a:rPr lang="en-US" altLang="zh-CN" dirty="0"/>
              <a:t>U</a:t>
            </a:r>
            <a:r>
              <a:rPr lang="zh-CN" altLang="en-US" dirty="0"/>
              <a:t>的子集。若对于</a:t>
            </a:r>
            <a:r>
              <a:rPr lang="en-US" altLang="zh-CN" dirty="0"/>
              <a:t>R(U)</a:t>
            </a:r>
            <a:r>
              <a:rPr lang="zh-CN" altLang="en-US" dirty="0"/>
              <a:t>的任意一个可能的关系</a:t>
            </a:r>
            <a:r>
              <a:rPr lang="en-US" altLang="zh-CN" dirty="0"/>
              <a:t>r</a:t>
            </a:r>
            <a:r>
              <a:rPr lang="zh-CN" altLang="en-US" dirty="0"/>
              <a:t>，</a:t>
            </a:r>
            <a:r>
              <a:rPr lang="en-US" altLang="zh-CN" dirty="0">
                <a:solidFill>
                  <a:srgbClr val="FF0000"/>
                </a:solidFill>
              </a:rPr>
              <a:t>r</a:t>
            </a:r>
            <a:r>
              <a:rPr lang="zh-CN" altLang="en-US" dirty="0">
                <a:solidFill>
                  <a:srgbClr val="FF0000"/>
                </a:solidFill>
              </a:rPr>
              <a:t>中不可能存在两个元组在</a:t>
            </a:r>
            <a:r>
              <a:rPr lang="en-US" altLang="zh-CN" dirty="0">
                <a:solidFill>
                  <a:srgbClr val="FF0000"/>
                </a:solidFill>
              </a:rPr>
              <a:t>X</a:t>
            </a:r>
            <a:r>
              <a:rPr lang="zh-CN" altLang="en-US" dirty="0">
                <a:solidFill>
                  <a:srgbClr val="FF0000"/>
                </a:solidFill>
              </a:rPr>
              <a:t>上的属性值相等， 而在</a:t>
            </a:r>
            <a:r>
              <a:rPr lang="en-US" altLang="zh-CN" dirty="0">
                <a:solidFill>
                  <a:srgbClr val="FF0000"/>
                </a:solidFill>
              </a:rPr>
              <a:t>Y</a:t>
            </a:r>
            <a:r>
              <a:rPr lang="zh-CN" altLang="en-US" dirty="0">
                <a:solidFill>
                  <a:srgbClr val="FF0000"/>
                </a:solidFill>
              </a:rPr>
              <a:t>上的属性值不等</a:t>
            </a:r>
            <a:r>
              <a:rPr lang="zh-CN" altLang="en-US" dirty="0"/>
              <a:t>， 则称“</a:t>
            </a:r>
            <a:r>
              <a:rPr lang="en-US" altLang="zh-CN" dirty="0">
                <a:solidFill>
                  <a:schemeClr val="accent2"/>
                </a:solidFill>
              </a:rPr>
              <a:t>X</a:t>
            </a:r>
            <a:r>
              <a:rPr lang="zh-CN" altLang="en-US" dirty="0">
                <a:solidFill>
                  <a:schemeClr val="accent2"/>
                </a:solidFill>
              </a:rPr>
              <a:t>函数确定</a:t>
            </a:r>
            <a:r>
              <a:rPr lang="en-US" altLang="zh-CN" dirty="0">
                <a:solidFill>
                  <a:schemeClr val="accent2"/>
                </a:solidFill>
              </a:rPr>
              <a:t>Y</a:t>
            </a:r>
            <a:r>
              <a:rPr lang="en-US" altLang="zh-CN" dirty="0"/>
              <a:t>”</a:t>
            </a:r>
            <a:r>
              <a:rPr lang="zh-CN" altLang="en-US" dirty="0"/>
              <a:t>或“</a:t>
            </a:r>
            <a:r>
              <a:rPr lang="en-US" altLang="zh-CN" dirty="0">
                <a:solidFill>
                  <a:schemeClr val="accent2"/>
                </a:solidFill>
              </a:rPr>
              <a:t>Y</a:t>
            </a:r>
            <a:r>
              <a:rPr lang="zh-CN" altLang="en-US" dirty="0">
                <a:solidFill>
                  <a:schemeClr val="accent2"/>
                </a:solidFill>
              </a:rPr>
              <a:t>函数依赖于</a:t>
            </a:r>
            <a:r>
              <a:rPr lang="en-US" altLang="zh-CN" dirty="0">
                <a:solidFill>
                  <a:schemeClr val="accent2"/>
                </a:solidFill>
              </a:rPr>
              <a:t>X</a:t>
            </a:r>
            <a:r>
              <a:rPr lang="en-US" altLang="zh-CN" dirty="0"/>
              <a:t>”</a:t>
            </a:r>
            <a:r>
              <a:rPr lang="zh-CN" altLang="en-US" dirty="0"/>
              <a:t>，记作</a:t>
            </a:r>
            <a:r>
              <a:rPr lang="en-US" altLang="zh-CN" dirty="0"/>
              <a:t>X→Y</a:t>
            </a:r>
            <a:r>
              <a:rPr lang="zh-CN" altLang="en-US" dirty="0"/>
              <a:t>。 </a:t>
            </a:r>
            <a:r>
              <a:rPr lang="en-US" altLang="zh-CN" dirty="0"/>
              <a:t>X</a:t>
            </a:r>
            <a:r>
              <a:rPr lang="zh-CN" altLang="en-US" dirty="0"/>
              <a:t>称为这个函数依赖的</a:t>
            </a:r>
            <a:r>
              <a:rPr lang="zh-CN" altLang="en-US" dirty="0">
                <a:solidFill>
                  <a:schemeClr val="accent2"/>
                </a:solidFill>
              </a:rPr>
              <a:t>决定属性集</a:t>
            </a:r>
            <a:r>
              <a:rPr lang="en-US" altLang="zh-CN" sz="2800" dirty="0"/>
              <a:t>(Determinant)</a:t>
            </a:r>
            <a:r>
              <a:rPr lang="zh-CN" altLang="en-US" sz="2800" dirty="0"/>
              <a:t>。</a:t>
            </a:r>
            <a:endParaRPr lang="zh-CN" altLang="en-US" dirty="0"/>
          </a:p>
        </p:txBody>
      </p:sp>
      <p:sp>
        <p:nvSpPr>
          <p:cNvPr id="4" name="矩形 3">
            <a:extLst>
              <a:ext uri="{FF2B5EF4-FFF2-40B4-BE49-F238E27FC236}">
                <a16:creationId xmlns:a16="http://schemas.microsoft.com/office/drawing/2014/main" id="{63A726AB-9064-4649-B466-5EFD355CC88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FA66ED3-88E5-4E8C-88D3-778704B673CA}"/>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6" name="文本框 22">
            <a:extLst>
              <a:ext uri="{FF2B5EF4-FFF2-40B4-BE49-F238E27FC236}">
                <a16:creationId xmlns:a16="http://schemas.microsoft.com/office/drawing/2014/main" id="{B880C675-03EB-442B-90DC-893CBFC355B4}"/>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453794687"/>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a:extLst>
              <a:ext uri="{FF2B5EF4-FFF2-40B4-BE49-F238E27FC236}">
                <a16:creationId xmlns:a16="http://schemas.microsoft.com/office/drawing/2014/main" id="{3D80D6D2-B585-4E44-AB6A-909F5D3B0C11}"/>
              </a:ext>
            </a:extLst>
          </p:cNvPr>
          <p:cNvSpPr>
            <a:spLocks noGrp="1" noChangeArrowheads="1"/>
          </p:cNvSpPr>
          <p:nvPr>
            <p:ph type="title"/>
          </p:nvPr>
        </p:nvSpPr>
        <p:spPr/>
        <p:txBody>
          <a:bodyPr/>
          <a:lstStyle/>
          <a:p>
            <a:r>
              <a:rPr lang="zh-CN" altLang="en-US"/>
              <a:t>函数依赖（续）</a:t>
            </a:r>
          </a:p>
        </p:txBody>
      </p:sp>
      <p:sp>
        <p:nvSpPr>
          <p:cNvPr id="471043" name="Rectangle 3">
            <a:extLst>
              <a:ext uri="{FF2B5EF4-FFF2-40B4-BE49-F238E27FC236}">
                <a16:creationId xmlns:a16="http://schemas.microsoft.com/office/drawing/2014/main" id="{E79B054B-796D-4AF1-9FD0-6E904DFB1BC6}"/>
              </a:ext>
            </a:extLst>
          </p:cNvPr>
          <p:cNvSpPr>
            <a:spLocks noGrp="1" noChangeArrowheads="1"/>
          </p:cNvSpPr>
          <p:nvPr>
            <p:ph type="body" idx="1"/>
          </p:nvPr>
        </p:nvSpPr>
        <p:spPr/>
        <p:txBody>
          <a:bodyPr/>
          <a:lstStyle/>
          <a:p>
            <a:pPr>
              <a:buFont typeface="Monotype Sorts" pitchFamily="2" charset="2"/>
              <a:buNone/>
            </a:pPr>
            <a:r>
              <a:rPr lang="zh-CN" altLang="en-US" sz="2800"/>
              <a:t>说明：</a:t>
            </a:r>
          </a:p>
          <a:p>
            <a:pPr>
              <a:buFont typeface="Monotype Sorts" pitchFamily="2" charset="2"/>
              <a:buNone/>
            </a:pPr>
            <a:r>
              <a:rPr lang="en-US" altLang="zh-CN" sz="2800"/>
              <a:t>1. </a:t>
            </a:r>
            <a:r>
              <a:rPr lang="zh-CN" altLang="en-US" sz="2800"/>
              <a:t>函数依赖不是指关系模式</a:t>
            </a:r>
            <a:r>
              <a:rPr lang="en-US" altLang="zh-CN" sz="2800"/>
              <a:t>R</a:t>
            </a:r>
            <a:r>
              <a:rPr lang="zh-CN" altLang="en-US" sz="2800"/>
              <a:t>的某个或某些关系实例满足的约束条件，而是指</a:t>
            </a:r>
            <a:r>
              <a:rPr lang="en-US" altLang="zh-CN" sz="2800"/>
              <a:t>R</a:t>
            </a:r>
            <a:r>
              <a:rPr lang="zh-CN" altLang="en-US" sz="2800"/>
              <a:t>的所有关系实例均要满足的约束条件。</a:t>
            </a:r>
          </a:p>
          <a:p>
            <a:pPr>
              <a:buFont typeface="Monotype Sorts" pitchFamily="2" charset="2"/>
              <a:buNone/>
            </a:pPr>
            <a:endParaRPr lang="zh-CN" altLang="en-US" sz="2800"/>
          </a:p>
          <a:p>
            <a:pPr>
              <a:buFont typeface="Monotype Sorts" pitchFamily="2" charset="2"/>
              <a:buNone/>
            </a:pPr>
            <a:r>
              <a:rPr lang="en-US" altLang="zh-CN" sz="2800"/>
              <a:t>2. </a:t>
            </a:r>
            <a:r>
              <a:rPr lang="zh-CN" altLang="en-US" sz="2800"/>
              <a:t>函数依赖是语义范畴的概念。只能根据数据的语义来确定函数依赖。</a:t>
            </a:r>
          </a:p>
          <a:p>
            <a:pPr>
              <a:buFont typeface="Monotype Sorts" pitchFamily="2" charset="2"/>
              <a:buNone/>
            </a:pPr>
            <a:r>
              <a:rPr lang="zh-CN" altLang="en-US" sz="2800"/>
              <a:t>    例如“姓名→年龄”这个函数依赖只有在不允许有同名人的条件下成立</a:t>
            </a:r>
          </a:p>
        </p:txBody>
      </p:sp>
      <p:sp>
        <p:nvSpPr>
          <p:cNvPr id="4" name="矩形 3">
            <a:extLst>
              <a:ext uri="{FF2B5EF4-FFF2-40B4-BE49-F238E27FC236}">
                <a16:creationId xmlns:a16="http://schemas.microsoft.com/office/drawing/2014/main" id="{83AA038A-127F-4803-9332-FCE88C5DB1C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83F29B9-E60E-4661-90DA-6B3A3C20DF84}"/>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6" name="文本框 22">
            <a:extLst>
              <a:ext uri="{FF2B5EF4-FFF2-40B4-BE49-F238E27FC236}">
                <a16:creationId xmlns:a16="http://schemas.microsoft.com/office/drawing/2014/main" id="{0EB88595-C066-4275-AA59-3979BF0BB942}"/>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4277783431"/>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a:extLst>
              <a:ext uri="{FF2B5EF4-FFF2-40B4-BE49-F238E27FC236}">
                <a16:creationId xmlns:a16="http://schemas.microsoft.com/office/drawing/2014/main" id="{B932284D-5449-41CF-A58A-A85B2E197B63}"/>
              </a:ext>
            </a:extLst>
          </p:cNvPr>
          <p:cNvSpPr>
            <a:spLocks noGrp="1" noChangeArrowheads="1"/>
          </p:cNvSpPr>
          <p:nvPr>
            <p:ph type="title"/>
          </p:nvPr>
        </p:nvSpPr>
        <p:spPr/>
        <p:txBody>
          <a:bodyPr/>
          <a:lstStyle/>
          <a:p>
            <a:r>
              <a:rPr lang="zh-CN" altLang="en-US" dirty="0"/>
              <a:t>关系数据库设计理论</a:t>
            </a:r>
          </a:p>
        </p:txBody>
      </p:sp>
      <p:sp>
        <p:nvSpPr>
          <p:cNvPr id="445443" name="Rectangle 3">
            <a:extLst>
              <a:ext uri="{FF2B5EF4-FFF2-40B4-BE49-F238E27FC236}">
                <a16:creationId xmlns:a16="http://schemas.microsoft.com/office/drawing/2014/main" id="{58509DAF-80E0-408F-829A-BBF004C5BC7C}"/>
              </a:ext>
            </a:extLst>
          </p:cNvPr>
          <p:cNvSpPr>
            <a:spLocks noGrp="1" noChangeArrowheads="1"/>
          </p:cNvSpPr>
          <p:nvPr>
            <p:ph type="body" idx="1"/>
          </p:nvPr>
        </p:nvSpPr>
        <p:spPr/>
        <p:txBody>
          <a:bodyPr/>
          <a:lstStyle/>
          <a:p>
            <a:pPr>
              <a:lnSpc>
                <a:spcPct val="140000"/>
              </a:lnSpc>
              <a:buFont typeface="Monotype Sorts" pitchFamily="2" charset="2"/>
              <a:buNone/>
            </a:pPr>
            <a:r>
              <a:rPr lang="en-US" altLang="zh-CN"/>
              <a:t>4.1 </a:t>
            </a:r>
            <a:r>
              <a:rPr lang="zh-CN" altLang="en-US"/>
              <a:t>数据依赖</a:t>
            </a:r>
          </a:p>
          <a:p>
            <a:pPr>
              <a:lnSpc>
                <a:spcPct val="140000"/>
              </a:lnSpc>
              <a:buFont typeface="Monotype Sorts" pitchFamily="2" charset="2"/>
              <a:buNone/>
            </a:pPr>
            <a:r>
              <a:rPr lang="en-US" altLang="zh-CN"/>
              <a:t>4.2 </a:t>
            </a:r>
            <a:r>
              <a:rPr lang="zh-CN" altLang="en-US"/>
              <a:t>范式</a:t>
            </a:r>
          </a:p>
          <a:p>
            <a:pPr>
              <a:lnSpc>
                <a:spcPct val="140000"/>
              </a:lnSpc>
              <a:buFont typeface="Monotype Sorts" pitchFamily="2" charset="2"/>
              <a:buNone/>
            </a:pPr>
            <a:r>
              <a:rPr lang="en-US" altLang="zh-CN"/>
              <a:t>4.3 </a:t>
            </a:r>
            <a:r>
              <a:rPr lang="zh-CN" altLang="en-US"/>
              <a:t>关系模式的规范化</a:t>
            </a:r>
          </a:p>
        </p:txBody>
      </p:sp>
      <p:sp>
        <p:nvSpPr>
          <p:cNvPr id="4" name="矩形 3">
            <a:extLst>
              <a:ext uri="{FF2B5EF4-FFF2-40B4-BE49-F238E27FC236}">
                <a16:creationId xmlns:a16="http://schemas.microsoft.com/office/drawing/2014/main" id="{DF6C742E-037F-4F91-8BF0-45C703341B7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9E6F5D3-E556-4024-8379-EC9CECA1C214}"/>
              </a:ext>
            </a:extLst>
          </p:cNvPr>
          <p:cNvSpPr txBox="1">
            <a:spLocks noChangeArrowheads="1"/>
          </p:cNvSpPr>
          <p:nvPr/>
        </p:nvSpPr>
        <p:spPr bwMode="auto">
          <a:xfrm>
            <a:off x="334963" y="4921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目录</a:t>
            </a:r>
          </a:p>
        </p:txBody>
      </p:sp>
      <p:sp>
        <p:nvSpPr>
          <p:cNvPr id="7" name="文本框 22">
            <a:extLst>
              <a:ext uri="{FF2B5EF4-FFF2-40B4-BE49-F238E27FC236}">
                <a16:creationId xmlns:a16="http://schemas.microsoft.com/office/drawing/2014/main" id="{E7C22CF5-F36F-4624-BEA2-ACE9ACF81546}"/>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69032004"/>
      </p:ext>
    </p:ext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a:extLst>
              <a:ext uri="{FF2B5EF4-FFF2-40B4-BE49-F238E27FC236}">
                <a16:creationId xmlns:a16="http://schemas.microsoft.com/office/drawing/2014/main" id="{975BE737-E3F9-4B41-BBF3-C70BA684C3F2}"/>
              </a:ext>
            </a:extLst>
          </p:cNvPr>
          <p:cNvSpPr>
            <a:spLocks noGrp="1" noChangeArrowheads="1"/>
          </p:cNvSpPr>
          <p:nvPr>
            <p:ph type="title"/>
          </p:nvPr>
        </p:nvSpPr>
        <p:spPr/>
        <p:txBody>
          <a:bodyPr/>
          <a:lstStyle/>
          <a:p>
            <a:r>
              <a:rPr lang="zh-CN" altLang="en-US"/>
              <a:t>函数依赖（续）</a:t>
            </a:r>
          </a:p>
        </p:txBody>
      </p:sp>
      <mc:AlternateContent xmlns:mc="http://schemas.openxmlformats.org/markup-compatibility/2006" xmlns:a14="http://schemas.microsoft.com/office/drawing/2010/main">
        <mc:Choice Requires="a14">
          <p:sp>
            <p:nvSpPr>
              <p:cNvPr id="472067" name="Rectangle 3">
                <a:extLst>
                  <a:ext uri="{FF2B5EF4-FFF2-40B4-BE49-F238E27FC236}">
                    <a16:creationId xmlns:a16="http://schemas.microsoft.com/office/drawing/2014/main" id="{9CA23AD6-0EF2-4018-A5EB-751B92B4B395}"/>
                  </a:ext>
                </a:extLst>
              </p:cNvPr>
              <p:cNvSpPr>
                <a:spLocks noGrp="1" noChangeArrowheads="1"/>
              </p:cNvSpPr>
              <p:nvPr>
                <p:ph type="body" idx="1"/>
              </p:nvPr>
            </p:nvSpPr>
            <p:spPr/>
            <p:txBody>
              <a:bodyPr/>
              <a:lstStyle/>
              <a:p>
                <a:pPr>
                  <a:lnSpc>
                    <a:spcPct val="90000"/>
                  </a:lnSpc>
                  <a:buFont typeface="Monotype Sorts" pitchFamily="2" charset="2"/>
                  <a:buNone/>
                </a:pPr>
                <a:r>
                  <a:rPr lang="en-US" altLang="zh-CN" sz="2800" dirty="0"/>
                  <a:t>3. </a:t>
                </a:r>
                <a:r>
                  <a:rPr lang="zh-CN" altLang="en-US" sz="2800" dirty="0"/>
                  <a:t>数据库设计者可以对现实世界作强制的规定。例如设计者可以强行规定不允许同名人出现，因而使函数依赖“姓名→年龄”成立。但所插入的元组必须满足规定的函数依赖，若发现有同名人存在， 则拒绝装入该元组。 </a:t>
                </a:r>
              </a:p>
              <a:p>
                <a:pPr>
                  <a:lnSpc>
                    <a:spcPct val="90000"/>
                  </a:lnSpc>
                  <a:buFont typeface="Monotype Sorts" pitchFamily="2" charset="2"/>
                  <a:buNone/>
                </a:pPr>
                <a:endParaRPr lang="zh-CN" altLang="en-US" sz="2800" dirty="0"/>
              </a:p>
              <a:p>
                <a:pPr>
                  <a:lnSpc>
                    <a:spcPct val="90000"/>
                  </a:lnSpc>
                  <a:buFont typeface="Monotype Sorts" pitchFamily="2" charset="2"/>
                  <a:buNone/>
                </a:pPr>
                <a:r>
                  <a:rPr lang="en-US" altLang="zh-CN" sz="2800" dirty="0"/>
                  <a:t>4. </a:t>
                </a:r>
                <a:r>
                  <a:rPr lang="zh-CN" altLang="en-US" sz="2800" dirty="0"/>
                  <a:t>若</a:t>
                </a:r>
                <a:r>
                  <a:rPr lang="en-US" altLang="zh-CN" sz="2800" dirty="0"/>
                  <a:t>X→Y</a:t>
                </a:r>
                <a:r>
                  <a:rPr lang="zh-CN" altLang="en-US" sz="2800" dirty="0"/>
                  <a:t>，并且</a:t>
                </a:r>
                <a:r>
                  <a:rPr lang="en-US" altLang="zh-CN" sz="2800" dirty="0"/>
                  <a:t>Y→X, </a:t>
                </a:r>
                <a:r>
                  <a:rPr lang="zh-CN" altLang="en-US" sz="2800" dirty="0"/>
                  <a:t>则记为</a:t>
                </a:r>
                <a14:m>
                  <m:oMath xmlns:m="http://schemas.openxmlformats.org/officeDocument/2006/math">
                    <m:r>
                      <a:rPr lang="en-US" altLang="zh-CN" sz="2800" i="1" dirty="0" smtClean="0">
                        <a:latin typeface="Cambria Math" panose="02040503050406030204" pitchFamily="18" charset="0"/>
                      </a:rPr>
                      <m:t>𝑋</m:t>
                    </m:r>
                    <m:r>
                      <a:rPr lang="en-US" altLang="zh-CN" sz="2800" i="1" dirty="0" smtClean="0">
                        <a:latin typeface="Cambria Math" panose="02040503050406030204" pitchFamily="18" charset="0"/>
                        <a:ea typeface="Cambria Math" panose="02040503050406030204" pitchFamily="18" charset="0"/>
                      </a:rPr>
                      <m:t>⟷</m:t>
                    </m:r>
                    <m:r>
                      <a:rPr lang="en-US" altLang="zh-CN" sz="2800" i="1" dirty="0" smtClean="0">
                        <a:latin typeface="Cambria Math" panose="02040503050406030204" pitchFamily="18" charset="0"/>
                      </a:rPr>
                      <m:t>𝑌</m:t>
                    </m:r>
                  </m:oMath>
                </a14:m>
                <a:r>
                  <a:rPr lang="zh-CN" altLang="en-US" sz="2800" dirty="0"/>
                  <a:t>。</a:t>
                </a:r>
              </a:p>
              <a:p>
                <a:pPr>
                  <a:lnSpc>
                    <a:spcPct val="90000"/>
                  </a:lnSpc>
                  <a:buFont typeface="Monotype Sorts" pitchFamily="2" charset="2"/>
                  <a:buNone/>
                </a:pPr>
                <a:endParaRPr lang="zh-CN" altLang="en-US" sz="2800" dirty="0"/>
              </a:p>
              <a:p>
                <a:pPr>
                  <a:lnSpc>
                    <a:spcPct val="90000"/>
                  </a:lnSpc>
                  <a:buFont typeface="Monotype Sorts" pitchFamily="2" charset="2"/>
                  <a:buNone/>
                </a:pPr>
                <a:r>
                  <a:rPr lang="en-US" altLang="zh-CN" sz="2800" dirty="0"/>
                  <a:t>5. </a:t>
                </a:r>
                <a:r>
                  <a:rPr lang="zh-CN" altLang="en-US" sz="2800" dirty="0"/>
                  <a:t>若</a:t>
                </a:r>
                <a:r>
                  <a:rPr lang="en-US" altLang="zh-CN" sz="2800" dirty="0"/>
                  <a:t>Y</a:t>
                </a:r>
                <a:r>
                  <a:rPr lang="zh-CN" altLang="en-US" sz="2800" dirty="0"/>
                  <a:t>不函数依赖于</a:t>
                </a:r>
                <a:r>
                  <a:rPr lang="en-US" altLang="zh-CN" sz="2800" dirty="0"/>
                  <a:t>X, </a:t>
                </a:r>
                <a:r>
                  <a:rPr lang="zh-CN" altLang="en-US" sz="2800" dirty="0"/>
                  <a:t>则记为</a:t>
                </a:r>
                <a14:m>
                  <m:oMath xmlns:m="http://schemas.openxmlformats.org/officeDocument/2006/math">
                    <m:r>
                      <a:rPr lang="en-US" altLang="zh-CN" sz="2800" i="1" dirty="0" smtClean="0">
                        <a:latin typeface="Cambria Math" panose="02040503050406030204" pitchFamily="18" charset="0"/>
                      </a:rPr>
                      <m:t>𝑋</m:t>
                    </m:r>
                    <m:r>
                      <a:rPr lang="en-US" altLang="zh-CN" sz="2800" i="1" dirty="0" smtClean="0">
                        <a:latin typeface="Cambria Math" panose="02040503050406030204" pitchFamily="18" charset="0"/>
                        <a:ea typeface="Cambria Math" panose="02040503050406030204" pitchFamily="18" charset="0"/>
                      </a:rPr>
                      <m:t>↛</m:t>
                    </m:r>
                    <m:r>
                      <a:rPr lang="en-US" altLang="zh-CN" sz="2800" i="1" dirty="0" smtClean="0">
                        <a:latin typeface="Cambria Math" panose="02040503050406030204" pitchFamily="18" charset="0"/>
                      </a:rPr>
                      <m:t>𝑌</m:t>
                    </m:r>
                  </m:oMath>
                </a14:m>
                <a:r>
                  <a:rPr lang="zh-CN" altLang="en-US" sz="2800" dirty="0"/>
                  <a:t>。</a:t>
                </a:r>
              </a:p>
            </p:txBody>
          </p:sp>
        </mc:Choice>
        <mc:Fallback xmlns="">
          <p:sp>
            <p:nvSpPr>
              <p:cNvPr id="472067" name="Rectangle 3">
                <a:extLst>
                  <a:ext uri="{FF2B5EF4-FFF2-40B4-BE49-F238E27FC236}">
                    <a16:creationId xmlns:a16="http://schemas.microsoft.com/office/drawing/2014/main" id="{9CA23AD6-0EF2-4018-A5EB-751B92B4B395}"/>
                  </a:ext>
                </a:extLst>
              </p:cNvPr>
              <p:cNvSpPr>
                <a:spLocks noGrp="1" noRot="1" noChangeAspect="1" noMove="1" noResize="1" noEditPoints="1" noAdjustHandles="1" noChangeArrowheads="1" noChangeShapeType="1" noTextEdit="1"/>
              </p:cNvSpPr>
              <p:nvPr>
                <p:ph type="body" idx="1"/>
              </p:nvPr>
            </p:nvSpPr>
            <p:spPr>
              <a:blipFill>
                <a:blip r:embed="rId2"/>
                <a:stretch>
                  <a:fillRect l="-1546" t="-2941" r="-1159"/>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A861D1E9-6503-4FB1-939D-811A890A0ED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FC145ABD-3ADE-49CE-A4DF-B57561748C85}"/>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7" name="文本框 22">
            <a:extLst>
              <a:ext uri="{FF2B5EF4-FFF2-40B4-BE49-F238E27FC236}">
                <a16:creationId xmlns:a16="http://schemas.microsoft.com/office/drawing/2014/main" id="{8F3F2A4C-5F23-43C9-A49D-B5E6FB7798BB}"/>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186688892"/>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a:extLst>
              <a:ext uri="{FF2B5EF4-FFF2-40B4-BE49-F238E27FC236}">
                <a16:creationId xmlns:a16="http://schemas.microsoft.com/office/drawing/2014/main" id="{AACC1725-086A-468E-8AF5-9D16E490C033}"/>
              </a:ext>
            </a:extLst>
          </p:cNvPr>
          <p:cNvSpPr>
            <a:spLocks noGrp="1" noChangeArrowheads="1"/>
          </p:cNvSpPr>
          <p:nvPr>
            <p:ph type="title"/>
          </p:nvPr>
        </p:nvSpPr>
        <p:spPr/>
        <p:txBody>
          <a:bodyPr/>
          <a:lstStyle/>
          <a:p>
            <a:r>
              <a:rPr lang="zh-CN" altLang="en-US"/>
              <a:t>函数依赖（续）</a:t>
            </a:r>
          </a:p>
        </p:txBody>
      </p:sp>
      <mc:AlternateContent xmlns:mc="http://schemas.openxmlformats.org/markup-compatibility/2006" xmlns:a14="http://schemas.microsoft.com/office/drawing/2010/main">
        <mc:Choice Requires="a14">
          <p:sp>
            <p:nvSpPr>
              <p:cNvPr id="474115" name="Rectangle 3">
                <a:extLst>
                  <a:ext uri="{FF2B5EF4-FFF2-40B4-BE49-F238E27FC236}">
                    <a16:creationId xmlns:a16="http://schemas.microsoft.com/office/drawing/2014/main" id="{FA3E0902-E91E-4AC9-9E43-3B7A66FC620D}"/>
                  </a:ext>
                </a:extLst>
              </p:cNvPr>
              <p:cNvSpPr>
                <a:spLocks noGrp="1" noChangeArrowheads="1"/>
              </p:cNvSpPr>
              <p:nvPr>
                <p:ph type="body" idx="1"/>
              </p:nvPr>
            </p:nvSpPr>
            <p:spPr/>
            <p:txBody>
              <a:bodyPr/>
              <a:lstStyle/>
              <a:p>
                <a:pPr>
                  <a:lnSpc>
                    <a:spcPct val="90000"/>
                  </a:lnSpc>
                  <a:buFont typeface="Monotype Sorts" pitchFamily="2" charset="2"/>
                  <a:buNone/>
                </a:pPr>
                <a:r>
                  <a:rPr lang="zh-CN" altLang="en-US" dirty="0"/>
                  <a:t>例</a:t>
                </a:r>
                <a:r>
                  <a:rPr lang="en-US" altLang="zh-CN" dirty="0"/>
                  <a:t>: Student(</a:t>
                </a:r>
                <a:r>
                  <a:rPr lang="en-US" altLang="zh-CN" dirty="0" err="1"/>
                  <a:t>Sno</a:t>
                </a:r>
                <a:r>
                  <a:rPr lang="en-US" altLang="zh-CN" dirty="0"/>
                  <a:t>, </a:t>
                </a:r>
                <a:r>
                  <a:rPr lang="en-US" altLang="zh-CN" dirty="0" err="1"/>
                  <a:t>Sname</a:t>
                </a:r>
                <a:r>
                  <a:rPr lang="en-US" altLang="zh-CN" dirty="0"/>
                  <a:t>, </a:t>
                </a:r>
                <a:r>
                  <a:rPr lang="en-US" altLang="zh-CN" dirty="0" err="1"/>
                  <a:t>Ssex</a:t>
                </a:r>
                <a:r>
                  <a:rPr lang="en-US" altLang="zh-CN" dirty="0"/>
                  <a:t>, Sage, </a:t>
                </a:r>
                <a:r>
                  <a:rPr lang="en-US" altLang="zh-CN" dirty="0" err="1"/>
                  <a:t>Sdept</a:t>
                </a:r>
                <a:r>
                  <a:rPr lang="en-US" altLang="zh-CN" dirty="0"/>
                  <a:t>)</a:t>
                </a:r>
              </a:p>
              <a:p>
                <a:pPr>
                  <a:lnSpc>
                    <a:spcPct val="90000"/>
                  </a:lnSpc>
                  <a:buFont typeface="Monotype Sorts" pitchFamily="2" charset="2"/>
                  <a:buNone/>
                </a:pPr>
                <a:r>
                  <a:rPr lang="en-US" altLang="zh-CN" dirty="0"/>
                  <a:t>    </a:t>
                </a:r>
                <a:r>
                  <a:rPr lang="zh-CN" altLang="en-US" dirty="0"/>
                  <a:t>假设不允许重名，则有</a:t>
                </a:r>
                <a:r>
                  <a:rPr lang="en-US" altLang="zh-CN" dirty="0"/>
                  <a:t>:</a:t>
                </a:r>
              </a:p>
              <a:p>
                <a:pPr lvl="1">
                  <a:lnSpc>
                    <a:spcPct val="90000"/>
                  </a:lnSpc>
                  <a:buFontTx/>
                  <a:buNone/>
                </a:pPr>
                <a:r>
                  <a:rPr lang="en-US" altLang="zh-CN" dirty="0" err="1"/>
                  <a:t>Sno</a:t>
                </a:r>
                <a:r>
                  <a:rPr lang="en-US" altLang="zh-CN" dirty="0"/>
                  <a:t> → </a:t>
                </a:r>
                <a:r>
                  <a:rPr lang="en-US" altLang="zh-CN" dirty="0" err="1"/>
                  <a:t>Ssex</a:t>
                </a:r>
                <a:r>
                  <a:rPr lang="zh-CN" altLang="en-US" dirty="0"/>
                  <a:t>，      </a:t>
                </a:r>
                <a:r>
                  <a:rPr lang="en-US" altLang="zh-CN" dirty="0" err="1"/>
                  <a:t>Sno</a:t>
                </a:r>
                <a:r>
                  <a:rPr lang="en-US" altLang="zh-CN" dirty="0"/>
                  <a:t> → Sage</a:t>
                </a:r>
              </a:p>
              <a:p>
                <a:pPr lvl="1">
                  <a:lnSpc>
                    <a:spcPct val="90000"/>
                  </a:lnSpc>
                  <a:buFontTx/>
                  <a:buNone/>
                </a:pPr>
                <a:r>
                  <a:rPr lang="en-US" altLang="zh-CN" dirty="0" err="1"/>
                  <a:t>Sno</a:t>
                </a:r>
                <a:r>
                  <a:rPr lang="en-US" altLang="zh-CN" dirty="0"/>
                  <a:t> → </a:t>
                </a:r>
                <a:r>
                  <a:rPr lang="en-US" altLang="zh-CN" dirty="0" err="1"/>
                  <a:t>Sdept</a:t>
                </a:r>
                <a:r>
                  <a:rPr lang="zh-CN" altLang="en-US" dirty="0"/>
                  <a:t>，    </a:t>
                </a:r>
                <a:r>
                  <a:rPr lang="en-US" altLang="zh-CN" dirty="0" err="1"/>
                  <a:t>Sno</a:t>
                </a:r>
                <a:r>
                  <a:rPr lang="en-US" altLang="zh-CN" dirty="0"/>
                  <a:t> ←→ </a:t>
                </a:r>
                <a:r>
                  <a:rPr lang="en-US" altLang="zh-CN" dirty="0" err="1"/>
                  <a:t>Sname</a:t>
                </a:r>
                <a:endParaRPr lang="en-US" altLang="zh-CN" dirty="0"/>
              </a:p>
              <a:p>
                <a:pPr lvl="1">
                  <a:lnSpc>
                    <a:spcPct val="90000"/>
                  </a:lnSpc>
                  <a:buFontTx/>
                  <a:buNone/>
                </a:pPr>
                <a:r>
                  <a:rPr lang="en-US" altLang="zh-CN" dirty="0" err="1"/>
                  <a:t>Sname</a:t>
                </a:r>
                <a:r>
                  <a:rPr lang="en-US" altLang="zh-CN" dirty="0"/>
                  <a:t> → </a:t>
                </a:r>
                <a:r>
                  <a:rPr lang="en-US" altLang="zh-CN" dirty="0" err="1"/>
                  <a:t>Ssex</a:t>
                </a:r>
                <a:r>
                  <a:rPr lang="zh-CN" altLang="en-US" dirty="0"/>
                  <a:t>， </a:t>
                </a:r>
                <a:r>
                  <a:rPr lang="en-US" altLang="zh-CN" dirty="0" err="1"/>
                  <a:t>Sname</a:t>
                </a:r>
                <a:r>
                  <a:rPr lang="en-US" altLang="zh-CN" dirty="0"/>
                  <a:t> → Sage</a:t>
                </a:r>
              </a:p>
              <a:p>
                <a:pPr lvl="1">
                  <a:lnSpc>
                    <a:spcPct val="90000"/>
                  </a:lnSpc>
                  <a:buFontTx/>
                  <a:buNone/>
                </a:pPr>
                <a:r>
                  <a:rPr lang="en-US" altLang="zh-CN" dirty="0" err="1"/>
                  <a:t>Sname</a:t>
                </a:r>
                <a:r>
                  <a:rPr lang="en-US" altLang="zh-CN" dirty="0"/>
                  <a:t> → </a:t>
                </a:r>
                <a:r>
                  <a:rPr lang="en-US" altLang="zh-CN" dirty="0" err="1"/>
                  <a:t>Sdept</a:t>
                </a:r>
                <a:endParaRPr lang="en-US" altLang="zh-CN" dirty="0"/>
              </a:p>
              <a:p>
                <a:pPr lvl="1">
                  <a:lnSpc>
                    <a:spcPct val="90000"/>
                  </a:lnSpc>
                  <a:buFontTx/>
                  <a:buNone/>
                </a:pPr>
                <a:endParaRPr lang="en-US" altLang="zh-CN" dirty="0"/>
              </a:p>
              <a:p>
                <a:pPr lvl="1">
                  <a:lnSpc>
                    <a:spcPct val="90000"/>
                  </a:lnSpc>
                  <a:buFontTx/>
                  <a:buNone/>
                </a:pPr>
                <a:r>
                  <a:rPr lang="zh-CN" altLang="en-US" dirty="0"/>
                  <a:t>但</a:t>
                </a:r>
                <a14:m>
                  <m:oMath xmlns:m="http://schemas.openxmlformats.org/officeDocument/2006/math">
                    <m:r>
                      <a:rPr lang="en-US" altLang="zh-CN" i="1" dirty="0" smtClean="0">
                        <a:latin typeface="Cambria Math" panose="02040503050406030204" pitchFamily="18" charset="0"/>
                      </a:rPr>
                      <m:t>𝑆𝑠𝑒𝑥</m:t>
                    </m:r>
                    <m:r>
                      <a:rPr lang="en-US" altLang="zh-CN" i="1" dirty="0">
                        <a:latin typeface="Cambria Math" panose="02040503050406030204" pitchFamily="18" charset="0"/>
                      </a:rPr>
                      <m:t> </m:t>
                    </m:r>
                    <m:r>
                      <a:rPr lang="en-US" altLang="zh-CN"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𝑆𝑎𝑔𝑒</m:t>
                    </m:r>
                  </m:oMath>
                </a14:m>
                <a:r>
                  <a:rPr lang="en-US" altLang="zh-CN" dirty="0"/>
                  <a:t>, </a:t>
                </a:r>
                <a14:m>
                  <m:oMath xmlns:m="http://schemas.openxmlformats.org/officeDocument/2006/math">
                    <m:r>
                      <a:rPr lang="en-US" altLang="zh-CN" i="1" dirty="0" smtClean="0">
                        <a:latin typeface="Cambria Math" panose="02040503050406030204" pitchFamily="18" charset="0"/>
                      </a:rPr>
                      <m:t>𝑆𝑠𝑒𝑥</m:t>
                    </m:r>
                    <m:r>
                      <a:rPr lang="en-US" altLang="zh-CN" i="1" dirty="0">
                        <a:latin typeface="Cambria Math" panose="02040503050406030204" pitchFamily="18" charset="0"/>
                      </a:rPr>
                      <m:t> </m:t>
                    </m:r>
                    <m:r>
                      <a:rPr lang="en-US" altLang="zh-CN" i="1" dirty="0" smtClean="0">
                        <a:latin typeface="Cambria Math" panose="02040503050406030204" pitchFamily="18" charset="0"/>
                        <a:ea typeface="Cambria Math" panose="02040503050406030204" pitchFamily="18" charset="0"/>
                      </a:rPr>
                      <m:t>↛</m:t>
                    </m:r>
                    <m:r>
                      <a:rPr lang="en-US" altLang="zh-CN" i="1" dirty="0" err="1">
                        <a:latin typeface="Cambria Math" panose="02040503050406030204" pitchFamily="18" charset="0"/>
                      </a:rPr>
                      <m:t>𝑆𝑑𝑒𝑝𝑡</m:t>
                    </m:r>
                  </m:oMath>
                </a14:m>
                <a:r>
                  <a:rPr lang="en-US" altLang="zh-CN" dirty="0"/>
                  <a:t>, </a:t>
                </a:r>
              </a:p>
            </p:txBody>
          </p:sp>
        </mc:Choice>
        <mc:Fallback xmlns="">
          <p:sp>
            <p:nvSpPr>
              <p:cNvPr id="474115" name="Rectangle 3">
                <a:extLst>
                  <a:ext uri="{FF2B5EF4-FFF2-40B4-BE49-F238E27FC236}">
                    <a16:creationId xmlns:a16="http://schemas.microsoft.com/office/drawing/2014/main" id="{FA3E0902-E91E-4AC9-9E43-3B7A66FC620D}"/>
                  </a:ext>
                </a:extLst>
              </p:cNvPr>
              <p:cNvSpPr>
                <a:spLocks noGrp="1" noRot="1" noChangeAspect="1" noMove="1" noResize="1" noEditPoints="1" noAdjustHandles="1" noChangeArrowheads="1" noChangeShapeType="1" noTextEdit="1"/>
              </p:cNvSpPr>
              <p:nvPr>
                <p:ph type="body" idx="1"/>
              </p:nvPr>
            </p:nvSpPr>
            <p:spPr>
              <a:blipFill>
                <a:blip r:embed="rId2"/>
                <a:stretch>
                  <a:fillRect l="-1546" t="-2941"/>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60996171-3395-4991-8264-F8A5701D030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a:extLst>
              <a:ext uri="{FF2B5EF4-FFF2-40B4-BE49-F238E27FC236}">
                <a16:creationId xmlns:a16="http://schemas.microsoft.com/office/drawing/2014/main" id="{05C583ED-60E0-4DFF-AF97-78D3F11A7D29}"/>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8" name="文本框 22">
            <a:extLst>
              <a:ext uri="{FF2B5EF4-FFF2-40B4-BE49-F238E27FC236}">
                <a16:creationId xmlns:a16="http://schemas.microsoft.com/office/drawing/2014/main" id="{7180C1EC-23C8-4124-81C1-2AC37237C0EE}"/>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477421195"/>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a:extLst>
              <a:ext uri="{FF2B5EF4-FFF2-40B4-BE49-F238E27FC236}">
                <a16:creationId xmlns:a16="http://schemas.microsoft.com/office/drawing/2014/main" id="{C501D93D-7540-4F0B-A8CB-A613E84E77AB}"/>
              </a:ext>
            </a:extLst>
          </p:cNvPr>
          <p:cNvSpPr>
            <a:spLocks noGrp="1" noChangeArrowheads="1"/>
          </p:cNvSpPr>
          <p:nvPr>
            <p:ph type="title"/>
          </p:nvPr>
        </p:nvSpPr>
        <p:spPr/>
        <p:txBody>
          <a:bodyPr/>
          <a:lstStyle/>
          <a:p>
            <a:r>
              <a:rPr lang="zh-CN" altLang="en-US" sz="3600"/>
              <a:t>二、平凡函数依赖与非平凡函数依赖</a:t>
            </a:r>
          </a:p>
        </p:txBody>
      </p:sp>
      <mc:AlternateContent xmlns:mc="http://schemas.openxmlformats.org/markup-compatibility/2006" xmlns:a14="http://schemas.microsoft.com/office/drawing/2010/main">
        <mc:Choice Requires="a14">
          <p:sp>
            <p:nvSpPr>
              <p:cNvPr id="473091" name="Rectangle 3">
                <a:extLst>
                  <a:ext uri="{FF2B5EF4-FFF2-40B4-BE49-F238E27FC236}">
                    <a16:creationId xmlns:a16="http://schemas.microsoft.com/office/drawing/2014/main" id="{3947C042-61F9-4CFD-B1E5-4C2B7C201EBC}"/>
                  </a:ext>
                </a:extLst>
              </p:cNvPr>
              <p:cNvSpPr>
                <a:spLocks noGrp="1" noChangeArrowheads="1"/>
              </p:cNvSpPr>
              <p:nvPr>
                <p:ph type="body" idx="1"/>
              </p:nvPr>
            </p:nvSpPr>
            <p:spPr/>
            <p:txBody>
              <a:bodyPr/>
              <a:lstStyle/>
              <a:p>
                <a:pPr>
                  <a:lnSpc>
                    <a:spcPct val="90000"/>
                  </a:lnSpc>
                  <a:buFont typeface="Monotype Sorts" pitchFamily="2" charset="2"/>
                  <a:buNone/>
                </a:pPr>
                <a:r>
                  <a:rPr lang="zh-CN" altLang="en-US" dirty="0"/>
                  <a:t>定义</a:t>
                </a:r>
                <a:r>
                  <a:rPr lang="en-US" altLang="zh-CN" dirty="0"/>
                  <a:t>5.2  </a:t>
                </a:r>
                <a:r>
                  <a:rPr lang="zh-CN" altLang="en-US" dirty="0"/>
                  <a:t>在关系模式</a:t>
                </a:r>
                <a:r>
                  <a:rPr lang="en-US" altLang="zh-CN" dirty="0"/>
                  <a:t>R(U)</a:t>
                </a:r>
                <a:r>
                  <a:rPr lang="zh-CN" altLang="en-US" dirty="0"/>
                  <a:t>中，对于</a:t>
                </a:r>
                <a:r>
                  <a:rPr lang="en-US" altLang="zh-CN" dirty="0"/>
                  <a:t>U</a:t>
                </a:r>
                <a:r>
                  <a:rPr lang="zh-CN" altLang="en-US" dirty="0"/>
                  <a:t>的子集</a:t>
                </a:r>
                <a:r>
                  <a:rPr lang="en-US" altLang="zh-CN" dirty="0"/>
                  <a:t>X</a:t>
                </a:r>
                <a:r>
                  <a:rPr lang="zh-CN" altLang="en-US" dirty="0"/>
                  <a:t>和</a:t>
                </a:r>
                <a:r>
                  <a:rPr lang="en-US" altLang="zh-CN" dirty="0"/>
                  <a:t>Y</a:t>
                </a:r>
                <a:r>
                  <a:rPr lang="zh-CN" altLang="en-US" dirty="0"/>
                  <a:t>，如果</a:t>
                </a:r>
                <a:r>
                  <a:rPr lang="en-US" altLang="zh-CN" dirty="0"/>
                  <a:t>X→Y</a:t>
                </a:r>
                <a:r>
                  <a:rPr lang="zh-CN" altLang="en-US" dirty="0"/>
                  <a:t>，但</a:t>
                </a:r>
                <a14:m>
                  <m:oMath xmlns:m="http://schemas.openxmlformats.org/officeDocument/2006/math">
                    <m:r>
                      <a:rPr lang="en-US" altLang="zh-CN" i="1" dirty="0" smtClean="0">
                        <a:latin typeface="Cambria Math" panose="02040503050406030204" pitchFamily="18" charset="0"/>
                      </a:rPr>
                      <m:t>𝑌</m:t>
                    </m:r>
                    <m:r>
                      <a:rPr lang="en-US" altLang="zh-CN"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𝑋</m:t>
                    </m:r>
                  </m:oMath>
                </a14:m>
                <a:r>
                  <a:rPr lang="zh-CN" altLang="en-US" dirty="0"/>
                  <a:t>，则称</a:t>
                </a:r>
                <a:r>
                  <a:rPr lang="en-US" altLang="zh-CN" dirty="0"/>
                  <a:t>X→Y</a:t>
                </a:r>
                <a:r>
                  <a:rPr lang="zh-CN" altLang="en-US" dirty="0"/>
                  <a:t>是</a:t>
                </a:r>
                <a:r>
                  <a:rPr lang="zh-CN" altLang="en-US" dirty="0">
                    <a:solidFill>
                      <a:schemeClr val="accent2"/>
                    </a:solidFill>
                  </a:rPr>
                  <a:t>非平凡的函数依赖</a:t>
                </a:r>
                <a:r>
                  <a:rPr lang="zh-CN" altLang="en-US" dirty="0"/>
                  <a:t>。若</a:t>
                </a:r>
                <a:r>
                  <a:rPr lang="en-US" altLang="zh-CN" dirty="0"/>
                  <a:t>X→Y</a:t>
                </a:r>
                <a:r>
                  <a:rPr lang="zh-CN" altLang="en-US" dirty="0"/>
                  <a:t>，但</a:t>
                </a:r>
                <a:r>
                  <a:rPr lang="en-US" altLang="zh-CN" dirty="0"/>
                  <a:t>Y </a:t>
                </a:r>
                <a:r>
                  <a:rPr lang="en-US" altLang="zh-CN" dirty="0">
                    <a:sym typeface="Symbol" panose="05050102010706020507" pitchFamily="18" charset="2"/>
                  </a:rPr>
                  <a:t></a:t>
                </a:r>
                <a:r>
                  <a:rPr lang="en-US" altLang="zh-CN" dirty="0"/>
                  <a:t> X</a:t>
                </a:r>
                <a:r>
                  <a:rPr lang="zh-CN" altLang="en-US" dirty="0"/>
                  <a:t>则称</a:t>
                </a:r>
                <a:r>
                  <a:rPr lang="en-US" altLang="zh-CN" dirty="0"/>
                  <a:t>X→Y</a:t>
                </a:r>
                <a:r>
                  <a:rPr lang="zh-CN" altLang="en-US" dirty="0"/>
                  <a:t>是</a:t>
                </a:r>
                <a:r>
                  <a:rPr lang="zh-CN" altLang="en-US" dirty="0">
                    <a:solidFill>
                      <a:schemeClr val="accent2"/>
                    </a:solidFill>
                  </a:rPr>
                  <a:t>平凡的函数依赖</a:t>
                </a:r>
                <a:r>
                  <a:rPr lang="zh-CN" altLang="en-US" dirty="0"/>
                  <a:t>。</a:t>
                </a:r>
              </a:p>
              <a:p>
                <a:pPr lvl="1">
                  <a:lnSpc>
                    <a:spcPct val="90000"/>
                  </a:lnSpc>
                  <a:buFontTx/>
                  <a:buNone/>
                </a:pPr>
                <a:endParaRPr lang="zh-CN" altLang="en-US" dirty="0"/>
              </a:p>
              <a:p>
                <a:pPr lvl="1">
                  <a:lnSpc>
                    <a:spcPct val="90000"/>
                  </a:lnSpc>
                  <a:buFontTx/>
                  <a:buNone/>
                </a:pPr>
                <a:r>
                  <a:rPr lang="zh-CN" altLang="en-US" dirty="0"/>
                  <a:t>例：在关系</a:t>
                </a:r>
                <a:r>
                  <a:rPr lang="en-US" altLang="zh-CN" dirty="0"/>
                  <a:t>SC(</a:t>
                </a:r>
                <a:r>
                  <a:rPr lang="en-US" altLang="zh-CN" dirty="0" err="1"/>
                  <a:t>Sno</a:t>
                </a:r>
                <a:r>
                  <a:rPr lang="en-US" altLang="zh-CN" dirty="0"/>
                  <a:t>, </a:t>
                </a:r>
                <a:r>
                  <a:rPr lang="en-US" altLang="zh-CN" dirty="0" err="1"/>
                  <a:t>Cno</a:t>
                </a:r>
                <a:r>
                  <a:rPr lang="en-US" altLang="zh-CN" dirty="0"/>
                  <a:t>, Grade)</a:t>
                </a:r>
                <a:r>
                  <a:rPr lang="zh-CN" altLang="en-US" dirty="0"/>
                  <a:t>中，</a:t>
                </a:r>
                <a:endParaRPr lang="zh-CN" altLang="en-US" sz="2400" dirty="0"/>
              </a:p>
              <a:p>
                <a:pPr>
                  <a:lnSpc>
                    <a:spcPct val="90000"/>
                  </a:lnSpc>
                  <a:buFont typeface="Monotype Sorts" pitchFamily="2" charset="2"/>
                  <a:buNone/>
                </a:pPr>
                <a:r>
                  <a:rPr lang="zh-CN" altLang="en-US" sz="2800" dirty="0"/>
                  <a:t>      非平凡函数依赖： </a:t>
                </a:r>
                <a:r>
                  <a:rPr lang="en-US" altLang="zh-CN" sz="2800" dirty="0"/>
                  <a:t>(</a:t>
                </a:r>
                <a:r>
                  <a:rPr lang="en-US" altLang="zh-CN" sz="2800" dirty="0" err="1"/>
                  <a:t>Sno</a:t>
                </a:r>
                <a:r>
                  <a:rPr lang="en-US" altLang="zh-CN" sz="2800" dirty="0"/>
                  <a:t>, </a:t>
                </a:r>
                <a:r>
                  <a:rPr lang="en-US" altLang="zh-CN" sz="2800" dirty="0" err="1"/>
                  <a:t>Cno</a:t>
                </a:r>
                <a:r>
                  <a:rPr lang="en-US" altLang="zh-CN" sz="2800" dirty="0"/>
                  <a:t>) →</a:t>
                </a:r>
                <a:r>
                  <a:rPr lang="en-US" altLang="zh-CN" sz="2800" baseline="46000" dirty="0"/>
                  <a:t> </a:t>
                </a:r>
                <a:r>
                  <a:rPr lang="en-US" altLang="zh-CN" sz="2800" dirty="0"/>
                  <a:t>Grade</a:t>
                </a:r>
              </a:p>
              <a:p>
                <a:pPr>
                  <a:lnSpc>
                    <a:spcPct val="90000"/>
                  </a:lnSpc>
                  <a:buFont typeface="Monotype Sorts" pitchFamily="2" charset="2"/>
                  <a:buNone/>
                </a:pPr>
                <a:r>
                  <a:rPr lang="en-US" altLang="zh-CN" sz="2800" dirty="0"/>
                  <a:t>      </a:t>
                </a:r>
                <a:r>
                  <a:rPr lang="zh-CN" altLang="en-US" sz="2800" dirty="0"/>
                  <a:t>平凡函数依赖：     </a:t>
                </a:r>
                <a:r>
                  <a:rPr lang="en-US" altLang="zh-CN" sz="2800" dirty="0"/>
                  <a:t>(</a:t>
                </a:r>
                <a:r>
                  <a:rPr lang="en-US" altLang="zh-CN" sz="2800" dirty="0" err="1"/>
                  <a:t>Sno</a:t>
                </a:r>
                <a:r>
                  <a:rPr lang="en-US" altLang="zh-CN" sz="2800" dirty="0"/>
                  <a:t>, </a:t>
                </a:r>
                <a:r>
                  <a:rPr lang="en-US" altLang="zh-CN" sz="2800" dirty="0" err="1"/>
                  <a:t>Cno</a:t>
                </a:r>
                <a:r>
                  <a:rPr lang="en-US" altLang="zh-CN" sz="2800" dirty="0"/>
                  <a:t>) →</a:t>
                </a:r>
                <a:r>
                  <a:rPr lang="en-US" altLang="zh-CN" sz="2800" baseline="46000" dirty="0"/>
                  <a:t> </a:t>
                </a:r>
                <a:r>
                  <a:rPr lang="en-US" altLang="zh-CN" sz="2800" dirty="0" err="1"/>
                  <a:t>Sno</a:t>
                </a:r>
                <a:r>
                  <a:rPr lang="en-US" altLang="zh-CN" sz="2800" dirty="0"/>
                  <a:t> </a:t>
                </a:r>
              </a:p>
              <a:p>
                <a:pPr>
                  <a:lnSpc>
                    <a:spcPct val="90000"/>
                  </a:lnSpc>
                  <a:buFont typeface="Monotype Sorts" pitchFamily="2" charset="2"/>
                  <a:buNone/>
                </a:pPr>
                <a:r>
                  <a:rPr lang="en-US" altLang="zh-CN" sz="2800" dirty="0"/>
                  <a:t>                                       (</a:t>
                </a:r>
                <a:r>
                  <a:rPr lang="en-US" altLang="zh-CN" sz="2800" dirty="0" err="1"/>
                  <a:t>Sno</a:t>
                </a:r>
                <a:r>
                  <a:rPr lang="en-US" altLang="zh-CN" sz="2800" dirty="0"/>
                  <a:t>, </a:t>
                </a:r>
                <a:r>
                  <a:rPr lang="en-US" altLang="zh-CN" sz="2800" dirty="0" err="1"/>
                  <a:t>Cno</a:t>
                </a:r>
                <a:r>
                  <a:rPr lang="en-US" altLang="zh-CN" sz="2800" dirty="0"/>
                  <a:t>) → </a:t>
                </a:r>
                <a:r>
                  <a:rPr lang="en-US" altLang="zh-CN" sz="2800" dirty="0" err="1"/>
                  <a:t>Cno</a:t>
                </a:r>
                <a:endParaRPr lang="en-US" altLang="zh-CN" sz="2800" dirty="0"/>
              </a:p>
              <a:p>
                <a:pPr algn="ctr">
                  <a:lnSpc>
                    <a:spcPct val="90000"/>
                  </a:lnSpc>
                  <a:buFont typeface="Monotype Sorts" pitchFamily="2" charset="2"/>
                  <a:buNone/>
                </a:pPr>
                <a:endParaRPr lang="en-US" altLang="zh-CN" dirty="0"/>
              </a:p>
            </p:txBody>
          </p:sp>
        </mc:Choice>
        <mc:Fallback xmlns="">
          <p:sp>
            <p:nvSpPr>
              <p:cNvPr id="473091" name="Rectangle 3">
                <a:extLst>
                  <a:ext uri="{FF2B5EF4-FFF2-40B4-BE49-F238E27FC236}">
                    <a16:creationId xmlns:a16="http://schemas.microsoft.com/office/drawing/2014/main" id="{3947C042-61F9-4CFD-B1E5-4C2B7C201EBC}"/>
                  </a:ext>
                </a:extLst>
              </p:cNvPr>
              <p:cNvSpPr>
                <a:spLocks noGrp="1" noRot="1" noChangeAspect="1" noMove="1" noResize="1" noEditPoints="1" noAdjustHandles="1" noChangeArrowheads="1" noChangeShapeType="1" noTextEdit="1"/>
              </p:cNvSpPr>
              <p:nvPr>
                <p:ph type="body" idx="1"/>
              </p:nvPr>
            </p:nvSpPr>
            <p:spPr>
              <a:blipFill>
                <a:blip r:embed="rId2"/>
                <a:stretch>
                  <a:fillRect l="-1546" t="-2941" r="-1236"/>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982BFFE6-921E-426D-ACCF-B2C326720A0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406374E6-FF4D-40E2-AB64-5444BA3DF7A5}"/>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7" name="文本框 22">
            <a:extLst>
              <a:ext uri="{FF2B5EF4-FFF2-40B4-BE49-F238E27FC236}">
                <a16:creationId xmlns:a16="http://schemas.microsoft.com/office/drawing/2014/main" id="{D63FA826-D5CA-4DB8-8D88-397E778BDC94}"/>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28471096"/>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a:extLst>
              <a:ext uri="{FF2B5EF4-FFF2-40B4-BE49-F238E27FC236}">
                <a16:creationId xmlns:a16="http://schemas.microsoft.com/office/drawing/2014/main" id="{0B1325ED-ADCF-465C-B01D-4B772C421BFD}"/>
              </a:ext>
            </a:extLst>
          </p:cNvPr>
          <p:cNvSpPr>
            <a:spLocks noGrp="1" noChangeArrowheads="1"/>
          </p:cNvSpPr>
          <p:nvPr>
            <p:ph type="title"/>
          </p:nvPr>
        </p:nvSpPr>
        <p:spPr/>
        <p:txBody>
          <a:bodyPr/>
          <a:lstStyle/>
          <a:p>
            <a:r>
              <a:rPr lang="zh-CN" altLang="en-US" sz="3600"/>
              <a:t>平凡函数依赖与非平凡函数依赖（续）</a:t>
            </a:r>
          </a:p>
        </p:txBody>
      </p:sp>
      <p:sp>
        <p:nvSpPr>
          <p:cNvPr id="610307" name="Rectangle 3">
            <a:extLst>
              <a:ext uri="{FF2B5EF4-FFF2-40B4-BE49-F238E27FC236}">
                <a16:creationId xmlns:a16="http://schemas.microsoft.com/office/drawing/2014/main" id="{F49EDCD9-83A1-46F6-9DFB-35808DDE1736}"/>
              </a:ext>
            </a:extLst>
          </p:cNvPr>
          <p:cNvSpPr>
            <a:spLocks noGrp="1" noChangeArrowheads="1"/>
          </p:cNvSpPr>
          <p:nvPr>
            <p:ph type="body" idx="1"/>
          </p:nvPr>
        </p:nvSpPr>
        <p:spPr/>
        <p:txBody>
          <a:bodyPr/>
          <a:lstStyle/>
          <a:p>
            <a:pPr lvl="1">
              <a:lnSpc>
                <a:spcPct val="130000"/>
              </a:lnSpc>
            </a:pPr>
            <a:r>
              <a:rPr lang="zh-CN" altLang="en-US" sz="3200" dirty="0"/>
              <a:t>对于任一关系模式，</a:t>
            </a:r>
            <a:r>
              <a:rPr lang="zh-CN" altLang="en-US" sz="3200" dirty="0">
                <a:solidFill>
                  <a:srgbClr val="FF0000"/>
                </a:solidFill>
              </a:rPr>
              <a:t>平凡函数依赖都是必然成立的</a:t>
            </a:r>
            <a:r>
              <a:rPr lang="zh-CN" altLang="en-US" sz="3200" dirty="0"/>
              <a:t>，它不反映新的语义，因此若不特别声明， 我们总是讨论非平凡函数依赖</a:t>
            </a:r>
            <a:r>
              <a:rPr lang="zh-CN" altLang="en-US" dirty="0"/>
              <a:t>。</a:t>
            </a:r>
          </a:p>
        </p:txBody>
      </p:sp>
      <p:sp>
        <p:nvSpPr>
          <p:cNvPr id="4" name="矩形 3">
            <a:extLst>
              <a:ext uri="{FF2B5EF4-FFF2-40B4-BE49-F238E27FC236}">
                <a16:creationId xmlns:a16="http://schemas.microsoft.com/office/drawing/2014/main" id="{63510CBB-AFCA-458B-88F1-DD72B98F7DB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86A93F7-1A0F-4552-9B9D-42730D5E8D8F}"/>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6" name="文本框 22">
            <a:extLst>
              <a:ext uri="{FF2B5EF4-FFF2-40B4-BE49-F238E27FC236}">
                <a16:creationId xmlns:a16="http://schemas.microsoft.com/office/drawing/2014/main" id="{180EC612-2134-42B6-A53D-6A846079F0DC}"/>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0933634"/>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a:extLst>
              <a:ext uri="{FF2B5EF4-FFF2-40B4-BE49-F238E27FC236}">
                <a16:creationId xmlns:a16="http://schemas.microsoft.com/office/drawing/2014/main" id="{A4430D80-202D-439C-9DCC-42B2857B6AA0}"/>
              </a:ext>
            </a:extLst>
          </p:cNvPr>
          <p:cNvSpPr>
            <a:spLocks noGrp="1" noChangeArrowheads="1"/>
          </p:cNvSpPr>
          <p:nvPr>
            <p:ph type="title"/>
          </p:nvPr>
        </p:nvSpPr>
        <p:spPr/>
        <p:txBody>
          <a:bodyPr/>
          <a:lstStyle/>
          <a:p>
            <a:r>
              <a:rPr lang="zh-CN" altLang="en-US" sz="3600"/>
              <a:t>三、完全函数依赖与部分函数依赖</a:t>
            </a:r>
          </a:p>
        </p:txBody>
      </p:sp>
      <mc:AlternateContent xmlns:mc="http://schemas.openxmlformats.org/markup-compatibility/2006" xmlns:a14="http://schemas.microsoft.com/office/drawing/2010/main">
        <mc:Choice Requires="a14">
          <p:sp>
            <p:nvSpPr>
              <p:cNvPr id="475139" name="Rectangle 3">
                <a:extLst>
                  <a:ext uri="{FF2B5EF4-FFF2-40B4-BE49-F238E27FC236}">
                    <a16:creationId xmlns:a16="http://schemas.microsoft.com/office/drawing/2014/main" id="{0D8F23C1-641F-463C-937A-0051957F729D}"/>
                  </a:ext>
                </a:extLst>
              </p:cNvPr>
              <p:cNvSpPr>
                <a:spLocks noGrp="1" noChangeArrowheads="1"/>
              </p:cNvSpPr>
              <p:nvPr>
                <p:ph type="body" idx="1"/>
              </p:nvPr>
            </p:nvSpPr>
            <p:spPr/>
            <p:txBody>
              <a:bodyPr/>
              <a:lstStyle/>
              <a:p>
                <a:pPr>
                  <a:lnSpc>
                    <a:spcPct val="120000"/>
                  </a:lnSpc>
                  <a:buFont typeface="Monotype Sorts" pitchFamily="2" charset="2"/>
                  <a:buNone/>
                </a:pPr>
                <a:r>
                  <a:rPr lang="zh-CN" altLang="en-US" dirty="0"/>
                  <a:t>定义</a:t>
                </a:r>
                <a:r>
                  <a:rPr lang="en-US" altLang="zh-CN" dirty="0"/>
                  <a:t>5.3  </a:t>
                </a:r>
                <a:r>
                  <a:rPr lang="zh-CN" altLang="en-US" dirty="0"/>
                  <a:t>在关系模式</a:t>
                </a:r>
                <a:r>
                  <a:rPr lang="en-US" altLang="zh-CN" dirty="0"/>
                  <a:t>R(U)</a:t>
                </a:r>
                <a:r>
                  <a:rPr lang="zh-CN" altLang="en-US" dirty="0"/>
                  <a:t>中，如果</a:t>
                </a:r>
                <a:r>
                  <a:rPr lang="en-US" altLang="zh-CN" dirty="0"/>
                  <a:t>X→Y</a:t>
                </a:r>
                <a:r>
                  <a:rPr lang="zh-CN" altLang="en-US" dirty="0"/>
                  <a:t>，并且对于</a:t>
                </a:r>
                <a:r>
                  <a:rPr lang="en-US" altLang="zh-CN" dirty="0"/>
                  <a:t>X</a:t>
                </a:r>
                <a:r>
                  <a:rPr lang="zh-CN" altLang="en-US" dirty="0"/>
                  <a:t>的任何一个真子集</a:t>
                </a:r>
                <a:r>
                  <a:rPr lang="en-US" altLang="zh-CN" dirty="0"/>
                  <a:t>X’</a:t>
                </a:r>
                <a:r>
                  <a:rPr lang="zh-CN" altLang="en-US" dirty="0"/>
                  <a:t>，都有 </a:t>
                </a:r>
                <a14:m>
                  <m:oMath xmlns:m="http://schemas.openxmlformats.org/officeDocument/2006/math">
                    <m:r>
                      <a:rPr lang="en-US" altLang="zh-CN" b="0" i="1" dirty="0" smtClean="0">
                        <a:latin typeface="Cambria Math" panose="02040503050406030204" pitchFamily="18" charset="0"/>
                      </a:rPr>
                      <m:t>𝑋</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𝑌</m:t>
                    </m:r>
                  </m:oMath>
                </a14:m>
                <a:r>
                  <a:rPr lang="en-US" altLang="zh-CN" dirty="0"/>
                  <a:t>, </a:t>
                </a:r>
                <a:r>
                  <a:rPr lang="zh-CN" altLang="en-US" dirty="0"/>
                  <a:t>则称</a:t>
                </a:r>
                <a:r>
                  <a:rPr lang="en-US" altLang="zh-CN" dirty="0">
                    <a:solidFill>
                      <a:schemeClr val="accent2"/>
                    </a:solidFill>
                  </a:rPr>
                  <a:t>Y</a:t>
                </a:r>
                <a:r>
                  <a:rPr lang="zh-CN" altLang="en-US" dirty="0">
                    <a:solidFill>
                      <a:schemeClr val="accent2"/>
                    </a:solidFill>
                  </a:rPr>
                  <a:t>完全函数依赖于</a:t>
                </a:r>
                <a:r>
                  <a:rPr lang="en-US" altLang="zh-CN" dirty="0">
                    <a:solidFill>
                      <a:schemeClr val="accent2"/>
                    </a:solidFill>
                  </a:rPr>
                  <a:t>X</a:t>
                </a:r>
                <a:r>
                  <a:rPr lang="zh-CN" altLang="en-US" dirty="0"/>
                  <a:t>，记作</a:t>
                </a:r>
                <a14:m>
                  <m:oMath xmlns:m="http://schemas.openxmlformats.org/officeDocument/2006/math">
                    <m:r>
                      <a:rPr lang="en-US" altLang="zh-CN" i="1" dirty="0" smtClean="0">
                        <a:latin typeface="Cambria Math" panose="02040503050406030204" pitchFamily="18" charset="0"/>
                      </a:rPr>
                      <m:t>𝑋</m:t>
                    </m:r>
                    <m:groupChr>
                      <m:groupChrPr>
                        <m:chr m:val="→"/>
                        <m:vertJc m:val="bot"/>
                        <m:ctrlPr>
                          <a:rPr lang="en-US" altLang="zh-CN" i="1" dirty="0" smtClean="0">
                            <a:latin typeface="Cambria Math" panose="02040503050406030204" pitchFamily="18" charset="0"/>
                          </a:rPr>
                        </m:ctrlPr>
                      </m:groupChrPr>
                      <m:e>
                        <m:r>
                          <m:rPr>
                            <m:brk m:alnAt="2"/>
                          </m:rPr>
                          <a:rPr lang="en-US" altLang="zh-CN" b="0" i="1" dirty="0" smtClean="0">
                            <a:latin typeface="Cambria Math" panose="02040503050406030204" pitchFamily="18" charset="0"/>
                          </a:rPr>
                          <m:t>𝑓</m:t>
                        </m:r>
                      </m:e>
                    </m:groupChr>
                    <m:r>
                      <a:rPr lang="zh-CN" altLang="en-US" i="1" dirty="0">
                        <a:latin typeface="Cambria Math" panose="02040503050406030204" pitchFamily="18" charset="0"/>
                      </a:rPr>
                      <m:t> </m:t>
                    </m:r>
                    <m:r>
                      <a:rPr lang="en-US" altLang="zh-CN" i="1" dirty="0">
                        <a:latin typeface="Cambria Math" panose="02040503050406030204" pitchFamily="18" charset="0"/>
                      </a:rPr>
                      <m:t>𝑌</m:t>
                    </m:r>
                  </m:oMath>
                </a14:m>
                <a:r>
                  <a:rPr lang="zh-CN" altLang="en-US" dirty="0"/>
                  <a:t>。若</a:t>
                </a:r>
                <a:r>
                  <a:rPr lang="en-US" altLang="zh-CN" dirty="0"/>
                  <a:t>X→Y</a:t>
                </a:r>
                <a:r>
                  <a:rPr lang="zh-CN" altLang="en-US" dirty="0"/>
                  <a:t>，但</a:t>
                </a:r>
                <a:r>
                  <a:rPr lang="en-US" altLang="zh-CN" dirty="0"/>
                  <a:t>Y</a:t>
                </a:r>
                <a:r>
                  <a:rPr lang="zh-CN" altLang="en-US" dirty="0"/>
                  <a:t>不完全函数依赖于</a:t>
                </a:r>
                <a:r>
                  <a:rPr lang="en-US" altLang="zh-CN" dirty="0"/>
                  <a:t>X</a:t>
                </a:r>
                <a:r>
                  <a:rPr lang="zh-CN" altLang="en-US" dirty="0"/>
                  <a:t>，则称</a:t>
                </a:r>
                <a:r>
                  <a:rPr lang="en-US" altLang="zh-CN" dirty="0"/>
                  <a:t>Y</a:t>
                </a:r>
                <a:r>
                  <a:rPr lang="zh-CN" altLang="en-US" dirty="0">
                    <a:solidFill>
                      <a:schemeClr val="accent2"/>
                    </a:solidFill>
                  </a:rPr>
                  <a:t>部分函数依赖</a:t>
                </a:r>
                <a:r>
                  <a:rPr lang="zh-CN" altLang="en-US" dirty="0"/>
                  <a:t>于</a:t>
                </a:r>
                <a:r>
                  <a:rPr lang="en-US" altLang="zh-CN" dirty="0"/>
                  <a:t>X</a:t>
                </a:r>
                <a:r>
                  <a:rPr lang="zh-CN" altLang="en-US" dirty="0"/>
                  <a:t>，记作</a:t>
                </a:r>
                <a14:m>
                  <m:oMath xmlns:m="http://schemas.openxmlformats.org/officeDocument/2006/math">
                    <m:r>
                      <a:rPr lang="en-US" altLang="zh-CN" i="1" dirty="0">
                        <a:latin typeface="Cambria Math" panose="02040503050406030204" pitchFamily="18" charset="0"/>
                      </a:rPr>
                      <m:t>𝑋</m:t>
                    </m:r>
                    <m:groupChr>
                      <m:groupChrPr>
                        <m:chr m:val="→"/>
                        <m:vertJc m:val="bot"/>
                        <m:ctrlPr>
                          <a:rPr lang="en-US" altLang="zh-CN" i="1" dirty="0">
                            <a:latin typeface="Cambria Math" panose="02040503050406030204" pitchFamily="18" charset="0"/>
                          </a:rPr>
                        </m:ctrlPr>
                      </m:groupChrPr>
                      <m:e>
                        <m:r>
                          <a:rPr lang="en-US" altLang="zh-CN" b="0" i="1" dirty="0" smtClean="0">
                            <a:latin typeface="Cambria Math" panose="02040503050406030204" pitchFamily="18" charset="0"/>
                          </a:rPr>
                          <m:t>𝑝</m:t>
                        </m:r>
                      </m:e>
                    </m:groupChr>
                    <m:r>
                      <a:rPr lang="zh-CN" altLang="en-US" i="1" dirty="0">
                        <a:latin typeface="Cambria Math" panose="02040503050406030204" pitchFamily="18" charset="0"/>
                      </a:rPr>
                      <m:t> </m:t>
                    </m:r>
                    <m:r>
                      <a:rPr lang="en-US" altLang="zh-CN" i="1" dirty="0">
                        <a:latin typeface="Cambria Math" panose="02040503050406030204" pitchFamily="18" charset="0"/>
                      </a:rPr>
                      <m:t>𝑌</m:t>
                    </m:r>
                    <m:r>
                      <a:rPr lang="en-US" altLang="zh-CN" i="1" dirty="0">
                        <a:latin typeface="Cambria Math" panose="02040503050406030204" pitchFamily="18" charset="0"/>
                      </a:rPr>
                      <m:t> </m:t>
                    </m:r>
                  </m:oMath>
                </a14:m>
                <a:r>
                  <a:rPr lang="zh-CN" altLang="en-US" dirty="0"/>
                  <a:t>。</a:t>
                </a:r>
              </a:p>
              <a:p>
                <a:pPr>
                  <a:lnSpc>
                    <a:spcPct val="90000"/>
                  </a:lnSpc>
                  <a:buFont typeface="Monotype Sorts" pitchFamily="2" charset="2"/>
                  <a:buNone/>
                </a:pPr>
                <a:endParaRPr lang="en-US" altLang="zh-CN" sz="2800" dirty="0"/>
              </a:p>
            </p:txBody>
          </p:sp>
        </mc:Choice>
        <mc:Fallback xmlns="">
          <p:sp>
            <p:nvSpPr>
              <p:cNvPr id="475139" name="Rectangle 3">
                <a:extLst>
                  <a:ext uri="{FF2B5EF4-FFF2-40B4-BE49-F238E27FC236}">
                    <a16:creationId xmlns:a16="http://schemas.microsoft.com/office/drawing/2014/main" id="{0D8F23C1-641F-463C-937A-0051957F729D}"/>
                  </a:ext>
                </a:extLst>
              </p:cNvPr>
              <p:cNvSpPr>
                <a:spLocks noGrp="1" noRot="1" noChangeAspect="1" noMove="1" noResize="1" noEditPoints="1" noAdjustHandles="1" noChangeArrowheads="1" noChangeShapeType="1" noTextEdit="1"/>
              </p:cNvSpPr>
              <p:nvPr>
                <p:ph type="body" idx="1"/>
              </p:nvPr>
            </p:nvSpPr>
            <p:spPr>
              <a:blipFill>
                <a:blip r:embed="rId2"/>
                <a:stretch>
                  <a:fillRect l="-1546" t="-980" r="-155"/>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10560D19-1723-488F-8E07-D8AD0DBBB78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9" name="文本框 22">
            <a:extLst>
              <a:ext uri="{FF2B5EF4-FFF2-40B4-BE49-F238E27FC236}">
                <a16:creationId xmlns:a16="http://schemas.microsoft.com/office/drawing/2014/main" id="{9DC48E82-7C5C-4013-B51C-ED4BA64C29D6}"/>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10" name="文本框 22">
            <a:extLst>
              <a:ext uri="{FF2B5EF4-FFF2-40B4-BE49-F238E27FC236}">
                <a16:creationId xmlns:a16="http://schemas.microsoft.com/office/drawing/2014/main" id="{2CE5C634-4329-4DD4-9F40-CCE3F30CA655}"/>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689856155"/>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a:extLst>
              <a:ext uri="{FF2B5EF4-FFF2-40B4-BE49-F238E27FC236}">
                <a16:creationId xmlns:a16="http://schemas.microsoft.com/office/drawing/2014/main" id="{76688DF5-24C1-4709-9D00-611F5ADFA662}"/>
              </a:ext>
            </a:extLst>
          </p:cNvPr>
          <p:cNvSpPr>
            <a:spLocks noGrp="1" noChangeArrowheads="1"/>
          </p:cNvSpPr>
          <p:nvPr>
            <p:ph type="title"/>
          </p:nvPr>
        </p:nvSpPr>
        <p:spPr/>
        <p:txBody>
          <a:bodyPr/>
          <a:lstStyle/>
          <a:p>
            <a:r>
              <a:rPr lang="zh-CN" altLang="en-US" sz="3600"/>
              <a:t>完全函数依赖与部分函数依赖（续）</a:t>
            </a:r>
          </a:p>
        </p:txBody>
      </p:sp>
      <mc:AlternateContent xmlns:mc="http://schemas.openxmlformats.org/markup-compatibility/2006" xmlns:a14="http://schemas.microsoft.com/office/drawing/2010/main">
        <mc:Choice Requires="a14">
          <p:sp>
            <p:nvSpPr>
              <p:cNvPr id="631811" name="Rectangle 3">
                <a:extLst>
                  <a:ext uri="{FF2B5EF4-FFF2-40B4-BE49-F238E27FC236}">
                    <a16:creationId xmlns:a16="http://schemas.microsoft.com/office/drawing/2014/main" id="{31600B48-BFD9-4608-85EF-B407AF51DE4D}"/>
                  </a:ext>
                </a:extLst>
              </p:cNvPr>
              <p:cNvSpPr>
                <a:spLocks noGrp="1" noChangeArrowheads="1"/>
              </p:cNvSpPr>
              <p:nvPr>
                <p:ph type="body" idx="1"/>
              </p:nvPr>
            </p:nvSpPr>
            <p:spPr/>
            <p:txBody>
              <a:bodyPr/>
              <a:lstStyle/>
              <a:p>
                <a:pPr>
                  <a:lnSpc>
                    <a:spcPct val="90000"/>
                  </a:lnSpc>
                  <a:buFont typeface="Monotype Sorts" pitchFamily="2" charset="2"/>
                  <a:buNone/>
                </a:pPr>
                <a:endParaRPr lang="en-US" altLang="zh-CN" sz="2800" dirty="0"/>
              </a:p>
              <a:p>
                <a:pPr>
                  <a:lnSpc>
                    <a:spcPct val="90000"/>
                  </a:lnSpc>
                  <a:buFont typeface="Monotype Sorts" pitchFamily="2" charset="2"/>
                  <a:buNone/>
                </a:pPr>
                <a:r>
                  <a:rPr lang="zh-CN" altLang="en-US" sz="2800" dirty="0"/>
                  <a:t>例</a:t>
                </a:r>
                <a:r>
                  <a:rPr lang="en-US" altLang="zh-CN" sz="2800" dirty="0"/>
                  <a:t>: </a:t>
                </a:r>
                <a:r>
                  <a:rPr lang="zh-CN" altLang="en-US" sz="2800" dirty="0"/>
                  <a:t>在关系</a:t>
                </a:r>
                <a:r>
                  <a:rPr lang="en-US" altLang="zh-CN" sz="2800" dirty="0"/>
                  <a:t>SC(</a:t>
                </a:r>
                <a:r>
                  <a:rPr lang="en-US" altLang="zh-CN" sz="2800" dirty="0" err="1"/>
                  <a:t>Sno</a:t>
                </a:r>
                <a:r>
                  <a:rPr lang="en-US" altLang="zh-CN" sz="2800" dirty="0"/>
                  <a:t>, </a:t>
                </a:r>
                <a:r>
                  <a:rPr lang="en-US" altLang="zh-CN" sz="2800" dirty="0" err="1"/>
                  <a:t>Cno</a:t>
                </a:r>
                <a:r>
                  <a:rPr lang="en-US" altLang="zh-CN" sz="2800" dirty="0"/>
                  <a:t>, Grade)</a:t>
                </a:r>
                <a:r>
                  <a:rPr lang="zh-CN" altLang="en-US" sz="2800" dirty="0"/>
                  <a:t>中，有：</a:t>
                </a:r>
              </a:p>
              <a:p>
                <a:pPr>
                  <a:buNone/>
                </a:pPr>
                <a:r>
                  <a:rPr lang="zh-CN" altLang="en-US" sz="2800" dirty="0"/>
                  <a:t> 由于：</a:t>
                </a:r>
                <a:r>
                  <a:rPr lang="en-US" altLang="zh-CN" sz="2800" dirty="0" err="1"/>
                  <a:t>Sno</a:t>
                </a:r>
                <a:r>
                  <a:rPr lang="en-US" altLang="zh-CN" sz="2800" dirty="0"/>
                  <a:t> </a:t>
                </a:r>
                <a14:m>
                  <m:oMath xmlns:m="http://schemas.openxmlformats.org/officeDocument/2006/math">
                    <m:r>
                      <a:rPr lang="zh-CN" altLang="en-US" i="1" dirty="0">
                        <a:latin typeface="Cambria Math" panose="02040503050406030204" pitchFamily="18" charset="0"/>
                      </a:rPr>
                      <m:t>↛ </m:t>
                    </m:r>
                  </m:oMath>
                </a14:m>
                <a:r>
                  <a:rPr lang="en-US" altLang="zh-CN" sz="2800" dirty="0"/>
                  <a:t>Grade</a:t>
                </a:r>
                <a:r>
                  <a:rPr lang="zh-CN" altLang="en-US" sz="2800" dirty="0"/>
                  <a:t>，</a:t>
                </a:r>
                <a:r>
                  <a:rPr lang="en-US" altLang="zh-CN" sz="2800" dirty="0" err="1"/>
                  <a:t>Cno</a:t>
                </a:r>
                <a:r>
                  <a:rPr lang="en-US" altLang="zh-CN" sz="2800" dirty="0"/>
                  <a:t> </a:t>
                </a:r>
                <a14:m>
                  <m:oMath xmlns:m="http://schemas.openxmlformats.org/officeDocument/2006/math">
                    <m:r>
                      <a:rPr lang="zh-CN" altLang="en-US" i="1" dirty="0">
                        <a:latin typeface="Cambria Math" panose="02040503050406030204" pitchFamily="18" charset="0"/>
                      </a:rPr>
                      <m:t>↛ </m:t>
                    </m:r>
                  </m:oMath>
                </a14:m>
                <a:r>
                  <a:rPr lang="en-US" altLang="zh-CN" sz="2800" dirty="0"/>
                  <a:t>Grade</a:t>
                </a:r>
                <a:r>
                  <a:rPr lang="zh-CN" altLang="en-US" sz="2800" dirty="0"/>
                  <a:t>， </a:t>
                </a:r>
              </a:p>
              <a:p>
                <a:pPr>
                  <a:buNone/>
                </a:pPr>
                <a:r>
                  <a:rPr lang="zh-CN" altLang="en-US" sz="2800" dirty="0"/>
                  <a:t> 因此：</a:t>
                </a:r>
                <a:r>
                  <a:rPr lang="en-US" altLang="zh-CN" sz="2800" dirty="0"/>
                  <a:t>(</a:t>
                </a:r>
                <a:r>
                  <a:rPr lang="en-US" altLang="zh-CN" sz="2800" dirty="0" err="1"/>
                  <a:t>Sno</a:t>
                </a:r>
                <a:r>
                  <a:rPr lang="en-US" altLang="zh-CN" sz="2800" dirty="0"/>
                  <a:t>, </a:t>
                </a:r>
                <a:r>
                  <a:rPr lang="en-US" altLang="zh-CN" sz="2800" dirty="0" err="1"/>
                  <a:t>Cno</a:t>
                </a:r>
                <a:r>
                  <a:rPr lang="en-US" altLang="zh-CN" sz="2800" dirty="0"/>
                  <a:t>) </a:t>
                </a:r>
                <a14:m>
                  <m:oMath xmlns:m="http://schemas.openxmlformats.org/officeDocument/2006/math">
                    <m:groupChr>
                      <m:groupChrPr>
                        <m:chr m:val="→"/>
                        <m:vertJc m:val="bot"/>
                        <m:ctrlPr>
                          <a:rPr lang="en-US" altLang="zh-CN" i="1" dirty="0">
                            <a:latin typeface="Cambria Math" panose="02040503050406030204" pitchFamily="18" charset="0"/>
                          </a:rPr>
                        </m:ctrlPr>
                      </m:groupChrPr>
                      <m:e>
                        <m:r>
                          <m:rPr>
                            <m:brk m:alnAt="2"/>
                          </m:rPr>
                          <a:rPr lang="en-US" altLang="zh-CN" i="1" dirty="0">
                            <a:latin typeface="Cambria Math" panose="02040503050406030204" pitchFamily="18" charset="0"/>
                          </a:rPr>
                          <m:t>𝑓</m:t>
                        </m:r>
                      </m:e>
                    </m:groupChr>
                  </m:oMath>
                </a14:m>
                <a:r>
                  <a:rPr lang="zh-CN" altLang="en-US" sz="2800" baseline="46000" dirty="0"/>
                  <a:t> </a:t>
                </a:r>
                <a:r>
                  <a:rPr lang="en-US" altLang="zh-CN" sz="2800" dirty="0"/>
                  <a:t>Grade</a:t>
                </a:r>
              </a:p>
              <a:p>
                <a:pPr>
                  <a:lnSpc>
                    <a:spcPct val="90000"/>
                  </a:lnSpc>
                  <a:buFont typeface="Monotype Sorts" pitchFamily="2" charset="2"/>
                  <a:buNone/>
                </a:pPr>
                <a:endParaRPr lang="en-US" altLang="zh-CN" sz="2800" dirty="0"/>
              </a:p>
              <a:p>
                <a:pPr>
                  <a:lnSpc>
                    <a:spcPct val="90000"/>
                  </a:lnSpc>
                  <a:buFont typeface="Monotype Sorts" pitchFamily="2" charset="2"/>
                  <a:buNone/>
                </a:pPr>
                <a:r>
                  <a:rPr lang="en-US" altLang="zh-CN" sz="2800" dirty="0"/>
                  <a:t> </a:t>
                </a:r>
                <a:r>
                  <a:rPr lang="zh-CN" altLang="zh-CN" sz="2800" dirty="0"/>
                  <a:t>但：</a:t>
                </a:r>
              </a:p>
              <a:p>
                <a:pPr>
                  <a:buNone/>
                </a:pPr>
                <a:r>
                  <a:rPr lang="en-US" altLang="zh-CN" sz="2800" dirty="0"/>
                  <a:t>(</a:t>
                </a:r>
                <a:r>
                  <a:rPr lang="en-US" altLang="zh-CN" sz="2800" dirty="0" err="1"/>
                  <a:t>Sno</a:t>
                </a:r>
                <a:r>
                  <a:rPr lang="en-US" altLang="zh-CN" sz="2800" dirty="0"/>
                  <a:t>, </a:t>
                </a:r>
                <a:r>
                  <a:rPr lang="en-US" altLang="zh-CN" sz="2800" dirty="0" err="1"/>
                  <a:t>Cno</a:t>
                </a:r>
                <a:r>
                  <a:rPr lang="en-US" altLang="zh-CN" sz="2800" dirty="0"/>
                  <a:t>) </a:t>
                </a:r>
                <a14:m>
                  <m:oMath xmlns:m="http://schemas.openxmlformats.org/officeDocument/2006/math">
                    <m:groupChr>
                      <m:groupChrPr>
                        <m:chr m:val="→"/>
                        <m:vertJc m:val="bot"/>
                        <m:ctrlPr>
                          <a:rPr lang="en-US" altLang="zh-CN" i="1" dirty="0">
                            <a:latin typeface="Cambria Math" panose="02040503050406030204" pitchFamily="18" charset="0"/>
                          </a:rPr>
                        </m:ctrlPr>
                      </m:groupChrPr>
                      <m:e>
                        <m:r>
                          <m:rPr>
                            <m:brk m:alnAt="2"/>
                          </m:rPr>
                          <a:rPr lang="en-US" altLang="zh-CN" b="0" i="1" dirty="0" smtClean="0">
                            <a:latin typeface="Cambria Math" panose="02040503050406030204" pitchFamily="18" charset="0"/>
                          </a:rPr>
                          <m:t>𝑃</m:t>
                        </m:r>
                      </m:e>
                    </m:groupChr>
                    <m:r>
                      <a:rPr lang="zh-CN" altLang="en-US" i="1" dirty="0">
                        <a:latin typeface="Cambria Math" panose="02040503050406030204" pitchFamily="18" charset="0"/>
                      </a:rPr>
                      <m:t> </m:t>
                    </m:r>
                  </m:oMath>
                </a14:m>
                <a:r>
                  <a:rPr lang="en-US" altLang="zh-CN" sz="2800" dirty="0" err="1"/>
                  <a:t>Sno</a:t>
                </a:r>
                <a:r>
                  <a:rPr lang="en-US" altLang="zh-CN" sz="2800" dirty="0"/>
                  <a:t>,      (</a:t>
                </a:r>
                <a:r>
                  <a:rPr lang="en-US" altLang="zh-CN" sz="2800" dirty="0" err="1"/>
                  <a:t>Sno</a:t>
                </a:r>
                <a:r>
                  <a:rPr lang="en-US" altLang="zh-CN" sz="2800" dirty="0"/>
                  <a:t>, </a:t>
                </a:r>
                <a:r>
                  <a:rPr lang="en-US" altLang="zh-CN" sz="2800" dirty="0" err="1"/>
                  <a:t>Cno</a:t>
                </a:r>
                <a:r>
                  <a:rPr lang="en-US" altLang="zh-CN" sz="2800" dirty="0"/>
                  <a:t>) </a:t>
                </a:r>
                <a14:m>
                  <m:oMath xmlns:m="http://schemas.openxmlformats.org/officeDocument/2006/math">
                    <m:groupChr>
                      <m:groupChrPr>
                        <m:chr m:val="→"/>
                        <m:vertJc m:val="bot"/>
                        <m:ctrlPr>
                          <a:rPr lang="en-US" altLang="zh-CN" i="1" dirty="0">
                            <a:latin typeface="Cambria Math" panose="02040503050406030204" pitchFamily="18" charset="0"/>
                          </a:rPr>
                        </m:ctrlPr>
                      </m:groupChrPr>
                      <m:e>
                        <m:r>
                          <a:rPr lang="en-US" altLang="zh-CN" b="0" i="1" dirty="0" smtClean="0">
                            <a:latin typeface="Cambria Math" panose="02040503050406030204" pitchFamily="18" charset="0"/>
                          </a:rPr>
                          <m:t>𝑃</m:t>
                        </m:r>
                      </m:e>
                    </m:groupChr>
                    <m:r>
                      <a:rPr lang="zh-CN" altLang="en-US" i="1" dirty="0">
                        <a:latin typeface="Cambria Math" panose="02040503050406030204" pitchFamily="18" charset="0"/>
                      </a:rPr>
                      <m:t> </m:t>
                    </m:r>
                  </m:oMath>
                </a14:m>
                <a:r>
                  <a:rPr lang="en-US" altLang="zh-CN" sz="2800" dirty="0" err="1"/>
                  <a:t>Cno</a:t>
                </a:r>
                <a:endParaRPr lang="en-US" altLang="zh-CN" sz="2800" dirty="0"/>
              </a:p>
            </p:txBody>
          </p:sp>
        </mc:Choice>
        <mc:Fallback xmlns="">
          <p:sp>
            <p:nvSpPr>
              <p:cNvPr id="631811" name="Rectangle 3">
                <a:extLst>
                  <a:ext uri="{FF2B5EF4-FFF2-40B4-BE49-F238E27FC236}">
                    <a16:creationId xmlns:a16="http://schemas.microsoft.com/office/drawing/2014/main" id="{31600B48-BFD9-4608-85EF-B407AF51DE4D}"/>
                  </a:ext>
                </a:extLst>
              </p:cNvPr>
              <p:cNvSpPr>
                <a:spLocks noGrp="1" noRot="1" noChangeAspect="1" noMove="1" noResize="1" noEditPoints="1" noAdjustHandles="1" noChangeArrowheads="1" noChangeShapeType="1" noTextEdit="1"/>
              </p:cNvSpPr>
              <p:nvPr>
                <p:ph type="body" idx="1"/>
              </p:nvPr>
            </p:nvSpPr>
            <p:spPr>
              <a:blipFill>
                <a:blip r:embed="rId2"/>
                <a:stretch>
                  <a:fillRect l="-1546"/>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95A59112-F868-4D66-9981-14E1DDFDB97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0" name="文本框 22">
            <a:extLst>
              <a:ext uri="{FF2B5EF4-FFF2-40B4-BE49-F238E27FC236}">
                <a16:creationId xmlns:a16="http://schemas.microsoft.com/office/drawing/2014/main" id="{C8F97D66-E80F-4887-9CE9-2DC22D373272}"/>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11" name="文本框 22">
            <a:extLst>
              <a:ext uri="{FF2B5EF4-FFF2-40B4-BE49-F238E27FC236}">
                <a16:creationId xmlns:a16="http://schemas.microsoft.com/office/drawing/2014/main" id="{0568C1A0-A70A-43EC-9ED1-E07F2159132F}"/>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306586031"/>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a:extLst>
              <a:ext uri="{FF2B5EF4-FFF2-40B4-BE49-F238E27FC236}">
                <a16:creationId xmlns:a16="http://schemas.microsoft.com/office/drawing/2014/main" id="{81442260-15DB-4523-8B8E-25488071D5C1}"/>
              </a:ext>
            </a:extLst>
          </p:cNvPr>
          <p:cNvSpPr>
            <a:spLocks noGrp="1" noChangeArrowheads="1"/>
          </p:cNvSpPr>
          <p:nvPr>
            <p:ph type="title"/>
          </p:nvPr>
        </p:nvSpPr>
        <p:spPr/>
        <p:txBody>
          <a:bodyPr/>
          <a:lstStyle/>
          <a:p>
            <a:r>
              <a:rPr lang="zh-CN" altLang="en-US" sz="3600"/>
              <a:t>完全函数依赖与部分函数依赖（续）</a:t>
            </a:r>
          </a:p>
        </p:txBody>
      </p:sp>
      <mc:AlternateContent xmlns:mc="http://schemas.openxmlformats.org/markup-compatibility/2006" xmlns:a14="http://schemas.microsoft.com/office/drawing/2010/main">
        <mc:Choice Requires="a14">
          <p:sp>
            <p:nvSpPr>
              <p:cNvPr id="611331" name="Rectangle 3">
                <a:extLst>
                  <a:ext uri="{FF2B5EF4-FFF2-40B4-BE49-F238E27FC236}">
                    <a16:creationId xmlns:a16="http://schemas.microsoft.com/office/drawing/2014/main" id="{EF460FF6-BF40-4FCB-AE7F-9413B21E0FEA}"/>
                  </a:ext>
                </a:extLst>
              </p:cNvPr>
              <p:cNvSpPr>
                <a:spLocks noGrp="1" noChangeArrowheads="1"/>
              </p:cNvSpPr>
              <p:nvPr>
                <p:ph type="body" idx="1"/>
              </p:nvPr>
            </p:nvSpPr>
            <p:spPr/>
            <p:txBody>
              <a:bodyPr/>
              <a:lstStyle/>
              <a:p>
                <a:pPr lvl="1">
                  <a:lnSpc>
                    <a:spcPct val="110000"/>
                  </a:lnSpc>
                </a:pPr>
                <a:r>
                  <a:rPr lang="zh-CN" altLang="en-US" dirty="0"/>
                  <a:t>非平凡函数依赖必定是部分函数依赖</a:t>
                </a:r>
              </a:p>
              <a:p>
                <a:pPr lvl="1">
                  <a:lnSpc>
                    <a:spcPct val="110000"/>
                  </a:lnSpc>
                </a:pPr>
                <a:r>
                  <a:rPr lang="zh-CN" altLang="en-US" dirty="0"/>
                  <a:t>平凡函数依赖也可能是部分函数依赖</a:t>
                </a:r>
              </a:p>
              <a:p>
                <a:pPr>
                  <a:lnSpc>
                    <a:spcPct val="110000"/>
                  </a:lnSpc>
                  <a:buFont typeface="Monotype Sorts" pitchFamily="2" charset="2"/>
                  <a:buNone/>
                </a:pPr>
                <a:endParaRPr lang="zh-CN" altLang="en-US" sz="2800" dirty="0"/>
              </a:p>
              <a:p>
                <a:pPr>
                  <a:lnSpc>
                    <a:spcPct val="110000"/>
                  </a:lnSpc>
                  <a:buFont typeface="Monotype Sorts" pitchFamily="2" charset="2"/>
                  <a:buNone/>
                </a:pPr>
                <a:r>
                  <a:rPr lang="zh-CN" altLang="en-US" sz="2800" dirty="0"/>
                  <a:t>例</a:t>
                </a:r>
                <a:r>
                  <a:rPr lang="en-US" altLang="zh-CN" sz="2800" dirty="0"/>
                  <a:t>: Student(</a:t>
                </a:r>
                <a:r>
                  <a:rPr lang="en-US" altLang="zh-CN" sz="2800" dirty="0" err="1"/>
                  <a:t>Sno</a:t>
                </a:r>
                <a:r>
                  <a:rPr lang="en-US" altLang="zh-CN" sz="2800" dirty="0"/>
                  <a:t>, </a:t>
                </a:r>
                <a:r>
                  <a:rPr lang="en-US" altLang="zh-CN" sz="2800" dirty="0" err="1"/>
                  <a:t>Sname</a:t>
                </a:r>
                <a:r>
                  <a:rPr lang="en-US" altLang="zh-CN" sz="2800" dirty="0"/>
                  <a:t>, </a:t>
                </a:r>
                <a:r>
                  <a:rPr lang="en-US" altLang="zh-CN" sz="2800" dirty="0" err="1"/>
                  <a:t>Ssex</a:t>
                </a:r>
                <a:r>
                  <a:rPr lang="en-US" altLang="zh-CN" sz="2800" dirty="0"/>
                  <a:t>, Sage, </a:t>
                </a:r>
                <a:r>
                  <a:rPr lang="en-US" altLang="zh-CN" sz="2800" dirty="0" err="1"/>
                  <a:t>Sdept</a:t>
                </a:r>
                <a:r>
                  <a:rPr lang="en-US" altLang="zh-CN" sz="2800" dirty="0"/>
                  <a:t>)</a:t>
                </a:r>
              </a:p>
              <a:p>
                <a:pPr>
                  <a:lnSpc>
                    <a:spcPct val="110000"/>
                  </a:lnSpc>
                  <a:buFont typeface="Monotype Sorts" pitchFamily="2" charset="2"/>
                  <a:buNone/>
                </a:pPr>
                <a:r>
                  <a:rPr lang="en-US" altLang="zh-CN" sz="2800" dirty="0"/>
                  <a:t>       </a:t>
                </a:r>
                <a:r>
                  <a:rPr lang="en-US" altLang="zh-CN" sz="2800" dirty="0" err="1"/>
                  <a:t>Sno</a:t>
                </a:r>
                <a:r>
                  <a:rPr lang="en-US" altLang="zh-CN" dirty="0"/>
                  <a:t> </a:t>
                </a:r>
                <a14:m>
                  <m:oMath xmlns:m="http://schemas.openxmlformats.org/officeDocument/2006/math">
                    <m:groupChr>
                      <m:groupChrPr>
                        <m:chr m:val="→"/>
                        <m:vertJc m:val="bot"/>
                        <m:ctrlPr>
                          <a:rPr lang="en-US" altLang="zh-CN" i="1" dirty="0">
                            <a:latin typeface="Cambria Math" panose="02040503050406030204" pitchFamily="18" charset="0"/>
                          </a:rPr>
                        </m:ctrlPr>
                      </m:groupChrPr>
                      <m:e>
                        <m:r>
                          <m:rPr>
                            <m:brk m:alnAt="2"/>
                          </m:rPr>
                          <a:rPr lang="en-US" altLang="zh-CN" i="1" dirty="0">
                            <a:latin typeface="Cambria Math" panose="02040503050406030204" pitchFamily="18" charset="0"/>
                          </a:rPr>
                          <m:t>𝑓</m:t>
                        </m:r>
                      </m:e>
                    </m:groupChr>
                    <m:r>
                      <a:rPr lang="zh-CN" altLang="en-US" i="1" dirty="0">
                        <a:latin typeface="Cambria Math" panose="02040503050406030204" pitchFamily="18" charset="0"/>
                      </a:rPr>
                      <m:t> </m:t>
                    </m:r>
                  </m:oMath>
                </a14:m>
                <a:r>
                  <a:rPr lang="en-US" altLang="zh-CN" sz="2800" dirty="0" err="1"/>
                  <a:t>Sname</a:t>
                </a:r>
                <a:r>
                  <a:rPr lang="en-US" altLang="zh-CN" sz="2800" dirty="0"/>
                  <a:t>, </a:t>
                </a:r>
                <a:r>
                  <a:rPr lang="en-US" altLang="zh-CN" sz="2800" dirty="0" err="1"/>
                  <a:t>Sno</a:t>
                </a:r>
                <a:r>
                  <a:rPr lang="en-US" altLang="zh-CN" dirty="0"/>
                  <a:t> </a:t>
                </a:r>
                <a14:m>
                  <m:oMath xmlns:m="http://schemas.openxmlformats.org/officeDocument/2006/math">
                    <m:groupChr>
                      <m:groupChrPr>
                        <m:chr m:val="→"/>
                        <m:vertJc m:val="bot"/>
                        <m:ctrlPr>
                          <a:rPr lang="en-US" altLang="zh-CN" i="1" dirty="0">
                            <a:latin typeface="Cambria Math" panose="02040503050406030204" pitchFamily="18" charset="0"/>
                          </a:rPr>
                        </m:ctrlPr>
                      </m:groupChrPr>
                      <m:e>
                        <m:r>
                          <m:rPr>
                            <m:brk m:alnAt="2"/>
                          </m:rPr>
                          <a:rPr lang="en-US" altLang="zh-CN" i="1" dirty="0">
                            <a:latin typeface="Cambria Math" panose="02040503050406030204" pitchFamily="18" charset="0"/>
                          </a:rPr>
                          <m:t>𝑓</m:t>
                        </m:r>
                      </m:e>
                    </m:groupChr>
                    <m:r>
                      <a:rPr lang="zh-CN" altLang="en-US" i="1" dirty="0">
                        <a:latin typeface="Cambria Math" panose="02040503050406030204" pitchFamily="18" charset="0"/>
                      </a:rPr>
                      <m:t> </m:t>
                    </m:r>
                  </m:oMath>
                </a14:m>
                <a:r>
                  <a:rPr lang="en-US" altLang="zh-CN" sz="2800" dirty="0" err="1"/>
                  <a:t>Ssex</a:t>
                </a:r>
                <a:r>
                  <a:rPr lang="en-US" altLang="zh-CN" sz="2800" dirty="0"/>
                  <a:t>, </a:t>
                </a:r>
                <a:r>
                  <a:rPr lang="en-US" altLang="zh-CN" sz="2800" dirty="0" err="1"/>
                  <a:t>Sno</a:t>
                </a:r>
                <a:r>
                  <a:rPr lang="en-US" altLang="zh-CN" sz="2800" dirty="0"/>
                  <a:t> </a:t>
                </a:r>
                <a14:m>
                  <m:oMath xmlns:m="http://schemas.openxmlformats.org/officeDocument/2006/math">
                    <m:groupChr>
                      <m:groupChrPr>
                        <m:chr m:val="→"/>
                        <m:vertJc m:val="bot"/>
                        <m:ctrlPr>
                          <a:rPr lang="en-US" altLang="zh-CN" i="1" dirty="0">
                            <a:latin typeface="Cambria Math" panose="02040503050406030204" pitchFamily="18" charset="0"/>
                          </a:rPr>
                        </m:ctrlPr>
                      </m:groupChrPr>
                      <m:e>
                        <m:r>
                          <m:rPr>
                            <m:brk m:alnAt="2"/>
                          </m:rPr>
                          <a:rPr lang="en-US" altLang="zh-CN" i="1" dirty="0">
                            <a:latin typeface="Cambria Math" panose="02040503050406030204" pitchFamily="18" charset="0"/>
                          </a:rPr>
                          <m:t>𝑓</m:t>
                        </m:r>
                      </m:e>
                    </m:groupChr>
                  </m:oMath>
                </a14:m>
                <a:r>
                  <a:rPr lang="zh-CN" altLang="en-US" sz="2800" dirty="0"/>
                  <a:t> </a:t>
                </a:r>
                <a:r>
                  <a:rPr lang="en-US" altLang="zh-CN" sz="2800" dirty="0"/>
                  <a:t>Sage, </a:t>
                </a:r>
              </a:p>
              <a:p>
                <a:pPr>
                  <a:lnSpc>
                    <a:spcPct val="110000"/>
                  </a:lnSpc>
                  <a:buFont typeface="Monotype Sorts" pitchFamily="2" charset="2"/>
                  <a:buNone/>
                </a:pPr>
                <a:r>
                  <a:rPr lang="en-US" altLang="zh-CN" sz="2800" dirty="0"/>
                  <a:t>       </a:t>
                </a:r>
                <a:r>
                  <a:rPr lang="en-US" altLang="zh-CN" sz="2800" dirty="0" err="1"/>
                  <a:t>Sno</a:t>
                </a:r>
                <a:r>
                  <a:rPr lang="en-US" altLang="zh-CN" dirty="0"/>
                  <a:t> </a:t>
                </a:r>
                <a14:m>
                  <m:oMath xmlns:m="http://schemas.openxmlformats.org/officeDocument/2006/math">
                    <m:groupChr>
                      <m:groupChrPr>
                        <m:chr m:val="→"/>
                        <m:vertJc m:val="bot"/>
                        <m:ctrlPr>
                          <a:rPr lang="en-US" altLang="zh-CN" i="1" dirty="0">
                            <a:latin typeface="Cambria Math" panose="02040503050406030204" pitchFamily="18" charset="0"/>
                          </a:rPr>
                        </m:ctrlPr>
                      </m:groupChrPr>
                      <m:e>
                        <m:r>
                          <m:rPr>
                            <m:brk m:alnAt="2"/>
                          </m:rPr>
                          <a:rPr lang="en-US" altLang="zh-CN" i="1" dirty="0">
                            <a:latin typeface="Cambria Math" panose="02040503050406030204" pitchFamily="18" charset="0"/>
                          </a:rPr>
                          <m:t>𝑓</m:t>
                        </m:r>
                      </m:e>
                    </m:groupChr>
                    <m:r>
                      <a:rPr lang="zh-CN" altLang="en-US" i="1" dirty="0">
                        <a:latin typeface="Cambria Math" panose="02040503050406030204" pitchFamily="18" charset="0"/>
                      </a:rPr>
                      <m:t> </m:t>
                    </m:r>
                  </m:oMath>
                </a14:m>
                <a:r>
                  <a:rPr lang="en-US" altLang="zh-CN" sz="2800" dirty="0" err="1"/>
                  <a:t>Sdept</a:t>
                </a:r>
                <a:endParaRPr lang="en-US" altLang="zh-CN" sz="2800" dirty="0"/>
              </a:p>
              <a:p>
                <a:pPr>
                  <a:lnSpc>
                    <a:spcPct val="110000"/>
                  </a:lnSpc>
                  <a:buFont typeface="Monotype Sorts" pitchFamily="2" charset="2"/>
                  <a:buNone/>
                </a:pPr>
                <a:r>
                  <a:rPr lang="en-US" altLang="zh-CN" sz="2800" dirty="0"/>
                  <a:t>       (</a:t>
                </a:r>
                <a:r>
                  <a:rPr lang="en-US" altLang="zh-CN" sz="2800" dirty="0" err="1"/>
                  <a:t>Sno</a:t>
                </a:r>
                <a:r>
                  <a:rPr lang="en-US" altLang="zh-CN" sz="2800" dirty="0"/>
                  <a:t>, </a:t>
                </a:r>
                <a:r>
                  <a:rPr lang="en-US" altLang="zh-CN" sz="2800" dirty="0" err="1"/>
                  <a:t>Sname</a:t>
                </a:r>
                <a:r>
                  <a:rPr lang="en-US" altLang="zh-CN" sz="2800" dirty="0"/>
                  <a:t>) </a:t>
                </a:r>
                <a14:m>
                  <m:oMath xmlns:m="http://schemas.openxmlformats.org/officeDocument/2006/math">
                    <m:groupChr>
                      <m:groupChrPr>
                        <m:chr m:val="→"/>
                        <m:vertJc m:val="bot"/>
                        <m:ctrlPr>
                          <a:rPr lang="en-US" altLang="zh-CN" i="1" dirty="0">
                            <a:latin typeface="Cambria Math" panose="02040503050406030204" pitchFamily="18" charset="0"/>
                          </a:rPr>
                        </m:ctrlPr>
                      </m:groupChrPr>
                      <m:e>
                        <m:r>
                          <m:rPr>
                            <m:brk m:alnAt="2"/>
                          </m:rPr>
                          <a:rPr lang="en-US" altLang="zh-CN" i="1" dirty="0">
                            <a:latin typeface="Cambria Math" panose="02040503050406030204" pitchFamily="18" charset="0"/>
                          </a:rPr>
                          <m:t>𝑓</m:t>
                        </m:r>
                      </m:e>
                    </m:groupChr>
                    <m:r>
                      <a:rPr lang="zh-CN" altLang="en-US" i="1" dirty="0">
                        <a:latin typeface="Cambria Math" panose="02040503050406030204" pitchFamily="18" charset="0"/>
                      </a:rPr>
                      <m:t> </m:t>
                    </m:r>
                  </m:oMath>
                </a14:m>
                <a:r>
                  <a:rPr lang="en-US" altLang="zh-CN" sz="2800" dirty="0" err="1"/>
                  <a:t>Sdept</a:t>
                </a:r>
                <a:r>
                  <a:rPr lang="en-US" altLang="zh-CN" sz="2800" dirty="0"/>
                  <a:t>,  (</a:t>
                </a:r>
                <a:r>
                  <a:rPr lang="en-US" altLang="zh-CN" sz="2800" dirty="0" err="1"/>
                  <a:t>Sno</a:t>
                </a:r>
                <a:r>
                  <a:rPr lang="en-US" altLang="zh-CN" sz="2800" dirty="0"/>
                  <a:t>, </a:t>
                </a:r>
                <a:r>
                  <a:rPr lang="en-US" altLang="zh-CN" sz="2800" dirty="0" err="1"/>
                  <a:t>Ssex</a:t>
                </a:r>
                <a:r>
                  <a:rPr lang="en-US" altLang="zh-CN" sz="2800" dirty="0"/>
                  <a:t>) </a:t>
                </a:r>
                <a14:m>
                  <m:oMath xmlns:m="http://schemas.openxmlformats.org/officeDocument/2006/math">
                    <m:groupChr>
                      <m:groupChrPr>
                        <m:chr m:val="→"/>
                        <m:vertJc m:val="bot"/>
                        <m:ctrlPr>
                          <a:rPr lang="en-US" altLang="zh-CN" i="1" dirty="0">
                            <a:latin typeface="Cambria Math" panose="02040503050406030204" pitchFamily="18" charset="0"/>
                          </a:rPr>
                        </m:ctrlPr>
                      </m:groupChrPr>
                      <m:e>
                        <m:r>
                          <m:rPr>
                            <m:brk m:alnAt="2"/>
                          </m:rPr>
                          <a:rPr lang="en-US" altLang="zh-CN" i="1" dirty="0">
                            <a:latin typeface="Cambria Math" panose="02040503050406030204" pitchFamily="18" charset="0"/>
                          </a:rPr>
                          <m:t>𝑓</m:t>
                        </m:r>
                      </m:e>
                    </m:groupChr>
                    <m:r>
                      <a:rPr lang="zh-CN" altLang="en-US" i="1" dirty="0">
                        <a:latin typeface="Cambria Math" panose="02040503050406030204" pitchFamily="18" charset="0"/>
                      </a:rPr>
                      <m:t> </m:t>
                    </m:r>
                  </m:oMath>
                </a14:m>
                <a:r>
                  <a:rPr lang="en-US" altLang="zh-CN" sz="2800" dirty="0" err="1"/>
                  <a:t>Sdept</a:t>
                </a:r>
                <a:endParaRPr lang="en-US" altLang="zh-CN" sz="2800" dirty="0"/>
              </a:p>
            </p:txBody>
          </p:sp>
        </mc:Choice>
        <mc:Fallback xmlns="">
          <p:sp>
            <p:nvSpPr>
              <p:cNvPr id="611331" name="Rectangle 3">
                <a:extLst>
                  <a:ext uri="{FF2B5EF4-FFF2-40B4-BE49-F238E27FC236}">
                    <a16:creationId xmlns:a16="http://schemas.microsoft.com/office/drawing/2014/main" id="{EF460FF6-BF40-4FCB-AE7F-9413B21E0FEA}"/>
                  </a:ext>
                </a:extLst>
              </p:cNvPr>
              <p:cNvSpPr>
                <a:spLocks noGrp="1" noRot="1" noChangeAspect="1" noMove="1" noResize="1" noEditPoints="1" noAdjustHandles="1" noChangeArrowheads="1" noChangeShapeType="1" noTextEdit="1"/>
              </p:cNvSpPr>
              <p:nvPr>
                <p:ph type="body" idx="1"/>
              </p:nvPr>
            </p:nvSpPr>
            <p:spPr>
              <a:blipFill>
                <a:blip r:embed="rId2"/>
                <a:stretch>
                  <a:fillRect l="-1546" t="-1401" b="-5042"/>
                </a:stretch>
              </a:blipFill>
            </p:spPr>
            <p:txBody>
              <a:bodyPr/>
              <a:lstStyle/>
              <a:p>
                <a:r>
                  <a:rPr lang="zh-CN" altLang="en-US">
                    <a:noFill/>
                  </a:rPr>
                  <a:t> </a:t>
                </a:r>
              </a:p>
            </p:txBody>
          </p:sp>
        </mc:Fallback>
      </mc:AlternateContent>
      <p:sp>
        <p:nvSpPr>
          <p:cNvPr id="611345" name="Line 17">
            <a:extLst>
              <a:ext uri="{FF2B5EF4-FFF2-40B4-BE49-F238E27FC236}">
                <a16:creationId xmlns:a16="http://schemas.microsoft.com/office/drawing/2014/main" id="{AF192857-6867-4DAA-9048-A8FC7583F8E0}"/>
              </a:ext>
            </a:extLst>
          </p:cNvPr>
          <p:cNvSpPr>
            <a:spLocks noChangeShapeType="1"/>
          </p:cNvSpPr>
          <p:nvPr/>
        </p:nvSpPr>
        <p:spPr bwMode="auto">
          <a:xfrm>
            <a:off x="6400800" y="4419600"/>
            <a:ext cx="381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 name="矩形 9">
            <a:extLst>
              <a:ext uri="{FF2B5EF4-FFF2-40B4-BE49-F238E27FC236}">
                <a16:creationId xmlns:a16="http://schemas.microsoft.com/office/drawing/2014/main" id="{C7EBB03A-5871-41EE-AEB7-2B312DDD98E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1" name="文本框 22">
            <a:extLst>
              <a:ext uri="{FF2B5EF4-FFF2-40B4-BE49-F238E27FC236}">
                <a16:creationId xmlns:a16="http://schemas.microsoft.com/office/drawing/2014/main" id="{C620CB54-94D7-46BD-A96B-0C03EBDB604F}"/>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12" name="文本框 22">
            <a:extLst>
              <a:ext uri="{FF2B5EF4-FFF2-40B4-BE49-F238E27FC236}">
                <a16:creationId xmlns:a16="http://schemas.microsoft.com/office/drawing/2014/main" id="{2C865764-FB71-442D-B620-CA59BE7E7621}"/>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788706053"/>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a:extLst>
              <a:ext uri="{FF2B5EF4-FFF2-40B4-BE49-F238E27FC236}">
                <a16:creationId xmlns:a16="http://schemas.microsoft.com/office/drawing/2014/main" id="{F0BCB1B0-AE6A-49C2-BA45-9021A1D00017}"/>
              </a:ext>
            </a:extLst>
          </p:cNvPr>
          <p:cNvSpPr>
            <a:spLocks noGrp="1" noChangeArrowheads="1"/>
          </p:cNvSpPr>
          <p:nvPr>
            <p:ph type="title"/>
          </p:nvPr>
        </p:nvSpPr>
        <p:spPr/>
        <p:txBody>
          <a:bodyPr/>
          <a:lstStyle/>
          <a:p>
            <a:r>
              <a:rPr lang="zh-CN" altLang="en-US"/>
              <a:t>四、传递函数依赖</a:t>
            </a:r>
          </a:p>
        </p:txBody>
      </p:sp>
      <mc:AlternateContent xmlns:mc="http://schemas.openxmlformats.org/markup-compatibility/2006" xmlns:a14="http://schemas.microsoft.com/office/drawing/2010/main">
        <mc:Choice Requires="a14">
          <p:sp>
            <p:nvSpPr>
              <p:cNvPr id="476163" name="Rectangle 3">
                <a:extLst>
                  <a:ext uri="{FF2B5EF4-FFF2-40B4-BE49-F238E27FC236}">
                    <a16:creationId xmlns:a16="http://schemas.microsoft.com/office/drawing/2014/main" id="{9A8DDD21-5D0C-4393-A4AF-440037A56D6F}"/>
                  </a:ext>
                </a:extLst>
              </p:cNvPr>
              <p:cNvSpPr>
                <a:spLocks noGrp="1" noChangeArrowheads="1"/>
              </p:cNvSpPr>
              <p:nvPr>
                <p:ph type="body" idx="1"/>
              </p:nvPr>
            </p:nvSpPr>
            <p:spPr/>
            <p:txBody>
              <a:bodyPr/>
              <a:lstStyle/>
              <a:p>
                <a:pPr>
                  <a:buFont typeface="Monotype Sorts" pitchFamily="2" charset="2"/>
                  <a:buNone/>
                </a:pPr>
                <a:r>
                  <a:rPr lang="zh-CN" altLang="en-US" sz="2800" dirty="0"/>
                  <a:t>定义</a:t>
                </a:r>
                <a:r>
                  <a:rPr lang="en-US" altLang="zh-CN" sz="2800" dirty="0"/>
                  <a:t>5.4  </a:t>
                </a:r>
                <a:r>
                  <a:rPr lang="zh-CN" altLang="en-US" sz="2800" dirty="0"/>
                  <a:t>在关系模式</a:t>
                </a:r>
                <a:r>
                  <a:rPr lang="en-US" altLang="zh-CN" sz="2800" dirty="0"/>
                  <a:t>R(U)</a:t>
                </a:r>
                <a:r>
                  <a:rPr lang="zh-CN" altLang="en-US" sz="2800" dirty="0"/>
                  <a:t>中，如果</a:t>
                </a:r>
                <a:r>
                  <a:rPr lang="en-US" altLang="zh-CN" sz="2800" dirty="0"/>
                  <a:t>X→Y</a:t>
                </a:r>
                <a:r>
                  <a:rPr lang="zh-CN" altLang="en-US" sz="2800" dirty="0"/>
                  <a:t>，</a:t>
                </a:r>
                <a:r>
                  <a:rPr lang="en-US" altLang="zh-CN" sz="2800" dirty="0"/>
                  <a:t>Y→Z</a:t>
                </a:r>
                <a:r>
                  <a:rPr lang="zh-CN" altLang="en-US" sz="2800" dirty="0"/>
                  <a:t>，且</a:t>
                </a:r>
                <a:r>
                  <a:rPr lang="en-US" altLang="zh-CN" sz="2800" dirty="0"/>
                  <a:t>Y </a:t>
                </a:r>
                <a14:m>
                  <m:oMath xmlns:m="http://schemas.openxmlformats.org/officeDocument/2006/math">
                    <m:r>
                      <a:rPr lang="en-US" altLang="zh-CN" i="1" dirty="0">
                        <a:latin typeface="Cambria Math" panose="02040503050406030204" pitchFamily="18" charset="0"/>
                        <a:ea typeface="Cambria Math" panose="02040503050406030204" pitchFamily="18" charset="0"/>
                      </a:rPr>
                      <m:t>⊈ </m:t>
                    </m:r>
                  </m:oMath>
                </a14:m>
                <a:r>
                  <a:rPr lang="en-US" altLang="zh-CN" sz="2800" dirty="0"/>
                  <a:t>X</a:t>
                </a:r>
                <a:r>
                  <a:rPr lang="zh-CN" altLang="en-US" sz="2800" dirty="0"/>
                  <a:t>，</a:t>
                </a:r>
                <a:r>
                  <a:rPr lang="en-US" altLang="zh-CN" sz="2800" dirty="0"/>
                  <a:t>Y</a:t>
                </a:r>
                <a:r>
                  <a:rPr lang="zh-CN" altLang="en-US" dirty="0"/>
                  <a:t> </a:t>
                </a:r>
                <a14:m>
                  <m:oMath xmlns:m="http://schemas.openxmlformats.org/officeDocument/2006/math">
                    <m:r>
                      <a:rPr lang="zh-CN" altLang="en-US" i="1" dirty="0">
                        <a:latin typeface="Cambria Math" panose="02040503050406030204" pitchFamily="18" charset="0"/>
                      </a:rPr>
                      <m:t>↛ </m:t>
                    </m:r>
                  </m:oMath>
                </a14:m>
                <a:r>
                  <a:rPr lang="en-US" altLang="zh-CN" sz="2800" dirty="0"/>
                  <a:t>X</a:t>
                </a:r>
                <a:r>
                  <a:rPr lang="zh-CN" altLang="en-US" sz="2800" dirty="0"/>
                  <a:t>，则称</a:t>
                </a:r>
                <a:r>
                  <a:rPr lang="en-US" altLang="zh-CN" sz="2800" dirty="0"/>
                  <a:t>Z</a:t>
                </a:r>
                <a:r>
                  <a:rPr lang="zh-CN" altLang="en-US" sz="2800" dirty="0">
                    <a:solidFill>
                      <a:schemeClr val="accent2"/>
                    </a:solidFill>
                  </a:rPr>
                  <a:t>传递函数依赖</a:t>
                </a:r>
                <a:r>
                  <a:rPr lang="zh-CN" altLang="en-US" sz="2800" dirty="0"/>
                  <a:t>于</a:t>
                </a:r>
                <a:r>
                  <a:rPr lang="en-US" altLang="zh-CN" sz="2800" dirty="0"/>
                  <a:t>X</a:t>
                </a:r>
                <a:r>
                  <a:rPr lang="zh-CN" altLang="en-US" sz="2800" dirty="0"/>
                  <a:t>。</a:t>
                </a:r>
              </a:p>
              <a:p>
                <a:pPr>
                  <a:buFont typeface="Monotype Sorts" pitchFamily="2" charset="2"/>
                  <a:buNone/>
                </a:pPr>
                <a:endParaRPr lang="zh-CN" altLang="en-US" sz="2800" dirty="0"/>
              </a:p>
              <a:p>
                <a:pPr>
                  <a:buFont typeface="Monotype Sorts" pitchFamily="2" charset="2"/>
                  <a:buNone/>
                </a:pPr>
                <a:r>
                  <a:rPr lang="zh-CN" altLang="en-US" sz="2800" dirty="0"/>
                  <a:t>注</a:t>
                </a:r>
                <a:r>
                  <a:rPr lang="en-US" altLang="zh-CN" sz="2800" dirty="0"/>
                  <a:t>: </a:t>
                </a:r>
                <a:r>
                  <a:rPr lang="zh-CN" altLang="en-US" sz="2800" dirty="0"/>
                  <a:t>如果</a:t>
                </a:r>
                <a:r>
                  <a:rPr lang="en-US" altLang="zh-CN" sz="2800" dirty="0"/>
                  <a:t>Y→X</a:t>
                </a:r>
                <a:r>
                  <a:rPr lang="zh-CN" altLang="en-US" sz="2800" dirty="0"/>
                  <a:t>， 即</a:t>
                </a:r>
                <a:r>
                  <a:rPr lang="en-US" altLang="zh-CN" sz="2800" dirty="0"/>
                  <a:t>X←→Y</a:t>
                </a:r>
                <a:r>
                  <a:rPr lang="zh-CN" altLang="en-US" sz="2800" dirty="0"/>
                  <a:t>，则</a:t>
                </a:r>
                <a:r>
                  <a:rPr lang="en-US" altLang="zh-CN" sz="2800" dirty="0"/>
                  <a:t>Z</a:t>
                </a:r>
                <a:r>
                  <a:rPr lang="zh-CN" altLang="en-US" sz="2800" dirty="0">
                    <a:solidFill>
                      <a:schemeClr val="accent2"/>
                    </a:solidFill>
                  </a:rPr>
                  <a:t>直接依赖</a:t>
                </a:r>
                <a:r>
                  <a:rPr lang="zh-CN" altLang="en-US" sz="2800" dirty="0"/>
                  <a:t>于</a:t>
                </a:r>
                <a:r>
                  <a:rPr lang="en-US" altLang="zh-CN" sz="2800" dirty="0"/>
                  <a:t>X</a:t>
                </a:r>
                <a:r>
                  <a:rPr lang="zh-CN" altLang="en-US" sz="2800" dirty="0"/>
                  <a:t>。</a:t>
                </a:r>
              </a:p>
              <a:p>
                <a:pPr>
                  <a:buFont typeface="Monotype Sorts" pitchFamily="2" charset="2"/>
                  <a:buNone/>
                </a:pPr>
                <a:endParaRPr lang="zh-CN" altLang="en-US" sz="2800" dirty="0"/>
              </a:p>
              <a:p>
                <a:pPr>
                  <a:buFont typeface="Monotype Sorts" pitchFamily="2" charset="2"/>
                  <a:buNone/>
                </a:pPr>
                <a:r>
                  <a:rPr lang="zh-CN" altLang="en-US" sz="2800" dirty="0"/>
                  <a:t>例</a:t>
                </a:r>
                <a:r>
                  <a:rPr lang="en-US" altLang="zh-CN" sz="2800" dirty="0"/>
                  <a:t>: </a:t>
                </a:r>
                <a:r>
                  <a:rPr lang="zh-CN" altLang="en-US" sz="2800" dirty="0"/>
                  <a:t>在关系</a:t>
                </a:r>
                <a:r>
                  <a:rPr lang="en-US" altLang="zh-CN" sz="2800" dirty="0"/>
                  <a:t>Std(</a:t>
                </a:r>
                <a:r>
                  <a:rPr lang="en-US" altLang="zh-CN" sz="2800" dirty="0" err="1"/>
                  <a:t>Sno</a:t>
                </a:r>
                <a:r>
                  <a:rPr lang="en-US" altLang="zh-CN" sz="2800" dirty="0"/>
                  <a:t>, </a:t>
                </a:r>
                <a:r>
                  <a:rPr lang="en-US" altLang="zh-CN" sz="2800" dirty="0" err="1"/>
                  <a:t>Sdept</a:t>
                </a:r>
                <a:r>
                  <a:rPr lang="en-US" altLang="zh-CN" sz="2800" dirty="0"/>
                  <a:t>, </a:t>
                </a:r>
                <a:r>
                  <a:rPr lang="en-US" altLang="zh-CN" sz="2800" dirty="0" err="1"/>
                  <a:t>Mname</a:t>
                </a:r>
                <a:r>
                  <a:rPr lang="en-US" altLang="zh-CN" sz="2800" dirty="0"/>
                  <a:t>)</a:t>
                </a:r>
                <a:r>
                  <a:rPr lang="zh-CN" altLang="en-US" sz="2800" dirty="0"/>
                  <a:t>中，有：</a:t>
                </a:r>
              </a:p>
              <a:p>
                <a:pPr>
                  <a:buFont typeface="Monotype Sorts" pitchFamily="2" charset="2"/>
                  <a:buNone/>
                </a:pPr>
                <a:r>
                  <a:rPr lang="zh-CN" altLang="en-US" sz="2800" dirty="0"/>
                  <a:t>	</a:t>
                </a:r>
                <a:r>
                  <a:rPr lang="en-US" altLang="zh-CN" sz="2800" dirty="0" err="1"/>
                  <a:t>Sno</a:t>
                </a:r>
                <a:r>
                  <a:rPr lang="en-US" altLang="zh-CN" sz="2800" dirty="0"/>
                  <a:t> → </a:t>
                </a:r>
                <a:r>
                  <a:rPr lang="en-US" altLang="zh-CN" sz="2800" dirty="0" err="1"/>
                  <a:t>Sdept</a:t>
                </a:r>
                <a:r>
                  <a:rPr lang="zh-CN" altLang="en-US" sz="2800" dirty="0"/>
                  <a:t>，</a:t>
                </a:r>
                <a:r>
                  <a:rPr lang="en-US" altLang="zh-CN" sz="2800" dirty="0" err="1"/>
                  <a:t>Sdept</a:t>
                </a:r>
                <a:r>
                  <a:rPr lang="en-US" altLang="zh-CN" sz="2800" dirty="0"/>
                  <a:t> → </a:t>
                </a:r>
                <a:r>
                  <a:rPr lang="en-US" altLang="zh-CN" sz="2800" dirty="0" err="1"/>
                  <a:t>Mname</a:t>
                </a:r>
                <a:r>
                  <a:rPr lang="zh-CN" altLang="en-US" sz="2800" dirty="0"/>
                  <a:t>，</a:t>
                </a:r>
                <a:r>
                  <a:rPr lang="en-US" altLang="zh-CN" sz="2800" dirty="0" err="1"/>
                  <a:t>Mname</a:t>
                </a:r>
                <a:r>
                  <a:rPr lang="zh-CN" altLang="en-US" sz="2800" dirty="0"/>
                  <a:t>传递函数依赖于</a:t>
                </a:r>
                <a:r>
                  <a:rPr lang="en-US" altLang="zh-CN" sz="2800" dirty="0" err="1"/>
                  <a:t>Sno</a:t>
                </a:r>
                <a:r>
                  <a:rPr lang="zh-CN" altLang="en-US" sz="2800" dirty="0"/>
                  <a:t>。</a:t>
                </a:r>
              </a:p>
            </p:txBody>
          </p:sp>
        </mc:Choice>
        <mc:Fallback xmlns="">
          <p:sp>
            <p:nvSpPr>
              <p:cNvPr id="476163" name="Rectangle 3">
                <a:extLst>
                  <a:ext uri="{FF2B5EF4-FFF2-40B4-BE49-F238E27FC236}">
                    <a16:creationId xmlns:a16="http://schemas.microsoft.com/office/drawing/2014/main" id="{9A8DDD21-5D0C-4393-A4AF-440037A56D6F}"/>
                  </a:ext>
                </a:extLst>
              </p:cNvPr>
              <p:cNvSpPr>
                <a:spLocks noGrp="1" noRot="1" noChangeAspect="1" noMove="1" noResize="1" noEditPoints="1" noAdjustHandles="1" noChangeArrowheads="1" noChangeShapeType="1" noTextEdit="1"/>
              </p:cNvSpPr>
              <p:nvPr>
                <p:ph type="body" idx="1"/>
              </p:nvPr>
            </p:nvSpPr>
            <p:spPr>
              <a:blipFill>
                <a:blip r:embed="rId2"/>
                <a:stretch>
                  <a:fillRect l="-1546" t="-2941"/>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EF34645E-BC9D-4F7B-B683-B8C77DA06D6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a:extLst>
              <a:ext uri="{FF2B5EF4-FFF2-40B4-BE49-F238E27FC236}">
                <a16:creationId xmlns:a16="http://schemas.microsoft.com/office/drawing/2014/main" id="{97774653-5E80-4F37-B63A-E0EEF94B8531}"/>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8" name="文本框 22">
            <a:extLst>
              <a:ext uri="{FF2B5EF4-FFF2-40B4-BE49-F238E27FC236}">
                <a16:creationId xmlns:a16="http://schemas.microsoft.com/office/drawing/2014/main" id="{529C9E91-DAA5-4B2B-B4FF-CADEE9157C51}"/>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552574462"/>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a:extLst>
              <a:ext uri="{FF2B5EF4-FFF2-40B4-BE49-F238E27FC236}">
                <a16:creationId xmlns:a16="http://schemas.microsoft.com/office/drawing/2014/main" id="{59EA5DC2-7989-4487-9859-0FD5D2357475}"/>
              </a:ext>
            </a:extLst>
          </p:cNvPr>
          <p:cNvSpPr>
            <a:spLocks noGrp="1" noChangeArrowheads="1"/>
          </p:cNvSpPr>
          <p:nvPr>
            <p:ph type="title"/>
          </p:nvPr>
        </p:nvSpPr>
        <p:spPr/>
        <p:txBody>
          <a:bodyPr/>
          <a:lstStyle/>
          <a:p>
            <a:r>
              <a:rPr lang="zh-CN" altLang="en-US"/>
              <a:t>五、码</a:t>
            </a:r>
          </a:p>
        </p:txBody>
      </p:sp>
      <mc:AlternateContent xmlns:mc="http://schemas.openxmlformats.org/markup-compatibility/2006" xmlns:a14="http://schemas.microsoft.com/office/drawing/2010/main">
        <mc:Choice Requires="a14">
          <p:sp>
            <p:nvSpPr>
              <p:cNvPr id="477187" name="Rectangle 3">
                <a:extLst>
                  <a:ext uri="{FF2B5EF4-FFF2-40B4-BE49-F238E27FC236}">
                    <a16:creationId xmlns:a16="http://schemas.microsoft.com/office/drawing/2014/main" id="{63F21534-10F9-4A45-9425-D2AE4BEA01FE}"/>
                  </a:ext>
                </a:extLst>
              </p:cNvPr>
              <p:cNvSpPr>
                <a:spLocks noGrp="1" noChangeArrowheads="1"/>
              </p:cNvSpPr>
              <p:nvPr>
                <p:ph type="body" idx="1"/>
              </p:nvPr>
            </p:nvSpPr>
            <p:spPr/>
            <p:txBody>
              <a:bodyPr/>
              <a:lstStyle/>
              <a:p>
                <a:pPr>
                  <a:buNone/>
                </a:pPr>
                <a:r>
                  <a:rPr lang="zh-CN" altLang="en-US" sz="2800" dirty="0"/>
                  <a:t>定义</a:t>
                </a:r>
                <a:r>
                  <a:rPr lang="en-US" altLang="zh-CN" sz="2800" dirty="0"/>
                  <a:t>5.5  </a:t>
                </a:r>
                <a:r>
                  <a:rPr lang="zh-CN" altLang="en-US" sz="2800" dirty="0"/>
                  <a:t>设</a:t>
                </a:r>
                <a:r>
                  <a:rPr lang="en-US" altLang="zh-CN" sz="2800" dirty="0"/>
                  <a:t>K</a:t>
                </a:r>
                <a:r>
                  <a:rPr lang="zh-CN" altLang="en-US" sz="2800" dirty="0"/>
                  <a:t>为关系模式</a:t>
                </a:r>
                <a:r>
                  <a:rPr lang="en-US" altLang="zh-CN" sz="2800" dirty="0"/>
                  <a:t>R&lt;U,F&gt;</a:t>
                </a:r>
                <a:r>
                  <a:rPr lang="zh-CN" altLang="en-US" sz="2800" dirty="0"/>
                  <a:t>中的属性或属性组合。若</a:t>
                </a:r>
                <a:r>
                  <a:rPr lang="en-US" altLang="zh-CN" sz="2800" dirty="0"/>
                  <a:t>K</a:t>
                </a:r>
                <a:r>
                  <a:rPr lang="en-US" altLang="zh-CN" dirty="0"/>
                  <a:t> </a:t>
                </a:r>
                <a14:m>
                  <m:oMath xmlns:m="http://schemas.openxmlformats.org/officeDocument/2006/math">
                    <m:groupChr>
                      <m:groupChrPr>
                        <m:chr m:val="→"/>
                        <m:vertJc m:val="bot"/>
                        <m:ctrlPr>
                          <a:rPr lang="en-US" altLang="zh-CN" i="1" dirty="0">
                            <a:latin typeface="Cambria Math" panose="02040503050406030204" pitchFamily="18" charset="0"/>
                          </a:rPr>
                        </m:ctrlPr>
                      </m:groupChrPr>
                      <m:e>
                        <m:r>
                          <m:rPr>
                            <m:brk m:alnAt="2"/>
                          </m:rPr>
                          <a:rPr lang="en-US" altLang="zh-CN" i="1" dirty="0">
                            <a:latin typeface="Cambria Math" panose="02040503050406030204" pitchFamily="18" charset="0"/>
                          </a:rPr>
                          <m:t>𝑓</m:t>
                        </m:r>
                      </m:e>
                    </m:groupChr>
                    <m:r>
                      <a:rPr lang="zh-CN" altLang="en-US" i="1" dirty="0">
                        <a:latin typeface="Cambria Math" panose="02040503050406030204" pitchFamily="18" charset="0"/>
                      </a:rPr>
                      <m:t> </m:t>
                    </m:r>
                  </m:oMath>
                </a14:m>
                <a:r>
                  <a:rPr lang="en-US" altLang="zh-CN" sz="2800" dirty="0"/>
                  <a:t>U</a:t>
                </a:r>
                <a:r>
                  <a:rPr lang="zh-CN" altLang="en-US" sz="2800" dirty="0"/>
                  <a:t>，则</a:t>
                </a:r>
                <a:r>
                  <a:rPr lang="en-US" altLang="zh-CN" sz="2800" dirty="0"/>
                  <a:t>K</a:t>
                </a:r>
                <a:r>
                  <a:rPr lang="zh-CN" altLang="en-US" sz="2800" dirty="0"/>
                  <a:t>称为</a:t>
                </a:r>
                <a:r>
                  <a:rPr lang="en-US" altLang="zh-CN" sz="2800" dirty="0"/>
                  <a:t>R</a:t>
                </a:r>
                <a:r>
                  <a:rPr lang="zh-CN" altLang="en-US" sz="2800" dirty="0"/>
                  <a:t>的一个</a:t>
                </a:r>
                <a:r>
                  <a:rPr lang="zh-CN" altLang="en-US" sz="2800" dirty="0">
                    <a:solidFill>
                      <a:schemeClr val="accent2"/>
                    </a:solidFill>
                  </a:rPr>
                  <a:t>侯选码</a:t>
                </a:r>
                <a:r>
                  <a:rPr lang="zh-CN" altLang="en-US" sz="2800" dirty="0"/>
                  <a:t>（</a:t>
                </a:r>
                <a:r>
                  <a:rPr lang="en-US" altLang="zh-CN" sz="2800" dirty="0"/>
                  <a:t>Candidate Key</a:t>
                </a:r>
                <a:r>
                  <a:rPr lang="zh-CN" altLang="en-US" sz="2800" dirty="0"/>
                  <a:t>）。若关系模式</a:t>
                </a:r>
                <a:r>
                  <a:rPr lang="en-US" altLang="zh-CN" sz="2800" dirty="0"/>
                  <a:t>R</a:t>
                </a:r>
                <a:r>
                  <a:rPr lang="zh-CN" altLang="en-US" sz="2800" dirty="0"/>
                  <a:t>有多个候选码，则选定其中的一个做为</a:t>
                </a:r>
                <a:r>
                  <a:rPr lang="zh-CN" altLang="en-US" sz="2800" dirty="0">
                    <a:solidFill>
                      <a:schemeClr val="accent2"/>
                    </a:solidFill>
                  </a:rPr>
                  <a:t>主码</a:t>
                </a:r>
                <a:r>
                  <a:rPr lang="zh-CN" altLang="en-US" sz="2800" dirty="0"/>
                  <a:t>（</a:t>
                </a:r>
                <a:r>
                  <a:rPr lang="en-US" altLang="zh-CN" sz="2800" dirty="0"/>
                  <a:t>Primary key</a:t>
                </a:r>
                <a:r>
                  <a:rPr lang="zh-CN" altLang="en-US" sz="2800" dirty="0"/>
                  <a:t>）。</a:t>
                </a:r>
              </a:p>
              <a:p>
                <a:pPr>
                  <a:lnSpc>
                    <a:spcPct val="90000"/>
                  </a:lnSpc>
                </a:pPr>
                <a:endParaRPr lang="zh-CN" altLang="en-US" sz="2800" dirty="0"/>
              </a:p>
              <a:p>
                <a:pPr>
                  <a:lnSpc>
                    <a:spcPct val="90000"/>
                  </a:lnSpc>
                </a:pPr>
                <a:r>
                  <a:rPr lang="zh-CN" altLang="en-US" sz="2800" dirty="0"/>
                  <a:t>码是关系模式中一个重要概念。</a:t>
                </a:r>
              </a:p>
              <a:p>
                <a:pPr lvl="1">
                  <a:lnSpc>
                    <a:spcPct val="90000"/>
                  </a:lnSpc>
                </a:pPr>
                <a:r>
                  <a:rPr lang="zh-CN" altLang="en-US" dirty="0"/>
                  <a:t>候选码能够唯一地标别关系的元组，是关系模式中一组最重要的属性。</a:t>
                </a:r>
              </a:p>
              <a:p>
                <a:pPr lvl="1">
                  <a:lnSpc>
                    <a:spcPct val="90000"/>
                  </a:lnSpc>
                </a:pPr>
                <a:r>
                  <a:rPr lang="zh-CN" altLang="en-US" dirty="0"/>
                  <a:t>主码又和外部码一起提供了一个表示关系间联系的手段</a:t>
                </a:r>
                <a:r>
                  <a:rPr lang="zh-CN" altLang="en-US" sz="2400" dirty="0"/>
                  <a:t>。</a:t>
                </a:r>
              </a:p>
            </p:txBody>
          </p:sp>
        </mc:Choice>
        <mc:Fallback xmlns="">
          <p:sp>
            <p:nvSpPr>
              <p:cNvPr id="477187" name="Rectangle 3">
                <a:extLst>
                  <a:ext uri="{FF2B5EF4-FFF2-40B4-BE49-F238E27FC236}">
                    <a16:creationId xmlns:a16="http://schemas.microsoft.com/office/drawing/2014/main" id="{63F21534-10F9-4A45-9425-D2AE4BEA01FE}"/>
                  </a:ext>
                </a:extLst>
              </p:cNvPr>
              <p:cNvSpPr>
                <a:spLocks noGrp="1" noRot="1" noChangeAspect="1" noMove="1" noResize="1" noEditPoints="1" noAdjustHandles="1" noChangeArrowheads="1" noChangeShapeType="1" noTextEdit="1"/>
              </p:cNvSpPr>
              <p:nvPr>
                <p:ph type="body" idx="1"/>
              </p:nvPr>
            </p:nvSpPr>
            <p:spPr>
              <a:blipFill>
                <a:blip r:embed="rId2"/>
                <a:stretch>
                  <a:fillRect l="-1546" t="-2941" r="-1159"/>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6CEEB126-1848-469C-A346-81E663A9AB5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ECA59110-81C3-4B8C-8F75-E26E9A26DD3F}"/>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7" name="文本框 22">
            <a:extLst>
              <a:ext uri="{FF2B5EF4-FFF2-40B4-BE49-F238E27FC236}">
                <a16:creationId xmlns:a16="http://schemas.microsoft.com/office/drawing/2014/main" id="{2A0F8310-86D1-41FD-997E-1704879A3AD1}"/>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196492913"/>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a:extLst>
              <a:ext uri="{FF2B5EF4-FFF2-40B4-BE49-F238E27FC236}">
                <a16:creationId xmlns:a16="http://schemas.microsoft.com/office/drawing/2014/main" id="{3E643367-4A91-4C2A-B6B0-831F63A4C28D}"/>
              </a:ext>
            </a:extLst>
          </p:cNvPr>
          <p:cNvSpPr>
            <a:spLocks noGrp="1" noChangeArrowheads="1"/>
          </p:cNvSpPr>
          <p:nvPr>
            <p:ph type="title"/>
          </p:nvPr>
        </p:nvSpPr>
        <p:spPr/>
        <p:txBody>
          <a:bodyPr/>
          <a:lstStyle/>
          <a:p>
            <a:r>
              <a:rPr lang="zh-CN" altLang="en-US" dirty="0"/>
              <a:t>关系数据库设计理论</a:t>
            </a:r>
          </a:p>
        </p:txBody>
      </p:sp>
      <p:sp>
        <p:nvSpPr>
          <p:cNvPr id="606211" name="Rectangle 3">
            <a:extLst>
              <a:ext uri="{FF2B5EF4-FFF2-40B4-BE49-F238E27FC236}">
                <a16:creationId xmlns:a16="http://schemas.microsoft.com/office/drawing/2014/main" id="{395F97E1-A248-42CD-A0C8-2ACBB5C9157F}"/>
              </a:ext>
            </a:extLst>
          </p:cNvPr>
          <p:cNvSpPr>
            <a:spLocks noGrp="1" noChangeArrowheads="1"/>
          </p:cNvSpPr>
          <p:nvPr>
            <p:ph type="body" idx="1"/>
          </p:nvPr>
        </p:nvSpPr>
        <p:spPr/>
        <p:txBody>
          <a:bodyPr/>
          <a:lstStyle/>
          <a:p>
            <a:pPr>
              <a:lnSpc>
                <a:spcPct val="140000"/>
              </a:lnSpc>
              <a:buFont typeface="Monotype Sorts" pitchFamily="2" charset="2"/>
              <a:buNone/>
            </a:pPr>
            <a:r>
              <a:rPr lang="en-US" altLang="zh-CN"/>
              <a:t>4.1 </a:t>
            </a:r>
            <a:r>
              <a:rPr lang="zh-CN" altLang="en-US"/>
              <a:t>数据依赖</a:t>
            </a:r>
          </a:p>
          <a:p>
            <a:pPr>
              <a:lnSpc>
                <a:spcPct val="140000"/>
              </a:lnSpc>
              <a:buFont typeface="Monotype Sorts" pitchFamily="2" charset="2"/>
              <a:buNone/>
            </a:pPr>
            <a:r>
              <a:rPr lang="en-US" altLang="zh-CN">
                <a:solidFill>
                  <a:schemeClr val="accent2"/>
                </a:solidFill>
              </a:rPr>
              <a:t>4.2 </a:t>
            </a:r>
            <a:r>
              <a:rPr lang="zh-CN" altLang="en-US">
                <a:solidFill>
                  <a:schemeClr val="accent2"/>
                </a:solidFill>
              </a:rPr>
              <a:t>范式</a:t>
            </a:r>
          </a:p>
          <a:p>
            <a:pPr>
              <a:lnSpc>
                <a:spcPct val="140000"/>
              </a:lnSpc>
              <a:buFont typeface="Monotype Sorts" pitchFamily="2" charset="2"/>
              <a:buNone/>
            </a:pPr>
            <a:r>
              <a:rPr lang="en-US" altLang="zh-CN"/>
              <a:t>4.3 </a:t>
            </a:r>
            <a:r>
              <a:rPr lang="zh-CN" altLang="en-US"/>
              <a:t>关系模式的规范化</a:t>
            </a:r>
          </a:p>
          <a:p>
            <a:pPr>
              <a:lnSpc>
                <a:spcPct val="140000"/>
              </a:lnSpc>
              <a:buFont typeface="Monotype Sorts" pitchFamily="2" charset="2"/>
              <a:buNone/>
            </a:pPr>
            <a:endParaRPr lang="en-US" altLang="zh-CN"/>
          </a:p>
        </p:txBody>
      </p:sp>
      <p:sp>
        <p:nvSpPr>
          <p:cNvPr id="4" name="矩形 3">
            <a:extLst>
              <a:ext uri="{FF2B5EF4-FFF2-40B4-BE49-F238E27FC236}">
                <a16:creationId xmlns:a16="http://schemas.microsoft.com/office/drawing/2014/main" id="{50828820-1B9C-44B9-AD28-8471937BF81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DA57090-1CAE-405B-A547-CD2D344B5034}"/>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161A7AE6-A82A-481A-86FD-B2BEC86A55EB}"/>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766835980"/>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a:extLst>
              <a:ext uri="{FF2B5EF4-FFF2-40B4-BE49-F238E27FC236}">
                <a16:creationId xmlns:a16="http://schemas.microsoft.com/office/drawing/2014/main" id="{2124EEBB-7AE4-4F97-9278-9FF6EBF06658}"/>
              </a:ext>
            </a:extLst>
          </p:cNvPr>
          <p:cNvSpPr>
            <a:spLocks noGrp="1" noChangeArrowheads="1"/>
          </p:cNvSpPr>
          <p:nvPr>
            <p:ph type="title"/>
          </p:nvPr>
        </p:nvSpPr>
        <p:spPr/>
        <p:txBody>
          <a:bodyPr/>
          <a:lstStyle/>
          <a:p>
            <a:r>
              <a:rPr lang="zh-CN" altLang="en-US" dirty="0"/>
              <a:t>关系数据库设计理论</a:t>
            </a:r>
          </a:p>
        </p:txBody>
      </p:sp>
      <p:sp>
        <p:nvSpPr>
          <p:cNvPr id="641027" name="Rectangle 3">
            <a:extLst>
              <a:ext uri="{FF2B5EF4-FFF2-40B4-BE49-F238E27FC236}">
                <a16:creationId xmlns:a16="http://schemas.microsoft.com/office/drawing/2014/main" id="{90E7DF72-4358-45D3-B2DE-08E1E1B3326E}"/>
              </a:ext>
            </a:extLst>
          </p:cNvPr>
          <p:cNvSpPr>
            <a:spLocks noGrp="1" noChangeArrowheads="1"/>
          </p:cNvSpPr>
          <p:nvPr>
            <p:ph type="body" idx="1"/>
          </p:nvPr>
        </p:nvSpPr>
        <p:spPr/>
        <p:txBody>
          <a:bodyPr/>
          <a:lstStyle/>
          <a:p>
            <a:pPr>
              <a:lnSpc>
                <a:spcPct val="140000"/>
              </a:lnSpc>
              <a:buFont typeface="Monotype Sorts" pitchFamily="2" charset="2"/>
              <a:buNone/>
            </a:pPr>
            <a:r>
              <a:rPr lang="en-US" altLang="zh-CN">
                <a:solidFill>
                  <a:schemeClr val="accent2"/>
                </a:solidFill>
              </a:rPr>
              <a:t>4.1 </a:t>
            </a:r>
            <a:r>
              <a:rPr lang="zh-CN" altLang="en-US">
                <a:solidFill>
                  <a:schemeClr val="accent2"/>
                </a:solidFill>
              </a:rPr>
              <a:t>数据依赖</a:t>
            </a:r>
          </a:p>
          <a:p>
            <a:pPr>
              <a:lnSpc>
                <a:spcPct val="140000"/>
              </a:lnSpc>
              <a:buFont typeface="Monotype Sorts" pitchFamily="2" charset="2"/>
              <a:buNone/>
            </a:pPr>
            <a:r>
              <a:rPr lang="en-US" altLang="zh-CN"/>
              <a:t>4.2 </a:t>
            </a:r>
            <a:r>
              <a:rPr lang="zh-CN" altLang="en-US"/>
              <a:t>范式</a:t>
            </a:r>
          </a:p>
          <a:p>
            <a:pPr>
              <a:lnSpc>
                <a:spcPct val="140000"/>
              </a:lnSpc>
              <a:buFont typeface="Monotype Sorts" pitchFamily="2" charset="2"/>
              <a:buNone/>
            </a:pPr>
            <a:r>
              <a:rPr lang="en-US" altLang="zh-CN"/>
              <a:t>4.3 </a:t>
            </a:r>
            <a:r>
              <a:rPr lang="zh-CN" altLang="en-US"/>
              <a:t>关系模式的规范化</a:t>
            </a:r>
          </a:p>
        </p:txBody>
      </p:sp>
      <p:sp>
        <p:nvSpPr>
          <p:cNvPr id="4" name="矩形 3">
            <a:extLst>
              <a:ext uri="{FF2B5EF4-FFF2-40B4-BE49-F238E27FC236}">
                <a16:creationId xmlns:a16="http://schemas.microsoft.com/office/drawing/2014/main" id="{7F10E468-83D8-4FCD-8403-D19A0320D82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3989C0F-3F01-4EE8-8D75-100C7C909227}"/>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7" name="文本框 22">
            <a:extLst>
              <a:ext uri="{FF2B5EF4-FFF2-40B4-BE49-F238E27FC236}">
                <a16:creationId xmlns:a16="http://schemas.microsoft.com/office/drawing/2014/main" id="{D610FC44-FE7C-4C11-81C1-07AF0D2DB8F2}"/>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596381566"/>
      </p:ext>
    </p:extLst>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a:extLst>
              <a:ext uri="{FF2B5EF4-FFF2-40B4-BE49-F238E27FC236}">
                <a16:creationId xmlns:a16="http://schemas.microsoft.com/office/drawing/2014/main" id="{813E4572-4A3D-432A-ACFC-24BA9141BC1B}"/>
              </a:ext>
            </a:extLst>
          </p:cNvPr>
          <p:cNvSpPr>
            <a:spLocks noGrp="1" noChangeArrowheads="1"/>
          </p:cNvSpPr>
          <p:nvPr>
            <p:ph type="title"/>
          </p:nvPr>
        </p:nvSpPr>
        <p:spPr/>
        <p:txBody>
          <a:bodyPr/>
          <a:lstStyle/>
          <a:p>
            <a:r>
              <a:rPr lang="en-US" altLang="zh-CN"/>
              <a:t>4.2  </a:t>
            </a:r>
            <a:r>
              <a:rPr lang="zh-CN" altLang="en-US"/>
              <a:t>范式</a:t>
            </a:r>
          </a:p>
        </p:txBody>
      </p:sp>
      <p:sp>
        <p:nvSpPr>
          <p:cNvPr id="478211" name="Rectangle 3">
            <a:extLst>
              <a:ext uri="{FF2B5EF4-FFF2-40B4-BE49-F238E27FC236}">
                <a16:creationId xmlns:a16="http://schemas.microsoft.com/office/drawing/2014/main" id="{210CF869-1294-46A6-9D7C-B2D01E20DD00}"/>
              </a:ext>
            </a:extLst>
          </p:cNvPr>
          <p:cNvSpPr>
            <a:spLocks noGrp="1" noChangeArrowheads="1"/>
          </p:cNvSpPr>
          <p:nvPr>
            <p:ph type="body" idx="1"/>
          </p:nvPr>
        </p:nvSpPr>
        <p:spPr/>
        <p:txBody>
          <a:bodyPr/>
          <a:lstStyle/>
          <a:p>
            <a:pPr>
              <a:buFont typeface="Monotype Sorts" pitchFamily="2" charset="2"/>
              <a:buNone/>
            </a:pPr>
            <a:r>
              <a:rPr lang="en-US" altLang="zh-CN"/>
              <a:t>4.2.1 </a:t>
            </a:r>
            <a:r>
              <a:rPr lang="zh-CN" altLang="en-US"/>
              <a:t>第一范式（</a:t>
            </a:r>
            <a:r>
              <a:rPr lang="en-US" altLang="zh-CN"/>
              <a:t>1NF</a:t>
            </a:r>
            <a:r>
              <a:rPr lang="zh-CN" altLang="en-US"/>
              <a:t>）</a:t>
            </a:r>
          </a:p>
          <a:p>
            <a:pPr>
              <a:buFont typeface="Monotype Sorts" pitchFamily="2" charset="2"/>
              <a:buNone/>
            </a:pPr>
            <a:r>
              <a:rPr lang="en-US" altLang="zh-CN"/>
              <a:t>4.2.2 </a:t>
            </a:r>
            <a:r>
              <a:rPr lang="zh-CN" altLang="en-US"/>
              <a:t>第二范式（</a:t>
            </a:r>
            <a:r>
              <a:rPr lang="en-US" altLang="zh-CN"/>
              <a:t>2NF</a:t>
            </a:r>
            <a:r>
              <a:rPr lang="zh-CN" altLang="en-US"/>
              <a:t>）</a:t>
            </a:r>
          </a:p>
          <a:p>
            <a:pPr>
              <a:buFont typeface="Monotype Sorts" pitchFamily="2" charset="2"/>
              <a:buNone/>
            </a:pPr>
            <a:r>
              <a:rPr lang="en-US" altLang="zh-CN"/>
              <a:t>4.2.3 </a:t>
            </a:r>
            <a:r>
              <a:rPr lang="zh-CN" altLang="en-US"/>
              <a:t>第三范式（</a:t>
            </a:r>
            <a:r>
              <a:rPr lang="en-US" altLang="zh-CN"/>
              <a:t>3NF</a:t>
            </a:r>
            <a:r>
              <a:rPr lang="zh-CN" altLang="en-US"/>
              <a:t>）</a:t>
            </a:r>
          </a:p>
          <a:p>
            <a:pPr>
              <a:buFont typeface="Monotype Sorts" pitchFamily="2" charset="2"/>
              <a:buNone/>
            </a:pPr>
            <a:r>
              <a:rPr lang="en-US" altLang="zh-CN"/>
              <a:t>4.2.4 BC</a:t>
            </a:r>
            <a:r>
              <a:rPr lang="zh-CN" altLang="en-US"/>
              <a:t>范式（</a:t>
            </a:r>
            <a:r>
              <a:rPr lang="en-US" altLang="zh-CN"/>
              <a:t>BCNF</a:t>
            </a:r>
            <a:r>
              <a:rPr lang="zh-CN" altLang="en-US"/>
              <a:t>）</a:t>
            </a:r>
          </a:p>
          <a:p>
            <a:pPr>
              <a:buFont typeface="Monotype Sorts" pitchFamily="2" charset="2"/>
              <a:buNone/>
            </a:pPr>
            <a:r>
              <a:rPr lang="en-US" altLang="zh-CN"/>
              <a:t>4.2.5 </a:t>
            </a:r>
            <a:r>
              <a:rPr lang="zh-CN" altLang="en-US"/>
              <a:t>多值依赖与第四范式（</a:t>
            </a:r>
            <a:r>
              <a:rPr lang="en-US" altLang="zh-CN"/>
              <a:t>4NF</a:t>
            </a:r>
            <a:r>
              <a:rPr lang="zh-CN" altLang="en-US"/>
              <a:t>）</a:t>
            </a:r>
          </a:p>
          <a:p>
            <a:pPr>
              <a:buFont typeface="Monotype Sorts" pitchFamily="2" charset="2"/>
              <a:buNone/>
            </a:pPr>
            <a:endParaRPr lang="zh-CN" altLang="en-US"/>
          </a:p>
          <a:p>
            <a:pPr>
              <a:buFont typeface="Monotype Sorts" pitchFamily="2" charset="2"/>
              <a:buNone/>
            </a:pPr>
            <a:endParaRPr lang="en-US" altLang="zh-CN"/>
          </a:p>
        </p:txBody>
      </p:sp>
      <p:sp>
        <p:nvSpPr>
          <p:cNvPr id="4" name="矩形 3">
            <a:extLst>
              <a:ext uri="{FF2B5EF4-FFF2-40B4-BE49-F238E27FC236}">
                <a16:creationId xmlns:a16="http://schemas.microsoft.com/office/drawing/2014/main" id="{522C84AB-7B98-4A4B-9826-17E41C43835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EA8E8A2-965F-4969-8E43-1ECFFA715BE8}"/>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F630DDF4-1B15-44CF-8284-8629A6779BD4}"/>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691852191"/>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a:extLst>
              <a:ext uri="{FF2B5EF4-FFF2-40B4-BE49-F238E27FC236}">
                <a16:creationId xmlns:a16="http://schemas.microsoft.com/office/drawing/2014/main" id="{824E6499-0BB9-42CD-955E-8E43CAA2B627}"/>
              </a:ext>
            </a:extLst>
          </p:cNvPr>
          <p:cNvSpPr>
            <a:spLocks noGrp="1" noChangeArrowheads="1"/>
          </p:cNvSpPr>
          <p:nvPr>
            <p:ph type="title"/>
          </p:nvPr>
        </p:nvSpPr>
        <p:spPr/>
        <p:txBody>
          <a:bodyPr/>
          <a:lstStyle/>
          <a:p>
            <a:r>
              <a:rPr lang="en-US" altLang="zh-CN"/>
              <a:t>4.2  </a:t>
            </a:r>
            <a:r>
              <a:rPr lang="zh-CN" altLang="en-US"/>
              <a:t>范式</a:t>
            </a:r>
          </a:p>
        </p:txBody>
      </p:sp>
      <p:sp>
        <p:nvSpPr>
          <p:cNvPr id="479235" name="Rectangle 3">
            <a:extLst>
              <a:ext uri="{FF2B5EF4-FFF2-40B4-BE49-F238E27FC236}">
                <a16:creationId xmlns:a16="http://schemas.microsoft.com/office/drawing/2014/main" id="{0C901342-2818-4664-A78E-185F0A3D0CD5}"/>
              </a:ext>
            </a:extLst>
          </p:cNvPr>
          <p:cNvSpPr>
            <a:spLocks noGrp="1" noChangeArrowheads="1"/>
          </p:cNvSpPr>
          <p:nvPr>
            <p:ph type="body" idx="1"/>
          </p:nvPr>
        </p:nvSpPr>
        <p:spPr/>
        <p:txBody>
          <a:bodyPr/>
          <a:lstStyle/>
          <a:p>
            <a:pPr>
              <a:lnSpc>
                <a:spcPct val="90000"/>
              </a:lnSpc>
            </a:pPr>
            <a:r>
              <a:rPr lang="zh-CN" altLang="en-US" sz="2800" dirty="0"/>
              <a:t>范式是符合某一种级别的关系模式的集合。</a:t>
            </a:r>
          </a:p>
          <a:p>
            <a:pPr>
              <a:lnSpc>
                <a:spcPct val="90000"/>
              </a:lnSpc>
            </a:pPr>
            <a:r>
              <a:rPr lang="zh-CN" altLang="en-US" sz="2800" dirty="0"/>
              <a:t>关系数据库中的关系必须满足一定的要求。满足不同程度要求的为不同范式。</a:t>
            </a:r>
          </a:p>
          <a:p>
            <a:pPr>
              <a:lnSpc>
                <a:spcPct val="90000"/>
              </a:lnSpc>
            </a:pPr>
            <a:r>
              <a:rPr lang="zh-CN" altLang="en-US" sz="2800" dirty="0"/>
              <a:t>范式的种类：	</a:t>
            </a:r>
          </a:p>
          <a:p>
            <a:pPr>
              <a:lnSpc>
                <a:spcPct val="90000"/>
              </a:lnSpc>
              <a:buFont typeface="Monotype Sorts" pitchFamily="2" charset="2"/>
              <a:buNone/>
            </a:pPr>
            <a:r>
              <a:rPr lang="zh-CN" altLang="en-US" sz="2800" dirty="0"/>
              <a:t>			</a:t>
            </a:r>
            <a:r>
              <a:rPr lang="zh-CN" altLang="en-US" sz="2400" dirty="0"/>
              <a:t>第一范式</a:t>
            </a:r>
            <a:r>
              <a:rPr lang="en-US" altLang="zh-CN" sz="2400" dirty="0"/>
              <a:t>(1NF)</a:t>
            </a:r>
          </a:p>
          <a:p>
            <a:pPr>
              <a:lnSpc>
                <a:spcPct val="90000"/>
              </a:lnSpc>
              <a:buFont typeface="Monotype Sorts" pitchFamily="2" charset="2"/>
              <a:buNone/>
            </a:pPr>
            <a:r>
              <a:rPr lang="en-US" altLang="zh-CN" sz="2400" dirty="0"/>
              <a:t>			</a:t>
            </a:r>
            <a:r>
              <a:rPr lang="zh-CN" altLang="en-US" sz="2400" dirty="0"/>
              <a:t>第二范式</a:t>
            </a:r>
            <a:r>
              <a:rPr lang="en-US" altLang="zh-CN" sz="2400" dirty="0"/>
              <a:t>(2NF)</a:t>
            </a:r>
          </a:p>
          <a:p>
            <a:pPr>
              <a:lnSpc>
                <a:spcPct val="90000"/>
              </a:lnSpc>
              <a:buFont typeface="Monotype Sorts" pitchFamily="2" charset="2"/>
              <a:buNone/>
            </a:pPr>
            <a:r>
              <a:rPr lang="en-US" altLang="zh-CN" sz="2400" dirty="0"/>
              <a:t>			</a:t>
            </a:r>
            <a:r>
              <a:rPr lang="zh-CN" altLang="en-US" sz="2400" dirty="0"/>
              <a:t>第三范式</a:t>
            </a:r>
            <a:r>
              <a:rPr lang="en-US" altLang="zh-CN" sz="2400" dirty="0"/>
              <a:t>(3NF)</a:t>
            </a:r>
          </a:p>
          <a:p>
            <a:pPr>
              <a:lnSpc>
                <a:spcPct val="90000"/>
              </a:lnSpc>
              <a:buFont typeface="Monotype Sorts" pitchFamily="2" charset="2"/>
              <a:buNone/>
            </a:pPr>
            <a:r>
              <a:rPr lang="en-US" altLang="zh-CN" sz="2400" dirty="0"/>
              <a:t>			BC</a:t>
            </a:r>
            <a:r>
              <a:rPr lang="zh-CN" altLang="en-US" sz="2400" dirty="0"/>
              <a:t>范式</a:t>
            </a:r>
            <a:r>
              <a:rPr lang="en-US" altLang="zh-CN" sz="2400" dirty="0"/>
              <a:t>(BCNF)</a:t>
            </a:r>
          </a:p>
          <a:p>
            <a:pPr>
              <a:lnSpc>
                <a:spcPct val="90000"/>
              </a:lnSpc>
              <a:buFont typeface="Monotype Sorts" pitchFamily="2" charset="2"/>
              <a:buNone/>
            </a:pPr>
            <a:r>
              <a:rPr lang="en-US" altLang="zh-CN" sz="2400" dirty="0"/>
              <a:t>			</a:t>
            </a:r>
            <a:r>
              <a:rPr lang="zh-CN" altLang="en-US" sz="2400" dirty="0"/>
              <a:t>第四范式</a:t>
            </a:r>
            <a:r>
              <a:rPr lang="en-US" altLang="zh-CN" sz="2400" dirty="0"/>
              <a:t>(4NF)</a:t>
            </a:r>
          </a:p>
          <a:p>
            <a:pPr>
              <a:lnSpc>
                <a:spcPct val="90000"/>
              </a:lnSpc>
              <a:buFont typeface="Monotype Sorts" pitchFamily="2" charset="2"/>
              <a:buNone/>
            </a:pPr>
            <a:r>
              <a:rPr lang="en-US" altLang="zh-CN" sz="2400" dirty="0"/>
              <a:t>			</a:t>
            </a:r>
            <a:r>
              <a:rPr lang="zh-CN" altLang="en-US" sz="2400" dirty="0"/>
              <a:t>第五范式</a:t>
            </a:r>
            <a:r>
              <a:rPr lang="en-US" altLang="zh-CN" sz="2400" dirty="0"/>
              <a:t>(5NF)</a:t>
            </a:r>
          </a:p>
        </p:txBody>
      </p:sp>
      <p:sp>
        <p:nvSpPr>
          <p:cNvPr id="479236" name="AutoShape 4">
            <a:extLst>
              <a:ext uri="{FF2B5EF4-FFF2-40B4-BE49-F238E27FC236}">
                <a16:creationId xmlns:a16="http://schemas.microsoft.com/office/drawing/2014/main" id="{4D0A1EEE-4798-48A0-B838-16F82BF8EB21}"/>
              </a:ext>
            </a:extLst>
          </p:cNvPr>
          <p:cNvSpPr>
            <a:spLocks/>
          </p:cNvSpPr>
          <p:nvPr/>
        </p:nvSpPr>
        <p:spPr bwMode="auto">
          <a:xfrm>
            <a:off x="2196517" y="4001294"/>
            <a:ext cx="304800" cy="2286000"/>
          </a:xfrm>
          <a:prstGeom prst="leftBrace">
            <a:avLst>
              <a:gd name="adj1" fmla="val 62500"/>
              <a:gd name="adj2" fmla="val 50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 name="矩形 4">
            <a:extLst>
              <a:ext uri="{FF2B5EF4-FFF2-40B4-BE49-F238E27FC236}">
                <a16:creationId xmlns:a16="http://schemas.microsoft.com/office/drawing/2014/main" id="{48E659AE-41A9-4F5A-9A73-235165D976A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24D9DD2E-73D2-4420-BA56-80042FA32FEA}"/>
              </a:ext>
            </a:extLst>
          </p:cNvPr>
          <p:cNvSpPr txBox="1">
            <a:spLocks noChangeArrowheads="1"/>
          </p:cNvSpPr>
          <p:nvPr/>
        </p:nvSpPr>
        <p:spPr bwMode="auto">
          <a:xfrm>
            <a:off x="334963" y="49213"/>
            <a:ext cx="8763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p>
        </p:txBody>
      </p:sp>
      <p:sp>
        <p:nvSpPr>
          <p:cNvPr id="7" name="文本框 22">
            <a:extLst>
              <a:ext uri="{FF2B5EF4-FFF2-40B4-BE49-F238E27FC236}">
                <a16:creationId xmlns:a16="http://schemas.microsoft.com/office/drawing/2014/main" id="{990431AB-684E-47EC-B327-85BB1DDD86BE}"/>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pic>
        <p:nvPicPr>
          <p:cNvPr id="2" name="图片 1">
            <a:extLst>
              <a:ext uri="{FF2B5EF4-FFF2-40B4-BE49-F238E27FC236}">
                <a16:creationId xmlns:a16="http://schemas.microsoft.com/office/drawing/2014/main" id="{0D1DE21F-4649-4473-8BAB-8560C4634A18}"/>
              </a:ext>
            </a:extLst>
          </p:cNvPr>
          <p:cNvPicPr>
            <a:picLocks noChangeAspect="1"/>
          </p:cNvPicPr>
          <p:nvPr/>
        </p:nvPicPr>
        <p:blipFill>
          <a:blip r:embed="rId2"/>
          <a:stretch>
            <a:fillRect/>
          </a:stretch>
        </p:blipFill>
        <p:spPr>
          <a:xfrm>
            <a:off x="4716932" y="4001294"/>
            <a:ext cx="4183787" cy="1883083"/>
          </a:xfrm>
          <a:prstGeom prst="rect">
            <a:avLst/>
          </a:prstGeom>
        </p:spPr>
      </p:pic>
    </p:spTree>
    <p:extLst>
      <p:ext uri="{BB962C8B-B14F-4D97-AF65-F5344CB8AC3E}">
        <p14:creationId xmlns:p14="http://schemas.microsoft.com/office/powerpoint/2010/main" val="2655557185"/>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D4E42AD4-7A02-43E5-BDF2-176246158CE1}"/>
              </a:ext>
            </a:extLst>
          </p:cNvPr>
          <p:cNvSpPr>
            <a:spLocks noGrp="1" noChangeArrowheads="1"/>
          </p:cNvSpPr>
          <p:nvPr>
            <p:ph type="title"/>
          </p:nvPr>
        </p:nvSpPr>
        <p:spPr/>
        <p:txBody>
          <a:bodyPr/>
          <a:lstStyle/>
          <a:p>
            <a:r>
              <a:rPr lang="zh-CN" altLang="en-US"/>
              <a:t>范式（续）</a:t>
            </a:r>
          </a:p>
        </p:txBody>
      </p:sp>
      <p:sp>
        <p:nvSpPr>
          <p:cNvPr id="480259" name="Rectangle 3">
            <a:extLst>
              <a:ext uri="{FF2B5EF4-FFF2-40B4-BE49-F238E27FC236}">
                <a16:creationId xmlns:a16="http://schemas.microsoft.com/office/drawing/2014/main" id="{2E65BF48-A80F-4222-8AF3-67EE7493A8E0}"/>
              </a:ext>
            </a:extLst>
          </p:cNvPr>
          <p:cNvSpPr>
            <a:spLocks noGrp="1" noChangeArrowheads="1"/>
          </p:cNvSpPr>
          <p:nvPr>
            <p:ph type="body" idx="1"/>
          </p:nvPr>
        </p:nvSpPr>
        <p:spPr/>
        <p:txBody>
          <a:bodyPr/>
          <a:lstStyle/>
          <a:p>
            <a:r>
              <a:rPr lang="zh-CN" altLang="en-US" sz="3600"/>
              <a:t>各种范式之间存在联系：</a:t>
            </a:r>
          </a:p>
          <a:p>
            <a:endParaRPr lang="zh-CN" altLang="en-US"/>
          </a:p>
          <a:p>
            <a:endParaRPr lang="zh-CN" altLang="en-US" sz="3600"/>
          </a:p>
          <a:p>
            <a:r>
              <a:rPr lang="zh-CN" altLang="en-US" sz="3600"/>
              <a:t>某一关系模式</a:t>
            </a:r>
            <a:r>
              <a:rPr lang="en-US" altLang="zh-CN" sz="3600"/>
              <a:t>R</a:t>
            </a:r>
            <a:r>
              <a:rPr lang="zh-CN" altLang="en-US" sz="3600"/>
              <a:t>为第</a:t>
            </a:r>
            <a:r>
              <a:rPr lang="en-US" altLang="zh-CN" sz="3600"/>
              <a:t>n</a:t>
            </a:r>
            <a:r>
              <a:rPr lang="zh-CN" altLang="en-US" sz="3600"/>
              <a:t>范式，可简记为</a:t>
            </a:r>
            <a:r>
              <a:rPr lang="en-US" altLang="zh-CN" sz="3600"/>
              <a:t>R∈nNF</a:t>
            </a:r>
            <a:r>
              <a:rPr lang="zh-CN" altLang="en-US" sz="3600"/>
              <a:t>。</a:t>
            </a:r>
          </a:p>
        </p:txBody>
      </p:sp>
      <p:graphicFrame>
        <p:nvGraphicFramePr>
          <p:cNvPr id="480260" name="Object 4">
            <a:extLst>
              <a:ext uri="{FF2B5EF4-FFF2-40B4-BE49-F238E27FC236}">
                <a16:creationId xmlns:a16="http://schemas.microsoft.com/office/drawing/2014/main" id="{069D9FF0-048F-4074-A0FA-FD8FB72CCCA1}"/>
              </a:ext>
            </a:extLst>
          </p:cNvPr>
          <p:cNvGraphicFramePr>
            <a:graphicFrameLocks noChangeAspect="1"/>
          </p:cNvGraphicFramePr>
          <p:nvPr/>
        </p:nvGraphicFramePr>
        <p:xfrm>
          <a:off x="1219200" y="2438400"/>
          <a:ext cx="7239000" cy="493713"/>
        </p:xfrm>
        <a:graphic>
          <a:graphicData uri="http://schemas.openxmlformats.org/presentationml/2006/ole">
            <mc:AlternateContent xmlns:mc="http://schemas.openxmlformats.org/markup-compatibility/2006">
              <mc:Choice xmlns:v="urn:schemas-microsoft-com:vml" Requires="v">
                <p:oleObj spid="_x0000_s2155" r:id="rId3" imgW="2869920" imgH="177480" progId="">
                  <p:embed/>
                </p:oleObj>
              </mc:Choice>
              <mc:Fallback>
                <p:oleObj r:id="rId3" imgW="2869920" imgH="177480" progId="">
                  <p:embed/>
                  <p:pic>
                    <p:nvPicPr>
                      <p:cNvPr id="480260" name="Object 4">
                        <a:extLst>
                          <a:ext uri="{FF2B5EF4-FFF2-40B4-BE49-F238E27FC236}">
                            <a16:creationId xmlns:a16="http://schemas.microsoft.com/office/drawing/2014/main" id="{069D9FF0-048F-4074-A0FA-FD8FB72CCC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438400"/>
                        <a:ext cx="72390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a:extLst>
              <a:ext uri="{FF2B5EF4-FFF2-40B4-BE49-F238E27FC236}">
                <a16:creationId xmlns:a16="http://schemas.microsoft.com/office/drawing/2014/main" id="{2B23DA0E-D9B5-4B11-ADD5-34D387BA016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B25578EF-1D78-4D8D-8DFD-1328BED1379B}"/>
              </a:ext>
            </a:extLst>
          </p:cNvPr>
          <p:cNvSpPr txBox="1">
            <a:spLocks noChangeArrowheads="1"/>
          </p:cNvSpPr>
          <p:nvPr/>
        </p:nvSpPr>
        <p:spPr bwMode="auto">
          <a:xfrm>
            <a:off x="334963" y="49213"/>
            <a:ext cx="98363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p>
        </p:txBody>
      </p:sp>
      <p:sp>
        <p:nvSpPr>
          <p:cNvPr id="7" name="文本框 22">
            <a:extLst>
              <a:ext uri="{FF2B5EF4-FFF2-40B4-BE49-F238E27FC236}">
                <a16:creationId xmlns:a16="http://schemas.microsoft.com/office/drawing/2014/main" id="{D0FBCC70-A44A-40B9-B504-863A79A3E87E}"/>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888466870"/>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1026">
            <a:extLst>
              <a:ext uri="{FF2B5EF4-FFF2-40B4-BE49-F238E27FC236}">
                <a16:creationId xmlns:a16="http://schemas.microsoft.com/office/drawing/2014/main" id="{66BC3026-49A9-400E-AE7D-4FD8B7A7D56F}"/>
              </a:ext>
            </a:extLst>
          </p:cNvPr>
          <p:cNvSpPr>
            <a:spLocks noGrp="1" noChangeArrowheads="1"/>
          </p:cNvSpPr>
          <p:nvPr>
            <p:ph type="title"/>
          </p:nvPr>
        </p:nvSpPr>
        <p:spPr/>
        <p:txBody>
          <a:bodyPr/>
          <a:lstStyle/>
          <a:p>
            <a:r>
              <a:rPr lang="en-US" altLang="zh-CN"/>
              <a:t>4.2 </a:t>
            </a:r>
            <a:r>
              <a:rPr lang="zh-CN" altLang="en-US"/>
              <a:t>范式</a:t>
            </a:r>
          </a:p>
        </p:txBody>
      </p:sp>
      <p:sp>
        <p:nvSpPr>
          <p:cNvPr id="482307" name="Rectangle 1027">
            <a:extLst>
              <a:ext uri="{FF2B5EF4-FFF2-40B4-BE49-F238E27FC236}">
                <a16:creationId xmlns:a16="http://schemas.microsoft.com/office/drawing/2014/main" id="{C44FEBE1-A8CA-4C42-B4E6-E366FFFA0013}"/>
              </a:ext>
            </a:extLst>
          </p:cNvPr>
          <p:cNvSpPr>
            <a:spLocks noGrp="1" noChangeArrowheads="1"/>
          </p:cNvSpPr>
          <p:nvPr>
            <p:ph type="body" idx="1"/>
          </p:nvPr>
        </p:nvSpPr>
        <p:spPr/>
        <p:txBody>
          <a:bodyPr/>
          <a:lstStyle/>
          <a:p>
            <a:pPr>
              <a:buFont typeface="Monotype Sorts" pitchFamily="2" charset="2"/>
              <a:buNone/>
            </a:pPr>
            <a:r>
              <a:rPr lang="en-US" altLang="zh-CN">
                <a:solidFill>
                  <a:schemeClr val="accent2"/>
                </a:solidFill>
              </a:rPr>
              <a:t>4.2.1 </a:t>
            </a:r>
            <a:r>
              <a:rPr lang="zh-CN" altLang="en-US">
                <a:solidFill>
                  <a:schemeClr val="accent2"/>
                </a:solidFill>
              </a:rPr>
              <a:t>第一范式（</a:t>
            </a:r>
            <a:r>
              <a:rPr lang="en-US" altLang="zh-CN">
                <a:solidFill>
                  <a:schemeClr val="accent2"/>
                </a:solidFill>
              </a:rPr>
              <a:t>1NF</a:t>
            </a:r>
            <a:r>
              <a:rPr lang="zh-CN" altLang="en-US">
                <a:solidFill>
                  <a:schemeClr val="accent2"/>
                </a:solidFill>
              </a:rPr>
              <a:t>）</a:t>
            </a:r>
          </a:p>
          <a:p>
            <a:pPr>
              <a:buFont typeface="Monotype Sorts" pitchFamily="2" charset="2"/>
              <a:buNone/>
            </a:pPr>
            <a:r>
              <a:rPr lang="en-US" altLang="zh-CN"/>
              <a:t>4.2.2 </a:t>
            </a:r>
            <a:r>
              <a:rPr lang="zh-CN" altLang="en-US"/>
              <a:t>第二范式（</a:t>
            </a:r>
            <a:r>
              <a:rPr lang="en-US" altLang="zh-CN"/>
              <a:t>2NF</a:t>
            </a:r>
            <a:r>
              <a:rPr lang="zh-CN" altLang="en-US"/>
              <a:t>）</a:t>
            </a:r>
          </a:p>
          <a:p>
            <a:pPr>
              <a:buFont typeface="Monotype Sorts" pitchFamily="2" charset="2"/>
              <a:buNone/>
            </a:pPr>
            <a:r>
              <a:rPr lang="en-US" altLang="zh-CN"/>
              <a:t>4.2.3 </a:t>
            </a:r>
            <a:r>
              <a:rPr lang="zh-CN" altLang="en-US"/>
              <a:t>第三范式（</a:t>
            </a:r>
            <a:r>
              <a:rPr lang="en-US" altLang="zh-CN"/>
              <a:t>3NF</a:t>
            </a:r>
            <a:r>
              <a:rPr lang="zh-CN" altLang="en-US"/>
              <a:t>）</a:t>
            </a:r>
          </a:p>
          <a:p>
            <a:pPr>
              <a:buFont typeface="Monotype Sorts" pitchFamily="2" charset="2"/>
              <a:buNone/>
            </a:pPr>
            <a:r>
              <a:rPr lang="en-US" altLang="zh-CN"/>
              <a:t>4.2.4 BC</a:t>
            </a:r>
            <a:r>
              <a:rPr lang="zh-CN" altLang="en-US"/>
              <a:t>范式（</a:t>
            </a:r>
            <a:r>
              <a:rPr lang="en-US" altLang="zh-CN"/>
              <a:t>BCNF</a:t>
            </a:r>
            <a:r>
              <a:rPr lang="zh-CN" altLang="en-US"/>
              <a:t>）</a:t>
            </a:r>
          </a:p>
          <a:p>
            <a:pPr>
              <a:buFont typeface="Monotype Sorts" pitchFamily="2" charset="2"/>
              <a:buNone/>
            </a:pPr>
            <a:r>
              <a:rPr lang="en-US" altLang="zh-CN"/>
              <a:t>4.2.5 </a:t>
            </a:r>
            <a:r>
              <a:rPr lang="zh-CN" altLang="en-US"/>
              <a:t>多值依赖与第四范式（</a:t>
            </a:r>
            <a:r>
              <a:rPr lang="en-US" altLang="zh-CN"/>
              <a:t>4NF</a:t>
            </a:r>
            <a:r>
              <a:rPr lang="zh-CN" altLang="en-US"/>
              <a:t>）</a:t>
            </a:r>
          </a:p>
          <a:p>
            <a:pPr>
              <a:buFont typeface="Monotype Sorts" pitchFamily="2" charset="2"/>
              <a:buNone/>
            </a:pPr>
            <a:endParaRPr lang="en-US" altLang="zh-CN"/>
          </a:p>
        </p:txBody>
      </p:sp>
      <p:sp>
        <p:nvSpPr>
          <p:cNvPr id="4" name="矩形 3">
            <a:extLst>
              <a:ext uri="{FF2B5EF4-FFF2-40B4-BE49-F238E27FC236}">
                <a16:creationId xmlns:a16="http://schemas.microsoft.com/office/drawing/2014/main" id="{585D3BD3-957C-44A0-A7B0-5F77B5E67D1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C066150-0658-40E3-9ADD-7AFD316595B0}"/>
              </a:ext>
            </a:extLst>
          </p:cNvPr>
          <p:cNvSpPr txBox="1">
            <a:spLocks noChangeArrowheads="1"/>
          </p:cNvSpPr>
          <p:nvPr/>
        </p:nvSpPr>
        <p:spPr bwMode="auto">
          <a:xfrm>
            <a:off x="334963" y="49213"/>
            <a:ext cx="119811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4D6C1217-1EF8-4E01-97F1-7D8CC401E33A}"/>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677243997"/>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a:extLst>
              <a:ext uri="{FF2B5EF4-FFF2-40B4-BE49-F238E27FC236}">
                <a16:creationId xmlns:a16="http://schemas.microsoft.com/office/drawing/2014/main" id="{5DD8475F-CE3E-4AFC-896F-8DE8447E2169}"/>
              </a:ext>
            </a:extLst>
          </p:cNvPr>
          <p:cNvSpPr>
            <a:spLocks noGrp="1" noChangeArrowheads="1"/>
          </p:cNvSpPr>
          <p:nvPr>
            <p:ph type="title"/>
          </p:nvPr>
        </p:nvSpPr>
        <p:spPr/>
        <p:txBody>
          <a:bodyPr/>
          <a:lstStyle/>
          <a:p>
            <a:r>
              <a:rPr lang="en-US" altLang="zh-CN"/>
              <a:t>4.2.1 </a:t>
            </a:r>
            <a:r>
              <a:rPr lang="zh-CN" altLang="en-US"/>
              <a:t>第一范式（</a:t>
            </a:r>
            <a:r>
              <a:rPr lang="en-US" altLang="zh-CN"/>
              <a:t>1NF</a:t>
            </a:r>
            <a:r>
              <a:rPr lang="zh-CN" altLang="en-US"/>
              <a:t>）</a:t>
            </a:r>
          </a:p>
        </p:txBody>
      </p:sp>
      <p:sp>
        <p:nvSpPr>
          <p:cNvPr id="481283" name="Rectangle 3">
            <a:extLst>
              <a:ext uri="{FF2B5EF4-FFF2-40B4-BE49-F238E27FC236}">
                <a16:creationId xmlns:a16="http://schemas.microsoft.com/office/drawing/2014/main" id="{4ACFE0E6-EE28-45B6-8E35-5C2108E8BBC0}"/>
              </a:ext>
            </a:extLst>
          </p:cNvPr>
          <p:cNvSpPr>
            <a:spLocks noGrp="1" noChangeArrowheads="1"/>
          </p:cNvSpPr>
          <p:nvPr>
            <p:ph type="body" idx="1"/>
          </p:nvPr>
        </p:nvSpPr>
        <p:spPr/>
        <p:txBody>
          <a:bodyPr/>
          <a:lstStyle/>
          <a:p>
            <a:pPr>
              <a:lnSpc>
                <a:spcPct val="90000"/>
              </a:lnSpc>
            </a:pPr>
            <a:r>
              <a:rPr lang="en-US" altLang="zh-CN" sz="2800" dirty="0"/>
              <a:t>1NF</a:t>
            </a:r>
            <a:r>
              <a:rPr lang="zh-CN" altLang="en-US" sz="2800" dirty="0"/>
              <a:t>的定义</a:t>
            </a:r>
          </a:p>
          <a:p>
            <a:pPr>
              <a:lnSpc>
                <a:spcPct val="90000"/>
              </a:lnSpc>
              <a:buFont typeface="Monotype Sorts" pitchFamily="2" charset="2"/>
              <a:buNone/>
            </a:pPr>
            <a:r>
              <a:rPr lang="zh-CN" altLang="en-US" sz="2800" dirty="0"/>
              <a:t>	定义</a:t>
            </a:r>
            <a:r>
              <a:rPr lang="en-US" altLang="zh-CN" sz="2800" dirty="0"/>
              <a:t>4.6  </a:t>
            </a:r>
            <a:r>
              <a:rPr lang="zh-CN" altLang="en-US" sz="2800" dirty="0"/>
              <a:t>如果一个关系模式</a:t>
            </a:r>
            <a:r>
              <a:rPr lang="en-US" altLang="zh-CN" sz="2800" dirty="0"/>
              <a:t>R</a:t>
            </a:r>
            <a:r>
              <a:rPr lang="zh-CN" altLang="en-US" sz="2800" dirty="0"/>
              <a:t>的所有属性都是不可分的基本数据项，则</a:t>
            </a:r>
            <a:r>
              <a:rPr lang="en-US" altLang="zh-CN" sz="2800" dirty="0"/>
              <a:t>R∈1NF</a:t>
            </a:r>
            <a:r>
              <a:rPr lang="zh-CN" altLang="en-US" dirty="0"/>
              <a:t>。</a:t>
            </a:r>
          </a:p>
          <a:p>
            <a:pPr>
              <a:lnSpc>
                <a:spcPct val="90000"/>
              </a:lnSpc>
            </a:pPr>
            <a:endParaRPr lang="zh-CN" altLang="en-US" dirty="0"/>
          </a:p>
          <a:p>
            <a:pPr>
              <a:lnSpc>
                <a:spcPct val="90000"/>
              </a:lnSpc>
            </a:pPr>
            <a:r>
              <a:rPr lang="zh-CN" altLang="en-US" sz="2800" dirty="0"/>
              <a:t>第一范式是对关系模式的最起码的要求。不满足第一范式的数据库模式不能称为关系数据库。</a:t>
            </a:r>
          </a:p>
          <a:p>
            <a:pPr>
              <a:lnSpc>
                <a:spcPct val="90000"/>
              </a:lnSpc>
            </a:pPr>
            <a:endParaRPr lang="zh-CN" altLang="en-US" sz="2800" dirty="0"/>
          </a:p>
          <a:p>
            <a:pPr>
              <a:lnSpc>
                <a:spcPct val="90000"/>
              </a:lnSpc>
            </a:pPr>
            <a:r>
              <a:rPr lang="zh-CN" altLang="en-US" sz="2800" dirty="0"/>
              <a:t>但是满足第一范式的关系模式并不一定是一个好的关系模式。</a:t>
            </a:r>
          </a:p>
        </p:txBody>
      </p:sp>
      <p:sp>
        <p:nvSpPr>
          <p:cNvPr id="4" name="矩形 3">
            <a:extLst>
              <a:ext uri="{FF2B5EF4-FFF2-40B4-BE49-F238E27FC236}">
                <a16:creationId xmlns:a16="http://schemas.microsoft.com/office/drawing/2014/main" id="{1100DB72-8845-4F2F-A6E4-EEE3F189352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9195B2A-8BFC-49B8-A59D-AA6B7A3FD857}"/>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4EAC1C36-FF94-47CE-A5A2-F661EFB671CB}"/>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186227720"/>
      </p:ext>
    </p:extLst>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a:extLst>
              <a:ext uri="{FF2B5EF4-FFF2-40B4-BE49-F238E27FC236}">
                <a16:creationId xmlns:a16="http://schemas.microsoft.com/office/drawing/2014/main" id="{A4B37883-3A51-44E4-914B-95985A193B85}"/>
              </a:ext>
            </a:extLst>
          </p:cNvPr>
          <p:cNvSpPr>
            <a:spLocks noGrp="1" noChangeArrowheads="1"/>
          </p:cNvSpPr>
          <p:nvPr>
            <p:ph type="title"/>
          </p:nvPr>
        </p:nvSpPr>
        <p:spPr/>
        <p:txBody>
          <a:bodyPr/>
          <a:lstStyle/>
          <a:p>
            <a:r>
              <a:rPr lang="zh-CN" altLang="en-US"/>
              <a:t>第一范式（续）</a:t>
            </a:r>
          </a:p>
        </p:txBody>
      </p:sp>
      <mc:AlternateContent xmlns:mc="http://schemas.openxmlformats.org/markup-compatibility/2006" xmlns:a14="http://schemas.microsoft.com/office/drawing/2010/main">
        <mc:Choice Requires="a14">
          <p:sp>
            <p:nvSpPr>
              <p:cNvPr id="484355" name="Rectangle 3">
                <a:extLst>
                  <a:ext uri="{FF2B5EF4-FFF2-40B4-BE49-F238E27FC236}">
                    <a16:creationId xmlns:a16="http://schemas.microsoft.com/office/drawing/2014/main" id="{6A45EAAC-7168-438C-8816-2E8A0B667D31}"/>
                  </a:ext>
                </a:extLst>
              </p:cNvPr>
              <p:cNvSpPr>
                <a:spLocks noGrp="1" noChangeArrowheads="1"/>
              </p:cNvSpPr>
              <p:nvPr>
                <p:ph type="body" idx="1"/>
              </p:nvPr>
            </p:nvSpPr>
            <p:spPr/>
            <p:txBody>
              <a:bodyPr/>
              <a:lstStyle/>
              <a:p>
                <a:pPr>
                  <a:lnSpc>
                    <a:spcPts val="2000"/>
                  </a:lnSpc>
                  <a:buFont typeface="Monotype Sorts" pitchFamily="2" charset="2"/>
                  <a:buNone/>
                </a:pPr>
                <a:r>
                  <a:rPr lang="zh-CN" altLang="en-US" sz="2800" dirty="0"/>
                  <a:t>例</a:t>
                </a:r>
                <a:r>
                  <a:rPr lang="en-US" altLang="zh-CN" sz="2800" dirty="0"/>
                  <a:t>: </a:t>
                </a:r>
                <a:r>
                  <a:rPr lang="zh-CN" altLang="en-US" sz="2800" dirty="0"/>
                  <a:t>关系模式   </a:t>
                </a:r>
                <a:r>
                  <a:rPr lang="en-US" altLang="zh-CN" sz="2800" dirty="0"/>
                  <a:t>SLC(</a:t>
                </a:r>
                <a:r>
                  <a:rPr lang="en-US" altLang="zh-CN" sz="2800" dirty="0" err="1"/>
                  <a:t>Sno</a:t>
                </a:r>
                <a:r>
                  <a:rPr lang="en-US" altLang="zh-CN" sz="2800" dirty="0"/>
                  <a:t>, </a:t>
                </a:r>
                <a:r>
                  <a:rPr lang="en-US" altLang="zh-CN" sz="2800" dirty="0" err="1"/>
                  <a:t>Sdept</a:t>
                </a:r>
                <a:r>
                  <a:rPr lang="en-US" altLang="zh-CN" sz="2800" dirty="0"/>
                  <a:t>, </a:t>
                </a:r>
                <a:r>
                  <a:rPr lang="en-US" altLang="zh-CN" sz="2800" dirty="0" err="1"/>
                  <a:t>Sloc</a:t>
                </a:r>
                <a:r>
                  <a:rPr lang="en-US" altLang="zh-CN" sz="2800" dirty="0"/>
                  <a:t>, </a:t>
                </a:r>
                <a:r>
                  <a:rPr lang="en-US" altLang="zh-CN" sz="2800" dirty="0" err="1"/>
                  <a:t>Cno</a:t>
                </a:r>
                <a:r>
                  <a:rPr lang="en-US" altLang="zh-CN" sz="2800" dirty="0"/>
                  <a:t>, Grade)</a:t>
                </a:r>
              </a:p>
              <a:p>
                <a:pPr>
                  <a:lnSpc>
                    <a:spcPts val="2000"/>
                  </a:lnSpc>
                  <a:buFont typeface="Monotype Sorts" pitchFamily="2" charset="2"/>
                  <a:buNone/>
                </a:pPr>
                <a:r>
                  <a:rPr lang="en-US" altLang="zh-CN" sz="2800" dirty="0"/>
                  <a:t>    </a:t>
                </a:r>
                <a:r>
                  <a:rPr lang="en-US" altLang="zh-CN" sz="2800" dirty="0" err="1"/>
                  <a:t>Sloc</a:t>
                </a:r>
                <a:r>
                  <a:rPr lang="zh-CN" altLang="en-US" sz="2800" dirty="0"/>
                  <a:t>为学生住处，假设每个系的学生住在同一个地方。</a:t>
                </a:r>
              </a:p>
              <a:p>
                <a:pPr lvl="2">
                  <a:lnSpc>
                    <a:spcPts val="2000"/>
                  </a:lnSpc>
                  <a:buFontTx/>
                  <a:buNone/>
                </a:pPr>
                <a:endParaRPr lang="zh-CN" altLang="en-US" sz="2000" dirty="0"/>
              </a:p>
              <a:p>
                <a:pPr>
                  <a:lnSpc>
                    <a:spcPts val="2000"/>
                  </a:lnSpc>
                </a:pPr>
                <a:r>
                  <a:rPr lang="zh-CN" altLang="en-US" sz="2800" dirty="0"/>
                  <a:t>函数依赖包括：</a:t>
                </a:r>
              </a:p>
              <a:p>
                <a:pPr>
                  <a:lnSpc>
                    <a:spcPts val="2500"/>
                  </a:lnSpc>
                  <a:buFont typeface="Monotype Sorts" pitchFamily="2" charset="2"/>
                  <a:buNone/>
                </a:pPr>
                <a:r>
                  <a:rPr lang="zh-CN" altLang="en-US" sz="2800" dirty="0"/>
                  <a:t>           </a:t>
                </a:r>
                <a:r>
                  <a:rPr lang="en-US" altLang="zh-CN" sz="2800" dirty="0"/>
                  <a:t>(</a:t>
                </a:r>
                <a:r>
                  <a:rPr lang="en-US" altLang="zh-CN" sz="2800" dirty="0" err="1"/>
                  <a:t>Sno</a:t>
                </a:r>
                <a:r>
                  <a:rPr lang="en-US" altLang="zh-CN" sz="2800" dirty="0"/>
                  <a:t>, </a:t>
                </a:r>
                <a:r>
                  <a:rPr lang="en-US" altLang="zh-CN" sz="2800" dirty="0" err="1"/>
                  <a:t>Cno</a:t>
                </a:r>
                <a:r>
                  <a:rPr lang="en-US" altLang="zh-CN" sz="2800" dirty="0"/>
                  <a:t>)</a:t>
                </a:r>
                <a:r>
                  <a:rPr lang="en-US" altLang="zh-CN" dirty="0"/>
                  <a:t> </a:t>
                </a:r>
                <a14:m>
                  <m:oMath xmlns:m="http://schemas.openxmlformats.org/officeDocument/2006/math">
                    <m:groupChr>
                      <m:groupChrPr>
                        <m:chr m:val="→"/>
                        <m:vertJc m:val="bot"/>
                        <m:ctrlPr>
                          <a:rPr lang="en-US" altLang="zh-CN" i="1" dirty="0">
                            <a:latin typeface="Cambria Math" panose="02040503050406030204" pitchFamily="18" charset="0"/>
                          </a:rPr>
                        </m:ctrlPr>
                      </m:groupChrPr>
                      <m:e>
                        <m:r>
                          <m:rPr>
                            <m:brk m:alnAt="2"/>
                          </m:rPr>
                          <a:rPr lang="en-US" altLang="zh-CN" i="1" dirty="0">
                            <a:latin typeface="Cambria Math" panose="02040503050406030204" pitchFamily="18" charset="0"/>
                          </a:rPr>
                          <m:t>𝑓</m:t>
                        </m:r>
                      </m:e>
                    </m:groupChr>
                    <m:r>
                      <a:rPr lang="zh-CN" altLang="en-US" i="1" dirty="0">
                        <a:latin typeface="Cambria Math" panose="02040503050406030204" pitchFamily="18" charset="0"/>
                      </a:rPr>
                      <m:t> </m:t>
                    </m:r>
                  </m:oMath>
                </a14:m>
                <a:r>
                  <a:rPr lang="en-US" altLang="zh-CN" sz="2800" dirty="0"/>
                  <a:t>Grade</a:t>
                </a:r>
              </a:p>
              <a:p>
                <a:pPr>
                  <a:lnSpc>
                    <a:spcPts val="2500"/>
                  </a:lnSpc>
                  <a:buFont typeface="Monotype Sorts" pitchFamily="2" charset="2"/>
                  <a:buNone/>
                </a:pPr>
                <a:r>
                  <a:rPr lang="en-US" altLang="zh-CN" sz="2800" dirty="0"/>
                  <a:t>           </a:t>
                </a:r>
                <a:r>
                  <a:rPr lang="en-US" altLang="zh-CN" sz="2800" dirty="0" err="1"/>
                  <a:t>Sno</a:t>
                </a:r>
                <a:r>
                  <a:rPr lang="en-US" altLang="zh-CN" sz="2800" dirty="0"/>
                  <a:t> → </a:t>
                </a:r>
                <a:r>
                  <a:rPr lang="en-US" altLang="zh-CN" sz="2800" dirty="0" err="1"/>
                  <a:t>Sdept</a:t>
                </a:r>
                <a:endParaRPr lang="en-US" altLang="zh-CN" sz="2800" dirty="0"/>
              </a:p>
              <a:p>
                <a:pPr>
                  <a:lnSpc>
                    <a:spcPts val="2500"/>
                  </a:lnSpc>
                  <a:buFont typeface="Monotype Sorts" pitchFamily="2" charset="2"/>
                  <a:buNone/>
                </a:pPr>
                <a:r>
                  <a:rPr lang="en-US" altLang="zh-CN" sz="2800" dirty="0"/>
                  <a:t>           (</a:t>
                </a:r>
                <a:r>
                  <a:rPr lang="en-US" altLang="zh-CN" sz="2800" dirty="0" err="1"/>
                  <a:t>Sno</a:t>
                </a:r>
                <a:r>
                  <a:rPr lang="en-US" altLang="zh-CN" sz="2800" dirty="0"/>
                  <a:t>, </a:t>
                </a:r>
                <a:r>
                  <a:rPr lang="en-US" altLang="zh-CN" sz="2800" dirty="0" err="1"/>
                  <a:t>Cno</a:t>
                </a:r>
                <a:r>
                  <a:rPr lang="en-US" altLang="zh-CN" sz="2800" dirty="0"/>
                  <a:t>) </a:t>
                </a:r>
                <a14:m>
                  <m:oMath xmlns:m="http://schemas.openxmlformats.org/officeDocument/2006/math">
                    <m:groupChr>
                      <m:groupChrPr>
                        <m:chr m:val="→"/>
                        <m:vertJc m:val="bot"/>
                        <m:ctrlPr>
                          <a:rPr lang="en-US" altLang="zh-CN" i="1" dirty="0">
                            <a:latin typeface="Cambria Math" panose="02040503050406030204" pitchFamily="18" charset="0"/>
                          </a:rPr>
                        </m:ctrlPr>
                      </m:groupChrPr>
                      <m:e>
                        <m:r>
                          <a:rPr lang="en-US" altLang="zh-CN" b="0" i="1" dirty="0" smtClean="0">
                            <a:latin typeface="Cambria Math" panose="02040503050406030204" pitchFamily="18" charset="0"/>
                          </a:rPr>
                          <m:t>𝑃</m:t>
                        </m:r>
                      </m:e>
                    </m:groupChr>
                    <m:r>
                      <a:rPr lang="zh-CN" altLang="en-US" i="1" dirty="0">
                        <a:latin typeface="Cambria Math" panose="02040503050406030204" pitchFamily="18" charset="0"/>
                      </a:rPr>
                      <m:t> </m:t>
                    </m:r>
                  </m:oMath>
                </a14:m>
                <a:r>
                  <a:rPr lang="en-US" altLang="zh-CN" sz="2800" dirty="0" err="1"/>
                  <a:t>Sdept</a:t>
                </a:r>
                <a:endParaRPr lang="en-US" altLang="zh-CN" sz="2800" dirty="0"/>
              </a:p>
              <a:p>
                <a:pPr>
                  <a:lnSpc>
                    <a:spcPts val="2500"/>
                  </a:lnSpc>
                  <a:buFont typeface="Monotype Sorts" pitchFamily="2" charset="2"/>
                  <a:buNone/>
                </a:pPr>
                <a:r>
                  <a:rPr lang="en-US" altLang="zh-CN" sz="2800" dirty="0"/>
                  <a:t>           </a:t>
                </a:r>
                <a:r>
                  <a:rPr lang="en-US" altLang="zh-CN" sz="2800" dirty="0" err="1"/>
                  <a:t>Sno</a:t>
                </a:r>
                <a:r>
                  <a:rPr lang="en-US" altLang="zh-CN" sz="2800" dirty="0"/>
                  <a:t> → </a:t>
                </a:r>
                <a:r>
                  <a:rPr lang="en-US" altLang="zh-CN" sz="2800" dirty="0" err="1"/>
                  <a:t>Sloc</a:t>
                </a:r>
                <a:endParaRPr lang="en-US" altLang="zh-CN" sz="2800" dirty="0"/>
              </a:p>
              <a:p>
                <a:pPr>
                  <a:lnSpc>
                    <a:spcPts val="2500"/>
                  </a:lnSpc>
                  <a:buFont typeface="Monotype Sorts" pitchFamily="2" charset="2"/>
                  <a:buNone/>
                </a:pPr>
                <a:r>
                  <a:rPr lang="en-US" altLang="zh-CN" sz="2800" dirty="0"/>
                  <a:t>           (</a:t>
                </a:r>
                <a:r>
                  <a:rPr lang="en-US" altLang="zh-CN" sz="2800" dirty="0" err="1"/>
                  <a:t>Sno</a:t>
                </a:r>
                <a:r>
                  <a:rPr lang="en-US" altLang="zh-CN" sz="2800" dirty="0"/>
                  <a:t>, </a:t>
                </a:r>
                <a:r>
                  <a:rPr lang="en-US" altLang="zh-CN" sz="2800" dirty="0" err="1"/>
                  <a:t>Cno</a:t>
                </a:r>
                <a:r>
                  <a:rPr lang="en-US" altLang="zh-CN" sz="2800" dirty="0"/>
                  <a:t>)</a:t>
                </a:r>
                <a:r>
                  <a:rPr lang="en-US" altLang="zh-CN" dirty="0"/>
                  <a:t> </a:t>
                </a:r>
                <a14:m>
                  <m:oMath xmlns:m="http://schemas.openxmlformats.org/officeDocument/2006/math">
                    <m:groupChr>
                      <m:groupChrPr>
                        <m:chr m:val="→"/>
                        <m:vertJc m:val="bot"/>
                        <m:ctrlPr>
                          <a:rPr lang="en-US" altLang="zh-CN" i="1" dirty="0">
                            <a:latin typeface="Cambria Math" panose="02040503050406030204" pitchFamily="18" charset="0"/>
                          </a:rPr>
                        </m:ctrlPr>
                      </m:groupChrPr>
                      <m:e>
                        <m:r>
                          <a:rPr lang="en-US" altLang="zh-CN" b="0" i="1" dirty="0" smtClean="0">
                            <a:latin typeface="Cambria Math" panose="02040503050406030204" pitchFamily="18" charset="0"/>
                          </a:rPr>
                          <m:t>𝑃</m:t>
                        </m:r>
                      </m:e>
                    </m:groupChr>
                    <m:r>
                      <a:rPr lang="zh-CN" altLang="en-US" i="1" dirty="0">
                        <a:latin typeface="Cambria Math" panose="02040503050406030204" pitchFamily="18" charset="0"/>
                      </a:rPr>
                      <m:t> </m:t>
                    </m:r>
                  </m:oMath>
                </a14:m>
                <a:r>
                  <a:rPr lang="en-US" altLang="zh-CN" sz="2800" dirty="0" err="1"/>
                  <a:t>Sloc</a:t>
                </a:r>
                <a:endParaRPr lang="en-US" altLang="zh-CN" sz="2800" dirty="0"/>
              </a:p>
              <a:p>
                <a:pPr>
                  <a:lnSpc>
                    <a:spcPts val="2500"/>
                  </a:lnSpc>
                  <a:buFont typeface="Monotype Sorts" pitchFamily="2" charset="2"/>
                  <a:buNone/>
                </a:pPr>
                <a:r>
                  <a:rPr lang="en-US" altLang="zh-CN" sz="2800" dirty="0"/>
                  <a:t>           </a:t>
                </a:r>
                <a:r>
                  <a:rPr lang="en-US" altLang="zh-CN" sz="2800" dirty="0" err="1"/>
                  <a:t>Sdept</a:t>
                </a:r>
                <a:r>
                  <a:rPr lang="en-US" altLang="zh-CN" sz="2800" dirty="0"/>
                  <a:t> → </a:t>
                </a:r>
                <a:r>
                  <a:rPr lang="en-US" altLang="zh-CN" sz="2800" dirty="0" err="1"/>
                  <a:t>Sloc</a:t>
                </a:r>
                <a:endParaRPr lang="en-US" altLang="zh-CN" sz="2800" dirty="0"/>
              </a:p>
            </p:txBody>
          </p:sp>
        </mc:Choice>
        <mc:Fallback xmlns="">
          <p:sp>
            <p:nvSpPr>
              <p:cNvPr id="484355" name="Rectangle 3">
                <a:extLst>
                  <a:ext uri="{FF2B5EF4-FFF2-40B4-BE49-F238E27FC236}">
                    <a16:creationId xmlns:a16="http://schemas.microsoft.com/office/drawing/2014/main" id="{6A45EAAC-7168-438C-8816-2E8A0B667D31}"/>
                  </a:ext>
                </a:extLst>
              </p:cNvPr>
              <p:cNvSpPr>
                <a:spLocks noGrp="1" noRot="1" noChangeAspect="1" noMove="1" noResize="1" noEditPoints="1" noAdjustHandles="1" noChangeArrowheads="1" noChangeShapeType="1" noTextEdit="1"/>
              </p:cNvSpPr>
              <p:nvPr>
                <p:ph type="body" idx="1"/>
              </p:nvPr>
            </p:nvSpPr>
            <p:spPr>
              <a:blipFill>
                <a:blip r:embed="rId2"/>
                <a:stretch>
                  <a:fillRect l="-1546" t="-5462" r="-696" b="-4202"/>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AE8679CD-D860-4CB7-86C1-9EDEA37B1A5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198C7297-4320-471F-912C-643082FF3770}"/>
              </a:ext>
            </a:extLst>
          </p:cNvPr>
          <p:cNvSpPr txBox="1">
            <a:spLocks noChangeArrowheads="1"/>
          </p:cNvSpPr>
          <p:nvPr/>
        </p:nvSpPr>
        <p:spPr bwMode="auto">
          <a:xfrm>
            <a:off x="334963" y="49213"/>
            <a:ext cx="98363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p>
        </p:txBody>
      </p:sp>
      <p:sp>
        <p:nvSpPr>
          <p:cNvPr id="9" name="文本框 22">
            <a:extLst>
              <a:ext uri="{FF2B5EF4-FFF2-40B4-BE49-F238E27FC236}">
                <a16:creationId xmlns:a16="http://schemas.microsoft.com/office/drawing/2014/main" id="{BFAF619C-8170-4EB3-8B71-F992CF15C795}"/>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818364074"/>
      </p:ext>
    </p:extLst>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a:extLst>
              <a:ext uri="{FF2B5EF4-FFF2-40B4-BE49-F238E27FC236}">
                <a16:creationId xmlns:a16="http://schemas.microsoft.com/office/drawing/2014/main" id="{C9B4B309-6EAF-440F-84E7-CEDA32EDC942}"/>
              </a:ext>
            </a:extLst>
          </p:cNvPr>
          <p:cNvSpPr>
            <a:spLocks noGrp="1" noChangeArrowheads="1"/>
          </p:cNvSpPr>
          <p:nvPr>
            <p:ph type="title"/>
          </p:nvPr>
        </p:nvSpPr>
        <p:spPr/>
        <p:txBody>
          <a:bodyPr/>
          <a:lstStyle/>
          <a:p>
            <a:r>
              <a:rPr lang="zh-CN" altLang="en-US"/>
              <a:t>第一范式（续）</a:t>
            </a:r>
          </a:p>
        </p:txBody>
      </p:sp>
      <p:sp>
        <p:nvSpPr>
          <p:cNvPr id="485379" name="Rectangle 3">
            <a:extLst>
              <a:ext uri="{FF2B5EF4-FFF2-40B4-BE49-F238E27FC236}">
                <a16:creationId xmlns:a16="http://schemas.microsoft.com/office/drawing/2014/main" id="{A81A6241-3BF8-4C20-81B5-371B8086E17A}"/>
              </a:ext>
            </a:extLst>
          </p:cNvPr>
          <p:cNvSpPr>
            <a:spLocks noGrp="1" noChangeArrowheads="1"/>
          </p:cNvSpPr>
          <p:nvPr>
            <p:ph type="body" idx="1"/>
          </p:nvPr>
        </p:nvSpPr>
        <p:spPr/>
        <p:txBody>
          <a:bodyPr/>
          <a:lstStyle/>
          <a:p>
            <a:pPr>
              <a:buFont typeface="Monotype Sorts" pitchFamily="2" charset="2"/>
              <a:buNone/>
            </a:pPr>
            <a:endParaRPr lang="en-US" altLang="zh-CN" sz="2800" dirty="0"/>
          </a:p>
          <a:p>
            <a:pPr>
              <a:buFont typeface="Monotype Sorts" pitchFamily="2" charset="2"/>
              <a:buNone/>
            </a:pPr>
            <a:endParaRPr lang="en-US" altLang="zh-CN" sz="2800" dirty="0"/>
          </a:p>
          <a:p>
            <a:pPr>
              <a:buFont typeface="Monotype Sorts" pitchFamily="2" charset="2"/>
              <a:buNone/>
            </a:pPr>
            <a:endParaRPr lang="en-US" altLang="zh-CN" sz="2800" dirty="0"/>
          </a:p>
          <a:p>
            <a:pPr>
              <a:buFont typeface="Monotype Sorts" pitchFamily="2" charset="2"/>
              <a:buNone/>
            </a:pPr>
            <a:endParaRPr lang="en-US" altLang="zh-CN" sz="2800" dirty="0"/>
          </a:p>
          <a:p>
            <a:pPr>
              <a:buFont typeface="Monotype Sorts" pitchFamily="2" charset="2"/>
              <a:buNone/>
            </a:pPr>
            <a:endParaRPr lang="en-US" altLang="zh-CN" sz="2800" dirty="0"/>
          </a:p>
          <a:p>
            <a:pPr>
              <a:buFont typeface="Monotype Sorts" pitchFamily="2" charset="2"/>
              <a:buNone/>
            </a:pPr>
            <a:endParaRPr lang="en-US" altLang="zh-CN" sz="2800" dirty="0"/>
          </a:p>
          <a:p>
            <a:pPr>
              <a:buFont typeface="Monotype Sorts" pitchFamily="2" charset="2"/>
              <a:buNone/>
            </a:pPr>
            <a:endParaRPr lang="en-US" altLang="zh-CN" sz="2800" dirty="0"/>
          </a:p>
          <a:p>
            <a:pPr>
              <a:lnSpc>
                <a:spcPct val="90000"/>
              </a:lnSpc>
            </a:pPr>
            <a:r>
              <a:rPr lang="en-US" altLang="zh-CN" sz="2800" dirty="0"/>
              <a:t>SLC</a:t>
            </a:r>
            <a:r>
              <a:rPr lang="zh-CN" altLang="en-US" sz="2800" dirty="0"/>
              <a:t>的码为</a:t>
            </a:r>
            <a:r>
              <a:rPr lang="en-US" altLang="zh-CN" sz="2800" dirty="0"/>
              <a:t>(</a:t>
            </a:r>
            <a:r>
              <a:rPr lang="en-US" altLang="zh-CN" sz="2800" dirty="0" err="1"/>
              <a:t>Sno</a:t>
            </a:r>
            <a:r>
              <a:rPr lang="en-US" altLang="zh-CN" sz="2800" dirty="0"/>
              <a:t>, </a:t>
            </a:r>
            <a:r>
              <a:rPr lang="en-US" altLang="zh-CN" sz="2800" dirty="0" err="1"/>
              <a:t>Cno</a:t>
            </a:r>
            <a:r>
              <a:rPr lang="en-US" altLang="zh-CN" sz="2800" dirty="0"/>
              <a:t>)</a:t>
            </a:r>
          </a:p>
          <a:p>
            <a:pPr>
              <a:buFont typeface="Monotype Sorts" pitchFamily="2" charset="2"/>
              <a:buNone/>
            </a:pPr>
            <a:endParaRPr lang="en-US" altLang="zh-CN" sz="2800" dirty="0"/>
          </a:p>
        </p:txBody>
      </p:sp>
      <p:grpSp>
        <p:nvGrpSpPr>
          <p:cNvPr id="485398" name="Group 22">
            <a:extLst>
              <a:ext uri="{FF2B5EF4-FFF2-40B4-BE49-F238E27FC236}">
                <a16:creationId xmlns:a16="http://schemas.microsoft.com/office/drawing/2014/main" id="{051AE2AD-F304-41B2-804C-DB0CAF0B59A9}"/>
              </a:ext>
            </a:extLst>
          </p:cNvPr>
          <p:cNvGrpSpPr>
            <a:grpSpLocks/>
          </p:cNvGrpSpPr>
          <p:nvPr/>
        </p:nvGrpSpPr>
        <p:grpSpPr bwMode="auto">
          <a:xfrm>
            <a:off x="1828800" y="1981200"/>
            <a:ext cx="5715000" cy="3048000"/>
            <a:chOff x="1152" y="1248"/>
            <a:chExt cx="3600" cy="1920"/>
          </a:xfrm>
        </p:grpSpPr>
        <p:sp>
          <p:nvSpPr>
            <p:cNvPr id="485384" name="Rectangle 8">
              <a:extLst>
                <a:ext uri="{FF2B5EF4-FFF2-40B4-BE49-F238E27FC236}">
                  <a16:creationId xmlns:a16="http://schemas.microsoft.com/office/drawing/2014/main" id="{D23692B0-3341-4BDE-B6F4-717FFD928B24}"/>
                </a:ext>
              </a:extLst>
            </p:cNvPr>
            <p:cNvSpPr>
              <a:spLocks noChangeArrowheads="1"/>
            </p:cNvSpPr>
            <p:nvPr/>
          </p:nvSpPr>
          <p:spPr bwMode="auto">
            <a:xfrm>
              <a:off x="2438" y="1376"/>
              <a:ext cx="1157" cy="179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5385" name="Text Box 9">
              <a:extLst>
                <a:ext uri="{FF2B5EF4-FFF2-40B4-BE49-F238E27FC236}">
                  <a16:creationId xmlns:a16="http://schemas.microsoft.com/office/drawing/2014/main" id="{38E883C1-9F4F-40FD-B630-E880B28197F6}"/>
                </a:ext>
              </a:extLst>
            </p:cNvPr>
            <p:cNvSpPr txBox="1">
              <a:spLocks noChangeArrowheads="1"/>
            </p:cNvSpPr>
            <p:nvPr/>
          </p:nvSpPr>
          <p:spPr bwMode="auto">
            <a:xfrm>
              <a:off x="2695" y="1632"/>
              <a:ext cx="643" cy="38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Sno</a:t>
              </a:r>
              <a:endParaRPr kumimoji="0" lang="en-US" altLang="zh-CN" b="0" baseline="0"/>
            </a:p>
          </p:txBody>
        </p:sp>
        <p:sp>
          <p:nvSpPr>
            <p:cNvPr id="485386" name="Text Box 10">
              <a:extLst>
                <a:ext uri="{FF2B5EF4-FFF2-40B4-BE49-F238E27FC236}">
                  <a16:creationId xmlns:a16="http://schemas.microsoft.com/office/drawing/2014/main" id="{88846E86-0315-435D-9CC1-2F5FB56A4EB2}"/>
                </a:ext>
              </a:extLst>
            </p:cNvPr>
            <p:cNvSpPr txBox="1">
              <a:spLocks noChangeArrowheads="1"/>
            </p:cNvSpPr>
            <p:nvPr/>
          </p:nvSpPr>
          <p:spPr bwMode="auto">
            <a:xfrm>
              <a:off x="2695" y="2528"/>
              <a:ext cx="643" cy="38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Cno</a:t>
              </a:r>
              <a:endParaRPr kumimoji="0" lang="en-US" altLang="zh-CN" b="0" baseline="0"/>
            </a:p>
          </p:txBody>
        </p:sp>
        <p:sp>
          <p:nvSpPr>
            <p:cNvPr id="485387" name="Text Box 11">
              <a:extLst>
                <a:ext uri="{FF2B5EF4-FFF2-40B4-BE49-F238E27FC236}">
                  <a16:creationId xmlns:a16="http://schemas.microsoft.com/office/drawing/2014/main" id="{C6856077-9943-42D8-8035-B7FB5AE1D23F}"/>
                </a:ext>
              </a:extLst>
            </p:cNvPr>
            <p:cNvSpPr txBox="1">
              <a:spLocks noChangeArrowheads="1"/>
            </p:cNvSpPr>
            <p:nvPr/>
          </p:nvSpPr>
          <p:spPr bwMode="auto">
            <a:xfrm>
              <a:off x="1281" y="2144"/>
              <a:ext cx="771" cy="38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Grade</a:t>
              </a:r>
            </a:p>
          </p:txBody>
        </p:sp>
        <p:sp>
          <p:nvSpPr>
            <p:cNvPr id="485388" name="Text Box 12">
              <a:extLst>
                <a:ext uri="{FF2B5EF4-FFF2-40B4-BE49-F238E27FC236}">
                  <a16:creationId xmlns:a16="http://schemas.microsoft.com/office/drawing/2014/main" id="{527B0C3F-E741-4CC5-9EED-A9CCB652A003}"/>
                </a:ext>
              </a:extLst>
            </p:cNvPr>
            <p:cNvSpPr txBox="1">
              <a:spLocks noChangeArrowheads="1"/>
            </p:cNvSpPr>
            <p:nvPr/>
          </p:nvSpPr>
          <p:spPr bwMode="auto">
            <a:xfrm>
              <a:off x="3981" y="1632"/>
              <a:ext cx="771" cy="38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Sdept</a:t>
              </a:r>
              <a:endParaRPr kumimoji="0" lang="en-US" altLang="zh-CN" b="0" baseline="0"/>
            </a:p>
          </p:txBody>
        </p:sp>
        <p:sp>
          <p:nvSpPr>
            <p:cNvPr id="485389" name="Text Box 13">
              <a:extLst>
                <a:ext uri="{FF2B5EF4-FFF2-40B4-BE49-F238E27FC236}">
                  <a16:creationId xmlns:a16="http://schemas.microsoft.com/office/drawing/2014/main" id="{5ED2EAF8-F615-4A69-A290-50FCD41FD07F}"/>
                </a:ext>
              </a:extLst>
            </p:cNvPr>
            <p:cNvSpPr txBox="1">
              <a:spLocks noChangeArrowheads="1"/>
            </p:cNvSpPr>
            <p:nvPr/>
          </p:nvSpPr>
          <p:spPr bwMode="auto">
            <a:xfrm>
              <a:off x="3981" y="2528"/>
              <a:ext cx="771" cy="38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Sloc</a:t>
              </a:r>
              <a:endParaRPr kumimoji="0" lang="en-US" altLang="zh-CN" b="0" baseline="0"/>
            </a:p>
          </p:txBody>
        </p:sp>
        <p:sp>
          <p:nvSpPr>
            <p:cNvPr id="485390" name="Line 14">
              <a:extLst>
                <a:ext uri="{FF2B5EF4-FFF2-40B4-BE49-F238E27FC236}">
                  <a16:creationId xmlns:a16="http://schemas.microsoft.com/office/drawing/2014/main" id="{6CB6FEDA-A7FF-4C36-9533-3076182C7408}"/>
                </a:ext>
              </a:extLst>
            </p:cNvPr>
            <p:cNvSpPr>
              <a:spLocks noChangeShapeType="1"/>
            </p:cNvSpPr>
            <p:nvPr/>
          </p:nvSpPr>
          <p:spPr bwMode="auto">
            <a:xfrm flipH="1">
              <a:off x="2052" y="2272"/>
              <a:ext cx="38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5391" name="Line 15">
              <a:extLst>
                <a:ext uri="{FF2B5EF4-FFF2-40B4-BE49-F238E27FC236}">
                  <a16:creationId xmlns:a16="http://schemas.microsoft.com/office/drawing/2014/main" id="{520A8E31-E40A-4D11-96A8-44E32AC9B016}"/>
                </a:ext>
              </a:extLst>
            </p:cNvPr>
            <p:cNvSpPr>
              <a:spLocks noChangeShapeType="1"/>
            </p:cNvSpPr>
            <p:nvPr/>
          </p:nvSpPr>
          <p:spPr bwMode="auto">
            <a:xfrm>
              <a:off x="3338" y="1760"/>
              <a:ext cx="64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5392" name="Line 16">
              <a:extLst>
                <a:ext uri="{FF2B5EF4-FFF2-40B4-BE49-F238E27FC236}">
                  <a16:creationId xmlns:a16="http://schemas.microsoft.com/office/drawing/2014/main" id="{2E40244E-3943-4E23-8521-E2BC55269D17}"/>
                </a:ext>
              </a:extLst>
            </p:cNvPr>
            <p:cNvSpPr>
              <a:spLocks noChangeShapeType="1"/>
            </p:cNvSpPr>
            <p:nvPr/>
          </p:nvSpPr>
          <p:spPr bwMode="auto">
            <a:xfrm>
              <a:off x="3338" y="1760"/>
              <a:ext cx="643" cy="89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5393" name="Line 17">
              <a:extLst>
                <a:ext uri="{FF2B5EF4-FFF2-40B4-BE49-F238E27FC236}">
                  <a16:creationId xmlns:a16="http://schemas.microsoft.com/office/drawing/2014/main" id="{3D65B00F-7FA3-4A67-9739-F1D4129D3DCA}"/>
                </a:ext>
              </a:extLst>
            </p:cNvPr>
            <p:cNvSpPr>
              <a:spLocks noChangeShapeType="1"/>
            </p:cNvSpPr>
            <p:nvPr/>
          </p:nvSpPr>
          <p:spPr bwMode="auto">
            <a:xfrm flipV="1">
              <a:off x="3595" y="1888"/>
              <a:ext cx="386" cy="640"/>
            </a:xfrm>
            <a:prstGeom prst="line">
              <a:avLst/>
            </a:prstGeom>
            <a:noFill/>
            <a:ln w="38100">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5394" name="Line 18">
              <a:extLst>
                <a:ext uri="{FF2B5EF4-FFF2-40B4-BE49-F238E27FC236}">
                  <a16:creationId xmlns:a16="http://schemas.microsoft.com/office/drawing/2014/main" id="{FA5A554B-7E1F-4ABA-8168-C59993E70AD4}"/>
                </a:ext>
              </a:extLst>
            </p:cNvPr>
            <p:cNvSpPr>
              <a:spLocks noChangeShapeType="1"/>
            </p:cNvSpPr>
            <p:nvPr/>
          </p:nvSpPr>
          <p:spPr bwMode="auto">
            <a:xfrm>
              <a:off x="3595" y="2528"/>
              <a:ext cx="386" cy="256"/>
            </a:xfrm>
            <a:prstGeom prst="line">
              <a:avLst/>
            </a:prstGeom>
            <a:noFill/>
            <a:ln w="38100"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5395" name="Line 19">
              <a:extLst>
                <a:ext uri="{FF2B5EF4-FFF2-40B4-BE49-F238E27FC236}">
                  <a16:creationId xmlns:a16="http://schemas.microsoft.com/office/drawing/2014/main" id="{2C8D2099-CFB8-4F9C-A47E-C57E0673B730}"/>
                </a:ext>
              </a:extLst>
            </p:cNvPr>
            <p:cNvSpPr>
              <a:spLocks noChangeShapeType="1"/>
            </p:cNvSpPr>
            <p:nvPr/>
          </p:nvSpPr>
          <p:spPr bwMode="auto">
            <a:xfrm>
              <a:off x="4366" y="2016"/>
              <a:ext cx="0" cy="51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5396" name="Text Box 20">
              <a:extLst>
                <a:ext uri="{FF2B5EF4-FFF2-40B4-BE49-F238E27FC236}">
                  <a16:creationId xmlns:a16="http://schemas.microsoft.com/office/drawing/2014/main" id="{302E12B3-5D36-4331-A97A-D050A8356A7A}"/>
                </a:ext>
              </a:extLst>
            </p:cNvPr>
            <p:cNvSpPr txBox="1">
              <a:spLocks noChangeArrowheads="1"/>
            </p:cNvSpPr>
            <p:nvPr/>
          </p:nvSpPr>
          <p:spPr bwMode="auto">
            <a:xfrm>
              <a:off x="1152" y="1248"/>
              <a:ext cx="771" cy="384"/>
            </a:xfrm>
            <a:prstGeom prst="rect">
              <a:avLst/>
            </a:prstGeom>
            <a:noFill/>
            <a:ln>
              <a:noFill/>
            </a:ln>
            <a:effectLst/>
            <a:extLst>
              <a:ext uri="{909E8E84-426E-40DD-AFC4-6F175D3DCCD1}">
                <a14:hiddenFill xmlns:a14="http://schemas.microsoft.com/office/drawing/2010/main">
                  <a:solidFill>
                    <a:srgbClr val="FFFFFF">
                      <a:alpha val="50000"/>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SLC</a:t>
              </a:r>
            </a:p>
          </p:txBody>
        </p:sp>
      </p:grpSp>
      <p:sp>
        <p:nvSpPr>
          <p:cNvPr id="18" name="矩形 17">
            <a:extLst>
              <a:ext uri="{FF2B5EF4-FFF2-40B4-BE49-F238E27FC236}">
                <a16:creationId xmlns:a16="http://schemas.microsoft.com/office/drawing/2014/main" id="{FFBE22A2-6B6F-40E4-AE56-45DC2D253B9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9" name="文本框 22">
            <a:extLst>
              <a:ext uri="{FF2B5EF4-FFF2-40B4-BE49-F238E27FC236}">
                <a16:creationId xmlns:a16="http://schemas.microsoft.com/office/drawing/2014/main" id="{8B843A59-6266-4B6E-A865-039F41902F73}"/>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20" name="文本框 22">
            <a:extLst>
              <a:ext uri="{FF2B5EF4-FFF2-40B4-BE49-F238E27FC236}">
                <a16:creationId xmlns:a16="http://schemas.microsoft.com/office/drawing/2014/main" id="{6A35E3B8-B167-48E9-8E96-3E362B620780}"/>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969316417"/>
      </p:ext>
    </p:extLst>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02E8F0EE-77D8-43CC-A359-BE75DD88FE53}"/>
              </a:ext>
            </a:extLst>
          </p:cNvPr>
          <p:cNvSpPr>
            <a:spLocks noGrp="1" noChangeArrowheads="1"/>
          </p:cNvSpPr>
          <p:nvPr>
            <p:ph type="title"/>
          </p:nvPr>
        </p:nvSpPr>
        <p:spPr/>
        <p:txBody>
          <a:bodyPr/>
          <a:lstStyle/>
          <a:p>
            <a:r>
              <a:rPr lang="zh-CN" altLang="en-US"/>
              <a:t>第一范式（续）</a:t>
            </a:r>
          </a:p>
        </p:txBody>
      </p:sp>
      <p:sp>
        <p:nvSpPr>
          <p:cNvPr id="486403" name="Rectangle 3">
            <a:extLst>
              <a:ext uri="{FF2B5EF4-FFF2-40B4-BE49-F238E27FC236}">
                <a16:creationId xmlns:a16="http://schemas.microsoft.com/office/drawing/2014/main" id="{605BA4B2-7D0A-4E9C-A113-6679335A8F89}"/>
              </a:ext>
            </a:extLst>
          </p:cNvPr>
          <p:cNvSpPr>
            <a:spLocks noGrp="1" noChangeArrowheads="1"/>
          </p:cNvSpPr>
          <p:nvPr>
            <p:ph type="body" idx="1"/>
          </p:nvPr>
        </p:nvSpPr>
        <p:spPr/>
        <p:txBody>
          <a:bodyPr/>
          <a:lstStyle/>
          <a:p>
            <a:r>
              <a:rPr lang="zh-CN" altLang="en-US" sz="2800" dirty="0"/>
              <a:t>结论</a:t>
            </a:r>
            <a:r>
              <a:rPr lang="en-US" altLang="zh-CN" sz="2800" dirty="0"/>
              <a:t>: </a:t>
            </a:r>
          </a:p>
          <a:p>
            <a:pPr lvl="1">
              <a:buFontTx/>
              <a:buNone/>
            </a:pPr>
            <a:r>
              <a:rPr lang="en-US" altLang="zh-CN" sz="2400" dirty="0"/>
              <a:t>1. SLC</a:t>
            </a:r>
            <a:r>
              <a:rPr lang="zh-CN" altLang="en-US" sz="2400" dirty="0"/>
              <a:t>满足第一范式。</a:t>
            </a:r>
          </a:p>
          <a:p>
            <a:pPr lvl="1">
              <a:buFontTx/>
              <a:buNone/>
            </a:pPr>
            <a:r>
              <a:rPr lang="en-US" altLang="zh-CN" sz="2400" dirty="0"/>
              <a:t>2. </a:t>
            </a:r>
            <a:r>
              <a:rPr lang="zh-CN" altLang="en-US" sz="2400" dirty="0"/>
              <a:t>非主属性</a:t>
            </a:r>
            <a:r>
              <a:rPr lang="en-US" altLang="zh-CN" sz="2400" dirty="0" err="1"/>
              <a:t>Sdept</a:t>
            </a:r>
            <a:r>
              <a:rPr lang="zh-CN" altLang="en-US" sz="2400" dirty="0"/>
              <a:t>和</a:t>
            </a:r>
            <a:r>
              <a:rPr lang="en-US" altLang="zh-CN" sz="2400" dirty="0" err="1"/>
              <a:t>Sloc</a:t>
            </a:r>
            <a:r>
              <a:rPr lang="zh-CN" altLang="en-US" sz="2400" dirty="0"/>
              <a:t>部分函数依赖于码</a:t>
            </a:r>
            <a:r>
              <a:rPr lang="en-US" altLang="zh-CN" sz="2400" dirty="0"/>
              <a:t>(</a:t>
            </a:r>
            <a:r>
              <a:rPr lang="en-US" altLang="zh-CN" sz="2400" dirty="0" err="1"/>
              <a:t>Sno</a:t>
            </a:r>
            <a:r>
              <a:rPr lang="en-US" altLang="zh-CN" sz="2400" dirty="0"/>
              <a:t>, </a:t>
            </a:r>
            <a:r>
              <a:rPr lang="en-US" altLang="zh-CN" sz="2400" dirty="0" err="1"/>
              <a:t>Cno</a:t>
            </a:r>
            <a:r>
              <a:rPr lang="en-US" altLang="zh-CN" sz="2400" dirty="0"/>
              <a:t>)</a:t>
            </a:r>
            <a:r>
              <a:rPr lang="zh-CN" altLang="en-US" sz="2400" dirty="0"/>
              <a:t>。</a:t>
            </a:r>
            <a:endParaRPr lang="zh-CN" altLang="en-US" dirty="0"/>
          </a:p>
          <a:p>
            <a:endParaRPr lang="zh-CN" altLang="en-US" sz="2800" dirty="0"/>
          </a:p>
          <a:p>
            <a:r>
              <a:rPr lang="en-US" altLang="zh-CN" sz="2800" dirty="0"/>
              <a:t>SLC</a:t>
            </a:r>
            <a:r>
              <a:rPr lang="zh-CN" altLang="en-US" sz="2800" dirty="0"/>
              <a:t>存在的问题</a:t>
            </a:r>
          </a:p>
          <a:p>
            <a:pPr lvl="1">
              <a:buFontTx/>
              <a:buNone/>
            </a:pPr>
            <a:r>
              <a:rPr lang="zh-CN" altLang="en-US" sz="2400" dirty="0"/>
              <a:t>  </a:t>
            </a:r>
            <a:r>
              <a:rPr lang="en-US" altLang="zh-CN" sz="2400" dirty="0"/>
              <a:t>(1) </a:t>
            </a:r>
            <a:r>
              <a:rPr lang="zh-CN" altLang="en-US" sz="2400" dirty="0"/>
              <a:t>插入异常</a:t>
            </a:r>
          </a:p>
          <a:p>
            <a:pPr lvl="1">
              <a:buFontTx/>
              <a:buNone/>
            </a:pPr>
            <a:r>
              <a:rPr lang="zh-CN" altLang="en-US" sz="2400" dirty="0"/>
              <a:t>	假设</a:t>
            </a:r>
            <a:r>
              <a:rPr lang="en-US" altLang="zh-CN" sz="2400" dirty="0" err="1"/>
              <a:t>Sno</a:t>
            </a:r>
            <a:r>
              <a:rPr lang="zh-CN" altLang="en-US" sz="2400" dirty="0"/>
              <a:t>＝</a:t>
            </a:r>
            <a:r>
              <a:rPr lang="en-US" altLang="zh-CN" sz="2400" dirty="0"/>
              <a:t>95102</a:t>
            </a:r>
            <a:r>
              <a:rPr lang="zh-CN" altLang="en-US" sz="2400" dirty="0"/>
              <a:t>，</a:t>
            </a:r>
            <a:r>
              <a:rPr lang="en-US" altLang="zh-CN" sz="2400" dirty="0" err="1"/>
              <a:t>Sdept</a:t>
            </a:r>
            <a:r>
              <a:rPr lang="zh-CN" altLang="en-US" sz="2400" dirty="0"/>
              <a:t>＝</a:t>
            </a:r>
            <a:r>
              <a:rPr lang="en-US" altLang="zh-CN" sz="2400" dirty="0"/>
              <a:t>IS</a:t>
            </a:r>
            <a:r>
              <a:rPr lang="zh-CN" altLang="en-US" sz="2400" dirty="0"/>
              <a:t>，</a:t>
            </a:r>
            <a:r>
              <a:rPr lang="en-US" altLang="zh-CN" sz="2400" dirty="0" err="1"/>
              <a:t>Sloc</a:t>
            </a:r>
            <a:r>
              <a:rPr lang="zh-CN" altLang="en-US" sz="2400" dirty="0"/>
              <a:t>＝</a:t>
            </a:r>
            <a:r>
              <a:rPr lang="en-US" altLang="zh-CN" sz="2400" dirty="0"/>
              <a:t>N</a:t>
            </a:r>
            <a:r>
              <a:rPr lang="zh-CN" altLang="en-US" sz="2400" dirty="0"/>
              <a:t>的学生还未选课，因课程号是主属性，因此该学生的信息无法插入</a:t>
            </a:r>
            <a:r>
              <a:rPr lang="en-US" altLang="zh-CN" sz="2400" dirty="0"/>
              <a:t>SLC</a:t>
            </a:r>
            <a:r>
              <a:rPr lang="zh-CN" altLang="en-US" sz="2400" dirty="0"/>
              <a:t>。</a:t>
            </a:r>
          </a:p>
          <a:p>
            <a:pPr lvl="1">
              <a:buFontTx/>
              <a:buNone/>
            </a:pPr>
            <a:r>
              <a:rPr lang="zh-CN" altLang="en-US" sz="2400" dirty="0"/>
              <a:t>  </a:t>
            </a:r>
          </a:p>
        </p:txBody>
      </p:sp>
      <p:sp>
        <p:nvSpPr>
          <p:cNvPr id="4" name="矩形 3">
            <a:extLst>
              <a:ext uri="{FF2B5EF4-FFF2-40B4-BE49-F238E27FC236}">
                <a16:creationId xmlns:a16="http://schemas.microsoft.com/office/drawing/2014/main" id="{EE8AA3BF-D7EB-466E-89C5-8B84BD75A4A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0B239F96-92F5-41B9-ACF1-44EABCCD4053}"/>
              </a:ext>
            </a:extLst>
          </p:cNvPr>
          <p:cNvSpPr txBox="1">
            <a:spLocks noChangeArrowheads="1"/>
          </p:cNvSpPr>
          <p:nvPr/>
        </p:nvSpPr>
        <p:spPr bwMode="auto">
          <a:xfrm>
            <a:off x="334963" y="49213"/>
            <a:ext cx="76915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82F9705A-3D90-4788-9819-DB05A6D95782}"/>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872753280"/>
      </p:ext>
    </p:extLst>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a:extLst>
              <a:ext uri="{FF2B5EF4-FFF2-40B4-BE49-F238E27FC236}">
                <a16:creationId xmlns:a16="http://schemas.microsoft.com/office/drawing/2014/main" id="{7307FE97-BF5E-4604-98F1-CAB2F8415D16}"/>
              </a:ext>
            </a:extLst>
          </p:cNvPr>
          <p:cNvSpPr>
            <a:spLocks noGrp="1" noChangeArrowheads="1"/>
          </p:cNvSpPr>
          <p:nvPr>
            <p:ph type="title"/>
          </p:nvPr>
        </p:nvSpPr>
        <p:spPr/>
        <p:txBody>
          <a:bodyPr/>
          <a:lstStyle/>
          <a:p>
            <a:r>
              <a:rPr lang="zh-CN" altLang="en-US"/>
              <a:t>第一范式（续）</a:t>
            </a:r>
          </a:p>
        </p:txBody>
      </p:sp>
      <p:sp>
        <p:nvSpPr>
          <p:cNvPr id="487427" name="Rectangle 3">
            <a:extLst>
              <a:ext uri="{FF2B5EF4-FFF2-40B4-BE49-F238E27FC236}">
                <a16:creationId xmlns:a16="http://schemas.microsoft.com/office/drawing/2014/main" id="{DCAAE1F2-85BE-4AB7-A14E-4A84BB8C89B6}"/>
              </a:ext>
            </a:extLst>
          </p:cNvPr>
          <p:cNvSpPr>
            <a:spLocks noGrp="1" noChangeArrowheads="1"/>
          </p:cNvSpPr>
          <p:nvPr>
            <p:ph type="body" idx="1"/>
          </p:nvPr>
        </p:nvSpPr>
        <p:spPr/>
        <p:txBody>
          <a:bodyPr/>
          <a:lstStyle/>
          <a:p>
            <a:pPr lvl="1">
              <a:lnSpc>
                <a:spcPct val="90000"/>
              </a:lnSpc>
              <a:buFontTx/>
              <a:buNone/>
            </a:pPr>
            <a:r>
              <a:rPr lang="en-US" altLang="zh-CN"/>
              <a:t>(2) </a:t>
            </a:r>
            <a:r>
              <a:rPr lang="zh-CN" altLang="en-US"/>
              <a:t>删除异常</a:t>
            </a:r>
          </a:p>
          <a:p>
            <a:pPr lvl="1">
              <a:lnSpc>
                <a:spcPct val="90000"/>
              </a:lnSpc>
              <a:buClrTx/>
              <a:buFontTx/>
              <a:buNone/>
            </a:pPr>
            <a:r>
              <a:rPr lang="zh-CN" altLang="en-US"/>
              <a:t>   假定某个学生本来只选修了</a:t>
            </a:r>
            <a:r>
              <a:rPr lang="en-US" altLang="zh-CN"/>
              <a:t>3</a:t>
            </a:r>
            <a:r>
              <a:rPr lang="zh-CN" altLang="en-US"/>
              <a:t>号课程这一门课。现在因身体不适，他连</a:t>
            </a:r>
            <a:r>
              <a:rPr lang="en-US" altLang="zh-CN"/>
              <a:t>3</a:t>
            </a:r>
            <a:r>
              <a:rPr lang="zh-CN" altLang="en-US"/>
              <a:t>号课程也不选修了。因课程号是主属性，此操作将导致该学生信息的整个元组都要删除。</a:t>
            </a:r>
          </a:p>
          <a:p>
            <a:pPr lvl="1">
              <a:lnSpc>
                <a:spcPct val="90000"/>
              </a:lnSpc>
              <a:buClrTx/>
              <a:buFontTx/>
              <a:buNone/>
            </a:pPr>
            <a:endParaRPr lang="zh-CN" altLang="en-US"/>
          </a:p>
          <a:p>
            <a:pPr lvl="1">
              <a:lnSpc>
                <a:spcPct val="90000"/>
              </a:lnSpc>
              <a:buClrTx/>
              <a:buFontTx/>
              <a:buNone/>
            </a:pPr>
            <a:r>
              <a:rPr lang="en-US" altLang="zh-CN"/>
              <a:t>(3) </a:t>
            </a:r>
            <a:r>
              <a:rPr lang="zh-CN" altLang="en-US"/>
              <a:t>数据冗余度大</a:t>
            </a:r>
          </a:p>
          <a:p>
            <a:pPr lvl="1">
              <a:lnSpc>
                <a:spcPct val="90000"/>
              </a:lnSpc>
              <a:buClrTx/>
              <a:buFontTx/>
              <a:buNone/>
            </a:pPr>
            <a:r>
              <a:rPr lang="zh-CN" altLang="en-US"/>
              <a:t>   如果一个学生选修了</a:t>
            </a:r>
            <a:r>
              <a:rPr lang="en-US" altLang="zh-CN"/>
              <a:t>10</a:t>
            </a:r>
            <a:r>
              <a:rPr lang="zh-CN" altLang="en-US"/>
              <a:t>门课程，那么他的</a:t>
            </a:r>
            <a:r>
              <a:rPr lang="en-US" altLang="zh-CN"/>
              <a:t>Sdept</a:t>
            </a:r>
            <a:r>
              <a:rPr lang="zh-CN" altLang="en-US"/>
              <a:t>和</a:t>
            </a:r>
            <a:r>
              <a:rPr lang="en-US" altLang="zh-CN"/>
              <a:t>Sloc</a:t>
            </a:r>
            <a:r>
              <a:rPr lang="zh-CN" altLang="en-US"/>
              <a:t>值就要重复存储了</a:t>
            </a:r>
            <a:r>
              <a:rPr lang="en-US" altLang="zh-CN"/>
              <a:t>10</a:t>
            </a:r>
            <a:r>
              <a:rPr lang="zh-CN" altLang="en-US"/>
              <a:t>次。</a:t>
            </a:r>
          </a:p>
          <a:p>
            <a:pPr lvl="1">
              <a:lnSpc>
                <a:spcPct val="90000"/>
              </a:lnSpc>
              <a:buClrTx/>
              <a:buFontTx/>
              <a:buNone/>
            </a:pPr>
            <a:r>
              <a:rPr lang="zh-CN" altLang="en-US"/>
              <a:t>  </a:t>
            </a:r>
          </a:p>
        </p:txBody>
      </p:sp>
      <p:sp>
        <p:nvSpPr>
          <p:cNvPr id="4" name="矩形 3">
            <a:extLst>
              <a:ext uri="{FF2B5EF4-FFF2-40B4-BE49-F238E27FC236}">
                <a16:creationId xmlns:a16="http://schemas.microsoft.com/office/drawing/2014/main" id="{31B39B9C-DF13-4ED3-A73B-E453248DDD5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E373910-4BED-4ABF-A9EA-5216D71B0729}"/>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5A26FCCA-D344-46BA-9F50-E6456ED14FFF}"/>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369886987"/>
      </p:ext>
    </p:extLst>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1026">
            <a:extLst>
              <a:ext uri="{FF2B5EF4-FFF2-40B4-BE49-F238E27FC236}">
                <a16:creationId xmlns:a16="http://schemas.microsoft.com/office/drawing/2014/main" id="{E850879F-1F3D-413E-916F-22E75C227BD1}"/>
              </a:ext>
            </a:extLst>
          </p:cNvPr>
          <p:cNvSpPr>
            <a:spLocks noGrp="1" noChangeArrowheads="1"/>
          </p:cNvSpPr>
          <p:nvPr>
            <p:ph type="title"/>
          </p:nvPr>
        </p:nvSpPr>
        <p:spPr/>
        <p:txBody>
          <a:bodyPr/>
          <a:lstStyle/>
          <a:p>
            <a:r>
              <a:rPr lang="zh-CN" altLang="en-US"/>
              <a:t>第一范式（续）</a:t>
            </a:r>
          </a:p>
        </p:txBody>
      </p:sp>
      <p:sp>
        <p:nvSpPr>
          <p:cNvPr id="488451" name="Rectangle 1027">
            <a:extLst>
              <a:ext uri="{FF2B5EF4-FFF2-40B4-BE49-F238E27FC236}">
                <a16:creationId xmlns:a16="http://schemas.microsoft.com/office/drawing/2014/main" id="{49E265CC-4481-40E8-BF33-C78130E73D80}"/>
              </a:ext>
            </a:extLst>
          </p:cNvPr>
          <p:cNvSpPr>
            <a:spLocks noGrp="1" noChangeArrowheads="1"/>
          </p:cNvSpPr>
          <p:nvPr>
            <p:ph type="body" idx="1"/>
          </p:nvPr>
        </p:nvSpPr>
        <p:spPr/>
        <p:txBody>
          <a:bodyPr/>
          <a:lstStyle/>
          <a:p>
            <a:pPr lvl="1">
              <a:lnSpc>
                <a:spcPct val="90000"/>
              </a:lnSpc>
              <a:buClrTx/>
              <a:buFontTx/>
              <a:buNone/>
            </a:pPr>
            <a:r>
              <a:rPr lang="en-US" altLang="zh-CN"/>
              <a:t>(4) </a:t>
            </a:r>
            <a:r>
              <a:rPr lang="zh-CN" altLang="en-US"/>
              <a:t>修改复杂</a:t>
            </a:r>
          </a:p>
          <a:p>
            <a:pPr lvl="1">
              <a:lnSpc>
                <a:spcPct val="90000"/>
              </a:lnSpc>
              <a:buClrTx/>
              <a:buFontTx/>
              <a:buNone/>
            </a:pPr>
            <a:r>
              <a:rPr lang="zh-CN" altLang="en-US"/>
              <a:t>   例如学生转系，在修改此学生元组的</a:t>
            </a:r>
            <a:r>
              <a:rPr lang="en-US" altLang="zh-CN"/>
              <a:t>Sdept</a:t>
            </a:r>
            <a:r>
              <a:rPr lang="zh-CN" altLang="en-US"/>
              <a:t>值的同时，还可能需要修改住处（</a:t>
            </a:r>
            <a:r>
              <a:rPr lang="en-US" altLang="zh-CN"/>
              <a:t>Sloc</a:t>
            </a:r>
            <a:r>
              <a:rPr lang="zh-CN" altLang="en-US"/>
              <a:t>）。如果这个学生选修了</a:t>
            </a:r>
            <a:r>
              <a:rPr lang="en-US" altLang="zh-CN"/>
              <a:t>K</a:t>
            </a:r>
            <a:r>
              <a:rPr lang="zh-CN" altLang="en-US"/>
              <a:t>门课，则必须无遗漏地修改</a:t>
            </a:r>
            <a:r>
              <a:rPr lang="en-US" altLang="zh-CN"/>
              <a:t>K</a:t>
            </a:r>
            <a:r>
              <a:rPr lang="zh-CN" altLang="en-US"/>
              <a:t>个元组中全部</a:t>
            </a:r>
            <a:r>
              <a:rPr lang="en-US" altLang="zh-CN"/>
              <a:t>Sdept</a:t>
            </a:r>
            <a:r>
              <a:rPr lang="zh-CN" altLang="en-US"/>
              <a:t>、</a:t>
            </a:r>
            <a:r>
              <a:rPr lang="en-US" altLang="zh-CN"/>
              <a:t>Sloc</a:t>
            </a:r>
            <a:r>
              <a:rPr lang="zh-CN" altLang="en-US"/>
              <a:t>信息。</a:t>
            </a:r>
          </a:p>
          <a:p>
            <a:pPr lvl="1">
              <a:lnSpc>
                <a:spcPct val="90000"/>
              </a:lnSpc>
              <a:buClrTx/>
              <a:buFontTx/>
              <a:buNone/>
            </a:pPr>
            <a:endParaRPr lang="zh-CN" altLang="en-US"/>
          </a:p>
          <a:p>
            <a:pPr lvl="1">
              <a:lnSpc>
                <a:spcPct val="90000"/>
              </a:lnSpc>
              <a:buClrTx/>
              <a:buFontTx/>
              <a:buNone/>
            </a:pPr>
            <a:r>
              <a:rPr lang="zh-CN" altLang="en-US"/>
              <a:t>因此</a:t>
            </a:r>
            <a:r>
              <a:rPr lang="en-US" altLang="zh-CN"/>
              <a:t>SLC</a:t>
            </a:r>
            <a:r>
              <a:rPr lang="zh-CN" altLang="en-US"/>
              <a:t>不是一个好的关系模式。</a:t>
            </a:r>
          </a:p>
        </p:txBody>
      </p:sp>
      <p:sp>
        <p:nvSpPr>
          <p:cNvPr id="4" name="矩形 3">
            <a:extLst>
              <a:ext uri="{FF2B5EF4-FFF2-40B4-BE49-F238E27FC236}">
                <a16:creationId xmlns:a16="http://schemas.microsoft.com/office/drawing/2014/main" id="{66AE99AC-31D3-47D3-966C-6EC44444F51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1AF506E-B471-4428-8F04-8B53620073D8}"/>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3B09C939-DE19-4F64-AB4E-2D1163793E24}"/>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535145895"/>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a:extLst>
              <a:ext uri="{FF2B5EF4-FFF2-40B4-BE49-F238E27FC236}">
                <a16:creationId xmlns:a16="http://schemas.microsoft.com/office/drawing/2014/main" id="{E3211F0F-F2A8-4952-870A-0DE59104297E}"/>
              </a:ext>
            </a:extLst>
          </p:cNvPr>
          <p:cNvSpPr>
            <a:spLocks noGrp="1" noChangeArrowheads="1"/>
          </p:cNvSpPr>
          <p:nvPr>
            <p:ph type="title"/>
          </p:nvPr>
        </p:nvSpPr>
        <p:spPr/>
        <p:txBody>
          <a:bodyPr/>
          <a:lstStyle/>
          <a:p>
            <a:r>
              <a:rPr lang="en-US" altLang="zh-CN"/>
              <a:t>4.1 </a:t>
            </a:r>
            <a:r>
              <a:rPr lang="zh-CN" altLang="en-US"/>
              <a:t>数据依赖</a:t>
            </a:r>
          </a:p>
        </p:txBody>
      </p:sp>
      <p:sp>
        <p:nvSpPr>
          <p:cNvPr id="448515" name="Rectangle 3">
            <a:extLst>
              <a:ext uri="{FF2B5EF4-FFF2-40B4-BE49-F238E27FC236}">
                <a16:creationId xmlns:a16="http://schemas.microsoft.com/office/drawing/2014/main" id="{00D62087-2AAA-405B-8A8E-EFD58957D596}"/>
              </a:ext>
            </a:extLst>
          </p:cNvPr>
          <p:cNvSpPr>
            <a:spLocks noGrp="1" noChangeArrowheads="1"/>
          </p:cNvSpPr>
          <p:nvPr>
            <p:ph type="body" idx="1"/>
          </p:nvPr>
        </p:nvSpPr>
        <p:spPr/>
        <p:txBody>
          <a:bodyPr/>
          <a:lstStyle/>
          <a:p>
            <a:pPr>
              <a:lnSpc>
                <a:spcPct val="140000"/>
              </a:lnSpc>
              <a:buFont typeface="Monotype Sorts" pitchFamily="2" charset="2"/>
              <a:buNone/>
            </a:pPr>
            <a:r>
              <a:rPr lang="zh-CN" altLang="en-US" sz="3600"/>
              <a:t>内容提要</a:t>
            </a:r>
          </a:p>
          <a:p>
            <a:pPr>
              <a:lnSpc>
                <a:spcPct val="140000"/>
              </a:lnSpc>
            </a:pPr>
            <a:r>
              <a:rPr lang="zh-CN" altLang="en-US" sz="3600"/>
              <a:t>什么是数据依赖</a:t>
            </a:r>
          </a:p>
          <a:p>
            <a:pPr>
              <a:lnSpc>
                <a:spcPct val="140000"/>
              </a:lnSpc>
            </a:pPr>
            <a:r>
              <a:rPr lang="zh-CN" altLang="en-US" sz="3600"/>
              <a:t>数据依赖对关系模式有什么影响</a:t>
            </a:r>
          </a:p>
          <a:p>
            <a:pPr>
              <a:lnSpc>
                <a:spcPct val="140000"/>
              </a:lnSpc>
            </a:pPr>
            <a:r>
              <a:rPr lang="zh-CN" altLang="en-US" sz="3600"/>
              <a:t>数据依赖的形式化定义</a:t>
            </a:r>
          </a:p>
        </p:txBody>
      </p:sp>
      <p:sp>
        <p:nvSpPr>
          <p:cNvPr id="4" name="矩形 3">
            <a:extLst>
              <a:ext uri="{FF2B5EF4-FFF2-40B4-BE49-F238E27FC236}">
                <a16:creationId xmlns:a16="http://schemas.microsoft.com/office/drawing/2014/main" id="{0C7A24F1-EC4C-4D74-99B4-ABCE2C753DB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BCB35D8-0AA1-4A32-B329-1E10ECC5473F}"/>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7" name="文本框 22">
            <a:extLst>
              <a:ext uri="{FF2B5EF4-FFF2-40B4-BE49-F238E27FC236}">
                <a16:creationId xmlns:a16="http://schemas.microsoft.com/office/drawing/2014/main" id="{F4568441-8E2E-47EB-A28D-A2A763449F14}"/>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957687017"/>
      </p:ext>
    </p:extLst>
  </p:cSld>
  <p:clrMapOvr>
    <a:masterClrMapping/>
  </p:clrMapOvr>
  <p:transition>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a:extLst>
              <a:ext uri="{FF2B5EF4-FFF2-40B4-BE49-F238E27FC236}">
                <a16:creationId xmlns:a16="http://schemas.microsoft.com/office/drawing/2014/main" id="{F4DB62E1-035A-4DBB-9FAC-6BAEF0B0E512}"/>
              </a:ext>
            </a:extLst>
          </p:cNvPr>
          <p:cNvSpPr>
            <a:spLocks noGrp="1" noChangeArrowheads="1"/>
          </p:cNvSpPr>
          <p:nvPr>
            <p:ph type="title"/>
          </p:nvPr>
        </p:nvSpPr>
        <p:spPr/>
        <p:txBody>
          <a:bodyPr/>
          <a:lstStyle/>
          <a:p>
            <a:r>
              <a:rPr lang="zh-CN" altLang="en-US"/>
              <a:t>第一范式（续）</a:t>
            </a:r>
          </a:p>
        </p:txBody>
      </p:sp>
      <p:sp>
        <p:nvSpPr>
          <p:cNvPr id="483331" name="Rectangle 3">
            <a:extLst>
              <a:ext uri="{FF2B5EF4-FFF2-40B4-BE49-F238E27FC236}">
                <a16:creationId xmlns:a16="http://schemas.microsoft.com/office/drawing/2014/main" id="{35926199-0563-460C-83C6-9585ACF95B1A}"/>
              </a:ext>
            </a:extLst>
          </p:cNvPr>
          <p:cNvSpPr>
            <a:spLocks noGrp="1" noChangeArrowheads="1"/>
          </p:cNvSpPr>
          <p:nvPr>
            <p:ph type="body" idx="1"/>
          </p:nvPr>
        </p:nvSpPr>
        <p:spPr/>
        <p:txBody>
          <a:bodyPr/>
          <a:lstStyle/>
          <a:p>
            <a:r>
              <a:rPr lang="zh-CN" altLang="en-US" sz="2800" dirty="0"/>
              <a:t>原因</a:t>
            </a:r>
          </a:p>
          <a:p>
            <a:pPr>
              <a:buFont typeface="Monotype Sorts" pitchFamily="2" charset="2"/>
              <a:buNone/>
            </a:pPr>
            <a:r>
              <a:rPr lang="zh-CN" altLang="en-US" sz="2800" dirty="0"/>
              <a:t>      </a:t>
            </a:r>
            <a:r>
              <a:rPr lang="en-US" altLang="zh-CN" sz="2800" dirty="0" err="1"/>
              <a:t>Sdept</a:t>
            </a:r>
            <a:r>
              <a:rPr lang="zh-CN" altLang="en-US" sz="2800" dirty="0"/>
              <a:t>、 </a:t>
            </a:r>
            <a:r>
              <a:rPr lang="en-US" altLang="zh-CN" sz="2800" dirty="0" err="1"/>
              <a:t>Sloc</a:t>
            </a:r>
            <a:r>
              <a:rPr lang="zh-CN" altLang="en-US" sz="2800" dirty="0"/>
              <a:t>部分函数依赖于码。</a:t>
            </a:r>
          </a:p>
          <a:p>
            <a:pPr>
              <a:buFont typeface="Monotype Sorts" pitchFamily="2" charset="2"/>
              <a:buNone/>
            </a:pPr>
            <a:endParaRPr lang="zh-CN" altLang="en-US" sz="2800" dirty="0"/>
          </a:p>
          <a:p>
            <a:r>
              <a:rPr lang="zh-CN" altLang="en-US" sz="2800" dirty="0"/>
              <a:t>解决方法</a:t>
            </a:r>
          </a:p>
          <a:p>
            <a:pPr>
              <a:buFont typeface="Monotype Sorts" pitchFamily="2" charset="2"/>
              <a:buNone/>
            </a:pPr>
            <a:r>
              <a:rPr lang="zh-CN" altLang="en-US" sz="2800" dirty="0"/>
              <a:t>    采用投影分解法，把</a:t>
            </a:r>
            <a:r>
              <a:rPr lang="en-US" altLang="zh-CN" sz="2800" dirty="0"/>
              <a:t>SLC</a:t>
            </a:r>
            <a:r>
              <a:rPr lang="zh-CN" altLang="en-US" sz="2800" dirty="0"/>
              <a:t>分解为两个关系模式，以消除这些部分函数依赖。 </a:t>
            </a:r>
          </a:p>
          <a:p>
            <a:pPr>
              <a:buFont typeface="Monotype Sorts" pitchFamily="2" charset="2"/>
              <a:buNone/>
            </a:pPr>
            <a:r>
              <a:rPr lang="zh-CN" altLang="en-US" sz="2800" dirty="0"/>
              <a:t>            </a:t>
            </a:r>
            <a:r>
              <a:rPr lang="en-US" altLang="zh-CN" sz="2800" dirty="0"/>
              <a:t>SC</a:t>
            </a:r>
            <a:r>
              <a:rPr lang="zh-CN" altLang="en-US" sz="2800" dirty="0"/>
              <a:t>（</a:t>
            </a:r>
            <a:r>
              <a:rPr lang="en-US" altLang="zh-CN" sz="2800" dirty="0" err="1"/>
              <a:t>Sno</a:t>
            </a:r>
            <a:r>
              <a:rPr lang="zh-CN" altLang="en-US" sz="2800" dirty="0"/>
              <a:t>， </a:t>
            </a:r>
            <a:r>
              <a:rPr lang="en-US" altLang="zh-CN" sz="2800" dirty="0" err="1"/>
              <a:t>Cno</a:t>
            </a:r>
            <a:r>
              <a:rPr lang="zh-CN" altLang="en-US" sz="2800" dirty="0"/>
              <a:t>， </a:t>
            </a:r>
            <a:r>
              <a:rPr lang="en-US" altLang="zh-CN" sz="2800" dirty="0"/>
              <a:t>Grade</a:t>
            </a:r>
            <a:r>
              <a:rPr lang="zh-CN" altLang="en-US" sz="2800" dirty="0"/>
              <a:t>）</a:t>
            </a:r>
          </a:p>
          <a:p>
            <a:pPr>
              <a:buFont typeface="Monotype Sorts" pitchFamily="2" charset="2"/>
              <a:buNone/>
            </a:pPr>
            <a:r>
              <a:rPr lang="zh-CN" altLang="en-US" sz="2800" dirty="0"/>
              <a:t>                    </a:t>
            </a:r>
            <a:r>
              <a:rPr lang="en-US" altLang="zh-CN" sz="2800" dirty="0"/>
              <a:t>SL</a:t>
            </a:r>
            <a:r>
              <a:rPr lang="zh-CN" altLang="en-US" sz="2800" dirty="0"/>
              <a:t>（</a:t>
            </a:r>
            <a:r>
              <a:rPr lang="en-US" altLang="zh-CN" sz="2800" dirty="0" err="1"/>
              <a:t>Sno</a:t>
            </a:r>
            <a:r>
              <a:rPr lang="zh-CN" altLang="en-US" sz="2800" dirty="0"/>
              <a:t>， </a:t>
            </a:r>
            <a:r>
              <a:rPr lang="en-US" altLang="zh-CN" sz="2800" dirty="0" err="1"/>
              <a:t>Sdept</a:t>
            </a:r>
            <a:r>
              <a:rPr lang="zh-CN" altLang="en-US" sz="2800" dirty="0"/>
              <a:t>， </a:t>
            </a:r>
            <a:r>
              <a:rPr lang="en-US" altLang="zh-CN" sz="2800" dirty="0" err="1"/>
              <a:t>Sloc</a:t>
            </a:r>
            <a:r>
              <a:rPr lang="zh-CN" altLang="en-US" sz="2800" dirty="0"/>
              <a:t>）</a:t>
            </a:r>
          </a:p>
        </p:txBody>
      </p:sp>
      <p:sp>
        <p:nvSpPr>
          <p:cNvPr id="4" name="矩形 3">
            <a:extLst>
              <a:ext uri="{FF2B5EF4-FFF2-40B4-BE49-F238E27FC236}">
                <a16:creationId xmlns:a16="http://schemas.microsoft.com/office/drawing/2014/main" id="{417651F4-9B2D-4574-BD48-D6E4097F94E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2084246-987D-4914-B844-FADE0B6A35ED}"/>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3AAD565B-6CD2-4399-9AE3-A1FAF6FC00C6}"/>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223919367"/>
      </p:ext>
    </p:extLst>
  </p:cSld>
  <p:clrMapOvr>
    <a:masterClrMapping/>
  </p:clrMapOvr>
  <p:transition>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a:extLst>
              <a:ext uri="{FF2B5EF4-FFF2-40B4-BE49-F238E27FC236}">
                <a16:creationId xmlns:a16="http://schemas.microsoft.com/office/drawing/2014/main" id="{01B8429A-5327-4E20-91CB-C1E8EB15AE12}"/>
              </a:ext>
            </a:extLst>
          </p:cNvPr>
          <p:cNvSpPr>
            <a:spLocks noGrp="1" noChangeArrowheads="1"/>
          </p:cNvSpPr>
          <p:nvPr>
            <p:ph type="title"/>
          </p:nvPr>
        </p:nvSpPr>
        <p:spPr/>
        <p:txBody>
          <a:bodyPr/>
          <a:lstStyle/>
          <a:p>
            <a:r>
              <a:rPr lang="zh-CN" altLang="en-US"/>
              <a:t>第一范式（续）</a:t>
            </a:r>
          </a:p>
        </p:txBody>
      </p:sp>
      <p:sp>
        <p:nvSpPr>
          <p:cNvPr id="633859" name="Rectangle 3">
            <a:extLst>
              <a:ext uri="{FF2B5EF4-FFF2-40B4-BE49-F238E27FC236}">
                <a16:creationId xmlns:a16="http://schemas.microsoft.com/office/drawing/2014/main" id="{F26B59D9-0BC1-4DD8-8851-DDF8256C1E3B}"/>
              </a:ext>
            </a:extLst>
          </p:cNvPr>
          <p:cNvSpPr>
            <a:spLocks noGrp="1" noChangeArrowheads="1"/>
          </p:cNvSpPr>
          <p:nvPr>
            <p:ph type="body" idx="1"/>
          </p:nvPr>
        </p:nvSpPr>
        <p:spPr/>
        <p:txBody>
          <a:bodyPr/>
          <a:lstStyle/>
          <a:p>
            <a:pPr>
              <a:buFont typeface="Monotype Sorts" pitchFamily="2" charset="2"/>
              <a:buNone/>
            </a:pPr>
            <a:endParaRPr lang="en-US" altLang="zh-CN" sz="2800"/>
          </a:p>
          <a:p>
            <a:pPr>
              <a:buFont typeface="Monotype Sorts" pitchFamily="2" charset="2"/>
              <a:buNone/>
            </a:pPr>
            <a:endParaRPr lang="en-US" altLang="zh-CN" sz="2800"/>
          </a:p>
          <a:p>
            <a:pPr>
              <a:buFont typeface="Monotype Sorts" pitchFamily="2" charset="2"/>
              <a:buNone/>
            </a:pPr>
            <a:endParaRPr lang="en-US" altLang="zh-CN" sz="2800"/>
          </a:p>
          <a:p>
            <a:pPr>
              <a:buFont typeface="Monotype Sorts" pitchFamily="2" charset="2"/>
              <a:buNone/>
            </a:pPr>
            <a:endParaRPr lang="en-US" altLang="zh-CN" sz="2800"/>
          </a:p>
          <a:p>
            <a:pPr>
              <a:buFont typeface="Monotype Sorts" pitchFamily="2" charset="2"/>
              <a:buNone/>
            </a:pPr>
            <a:endParaRPr lang="en-US" altLang="zh-CN" sz="2800"/>
          </a:p>
          <a:p>
            <a:pPr>
              <a:buFont typeface="Monotype Sorts" pitchFamily="2" charset="2"/>
              <a:buNone/>
            </a:pPr>
            <a:endParaRPr lang="en-US" altLang="zh-CN" sz="2800"/>
          </a:p>
          <a:p>
            <a:pPr>
              <a:buFont typeface="Monotype Sorts" pitchFamily="2" charset="2"/>
              <a:buNone/>
            </a:pPr>
            <a:endParaRPr lang="en-US" altLang="zh-CN" sz="2800"/>
          </a:p>
          <a:p>
            <a:pPr>
              <a:lnSpc>
                <a:spcPct val="90000"/>
              </a:lnSpc>
            </a:pPr>
            <a:r>
              <a:rPr lang="en-US" altLang="zh-CN" sz="2800"/>
              <a:t>SLC</a:t>
            </a:r>
            <a:r>
              <a:rPr lang="zh-CN" altLang="en-US" sz="2800"/>
              <a:t>的码为</a:t>
            </a:r>
            <a:r>
              <a:rPr lang="en-US" altLang="zh-CN" sz="2800"/>
              <a:t>(Sno, Cno)</a:t>
            </a:r>
          </a:p>
          <a:p>
            <a:pPr>
              <a:buFont typeface="Monotype Sorts" pitchFamily="2" charset="2"/>
              <a:buNone/>
            </a:pPr>
            <a:endParaRPr lang="en-US" altLang="zh-CN" sz="2800"/>
          </a:p>
        </p:txBody>
      </p:sp>
      <p:grpSp>
        <p:nvGrpSpPr>
          <p:cNvPr id="633860" name="Group 4">
            <a:extLst>
              <a:ext uri="{FF2B5EF4-FFF2-40B4-BE49-F238E27FC236}">
                <a16:creationId xmlns:a16="http://schemas.microsoft.com/office/drawing/2014/main" id="{5B1F796C-27D7-4A0A-9ECB-716BB6FB084F}"/>
              </a:ext>
            </a:extLst>
          </p:cNvPr>
          <p:cNvGrpSpPr>
            <a:grpSpLocks/>
          </p:cNvGrpSpPr>
          <p:nvPr/>
        </p:nvGrpSpPr>
        <p:grpSpPr bwMode="auto">
          <a:xfrm>
            <a:off x="1828800" y="1981200"/>
            <a:ext cx="5715000" cy="3048000"/>
            <a:chOff x="1152" y="1248"/>
            <a:chExt cx="3600" cy="1920"/>
          </a:xfrm>
        </p:grpSpPr>
        <p:sp>
          <p:nvSpPr>
            <p:cNvPr id="633861" name="Rectangle 5">
              <a:extLst>
                <a:ext uri="{FF2B5EF4-FFF2-40B4-BE49-F238E27FC236}">
                  <a16:creationId xmlns:a16="http://schemas.microsoft.com/office/drawing/2014/main" id="{42584BE6-0730-486A-BB4F-05E591F6DDB3}"/>
                </a:ext>
              </a:extLst>
            </p:cNvPr>
            <p:cNvSpPr>
              <a:spLocks noChangeArrowheads="1"/>
            </p:cNvSpPr>
            <p:nvPr/>
          </p:nvSpPr>
          <p:spPr bwMode="auto">
            <a:xfrm>
              <a:off x="2438" y="1376"/>
              <a:ext cx="1157" cy="179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3862" name="Text Box 6">
              <a:extLst>
                <a:ext uri="{FF2B5EF4-FFF2-40B4-BE49-F238E27FC236}">
                  <a16:creationId xmlns:a16="http://schemas.microsoft.com/office/drawing/2014/main" id="{B78FB4C7-6E81-437A-9666-BBCF4F2BB019}"/>
                </a:ext>
              </a:extLst>
            </p:cNvPr>
            <p:cNvSpPr txBox="1">
              <a:spLocks noChangeArrowheads="1"/>
            </p:cNvSpPr>
            <p:nvPr/>
          </p:nvSpPr>
          <p:spPr bwMode="auto">
            <a:xfrm>
              <a:off x="2695" y="1632"/>
              <a:ext cx="643" cy="38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Sno</a:t>
              </a:r>
              <a:endParaRPr kumimoji="0" lang="en-US" altLang="zh-CN" b="0" baseline="0"/>
            </a:p>
          </p:txBody>
        </p:sp>
        <p:sp>
          <p:nvSpPr>
            <p:cNvPr id="633863" name="Text Box 7">
              <a:extLst>
                <a:ext uri="{FF2B5EF4-FFF2-40B4-BE49-F238E27FC236}">
                  <a16:creationId xmlns:a16="http://schemas.microsoft.com/office/drawing/2014/main" id="{A1069B4D-9405-4363-91C1-CF284C708BF3}"/>
                </a:ext>
              </a:extLst>
            </p:cNvPr>
            <p:cNvSpPr txBox="1">
              <a:spLocks noChangeArrowheads="1"/>
            </p:cNvSpPr>
            <p:nvPr/>
          </p:nvSpPr>
          <p:spPr bwMode="auto">
            <a:xfrm>
              <a:off x="2695" y="2528"/>
              <a:ext cx="643" cy="38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Cno</a:t>
              </a:r>
              <a:endParaRPr kumimoji="0" lang="en-US" altLang="zh-CN" b="0" baseline="0"/>
            </a:p>
          </p:txBody>
        </p:sp>
        <p:sp>
          <p:nvSpPr>
            <p:cNvPr id="633864" name="Text Box 8">
              <a:extLst>
                <a:ext uri="{FF2B5EF4-FFF2-40B4-BE49-F238E27FC236}">
                  <a16:creationId xmlns:a16="http://schemas.microsoft.com/office/drawing/2014/main" id="{1771AA72-0742-4FFF-B718-DFB23E90E84F}"/>
                </a:ext>
              </a:extLst>
            </p:cNvPr>
            <p:cNvSpPr txBox="1">
              <a:spLocks noChangeArrowheads="1"/>
            </p:cNvSpPr>
            <p:nvPr/>
          </p:nvSpPr>
          <p:spPr bwMode="auto">
            <a:xfrm>
              <a:off x="1281" y="2144"/>
              <a:ext cx="771" cy="38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Grade</a:t>
              </a:r>
            </a:p>
          </p:txBody>
        </p:sp>
        <p:sp>
          <p:nvSpPr>
            <p:cNvPr id="633865" name="Text Box 9">
              <a:extLst>
                <a:ext uri="{FF2B5EF4-FFF2-40B4-BE49-F238E27FC236}">
                  <a16:creationId xmlns:a16="http://schemas.microsoft.com/office/drawing/2014/main" id="{6B881448-F916-41B8-B5A7-F6DF7EA18AD4}"/>
                </a:ext>
              </a:extLst>
            </p:cNvPr>
            <p:cNvSpPr txBox="1">
              <a:spLocks noChangeArrowheads="1"/>
            </p:cNvSpPr>
            <p:nvPr/>
          </p:nvSpPr>
          <p:spPr bwMode="auto">
            <a:xfrm>
              <a:off x="3981" y="1632"/>
              <a:ext cx="771" cy="38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Sdept</a:t>
              </a:r>
              <a:endParaRPr kumimoji="0" lang="en-US" altLang="zh-CN" b="0" baseline="0"/>
            </a:p>
          </p:txBody>
        </p:sp>
        <p:sp>
          <p:nvSpPr>
            <p:cNvPr id="633866" name="Text Box 10">
              <a:extLst>
                <a:ext uri="{FF2B5EF4-FFF2-40B4-BE49-F238E27FC236}">
                  <a16:creationId xmlns:a16="http://schemas.microsoft.com/office/drawing/2014/main" id="{9405A83C-B4D3-45BA-9243-9A6C971079A1}"/>
                </a:ext>
              </a:extLst>
            </p:cNvPr>
            <p:cNvSpPr txBox="1">
              <a:spLocks noChangeArrowheads="1"/>
            </p:cNvSpPr>
            <p:nvPr/>
          </p:nvSpPr>
          <p:spPr bwMode="auto">
            <a:xfrm>
              <a:off x="3981" y="2528"/>
              <a:ext cx="771" cy="38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Sloc</a:t>
              </a:r>
              <a:endParaRPr kumimoji="0" lang="en-US" altLang="zh-CN" b="0" baseline="0"/>
            </a:p>
          </p:txBody>
        </p:sp>
        <p:sp>
          <p:nvSpPr>
            <p:cNvPr id="633867" name="Line 11">
              <a:extLst>
                <a:ext uri="{FF2B5EF4-FFF2-40B4-BE49-F238E27FC236}">
                  <a16:creationId xmlns:a16="http://schemas.microsoft.com/office/drawing/2014/main" id="{7518E568-B05D-4F44-8839-8181E0473398}"/>
                </a:ext>
              </a:extLst>
            </p:cNvPr>
            <p:cNvSpPr>
              <a:spLocks noChangeShapeType="1"/>
            </p:cNvSpPr>
            <p:nvPr/>
          </p:nvSpPr>
          <p:spPr bwMode="auto">
            <a:xfrm flipH="1">
              <a:off x="2052" y="2272"/>
              <a:ext cx="38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3868" name="Line 12">
              <a:extLst>
                <a:ext uri="{FF2B5EF4-FFF2-40B4-BE49-F238E27FC236}">
                  <a16:creationId xmlns:a16="http://schemas.microsoft.com/office/drawing/2014/main" id="{B9891163-73CE-41A3-AB37-F79DF5A51A5D}"/>
                </a:ext>
              </a:extLst>
            </p:cNvPr>
            <p:cNvSpPr>
              <a:spLocks noChangeShapeType="1"/>
            </p:cNvSpPr>
            <p:nvPr/>
          </p:nvSpPr>
          <p:spPr bwMode="auto">
            <a:xfrm>
              <a:off x="3338" y="1760"/>
              <a:ext cx="64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3869" name="Line 13">
              <a:extLst>
                <a:ext uri="{FF2B5EF4-FFF2-40B4-BE49-F238E27FC236}">
                  <a16:creationId xmlns:a16="http://schemas.microsoft.com/office/drawing/2014/main" id="{8208CF06-8335-4322-A003-ABDF504AABB4}"/>
                </a:ext>
              </a:extLst>
            </p:cNvPr>
            <p:cNvSpPr>
              <a:spLocks noChangeShapeType="1"/>
            </p:cNvSpPr>
            <p:nvPr/>
          </p:nvSpPr>
          <p:spPr bwMode="auto">
            <a:xfrm>
              <a:off x="3338" y="1760"/>
              <a:ext cx="643" cy="89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3870" name="Line 14">
              <a:extLst>
                <a:ext uri="{FF2B5EF4-FFF2-40B4-BE49-F238E27FC236}">
                  <a16:creationId xmlns:a16="http://schemas.microsoft.com/office/drawing/2014/main" id="{77D94627-57AA-4077-A61C-73FEE7A07B32}"/>
                </a:ext>
              </a:extLst>
            </p:cNvPr>
            <p:cNvSpPr>
              <a:spLocks noChangeShapeType="1"/>
            </p:cNvSpPr>
            <p:nvPr/>
          </p:nvSpPr>
          <p:spPr bwMode="auto">
            <a:xfrm flipV="1">
              <a:off x="3595" y="1888"/>
              <a:ext cx="386" cy="640"/>
            </a:xfrm>
            <a:prstGeom prst="line">
              <a:avLst/>
            </a:prstGeom>
            <a:noFill/>
            <a:ln w="38100">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3871" name="Line 15">
              <a:extLst>
                <a:ext uri="{FF2B5EF4-FFF2-40B4-BE49-F238E27FC236}">
                  <a16:creationId xmlns:a16="http://schemas.microsoft.com/office/drawing/2014/main" id="{285BDA97-7C8B-45EE-B3BF-BF3713DF4A4B}"/>
                </a:ext>
              </a:extLst>
            </p:cNvPr>
            <p:cNvSpPr>
              <a:spLocks noChangeShapeType="1"/>
            </p:cNvSpPr>
            <p:nvPr/>
          </p:nvSpPr>
          <p:spPr bwMode="auto">
            <a:xfrm>
              <a:off x="3595" y="2528"/>
              <a:ext cx="386" cy="256"/>
            </a:xfrm>
            <a:prstGeom prst="line">
              <a:avLst/>
            </a:prstGeom>
            <a:noFill/>
            <a:ln w="38100"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3872" name="Line 16">
              <a:extLst>
                <a:ext uri="{FF2B5EF4-FFF2-40B4-BE49-F238E27FC236}">
                  <a16:creationId xmlns:a16="http://schemas.microsoft.com/office/drawing/2014/main" id="{96C666FF-898A-4AE5-AB37-D7AFEFB67DF9}"/>
                </a:ext>
              </a:extLst>
            </p:cNvPr>
            <p:cNvSpPr>
              <a:spLocks noChangeShapeType="1"/>
            </p:cNvSpPr>
            <p:nvPr/>
          </p:nvSpPr>
          <p:spPr bwMode="auto">
            <a:xfrm>
              <a:off x="4366" y="2016"/>
              <a:ext cx="0" cy="51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3873" name="Text Box 17">
              <a:extLst>
                <a:ext uri="{FF2B5EF4-FFF2-40B4-BE49-F238E27FC236}">
                  <a16:creationId xmlns:a16="http://schemas.microsoft.com/office/drawing/2014/main" id="{00A63ED8-8B0A-4A26-B7A0-CFEB9D7E93E5}"/>
                </a:ext>
              </a:extLst>
            </p:cNvPr>
            <p:cNvSpPr txBox="1">
              <a:spLocks noChangeArrowheads="1"/>
            </p:cNvSpPr>
            <p:nvPr/>
          </p:nvSpPr>
          <p:spPr bwMode="auto">
            <a:xfrm>
              <a:off x="1152" y="1248"/>
              <a:ext cx="771" cy="384"/>
            </a:xfrm>
            <a:prstGeom prst="rect">
              <a:avLst/>
            </a:prstGeom>
            <a:noFill/>
            <a:ln>
              <a:noFill/>
            </a:ln>
            <a:effectLst/>
            <a:extLst>
              <a:ext uri="{909E8E84-426E-40DD-AFC4-6F175D3DCCD1}">
                <a14:hiddenFill xmlns:a14="http://schemas.microsoft.com/office/drawing/2010/main">
                  <a:solidFill>
                    <a:srgbClr val="FFFFFF">
                      <a:alpha val="50000"/>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SLC</a:t>
              </a:r>
            </a:p>
          </p:txBody>
        </p:sp>
      </p:grpSp>
      <p:sp>
        <p:nvSpPr>
          <p:cNvPr id="633874" name="Freeform 18">
            <a:extLst>
              <a:ext uri="{FF2B5EF4-FFF2-40B4-BE49-F238E27FC236}">
                <a16:creationId xmlns:a16="http://schemas.microsoft.com/office/drawing/2014/main" id="{47B69939-6E1F-4945-A4E5-826B8F87BECF}"/>
              </a:ext>
            </a:extLst>
          </p:cNvPr>
          <p:cNvSpPr>
            <a:spLocks/>
          </p:cNvSpPr>
          <p:nvPr/>
        </p:nvSpPr>
        <p:spPr bwMode="auto">
          <a:xfrm>
            <a:off x="3962400" y="1974850"/>
            <a:ext cx="4171950" cy="3282950"/>
          </a:xfrm>
          <a:custGeom>
            <a:avLst/>
            <a:gdLst>
              <a:gd name="T0" fmla="*/ 32 w 2564"/>
              <a:gd name="T1" fmla="*/ 484 h 2014"/>
              <a:gd name="T2" fmla="*/ 128 w 2564"/>
              <a:gd name="T3" fmla="*/ 244 h 2014"/>
              <a:gd name="T4" fmla="*/ 464 w 2564"/>
              <a:gd name="T5" fmla="*/ 196 h 2014"/>
              <a:gd name="T6" fmla="*/ 2240 w 2564"/>
              <a:gd name="T7" fmla="*/ 196 h 2014"/>
              <a:gd name="T8" fmla="*/ 2405 w 2564"/>
              <a:gd name="T9" fmla="*/ 1371 h 2014"/>
              <a:gd name="T10" fmla="*/ 2112 w 2564"/>
              <a:gd name="T11" fmla="*/ 1965 h 2014"/>
              <a:gd name="T12" fmla="*/ 1216 w 2564"/>
              <a:gd name="T13" fmla="*/ 1663 h 2014"/>
              <a:gd name="T14" fmla="*/ 800 w 2564"/>
              <a:gd name="T15" fmla="*/ 964 h 2014"/>
              <a:gd name="T16" fmla="*/ 128 w 2564"/>
              <a:gd name="T17" fmla="*/ 916 h 2014"/>
              <a:gd name="T18" fmla="*/ 32 w 2564"/>
              <a:gd name="T19" fmla="*/ 484 h 2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4" h="2014">
                <a:moveTo>
                  <a:pt x="32" y="484"/>
                </a:moveTo>
                <a:cubicBezTo>
                  <a:pt x="32" y="372"/>
                  <a:pt x="56" y="292"/>
                  <a:pt x="128" y="244"/>
                </a:cubicBezTo>
                <a:cubicBezTo>
                  <a:pt x="200" y="196"/>
                  <a:pt x="112" y="204"/>
                  <a:pt x="464" y="196"/>
                </a:cubicBezTo>
                <a:cubicBezTo>
                  <a:pt x="816" y="188"/>
                  <a:pt x="1916" y="0"/>
                  <a:pt x="2240" y="196"/>
                </a:cubicBezTo>
                <a:cubicBezTo>
                  <a:pt x="2564" y="392"/>
                  <a:pt x="2426" y="1076"/>
                  <a:pt x="2405" y="1371"/>
                </a:cubicBezTo>
                <a:cubicBezTo>
                  <a:pt x="2384" y="1666"/>
                  <a:pt x="2310" y="1916"/>
                  <a:pt x="2112" y="1965"/>
                </a:cubicBezTo>
                <a:cubicBezTo>
                  <a:pt x="1914" y="2014"/>
                  <a:pt x="1435" y="1830"/>
                  <a:pt x="1216" y="1663"/>
                </a:cubicBezTo>
                <a:cubicBezTo>
                  <a:pt x="997" y="1496"/>
                  <a:pt x="981" y="1088"/>
                  <a:pt x="800" y="964"/>
                </a:cubicBezTo>
                <a:cubicBezTo>
                  <a:pt x="619" y="840"/>
                  <a:pt x="256" y="996"/>
                  <a:pt x="128" y="916"/>
                </a:cubicBezTo>
                <a:cubicBezTo>
                  <a:pt x="0" y="836"/>
                  <a:pt x="32" y="596"/>
                  <a:pt x="32" y="484"/>
                </a:cubicBezTo>
                <a:close/>
              </a:path>
            </a:pathLst>
          </a:custGeom>
          <a:noFill/>
          <a:ln w="38100" cap="flat" cmpd="sng">
            <a:solidFill>
              <a:schemeClr val="accent2"/>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33875" name="Freeform 19">
            <a:extLst>
              <a:ext uri="{FF2B5EF4-FFF2-40B4-BE49-F238E27FC236}">
                <a16:creationId xmlns:a16="http://schemas.microsoft.com/office/drawing/2014/main" id="{452981B7-8A18-4284-AF1D-3EFFD03B9B9C}"/>
              </a:ext>
            </a:extLst>
          </p:cNvPr>
          <p:cNvSpPr>
            <a:spLocks/>
          </p:cNvSpPr>
          <p:nvPr/>
        </p:nvSpPr>
        <p:spPr bwMode="auto">
          <a:xfrm>
            <a:off x="1649413" y="2309813"/>
            <a:ext cx="3997325" cy="2493962"/>
          </a:xfrm>
          <a:custGeom>
            <a:avLst/>
            <a:gdLst>
              <a:gd name="T0" fmla="*/ 104 w 2518"/>
              <a:gd name="T1" fmla="*/ 721 h 1571"/>
              <a:gd name="T2" fmla="*/ 305 w 2518"/>
              <a:gd name="T3" fmla="*/ 369 h 1571"/>
              <a:gd name="T4" fmla="*/ 1937 w 2518"/>
              <a:gd name="T5" fmla="*/ 33 h 1571"/>
              <a:gd name="T6" fmla="*/ 2371 w 2518"/>
              <a:gd name="T7" fmla="*/ 172 h 1571"/>
              <a:gd name="T8" fmla="*/ 2481 w 2518"/>
              <a:gd name="T9" fmla="*/ 840 h 1571"/>
              <a:gd name="T10" fmla="*/ 2518 w 2518"/>
              <a:gd name="T11" fmla="*/ 1270 h 1571"/>
              <a:gd name="T12" fmla="*/ 2481 w 2518"/>
              <a:gd name="T13" fmla="*/ 1443 h 1571"/>
              <a:gd name="T14" fmla="*/ 2444 w 2518"/>
              <a:gd name="T15" fmla="*/ 1526 h 1571"/>
              <a:gd name="T16" fmla="*/ 2472 w 2518"/>
              <a:gd name="T17" fmla="*/ 1507 h 1571"/>
              <a:gd name="T18" fmla="*/ 2490 w 2518"/>
              <a:gd name="T19" fmla="*/ 1498 h 1571"/>
              <a:gd name="T20" fmla="*/ 2371 w 2518"/>
              <a:gd name="T21" fmla="*/ 1553 h 1571"/>
              <a:gd name="T22" fmla="*/ 2316 w 2518"/>
              <a:gd name="T23" fmla="*/ 1544 h 1571"/>
              <a:gd name="T24" fmla="*/ 1622 w 2518"/>
              <a:gd name="T25" fmla="*/ 1553 h 1571"/>
              <a:gd name="T26" fmla="*/ 753 w 2518"/>
              <a:gd name="T27" fmla="*/ 1434 h 1571"/>
              <a:gd name="T28" fmla="*/ 250 w 2518"/>
              <a:gd name="T29" fmla="*/ 1187 h 1571"/>
              <a:gd name="T30" fmla="*/ 131 w 2518"/>
              <a:gd name="T31" fmla="*/ 977 h 1571"/>
              <a:gd name="T32" fmla="*/ 104 w 2518"/>
              <a:gd name="T33" fmla="*/ 840 h 1571"/>
              <a:gd name="T34" fmla="*/ 104 w 2518"/>
              <a:gd name="T35" fmla="*/ 721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18" h="1571">
                <a:moveTo>
                  <a:pt x="104" y="721"/>
                </a:moveTo>
                <a:cubicBezTo>
                  <a:pt x="132" y="641"/>
                  <a:pt x="0" y="484"/>
                  <a:pt x="305" y="369"/>
                </a:cubicBezTo>
                <a:cubicBezTo>
                  <a:pt x="610" y="254"/>
                  <a:pt x="1593" y="66"/>
                  <a:pt x="1937" y="33"/>
                </a:cubicBezTo>
                <a:cubicBezTo>
                  <a:pt x="2281" y="0"/>
                  <a:pt x="2280" y="38"/>
                  <a:pt x="2371" y="172"/>
                </a:cubicBezTo>
                <a:cubicBezTo>
                  <a:pt x="2462" y="306"/>
                  <a:pt x="2456" y="657"/>
                  <a:pt x="2481" y="840"/>
                </a:cubicBezTo>
                <a:cubicBezTo>
                  <a:pt x="2506" y="1023"/>
                  <a:pt x="2518" y="1170"/>
                  <a:pt x="2518" y="1270"/>
                </a:cubicBezTo>
                <a:cubicBezTo>
                  <a:pt x="2518" y="1370"/>
                  <a:pt x="2493" y="1400"/>
                  <a:pt x="2481" y="1443"/>
                </a:cubicBezTo>
                <a:cubicBezTo>
                  <a:pt x="2469" y="1486"/>
                  <a:pt x="2445" y="1515"/>
                  <a:pt x="2444" y="1526"/>
                </a:cubicBezTo>
                <a:cubicBezTo>
                  <a:pt x="2443" y="1537"/>
                  <a:pt x="2464" y="1512"/>
                  <a:pt x="2472" y="1507"/>
                </a:cubicBezTo>
                <a:cubicBezTo>
                  <a:pt x="2480" y="1502"/>
                  <a:pt x="2507" y="1490"/>
                  <a:pt x="2490" y="1498"/>
                </a:cubicBezTo>
                <a:cubicBezTo>
                  <a:pt x="2473" y="1506"/>
                  <a:pt x="2400" y="1545"/>
                  <a:pt x="2371" y="1553"/>
                </a:cubicBezTo>
                <a:cubicBezTo>
                  <a:pt x="2342" y="1561"/>
                  <a:pt x="2441" y="1544"/>
                  <a:pt x="2316" y="1544"/>
                </a:cubicBezTo>
                <a:cubicBezTo>
                  <a:pt x="2191" y="1544"/>
                  <a:pt x="1883" y="1571"/>
                  <a:pt x="1622" y="1553"/>
                </a:cubicBezTo>
                <a:cubicBezTo>
                  <a:pt x="1361" y="1535"/>
                  <a:pt x="982" y="1495"/>
                  <a:pt x="753" y="1434"/>
                </a:cubicBezTo>
                <a:cubicBezTo>
                  <a:pt x="524" y="1373"/>
                  <a:pt x="354" y="1263"/>
                  <a:pt x="250" y="1187"/>
                </a:cubicBezTo>
                <a:cubicBezTo>
                  <a:pt x="146" y="1111"/>
                  <a:pt x="155" y="1035"/>
                  <a:pt x="131" y="977"/>
                </a:cubicBezTo>
                <a:cubicBezTo>
                  <a:pt x="107" y="919"/>
                  <a:pt x="108" y="883"/>
                  <a:pt x="104" y="840"/>
                </a:cubicBezTo>
                <a:cubicBezTo>
                  <a:pt x="100" y="797"/>
                  <a:pt x="104" y="746"/>
                  <a:pt x="104" y="721"/>
                </a:cubicBezTo>
                <a:close/>
              </a:path>
            </a:pathLst>
          </a:custGeom>
          <a:noFill/>
          <a:ln w="38100" cap="flat" cmpd="sng">
            <a:solidFill>
              <a:srgbClr val="6600FF"/>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0" name="矩形 19">
            <a:extLst>
              <a:ext uri="{FF2B5EF4-FFF2-40B4-BE49-F238E27FC236}">
                <a16:creationId xmlns:a16="http://schemas.microsoft.com/office/drawing/2014/main" id="{1605C542-89A4-4DB3-A5B1-11448CD0521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21" name="文本框 22">
            <a:extLst>
              <a:ext uri="{FF2B5EF4-FFF2-40B4-BE49-F238E27FC236}">
                <a16:creationId xmlns:a16="http://schemas.microsoft.com/office/drawing/2014/main" id="{4EA271EF-11A2-4BF0-946D-FE5A3D95B450}"/>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22" name="文本框 22">
            <a:extLst>
              <a:ext uri="{FF2B5EF4-FFF2-40B4-BE49-F238E27FC236}">
                <a16:creationId xmlns:a16="http://schemas.microsoft.com/office/drawing/2014/main" id="{A3D786FF-AC67-4292-82E6-4A854E444AB9}"/>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55753347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33874"/>
                                        </p:tgtEl>
                                        <p:attrNameLst>
                                          <p:attrName>style.visibility</p:attrName>
                                        </p:attrNameLst>
                                      </p:cBhvr>
                                      <p:to>
                                        <p:strVal val="visible"/>
                                      </p:to>
                                    </p:set>
                                    <p:anim calcmode="lin" valueType="num">
                                      <p:cBhvr additive="base">
                                        <p:cTn id="7" dur="500" fill="hold"/>
                                        <p:tgtEl>
                                          <p:spTgt spid="633874"/>
                                        </p:tgtEl>
                                        <p:attrNameLst>
                                          <p:attrName>ppt_x</p:attrName>
                                        </p:attrNameLst>
                                      </p:cBhvr>
                                      <p:tavLst>
                                        <p:tav tm="0">
                                          <p:val>
                                            <p:strVal val="0-#ppt_w/2"/>
                                          </p:val>
                                        </p:tav>
                                        <p:tav tm="100000">
                                          <p:val>
                                            <p:strVal val="#ppt_x"/>
                                          </p:val>
                                        </p:tav>
                                      </p:tavLst>
                                    </p:anim>
                                    <p:anim calcmode="lin" valueType="num">
                                      <p:cBhvr additive="base">
                                        <p:cTn id="8" dur="500" fill="hold"/>
                                        <p:tgtEl>
                                          <p:spTgt spid="6338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33875"/>
                                        </p:tgtEl>
                                        <p:attrNameLst>
                                          <p:attrName>style.visibility</p:attrName>
                                        </p:attrNameLst>
                                      </p:cBhvr>
                                      <p:to>
                                        <p:strVal val="visible"/>
                                      </p:to>
                                    </p:set>
                                    <p:anim calcmode="lin" valueType="num">
                                      <p:cBhvr additive="base">
                                        <p:cTn id="13" dur="500" fill="hold"/>
                                        <p:tgtEl>
                                          <p:spTgt spid="633875"/>
                                        </p:tgtEl>
                                        <p:attrNameLst>
                                          <p:attrName>ppt_x</p:attrName>
                                        </p:attrNameLst>
                                      </p:cBhvr>
                                      <p:tavLst>
                                        <p:tav tm="0">
                                          <p:val>
                                            <p:strVal val="0-#ppt_w/2"/>
                                          </p:val>
                                        </p:tav>
                                        <p:tav tm="100000">
                                          <p:val>
                                            <p:strVal val="#ppt_x"/>
                                          </p:val>
                                        </p:tav>
                                      </p:tavLst>
                                    </p:anim>
                                    <p:anim calcmode="lin" valueType="num">
                                      <p:cBhvr additive="base">
                                        <p:cTn id="14" dur="500" fill="hold"/>
                                        <p:tgtEl>
                                          <p:spTgt spid="6338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a:extLst>
              <a:ext uri="{FF2B5EF4-FFF2-40B4-BE49-F238E27FC236}">
                <a16:creationId xmlns:a16="http://schemas.microsoft.com/office/drawing/2014/main" id="{B4E8FD3F-DABE-45C6-AEBA-ECB456AA0BC1}"/>
              </a:ext>
            </a:extLst>
          </p:cNvPr>
          <p:cNvSpPr>
            <a:spLocks noGrp="1" noChangeArrowheads="1"/>
          </p:cNvSpPr>
          <p:nvPr>
            <p:ph type="title"/>
          </p:nvPr>
        </p:nvSpPr>
        <p:spPr/>
        <p:txBody>
          <a:bodyPr/>
          <a:lstStyle/>
          <a:p>
            <a:r>
              <a:rPr lang="zh-CN" altLang="en-US"/>
              <a:t>第一范式（续）</a:t>
            </a:r>
          </a:p>
        </p:txBody>
      </p:sp>
      <p:sp>
        <p:nvSpPr>
          <p:cNvPr id="490499" name="Rectangle 3">
            <a:extLst>
              <a:ext uri="{FF2B5EF4-FFF2-40B4-BE49-F238E27FC236}">
                <a16:creationId xmlns:a16="http://schemas.microsoft.com/office/drawing/2014/main" id="{230532A2-4FCE-4834-B4B3-54C3351302B4}"/>
              </a:ext>
            </a:extLst>
          </p:cNvPr>
          <p:cNvSpPr>
            <a:spLocks noGrp="1" noChangeArrowheads="1"/>
          </p:cNvSpPr>
          <p:nvPr>
            <p:ph type="body" idx="1"/>
          </p:nvPr>
        </p:nvSpPr>
        <p:spPr/>
        <p:txBody>
          <a:bodyPr/>
          <a:lstStyle/>
          <a:p>
            <a:pPr>
              <a:buFont typeface="Monotype Sorts" pitchFamily="2" charset="2"/>
              <a:buNone/>
            </a:pPr>
            <a:r>
              <a:rPr lang="zh-CN" altLang="en-US" sz="3600"/>
              <a:t>函数依赖图</a:t>
            </a:r>
            <a:r>
              <a:rPr lang="zh-CN" altLang="en-US"/>
              <a:t>：</a:t>
            </a:r>
          </a:p>
        </p:txBody>
      </p:sp>
      <p:grpSp>
        <p:nvGrpSpPr>
          <p:cNvPr id="490519" name="Group 23">
            <a:extLst>
              <a:ext uri="{FF2B5EF4-FFF2-40B4-BE49-F238E27FC236}">
                <a16:creationId xmlns:a16="http://schemas.microsoft.com/office/drawing/2014/main" id="{54B4D7E7-F63C-4EA0-B63F-68C47767A1C7}"/>
              </a:ext>
            </a:extLst>
          </p:cNvPr>
          <p:cNvGrpSpPr>
            <a:grpSpLocks/>
          </p:cNvGrpSpPr>
          <p:nvPr/>
        </p:nvGrpSpPr>
        <p:grpSpPr bwMode="auto">
          <a:xfrm>
            <a:off x="1143000" y="3352800"/>
            <a:ext cx="3352800" cy="1981200"/>
            <a:chOff x="720" y="2112"/>
            <a:chExt cx="2112" cy="1248"/>
          </a:xfrm>
        </p:grpSpPr>
        <p:sp>
          <p:nvSpPr>
            <p:cNvPr id="490501" name="Rectangle 5">
              <a:extLst>
                <a:ext uri="{FF2B5EF4-FFF2-40B4-BE49-F238E27FC236}">
                  <a16:creationId xmlns:a16="http://schemas.microsoft.com/office/drawing/2014/main" id="{B9BAE335-F3FF-4696-8F0E-9E008450A1F0}"/>
                </a:ext>
              </a:extLst>
            </p:cNvPr>
            <p:cNvSpPr>
              <a:spLocks noChangeArrowheads="1"/>
            </p:cNvSpPr>
            <p:nvPr/>
          </p:nvSpPr>
          <p:spPr bwMode="auto">
            <a:xfrm>
              <a:off x="1831" y="2112"/>
              <a:ext cx="1001" cy="124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0502" name="Text Box 6">
              <a:extLst>
                <a:ext uri="{FF2B5EF4-FFF2-40B4-BE49-F238E27FC236}">
                  <a16:creationId xmlns:a16="http://schemas.microsoft.com/office/drawing/2014/main" id="{50C71FD6-E682-435A-BA1F-2574B3F6CC43}"/>
                </a:ext>
              </a:extLst>
            </p:cNvPr>
            <p:cNvSpPr txBox="1">
              <a:spLocks noChangeArrowheads="1"/>
            </p:cNvSpPr>
            <p:nvPr/>
          </p:nvSpPr>
          <p:spPr bwMode="auto">
            <a:xfrm>
              <a:off x="2054" y="2290"/>
              <a:ext cx="556" cy="26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Sno</a:t>
              </a:r>
              <a:endParaRPr kumimoji="0" lang="en-US" altLang="zh-CN" sz="2400" baseline="0"/>
            </a:p>
          </p:txBody>
        </p:sp>
        <p:sp>
          <p:nvSpPr>
            <p:cNvPr id="490503" name="Text Box 7">
              <a:extLst>
                <a:ext uri="{FF2B5EF4-FFF2-40B4-BE49-F238E27FC236}">
                  <a16:creationId xmlns:a16="http://schemas.microsoft.com/office/drawing/2014/main" id="{EA843C32-38E3-4BEA-AFEB-9B0F08143B24}"/>
                </a:ext>
              </a:extLst>
            </p:cNvPr>
            <p:cNvSpPr txBox="1">
              <a:spLocks noChangeArrowheads="1"/>
            </p:cNvSpPr>
            <p:nvPr/>
          </p:nvSpPr>
          <p:spPr bwMode="auto">
            <a:xfrm>
              <a:off x="2054" y="2914"/>
              <a:ext cx="556" cy="26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400" baseline="0"/>
                <a:t>Cno</a:t>
              </a:r>
            </a:p>
          </p:txBody>
        </p:sp>
        <p:sp>
          <p:nvSpPr>
            <p:cNvPr id="490504" name="Text Box 8">
              <a:extLst>
                <a:ext uri="{FF2B5EF4-FFF2-40B4-BE49-F238E27FC236}">
                  <a16:creationId xmlns:a16="http://schemas.microsoft.com/office/drawing/2014/main" id="{51110084-3585-43FD-97CB-5CF7E37DCD5D}"/>
                </a:ext>
              </a:extLst>
            </p:cNvPr>
            <p:cNvSpPr txBox="1">
              <a:spLocks noChangeArrowheads="1"/>
            </p:cNvSpPr>
            <p:nvPr/>
          </p:nvSpPr>
          <p:spPr bwMode="auto">
            <a:xfrm>
              <a:off x="832" y="2647"/>
              <a:ext cx="666" cy="267"/>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2400" baseline="0"/>
                <a:t>Grade</a:t>
              </a:r>
            </a:p>
          </p:txBody>
        </p:sp>
        <p:sp>
          <p:nvSpPr>
            <p:cNvPr id="490505" name="Line 9">
              <a:extLst>
                <a:ext uri="{FF2B5EF4-FFF2-40B4-BE49-F238E27FC236}">
                  <a16:creationId xmlns:a16="http://schemas.microsoft.com/office/drawing/2014/main" id="{E503E890-3E01-47CA-8F2E-F37BB1665ECF}"/>
                </a:ext>
              </a:extLst>
            </p:cNvPr>
            <p:cNvSpPr>
              <a:spLocks noChangeShapeType="1"/>
            </p:cNvSpPr>
            <p:nvPr/>
          </p:nvSpPr>
          <p:spPr bwMode="auto">
            <a:xfrm flipH="1">
              <a:off x="1498" y="2736"/>
              <a:ext cx="33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0506" name="Text Box 10">
              <a:extLst>
                <a:ext uri="{FF2B5EF4-FFF2-40B4-BE49-F238E27FC236}">
                  <a16:creationId xmlns:a16="http://schemas.microsoft.com/office/drawing/2014/main" id="{C9CEBEF9-5D9B-4D46-AF30-C97BF77F0BD6}"/>
                </a:ext>
              </a:extLst>
            </p:cNvPr>
            <p:cNvSpPr txBox="1">
              <a:spLocks noChangeArrowheads="1"/>
            </p:cNvSpPr>
            <p:nvPr/>
          </p:nvSpPr>
          <p:spPr bwMode="auto">
            <a:xfrm>
              <a:off x="720" y="2112"/>
              <a:ext cx="556"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SC</a:t>
              </a:r>
            </a:p>
          </p:txBody>
        </p:sp>
      </p:grpSp>
      <p:grpSp>
        <p:nvGrpSpPr>
          <p:cNvPr id="490518" name="Group 22">
            <a:extLst>
              <a:ext uri="{FF2B5EF4-FFF2-40B4-BE49-F238E27FC236}">
                <a16:creationId xmlns:a16="http://schemas.microsoft.com/office/drawing/2014/main" id="{7204CE57-F678-44B9-A33B-51B68D564D99}"/>
              </a:ext>
            </a:extLst>
          </p:cNvPr>
          <p:cNvGrpSpPr>
            <a:grpSpLocks/>
          </p:cNvGrpSpPr>
          <p:nvPr/>
        </p:nvGrpSpPr>
        <p:grpSpPr bwMode="auto">
          <a:xfrm>
            <a:off x="5257800" y="3048000"/>
            <a:ext cx="3124200" cy="2362200"/>
            <a:chOff x="3312" y="1920"/>
            <a:chExt cx="1968" cy="1488"/>
          </a:xfrm>
        </p:grpSpPr>
        <p:sp>
          <p:nvSpPr>
            <p:cNvPr id="490509" name="Text Box 13">
              <a:extLst>
                <a:ext uri="{FF2B5EF4-FFF2-40B4-BE49-F238E27FC236}">
                  <a16:creationId xmlns:a16="http://schemas.microsoft.com/office/drawing/2014/main" id="{8F18448A-F73D-4BC1-A6F1-B665308E65F7}"/>
                </a:ext>
              </a:extLst>
            </p:cNvPr>
            <p:cNvSpPr txBox="1">
              <a:spLocks noChangeArrowheads="1"/>
            </p:cNvSpPr>
            <p:nvPr/>
          </p:nvSpPr>
          <p:spPr bwMode="auto">
            <a:xfrm>
              <a:off x="3312" y="1920"/>
              <a:ext cx="695"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SL</a:t>
              </a:r>
            </a:p>
          </p:txBody>
        </p:sp>
        <p:sp>
          <p:nvSpPr>
            <p:cNvPr id="490510" name="Text Box 14">
              <a:extLst>
                <a:ext uri="{FF2B5EF4-FFF2-40B4-BE49-F238E27FC236}">
                  <a16:creationId xmlns:a16="http://schemas.microsoft.com/office/drawing/2014/main" id="{A0A1DA54-600A-4304-BEED-EFC46768AB48}"/>
                </a:ext>
              </a:extLst>
            </p:cNvPr>
            <p:cNvSpPr txBox="1">
              <a:spLocks noChangeArrowheads="1"/>
            </p:cNvSpPr>
            <p:nvPr/>
          </p:nvSpPr>
          <p:spPr bwMode="auto">
            <a:xfrm>
              <a:off x="3428" y="2540"/>
              <a:ext cx="579" cy="37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Sno</a:t>
              </a:r>
              <a:endParaRPr kumimoji="0" lang="en-US" altLang="zh-CN" sz="2400" baseline="0"/>
            </a:p>
          </p:txBody>
        </p:sp>
        <p:sp>
          <p:nvSpPr>
            <p:cNvPr id="490511" name="Text Box 15">
              <a:extLst>
                <a:ext uri="{FF2B5EF4-FFF2-40B4-BE49-F238E27FC236}">
                  <a16:creationId xmlns:a16="http://schemas.microsoft.com/office/drawing/2014/main" id="{5AB44D66-D4D7-4DF0-974A-CA115F593DDD}"/>
                </a:ext>
              </a:extLst>
            </p:cNvPr>
            <p:cNvSpPr txBox="1">
              <a:spLocks noChangeArrowheads="1"/>
            </p:cNvSpPr>
            <p:nvPr/>
          </p:nvSpPr>
          <p:spPr bwMode="auto">
            <a:xfrm>
              <a:off x="4585" y="2168"/>
              <a:ext cx="695" cy="37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Sdept</a:t>
              </a:r>
              <a:endParaRPr kumimoji="0" lang="en-US" altLang="zh-CN" sz="2400" baseline="0"/>
            </a:p>
          </p:txBody>
        </p:sp>
        <p:sp>
          <p:nvSpPr>
            <p:cNvPr id="490512" name="Text Box 16">
              <a:extLst>
                <a:ext uri="{FF2B5EF4-FFF2-40B4-BE49-F238E27FC236}">
                  <a16:creationId xmlns:a16="http://schemas.microsoft.com/office/drawing/2014/main" id="{9134ADC2-647C-4B5F-9220-A87EC9AB9AC5}"/>
                </a:ext>
              </a:extLst>
            </p:cNvPr>
            <p:cNvSpPr txBox="1">
              <a:spLocks noChangeArrowheads="1"/>
            </p:cNvSpPr>
            <p:nvPr/>
          </p:nvSpPr>
          <p:spPr bwMode="auto">
            <a:xfrm>
              <a:off x="4585" y="3036"/>
              <a:ext cx="695" cy="37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Sloc</a:t>
              </a:r>
              <a:endParaRPr kumimoji="0" lang="en-US" altLang="zh-CN" sz="2400" baseline="0"/>
            </a:p>
          </p:txBody>
        </p:sp>
        <p:sp>
          <p:nvSpPr>
            <p:cNvPr id="490513" name="Line 17">
              <a:extLst>
                <a:ext uri="{FF2B5EF4-FFF2-40B4-BE49-F238E27FC236}">
                  <a16:creationId xmlns:a16="http://schemas.microsoft.com/office/drawing/2014/main" id="{0128D03E-3467-4426-9414-ACEE556EFA75}"/>
                </a:ext>
              </a:extLst>
            </p:cNvPr>
            <p:cNvSpPr>
              <a:spLocks noChangeShapeType="1"/>
            </p:cNvSpPr>
            <p:nvPr/>
          </p:nvSpPr>
          <p:spPr bwMode="auto">
            <a:xfrm flipV="1">
              <a:off x="4007" y="2292"/>
              <a:ext cx="578" cy="37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0514" name="Line 18">
              <a:extLst>
                <a:ext uri="{FF2B5EF4-FFF2-40B4-BE49-F238E27FC236}">
                  <a16:creationId xmlns:a16="http://schemas.microsoft.com/office/drawing/2014/main" id="{61D19D8E-D2E5-4189-89B7-7A38D8407A23}"/>
                </a:ext>
              </a:extLst>
            </p:cNvPr>
            <p:cNvSpPr>
              <a:spLocks noChangeShapeType="1"/>
            </p:cNvSpPr>
            <p:nvPr/>
          </p:nvSpPr>
          <p:spPr bwMode="auto">
            <a:xfrm>
              <a:off x="4007" y="2788"/>
              <a:ext cx="578" cy="37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90515" name="Line 19">
            <a:extLst>
              <a:ext uri="{FF2B5EF4-FFF2-40B4-BE49-F238E27FC236}">
                <a16:creationId xmlns:a16="http://schemas.microsoft.com/office/drawing/2014/main" id="{B149ACF0-CAC6-44D4-9F3C-800CF59593F7}"/>
              </a:ext>
            </a:extLst>
          </p:cNvPr>
          <p:cNvSpPr>
            <a:spLocks noChangeShapeType="1"/>
          </p:cNvSpPr>
          <p:nvPr/>
        </p:nvSpPr>
        <p:spPr bwMode="auto">
          <a:xfrm>
            <a:off x="7858125" y="4032250"/>
            <a:ext cx="0" cy="7874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矩形 18">
            <a:extLst>
              <a:ext uri="{FF2B5EF4-FFF2-40B4-BE49-F238E27FC236}">
                <a16:creationId xmlns:a16="http://schemas.microsoft.com/office/drawing/2014/main" id="{34A48DDC-FF4D-4A05-A8DA-96B38DC6B91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20" name="文本框 22">
            <a:extLst>
              <a:ext uri="{FF2B5EF4-FFF2-40B4-BE49-F238E27FC236}">
                <a16:creationId xmlns:a16="http://schemas.microsoft.com/office/drawing/2014/main" id="{9C96E659-BDAA-40E5-8ABB-ABF165A26E75}"/>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21" name="文本框 22">
            <a:extLst>
              <a:ext uri="{FF2B5EF4-FFF2-40B4-BE49-F238E27FC236}">
                <a16:creationId xmlns:a16="http://schemas.microsoft.com/office/drawing/2014/main" id="{E22EC837-5E42-4591-8043-A6283F7011BA}"/>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611388824"/>
      </p:ext>
    </p:extLst>
  </p:cSld>
  <p:clrMapOvr>
    <a:masterClrMapping/>
  </p:clrMapOvr>
  <p:transition>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a:extLst>
              <a:ext uri="{FF2B5EF4-FFF2-40B4-BE49-F238E27FC236}">
                <a16:creationId xmlns:a16="http://schemas.microsoft.com/office/drawing/2014/main" id="{A2A93CD4-A3D9-4841-A9A8-A2A42E7A8DE1}"/>
              </a:ext>
            </a:extLst>
          </p:cNvPr>
          <p:cNvSpPr>
            <a:spLocks noGrp="1" noChangeArrowheads="1"/>
          </p:cNvSpPr>
          <p:nvPr>
            <p:ph type="title"/>
          </p:nvPr>
        </p:nvSpPr>
        <p:spPr/>
        <p:txBody>
          <a:bodyPr/>
          <a:lstStyle/>
          <a:p>
            <a:r>
              <a:rPr lang="zh-CN" altLang="en-US"/>
              <a:t>第一范式（续）</a:t>
            </a:r>
          </a:p>
        </p:txBody>
      </p:sp>
      <p:sp>
        <p:nvSpPr>
          <p:cNvPr id="491523" name="Rectangle 3">
            <a:extLst>
              <a:ext uri="{FF2B5EF4-FFF2-40B4-BE49-F238E27FC236}">
                <a16:creationId xmlns:a16="http://schemas.microsoft.com/office/drawing/2014/main" id="{98E72A8A-0DB8-4304-8675-9C8C5C44B458}"/>
              </a:ext>
            </a:extLst>
          </p:cNvPr>
          <p:cNvSpPr>
            <a:spLocks noGrp="1" noChangeArrowheads="1"/>
          </p:cNvSpPr>
          <p:nvPr>
            <p:ph type="body" idx="1"/>
          </p:nvPr>
        </p:nvSpPr>
        <p:spPr/>
        <p:txBody>
          <a:bodyPr/>
          <a:lstStyle/>
          <a:p>
            <a:pPr>
              <a:buFont typeface="Monotype Sorts" pitchFamily="2" charset="2"/>
              <a:buNone/>
            </a:pPr>
            <a:r>
              <a:rPr lang="en-US" altLang="zh-CN" sz="2800" dirty="0"/>
              <a:t>	</a:t>
            </a:r>
            <a:r>
              <a:rPr lang="zh-CN" altLang="en-US" sz="2800" dirty="0"/>
              <a:t>在</a:t>
            </a:r>
            <a:r>
              <a:rPr lang="en-US" altLang="zh-CN" sz="2800" dirty="0"/>
              <a:t>SC</a:t>
            </a:r>
            <a:r>
              <a:rPr lang="zh-CN" altLang="en-US" sz="2800" dirty="0"/>
              <a:t>和</a:t>
            </a:r>
            <a:r>
              <a:rPr lang="en-US" altLang="zh-CN" sz="2800" dirty="0"/>
              <a:t>SL</a:t>
            </a:r>
            <a:r>
              <a:rPr lang="zh-CN" altLang="en-US" sz="2800" dirty="0"/>
              <a:t>中，非主属性都完全函数依赖于码了。从而使上述四个问题在一定程度上得到了一定的解决：</a:t>
            </a:r>
          </a:p>
          <a:p>
            <a:pPr>
              <a:buFont typeface="Monotype Sorts" pitchFamily="2" charset="2"/>
              <a:buNone/>
            </a:pPr>
            <a:endParaRPr lang="zh-CN" altLang="en-US" sz="2800" dirty="0"/>
          </a:p>
          <a:p>
            <a:pPr>
              <a:buFont typeface="Monotype Sorts" pitchFamily="2" charset="2"/>
              <a:buNone/>
            </a:pPr>
            <a:r>
              <a:rPr lang="en-US" altLang="zh-CN" sz="2800" dirty="0"/>
              <a:t>(1) </a:t>
            </a:r>
            <a:r>
              <a:rPr lang="zh-CN" altLang="en-US" sz="2800" dirty="0"/>
              <a:t>由于学生选修课程的情况与学生的基本情况是分开存储在两个关系中的，在</a:t>
            </a:r>
            <a:r>
              <a:rPr lang="en-US" altLang="zh-CN" sz="2800" dirty="0"/>
              <a:t>SL</a:t>
            </a:r>
            <a:r>
              <a:rPr lang="zh-CN" altLang="en-US" sz="2800" dirty="0"/>
              <a:t>关系中可以插入尚未选课的学生。</a:t>
            </a:r>
          </a:p>
        </p:txBody>
      </p:sp>
      <p:sp>
        <p:nvSpPr>
          <p:cNvPr id="4" name="矩形 3">
            <a:extLst>
              <a:ext uri="{FF2B5EF4-FFF2-40B4-BE49-F238E27FC236}">
                <a16:creationId xmlns:a16="http://schemas.microsoft.com/office/drawing/2014/main" id="{46717AA1-1A39-41A8-BE0C-A911182C0BA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92DE1E4-1D49-4982-8E10-F289018A9FB5}"/>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662FE67A-F0A0-44B9-B69A-72AED631936E}"/>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784224754"/>
      </p:ext>
    </p:extLst>
  </p:cSld>
  <p:clrMapOvr>
    <a:masterClrMapping/>
  </p:clrMapOvr>
  <p:transition>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a:extLst>
              <a:ext uri="{FF2B5EF4-FFF2-40B4-BE49-F238E27FC236}">
                <a16:creationId xmlns:a16="http://schemas.microsoft.com/office/drawing/2014/main" id="{C51EA264-1CA5-436C-900F-B4F482D7AA1C}"/>
              </a:ext>
            </a:extLst>
          </p:cNvPr>
          <p:cNvSpPr>
            <a:spLocks noGrp="1" noChangeArrowheads="1"/>
          </p:cNvSpPr>
          <p:nvPr>
            <p:ph type="title"/>
          </p:nvPr>
        </p:nvSpPr>
        <p:spPr/>
        <p:txBody>
          <a:bodyPr/>
          <a:lstStyle/>
          <a:p>
            <a:r>
              <a:rPr lang="zh-CN" altLang="en-US"/>
              <a:t>第一范式（续）</a:t>
            </a:r>
          </a:p>
        </p:txBody>
      </p:sp>
      <p:sp>
        <p:nvSpPr>
          <p:cNvPr id="492547" name="Rectangle 3">
            <a:extLst>
              <a:ext uri="{FF2B5EF4-FFF2-40B4-BE49-F238E27FC236}">
                <a16:creationId xmlns:a16="http://schemas.microsoft.com/office/drawing/2014/main" id="{401A0AC0-1F25-4F6D-A344-F8FD9AF245BF}"/>
              </a:ext>
            </a:extLst>
          </p:cNvPr>
          <p:cNvSpPr>
            <a:spLocks noGrp="1" noChangeArrowheads="1"/>
          </p:cNvSpPr>
          <p:nvPr>
            <p:ph type="body" idx="1"/>
          </p:nvPr>
        </p:nvSpPr>
        <p:spPr/>
        <p:txBody>
          <a:bodyPr/>
          <a:lstStyle/>
          <a:p>
            <a:pPr>
              <a:lnSpc>
                <a:spcPct val="90000"/>
              </a:lnSpc>
              <a:spcAft>
                <a:spcPct val="60000"/>
              </a:spcAft>
              <a:buFont typeface="Monotype Sorts" pitchFamily="2" charset="2"/>
              <a:buNone/>
            </a:pPr>
            <a:r>
              <a:rPr lang="en-US" altLang="zh-CN" sz="2800"/>
              <a:t>(2) </a:t>
            </a:r>
            <a:r>
              <a:rPr lang="zh-CN" altLang="en-US" sz="2800"/>
              <a:t>删除一个学生的所有选课记录，只是</a:t>
            </a:r>
            <a:r>
              <a:rPr lang="en-US" altLang="zh-CN" sz="2800"/>
              <a:t>SC</a:t>
            </a:r>
            <a:r>
              <a:rPr lang="zh-CN" altLang="en-US" sz="2800"/>
              <a:t>关系中没有关于该学生的记录了，</a:t>
            </a:r>
            <a:r>
              <a:rPr lang="en-US" altLang="zh-CN" sz="2800"/>
              <a:t>SL</a:t>
            </a:r>
            <a:r>
              <a:rPr lang="zh-CN" altLang="en-US" sz="2800"/>
              <a:t>关系中关于该学生的记录不受影响。</a:t>
            </a:r>
          </a:p>
          <a:p>
            <a:pPr>
              <a:lnSpc>
                <a:spcPct val="90000"/>
              </a:lnSpc>
              <a:spcAft>
                <a:spcPct val="60000"/>
              </a:spcAft>
              <a:buFont typeface="Monotype Sorts" pitchFamily="2" charset="2"/>
              <a:buNone/>
            </a:pPr>
            <a:r>
              <a:rPr lang="en-US" altLang="zh-CN" sz="2800"/>
              <a:t>(3) </a:t>
            </a:r>
            <a:r>
              <a:rPr lang="zh-CN" altLang="en-US" sz="2800"/>
              <a:t>不论一个学生选多少门课程，他的</a:t>
            </a:r>
            <a:r>
              <a:rPr lang="en-US" altLang="zh-CN" sz="2800"/>
              <a:t>Sdept</a:t>
            </a:r>
            <a:r>
              <a:rPr lang="zh-CN" altLang="en-US" sz="2800"/>
              <a:t>和</a:t>
            </a:r>
            <a:r>
              <a:rPr lang="en-US" altLang="zh-CN" sz="2800"/>
              <a:t>Sloc</a:t>
            </a:r>
            <a:r>
              <a:rPr lang="zh-CN" altLang="en-US" sz="2800"/>
              <a:t>值都只存储</a:t>
            </a:r>
            <a:r>
              <a:rPr lang="en-US" altLang="zh-CN" sz="2800"/>
              <a:t>1</a:t>
            </a:r>
            <a:r>
              <a:rPr lang="zh-CN" altLang="en-US" sz="2800"/>
              <a:t>次。这就大大降低了数据冗余。</a:t>
            </a:r>
          </a:p>
          <a:p>
            <a:pPr>
              <a:lnSpc>
                <a:spcPct val="90000"/>
              </a:lnSpc>
              <a:spcAft>
                <a:spcPct val="60000"/>
              </a:spcAft>
              <a:buFont typeface="Monotype Sorts" pitchFamily="2" charset="2"/>
              <a:buNone/>
            </a:pPr>
            <a:r>
              <a:rPr lang="en-US" altLang="zh-CN" sz="2800"/>
              <a:t>(4) </a:t>
            </a:r>
            <a:r>
              <a:rPr lang="zh-CN" altLang="en-US" sz="2800"/>
              <a:t>学生转系只需修改</a:t>
            </a:r>
            <a:r>
              <a:rPr lang="en-US" altLang="zh-CN" sz="2800"/>
              <a:t>SL</a:t>
            </a:r>
            <a:r>
              <a:rPr lang="zh-CN" altLang="en-US" sz="2800"/>
              <a:t>关系中该学生元组的</a:t>
            </a:r>
            <a:r>
              <a:rPr lang="en-US" altLang="zh-CN" sz="2800"/>
              <a:t>Sdept</a:t>
            </a:r>
            <a:r>
              <a:rPr lang="zh-CN" altLang="en-US" sz="2800"/>
              <a:t>值和</a:t>
            </a:r>
            <a:r>
              <a:rPr lang="en-US" altLang="zh-CN" sz="2800"/>
              <a:t>Sloc</a:t>
            </a:r>
            <a:r>
              <a:rPr lang="zh-CN" altLang="en-US" sz="2800"/>
              <a:t>值，由于</a:t>
            </a:r>
            <a:r>
              <a:rPr lang="en-US" altLang="zh-CN" sz="2800"/>
              <a:t>Sdept</a:t>
            </a:r>
            <a:r>
              <a:rPr lang="zh-CN" altLang="en-US" sz="2800"/>
              <a:t>、 </a:t>
            </a:r>
            <a:r>
              <a:rPr lang="en-US" altLang="zh-CN" sz="2800"/>
              <a:t>Sloc</a:t>
            </a:r>
            <a:r>
              <a:rPr lang="zh-CN" altLang="en-US" sz="2800"/>
              <a:t>并未重复存储，因此减化了修改操作。</a:t>
            </a:r>
          </a:p>
        </p:txBody>
      </p:sp>
      <p:sp>
        <p:nvSpPr>
          <p:cNvPr id="4" name="矩形 3">
            <a:extLst>
              <a:ext uri="{FF2B5EF4-FFF2-40B4-BE49-F238E27FC236}">
                <a16:creationId xmlns:a16="http://schemas.microsoft.com/office/drawing/2014/main" id="{B11CE201-215E-43CB-A8FA-3BAF436DA5D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A975593-7E79-44A6-B7C5-CD609FCE351E}"/>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78849BBA-D173-4E2B-B134-AA4EDE9AAB0C}"/>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408090822"/>
      </p:ext>
    </p:extLst>
  </p:cSld>
  <p:clrMapOvr>
    <a:masterClrMapping/>
  </p:clrMapOvr>
  <p:transition>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a:extLst>
              <a:ext uri="{FF2B5EF4-FFF2-40B4-BE49-F238E27FC236}">
                <a16:creationId xmlns:a16="http://schemas.microsoft.com/office/drawing/2014/main" id="{E694F714-36EB-4B3C-85CF-B5DDB15EE16A}"/>
              </a:ext>
            </a:extLst>
          </p:cNvPr>
          <p:cNvSpPr>
            <a:spLocks noGrp="1" noChangeArrowheads="1"/>
          </p:cNvSpPr>
          <p:nvPr>
            <p:ph type="title"/>
          </p:nvPr>
        </p:nvSpPr>
        <p:spPr/>
        <p:txBody>
          <a:bodyPr/>
          <a:lstStyle/>
          <a:p>
            <a:r>
              <a:rPr lang="en-US" altLang="zh-CN"/>
              <a:t>4.2  </a:t>
            </a:r>
            <a:r>
              <a:rPr lang="zh-CN" altLang="en-US"/>
              <a:t>范式</a:t>
            </a:r>
          </a:p>
        </p:txBody>
      </p:sp>
      <p:sp>
        <p:nvSpPr>
          <p:cNvPr id="493571" name="Rectangle 3">
            <a:extLst>
              <a:ext uri="{FF2B5EF4-FFF2-40B4-BE49-F238E27FC236}">
                <a16:creationId xmlns:a16="http://schemas.microsoft.com/office/drawing/2014/main" id="{39A9B549-3168-46A0-8F9A-4297353CF962}"/>
              </a:ext>
            </a:extLst>
          </p:cNvPr>
          <p:cNvSpPr>
            <a:spLocks noGrp="1" noChangeArrowheads="1"/>
          </p:cNvSpPr>
          <p:nvPr>
            <p:ph type="body" idx="1"/>
          </p:nvPr>
        </p:nvSpPr>
        <p:spPr/>
        <p:txBody>
          <a:bodyPr/>
          <a:lstStyle/>
          <a:p>
            <a:pPr>
              <a:buFont typeface="Monotype Sorts" pitchFamily="2" charset="2"/>
              <a:buNone/>
            </a:pPr>
            <a:r>
              <a:rPr lang="en-US" altLang="zh-CN"/>
              <a:t>4.2.1 </a:t>
            </a:r>
            <a:r>
              <a:rPr lang="zh-CN" altLang="en-US"/>
              <a:t>第一范式（</a:t>
            </a:r>
            <a:r>
              <a:rPr lang="en-US" altLang="zh-CN"/>
              <a:t>1NF</a:t>
            </a:r>
            <a:r>
              <a:rPr lang="zh-CN" altLang="en-US"/>
              <a:t>）</a:t>
            </a:r>
          </a:p>
          <a:p>
            <a:pPr>
              <a:buFont typeface="Monotype Sorts" pitchFamily="2" charset="2"/>
              <a:buNone/>
            </a:pPr>
            <a:r>
              <a:rPr lang="en-US" altLang="zh-CN">
                <a:solidFill>
                  <a:schemeClr val="accent2"/>
                </a:solidFill>
              </a:rPr>
              <a:t>4.2.2 </a:t>
            </a:r>
            <a:r>
              <a:rPr lang="zh-CN" altLang="en-US">
                <a:solidFill>
                  <a:schemeClr val="accent2"/>
                </a:solidFill>
              </a:rPr>
              <a:t>第二范式（</a:t>
            </a:r>
            <a:r>
              <a:rPr lang="en-US" altLang="zh-CN">
                <a:solidFill>
                  <a:schemeClr val="accent2"/>
                </a:solidFill>
              </a:rPr>
              <a:t>2NF</a:t>
            </a:r>
            <a:r>
              <a:rPr lang="zh-CN" altLang="en-US">
                <a:solidFill>
                  <a:schemeClr val="accent2"/>
                </a:solidFill>
              </a:rPr>
              <a:t>）</a:t>
            </a:r>
          </a:p>
          <a:p>
            <a:pPr>
              <a:buFont typeface="Monotype Sorts" pitchFamily="2" charset="2"/>
              <a:buNone/>
            </a:pPr>
            <a:r>
              <a:rPr lang="en-US" altLang="zh-CN"/>
              <a:t>4.2.3 </a:t>
            </a:r>
            <a:r>
              <a:rPr lang="zh-CN" altLang="en-US"/>
              <a:t>第三范式（</a:t>
            </a:r>
            <a:r>
              <a:rPr lang="en-US" altLang="zh-CN"/>
              <a:t>3NF</a:t>
            </a:r>
            <a:r>
              <a:rPr lang="zh-CN" altLang="en-US"/>
              <a:t>）</a:t>
            </a:r>
          </a:p>
          <a:p>
            <a:pPr>
              <a:buFont typeface="Monotype Sorts" pitchFamily="2" charset="2"/>
              <a:buNone/>
            </a:pPr>
            <a:r>
              <a:rPr lang="en-US" altLang="zh-CN"/>
              <a:t>4.2.4 BC</a:t>
            </a:r>
            <a:r>
              <a:rPr lang="zh-CN" altLang="en-US"/>
              <a:t>范式（</a:t>
            </a:r>
            <a:r>
              <a:rPr lang="en-US" altLang="zh-CN"/>
              <a:t>BCNF</a:t>
            </a:r>
            <a:r>
              <a:rPr lang="zh-CN" altLang="en-US"/>
              <a:t>）</a:t>
            </a:r>
          </a:p>
          <a:p>
            <a:pPr>
              <a:buFont typeface="Monotype Sorts" pitchFamily="2" charset="2"/>
              <a:buNone/>
            </a:pPr>
            <a:r>
              <a:rPr lang="en-US" altLang="zh-CN"/>
              <a:t>4.2.5 </a:t>
            </a:r>
            <a:r>
              <a:rPr lang="zh-CN" altLang="en-US"/>
              <a:t>多值依赖与第四范式（</a:t>
            </a:r>
            <a:r>
              <a:rPr lang="en-US" altLang="zh-CN"/>
              <a:t>4NF</a:t>
            </a:r>
            <a:r>
              <a:rPr lang="zh-CN" altLang="en-US"/>
              <a:t>）</a:t>
            </a:r>
          </a:p>
          <a:p>
            <a:pPr>
              <a:buFont typeface="Monotype Sorts" pitchFamily="2" charset="2"/>
              <a:buNone/>
            </a:pPr>
            <a:endParaRPr lang="en-US" altLang="zh-CN"/>
          </a:p>
        </p:txBody>
      </p:sp>
      <p:sp>
        <p:nvSpPr>
          <p:cNvPr id="4" name="矩形 3">
            <a:extLst>
              <a:ext uri="{FF2B5EF4-FFF2-40B4-BE49-F238E27FC236}">
                <a16:creationId xmlns:a16="http://schemas.microsoft.com/office/drawing/2014/main" id="{276E4971-C14C-4FEA-9788-E35FA9D627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933ABEC-2869-4A3A-A66C-BB8576D8A451}"/>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BCD7FF2F-172A-4E8D-8E16-164BC684A6F1}"/>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683968143"/>
      </p:ext>
    </p:extLst>
  </p:cSld>
  <p:clrMapOvr>
    <a:masterClrMapping/>
  </p:clrMapOvr>
  <p:transition>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a:extLst>
              <a:ext uri="{FF2B5EF4-FFF2-40B4-BE49-F238E27FC236}">
                <a16:creationId xmlns:a16="http://schemas.microsoft.com/office/drawing/2014/main" id="{54049D0C-256D-48C9-BC8E-6BB59F9C7C24}"/>
              </a:ext>
            </a:extLst>
          </p:cNvPr>
          <p:cNvSpPr>
            <a:spLocks noGrp="1" noChangeArrowheads="1"/>
          </p:cNvSpPr>
          <p:nvPr>
            <p:ph type="title"/>
          </p:nvPr>
        </p:nvSpPr>
        <p:spPr/>
        <p:txBody>
          <a:bodyPr/>
          <a:lstStyle/>
          <a:p>
            <a:r>
              <a:rPr lang="en-US" altLang="zh-CN"/>
              <a:t>4.2.2 </a:t>
            </a:r>
            <a:r>
              <a:rPr lang="zh-CN" altLang="en-US"/>
              <a:t>第二范式（</a:t>
            </a:r>
            <a:r>
              <a:rPr lang="en-US" altLang="zh-CN"/>
              <a:t>2NF</a:t>
            </a:r>
            <a:r>
              <a:rPr lang="zh-CN" altLang="en-US"/>
              <a:t>）</a:t>
            </a:r>
          </a:p>
        </p:txBody>
      </p:sp>
      <p:sp>
        <p:nvSpPr>
          <p:cNvPr id="494595" name="Rectangle 3">
            <a:extLst>
              <a:ext uri="{FF2B5EF4-FFF2-40B4-BE49-F238E27FC236}">
                <a16:creationId xmlns:a16="http://schemas.microsoft.com/office/drawing/2014/main" id="{63DEB70E-DC1E-4EDA-911E-21D87F566F8C}"/>
              </a:ext>
            </a:extLst>
          </p:cNvPr>
          <p:cNvSpPr>
            <a:spLocks noGrp="1" noChangeArrowheads="1"/>
          </p:cNvSpPr>
          <p:nvPr>
            <p:ph type="body" idx="1"/>
          </p:nvPr>
        </p:nvSpPr>
        <p:spPr/>
        <p:txBody>
          <a:bodyPr/>
          <a:lstStyle/>
          <a:p>
            <a:r>
              <a:rPr lang="en-US" altLang="zh-CN" sz="3600" dirty="0"/>
              <a:t>2NF</a:t>
            </a:r>
            <a:r>
              <a:rPr lang="zh-CN" altLang="en-US" sz="3600" dirty="0"/>
              <a:t>的定义</a:t>
            </a:r>
          </a:p>
          <a:p>
            <a:pPr>
              <a:buFont typeface="Monotype Sorts" pitchFamily="2" charset="2"/>
              <a:buNone/>
            </a:pPr>
            <a:r>
              <a:rPr lang="zh-CN" altLang="en-US" sz="2800" dirty="0"/>
              <a:t>	定义</a:t>
            </a:r>
            <a:r>
              <a:rPr lang="en-US" altLang="zh-CN" sz="2800" dirty="0"/>
              <a:t>4.7  </a:t>
            </a:r>
            <a:r>
              <a:rPr lang="zh-CN" altLang="en-US" sz="2800" dirty="0"/>
              <a:t>若关系模式</a:t>
            </a:r>
            <a:r>
              <a:rPr lang="en-US" altLang="zh-CN" sz="2800" dirty="0"/>
              <a:t>R∈1NF</a:t>
            </a:r>
            <a:r>
              <a:rPr lang="zh-CN" altLang="en-US" sz="2800" dirty="0"/>
              <a:t>，并且每一个非主属性都</a:t>
            </a:r>
            <a:r>
              <a:rPr lang="zh-CN" altLang="en-US" sz="2800" dirty="0">
                <a:solidFill>
                  <a:srgbClr val="FF0000"/>
                </a:solidFill>
              </a:rPr>
              <a:t>完全函数依赖于</a:t>
            </a:r>
            <a:r>
              <a:rPr lang="en-US" altLang="zh-CN" sz="2800" dirty="0"/>
              <a:t>R</a:t>
            </a:r>
            <a:r>
              <a:rPr lang="zh-CN" altLang="en-US" sz="2800" dirty="0"/>
              <a:t>的码，则</a:t>
            </a:r>
            <a:r>
              <a:rPr lang="en-US" altLang="zh-CN" sz="2800" dirty="0"/>
              <a:t>R∈2NF</a:t>
            </a:r>
            <a:r>
              <a:rPr lang="zh-CN" altLang="en-US" sz="2800" dirty="0"/>
              <a:t>。</a:t>
            </a:r>
          </a:p>
          <a:p>
            <a:pPr>
              <a:buFont typeface="Monotype Sorts" pitchFamily="2" charset="2"/>
              <a:buNone/>
            </a:pPr>
            <a:endParaRPr lang="zh-CN" altLang="en-US" sz="2800" dirty="0"/>
          </a:p>
          <a:p>
            <a:pPr>
              <a:buFont typeface="Monotype Sorts" pitchFamily="2" charset="2"/>
              <a:buNone/>
            </a:pPr>
            <a:r>
              <a:rPr lang="zh-CN" altLang="en-US" sz="2800" dirty="0"/>
              <a:t>	例：</a:t>
            </a:r>
            <a:r>
              <a:rPr lang="en-US" altLang="zh-CN" sz="2800" dirty="0"/>
              <a:t>SLC(</a:t>
            </a:r>
            <a:r>
              <a:rPr lang="en-US" altLang="zh-CN" sz="2800" dirty="0" err="1"/>
              <a:t>Sno</a:t>
            </a:r>
            <a:r>
              <a:rPr lang="en-US" altLang="zh-CN" sz="2800" dirty="0"/>
              <a:t>, </a:t>
            </a:r>
            <a:r>
              <a:rPr lang="en-US" altLang="zh-CN" sz="2800" dirty="0" err="1"/>
              <a:t>Sdept</a:t>
            </a:r>
            <a:r>
              <a:rPr lang="en-US" altLang="zh-CN" sz="2800" dirty="0"/>
              <a:t>, </a:t>
            </a:r>
            <a:r>
              <a:rPr lang="en-US" altLang="zh-CN" sz="2800" dirty="0" err="1"/>
              <a:t>Sloc</a:t>
            </a:r>
            <a:r>
              <a:rPr lang="en-US" altLang="zh-CN" sz="2800" dirty="0"/>
              <a:t>, </a:t>
            </a:r>
            <a:r>
              <a:rPr lang="en-US" altLang="zh-CN" sz="2800" dirty="0" err="1"/>
              <a:t>Cno</a:t>
            </a:r>
            <a:r>
              <a:rPr lang="en-US" altLang="zh-CN" sz="2800" dirty="0"/>
              <a:t>, Grade) ∈1NF</a:t>
            </a:r>
          </a:p>
          <a:p>
            <a:pPr>
              <a:buFont typeface="Monotype Sorts" pitchFamily="2" charset="2"/>
              <a:buNone/>
            </a:pPr>
            <a:r>
              <a:rPr lang="en-US" altLang="zh-CN" sz="2800" dirty="0"/>
              <a:t> 		  SC</a:t>
            </a:r>
            <a:r>
              <a:rPr lang="zh-CN" altLang="en-US" sz="2800" dirty="0"/>
              <a:t>（</a:t>
            </a:r>
            <a:r>
              <a:rPr lang="en-US" altLang="zh-CN" sz="2800" dirty="0" err="1"/>
              <a:t>Sno</a:t>
            </a:r>
            <a:r>
              <a:rPr lang="zh-CN" altLang="en-US" sz="2800" dirty="0"/>
              <a:t>， </a:t>
            </a:r>
            <a:r>
              <a:rPr lang="en-US" altLang="zh-CN" sz="2800" dirty="0" err="1"/>
              <a:t>Cno</a:t>
            </a:r>
            <a:r>
              <a:rPr lang="zh-CN" altLang="en-US" sz="2800" dirty="0"/>
              <a:t>， </a:t>
            </a:r>
            <a:r>
              <a:rPr lang="en-US" altLang="zh-CN" sz="2800" dirty="0"/>
              <a:t>Grade</a:t>
            </a:r>
            <a:r>
              <a:rPr lang="zh-CN" altLang="en-US" sz="2800" dirty="0"/>
              <a:t>） ∈ </a:t>
            </a:r>
            <a:r>
              <a:rPr lang="en-US" altLang="zh-CN" sz="2800" dirty="0"/>
              <a:t>2NF</a:t>
            </a:r>
          </a:p>
          <a:p>
            <a:pPr>
              <a:buFont typeface="Monotype Sorts" pitchFamily="2" charset="2"/>
              <a:buNone/>
            </a:pPr>
            <a:r>
              <a:rPr lang="en-US" altLang="zh-CN" sz="2800" dirty="0"/>
              <a:t>          	  SL</a:t>
            </a:r>
            <a:r>
              <a:rPr lang="zh-CN" altLang="en-US" sz="2800" dirty="0"/>
              <a:t>（</a:t>
            </a:r>
            <a:r>
              <a:rPr lang="en-US" altLang="zh-CN" sz="2800" dirty="0" err="1"/>
              <a:t>Sno</a:t>
            </a:r>
            <a:r>
              <a:rPr lang="zh-CN" altLang="en-US" sz="2800" dirty="0"/>
              <a:t>， </a:t>
            </a:r>
            <a:r>
              <a:rPr lang="en-US" altLang="zh-CN" sz="2800" dirty="0" err="1"/>
              <a:t>Sdept</a:t>
            </a:r>
            <a:r>
              <a:rPr lang="zh-CN" altLang="en-US" sz="2800" dirty="0"/>
              <a:t>， </a:t>
            </a:r>
            <a:r>
              <a:rPr lang="en-US" altLang="zh-CN" sz="2800" dirty="0" err="1"/>
              <a:t>Sloc</a:t>
            </a:r>
            <a:r>
              <a:rPr lang="zh-CN" altLang="en-US" sz="2800" dirty="0"/>
              <a:t>） ∈ </a:t>
            </a:r>
            <a:r>
              <a:rPr lang="en-US" altLang="zh-CN" sz="2800" dirty="0"/>
              <a:t>2NF</a:t>
            </a:r>
          </a:p>
          <a:p>
            <a:pPr>
              <a:buFont typeface="Monotype Sorts" pitchFamily="2" charset="2"/>
              <a:buNone/>
            </a:pPr>
            <a:endParaRPr lang="en-US" altLang="zh-CN" sz="2800" dirty="0"/>
          </a:p>
        </p:txBody>
      </p:sp>
      <p:sp>
        <p:nvSpPr>
          <p:cNvPr id="4" name="矩形 3">
            <a:extLst>
              <a:ext uri="{FF2B5EF4-FFF2-40B4-BE49-F238E27FC236}">
                <a16:creationId xmlns:a16="http://schemas.microsoft.com/office/drawing/2014/main" id="{E43E77C9-277D-4246-8B4C-6B5E72D075F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ED2A9C3-29F4-41C2-A30A-105EB9C684CF}"/>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ACE065F0-75C9-4718-BEF6-E5AF0BECA9D9}"/>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986059240"/>
      </p:ext>
    </p:extLst>
  </p:cSld>
  <p:clrMapOvr>
    <a:masterClrMapping/>
  </p:clrMapOvr>
  <p:transition>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a:extLst>
              <a:ext uri="{FF2B5EF4-FFF2-40B4-BE49-F238E27FC236}">
                <a16:creationId xmlns:a16="http://schemas.microsoft.com/office/drawing/2014/main" id="{FB210AF8-1FBA-459D-B89F-5FE6390CBE44}"/>
              </a:ext>
            </a:extLst>
          </p:cNvPr>
          <p:cNvSpPr>
            <a:spLocks noGrp="1" noChangeArrowheads="1"/>
          </p:cNvSpPr>
          <p:nvPr>
            <p:ph type="title"/>
          </p:nvPr>
        </p:nvSpPr>
        <p:spPr/>
        <p:txBody>
          <a:bodyPr/>
          <a:lstStyle/>
          <a:p>
            <a:r>
              <a:rPr lang="en-US" altLang="zh-CN"/>
              <a:t> </a:t>
            </a:r>
            <a:r>
              <a:rPr lang="zh-CN" altLang="en-US"/>
              <a:t>第二范式（续）</a:t>
            </a:r>
          </a:p>
        </p:txBody>
      </p:sp>
      <p:sp>
        <p:nvSpPr>
          <p:cNvPr id="495619" name="Rectangle 3">
            <a:extLst>
              <a:ext uri="{FF2B5EF4-FFF2-40B4-BE49-F238E27FC236}">
                <a16:creationId xmlns:a16="http://schemas.microsoft.com/office/drawing/2014/main" id="{B430A148-217D-4A86-B164-C692AF0FF070}"/>
              </a:ext>
            </a:extLst>
          </p:cNvPr>
          <p:cNvSpPr>
            <a:spLocks noGrp="1" noChangeArrowheads="1"/>
          </p:cNvSpPr>
          <p:nvPr>
            <p:ph type="body" idx="1"/>
          </p:nvPr>
        </p:nvSpPr>
        <p:spPr/>
        <p:txBody>
          <a:bodyPr/>
          <a:lstStyle/>
          <a:p>
            <a:r>
              <a:rPr lang="zh-CN" altLang="en-US" sz="2800"/>
              <a:t>采用投影分解法将一个</a:t>
            </a:r>
            <a:r>
              <a:rPr lang="en-US" altLang="zh-CN" sz="2800"/>
              <a:t>1NF</a:t>
            </a:r>
            <a:r>
              <a:rPr lang="zh-CN" altLang="en-US" sz="2800"/>
              <a:t>的关系分解为多个</a:t>
            </a:r>
            <a:r>
              <a:rPr lang="en-US" altLang="zh-CN" sz="2800"/>
              <a:t>2NF</a:t>
            </a:r>
            <a:r>
              <a:rPr lang="zh-CN" altLang="en-US" sz="2800"/>
              <a:t>的关系，可以在一定程度上减轻原</a:t>
            </a:r>
            <a:r>
              <a:rPr lang="en-US" altLang="zh-CN" sz="2800"/>
              <a:t>1NF</a:t>
            </a:r>
            <a:r>
              <a:rPr lang="zh-CN" altLang="en-US" sz="2800"/>
              <a:t>关系中存在的插入异常、删除异常、数据冗余度大、修改复杂等问题。</a:t>
            </a:r>
          </a:p>
          <a:p>
            <a:endParaRPr lang="zh-CN" altLang="en-US" sz="2800"/>
          </a:p>
          <a:p>
            <a:r>
              <a:rPr lang="zh-CN" altLang="en-US" sz="2800"/>
              <a:t>将一个</a:t>
            </a:r>
            <a:r>
              <a:rPr lang="en-US" altLang="zh-CN" sz="2800"/>
              <a:t>1NF</a:t>
            </a:r>
            <a:r>
              <a:rPr lang="zh-CN" altLang="en-US" sz="2800"/>
              <a:t>关系分解为多个</a:t>
            </a:r>
            <a:r>
              <a:rPr lang="en-US" altLang="zh-CN" sz="2800"/>
              <a:t>2NF</a:t>
            </a:r>
            <a:r>
              <a:rPr lang="zh-CN" altLang="en-US" sz="2800"/>
              <a:t>的关系，并不能完全消除关系模式中的各种异常情况和数据冗余。</a:t>
            </a:r>
          </a:p>
        </p:txBody>
      </p:sp>
      <p:sp>
        <p:nvSpPr>
          <p:cNvPr id="4" name="矩形 3">
            <a:extLst>
              <a:ext uri="{FF2B5EF4-FFF2-40B4-BE49-F238E27FC236}">
                <a16:creationId xmlns:a16="http://schemas.microsoft.com/office/drawing/2014/main" id="{BBFD3332-4E73-4645-9917-2CD232347E1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277798A-B03A-4356-A399-43B12AD538EC}"/>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2E86FC64-08CE-43CB-B6BF-0E7DF4462CEC}"/>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962084273"/>
      </p:ext>
    </p:extLst>
  </p:cSld>
  <p:clrMapOvr>
    <a:masterClrMapping/>
  </p:clrMapOvr>
  <p:transition>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5D7FA5AC-2469-4CFE-ABA1-27A19DE0225C}"/>
              </a:ext>
            </a:extLst>
          </p:cNvPr>
          <p:cNvSpPr>
            <a:spLocks noGrp="1" noChangeArrowheads="1"/>
          </p:cNvSpPr>
          <p:nvPr>
            <p:ph type="title"/>
          </p:nvPr>
        </p:nvSpPr>
        <p:spPr/>
        <p:txBody>
          <a:bodyPr/>
          <a:lstStyle/>
          <a:p>
            <a:r>
              <a:rPr lang="en-US" altLang="zh-CN"/>
              <a:t> </a:t>
            </a:r>
            <a:r>
              <a:rPr lang="zh-CN" altLang="en-US"/>
              <a:t>第二范式（续）</a:t>
            </a:r>
          </a:p>
        </p:txBody>
      </p:sp>
      <p:sp>
        <p:nvSpPr>
          <p:cNvPr id="496643" name="Rectangle 3">
            <a:extLst>
              <a:ext uri="{FF2B5EF4-FFF2-40B4-BE49-F238E27FC236}">
                <a16:creationId xmlns:a16="http://schemas.microsoft.com/office/drawing/2014/main" id="{5A31477B-67AD-4992-9559-F13BAFB07E66}"/>
              </a:ext>
            </a:extLst>
          </p:cNvPr>
          <p:cNvSpPr>
            <a:spLocks noGrp="1" noChangeArrowheads="1"/>
          </p:cNvSpPr>
          <p:nvPr>
            <p:ph type="body" idx="1"/>
          </p:nvPr>
        </p:nvSpPr>
        <p:spPr>
          <a:xfrm>
            <a:off x="990600" y="1828800"/>
            <a:ext cx="7772400" cy="3429000"/>
          </a:xfrm>
        </p:spPr>
        <p:txBody>
          <a:bodyPr/>
          <a:lstStyle/>
          <a:p>
            <a:pPr>
              <a:buFont typeface="Monotype Sorts" pitchFamily="2" charset="2"/>
              <a:buNone/>
            </a:pPr>
            <a:r>
              <a:rPr lang="zh-CN" altLang="en-US"/>
              <a:t>例：</a:t>
            </a:r>
            <a:r>
              <a:rPr lang="en-US" altLang="zh-CN"/>
              <a:t>2NF</a:t>
            </a:r>
            <a:r>
              <a:rPr lang="zh-CN" altLang="en-US"/>
              <a:t>关系模式</a:t>
            </a:r>
            <a:r>
              <a:rPr lang="en-US" altLang="zh-CN"/>
              <a:t>SL(Sno, Sdept, Sloc)</a:t>
            </a:r>
            <a:r>
              <a:rPr lang="zh-CN" altLang="en-US"/>
              <a:t>中</a:t>
            </a:r>
          </a:p>
          <a:p>
            <a:r>
              <a:rPr lang="zh-CN" altLang="en-US" sz="3600"/>
              <a:t>函数依赖：</a:t>
            </a:r>
          </a:p>
          <a:p>
            <a:pPr>
              <a:buFont typeface="Monotype Sorts" pitchFamily="2" charset="2"/>
              <a:buNone/>
            </a:pPr>
            <a:r>
              <a:rPr lang="zh-CN" altLang="en-US"/>
              <a:t>          </a:t>
            </a:r>
            <a:r>
              <a:rPr lang="en-US" altLang="zh-CN"/>
              <a:t>Sno→Sdept</a:t>
            </a:r>
          </a:p>
          <a:p>
            <a:pPr>
              <a:buFont typeface="Monotype Sorts" pitchFamily="2" charset="2"/>
              <a:buNone/>
            </a:pPr>
            <a:r>
              <a:rPr lang="en-US" altLang="zh-CN"/>
              <a:t>          Sdept→Sloc</a:t>
            </a:r>
          </a:p>
          <a:p>
            <a:pPr>
              <a:buFont typeface="Monotype Sorts" pitchFamily="2" charset="2"/>
              <a:buNone/>
            </a:pPr>
            <a:r>
              <a:rPr lang="en-US" altLang="zh-CN"/>
              <a:t>          Sno→Sloc	</a:t>
            </a:r>
          </a:p>
        </p:txBody>
      </p:sp>
      <p:grpSp>
        <p:nvGrpSpPr>
          <p:cNvPr id="496654" name="Group 14">
            <a:extLst>
              <a:ext uri="{FF2B5EF4-FFF2-40B4-BE49-F238E27FC236}">
                <a16:creationId xmlns:a16="http://schemas.microsoft.com/office/drawing/2014/main" id="{79DC676C-595E-4ADA-85E2-2C2D44BD9896}"/>
              </a:ext>
            </a:extLst>
          </p:cNvPr>
          <p:cNvGrpSpPr>
            <a:grpSpLocks/>
          </p:cNvGrpSpPr>
          <p:nvPr/>
        </p:nvGrpSpPr>
        <p:grpSpPr bwMode="auto">
          <a:xfrm>
            <a:off x="5105400" y="2438400"/>
            <a:ext cx="3505200" cy="2438400"/>
            <a:chOff x="3216" y="1536"/>
            <a:chExt cx="2208" cy="1536"/>
          </a:xfrm>
        </p:grpSpPr>
        <p:grpSp>
          <p:nvGrpSpPr>
            <p:cNvPr id="496652" name="Group 12">
              <a:extLst>
                <a:ext uri="{FF2B5EF4-FFF2-40B4-BE49-F238E27FC236}">
                  <a16:creationId xmlns:a16="http://schemas.microsoft.com/office/drawing/2014/main" id="{B00CB917-634D-4792-AB09-8C4690AEB0E1}"/>
                </a:ext>
              </a:extLst>
            </p:cNvPr>
            <p:cNvGrpSpPr>
              <a:grpSpLocks/>
            </p:cNvGrpSpPr>
            <p:nvPr/>
          </p:nvGrpSpPr>
          <p:grpSpPr bwMode="auto">
            <a:xfrm>
              <a:off x="3216" y="1536"/>
              <a:ext cx="2208" cy="1536"/>
              <a:chOff x="3216" y="1536"/>
              <a:chExt cx="2208" cy="1536"/>
            </a:xfrm>
          </p:grpSpPr>
          <p:sp>
            <p:nvSpPr>
              <p:cNvPr id="496651" name="Rectangle 11">
                <a:extLst>
                  <a:ext uri="{FF2B5EF4-FFF2-40B4-BE49-F238E27FC236}">
                    <a16:creationId xmlns:a16="http://schemas.microsoft.com/office/drawing/2014/main" id="{9A5FD631-9789-4A6B-AD41-3A942351CAB8}"/>
                  </a:ext>
                </a:extLst>
              </p:cNvPr>
              <p:cNvSpPr>
                <a:spLocks noChangeArrowheads="1"/>
              </p:cNvSpPr>
              <p:nvPr/>
            </p:nvSpPr>
            <p:spPr bwMode="auto">
              <a:xfrm>
                <a:off x="3216" y="1584"/>
                <a:ext cx="2208" cy="1488"/>
              </a:xfrm>
              <a:prstGeom prst="rect">
                <a:avLst/>
              </a:prstGeom>
              <a:solidFill>
                <a:srgbClr val="EEE678"/>
              </a:solidFill>
              <a:ln w="28575">
                <a:solidFill>
                  <a:srgbClr val="EEE67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496644" name="Group 4">
                <a:extLst>
                  <a:ext uri="{FF2B5EF4-FFF2-40B4-BE49-F238E27FC236}">
                    <a16:creationId xmlns:a16="http://schemas.microsoft.com/office/drawing/2014/main" id="{BEC908D0-59F5-4F90-A15C-30EF7DBABA34}"/>
                  </a:ext>
                </a:extLst>
              </p:cNvPr>
              <p:cNvGrpSpPr>
                <a:grpSpLocks/>
              </p:cNvGrpSpPr>
              <p:nvPr/>
            </p:nvGrpSpPr>
            <p:grpSpPr bwMode="auto">
              <a:xfrm>
                <a:off x="3312" y="1536"/>
                <a:ext cx="1968" cy="1488"/>
                <a:chOff x="3312" y="1920"/>
                <a:chExt cx="1968" cy="1488"/>
              </a:xfrm>
            </p:grpSpPr>
            <p:sp>
              <p:nvSpPr>
                <p:cNvPr id="496645" name="Text Box 5">
                  <a:extLst>
                    <a:ext uri="{FF2B5EF4-FFF2-40B4-BE49-F238E27FC236}">
                      <a16:creationId xmlns:a16="http://schemas.microsoft.com/office/drawing/2014/main" id="{2645F34F-2FDA-4214-9380-7745D550AE82}"/>
                    </a:ext>
                  </a:extLst>
                </p:cNvPr>
                <p:cNvSpPr txBox="1">
                  <a:spLocks noChangeArrowheads="1"/>
                </p:cNvSpPr>
                <p:nvPr/>
              </p:nvSpPr>
              <p:spPr bwMode="auto">
                <a:xfrm>
                  <a:off x="3312" y="1920"/>
                  <a:ext cx="695"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SL</a:t>
                  </a:r>
                </a:p>
              </p:txBody>
            </p:sp>
            <p:sp>
              <p:nvSpPr>
                <p:cNvPr id="496646" name="Text Box 6">
                  <a:extLst>
                    <a:ext uri="{FF2B5EF4-FFF2-40B4-BE49-F238E27FC236}">
                      <a16:creationId xmlns:a16="http://schemas.microsoft.com/office/drawing/2014/main" id="{FEA58E43-26B5-4449-8C94-832AA5D22919}"/>
                    </a:ext>
                  </a:extLst>
                </p:cNvPr>
                <p:cNvSpPr txBox="1">
                  <a:spLocks noChangeArrowheads="1"/>
                </p:cNvSpPr>
                <p:nvPr/>
              </p:nvSpPr>
              <p:spPr bwMode="auto">
                <a:xfrm>
                  <a:off x="3428" y="2540"/>
                  <a:ext cx="579" cy="37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Sno</a:t>
                  </a:r>
                  <a:endParaRPr kumimoji="0" lang="en-US" altLang="zh-CN" sz="2400" baseline="0"/>
                </a:p>
              </p:txBody>
            </p:sp>
            <p:sp>
              <p:nvSpPr>
                <p:cNvPr id="496647" name="Text Box 7">
                  <a:extLst>
                    <a:ext uri="{FF2B5EF4-FFF2-40B4-BE49-F238E27FC236}">
                      <a16:creationId xmlns:a16="http://schemas.microsoft.com/office/drawing/2014/main" id="{A1F9D212-774E-48E9-858D-B184E9A477BB}"/>
                    </a:ext>
                  </a:extLst>
                </p:cNvPr>
                <p:cNvSpPr txBox="1">
                  <a:spLocks noChangeArrowheads="1"/>
                </p:cNvSpPr>
                <p:nvPr/>
              </p:nvSpPr>
              <p:spPr bwMode="auto">
                <a:xfrm>
                  <a:off x="4585" y="2168"/>
                  <a:ext cx="695" cy="37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Sdept</a:t>
                  </a:r>
                  <a:endParaRPr kumimoji="0" lang="en-US" altLang="zh-CN" sz="2400" baseline="0"/>
                </a:p>
              </p:txBody>
            </p:sp>
            <p:sp>
              <p:nvSpPr>
                <p:cNvPr id="496648" name="Text Box 8">
                  <a:extLst>
                    <a:ext uri="{FF2B5EF4-FFF2-40B4-BE49-F238E27FC236}">
                      <a16:creationId xmlns:a16="http://schemas.microsoft.com/office/drawing/2014/main" id="{EF904690-1653-4522-B1B5-05D85B776377}"/>
                    </a:ext>
                  </a:extLst>
                </p:cNvPr>
                <p:cNvSpPr txBox="1">
                  <a:spLocks noChangeArrowheads="1"/>
                </p:cNvSpPr>
                <p:nvPr/>
              </p:nvSpPr>
              <p:spPr bwMode="auto">
                <a:xfrm>
                  <a:off x="4585" y="3036"/>
                  <a:ext cx="695" cy="37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Sloc</a:t>
                  </a:r>
                  <a:endParaRPr kumimoji="0" lang="en-US" altLang="zh-CN" sz="2400" baseline="0"/>
                </a:p>
              </p:txBody>
            </p:sp>
            <p:sp>
              <p:nvSpPr>
                <p:cNvPr id="496649" name="Line 9">
                  <a:extLst>
                    <a:ext uri="{FF2B5EF4-FFF2-40B4-BE49-F238E27FC236}">
                      <a16:creationId xmlns:a16="http://schemas.microsoft.com/office/drawing/2014/main" id="{2A2813CF-7014-46D1-A647-A82872C377BD}"/>
                    </a:ext>
                  </a:extLst>
                </p:cNvPr>
                <p:cNvSpPr>
                  <a:spLocks noChangeShapeType="1"/>
                </p:cNvSpPr>
                <p:nvPr/>
              </p:nvSpPr>
              <p:spPr bwMode="auto">
                <a:xfrm flipV="1">
                  <a:off x="4007" y="2292"/>
                  <a:ext cx="578" cy="37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6650" name="Line 10">
                  <a:extLst>
                    <a:ext uri="{FF2B5EF4-FFF2-40B4-BE49-F238E27FC236}">
                      <a16:creationId xmlns:a16="http://schemas.microsoft.com/office/drawing/2014/main" id="{5CDACB1E-7142-4D93-86E3-C0772F3DF08B}"/>
                    </a:ext>
                  </a:extLst>
                </p:cNvPr>
                <p:cNvSpPr>
                  <a:spLocks noChangeShapeType="1"/>
                </p:cNvSpPr>
                <p:nvPr/>
              </p:nvSpPr>
              <p:spPr bwMode="auto">
                <a:xfrm>
                  <a:off x="4007" y="2788"/>
                  <a:ext cx="578" cy="37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496653" name="Line 13">
              <a:extLst>
                <a:ext uri="{FF2B5EF4-FFF2-40B4-BE49-F238E27FC236}">
                  <a16:creationId xmlns:a16="http://schemas.microsoft.com/office/drawing/2014/main" id="{30FA79C0-8037-44B0-8333-8248C0FF4C0D}"/>
                </a:ext>
              </a:extLst>
            </p:cNvPr>
            <p:cNvSpPr>
              <a:spLocks noChangeShapeType="1"/>
            </p:cNvSpPr>
            <p:nvPr/>
          </p:nvSpPr>
          <p:spPr bwMode="auto">
            <a:xfrm>
              <a:off x="4950" y="2160"/>
              <a:ext cx="0" cy="49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96655" name="Text Box 15">
            <a:extLst>
              <a:ext uri="{FF2B5EF4-FFF2-40B4-BE49-F238E27FC236}">
                <a16:creationId xmlns:a16="http://schemas.microsoft.com/office/drawing/2014/main" id="{6235E65C-0753-4E87-A530-0C8720400A09}"/>
              </a:ext>
            </a:extLst>
          </p:cNvPr>
          <p:cNvSpPr txBox="1">
            <a:spLocks noChangeArrowheads="1"/>
          </p:cNvSpPr>
          <p:nvPr/>
        </p:nvSpPr>
        <p:spPr bwMode="auto">
          <a:xfrm>
            <a:off x="1143000" y="5105400"/>
            <a:ext cx="7543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3200" baseline="0"/>
              <a:t>Sloc</a:t>
            </a:r>
            <a:r>
              <a:rPr lang="zh-CN" altLang="en-US" sz="3200" baseline="0"/>
              <a:t>传递函数依赖于</a:t>
            </a:r>
            <a:r>
              <a:rPr lang="en-US" altLang="zh-CN" sz="3200" baseline="0"/>
              <a:t>Sno</a:t>
            </a:r>
            <a:r>
              <a:rPr lang="zh-CN" altLang="en-US" sz="3200" baseline="0"/>
              <a:t>，即</a:t>
            </a:r>
            <a:r>
              <a:rPr lang="en-US" altLang="zh-CN" sz="3200" baseline="0"/>
              <a:t>SL</a:t>
            </a:r>
            <a:r>
              <a:rPr lang="zh-CN" altLang="en-US" sz="3200" baseline="0"/>
              <a:t>中存在非主属性对码的传递函数依赖。</a:t>
            </a:r>
          </a:p>
        </p:txBody>
      </p:sp>
      <p:sp>
        <p:nvSpPr>
          <p:cNvPr id="16" name="矩形 15">
            <a:extLst>
              <a:ext uri="{FF2B5EF4-FFF2-40B4-BE49-F238E27FC236}">
                <a16:creationId xmlns:a16="http://schemas.microsoft.com/office/drawing/2014/main" id="{446A5AB4-2B60-4A09-BDF4-AE3B3DFA4FE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7" name="文本框 22">
            <a:extLst>
              <a:ext uri="{FF2B5EF4-FFF2-40B4-BE49-F238E27FC236}">
                <a16:creationId xmlns:a16="http://schemas.microsoft.com/office/drawing/2014/main" id="{CB6DAF8E-B243-4DF2-BEF6-0ED5AB5F0B59}"/>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18" name="文本框 22">
            <a:extLst>
              <a:ext uri="{FF2B5EF4-FFF2-40B4-BE49-F238E27FC236}">
                <a16:creationId xmlns:a16="http://schemas.microsoft.com/office/drawing/2014/main" id="{43AAD81E-0DBB-4EE6-BE08-A8075E7B87BF}"/>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21452066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96654"/>
                                        </p:tgtEl>
                                        <p:attrNameLst>
                                          <p:attrName>style.visibility</p:attrName>
                                        </p:attrNameLst>
                                      </p:cBhvr>
                                      <p:to>
                                        <p:strVal val="visible"/>
                                      </p:to>
                                    </p:set>
                                    <p:anim calcmode="lin" valueType="num">
                                      <p:cBhvr additive="base">
                                        <p:cTn id="7" dur="500" fill="hold"/>
                                        <p:tgtEl>
                                          <p:spTgt spid="496654"/>
                                        </p:tgtEl>
                                        <p:attrNameLst>
                                          <p:attrName>ppt_x</p:attrName>
                                        </p:attrNameLst>
                                      </p:cBhvr>
                                      <p:tavLst>
                                        <p:tav tm="0">
                                          <p:val>
                                            <p:strVal val="1+#ppt_w/2"/>
                                          </p:val>
                                        </p:tav>
                                        <p:tav tm="100000">
                                          <p:val>
                                            <p:strVal val="#ppt_x"/>
                                          </p:val>
                                        </p:tav>
                                      </p:tavLst>
                                    </p:anim>
                                    <p:anim calcmode="lin" valueType="num">
                                      <p:cBhvr additive="base">
                                        <p:cTn id="8" dur="500" fill="hold"/>
                                        <p:tgtEl>
                                          <p:spTgt spid="4966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6655"/>
                                        </p:tgtEl>
                                        <p:attrNameLst>
                                          <p:attrName>style.visibility</p:attrName>
                                        </p:attrNameLst>
                                      </p:cBhvr>
                                      <p:to>
                                        <p:strVal val="visible"/>
                                      </p:to>
                                    </p:set>
                                    <p:anim calcmode="lin" valueType="num">
                                      <p:cBhvr additive="base">
                                        <p:cTn id="13" dur="500" fill="hold"/>
                                        <p:tgtEl>
                                          <p:spTgt spid="496655"/>
                                        </p:tgtEl>
                                        <p:attrNameLst>
                                          <p:attrName>ppt_x</p:attrName>
                                        </p:attrNameLst>
                                      </p:cBhvr>
                                      <p:tavLst>
                                        <p:tav tm="0">
                                          <p:val>
                                            <p:strVal val="1+#ppt_w/2"/>
                                          </p:val>
                                        </p:tav>
                                        <p:tav tm="100000">
                                          <p:val>
                                            <p:strVal val="#ppt_x"/>
                                          </p:val>
                                        </p:tav>
                                      </p:tavLst>
                                    </p:anim>
                                    <p:anim calcmode="lin" valueType="num">
                                      <p:cBhvr additive="base">
                                        <p:cTn id="14" dur="500" fill="hold"/>
                                        <p:tgtEl>
                                          <p:spTgt spid="4966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55"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87C5D427-71CF-4BBE-BD9B-6C521AFB4473}"/>
              </a:ext>
            </a:extLst>
          </p:cNvPr>
          <p:cNvSpPr>
            <a:spLocks noGrp="1" noChangeArrowheads="1"/>
          </p:cNvSpPr>
          <p:nvPr>
            <p:ph type="title"/>
          </p:nvPr>
        </p:nvSpPr>
        <p:spPr/>
        <p:txBody>
          <a:bodyPr/>
          <a:lstStyle/>
          <a:p>
            <a:r>
              <a:rPr lang="en-US" altLang="zh-CN"/>
              <a:t> </a:t>
            </a:r>
            <a:r>
              <a:rPr lang="zh-CN" altLang="en-US"/>
              <a:t>第二范式（续）</a:t>
            </a:r>
          </a:p>
        </p:txBody>
      </p:sp>
      <p:sp>
        <p:nvSpPr>
          <p:cNvPr id="497667" name="Rectangle 3">
            <a:extLst>
              <a:ext uri="{FF2B5EF4-FFF2-40B4-BE49-F238E27FC236}">
                <a16:creationId xmlns:a16="http://schemas.microsoft.com/office/drawing/2014/main" id="{0FF20232-59D4-465D-A0F3-5E962E7B5AC3}"/>
              </a:ext>
            </a:extLst>
          </p:cNvPr>
          <p:cNvSpPr>
            <a:spLocks noGrp="1" noChangeArrowheads="1"/>
          </p:cNvSpPr>
          <p:nvPr>
            <p:ph type="body" idx="1"/>
          </p:nvPr>
        </p:nvSpPr>
        <p:spPr/>
        <p:txBody>
          <a:bodyPr/>
          <a:lstStyle/>
          <a:p>
            <a:r>
              <a:rPr lang="en-US" altLang="zh-CN" sz="2800"/>
              <a:t>SL</a:t>
            </a:r>
            <a:r>
              <a:rPr lang="zh-CN" altLang="en-US" sz="2800"/>
              <a:t>关系存在的问题：</a:t>
            </a:r>
          </a:p>
          <a:p>
            <a:pPr>
              <a:buFont typeface="Monotype Sorts" pitchFamily="2" charset="2"/>
              <a:buNone/>
            </a:pPr>
            <a:r>
              <a:rPr lang="zh-CN" altLang="en-US" sz="2800"/>
              <a:t>　</a:t>
            </a:r>
            <a:r>
              <a:rPr lang="en-US" altLang="zh-CN" sz="2800"/>
              <a:t>(1) </a:t>
            </a:r>
            <a:r>
              <a:rPr lang="zh-CN" altLang="en-US" sz="2800"/>
              <a:t>插入异常</a:t>
            </a:r>
          </a:p>
          <a:p>
            <a:pPr>
              <a:buFont typeface="Monotype Sorts" pitchFamily="2" charset="2"/>
              <a:buNone/>
            </a:pPr>
            <a:r>
              <a:rPr lang="zh-CN" altLang="en-US" sz="2800"/>
              <a:t>	如果某个系因种种原因（例如刚刚成立），目前暂时没有在校学生，我们就无法把这个系的信息存入数据库。</a:t>
            </a:r>
          </a:p>
          <a:p>
            <a:pPr lvl="4">
              <a:buFontTx/>
              <a:buNone/>
            </a:pPr>
            <a:r>
              <a:rPr lang="zh-CN" altLang="en-US" sz="1800"/>
              <a:t>					</a:t>
            </a:r>
          </a:p>
          <a:p>
            <a:pPr>
              <a:buFont typeface="Monotype Sorts" pitchFamily="2" charset="2"/>
              <a:buNone/>
            </a:pPr>
            <a:r>
              <a:rPr lang="zh-CN" altLang="en-US" sz="2800"/>
              <a:t>　</a:t>
            </a:r>
            <a:r>
              <a:rPr lang="en-US" altLang="zh-CN" sz="2800"/>
              <a:t>(2) </a:t>
            </a:r>
            <a:r>
              <a:rPr lang="zh-CN" altLang="en-US" sz="2800"/>
              <a:t>删除异常</a:t>
            </a:r>
          </a:p>
          <a:p>
            <a:pPr>
              <a:buFont typeface="Monotype Sorts" pitchFamily="2" charset="2"/>
              <a:buNone/>
            </a:pPr>
            <a:r>
              <a:rPr lang="zh-CN" altLang="en-US" sz="2800"/>
              <a:t>	如果某个系的学生全部毕业了，我们在删除该系学生信息的同时，把这个系的信息也丢掉了。</a:t>
            </a:r>
          </a:p>
        </p:txBody>
      </p:sp>
      <p:sp>
        <p:nvSpPr>
          <p:cNvPr id="4" name="矩形 3">
            <a:extLst>
              <a:ext uri="{FF2B5EF4-FFF2-40B4-BE49-F238E27FC236}">
                <a16:creationId xmlns:a16="http://schemas.microsoft.com/office/drawing/2014/main" id="{A8C12B67-2FB1-4E1F-A09F-8FA766FCD72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C61747F-7243-4370-9945-7000F5FCDF7C}"/>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79777A40-05CB-43AF-A40E-23D75694CEB6}"/>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4209555121"/>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a:extLst>
              <a:ext uri="{FF2B5EF4-FFF2-40B4-BE49-F238E27FC236}">
                <a16:creationId xmlns:a16="http://schemas.microsoft.com/office/drawing/2014/main" id="{B31DEA4D-8C25-4F83-A7B1-7ACA3DFB3BC5}"/>
              </a:ext>
            </a:extLst>
          </p:cNvPr>
          <p:cNvSpPr>
            <a:spLocks noGrp="1" noChangeArrowheads="1"/>
          </p:cNvSpPr>
          <p:nvPr>
            <p:ph type="title"/>
          </p:nvPr>
        </p:nvSpPr>
        <p:spPr/>
        <p:txBody>
          <a:bodyPr/>
          <a:lstStyle/>
          <a:p>
            <a:r>
              <a:rPr lang="en-US" altLang="zh-CN"/>
              <a:t>4.1 </a:t>
            </a:r>
            <a:r>
              <a:rPr lang="zh-CN" altLang="en-US"/>
              <a:t>数据依赖</a:t>
            </a:r>
          </a:p>
        </p:txBody>
      </p:sp>
      <p:sp>
        <p:nvSpPr>
          <p:cNvPr id="449539" name="Rectangle 3">
            <a:extLst>
              <a:ext uri="{FF2B5EF4-FFF2-40B4-BE49-F238E27FC236}">
                <a16:creationId xmlns:a16="http://schemas.microsoft.com/office/drawing/2014/main" id="{F6618900-6856-4D3B-9095-BA38628144F4}"/>
              </a:ext>
            </a:extLst>
          </p:cNvPr>
          <p:cNvSpPr>
            <a:spLocks noGrp="1" noChangeArrowheads="1"/>
          </p:cNvSpPr>
          <p:nvPr>
            <p:ph type="body" idx="1"/>
          </p:nvPr>
        </p:nvSpPr>
        <p:spPr/>
        <p:txBody>
          <a:bodyPr/>
          <a:lstStyle/>
          <a:p>
            <a:pPr>
              <a:lnSpc>
                <a:spcPct val="180000"/>
              </a:lnSpc>
              <a:buFont typeface="Monotype Sorts" pitchFamily="2" charset="2"/>
              <a:buNone/>
            </a:pPr>
            <a:r>
              <a:rPr lang="en-US" altLang="zh-CN"/>
              <a:t>4.1.1 </a:t>
            </a:r>
            <a:r>
              <a:rPr lang="zh-CN" altLang="en-US"/>
              <a:t>关系模式中的数据依赖</a:t>
            </a:r>
          </a:p>
          <a:p>
            <a:pPr>
              <a:lnSpc>
                <a:spcPct val="180000"/>
              </a:lnSpc>
              <a:buFont typeface="Monotype Sorts" pitchFamily="2" charset="2"/>
              <a:buNone/>
            </a:pPr>
            <a:r>
              <a:rPr lang="en-US" altLang="zh-CN"/>
              <a:t>4.1.2 </a:t>
            </a:r>
            <a:r>
              <a:rPr lang="zh-CN" altLang="en-US"/>
              <a:t>数据依赖对关系模式的影响</a:t>
            </a:r>
          </a:p>
          <a:p>
            <a:pPr>
              <a:lnSpc>
                <a:spcPct val="180000"/>
              </a:lnSpc>
              <a:buFont typeface="Monotype Sorts" pitchFamily="2" charset="2"/>
              <a:buNone/>
            </a:pPr>
            <a:r>
              <a:rPr lang="en-US" altLang="zh-CN"/>
              <a:t>4.1.3 </a:t>
            </a:r>
            <a:r>
              <a:rPr lang="zh-CN" altLang="en-US"/>
              <a:t>有关概念</a:t>
            </a:r>
          </a:p>
        </p:txBody>
      </p:sp>
      <p:sp>
        <p:nvSpPr>
          <p:cNvPr id="4" name="矩形 3">
            <a:extLst>
              <a:ext uri="{FF2B5EF4-FFF2-40B4-BE49-F238E27FC236}">
                <a16:creationId xmlns:a16="http://schemas.microsoft.com/office/drawing/2014/main" id="{1ED3CFCF-6E78-44BA-84CE-7EB6A50B8A0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5F2E381-2E73-4E92-B36A-594656E6D997}"/>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7" name="文本框 22">
            <a:extLst>
              <a:ext uri="{FF2B5EF4-FFF2-40B4-BE49-F238E27FC236}">
                <a16:creationId xmlns:a16="http://schemas.microsoft.com/office/drawing/2014/main" id="{61B5FDE1-11D4-4C3E-9021-4BA944559FDB}"/>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455117741"/>
      </p:ext>
    </p:extLst>
  </p:cSld>
  <p:clrMapOvr>
    <a:masterClrMapping/>
  </p:clrMapOvr>
  <p:transition>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54EDB319-37C3-4FEB-8DAC-6496CBFD3786}"/>
              </a:ext>
            </a:extLst>
          </p:cNvPr>
          <p:cNvSpPr>
            <a:spLocks noGrp="1" noChangeArrowheads="1"/>
          </p:cNvSpPr>
          <p:nvPr>
            <p:ph type="title"/>
          </p:nvPr>
        </p:nvSpPr>
        <p:spPr/>
        <p:txBody>
          <a:bodyPr/>
          <a:lstStyle/>
          <a:p>
            <a:r>
              <a:rPr lang="en-US" altLang="zh-CN"/>
              <a:t> </a:t>
            </a:r>
            <a:r>
              <a:rPr lang="zh-CN" altLang="en-US"/>
              <a:t>第二范式（续）</a:t>
            </a:r>
          </a:p>
        </p:txBody>
      </p:sp>
      <p:sp>
        <p:nvSpPr>
          <p:cNvPr id="498691" name="Rectangle 3">
            <a:extLst>
              <a:ext uri="{FF2B5EF4-FFF2-40B4-BE49-F238E27FC236}">
                <a16:creationId xmlns:a16="http://schemas.microsoft.com/office/drawing/2014/main" id="{3DE9D422-A364-4E82-A1BC-66D8E6F4B516}"/>
              </a:ext>
            </a:extLst>
          </p:cNvPr>
          <p:cNvSpPr>
            <a:spLocks noGrp="1" noChangeArrowheads="1"/>
          </p:cNvSpPr>
          <p:nvPr>
            <p:ph type="body" idx="1"/>
          </p:nvPr>
        </p:nvSpPr>
        <p:spPr/>
        <p:txBody>
          <a:bodyPr/>
          <a:lstStyle/>
          <a:p>
            <a:pPr>
              <a:lnSpc>
                <a:spcPct val="90000"/>
              </a:lnSpc>
              <a:buFont typeface="Monotype Sorts" pitchFamily="2" charset="2"/>
              <a:buNone/>
            </a:pPr>
            <a:r>
              <a:rPr lang="en-US" altLang="zh-CN" sz="2800"/>
              <a:t>(3) </a:t>
            </a:r>
            <a:r>
              <a:rPr lang="zh-CN" altLang="en-US" sz="2800"/>
              <a:t>数据冗余度大</a:t>
            </a:r>
          </a:p>
          <a:p>
            <a:pPr>
              <a:lnSpc>
                <a:spcPct val="90000"/>
              </a:lnSpc>
              <a:buFont typeface="Monotype Sorts" pitchFamily="2" charset="2"/>
              <a:buNone/>
            </a:pPr>
            <a:r>
              <a:rPr lang="zh-CN" altLang="en-US" sz="2800"/>
              <a:t>	每一个系的学生都住在同一个地方，关于系的住处的信息却重复出现，重复次数与该系学生人数相同。</a:t>
            </a:r>
          </a:p>
          <a:p>
            <a:pPr lvl="3">
              <a:lnSpc>
                <a:spcPct val="90000"/>
              </a:lnSpc>
              <a:buFontTx/>
              <a:buNone/>
            </a:pPr>
            <a:endParaRPr lang="zh-CN" altLang="en-US" sz="1800"/>
          </a:p>
          <a:p>
            <a:pPr>
              <a:lnSpc>
                <a:spcPct val="90000"/>
              </a:lnSpc>
              <a:buFont typeface="Monotype Sorts" pitchFamily="2" charset="2"/>
              <a:buNone/>
            </a:pPr>
            <a:r>
              <a:rPr lang="zh-CN" altLang="en-US" sz="2800"/>
              <a:t> </a:t>
            </a:r>
            <a:r>
              <a:rPr lang="en-US" altLang="zh-CN" sz="2800"/>
              <a:t>(4) </a:t>
            </a:r>
            <a:r>
              <a:rPr lang="zh-CN" altLang="en-US" sz="2800"/>
              <a:t>修改复杂</a:t>
            </a:r>
          </a:p>
          <a:p>
            <a:pPr>
              <a:lnSpc>
                <a:spcPct val="90000"/>
              </a:lnSpc>
              <a:buFont typeface="Monotype Sorts" pitchFamily="2" charset="2"/>
              <a:buNone/>
            </a:pPr>
            <a:r>
              <a:rPr lang="zh-CN" altLang="en-US" sz="2800"/>
              <a:t>    当学校调整学生住处时，由于关于每个系的住处信息是重复存储的，修改时必须同时更新该系所有学生的</a:t>
            </a:r>
            <a:r>
              <a:rPr lang="en-US" altLang="zh-CN" sz="2800"/>
              <a:t>Sloc</a:t>
            </a:r>
            <a:r>
              <a:rPr lang="zh-CN" altLang="en-US" sz="2800"/>
              <a:t>属性值。</a:t>
            </a:r>
          </a:p>
          <a:p>
            <a:pPr lvl="3">
              <a:lnSpc>
                <a:spcPct val="90000"/>
              </a:lnSpc>
              <a:buFontTx/>
              <a:buNone/>
            </a:pPr>
            <a:endParaRPr lang="zh-CN" altLang="en-US" sz="1800"/>
          </a:p>
          <a:p>
            <a:pPr>
              <a:lnSpc>
                <a:spcPct val="90000"/>
              </a:lnSpc>
              <a:buFont typeface="Monotype Sorts" pitchFamily="2" charset="2"/>
              <a:buNone/>
            </a:pPr>
            <a:r>
              <a:rPr lang="zh-CN" altLang="en-US" sz="2800"/>
              <a:t>所以</a:t>
            </a:r>
            <a:r>
              <a:rPr lang="en-US" altLang="zh-CN" sz="2800"/>
              <a:t>SL</a:t>
            </a:r>
            <a:r>
              <a:rPr lang="zh-CN" altLang="en-US" sz="2800"/>
              <a:t>仍不是一个好的关系模式。</a:t>
            </a:r>
          </a:p>
        </p:txBody>
      </p:sp>
      <p:sp>
        <p:nvSpPr>
          <p:cNvPr id="4" name="矩形 3">
            <a:extLst>
              <a:ext uri="{FF2B5EF4-FFF2-40B4-BE49-F238E27FC236}">
                <a16:creationId xmlns:a16="http://schemas.microsoft.com/office/drawing/2014/main" id="{999B378F-E9BE-4EF4-B752-B98D89A3C85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E86FE7E-E563-4179-A08F-65CFD64C2323}"/>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70998DF6-7688-4AF3-9E51-67993334D34E}"/>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261179404"/>
      </p:ext>
    </p:extLst>
  </p:cSld>
  <p:clrMapOvr>
    <a:masterClrMapping/>
  </p:clrMapOvr>
  <p:transition>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a:extLst>
              <a:ext uri="{FF2B5EF4-FFF2-40B4-BE49-F238E27FC236}">
                <a16:creationId xmlns:a16="http://schemas.microsoft.com/office/drawing/2014/main" id="{683C6C35-C209-40BE-A0A3-DFCE77042223}"/>
              </a:ext>
            </a:extLst>
          </p:cNvPr>
          <p:cNvSpPr>
            <a:spLocks noGrp="1" noChangeArrowheads="1"/>
          </p:cNvSpPr>
          <p:nvPr>
            <p:ph type="title"/>
          </p:nvPr>
        </p:nvSpPr>
        <p:spPr/>
        <p:txBody>
          <a:bodyPr/>
          <a:lstStyle/>
          <a:p>
            <a:r>
              <a:rPr lang="en-US" altLang="zh-CN"/>
              <a:t> </a:t>
            </a:r>
            <a:r>
              <a:rPr lang="zh-CN" altLang="en-US"/>
              <a:t>第二范式（续）</a:t>
            </a:r>
          </a:p>
        </p:txBody>
      </p:sp>
      <p:sp>
        <p:nvSpPr>
          <p:cNvPr id="499715" name="Rectangle 3">
            <a:extLst>
              <a:ext uri="{FF2B5EF4-FFF2-40B4-BE49-F238E27FC236}">
                <a16:creationId xmlns:a16="http://schemas.microsoft.com/office/drawing/2014/main" id="{2C79AD97-8FFB-458A-ADE3-792DE5F3D1A1}"/>
              </a:ext>
            </a:extLst>
          </p:cNvPr>
          <p:cNvSpPr>
            <a:spLocks noGrp="1" noChangeArrowheads="1"/>
          </p:cNvSpPr>
          <p:nvPr>
            <p:ph type="body" idx="1"/>
          </p:nvPr>
        </p:nvSpPr>
        <p:spPr/>
        <p:txBody>
          <a:bodyPr/>
          <a:lstStyle/>
          <a:p>
            <a:r>
              <a:rPr lang="zh-CN" altLang="en-US" sz="2800" dirty="0"/>
              <a:t>原因</a:t>
            </a:r>
          </a:p>
          <a:p>
            <a:pPr lvl="1">
              <a:buFontTx/>
              <a:buNone/>
            </a:pPr>
            <a:r>
              <a:rPr lang="zh-CN" altLang="en-US" sz="2400" dirty="0"/>
              <a:t>	</a:t>
            </a:r>
            <a:r>
              <a:rPr lang="en-US" altLang="zh-CN" sz="2400" dirty="0" err="1"/>
              <a:t>Sloc</a:t>
            </a:r>
            <a:r>
              <a:rPr lang="zh-CN" altLang="en-US" sz="2400" dirty="0"/>
              <a:t>传递函数依赖于</a:t>
            </a:r>
            <a:r>
              <a:rPr lang="en-US" altLang="zh-CN" sz="2400" dirty="0" err="1"/>
              <a:t>Sno</a:t>
            </a:r>
            <a:endParaRPr lang="en-US" altLang="zh-CN" sz="2400" dirty="0"/>
          </a:p>
          <a:p>
            <a:pPr>
              <a:buFont typeface="Monotype Sorts" pitchFamily="2" charset="2"/>
              <a:buNone/>
            </a:pPr>
            <a:endParaRPr lang="en-US" altLang="zh-CN" sz="2800" dirty="0"/>
          </a:p>
          <a:p>
            <a:r>
              <a:rPr lang="zh-CN" altLang="en-US" sz="2800" dirty="0"/>
              <a:t>解决方法</a:t>
            </a:r>
          </a:p>
          <a:p>
            <a:pPr lvl="1">
              <a:buFontTx/>
              <a:buNone/>
            </a:pPr>
            <a:r>
              <a:rPr lang="zh-CN" altLang="en-US" sz="2400" dirty="0"/>
              <a:t>   采用投影分解法，把</a:t>
            </a:r>
            <a:r>
              <a:rPr lang="en-US" altLang="zh-CN" sz="2400" dirty="0"/>
              <a:t>SL</a:t>
            </a:r>
            <a:r>
              <a:rPr lang="zh-CN" altLang="en-US" sz="2400" dirty="0"/>
              <a:t>分解为两个关系模式，以消除传递函数依赖：</a:t>
            </a:r>
          </a:p>
          <a:p>
            <a:pPr lvl="1">
              <a:buFontTx/>
              <a:buNone/>
            </a:pPr>
            <a:r>
              <a:rPr lang="zh-CN" altLang="en-US" sz="2400" dirty="0"/>
              <a:t>            </a:t>
            </a:r>
            <a:r>
              <a:rPr lang="en-US" altLang="zh-CN" sz="2400" dirty="0"/>
              <a:t>SD</a:t>
            </a:r>
            <a:r>
              <a:rPr lang="zh-CN" altLang="en-US" sz="2400" dirty="0"/>
              <a:t>（</a:t>
            </a:r>
            <a:r>
              <a:rPr lang="en-US" altLang="zh-CN" sz="2400" dirty="0" err="1"/>
              <a:t>Sno</a:t>
            </a:r>
            <a:r>
              <a:rPr lang="zh-CN" altLang="en-US" sz="2400" dirty="0"/>
              <a:t>， </a:t>
            </a:r>
            <a:r>
              <a:rPr lang="en-US" altLang="zh-CN" sz="2400" dirty="0" err="1"/>
              <a:t>Sdept</a:t>
            </a:r>
            <a:r>
              <a:rPr lang="zh-CN" altLang="en-US" sz="2400" dirty="0"/>
              <a:t>）</a:t>
            </a:r>
          </a:p>
          <a:p>
            <a:pPr lvl="1">
              <a:buFontTx/>
              <a:buNone/>
            </a:pPr>
            <a:r>
              <a:rPr lang="zh-CN" altLang="en-US" sz="2400" dirty="0"/>
              <a:t>                    </a:t>
            </a:r>
            <a:r>
              <a:rPr lang="en-US" altLang="zh-CN" sz="2400" dirty="0"/>
              <a:t>DL</a:t>
            </a:r>
            <a:r>
              <a:rPr lang="zh-CN" altLang="en-US" sz="2400" dirty="0"/>
              <a:t>（</a:t>
            </a:r>
            <a:r>
              <a:rPr lang="en-US" altLang="zh-CN" sz="2400" dirty="0" err="1"/>
              <a:t>Sdept</a:t>
            </a:r>
            <a:r>
              <a:rPr lang="zh-CN" altLang="en-US" sz="2400" dirty="0"/>
              <a:t>， </a:t>
            </a:r>
            <a:r>
              <a:rPr lang="en-US" altLang="zh-CN" sz="2400" dirty="0" err="1"/>
              <a:t>Sloc</a:t>
            </a:r>
            <a:r>
              <a:rPr lang="zh-CN" altLang="en-US" sz="2400" dirty="0"/>
              <a:t>）</a:t>
            </a:r>
          </a:p>
          <a:p>
            <a:pPr lvl="1">
              <a:buFontTx/>
              <a:buNone/>
            </a:pPr>
            <a:r>
              <a:rPr lang="en-US" altLang="zh-CN" sz="2400" dirty="0"/>
              <a:t>SD</a:t>
            </a:r>
            <a:r>
              <a:rPr lang="zh-CN" altLang="en-US" sz="2400" dirty="0"/>
              <a:t>的码为</a:t>
            </a:r>
            <a:r>
              <a:rPr lang="en-US" altLang="zh-CN" sz="2400" dirty="0" err="1"/>
              <a:t>Sno</a:t>
            </a:r>
            <a:r>
              <a:rPr lang="zh-CN" altLang="en-US" sz="2400" dirty="0"/>
              <a:t>， </a:t>
            </a:r>
            <a:r>
              <a:rPr lang="en-US" altLang="zh-CN" sz="2400" dirty="0"/>
              <a:t>DL</a:t>
            </a:r>
            <a:r>
              <a:rPr lang="zh-CN" altLang="en-US" sz="2400" dirty="0"/>
              <a:t>的码为</a:t>
            </a:r>
            <a:r>
              <a:rPr lang="en-US" altLang="zh-CN" sz="2400" dirty="0" err="1"/>
              <a:t>Sdept</a:t>
            </a:r>
            <a:r>
              <a:rPr lang="zh-CN" altLang="en-US" sz="2400" dirty="0"/>
              <a:t>。</a:t>
            </a:r>
          </a:p>
        </p:txBody>
      </p:sp>
      <p:grpSp>
        <p:nvGrpSpPr>
          <p:cNvPr id="499716" name="Group 4">
            <a:extLst>
              <a:ext uri="{FF2B5EF4-FFF2-40B4-BE49-F238E27FC236}">
                <a16:creationId xmlns:a16="http://schemas.microsoft.com/office/drawing/2014/main" id="{74BF7547-5228-4A09-9D85-25041026C68B}"/>
              </a:ext>
            </a:extLst>
          </p:cNvPr>
          <p:cNvGrpSpPr>
            <a:grpSpLocks/>
          </p:cNvGrpSpPr>
          <p:nvPr/>
        </p:nvGrpSpPr>
        <p:grpSpPr bwMode="auto">
          <a:xfrm>
            <a:off x="5257800" y="1219200"/>
            <a:ext cx="3505200" cy="2438400"/>
            <a:chOff x="3216" y="1536"/>
            <a:chExt cx="2208" cy="1536"/>
          </a:xfrm>
        </p:grpSpPr>
        <p:grpSp>
          <p:nvGrpSpPr>
            <p:cNvPr id="499717" name="Group 5">
              <a:extLst>
                <a:ext uri="{FF2B5EF4-FFF2-40B4-BE49-F238E27FC236}">
                  <a16:creationId xmlns:a16="http://schemas.microsoft.com/office/drawing/2014/main" id="{4FCA1445-D7A9-4066-8DFD-2EF69D128BCE}"/>
                </a:ext>
              </a:extLst>
            </p:cNvPr>
            <p:cNvGrpSpPr>
              <a:grpSpLocks/>
            </p:cNvGrpSpPr>
            <p:nvPr/>
          </p:nvGrpSpPr>
          <p:grpSpPr bwMode="auto">
            <a:xfrm>
              <a:off x="3216" y="1536"/>
              <a:ext cx="2208" cy="1536"/>
              <a:chOff x="3216" y="1536"/>
              <a:chExt cx="2208" cy="1536"/>
            </a:xfrm>
          </p:grpSpPr>
          <p:sp>
            <p:nvSpPr>
              <p:cNvPr id="499718" name="Rectangle 6">
                <a:extLst>
                  <a:ext uri="{FF2B5EF4-FFF2-40B4-BE49-F238E27FC236}">
                    <a16:creationId xmlns:a16="http://schemas.microsoft.com/office/drawing/2014/main" id="{4E920277-766B-49C8-B88D-9AFF4975D6A9}"/>
                  </a:ext>
                </a:extLst>
              </p:cNvPr>
              <p:cNvSpPr>
                <a:spLocks noChangeArrowheads="1"/>
              </p:cNvSpPr>
              <p:nvPr/>
            </p:nvSpPr>
            <p:spPr bwMode="auto">
              <a:xfrm>
                <a:off x="3216" y="1584"/>
                <a:ext cx="2208" cy="1488"/>
              </a:xfrm>
              <a:prstGeom prst="rect">
                <a:avLst/>
              </a:prstGeom>
              <a:solidFill>
                <a:srgbClr val="EEE678"/>
              </a:solidFill>
              <a:ln w="28575">
                <a:solidFill>
                  <a:srgbClr val="EEE67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499719" name="Group 7">
                <a:extLst>
                  <a:ext uri="{FF2B5EF4-FFF2-40B4-BE49-F238E27FC236}">
                    <a16:creationId xmlns:a16="http://schemas.microsoft.com/office/drawing/2014/main" id="{3F1600FB-1C15-4EC4-8C30-18406D43996E}"/>
                  </a:ext>
                </a:extLst>
              </p:cNvPr>
              <p:cNvGrpSpPr>
                <a:grpSpLocks/>
              </p:cNvGrpSpPr>
              <p:nvPr/>
            </p:nvGrpSpPr>
            <p:grpSpPr bwMode="auto">
              <a:xfrm>
                <a:off x="3312" y="1536"/>
                <a:ext cx="1968" cy="1488"/>
                <a:chOff x="3312" y="1920"/>
                <a:chExt cx="1968" cy="1488"/>
              </a:xfrm>
            </p:grpSpPr>
            <p:sp>
              <p:nvSpPr>
                <p:cNvPr id="499720" name="Text Box 8">
                  <a:extLst>
                    <a:ext uri="{FF2B5EF4-FFF2-40B4-BE49-F238E27FC236}">
                      <a16:creationId xmlns:a16="http://schemas.microsoft.com/office/drawing/2014/main" id="{AFCF30F1-EF78-4CAD-A2E8-FE8E851E147D}"/>
                    </a:ext>
                  </a:extLst>
                </p:cNvPr>
                <p:cNvSpPr txBox="1">
                  <a:spLocks noChangeArrowheads="1"/>
                </p:cNvSpPr>
                <p:nvPr/>
              </p:nvSpPr>
              <p:spPr bwMode="auto">
                <a:xfrm>
                  <a:off x="3312" y="1920"/>
                  <a:ext cx="695"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SL</a:t>
                  </a:r>
                </a:p>
              </p:txBody>
            </p:sp>
            <p:sp>
              <p:nvSpPr>
                <p:cNvPr id="499721" name="Text Box 9">
                  <a:extLst>
                    <a:ext uri="{FF2B5EF4-FFF2-40B4-BE49-F238E27FC236}">
                      <a16:creationId xmlns:a16="http://schemas.microsoft.com/office/drawing/2014/main" id="{FA5D5BC7-DBB0-407B-8342-82A5BB2993F4}"/>
                    </a:ext>
                  </a:extLst>
                </p:cNvPr>
                <p:cNvSpPr txBox="1">
                  <a:spLocks noChangeArrowheads="1"/>
                </p:cNvSpPr>
                <p:nvPr/>
              </p:nvSpPr>
              <p:spPr bwMode="auto">
                <a:xfrm>
                  <a:off x="3428" y="2540"/>
                  <a:ext cx="579" cy="37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Sno</a:t>
                  </a:r>
                  <a:endParaRPr kumimoji="0" lang="en-US" altLang="zh-CN" sz="2400" baseline="0"/>
                </a:p>
              </p:txBody>
            </p:sp>
            <p:sp>
              <p:nvSpPr>
                <p:cNvPr id="499722" name="Text Box 10">
                  <a:extLst>
                    <a:ext uri="{FF2B5EF4-FFF2-40B4-BE49-F238E27FC236}">
                      <a16:creationId xmlns:a16="http://schemas.microsoft.com/office/drawing/2014/main" id="{B093293A-CB5E-4D73-B9A8-830555024575}"/>
                    </a:ext>
                  </a:extLst>
                </p:cNvPr>
                <p:cNvSpPr txBox="1">
                  <a:spLocks noChangeArrowheads="1"/>
                </p:cNvSpPr>
                <p:nvPr/>
              </p:nvSpPr>
              <p:spPr bwMode="auto">
                <a:xfrm>
                  <a:off x="4585" y="2168"/>
                  <a:ext cx="695" cy="37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Sdept</a:t>
                  </a:r>
                  <a:endParaRPr kumimoji="0" lang="en-US" altLang="zh-CN" sz="2400" baseline="0"/>
                </a:p>
              </p:txBody>
            </p:sp>
            <p:sp>
              <p:nvSpPr>
                <p:cNvPr id="499723" name="Text Box 11">
                  <a:extLst>
                    <a:ext uri="{FF2B5EF4-FFF2-40B4-BE49-F238E27FC236}">
                      <a16:creationId xmlns:a16="http://schemas.microsoft.com/office/drawing/2014/main" id="{5857A3A8-8A89-4125-BEAF-1E2A1212295D}"/>
                    </a:ext>
                  </a:extLst>
                </p:cNvPr>
                <p:cNvSpPr txBox="1">
                  <a:spLocks noChangeArrowheads="1"/>
                </p:cNvSpPr>
                <p:nvPr/>
              </p:nvSpPr>
              <p:spPr bwMode="auto">
                <a:xfrm>
                  <a:off x="4585" y="3036"/>
                  <a:ext cx="695" cy="37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baseline="0"/>
                    <a:t>Sloc</a:t>
                  </a:r>
                  <a:endParaRPr kumimoji="0" lang="en-US" altLang="zh-CN" sz="2400" baseline="0"/>
                </a:p>
              </p:txBody>
            </p:sp>
            <p:sp>
              <p:nvSpPr>
                <p:cNvPr id="499724" name="Line 12">
                  <a:extLst>
                    <a:ext uri="{FF2B5EF4-FFF2-40B4-BE49-F238E27FC236}">
                      <a16:creationId xmlns:a16="http://schemas.microsoft.com/office/drawing/2014/main" id="{17783B29-2858-4A0D-9F5E-E93FBA1560A1}"/>
                    </a:ext>
                  </a:extLst>
                </p:cNvPr>
                <p:cNvSpPr>
                  <a:spLocks noChangeShapeType="1"/>
                </p:cNvSpPr>
                <p:nvPr/>
              </p:nvSpPr>
              <p:spPr bwMode="auto">
                <a:xfrm flipV="1">
                  <a:off x="4007" y="2292"/>
                  <a:ext cx="578" cy="37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9725" name="Line 13">
                  <a:extLst>
                    <a:ext uri="{FF2B5EF4-FFF2-40B4-BE49-F238E27FC236}">
                      <a16:creationId xmlns:a16="http://schemas.microsoft.com/office/drawing/2014/main" id="{A603FD4C-6113-44CA-ACF4-8DA537E70103}"/>
                    </a:ext>
                  </a:extLst>
                </p:cNvPr>
                <p:cNvSpPr>
                  <a:spLocks noChangeShapeType="1"/>
                </p:cNvSpPr>
                <p:nvPr/>
              </p:nvSpPr>
              <p:spPr bwMode="auto">
                <a:xfrm>
                  <a:off x="4007" y="2788"/>
                  <a:ext cx="578" cy="37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499726" name="Line 14">
              <a:extLst>
                <a:ext uri="{FF2B5EF4-FFF2-40B4-BE49-F238E27FC236}">
                  <a16:creationId xmlns:a16="http://schemas.microsoft.com/office/drawing/2014/main" id="{DBCD5831-1647-43E7-A9B2-09791488B31F}"/>
                </a:ext>
              </a:extLst>
            </p:cNvPr>
            <p:cNvSpPr>
              <a:spLocks noChangeShapeType="1"/>
            </p:cNvSpPr>
            <p:nvPr/>
          </p:nvSpPr>
          <p:spPr bwMode="auto">
            <a:xfrm>
              <a:off x="4950" y="2160"/>
              <a:ext cx="0" cy="49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99727" name="Freeform 15">
            <a:extLst>
              <a:ext uri="{FF2B5EF4-FFF2-40B4-BE49-F238E27FC236}">
                <a16:creationId xmlns:a16="http://schemas.microsoft.com/office/drawing/2014/main" id="{A6091EA4-2822-4DBB-A416-89F2C2C22F42}"/>
              </a:ext>
            </a:extLst>
          </p:cNvPr>
          <p:cNvSpPr>
            <a:spLocks/>
          </p:cNvSpPr>
          <p:nvPr/>
        </p:nvSpPr>
        <p:spPr bwMode="auto">
          <a:xfrm>
            <a:off x="5283200" y="1409700"/>
            <a:ext cx="3505200" cy="1676400"/>
          </a:xfrm>
          <a:custGeom>
            <a:avLst/>
            <a:gdLst>
              <a:gd name="T0" fmla="*/ 32 w 2208"/>
              <a:gd name="T1" fmla="*/ 552 h 1056"/>
              <a:gd name="T2" fmla="*/ 272 w 2208"/>
              <a:gd name="T3" fmla="*/ 312 h 1056"/>
              <a:gd name="T4" fmla="*/ 800 w 2208"/>
              <a:gd name="T5" fmla="*/ 168 h 1056"/>
              <a:gd name="T6" fmla="*/ 1520 w 2208"/>
              <a:gd name="T7" fmla="*/ 24 h 1056"/>
              <a:gd name="T8" fmla="*/ 2096 w 2208"/>
              <a:gd name="T9" fmla="*/ 72 h 1056"/>
              <a:gd name="T10" fmla="*/ 2192 w 2208"/>
              <a:gd name="T11" fmla="*/ 456 h 1056"/>
              <a:gd name="T12" fmla="*/ 2000 w 2208"/>
              <a:gd name="T13" fmla="*/ 600 h 1056"/>
              <a:gd name="T14" fmla="*/ 1088 w 2208"/>
              <a:gd name="T15" fmla="*/ 648 h 1056"/>
              <a:gd name="T16" fmla="*/ 800 w 2208"/>
              <a:gd name="T17" fmla="*/ 984 h 1056"/>
              <a:gd name="T18" fmla="*/ 128 w 2208"/>
              <a:gd name="T19" fmla="*/ 984 h 1056"/>
              <a:gd name="T20" fmla="*/ 32 w 2208"/>
              <a:gd name="T21" fmla="*/ 552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8" h="1056">
                <a:moveTo>
                  <a:pt x="32" y="552"/>
                </a:moveTo>
                <a:cubicBezTo>
                  <a:pt x="56" y="440"/>
                  <a:pt x="144" y="376"/>
                  <a:pt x="272" y="312"/>
                </a:cubicBezTo>
                <a:cubicBezTo>
                  <a:pt x="400" y="248"/>
                  <a:pt x="592" y="216"/>
                  <a:pt x="800" y="168"/>
                </a:cubicBezTo>
                <a:cubicBezTo>
                  <a:pt x="1008" y="120"/>
                  <a:pt x="1304" y="40"/>
                  <a:pt x="1520" y="24"/>
                </a:cubicBezTo>
                <a:cubicBezTo>
                  <a:pt x="1736" y="8"/>
                  <a:pt x="1984" y="0"/>
                  <a:pt x="2096" y="72"/>
                </a:cubicBezTo>
                <a:cubicBezTo>
                  <a:pt x="2208" y="144"/>
                  <a:pt x="2208" y="368"/>
                  <a:pt x="2192" y="456"/>
                </a:cubicBezTo>
                <a:cubicBezTo>
                  <a:pt x="2176" y="544"/>
                  <a:pt x="2184" y="568"/>
                  <a:pt x="2000" y="600"/>
                </a:cubicBezTo>
                <a:cubicBezTo>
                  <a:pt x="1816" y="632"/>
                  <a:pt x="1288" y="584"/>
                  <a:pt x="1088" y="648"/>
                </a:cubicBezTo>
                <a:cubicBezTo>
                  <a:pt x="888" y="712"/>
                  <a:pt x="960" y="928"/>
                  <a:pt x="800" y="984"/>
                </a:cubicBezTo>
                <a:cubicBezTo>
                  <a:pt x="640" y="1040"/>
                  <a:pt x="256" y="1056"/>
                  <a:pt x="128" y="984"/>
                </a:cubicBezTo>
                <a:cubicBezTo>
                  <a:pt x="0" y="912"/>
                  <a:pt x="8" y="664"/>
                  <a:pt x="32" y="552"/>
                </a:cubicBezTo>
                <a:close/>
              </a:path>
            </a:pathLst>
          </a:custGeom>
          <a:noFill/>
          <a:ln w="38100" cap="flat" cmpd="sng">
            <a:solidFill>
              <a:schemeClr val="accent2"/>
            </a:solidFill>
            <a:prstDash val="sysDot"/>
            <a:round/>
            <a:headEnd type="none" w="med" len="med"/>
            <a:tailEnd type="none" w="med" len="med"/>
          </a:ln>
          <a:effectLst/>
          <a:extLst>
            <a:ext uri="{909E8E84-426E-40DD-AFC4-6F175D3DCCD1}">
              <a14:hiddenFill xmlns:a14="http://schemas.microsoft.com/office/drawing/2010/main">
                <a:solidFill>
                  <a:srgbClr val="EEE67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99729" name="Oval 17">
            <a:extLst>
              <a:ext uri="{FF2B5EF4-FFF2-40B4-BE49-F238E27FC236}">
                <a16:creationId xmlns:a16="http://schemas.microsoft.com/office/drawing/2014/main" id="{9DDFA18F-36D8-48E3-9CA0-1A95A48E6100}"/>
              </a:ext>
            </a:extLst>
          </p:cNvPr>
          <p:cNvSpPr>
            <a:spLocks noChangeArrowheads="1"/>
          </p:cNvSpPr>
          <p:nvPr/>
        </p:nvSpPr>
        <p:spPr bwMode="auto">
          <a:xfrm>
            <a:off x="7086600" y="1219200"/>
            <a:ext cx="1752600" cy="2590800"/>
          </a:xfrm>
          <a:prstGeom prst="ellipse">
            <a:avLst/>
          </a:prstGeom>
          <a:noFill/>
          <a:ln w="38100">
            <a:solidFill>
              <a:srgbClr val="6600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7" name="矩形 16">
            <a:extLst>
              <a:ext uri="{FF2B5EF4-FFF2-40B4-BE49-F238E27FC236}">
                <a16:creationId xmlns:a16="http://schemas.microsoft.com/office/drawing/2014/main" id="{AF0F7046-89A4-40BE-8E75-890AB1E8D21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8" name="文本框 22">
            <a:extLst>
              <a:ext uri="{FF2B5EF4-FFF2-40B4-BE49-F238E27FC236}">
                <a16:creationId xmlns:a16="http://schemas.microsoft.com/office/drawing/2014/main" id="{1F672972-018D-4238-84DF-592AEBCC4BF6}"/>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19" name="文本框 22">
            <a:extLst>
              <a:ext uri="{FF2B5EF4-FFF2-40B4-BE49-F238E27FC236}">
                <a16:creationId xmlns:a16="http://schemas.microsoft.com/office/drawing/2014/main" id="{A65DD29C-C574-4AC2-9FD5-7B24DB7C9689}"/>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71643450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99716"/>
                                        </p:tgtEl>
                                        <p:attrNameLst>
                                          <p:attrName>style.visibility</p:attrName>
                                        </p:attrNameLst>
                                      </p:cBhvr>
                                      <p:to>
                                        <p:strVal val="visible"/>
                                      </p:to>
                                    </p:set>
                                    <p:anim calcmode="lin" valueType="num">
                                      <p:cBhvr additive="base">
                                        <p:cTn id="7" dur="500" fill="hold"/>
                                        <p:tgtEl>
                                          <p:spTgt spid="499716"/>
                                        </p:tgtEl>
                                        <p:attrNameLst>
                                          <p:attrName>ppt_x</p:attrName>
                                        </p:attrNameLst>
                                      </p:cBhvr>
                                      <p:tavLst>
                                        <p:tav tm="0">
                                          <p:val>
                                            <p:strVal val="1+#ppt_w/2"/>
                                          </p:val>
                                        </p:tav>
                                        <p:tav tm="100000">
                                          <p:val>
                                            <p:strVal val="#ppt_x"/>
                                          </p:val>
                                        </p:tav>
                                      </p:tavLst>
                                    </p:anim>
                                    <p:anim calcmode="lin" valueType="num">
                                      <p:cBhvr additive="base">
                                        <p:cTn id="8" dur="500" fill="hold"/>
                                        <p:tgtEl>
                                          <p:spTgt spid="4997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99727"/>
                                        </p:tgtEl>
                                        <p:attrNameLst>
                                          <p:attrName>style.visibility</p:attrName>
                                        </p:attrNameLst>
                                      </p:cBhvr>
                                      <p:to>
                                        <p:strVal val="visible"/>
                                      </p:to>
                                    </p:set>
                                    <p:anim calcmode="lin" valueType="num">
                                      <p:cBhvr additive="base">
                                        <p:cTn id="13" dur="500" fill="hold"/>
                                        <p:tgtEl>
                                          <p:spTgt spid="499727"/>
                                        </p:tgtEl>
                                        <p:attrNameLst>
                                          <p:attrName>ppt_x</p:attrName>
                                        </p:attrNameLst>
                                      </p:cBhvr>
                                      <p:tavLst>
                                        <p:tav tm="0">
                                          <p:val>
                                            <p:strVal val="1+#ppt_w/2"/>
                                          </p:val>
                                        </p:tav>
                                        <p:tav tm="100000">
                                          <p:val>
                                            <p:strVal val="#ppt_x"/>
                                          </p:val>
                                        </p:tav>
                                      </p:tavLst>
                                    </p:anim>
                                    <p:anim calcmode="lin" valueType="num">
                                      <p:cBhvr additive="base">
                                        <p:cTn id="14" dur="500" fill="hold"/>
                                        <p:tgtEl>
                                          <p:spTgt spid="49972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499729"/>
                                        </p:tgtEl>
                                        <p:attrNameLst>
                                          <p:attrName>style.visibility</p:attrName>
                                        </p:attrNameLst>
                                      </p:cBhvr>
                                      <p:to>
                                        <p:strVal val="visible"/>
                                      </p:to>
                                    </p:set>
                                    <p:anim calcmode="lin" valueType="num">
                                      <p:cBhvr additive="base">
                                        <p:cTn id="19" dur="500" fill="hold"/>
                                        <p:tgtEl>
                                          <p:spTgt spid="499729"/>
                                        </p:tgtEl>
                                        <p:attrNameLst>
                                          <p:attrName>ppt_x</p:attrName>
                                        </p:attrNameLst>
                                      </p:cBhvr>
                                      <p:tavLst>
                                        <p:tav tm="0">
                                          <p:val>
                                            <p:strVal val="1+#ppt_w/2"/>
                                          </p:val>
                                        </p:tav>
                                        <p:tav tm="100000">
                                          <p:val>
                                            <p:strVal val="#ppt_x"/>
                                          </p:val>
                                        </p:tav>
                                      </p:tavLst>
                                    </p:anim>
                                    <p:anim calcmode="lin" valueType="num">
                                      <p:cBhvr additive="base">
                                        <p:cTn id="20" dur="500" fill="hold"/>
                                        <p:tgtEl>
                                          <p:spTgt spid="4997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1026">
            <a:extLst>
              <a:ext uri="{FF2B5EF4-FFF2-40B4-BE49-F238E27FC236}">
                <a16:creationId xmlns:a16="http://schemas.microsoft.com/office/drawing/2014/main" id="{8E5838E6-12AC-4595-A107-F5D0804DE86C}"/>
              </a:ext>
            </a:extLst>
          </p:cNvPr>
          <p:cNvSpPr>
            <a:spLocks noGrp="1" noChangeArrowheads="1"/>
          </p:cNvSpPr>
          <p:nvPr>
            <p:ph type="title"/>
          </p:nvPr>
        </p:nvSpPr>
        <p:spPr/>
        <p:txBody>
          <a:bodyPr/>
          <a:lstStyle/>
          <a:p>
            <a:r>
              <a:rPr lang="en-US" altLang="zh-CN"/>
              <a:t> </a:t>
            </a:r>
            <a:r>
              <a:rPr lang="zh-CN" altLang="en-US"/>
              <a:t>第二范式（续）</a:t>
            </a:r>
          </a:p>
        </p:txBody>
      </p:sp>
      <p:sp>
        <p:nvSpPr>
          <p:cNvPr id="596995" name="Rectangle 1027">
            <a:extLst>
              <a:ext uri="{FF2B5EF4-FFF2-40B4-BE49-F238E27FC236}">
                <a16:creationId xmlns:a16="http://schemas.microsoft.com/office/drawing/2014/main" id="{64BB6740-23D0-4B47-84D6-D0ED8CD20A68}"/>
              </a:ext>
            </a:extLst>
          </p:cNvPr>
          <p:cNvSpPr>
            <a:spLocks noGrp="1" noChangeArrowheads="1"/>
          </p:cNvSpPr>
          <p:nvPr>
            <p:ph type="body" idx="1"/>
          </p:nvPr>
        </p:nvSpPr>
        <p:spPr/>
        <p:txBody>
          <a:bodyPr/>
          <a:lstStyle/>
          <a:p>
            <a:pPr lvl="1">
              <a:buFontTx/>
              <a:buNone/>
            </a:pPr>
            <a:r>
              <a:rPr lang="en-US" altLang="zh-CN"/>
              <a:t>SD</a:t>
            </a:r>
            <a:r>
              <a:rPr lang="zh-CN" altLang="en-US"/>
              <a:t>的码为</a:t>
            </a:r>
            <a:r>
              <a:rPr lang="en-US" altLang="zh-CN"/>
              <a:t>Sno</a:t>
            </a:r>
            <a:r>
              <a:rPr lang="zh-CN" altLang="en-US"/>
              <a:t>， </a:t>
            </a:r>
            <a:r>
              <a:rPr lang="en-US" altLang="zh-CN"/>
              <a:t>DL</a:t>
            </a:r>
            <a:r>
              <a:rPr lang="zh-CN" altLang="en-US"/>
              <a:t>的码为</a:t>
            </a:r>
            <a:r>
              <a:rPr lang="en-US" altLang="zh-CN"/>
              <a:t>Sdept</a:t>
            </a:r>
            <a:r>
              <a:rPr lang="zh-CN" altLang="en-US"/>
              <a:t>。</a:t>
            </a:r>
          </a:p>
        </p:txBody>
      </p:sp>
      <p:grpSp>
        <p:nvGrpSpPr>
          <p:cNvPr id="597006" name="Group 1038">
            <a:extLst>
              <a:ext uri="{FF2B5EF4-FFF2-40B4-BE49-F238E27FC236}">
                <a16:creationId xmlns:a16="http://schemas.microsoft.com/office/drawing/2014/main" id="{260DFE5D-1264-4EE0-9213-10DBD30A81C2}"/>
              </a:ext>
            </a:extLst>
          </p:cNvPr>
          <p:cNvGrpSpPr>
            <a:grpSpLocks/>
          </p:cNvGrpSpPr>
          <p:nvPr/>
        </p:nvGrpSpPr>
        <p:grpSpPr bwMode="auto">
          <a:xfrm>
            <a:off x="1600200" y="3124200"/>
            <a:ext cx="6781800" cy="1981200"/>
            <a:chOff x="1056" y="1776"/>
            <a:chExt cx="4272" cy="1248"/>
          </a:xfrm>
        </p:grpSpPr>
        <p:sp>
          <p:nvSpPr>
            <p:cNvPr id="596997" name="Text Box 1029">
              <a:extLst>
                <a:ext uri="{FF2B5EF4-FFF2-40B4-BE49-F238E27FC236}">
                  <a16:creationId xmlns:a16="http://schemas.microsoft.com/office/drawing/2014/main" id="{40DE7F48-1D23-402E-8248-C68BFE50B35F}"/>
                </a:ext>
              </a:extLst>
            </p:cNvPr>
            <p:cNvSpPr txBox="1">
              <a:spLocks noChangeArrowheads="1"/>
            </p:cNvSpPr>
            <p:nvPr/>
          </p:nvSpPr>
          <p:spPr bwMode="auto">
            <a:xfrm>
              <a:off x="1056" y="1776"/>
              <a:ext cx="594" cy="46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Sno</a:t>
              </a:r>
            </a:p>
          </p:txBody>
        </p:sp>
        <p:sp>
          <p:nvSpPr>
            <p:cNvPr id="596998" name="Text Box 1030">
              <a:extLst>
                <a:ext uri="{FF2B5EF4-FFF2-40B4-BE49-F238E27FC236}">
                  <a16:creationId xmlns:a16="http://schemas.microsoft.com/office/drawing/2014/main" id="{EDA28D9D-5A5E-49A8-BEEC-CD1CC9A9A56E}"/>
                </a:ext>
              </a:extLst>
            </p:cNvPr>
            <p:cNvSpPr txBox="1">
              <a:spLocks noChangeArrowheads="1"/>
            </p:cNvSpPr>
            <p:nvPr/>
          </p:nvSpPr>
          <p:spPr bwMode="auto">
            <a:xfrm>
              <a:off x="2124" y="1776"/>
              <a:ext cx="712" cy="46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Sdept</a:t>
              </a:r>
              <a:endParaRPr kumimoji="0" lang="en-US" altLang="zh-CN" sz="2000" baseline="0"/>
            </a:p>
          </p:txBody>
        </p:sp>
        <p:sp>
          <p:nvSpPr>
            <p:cNvPr id="596999" name="Line 1031">
              <a:extLst>
                <a:ext uri="{FF2B5EF4-FFF2-40B4-BE49-F238E27FC236}">
                  <a16:creationId xmlns:a16="http://schemas.microsoft.com/office/drawing/2014/main" id="{3B8DD213-2278-4C67-BF35-056F07343B0E}"/>
                </a:ext>
              </a:extLst>
            </p:cNvPr>
            <p:cNvSpPr>
              <a:spLocks noChangeShapeType="1"/>
            </p:cNvSpPr>
            <p:nvPr/>
          </p:nvSpPr>
          <p:spPr bwMode="auto">
            <a:xfrm>
              <a:off x="1650" y="1932"/>
              <a:ext cx="474"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7000" name="Text Box 1032">
              <a:extLst>
                <a:ext uri="{FF2B5EF4-FFF2-40B4-BE49-F238E27FC236}">
                  <a16:creationId xmlns:a16="http://schemas.microsoft.com/office/drawing/2014/main" id="{D91FE638-697B-4EB0-A96D-F2735F2B2A8B}"/>
                </a:ext>
              </a:extLst>
            </p:cNvPr>
            <p:cNvSpPr txBox="1">
              <a:spLocks noChangeArrowheads="1"/>
            </p:cNvSpPr>
            <p:nvPr/>
          </p:nvSpPr>
          <p:spPr bwMode="auto">
            <a:xfrm>
              <a:off x="1650" y="2556"/>
              <a:ext cx="474"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SD</a:t>
              </a:r>
              <a:endParaRPr kumimoji="0" lang="en-US" altLang="zh-CN" sz="2000" baseline="0"/>
            </a:p>
          </p:txBody>
        </p:sp>
        <p:sp>
          <p:nvSpPr>
            <p:cNvPr id="597001" name="Text Box 1033">
              <a:extLst>
                <a:ext uri="{FF2B5EF4-FFF2-40B4-BE49-F238E27FC236}">
                  <a16:creationId xmlns:a16="http://schemas.microsoft.com/office/drawing/2014/main" id="{DF7B39D3-1EBC-4350-B89A-9A35071E6625}"/>
                </a:ext>
              </a:extLst>
            </p:cNvPr>
            <p:cNvSpPr txBox="1">
              <a:spLocks noChangeArrowheads="1"/>
            </p:cNvSpPr>
            <p:nvPr/>
          </p:nvSpPr>
          <p:spPr bwMode="auto">
            <a:xfrm>
              <a:off x="3430" y="1776"/>
              <a:ext cx="712" cy="46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Sdept</a:t>
              </a:r>
              <a:endParaRPr kumimoji="0" lang="en-US" altLang="zh-CN" sz="2000" baseline="0"/>
            </a:p>
          </p:txBody>
        </p:sp>
        <p:sp>
          <p:nvSpPr>
            <p:cNvPr id="597002" name="Text Box 1034">
              <a:extLst>
                <a:ext uri="{FF2B5EF4-FFF2-40B4-BE49-F238E27FC236}">
                  <a16:creationId xmlns:a16="http://schemas.microsoft.com/office/drawing/2014/main" id="{045B22D6-471E-47FD-8E73-10EB38EB4BC0}"/>
                </a:ext>
              </a:extLst>
            </p:cNvPr>
            <p:cNvSpPr txBox="1">
              <a:spLocks noChangeArrowheads="1"/>
            </p:cNvSpPr>
            <p:nvPr/>
          </p:nvSpPr>
          <p:spPr bwMode="auto">
            <a:xfrm>
              <a:off x="4734" y="1776"/>
              <a:ext cx="594" cy="46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Sloc</a:t>
              </a:r>
              <a:endParaRPr kumimoji="0" lang="en-US" altLang="zh-CN" sz="2000" baseline="0"/>
            </a:p>
          </p:txBody>
        </p:sp>
        <p:sp>
          <p:nvSpPr>
            <p:cNvPr id="597003" name="Line 1035">
              <a:extLst>
                <a:ext uri="{FF2B5EF4-FFF2-40B4-BE49-F238E27FC236}">
                  <a16:creationId xmlns:a16="http://schemas.microsoft.com/office/drawing/2014/main" id="{3BE2A07E-01F3-47B0-A47C-80B39170114D}"/>
                </a:ext>
              </a:extLst>
            </p:cNvPr>
            <p:cNvSpPr>
              <a:spLocks noChangeShapeType="1"/>
            </p:cNvSpPr>
            <p:nvPr/>
          </p:nvSpPr>
          <p:spPr bwMode="auto">
            <a:xfrm>
              <a:off x="4142" y="1932"/>
              <a:ext cx="59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7004" name="Text Box 1036">
              <a:extLst>
                <a:ext uri="{FF2B5EF4-FFF2-40B4-BE49-F238E27FC236}">
                  <a16:creationId xmlns:a16="http://schemas.microsoft.com/office/drawing/2014/main" id="{64B87D96-8C81-4E73-BD64-07A6681F718C}"/>
                </a:ext>
              </a:extLst>
            </p:cNvPr>
            <p:cNvSpPr txBox="1">
              <a:spLocks noChangeArrowheads="1"/>
            </p:cNvSpPr>
            <p:nvPr/>
          </p:nvSpPr>
          <p:spPr bwMode="auto">
            <a:xfrm>
              <a:off x="4260" y="2556"/>
              <a:ext cx="474"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DL</a:t>
              </a:r>
              <a:endParaRPr kumimoji="0" lang="en-US" altLang="zh-CN" sz="2000" baseline="0"/>
            </a:p>
          </p:txBody>
        </p:sp>
      </p:grpSp>
      <p:sp>
        <p:nvSpPr>
          <p:cNvPr id="13" name="矩形 12">
            <a:extLst>
              <a:ext uri="{FF2B5EF4-FFF2-40B4-BE49-F238E27FC236}">
                <a16:creationId xmlns:a16="http://schemas.microsoft.com/office/drawing/2014/main" id="{A26ECC53-246B-4FF0-99AB-51C77DECCD6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4" name="文本框 22">
            <a:extLst>
              <a:ext uri="{FF2B5EF4-FFF2-40B4-BE49-F238E27FC236}">
                <a16:creationId xmlns:a16="http://schemas.microsoft.com/office/drawing/2014/main" id="{877EC7C5-4F1E-4B03-AA8F-9505B1E22D80}"/>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15" name="文本框 22">
            <a:extLst>
              <a:ext uri="{FF2B5EF4-FFF2-40B4-BE49-F238E27FC236}">
                <a16:creationId xmlns:a16="http://schemas.microsoft.com/office/drawing/2014/main" id="{5E6A78D3-3AF8-480C-9884-1C66919E5EA2}"/>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239788045"/>
      </p:ext>
    </p:extLst>
  </p:cSld>
  <p:clrMapOvr>
    <a:masterClrMapping/>
  </p:clrMapOvr>
  <p:transition>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92BAA97E-823F-44AE-8135-50428490B288}"/>
              </a:ext>
            </a:extLst>
          </p:cNvPr>
          <p:cNvSpPr>
            <a:spLocks noGrp="1" noChangeArrowheads="1"/>
          </p:cNvSpPr>
          <p:nvPr>
            <p:ph type="title"/>
          </p:nvPr>
        </p:nvSpPr>
        <p:spPr/>
        <p:txBody>
          <a:bodyPr/>
          <a:lstStyle/>
          <a:p>
            <a:r>
              <a:rPr lang="en-US" altLang="zh-CN"/>
              <a:t> </a:t>
            </a:r>
            <a:r>
              <a:rPr lang="zh-CN" altLang="en-US"/>
              <a:t>第二范式（续）</a:t>
            </a:r>
          </a:p>
        </p:txBody>
      </p:sp>
      <p:sp>
        <p:nvSpPr>
          <p:cNvPr id="500739" name="Rectangle 3">
            <a:extLst>
              <a:ext uri="{FF2B5EF4-FFF2-40B4-BE49-F238E27FC236}">
                <a16:creationId xmlns:a16="http://schemas.microsoft.com/office/drawing/2014/main" id="{E6B33829-D1FE-4BE0-932D-13EEDE76219A}"/>
              </a:ext>
            </a:extLst>
          </p:cNvPr>
          <p:cNvSpPr>
            <a:spLocks noGrp="1" noChangeArrowheads="1"/>
          </p:cNvSpPr>
          <p:nvPr>
            <p:ph type="body" idx="1"/>
          </p:nvPr>
        </p:nvSpPr>
        <p:spPr/>
        <p:txBody>
          <a:bodyPr/>
          <a:lstStyle/>
          <a:p>
            <a:pPr>
              <a:buFont typeface="Monotype Sorts" pitchFamily="2" charset="2"/>
              <a:buNone/>
            </a:pPr>
            <a:r>
              <a:rPr lang="en-US" altLang="zh-CN" sz="2800"/>
              <a:t>	</a:t>
            </a:r>
            <a:r>
              <a:rPr lang="zh-CN" altLang="en-US" sz="2800"/>
              <a:t>在分解后的关系模式中既没有非主属性对码的部分函数依赖也没有非主属性对码的传递函数依赖，在一定程度上解决了上述四个问题：</a:t>
            </a:r>
          </a:p>
          <a:p>
            <a:pPr lvl="3">
              <a:buFontTx/>
              <a:buNone/>
            </a:pPr>
            <a:endParaRPr lang="zh-CN" altLang="en-US" sz="1800"/>
          </a:p>
          <a:p>
            <a:pPr>
              <a:spcAft>
                <a:spcPct val="25000"/>
              </a:spcAft>
              <a:buFont typeface="Monotype Sorts" pitchFamily="2" charset="2"/>
              <a:buNone/>
            </a:pPr>
            <a:r>
              <a:rPr lang="en-US" altLang="zh-CN" sz="2400"/>
              <a:t>(1) DL</a:t>
            </a:r>
            <a:r>
              <a:rPr lang="zh-CN" altLang="en-US" sz="2400"/>
              <a:t>关系中可以插入无在校学生的系的信息。</a:t>
            </a:r>
          </a:p>
          <a:p>
            <a:pPr>
              <a:spcAft>
                <a:spcPct val="25000"/>
              </a:spcAft>
              <a:buFont typeface="Monotype Sorts" pitchFamily="2" charset="2"/>
              <a:buNone/>
            </a:pPr>
            <a:r>
              <a:rPr lang="en-US" altLang="zh-CN" sz="2400"/>
              <a:t>(2) </a:t>
            </a:r>
            <a:r>
              <a:rPr lang="zh-CN" altLang="en-US" sz="2400"/>
              <a:t>某个系的学生全部毕业了，只是删除</a:t>
            </a:r>
            <a:r>
              <a:rPr lang="en-US" altLang="zh-CN" sz="2400"/>
              <a:t>SD</a:t>
            </a:r>
            <a:r>
              <a:rPr lang="zh-CN" altLang="en-US" sz="2400"/>
              <a:t>关系中的相应元组，</a:t>
            </a:r>
            <a:r>
              <a:rPr lang="en-US" altLang="zh-CN" sz="2400"/>
              <a:t>DL</a:t>
            </a:r>
            <a:r>
              <a:rPr lang="zh-CN" altLang="en-US" sz="2400"/>
              <a:t>关系中关于该系的信息仍存在。</a:t>
            </a:r>
          </a:p>
          <a:p>
            <a:pPr>
              <a:spcAft>
                <a:spcPct val="25000"/>
              </a:spcAft>
              <a:buFont typeface="Monotype Sorts" pitchFamily="2" charset="2"/>
              <a:buNone/>
            </a:pPr>
            <a:r>
              <a:rPr lang="en-US" altLang="zh-CN" sz="2400"/>
              <a:t>(3) </a:t>
            </a:r>
            <a:r>
              <a:rPr lang="zh-CN" altLang="en-US" sz="2400"/>
              <a:t>关于系的住处的信息只在</a:t>
            </a:r>
            <a:r>
              <a:rPr lang="en-US" altLang="zh-CN" sz="2400"/>
              <a:t>DL</a:t>
            </a:r>
            <a:r>
              <a:rPr lang="zh-CN" altLang="en-US" sz="2400"/>
              <a:t>关系中存储一次。</a:t>
            </a:r>
          </a:p>
          <a:p>
            <a:pPr>
              <a:spcAft>
                <a:spcPct val="25000"/>
              </a:spcAft>
              <a:buFont typeface="Monotype Sorts" pitchFamily="2" charset="2"/>
              <a:buNone/>
            </a:pPr>
            <a:r>
              <a:rPr lang="en-US" altLang="zh-CN" sz="2400"/>
              <a:t>(4) </a:t>
            </a:r>
            <a:r>
              <a:rPr lang="zh-CN" altLang="en-US" sz="2400"/>
              <a:t>当学校调整某个系的学生住处时，只需修改</a:t>
            </a:r>
            <a:r>
              <a:rPr lang="en-US" altLang="zh-CN" sz="2400"/>
              <a:t>DL</a:t>
            </a:r>
            <a:r>
              <a:rPr lang="zh-CN" altLang="en-US" sz="2400"/>
              <a:t>关系中一个相应元组的</a:t>
            </a:r>
            <a:r>
              <a:rPr lang="en-US" altLang="zh-CN" sz="2400"/>
              <a:t>Sloc</a:t>
            </a:r>
            <a:r>
              <a:rPr lang="zh-CN" altLang="en-US" sz="2400"/>
              <a:t>属性值。</a:t>
            </a:r>
            <a:endParaRPr lang="zh-CN" altLang="en-US" sz="2800"/>
          </a:p>
        </p:txBody>
      </p:sp>
      <p:sp>
        <p:nvSpPr>
          <p:cNvPr id="4" name="矩形 3">
            <a:extLst>
              <a:ext uri="{FF2B5EF4-FFF2-40B4-BE49-F238E27FC236}">
                <a16:creationId xmlns:a16="http://schemas.microsoft.com/office/drawing/2014/main" id="{5957586D-F727-40E3-944F-52F63010A6D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E6D0CE4-8C2C-40C3-A2B2-AC6620A4B397}"/>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53F2011C-F56D-4112-A9C6-E5BB1B5B62D1}"/>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551889050"/>
      </p:ext>
    </p:extLst>
  </p:cSld>
  <p:clrMapOvr>
    <a:masterClrMapping/>
  </p:clrMapOvr>
  <p:transition>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1026">
            <a:extLst>
              <a:ext uri="{FF2B5EF4-FFF2-40B4-BE49-F238E27FC236}">
                <a16:creationId xmlns:a16="http://schemas.microsoft.com/office/drawing/2014/main" id="{30693E63-DDC4-4484-8C04-CE79347763C4}"/>
              </a:ext>
            </a:extLst>
          </p:cNvPr>
          <p:cNvSpPr>
            <a:spLocks noGrp="1" noChangeArrowheads="1"/>
          </p:cNvSpPr>
          <p:nvPr>
            <p:ph type="title"/>
          </p:nvPr>
        </p:nvSpPr>
        <p:spPr/>
        <p:txBody>
          <a:bodyPr/>
          <a:lstStyle/>
          <a:p>
            <a:r>
              <a:rPr lang="en-US" altLang="zh-CN"/>
              <a:t>4.2  </a:t>
            </a:r>
            <a:r>
              <a:rPr lang="zh-CN" altLang="en-US"/>
              <a:t>范式</a:t>
            </a:r>
          </a:p>
        </p:txBody>
      </p:sp>
      <p:sp>
        <p:nvSpPr>
          <p:cNvPr id="509955" name="Rectangle 1027">
            <a:extLst>
              <a:ext uri="{FF2B5EF4-FFF2-40B4-BE49-F238E27FC236}">
                <a16:creationId xmlns:a16="http://schemas.microsoft.com/office/drawing/2014/main" id="{FE93544F-4BB1-4E29-B012-7C03F81B44B8}"/>
              </a:ext>
            </a:extLst>
          </p:cNvPr>
          <p:cNvSpPr>
            <a:spLocks noGrp="1" noChangeArrowheads="1"/>
          </p:cNvSpPr>
          <p:nvPr>
            <p:ph type="body" idx="1"/>
          </p:nvPr>
        </p:nvSpPr>
        <p:spPr/>
        <p:txBody>
          <a:bodyPr/>
          <a:lstStyle/>
          <a:p>
            <a:pPr>
              <a:buFont typeface="Monotype Sorts" pitchFamily="2" charset="2"/>
              <a:buNone/>
            </a:pPr>
            <a:r>
              <a:rPr lang="en-US" altLang="zh-CN"/>
              <a:t>4.2.1 </a:t>
            </a:r>
            <a:r>
              <a:rPr lang="zh-CN" altLang="en-US"/>
              <a:t>第一范式（</a:t>
            </a:r>
            <a:r>
              <a:rPr lang="en-US" altLang="zh-CN"/>
              <a:t>1NF</a:t>
            </a:r>
            <a:r>
              <a:rPr lang="zh-CN" altLang="en-US"/>
              <a:t>）</a:t>
            </a:r>
          </a:p>
          <a:p>
            <a:pPr>
              <a:buFont typeface="Monotype Sorts" pitchFamily="2" charset="2"/>
              <a:buNone/>
            </a:pPr>
            <a:r>
              <a:rPr lang="en-US" altLang="zh-CN"/>
              <a:t>4.2.2 </a:t>
            </a:r>
            <a:r>
              <a:rPr lang="zh-CN" altLang="en-US"/>
              <a:t>第二范式（</a:t>
            </a:r>
            <a:r>
              <a:rPr lang="en-US" altLang="zh-CN"/>
              <a:t>2NF</a:t>
            </a:r>
            <a:r>
              <a:rPr lang="zh-CN" altLang="en-US"/>
              <a:t>）</a:t>
            </a:r>
          </a:p>
          <a:p>
            <a:pPr>
              <a:buFont typeface="Monotype Sorts" pitchFamily="2" charset="2"/>
              <a:buNone/>
            </a:pPr>
            <a:r>
              <a:rPr lang="en-US" altLang="zh-CN">
                <a:solidFill>
                  <a:schemeClr val="accent2"/>
                </a:solidFill>
              </a:rPr>
              <a:t>4.2.3 </a:t>
            </a:r>
            <a:r>
              <a:rPr lang="zh-CN" altLang="en-US">
                <a:solidFill>
                  <a:schemeClr val="accent2"/>
                </a:solidFill>
              </a:rPr>
              <a:t>第三范式（</a:t>
            </a:r>
            <a:r>
              <a:rPr lang="en-US" altLang="zh-CN">
                <a:solidFill>
                  <a:schemeClr val="accent2"/>
                </a:solidFill>
              </a:rPr>
              <a:t>3NF</a:t>
            </a:r>
            <a:r>
              <a:rPr lang="zh-CN" altLang="en-US">
                <a:solidFill>
                  <a:schemeClr val="accent2"/>
                </a:solidFill>
              </a:rPr>
              <a:t>）</a:t>
            </a:r>
          </a:p>
          <a:p>
            <a:pPr>
              <a:buFont typeface="Monotype Sorts" pitchFamily="2" charset="2"/>
              <a:buNone/>
            </a:pPr>
            <a:r>
              <a:rPr lang="en-US" altLang="zh-CN"/>
              <a:t>4.2.4 BC</a:t>
            </a:r>
            <a:r>
              <a:rPr lang="zh-CN" altLang="en-US"/>
              <a:t>范式（</a:t>
            </a:r>
            <a:r>
              <a:rPr lang="en-US" altLang="zh-CN"/>
              <a:t>BCNF</a:t>
            </a:r>
            <a:r>
              <a:rPr lang="zh-CN" altLang="en-US"/>
              <a:t>）</a:t>
            </a:r>
          </a:p>
          <a:p>
            <a:pPr>
              <a:buFont typeface="Monotype Sorts" pitchFamily="2" charset="2"/>
              <a:buNone/>
            </a:pPr>
            <a:r>
              <a:rPr lang="en-US" altLang="zh-CN"/>
              <a:t>4.2.5 </a:t>
            </a:r>
            <a:r>
              <a:rPr lang="zh-CN" altLang="en-US"/>
              <a:t>多值依赖与第四范式（</a:t>
            </a:r>
            <a:r>
              <a:rPr lang="en-US" altLang="zh-CN"/>
              <a:t>4NF</a:t>
            </a:r>
            <a:r>
              <a:rPr lang="zh-CN" altLang="en-US"/>
              <a:t>）</a:t>
            </a:r>
          </a:p>
        </p:txBody>
      </p:sp>
      <p:sp>
        <p:nvSpPr>
          <p:cNvPr id="4" name="矩形 3">
            <a:extLst>
              <a:ext uri="{FF2B5EF4-FFF2-40B4-BE49-F238E27FC236}">
                <a16:creationId xmlns:a16="http://schemas.microsoft.com/office/drawing/2014/main" id="{DE81BC6E-B7CD-486F-ABE7-CBB445DB384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DC172B7-2FA8-4A00-A43E-E378AF27D609}"/>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3C76C7B1-590D-4B64-B549-5A1BD58F86D7}"/>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983398321"/>
      </p:ext>
    </p:extLst>
  </p:cSld>
  <p:clrMapOvr>
    <a:masterClrMapping/>
  </p:clrMapOvr>
  <p:transition>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5E6DBCB5-3CB3-4433-93E0-FA02ED91C3EE}"/>
              </a:ext>
            </a:extLst>
          </p:cNvPr>
          <p:cNvSpPr>
            <a:spLocks noGrp="1" noChangeArrowheads="1"/>
          </p:cNvSpPr>
          <p:nvPr>
            <p:ph type="title"/>
          </p:nvPr>
        </p:nvSpPr>
        <p:spPr/>
        <p:txBody>
          <a:bodyPr/>
          <a:lstStyle/>
          <a:p>
            <a:r>
              <a:rPr lang="en-US" altLang="zh-CN"/>
              <a:t> 4.2.3 </a:t>
            </a:r>
            <a:r>
              <a:rPr lang="zh-CN" altLang="en-US"/>
              <a:t>第三范式（</a:t>
            </a:r>
            <a:r>
              <a:rPr lang="en-US" altLang="zh-CN"/>
              <a:t>3NF</a:t>
            </a:r>
            <a:r>
              <a:rPr lang="zh-CN" altLang="en-US"/>
              <a:t>）</a:t>
            </a:r>
          </a:p>
        </p:txBody>
      </p:sp>
      <mc:AlternateContent xmlns:mc="http://schemas.openxmlformats.org/markup-compatibility/2006" xmlns:a14="http://schemas.microsoft.com/office/drawing/2010/main">
        <mc:Choice Requires="a14">
          <p:sp>
            <p:nvSpPr>
              <p:cNvPr id="501763" name="Rectangle 3">
                <a:extLst>
                  <a:ext uri="{FF2B5EF4-FFF2-40B4-BE49-F238E27FC236}">
                    <a16:creationId xmlns:a16="http://schemas.microsoft.com/office/drawing/2014/main" id="{C49A7333-110D-4E41-B1DE-7616C7DF3F77}"/>
                  </a:ext>
                </a:extLst>
              </p:cNvPr>
              <p:cNvSpPr>
                <a:spLocks noGrp="1" noChangeArrowheads="1"/>
              </p:cNvSpPr>
              <p:nvPr>
                <p:ph type="body" idx="1"/>
              </p:nvPr>
            </p:nvSpPr>
            <p:spPr/>
            <p:txBody>
              <a:bodyPr/>
              <a:lstStyle/>
              <a:p>
                <a:pPr>
                  <a:lnSpc>
                    <a:spcPct val="90000"/>
                  </a:lnSpc>
                </a:pPr>
                <a:r>
                  <a:rPr lang="en-US" altLang="zh-CN" sz="2800" dirty="0"/>
                  <a:t>3NF</a:t>
                </a:r>
                <a:r>
                  <a:rPr lang="zh-CN" altLang="en-US" sz="2800" dirty="0"/>
                  <a:t>的定义</a:t>
                </a:r>
              </a:p>
              <a:p>
                <a:pPr>
                  <a:buNone/>
                </a:pPr>
                <a:r>
                  <a:rPr lang="zh-CN" altLang="en-US" sz="2800" dirty="0"/>
                  <a:t>	定义</a:t>
                </a:r>
                <a:r>
                  <a:rPr lang="en-US" altLang="zh-CN" sz="2800" dirty="0"/>
                  <a:t>4.8  </a:t>
                </a:r>
                <a:r>
                  <a:rPr lang="zh-CN" altLang="en-US" sz="2800" dirty="0"/>
                  <a:t>关系模式</a:t>
                </a:r>
                <a:r>
                  <a:rPr lang="en-US" altLang="zh-CN" sz="2800" i="1" dirty="0"/>
                  <a:t>R&lt;U</a:t>
                </a:r>
                <a:r>
                  <a:rPr lang="zh-CN" altLang="en-US" sz="2800" i="1" dirty="0"/>
                  <a:t>，</a:t>
                </a:r>
                <a:r>
                  <a:rPr lang="en-US" altLang="zh-CN" sz="2800" i="1" dirty="0"/>
                  <a:t>F&gt;</a:t>
                </a:r>
                <a:r>
                  <a:rPr lang="en-US" altLang="zh-CN" sz="2800" dirty="0"/>
                  <a:t> </a:t>
                </a:r>
                <a:r>
                  <a:rPr lang="zh-CN" altLang="en-US" sz="2800" dirty="0"/>
                  <a:t>中</a:t>
                </a:r>
                <a:r>
                  <a:rPr lang="zh-CN" altLang="en-US" sz="2800" dirty="0">
                    <a:solidFill>
                      <a:srgbClr val="FF0000"/>
                    </a:solidFill>
                  </a:rPr>
                  <a:t>若不存在</a:t>
                </a:r>
                <a:r>
                  <a:rPr lang="zh-CN" altLang="en-US" sz="2800" dirty="0"/>
                  <a:t>这样的码</a:t>
                </a:r>
                <a:r>
                  <a:rPr lang="en-US" altLang="zh-CN" sz="2800" i="1" dirty="0"/>
                  <a:t>X</a:t>
                </a:r>
                <a:r>
                  <a:rPr lang="zh-CN" altLang="en-US" sz="2800" dirty="0"/>
                  <a:t>、属性组</a:t>
                </a:r>
                <a:r>
                  <a:rPr lang="en-US" altLang="zh-CN" sz="2800" i="1" dirty="0"/>
                  <a:t>Y</a:t>
                </a:r>
                <a:r>
                  <a:rPr lang="zh-CN" altLang="en-US" sz="2800" dirty="0"/>
                  <a:t>及非主属性</a:t>
                </a:r>
                <a:r>
                  <a:rPr lang="en-US" altLang="zh-CN" sz="2800" i="1" dirty="0"/>
                  <a:t>Z</a:t>
                </a:r>
                <a:r>
                  <a:rPr lang="zh-CN" altLang="en-US" sz="2800" i="1" dirty="0"/>
                  <a:t>（</a:t>
                </a:r>
                <a:r>
                  <a:rPr lang="en-US" altLang="zh-CN" sz="2800" i="1" dirty="0"/>
                  <a:t>Z </a:t>
                </a:r>
                <a14:m>
                  <m:oMath xmlns:m="http://schemas.openxmlformats.org/officeDocument/2006/math">
                    <m:r>
                      <a:rPr lang="en-US" altLang="zh-CN" sz="2800" i="1" dirty="0" smtClean="0">
                        <a:latin typeface="Cambria Math" panose="02040503050406030204" pitchFamily="18" charset="0"/>
                        <a:ea typeface="Cambria Math" panose="02040503050406030204" pitchFamily="18" charset="0"/>
                        <a:sym typeface="Symbol" panose="05050102010706020507" pitchFamily="18" charset="2"/>
                      </a:rPr>
                      <m:t>⊈</m:t>
                    </m:r>
                  </m:oMath>
                </a14:m>
                <a:r>
                  <a:rPr lang="en-US" altLang="zh-CN" sz="2800" i="1" dirty="0"/>
                  <a:t> Y</a:t>
                </a:r>
                <a:r>
                  <a:rPr lang="zh-CN" altLang="en-US" sz="2800" i="1" dirty="0"/>
                  <a:t>）</a:t>
                </a:r>
                <a:r>
                  <a:rPr lang="en-US" altLang="zh-CN" sz="2800" i="1" dirty="0"/>
                  <a:t>, </a:t>
                </a:r>
                <a:r>
                  <a:rPr lang="zh-CN" altLang="en-US" sz="2800" dirty="0">
                    <a:solidFill>
                      <a:srgbClr val="FF0000"/>
                    </a:solidFill>
                  </a:rPr>
                  <a:t>使得</a:t>
                </a:r>
                <a:r>
                  <a:rPr lang="en-US" altLang="zh-CN" sz="2800" i="1" dirty="0">
                    <a:solidFill>
                      <a:srgbClr val="FF0000"/>
                    </a:solidFill>
                  </a:rPr>
                  <a:t>X</a:t>
                </a:r>
                <a14:m>
                  <m:oMath xmlns:m="http://schemas.openxmlformats.org/officeDocument/2006/math">
                    <m:r>
                      <a:rPr lang="en-US" altLang="zh-CN" sz="2800" b="0" i="1" dirty="0" smtClean="0">
                        <a:solidFill>
                          <a:srgbClr val="FF0000"/>
                        </a:solidFill>
                        <a:latin typeface="Cambria Math" panose="02040503050406030204" pitchFamily="18" charset="0"/>
                        <a:ea typeface="Cambria Math" panose="02040503050406030204" pitchFamily="18" charset="0"/>
                      </a:rPr>
                      <m:t>→</m:t>
                    </m:r>
                  </m:oMath>
                </a14:m>
                <a:r>
                  <a:rPr lang="en-US" altLang="zh-CN" sz="2800" i="1" dirty="0">
                    <a:solidFill>
                      <a:srgbClr val="FF0000"/>
                    </a:solidFill>
                  </a:rPr>
                  <a:t>Y</a:t>
                </a:r>
                <a:r>
                  <a:rPr lang="zh-CN" altLang="en-US" sz="2800" dirty="0">
                    <a:solidFill>
                      <a:srgbClr val="FF0000"/>
                    </a:solidFill>
                  </a:rPr>
                  <a:t>，</a:t>
                </a:r>
                <a:r>
                  <a:rPr lang="en-US" altLang="zh-CN" sz="2800" i="1" dirty="0">
                    <a:solidFill>
                      <a:srgbClr val="FF0000"/>
                    </a:solidFill>
                  </a:rPr>
                  <a:t>Y</a:t>
                </a:r>
                <a:r>
                  <a:rPr lang="en-US" altLang="zh-CN" sz="2800" dirty="0">
                    <a:solidFill>
                      <a:srgbClr val="FF0000"/>
                    </a:solidFill>
                  </a:rPr>
                  <a:t> </a:t>
                </a:r>
                <a14:m>
                  <m:oMath xmlns:m="http://schemas.openxmlformats.org/officeDocument/2006/math">
                    <m:r>
                      <a:rPr lang="en-US" altLang="zh-CN" b="0" i="1" dirty="0" smtClean="0">
                        <a:solidFill>
                          <a:srgbClr val="FF0000"/>
                        </a:solidFill>
                        <a:latin typeface="Cambria Math" panose="02040503050406030204" pitchFamily="18" charset="0"/>
                        <a:ea typeface="Cambria Math" panose="02040503050406030204" pitchFamily="18" charset="0"/>
                      </a:rPr>
                      <m:t>→</m:t>
                    </m:r>
                  </m:oMath>
                </a14:m>
                <a:r>
                  <a:rPr lang="en-US" altLang="zh-CN" sz="2800" dirty="0">
                    <a:solidFill>
                      <a:srgbClr val="FF0000"/>
                    </a:solidFill>
                  </a:rPr>
                  <a:t> </a:t>
                </a:r>
                <a:r>
                  <a:rPr lang="en-US" altLang="zh-CN" sz="2800" i="1" dirty="0">
                    <a:solidFill>
                      <a:srgbClr val="FF0000"/>
                    </a:solidFill>
                  </a:rPr>
                  <a:t>Z</a:t>
                </a:r>
                <a:r>
                  <a:rPr lang="zh-CN" altLang="en-US" sz="2800" dirty="0">
                    <a:solidFill>
                      <a:srgbClr val="FF0000"/>
                    </a:solidFill>
                  </a:rPr>
                  <a:t>和</a:t>
                </a:r>
                <a:r>
                  <a:rPr lang="en-US" altLang="zh-CN" sz="2800" i="1" dirty="0">
                    <a:solidFill>
                      <a:srgbClr val="FF0000"/>
                    </a:solidFill>
                  </a:rPr>
                  <a:t>Y</a:t>
                </a:r>
                <a:r>
                  <a:rPr lang="en-US" altLang="zh-CN" dirty="0">
                    <a:solidFill>
                      <a:srgbClr val="FF0000"/>
                    </a:solidFill>
                    <a:ea typeface="Cambria Math" panose="02040503050406030204" pitchFamily="18" charset="0"/>
                  </a:rPr>
                  <a:t> </a:t>
                </a:r>
                <a14:m>
                  <m:oMath xmlns:m="http://schemas.openxmlformats.org/officeDocument/2006/math">
                    <m:r>
                      <a:rPr lang="en-US" altLang="zh-CN" i="1" dirty="0">
                        <a:solidFill>
                          <a:srgbClr val="FF0000"/>
                        </a:solidFill>
                        <a:latin typeface="Cambria Math" panose="02040503050406030204" pitchFamily="18" charset="0"/>
                        <a:ea typeface="Cambria Math" panose="02040503050406030204" pitchFamily="18" charset="0"/>
                      </a:rPr>
                      <m:t>↛ </m:t>
                    </m:r>
                  </m:oMath>
                </a14:m>
                <a:r>
                  <a:rPr lang="en-US" altLang="zh-CN" sz="2800" i="1" dirty="0">
                    <a:solidFill>
                      <a:srgbClr val="FF0000"/>
                    </a:solidFill>
                  </a:rPr>
                  <a:t>X</a:t>
                </a:r>
                <a:r>
                  <a:rPr lang="zh-CN" altLang="en-US" sz="2800" dirty="0">
                    <a:solidFill>
                      <a:srgbClr val="FF0000"/>
                    </a:solidFill>
                  </a:rPr>
                  <a:t>成立</a:t>
                </a:r>
                <a:r>
                  <a:rPr lang="zh-CN" altLang="en-US" sz="2800" dirty="0"/>
                  <a:t>，则称</a:t>
                </a:r>
                <a:r>
                  <a:rPr lang="en-US" altLang="zh-CN" sz="2800" i="1" dirty="0"/>
                  <a:t>R&lt;U</a:t>
                </a:r>
                <a:r>
                  <a:rPr lang="zh-CN" altLang="en-US" sz="2800" i="1" dirty="0"/>
                  <a:t>，</a:t>
                </a:r>
                <a:r>
                  <a:rPr lang="en-US" altLang="zh-CN" sz="2800" i="1" dirty="0"/>
                  <a:t>F&gt;</a:t>
                </a:r>
                <a:r>
                  <a:rPr lang="en-US" altLang="zh-CN" sz="2800" dirty="0"/>
                  <a:t> ∈ </a:t>
                </a:r>
                <a:r>
                  <a:rPr lang="en-US" altLang="zh-CN" sz="2800" i="1" dirty="0"/>
                  <a:t>3NF</a:t>
                </a:r>
                <a:r>
                  <a:rPr lang="zh-CN" altLang="en-US" sz="2800" dirty="0"/>
                  <a:t>。</a:t>
                </a:r>
              </a:p>
              <a:p>
                <a:pPr>
                  <a:lnSpc>
                    <a:spcPct val="90000"/>
                  </a:lnSpc>
                  <a:spcBef>
                    <a:spcPct val="60000"/>
                  </a:spcBef>
                </a:pPr>
                <a:r>
                  <a:rPr lang="zh-CN" altLang="en-US" sz="2800" dirty="0"/>
                  <a:t>例， </a:t>
                </a:r>
                <a:r>
                  <a:rPr lang="en-US" altLang="zh-CN" sz="2800" dirty="0"/>
                  <a:t>SL(</a:t>
                </a:r>
                <a:r>
                  <a:rPr lang="en-US" altLang="zh-CN" sz="2800" dirty="0" err="1"/>
                  <a:t>Sno</a:t>
                </a:r>
                <a:r>
                  <a:rPr lang="en-US" altLang="zh-CN" sz="2800" dirty="0"/>
                  <a:t>, </a:t>
                </a:r>
                <a:r>
                  <a:rPr lang="en-US" altLang="zh-CN" sz="2800" dirty="0" err="1"/>
                  <a:t>Sdept</a:t>
                </a:r>
                <a:r>
                  <a:rPr lang="en-US" altLang="zh-CN" sz="2800" dirty="0"/>
                  <a:t>, </a:t>
                </a:r>
                <a:r>
                  <a:rPr lang="en-US" altLang="zh-CN" sz="2800" dirty="0" err="1"/>
                  <a:t>Sloc</a:t>
                </a:r>
                <a:r>
                  <a:rPr lang="en-US" altLang="zh-CN" sz="2800" dirty="0"/>
                  <a:t>) ∈ 2NF</a:t>
                </a:r>
              </a:p>
              <a:p>
                <a:pPr>
                  <a:lnSpc>
                    <a:spcPct val="90000"/>
                  </a:lnSpc>
                  <a:buFont typeface="Monotype Sorts" pitchFamily="2" charset="2"/>
                  <a:buNone/>
                </a:pPr>
                <a:r>
                  <a:rPr lang="en-US" altLang="zh-CN" sz="2800" dirty="0"/>
                  <a:t>     SD</a:t>
                </a:r>
                <a:r>
                  <a:rPr lang="zh-CN" altLang="en-US" sz="2800" dirty="0"/>
                  <a:t>（</a:t>
                </a:r>
                <a:r>
                  <a:rPr lang="en-US" altLang="zh-CN" sz="2800" dirty="0" err="1"/>
                  <a:t>Sno</a:t>
                </a:r>
                <a:r>
                  <a:rPr lang="zh-CN" altLang="en-US" sz="2800" dirty="0"/>
                  <a:t>， </a:t>
                </a:r>
                <a:r>
                  <a:rPr lang="en-US" altLang="zh-CN" sz="2800" dirty="0" err="1"/>
                  <a:t>Sdept</a:t>
                </a:r>
                <a:r>
                  <a:rPr lang="zh-CN" altLang="en-US" sz="2800" dirty="0"/>
                  <a:t>） ∈ </a:t>
                </a:r>
                <a:r>
                  <a:rPr lang="en-US" altLang="zh-CN" sz="2800" dirty="0"/>
                  <a:t>3NF</a:t>
                </a:r>
              </a:p>
              <a:p>
                <a:pPr>
                  <a:lnSpc>
                    <a:spcPct val="90000"/>
                  </a:lnSpc>
                  <a:buFont typeface="Monotype Sorts" pitchFamily="2" charset="2"/>
                  <a:buNone/>
                </a:pPr>
                <a:r>
                  <a:rPr lang="en-US" altLang="zh-CN" sz="2800" dirty="0"/>
                  <a:t>         DL</a:t>
                </a:r>
                <a:r>
                  <a:rPr lang="zh-CN" altLang="en-US" sz="2800" dirty="0"/>
                  <a:t>（</a:t>
                </a:r>
                <a:r>
                  <a:rPr lang="en-US" altLang="zh-CN" sz="2800" dirty="0" err="1"/>
                  <a:t>Sdept</a:t>
                </a:r>
                <a:r>
                  <a:rPr lang="zh-CN" altLang="en-US" sz="2800" dirty="0"/>
                  <a:t>， </a:t>
                </a:r>
                <a:r>
                  <a:rPr lang="en-US" altLang="zh-CN" sz="2800" dirty="0" err="1"/>
                  <a:t>Sloc</a:t>
                </a:r>
                <a:r>
                  <a:rPr lang="zh-CN" altLang="en-US" sz="2800" dirty="0"/>
                  <a:t>）∈ </a:t>
                </a:r>
                <a:r>
                  <a:rPr lang="en-US" altLang="zh-CN" sz="2800" dirty="0"/>
                  <a:t>3NF</a:t>
                </a:r>
              </a:p>
              <a:p>
                <a:pPr>
                  <a:lnSpc>
                    <a:spcPct val="90000"/>
                  </a:lnSpc>
                  <a:buFont typeface="Monotype Sorts" pitchFamily="2" charset="2"/>
                  <a:buNone/>
                </a:pPr>
                <a:endParaRPr lang="en-US" altLang="zh-CN" sz="2800" dirty="0"/>
              </a:p>
              <a:p>
                <a:pPr>
                  <a:lnSpc>
                    <a:spcPct val="90000"/>
                  </a:lnSpc>
                  <a:buFont typeface="Monotype Sorts" pitchFamily="2" charset="2"/>
                  <a:buNone/>
                </a:pPr>
                <a:r>
                  <a:rPr lang="en-US" altLang="zh-CN" sz="2800" dirty="0"/>
                  <a:t>       </a:t>
                </a:r>
                <a:r>
                  <a:rPr lang="zh-CN" altLang="en-US" sz="2800" dirty="0"/>
                  <a:t>学生</a:t>
                </a:r>
                <a:r>
                  <a:rPr lang="en-US" altLang="zh-CN" sz="2800" dirty="0"/>
                  <a:t>(</a:t>
                </a:r>
                <a:r>
                  <a:rPr lang="zh-CN" altLang="en-US" sz="2800" dirty="0"/>
                  <a:t>学号，姓名，宿舍楼，宿舍号</a:t>
                </a:r>
                <a:r>
                  <a:rPr lang="en-US" altLang="zh-CN" sz="2800" dirty="0"/>
                  <a:t>)∈ 3NF</a:t>
                </a:r>
              </a:p>
            </p:txBody>
          </p:sp>
        </mc:Choice>
        <mc:Fallback xmlns="">
          <p:sp>
            <p:nvSpPr>
              <p:cNvPr id="501763" name="Rectangle 3">
                <a:extLst>
                  <a:ext uri="{FF2B5EF4-FFF2-40B4-BE49-F238E27FC236}">
                    <a16:creationId xmlns:a16="http://schemas.microsoft.com/office/drawing/2014/main" id="{C49A7333-110D-4E41-B1DE-7616C7DF3F77}"/>
                  </a:ext>
                </a:extLst>
              </p:cNvPr>
              <p:cNvSpPr>
                <a:spLocks noGrp="1" noRot="1" noChangeAspect="1" noMove="1" noResize="1" noEditPoints="1" noAdjustHandles="1" noChangeArrowheads="1" noChangeShapeType="1" noTextEdit="1"/>
              </p:cNvSpPr>
              <p:nvPr>
                <p:ph type="body" idx="1"/>
              </p:nvPr>
            </p:nvSpPr>
            <p:spPr>
              <a:blipFill>
                <a:blip r:embed="rId2"/>
                <a:stretch>
                  <a:fillRect l="-1391" t="-2941" b="-6162"/>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7219D423-ACAE-47AD-8506-347CD09BAF9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a:extLst>
              <a:ext uri="{FF2B5EF4-FFF2-40B4-BE49-F238E27FC236}">
                <a16:creationId xmlns:a16="http://schemas.microsoft.com/office/drawing/2014/main" id="{7BA437C9-FB19-456D-AB42-EBDEC932C157}"/>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8" name="文本框 22">
            <a:extLst>
              <a:ext uri="{FF2B5EF4-FFF2-40B4-BE49-F238E27FC236}">
                <a16:creationId xmlns:a16="http://schemas.microsoft.com/office/drawing/2014/main" id="{8721D104-1628-4EA1-B213-F1ED098D7291}"/>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336627652"/>
      </p:ext>
    </p:extLst>
  </p:cSld>
  <p:clrMapOvr>
    <a:masterClrMapping/>
  </p:clrMapOvr>
  <p:transition>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9E840642-0425-489F-B3EB-89181F4020F5}"/>
              </a:ext>
            </a:extLst>
          </p:cNvPr>
          <p:cNvSpPr>
            <a:spLocks noGrp="1" noChangeArrowheads="1"/>
          </p:cNvSpPr>
          <p:nvPr>
            <p:ph type="title"/>
          </p:nvPr>
        </p:nvSpPr>
        <p:spPr/>
        <p:txBody>
          <a:bodyPr/>
          <a:lstStyle/>
          <a:p>
            <a:r>
              <a:rPr lang="zh-CN" altLang="en-US"/>
              <a:t>第三范式（续）</a:t>
            </a:r>
          </a:p>
        </p:txBody>
      </p:sp>
      <p:sp>
        <p:nvSpPr>
          <p:cNvPr id="502787" name="Rectangle 3">
            <a:extLst>
              <a:ext uri="{FF2B5EF4-FFF2-40B4-BE49-F238E27FC236}">
                <a16:creationId xmlns:a16="http://schemas.microsoft.com/office/drawing/2014/main" id="{D10D65D9-C54D-4DED-A6D1-A40FFF7D4015}"/>
              </a:ext>
            </a:extLst>
          </p:cNvPr>
          <p:cNvSpPr>
            <a:spLocks noGrp="1" noChangeArrowheads="1"/>
          </p:cNvSpPr>
          <p:nvPr>
            <p:ph type="body" idx="1"/>
          </p:nvPr>
        </p:nvSpPr>
        <p:spPr/>
        <p:txBody>
          <a:bodyPr/>
          <a:lstStyle/>
          <a:p>
            <a:pPr>
              <a:lnSpc>
                <a:spcPct val="90000"/>
              </a:lnSpc>
              <a:spcAft>
                <a:spcPct val="30000"/>
              </a:spcAft>
            </a:pPr>
            <a:r>
              <a:rPr lang="zh-CN" altLang="en-US" sz="2800" dirty="0"/>
              <a:t>若</a:t>
            </a:r>
            <a:r>
              <a:rPr lang="en-US" altLang="zh-CN" sz="2800" dirty="0"/>
              <a:t>R∈3NF</a:t>
            </a:r>
            <a:r>
              <a:rPr lang="zh-CN" altLang="en-US" sz="2800" dirty="0"/>
              <a:t>，则</a:t>
            </a:r>
            <a:r>
              <a:rPr lang="en-US" altLang="zh-CN" sz="2800" dirty="0"/>
              <a:t>R</a:t>
            </a:r>
            <a:r>
              <a:rPr lang="zh-CN" altLang="en-US" sz="2800" dirty="0"/>
              <a:t>的每一个非主属性既不部分函数依赖于候选码也不传递函数依赖于候选码。</a:t>
            </a:r>
          </a:p>
          <a:p>
            <a:pPr>
              <a:lnSpc>
                <a:spcPct val="90000"/>
              </a:lnSpc>
              <a:spcAft>
                <a:spcPct val="30000"/>
              </a:spcAft>
            </a:pPr>
            <a:r>
              <a:rPr lang="zh-CN" altLang="en-US" sz="2800" dirty="0"/>
              <a:t>如果</a:t>
            </a:r>
            <a:r>
              <a:rPr lang="en-US" altLang="zh-CN" sz="2800" dirty="0"/>
              <a:t>R∈3NF</a:t>
            </a:r>
            <a:r>
              <a:rPr lang="zh-CN" altLang="en-US" sz="2800" dirty="0"/>
              <a:t>，则</a:t>
            </a:r>
            <a:r>
              <a:rPr lang="en-US" altLang="zh-CN" sz="2800" dirty="0"/>
              <a:t>R</a:t>
            </a:r>
            <a:r>
              <a:rPr lang="zh-CN" altLang="en-US" sz="2800" dirty="0"/>
              <a:t>也是</a:t>
            </a:r>
            <a:r>
              <a:rPr lang="en-US" altLang="zh-CN" sz="2800" dirty="0"/>
              <a:t>2NF</a:t>
            </a:r>
            <a:r>
              <a:rPr lang="zh-CN" altLang="en-US" sz="2800" dirty="0"/>
              <a:t>。</a:t>
            </a:r>
          </a:p>
          <a:p>
            <a:pPr>
              <a:lnSpc>
                <a:spcPct val="90000"/>
              </a:lnSpc>
              <a:spcAft>
                <a:spcPct val="30000"/>
              </a:spcAft>
            </a:pPr>
            <a:r>
              <a:rPr lang="zh-CN" altLang="en-US" sz="2800" dirty="0"/>
              <a:t>采用投影分解法将一个</a:t>
            </a:r>
            <a:r>
              <a:rPr lang="en-US" altLang="zh-CN" sz="2800" dirty="0"/>
              <a:t>2NF</a:t>
            </a:r>
            <a:r>
              <a:rPr lang="zh-CN" altLang="en-US" sz="2800" dirty="0"/>
              <a:t>的关系分解为多个</a:t>
            </a:r>
            <a:r>
              <a:rPr lang="en-US" altLang="zh-CN" sz="2800" dirty="0"/>
              <a:t>3NF</a:t>
            </a:r>
            <a:r>
              <a:rPr lang="zh-CN" altLang="en-US" sz="2800" dirty="0"/>
              <a:t>的关系，可以在一定程度上解决原</a:t>
            </a:r>
            <a:r>
              <a:rPr lang="en-US" altLang="zh-CN" sz="2800" dirty="0"/>
              <a:t>2NF</a:t>
            </a:r>
            <a:r>
              <a:rPr lang="zh-CN" altLang="en-US" sz="2800" dirty="0"/>
              <a:t>关系中存在的插入异常、删除异常、数据冗余度大、修改复杂等问题。</a:t>
            </a:r>
          </a:p>
          <a:p>
            <a:pPr>
              <a:lnSpc>
                <a:spcPct val="90000"/>
              </a:lnSpc>
            </a:pPr>
            <a:r>
              <a:rPr lang="zh-CN" altLang="en-US" sz="2800" dirty="0"/>
              <a:t> 将一个</a:t>
            </a:r>
            <a:r>
              <a:rPr lang="en-US" altLang="zh-CN" sz="2800" dirty="0"/>
              <a:t>2NF</a:t>
            </a:r>
            <a:r>
              <a:rPr lang="zh-CN" altLang="en-US" sz="2800" dirty="0"/>
              <a:t>关系分解为多个</a:t>
            </a:r>
            <a:r>
              <a:rPr lang="en-US" altLang="zh-CN" sz="2800" dirty="0"/>
              <a:t>3NF</a:t>
            </a:r>
            <a:r>
              <a:rPr lang="zh-CN" altLang="en-US" sz="2800" dirty="0"/>
              <a:t>的关系后，并不能完全消除关系模式中的各种异常情况和数据冗余。</a:t>
            </a:r>
          </a:p>
        </p:txBody>
      </p:sp>
      <p:sp>
        <p:nvSpPr>
          <p:cNvPr id="4" name="矩形 3">
            <a:extLst>
              <a:ext uri="{FF2B5EF4-FFF2-40B4-BE49-F238E27FC236}">
                <a16:creationId xmlns:a16="http://schemas.microsoft.com/office/drawing/2014/main" id="{4468BF38-8780-4545-AA3F-0AC12DFC976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2103248-FA9A-4D1B-B498-10DB33674811}"/>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9470E4F3-83C8-4E94-AEB7-25F6D41EAAA2}"/>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978573641"/>
      </p:ext>
    </p:extLst>
  </p:cSld>
  <p:clrMapOvr>
    <a:masterClrMapping/>
  </p:clrMapOvr>
  <p:transition>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a:extLst>
              <a:ext uri="{FF2B5EF4-FFF2-40B4-BE49-F238E27FC236}">
                <a16:creationId xmlns:a16="http://schemas.microsoft.com/office/drawing/2014/main" id="{952BA467-8971-49A1-9BF1-E070A2DC3A98}"/>
              </a:ext>
            </a:extLst>
          </p:cNvPr>
          <p:cNvSpPr>
            <a:spLocks noGrp="1" noChangeArrowheads="1"/>
          </p:cNvSpPr>
          <p:nvPr>
            <p:ph type="title"/>
          </p:nvPr>
        </p:nvSpPr>
        <p:spPr/>
        <p:txBody>
          <a:bodyPr/>
          <a:lstStyle/>
          <a:p>
            <a:r>
              <a:rPr lang="zh-CN" altLang="en-US"/>
              <a:t>第三范式（续）</a:t>
            </a:r>
          </a:p>
        </p:txBody>
      </p:sp>
      <p:sp>
        <p:nvSpPr>
          <p:cNvPr id="503811" name="Rectangle 3">
            <a:extLst>
              <a:ext uri="{FF2B5EF4-FFF2-40B4-BE49-F238E27FC236}">
                <a16:creationId xmlns:a16="http://schemas.microsoft.com/office/drawing/2014/main" id="{7D3C6202-23F2-4274-8ED2-46EFDB7D1D97}"/>
              </a:ext>
            </a:extLst>
          </p:cNvPr>
          <p:cNvSpPr>
            <a:spLocks noGrp="1" noChangeArrowheads="1"/>
          </p:cNvSpPr>
          <p:nvPr>
            <p:ph type="body" idx="1"/>
          </p:nvPr>
        </p:nvSpPr>
        <p:spPr/>
        <p:txBody>
          <a:bodyPr/>
          <a:lstStyle/>
          <a:p>
            <a:pPr>
              <a:buFont typeface="Monotype Sorts" pitchFamily="2" charset="2"/>
              <a:buNone/>
            </a:pPr>
            <a:r>
              <a:rPr lang="zh-CN" altLang="en-US" sz="2800" dirty="0"/>
              <a:t>例：在关系模式</a:t>
            </a:r>
            <a:r>
              <a:rPr lang="en-US" altLang="zh-CN" sz="2800" dirty="0"/>
              <a:t>STJ</a:t>
            </a:r>
            <a:r>
              <a:rPr lang="zh-CN" altLang="en-US" sz="2800" dirty="0"/>
              <a:t>（</a:t>
            </a:r>
            <a:r>
              <a:rPr lang="en-US" altLang="zh-CN" sz="2800" dirty="0"/>
              <a:t>S</a:t>
            </a:r>
            <a:r>
              <a:rPr lang="zh-CN" altLang="en-US" sz="2800" dirty="0"/>
              <a:t>，</a:t>
            </a:r>
            <a:r>
              <a:rPr lang="en-US" altLang="zh-CN" sz="2800" dirty="0"/>
              <a:t>T</a:t>
            </a:r>
            <a:r>
              <a:rPr lang="zh-CN" altLang="en-US" sz="2800" dirty="0"/>
              <a:t>，</a:t>
            </a:r>
            <a:r>
              <a:rPr lang="en-US" altLang="zh-CN" sz="2800" dirty="0"/>
              <a:t>J</a:t>
            </a:r>
            <a:r>
              <a:rPr lang="zh-CN" altLang="en-US" sz="2800" dirty="0"/>
              <a:t>）中，</a:t>
            </a:r>
            <a:r>
              <a:rPr lang="en-US" altLang="zh-CN" sz="2800" dirty="0"/>
              <a:t>S</a:t>
            </a:r>
            <a:r>
              <a:rPr lang="zh-CN" altLang="en-US" sz="2800" dirty="0"/>
              <a:t>表示学生，</a:t>
            </a:r>
            <a:r>
              <a:rPr lang="en-US" altLang="zh-CN" sz="2800" dirty="0"/>
              <a:t>T</a:t>
            </a:r>
            <a:r>
              <a:rPr lang="zh-CN" altLang="en-US" sz="2800" dirty="0"/>
              <a:t>表示教师，</a:t>
            </a:r>
            <a:r>
              <a:rPr lang="en-US" altLang="zh-CN" sz="2800" dirty="0"/>
              <a:t>J</a:t>
            </a:r>
            <a:r>
              <a:rPr lang="zh-CN" altLang="en-US" sz="2800" dirty="0"/>
              <a:t>表示课程。</a:t>
            </a:r>
          </a:p>
          <a:p>
            <a:r>
              <a:rPr lang="zh-CN" altLang="en-US" sz="2800" dirty="0"/>
              <a:t>函数依赖：</a:t>
            </a:r>
          </a:p>
          <a:p>
            <a:pPr>
              <a:buFont typeface="Monotype Sorts" pitchFamily="2" charset="2"/>
              <a:buNone/>
            </a:pPr>
            <a:r>
              <a:rPr lang="zh-CN" altLang="en-US" sz="2800" dirty="0"/>
              <a:t>	假设每一教师只教一门课。每门课由若干教师教，但某一学生选定某门课，就确定了一个固定的教师。某个学生选修某个教师的课就确定了所选课的名称。于是有： </a:t>
            </a:r>
          </a:p>
          <a:p>
            <a:pPr>
              <a:buFont typeface="Monotype Sorts" pitchFamily="2" charset="2"/>
              <a:buNone/>
            </a:pPr>
            <a:r>
              <a:rPr lang="zh-CN" altLang="en-US" sz="2800" dirty="0"/>
              <a:t>               </a:t>
            </a:r>
            <a:r>
              <a:rPr lang="en-US" altLang="zh-CN" sz="2800" dirty="0"/>
              <a:t>(S</a:t>
            </a:r>
            <a:r>
              <a:rPr lang="zh-CN" altLang="en-US" sz="2800" dirty="0"/>
              <a:t>，</a:t>
            </a:r>
            <a:r>
              <a:rPr lang="en-US" altLang="zh-CN" sz="2800" dirty="0"/>
              <a:t>J)→T</a:t>
            </a:r>
            <a:r>
              <a:rPr lang="zh-CN" altLang="en-US" sz="2800" dirty="0"/>
              <a:t>，</a:t>
            </a:r>
            <a:r>
              <a:rPr lang="en-US" altLang="zh-CN" sz="2800" dirty="0"/>
              <a:t>(S</a:t>
            </a:r>
            <a:r>
              <a:rPr lang="zh-CN" altLang="en-US" sz="2800" dirty="0"/>
              <a:t>，</a:t>
            </a:r>
            <a:r>
              <a:rPr lang="en-US" altLang="zh-CN" sz="2800" dirty="0"/>
              <a:t>T)→J</a:t>
            </a:r>
            <a:r>
              <a:rPr lang="zh-CN" altLang="en-US" sz="2800" dirty="0"/>
              <a:t>，</a:t>
            </a:r>
            <a:r>
              <a:rPr lang="en-US" altLang="zh-CN" sz="2800" dirty="0"/>
              <a:t>T→J</a:t>
            </a:r>
          </a:p>
        </p:txBody>
      </p:sp>
      <p:sp>
        <p:nvSpPr>
          <p:cNvPr id="4" name="矩形 3">
            <a:extLst>
              <a:ext uri="{FF2B5EF4-FFF2-40B4-BE49-F238E27FC236}">
                <a16:creationId xmlns:a16="http://schemas.microsoft.com/office/drawing/2014/main" id="{06A47FAC-131D-4924-8DBD-BB0C6CDD03B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5AD2940-C38F-4CE8-AC36-F3D82A082A85}"/>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6B4D7B73-8745-4FF1-9D3F-B2883E4B753D}"/>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4112468511"/>
      </p:ext>
    </p:extLst>
  </p:cSld>
  <p:clrMapOvr>
    <a:masterClrMapping/>
  </p:clrMapOvr>
  <p:transition>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B4ACABFF-9EC6-46A0-904D-1268968487BC}"/>
              </a:ext>
            </a:extLst>
          </p:cNvPr>
          <p:cNvSpPr>
            <a:spLocks noGrp="1" noChangeArrowheads="1"/>
          </p:cNvSpPr>
          <p:nvPr>
            <p:ph type="title"/>
          </p:nvPr>
        </p:nvSpPr>
        <p:spPr/>
        <p:txBody>
          <a:bodyPr/>
          <a:lstStyle/>
          <a:p>
            <a:r>
              <a:rPr lang="zh-CN" altLang="en-US"/>
              <a:t>第三范式（续）</a:t>
            </a:r>
          </a:p>
        </p:txBody>
      </p:sp>
      <p:sp>
        <p:nvSpPr>
          <p:cNvPr id="504835" name="Rectangle 3">
            <a:extLst>
              <a:ext uri="{FF2B5EF4-FFF2-40B4-BE49-F238E27FC236}">
                <a16:creationId xmlns:a16="http://schemas.microsoft.com/office/drawing/2014/main" id="{78904401-A7B5-44F6-9EE3-84905E84F20F}"/>
              </a:ext>
            </a:extLst>
          </p:cNvPr>
          <p:cNvSpPr>
            <a:spLocks noGrp="1" noChangeArrowheads="1"/>
          </p:cNvSpPr>
          <p:nvPr>
            <p:ph type="body" idx="1"/>
          </p:nvPr>
        </p:nvSpPr>
        <p:spPr/>
        <p:txBody>
          <a:bodyPr/>
          <a:lstStyle/>
          <a:p>
            <a:pPr>
              <a:buFont typeface="Monotype Sorts" pitchFamily="2" charset="2"/>
              <a:buNone/>
            </a:pPr>
            <a:r>
              <a:rPr lang="en-US" altLang="zh-CN"/>
              <a:t> </a:t>
            </a:r>
          </a:p>
        </p:txBody>
      </p:sp>
      <p:grpSp>
        <p:nvGrpSpPr>
          <p:cNvPr id="504852" name="Group 20">
            <a:extLst>
              <a:ext uri="{FF2B5EF4-FFF2-40B4-BE49-F238E27FC236}">
                <a16:creationId xmlns:a16="http://schemas.microsoft.com/office/drawing/2014/main" id="{C6CC9278-6356-4DEC-8E4E-64E76055CEA6}"/>
              </a:ext>
            </a:extLst>
          </p:cNvPr>
          <p:cNvGrpSpPr>
            <a:grpSpLocks/>
          </p:cNvGrpSpPr>
          <p:nvPr/>
        </p:nvGrpSpPr>
        <p:grpSpPr bwMode="auto">
          <a:xfrm>
            <a:off x="2209800" y="2590800"/>
            <a:ext cx="4876800" cy="2971800"/>
            <a:chOff x="1392" y="1632"/>
            <a:chExt cx="3072" cy="1872"/>
          </a:xfrm>
        </p:grpSpPr>
        <p:sp>
          <p:nvSpPr>
            <p:cNvPr id="504837" name="Rectangle 5">
              <a:extLst>
                <a:ext uri="{FF2B5EF4-FFF2-40B4-BE49-F238E27FC236}">
                  <a16:creationId xmlns:a16="http://schemas.microsoft.com/office/drawing/2014/main" id="{CD2C9EA0-6A3E-40CE-8D2F-DD2D0398519C}"/>
                </a:ext>
              </a:extLst>
            </p:cNvPr>
            <p:cNvSpPr>
              <a:spLocks noChangeArrowheads="1"/>
            </p:cNvSpPr>
            <p:nvPr/>
          </p:nvSpPr>
          <p:spPr bwMode="auto">
            <a:xfrm>
              <a:off x="1392" y="1632"/>
              <a:ext cx="591" cy="132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4838" name="Text Box 6">
              <a:extLst>
                <a:ext uri="{FF2B5EF4-FFF2-40B4-BE49-F238E27FC236}">
                  <a16:creationId xmlns:a16="http://schemas.microsoft.com/office/drawing/2014/main" id="{1F83AC6D-A5C1-45B2-83E7-A1A6C54756A1}"/>
                </a:ext>
              </a:extLst>
            </p:cNvPr>
            <p:cNvSpPr txBox="1">
              <a:spLocks noChangeArrowheads="1"/>
            </p:cNvSpPr>
            <p:nvPr/>
          </p:nvSpPr>
          <p:spPr bwMode="auto">
            <a:xfrm>
              <a:off x="1510" y="1852"/>
              <a:ext cx="355" cy="33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S</a:t>
              </a:r>
            </a:p>
          </p:txBody>
        </p:sp>
        <p:sp>
          <p:nvSpPr>
            <p:cNvPr id="504839" name="Text Box 7">
              <a:extLst>
                <a:ext uri="{FF2B5EF4-FFF2-40B4-BE49-F238E27FC236}">
                  <a16:creationId xmlns:a16="http://schemas.microsoft.com/office/drawing/2014/main" id="{016AA95E-42A0-42BB-AB24-ECF39F12C767}"/>
                </a:ext>
              </a:extLst>
            </p:cNvPr>
            <p:cNvSpPr txBox="1">
              <a:spLocks noChangeArrowheads="1"/>
            </p:cNvSpPr>
            <p:nvPr/>
          </p:nvSpPr>
          <p:spPr bwMode="auto">
            <a:xfrm>
              <a:off x="1510" y="2403"/>
              <a:ext cx="355" cy="330"/>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J</a:t>
              </a:r>
            </a:p>
          </p:txBody>
        </p:sp>
        <p:sp>
          <p:nvSpPr>
            <p:cNvPr id="504840" name="Text Box 8">
              <a:extLst>
                <a:ext uri="{FF2B5EF4-FFF2-40B4-BE49-F238E27FC236}">
                  <a16:creationId xmlns:a16="http://schemas.microsoft.com/office/drawing/2014/main" id="{76037996-F00C-4A21-B9B6-76094D350671}"/>
                </a:ext>
              </a:extLst>
            </p:cNvPr>
            <p:cNvSpPr txBox="1">
              <a:spLocks noChangeArrowheads="1"/>
            </p:cNvSpPr>
            <p:nvPr/>
          </p:nvSpPr>
          <p:spPr bwMode="auto">
            <a:xfrm>
              <a:off x="2219" y="2072"/>
              <a:ext cx="355" cy="33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T</a:t>
              </a:r>
            </a:p>
          </p:txBody>
        </p:sp>
        <p:sp>
          <p:nvSpPr>
            <p:cNvPr id="504841" name="Line 9">
              <a:extLst>
                <a:ext uri="{FF2B5EF4-FFF2-40B4-BE49-F238E27FC236}">
                  <a16:creationId xmlns:a16="http://schemas.microsoft.com/office/drawing/2014/main" id="{BE7BADE9-D12A-4B31-BE41-656540A9CC1C}"/>
                </a:ext>
              </a:extLst>
            </p:cNvPr>
            <p:cNvSpPr>
              <a:spLocks noChangeShapeType="1"/>
            </p:cNvSpPr>
            <p:nvPr/>
          </p:nvSpPr>
          <p:spPr bwMode="auto">
            <a:xfrm>
              <a:off x="1983" y="2183"/>
              <a:ext cx="23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4842" name="Line 10">
              <a:extLst>
                <a:ext uri="{FF2B5EF4-FFF2-40B4-BE49-F238E27FC236}">
                  <a16:creationId xmlns:a16="http://schemas.microsoft.com/office/drawing/2014/main" id="{576B25A9-F4CC-48F2-A5E7-CBC807821BF2}"/>
                </a:ext>
              </a:extLst>
            </p:cNvPr>
            <p:cNvSpPr>
              <a:spLocks noChangeShapeType="1"/>
            </p:cNvSpPr>
            <p:nvPr/>
          </p:nvSpPr>
          <p:spPr bwMode="auto">
            <a:xfrm flipH="1">
              <a:off x="1865" y="2293"/>
              <a:ext cx="354" cy="33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4843" name="Rectangle 11">
              <a:extLst>
                <a:ext uri="{FF2B5EF4-FFF2-40B4-BE49-F238E27FC236}">
                  <a16:creationId xmlns:a16="http://schemas.microsoft.com/office/drawing/2014/main" id="{8EE34511-C743-45D8-9ACF-B1A6B0BCE700}"/>
                </a:ext>
              </a:extLst>
            </p:cNvPr>
            <p:cNvSpPr>
              <a:spLocks noChangeArrowheads="1"/>
            </p:cNvSpPr>
            <p:nvPr/>
          </p:nvSpPr>
          <p:spPr bwMode="auto">
            <a:xfrm>
              <a:off x="3282" y="1632"/>
              <a:ext cx="591" cy="132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4844" name="Text Box 12">
              <a:extLst>
                <a:ext uri="{FF2B5EF4-FFF2-40B4-BE49-F238E27FC236}">
                  <a16:creationId xmlns:a16="http://schemas.microsoft.com/office/drawing/2014/main" id="{FA8503DC-D364-4241-8CD6-B90BD7CBBD81}"/>
                </a:ext>
              </a:extLst>
            </p:cNvPr>
            <p:cNvSpPr txBox="1">
              <a:spLocks noChangeArrowheads="1"/>
            </p:cNvSpPr>
            <p:nvPr/>
          </p:nvSpPr>
          <p:spPr bwMode="auto">
            <a:xfrm>
              <a:off x="3401" y="1852"/>
              <a:ext cx="354" cy="33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S</a:t>
              </a:r>
            </a:p>
          </p:txBody>
        </p:sp>
        <p:sp>
          <p:nvSpPr>
            <p:cNvPr id="504845" name="Text Box 13">
              <a:extLst>
                <a:ext uri="{FF2B5EF4-FFF2-40B4-BE49-F238E27FC236}">
                  <a16:creationId xmlns:a16="http://schemas.microsoft.com/office/drawing/2014/main" id="{F57391CE-6957-4F4B-9B4D-766326A2F2C6}"/>
                </a:ext>
              </a:extLst>
            </p:cNvPr>
            <p:cNvSpPr txBox="1">
              <a:spLocks noChangeArrowheads="1"/>
            </p:cNvSpPr>
            <p:nvPr/>
          </p:nvSpPr>
          <p:spPr bwMode="auto">
            <a:xfrm>
              <a:off x="3401" y="2403"/>
              <a:ext cx="354" cy="330"/>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T</a:t>
              </a:r>
            </a:p>
          </p:txBody>
        </p:sp>
        <p:sp>
          <p:nvSpPr>
            <p:cNvPr id="504846" name="Text Box 14">
              <a:extLst>
                <a:ext uri="{FF2B5EF4-FFF2-40B4-BE49-F238E27FC236}">
                  <a16:creationId xmlns:a16="http://schemas.microsoft.com/office/drawing/2014/main" id="{40B86360-5586-4B91-A54A-4C023AE76283}"/>
                </a:ext>
              </a:extLst>
            </p:cNvPr>
            <p:cNvSpPr txBox="1">
              <a:spLocks noChangeArrowheads="1"/>
            </p:cNvSpPr>
            <p:nvPr/>
          </p:nvSpPr>
          <p:spPr bwMode="auto">
            <a:xfrm>
              <a:off x="4110" y="2072"/>
              <a:ext cx="354" cy="33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J</a:t>
              </a:r>
            </a:p>
          </p:txBody>
        </p:sp>
        <p:sp>
          <p:nvSpPr>
            <p:cNvPr id="504847" name="Line 15">
              <a:extLst>
                <a:ext uri="{FF2B5EF4-FFF2-40B4-BE49-F238E27FC236}">
                  <a16:creationId xmlns:a16="http://schemas.microsoft.com/office/drawing/2014/main" id="{7FBDA1B6-EE07-48F1-B220-B95E6A8DD02A}"/>
                </a:ext>
              </a:extLst>
            </p:cNvPr>
            <p:cNvSpPr>
              <a:spLocks noChangeShapeType="1"/>
            </p:cNvSpPr>
            <p:nvPr/>
          </p:nvSpPr>
          <p:spPr bwMode="auto">
            <a:xfrm>
              <a:off x="3873" y="2183"/>
              <a:ext cx="237"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4848" name="Line 16">
              <a:extLst>
                <a:ext uri="{FF2B5EF4-FFF2-40B4-BE49-F238E27FC236}">
                  <a16:creationId xmlns:a16="http://schemas.microsoft.com/office/drawing/2014/main" id="{E563753A-56AA-41AC-88AC-A4F1866A01B7}"/>
                </a:ext>
              </a:extLst>
            </p:cNvPr>
            <p:cNvSpPr>
              <a:spLocks noChangeShapeType="1"/>
            </p:cNvSpPr>
            <p:nvPr/>
          </p:nvSpPr>
          <p:spPr bwMode="auto">
            <a:xfrm flipH="1">
              <a:off x="3755" y="2293"/>
              <a:ext cx="355" cy="330"/>
            </a:xfrm>
            <a:prstGeom prst="line">
              <a:avLst/>
            </a:prstGeom>
            <a:noFill/>
            <a:ln w="381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4849" name="Text Box 17">
              <a:extLst>
                <a:ext uri="{FF2B5EF4-FFF2-40B4-BE49-F238E27FC236}">
                  <a16:creationId xmlns:a16="http://schemas.microsoft.com/office/drawing/2014/main" id="{ED2485AC-5294-48D4-96B9-0147C0067717}"/>
                </a:ext>
              </a:extLst>
            </p:cNvPr>
            <p:cNvSpPr txBox="1">
              <a:spLocks noChangeArrowheads="1"/>
            </p:cNvSpPr>
            <p:nvPr/>
          </p:nvSpPr>
          <p:spPr bwMode="auto">
            <a:xfrm>
              <a:off x="2574" y="3174"/>
              <a:ext cx="590"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STJ</a:t>
              </a:r>
            </a:p>
          </p:txBody>
        </p:sp>
      </p:grpSp>
      <p:sp>
        <p:nvSpPr>
          <p:cNvPr id="18" name="矩形 17">
            <a:extLst>
              <a:ext uri="{FF2B5EF4-FFF2-40B4-BE49-F238E27FC236}">
                <a16:creationId xmlns:a16="http://schemas.microsoft.com/office/drawing/2014/main" id="{F0984298-46DE-4BB4-9DB2-3C1430D5F58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9" name="文本框 22">
            <a:extLst>
              <a:ext uri="{FF2B5EF4-FFF2-40B4-BE49-F238E27FC236}">
                <a16:creationId xmlns:a16="http://schemas.microsoft.com/office/drawing/2014/main" id="{32CE2ACE-673A-4CEA-A1D9-26BA4D66DCF8}"/>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20" name="文本框 22">
            <a:extLst>
              <a:ext uri="{FF2B5EF4-FFF2-40B4-BE49-F238E27FC236}">
                <a16:creationId xmlns:a16="http://schemas.microsoft.com/office/drawing/2014/main" id="{812F6261-BCF5-4757-A169-B6A4B40A243E}"/>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553045182"/>
      </p:ext>
    </p:extLst>
  </p:cSld>
  <p:clrMapOvr>
    <a:masterClrMapping/>
  </p:clrMapOvr>
  <p:transition>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1026">
            <a:extLst>
              <a:ext uri="{FF2B5EF4-FFF2-40B4-BE49-F238E27FC236}">
                <a16:creationId xmlns:a16="http://schemas.microsoft.com/office/drawing/2014/main" id="{9E375626-3CB6-40C5-96A2-698AA7A50E29}"/>
              </a:ext>
            </a:extLst>
          </p:cNvPr>
          <p:cNvSpPr>
            <a:spLocks noGrp="1" noChangeArrowheads="1"/>
          </p:cNvSpPr>
          <p:nvPr>
            <p:ph type="title"/>
          </p:nvPr>
        </p:nvSpPr>
        <p:spPr/>
        <p:txBody>
          <a:bodyPr/>
          <a:lstStyle/>
          <a:p>
            <a:r>
              <a:rPr lang="zh-CN" altLang="en-US"/>
              <a:t>第三范式（续）</a:t>
            </a:r>
          </a:p>
        </p:txBody>
      </p:sp>
      <p:sp>
        <p:nvSpPr>
          <p:cNvPr id="595971" name="Rectangle 1027">
            <a:extLst>
              <a:ext uri="{FF2B5EF4-FFF2-40B4-BE49-F238E27FC236}">
                <a16:creationId xmlns:a16="http://schemas.microsoft.com/office/drawing/2014/main" id="{0D82C9B9-B172-47FA-B3ED-7D97A297F75B}"/>
              </a:ext>
            </a:extLst>
          </p:cNvPr>
          <p:cNvSpPr>
            <a:spLocks noGrp="1" noChangeArrowheads="1"/>
          </p:cNvSpPr>
          <p:nvPr>
            <p:ph type="body" idx="1"/>
          </p:nvPr>
        </p:nvSpPr>
        <p:spPr/>
        <p:txBody>
          <a:bodyPr/>
          <a:lstStyle/>
          <a:p>
            <a:pPr algn="just">
              <a:lnSpc>
                <a:spcPct val="90000"/>
              </a:lnSpc>
            </a:pPr>
            <a:r>
              <a:rPr lang="en-US" altLang="zh-CN" sz="3600" dirty="0"/>
              <a:t>(S</a:t>
            </a:r>
            <a:r>
              <a:rPr lang="zh-CN" altLang="en-US" sz="3600" dirty="0"/>
              <a:t>，</a:t>
            </a:r>
            <a:r>
              <a:rPr lang="en-US" altLang="zh-CN" sz="3600" dirty="0"/>
              <a:t>J)</a:t>
            </a:r>
            <a:r>
              <a:rPr lang="zh-CN" altLang="en-US" sz="3600" dirty="0"/>
              <a:t>和</a:t>
            </a:r>
            <a:r>
              <a:rPr lang="en-US" altLang="zh-CN" sz="3600" dirty="0"/>
              <a:t>(S</a:t>
            </a:r>
            <a:r>
              <a:rPr lang="zh-CN" altLang="en-US" sz="3600" dirty="0"/>
              <a:t>，</a:t>
            </a:r>
            <a:r>
              <a:rPr lang="en-US" altLang="zh-CN" sz="3600" dirty="0"/>
              <a:t>T)</a:t>
            </a:r>
            <a:r>
              <a:rPr lang="zh-CN" altLang="en-US" sz="3600" dirty="0"/>
              <a:t>都可以作为候选码。</a:t>
            </a:r>
          </a:p>
          <a:p>
            <a:pPr algn="just">
              <a:lnSpc>
                <a:spcPct val="90000"/>
              </a:lnSpc>
              <a:buFont typeface="Monotype Sorts" pitchFamily="2" charset="2"/>
              <a:buNone/>
            </a:pPr>
            <a:r>
              <a:rPr lang="zh-CN" altLang="en-US" sz="3600" dirty="0">
                <a:latin typeface="Courier New" panose="02070309020205020404" pitchFamily="49" charset="0"/>
              </a:rPr>
              <a:t> </a:t>
            </a:r>
            <a:endParaRPr lang="zh-CN" altLang="en-US" sz="3600" dirty="0"/>
          </a:p>
          <a:p>
            <a:pPr algn="just">
              <a:lnSpc>
                <a:spcPct val="90000"/>
              </a:lnSpc>
            </a:pPr>
            <a:r>
              <a:rPr lang="en-US" altLang="zh-CN" sz="3600" dirty="0"/>
              <a:t>STJ∈3NF</a:t>
            </a:r>
          </a:p>
          <a:p>
            <a:pPr algn="just">
              <a:lnSpc>
                <a:spcPct val="90000"/>
              </a:lnSpc>
              <a:buFont typeface="Monotype Sorts" pitchFamily="2" charset="2"/>
              <a:buNone/>
            </a:pPr>
            <a:r>
              <a:rPr lang="en-US" altLang="zh-CN" sz="3600" dirty="0">
                <a:latin typeface="Courier New" panose="02070309020205020404" pitchFamily="49" charset="0"/>
              </a:rPr>
              <a:t> </a:t>
            </a:r>
            <a:endParaRPr lang="en-US" altLang="zh-CN" sz="3600" dirty="0"/>
          </a:p>
          <a:p>
            <a:pPr>
              <a:lnSpc>
                <a:spcPct val="90000"/>
              </a:lnSpc>
            </a:pPr>
            <a:r>
              <a:rPr lang="en-US" altLang="zh-CN" sz="3600" dirty="0"/>
              <a:t>T→J</a:t>
            </a:r>
            <a:r>
              <a:rPr lang="zh-CN" altLang="en-US" sz="3600" dirty="0"/>
              <a:t>，即</a:t>
            </a:r>
            <a:r>
              <a:rPr lang="en-US" altLang="zh-CN" sz="3600" dirty="0"/>
              <a:t>T</a:t>
            </a:r>
            <a:r>
              <a:rPr lang="zh-CN" altLang="en-US" sz="3600" dirty="0"/>
              <a:t>是决定属性集，可是</a:t>
            </a:r>
            <a:r>
              <a:rPr lang="en-US" altLang="zh-CN" sz="3600" dirty="0"/>
              <a:t>T</a:t>
            </a:r>
            <a:r>
              <a:rPr lang="zh-CN" altLang="en-US" sz="3600" dirty="0"/>
              <a:t>只是主属性，它既不是候选码，也不包含候选码。 </a:t>
            </a:r>
          </a:p>
        </p:txBody>
      </p:sp>
      <p:sp>
        <p:nvSpPr>
          <p:cNvPr id="4" name="矩形 3">
            <a:extLst>
              <a:ext uri="{FF2B5EF4-FFF2-40B4-BE49-F238E27FC236}">
                <a16:creationId xmlns:a16="http://schemas.microsoft.com/office/drawing/2014/main" id="{EFE9ED83-39C3-4AC0-BBA2-5D6A870E33D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48C5C4F-9F1B-4FB8-952F-36363690F017}"/>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D91243B5-C5C8-4170-B3EB-A4A60D8A52FD}"/>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663407618"/>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a:extLst>
              <a:ext uri="{FF2B5EF4-FFF2-40B4-BE49-F238E27FC236}">
                <a16:creationId xmlns:a16="http://schemas.microsoft.com/office/drawing/2014/main" id="{85813CF8-8070-412B-8242-EC12E29E21B0}"/>
              </a:ext>
            </a:extLst>
          </p:cNvPr>
          <p:cNvSpPr>
            <a:spLocks noGrp="1" noChangeArrowheads="1"/>
          </p:cNvSpPr>
          <p:nvPr>
            <p:ph type="title"/>
          </p:nvPr>
        </p:nvSpPr>
        <p:spPr/>
        <p:txBody>
          <a:bodyPr/>
          <a:lstStyle/>
          <a:p>
            <a:r>
              <a:rPr lang="en-US" altLang="zh-CN"/>
              <a:t>4.1 </a:t>
            </a:r>
            <a:r>
              <a:rPr lang="zh-CN" altLang="en-US"/>
              <a:t>数据依赖</a:t>
            </a:r>
          </a:p>
        </p:txBody>
      </p:sp>
      <p:sp>
        <p:nvSpPr>
          <p:cNvPr id="450563" name="Rectangle 3">
            <a:extLst>
              <a:ext uri="{FF2B5EF4-FFF2-40B4-BE49-F238E27FC236}">
                <a16:creationId xmlns:a16="http://schemas.microsoft.com/office/drawing/2014/main" id="{38B48FCC-0330-465B-9B65-AA1802C4EBD4}"/>
              </a:ext>
            </a:extLst>
          </p:cNvPr>
          <p:cNvSpPr>
            <a:spLocks noGrp="1" noChangeArrowheads="1"/>
          </p:cNvSpPr>
          <p:nvPr>
            <p:ph type="body" idx="1"/>
          </p:nvPr>
        </p:nvSpPr>
        <p:spPr/>
        <p:txBody>
          <a:bodyPr/>
          <a:lstStyle/>
          <a:p>
            <a:pPr>
              <a:lnSpc>
                <a:spcPct val="180000"/>
              </a:lnSpc>
              <a:buFont typeface="Monotype Sorts" pitchFamily="2" charset="2"/>
              <a:buNone/>
            </a:pPr>
            <a:r>
              <a:rPr lang="en-US" altLang="zh-CN">
                <a:solidFill>
                  <a:schemeClr val="accent2"/>
                </a:solidFill>
              </a:rPr>
              <a:t>4.1.1 </a:t>
            </a:r>
            <a:r>
              <a:rPr lang="zh-CN" altLang="en-US">
                <a:solidFill>
                  <a:schemeClr val="accent2"/>
                </a:solidFill>
              </a:rPr>
              <a:t>关系模式中的数据依赖</a:t>
            </a:r>
          </a:p>
          <a:p>
            <a:pPr>
              <a:lnSpc>
                <a:spcPct val="180000"/>
              </a:lnSpc>
              <a:buFont typeface="Monotype Sorts" pitchFamily="2" charset="2"/>
              <a:buNone/>
            </a:pPr>
            <a:r>
              <a:rPr lang="en-US" altLang="zh-CN"/>
              <a:t>4.1.2 </a:t>
            </a:r>
            <a:r>
              <a:rPr lang="zh-CN" altLang="en-US"/>
              <a:t>数据依赖对关系模式的影响</a:t>
            </a:r>
          </a:p>
          <a:p>
            <a:pPr>
              <a:lnSpc>
                <a:spcPct val="180000"/>
              </a:lnSpc>
              <a:buFont typeface="Monotype Sorts" pitchFamily="2" charset="2"/>
              <a:buNone/>
            </a:pPr>
            <a:r>
              <a:rPr lang="en-US" altLang="zh-CN"/>
              <a:t>4.1.3 </a:t>
            </a:r>
            <a:r>
              <a:rPr lang="zh-CN" altLang="en-US"/>
              <a:t>有关概念</a:t>
            </a:r>
          </a:p>
        </p:txBody>
      </p:sp>
      <p:sp>
        <p:nvSpPr>
          <p:cNvPr id="4" name="矩形 3">
            <a:extLst>
              <a:ext uri="{FF2B5EF4-FFF2-40B4-BE49-F238E27FC236}">
                <a16:creationId xmlns:a16="http://schemas.microsoft.com/office/drawing/2014/main" id="{5D50CD7D-CD8D-48D8-AD0D-2EFB7A1E9AC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47EA608-7929-4966-91A1-5267C81E1EDE}"/>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7" name="文本框 22">
            <a:extLst>
              <a:ext uri="{FF2B5EF4-FFF2-40B4-BE49-F238E27FC236}">
                <a16:creationId xmlns:a16="http://schemas.microsoft.com/office/drawing/2014/main" id="{CB36B3AB-444F-4F32-B8FB-89831B570956}"/>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939835948"/>
      </p:ext>
    </p:extLst>
  </p:cSld>
  <p:clrMapOvr>
    <a:masterClrMapping/>
  </p:clrMapOvr>
  <p:transition>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7786C13A-3801-45E0-A8FF-DC0AD79D0129}"/>
              </a:ext>
            </a:extLst>
          </p:cNvPr>
          <p:cNvSpPr>
            <a:spLocks noGrp="1" noChangeArrowheads="1"/>
          </p:cNvSpPr>
          <p:nvPr>
            <p:ph type="title"/>
          </p:nvPr>
        </p:nvSpPr>
        <p:spPr/>
        <p:txBody>
          <a:bodyPr/>
          <a:lstStyle/>
          <a:p>
            <a:r>
              <a:rPr lang="zh-CN" altLang="en-US"/>
              <a:t>第三范式（续）</a:t>
            </a:r>
          </a:p>
        </p:txBody>
      </p:sp>
      <p:sp>
        <p:nvSpPr>
          <p:cNvPr id="505859" name="Rectangle 3">
            <a:extLst>
              <a:ext uri="{FF2B5EF4-FFF2-40B4-BE49-F238E27FC236}">
                <a16:creationId xmlns:a16="http://schemas.microsoft.com/office/drawing/2014/main" id="{CBA8A68E-6A78-4FA8-B49A-73DC74630A6D}"/>
              </a:ext>
            </a:extLst>
          </p:cNvPr>
          <p:cNvSpPr>
            <a:spLocks noGrp="1" noChangeArrowheads="1"/>
          </p:cNvSpPr>
          <p:nvPr>
            <p:ph type="body" idx="1"/>
          </p:nvPr>
        </p:nvSpPr>
        <p:spPr/>
        <p:txBody>
          <a:bodyPr/>
          <a:lstStyle/>
          <a:p>
            <a:pPr>
              <a:lnSpc>
                <a:spcPct val="90000"/>
              </a:lnSpc>
            </a:pPr>
            <a:r>
              <a:rPr lang="zh-CN" altLang="en-US" sz="2800"/>
              <a:t>存在的问题：</a:t>
            </a:r>
          </a:p>
          <a:p>
            <a:pPr>
              <a:lnSpc>
                <a:spcPct val="90000"/>
              </a:lnSpc>
              <a:buFont typeface="Monotype Sorts" pitchFamily="2" charset="2"/>
              <a:buNone/>
            </a:pPr>
            <a:endParaRPr lang="zh-CN" altLang="en-US" sz="2800"/>
          </a:p>
          <a:p>
            <a:pPr>
              <a:buFont typeface="Monotype Sorts" pitchFamily="2" charset="2"/>
              <a:buNone/>
            </a:pPr>
            <a:r>
              <a:rPr lang="en-US" altLang="zh-CN" sz="2800"/>
              <a:t>(1) </a:t>
            </a:r>
            <a:r>
              <a:rPr lang="zh-CN" altLang="en-US" sz="2800"/>
              <a:t>插入异常</a:t>
            </a:r>
          </a:p>
          <a:p>
            <a:pPr>
              <a:buFont typeface="Monotype Sorts" pitchFamily="2" charset="2"/>
              <a:buNone/>
            </a:pPr>
            <a:r>
              <a:rPr lang="zh-CN" altLang="en-US" sz="2800"/>
              <a:t>	如果某个教师开设了某门课程，但尚未有学生选修，则有关信息也无法存入数据库中。</a:t>
            </a:r>
          </a:p>
          <a:p>
            <a:pPr>
              <a:buFont typeface="Monotype Sorts" pitchFamily="2" charset="2"/>
              <a:buNone/>
            </a:pPr>
            <a:r>
              <a:rPr lang="zh-CN" altLang="en-US" sz="2800"/>
              <a:t>　</a:t>
            </a:r>
          </a:p>
        </p:txBody>
      </p:sp>
      <p:sp>
        <p:nvSpPr>
          <p:cNvPr id="4" name="矩形 3">
            <a:extLst>
              <a:ext uri="{FF2B5EF4-FFF2-40B4-BE49-F238E27FC236}">
                <a16:creationId xmlns:a16="http://schemas.microsoft.com/office/drawing/2014/main" id="{5303B728-D48F-450B-8075-E5F1BB09E96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DE63F84-5CDD-483D-9F57-F5520E46439D}"/>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5D3DCA81-0691-4328-BA34-733850B35048}"/>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4066018460"/>
      </p:ext>
    </p:extLst>
  </p:cSld>
  <p:clrMapOvr>
    <a:masterClrMapping/>
  </p:clrMapOvr>
  <p:transition>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1026">
            <a:extLst>
              <a:ext uri="{FF2B5EF4-FFF2-40B4-BE49-F238E27FC236}">
                <a16:creationId xmlns:a16="http://schemas.microsoft.com/office/drawing/2014/main" id="{B8176FD3-F4C8-411C-B3BB-766488866AAF}"/>
              </a:ext>
            </a:extLst>
          </p:cNvPr>
          <p:cNvSpPr>
            <a:spLocks noGrp="1" noChangeArrowheads="1"/>
          </p:cNvSpPr>
          <p:nvPr>
            <p:ph type="title"/>
          </p:nvPr>
        </p:nvSpPr>
        <p:spPr/>
        <p:txBody>
          <a:bodyPr/>
          <a:lstStyle/>
          <a:p>
            <a:r>
              <a:rPr lang="zh-CN" altLang="en-US"/>
              <a:t>第三范式（续）</a:t>
            </a:r>
          </a:p>
        </p:txBody>
      </p:sp>
      <p:sp>
        <p:nvSpPr>
          <p:cNvPr id="607235" name="Rectangle 1027">
            <a:extLst>
              <a:ext uri="{FF2B5EF4-FFF2-40B4-BE49-F238E27FC236}">
                <a16:creationId xmlns:a16="http://schemas.microsoft.com/office/drawing/2014/main" id="{604596ED-2EF1-4E41-943B-1E0AAC1829F4}"/>
              </a:ext>
            </a:extLst>
          </p:cNvPr>
          <p:cNvSpPr>
            <a:spLocks noGrp="1" noChangeArrowheads="1"/>
          </p:cNvSpPr>
          <p:nvPr>
            <p:ph type="body" idx="1"/>
          </p:nvPr>
        </p:nvSpPr>
        <p:spPr/>
        <p:txBody>
          <a:bodyPr/>
          <a:lstStyle/>
          <a:p>
            <a:pPr>
              <a:lnSpc>
                <a:spcPct val="120000"/>
              </a:lnSpc>
              <a:buFont typeface="Monotype Sorts" pitchFamily="2" charset="2"/>
              <a:buNone/>
            </a:pPr>
            <a:r>
              <a:rPr lang="en-US" altLang="zh-CN" sz="2800"/>
              <a:t>(2) </a:t>
            </a:r>
            <a:r>
              <a:rPr lang="zh-CN" altLang="en-US" sz="2800"/>
              <a:t>删除异常</a:t>
            </a:r>
          </a:p>
          <a:p>
            <a:pPr>
              <a:lnSpc>
                <a:spcPct val="110000"/>
              </a:lnSpc>
              <a:buFont typeface="Monotype Sorts" pitchFamily="2" charset="2"/>
              <a:buNone/>
            </a:pPr>
            <a:r>
              <a:rPr lang="zh-CN" altLang="en-US" sz="2800"/>
              <a:t>	如果选修过某门课程的学生全部毕业了，在删除这些学生元组的同时，相应教师开设该门课程的信息也同时丢掉了。</a:t>
            </a:r>
          </a:p>
          <a:p>
            <a:pPr>
              <a:lnSpc>
                <a:spcPct val="110000"/>
              </a:lnSpc>
              <a:buFont typeface="Monotype Sorts" pitchFamily="2" charset="2"/>
              <a:buNone/>
            </a:pPr>
            <a:endParaRPr lang="zh-CN" altLang="en-US" sz="2800"/>
          </a:p>
          <a:p>
            <a:pPr>
              <a:buFont typeface="Monotype Sorts" pitchFamily="2" charset="2"/>
              <a:buNone/>
            </a:pPr>
            <a:r>
              <a:rPr lang="en-US" altLang="zh-CN" sz="2800"/>
              <a:t>(3) </a:t>
            </a:r>
            <a:r>
              <a:rPr lang="zh-CN" altLang="en-US" sz="2800"/>
              <a:t>数据冗余度大</a:t>
            </a:r>
          </a:p>
          <a:p>
            <a:pPr>
              <a:buFont typeface="Monotype Sorts" pitchFamily="2" charset="2"/>
              <a:buNone/>
            </a:pPr>
            <a:r>
              <a:rPr lang="zh-CN" altLang="en-US" sz="2800"/>
              <a:t>	虽然一个教师只教一门课，但每个选修该教师该门课程的学生元组都要记录这一信息。</a:t>
            </a:r>
          </a:p>
        </p:txBody>
      </p:sp>
      <p:sp>
        <p:nvSpPr>
          <p:cNvPr id="4" name="矩形 3">
            <a:extLst>
              <a:ext uri="{FF2B5EF4-FFF2-40B4-BE49-F238E27FC236}">
                <a16:creationId xmlns:a16="http://schemas.microsoft.com/office/drawing/2014/main" id="{F24A10B7-02D9-4232-9A72-87884ABD7A3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E62CD12-4461-47EB-B1A7-B8AF6A8C4DAF}"/>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98EE8A8D-5DC4-4669-BC3E-7D63A1EB32D1}"/>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294228836"/>
      </p:ext>
    </p:extLst>
  </p:cSld>
  <p:clrMapOvr>
    <a:masterClrMapping/>
  </p:clrMapOvr>
  <p:transition>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9D611A90-C014-4C16-A537-19A82CE6449F}"/>
              </a:ext>
            </a:extLst>
          </p:cNvPr>
          <p:cNvSpPr>
            <a:spLocks noGrp="1" noChangeArrowheads="1"/>
          </p:cNvSpPr>
          <p:nvPr>
            <p:ph type="title"/>
          </p:nvPr>
        </p:nvSpPr>
        <p:spPr/>
        <p:txBody>
          <a:bodyPr/>
          <a:lstStyle/>
          <a:p>
            <a:r>
              <a:rPr lang="zh-CN" altLang="en-US"/>
              <a:t>第三范式（续）</a:t>
            </a:r>
          </a:p>
        </p:txBody>
      </p:sp>
      <p:sp>
        <p:nvSpPr>
          <p:cNvPr id="506883" name="Rectangle 3">
            <a:extLst>
              <a:ext uri="{FF2B5EF4-FFF2-40B4-BE49-F238E27FC236}">
                <a16:creationId xmlns:a16="http://schemas.microsoft.com/office/drawing/2014/main" id="{AAEF0F09-CF69-408F-AEDA-E7F3B1A09393}"/>
              </a:ext>
            </a:extLst>
          </p:cNvPr>
          <p:cNvSpPr>
            <a:spLocks noGrp="1" noChangeArrowheads="1"/>
          </p:cNvSpPr>
          <p:nvPr>
            <p:ph type="body" idx="1"/>
          </p:nvPr>
        </p:nvSpPr>
        <p:spPr/>
        <p:txBody>
          <a:bodyPr/>
          <a:lstStyle/>
          <a:p>
            <a:pPr>
              <a:buFont typeface="Monotype Sorts" pitchFamily="2" charset="2"/>
              <a:buNone/>
            </a:pPr>
            <a:r>
              <a:rPr lang="en-US" altLang="zh-CN" sz="2800"/>
              <a:t>(4) </a:t>
            </a:r>
            <a:r>
              <a:rPr lang="zh-CN" altLang="en-US" sz="2800"/>
              <a:t>修改复杂</a:t>
            </a:r>
          </a:p>
          <a:p>
            <a:pPr>
              <a:buFont typeface="Monotype Sorts" pitchFamily="2" charset="2"/>
              <a:buNone/>
            </a:pPr>
            <a:r>
              <a:rPr lang="zh-CN" altLang="en-US" sz="2800"/>
              <a:t>	某个教师开设的某门课程改名后，所有选修了该教师该门课程的学生元组都要进行相应修改。</a:t>
            </a:r>
          </a:p>
          <a:p>
            <a:pPr>
              <a:buFont typeface="Monotype Sorts" pitchFamily="2" charset="2"/>
              <a:buNone/>
            </a:pPr>
            <a:endParaRPr lang="zh-CN" altLang="en-US" sz="2800"/>
          </a:p>
          <a:p>
            <a:pPr>
              <a:buFont typeface="Monotype Sorts" pitchFamily="2" charset="2"/>
              <a:buNone/>
            </a:pPr>
            <a:r>
              <a:rPr lang="zh-CN" altLang="en-US" sz="2800"/>
              <a:t>	因此虽然</a:t>
            </a:r>
            <a:r>
              <a:rPr lang="en-US" altLang="zh-CN" sz="2800"/>
              <a:t>STJ∈3NF</a:t>
            </a:r>
            <a:r>
              <a:rPr lang="zh-CN" altLang="en-US" sz="2800"/>
              <a:t>，但它仍不是一个理想的关系模式。</a:t>
            </a:r>
          </a:p>
        </p:txBody>
      </p:sp>
      <p:sp>
        <p:nvSpPr>
          <p:cNvPr id="4" name="矩形 3">
            <a:extLst>
              <a:ext uri="{FF2B5EF4-FFF2-40B4-BE49-F238E27FC236}">
                <a16:creationId xmlns:a16="http://schemas.microsoft.com/office/drawing/2014/main" id="{E63114B6-FBFC-4614-B832-E1CFE5FFC7C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4C8E109-B8E4-4BB4-B943-24EB0859AC2E}"/>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4A994361-5EEE-4793-8E30-F7CA8DEB333F}"/>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455994771"/>
      </p:ext>
    </p:extLst>
  </p:cSld>
  <p:clrMapOvr>
    <a:masterClrMapping/>
  </p:clrMapOvr>
  <p:transition>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9721ED44-010A-4210-81C2-993374231520}"/>
              </a:ext>
            </a:extLst>
          </p:cNvPr>
          <p:cNvSpPr>
            <a:spLocks noGrp="1" noChangeArrowheads="1"/>
          </p:cNvSpPr>
          <p:nvPr>
            <p:ph type="title"/>
          </p:nvPr>
        </p:nvSpPr>
        <p:spPr/>
        <p:txBody>
          <a:bodyPr/>
          <a:lstStyle/>
          <a:p>
            <a:r>
              <a:rPr lang="zh-CN" altLang="en-US"/>
              <a:t>第三范式（续）</a:t>
            </a:r>
          </a:p>
        </p:txBody>
      </p:sp>
      <p:sp>
        <p:nvSpPr>
          <p:cNvPr id="507907" name="Rectangle 3">
            <a:extLst>
              <a:ext uri="{FF2B5EF4-FFF2-40B4-BE49-F238E27FC236}">
                <a16:creationId xmlns:a16="http://schemas.microsoft.com/office/drawing/2014/main" id="{EE9C0A9B-415B-4B90-88B2-EB1A263CEBF9}"/>
              </a:ext>
            </a:extLst>
          </p:cNvPr>
          <p:cNvSpPr>
            <a:spLocks noGrp="1" noChangeArrowheads="1"/>
          </p:cNvSpPr>
          <p:nvPr>
            <p:ph type="body" idx="1"/>
          </p:nvPr>
        </p:nvSpPr>
        <p:spPr>
          <a:xfrm>
            <a:off x="914400" y="1828800"/>
            <a:ext cx="7772400" cy="4114800"/>
          </a:xfrm>
        </p:spPr>
        <p:txBody>
          <a:bodyPr/>
          <a:lstStyle/>
          <a:p>
            <a:r>
              <a:rPr lang="zh-CN" altLang="en-US" sz="2800"/>
              <a:t>原因：</a:t>
            </a:r>
          </a:p>
          <a:p>
            <a:pPr>
              <a:buFont typeface="Monotype Sorts" pitchFamily="2" charset="2"/>
              <a:buNone/>
            </a:pPr>
            <a:r>
              <a:rPr lang="zh-CN" altLang="en-US" sz="2800"/>
              <a:t>	主属性</a:t>
            </a:r>
            <a:r>
              <a:rPr lang="en-US" altLang="zh-CN" sz="2800"/>
              <a:t>J</a:t>
            </a:r>
            <a:r>
              <a:rPr lang="zh-CN" altLang="en-US" sz="2800"/>
              <a:t>依赖于</a:t>
            </a:r>
            <a:r>
              <a:rPr lang="en-US" altLang="zh-CN" sz="2800"/>
              <a:t>T</a:t>
            </a:r>
            <a:r>
              <a:rPr lang="zh-CN" altLang="en-US" sz="2800"/>
              <a:t>，即主属性</a:t>
            </a:r>
            <a:r>
              <a:rPr lang="en-US" altLang="zh-CN" sz="2800"/>
              <a:t>J</a:t>
            </a:r>
            <a:r>
              <a:rPr lang="zh-CN" altLang="en-US" sz="2800"/>
              <a:t>部分依赖于码</a:t>
            </a:r>
            <a:r>
              <a:rPr lang="en-US" altLang="zh-CN" sz="2800"/>
              <a:t>(S, T)</a:t>
            </a:r>
            <a:r>
              <a:rPr lang="zh-CN" altLang="en-US" sz="2800"/>
              <a:t>。</a:t>
            </a:r>
          </a:p>
          <a:p>
            <a:pPr>
              <a:buFont typeface="Monotype Sorts" pitchFamily="2" charset="2"/>
              <a:buNone/>
            </a:pPr>
            <a:endParaRPr lang="zh-CN" altLang="en-US" sz="2800"/>
          </a:p>
          <a:p>
            <a:r>
              <a:rPr lang="zh-CN" altLang="en-US" sz="2800"/>
              <a:t>解决方法：  </a:t>
            </a:r>
          </a:p>
          <a:p>
            <a:pPr>
              <a:buFont typeface="Monotype Sorts" pitchFamily="2" charset="2"/>
              <a:buNone/>
            </a:pPr>
            <a:r>
              <a:rPr lang="zh-CN" altLang="en-US" sz="2800"/>
              <a:t>	采用投影分解法，将</a:t>
            </a:r>
            <a:r>
              <a:rPr lang="en-US" altLang="zh-CN" sz="2800"/>
              <a:t>STJ</a:t>
            </a:r>
            <a:r>
              <a:rPr lang="zh-CN" altLang="en-US" sz="2800"/>
              <a:t>分解为二个关系模式：</a:t>
            </a:r>
          </a:p>
          <a:p>
            <a:pPr>
              <a:buFont typeface="Monotype Sorts" pitchFamily="2" charset="2"/>
              <a:buNone/>
            </a:pPr>
            <a:r>
              <a:rPr lang="zh-CN" altLang="en-US" sz="2800"/>
              <a:t>               </a:t>
            </a:r>
            <a:r>
              <a:rPr lang="en-US" altLang="zh-CN" sz="2800"/>
              <a:t>SJ(S</a:t>
            </a:r>
            <a:r>
              <a:rPr lang="zh-CN" altLang="en-US" sz="2800"/>
              <a:t>，</a:t>
            </a:r>
            <a:r>
              <a:rPr lang="en-US" altLang="zh-CN" sz="2800"/>
              <a:t>J)</a:t>
            </a:r>
          </a:p>
          <a:p>
            <a:pPr>
              <a:buFont typeface="Monotype Sorts" pitchFamily="2" charset="2"/>
              <a:buNone/>
            </a:pPr>
            <a:r>
              <a:rPr lang="en-US" altLang="zh-CN" sz="2800"/>
              <a:t>               TJ(T</a:t>
            </a:r>
            <a:r>
              <a:rPr lang="zh-CN" altLang="en-US" sz="2800"/>
              <a:t>，</a:t>
            </a:r>
            <a:r>
              <a:rPr lang="en-US" altLang="zh-CN" sz="2800"/>
              <a:t>J)</a:t>
            </a:r>
            <a:endParaRPr lang="en-US" altLang="zh-CN" sz="2400"/>
          </a:p>
        </p:txBody>
      </p:sp>
      <p:sp>
        <p:nvSpPr>
          <p:cNvPr id="4" name="矩形 3">
            <a:extLst>
              <a:ext uri="{FF2B5EF4-FFF2-40B4-BE49-F238E27FC236}">
                <a16:creationId xmlns:a16="http://schemas.microsoft.com/office/drawing/2014/main" id="{103491DB-C806-4C51-BF8B-7D187D0918A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178E624-DAA3-4B89-A851-291877D01DD2}"/>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857740CC-ADB8-4CA3-BC64-2C7A4D5BA50F}"/>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076418304"/>
      </p:ext>
    </p:extLst>
  </p:cSld>
  <p:clrMapOvr>
    <a:masterClrMapping/>
  </p:clrMapOvr>
  <p:transition>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a:extLst>
              <a:ext uri="{FF2B5EF4-FFF2-40B4-BE49-F238E27FC236}">
                <a16:creationId xmlns:a16="http://schemas.microsoft.com/office/drawing/2014/main" id="{024E3225-B851-4A4E-8A4F-DE605F14A43D}"/>
              </a:ext>
            </a:extLst>
          </p:cNvPr>
          <p:cNvSpPr>
            <a:spLocks noGrp="1" noChangeArrowheads="1"/>
          </p:cNvSpPr>
          <p:nvPr>
            <p:ph type="title"/>
          </p:nvPr>
        </p:nvSpPr>
        <p:spPr/>
        <p:txBody>
          <a:bodyPr/>
          <a:lstStyle/>
          <a:p>
            <a:r>
              <a:rPr lang="zh-CN" altLang="en-US"/>
              <a:t>第三范式（续）</a:t>
            </a:r>
          </a:p>
        </p:txBody>
      </p:sp>
      <p:sp>
        <p:nvSpPr>
          <p:cNvPr id="634883" name="Rectangle 3">
            <a:extLst>
              <a:ext uri="{FF2B5EF4-FFF2-40B4-BE49-F238E27FC236}">
                <a16:creationId xmlns:a16="http://schemas.microsoft.com/office/drawing/2014/main" id="{5975C26F-8CD3-433D-BE83-0EB646E4087A}"/>
              </a:ext>
            </a:extLst>
          </p:cNvPr>
          <p:cNvSpPr>
            <a:spLocks noGrp="1" noChangeArrowheads="1"/>
          </p:cNvSpPr>
          <p:nvPr>
            <p:ph type="body" idx="1"/>
          </p:nvPr>
        </p:nvSpPr>
        <p:spPr/>
        <p:txBody>
          <a:bodyPr/>
          <a:lstStyle/>
          <a:p>
            <a:pPr>
              <a:buFont typeface="Monotype Sorts" pitchFamily="2" charset="2"/>
              <a:buNone/>
            </a:pPr>
            <a:r>
              <a:rPr lang="en-US" altLang="zh-CN"/>
              <a:t> </a:t>
            </a:r>
          </a:p>
        </p:txBody>
      </p:sp>
      <p:grpSp>
        <p:nvGrpSpPr>
          <p:cNvPr id="634884" name="Group 4">
            <a:extLst>
              <a:ext uri="{FF2B5EF4-FFF2-40B4-BE49-F238E27FC236}">
                <a16:creationId xmlns:a16="http://schemas.microsoft.com/office/drawing/2014/main" id="{2B587721-C1E8-4B38-B131-84D249924B3A}"/>
              </a:ext>
            </a:extLst>
          </p:cNvPr>
          <p:cNvGrpSpPr>
            <a:grpSpLocks/>
          </p:cNvGrpSpPr>
          <p:nvPr/>
        </p:nvGrpSpPr>
        <p:grpSpPr bwMode="auto">
          <a:xfrm>
            <a:off x="2209800" y="2590800"/>
            <a:ext cx="4876800" cy="2971800"/>
            <a:chOff x="1392" y="1632"/>
            <a:chExt cx="3072" cy="1872"/>
          </a:xfrm>
        </p:grpSpPr>
        <p:sp>
          <p:nvSpPr>
            <p:cNvPr id="634885" name="Rectangle 5">
              <a:extLst>
                <a:ext uri="{FF2B5EF4-FFF2-40B4-BE49-F238E27FC236}">
                  <a16:creationId xmlns:a16="http://schemas.microsoft.com/office/drawing/2014/main" id="{35222B79-130E-4E8B-A978-70AD2CB32BD0}"/>
                </a:ext>
              </a:extLst>
            </p:cNvPr>
            <p:cNvSpPr>
              <a:spLocks noChangeArrowheads="1"/>
            </p:cNvSpPr>
            <p:nvPr/>
          </p:nvSpPr>
          <p:spPr bwMode="auto">
            <a:xfrm>
              <a:off x="1392" y="1632"/>
              <a:ext cx="591" cy="132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4886" name="Text Box 6">
              <a:extLst>
                <a:ext uri="{FF2B5EF4-FFF2-40B4-BE49-F238E27FC236}">
                  <a16:creationId xmlns:a16="http://schemas.microsoft.com/office/drawing/2014/main" id="{1CE64F60-F3D9-4520-B084-756C97E28088}"/>
                </a:ext>
              </a:extLst>
            </p:cNvPr>
            <p:cNvSpPr txBox="1">
              <a:spLocks noChangeArrowheads="1"/>
            </p:cNvSpPr>
            <p:nvPr/>
          </p:nvSpPr>
          <p:spPr bwMode="auto">
            <a:xfrm>
              <a:off x="1510" y="1852"/>
              <a:ext cx="355" cy="33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S</a:t>
              </a:r>
            </a:p>
          </p:txBody>
        </p:sp>
        <p:sp>
          <p:nvSpPr>
            <p:cNvPr id="634887" name="Text Box 7">
              <a:extLst>
                <a:ext uri="{FF2B5EF4-FFF2-40B4-BE49-F238E27FC236}">
                  <a16:creationId xmlns:a16="http://schemas.microsoft.com/office/drawing/2014/main" id="{E553F5B2-BD78-4D15-BAF9-9A9684217B92}"/>
                </a:ext>
              </a:extLst>
            </p:cNvPr>
            <p:cNvSpPr txBox="1">
              <a:spLocks noChangeArrowheads="1"/>
            </p:cNvSpPr>
            <p:nvPr/>
          </p:nvSpPr>
          <p:spPr bwMode="auto">
            <a:xfrm>
              <a:off x="1510" y="2403"/>
              <a:ext cx="355" cy="330"/>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J</a:t>
              </a:r>
            </a:p>
          </p:txBody>
        </p:sp>
        <p:sp>
          <p:nvSpPr>
            <p:cNvPr id="634888" name="Text Box 8">
              <a:extLst>
                <a:ext uri="{FF2B5EF4-FFF2-40B4-BE49-F238E27FC236}">
                  <a16:creationId xmlns:a16="http://schemas.microsoft.com/office/drawing/2014/main" id="{4397D13D-3907-4A46-B3B0-CDF599DBEB16}"/>
                </a:ext>
              </a:extLst>
            </p:cNvPr>
            <p:cNvSpPr txBox="1">
              <a:spLocks noChangeArrowheads="1"/>
            </p:cNvSpPr>
            <p:nvPr/>
          </p:nvSpPr>
          <p:spPr bwMode="auto">
            <a:xfrm>
              <a:off x="2219" y="2072"/>
              <a:ext cx="355" cy="33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T</a:t>
              </a:r>
            </a:p>
          </p:txBody>
        </p:sp>
        <p:sp>
          <p:nvSpPr>
            <p:cNvPr id="634889" name="Line 9">
              <a:extLst>
                <a:ext uri="{FF2B5EF4-FFF2-40B4-BE49-F238E27FC236}">
                  <a16:creationId xmlns:a16="http://schemas.microsoft.com/office/drawing/2014/main" id="{BC7823E2-0143-422A-AF18-F40BE7BB6110}"/>
                </a:ext>
              </a:extLst>
            </p:cNvPr>
            <p:cNvSpPr>
              <a:spLocks noChangeShapeType="1"/>
            </p:cNvSpPr>
            <p:nvPr/>
          </p:nvSpPr>
          <p:spPr bwMode="auto">
            <a:xfrm>
              <a:off x="1983" y="2183"/>
              <a:ext cx="23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4890" name="Line 10">
              <a:extLst>
                <a:ext uri="{FF2B5EF4-FFF2-40B4-BE49-F238E27FC236}">
                  <a16:creationId xmlns:a16="http://schemas.microsoft.com/office/drawing/2014/main" id="{457EF42D-DA97-4FC2-8C15-7D4AB1EFF487}"/>
                </a:ext>
              </a:extLst>
            </p:cNvPr>
            <p:cNvSpPr>
              <a:spLocks noChangeShapeType="1"/>
            </p:cNvSpPr>
            <p:nvPr/>
          </p:nvSpPr>
          <p:spPr bwMode="auto">
            <a:xfrm flipH="1">
              <a:off x="1865" y="2293"/>
              <a:ext cx="354" cy="33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4891" name="Rectangle 11">
              <a:extLst>
                <a:ext uri="{FF2B5EF4-FFF2-40B4-BE49-F238E27FC236}">
                  <a16:creationId xmlns:a16="http://schemas.microsoft.com/office/drawing/2014/main" id="{C6B186E1-4989-4153-A139-14D7720420EC}"/>
                </a:ext>
              </a:extLst>
            </p:cNvPr>
            <p:cNvSpPr>
              <a:spLocks noChangeArrowheads="1"/>
            </p:cNvSpPr>
            <p:nvPr/>
          </p:nvSpPr>
          <p:spPr bwMode="auto">
            <a:xfrm>
              <a:off x="3282" y="1632"/>
              <a:ext cx="591" cy="132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4892" name="Text Box 12">
              <a:extLst>
                <a:ext uri="{FF2B5EF4-FFF2-40B4-BE49-F238E27FC236}">
                  <a16:creationId xmlns:a16="http://schemas.microsoft.com/office/drawing/2014/main" id="{F2F3FD7C-2C53-4410-B74B-37EC4ABBB944}"/>
                </a:ext>
              </a:extLst>
            </p:cNvPr>
            <p:cNvSpPr txBox="1">
              <a:spLocks noChangeArrowheads="1"/>
            </p:cNvSpPr>
            <p:nvPr/>
          </p:nvSpPr>
          <p:spPr bwMode="auto">
            <a:xfrm>
              <a:off x="3401" y="1852"/>
              <a:ext cx="354" cy="33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S</a:t>
              </a:r>
            </a:p>
          </p:txBody>
        </p:sp>
        <p:sp>
          <p:nvSpPr>
            <p:cNvPr id="634893" name="Text Box 13">
              <a:extLst>
                <a:ext uri="{FF2B5EF4-FFF2-40B4-BE49-F238E27FC236}">
                  <a16:creationId xmlns:a16="http://schemas.microsoft.com/office/drawing/2014/main" id="{BAE726F3-B90A-4754-9CDE-6A7488D1B9BD}"/>
                </a:ext>
              </a:extLst>
            </p:cNvPr>
            <p:cNvSpPr txBox="1">
              <a:spLocks noChangeArrowheads="1"/>
            </p:cNvSpPr>
            <p:nvPr/>
          </p:nvSpPr>
          <p:spPr bwMode="auto">
            <a:xfrm>
              <a:off x="3401" y="2403"/>
              <a:ext cx="354" cy="330"/>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T</a:t>
              </a:r>
            </a:p>
          </p:txBody>
        </p:sp>
        <p:sp>
          <p:nvSpPr>
            <p:cNvPr id="634894" name="Text Box 14">
              <a:extLst>
                <a:ext uri="{FF2B5EF4-FFF2-40B4-BE49-F238E27FC236}">
                  <a16:creationId xmlns:a16="http://schemas.microsoft.com/office/drawing/2014/main" id="{6B7C517B-5F8E-46EF-84F9-8574AD130AE7}"/>
                </a:ext>
              </a:extLst>
            </p:cNvPr>
            <p:cNvSpPr txBox="1">
              <a:spLocks noChangeArrowheads="1"/>
            </p:cNvSpPr>
            <p:nvPr/>
          </p:nvSpPr>
          <p:spPr bwMode="auto">
            <a:xfrm>
              <a:off x="4110" y="2072"/>
              <a:ext cx="354" cy="33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J</a:t>
              </a:r>
            </a:p>
          </p:txBody>
        </p:sp>
        <p:sp>
          <p:nvSpPr>
            <p:cNvPr id="634895" name="Line 15">
              <a:extLst>
                <a:ext uri="{FF2B5EF4-FFF2-40B4-BE49-F238E27FC236}">
                  <a16:creationId xmlns:a16="http://schemas.microsoft.com/office/drawing/2014/main" id="{D7A1F05B-C3CC-451E-8222-F75C540E5FBE}"/>
                </a:ext>
              </a:extLst>
            </p:cNvPr>
            <p:cNvSpPr>
              <a:spLocks noChangeShapeType="1"/>
            </p:cNvSpPr>
            <p:nvPr/>
          </p:nvSpPr>
          <p:spPr bwMode="auto">
            <a:xfrm>
              <a:off x="3873" y="2183"/>
              <a:ext cx="237"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4896" name="Line 16">
              <a:extLst>
                <a:ext uri="{FF2B5EF4-FFF2-40B4-BE49-F238E27FC236}">
                  <a16:creationId xmlns:a16="http://schemas.microsoft.com/office/drawing/2014/main" id="{A7E5A6CD-5873-42B8-B11A-C4F9E4E67D53}"/>
                </a:ext>
              </a:extLst>
            </p:cNvPr>
            <p:cNvSpPr>
              <a:spLocks noChangeShapeType="1"/>
            </p:cNvSpPr>
            <p:nvPr/>
          </p:nvSpPr>
          <p:spPr bwMode="auto">
            <a:xfrm flipH="1">
              <a:off x="3755" y="2293"/>
              <a:ext cx="355" cy="330"/>
            </a:xfrm>
            <a:prstGeom prst="line">
              <a:avLst/>
            </a:prstGeom>
            <a:noFill/>
            <a:ln w="381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4897" name="Text Box 17">
              <a:extLst>
                <a:ext uri="{FF2B5EF4-FFF2-40B4-BE49-F238E27FC236}">
                  <a16:creationId xmlns:a16="http://schemas.microsoft.com/office/drawing/2014/main" id="{E63D8F3E-E090-4A4A-A931-4F985C6E8CDF}"/>
                </a:ext>
              </a:extLst>
            </p:cNvPr>
            <p:cNvSpPr txBox="1">
              <a:spLocks noChangeArrowheads="1"/>
            </p:cNvSpPr>
            <p:nvPr/>
          </p:nvSpPr>
          <p:spPr bwMode="auto">
            <a:xfrm>
              <a:off x="2574" y="3174"/>
              <a:ext cx="590"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STJ</a:t>
              </a:r>
            </a:p>
          </p:txBody>
        </p:sp>
      </p:grpSp>
      <p:grpSp>
        <p:nvGrpSpPr>
          <p:cNvPr id="634905" name="Group 25">
            <a:extLst>
              <a:ext uri="{FF2B5EF4-FFF2-40B4-BE49-F238E27FC236}">
                <a16:creationId xmlns:a16="http://schemas.microsoft.com/office/drawing/2014/main" id="{B38CFC95-2105-465F-B5DB-1D1321D1C4EE}"/>
              </a:ext>
            </a:extLst>
          </p:cNvPr>
          <p:cNvGrpSpPr>
            <a:grpSpLocks/>
          </p:cNvGrpSpPr>
          <p:nvPr/>
        </p:nvGrpSpPr>
        <p:grpSpPr bwMode="auto">
          <a:xfrm>
            <a:off x="1981200" y="2959100"/>
            <a:ext cx="5534025" cy="1917700"/>
            <a:chOff x="1248" y="1864"/>
            <a:chExt cx="3486" cy="1208"/>
          </a:xfrm>
        </p:grpSpPr>
        <p:sp>
          <p:nvSpPr>
            <p:cNvPr id="634899" name="Freeform 19">
              <a:extLst>
                <a:ext uri="{FF2B5EF4-FFF2-40B4-BE49-F238E27FC236}">
                  <a16:creationId xmlns:a16="http://schemas.microsoft.com/office/drawing/2014/main" id="{B3C6305D-809C-40B0-828C-93D146177ACB}"/>
                </a:ext>
              </a:extLst>
            </p:cNvPr>
            <p:cNvSpPr>
              <a:spLocks/>
            </p:cNvSpPr>
            <p:nvPr/>
          </p:nvSpPr>
          <p:spPr bwMode="auto">
            <a:xfrm>
              <a:off x="2784" y="1968"/>
              <a:ext cx="1950" cy="1104"/>
            </a:xfrm>
            <a:custGeom>
              <a:avLst/>
              <a:gdLst>
                <a:gd name="T0" fmla="*/ 327 w 1735"/>
                <a:gd name="T1" fmla="*/ 923 h 969"/>
                <a:gd name="T2" fmla="*/ 217 w 1735"/>
                <a:gd name="T3" fmla="*/ 896 h 969"/>
                <a:gd name="T4" fmla="*/ 180 w 1735"/>
                <a:gd name="T5" fmla="*/ 887 h 969"/>
                <a:gd name="T6" fmla="*/ 116 w 1735"/>
                <a:gd name="T7" fmla="*/ 859 h 969"/>
                <a:gd name="T8" fmla="*/ 34 w 1735"/>
                <a:gd name="T9" fmla="*/ 795 h 969"/>
                <a:gd name="T10" fmla="*/ 43 w 1735"/>
                <a:gd name="T11" fmla="*/ 658 h 969"/>
                <a:gd name="T12" fmla="*/ 126 w 1735"/>
                <a:gd name="T13" fmla="*/ 576 h 969"/>
                <a:gd name="T14" fmla="*/ 208 w 1735"/>
                <a:gd name="T15" fmla="*/ 512 h 969"/>
                <a:gd name="T16" fmla="*/ 235 w 1735"/>
                <a:gd name="T17" fmla="*/ 503 h 969"/>
                <a:gd name="T18" fmla="*/ 263 w 1735"/>
                <a:gd name="T19" fmla="*/ 485 h 969"/>
                <a:gd name="T20" fmla="*/ 281 w 1735"/>
                <a:gd name="T21" fmla="*/ 466 h 969"/>
                <a:gd name="T22" fmla="*/ 363 w 1735"/>
                <a:gd name="T23" fmla="*/ 439 h 969"/>
                <a:gd name="T24" fmla="*/ 391 w 1735"/>
                <a:gd name="T25" fmla="*/ 430 h 969"/>
                <a:gd name="T26" fmla="*/ 464 w 1735"/>
                <a:gd name="T27" fmla="*/ 393 h 969"/>
                <a:gd name="T28" fmla="*/ 491 w 1735"/>
                <a:gd name="T29" fmla="*/ 384 h 969"/>
                <a:gd name="T30" fmla="*/ 519 w 1735"/>
                <a:gd name="T31" fmla="*/ 375 h 969"/>
                <a:gd name="T32" fmla="*/ 820 w 1735"/>
                <a:gd name="T33" fmla="*/ 256 h 969"/>
                <a:gd name="T34" fmla="*/ 948 w 1735"/>
                <a:gd name="T35" fmla="*/ 155 h 969"/>
                <a:gd name="T36" fmla="*/ 1040 w 1735"/>
                <a:gd name="T37" fmla="*/ 82 h 969"/>
                <a:gd name="T38" fmla="*/ 1177 w 1735"/>
                <a:gd name="T39" fmla="*/ 18 h 969"/>
                <a:gd name="T40" fmla="*/ 1232 w 1735"/>
                <a:gd name="T41" fmla="*/ 0 h 969"/>
                <a:gd name="T42" fmla="*/ 1479 w 1735"/>
                <a:gd name="T43" fmla="*/ 9 h 969"/>
                <a:gd name="T44" fmla="*/ 1534 w 1735"/>
                <a:gd name="T45" fmla="*/ 27 h 969"/>
                <a:gd name="T46" fmla="*/ 1588 w 1735"/>
                <a:gd name="T47" fmla="*/ 64 h 969"/>
                <a:gd name="T48" fmla="*/ 1607 w 1735"/>
                <a:gd name="T49" fmla="*/ 82 h 969"/>
                <a:gd name="T50" fmla="*/ 1662 w 1735"/>
                <a:gd name="T51" fmla="*/ 119 h 969"/>
                <a:gd name="T52" fmla="*/ 1689 w 1735"/>
                <a:gd name="T53" fmla="*/ 137 h 969"/>
                <a:gd name="T54" fmla="*/ 1735 w 1735"/>
                <a:gd name="T55" fmla="*/ 247 h 969"/>
                <a:gd name="T56" fmla="*/ 1726 w 1735"/>
                <a:gd name="T57" fmla="*/ 421 h 969"/>
                <a:gd name="T58" fmla="*/ 1652 w 1735"/>
                <a:gd name="T59" fmla="*/ 576 h 969"/>
                <a:gd name="T60" fmla="*/ 1616 w 1735"/>
                <a:gd name="T61" fmla="*/ 631 h 969"/>
                <a:gd name="T62" fmla="*/ 1588 w 1735"/>
                <a:gd name="T63" fmla="*/ 649 h 969"/>
                <a:gd name="T64" fmla="*/ 1442 w 1735"/>
                <a:gd name="T65" fmla="*/ 768 h 969"/>
                <a:gd name="T66" fmla="*/ 1332 w 1735"/>
                <a:gd name="T67" fmla="*/ 841 h 969"/>
                <a:gd name="T68" fmla="*/ 1287 w 1735"/>
                <a:gd name="T69" fmla="*/ 878 h 969"/>
                <a:gd name="T70" fmla="*/ 1232 w 1735"/>
                <a:gd name="T71" fmla="*/ 896 h 969"/>
                <a:gd name="T72" fmla="*/ 1204 w 1735"/>
                <a:gd name="T73" fmla="*/ 905 h 969"/>
                <a:gd name="T74" fmla="*/ 1012 w 1735"/>
                <a:gd name="T75" fmla="*/ 969 h 969"/>
                <a:gd name="T76" fmla="*/ 391 w 1735"/>
                <a:gd name="T77" fmla="*/ 960 h 969"/>
                <a:gd name="T78" fmla="*/ 308 w 1735"/>
                <a:gd name="T79" fmla="*/ 933 h 969"/>
                <a:gd name="T80" fmla="*/ 254 w 1735"/>
                <a:gd name="T81" fmla="*/ 914 h 969"/>
                <a:gd name="T82" fmla="*/ 235 w 1735"/>
                <a:gd name="T83" fmla="*/ 896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5" h="969">
                  <a:moveTo>
                    <a:pt x="327" y="923"/>
                  </a:moveTo>
                  <a:cubicBezTo>
                    <a:pt x="242" y="902"/>
                    <a:pt x="278" y="911"/>
                    <a:pt x="217" y="896"/>
                  </a:cubicBezTo>
                  <a:cubicBezTo>
                    <a:pt x="205" y="893"/>
                    <a:pt x="180" y="887"/>
                    <a:pt x="180" y="887"/>
                  </a:cubicBezTo>
                  <a:cubicBezTo>
                    <a:pt x="113" y="842"/>
                    <a:pt x="198" y="895"/>
                    <a:pt x="116" y="859"/>
                  </a:cubicBezTo>
                  <a:cubicBezTo>
                    <a:pt x="85" y="845"/>
                    <a:pt x="62" y="814"/>
                    <a:pt x="34" y="795"/>
                  </a:cubicBezTo>
                  <a:cubicBezTo>
                    <a:pt x="17" y="744"/>
                    <a:pt x="0" y="703"/>
                    <a:pt x="43" y="658"/>
                  </a:cubicBezTo>
                  <a:cubicBezTo>
                    <a:pt x="58" y="612"/>
                    <a:pt x="83" y="605"/>
                    <a:pt x="126" y="576"/>
                  </a:cubicBezTo>
                  <a:cubicBezTo>
                    <a:pt x="155" y="557"/>
                    <a:pt x="179" y="531"/>
                    <a:pt x="208" y="512"/>
                  </a:cubicBezTo>
                  <a:cubicBezTo>
                    <a:pt x="216" y="507"/>
                    <a:pt x="226" y="507"/>
                    <a:pt x="235" y="503"/>
                  </a:cubicBezTo>
                  <a:cubicBezTo>
                    <a:pt x="245" y="498"/>
                    <a:pt x="254" y="492"/>
                    <a:pt x="263" y="485"/>
                  </a:cubicBezTo>
                  <a:cubicBezTo>
                    <a:pt x="270" y="480"/>
                    <a:pt x="273" y="470"/>
                    <a:pt x="281" y="466"/>
                  </a:cubicBezTo>
                  <a:cubicBezTo>
                    <a:pt x="307" y="453"/>
                    <a:pt x="336" y="448"/>
                    <a:pt x="363" y="439"/>
                  </a:cubicBezTo>
                  <a:cubicBezTo>
                    <a:pt x="372" y="436"/>
                    <a:pt x="391" y="430"/>
                    <a:pt x="391" y="430"/>
                  </a:cubicBezTo>
                  <a:cubicBezTo>
                    <a:pt x="422" y="397"/>
                    <a:pt x="401" y="414"/>
                    <a:pt x="464" y="393"/>
                  </a:cubicBezTo>
                  <a:cubicBezTo>
                    <a:pt x="473" y="390"/>
                    <a:pt x="482" y="387"/>
                    <a:pt x="491" y="384"/>
                  </a:cubicBezTo>
                  <a:cubicBezTo>
                    <a:pt x="500" y="381"/>
                    <a:pt x="519" y="375"/>
                    <a:pt x="519" y="375"/>
                  </a:cubicBezTo>
                  <a:cubicBezTo>
                    <a:pt x="602" y="320"/>
                    <a:pt x="751" y="322"/>
                    <a:pt x="820" y="256"/>
                  </a:cubicBezTo>
                  <a:cubicBezTo>
                    <a:pt x="859" y="219"/>
                    <a:pt x="907" y="191"/>
                    <a:pt x="948" y="155"/>
                  </a:cubicBezTo>
                  <a:cubicBezTo>
                    <a:pt x="987" y="121"/>
                    <a:pt x="995" y="96"/>
                    <a:pt x="1040" y="82"/>
                  </a:cubicBezTo>
                  <a:cubicBezTo>
                    <a:pt x="1082" y="54"/>
                    <a:pt x="1130" y="34"/>
                    <a:pt x="1177" y="18"/>
                  </a:cubicBezTo>
                  <a:cubicBezTo>
                    <a:pt x="1195" y="12"/>
                    <a:pt x="1232" y="0"/>
                    <a:pt x="1232" y="0"/>
                  </a:cubicBezTo>
                  <a:cubicBezTo>
                    <a:pt x="1314" y="3"/>
                    <a:pt x="1397" y="2"/>
                    <a:pt x="1479" y="9"/>
                  </a:cubicBezTo>
                  <a:cubicBezTo>
                    <a:pt x="1498" y="11"/>
                    <a:pt x="1534" y="27"/>
                    <a:pt x="1534" y="27"/>
                  </a:cubicBezTo>
                  <a:cubicBezTo>
                    <a:pt x="1552" y="39"/>
                    <a:pt x="1572" y="49"/>
                    <a:pt x="1588" y="64"/>
                  </a:cubicBezTo>
                  <a:cubicBezTo>
                    <a:pt x="1594" y="70"/>
                    <a:pt x="1600" y="77"/>
                    <a:pt x="1607" y="82"/>
                  </a:cubicBezTo>
                  <a:cubicBezTo>
                    <a:pt x="1625" y="95"/>
                    <a:pt x="1644" y="107"/>
                    <a:pt x="1662" y="119"/>
                  </a:cubicBezTo>
                  <a:cubicBezTo>
                    <a:pt x="1671" y="125"/>
                    <a:pt x="1689" y="137"/>
                    <a:pt x="1689" y="137"/>
                  </a:cubicBezTo>
                  <a:cubicBezTo>
                    <a:pt x="1701" y="175"/>
                    <a:pt x="1722" y="208"/>
                    <a:pt x="1735" y="247"/>
                  </a:cubicBezTo>
                  <a:cubicBezTo>
                    <a:pt x="1732" y="305"/>
                    <a:pt x="1731" y="363"/>
                    <a:pt x="1726" y="421"/>
                  </a:cubicBezTo>
                  <a:cubicBezTo>
                    <a:pt x="1720" y="482"/>
                    <a:pt x="1686" y="530"/>
                    <a:pt x="1652" y="576"/>
                  </a:cubicBezTo>
                  <a:cubicBezTo>
                    <a:pt x="1639" y="594"/>
                    <a:pt x="1634" y="619"/>
                    <a:pt x="1616" y="631"/>
                  </a:cubicBezTo>
                  <a:cubicBezTo>
                    <a:pt x="1607" y="637"/>
                    <a:pt x="1596" y="642"/>
                    <a:pt x="1588" y="649"/>
                  </a:cubicBezTo>
                  <a:cubicBezTo>
                    <a:pt x="1539" y="693"/>
                    <a:pt x="1506" y="747"/>
                    <a:pt x="1442" y="768"/>
                  </a:cubicBezTo>
                  <a:cubicBezTo>
                    <a:pt x="1404" y="793"/>
                    <a:pt x="1372" y="818"/>
                    <a:pt x="1332" y="841"/>
                  </a:cubicBezTo>
                  <a:cubicBezTo>
                    <a:pt x="1315" y="851"/>
                    <a:pt x="1304" y="869"/>
                    <a:pt x="1287" y="878"/>
                  </a:cubicBezTo>
                  <a:cubicBezTo>
                    <a:pt x="1270" y="887"/>
                    <a:pt x="1250" y="890"/>
                    <a:pt x="1232" y="896"/>
                  </a:cubicBezTo>
                  <a:cubicBezTo>
                    <a:pt x="1223" y="899"/>
                    <a:pt x="1204" y="905"/>
                    <a:pt x="1204" y="905"/>
                  </a:cubicBezTo>
                  <a:cubicBezTo>
                    <a:pt x="1145" y="944"/>
                    <a:pt x="1078" y="948"/>
                    <a:pt x="1012" y="969"/>
                  </a:cubicBezTo>
                  <a:cubicBezTo>
                    <a:pt x="805" y="966"/>
                    <a:pt x="598" y="968"/>
                    <a:pt x="391" y="960"/>
                  </a:cubicBezTo>
                  <a:cubicBezTo>
                    <a:pt x="362" y="959"/>
                    <a:pt x="335" y="943"/>
                    <a:pt x="308" y="933"/>
                  </a:cubicBezTo>
                  <a:cubicBezTo>
                    <a:pt x="290" y="927"/>
                    <a:pt x="254" y="914"/>
                    <a:pt x="254" y="914"/>
                  </a:cubicBezTo>
                  <a:cubicBezTo>
                    <a:pt x="248" y="908"/>
                    <a:pt x="235" y="896"/>
                    <a:pt x="235" y="896"/>
                  </a:cubicBez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34902" name="Freeform 22">
              <a:extLst>
                <a:ext uri="{FF2B5EF4-FFF2-40B4-BE49-F238E27FC236}">
                  <a16:creationId xmlns:a16="http://schemas.microsoft.com/office/drawing/2014/main" id="{FBE9C92F-1829-4631-8CC5-CB5B7261EB00}"/>
                </a:ext>
              </a:extLst>
            </p:cNvPr>
            <p:cNvSpPr>
              <a:spLocks/>
            </p:cNvSpPr>
            <p:nvPr/>
          </p:nvSpPr>
          <p:spPr bwMode="auto">
            <a:xfrm>
              <a:off x="1248" y="1864"/>
              <a:ext cx="1472" cy="1032"/>
            </a:xfrm>
            <a:custGeom>
              <a:avLst/>
              <a:gdLst>
                <a:gd name="T0" fmla="*/ 64 w 1344"/>
                <a:gd name="T1" fmla="*/ 680 h 1032"/>
                <a:gd name="T2" fmla="*/ 64 w 1344"/>
                <a:gd name="T3" fmla="*/ 536 h 1032"/>
                <a:gd name="T4" fmla="*/ 304 w 1344"/>
                <a:gd name="T5" fmla="*/ 440 h 1032"/>
                <a:gd name="T6" fmla="*/ 592 w 1344"/>
                <a:gd name="T7" fmla="*/ 440 h 1032"/>
                <a:gd name="T8" fmla="*/ 832 w 1344"/>
                <a:gd name="T9" fmla="*/ 56 h 1032"/>
                <a:gd name="T10" fmla="*/ 1264 w 1344"/>
                <a:gd name="T11" fmla="*/ 104 h 1032"/>
                <a:gd name="T12" fmla="*/ 1312 w 1344"/>
                <a:gd name="T13" fmla="*/ 584 h 1032"/>
                <a:gd name="T14" fmla="*/ 1072 w 1344"/>
                <a:gd name="T15" fmla="*/ 824 h 1032"/>
                <a:gd name="T16" fmla="*/ 448 w 1344"/>
                <a:gd name="T17" fmla="*/ 1016 h 1032"/>
                <a:gd name="T18" fmla="*/ 64 w 1344"/>
                <a:gd name="T19" fmla="*/ 920 h 1032"/>
                <a:gd name="T20" fmla="*/ 64 w 1344"/>
                <a:gd name="T21" fmla="*/ 584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4" h="1032">
                  <a:moveTo>
                    <a:pt x="64" y="680"/>
                  </a:moveTo>
                  <a:cubicBezTo>
                    <a:pt x="44" y="628"/>
                    <a:pt x="24" y="576"/>
                    <a:pt x="64" y="536"/>
                  </a:cubicBezTo>
                  <a:cubicBezTo>
                    <a:pt x="104" y="496"/>
                    <a:pt x="216" y="456"/>
                    <a:pt x="304" y="440"/>
                  </a:cubicBezTo>
                  <a:cubicBezTo>
                    <a:pt x="392" y="424"/>
                    <a:pt x="504" y="504"/>
                    <a:pt x="592" y="440"/>
                  </a:cubicBezTo>
                  <a:cubicBezTo>
                    <a:pt x="680" y="376"/>
                    <a:pt x="720" y="112"/>
                    <a:pt x="832" y="56"/>
                  </a:cubicBezTo>
                  <a:cubicBezTo>
                    <a:pt x="944" y="0"/>
                    <a:pt x="1184" y="16"/>
                    <a:pt x="1264" y="104"/>
                  </a:cubicBezTo>
                  <a:cubicBezTo>
                    <a:pt x="1344" y="192"/>
                    <a:pt x="1344" y="464"/>
                    <a:pt x="1312" y="584"/>
                  </a:cubicBezTo>
                  <a:cubicBezTo>
                    <a:pt x="1280" y="704"/>
                    <a:pt x="1216" y="752"/>
                    <a:pt x="1072" y="824"/>
                  </a:cubicBezTo>
                  <a:cubicBezTo>
                    <a:pt x="928" y="896"/>
                    <a:pt x="616" y="1000"/>
                    <a:pt x="448" y="1016"/>
                  </a:cubicBezTo>
                  <a:cubicBezTo>
                    <a:pt x="280" y="1032"/>
                    <a:pt x="128" y="992"/>
                    <a:pt x="64" y="920"/>
                  </a:cubicBezTo>
                  <a:cubicBezTo>
                    <a:pt x="0" y="848"/>
                    <a:pt x="64" y="640"/>
                    <a:pt x="64" y="584"/>
                  </a:cubicBez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634904" name="Group 24">
            <a:extLst>
              <a:ext uri="{FF2B5EF4-FFF2-40B4-BE49-F238E27FC236}">
                <a16:creationId xmlns:a16="http://schemas.microsoft.com/office/drawing/2014/main" id="{72704B98-4618-4C84-B866-14AB449B35FF}"/>
              </a:ext>
            </a:extLst>
          </p:cNvPr>
          <p:cNvGrpSpPr>
            <a:grpSpLocks/>
          </p:cNvGrpSpPr>
          <p:nvPr/>
        </p:nvGrpSpPr>
        <p:grpSpPr bwMode="auto">
          <a:xfrm>
            <a:off x="2019300" y="2400300"/>
            <a:ext cx="5511800" cy="2336800"/>
            <a:chOff x="1272" y="1512"/>
            <a:chExt cx="3472" cy="1472"/>
          </a:xfrm>
        </p:grpSpPr>
        <p:sp>
          <p:nvSpPr>
            <p:cNvPr id="634898" name="Freeform 18">
              <a:extLst>
                <a:ext uri="{FF2B5EF4-FFF2-40B4-BE49-F238E27FC236}">
                  <a16:creationId xmlns:a16="http://schemas.microsoft.com/office/drawing/2014/main" id="{8028D634-9B95-46EF-9399-80E891145812}"/>
                </a:ext>
              </a:extLst>
            </p:cNvPr>
            <p:cNvSpPr>
              <a:spLocks/>
            </p:cNvSpPr>
            <p:nvPr/>
          </p:nvSpPr>
          <p:spPr bwMode="auto">
            <a:xfrm>
              <a:off x="3024" y="1512"/>
              <a:ext cx="1720" cy="1224"/>
            </a:xfrm>
            <a:custGeom>
              <a:avLst/>
              <a:gdLst>
                <a:gd name="T0" fmla="*/ 168 w 1600"/>
                <a:gd name="T1" fmla="*/ 552 h 1184"/>
                <a:gd name="T2" fmla="*/ 72 w 1600"/>
                <a:gd name="T3" fmla="*/ 216 h 1184"/>
                <a:gd name="T4" fmla="*/ 600 w 1600"/>
                <a:gd name="T5" fmla="*/ 24 h 1184"/>
                <a:gd name="T6" fmla="*/ 1464 w 1600"/>
                <a:gd name="T7" fmla="*/ 360 h 1184"/>
                <a:gd name="T8" fmla="*/ 1416 w 1600"/>
                <a:gd name="T9" fmla="*/ 1080 h 1184"/>
                <a:gd name="T10" fmla="*/ 888 w 1600"/>
                <a:gd name="T11" fmla="*/ 984 h 1184"/>
                <a:gd name="T12" fmla="*/ 168 w 1600"/>
                <a:gd name="T13" fmla="*/ 552 h 1184"/>
              </a:gdLst>
              <a:ahLst/>
              <a:cxnLst>
                <a:cxn ang="0">
                  <a:pos x="T0" y="T1"/>
                </a:cxn>
                <a:cxn ang="0">
                  <a:pos x="T2" y="T3"/>
                </a:cxn>
                <a:cxn ang="0">
                  <a:pos x="T4" y="T5"/>
                </a:cxn>
                <a:cxn ang="0">
                  <a:pos x="T6" y="T7"/>
                </a:cxn>
                <a:cxn ang="0">
                  <a:pos x="T8" y="T9"/>
                </a:cxn>
                <a:cxn ang="0">
                  <a:pos x="T10" y="T11"/>
                </a:cxn>
                <a:cxn ang="0">
                  <a:pos x="T12" y="T13"/>
                </a:cxn>
              </a:cxnLst>
              <a:rect l="0" t="0" r="r" b="b"/>
              <a:pathLst>
                <a:path w="1600" h="1184">
                  <a:moveTo>
                    <a:pt x="168" y="552"/>
                  </a:moveTo>
                  <a:cubicBezTo>
                    <a:pt x="32" y="424"/>
                    <a:pt x="0" y="304"/>
                    <a:pt x="72" y="216"/>
                  </a:cubicBezTo>
                  <a:cubicBezTo>
                    <a:pt x="144" y="128"/>
                    <a:pt x="368" y="0"/>
                    <a:pt x="600" y="24"/>
                  </a:cubicBezTo>
                  <a:cubicBezTo>
                    <a:pt x="832" y="48"/>
                    <a:pt x="1328" y="184"/>
                    <a:pt x="1464" y="360"/>
                  </a:cubicBezTo>
                  <a:cubicBezTo>
                    <a:pt x="1600" y="536"/>
                    <a:pt x="1512" y="976"/>
                    <a:pt x="1416" y="1080"/>
                  </a:cubicBezTo>
                  <a:cubicBezTo>
                    <a:pt x="1320" y="1184"/>
                    <a:pt x="1096" y="1080"/>
                    <a:pt x="888" y="984"/>
                  </a:cubicBezTo>
                  <a:cubicBezTo>
                    <a:pt x="680" y="888"/>
                    <a:pt x="304" y="680"/>
                    <a:pt x="168" y="552"/>
                  </a:cubicBezTo>
                  <a:close/>
                </a:path>
              </a:pathLst>
            </a:custGeom>
            <a:noFill/>
            <a:ln w="28575" cap="flat" cmpd="sng">
              <a:solidFill>
                <a:srgbClr val="6600FF"/>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34903" name="Freeform 23">
              <a:extLst>
                <a:ext uri="{FF2B5EF4-FFF2-40B4-BE49-F238E27FC236}">
                  <a16:creationId xmlns:a16="http://schemas.microsoft.com/office/drawing/2014/main" id="{E2DCC419-C27E-4EB1-8E1C-AD948580A455}"/>
                </a:ext>
              </a:extLst>
            </p:cNvPr>
            <p:cNvSpPr>
              <a:spLocks/>
            </p:cNvSpPr>
            <p:nvPr/>
          </p:nvSpPr>
          <p:spPr bwMode="auto">
            <a:xfrm>
              <a:off x="1272" y="1680"/>
              <a:ext cx="800" cy="1304"/>
            </a:xfrm>
            <a:custGeom>
              <a:avLst/>
              <a:gdLst>
                <a:gd name="T0" fmla="*/ 72 w 800"/>
                <a:gd name="T1" fmla="*/ 192 h 1304"/>
                <a:gd name="T2" fmla="*/ 264 w 800"/>
                <a:gd name="T3" fmla="*/ 48 h 1304"/>
                <a:gd name="T4" fmla="*/ 504 w 800"/>
                <a:gd name="T5" fmla="*/ 48 h 1304"/>
                <a:gd name="T6" fmla="*/ 696 w 800"/>
                <a:gd name="T7" fmla="*/ 96 h 1304"/>
                <a:gd name="T8" fmla="*/ 792 w 800"/>
                <a:gd name="T9" fmla="*/ 624 h 1304"/>
                <a:gd name="T10" fmla="*/ 744 w 800"/>
                <a:gd name="T11" fmla="*/ 1104 h 1304"/>
                <a:gd name="T12" fmla="*/ 456 w 800"/>
                <a:gd name="T13" fmla="*/ 1296 h 1304"/>
                <a:gd name="T14" fmla="*/ 216 w 800"/>
                <a:gd name="T15" fmla="*/ 1152 h 1304"/>
                <a:gd name="T16" fmla="*/ 24 w 800"/>
                <a:gd name="T17" fmla="*/ 672 h 1304"/>
                <a:gd name="T18" fmla="*/ 72 w 800"/>
                <a:gd name="T19" fmla="*/ 192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0" h="1304">
                  <a:moveTo>
                    <a:pt x="72" y="192"/>
                  </a:moveTo>
                  <a:cubicBezTo>
                    <a:pt x="112" y="88"/>
                    <a:pt x="192" y="72"/>
                    <a:pt x="264" y="48"/>
                  </a:cubicBezTo>
                  <a:cubicBezTo>
                    <a:pt x="336" y="24"/>
                    <a:pt x="432" y="40"/>
                    <a:pt x="504" y="48"/>
                  </a:cubicBezTo>
                  <a:cubicBezTo>
                    <a:pt x="576" y="56"/>
                    <a:pt x="648" y="0"/>
                    <a:pt x="696" y="96"/>
                  </a:cubicBezTo>
                  <a:cubicBezTo>
                    <a:pt x="744" y="192"/>
                    <a:pt x="784" y="456"/>
                    <a:pt x="792" y="624"/>
                  </a:cubicBezTo>
                  <a:cubicBezTo>
                    <a:pt x="800" y="792"/>
                    <a:pt x="800" y="992"/>
                    <a:pt x="744" y="1104"/>
                  </a:cubicBezTo>
                  <a:cubicBezTo>
                    <a:pt x="688" y="1216"/>
                    <a:pt x="544" y="1288"/>
                    <a:pt x="456" y="1296"/>
                  </a:cubicBezTo>
                  <a:cubicBezTo>
                    <a:pt x="368" y="1304"/>
                    <a:pt x="288" y="1256"/>
                    <a:pt x="216" y="1152"/>
                  </a:cubicBezTo>
                  <a:cubicBezTo>
                    <a:pt x="144" y="1048"/>
                    <a:pt x="48" y="832"/>
                    <a:pt x="24" y="672"/>
                  </a:cubicBezTo>
                  <a:cubicBezTo>
                    <a:pt x="0" y="512"/>
                    <a:pt x="32" y="296"/>
                    <a:pt x="72" y="192"/>
                  </a:cubicBezTo>
                  <a:close/>
                </a:path>
              </a:pathLst>
            </a:custGeom>
            <a:noFill/>
            <a:ln w="28575" cap="flat" cmpd="sng">
              <a:solidFill>
                <a:srgbClr val="6600FF"/>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24" name="矩形 23">
            <a:extLst>
              <a:ext uri="{FF2B5EF4-FFF2-40B4-BE49-F238E27FC236}">
                <a16:creationId xmlns:a16="http://schemas.microsoft.com/office/drawing/2014/main" id="{2E3CDB62-43D4-4B9F-9D44-8F4BA2C2BB8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25" name="文本框 22">
            <a:extLst>
              <a:ext uri="{FF2B5EF4-FFF2-40B4-BE49-F238E27FC236}">
                <a16:creationId xmlns:a16="http://schemas.microsoft.com/office/drawing/2014/main" id="{BCFAD4D8-7256-43DA-ADC6-292156FD8986}"/>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26" name="文本框 22">
            <a:extLst>
              <a:ext uri="{FF2B5EF4-FFF2-40B4-BE49-F238E27FC236}">
                <a16:creationId xmlns:a16="http://schemas.microsoft.com/office/drawing/2014/main" id="{454EDE49-483E-4ACA-98FD-FB0CD4707345}"/>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50418037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34904"/>
                                        </p:tgtEl>
                                        <p:attrNameLst>
                                          <p:attrName>style.visibility</p:attrName>
                                        </p:attrNameLst>
                                      </p:cBhvr>
                                      <p:to>
                                        <p:strVal val="visible"/>
                                      </p:to>
                                    </p:set>
                                    <p:anim calcmode="lin" valueType="num">
                                      <p:cBhvr additive="base">
                                        <p:cTn id="7" dur="500" fill="hold"/>
                                        <p:tgtEl>
                                          <p:spTgt spid="634904"/>
                                        </p:tgtEl>
                                        <p:attrNameLst>
                                          <p:attrName>ppt_x</p:attrName>
                                        </p:attrNameLst>
                                      </p:cBhvr>
                                      <p:tavLst>
                                        <p:tav tm="0">
                                          <p:val>
                                            <p:strVal val="0-#ppt_w/2"/>
                                          </p:val>
                                        </p:tav>
                                        <p:tav tm="100000">
                                          <p:val>
                                            <p:strVal val="#ppt_x"/>
                                          </p:val>
                                        </p:tav>
                                      </p:tavLst>
                                    </p:anim>
                                    <p:anim calcmode="lin" valueType="num">
                                      <p:cBhvr additive="base">
                                        <p:cTn id="8" dur="500" fill="hold"/>
                                        <p:tgtEl>
                                          <p:spTgt spid="6349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34905"/>
                                        </p:tgtEl>
                                        <p:attrNameLst>
                                          <p:attrName>style.visibility</p:attrName>
                                        </p:attrNameLst>
                                      </p:cBhvr>
                                      <p:to>
                                        <p:strVal val="visible"/>
                                      </p:to>
                                    </p:set>
                                    <p:anim calcmode="lin" valueType="num">
                                      <p:cBhvr additive="base">
                                        <p:cTn id="13" dur="500" fill="hold"/>
                                        <p:tgtEl>
                                          <p:spTgt spid="634905"/>
                                        </p:tgtEl>
                                        <p:attrNameLst>
                                          <p:attrName>ppt_x</p:attrName>
                                        </p:attrNameLst>
                                      </p:cBhvr>
                                      <p:tavLst>
                                        <p:tav tm="0">
                                          <p:val>
                                            <p:strVal val="0-#ppt_w/2"/>
                                          </p:val>
                                        </p:tav>
                                        <p:tav tm="100000">
                                          <p:val>
                                            <p:strVal val="#ppt_x"/>
                                          </p:val>
                                        </p:tav>
                                      </p:tavLst>
                                    </p:anim>
                                    <p:anim calcmode="lin" valueType="num">
                                      <p:cBhvr additive="base">
                                        <p:cTn id="14" dur="500" fill="hold"/>
                                        <p:tgtEl>
                                          <p:spTgt spid="6349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a:extLst>
              <a:ext uri="{FF2B5EF4-FFF2-40B4-BE49-F238E27FC236}">
                <a16:creationId xmlns:a16="http://schemas.microsoft.com/office/drawing/2014/main" id="{D0998C6E-F853-4150-BFA3-0805E111742C}"/>
              </a:ext>
            </a:extLst>
          </p:cNvPr>
          <p:cNvSpPr>
            <a:spLocks noGrp="1" noChangeArrowheads="1"/>
          </p:cNvSpPr>
          <p:nvPr>
            <p:ph type="title"/>
          </p:nvPr>
        </p:nvSpPr>
        <p:spPr/>
        <p:txBody>
          <a:bodyPr/>
          <a:lstStyle/>
          <a:p>
            <a:r>
              <a:rPr lang="zh-CN" altLang="en-US"/>
              <a:t>第三范式（续）</a:t>
            </a:r>
          </a:p>
        </p:txBody>
      </p:sp>
      <p:sp>
        <p:nvSpPr>
          <p:cNvPr id="598019" name="Rectangle 3">
            <a:extLst>
              <a:ext uri="{FF2B5EF4-FFF2-40B4-BE49-F238E27FC236}">
                <a16:creationId xmlns:a16="http://schemas.microsoft.com/office/drawing/2014/main" id="{7051CE30-325C-4CB1-9A8D-F3B92779D57E}"/>
              </a:ext>
            </a:extLst>
          </p:cNvPr>
          <p:cNvSpPr>
            <a:spLocks noGrp="1" noChangeArrowheads="1"/>
          </p:cNvSpPr>
          <p:nvPr>
            <p:ph type="body" idx="1"/>
          </p:nvPr>
        </p:nvSpPr>
        <p:spPr>
          <a:xfrm>
            <a:off x="914400" y="1828800"/>
            <a:ext cx="7772400" cy="4114800"/>
          </a:xfrm>
        </p:spPr>
        <p:txBody>
          <a:bodyPr/>
          <a:lstStyle/>
          <a:p>
            <a:pPr>
              <a:buFont typeface="Monotype Sorts" pitchFamily="2" charset="2"/>
              <a:buNone/>
            </a:pPr>
            <a:r>
              <a:rPr lang="en-US" altLang="zh-CN" sz="2800"/>
              <a:t>	 SJ</a:t>
            </a:r>
            <a:r>
              <a:rPr lang="zh-CN" altLang="en-US" sz="2800"/>
              <a:t>的码为（</a:t>
            </a:r>
            <a:r>
              <a:rPr lang="en-US" altLang="zh-CN" sz="2800"/>
              <a:t>S</a:t>
            </a:r>
            <a:r>
              <a:rPr lang="zh-CN" altLang="en-US" sz="2800"/>
              <a:t>，</a:t>
            </a:r>
            <a:r>
              <a:rPr lang="en-US" altLang="zh-CN" sz="2800"/>
              <a:t>J</a:t>
            </a:r>
            <a:r>
              <a:rPr lang="zh-CN" altLang="en-US" sz="2800"/>
              <a:t>），</a:t>
            </a:r>
            <a:r>
              <a:rPr lang="en-US" altLang="zh-CN" sz="2800"/>
              <a:t>TJ</a:t>
            </a:r>
            <a:r>
              <a:rPr lang="zh-CN" altLang="en-US" sz="2800"/>
              <a:t>的码为</a:t>
            </a:r>
            <a:r>
              <a:rPr lang="en-US" altLang="zh-CN" sz="2800"/>
              <a:t>T</a:t>
            </a:r>
            <a:r>
              <a:rPr lang="zh-CN" altLang="en-US" sz="2800"/>
              <a:t>。</a:t>
            </a:r>
          </a:p>
        </p:txBody>
      </p:sp>
      <p:grpSp>
        <p:nvGrpSpPr>
          <p:cNvPr id="598032" name="Group 16">
            <a:extLst>
              <a:ext uri="{FF2B5EF4-FFF2-40B4-BE49-F238E27FC236}">
                <a16:creationId xmlns:a16="http://schemas.microsoft.com/office/drawing/2014/main" id="{8B2B5DC3-8207-4FFB-B39E-B2E3301065B2}"/>
              </a:ext>
            </a:extLst>
          </p:cNvPr>
          <p:cNvGrpSpPr>
            <a:grpSpLocks/>
          </p:cNvGrpSpPr>
          <p:nvPr/>
        </p:nvGrpSpPr>
        <p:grpSpPr bwMode="auto">
          <a:xfrm>
            <a:off x="1676400" y="3048000"/>
            <a:ext cx="6324600" cy="2239963"/>
            <a:chOff x="1008" y="1728"/>
            <a:chExt cx="3984" cy="1411"/>
          </a:xfrm>
        </p:grpSpPr>
        <p:sp>
          <p:nvSpPr>
            <p:cNvPr id="598021" name="Text Box 5">
              <a:extLst>
                <a:ext uri="{FF2B5EF4-FFF2-40B4-BE49-F238E27FC236}">
                  <a16:creationId xmlns:a16="http://schemas.microsoft.com/office/drawing/2014/main" id="{3DB7B415-0984-434E-9632-DED62ECED061}"/>
                </a:ext>
              </a:extLst>
            </p:cNvPr>
            <p:cNvSpPr txBox="1">
              <a:spLocks noChangeArrowheads="1"/>
            </p:cNvSpPr>
            <p:nvPr/>
          </p:nvSpPr>
          <p:spPr bwMode="auto">
            <a:xfrm>
              <a:off x="1296" y="1968"/>
              <a:ext cx="427" cy="439"/>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S</a:t>
              </a:r>
            </a:p>
          </p:txBody>
        </p:sp>
        <p:sp>
          <p:nvSpPr>
            <p:cNvPr id="598022" name="Text Box 6">
              <a:extLst>
                <a:ext uri="{FF2B5EF4-FFF2-40B4-BE49-F238E27FC236}">
                  <a16:creationId xmlns:a16="http://schemas.microsoft.com/office/drawing/2014/main" id="{D5B9B9BF-1F54-4113-9BF9-E6777DACDEC1}"/>
                </a:ext>
              </a:extLst>
            </p:cNvPr>
            <p:cNvSpPr txBox="1">
              <a:spLocks noChangeArrowheads="1"/>
            </p:cNvSpPr>
            <p:nvPr/>
          </p:nvSpPr>
          <p:spPr bwMode="auto">
            <a:xfrm>
              <a:off x="2291" y="1968"/>
              <a:ext cx="426" cy="439"/>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J</a:t>
              </a:r>
            </a:p>
          </p:txBody>
        </p:sp>
        <p:sp>
          <p:nvSpPr>
            <p:cNvPr id="598024" name="Text Box 8">
              <a:extLst>
                <a:ext uri="{FF2B5EF4-FFF2-40B4-BE49-F238E27FC236}">
                  <a16:creationId xmlns:a16="http://schemas.microsoft.com/office/drawing/2014/main" id="{68F13B90-8912-4B64-9E6C-24BB734E5EC6}"/>
                </a:ext>
              </a:extLst>
            </p:cNvPr>
            <p:cNvSpPr txBox="1">
              <a:spLocks noChangeArrowheads="1"/>
            </p:cNvSpPr>
            <p:nvPr/>
          </p:nvSpPr>
          <p:spPr bwMode="auto">
            <a:xfrm>
              <a:off x="1723" y="2700"/>
              <a:ext cx="568" cy="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sz="2400" baseline="0"/>
                <a:t>ST</a:t>
              </a:r>
            </a:p>
          </p:txBody>
        </p:sp>
        <p:sp>
          <p:nvSpPr>
            <p:cNvPr id="598025" name="Text Box 9">
              <a:extLst>
                <a:ext uri="{FF2B5EF4-FFF2-40B4-BE49-F238E27FC236}">
                  <a16:creationId xmlns:a16="http://schemas.microsoft.com/office/drawing/2014/main" id="{29EEFAF3-29B8-4609-B726-283562A0FE1C}"/>
                </a:ext>
              </a:extLst>
            </p:cNvPr>
            <p:cNvSpPr txBox="1">
              <a:spLocks noChangeArrowheads="1"/>
            </p:cNvSpPr>
            <p:nvPr/>
          </p:nvSpPr>
          <p:spPr bwMode="auto">
            <a:xfrm>
              <a:off x="3428" y="1968"/>
              <a:ext cx="427" cy="439"/>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T</a:t>
              </a:r>
            </a:p>
          </p:txBody>
        </p:sp>
        <p:sp>
          <p:nvSpPr>
            <p:cNvPr id="598026" name="Text Box 10">
              <a:extLst>
                <a:ext uri="{FF2B5EF4-FFF2-40B4-BE49-F238E27FC236}">
                  <a16:creationId xmlns:a16="http://schemas.microsoft.com/office/drawing/2014/main" id="{3C246444-AFE6-417C-9B65-977B5D28244B}"/>
                </a:ext>
              </a:extLst>
            </p:cNvPr>
            <p:cNvSpPr txBox="1">
              <a:spLocks noChangeArrowheads="1"/>
            </p:cNvSpPr>
            <p:nvPr/>
          </p:nvSpPr>
          <p:spPr bwMode="auto">
            <a:xfrm>
              <a:off x="4565" y="1968"/>
              <a:ext cx="427" cy="439"/>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baseline="0"/>
                <a:t>J</a:t>
              </a:r>
            </a:p>
          </p:txBody>
        </p:sp>
        <p:sp>
          <p:nvSpPr>
            <p:cNvPr id="598027" name="Line 11">
              <a:extLst>
                <a:ext uri="{FF2B5EF4-FFF2-40B4-BE49-F238E27FC236}">
                  <a16:creationId xmlns:a16="http://schemas.microsoft.com/office/drawing/2014/main" id="{0A7492D3-B7EA-48E3-8319-8C772D0E257D}"/>
                </a:ext>
              </a:extLst>
            </p:cNvPr>
            <p:cNvSpPr>
              <a:spLocks noChangeShapeType="1"/>
            </p:cNvSpPr>
            <p:nvPr/>
          </p:nvSpPr>
          <p:spPr bwMode="auto">
            <a:xfrm>
              <a:off x="3855" y="2114"/>
              <a:ext cx="710" cy="1"/>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8028" name="Text Box 12">
              <a:extLst>
                <a:ext uri="{FF2B5EF4-FFF2-40B4-BE49-F238E27FC236}">
                  <a16:creationId xmlns:a16="http://schemas.microsoft.com/office/drawing/2014/main" id="{8646B54F-D226-44D2-A312-D44B83C123DB}"/>
                </a:ext>
              </a:extLst>
            </p:cNvPr>
            <p:cNvSpPr txBox="1">
              <a:spLocks noChangeArrowheads="1"/>
            </p:cNvSpPr>
            <p:nvPr/>
          </p:nvSpPr>
          <p:spPr bwMode="auto">
            <a:xfrm>
              <a:off x="3997" y="2700"/>
              <a:ext cx="568" cy="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kumimoji="0" lang="en-US" altLang="zh-CN" sz="2400" baseline="0"/>
                <a:t>TJ</a:t>
              </a:r>
            </a:p>
          </p:txBody>
        </p:sp>
        <p:sp>
          <p:nvSpPr>
            <p:cNvPr id="598031" name="Rectangle 15">
              <a:extLst>
                <a:ext uri="{FF2B5EF4-FFF2-40B4-BE49-F238E27FC236}">
                  <a16:creationId xmlns:a16="http://schemas.microsoft.com/office/drawing/2014/main" id="{CA74AD17-CEC5-43AD-BA5C-6F411DFB24F9}"/>
                </a:ext>
              </a:extLst>
            </p:cNvPr>
            <p:cNvSpPr>
              <a:spLocks noChangeArrowheads="1"/>
            </p:cNvSpPr>
            <p:nvPr/>
          </p:nvSpPr>
          <p:spPr bwMode="auto">
            <a:xfrm>
              <a:off x="1008" y="1728"/>
              <a:ext cx="1872" cy="86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13" name="矩形 12">
            <a:extLst>
              <a:ext uri="{FF2B5EF4-FFF2-40B4-BE49-F238E27FC236}">
                <a16:creationId xmlns:a16="http://schemas.microsoft.com/office/drawing/2014/main" id="{C63B99AA-E76F-4A28-BBF4-77DBE24C3F2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4" name="文本框 22">
            <a:extLst>
              <a:ext uri="{FF2B5EF4-FFF2-40B4-BE49-F238E27FC236}">
                <a16:creationId xmlns:a16="http://schemas.microsoft.com/office/drawing/2014/main" id="{B6391F2A-1600-4C34-B457-C550878D2510}"/>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15" name="文本框 22">
            <a:extLst>
              <a:ext uri="{FF2B5EF4-FFF2-40B4-BE49-F238E27FC236}">
                <a16:creationId xmlns:a16="http://schemas.microsoft.com/office/drawing/2014/main" id="{25036594-0756-4B88-8C7A-003357EC57BD}"/>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123532164"/>
      </p:ext>
    </p:extLst>
  </p:cSld>
  <p:clrMapOvr>
    <a:masterClrMapping/>
  </p:clrMapOvr>
  <p:transition>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487B8F95-2C42-44CD-BD09-39080F6630AC}"/>
              </a:ext>
            </a:extLst>
          </p:cNvPr>
          <p:cNvSpPr>
            <a:spLocks noGrp="1" noChangeArrowheads="1"/>
          </p:cNvSpPr>
          <p:nvPr>
            <p:ph type="title"/>
          </p:nvPr>
        </p:nvSpPr>
        <p:spPr/>
        <p:txBody>
          <a:bodyPr/>
          <a:lstStyle/>
          <a:p>
            <a:r>
              <a:rPr lang="zh-CN" altLang="en-US"/>
              <a:t>第三范式（续）</a:t>
            </a:r>
          </a:p>
        </p:txBody>
      </p:sp>
      <p:sp>
        <p:nvSpPr>
          <p:cNvPr id="508931" name="Rectangle 3">
            <a:extLst>
              <a:ext uri="{FF2B5EF4-FFF2-40B4-BE49-F238E27FC236}">
                <a16:creationId xmlns:a16="http://schemas.microsoft.com/office/drawing/2014/main" id="{0837907D-88A0-41B7-B9CE-7B3E8D59BBEA}"/>
              </a:ext>
            </a:extLst>
          </p:cNvPr>
          <p:cNvSpPr>
            <a:spLocks noGrp="1" noChangeArrowheads="1"/>
          </p:cNvSpPr>
          <p:nvPr>
            <p:ph type="body" idx="1"/>
          </p:nvPr>
        </p:nvSpPr>
        <p:spPr/>
        <p:txBody>
          <a:bodyPr/>
          <a:lstStyle/>
          <a:p>
            <a:pPr>
              <a:lnSpc>
                <a:spcPct val="90000"/>
              </a:lnSpc>
              <a:buFont typeface="Monotype Sorts" pitchFamily="2" charset="2"/>
              <a:buNone/>
            </a:pPr>
            <a:r>
              <a:rPr lang="en-US" altLang="zh-CN" sz="2800" dirty="0"/>
              <a:t>	</a:t>
            </a:r>
            <a:r>
              <a:rPr lang="zh-CN" altLang="en-US" sz="2800" dirty="0"/>
              <a:t>在分解后的关系模式中没有任何属性对码的部分函数依赖和传递函数依赖。它解决了上述四个问题：</a:t>
            </a:r>
          </a:p>
          <a:p>
            <a:pPr lvl="4">
              <a:lnSpc>
                <a:spcPct val="90000"/>
              </a:lnSpc>
              <a:buFontTx/>
              <a:buNone/>
            </a:pPr>
            <a:endParaRPr lang="zh-CN" altLang="en-US" sz="1800" dirty="0"/>
          </a:p>
          <a:p>
            <a:pPr>
              <a:lnSpc>
                <a:spcPct val="90000"/>
              </a:lnSpc>
              <a:buFont typeface="Monotype Sorts" pitchFamily="2" charset="2"/>
              <a:buNone/>
            </a:pPr>
            <a:r>
              <a:rPr lang="en-US" altLang="zh-CN" sz="2800" dirty="0"/>
              <a:t>(1)TJ</a:t>
            </a:r>
            <a:r>
              <a:rPr lang="zh-CN" altLang="en-US" sz="2800" dirty="0"/>
              <a:t>关系中可以存储所开课程尚未有学生选修的教师信息。</a:t>
            </a:r>
          </a:p>
          <a:p>
            <a:pPr>
              <a:lnSpc>
                <a:spcPct val="90000"/>
              </a:lnSpc>
              <a:buFont typeface="Monotype Sorts" pitchFamily="2" charset="2"/>
              <a:buNone/>
            </a:pPr>
            <a:endParaRPr lang="zh-CN" altLang="en-US" sz="2800" dirty="0"/>
          </a:p>
          <a:p>
            <a:pPr>
              <a:lnSpc>
                <a:spcPct val="90000"/>
              </a:lnSpc>
              <a:buFont typeface="Monotype Sorts" pitchFamily="2" charset="2"/>
              <a:buNone/>
            </a:pPr>
            <a:r>
              <a:rPr lang="en-US" altLang="zh-CN" sz="2800" dirty="0"/>
              <a:t>(2) </a:t>
            </a:r>
            <a:r>
              <a:rPr lang="zh-CN" altLang="en-US" sz="2800" dirty="0"/>
              <a:t>选修过某门课程的学生全部毕业了，只是删除</a:t>
            </a:r>
            <a:r>
              <a:rPr lang="en-US" altLang="zh-CN" sz="2800" dirty="0"/>
              <a:t>SJ</a:t>
            </a:r>
            <a:r>
              <a:rPr lang="zh-CN" altLang="en-US" sz="2800" dirty="0"/>
              <a:t>关系中的相应元组，不会影响</a:t>
            </a:r>
            <a:r>
              <a:rPr lang="en-US" altLang="zh-CN" sz="2800" dirty="0"/>
              <a:t>TJ</a:t>
            </a:r>
            <a:r>
              <a:rPr lang="zh-CN" altLang="en-US" sz="2800" dirty="0"/>
              <a:t>关系中相应教师开设该门课程的信息。</a:t>
            </a:r>
          </a:p>
        </p:txBody>
      </p:sp>
      <p:sp>
        <p:nvSpPr>
          <p:cNvPr id="4" name="矩形 3">
            <a:extLst>
              <a:ext uri="{FF2B5EF4-FFF2-40B4-BE49-F238E27FC236}">
                <a16:creationId xmlns:a16="http://schemas.microsoft.com/office/drawing/2014/main" id="{49F84D3B-10E4-4E3F-BE75-D9802A5DFF9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9F8A83A-2373-43BB-BF55-749E01AC8ECD}"/>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562B2ABE-684E-4468-8673-98228938A815}"/>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83180118"/>
      </p:ext>
    </p:extLst>
  </p:cSld>
  <p:clrMapOvr>
    <a:masterClrMapping/>
  </p:clrMapOvr>
  <p:transition>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a:extLst>
              <a:ext uri="{FF2B5EF4-FFF2-40B4-BE49-F238E27FC236}">
                <a16:creationId xmlns:a16="http://schemas.microsoft.com/office/drawing/2014/main" id="{CB396EC2-8C2C-44B1-BEBF-DC50C02D9AB4}"/>
              </a:ext>
            </a:extLst>
          </p:cNvPr>
          <p:cNvSpPr>
            <a:spLocks noGrp="1" noChangeArrowheads="1"/>
          </p:cNvSpPr>
          <p:nvPr>
            <p:ph type="title"/>
          </p:nvPr>
        </p:nvSpPr>
        <p:spPr/>
        <p:txBody>
          <a:bodyPr/>
          <a:lstStyle/>
          <a:p>
            <a:r>
              <a:rPr lang="zh-CN" altLang="en-US"/>
              <a:t>第三范式（续）</a:t>
            </a:r>
          </a:p>
        </p:txBody>
      </p:sp>
      <p:sp>
        <p:nvSpPr>
          <p:cNvPr id="608259" name="Rectangle 3">
            <a:extLst>
              <a:ext uri="{FF2B5EF4-FFF2-40B4-BE49-F238E27FC236}">
                <a16:creationId xmlns:a16="http://schemas.microsoft.com/office/drawing/2014/main" id="{45A64002-FDF9-4841-BEE9-04211212D92C}"/>
              </a:ext>
            </a:extLst>
          </p:cNvPr>
          <p:cNvSpPr>
            <a:spLocks noGrp="1" noChangeArrowheads="1"/>
          </p:cNvSpPr>
          <p:nvPr>
            <p:ph type="body" idx="1"/>
          </p:nvPr>
        </p:nvSpPr>
        <p:spPr/>
        <p:txBody>
          <a:bodyPr/>
          <a:lstStyle/>
          <a:p>
            <a:pPr>
              <a:lnSpc>
                <a:spcPct val="110000"/>
              </a:lnSpc>
              <a:buFont typeface="Monotype Sorts" pitchFamily="2" charset="2"/>
              <a:buNone/>
            </a:pPr>
            <a:r>
              <a:rPr lang="en-US" altLang="zh-CN" sz="2800"/>
              <a:t>(3) </a:t>
            </a:r>
            <a:r>
              <a:rPr lang="zh-CN" altLang="en-US" sz="2800"/>
              <a:t>关于每个教师开设课程的信息只在</a:t>
            </a:r>
            <a:r>
              <a:rPr lang="en-US" altLang="zh-CN" sz="2800"/>
              <a:t>TJ</a:t>
            </a:r>
            <a:r>
              <a:rPr lang="zh-CN" altLang="en-US" sz="2800"/>
              <a:t>关系中存储一次。</a:t>
            </a:r>
          </a:p>
          <a:p>
            <a:pPr>
              <a:lnSpc>
                <a:spcPct val="110000"/>
              </a:lnSpc>
              <a:buFont typeface="Monotype Sorts" pitchFamily="2" charset="2"/>
              <a:buNone/>
            </a:pPr>
            <a:endParaRPr lang="zh-CN" altLang="en-US" sz="2800"/>
          </a:p>
          <a:p>
            <a:pPr>
              <a:lnSpc>
                <a:spcPct val="110000"/>
              </a:lnSpc>
              <a:buFont typeface="Monotype Sorts" pitchFamily="2" charset="2"/>
              <a:buNone/>
            </a:pPr>
            <a:r>
              <a:rPr lang="en-US" altLang="zh-CN" sz="2800"/>
              <a:t>(4) </a:t>
            </a:r>
            <a:r>
              <a:rPr lang="zh-CN" altLang="en-US" sz="2800"/>
              <a:t>某个教师开设的某门课程改名后，只需修改</a:t>
            </a:r>
            <a:r>
              <a:rPr lang="en-US" altLang="zh-CN" sz="2800"/>
              <a:t>TJ</a:t>
            </a:r>
            <a:r>
              <a:rPr lang="zh-CN" altLang="en-US" sz="2800"/>
              <a:t>关系中的一个相应元组即可。</a:t>
            </a:r>
          </a:p>
        </p:txBody>
      </p:sp>
      <p:sp>
        <p:nvSpPr>
          <p:cNvPr id="4" name="矩形 3">
            <a:extLst>
              <a:ext uri="{FF2B5EF4-FFF2-40B4-BE49-F238E27FC236}">
                <a16:creationId xmlns:a16="http://schemas.microsoft.com/office/drawing/2014/main" id="{938F6B8F-B676-433C-A143-7645F71B7A2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52438C4-3C01-48E5-B2D7-65FCD8DAD679}"/>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EE4BA2C1-8F3D-47F7-8E48-F9AFE32019BB}"/>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4112901905"/>
      </p:ext>
    </p:extLst>
  </p:cSld>
  <p:clrMapOvr>
    <a:masterClrMapping/>
  </p:clrMapOvr>
  <p:transition>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a:extLst>
              <a:ext uri="{FF2B5EF4-FFF2-40B4-BE49-F238E27FC236}">
                <a16:creationId xmlns:a16="http://schemas.microsoft.com/office/drawing/2014/main" id="{52212D9B-E4EE-408C-B2AA-8E528736ED46}"/>
              </a:ext>
            </a:extLst>
          </p:cNvPr>
          <p:cNvSpPr>
            <a:spLocks noGrp="1" noChangeArrowheads="1"/>
          </p:cNvSpPr>
          <p:nvPr>
            <p:ph type="title"/>
          </p:nvPr>
        </p:nvSpPr>
        <p:spPr/>
        <p:txBody>
          <a:bodyPr/>
          <a:lstStyle/>
          <a:p>
            <a:r>
              <a:rPr lang="en-US" altLang="zh-CN"/>
              <a:t>4.2 </a:t>
            </a:r>
            <a:r>
              <a:rPr lang="zh-CN" altLang="en-US"/>
              <a:t>规范化</a:t>
            </a:r>
          </a:p>
        </p:txBody>
      </p:sp>
      <p:sp>
        <p:nvSpPr>
          <p:cNvPr id="510979" name="Rectangle 3">
            <a:extLst>
              <a:ext uri="{FF2B5EF4-FFF2-40B4-BE49-F238E27FC236}">
                <a16:creationId xmlns:a16="http://schemas.microsoft.com/office/drawing/2014/main" id="{8BF456CA-AB5E-4D7B-A639-E0B5EC701951}"/>
              </a:ext>
            </a:extLst>
          </p:cNvPr>
          <p:cNvSpPr>
            <a:spLocks noGrp="1" noChangeArrowheads="1"/>
          </p:cNvSpPr>
          <p:nvPr>
            <p:ph type="body" idx="1"/>
          </p:nvPr>
        </p:nvSpPr>
        <p:spPr/>
        <p:txBody>
          <a:bodyPr/>
          <a:lstStyle/>
          <a:p>
            <a:pPr>
              <a:buFont typeface="Monotype Sorts" pitchFamily="2" charset="2"/>
              <a:buNone/>
            </a:pPr>
            <a:r>
              <a:rPr lang="en-US" altLang="zh-CN"/>
              <a:t>4.2.1 </a:t>
            </a:r>
            <a:r>
              <a:rPr lang="zh-CN" altLang="en-US"/>
              <a:t>第一范式（</a:t>
            </a:r>
            <a:r>
              <a:rPr lang="en-US" altLang="zh-CN"/>
              <a:t>1NF</a:t>
            </a:r>
            <a:r>
              <a:rPr lang="zh-CN" altLang="en-US"/>
              <a:t>）</a:t>
            </a:r>
          </a:p>
          <a:p>
            <a:pPr>
              <a:buFont typeface="Monotype Sorts" pitchFamily="2" charset="2"/>
              <a:buNone/>
            </a:pPr>
            <a:r>
              <a:rPr lang="en-US" altLang="zh-CN"/>
              <a:t>4.2.2 </a:t>
            </a:r>
            <a:r>
              <a:rPr lang="zh-CN" altLang="en-US"/>
              <a:t>第二范式（</a:t>
            </a:r>
            <a:r>
              <a:rPr lang="en-US" altLang="zh-CN"/>
              <a:t>2NF</a:t>
            </a:r>
            <a:r>
              <a:rPr lang="zh-CN" altLang="en-US"/>
              <a:t>）</a:t>
            </a:r>
          </a:p>
          <a:p>
            <a:pPr>
              <a:buFont typeface="Monotype Sorts" pitchFamily="2" charset="2"/>
              <a:buNone/>
            </a:pPr>
            <a:r>
              <a:rPr lang="en-US" altLang="zh-CN"/>
              <a:t>4.2.3 </a:t>
            </a:r>
            <a:r>
              <a:rPr lang="zh-CN" altLang="en-US"/>
              <a:t>第三范式（</a:t>
            </a:r>
            <a:r>
              <a:rPr lang="en-US" altLang="zh-CN"/>
              <a:t>3NF</a:t>
            </a:r>
            <a:r>
              <a:rPr lang="zh-CN" altLang="en-US"/>
              <a:t>）</a:t>
            </a:r>
          </a:p>
          <a:p>
            <a:pPr>
              <a:buFont typeface="Monotype Sorts" pitchFamily="2" charset="2"/>
              <a:buNone/>
            </a:pPr>
            <a:r>
              <a:rPr lang="en-US" altLang="zh-CN">
                <a:solidFill>
                  <a:schemeClr val="accent2"/>
                </a:solidFill>
              </a:rPr>
              <a:t>4.2.4 BC</a:t>
            </a:r>
            <a:r>
              <a:rPr lang="zh-CN" altLang="en-US">
                <a:solidFill>
                  <a:schemeClr val="accent2"/>
                </a:solidFill>
              </a:rPr>
              <a:t>范式（</a:t>
            </a:r>
            <a:r>
              <a:rPr lang="en-US" altLang="zh-CN">
                <a:solidFill>
                  <a:schemeClr val="accent2"/>
                </a:solidFill>
              </a:rPr>
              <a:t>BCNF</a:t>
            </a:r>
            <a:r>
              <a:rPr lang="zh-CN" altLang="en-US">
                <a:solidFill>
                  <a:schemeClr val="accent2"/>
                </a:solidFill>
              </a:rPr>
              <a:t>）</a:t>
            </a:r>
          </a:p>
          <a:p>
            <a:pPr>
              <a:buFont typeface="Monotype Sorts" pitchFamily="2" charset="2"/>
              <a:buNone/>
            </a:pPr>
            <a:r>
              <a:rPr lang="en-US" altLang="zh-CN"/>
              <a:t>4.2.5 </a:t>
            </a:r>
            <a:r>
              <a:rPr lang="zh-CN" altLang="en-US"/>
              <a:t>多值依赖与第四范式（</a:t>
            </a:r>
            <a:r>
              <a:rPr lang="en-US" altLang="zh-CN"/>
              <a:t>4NF</a:t>
            </a:r>
            <a:r>
              <a:rPr lang="zh-CN" altLang="en-US"/>
              <a:t>）</a:t>
            </a:r>
          </a:p>
          <a:p>
            <a:pPr>
              <a:buFont typeface="Monotype Sorts" pitchFamily="2" charset="2"/>
              <a:buNone/>
            </a:pPr>
            <a:endParaRPr lang="en-US" altLang="zh-CN"/>
          </a:p>
        </p:txBody>
      </p:sp>
      <p:sp>
        <p:nvSpPr>
          <p:cNvPr id="4" name="矩形 3">
            <a:extLst>
              <a:ext uri="{FF2B5EF4-FFF2-40B4-BE49-F238E27FC236}">
                <a16:creationId xmlns:a16="http://schemas.microsoft.com/office/drawing/2014/main" id="{7E8135B0-1B29-4425-B019-53BB4476AEC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99AEEA9-BB47-4CEF-878A-0365CDBC5D6B}"/>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B270A93A-A1C1-48B7-945F-80D555E03C8E}"/>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072918982"/>
      </p:ext>
    </p:extLst>
  </p:cSld>
  <p:clrMapOvr>
    <a:masterClrMapping/>
  </p:clrMapOvr>
  <p:transition>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a:extLst>
              <a:ext uri="{FF2B5EF4-FFF2-40B4-BE49-F238E27FC236}">
                <a16:creationId xmlns:a16="http://schemas.microsoft.com/office/drawing/2014/main" id="{351AB7FC-1D91-4ABD-A5F1-13ECFD02724E}"/>
              </a:ext>
            </a:extLst>
          </p:cNvPr>
          <p:cNvSpPr>
            <a:spLocks noGrp="1" noChangeArrowheads="1"/>
          </p:cNvSpPr>
          <p:nvPr>
            <p:ph type="title"/>
          </p:nvPr>
        </p:nvSpPr>
        <p:spPr/>
        <p:txBody>
          <a:bodyPr/>
          <a:lstStyle/>
          <a:p>
            <a:r>
              <a:rPr lang="en-US" altLang="zh-CN"/>
              <a:t> 4.2.4 BC</a:t>
            </a:r>
            <a:r>
              <a:rPr lang="zh-CN" altLang="en-US"/>
              <a:t>范式（</a:t>
            </a:r>
            <a:r>
              <a:rPr lang="en-US" altLang="zh-CN"/>
              <a:t>BCNF</a:t>
            </a:r>
            <a:r>
              <a:rPr lang="zh-CN" altLang="en-US"/>
              <a:t>）</a:t>
            </a:r>
          </a:p>
        </p:txBody>
      </p:sp>
      <p:sp>
        <p:nvSpPr>
          <p:cNvPr id="512003" name="Rectangle 3">
            <a:extLst>
              <a:ext uri="{FF2B5EF4-FFF2-40B4-BE49-F238E27FC236}">
                <a16:creationId xmlns:a16="http://schemas.microsoft.com/office/drawing/2014/main" id="{D5D86C8F-2853-4123-9B4B-6ADCEA657659}"/>
              </a:ext>
            </a:extLst>
          </p:cNvPr>
          <p:cNvSpPr>
            <a:spLocks noGrp="1" noChangeArrowheads="1"/>
          </p:cNvSpPr>
          <p:nvPr>
            <p:ph type="body" idx="1"/>
          </p:nvPr>
        </p:nvSpPr>
        <p:spPr/>
        <p:txBody>
          <a:bodyPr/>
          <a:lstStyle/>
          <a:p>
            <a:pPr>
              <a:lnSpc>
                <a:spcPct val="90000"/>
              </a:lnSpc>
            </a:pPr>
            <a:r>
              <a:rPr lang="en-US" altLang="zh-CN" sz="2800" dirty="0"/>
              <a:t>BCNF</a:t>
            </a:r>
            <a:r>
              <a:rPr lang="zh-CN" altLang="en-US" sz="2800" dirty="0"/>
              <a:t>（</a:t>
            </a:r>
            <a:r>
              <a:rPr lang="en-US" altLang="zh-CN" sz="2800" dirty="0"/>
              <a:t>Boyce Codd Normal Form</a:t>
            </a:r>
            <a:r>
              <a:rPr lang="zh-CN" altLang="en-US" sz="2800" dirty="0"/>
              <a:t>）是由</a:t>
            </a:r>
            <a:r>
              <a:rPr lang="en-US" altLang="zh-CN" sz="2800" dirty="0"/>
              <a:t>Boyce</a:t>
            </a:r>
            <a:r>
              <a:rPr lang="zh-CN" altLang="en-US" sz="2800" dirty="0"/>
              <a:t>和</a:t>
            </a:r>
            <a:r>
              <a:rPr lang="en-US" altLang="zh-CN" sz="2800" dirty="0"/>
              <a:t>Codd</a:t>
            </a:r>
            <a:r>
              <a:rPr lang="zh-CN" altLang="en-US" sz="2800" dirty="0"/>
              <a:t>提出的，比</a:t>
            </a:r>
            <a:r>
              <a:rPr lang="en-US" altLang="zh-CN" sz="2800" dirty="0"/>
              <a:t>3NF</a:t>
            </a:r>
            <a:r>
              <a:rPr lang="zh-CN" altLang="en-US" sz="2800" dirty="0"/>
              <a:t>更进了一步。通常认为</a:t>
            </a:r>
            <a:r>
              <a:rPr lang="en-US" altLang="zh-CN" sz="2800" dirty="0"/>
              <a:t>BCNF</a:t>
            </a:r>
            <a:r>
              <a:rPr lang="zh-CN" altLang="en-US" sz="2800" dirty="0"/>
              <a:t>是修正的第三范式，所以有时也称为第三范式。</a:t>
            </a:r>
          </a:p>
          <a:p>
            <a:pPr>
              <a:lnSpc>
                <a:spcPct val="90000"/>
              </a:lnSpc>
            </a:pPr>
            <a:endParaRPr lang="zh-CN" altLang="en-US" sz="2800" dirty="0"/>
          </a:p>
          <a:p>
            <a:pPr>
              <a:lnSpc>
                <a:spcPct val="90000"/>
              </a:lnSpc>
            </a:pPr>
            <a:r>
              <a:rPr lang="en-US" altLang="zh-CN" sz="2800" dirty="0"/>
              <a:t>BCNF</a:t>
            </a:r>
            <a:r>
              <a:rPr lang="zh-CN" altLang="en-US" sz="2800" dirty="0"/>
              <a:t>的定义</a:t>
            </a:r>
          </a:p>
          <a:p>
            <a:pPr>
              <a:lnSpc>
                <a:spcPct val="90000"/>
              </a:lnSpc>
              <a:buFont typeface="Monotype Sorts" pitchFamily="2" charset="2"/>
              <a:buNone/>
            </a:pPr>
            <a:r>
              <a:rPr lang="zh-CN" altLang="en-US" sz="2800" dirty="0"/>
              <a:t>	定义</a:t>
            </a:r>
            <a:r>
              <a:rPr lang="en-US" altLang="zh-CN" sz="2800" dirty="0"/>
              <a:t>4.9  </a:t>
            </a:r>
            <a:r>
              <a:rPr lang="zh-CN" altLang="en-US" sz="2800" dirty="0"/>
              <a:t>设关系模式</a:t>
            </a:r>
            <a:r>
              <a:rPr lang="en-US" altLang="zh-CN" sz="2800" dirty="0"/>
              <a:t>R&lt;U</a:t>
            </a:r>
            <a:r>
              <a:rPr lang="zh-CN" altLang="en-US" sz="2800" dirty="0"/>
              <a:t>，</a:t>
            </a:r>
            <a:r>
              <a:rPr lang="en-US" altLang="zh-CN" sz="2800" dirty="0"/>
              <a:t>F&gt;∈1NF</a:t>
            </a:r>
            <a:r>
              <a:rPr lang="zh-CN" altLang="en-US" sz="2800" dirty="0"/>
              <a:t>，如果对于</a:t>
            </a:r>
            <a:r>
              <a:rPr lang="en-US" altLang="zh-CN" sz="2800" dirty="0"/>
              <a:t>R</a:t>
            </a:r>
            <a:r>
              <a:rPr lang="zh-CN" altLang="en-US" sz="2800" dirty="0"/>
              <a:t>的每个函数依赖</a:t>
            </a:r>
            <a:r>
              <a:rPr lang="en-US" altLang="zh-CN" sz="2800" dirty="0"/>
              <a:t>X→Y</a:t>
            </a:r>
            <a:r>
              <a:rPr lang="zh-CN" altLang="en-US" sz="2800" dirty="0"/>
              <a:t>，若</a:t>
            </a:r>
            <a:r>
              <a:rPr lang="en-US" altLang="zh-CN" sz="2800" dirty="0"/>
              <a:t>Y</a:t>
            </a:r>
            <a:r>
              <a:rPr lang="zh-CN" altLang="en-US" sz="2800" dirty="0"/>
              <a:t>不属于</a:t>
            </a:r>
            <a:r>
              <a:rPr lang="en-US" altLang="zh-CN" sz="2800" dirty="0"/>
              <a:t>X</a:t>
            </a:r>
            <a:r>
              <a:rPr lang="zh-CN" altLang="en-US" sz="2800" dirty="0"/>
              <a:t>，则</a:t>
            </a:r>
            <a:r>
              <a:rPr lang="en-US" altLang="zh-CN" sz="2800" dirty="0"/>
              <a:t>X</a:t>
            </a:r>
            <a:r>
              <a:rPr lang="zh-CN" altLang="en-US" sz="2800" dirty="0"/>
              <a:t>必含有候选码，那么</a:t>
            </a:r>
            <a:r>
              <a:rPr lang="en-US" altLang="zh-CN" sz="2800" dirty="0"/>
              <a:t>R∈BCNF</a:t>
            </a:r>
            <a:r>
              <a:rPr lang="zh-CN" altLang="en-US" sz="2800" dirty="0"/>
              <a:t>。</a:t>
            </a:r>
          </a:p>
          <a:p>
            <a:pPr>
              <a:lnSpc>
                <a:spcPct val="90000"/>
              </a:lnSpc>
              <a:buFont typeface="Monotype Sorts" pitchFamily="2" charset="2"/>
              <a:buNone/>
            </a:pPr>
            <a:r>
              <a:rPr lang="zh-CN" altLang="en-US" sz="2800" dirty="0"/>
              <a:t>　</a:t>
            </a:r>
          </a:p>
        </p:txBody>
      </p:sp>
      <p:sp>
        <p:nvSpPr>
          <p:cNvPr id="4" name="矩形 3">
            <a:extLst>
              <a:ext uri="{FF2B5EF4-FFF2-40B4-BE49-F238E27FC236}">
                <a16:creationId xmlns:a16="http://schemas.microsoft.com/office/drawing/2014/main" id="{265EEBF2-3AA2-4A9D-9263-71B2464FE78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D7B30B4-0C39-404C-8FBC-63B00325891D}"/>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9C430F1D-695B-4080-A7F2-95189E8DC000}"/>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370928071"/>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id="{15F9FDA9-3A40-4546-9D50-D30C0B8C716E}"/>
              </a:ext>
            </a:extLst>
          </p:cNvPr>
          <p:cNvSpPr>
            <a:spLocks noGrp="1" noChangeArrowheads="1"/>
          </p:cNvSpPr>
          <p:nvPr>
            <p:ph type="title"/>
          </p:nvPr>
        </p:nvSpPr>
        <p:spPr/>
        <p:txBody>
          <a:bodyPr/>
          <a:lstStyle/>
          <a:p>
            <a:r>
              <a:rPr lang="en-US" altLang="zh-CN"/>
              <a:t>4.1.1 </a:t>
            </a:r>
            <a:r>
              <a:rPr lang="zh-CN" altLang="en-US"/>
              <a:t>关系模式中的数据依赖</a:t>
            </a:r>
          </a:p>
        </p:txBody>
      </p:sp>
      <p:sp>
        <p:nvSpPr>
          <p:cNvPr id="451587" name="Rectangle 3">
            <a:extLst>
              <a:ext uri="{FF2B5EF4-FFF2-40B4-BE49-F238E27FC236}">
                <a16:creationId xmlns:a16="http://schemas.microsoft.com/office/drawing/2014/main" id="{FF626AD9-0DC6-44A7-8CE9-2BFD896E89ED}"/>
              </a:ext>
            </a:extLst>
          </p:cNvPr>
          <p:cNvSpPr>
            <a:spLocks noGrp="1" noChangeArrowheads="1"/>
          </p:cNvSpPr>
          <p:nvPr>
            <p:ph type="body" idx="1"/>
          </p:nvPr>
        </p:nvSpPr>
        <p:spPr/>
        <p:txBody>
          <a:bodyPr/>
          <a:lstStyle/>
          <a:p>
            <a:pPr>
              <a:lnSpc>
                <a:spcPct val="160000"/>
              </a:lnSpc>
              <a:buFont typeface="Monotype Sorts" pitchFamily="2" charset="2"/>
              <a:buNone/>
            </a:pPr>
            <a:r>
              <a:rPr lang="zh-CN" altLang="en-US"/>
              <a:t>一、概念回顾</a:t>
            </a:r>
          </a:p>
          <a:p>
            <a:pPr>
              <a:lnSpc>
                <a:spcPct val="160000"/>
              </a:lnSpc>
              <a:buFont typeface="Monotype Sorts" pitchFamily="2" charset="2"/>
              <a:buNone/>
            </a:pPr>
            <a:r>
              <a:rPr lang="zh-CN" altLang="en-US"/>
              <a:t>二、关系模式的形式化定义</a:t>
            </a:r>
          </a:p>
          <a:p>
            <a:pPr>
              <a:lnSpc>
                <a:spcPct val="160000"/>
              </a:lnSpc>
              <a:buFont typeface="Monotype Sorts" pitchFamily="2" charset="2"/>
              <a:buNone/>
            </a:pPr>
            <a:r>
              <a:rPr lang="zh-CN" altLang="en-US"/>
              <a:t>三、什么是数据依赖</a:t>
            </a:r>
          </a:p>
          <a:p>
            <a:pPr>
              <a:lnSpc>
                <a:spcPct val="160000"/>
              </a:lnSpc>
              <a:buFont typeface="Monotype Sorts" pitchFamily="2" charset="2"/>
              <a:buNone/>
            </a:pPr>
            <a:r>
              <a:rPr lang="zh-CN" altLang="en-US"/>
              <a:t>四、关系模式的简化表示</a:t>
            </a:r>
          </a:p>
        </p:txBody>
      </p:sp>
      <p:sp>
        <p:nvSpPr>
          <p:cNvPr id="4" name="矩形 3">
            <a:extLst>
              <a:ext uri="{FF2B5EF4-FFF2-40B4-BE49-F238E27FC236}">
                <a16:creationId xmlns:a16="http://schemas.microsoft.com/office/drawing/2014/main" id="{0E25B753-81F3-4032-9D21-C92B99E5495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78735B7-C8A2-4EF0-8ECF-71337CA228C6}"/>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7" name="文本框 22">
            <a:extLst>
              <a:ext uri="{FF2B5EF4-FFF2-40B4-BE49-F238E27FC236}">
                <a16:creationId xmlns:a16="http://schemas.microsoft.com/office/drawing/2014/main" id="{33AF4328-23B8-4000-A1EE-34547A5B8E24}"/>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15622837"/>
      </p:ext>
    </p:extLst>
  </p:cSld>
  <p:clrMapOvr>
    <a:masterClrMapping/>
  </p:clrMapOvr>
  <p:transition>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19362C10-AE37-49FB-8632-4E494B3DABF7}"/>
              </a:ext>
            </a:extLst>
          </p:cNvPr>
          <p:cNvSpPr>
            <a:spLocks noGrp="1" noChangeArrowheads="1"/>
          </p:cNvSpPr>
          <p:nvPr>
            <p:ph type="title"/>
          </p:nvPr>
        </p:nvSpPr>
        <p:spPr/>
        <p:txBody>
          <a:bodyPr/>
          <a:lstStyle/>
          <a:p>
            <a:r>
              <a:rPr lang="en-US" altLang="zh-CN"/>
              <a:t>BC</a:t>
            </a:r>
            <a:r>
              <a:rPr lang="zh-CN" altLang="en-US"/>
              <a:t>范式（续）</a:t>
            </a:r>
          </a:p>
        </p:txBody>
      </p:sp>
      <p:sp>
        <p:nvSpPr>
          <p:cNvPr id="513027" name="Rectangle 3">
            <a:extLst>
              <a:ext uri="{FF2B5EF4-FFF2-40B4-BE49-F238E27FC236}">
                <a16:creationId xmlns:a16="http://schemas.microsoft.com/office/drawing/2014/main" id="{65A0AE7C-98CC-4BC7-9137-EAF63DD377EB}"/>
              </a:ext>
            </a:extLst>
          </p:cNvPr>
          <p:cNvSpPr>
            <a:spLocks noGrp="1" noChangeArrowheads="1"/>
          </p:cNvSpPr>
          <p:nvPr>
            <p:ph type="body" idx="1"/>
          </p:nvPr>
        </p:nvSpPr>
        <p:spPr/>
        <p:txBody>
          <a:bodyPr/>
          <a:lstStyle/>
          <a:p>
            <a:pPr>
              <a:buFont typeface="Monotype Sorts" pitchFamily="2" charset="2"/>
              <a:buNone/>
            </a:pPr>
            <a:r>
              <a:rPr lang="en-US" altLang="zh-CN"/>
              <a:t>	</a:t>
            </a:r>
            <a:r>
              <a:rPr lang="zh-CN" altLang="en-US"/>
              <a:t>换句话说，在关系模式</a:t>
            </a:r>
            <a:r>
              <a:rPr lang="en-US" altLang="zh-CN"/>
              <a:t>R&lt;U</a:t>
            </a:r>
            <a:r>
              <a:rPr lang="zh-CN" altLang="en-US"/>
              <a:t>，</a:t>
            </a:r>
            <a:r>
              <a:rPr lang="en-US" altLang="zh-CN"/>
              <a:t>F&gt;</a:t>
            </a:r>
            <a:r>
              <a:rPr lang="zh-CN" altLang="en-US"/>
              <a:t>中，如果每一个决定属性集都包含候选码，则</a:t>
            </a:r>
            <a:r>
              <a:rPr lang="en-US" altLang="zh-CN"/>
              <a:t>R∈BCNF</a:t>
            </a:r>
            <a:r>
              <a:rPr lang="zh-CN" altLang="en-US"/>
              <a:t>。</a:t>
            </a:r>
          </a:p>
          <a:p>
            <a:pPr>
              <a:buFont typeface="Monotype Sorts" pitchFamily="2" charset="2"/>
              <a:buNone/>
            </a:pPr>
            <a:endParaRPr lang="zh-CN" altLang="en-US"/>
          </a:p>
          <a:p>
            <a:pPr>
              <a:buFont typeface="Monotype Sorts" pitchFamily="2" charset="2"/>
              <a:buNone/>
            </a:pPr>
            <a:r>
              <a:rPr lang="zh-CN" altLang="en-US"/>
              <a:t>例：	</a:t>
            </a:r>
            <a:r>
              <a:rPr lang="en-US" altLang="zh-CN"/>
              <a:t>STJ</a:t>
            </a:r>
            <a:r>
              <a:rPr lang="zh-CN" altLang="en-US"/>
              <a:t>（</a:t>
            </a:r>
            <a:r>
              <a:rPr lang="en-US" altLang="zh-CN"/>
              <a:t>S</a:t>
            </a:r>
            <a:r>
              <a:rPr lang="zh-CN" altLang="en-US"/>
              <a:t>，</a:t>
            </a:r>
            <a:r>
              <a:rPr lang="en-US" altLang="zh-CN"/>
              <a:t>T</a:t>
            </a:r>
            <a:r>
              <a:rPr lang="zh-CN" altLang="en-US"/>
              <a:t>，</a:t>
            </a:r>
            <a:r>
              <a:rPr lang="en-US" altLang="zh-CN"/>
              <a:t>J</a:t>
            </a:r>
            <a:r>
              <a:rPr lang="zh-CN" altLang="en-US"/>
              <a:t>）∈ </a:t>
            </a:r>
            <a:r>
              <a:rPr lang="en-US" altLang="zh-CN"/>
              <a:t>3NF</a:t>
            </a:r>
          </a:p>
          <a:p>
            <a:pPr>
              <a:buFont typeface="Monotype Sorts" pitchFamily="2" charset="2"/>
              <a:buNone/>
            </a:pPr>
            <a:r>
              <a:rPr lang="en-US" altLang="zh-CN"/>
              <a:t>		SJ</a:t>
            </a:r>
            <a:r>
              <a:rPr lang="zh-CN" altLang="en-US"/>
              <a:t>（</a:t>
            </a:r>
            <a:r>
              <a:rPr lang="en-US" altLang="zh-CN"/>
              <a:t>S</a:t>
            </a:r>
            <a:r>
              <a:rPr lang="zh-CN" altLang="en-US"/>
              <a:t>，</a:t>
            </a:r>
            <a:r>
              <a:rPr lang="en-US" altLang="zh-CN"/>
              <a:t>J</a:t>
            </a:r>
            <a:r>
              <a:rPr lang="zh-CN" altLang="en-US"/>
              <a:t>）∈ </a:t>
            </a:r>
            <a:r>
              <a:rPr lang="en-US" altLang="zh-CN"/>
              <a:t>BCNF</a:t>
            </a:r>
          </a:p>
          <a:p>
            <a:pPr>
              <a:buFont typeface="Monotype Sorts" pitchFamily="2" charset="2"/>
              <a:buNone/>
            </a:pPr>
            <a:r>
              <a:rPr lang="en-US" altLang="zh-CN"/>
              <a:t>		TJ</a:t>
            </a:r>
            <a:r>
              <a:rPr lang="zh-CN" altLang="en-US"/>
              <a:t>（</a:t>
            </a:r>
            <a:r>
              <a:rPr lang="en-US" altLang="zh-CN"/>
              <a:t>T</a:t>
            </a:r>
            <a:r>
              <a:rPr lang="zh-CN" altLang="en-US"/>
              <a:t>，</a:t>
            </a:r>
            <a:r>
              <a:rPr lang="en-US" altLang="zh-CN"/>
              <a:t>J</a:t>
            </a:r>
            <a:r>
              <a:rPr lang="zh-CN" altLang="en-US"/>
              <a:t>）∈ </a:t>
            </a:r>
            <a:r>
              <a:rPr lang="en-US" altLang="zh-CN"/>
              <a:t>BCNF</a:t>
            </a:r>
          </a:p>
        </p:txBody>
      </p:sp>
      <p:sp>
        <p:nvSpPr>
          <p:cNvPr id="4" name="矩形 3">
            <a:extLst>
              <a:ext uri="{FF2B5EF4-FFF2-40B4-BE49-F238E27FC236}">
                <a16:creationId xmlns:a16="http://schemas.microsoft.com/office/drawing/2014/main" id="{DB714A0D-136C-4353-8CAA-B94B3097C67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ACA7D8B-76B5-4B03-A6AE-883114358BE0}"/>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149AEEE8-F0CB-4A0F-A2EB-E0F38E67497B}"/>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830838975"/>
      </p:ext>
    </p:extLst>
  </p:cSld>
  <p:clrMapOvr>
    <a:masterClrMapping/>
  </p:clrMapOvr>
  <p:transition>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a:extLst>
              <a:ext uri="{FF2B5EF4-FFF2-40B4-BE49-F238E27FC236}">
                <a16:creationId xmlns:a16="http://schemas.microsoft.com/office/drawing/2014/main" id="{954DD6BA-7063-444C-A053-28967F63D17A}"/>
              </a:ext>
            </a:extLst>
          </p:cNvPr>
          <p:cNvSpPr>
            <a:spLocks noGrp="1" noChangeArrowheads="1"/>
          </p:cNvSpPr>
          <p:nvPr>
            <p:ph type="title"/>
          </p:nvPr>
        </p:nvSpPr>
        <p:spPr/>
        <p:txBody>
          <a:bodyPr/>
          <a:lstStyle/>
          <a:p>
            <a:r>
              <a:rPr lang="en-US" altLang="zh-CN"/>
              <a:t>BC</a:t>
            </a:r>
            <a:r>
              <a:rPr lang="zh-CN" altLang="en-US"/>
              <a:t>范式（续）</a:t>
            </a:r>
          </a:p>
        </p:txBody>
      </p:sp>
      <p:sp>
        <p:nvSpPr>
          <p:cNvPr id="514051" name="Rectangle 3">
            <a:extLst>
              <a:ext uri="{FF2B5EF4-FFF2-40B4-BE49-F238E27FC236}">
                <a16:creationId xmlns:a16="http://schemas.microsoft.com/office/drawing/2014/main" id="{23A51893-C6BE-4EAF-860A-01BA82088A47}"/>
              </a:ext>
            </a:extLst>
          </p:cNvPr>
          <p:cNvSpPr>
            <a:spLocks noGrp="1" noChangeArrowheads="1"/>
          </p:cNvSpPr>
          <p:nvPr>
            <p:ph type="body" idx="1"/>
          </p:nvPr>
        </p:nvSpPr>
        <p:spPr>
          <a:xfrm>
            <a:off x="762000" y="1828800"/>
            <a:ext cx="8153400" cy="4114800"/>
          </a:xfrm>
        </p:spPr>
        <p:txBody>
          <a:bodyPr/>
          <a:lstStyle/>
          <a:p>
            <a:pPr>
              <a:lnSpc>
                <a:spcPct val="110000"/>
              </a:lnSpc>
            </a:pPr>
            <a:r>
              <a:rPr lang="zh-CN" altLang="en-US" sz="2800" dirty="0"/>
              <a:t>采用投影分解法将一个</a:t>
            </a:r>
            <a:r>
              <a:rPr lang="en-US" altLang="zh-CN" sz="2800" dirty="0"/>
              <a:t>3NF</a:t>
            </a:r>
            <a:r>
              <a:rPr lang="zh-CN" altLang="en-US" sz="2800" dirty="0"/>
              <a:t>的关系分解为多个</a:t>
            </a:r>
            <a:r>
              <a:rPr lang="en-US" altLang="zh-CN" sz="2800" dirty="0"/>
              <a:t>BCNF</a:t>
            </a:r>
            <a:r>
              <a:rPr lang="zh-CN" altLang="en-US" sz="2800" dirty="0"/>
              <a:t>的关系，可以进一步解决原</a:t>
            </a:r>
            <a:r>
              <a:rPr lang="en-US" altLang="zh-CN" sz="2800" dirty="0"/>
              <a:t>3NF</a:t>
            </a:r>
            <a:r>
              <a:rPr lang="zh-CN" altLang="en-US" sz="2800" dirty="0"/>
              <a:t>关系中存在的插入异常、删除异常、数据冗余度大、修改复杂等问题。</a:t>
            </a:r>
          </a:p>
          <a:p>
            <a:pPr>
              <a:lnSpc>
                <a:spcPct val="90000"/>
              </a:lnSpc>
            </a:pPr>
            <a:endParaRPr lang="zh-CN" altLang="en-US" sz="2800" dirty="0"/>
          </a:p>
          <a:p>
            <a:pPr>
              <a:lnSpc>
                <a:spcPct val="110000"/>
              </a:lnSpc>
            </a:pPr>
            <a:r>
              <a:rPr lang="en-US" altLang="zh-CN" sz="2800" dirty="0"/>
              <a:t>BCNF</a:t>
            </a:r>
            <a:r>
              <a:rPr lang="zh-CN" altLang="en-US" sz="2800" dirty="0"/>
              <a:t>的关系模式所具有的性质</a:t>
            </a:r>
          </a:p>
          <a:p>
            <a:pPr lvl="1">
              <a:lnSpc>
                <a:spcPct val="110000"/>
              </a:lnSpc>
              <a:buFontTx/>
              <a:buNone/>
            </a:pPr>
            <a:r>
              <a:rPr lang="zh-CN" altLang="en-US" sz="2400" dirty="0"/>
              <a:t>⒈ 所有</a:t>
            </a:r>
            <a:r>
              <a:rPr lang="zh-CN" altLang="en-US" sz="2400" dirty="0">
                <a:solidFill>
                  <a:srgbClr val="FF0000"/>
                </a:solidFill>
              </a:rPr>
              <a:t>非主属性</a:t>
            </a:r>
            <a:r>
              <a:rPr lang="zh-CN" altLang="en-US" sz="2400" dirty="0"/>
              <a:t>都完全函数依赖于</a:t>
            </a:r>
            <a:r>
              <a:rPr lang="zh-CN" altLang="en-US" sz="2400" dirty="0">
                <a:solidFill>
                  <a:srgbClr val="FF0000"/>
                </a:solidFill>
              </a:rPr>
              <a:t>每个候选码</a:t>
            </a:r>
            <a:r>
              <a:rPr lang="zh-CN" altLang="en-US" sz="2400" dirty="0"/>
              <a:t>。</a:t>
            </a:r>
          </a:p>
          <a:p>
            <a:pPr lvl="1">
              <a:lnSpc>
                <a:spcPct val="110000"/>
              </a:lnSpc>
              <a:buFontTx/>
              <a:buNone/>
            </a:pPr>
            <a:r>
              <a:rPr lang="zh-CN" altLang="en-US" sz="2400" dirty="0"/>
              <a:t>⒉ 所有</a:t>
            </a:r>
            <a:r>
              <a:rPr lang="zh-CN" altLang="en-US" sz="2400" dirty="0">
                <a:solidFill>
                  <a:srgbClr val="FF0000"/>
                </a:solidFill>
              </a:rPr>
              <a:t>主属性</a:t>
            </a:r>
            <a:r>
              <a:rPr lang="zh-CN" altLang="en-US" sz="2400" dirty="0"/>
              <a:t>都完全函数依赖于</a:t>
            </a:r>
            <a:r>
              <a:rPr lang="zh-CN" altLang="en-US" sz="2400" dirty="0">
                <a:solidFill>
                  <a:srgbClr val="FF0000"/>
                </a:solidFill>
              </a:rPr>
              <a:t>每个不包含它的候选码</a:t>
            </a:r>
          </a:p>
          <a:p>
            <a:pPr lvl="1">
              <a:lnSpc>
                <a:spcPct val="110000"/>
              </a:lnSpc>
              <a:buFontTx/>
              <a:buNone/>
            </a:pPr>
            <a:r>
              <a:rPr lang="zh-CN" altLang="en-US" sz="2400" dirty="0"/>
              <a:t>⒊ </a:t>
            </a:r>
            <a:r>
              <a:rPr lang="zh-CN" altLang="en-US" sz="2400" dirty="0">
                <a:solidFill>
                  <a:srgbClr val="FF0000"/>
                </a:solidFill>
              </a:rPr>
              <a:t>没有任何属性</a:t>
            </a:r>
            <a:r>
              <a:rPr lang="zh-CN" altLang="en-US" sz="2400" dirty="0"/>
              <a:t>完全函数依赖于</a:t>
            </a:r>
            <a:r>
              <a:rPr lang="zh-CN" altLang="en-US" sz="2400" dirty="0">
                <a:solidFill>
                  <a:srgbClr val="FF0000"/>
                </a:solidFill>
              </a:rPr>
              <a:t>非码的任何一组属性</a:t>
            </a:r>
            <a:r>
              <a:rPr lang="zh-CN" altLang="en-US" sz="2400" dirty="0"/>
              <a:t>。</a:t>
            </a:r>
          </a:p>
        </p:txBody>
      </p:sp>
      <p:sp>
        <p:nvSpPr>
          <p:cNvPr id="4" name="矩形 3">
            <a:extLst>
              <a:ext uri="{FF2B5EF4-FFF2-40B4-BE49-F238E27FC236}">
                <a16:creationId xmlns:a16="http://schemas.microsoft.com/office/drawing/2014/main" id="{3F548254-D791-4A26-B4AF-CD6279D3F17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0214442-54AD-4F2E-817F-EF8D9A2ABCA4}"/>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B0B7EDBC-F546-4370-8201-5F028E65A325}"/>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585727216"/>
      </p:ext>
    </p:extLst>
  </p:cSld>
  <p:clrMapOvr>
    <a:masterClrMapping/>
  </p:clrMapOvr>
  <p:transition>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a:extLst>
              <a:ext uri="{FF2B5EF4-FFF2-40B4-BE49-F238E27FC236}">
                <a16:creationId xmlns:a16="http://schemas.microsoft.com/office/drawing/2014/main" id="{3BB4F83A-25DE-486A-9110-92B2D581EBDF}"/>
              </a:ext>
            </a:extLst>
          </p:cNvPr>
          <p:cNvSpPr>
            <a:spLocks noGrp="1" noChangeArrowheads="1"/>
          </p:cNvSpPr>
          <p:nvPr>
            <p:ph type="title"/>
          </p:nvPr>
        </p:nvSpPr>
        <p:spPr/>
        <p:txBody>
          <a:bodyPr/>
          <a:lstStyle/>
          <a:p>
            <a:r>
              <a:rPr lang="en-US" altLang="zh-CN"/>
              <a:t>BC</a:t>
            </a:r>
            <a:r>
              <a:rPr lang="zh-CN" altLang="en-US"/>
              <a:t>范式（续）</a:t>
            </a:r>
          </a:p>
        </p:txBody>
      </p:sp>
      <p:sp>
        <p:nvSpPr>
          <p:cNvPr id="515075" name="Rectangle 3">
            <a:extLst>
              <a:ext uri="{FF2B5EF4-FFF2-40B4-BE49-F238E27FC236}">
                <a16:creationId xmlns:a16="http://schemas.microsoft.com/office/drawing/2014/main" id="{740AEA18-E981-4FD3-B37B-FA346B2DF4D8}"/>
              </a:ext>
            </a:extLst>
          </p:cNvPr>
          <p:cNvSpPr>
            <a:spLocks noGrp="1" noChangeArrowheads="1"/>
          </p:cNvSpPr>
          <p:nvPr>
            <p:ph type="body" idx="1"/>
          </p:nvPr>
        </p:nvSpPr>
        <p:spPr/>
        <p:txBody>
          <a:bodyPr/>
          <a:lstStyle/>
          <a:p>
            <a:r>
              <a:rPr lang="en-US" altLang="zh-CN" sz="2800" dirty="0"/>
              <a:t> 3NF</a:t>
            </a:r>
            <a:r>
              <a:rPr lang="zh-CN" altLang="en-US" sz="2800" dirty="0"/>
              <a:t>与</a:t>
            </a:r>
            <a:r>
              <a:rPr lang="en-US" altLang="zh-CN" sz="2800" dirty="0"/>
              <a:t>BCNF</a:t>
            </a:r>
            <a:r>
              <a:rPr lang="zh-CN" altLang="en-US" sz="2800" dirty="0"/>
              <a:t>的关系</a:t>
            </a:r>
          </a:p>
          <a:p>
            <a:pPr lvl="1"/>
            <a:r>
              <a:rPr lang="zh-CN" altLang="en-US" dirty="0"/>
              <a:t>如果关系模式</a:t>
            </a:r>
            <a:r>
              <a:rPr lang="en-US" altLang="zh-CN" dirty="0"/>
              <a:t>R∈BCNF</a:t>
            </a:r>
            <a:r>
              <a:rPr lang="zh-CN" altLang="en-US" dirty="0"/>
              <a:t>，必定有</a:t>
            </a:r>
            <a:r>
              <a:rPr lang="en-US" altLang="zh-CN" dirty="0"/>
              <a:t>R∈3NF</a:t>
            </a:r>
            <a:r>
              <a:rPr lang="zh-CN" altLang="en-US" dirty="0"/>
              <a:t>。</a:t>
            </a:r>
          </a:p>
          <a:p>
            <a:pPr lvl="1"/>
            <a:r>
              <a:rPr lang="zh-CN" altLang="en-US" dirty="0"/>
              <a:t>如果</a:t>
            </a:r>
            <a:r>
              <a:rPr lang="en-US" altLang="zh-CN" dirty="0"/>
              <a:t>R∈3NF</a:t>
            </a:r>
            <a:r>
              <a:rPr lang="zh-CN" altLang="en-US" dirty="0"/>
              <a:t>，且</a:t>
            </a:r>
            <a:r>
              <a:rPr lang="en-US" altLang="zh-CN" dirty="0"/>
              <a:t>R</a:t>
            </a:r>
            <a:r>
              <a:rPr lang="zh-CN" altLang="en-US" dirty="0"/>
              <a:t>只有一个候选码，则</a:t>
            </a:r>
            <a:r>
              <a:rPr lang="en-US" altLang="zh-CN" dirty="0"/>
              <a:t>R</a:t>
            </a:r>
            <a:r>
              <a:rPr lang="zh-CN" altLang="en-US" dirty="0"/>
              <a:t>必属于</a:t>
            </a:r>
            <a:r>
              <a:rPr lang="en-US" altLang="zh-CN" dirty="0"/>
              <a:t>BCNF</a:t>
            </a:r>
            <a:r>
              <a:rPr lang="zh-CN" altLang="en-US" dirty="0"/>
              <a:t>。</a:t>
            </a:r>
            <a:endParaRPr lang="zh-CN" altLang="en-US" sz="2400" dirty="0"/>
          </a:p>
          <a:p>
            <a:endParaRPr lang="zh-CN" altLang="en-US" sz="2800" dirty="0"/>
          </a:p>
          <a:p>
            <a:r>
              <a:rPr lang="zh-CN" altLang="en-US" sz="2800" dirty="0"/>
              <a:t>如果一个关系数据库中的所有关系模式都属于</a:t>
            </a:r>
            <a:r>
              <a:rPr lang="en-US" altLang="zh-CN" sz="2800" dirty="0"/>
              <a:t>BCNF</a:t>
            </a:r>
            <a:r>
              <a:rPr lang="zh-CN" altLang="en-US" sz="2800" dirty="0"/>
              <a:t>，那么在函数依赖范畴内，它已实现了模式的彻底分解，达到了最高的规范化程度，消除了插入异常和删除异常。</a:t>
            </a:r>
          </a:p>
        </p:txBody>
      </p:sp>
      <p:sp>
        <p:nvSpPr>
          <p:cNvPr id="4" name="矩形 3">
            <a:extLst>
              <a:ext uri="{FF2B5EF4-FFF2-40B4-BE49-F238E27FC236}">
                <a16:creationId xmlns:a16="http://schemas.microsoft.com/office/drawing/2014/main" id="{B42378CC-A3C8-4280-8216-49EFE6B4ACF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EADD513-B68D-429D-B7FF-E4AF8870EA61}"/>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39847755-B509-4E8B-B37F-C39DACAFD8A4}"/>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112031977"/>
      </p:ext>
    </p:extLst>
  </p:cSld>
  <p:clrMapOvr>
    <a:masterClrMapping/>
  </p:clrMapOvr>
  <p:transition>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9773375F-05FE-4A67-93C9-0E6BD733DAD1}"/>
              </a:ext>
            </a:extLst>
          </p:cNvPr>
          <p:cNvSpPr>
            <a:spLocks noGrp="1" noChangeArrowheads="1"/>
          </p:cNvSpPr>
          <p:nvPr>
            <p:ph type="title"/>
          </p:nvPr>
        </p:nvSpPr>
        <p:spPr/>
        <p:txBody>
          <a:bodyPr/>
          <a:lstStyle/>
          <a:p>
            <a:r>
              <a:rPr lang="en-US" altLang="zh-CN"/>
              <a:t>4.2  </a:t>
            </a:r>
            <a:r>
              <a:rPr lang="zh-CN" altLang="en-US"/>
              <a:t>范式</a:t>
            </a:r>
          </a:p>
        </p:txBody>
      </p:sp>
      <p:sp>
        <p:nvSpPr>
          <p:cNvPr id="516099" name="Rectangle 3">
            <a:extLst>
              <a:ext uri="{FF2B5EF4-FFF2-40B4-BE49-F238E27FC236}">
                <a16:creationId xmlns:a16="http://schemas.microsoft.com/office/drawing/2014/main" id="{AF46CD0A-540E-4098-8857-E59FB1F49F7E}"/>
              </a:ext>
            </a:extLst>
          </p:cNvPr>
          <p:cNvSpPr>
            <a:spLocks noGrp="1" noChangeArrowheads="1"/>
          </p:cNvSpPr>
          <p:nvPr>
            <p:ph type="body" idx="1"/>
          </p:nvPr>
        </p:nvSpPr>
        <p:spPr/>
        <p:txBody>
          <a:bodyPr/>
          <a:lstStyle/>
          <a:p>
            <a:pPr>
              <a:buFont typeface="Monotype Sorts" pitchFamily="2" charset="2"/>
              <a:buNone/>
            </a:pPr>
            <a:r>
              <a:rPr lang="en-US" altLang="zh-CN"/>
              <a:t>4.2.1 </a:t>
            </a:r>
            <a:r>
              <a:rPr lang="zh-CN" altLang="en-US"/>
              <a:t>第一范式（</a:t>
            </a:r>
            <a:r>
              <a:rPr lang="en-US" altLang="zh-CN"/>
              <a:t>1NF</a:t>
            </a:r>
            <a:r>
              <a:rPr lang="zh-CN" altLang="en-US"/>
              <a:t>）</a:t>
            </a:r>
          </a:p>
          <a:p>
            <a:pPr>
              <a:buFont typeface="Monotype Sorts" pitchFamily="2" charset="2"/>
              <a:buNone/>
            </a:pPr>
            <a:r>
              <a:rPr lang="en-US" altLang="zh-CN"/>
              <a:t>4.2.2 </a:t>
            </a:r>
            <a:r>
              <a:rPr lang="zh-CN" altLang="en-US"/>
              <a:t>第二范式（</a:t>
            </a:r>
            <a:r>
              <a:rPr lang="en-US" altLang="zh-CN"/>
              <a:t>2NF</a:t>
            </a:r>
            <a:r>
              <a:rPr lang="zh-CN" altLang="en-US"/>
              <a:t>）</a:t>
            </a:r>
          </a:p>
          <a:p>
            <a:pPr>
              <a:buFont typeface="Monotype Sorts" pitchFamily="2" charset="2"/>
              <a:buNone/>
            </a:pPr>
            <a:r>
              <a:rPr lang="en-US" altLang="zh-CN"/>
              <a:t>4.2.3 </a:t>
            </a:r>
            <a:r>
              <a:rPr lang="zh-CN" altLang="en-US"/>
              <a:t>第三范式（</a:t>
            </a:r>
            <a:r>
              <a:rPr lang="en-US" altLang="zh-CN"/>
              <a:t>3NF</a:t>
            </a:r>
            <a:r>
              <a:rPr lang="zh-CN" altLang="en-US"/>
              <a:t>）</a:t>
            </a:r>
          </a:p>
          <a:p>
            <a:pPr>
              <a:buFont typeface="Monotype Sorts" pitchFamily="2" charset="2"/>
              <a:buNone/>
            </a:pPr>
            <a:r>
              <a:rPr lang="en-US" altLang="zh-CN"/>
              <a:t>4.2.4 BC</a:t>
            </a:r>
            <a:r>
              <a:rPr lang="zh-CN" altLang="en-US"/>
              <a:t>范式（</a:t>
            </a:r>
            <a:r>
              <a:rPr lang="en-US" altLang="zh-CN"/>
              <a:t>BCNF</a:t>
            </a:r>
            <a:r>
              <a:rPr lang="zh-CN" altLang="en-US"/>
              <a:t>）</a:t>
            </a:r>
          </a:p>
          <a:p>
            <a:pPr>
              <a:buFont typeface="Monotype Sorts" pitchFamily="2" charset="2"/>
              <a:buNone/>
            </a:pPr>
            <a:r>
              <a:rPr lang="en-US" altLang="zh-CN">
                <a:solidFill>
                  <a:schemeClr val="accent2"/>
                </a:solidFill>
              </a:rPr>
              <a:t>4.2.5 </a:t>
            </a:r>
            <a:r>
              <a:rPr lang="zh-CN" altLang="en-US">
                <a:solidFill>
                  <a:schemeClr val="accent2"/>
                </a:solidFill>
              </a:rPr>
              <a:t>多值依赖与第四范式（</a:t>
            </a:r>
            <a:r>
              <a:rPr lang="en-US" altLang="zh-CN">
                <a:solidFill>
                  <a:schemeClr val="accent2"/>
                </a:solidFill>
              </a:rPr>
              <a:t>4NF</a:t>
            </a:r>
            <a:r>
              <a:rPr lang="zh-CN" altLang="en-US">
                <a:solidFill>
                  <a:schemeClr val="accent2"/>
                </a:solidFill>
              </a:rPr>
              <a:t>）</a:t>
            </a:r>
            <a:endParaRPr lang="zh-CN" altLang="en-US"/>
          </a:p>
        </p:txBody>
      </p:sp>
      <p:sp>
        <p:nvSpPr>
          <p:cNvPr id="4" name="矩形 3">
            <a:extLst>
              <a:ext uri="{FF2B5EF4-FFF2-40B4-BE49-F238E27FC236}">
                <a16:creationId xmlns:a16="http://schemas.microsoft.com/office/drawing/2014/main" id="{152B102A-D033-4969-BCBB-4C12ABE9B84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013DC817-F504-41D3-AFEF-F11920D93EE0}"/>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435E68CA-7B67-4504-835D-5EA02B632D44}"/>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82397935"/>
      </p:ext>
    </p:extLst>
  </p:cSld>
  <p:clrMapOvr>
    <a:masterClrMapping/>
  </p:clrMapOvr>
  <p:transition>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a:extLst>
              <a:ext uri="{FF2B5EF4-FFF2-40B4-BE49-F238E27FC236}">
                <a16:creationId xmlns:a16="http://schemas.microsoft.com/office/drawing/2014/main" id="{A28DD1E8-2949-4659-93D9-0149829821BB}"/>
              </a:ext>
            </a:extLst>
          </p:cNvPr>
          <p:cNvSpPr>
            <a:spLocks noGrp="1" noChangeArrowheads="1"/>
          </p:cNvSpPr>
          <p:nvPr>
            <p:ph type="title"/>
          </p:nvPr>
        </p:nvSpPr>
        <p:spPr/>
        <p:txBody>
          <a:bodyPr/>
          <a:lstStyle/>
          <a:p>
            <a:r>
              <a:rPr lang="en-US" altLang="zh-CN" sz="4000"/>
              <a:t>4.2.5 </a:t>
            </a:r>
            <a:r>
              <a:rPr lang="zh-CN" altLang="en-US" sz="4000"/>
              <a:t>多值依赖与第四范式（</a:t>
            </a:r>
            <a:r>
              <a:rPr lang="en-US" altLang="zh-CN" sz="4000"/>
              <a:t>4NF</a:t>
            </a:r>
            <a:r>
              <a:rPr lang="zh-CN" altLang="en-US" sz="4000"/>
              <a:t>）</a:t>
            </a:r>
          </a:p>
        </p:txBody>
      </p:sp>
      <p:sp>
        <p:nvSpPr>
          <p:cNvPr id="518147" name="Rectangle 3">
            <a:extLst>
              <a:ext uri="{FF2B5EF4-FFF2-40B4-BE49-F238E27FC236}">
                <a16:creationId xmlns:a16="http://schemas.microsoft.com/office/drawing/2014/main" id="{A26609BD-68DC-407B-B4F0-77CA234B36F2}"/>
              </a:ext>
            </a:extLst>
          </p:cNvPr>
          <p:cNvSpPr>
            <a:spLocks noGrp="1" noChangeArrowheads="1"/>
          </p:cNvSpPr>
          <p:nvPr>
            <p:ph type="body" idx="1"/>
          </p:nvPr>
        </p:nvSpPr>
        <p:spPr/>
        <p:txBody>
          <a:bodyPr/>
          <a:lstStyle/>
          <a:p>
            <a:pPr>
              <a:lnSpc>
                <a:spcPct val="150000"/>
              </a:lnSpc>
            </a:pPr>
            <a:r>
              <a:rPr lang="zh-CN" altLang="en-US" sz="3600"/>
              <a:t>例子</a:t>
            </a:r>
          </a:p>
          <a:p>
            <a:pPr>
              <a:lnSpc>
                <a:spcPct val="150000"/>
              </a:lnSpc>
            </a:pPr>
            <a:r>
              <a:rPr lang="zh-CN" altLang="en-US" sz="3600"/>
              <a:t>一、多值依赖</a:t>
            </a:r>
          </a:p>
          <a:p>
            <a:pPr>
              <a:lnSpc>
                <a:spcPct val="150000"/>
              </a:lnSpc>
            </a:pPr>
            <a:r>
              <a:rPr lang="zh-CN" altLang="en-US" sz="3600"/>
              <a:t>二、第四范式（</a:t>
            </a:r>
            <a:r>
              <a:rPr lang="en-US" altLang="zh-CN" sz="3600"/>
              <a:t>4NF</a:t>
            </a:r>
            <a:r>
              <a:rPr lang="zh-CN" altLang="en-US" sz="3600"/>
              <a:t>）</a:t>
            </a:r>
          </a:p>
        </p:txBody>
      </p:sp>
      <p:sp>
        <p:nvSpPr>
          <p:cNvPr id="4" name="矩形 3">
            <a:extLst>
              <a:ext uri="{FF2B5EF4-FFF2-40B4-BE49-F238E27FC236}">
                <a16:creationId xmlns:a16="http://schemas.microsoft.com/office/drawing/2014/main" id="{074F0927-2027-47D7-970B-238BFB35B53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5FD757F-91D2-41C2-9232-EF6895579DB5}"/>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016C78D3-5165-4675-AE8A-8768F6C1E72C}"/>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948236172"/>
      </p:ext>
    </p:extLst>
  </p:cSld>
  <p:clrMapOvr>
    <a:masterClrMapping/>
  </p:clrMapOvr>
  <p:transition>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a:extLst>
              <a:ext uri="{FF2B5EF4-FFF2-40B4-BE49-F238E27FC236}">
                <a16:creationId xmlns:a16="http://schemas.microsoft.com/office/drawing/2014/main" id="{4E2B0551-3565-4D51-BDDA-39AB17AD5ED5}"/>
              </a:ext>
            </a:extLst>
          </p:cNvPr>
          <p:cNvSpPr>
            <a:spLocks noGrp="1" noChangeArrowheads="1"/>
          </p:cNvSpPr>
          <p:nvPr>
            <p:ph type="title"/>
          </p:nvPr>
        </p:nvSpPr>
        <p:spPr/>
        <p:txBody>
          <a:bodyPr/>
          <a:lstStyle/>
          <a:p>
            <a:r>
              <a:rPr lang="zh-CN" altLang="en-US" sz="4000"/>
              <a:t>多值依赖与第四范式（续）</a:t>
            </a:r>
          </a:p>
        </p:txBody>
      </p:sp>
      <p:sp>
        <p:nvSpPr>
          <p:cNvPr id="519171" name="Rectangle 3">
            <a:extLst>
              <a:ext uri="{FF2B5EF4-FFF2-40B4-BE49-F238E27FC236}">
                <a16:creationId xmlns:a16="http://schemas.microsoft.com/office/drawing/2014/main" id="{FA92FD3D-8C90-48B1-B689-4330E00DA5FE}"/>
              </a:ext>
            </a:extLst>
          </p:cNvPr>
          <p:cNvSpPr>
            <a:spLocks noGrp="1" noChangeArrowheads="1"/>
          </p:cNvSpPr>
          <p:nvPr>
            <p:ph type="body" idx="1"/>
          </p:nvPr>
        </p:nvSpPr>
        <p:spPr/>
        <p:txBody>
          <a:bodyPr/>
          <a:lstStyle/>
          <a:p>
            <a:pPr>
              <a:lnSpc>
                <a:spcPct val="90000"/>
              </a:lnSpc>
              <a:buFont typeface="Monotype Sorts" pitchFamily="2" charset="2"/>
              <a:buNone/>
            </a:pPr>
            <a:r>
              <a:rPr lang="zh-CN" altLang="en-US" sz="2800" dirty="0"/>
              <a:t>例子</a:t>
            </a:r>
          </a:p>
          <a:p>
            <a:pPr>
              <a:lnSpc>
                <a:spcPct val="90000"/>
              </a:lnSpc>
            </a:pPr>
            <a:endParaRPr lang="zh-CN" altLang="en-US" sz="2800" dirty="0"/>
          </a:p>
          <a:p>
            <a:pPr>
              <a:lnSpc>
                <a:spcPct val="90000"/>
              </a:lnSpc>
              <a:buFont typeface="Monotype Sorts" pitchFamily="2" charset="2"/>
              <a:buNone/>
            </a:pPr>
            <a:r>
              <a:rPr lang="zh-CN" altLang="en-US" sz="2800" dirty="0"/>
              <a:t>    属于</a:t>
            </a:r>
            <a:r>
              <a:rPr lang="en-US" altLang="zh-CN" sz="2800" dirty="0"/>
              <a:t>BCNF</a:t>
            </a:r>
            <a:r>
              <a:rPr lang="zh-CN" altLang="en-US" sz="2800" dirty="0"/>
              <a:t>的关系模式</a:t>
            </a:r>
            <a:r>
              <a:rPr lang="en-US" altLang="zh-CN" sz="2800" dirty="0"/>
              <a:t>:</a:t>
            </a:r>
          </a:p>
          <a:p>
            <a:pPr lvl="1">
              <a:lnSpc>
                <a:spcPct val="90000"/>
              </a:lnSpc>
            </a:pPr>
            <a:r>
              <a:rPr lang="zh-CN" altLang="en-US" sz="2400" dirty="0"/>
              <a:t>函数依赖</a:t>
            </a:r>
            <a:r>
              <a:rPr lang="en-US" altLang="zh-CN" sz="2400" dirty="0"/>
              <a:t>: </a:t>
            </a:r>
            <a:r>
              <a:rPr lang="zh-CN" altLang="en-US" sz="2400" dirty="0"/>
              <a:t>一个完美的关系模式</a:t>
            </a:r>
          </a:p>
          <a:p>
            <a:pPr lvl="1">
              <a:lnSpc>
                <a:spcPct val="90000"/>
              </a:lnSpc>
            </a:pPr>
            <a:r>
              <a:rPr lang="zh-CN" altLang="en-US" sz="2400" dirty="0"/>
              <a:t>多值依赖</a:t>
            </a:r>
            <a:r>
              <a:rPr lang="en-US" altLang="zh-CN" sz="2400" dirty="0"/>
              <a:t>: </a:t>
            </a:r>
          </a:p>
          <a:p>
            <a:pPr>
              <a:lnSpc>
                <a:spcPct val="90000"/>
              </a:lnSpc>
            </a:pPr>
            <a:endParaRPr lang="en-US" altLang="zh-CN" sz="2800" dirty="0"/>
          </a:p>
          <a:p>
            <a:pPr lvl="1">
              <a:lnSpc>
                <a:spcPct val="90000"/>
              </a:lnSpc>
              <a:buFontTx/>
              <a:buNone/>
            </a:pPr>
            <a:r>
              <a:rPr lang="zh-CN" altLang="en-US" sz="2400" dirty="0"/>
              <a:t>例</a:t>
            </a:r>
            <a:r>
              <a:rPr lang="en-US" altLang="zh-CN" sz="2400" dirty="0"/>
              <a:t>: </a:t>
            </a:r>
            <a:r>
              <a:rPr lang="zh-CN" altLang="en-US" sz="2400" dirty="0"/>
              <a:t>设学校中某一门课程由多个教师讲授，他们使用相同的一套参考书。</a:t>
            </a:r>
          </a:p>
          <a:p>
            <a:pPr lvl="1">
              <a:lnSpc>
                <a:spcPct val="90000"/>
              </a:lnSpc>
              <a:buFontTx/>
              <a:buNone/>
            </a:pPr>
            <a:r>
              <a:rPr lang="zh-CN" altLang="en-US" sz="2400" dirty="0"/>
              <a:t>	用关系模式</a:t>
            </a:r>
            <a:r>
              <a:rPr lang="en-US" altLang="zh-CN" sz="2400" dirty="0"/>
              <a:t>Teaching(C, T, B)</a:t>
            </a:r>
            <a:r>
              <a:rPr lang="zh-CN" altLang="en-US" sz="2400" dirty="0"/>
              <a:t>来表示课程</a:t>
            </a:r>
            <a:r>
              <a:rPr lang="en-US" altLang="zh-CN" sz="2400" dirty="0"/>
              <a:t>C</a:t>
            </a:r>
            <a:r>
              <a:rPr lang="zh-CN" altLang="en-US" sz="2400" dirty="0"/>
              <a:t>、教师</a:t>
            </a:r>
            <a:r>
              <a:rPr lang="en-US" altLang="zh-CN" sz="2400" dirty="0"/>
              <a:t>T</a:t>
            </a:r>
            <a:r>
              <a:rPr lang="zh-CN" altLang="en-US" sz="2400" dirty="0"/>
              <a:t>和参考书</a:t>
            </a:r>
            <a:r>
              <a:rPr lang="en-US" altLang="zh-CN" sz="2400" dirty="0"/>
              <a:t>B</a:t>
            </a:r>
            <a:r>
              <a:rPr lang="zh-CN" altLang="en-US" sz="2400" dirty="0"/>
              <a:t>之间的关系。</a:t>
            </a:r>
          </a:p>
        </p:txBody>
      </p:sp>
      <p:sp>
        <p:nvSpPr>
          <p:cNvPr id="4" name="矩形 3">
            <a:extLst>
              <a:ext uri="{FF2B5EF4-FFF2-40B4-BE49-F238E27FC236}">
                <a16:creationId xmlns:a16="http://schemas.microsoft.com/office/drawing/2014/main" id="{7A21F224-718B-4F1D-974D-403AA14F3DE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7ECD51E-3111-414D-A3E7-FD08245341FB}"/>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A7E14BBD-E0DF-4135-852D-89614E8EB550}"/>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509907594"/>
      </p:ext>
    </p:extLst>
  </p:cSld>
  <p:clrMapOvr>
    <a:masterClrMapping/>
  </p:clrMapOvr>
  <p:transition>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a:extLst>
              <a:ext uri="{FF2B5EF4-FFF2-40B4-BE49-F238E27FC236}">
                <a16:creationId xmlns:a16="http://schemas.microsoft.com/office/drawing/2014/main" id="{6D257950-089F-49B6-8F99-89D74EC4CB6D}"/>
              </a:ext>
            </a:extLst>
          </p:cNvPr>
          <p:cNvSpPr>
            <a:spLocks noGrp="1" noChangeArrowheads="1"/>
          </p:cNvSpPr>
          <p:nvPr>
            <p:ph type="title"/>
          </p:nvPr>
        </p:nvSpPr>
        <p:spPr/>
        <p:txBody>
          <a:bodyPr/>
          <a:lstStyle/>
          <a:p>
            <a:r>
              <a:rPr lang="zh-CN" altLang="en-US" sz="4000"/>
              <a:t>多值依赖与第四范式（续）</a:t>
            </a:r>
          </a:p>
        </p:txBody>
      </p:sp>
      <p:sp>
        <p:nvSpPr>
          <p:cNvPr id="520244" name="Text Box 52">
            <a:extLst>
              <a:ext uri="{FF2B5EF4-FFF2-40B4-BE49-F238E27FC236}">
                <a16:creationId xmlns:a16="http://schemas.microsoft.com/office/drawing/2014/main" id="{D925DFE8-EA06-4D7B-8BD3-3E22C1B4C945}"/>
              </a:ext>
            </a:extLst>
          </p:cNvPr>
          <p:cNvSpPr txBox="1">
            <a:spLocks noChangeArrowheads="1"/>
          </p:cNvSpPr>
          <p:nvPr/>
        </p:nvSpPr>
        <p:spPr bwMode="auto">
          <a:xfrm>
            <a:off x="3844868" y="562942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l"/>
            <a:r>
              <a:rPr lang="en-US" altLang="zh-CN" sz="2000" b="0" baseline="0" dirty="0"/>
              <a:t>…</a:t>
            </a:r>
            <a:endParaRPr lang="en-US" altLang="zh-CN" sz="3200" b="0" baseline="0" dirty="0"/>
          </a:p>
          <a:p>
            <a:pPr algn="l" eaLnBrk="0" hangingPunct="0"/>
            <a:endParaRPr lang="en-US" altLang="zh-CN" sz="6000" b="0" baseline="0" dirty="0"/>
          </a:p>
        </p:txBody>
      </p:sp>
      <p:sp>
        <p:nvSpPr>
          <p:cNvPr id="520242" name="Text Box 50">
            <a:extLst>
              <a:ext uri="{FF2B5EF4-FFF2-40B4-BE49-F238E27FC236}">
                <a16:creationId xmlns:a16="http://schemas.microsoft.com/office/drawing/2014/main" id="{CC5FC3D7-E0CF-4AA5-A174-9F90C071F1C9}"/>
              </a:ext>
            </a:extLst>
          </p:cNvPr>
          <p:cNvSpPr txBox="1">
            <a:spLocks noChangeArrowheads="1"/>
          </p:cNvSpPr>
          <p:nvPr/>
        </p:nvSpPr>
        <p:spPr bwMode="auto">
          <a:xfrm>
            <a:off x="2438400" y="5638800"/>
            <a:ext cx="7334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l"/>
            <a:r>
              <a:rPr lang="en-US" altLang="zh-CN" sz="2000" b="0" baseline="0"/>
              <a:t>…</a:t>
            </a:r>
            <a:endParaRPr lang="en-US" altLang="zh-CN" sz="3200" b="0" baseline="0"/>
          </a:p>
          <a:p>
            <a:pPr algn="l" eaLnBrk="0" hangingPunct="0"/>
            <a:endParaRPr lang="en-US" altLang="zh-CN" sz="6000" b="0" baseline="0"/>
          </a:p>
        </p:txBody>
      </p:sp>
      <p:sp>
        <p:nvSpPr>
          <p:cNvPr id="520243" name="Text Box 51">
            <a:extLst>
              <a:ext uri="{FF2B5EF4-FFF2-40B4-BE49-F238E27FC236}">
                <a16:creationId xmlns:a16="http://schemas.microsoft.com/office/drawing/2014/main" id="{855C2F9D-464B-4983-8D1E-D77C71156C4D}"/>
              </a:ext>
            </a:extLst>
          </p:cNvPr>
          <p:cNvSpPr txBox="1">
            <a:spLocks noChangeArrowheads="1"/>
          </p:cNvSpPr>
          <p:nvPr/>
        </p:nvSpPr>
        <p:spPr bwMode="auto">
          <a:xfrm>
            <a:off x="7010400" y="624840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lgn="l"/>
            <a:r>
              <a:rPr lang="en-US" altLang="zh-CN" sz="2000" b="0" baseline="0"/>
              <a:t>…</a:t>
            </a:r>
            <a:endParaRPr lang="en-US" altLang="zh-CN" sz="3200" b="0" baseline="0"/>
          </a:p>
        </p:txBody>
      </p:sp>
      <p:grpSp>
        <p:nvGrpSpPr>
          <p:cNvPr id="520245" name="Group 53">
            <a:extLst>
              <a:ext uri="{FF2B5EF4-FFF2-40B4-BE49-F238E27FC236}">
                <a16:creationId xmlns:a16="http://schemas.microsoft.com/office/drawing/2014/main" id="{04533589-71DE-4545-A5D9-89902D08C063}"/>
              </a:ext>
            </a:extLst>
          </p:cNvPr>
          <p:cNvGrpSpPr>
            <a:grpSpLocks/>
          </p:cNvGrpSpPr>
          <p:nvPr/>
        </p:nvGrpSpPr>
        <p:grpSpPr bwMode="auto">
          <a:xfrm>
            <a:off x="3751441" y="2779851"/>
            <a:ext cx="685800" cy="533400"/>
            <a:chOff x="4266" y="7241"/>
            <a:chExt cx="644" cy="345"/>
          </a:xfrm>
        </p:grpSpPr>
        <p:sp>
          <p:nvSpPr>
            <p:cNvPr id="520247" name="AutoShape 55">
              <a:extLst>
                <a:ext uri="{FF2B5EF4-FFF2-40B4-BE49-F238E27FC236}">
                  <a16:creationId xmlns:a16="http://schemas.microsoft.com/office/drawing/2014/main" id="{F4B158DF-7A05-4E9A-A556-7B91CD7D4468}"/>
                </a:ext>
              </a:extLst>
            </p:cNvPr>
            <p:cNvSpPr>
              <a:spLocks/>
            </p:cNvSpPr>
            <p:nvPr/>
          </p:nvSpPr>
          <p:spPr bwMode="auto">
            <a:xfrm>
              <a:off x="4266" y="7249"/>
              <a:ext cx="60" cy="337"/>
            </a:xfrm>
            <a:prstGeom prst="leftBrace">
              <a:avLst>
                <a:gd name="adj1" fmla="val 46806"/>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0246" name="AutoShape 54">
              <a:extLst>
                <a:ext uri="{FF2B5EF4-FFF2-40B4-BE49-F238E27FC236}">
                  <a16:creationId xmlns:a16="http://schemas.microsoft.com/office/drawing/2014/main" id="{1C885EBB-B062-497A-BA77-8653C4840C47}"/>
                </a:ext>
              </a:extLst>
            </p:cNvPr>
            <p:cNvSpPr>
              <a:spLocks/>
            </p:cNvSpPr>
            <p:nvPr/>
          </p:nvSpPr>
          <p:spPr bwMode="auto">
            <a:xfrm rot="10800000">
              <a:off x="4850" y="7241"/>
              <a:ext cx="60" cy="337"/>
            </a:xfrm>
            <a:prstGeom prst="leftBrace">
              <a:avLst>
                <a:gd name="adj1" fmla="val 46806"/>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20251" name="Group 59">
            <a:extLst>
              <a:ext uri="{FF2B5EF4-FFF2-40B4-BE49-F238E27FC236}">
                <a16:creationId xmlns:a16="http://schemas.microsoft.com/office/drawing/2014/main" id="{AB6C989D-7C22-488C-8965-88B6EDE99B79}"/>
              </a:ext>
            </a:extLst>
          </p:cNvPr>
          <p:cNvGrpSpPr>
            <a:grpSpLocks/>
          </p:cNvGrpSpPr>
          <p:nvPr/>
        </p:nvGrpSpPr>
        <p:grpSpPr bwMode="auto">
          <a:xfrm>
            <a:off x="3721858" y="3737572"/>
            <a:ext cx="762000" cy="447675"/>
            <a:chOff x="4267" y="8180"/>
            <a:chExt cx="644" cy="345"/>
          </a:xfrm>
        </p:grpSpPr>
        <p:sp>
          <p:nvSpPr>
            <p:cNvPr id="520253" name="AutoShape 61">
              <a:extLst>
                <a:ext uri="{FF2B5EF4-FFF2-40B4-BE49-F238E27FC236}">
                  <a16:creationId xmlns:a16="http://schemas.microsoft.com/office/drawing/2014/main" id="{9CF1FE76-8BBA-4143-82D6-E5A175FDFC49}"/>
                </a:ext>
              </a:extLst>
            </p:cNvPr>
            <p:cNvSpPr>
              <a:spLocks/>
            </p:cNvSpPr>
            <p:nvPr/>
          </p:nvSpPr>
          <p:spPr bwMode="auto">
            <a:xfrm>
              <a:off x="4267" y="8188"/>
              <a:ext cx="60" cy="337"/>
            </a:xfrm>
            <a:prstGeom prst="leftBrace">
              <a:avLst>
                <a:gd name="adj1" fmla="val 46806"/>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0252" name="AutoShape 60">
              <a:extLst>
                <a:ext uri="{FF2B5EF4-FFF2-40B4-BE49-F238E27FC236}">
                  <a16:creationId xmlns:a16="http://schemas.microsoft.com/office/drawing/2014/main" id="{89919E78-226B-47B8-B7A0-E3FC642EDE39}"/>
                </a:ext>
              </a:extLst>
            </p:cNvPr>
            <p:cNvSpPr>
              <a:spLocks/>
            </p:cNvSpPr>
            <p:nvPr/>
          </p:nvSpPr>
          <p:spPr bwMode="auto">
            <a:xfrm rot="10800000">
              <a:off x="4851" y="8180"/>
              <a:ext cx="60" cy="337"/>
            </a:xfrm>
            <a:prstGeom prst="leftBrace">
              <a:avLst>
                <a:gd name="adj1" fmla="val 46806"/>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20248" name="Group 56">
            <a:extLst>
              <a:ext uri="{FF2B5EF4-FFF2-40B4-BE49-F238E27FC236}">
                <a16:creationId xmlns:a16="http://schemas.microsoft.com/office/drawing/2014/main" id="{3E35AA07-945A-404A-8CDF-DE3DC014BAC9}"/>
              </a:ext>
            </a:extLst>
          </p:cNvPr>
          <p:cNvGrpSpPr>
            <a:grpSpLocks/>
          </p:cNvGrpSpPr>
          <p:nvPr/>
        </p:nvGrpSpPr>
        <p:grpSpPr bwMode="auto">
          <a:xfrm>
            <a:off x="3705768" y="5033963"/>
            <a:ext cx="762000" cy="609600"/>
            <a:chOff x="4274" y="9139"/>
            <a:chExt cx="644" cy="345"/>
          </a:xfrm>
        </p:grpSpPr>
        <p:sp>
          <p:nvSpPr>
            <p:cNvPr id="520250" name="AutoShape 58">
              <a:extLst>
                <a:ext uri="{FF2B5EF4-FFF2-40B4-BE49-F238E27FC236}">
                  <a16:creationId xmlns:a16="http://schemas.microsoft.com/office/drawing/2014/main" id="{6FF41911-01B3-4B91-ADEF-D6F9F8F5020C}"/>
                </a:ext>
              </a:extLst>
            </p:cNvPr>
            <p:cNvSpPr>
              <a:spLocks/>
            </p:cNvSpPr>
            <p:nvPr/>
          </p:nvSpPr>
          <p:spPr bwMode="auto">
            <a:xfrm>
              <a:off x="4274" y="9147"/>
              <a:ext cx="60" cy="337"/>
            </a:xfrm>
            <a:prstGeom prst="leftBrace">
              <a:avLst>
                <a:gd name="adj1" fmla="val 46806"/>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0249" name="AutoShape 57">
              <a:extLst>
                <a:ext uri="{FF2B5EF4-FFF2-40B4-BE49-F238E27FC236}">
                  <a16:creationId xmlns:a16="http://schemas.microsoft.com/office/drawing/2014/main" id="{6D562297-04F0-4CA8-BBAD-EED8B3E7EF99}"/>
                </a:ext>
              </a:extLst>
            </p:cNvPr>
            <p:cNvSpPr>
              <a:spLocks/>
            </p:cNvSpPr>
            <p:nvPr/>
          </p:nvSpPr>
          <p:spPr bwMode="auto">
            <a:xfrm rot="10800000">
              <a:off x="4858" y="9139"/>
              <a:ext cx="60" cy="337"/>
            </a:xfrm>
            <a:prstGeom prst="leftBrace">
              <a:avLst>
                <a:gd name="adj1" fmla="val 46806"/>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20260" name="Group 68">
            <a:extLst>
              <a:ext uri="{FF2B5EF4-FFF2-40B4-BE49-F238E27FC236}">
                <a16:creationId xmlns:a16="http://schemas.microsoft.com/office/drawing/2014/main" id="{2C7C5ABA-9EA7-4589-AD3F-2951F2B35FDE}"/>
              </a:ext>
            </a:extLst>
          </p:cNvPr>
          <p:cNvGrpSpPr>
            <a:grpSpLocks/>
          </p:cNvGrpSpPr>
          <p:nvPr/>
        </p:nvGrpSpPr>
        <p:grpSpPr bwMode="auto">
          <a:xfrm>
            <a:off x="6085471" y="2700137"/>
            <a:ext cx="1371600" cy="838200"/>
            <a:chOff x="5965" y="7255"/>
            <a:chExt cx="1007" cy="619"/>
          </a:xfrm>
        </p:grpSpPr>
        <p:sp>
          <p:nvSpPr>
            <p:cNvPr id="520262" name="AutoShape 70">
              <a:extLst>
                <a:ext uri="{FF2B5EF4-FFF2-40B4-BE49-F238E27FC236}">
                  <a16:creationId xmlns:a16="http://schemas.microsoft.com/office/drawing/2014/main" id="{80AB464A-5D7A-41D5-B0CE-3E4FF55E267A}"/>
                </a:ext>
              </a:extLst>
            </p:cNvPr>
            <p:cNvSpPr>
              <a:spLocks noChangeAspect="1"/>
            </p:cNvSpPr>
            <p:nvPr/>
          </p:nvSpPr>
          <p:spPr bwMode="auto">
            <a:xfrm>
              <a:off x="5965" y="7257"/>
              <a:ext cx="81" cy="617"/>
            </a:xfrm>
            <a:prstGeom prst="leftBrace">
              <a:avLst>
                <a:gd name="adj1" fmla="val 63477"/>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0261" name="AutoShape 69">
              <a:extLst>
                <a:ext uri="{FF2B5EF4-FFF2-40B4-BE49-F238E27FC236}">
                  <a16:creationId xmlns:a16="http://schemas.microsoft.com/office/drawing/2014/main" id="{0C769F54-BE12-42EB-86B0-D042F998E04A}"/>
                </a:ext>
              </a:extLst>
            </p:cNvPr>
            <p:cNvSpPr>
              <a:spLocks noChangeAspect="1"/>
            </p:cNvSpPr>
            <p:nvPr/>
          </p:nvSpPr>
          <p:spPr bwMode="auto">
            <a:xfrm rot="10800000">
              <a:off x="6891" y="7255"/>
              <a:ext cx="81" cy="617"/>
            </a:xfrm>
            <a:prstGeom prst="leftBrace">
              <a:avLst>
                <a:gd name="adj1" fmla="val 63477"/>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20257" name="Group 65">
            <a:extLst>
              <a:ext uri="{FF2B5EF4-FFF2-40B4-BE49-F238E27FC236}">
                <a16:creationId xmlns:a16="http://schemas.microsoft.com/office/drawing/2014/main" id="{812A6EBC-A997-4235-9933-6A58DFE4885B}"/>
              </a:ext>
            </a:extLst>
          </p:cNvPr>
          <p:cNvGrpSpPr>
            <a:grpSpLocks/>
          </p:cNvGrpSpPr>
          <p:nvPr/>
        </p:nvGrpSpPr>
        <p:grpSpPr bwMode="auto">
          <a:xfrm>
            <a:off x="6053790" y="3817264"/>
            <a:ext cx="1219200" cy="838200"/>
            <a:chOff x="5965" y="8198"/>
            <a:chExt cx="959" cy="619"/>
          </a:xfrm>
        </p:grpSpPr>
        <p:sp>
          <p:nvSpPr>
            <p:cNvPr id="520259" name="AutoShape 67">
              <a:extLst>
                <a:ext uri="{FF2B5EF4-FFF2-40B4-BE49-F238E27FC236}">
                  <a16:creationId xmlns:a16="http://schemas.microsoft.com/office/drawing/2014/main" id="{A1579887-8B25-4593-AE50-680D0DCAB006}"/>
                </a:ext>
              </a:extLst>
            </p:cNvPr>
            <p:cNvSpPr>
              <a:spLocks noChangeAspect="1"/>
            </p:cNvSpPr>
            <p:nvPr/>
          </p:nvSpPr>
          <p:spPr bwMode="auto">
            <a:xfrm>
              <a:off x="5965" y="8200"/>
              <a:ext cx="81" cy="617"/>
            </a:xfrm>
            <a:prstGeom prst="leftBrace">
              <a:avLst>
                <a:gd name="adj1" fmla="val 63477"/>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0258" name="AutoShape 66">
              <a:extLst>
                <a:ext uri="{FF2B5EF4-FFF2-40B4-BE49-F238E27FC236}">
                  <a16:creationId xmlns:a16="http://schemas.microsoft.com/office/drawing/2014/main" id="{F908C05B-1251-4448-8CE0-F809B284FA24}"/>
                </a:ext>
              </a:extLst>
            </p:cNvPr>
            <p:cNvSpPr>
              <a:spLocks noChangeAspect="1"/>
            </p:cNvSpPr>
            <p:nvPr/>
          </p:nvSpPr>
          <p:spPr bwMode="auto">
            <a:xfrm rot="10800000">
              <a:off x="6843" y="8198"/>
              <a:ext cx="81" cy="617"/>
            </a:xfrm>
            <a:prstGeom prst="leftBrace">
              <a:avLst>
                <a:gd name="adj1" fmla="val 63477"/>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20254" name="Group 62">
            <a:extLst>
              <a:ext uri="{FF2B5EF4-FFF2-40B4-BE49-F238E27FC236}">
                <a16:creationId xmlns:a16="http://schemas.microsoft.com/office/drawing/2014/main" id="{8803CE53-F439-4BB1-A417-D7082C8CE76A}"/>
              </a:ext>
            </a:extLst>
          </p:cNvPr>
          <p:cNvGrpSpPr>
            <a:grpSpLocks/>
          </p:cNvGrpSpPr>
          <p:nvPr/>
        </p:nvGrpSpPr>
        <p:grpSpPr bwMode="auto">
          <a:xfrm>
            <a:off x="6211553" y="5215057"/>
            <a:ext cx="1143000" cy="762000"/>
            <a:chOff x="5988" y="9130"/>
            <a:chExt cx="911" cy="619"/>
          </a:xfrm>
        </p:grpSpPr>
        <p:sp>
          <p:nvSpPr>
            <p:cNvPr id="520256" name="AutoShape 64">
              <a:extLst>
                <a:ext uri="{FF2B5EF4-FFF2-40B4-BE49-F238E27FC236}">
                  <a16:creationId xmlns:a16="http://schemas.microsoft.com/office/drawing/2014/main" id="{679C4EBC-9435-43AE-9FB3-D3B27A934F39}"/>
                </a:ext>
              </a:extLst>
            </p:cNvPr>
            <p:cNvSpPr>
              <a:spLocks noChangeAspect="1"/>
            </p:cNvSpPr>
            <p:nvPr/>
          </p:nvSpPr>
          <p:spPr bwMode="auto">
            <a:xfrm>
              <a:off x="5988" y="9132"/>
              <a:ext cx="81" cy="617"/>
            </a:xfrm>
            <a:prstGeom prst="leftBrace">
              <a:avLst>
                <a:gd name="adj1" fmla="val 63477"/>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0255" name="AutoShape 63">
              <a:extLst>
                <a:ext uri="{FF2B5EF4-FFF2-40B4-BE49-F238E27FC236}">
                  <a16:creationId xmlns:a16="http://schemas.microsoft.com/office/drawing/2014/main" id="{BB655CC0-C71E-4426-8EBE-7F19053B7D84}"/>
                </a:ext>
              </a:extLst>
            </p:cNvPr>
            <p:cNvSpPr>
              <a:spLocks noChangeAspect="1"/>
            </p:cNvSpPr>
            <p:nvPr/>
          </p:nvSpPr>
          <p:spPr bwMode="auto">
            <a:xfrm rot="10800000">
              <a:off x="6818" y="9130"/>
              <a:ext cx="81" cy="617"/>
            </a:xfrm>
            <a:prstGeom prst="leftBrace">
              <a:avLst>
                <a:gd name="adj1" fmla="val 63477"/>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20287" name="Group 95">
            <a:extLst>
              <a:ext uri="{FF2B5EF4-FFF2-40B4-BE49-F238E27FC236}">
                <a16:creationId xmlns:a16="http://schemas.microsoft.com/office/drawing/2014/main" id="{876FF2F2-25A0-4CF9-93DB-856944572078}"/>
              </a:ext>
            </a:extLst>
          </p:cNvPr>
          <p:cNvGrpSpPr>
            <a:grpSpLocks/>
          </p:cNvGrpSpPr>
          <p:nvPr/>
        </p:nvGrpSpPr>
        <p:grpSpPr bwMode="auto">
          <a:xfrm>
            <a:off x="1905000" y="1676400"/>
            <a:ext cx="6477000" cy="4419600"/>
            <a:chOff x="-3" y="-3"/>
            <a:chExt cx="2278" cy="1616"/>
          </a:xfrm>
        </p:grpSpPr>
        <p:grpSp>
          <p:nvGrpSpPr>
            <p:cNvPr id="520285" name="Group 93">
              <a:extLst>
                <a:ext uri="{FF2B5EF4-FFF2-40B4-BE49-F238E27FC236}">
                  <a16:creationId xmlns:a16="http://schemas.microsoft.com/office/drawing/2014/main" id="{485CACAD-9A72-4005-BAF8-31BF2567F42A}"/>
                </a:ext>
              </a:extLst>
            </p:cNvPr>
            <p:cNvGrpSpPr>
              <a:grpSpLocks/>
            </p:cNvGrpSpPr>
            <p:nvPr/>
          </p:nvGrpSpPr>
          <p:grpSpPr bwMode="auto">
            <a:xfrm>
              <a:off x="0" y="0"/>
              <a:ext cx="2272" cy="1610"/>
              <a:chOff x="0" y="0"/>
              <a:chExt cx="2272" cy="1610"/>
            </a:xfrm>
          </p:grpSpPr>
          <p:grpSp>
            <p:nvGrpSpPr>
              <p:cNvPr id="520274" name="Group 82">
                <a:extLst>
                  <a:ext uri="{FF2B5EF4-FFF2-40B4-BE49-F238E27FC236}">
                    <a16:creationId xmlns:a16="http://schemas.microsoft.com/office/drawing/2014/main" id="{875FB2FF-B1D4-4258-97FF-4D7D3828C456}"/>
                  </a:ext>
                </a:extLst>
              </p:cNvPr>
              <p:cNvGrpSpPr>
                <a:grpSpLocks/>
              </p:cNvGrpSpPr>
              <p:nvPr/>
            </p:nvGrpSpPr>
            <p:grpSpPr bwMode="auto">
              <a:xfrm>
                <a:off x="0" y="0"/>
                <a:ext cx="596" cy="355"/>
                <a:chOff x="0" y="0"/>
                <a:chExt cx="596" cy="355"/>
              </a:xfrm>
            </p:grpSpPr>
            <p:sp>
              <p:nvSpPr>
                <p:cNvPr id="520263" name="Rectangle 71">
                  <a:extLst>
                    <a:ext uri="{FF2B5EF4-FFF2-40B4-BE49-F238E27FC236}">
                      <a16:creationId xmlns:a16="http://schemas.microsoft.com/office/drawing/2014/main" id="{D17B1ECA-F1A4-4A98-BA4F-22ADAEB16A62}"/>
                    </a:ext>
                  </a:extLst>
                </p:cNvPr>
                <p:cNvSpPr>
                  <a:spLocks noChangeArrowheads="1"/>
                </p:cNvSpPr>
                <p:nvPr/>
              </p:nvSpPr>
              <p:spPr bwMode="auto">
                <a:xfrm>
                  <a:off x="43" y="0"/>
                  <a:ext cx="510"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sz="2000" baseline="0"/>
                    <a:t>课  程  </a:t>
                  </a:r>
                  <a:r>
                    <a:rPr lang="en-US" altLang="zh-CN" sz="2000" baseline="0"/>
                    <a:t>C</a:t>
                  </a:r>
                  <a:endParaRPr lang="en-US" altLang="zh-CN" sz="3200" baseline="0"/>
                </a:p>
                <a:p>
                  <a:pPr eaLnBrk="0" hangingPunct="0"/>
                  <a:endParaRPr lang="en-US" altLang="zh-CN" sz="2400" baseline="0"/>
                </a:p>
              </p:txBody>
            </p:sp>
            <p:sp>
              <p:nvSpPr>
                <p:cNvPr id="520273" name="Rectangle 81">
                  <a:extLst>
                    <a:ext uri="{FF2B5EF4-FFF2-40B4-BE49-F238E27FC236}">
                      <a16:creationId xmlns:a16="http://schemas.microsoft.com/office/drawing/2014/main" id="{19F09BA8-6B2B-4FBF-850A-3B6E4AF30A0B}"/>
                    </a:ext>
                  </a:extLst>
                </p:cNvPr>
                <p:cNvSpPr>
                  <a:spLocks noChangeArrowheads="1"/>
                </p:cNvSpPr>
                <p:nvPr/>
              </p:nvSpPr>
              <p:spPr bwMode="auto">
                <a:xfrm>
                  <a:off x="0" y="0"/>
                  <a:ext cx="596"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520276" name="Group 84">
                <a:extLst>
                  <a:ext uri="{FF2B5EF4-FFF2-40B4-BE49-F238E27FC236}">
                    <a16:creationId xmlns:a16="http://schemas.microsoft.com/office/drawing/2014/main" id="{B4D9DC66-11F1-4CFE-A162-AD22F2F623E5}"/>
                  </a:ext>
                </a:extLst>
              </p:cNvPr>
              <p:cNvGrpSpPr>
                <a:grpSpLocks/>
              </p:cNvGrpSpPr>
              <p:nvPr/>
            </p:nvGrpSpPr>
            <p:grpSpPr bwMode="auto">
              <a:xfrm>
                <a:off x="596" y="0"/>
                <a:ext cx="822" cy="355"/>
                <a:chOff x="596" y="0"/>
                <a:chExt cx="822" cy="355"/>
              </a:xfrm>
            </p:grpSpPr>
            <p:sp>
              <p:nvSpPr>
                <p:cNvPr id="520264" name="Rectangle 72">
                  <a:extLst>
                    <a:ext uri="{FF2B5EF4-FFF2-40B4-BE49-F238E27FC236}">
                      <a16:creationId xmlns:a16="http://schemas.microsoft.com/office/drawing/2014/main" id="{F68B2D86-41C1-4C3A-8DCF-F34DA2CA3549}"/>
                    </a:ext>
                  </a:extLst>
                </p:cNvPr>
                <p:cNvSpPr>
                  <a:spLocks noChangeArrowheads="1"/>
                </p:cNvSpPr>
                <p:nvPr/>
              </p:nvSpPr>
              <p:spPr bwMode="auto">
                <a:xfrm>
                  <a:off x="639" y="0"/>
                  <a:ext cx="73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sz="2400" baseline="0"/>
                    <a:t>教  员  </a:t>
                  </a:r>
                  <a:r>
                    <a:rPr lang="en-US" altLang="zh-CN" sz="2400" baseline="0"/>
                    <a:t>T</a:t>
                  </a:r>
                  <a:endParaRPr lang="en-US" altLang="zh-CN" sz="3600" baseline="0"/>
                </a:p>
                <a:p>
                  <a:pPr eaLnBrk="0" hangingPunct="0"/>
                  <a:endParaRPr lang="en-US" altLang="zh-CN" sz="2400" baseline="0"/>
                </a:p>
              </p:txBody>
            </p:sp>
            <p:sp>
              <p:nvSpPr>
                <p:cNvPr id="520275" name="Rectangle 83">
                  <a:extLst>
                    <a:ext uri="{FF2B5EF4-FFF2-40B4-BE49-F238E27FC236}">
                      <a16:creationId xmlns:a16="http://schemas.microsoft.com/office/drawing/2014/main" id="{62C04AD4-026E-44F5-ABF8-280302789FDB}"/>
                    </a:ext>
                  </a:extLst>
                </p:cNvPr>
                <p:cNvSpPr>
                  <a:spLocks noChangeArrowheads="1"/>
                </p:cNvSpPr>
                <p:nvPr/>
              </p:nvSpPr>
              <p:spPr bwMode="auto">
                <a:xfrm>
                  <a:off x="596" y="0"/>
                  <a:ext cx="822"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520278" name="Group 86">
                <a:extLst>
                  <a:ext uri="{FF2B5EF4-FFF2-40B4-BE49-F238E27FC236}">
                    <a16:creationId xmlns:a16="http://schemas.microsoft.com/office/drawing/2014/main" id="{04EC740A-F33D-45CB-9B88-4EEA3F4F6EF1}"/>
                  </a:ext>
                </a:extLst>
              </p:cNvPr>
              <p:cNvGrpSpPr>
                <a:grpSpLocks/>
              </p:cNvGrpSpPr>
              <p:nvPr/>
            </p:nvGrpSpPr>
            <p:grpSpPr bwMode="auto">
              <a:xfrm>
                <a:off x="1418" y="0"/>
                <a:ext cx="854" cy="355"/>
                <a:chOff x="1418" y="0"/>
                <a:chExt cx="854" cy="355"/>
              </a:xfrm>
            </p:grpSpPr>
            <p:sp>
              <p:nvSpPr>
                <p:cNvPr id="520265" name="Rectangle 73">
                  <a:extLst>
                    <a:ext uri="{FF2B5EF4-FFF2-40B4-BE49-F238E27FC236}">
                      <a16:creationId xmlns:a16="http://schemas.microsoft.com/office/drawing/2014/main" id="{7464A94D-8FB0-4BB6-B0A2-CBDFAB2A2820}"/>
                    </a:ext>
                  </a:extLst>
                </p:cNvPr>
                <p:cNvSpPr>
                  <a:spLocks noChangeArrowheads="1"/>
                </p:cNvSpPr>
                <p:nvPr/>
              </p:nvSpPr>
              <p:spPr bwMode="auto">
                <a:xfrm>
                  <a:off x="1461" y="0"/>
                  <a:ext cx="768"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sz="2400" baseline="0"/>
                    <a:t>参 考 书 </a:t>
                  </a:r>
                  <a:r>
                    <a:rPr lang="en-US" altLang="zh-CN" sz="2400" baseline="0"/>
                    <a:t>B</a:t>
                  </a:r>
                  <a:endParaRPr lang="en-US" altLang="zh-CN" sz="6600" baseline="0"/>
                </a:p>
              </p:txBody>
            </p:sp>
            <p:sp>
              <p:nvSpPr>
                <p:cNvPr id="520277" name="Rectangle 85">
                  <a:extLst>
                    <a:ext uri="{FF2B5EF4-FFF2-40B4-BE49-F238E27FC236}">
                      <a16:creationId xmlns:a16="http://schemas.microsoft.com/office/drawing/2014/main" id="{11F2135D-DAF7-48DC-8CA5-03CCB8FBBD0A}"/>
                    </a:ext>
                  </a:extLst>
                </p:cNvPr>
                <p:cNvSpPr>
                  <a:spLocks noChangeArrowheads="1"/>
                </p:cNvSpPr>
                <p:nvPr/>
              </p:nvSpPr>
              <p:spPr bwMode="auto">
                <a:xfrm>
                  <a:off x="1418" y="0"/>
                  <a:ext cx="854"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520280" name="Group 88">
                <a:extLst>
                  <a:ext uri="{FF2B5EF4-FFF2-40B4-BE49-F238E27FC236}">
                    <a16:creationId xmlns:a16="http://schemas.microsoft.com/office/drawing/2014/main" id="{FD126B8D-AF10-4446-9733-2BE9576C0EB6}"/>
                  </a:ext>
                </a:extLst>
              </p:cNvPr>
              <p:cNvGrpSpPr>
                <a:grpSpLocks/>
              </p:cNvGrpSpPr>
              <p:nvPr/>
            </p:nvGrpSpPr>
            <p:grpSpPr bwMode="auto">
              <a:xfrm>
                <a:off x="0" y="355"/>
                <a:ext cx="596" cy="1255"/>
                <a:chOff x="0" y="355"/>
                <a:chExt cx="596" cy="1255"/>
              </a:xfrm>
            </p:grpSpPr>
            <p:sp>
              <p:nvSpPr>
                <p:cNvPr id="520266" name="Rectangle 74">
                  <a:extLst>
                    <a:ext uri="{FF2B5EF4-FFF2-40B4-BE49-F238E27FC236}">
                      <a16:creationId xmlns:a16="http://schemas.microsoft.com/office/drawing/2014/main" id="{C4F13EBE-EA32-4F35-8300-C87413C4A908}"/>
                    </a:ext>
                  </a:extLst>
                </p:cNvPr>
                <p:cNvSpPr>
                  <a:spLocks noChangeArrowheads="1"/>
                </p:cNvSpPr>
                <p:nvPr/>
              </p:nvSpPr>
              <p:spPr bwMode="auto">
                <a:xfrm>
                  <a:off x="43" y="355"/>
                  <a:ext cx="510" cy="1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altLang="zh-CN" sz="700" baseline="0"/>
                    <a:t> </a:t>
                  </a:r>
                  <a:endParaRPr lang="en-US" altLang="zh-CN" sz="1000" baseline="0"/>
                </a:p>
                <a:p>
                  <a:pPr eaLnBrk="0" hangingPunct="0"/>
                  <a:r>
                    <a:rPr lang="en-US" altLang="zh-CN" sz="700" baseline="0"/>
                    <a:t> </a:t>
                  </a:r>
                  <a:endParaRPr lang="en-US" altLang="zh-CN" sz="1000" baseline="0"/>
                </a:p>
                <a:p>
                  <a:pPr eaLnBrk="0" hangingPunct="0"/>
                  <a:r>
                    <a:rPr lang="zh-CN" altLang="en-US" sz="2000" baseline="0"/>
                    <a:t>物理</a:t>
                  </a:r>
                </a:p>
                <a:p>
                  <a:pPr eaLnBrk="0" hangingPunct="0"/>
                  <a:endParaRPr lang="zh-CN" altLang="en-US" sz="2000" baseline="0"/>
                </a:p>
                <a:p>
                  <a:pPr eaLnBrk="0" hangingPunct="0"/>
                  <a:r>
                    <a:rPr lang="zh-CN" altLang="en-US" sz="2000" baseline="0"/>
                    <a:t> </a:t>
                  </a:r>
                  <a:endParaRPr lang="zh-CN" altLang="en-US" sz="3200" baseline="0"/>
                </a:p>
                <a:p>
                  <a:pPr eaLnBrk="0" hangingPunct="0"/>
                  <a:r>
                    <a:rPr lang="zh-CN" altLang="en-US" sz="2000" baseline="0"/>
                    <a:t>数学</a:t>
                  </a:r>
                  <a:endParaRPr lang="zh-CN" altLang="en-US" sz="3200" baseline="0"/>
                </a:p>
                <a:p>
                  <a:pPr eaLnBrk="0" hangingPunct="0"/>
                  <a:r>
                    <a:rPr lang="zh-CN" altLang="en-US" sz="2000" baseline="0"/>
                    <a:t> </a:t>
                  </a:r>
                  <a:endParaRPr lang="zh-CN" altLang="en-US" sz="3200" baseline="0"/>
                </a:p>
                <a:p>
                  <a:pPr eaLnBrk="0" hangingPunct="0"/>
                  <a:r>
                    <a:rPr lang="zh-CN" altLang="en-US" sz="2000" baseline="0"/>
                    <a:t> </a:t>
                  </a:r>
                  <a:endParaRPr lang="zh-CN" altLang="en-US" sz="3200" baseline="0"/>
                </a:p>
                <a:p>
                  <a:pPr eaLnBrk="0" hangingPunct="0"/>
                  <a:r>
                    <a:rPr lang="zh-CN" altLang="en-US" sz="2000" baseline="0"/>
                    <a:t> </a:t>
                  </a:r>
                  <a:endParaRPr lang="zh-CN" altLang="en-US" sz="3200" baseline="0"/>
                </a:p>
                <a:p>
                  <a:pPr eaLnBrk="0" hangingPunct="0"/>
                  <a:r>
                    <a:rPr lang="zh-CN" altLang="en-US" sz="2000" baseline="0"/>
                    <a:t>计算数学</a:t>
                  </a:r>
                  <a:endParaRPr lang="zh-CN" altLang="en-US" sz="6000" baseline="0"/>
                </a:p>
              </p:txBody>
            </p:sp>
            <p:sp>
              <p:nvSpPr>
                <p:cNvPr id="520279" name="Rectangle 87">
                  <a:extLst>
                    <a:ext uri="{FF2B5EF4-FFF2-40B4-BE49-F238E27FC236}">
                      <a16:creationId xmlns:a16="http://schemas.microsoft.com/office/drawing/2014/main" id="{5258AEC6-6F09-4813-BBF3-4A14A9DDD279}"/>
                    </a:ext>
                  </a:extLst>
                </p:cNvPr>
                <p:cNvSpPr>
                  <a:spLocks noChangeArrowheads="1"/>
                </p:cNvSpPr>
                <p:nvPr/>
              </p:nvSpPr>
              <p:spPr bwMode="auto">
                <a:xfrm>
                  <a:off x="0" y="355"/>
                  <a:ext cx="596" cy="12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520282" name="Group 90">
                <a:extLst>
                  <a:ext uri="{FF2B5EF4-FFF2-40B4-BE49-F238E27FC236}">
                    <a16:creationId xmlns:a16="http://schemas.microsoft.com/office/drawing/2014/main" id="{815E28A0-2CEB-4064-9CD9-61051FF9D003}"/>
                  </a:ext>
                </a:extLst>
              </p:cNvPr>
              <p:cNvGrpSpPr>
                <a:grpSpLocks/>
              </p:cNvGrpSpPr>
              <p:nvPr/>
            </p:nvGrpSpPr>
            <p:grpSpPr bwMode="auto">
              <a:xfrm>
                <a:off x="596" y="355"/>
                <a:ext cx="822" cy="1255"/>
                <a:chOff x="596" y="355"/>
                <a:chExt cx="822" cy="1255"/>
              </a:xfrm>
            </p:grpSpPr>
            <p:sp>
              <p:nvSpPr>
                <p:cNvPr id="520271" name="Rectangle 79">
                  <a:extLst>
                    <a:ext uri="{FF2B5EF4-FFF2-40B4-BE49-F238E27FC236}">
                      <a16:creationId xmlns:a16="http://schemas.microsoft.com/office/drawing/2014/main" id="{F65031F1-7167-4E9F-B039-72C6AABEB860}"/>
                    </a:ext>
                  </a:extLst>
                </p:cNvPr>
                <p:cNvSpPr>
                  <a:spLocks noChangeArrowheads="1"/>
                </p:cNvSpPr>
                <p:nvPr/>
              </p:nvSpPr>
              <p:spPr bwMode="auto">
                <a:xfrm>
                  <a:off x="639" y="355"/>
                  <a:ext cx="736" cy="1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sz="2000" baseline="0" dirty="0"/>
                    <a:t>李 勇</a:t>
                  </a:r>
                  <a:endParaRPr lang="zh-CN" altLang="en-US" sz="3200" baseline="0" dirty="0"/>
                </a:p>
                <a:p>
                  <a:pPr eaLnBrk="0" hangingPunct="0"/>
                  <a:r>
                    <a:rPr lang="zh-CN" altLang="en-US" sz="2000" baseline="0" dirty="0"/>
                    <a:t>王 军</a:t>
                  </a:r>
                  <a:endParaRPr lang="zh-CN" altLang="en-US" sz="3200" baseline="0" dirty="0"/>
                </a:p>
                <a:p>
                  <a:pPr eaLnBrk="0" hangingPunct="0"/>
                  <a:r>
                    <a:rPr lang="zh-CN" altLang="en-US" sz="700" baseline="0" dirty="0"/>
                    <a:t> </a:t>
                  </a:r>
                  <a:endParaRPr lang="zh-CN" altLang="en-US" sz="1000" baseline="0" dirty="0"/>
                </a:p>
                <a:p>
                  <a:pPr eaLnBrk="0" hangingPunct="0"/>
                  <a:r>
                    <a:rPr lang="zh-CN" altLang="en-US" sz="1800" baseline="0" dirty="0"/>
                    <a:t> </a:t>
                  </a:r>
                  <a:endParaRPr lang="zh-CN" altLang="en-US" baseline="0" dirty="0"/>
                </a:p>
                <a:p>
                  <a:pPr eaLnBrk="0" hangingPunct="0"/>
                  <a:r>
                    <a:rPr lang="zh-CN" altLang="en-US" sz="1800" baseline="0" dirty="0"/>
                    <a:t>李 勇</a:t>
                  </a:r>
                  <a:endParaRPr lang="zh-CN" altLang="en-US" baseline="0" dirty="0"/>
                </a:p>
                <a:p>
                  <a:pPr eaLnBrk="0" hangingPunct="0"/>
                  <a:r>
                    <a:rPr lang="zh-CN" altLang="en-US" sz="1800" baseline="0" dirty="0"/>
                    <a:t>张 平</a:t>
                  </a:r>
                  <a:endParaRPr lang="zh-CN" altLang="en-US" baseline="0" dirty="0"/>
                </a:p>
                <a:p>
                  <a:pPr eaLnBrk="0" hangingPunct="0"/>
                  <a:r>
                    <a:rPr lang="zh-CN" altLang="en-US" sz="1800" baseline="0" dirty="0"/>
                    <a:t> </a:t>
                  </a:r>
                  <a:endParaRPr lang="zh-CN" altLang="en-US" baseline="0" dirty="0"/>
                </a:p>
                <a:p>
                  <a:pPr eaLnBrk="0" hangingPunct="0"/>
                  <a:r>
                    <a:rPr lang="zh-CN" altLang="en-US" sz="1800" baseline="0" dirty="0"/>
                    <a:t> </a:t>
                  </a:r>
                  <a:endParaRPr lang="zh-CN" altLang="en-US" baseline="0" dirty="0"/>
                </a:p>
                <a:p>
                  <a:pPr eaLnBrk="0" hangingPunct="0"/>
                  <a:r>
                    <a:rPr lang="zh-CN" altLang="en-US" sz="1800" baseline="0" dirty="0"/>
                    <a:t> </a:t>
                  </a:r>
                  <a:endParaRPr lang="zh-CN" altLang="en-US" baseline="0" dirty="0"/>
                </a:p>
                <a:p>
                  <a:pPr eaLnBrk="0" hangingPunct="0"/>
                  <a:r>
                    <a:rPr lang="zh-CN" altLang="en-US" sz="1800" baseline="0" dirty="0"/>
                    <a:t>张 平</a:t>
                  </a:r>
                  <a:endParaRPr lang="zh-CN" altLang="en-US" baseline="0" dirty="0"/>
                </a:p>
                <a:p>
                  <a:pPr eaLnBrk="0" hangingPunct="0"/>
                  <a:r>
                    <a:rPr lang="zh-CN" altLang="en-US" sz="1800" baseline="0" dirty="0"/>
                    <a:t>周 峰</a:t>
                  </a:r>
                  <a:endParaRPr lang="zh-CN" altLang="en-US" sz="5400" baseline="0" dirty="0"/>
                </a:p>
              </p:txBody>
            </p:sp>
            <p:sp>
              <p:nvSpPr>
                <p:cNvPr id="520281" name="Rectangle 89">
                  <a:extLst>
                    <a:ext uri="{FF2B5EF4-FFF2-40B4-BE49-F238E27FC236}">
                      <a16:creationId xmlns:a16="http://schemas.microsoft.com/office/drawing/2014/main" id="{82DF4DFB-E655-4C6F-A4BA-1DB278A85787}"/>
                    </a:ext>
                  </a:extLst>
                </p:cNvPr>
                <p:cNvSpPr>
                  <a:spLocks noChangeArrowheads="1"/>
                </p:cNvSpPr>
                <p:nvPr/>
              </p:nvSpPr>
              <p:spPr bwMode="auto">
                <a:xfrm>
                  <a:off x="596" y="355"/>
                  <a:ext cx="822" cy="12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520284" name="Group 92">
                <a:extLst>
                  <a:ext uri="{FF2B5EF4-FFF2-40B4-BE49-F238E27FC236}">
                    <a16:creationId xmlns:a16="http://schemas.microsoft.com/office/drawing/2014/main" id="{4807AEC2-5318-4803-8104-4135DD4C3F19}"/>
                  </a:ext>
                </a:extLst>
              </p:cNvPr>
              <p:cNvGrpSpPr>
                <a:grpSpLocks/>
              </p:cNvGrpSpPr>
              <p:nvPr/>
            </p:nvGrpSpPr>
            <p:grpSpPr bwMode="auto">
              <a:xfrm>
                <a:off x="1418" y="355"/>
                <a:ext cx="854" cy="1255"/>
                <a:chOff x="1418" y="355"/>
                <a:chExt cx="854" cy="1255"/>
              </a:xfrm>
            </p:grpSpPr>
            <p:sp>
              <p:nvSpPr>
                <p:cNvPr id="520272" name="Rectangle 80">
                  <a:extLst>
                    <a:ext uri="{FF2B5EF4-FFF2-40B4-BE49-F238E27FC236}">
                      <a16:creationId xmlns:a16="http://schemas.microsoft.com/office/drawing/2014/main" id="{156FF12A-4CE0-4DA3-B0AB-E975DBCD8345}"/>
                    </a:ext>
                  </a:extLst>
                </p:cNvPr>
                <p:cNvSpPr>
                  <a:spLocks noChangeArrowheads="1"/>
                </p:cNvSpPr>
                <p:nvPr/>
              </p:nvSpPr>
              <p:spPr bwMode="auto">
                <a:xfrm>
                  <a:off x="1461" y="355"/>
                  <a:ext cx="768" cy="1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altLang="zh-CN" sz="700" baseline="0" dirty="0"/>
                    <a:t>  </a:t>
                  </a:r>
                  <a:r>
                    <a:rPr lang="zh-CN" altLang="en-US" sz="1800" baseline="0" dirty="0"/>
                    <a:t>普通物理学</a:t>
                  </a:r>
                  <a:endParaRPr lang="zh-CN" altLang="en-US" baseline="0" dirty="0"/>
                </a:p>
                <a:p>
                  <a:pPr eaLnBrk="0" hangingPunct="0"/>
                  <a:r>
                    <a:rPr lang="zh-CN" altLang="en-US" sz="1800" baseline="0" dirty="0"/>
                    <a:t>光学原理</a:t>
                  </a:r>
                  <a:endParaRPr lang="zh-CN" altLang="en-US" baseline="0" dirty="0"/>
                </a:p>
                <a:p>
                  <a:pPr eaLnBrk="0" hangingPunct="0"/>
                  <a:r>
                    <a:rPr lang="zh-CN" altLang="en-US" sz="1800" baseline="0" dirty="0"/>
                    <a:t>  物理习题集</a:t>
                  </a:r>
                  <a:endParaRPr lang="zh-CN" altLang="en-US" baseline="0" dirty="0"/>
                </a:p>
                <a:p>
                  <a:pPr eaLnBrk="0" hangingPunct="0"/>
                  <a:r>
                    <a:rPr lang="zh-CN" altLang="en-US" sz="1800" baseline="0" dirty="0"/>
                    <a:t> </a:t>
                  </a:r>
                  <a:endParaRPr lang="zh-CN" altLang="en-US" baseline="0" dirty="0"/>
                </a:p>
                <a:p>
                  <a:pPr eaLnBrk="0" hangingPunct="0"/>
                  <a:r>
                    <a:rPr lang="zh-CN" altLang="en-US" sz="1800" baseline="0" dirty="0"/>
                    <a:t>数学分析</a:t>
                  </a:r>
                  <a:endParaRPr lang="zh-CN" altLang="en-US" baseline="0" dirty="0"/>
                </a:p>
                <a:p>
                  <a:pPr eaLnBrk="0" hangingPunct="0"/>
                  <a:r>
                    <a:rPr lang="zh-CN" altLang="en-US" sz="1800" baseline="0" dirty="0"/>
                    <a:t>微分方程</a:t>
                  </a:r>
                  <a:endParaRPr lang="zh-CN" altLang="en-US" baseline="0" dirty="0"/>
                </a:p>
                <a:p>
                  <a:pPr eaLnBrk="0" hangingPunct="0"/>
                  <a:r>
                    <a:rPr lang="zh-CN" altLang="en-US" sz="1800" baseline="0" dirty="0"/>
                    <a:t>高等代数</a:t>
                  </a:r>
                  <a:endParaRPr lang="zh-CN" altLang="en-US" baseline="0" dirty="0"/>
                </a:p>
                <a:p>
                  <a:pPr eaLnBrk="0" hangingPunct="0"/>
                  <a:r>
                    <a:rPr lang="zh-CN" altLang="en-US" sz="1800" baseline="0" dirty="0"/>
                    <a:t> </a:t>
                  </a:r>
                  <a:endParaRPr lang="zh-CN" altLang="en-US" baseline="0" dirty="0"/>
                </a:p>
                <a:p>
                  <a:pPr eaLnBrk="0" hangingPunct="0"/>
                  <a:r>
                    <a:rPr lang="zh-CN" altLang="en-US" sz="1800" baseline="0" dirty="0"/>
                    <a:t> </a:t>
                  </a:r>
                  <a:endParaRPr lang="zh-CN" altLang="en-US" baseline="0" dirty="0"/>
                </a:p>
                <a:p>
                  <a:pPr eaLnBrk="0" hangingPunct="0"/>
                  <a:r>
                    <a:rPr lang="zh-CN" altLang="en-US" sz="1800" baseline="0" dirty="0"/>
                    <a:t>   数学分析</a:t>
                  </a:r>
                  <a:endParaRPr lang="zh-CN" altLang="en-US" baseline="0" dirty="0"/>
                </a:p>
                <a:p>
                  <a:pPr eaLnBrk="0" hangingPunct="0"/>
                  <a:r>
                    <a:rPr lang="zh-CN" altLang="en-US" sz="1800" baseline="0" dirty="0"/>
                    <a:t> </a:t>
                  </a:r>
                  <a:endParaRPr lang="zh-CN" altLang="en-US" baseline="0" dirty="0"/>
                </a:p>
                <a:p>
                  <a:pPr eaLnBrk="0" hangingPunct="0"/>
                  <a:r>
                    <a:rPr lang="zh-CN" altLang="en-US" sz="700" baseline="0" dirty="0"/>
                    <a:t> </a:t>
                  </a:r>
                  <a:endParaRPr lang="zh-CN" altLang="en-US" sz="1000" baseline="0" dirty="0"/>
                </a:p>
                <a:p>
                  <a:pPr eaLnBrk="0" hangingPunct="0"/>
                  <a:r>
                    <a:rPr lang="zh-CN" altLang="en-US" sz="700" baseline="0" dirty="0"/>
                    <a:t> </a:t>
                  </a:r>
                  <a:endParaRPr lang="zh-CN" altLang="en-US" sz="1000" baseline="0" dirty="0"/>
                </a:p>
                <a:p>
                  <a:pPr eaLnBrk="0" hangingPunct="0"/>
                  <a:r>
                    <a:rPr lang="zh-CN" altLang="en-US" sz="1000" baseline="0" dirty="0"/>
                    <a:t> </a:t>
                  </a:r>
                </a:p>
                <a:p>
                  <a:pPr eaLnBrk="0" hangingPunct="0"/>
                  <a:endParaRPr lang="en-US" altLang="zh-CN" sz="2400" baseline="0" dirty="0"/>
                </a:p>
              </p:txBody>
            </p:sp>
            <p:sp>
              <p:nvSpPr>
                <p:cNvPr id="520283" name="Rectangle 91">
                  <a:extLst>
                    <a:ext uri="{FF2B5EF4-FFF2-40B4-BE49-F238E27FC236}">
                      <a16:creationId xmlns:a16="http://schemas.microsoft.com/office/drawing/2014/main" id="{4C6BF00F-3289-4F37-A353-8F889E677345}"/>
                    </a:ext>
                  </a:extLst>
                </p:cNvPr>
                <p:cNvSpPr>
                  <a:spLocks noChangeArrowheads="1"/>
                </p:cNvSpPr>
                <p:nvPr/>
              </p:nvSpPr>
              <p:spPr bwMode="auto">
                <a:xfrm>
                  <a:off x="1418" y="355"/>
                  <a:ext cx="854" cy="12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520286" name="Rectangle 94">
              <a:extLst>
                <a:ext uri="{FF2B5EF4-FFF2-40B4-BE49-F238E27FC236}">
                  <a16:creationId xmlns:a16="http://schemas.microsoft.com/office/drawing/2014/main" id="{6EE1EDA3-E77D-4765-9009-BB2145BC1883}"/>
                </a:ext>
              </a:extLst>
            </p:cNvPr>
            <p:cNvSpPr>
              <a:spLocks noChangeArrowheads="1"/>
            </p:cNvSpPr>
            <p:nvPr/>
          </p:nvSpPr>
          <p:spPr bwMode="auto">
            <a:xfrm>
              <a:off x="-3" y="-3"/>
              <a:ext cx="2278" cy="1616"/>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520291" name="Rectangle 99">
            <a:extLst>
              <a:ext uri="{FF2B5EF4-FFF2-40B4-BE49-F238E27FC236}">
                <a16:creationId xmlns:a16="http://schemas.microsoft.com/office/drawing/2014/main" id="{DA0A6514-67C5-41A6-B1D6-13C070F4D70F}"/>
              </a:ext>
            </a:extLst>
          </p:cNvPr>
          <p:cNvSpPr>
            <a:spLocks noChangeArrowheads="1"/>
          </p:cNvSpPr>
          <p:nvPr/>
        </p:nvSpPr>
        <p:spPr bwMode="auto">
          <a:xfrm>
            <a:off x="990600" y="1676400"/>
            <a:ext cx="838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sz="2400" baseline="0"/>
              <a:t>表</a:t>
            </a:r>
            <a:r>
              <a:rPr lang="en-US" altLang="zh-CN" sz="2400" baseline="0"/>
              <a:t>5.1</a:t>
            </a:r>
          </a:p>
        </p:txBody>
      </p:sp>
      <p:sp>
        <p:nvSpPr>
          <p:cNvPr id="46" name="矩形 45">
            <a:extLst>
              <a:ext uri="{FF2B5EF4-FFF2-40B4-BE49-F238E27FC236}">
                <a16:creationId xmlns:a16="http://schemas.microsoft.com/office/drawing/2014/main" id="{478BDCF3-8DAF-48EE-998B-E898B24F4E5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47" name="文本框 22">
            <a:extLst>
              <a:ext uri="{FF2B5EF4-FFF2-40B4-BE49-F238E27FC236}">
                <a16:creationId xmlns:a16="http://schemas.microsoft.com/office/drawing/2014/main" id="{03EFF458-C347-4BED-A405-338384E56160}"/>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48" name="文本框 22">
            <a:extLst>
              <a:ext uri="{FF2B5EF4-FFF2-40B4-BE49-F238E27FC236}">
                <a16:creationId xmlns:a16="http://schemas.microsoft.com/office/drawing/2014/main" id="{70830933-3E45-4D63-87D7-D9C073873A37}"/>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549934240"/>
      </p:ext>
    </p:extLst>
  </p:cSld>
  <p:clrMapOvr>
    <a:masterClrMapping/>
  </p:clrMapOvr>
  <p:transition>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a:extLst>
              <a:ext uri="{FF2B5EF4-FFF2-40B4-BE49-F238E27FC236}">
                <a16:creationId xmlns:a16="http://schemas.microsoft.com/office/drawing/2014/main" id="{46A90792-78F8-40ED-8817-662158F98F33}"/>
              </a:ext>
            </a:extLst>
          </p:cNvPr>
          <p:cNvSpPr>
            <a:spLocks noGrp="1" noChangeArrowheads="1"/>
          </p:cNvSpPr>
          <p:nvPr>
            <p:ph type="title"/>
          </p:nvPr>
        </p:nvSpPr>
        <p:spPr/>
        <p:txBody>
          <a:bodyPr/>
          <a:lstStyle/>
          <a:p>
            <a:r>
              <a:rPr lang="zh-CN" altLang="en-US"/>
              <a:t>多值依赖与第四范式（续）</a:t>
            </a:r>
          </a:p>
        </p:txBody>
      </p:sp>
      <p:grpSp>
        <p:nvGrpSpPr>
          <p:cNvPr id="523306" name="Group 42">
            <a:extLst>
              <a:ext uri="{FF2B5EF4-FFF2-40B4-BE49-F238E27FC236}">
                <a16:creationId xmlns:a16="http://schemas.microsoft.com/office/drawing/2014/main" id="{0ED221E9-EC68-4879-A7B5-54175EB95837}"/>
              </a:ext>
            </a:extLst>
          </p:cNvPr>
          <p:cNvGrpSpPr>
            <a:grpSpLocks/>
          </p:cNvGrpSpPr>
          <p:nvPr/>
        </p:nvGrpSpPr>
        <p:grpSpPr bwMode="auto">
          <a:xfrm>
            <a:off x="2133600" y="2057400"/>
            <a:ext cx="6172200" cy="4573588"/>
            <a:chOff x="1344" y="1296"/>
            <a:chExt cx="3888" cy="2881"/>
          </a:xfrm>
        </p:grpSpPr>
        <p:sp>
          <p:nvSpPr>
            <p:cNvPr id="523274" name="Rectangle 10">
              <a:extLst>
                <a:ext uri="{FF2B5EF4-FFF2-40B4-BE49-F238E27FC236}">
                  <a16:creationId xmlns:a16="http://schemas.microsoft.com/office/drawing/2014/main" id="{699F1E2A-659B-446F-B9BF-0481CC320712}"/>
                </a:ext>
              </a:extLst>
            </p:cNvPr>
            <p:cNvSpPr>
              <a:spLocks noChangeArrowheads="1"/>
            </p:cNvSpPr>
            <p:nvPr/>
          </p:nvSpPr>
          <p:spPr bwMode="auto">
            <a:xfrm>
              <a:off x="3936" y="1623"/>
              <a:ext cx="1296" cy="255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lgn="l">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lgn="l">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algn="ctr" eaLnBrk="0" hangingPunct="0">
                <a:spcBef>
                  <a:spcPct val="0"/>
                </a:spcBef>
                <a:buFont typeface="Monotype Sorts" pitchFamily="2" charset="2"/>
                <a:buNone/>
              </a:pPr>
              <a:r>
                <a:rPr lang="zh-CN" altLang="en-US" sz="2000" baseline="0"/>
                <a:t>普通物理学</a:t>
              </a:r>
            </a:p>
            <a:p>
              <a:pPr algn="ctr" eaLnBrk="0" hangingPunct="0">
                <a:spcBef>
                  <a:spcPct val="0"/>
                </a:spcBef>
                <a:buFont typeface="Monotype Sorts" pitchFamily="2" charset="2"/>
                <a:buNone/>
              </a:pPr>
              <a:r>
                <a:rPr lang="zh-CN" altLang="en-US" sz="2000" baseline="0"/>
                <a:t>光学原理</a:t>
              </a:r>
            </a:p>
            <a:p>
              <a:pPr algn="ctr" eaLnBrk="0" hangingPunct="0">
                <a:spcBef>
                  <a:spcPct val="0"/>
                </a:spcBef>
                <a:buFont typeface="Monotype Sorts" pitchFamily="2" charset="2"/>
                <a:buNone/>
              </a:pPr>
              <a:r>
                <a:rPr lang="zh-CN" altLang="en-US" sz="2000" baseline="0"/>
                <a:t>物理习题集</a:t>
              </a:r>
            </a:p>
            <a:p>
              <a:pPr algn="ctr" eaLnBrk="0" hangingPunct="0">
                <a:spcBef>
                  <a:spcPct val="0"/>
                </a:spcBef>
                <a:buFont typeface="Monotype Sorts" pitchFamily="2" charset="2"/>
                <a:buNone/>
              </a:pPr>
              <a:r>
                <a:rPr lang="zh-CN" altLang="en-US" sz="2000" baseline="0"/>
                <a:t>普通物理学</a:t>
              </a:r>
            </a:p>
            <a:p>
              <a:pPr algn="ctr" eaLnBrk="0" hangingPunct="0">
                <a:spcBef>
                  <a:spcPct val="0"/>
                </a:spcBef>
                <a:buFont typeface="Monotype Sorts" pitchFamily="2" charset="2"/>
                <a:buNone/>
              </a:pPr>
              <a:r>
                <a:rPr lang="zh-CN" altLang="en-US" sz="2000" baseline="0"/>
                <a:t>光学原理</a:t>
              </a:r>
            </a:p>
            <a:p>
              <a:pPr algn="ctr" eaLnBrk="0" hangingPunct="0">
                <a:spcBef>
                  <a:spcPct val="0"/>
                </a:spcBef>
                <a:buFont typeface="Monotype Sorts" pitchFamily="2" charset="2"/>
                <a:buNone/>
              </a:pPr>
              <a:r>
                <a:rPr lang="zh-CN" altLang="en-US" sz="2000" baseline="0"/>
                <a:t>物理习题集</a:t>
              </a:r>
            </a:p>
            <a:p>
              <a:pPr algn="ctr" eaLnBrk="0" hangingPunct="0">
                <a:spcBef>
                  <a:spcPct val="0"/>
                </a:spcBef>
                <a:buFont typeface="Monotype Sorts" pitchFamily="2" charset="2"/>
                <a:buNone/>
              </a:pPr>
              <a:r>
                <a:rPr lang="zh-CN" altLang="en-US" sz="2000" baseline="0"/>
                <a:t>数学分析</a:t>
              </a:r>
            </a:p>
            <a:p>
              <a:pPr algn="ctr" eaLnBrk="0" hangingPunct="0">
                <a:spcBef>
                  <a:spcPct val="0"/>
                </a:spcBef>
                <a:buFont typeface="Monotype Sorts" pitchFamily="2" charset="2"/>
                <a:buNone/>
              </a:pPr>
              <a:r>
                <a:rPr lang="zh-CN" altLang="en-US" sz="2000" baseline="0"/>
                <a:t>微分方程</a:t>
              </a:r>
            </a:p>
            <a:p>
              <a:pPr algn="ctr" eaLnBrk="0" hangingPunct="0">
                <a:spcBef>
                  <a:spcPct val="0"/>
                </a:spcBef>
                <a:buFont typeface="Monotype Sorts" pitchFamily="2" charset="2"/>
                <a:buNone/>
              </a:pPr>
              <a:r>
                <a:rPr lang="zh-CN" altLang="en-US" sz="2000" baseline="0"/>
                <a:t>高等代数</a:t>
              </a:r>
            </a:p>
            <a:p>
              <a:pPr algn="ctr" eaLnBrk="0" hangingPunct="0">
                <a:spcBef>
                  <a:spcPct val="0"/>
                </a:spcBef>
                <a:buFont typeface="Monotype Sorts" pitchFamily="2" charset="2"/>
                <a:buNone/>
              </a:pPr>
              <a:r>
                <a:rPr lang="zh-CN" altLang="en-US" sz="2000" baseline="0"/>
                <a:t>数学分析</a:t>
              </a:r>
            </a:p>
            <a:p>
              <a:pPr algn="ctr" eaLnBrk="0" hangingPunct="0">
                <a:spcBef>
                  <a:spcPct val="0"/>
                </a:spcBef>
                <a:buFont typeface="Monotype Sorts" pitchFamily="2" charset="2"/>
                <a:buNone/>
              </a:pPr>
              <a:r>
                <a:rPr lang="zh-CN" altLang="en-US" sz="2000" baseline="0"/>
                <a:t>微分方程</a:t>
              </a:r>
            </a:p>
            <a:p>
              <a:pPr algn="ctr" eaLnBrk="0" hangingPunct="0">
                <a:spcBef>
                  <a:spcPct val="0"/>
                </a:spcBef>
                <a:buFont typeface="Monotype Sorts" pitchFamily="2" charset="2"/>
                <a:buNone/>
              </a:pPr>
              <a:r>
                <a:rPr lang="zh-CN" altLang="en-US" sz="2000" baseline="0"/>
                <a:t>高等代数</a:t>
              </a:r>
            </a:p>
            <a:p>
              <a:pPr algn="ctr" eaLnBrk="0" hangingPunct="0">
                <a:spcBef>
                  <a:spcPct val="0"/>
                </a:spcBef>
                <a:buClrTx/>
                <a:buSzTx/>
                <a:buFontTx/>
                <a:buNone/>
              </a:pPr>
              <a:r>
                <a:rPr lang="en-US" altLang="zh-CN" sz="2000" baseline="0"/>
                <a:t>…</a:t>
              </a:r>
            </a:p>
          </p:txBody>
        </p:sp>
        <p:sp>
          <p:nvSpPr>
            <p:cNvPr id="523273" name="Rectangle 9">
              <a:extLst>
                <a:ext uri="{FF2B5EF4-FFF2-40B4-BE49-F238E27FC236}">
                  <a16:creationId xmlns:a16="http://schemas.microsoft.com/office/drawing/2014/main" id="{41DFCAB1-E606-41CA-A5EC-C9D4A4832CE1}"/>
                </a:ext>
              </a:extLst>
            </p:cNvPr>
            <p:cNvSpPr>
              <a:spLocks noChangeArrowheads="1"/>
            </p:cNvSpPr>
            <p:nvPr/>
          </p:nvSpPr>
          <p:spPr bwMode="auto">
            <a:xfrm>
              <a:off x="2640" y="1623"/>
              <a:ext cx="1296" cy="255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lgn="l">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lgn="l">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algn="ctr" eaLnBrk="0" hangingPunct="0">
                <a:spcBef>
                  <a:spcPct val="0"/>
                </a:spcBef>
                <a:buFont typeface="Monotype Sorts" pitchFamily="2" charset="2"/>
                <a:buNone/>
              </a:pPr>
              <a:r>
                <a:rPr lang="zh-CN" altLang="en-US" sz="2000" baseline="0"/>
                <a:t>李 勇</a:t>
              </a:r>
            </a:p>
            <a:p>
              <a:pPr algn="ctr" eaLnBrk="0" hangingPunct="0">
                <a:spcBef>
                  <a:spcPct val="0"/>
                </a:spcBef>
                <a:buFont typeface="Monotype Sorts" pitchFamily="2" charset="2"/>
                <a:buNone/>
              </a:pPr>
              <a:r>
                <a:rPr lang="zh-CN" altLang="en-US" sz="2000" baseline="0"/>
                <a:t>李 勇</a:t>
              </a:r>
            </a:p>
            <a:p>
              <a:pPr algn="ctr" eaLnBrk="0" hangingPunct="0">
                <a:spcBef>
                  <a:spcPct val="0"/>
                </a:spcBef>
                <a:buFont typeface="Monotype Sorts" pitchFamily="2" charset="2"/>
                <a:buNone/>
              </a:pPr>
              <a:r>
                <a:rPr lang="zh-CN" altLang="en-US" sz="2000" baseline="0"/>
                <a:t>李 勇</a:t>
              </a:r>
            </a:p>
            <a:p>
              <a:pPr algn="ctr" eaLnBrk="0" hangingPunct="0">
                <a:spcBef>
                  <a:spcPct val="0"/>
                </a:spcBef>
                <a:buFont typeface="Monotype Sorts" pitchFamily="2" charset="2"/>
                <a:buNone/>
              </a:pPr>
              <a:r>
                <a:rPr lang="zh-CN" altLang="en-US" sz="2000" baseline="0"/>
                <a:t>王 军</a:t>
              </a:r>
            </a:p>
            <a:p>
              <a:pPr algn="ctr" eaLnBrk="0" hangingPunct="0">
                <a:spcBef>
                  <a:spcPct val="0"/>
                </a:spcBef>
                <a:buFont typeface="Monotype Sorts" pitchFamily="2" charset="2"/>
                <a:buNone/>
              </a:pPr>
              <a:r>
                <a:rPr lang="zh-CN" altLang="en-US" sz="2000" baseline="0"/>
                <a:t>王 军</a:t>
              </a:r>
            </a:p>
            <a:p>
              <a:pPr algn="ctr" eaLnBrk="0" hangingPunct="0">
                <a:spcBef>
                  <a:spcPct val="0"/>
                </a:spcBef>
                <a:buFont typeface="Monotype Sorts" pitchFamily="2" charset="2"/>
                <a:buNone/>
              </a:pPr>
              <a:r>
                <a:rPr lang="zh-CN" altLang="en-US" sz="2000" baseline="0"/>
                <a:t>王 军</a:t>
              </a:r>
            </a:p>
            <a:p>
              <a:pPr algn="ctr" eaLnBrk="0" hangingPunct="0">
                <a:spcBef>
                  <a:spcPct val="0"/>
                </a:spcBef>
                <a:buFont typeface="Monotype Sorts" pitchFamily="2" charset="2"/>
                <a:buNone/>
              </a:pPr>
              <a:r>
                <a:rPr lang="zh-CN" altLang="en-US" sz="2000" baseline="0"/>
                <a:t>李 勇</a:t>
              </a:r>
            </a:p>
            <a:p>
              <a:pPr algn="ctr" eaLnBrk="0" hangingPunct="0">
                <a:spcBef>
                  <a:spcPct val="0"/>
                </a:spcBef>
                <a:buFont typeface="Monotype Sorts" pitchFamily="2" charset="2"/>
                <a:buNone/>
              </a:pPr>
              <a:r>
                <a:rPr lang="zh-CN" altLang="en-US" sz="2000" baseline="0"/>
                <a:t>李 勇</a:t>
              </a:r>
            </a:p>
            <a:p>
              <a:pPr algn="ctr" eaLnBrk="0" hangingPunct="0">
                <a:spcBef>
                  <a:spcPct val="0"/>
                </a:spcBef>
                <a:buFont typeface="Monotype Sorts" pitchFamily="2" charset="2"/>
                <a:buNone/>
              </a:pPr>
              <a:r>
                <a:rPr lang="zh-CN" altLang="en-US" sz="2000" baseline="0"/>
                <a:t>李 勇</a:t>
              </a:r>
            </a:p>
            <a:p>
              <a:pPr algn="ctr" eaLnBrk="0" hangingPunct="0">
                <a:spcBef>
                  <a:spcPct val="0"/>
                </a:spcBef>
                <a:buFont typeface="Monotype Sorts" pitchFamily="2" charset="2"/>
                <a:buNone/>
              </a:pPr>
              <a:r>
                <a:rPr lang="zh-CN" altLang="en-US" sz="2000" baseline="0"/>
                <a:t>张 平</a:t>
              </a:r>
            </a:p>
            <a:p>
              <a:pPr algn="ctr" eaLnBrk="0" hangingPunct="0">
                <a:spcBef>
                  <a:spcPct val="0"/>
                </a:spcBef>
                <a:buFont typeface="Monotype Sorts" pitchFamily="2" charset="2"/>
                <a:buNone/>
              </a:pPr>
              <a:r>
                <a:rPr lang="zh-CN" altLang="en-US" sz="2000" baseline="0"/>
                <a:t>张 平</a:t>
              </a:r>
            </a:p>
            <a:p>
              <a:pPr algn="ctr" eaLnBrk="0" hangingPunct="0">
                <a:spcBef>
                  <a:spcPct val="0"/>
                </a:spcBef>
                <a:buFont typeface="Monotype Sorts" pitchFamily="2" charset="2"/>
                <a:buNone/>
              </a:pPr>
              <a:r>
                <a:rPr lang="zh-CN" altLang="en-US" sz="2000" baseline="0"/>
                <a:t>张 平</a:t>
              </a:r>
            </a:p>
            <a:p>
              <a:pPr algn="ctr" eaLnBrk="0" hangingPunct="0">
                <a:spcBef>
                  <a:spcPct val="0"/>
                </a:spcBef>
                <a:buClrTx/>
                <a:buSzTx/>
                <a:buFontTx/>
                <a:buNone/>
              </a:pPr>
              <a:r>
                <a:rPr lang="zh-CN" altLang="en-US" sz="2000" baseline="0"/>
                <a:t> </a:t>
              </a:r>
              <a:r>
                <a:rPr lang="en-US" altLang="zh-CN" sz="2000" baseline="0"/>
                <a:t>…</a:t>
              </a:r>
            </a:p>
          </p:txBody>
        </p:sp>
        <p:sp>
          <p:nvSpPr>
            <p:cNvPr id="523272" name="Rectangle 8">
              <a:extLst>
                <a:ext uri="{FF2B5EF4-FFF2-40B4-BE49-F238E27FC236}">
                  <a16:creationId xmlns:a16="http://schemas.microsoft.com/office/drawing/2014/main" id="{FEFD5693-D741-445A-A432-E1D45EC97821}"/>
                </a:ext>
              </a:extLst>
            </p:cNvPr>
            <p:cNvSpPr>
              <a:spLocks noChangeArrowheads="1"/>
            </p:cNvSpPr>
            <p:nvPr/>
          </p:nvSpPr>
          <p:spPr bwMode="auto">
            <a:xfrm>
              <a:off x="1344" y="1623"/>
              <a:ext cx="1296" cy="255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lgn="l">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lgn="l">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algn="ctr" eaLnBrk="0" hangingPunct="0">
                <a:spcBef>
                  <a:spcPct val="0"/>
                </a:spcBef>
                <a:buFont typeface="Monotype Sorts" pitchFamily="2" charset="2"/>
                <a:buNone/>
              </a:pPr>
              <a:r>
                <a:rPr lang="zh-CN" altLang="en-US" sz="2000" baseline="0"/>
                <a:t>物 理</a:t>
              </a:r>
            </a:p>
            <a:p>
              <a:pPr algn="ctr" eaLnBrk="0" hangingPunct="0">
                <a:spcBef>
                  <a:spcPct val="0"/>
                </a:spcBef>
                <a:buFont typeface="Monotype Sorts" pitchFamily="2" charset="2"/>
                <a:buNone/>
              </a:pPr>
              <a:r>
                <a:rPr lang="zh-CN" altLang="en-US" sz="2000" baseline="0"/>
                <a:t>物 理</a:t>
              </a:r>
            </a:p>
            <a:p>
              <a:pPr algn="ctr" eaLnBrk="0" hangingPunct="0">
                <a:spcBef>
                  <a:spcPct val="0"/>
                </a:spcBef>
                <a:buFont typeface="Monotype Sorts" pitchFamily="2" charset="2"/>
                <a:buNone/>
              </a:pPr>
              <a:r>
                <a:rPr lang="zh-CN" altLang="en-US" sz="2000" baseline="0"/>
                <a:t>物 理</a:t>
              </a:r>
            </a:p>
            <a:p>
              <a:pPr algn="ctr" eaLnBrk="0" hangingPunct="0">
                <a:spcBef>
                  <a:spcPct val="0"/>
                </a:spcBef>
                <a:buFont typeface="Monotype Sorts" pitchFamily="2" charset="2"/>
                <a:buNone/>
              </a:pPr>
              <a:r>
                <a:rPr lang="zh-CN" altLang="en-US" sz="2000" baseline="0"/>
                <a:t>物 理</a:t>
              </a:r>
            </a:p>
            <a:p>
              <a:pPr algn="ctr" eaLnBrk="0" hangingPunct="0">
                <a:spcBef>
                  <a:spcPct val="0"/>
                </a:spcBef>
                <a:buFont typeface="Monotype Sorts" pitchFamily="2" charset="2"/>
                <a:buNone/>
              </a:pPr>
              <a:r>
                <a:rPr lang="zh-CN" altLang="en-US" sz="2000" baseline="0"/>
                <a:t>物 理</a:t>
              </a:r>
            </a:p>
            <a:p>
              <a:pPr algn="ctr" eaLnBrk="0" hangingPunct="0">
                <a:spcBef>
                  <a:spcPct val="0"/>
                </a:spcBef>
                <a:buClrTx/>
                <a:buSzTx/>
                <a:buFontTx/>
                <a:buNone/>
              </a:pPr>
              <a:r>
                <a:rPr lang="zh-CN" altLang="en-US" sz="2000" baseline="0"/>
                <a:t>物 理</a:t>
              </a:r>
            </a:p>
            <a:p>
              <a:pPr algn="ctr" eaLnBrk="0" hangingPunct="0">
                <a:spcBef>
                  <a:spcPct val="0"/>
                </a:spcBef>
                <a:buClrTx/>
                <a:buSzTx/>
                <a:buFontTx/>
                <a:buNone/>
              </a:pPr>
              <a:r>
                <a:rPr lang="zh-CN" altLang="en-US" sz="2000" baseline="0"/>
                <a:t>数 学</a:t>
              </a:r>
            </a:p>
            <a:p>
              <a:pPr algn="ctr" eaLnBrk="0" hangingPunct="0">
                <a:spcBef>
                  <a:spcPct val="0"/>
                </a:spcBef>
                <a:buClrTx/>
                <a:buSzTx/>
                <a:buFontTx/>
                <a:buNone/>
              </a:pPr>
              <a:r>
                <a:rPr lang="zh-CN" altLang="en-US" sz="2000" baseline="0"/>
                <a:t>数 学</a:t>
              </a:r>
            </a:p>
            <a:p>
              <a:pPr algn="ctr" eaLnBrk="0" hangingPunct="0">
                <a:spcBef>
                  <a:spcPct val="0"/>
                </a:spcBef>
                <a:buClrTx/>
                <a:buSzTx/>
                <a:buFontTx/>
                <a:buNone/>
              </a:pPr>
              <a:r>
                <a:rPr lang="zh-CN" altLang="en-US" sz="2000" baseline="0"/>
                <a:t>数 学</a:t>
              </a:r>
            </a:p>
            <a:p>
              <a:pPr algn="ctr" eaLnBrk="0" hangingPunct="0">
                <a:spcBef>
                  <a:spcPct val="0"/>
                </a:spcBef>
                <a:buClrTx/>
                <a:buSzTx/>
                <a:buFontTx/>
                <a:buNone/>
              </a:pPr>
              <a:r>
                <a:rPr lang="zh-CN" altLang="en-US" sz="2000" baseline="0"/>
                <a:t>数 学</a:t>
              </a:r>
            </a:p>
            <a:p>
              <a:pPr algn="ctr" eaLnBrk="0" hangingPunct="0">
                <a:spcBef>
                  <a:spcPct val="0"/>
                </a:spcBef>
                <a:buClrTx/>
                <a:buSzTx/>
                <a:buFontTx/>
                <a:buNone/>
              </a:pPr>
              <a:r>
                <a:rPr lang="zh-CN" altLang="en-US" sz="2000" baseline="0"/>
                <a:t>数 学</a:t>
              </a:r>
            </a:p>
            <a:p>
              <a:pPr algn="ctr" eaLnBrk="0" hangingPunct="0">
                <a:spcBef>
                  <a:spcPct val="0"/>
                </a:spcBef>
                <a:buClrTx/>
                <a:buSzTx/>
                <a:buFontTx/>
                <a:buNone/>
              </a:pPr>
              <a:r>
                <a:rPr lang="zh-CN" altLang="en-US" sz="2000" baseline="0"/>
                <a:t>数 学</a:t>
              </a:r>
            </a:p>
            <a:p>
              <a:pPr algn="ctr" eaLnBrk="0" hangingPunct="0">
                <a:spcBef>
                  <a:spcPct val="0"/>
                </a:spcBef>
                <a:buClrTx/>
                <a:buSzTx/>
                <a:buFontTx/>
                <a:buNone/>
              </a:pPr>
              <a:r>
                <a:rPr lang="zh-CN" altLang="en-US" sz="2000" baseline="0"/>
                <a:t> </a:t>
              </a:r>
              <a:r>
                <a:rPr lang="en-US" altLang="zh-CN" sz="2000" baseline="0"/>
                <a:t>…</a:t>
              </a:r>
            </a:p>
          </p:txBody>
        </p:sp>
        <p:sp>
          <p:nvSpPr>
            <p:cNvPr id="523271" name="Rectangle 7">
              <a:extLst>
                <a:ext uri="{FF2B5EF4-FFF2-40B4-BE49-F238E27FC236}">
                  <a16:creationId xmlns:a16="http://schemas.microsoft.com/office/drawing/2014/main" id="{9248E260-F9B7-4DE8-ACBC-02280839FDBD}"/>
                </a:ext>
              </a:extLst>
            </p:cNvPr>
            <p:cNvSpPr>
              <a:spLocks noChangeArrowheads="1"/>
            </p:cNvSpPr>
            <p:nvPr/>
          </p:nvSpPr>
          <p:spPr bwMode="auto">
            <a:xfrm>
              <a:off x="3936" y="1296"/>
              <a:ext cx="1296" cy="32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lgn="l">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lgn="l">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algn="ctr">
                <a:buFont typeface="Monotype Sorts" pitchFamily="2" charset="2"/>
                <a:buNone/>
              </a:pPr>
              <a:r>
                <a:rPr lang="zh-CN" altLang="en-US" baseline="0"/>
                <a:t>参考书</a:t>
              </a:r>
              <a:r>
                <a:rPr lang="en-US" altLang="zh-CN" baseline="0"/>
                <a:t>B</a:t>
              </a:r>
            </a:p>
          </p:txBody>
        </p:sp>
        <p:sp>
          <p:nvSpPr>
            <p:cNvPr id="523270" name="Rectangle 6">
              <a:extLst>
                <a:ext uri="{FF2B5EF4-FFF2-40B4-BE49-F238E27FC236}">
                  <a16:creationId xmlns:a16="http://schemas.microsoft.com/office/drawing/2014/main" id="{7DAF1E33-44DA-4171-B4A1-0E52A5425AA9}"/>
                </a:ext>
              </a:extLst>
            </p:cNvPr>
            <p:cNvSpPr>
              <a:spLocks noChangeArrowheads="1"/>
            </p:cNvSpPr>
            <p:nvPr/>
          </p:nvSpPr>
          <p:spPr bwMode="auto">
            <a:xfrm>
              <a:off x="2640" y="1296"/>
              <a:ext cx="1296" cy="32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lgn="l">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lgn="l">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algn="ctr">
                <a:buFont typeface="Monotype Sorts" pitchFamily="2" charset="2"/>
                <a:buNone/>
              </a:pPr>
              <a:r>
                <a:rPr lang="zh-CN" altLang="en-US" baseline="0"/>
                <a:t>教员</a:t>
              </a:r>
              <a:r>
                <a:rPr lang="en-US" altLang="zh-CN" baseline="0"/>
                <a:t>T</a:t>
              </a:r>
            </a:p>
          </p:txBody>
        </p:sp>
        <p:sp>
          <p:nvSpPr>
            <p:cNvPr id="523269" name="Rectangle 5">
              <a:extLst>
                <a:ext uri="{FF2B5EF4-FFF2-40B4-BE49-F238E27FC236}">
                  <a16:creationId xmlns:a16="http://schemas.microsoft.com/office/drawing/2014/main" id="{92202CE3-2C82-4C23-B955-EAB7433541AE}"/>
                </a:ext>
              </a:extLst>
            </p:cNvPr>
            <p:cNvSpPr>
              <a:spLocks noChangeArrowheads="1"/>
            </p:cNvSpPr>
            <p:nvPr/>
          </p:nvSpPr>
          <p:spPr bwMode="auto">
            <a:xfrm>
              <a:off x="1344" y="1296"/>
              <a:ext cx="1296" cy="32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lgn="l">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lgn="l">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algn="ctr">
                <a:buFont typeface="Monotype Sorts" pitchFamily="2" charset="2"/>
                <a:buNone/>
              </a:pPr>
              <a:r>
                <a:rPr lang="zh-CN" altLang="en-US" baseline="0"/>
                <a:t>课程</a:t>
              </a:r>
              <a:r>
                <a:rPr lang="en-US" altLang="zh-CN" baseline="0"/>
                <a:t>C</a:t>
              </a:r>
            </a:p>
          </p:txBody>
        </p:sp>
        <p:sp>
          <p:nvSpPr>
            <p:cNvPr id="523275" name="Line 11">
              <a:extLst>
                <a:ext uri="{FF2B5EF4-FFF2-40B4-BE49-F238E27FC236}">
                  <a16:creationId xmlns:a16="http://schemas.microsoft.com/office/drawing/2014/main" id="{04ACFD72-09B6-4304-97FA-5D8D78B8028F}"/>
                </a:ext>
              </a:extLst>
            </p:cNvPr>
            <p:cNvSpPr>
              <a:spLocks noChangeShapeType="1"/>
            </p:cNvSpPr>
            <p:nvPr/>
          </p:nvSpPr>
          <p:spPr bwMode="auto">
            <a:xfrm>
              <a:off x="1344" y="1296"/>
              <a:ext cx="388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23276" name="Line 12">
              <a:extLst>
                <a:ext uri="{FF2B5EF4-FFF2-40B4-BE49-F238E27FC236}">
                  <a16:creationId xmlns:a16="http://schemas.microsoft.com/office/drawing/2014/main" id="{2D84EFF6-7183-422A-8057-318D2E76BFFD}"/>
                </a:ext>
              </a:extLst>
            </p:cNvPr>
            <p:cNvSpPr>
              <a:spLocks noChangeShapeType="1"/>
            </p:cNvSpPr>
            <p:nvPr/>
          </p:nvSpPr>
          <p:spPr bwMode="auto">
            <a:xfrm>
              <a:off x="1344" y="1623"/>
              <a:ext cx="38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23277" name="Line 13">
              <a:extLst>
                <a:ext uri="{FF2B5EF4-FFF2-40B4-BE49-F238E27FC236}">
                  <a16:creationId xmlns:a16="http://schemas.microsoft.com/office/drawing/2014/main" id="{E8D31415-B9CF-4E2D-8843-6D97DA4FA03D}"/>
                </a:ext>
              </a:extLst>
            </p:cNvPr>
            <p:cNvSpPr>
              <a:spLocks noChangeShapeType="1"/>
            </p:cNvSpPr>
            <p:nvPr/>
          </p:nvSpPr>
          <p:spPr bwMode="auto">
            <a:xfrm>
              <a:off x="1344" y="4177"/>
              <a:ext cx="388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23279" name="Line 15">
              <a:extLst>
                <a:ext uri="{FF2B5EF4-FFF2-40B4-BE49-F238E27FC236}">
                  <a16:creationId xmlns:a16="http://schemas.microsoft.com/office/drawing/2014/main" id="{C701E9DD-D3CE-4472-A73C-DE22C464BF70}"/>
                </a:ext>
              </a:extLst>
            </p:cNvPr>
            <p:cNvSpPr>
              <a:spLocks noChangeShapeType="1"/>
            </p:cNvSpPr>
            <p:nvPr/>
          </p:nvSpPr>
          <p:spPr bwMode="auto">
            <a:xfrm>
              <a:off x="2640" y="1296"/>
              <a:ext cx="0" cy="28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23280" name="Line 16">
              <a:extLst>
                <a:ext uri="{FF2B5EF4-FFF2-40B4-BE49-F238E27FC236}">
                  <a16:creationId xmlns:a16="http://schemas.microsoft.com/office/drawing/2014/main" id="{37079162-53E9-496C-B500-884CEC394790}"/>
                </a:ext>
              </a:extLst>
            </p:cNvPr>
            <p:cNvSpPr>
              <a:spLocks noChangeShapeType="1"/>
            </p:cNvSpPr>
            <p:nvPr/>
          </p:nvSpPr>
          <p:spPr bwMode="auto">
            <a:xfrm>
              <a:off x="3936" y="1296"/>
              <a:ext cx="0" cy="28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23281" name="Line 17">
              <a:extLst>
                <a:ext uri="{FF2B5EF4-FFF2-40B4-BE49-F238E27FC236}">
                  <a16:creationId xmlns:a16="http://schemas.microsoft.com/office/drawing/2014/main" id="{644FD6DC-C3DA-4708-8229-A0B7F86A15D1}"/>
                </a:ext>
              </a:extLst>
            </p:cNvPr>
            <p:cNvSpPr>
              <a:spLocks noChangeShapeType="1"/>
            </p:cNvSpPr>
            <p:nvPr/>
          </p:nvSpPr>
          <p:spPr bwMode="auto">
            <a:xfrm>
              <a:off x="5232" y="1296"/>
              <a:ext cx="0" cy="28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23285" name="Line 21">
              <a:extLst>
                <a:ext uri="{FF2B5EF4-FFF2-40B4-BE49-F238E27FC236}">
                  <a16:creationId xmlns:a16="http://schemas.microsoft.com/office/drawing/2014/main" id="{8F19AC9F-1ACE-49B6-80A5-7E39CC005647}"/>
                </a:ext>
              </a:extLst>
            </p:cNvPr>
            <p:cNvSpPr>
              <a:spLocks noChangeShapeType="1"/>
            </p:cNvSpPr>
            <p:nvPr/>
          </p:nvSpPr>
          <p:spPr bwMode="auto">
            <a:xfrm>
              <a:off x="1344" y="1623"/>
              <a:ext cx="0" cy="25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23278" name="Line 14">
              <a:extLst>
                <a:ext uri="{FF2B5EF4-FFF2-40B4-BE49-F238E27FC236}">
                  <a16:creationId xmlns:a16="http://schemas.microsoft.com/office/drawing/2014/main" id="{EE0FF872-D4D2-4FD6-981E-01FBEEF5DEB5}"/>
                </a:ext>
              </a:extLst>
            </p:cNvPr>
            <p:cNvSpPr>
              <a:spLocks noChangeShapeType="1"/>
            </p:cNvSpPr>
            <p:nvPr/>
          </p:nvSpPr>
          <p:spPr bwMode="auto">
            <a:xfrm>
              <a:off x="1344" y="1296"/>
              <a:ext cx="0" cy="32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523300" name="Rectangle 36">
            <a:extLst>
              <a:ext uri="{FF2B5EF4-FFF2-40B4-BE49-F238E27FC236}">
                <a16:creationId xmlns:a16="http://schemas.microsoft.com/office/drawing/2014/main" id="{C2E1B750-0F4D-428D-920B-27B29029B820}"/>
              </a:ext>
            </a:extLst>
          </p:cNvPr>
          <p:cNvSpPr>
            <a:spLocks noChangeArrowheads="1"/>
          </p:cNvSpPr>
          <p:nvPr/>
        </p:nvSpPr>
        <p:spPr bwMode="auto">
          <a:xfrm>
            <a:off x="1066800" y="1676400"/>
            <a:ext cx="480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sz="2400" baseline="0"/>
              <a:t>用二维表表示：表</a:t>
            </a:r>
            <a:r>
              <a:rPr lang="en-US" altLang="zh-CN" sz="2400" baseline="0"/>
              <a:t>5.2  Teaching </a:t>
            </a:r>
          </a:p>
        </p:txBody>
      </p:sp>
      <p:sp>
        <p:nvSpPr>
          <p:cNvPr id="19" name="矩形 18">
            <a:extLst>
              <a:ext uri="{FF2B5EF4-FFF2-40B4-BE49-F238E27FC236}">
                <a16:creationId xmlns:a16="http://schemas.microsoft.com/office/drawing/2014/main" id="{9A6F8C1E-89F0-4343-85AA-92F850788B8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20" name="文本框 22">
            <a:extLst>
              <a:ext uri="{FF2B5EF4-FFF2-40B4-BE49-F238E27FC236}">
                <a16:creationId xmlns:a16="http://schemas.microsoft.com/office/drawing/2014/main" id="{D26038B8-0577-406A-AB34-115FEE20B81E}"/>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21" name="文本框 22">
            <a:extLst>
              <a:ext uri="{FF2B5EF4-FFF2-40B4-BE49-F238E27FC236}">
                <a16:creationId xmlns:a16="http://schemas.microsoft.com/office/drawing/2014/main" id="{27ABF906-ECCA-4574-9876-6C1FF0A7854E}"/>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549764280"/>
      </p:ext>
    </p:extLst>
  </p:cSld>
  <p:clrMapOvr>
    <a:masterClrMapping/>
  </p:clrMapOvr>
  <p:transition>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a:extLst>
              <a:ext uri="{FF2B5EF4-FFF2-40B4-BE49-F238E27FC236}">
                <a16:creationId xmlns:a16="http://schemas.microsoft.com/office/drawing/2014/main" id="{047A114E-840F-456C-AF5D-AECD931DBA5E}"/>
              </a:ext>
            </a:extLst>
          </p:cNvPr>
          <p:cNvSpPr>
            <a:spLocks noGrp="1" noChangeArrowheads="1"/>
          </p:cNvSpPr>
          <p:nvPr>
            <p:ph type="title"/>
          </p:nvPr>
        </p:nvSpPr>
        <p:spPr/>
        <p:txBody>
          <a:bodyPr/>
          <a:lstStyle/>
          <a:p>
            <a:r>
              <a:rPr lang="zh-CN" altLang="en-US"/>
              <a:t>多值依赖与第四范式（续）</a:t>
            </a:r>
          </a:p>
        </p:txBody>
      </p:sp>
      <p:sp>
        <p:nvSpPr>
          <p:cNvPr id="524291" name="Rectangle 3">
            <a:extLst>
              <a:ext uri="{FF2B5EF4-FFF2-40B4-BE49-F238E27FC236}">
                <a16:creationId xmlns:a16="http://schemas.microsoft.com/office/drawing/2014/main" id="{79ABADDE-9BEC-4660-8704-9BFF1B2367AE}"/>
              </a:ext>
            </a:extLst>
          </p:cNvPr>
          <p:cNvSpPr>
            <a:spLocks noGrp="1" noChangeArrowheads="1"/>
          </p:cNvSpPr>
          <p:nvPr>
            <p:ph type="body" idx="1"/>
          </p:nvPr>
        </p:nvSpPr>
        <p:spPr/>
        <p:txBody>
          <a:bodyPr/>
          <a:lstStyle/>
          <a:p>
            <a:r>
              <a:rPr lang="en-US" altLang="zh-CN" sz="2800"/>
              <a:t>Teaching∈BCNF: Teach</a:t>
            </a:r>
            <a:r>
              <a:rPr lang="zh-CN" altLang="en-US" sz="2800"/>
              <a:t>具有唯一候选码</a:t>
            </a:r>
            <a:r>
              <a:rPr lang="en-US" altLang="zh-CN" sz="2800"/>
              <a:t>(C</a:t>
            </a:r>
            <a:r>
              <a:rPr lang="zh-CN" altLang="en-US" sz="2800"/>
              <a:t>，</a:t>
            </a:r>
            <a:r>
              <a:rPr lang="en-US" altLang="zh-CN" sz="2800"/>
              <a:t>T</a:t>
            </a:r>
            <a:r>
              <a:rPr lang="zh-CN" altLang="en-US" sz="2800"/>
              <a:t>，</a:t>
            </a:r>
            <a:r>
              <a:rPr lang="en-US" altLang="zh-CN" sz="2800"/>
              <a:t>B)</a:t>
            </a:r>
            <a:r>
              <a:rPr lang="zh-CN" altLang="en-US" sz="2800"/>
              <a:t>， 即全码。</a:t>
            </a:r>
          </a:p>
          <a:p>
            <a:endParaRPr lang="zh-CN" altLang="en-US" sz="2800"/>
          </a:p>
          <a:p>
            <a:r>
              <a:rPr lang="en-US" altLang="zh-CN" sz="2800"/>
              <a:t>Teaching</a:t>
            </a:r>
            <a:r>
              <a:rPr lang="zh-CN" altLang="en-US" sz="2800"/>
              <a:t>模式中存在的问题</a:t>
            </a:r>
          </a:p>
          <a:p>
            <a:pPr lvl="1">
              <a:lnSpc>
                <a:spcPct val="110000"/>
              </a:lnSpc>
              <a:buFontTx/>
              <a:buNone/>
            </a:pPr>
            <a:r>
              <a:rPr lang="zh-CN" altLang="en-US" sz="2400"/>
              <a:t> </a:t>
            </a:r>
            <a:r>
              <a:rPr lang="en-US" altLang="zh-CN"/>
              <a:t>(1)</a:t>
            </a:r>
            <a:r>
              <a:rPr lang="zh-CN" altLang="en-US"/>
              <a:t>数据冗余度大：有多少名任课教师，参考书就要存储多少次。</a:t>
            </a:r>
          </a:p>
          <a:p>
            <a:pPr lvl="1">
              <a:buFontTx/>
              <a:buNone/>
            </a:pPr>
            <a:r>
              <a:rPr lang="zh-CN" altLang="en-US"/>
              <a:t> </a:t>
            </a:r>
            <a:r>
              <a:rPr lang="zh-CN" altLang="en-US" sz="2400"/>
              <a:t>     </a:t>
            </a:r>
          </a:p>
        </p:txBody>
      </p:sp>
      <p:sp>
        <p:nvSpPr>
          <p:cNvPr id="4" name="矩形 3">
            <a:extLst>
              <a:ext uri="{FF2B5EF4-FFF2-40B4-BE49-F238E27FC236}">
                <a16:creationId xmlns:a16="http://schemas.microsoft.com/office/drawing/2014/main" id="{7F5F66D7-C556-4F29-96E2-A7C4410E936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D25A756-2DB8-4E47-88D5-362F6036C6C3}"/>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7AB607A8-46DF-4A00-A6BD-7C7E1F12F9BA}"/>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714388844"/>
      </p:ext>
    </p:extLst>
  </p:cSld>
  <p:clrMapOvr>
    <a:masterClrMapping/>
  </p:clrMapOvr>
  <p:transition>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a:extLst>
              <a:ext uri="{FF2B5EF4-FFF2-40B4-BE49-F238E27FC236}">
                <a16:creationId xmlns:a16="http://schemas.microsoft.com/office/drawing/2014/main" id="{DA52CE6B-A793-4C67-A3DE-DD270AD334E3}"/>
              </a:ext>
            </a:extLst>
          </p:cNvPr>
          <p:cNvSpPr>
            <a:spLocks noGrp="1" noChangeArrowheads="1"/>
          </p:cNvSpPr>
          <p:nvPr>
            <p:ph type="title"/>
          </p:nvPr>
        </p:nvSpPr>
        <p:spPr/>
        <p:txBody>
          <a:bodyPr/>
          <a:lstStyle/>
          <a:p>
            <a:r>
              <a:rPr lang="zh-CN" altLang="en-US"/>
              <a:t>多值依赖与第四范式（续）</a:t>
            </a:r>
          </a:p>
        </p:txBody>
      </p:sp>
      <p:sp>
        <p:nvSpPr>
          <p:cNvPr id="609283" name="Rectangle 3">
            <a:extLst>
              <a:ext uri="{FF2B5EF4-FFF2-40B4-BE49-F238E27FC236}">
                <a16:creationId xmlns:a16="http://schemas.microsoft.com/office/drawing/2014/main" id="{470D27ED-BAC2-4FAB-886C-0D78D06F18C0}"/>
              </a:ext>
            </a:extLst>
          </p:cNvPr>
          <p:cNvSpPr>
            <a:spLocks noGrp="1" noChangeArrowheads="1"/>
          </p:cNvSpPr>
          <p:nvPr>
            <p:ph type="body" idx="1"/>
          </p:nvPr>
        </p:nvSpPr>
        <p:spPr/>
        <p:txBody>
          <a:bodyPr/>
          <a:lstStyle/>
          <a:p>
            <a:r>
              <a:rPr lang="en-US" altLang="zh-CN" sz="2800"/>
              <a:t>Teaching</a:t>
            </a:r>
            <a:r>
              <a:rPr lang="zh-CN" altLang="en-US" sz="2800"/>
              <a:t>模式中存在的问题</a:t>
            </a:r>
          </a:p>
          <a:p>
            <a:pPr lvl="1">
              <a:buFontTx/>
              <a:buNone/>
            </a:pPr>
            <a:r>
              <a:rPr lang="zh-CN" altLang="en-US" sz="2400"/>
              <a:t> </a:t>
            </a:r>
            <a:r>
              <a:rPr lang="zh-CN" altLang="en-US"/>
              <a:t> </a:t>
            </a:r>
            <a:r>
              <a:rPr lang="en-US" altLang="zh-CN"/>
              <a:t>(2)</a:t>
            </a:r>
            <a:r>
              <a:rPr lang="zh-CN" altLang="en-US"/>
              <a:t>增加操作复杂：当某一课程增加一名任课教师时，该课程有多少本参照书，就必须插入多少个元组。</a:t>
            </a:r>
          </a:p>
          <a:p>
            <a:pPr lvl="1">
              <a:buFontTx/>
              <a:buNone/>
            </a:pPr>
            <a:r>
              <a:rPr lang="zh-CN" altLang="en-US"/>
              <a:t>   例如物理课增加一名教师刘关，需要插入两个元组： </a:t>
            </a:r>
          </a:p>
          <a:p>
            <a:pPr>
              <a:lnSpc>
                <a:spcPct val="90000"/>
              </a:lnSpc>
              <a:buFont typeface="Monotype Sorts" pitchFamily="2" charset="2"/>
              <a:buNone/>
            </a:pPr>
            <a:r>
              <a:rPr lang="zh-CN" altLang="en-US"/>
              <a:t>         </a:t>
            </a:r>
            <a:r>
              <a:rPr lang="zh-CN" altLang="en-US" sz="2800"/>
              <a:t>（物理，刘关，普通物理学）， </a:t>
            </a:r>
          </a:p>
          <a:p>
            <a:pPr>
              <a:lnSpc>
                <a:spcPct val="90000"/>
              </a:lnSpc>
              <a:buFont typeface="Monotype Sorts" pitchFamily="2" charset="2"/>
              <a:buNone/>
            </a:pPr>
            <a:r>
              <a:rPr lang="zh-CN" altLang="en-US" sz="2800"/>
              <a:t>          （物理，刘关，光学原理）</a:t>
            </a:r>
          </a:p>
          <a:p>
            <a:pPr>
              <a:lnSpc>
                <a:spcPct val="90000"/>
              </a:lnSpc>
              <a:buFont typeface="Monotype Sorts" pitchFamily="2" charset="2"/>
              <a:buNone/>
            </a:pPr>
            <a:endParaRPr lang="en-US" altLang="zh-CN" sz="2800"/>
          </a:p>
        </p:txBody>
      </p:sp>
      <p:sp>
        <p:nvSpPr>
          <p:cNvPr id="4" name="矩形 3">
            <a:extLst>
              <a:ext uri="{FF2B5EF4-FFF2-40B4-BE49-F238E27FC236}">
                <a16:creationId xmlns:a16="http://schemas.microsoft.com/office/drawing/2014/main" id="{B52E170B-2C0C-433E-AAD1-FB1AC755763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1EB2D64-FF40-4D4C-995F-1D13E4170969}"/>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74DA2EF9-3779-471F-B461-3B7DDA2B4413}"/>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693141584"/>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E8EA02D9-159F-41E5-A166-719BD9FE174E}"/>
              </a:ext>
            </a:extLst>
          </p:cNvPr>
          <p:cNvSpPr>
            <a:spLocks noGrp="1" noChangeArrowheads="1"/>
          </p:cNvSpPr>
          <p:nvPr>
            <p:ph type="title"/>
          </p:nvPr>
        </p:nvSpPr>
        <p:spPr/>
        <p:txBody>
          <a:bodyPr/>
          <a:lstStyle/>
          <a:p>
            <a:r>
              <a:rPr lang="zh-CN" altLang="en-US"/>
              <a:t>一、概念回顾</a:t>
            </a:r>
          </a:p>
        </p:txBody>
      </p:sp>
      <p:sp>
        <p:nvSpPr>
          <p:cNvPr id="453635" name="Rectangle 3">
            <a:extLst>
              <a:ext uri="{FF2B5EF4-FFF2-40B4-BE49-F238E27FC236}">
                <a16:creationId xmlns:a16="http://schemas.microsoft.com/office/drawing/2014/main" id="{A9B3CF1D-4A17-4895-A7F1-1A7B7007AD89}"/>
              </a:ext>
            </a:extLst>
          </p:cNvPr>
          <p:cNvSpPr>
            <a:spLocks noGrp="1" noChangeArrowheads="1"/>
          </p:cNvSpPr>
          <p:nvPr>
            <p:ph type="body" idx="1"/>
          </p:nvPr>
        </p:nvSpPr>
        <p:spPr/>
        <p:txBody>
          <a:bodyPr/>
          <a:lstStyle/>
          <a:p>
            <a:r>
              <a:rPr lang="zh-CN" altLang="en-US" sz="2800">
                <a:solidFill>
                  <a:schemeClr val="accent2"/>
                </a:solidFill>
              </a:rPr>
              <a:t>关系</a:t>
            </a:r>
            <a:r>
              <a:rPr lang="zh-CN" altLang="en-US" sz="2800"/>
              <a:t>：描述实体及其属性、实体间的联系。</a:t>
            </a:r>
          </a:p>
          <a:p>
            <a:pPr lvl="1"/>
            <a:r>
              <a:rPr lang="zh-CN" altLang="en-US"/>
              <a:t>从形式上看，它是一张二维表，是所涉及属性的笛卡尔积的一个子集。</a:t>
            </a:r>
          </a:p>
          <a:p>
            <a:r>
              <a:rPr lang="zh-CN" altLang="en-US" sz="2800">
                <a:solidFill>
                  <a:schemeClr val="accent2"/>
                </a:solidFill>
              </a:rPr>
              <a:t>关系模式</a:t>
            </a:r>
            <a:r>
              <a:rPr lang="zh-CN" altLang="en-US" sz="2800"/>
              <a:t>：用来定义关系。</a:t>
            </a:r>
          </a:p>
          <a:p>
            <a:r>
              <a:rPr lang="zh-CN" altLang="en-US" sz="2800">
                <a:solidFill>
                  <a:schemeClr val="accent2"/>
                </a:solidFill>
              </a:rPr>
              <a:t>关系数据库</a:t>
            </a:r>
            <a:r>
              <a:rPr lang="zh-CN" altLang="en-US" sz="2800"/>
              <a:t>：基于关系模型的数据库，利用关系来描述现实世界。</a:t>
            </a:r>
          </a:p>
          <a:p>
            <a:pPr lvl="1"/>
            <a:r>
              <a:rPr lang="zh-CN" altLang="en-US"/>
              <a:t>从形式上看，它由一组关系组成。</a:t>
            </a:r>
          </a:p>
          <a:p>
            <a:r>
              <a:rPr lang="zh-CN" altLang="en-US" sz="2800">
                <a:solidFill>
                  <a:schemeClr val="accent2"/>
                </a:solidFill>
              </a:rPr>
              <a:t>关系数据库的模式</a:t>
            </a:r>
            <a:r>
              <a:rPr lang="zh-CN" altLang="en-US" sz="2800"/>
              <a:t>：定义这组关系的关系模式的全体。</a:t>
            </a:r>
          </a:p>
        </p:txBody>
      </p:sp>
      <p:sp>
        <p:nvSpPr>
          <p:cNvPr id="4" name="矩形 3">
            <a:extLst>
              <a:ext uri="{FF2B5EF4-FFF2-40B4-BE49-F238E27FC236}">
                <a16:creationId xmlns:a16="http://schemas.microsoft.com/office/drawing/2014/main" id="{3ABCD0D6-4F5C-4329-8344-5DB71B10FE1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CC095F3-E397-4FD2-AE64-89B5106A5EBE}"/>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4.1 </a:t>
            </a:r>
            <a:r>
              <a:rPr lang="zh-CN" altLang="en-US" sz="2400" dirty="0">
                <a:solidFill>
                  <a:schemeClr val="bg1"/>
                </a:solidFill>
              </a:rPr>
              <a:t>数据依赖</a:t>
            </a:r>
          </a:p>
        </p:txBody>
      </p:sp>
      <p:sp>
        <p:nvSpPr>
          <p:cNvPr id="7" name="文本框 22">
            <a:extLst>
              <a:ext uri="{FF2B5EF4-FFF2-40B4-BE49-F238E27FC236}">
                <a16:creationId xmlns:a16="http://schemas.microsoft.com/office/drawing/2014/main" id="{C60CB128-BAA6-46CD-9FCD-96993847B821}"/>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4139197760"/>
      </p:ext>
    </p:extLst>
  </p:cSld>
  <p:clrMapOvr>
    <a:masterClrMapping/>
  </p:clrMapOvr>
  <p:transition>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a:extLst>
              <a:ext uri="{FF2B5EF4-FFF2-40B4-BE49-F238E27FC236}">
                <a16:creationId xmlns:a16="http://schemas.microsoft.com/office/drawing/2014/main" id="{528F5774-7F7A-48F0-B314-73F662CCC314}"/>
              </a:ext>
            </a:extLst>
          </p:cNvPr>
          <p:cNvSpPr>
            <a:spLocks noGrp="1" noChangeArrowheads="1"/>
          </p:cNvSpPr>
          <p:nvPr>
            <p:ph type="title"/>
          </p:nvPr>
        </p:nvSpPr>
        <p:spPr/>
        <p:txBody>
          <a:bodyPr/>
          <a:lstStyle/>
          <a:p>
            <a:r>
              <a:rPr lang="zh-CN" altLang="en-US"/>
              <a:t>多值依赖与第四范式（续）</a:t>
            </a:r>
          </a:p>
        </p:txBody>
      </p:sp>
      <p:sp>
        <p:nvSpPr>
          <p:cNvPr id="525315" name="Rectangle 3">
            <a:extLst>
              <a:ext uri="{FF2B5EF4-FFF2-40B4-BE49-F238E27FC236}">
                <a16:creationId xmlns:a16="http://schemas.microsoft.com/office/drawing/2014/main" id="{AC8E0D03-EA22-4A41-B2CE-C45AB59B1CFB}"/>
              </a:ext>
            </a:extLst>
          </p:cNvPr>
          <p:cNvSpPr>
            <a:spLocks noGrp="1" noChangeArrowheads="1"/>
          </p:cNvSpPr>
          <p:nvPr>
            <p:ph type="body" idx="1"/>
          </p:nvPr>
        </p:nvSpPr>
        <p:spPr/>
        <p:txBody>
          <a:bodyPr/>
          <a:lstStyle/>
          <a:p>
            <a:pPr>
              <a:lnSpc>
                <a:spcPct val="90000"/>
              </a:lnSpc>
            </a:pPr>
            <a:r>
              <a:rPr lang="en-US" altLang="zh-CN" sz="2800"/>
              <a:t>Teaching</a:t>
            </a:r>
            <a:r>
              <a:rPr lang="zh-CN" altLang="en-US" sz="2800"/>
              <a:t>模式中存在的问题</a:t>
            </a:r>
          </a:p>
          <a:p>
            <a:pPr>
              <a:lnSpc>
                <a:spcPct val="90000"/>
              </a:lnSpc>
              <a:buFont typeface="Monotype Sorts" pitchFamily="2" charset="2"/>
              <a:buNone/>
            </a:pPr>
            <a:r>
              <a:rPr lang="en-US" altLang="zh-CN" sz="2800"/>
              <a:t>(3)</a:t>
            </a:r>
            <a:r>
              <a:rPr lang="zh-CN" altLang="en-US" sz="2800"/>
              <a:t>删除操作复杂：某一门课要去掉一本参考书，该课程有多少名教师，就必须删除多少个元组。</a:t>
            </a:r>
          </a:p>
          <a:p>
            <a:pPr>
              <a:lnSpc>
                <a:spcPct val="90000"/>
              </a:lnSpc>
              <a:buFont typeface="Monotype Sorts" pitchFamily="2" charset="2"/>
              <a:buNone/>
            </a:pPr>
            <a:r>
              <a:rPr lang="en-US" altLang="zh-CN" sz="2800"/>
              <a:t>(4)</a:t>
            </a:r>
            <a:r>
              <a:rPr lang="zh-CN" altLang="en-US" sz="2800"/>
              <a:t>修改操作复杂：某一门课要修改一本参考书，该课程有多少名教师，就必须修改多少个元组。</a:t>
            </a:r>
          </a:p>
          <a:p>
            <a:pPr>
              <a:lnSpc>
                <a:spcPct val="90000"/>
              </a:lnSpc>
            </a:pPr>
            <a:r>
              <a:rPr lang="zh-CN" altLang="en-US" sz="2800">
                <a:solidFill>
                  <a:schemeClr val="accent2"/>
                </a:solidFill>
              </a:rPr>
              <a:t>产生原因</a:t>
            </a:r>
            <a:endParaRPr lang="zh-CN" altLang="en-US" sz="2800"/>
          </a:p>
          <a:p>
            <a:pPr>
              <a:lnSpc>
                <a:spcPct val="90000"/>
              </a:lnSpc>
              <a:buFont typeface="Monotype Sorts" pitchFamily="2" charset="2"/>
              <a:buNone/>
            </a:pPr>
            <a:r>
              <a:rPr lang="zh-CN" altLang="en-US" sz="2800"/>
              <a:t>	参考书的取值和教师的取值是彼此独立毫无关系的，都只取决于课程名。     </a:t>
            </a:r>
          </a:p>
        </p:txBody>
      </p:sp>
      <p:sp>
        <p:nvSpPr>
          <p:cNvPr id="4" name="矩形 3">
            <a:extLst>
              <a:ext uri="{FF2B5EF4-FFF2-40B4-BE49-F238E27FC236}">
                <a16:creationId xmlns:a16="http://schemas.microsoft.com/office/drawing/2014/main" id="{8F8ACA6A-1CF1-464E-A07C-081C8CFB8D7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76F8E4A-9306-47E1-8A5E-27257D334317}"/>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ECF50B08-A90B-4B5A-B082-E90BA2FE1918}"/>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122344312"/>
      </p:ext>
    </p:extLst>
  </p:cSld>
  <p:clrMapOvr>
    <a:masterClrMapping/>
  </p:clrMapOvr>
  <p:transition>
    <p:wip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BA1A7AC7-D84E-4DFD-A677-888D4C2E982B}"/>
              </a:ext>
            </a:extLst>
          </p:cNvPr>
          <p:cNvSpPr>
            <a:spLocks noGrp="1" noChangeArrowheads="1"/>
          </p:cNvSpPr>
          <p:nvPr>
            <p:ph type="title"/>
          </p:nvPr>
        </p:nvSpPr>
        <p:spPr/>
        <p:txBody>
          <a:bodyPr/>
          <a:lstStyle/>
          <a:p>
            <a:r>
              <a:rPr lang="zh-CN" altLang="en-US"/>
              <a:t>一、多值依赖</a:t>
            </a:r>
          </a:p>
        </p:txBody>
      </p:sp>
      <p:sp>
        <p:nvSpPr>
          <p:cNvPr id="527363" name="Rectangle 3">
            <a:extLst>
              <a:ext uri="{FF2B5EF4-FFF2-40B4-BE49-F238E27FC236}">
                <a16:creationId xmlns:a16="http://schemas.microsoft.com/office/drawing/2014/main" id="{A51DA1D4-FEA9-4F5F-A311-FBACE9DE68A7}"/>
              </a:ext>
            </a:extLst>
          </p:cNvPr>
          <p:cNvSpPr>
            <a:spLocks noGrp="1" noChangeArrowheads="1"/>
          </p:cNvSpPr>
          <p:nvPr>
            <p:ph type="body" idx="1"/>
          </p:nvPr>
        </p:nvSpPr>
        <p:spPr/>
        <p:txBody>
          <a:bodyPr/>
          <a:lstStyle/>
          <a:p>
            <a:pPr>
              <a:lnSpc>
                <a:spcPct val="120000"/>
              </a:lnSpc>
            </a:pPr>
            <a:r>
              <a:rPr lang="zh-CN" altLang="en-US" dirty="0"/>
              <a:t>定义</a:t>
            </a:r>
          </a:p>
          <a:p>
            <a:pPr>
              <a:lnSpc>
                <a:spcPct val="120000"/>
              </a:lnSpc>
              <a:buFont typeface="Monotype Sorts" pitchFamily="2" charset="2"/>
              <a:buNone/>
            </a:pPr>
            <a:r>
              <a:rPr lang="zh-CN" altLang="en-US" sz="2800" dirty="0"/>
              <a:t>	定义</a:t>
            </a:r>
            <a:r>
              <a:rPr lang="en-US" altLang="zh-CN" sz="2800" dirty="0"/>
              <a:t>4.10  </a:t>
            </a:r>
            <a:r>
              <a:rPr lang="zh-CN" altLang="en-US" sz="2800" dirty="0"/>
              <a:t>设</a:t>
            </a:r>
            <a:r>
              <a:rPr lang="en-US" altLang="zh-CN" sz="2800" dirty="0"/>
              <a:t>R(U)</a:t>
            </a:r>
            <a:r>
              <a:rPr lang="zh-CN" altLang="en-US" sz="2800" dirty="0"/>
              <a:t>是一个属性集</a:t>
            </a:r>
            <a:r>
              <a:rPr lang="en-US" altLang="zh-CN" sz="2800" dirty="0"/>
              <a:t>U</a:t>
            </a:r>
            <a:r>
              <a:rPr lang="zh-CN" altLang="en-US" sz="2800" dirty="0"/>
              <a:t>上的一个关系模式， </a:t>
            </a:r>
            <a:r>
              <a:rPr lang="en-US" altLang="zh-CN" sz="2800" dirty="0"/>
              <a:t>X</a:t>
            </a:r>
            <a:r>
              <a:rPr lang="zh-CN" altLang="en-US" sz="2800" dirty="0"/>
              <a:t>、 </a:t>
            </a:r>
            <a:r>
              <a:rPr lang="en-US" altLang="zh-CN" sz="2800" dirty="0"/>
              <a:t>Y</a:t>
            </a:r>
            <a:r>
              <a:rPr lang="zh-CN" altLang="en-US" sz="2800" dirty="0"/>
              <a:t>和</a:t>
            </a:r>
            <a:r>
              <a:rPr lang="en-US" altLang="zh-CN" sz="2800" dirty="0"/>
              <a:t>Z</a:t>
            </a:r>
            <a:r>
              <a:rPr lang="zh-CN" altLang="en-US" sz="2800" dirty="0"/>
              <a:t>是</a:t>
            </a:r>
            <a:r>
              <a:rPr lang="en-US" altLang="zh-CN" sz="2800" dirty="0"/>
              <a:t>U</a:t>
            </a:r>
            <a:r>
              <a:rPr lang="zh-CN" altLang="en-US" sz="2800" dirty="0"/>
              <a:t>的子集，并且</a:t>
            </a:r>
            <a:r>
              <a:rPr lang="en-US" altLang="zh-CN" sz="2800" dirty="0"/>
              <a:t>Z</a:t>
            </a:r>
            <a:r>
              <a:rPr lang="zh-CN" altLang="en-US" sz="2800" dirty="0"/>
              <a:t>＝</a:t>
            </a:r>
            <a:r>
              <a:rPr lang="en-US" altLang="zh-CN" sz="2800" dirty="0"/>
              <a:t>U</a:t>
            </a:r>
            <a:r>
              <a:rPr lang="zh-CN" altLang="en-US" sz="2800" dirty="0"/>
              <a:t>－</a:t>
            </a:r>
            <a:r>
              <a:rPr lang="en-US" altLang="zh-CN" sz="2800" dirty="0"/>
              <a:t>X</a:t>
            </a:r>
            <a:r>
              <a:rPr lang="zh-CN" altLang="en-US" sz="2800" dirty="0"/>
              <a:t>－</a:t>
            </a:r>
            <a:r>
              <a:rPr lang="en-US" altLang="zh-CN" sz="2800" dirty="0"/>
              <a:t>Y</a:t>
            </a:r>
            <a:r>
              <a:rPr lang="zh-CN" altLang="en-US" sz="2800" dirty="0"/>
              <a:t>，</a:t>
            </a:r>
            <a:r>
              <a:rPr lang="zh-CN" altLang="en-US" sz="2800" dirty="0">
                <a:solidFill>
                  <a:schemeClr val="accent2"/>
                </a:solidFill>
              </a:rPr>
              <a:t>多值依赖</a:t>
            </a:r>
            <a:r>
              <a:rPr lang="en-US" altLang="zh-CN" sz="2800" dirty="0"/>
              <a:t>X→→Y</a:t>
            </a:r>
            <a:r>
              <a:rPr lang="zh-CN" altLang="en-US" sz="2800" dirty="0"/>
              <a:t>成立当且仅当对</a:t>
            </a:r>
            <a:r>
              <a:rPr lang="en-US" altLang="zh-CN" sz="2800" dirty="0"/>
              <a:t>R</a:t>
            </a:r>
            <a:r>
              <a:rPr lang="zh-CN" altLang="en-US" sz="2800" dirty="0"/>
              <a:t>的任一关系</a:t>
            </a:r>
            <a:r>
              <a:rPr lang="en-US" altLang="zh-CN" sz="2800" dirty="0"/>
              <a:t>r</a:t>
            </a:r>
            <a:r>
              <a:rPr lang="zh-CN" altLang="en-US" sz="2800" dirty="0"/>
              <a:t>，</a:t>
            </a:r>
            <a:r>
              <a:rPr lang="en-US" altLang="zh-CN" sz="2800" dirty="0"/>
              <a:t>r</a:t>
            </a:r>
            <a:r>
              <a:rPr lang="zh-CN" altLang="en-US" sz="2800" dirty="0"/>
              <a:t>在（</a:t>
            </a:r>
            <a:r>
              <a:rPr lang="en-US" altLang="zh-CN" sz="2800" dirty="0"/>
              <a:t>X</a:t>
            </a:r>
            <a:r>
              <a:rPr lang="zh-CN" altLang="en-US" sz="2800" dirty="0"/>
              <a:t>，</a:t>
            </a:r>
            <a:r>
              <a:rPr lang="en-US" altLang="zh-CN" sz="2800" dirty="0"/>
              <a:t>Z</a:t>
            </a:r>
            <a:r>
              <a:rPr lang="zh-CN" altLang="en-US" sz="2800" dirty="0"/>
              <a:t>）上的每个值对应一组</a:t>
            </a:r>
            <a:r>
              <a:rPr lang="en-US" altLang="zh-CN" sz="2800" dirty="0"/>
              <a:t>Y</a:t>
            </a:r>
            <a:r>
              <a:rPr lang="zh-CN" altLang="en-US" sz="2800" dirty="0"/>
              <a:t>的值，这组值仅仅决定于</a:t>
            </a:r>
            <a:r>
              <a:rPr lang="en-US" altLang="zh-CN" sz="2800" dirty="0"/>
              <a:t>X</a:t>
            </a:r>
            <a:r>
              <a:rPr lang="zh-CN" altLang="en-US" sz="2800" dirty="0"/>
              <a:t>值而与</a:t>
            </a:r>
            <a:r>
              <a:rPr lang="en-US" altLang="zh-CN" sz="2800" dirty="0"/>
              <a:t>Z</a:t>
            </a:r>
            <a:r>
              <a:rPr lang="zh-CN" altLang="en-US" sz="2800" dirty="0"/>
              <a:t>值无关。</a:t>
            </a:r>
          </a:p>
          <a:p>
            <a:pPr lvl="4">
              <a:lnSpc>
                <a:spcPct val="120000"/>
              </a:lnSpc>
              <a:buFontTx/>
              <a:buNone/>
            </a:pPr>
            <a:endParaRPr lang="zh-CN" altLang="en-US" sz="1800" dirty="0"/>
          </a:p>
          <a:p>
            <a:pPr>
              <a:lnSpc>
                <a:spcPct val="120000"/>
              </a:lnSpc>
              <a:buFont typeface="Monotype Sorts" pitchFamily="2" charset="2"/>
              <a:buNone/>
            </a:pPr>
            <a:r>
              <a:rPr lang="zh-CN" altLang="en-US" sz="2800" dirty="0"/>
              <a:t>   	例  </a:t>
            </a:r>
            <a:r>
              <a:rPr lang="en-US" altLang="zh-CN" sz="2800" dirty="0"/>
              <a:t>Teaching</a:t>
            </a:r>
            <a:r>
              <a:rPr lang="zh-CN" altLang="en-US" sz="2800" dirty="0"/>
              <a:t>（</a:t>
            </a:r>
            <a:r>
              <a:rPr lang="en-US" altLang="zh-CN" sz="2800" dirty="0"/>
              <a:t>C,T,B</a:t>
            </a:r>
            <a:r>
              <a:rPr lang="zh-CN" altLang="en-US" sz="2800" dirty="0"/>
              <a:t>）</a:t>
            </a:r>
          </a:p>
        </p:txBody>
      </p:sp>
      <p:sp>
        <p:nvSpPr>
          <p:cNvPr id="4" name="矩形 3">
            <a:extLst>
              <a:ext uri="{FF2B5EF4-FFF2-40B4-BE49-F238E27FC236}">
                <a16:creationId xmlns:a16="http://schemas.microsoft.com/office/drawing/2014/main" id="{BF05F931-82A4-4EAB-8FA3-BD71903ADBC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5194BB8-517C-4300-B80E-72D7FA87AEC0}"/>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0F06A787-0E39-4819-9E1B-AEBB8EBEEBB6}"/>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632286872"/>
      </p:ext>
    </p:extLst>
  </p:cSld>
  <p:clrMapOvr>
    <a:masterClrMapping/>
  </p:clrMapOvr>
  <p:transition>
    <p:wip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a:extLst>
              <a:ext uri="{FF2B5EF4-FFF2-40B4-BE49-F238E27FC236}">
                <a16:creationId xmlns:a16="http://schemas.microsoft.com/office/drawing/2014/main" id="{24AF0AD3-579A-4457-8E39-761971287C1C}"/>
              </a:ext>
            </a:extLst>
          </p:cNvPr>
          <p:cNvSpPr>
            <a:spLocks noGrp="1" noChangeArrowheads="1"/>
          </p:cNvSpPr>
          <p:nvPr>
            <p:ph type="title"/>
          </p:nvPr>
        </p:nvSpPr>
        <p:spPr/>
        <p:txBody>
          <a:bodyPr/>
          <a:lstStyle/>
          <a:p>
            <a:r>
              <a:rPr lang="zh-CN" altLang="en-US"/>
              <a:t>多值依赖（续）</a:t>
            </a:r>
          </a:p>
        </p:txBody>
      </p:sp>
      <p:sp>
        <p:nvSpPr>
          <p:cNvPr id="626691" name="Rectangle 3">
            <a:extLst>
              <a:ext uri="{FF2B5EF4-FFF2-40B4-BE49-F238E27FC236}">
                <a16:creationId xmlns:a16="http://schemas.microsoft.com/office/drawing/2014/main" id="{9C93F8D9-9BED-4ACA-95B8-2F81A49C9A0C}"/>
              </a:ext>
            </a:extLst>
          </p:cNvPr>
          <p:cNvSpPr>
            <a:spLocks noGrp="1" noChangeArrowheads="1"/>
          </p:cNvSpPr>
          <p:nvPr>
            <p:ph type="body" idx="1"/>
          </p:nvPr>
        </p:nvSpPr>
        <p:spPr/>
        <p:txBody>
          <a:bodyPr/>
          <a:lstStyle/>
          <a:p>
            <a:pPr>
              <a:lnSpc>
                <a:spcPct val="160000"/>
              </a:lnSpc>
            </a:pPr>
            <a:r>
              <a:rPr lang="zh-CN" altLang="en-US" dirty="0"/>
              <a:t>平凡多值依赖和非平凡的多值依赖</a:t>
            </a:r>
          </a:p>
          <a:p>
            <a:pPr lvl="1">
              <a:lnSpc>
                <a:spcPct val="160000"/>
              </a:lnSpc>
            </a:pPr>
            <a:r>
              <a:rPr lang="zh-CN" altLang="en-US" dirty="0"/>
              <a:t>	</a:t>
            </a:r>
            <a:r>
              <a:rPr lang="zh-CN" altLang="en-US" sz="3200" dirty="0"/>
              <a:t>若</a:t>
            </a:r>
            <a:r>
              <a:rPr lang="en-US" altLang="zh-CN" sz="3200" dirty="0"/>
              <a:t>X→→Y</a:t>
            </a:r>
            <a:r>
              <a:rPr lang="zh-CN" altLang="en-US" sz="3200" dirty="0"/>
              <a:t>，而</a:t>
            </a:r>
            <a:r>
              <a:rPr lang="en-US" altLang="zh-CN" sz="3200" dirty="0"/>
              <a:t>Z</a:t>
            </a:r>
            <a:r>
              <a:rPr lang="zh-CN" altLang="en-US" sz="3200" dirty="0"/>
              <a:t>＝</a:t>
            </a:r>
            <a:r>
              <a:rPr lang="en-US" altLang="zh-CN" sz="3200" dirty="0"/>
              <a:t>φ</a:t>
            </a:r>
            <a:r>
              <a:rPr lang="zh-CN" altLang="en-US" sz="3200" dirty="0"/>
              <a:t>，则称</a:t>
            </a:r>
          </a:p>
          <a:p>
            <a:pPr lvl="1">
              <a:buFontTx/>
              <a:buNone/>
            </a:pPr>
            <a:r>
              <a:rPr lang="zh-CN" altLang="en-US" sz="3200" dirty="0"/>
              <a:t>     </a:t>
            </a:r>
            <a:r>
              <a:rPr lang="en-US" altLang="zh-CN" sz="3200" dirty="0"/>
              <a:t>X→→Y</a:t>
            </a:r>
            <a:r>
              <a:rPr lang="zh-CN" altLang="en-US" sz="3200" dirty="0"/>
              <a:t>为</a:t>
            </a:r>
            <a:r>
              <a:rPr lang="zh-CN" altLang="en-US" sz="3200" dirty="0">
                <a:solidFill>
                  <a:schemeClr val="accent2"/>
                </a:solidFill>
              </a:rPr>
              <a:t>平凡的多值依赖</a:t>
            </a:r>
            <a:r>
              <a:rPr lang="zh-CN" altLang="en-US" sz="3200" dirty="0"/>
              <a:t>。</a:t>
            </a:r>
          </a:p>
          <a:p>
            <a:pPr lvl="1">
              <a:lnSpc>
                <a:spcPct val="200000"/>
              </a:lnSpc>
            </a:pPr>
            <a:r>
              <a:rPr lang="zh-CN" altLang="en-US" sz="3200" dirty="0"/>
              <a:t>	否则称</a:t>
            </a:r>
            <a:r>
              <a:rPr lang="en-US" altLang="zh-CN" sz="3200" dirty="0"/>
              <a:t>X→→Y</a:t>
            </a:r>
            <a:r>
              <a:rPr lang="zh-CN" altLang="en-US" sz="3200" dirty="0"/>
              <a:t>为</a:t>
            </a:r>
            <a:r>
              <a:rPr lang="zh-CN" altLang="en-US" sz="3200" dirty="0">
                <a:solidFill>
                  <a:schemeClr val="accent2"/>
                </a:solidFill>
              </a:rPr>
              <a:t>非平凡的多值依赖</a:t>
            </a:r>
            <a:r>
              <a:rPr lang="zh-CN" altLang="en-US" sz="3200" dirty="0"/>
              <a:t>。</a:t>
            </a:r>
            <a:endParaRPr lang="zh-CN" altLang="en-US" dirty="0"/>
          </a:p>
        </p:txBody>
      </p:sp>
      <p:sp>
        <p:nvSpPr>
          <p:cNvPr id="4" name="矩形 3">
            <a:extLst>
              <a:ext uri="{FF2B5EF4-FFF2-40B4-BE49-F238E27FC236}">
                <a16:creationId xmlns:a16="http://schemas.microsoft.com/office/drawing/2014/main" id="{26BC0A27-4C25-4D3F-B186-905843773E9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89D0FC4-56D3-4D43-8F02-802E45278628}"/>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C4F929E0-3497-40B9-B9A1-796766B9CAD6}"/>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650406366"/>
      </p:ext>
    </p:extLst>
  </p:cSld>
  <p:clrMapOvr>
    <a:masterClrMapping/>
  </p:clrMapOvr>
  <p:transition>
    <p:wip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a:extLst>
              <a:ext uri="{FF2B5EF4-FFF2-40B4-BE49-F238E27FC236}">
                <a16:creationId xmlns:a16="http://schemas.microsoft.com/office/drawing/2014/main" id="{E85F5F7C-ED04-4D96-BCF8-04BDA526037E}"/>
              </a:ext>
            </a:extLst>
          </p:cNvPr>
          <p:cNvSpPr>
            <a:spLocks noGrp="1" noChangeArrowheads="1"/>
          </p:cNvSpPr>
          <p:nvPr>
            <p:ph type="title"/>
          </p:nvPr>
        </p:nvSpPr>
        <p:spPr/>
        <p:txBody>
          <a:bodyPr/>
          <a:lstStyle/>
          <a:p>
            <a:r>
              <a:rPr lang="zh-CN" altLang="en-US"/>
              <a:t>多值依赖（续）</a:t>
            </a:r>
          </a:p>
        </p:txBody>
      </p:sp>
      <p:sp>
        <p:nvSpPr>
          <p:cNvPr id="528387" name="Rectangle 3">
            <a:extLst>
              <a:ext uri="{FF2B5EF4-FFF2-40B4-BE49-F238E27FC236}">
                <a16:creationId xmlns:a16="http://schemas.microsoft.com/office/drawing/2014/main" id="{0652C50B-7FAE-422C-8CFA-66E33FA12024}"/>
              </a:ext>
            </a:extLst>
          </p:cNvPr>
          <p:cNvSpPr>
            <a:spLocks noGrp="1" noChangeArrowheads="1"/>
          </p:cNvSpPr>
          <p:nvPr>
            <p:ph type="body" idx="1"/>
          </p:nvPr>
        </p:nvSpPr>
        <p:spPr/>
        <p:txBody>
          <a:bodyPr/>
          <a:lstStyle/>
          <a:p>
            <a:r>
              <a:rPr lang="zh-CN" altLang="en-US" dirty="0"/>
              <a:t>多值依赖的性质</a:t>
            </a:r>
          </a:p>
          <a:p>
            <a:pPr marL="819150" lvl="1">
              <a:buFontTx/>
              <a:buNone/>
            </a:pPr>
            <a:r>
              <a:rPr lang="zh-CN" altLang="en-US" dirty="0"/>
              <a:t>（</a:t>
            </a:r>
            <a:r>
              <a:rPr lang="en-US" altLang="zh-CN" dirty="0"/>
              <a:t>1</a:t>
            </a:r>
            <a:r>
              <a:rPr lang="zh-CN" altLang="en-US" dirty="0"/>
              <a:t>）多值依赖具有对称性。</a:t>
            </a:r>
          </a:p>
          <a:p>
            <a:pPr marL="819150" lvl="1">
              <a:buFontTx/>
              <a:buNone/>
            </a:pPr>
            <a:r>
              <a:rPr lang="zh-CN" altLang="en-US" dirty="0"/>
              <a:t>   若</a:t>
            </a:r>
            <a:r>
              <a:rPr lang="en-US" altLang="zh-CN" dirty="0"/>
              <a:t>X→→Y</a:t>
            </a:r>
            <a:r>
              <a:rPr lang="zh-CN" altLang="en-US" dirty="0"/>
              <a:t>，则</a:t>
            </a:r>
            <a:r>
              <a:rPr lang="en-US" altLang="zh-CN" dirty="0"/>
              <a:t>X→→Z</a:t>
            </a:r>
            <a:r>
              <a:rPr lang="zh-CN" altLang="en-US" dirty="0"/>
              <a:t>，其中</a:t>
            </a:r>
            <a:r>
              <a:rPr lang="en-US" altLang="zh-CN" dirty="0"/>
              <a:t>Z</a:t>
            </a:r>
            <a:r>
              <a:rPr lang="zh-CN" altLang="en-US" dirty="0"/>
              <a:t>＝</a:t>
            </a:r>
            <a:r>
              <a:rPr lang="en-US" altLang="zh-CN" dirty="0"/>
              <a:t>U</a:t>
            </a:r>
            <a:r>
              <a:rPr lang="zh-CN" altLang="en-US" dirty="0"/>
              <a:t>－</a:t>
            </a:r>
            <a:r>
              <a:rPr lang="en-US" altLang="zh-CN" dirty="0"/>
              <a:t>X</a:t>
            </a:r>
            <a:r>
              <a:rPr lang="zh-CN" altLang="en-US" dirty="0"/>
              <a:t>－</a:t>
            </a:r>
            <a:r>
              <a:rPr lang="en-US" altLang="zh-CN" dirty="0"/>
              <a:t>Y</a:t>
            </a:r>
          </a:p>
          <a:p>
            <a:pPr marL="819150" lvl="1">
              <a:buFontTx/>
              <a:buNone/>
            </a:pPr>
            <a:r>
              <a:rPr lang="en-US" altLang="zh-CN" dirty="0"/>
              <a:t>   </a:t>
            </a:r>
            <a:r>
              <a:rPr lang="zh-CN" altLang="en-US" dirty="0"/>
              <a:t>多值依赖的对称性可以用完全二分图直观地表示出来。</a:t>
            </a:r>
          </a:p>
          <a:p>
            <a:pPr marL="819150" lvl="1">
              <a:buFontTx/>
              <a:buNone/>
            </a:pPr>
            <a:endParaRPr lang="zh-CN" altLang="en-US" dirty="0"/>
          </a:p>
          <a:p>
            <a:pPr marL="819150" lvl="1">
              <a:buFontTx/>
              <a:buNone/>
            </a:pPr>
            <a:r>
              <a:rPr lang="zh-CN" altLang="en-US" dirty="0"/>
              <a:t>（</a:t>
            </a:r>
            <a:r>
              <a:rPr lang="en-US" altLang="zh-CN" dirty="0"/>
              <a:t>2</a:t>
            </a:r>
            <a:r>
              <a:rPr lang="zh-CN" altLang="en-US" dirty="0"/>
              <a:t>）多值依赖具有传递性。</a:t>
            </a:r>
          </a:p>
          <a:p>
            <a:pPr marL="819150" lvl="1">
              <a:buFontTx/>
              <a:buNone/>
            </a:pPr>
            <a:r>
              <a:rPr lang="zh-CN" altLang="en-US" dirty="0"/>
              <a:t>  若</a:t>
            </a:r>
            <a:r>
              <a:rPr lang="en-US" altLang="zh-CN" dirty="0"/>
              <a:t>X→→Y</a:t>
            </a:r>
            <a:r>
              <a:rPr lang="zh-CN" altLang="en-US" dirty="0"/>
              <a:t>，</a:t>
            </a:r>
            <a:r>
              <a:rPr lang="en-US" altLang="zh-CN" dirty="0"/>
              <a:t>Y→→Z</a:t>
            </a:r>
            <a:r>
              <a:rPr lang="zh-CN" altLang="en-US" dirty="0"/>
              <a:t>， 则</a:t>
            </a:r>
            <a:r>
              <a:rPr lang="en-US" altLang="zh-CN" dirty="0"/>
              <a:t>X→→Z -Y</a:t>
            </a:r>
            <a:r>
              <a:rPr lang="zh-CN" altLang="en-US" dirty="0"/>
              <a:t>。</a:t>
            </a:r>
          </a:p>
        </p:txBody>
      </p:sp>
      <p:sp>
        <p:nvSpPr>
          <p:cNvPr id="4" name="矩形 3">
            <a:extLst>
              <a:ext uri="{FF2B5EF4-FFF2-40B4-BE49-F238E27FC236}">
                <a16:creationId xmlns:a16="http://schemas.microsoft.com/office/drawing/2014/main" id="{34BFE7EC-CA6B-4833-8B26-15634C5FB70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6C88C93-B187-4E74-A25C-6D1C2B9D3081}"/>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462CAD9B-1016-4240-9EDA-05F7E16D13F5}"/>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948220496"/>
      </p:ext>
    </p:extLst>
  </p:cSld>
  <p:clrMapOvr>
    <a:masterClrMapping/>
  </p:clrMapOvr>
  <p:transition>
    <p:wip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a:extLst>
              <a:ext uri="{FF2B5EF4-FFF2-40B4-BE49-F238E27FC236}">
                <a16:creationId xmlns:a16="http://schemas.microsoft.com/office/drawing/2014/main" id="{90363C60-0759-4E3F-9947-989972DB8A53}"/>
              </a:ext>
            </a:extLst>
          </p:cNvPr>
          <p:cNvSpPr>
            <a:spLocks noGrp="1" noChangeArrowheads="1"/>
          </p:cNvSpPr>
          <p:nvPr>
            <p:ph type="title"/>
          </p:nvPr>
        </p:nvSpPr>
        <p:spPr/>
        <p:txBody>
          <a:bodyPr/>
          <a:lstStyle/>
          <a:p>
            <a:r>
              <a:rPr lang="zh-CN" altLang="en-US"/>
              <a:t>多值依赖的对称性</a:t>
            </a:r>
          </a:p>
        </p:txBody>
      </p:sp>
      <p:sp>
        <p:nvSpPr>
          <p:cNvPr id="613379" name="Rectangle 3">
            <a:extLst>
              <a:ext uri="{FF2B5EF4-FFF2-40B4-BE49-F238E27FC236}">
                <a16:creationId xmlns:a16="http://schemas.microsoft.com/office/drawing/2014/main" id="{76C12898-30EF-472C-8543-22CD7E197455}"/>
              </a:ext>
            </a:extLst>
          </p:cNvPr>
          <p:cNvSpPr>
            <a:spLocks noGrp="1" noChangeArrowheads="1"/>
          </p:cNvSpPr>
          <p:nvPr>
            <p:ph type="body" idx="1"/>
          </p:nvPr>
        </p:nvSpPr>
        <p:spPr/>
        <p:txBody>
          <a:bodyPr/>
          <a:lstStyle/>
          <a:p>
            <a:pPr>
              <a:buFont typeface="Monotype Sorts" pitchFamily="2" charset="2"/>
              <a:buNone/>
            </a:pPr>
            <a:r>
              <a:rPr lang="en-US" altLang="zh-CN"/>
              <a:t> </a:t>
            </a:r>
          </a:p>
        </p:txBody>
      </p:sp>
      <p:grpSp>
        <p:nvGrpSpPr>
          <p:cNvPr id="613395" name="Group 19">
            <a:extLst>
              <a:ext uri="{FF2B5EF4-FFF2-40B4-BE49-F238E27FC236}">
                <a16:creationId xmlns:a16="http://schemas.microsoft.com/office/drawing/2014/main" id="{86907BB8-BC5C-413A-BE0D-60A367963777}"/>
              </a:ext>
            </a:extLst>
          </p:cNvPr>
          <p:cNvGrpSpPr>
            <a:grpSpLocks/>
          </p:cNvGrpSpPr>
          <p:nvPr/>
        </p:nvGrpSpPr>
        <p:grpSpPr bwMode="auto">
          <a:xfrm>
            <a:off x="1143000" y="2057400"/>
            <a:ext cx="7086600" cy="3657600"/>
            <a:chOff x="1800" y="1752"/>
            <a:chExt cx="8100" cy="2966"/>
          </a:xfrm>
        </p:grpSpPr>
        <p:sp>
          <p:nvSpPr>
            <p:cNvPr id="613396" name="Oval 20">
              <a:extLst>
                <a:ext uri="{FF2B5EF4-FFF2-40B4-BE49-F238E27FC236}">
                  <a16:creationId xmlns:a16="http://schemas.microsoft.com/office/drawing/2014/main" id="{9B676BF9-F0D6-4E5D-9CA5-0DB563B84CC2}"/>
                </a:ext>
              </a:extLst>
            </p:cNvPr>
            <p:cNvSpPr>
              <a:spLocks noChangeArrowheads="1"/>
            </p:cNvSpPr>
            <p:nvPr/>
          </p:nvSpPr>
          <p:spPr bwMode="auto">
            <a:xfrm>
              <a:off x="1800" y="2566"/>
              <a:ext cx="1247" cy="1073"/>
            </a:xfrm>
            <a:prstGeom prst="ellipse">
              <a:avLst/>
            </a:prstGeom>
            <a:solidFill>
              <a:srgbClr val="FFFFFF"/>
            </a:solidFill>
            <a:ln w="28575">
              <a:solidFill>
                <a:srgbClr val="000000"/>
              </a:solidFill>
              <a:round/>
              <a:headEnd/>
              <a:tailEnd/>
            </a:ln>
          </p:spPr>
          <p:txBody>
            <a:bodyPr/>
            <a:lstStyle/>
            <a:p>
              <a:pPr algn="just"/>
              <a:r>
                <a:rPr lang="en-US" altLang="zh-CN" sz="4200" baseline="0"/>
                <a:t>X</a:t>
              </a:r>
              <a:r>
                <a:rPr lang="en-US" altLang="zh-CN" sz="4200" baseline="-25000"/>
                <a:t>i</a:t>
              </a:r>
              <a:endParaRPr lang="en-US" altLang="zh-CN" sz="4200" baseline="0"/>
            </a:p>
          </p:txBody>
        </p:sp>
        <p:sp>
          <p:nvSpPr>
            <p:cNvPr id="613397" name="AutoShape 21">
              <a:extLst>
                <a:ext uri="{FF2B5EF4-FFF2-40B4-BE49-F238E27FC236}">
                  <a16:creationId xmlns:a16="http://schemas.microsoft.com/office/drawing/2014/main" id="{43E7DE8A-2575-4D3D-9172-38E360300412}"/>
                </a:ext>
              </a:extLst>
            </p:cNvPr>
            <p:cNvSpPr>
              <a:spLocks noChangeArrowheads="1"/>
            </p:cNvSpPr>
            <p:nvPr/>
          </p:nvSpPr>
          <p:spPr bwMode="auto">
            <a:xfrm>
              <a:off x="3977" y="3913"/>
              <a:ext cx="5923" cy="805"/>
            </a:xfrm>
            <a:prstGeom prst="flowChartTerminator">
              <a:avLst/>
            </a:prstGeom>
            <a:solidFill>
              <a:srgbClr val="FFFFFF"/>
            </a:solidFill>
            <a:ln w="28575">
              <a:solidFill>
                <a:srgbClr val="000000"/>
              </a:solidFill>
              <a:miter lim="800000"/>
              <a:headEnd/>
              <a:tailEnd/>
            </a:ln>
          </p:spPr>
          <p:txBody>
            <a:bodyPr tIns="0"/>
            <a:lstStyle/>
            <a:p>
              <a:pPr algn="just"/>
              <a:r>
                <a:rPr lang="en-US" altLang="zh-CN" sz="4200" baseline="0"/>
                <a:t>Z</a:t>
              </a:r>
              <a:r>
                <a:rPr lang="en-US" altLang="zh-CN" sz="4200" baseline="-25000"/>
                <a:t>i1 </a:t>
              </a:r>
              <a:r>
                <a:rPr lang="en-US" altLang="zh-CN" sz="4200" baseline="0"/>
                <a:t>    Z</a:t>
              </a:r>
              <a:r>
                <a:rPr lang="en-US" altLang="zh-CN" sz="4200" baseline="-25000"/>
                <a:t>i2</a:t>
              </a:r>
              <a:r>
                <a:rPr lang="en-US" altLang="zh-CN" sz="4200" baseline="0"/>
                <a:t>     …    Z</a:t>
              </a:r>
              <a:r>
                <a:rPr lang="en-US" altLang="zh-CN" sz="4200" baseline="-25000"/>
                <a:t>im</a:t>
              </a:r>
              <a:endParaRPr lang="en-US" altLang="zh-CN" sz="4200" baseline="0"/>
            </a:p>
            <a:p>
              <a:pPr algn="just"/>
              <a:endParaRPr lang="en-US" altLang="zh-CN" sz="1000" b="0" baseline="0"/>
            </a:p>
          </p:txBody>
        </p:sp>
        <p:sp>
          <p:nvSpPr>
            <p:cNvPr id="613398" name="AutoShape 22">
              <a:extLst>
                <a:ext uri="{FF2B5EF4-FFF2-40B4-BE49-F238E27FC236}">
                  <a16:creationId xmlns:a16="http://schemas.microsoft.com/office/drawing/2014/main" id="{FE0672EF-FF75-4BC2-9736-E25BE1E5FD48}"/>
                </a:ext>
              </a:extLst>
            </p:cNvPr>
            <p:cNvSpPr>
              <a:spLocks noChangeArrowheads="1"/>
            </p:cNvSpPr>
            <p:nvPr/>
          </p:nvSpPr>
          <p:spPr bwMode="auto">
            <a:xfrm>
              <a:off x="3977" y="1752"/>
              <a:ext cx="5923" cy="805"/>
            </a:xfrm>
            <a:prstGeom prst="flowChartTerminator">
              <a:avLst/>
            </a:prstGeom>
            <a:solidFill>
              <a:srgbClr val="FFFFFF"/>
            </a:solidFill>
            <a:ln w="28575">
              <a:solidFill>
                <a:srgbClr val="000000"/>
              </a:solidFill>
              <a:miter lim="800000"/>
              <a:headEnd/>
              <a:tailEnd/>
            </a:ln>
          </p:spPr>
          <p:txBody>
            <a:bodyPr tIns="0"/>
            <a:lstStyle/>
            <a:p>
              <a:pPr algn="just"/>
              <a:r>
                <a:rPr lang="en-US" altLang="zh-CN" sz="4200" baseline="0"/>
                <a:t>Y</a:t>
              </a:r>
              <a:r>
                <a:rPr lang="en-US" altLang="zh-CN" sz="4200" baseline="-25000"/>
                <a:t>i1</a:t>
              </a:r>
              <a:r>
                <a:rPr lang="en-US" altLang="zh-CN" sz="4200" baseline="0"/>
                <a:t>    Y</a:t>
              </a:r>
              <a:r>
                <a:rPr lang="en-US" altLang="zh-CN" sz="4200" baseline="-25000"/>
                <a:t>i2</a:t>
              </a:r>
              <a:r>
                <a:rPr lang="en-US" altLang="zh-CN" sz="4200" baseline="0"/>
                <a:t>     …     Y</a:t>
              </a:r>
              <a:r>
                <a:rPr lang="en-US" altLang="zh-CN" sz="4200" baseline="-25000"/>
                <a:t>in</a:t>
              </a:r>
              <a:endParaRPr lang="en-US" altLang="zh-CN" sz="4200" baseline="0"/>
            </a:p>
          </p:txBody>
        </p:sp>
        <p:sp>
          <p:nvSpPr>
            <p:cNvPr id="613399" name="Line 23">
              <a:extLst>
                <a:ext uri="{FF2B5EF4-FFF2-40B4-BE49-F238E27FC236}">
                  <a16:creationId xmlns:a16="http://schemas.microsoft.com/office/drawing/2014/main" id="{7F478590-333F-474B-8C02-EBEB32D5EDF2}"/>
                </a:ext>
              </a:extLst>
            </p:cNvPr>
            <p:cNvSpPr>
              <a:spLocks noChangeShapeType="1"/>
            </p:cNvSpPr>
            <p:nvPr/>
          </p:nvSpPr>
          <p:spPr bwMode="auto">
            <a:xfrm flipV="1">
              <a:off x="3047" y="2292"/>
              <a:ext cx="935" cy="53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3400" name="Line 24">
              <a:extLst>
                <a:ext uri="{FF2B5EF4-FFF2-40B4-BE49-F238E27FC236}">
                  <a16:creationId xmlns:a16="http://schemas.microsoft.com/office/drawing/2014/main" id="{95CE1D9E-8E7C-4A97-935C-94F2A48DE201}"/>
                </a:ext>
              </a:extLst>
            </p:cNvPr>
            <p:cNvSpPr>
              <a:spLocks noChangeShapeType="1"/>
            </p:cNvSpPr>
            <p:nvPr/>
          </p:nvSpPr>
          <p:spPr bwMode="auto">
            <a:xfrm>
              <a:off x="3047" y="3373"/>
              <a:ext cx="935" cy="80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3401" name="Freeform 25">
              <a:extLst>
                <a:ext uri="{FF2B5EF4-FFF2-40B4-BE49-F238E27FC236}">
                  <a16:creationId xmlns:a16="http://schemas.microsoft.com/office/drawing/2014/main" id="{48A00EE2-5139-4D2D-B11E-A650AE7292F0}"/>
                </a:ext>
              </a:extLst>
            </p:cNvPr>
            <p:cNvSpPr>
              <a:spLocks/>
            </p:cNvSpPr>
            <p:nvPr/>
          </p:nvSpPr>
          <p:spPr bwMode="auto">
            <a:xfrm>
              <a:off x="4607" y="2586"/>
              <a:ext cx="11" cy="1317"/>
            </a:xfrm>
            <a:custGeom>
              <a:avLst/>
              <a:gdLst>
                <a:gd name="T0" fmla="*/ 6 w 6"/>
                <a:gd name="T1" fmla="*/ 0 h 765"/>
                <a:gd name="T2" fmla="*/ 0 w 6"/>
                <a:gd name="T3" fmla="*/ 765 h 765"/>
              </a:gdLst>
              <a:ahLst/>
              <a:cxnLst>
                <a:cxn ang="0">
                  <a:pos x="T0" y="T1"/>
                </a:cxn>
                <a:cxn ang="0">
                  <a:pos x="T2" y="T3"/>
                </a:cxn>
              </a:cxnLst>
              <a:rect l="0" t="0" r="r" b="b"/>
              <a:pathLst>
                <a:path w="6" h="765">
                  <a:moveTo>
                    <a:pt x="6" y="0"/>
                  </a:moveTo>
                  <a:lnTo>
                    <a:pt x="0" y="765"/>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3402" name="Line 26">
              <a:extLst>
                <a:ext uri="{FF2B5EF4-FFF2-40B4-BE49-F238E27FC236}">
                  <a16:creationId xmlns:a16="http://schemas.microsoft.com/office/drawing/2014/main" id="{84EF168D-7521-44A9-84D2-06EB8D7D7D7A}"/>
                </a:ext>
              </a:extLst>
            </p:cNvPr>
            <p:cNvSpPr>
              <a:spLocks noChangeShapeType="1"/>
            </p:cNvSpPr>
            <p:nvPr/>
          </p:nvSpPr>
          <p:spPr bwMode="auto">
            <a:xfrm>
              <a:off x="4606" y="2561"/>
              <a:ext cx="1558"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3403" name="Line 27">
              <a:extLst>
                <a:ext uri="{FF2B5EF4-FFF2-40B4-BE49-F238E27FC236}">
                  <a16:creationId xmlns:a16="http://schemas.microsoft.com/office/drawing/2014/main" id="{7BDE45CB-B99C-40AB-8EA1-3DD3F857624E}"/>
                </a:ext>
              </a:extLst>
            </p:cNvPr>
            <p:cNvSpPr>
              <a:spLocks noChangeShapeType="1"/>
            </p:cNvSpPr>
            <p:nvPr/>
          </p:nvSpPr>
          <p:spPr bwMode="auto">
            <a:xfrm>
              <a:off x="4606" y="2561"/>
              <a:ext cx="4364"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3404" name="Line 28">
              <a:extLst>
                <a:ext uri="{FF2B5EF4-FFF2-40B4-BE49-F238E27FC236}">
                  <a16:creationId xmlns:a16="http://schemas.microsoft.com/office/drawing/2014/main" id="{0B2723F8-14E7-4275-8949-EBA2C60E9222}"/>
                </a:ext>
              </a:extLst>
            </p:cNvPr>
            <p:cNvSpPr>
              <a:spLocks noChangeShapeType="1"/>
            </p:cNvSpPr>
            <p:nvPr/>
          </p:nvSpPr>
          <p:spPr bwMode="auto">
            <a:xfrm flipH="1">
              <a:off x="4606" y="2561"/>
              <a:ext cx="1558"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3405" name="Line 29">
              <a:extLst>
                <a:ext uri="{FF2B5EF4-FFF2-40B4-BE49-F238E27FC236}">
                  <a16:creationId xmlns:a16="http://schemas.microsoft.com/office/drawing/2014/main" id="{013EEAFA-DFFE-429F-89B1-FCABD90FD155}"/>
                </a:ext>
              </a:extLst>
            </p:cNvPr>
            <p:cNvSpPr>
              <a:spLocks noChangeShapeType="1"/>
            </p:cNvSpPr>
            <p:nvPr/>
          </p:nvSpPr>
          <p:spPr bwMode="auto">
            <a:xfrm>
              <a:off x="6164" y="2561"/>
              <a:ext cx="0"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3406" name="Line 30">
              <a:extLst>
                <a:ext uri="{FF2B5EF4-FFF2-40B4-BE49-F238E27FC236}">
                  <a16:creationId xmlns:a16="http://schemas.microsoft.com/office/drawing/2014/main" id="{FC1D347E-C0C7-4585-B487-FBF9DF217B58}"/>
                </a:ext>
              </a:extLst>
            </p:cNvPr>
            <p:cNvSpPr>
              <a:spLocks noChangeShapeType="1"/>
            </p:cNvSpPr>
            <p:nvPr/>
          </p:nvSpPr>
          <p:spPr bwMode="auto">
            <a:xfrm>
              <a:off x="6164" y="2561"/>
              <a:ext cx="2806"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3407" name="Line 31">
              <a:extLst>
                <a:ext uri="{FF2B5EF4-FFF2-40B4-BE49-F238E27FC236}">
                  <a16:creationId xmlns:a16="http://schemas.microsoft.com/office/drawing/2014/main" id="{CB9A2523-9F87-4D1D-B780-329C18BE55C6}"/>
                </a:ext>
              </a:extLst>
            </p:cNvPr>
            <p:cNvSpPr>
              <a:spLocks noChangeShapeType="1"/>
            </p:cNvSpPr>
            <p:nvPr/>
          </p:nvSpPr>
          <p:spPr bwMode="auto">
            <a:xfrm flipV="1">
              <a:off x="8970" y="2561"/>
              <a:ext cx="0"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3408" name="Line 32">
              <a:extLst>
                <a:ext uri="{FF2B5EF4-FFF2-40B4-BE49-F238E27FC236}">
                  <a16:creationId xmlns:a16="http://schemas.microsoft.com/office/drawing/2014/main" id="{0866CE68-06F2-4403-8A2E-6FE3E7244C91}"/>
                </a:ext>
              </a:extLst>
            </p:cNvPr>
            <p:cNvSpPr>
              <a:spLocks noChangeShapeType="1"/>
            </p:cNvSpPr>
            <p:nvPr/>
          </p:nvSpPr>
          <p:spPr bwMode="auto">
            <a:xfrm flipH="1">
              <a:off x="6164" y="2561"/>
              <a:ext cx="2806"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3409" name="Line 33">
              <a:extLst>
                <a:ext uri="{FF2B5EF4-FFF2-40B4-BE49-F238E27FC236}">
                  <a16:creationId xmlns:a16="http://schemas.microsoft.com/office/drawing/2014/main" id="{81E4CE89-9A34-4761-9A53-EE1B60934CB2}"/>
                </a:ext>
              </a:extLst>
            </p:cNvPr>
            <p:cNvSpPr>
              <a:spLocks noChangeShapeType="1"/>
            </p:cNvSpPr>
            <p:nvPr/>
          </p:nvSpPr>
          <p:spPr bwMode="auto">
            <a:xfrm flipV="1">
              <a:off x="4606" y="2561"/>
              <a:ext cx="4364"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 name="矩形 18">
            <a:extLst>
              <a:ext uri="{FF2B5EF4-FFF2-40B4-BE49-F238E27FC236}">
                <a16:creationId xmlns:a16="http://schemas.microsoft.com/office/drawing/2014/main" id="{46280A41-41B5-4466-B3DB-0B5811AED49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20" name="文本框 22">
            <a:extLst>
              <a:ext uri="{FF2B5EF4-FFF2-40B4-BE49-F238E27FC236}">
                <a16:creationId xmlns:a16="http://schemas.microsoft.com/office/drawing/2014/main" id="{E0E59E12-C89C-44C3-AF5F-6E0024EB947D}"/>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21" name="文本框 22">
            <a:extLst>
              <a:ext uri="{FF2B5EF4-FFF2-40B4-BE49-F238E27FC236}">
                <a16:creationId xmlns:a16="http://schemas.microsoft.com/office/drawing/2014/main" id="{8569E9E7-9271-4D19-ADBB-37627961705A}"/>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1966814393"/>
      </p:ext>
    </p:extLst>
  </p:cSld>
  <p:clrMapOvr>
    <a:masterClrMapping/>
  </p:clrMapOvr>
  <p:transition>
    <p:wip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a:extLst>
              <a:ext uri="{FF2B5EF4-FFF2-40B4-BE49-F238E27FC236}">
                <a16:creationId xmlns:a16="http://schemas.microsoft.com/office/drawing/2014/main" id="{868E9C20-6DBC-4B99-BF97-E4885E0F4CDA}"/>
              </a:ext>
            </a:extLst>
          </p:cNvPr>
          <p:cNvSpPr>
            <a:spLocks noGrp="1" noChangeArrowheads="1"/>
          </p:cNvSpPr>
          <p:nvPr>
            <p:ph type="title"/>
          </p:nvPr>
        </p:nvSpPr>
        <p:spPr/>
        <p:txBody>
          <a:bodyPr/>
          <a:lstStyle/>
          <a:p>
            <a:r>
              <a:rPr lang="zh-CN" altLang="en-US"/>
              <a:t>多值依赖的对称性</a:t>
            </a:r>
          </a:p>
        </p:txBody>
      </p:sp>
      <p:sp>
        <p:nvSpPr>
          <p:cNvPr id="627715" name="Rectangle 3">
            <a:extLst>
              <a:ext uri="{FF2B5EF4-FFF2-40B4-BE49-F238E27FC236}">
                <a16:creationId xmlns:a16="http://schemas.microsoft.com/office/drawing/2014/main" id="{5B7E2E9C-9DB1-4051-9E16-7BEF1C8041AC}"/>
              </a:ext>
            </a:extLst>
          </p:cNvPr>
          <p:cNvSpPr>
            <a:spLocks noGrp="1" noChangeArrowheads="1"/>
          </p:cNvSpPr>
          <p:nvPr>
            <p:ph type="body" idx="1"/>
          </p:nvPr>
        </p:nvSpPr>
        <p:spPr/>
        <p:txBody>
          <a:bodyPr/>
          <a:lstStyle/>
          <a:p>
            <a:pPr>
              <a:buFont typeface="Monotype Sorts" pitchFamily="2" charset="2"/>
              <a:buNone/>
            </a:pPr>
            <a:r>
              <a:rPr lang="en-US" altLang="zh-CN"/>
              <a:t> </a:t>
            </a:r>
          </a:p>
        </p:txBody>
      </p:sp>
      <p:grpSp>
        <p:nvGrpSpPr>
          <p:cNvPr id="627731" name="Group 19">
            <a:extLst>
              <a:ext uri="{FF2B5EF4-FFF2-40B4-BE49-F238E27FC236}">
                <a16:creationId xmlns:a16="http://schemas.microsoft.com/office/drawing/2014/main" id="{72F40315-0924-4997-9B3A-4FAE540B57BB}"/>
              </a:ext>
            </a:extLst>
          </p:cNvPr>
          <p:cNvGrpSpPr>
            <a:grpSpLocks/>
          </p:cNvGrpSpPr>
          <p:nvPr/>
        </p:nvGrpSpPr>
        <p:grpSpPr bwMode="auto">
          <a:xfrm>
            <a:off x="1143000" y="2057400"/>
            <a:ext cx="7315200" cy="3657600"/>
            <a:chOff x="720" y="1296"/>
            <a:chExt cx="4608" cy="2304"/>
          </a:xfrm>
        </p:grpSpPr>
        <p:sp>
          <p:nvSpPr>
            <p:cNvPr id="627717" name="Oval 5">
              <a:extLst>
                <a:ext uri="{FF2B5EF4-FFF2-40B4-BE49-F238E27FC236}">
                  <a16:creationId xmlns:a16="http://schemas.microsoft.com/office/drawing/2014/main" id="{B999C8B1-FAA5-4C23-85AE-60AD6C5E8933}"/>
                </a:ext>
              </a:extLst>
            </p:cNvPr>
            <p:cNvSpPr>
              <a:spLocks noChangeArrowheads="1"/>
            </p:cNvSpPr>
            <p:nvPr/>
          </p:nvSpPr>
          <p:spPr bwMode="auto">
            <a:xfrm>
              <a:off x="720" y="1928"/>
              <a:ext cx="687" cy="834"/>
            </a:xfrm>
            <a:prstGeom prst="ellipse">
              <a:avLst/>
            </a:prstGeom>
            <a:solidFill>
              <a:srgbClr val="FFFFFF"/>
            </a:solidFill>
            <a:ln w="28575">
              <a:solidFill>
                <a:srgbClr val="000000"/>
              </a:solidFill>
              <a:round/>
              <a:headEnd/>
              <a:tailEnd/>
            </a:ln>
          </p:spPr>
          <p:txBody>
            <a:bodyPr/>
            <a:lstStyle/>
            <a:p>
              <a:pPr algn="just"/>
              <a:r>
                <a:rPr lang="en-US" altLang="zh-CN" sz="3400" baseline="0"/>
                <a:t> </a:t>
              </a:r>
              <a:r>
                <a:rPr lang="zh-CN" altLang="en-US" sz="3400" baseline="0"/>
                <a:t>物</a:t>
              </a:r>
            </a:p>
            <a:p>
              <a:pPr algn="just"/>
              <a:r>
                <a:rPr lang="zh-CN" altLang="en-US" sz="3400" baseline="0"/>
                <a:t> 理</a:t>
              </a:r>
              <a:endParaRPr lang="zh-CN" altLang="en-US" sz="4200" baseline="0"/>
            </a:p>
          </p:txBody>
        </p:sp>
        <p:sp>
          <p:nvSpPr>
            <p:cNvPr id="627718" name="AutoShape 6">
              <a:extLst>
                <a:ext uri="{FF2B5EF4-FFF2-40B4-BE49-F238E27FC236}">
                  <a16:creationId xmlns:a16="http://schemas.microsoft.com/office/drawing/2014/main" id="{781FC73C-5EDB-49A4-8E16-DCFCE02394C0}"/>
                </a:ext>
              </a:extLst>
            </p:cNvPr>
            <p:cNvSpPr>
              <a:spLocks noChangeArrowheads="1"/>
            </p:cNvSpPr>
            <p:nvPr/>
          </p:nvSpPr>
          <p:spPr bwMode="auto">
            <a:xfrm>
              <a:off x="1920" y="2975"/>
              <a:ext cx="3408" cy="625"/>
            </a:xfrm>
            <a:prstGeom prst="flowChartTerminator">
              <a:avLst/>
            </a:prstGeom>
            <a:solidFill>
              <a:srgbClr val="FFFFFF"/>
            </a:solidFill>
            <a:ln w="28575">
              <a:solidFill>
                <a:srgbClr val="000000"/>
              </a:solidFill>
              <a:miter lim="800000"/>
              <a:headEnd/>
              <a:tailEnd/>
            </a:ln>
          </p:spPr>
          <p:txBody>
            <a:bodyPr tIns="72000"/>
            <a:lstStyle/>
            <a:p>
              <a:pPr algn="just"/>
              <a:r>
                <a:rPr lang="zh-CN" altLang="en-US" sz="2400" baseline="0"/>
                <a:t>普通物理学  光学原理  物理习题集</a:t>
              </a:r>
              <a:endParaRPr lang="zh-CN" altLang="en-US" sz="4200" baseline="0"/>
            </a:p>
            <a:p>
              <a:pPr algn="just"/>
              <a:endParaRPr lang="en-US" altLang="zh-CN" sz="1000" b="0" baseline="0"/>
            </a:p>
          </p:txBody>
        </p:sp>
        <p:sp>
          <p:nvSpPr>
            <p:cNvPr id="627719" name="AutoShape 7">
              <a:extLst>
                <a:ext uri="{FF2B5EF4-FFF2-40B4-BE49-F238E27FC236}">
                  <a16:creationId xmlns:a16="http://schemas.microsoft.com/office/drawing/2014/main" id="{49B918C0-E088-40AE-B52B-8FBE75210BBB}"/>
                </a:ext>
              </a:extLst>
            </p:cNvPr>
            <p:cNvSpPr>
              <a:spLocks noChangeArrowheads="1"/>
            </p:cNvSpPr>
            <p:nvPr/>
          </p:nvSpPr>
          <p:spPr bwMode="auto">
            <a:xfrm>
              <a:off x="1920" y="1296"/>
              <a:ext cx="3264" cy="625"/>
            </a:xfrm>
            <a:prstGeom prst="flowChartTerminator">
              <a:avLst/>
            </a:prstGeom>
            <a:solidFill>
              <a:srgbClr val="FFFFFF"/>
            </a:solidFill>
            <a:ln w="28575">
              <a:solidFill>
                <a:srgbClr val="000000"/>
              </a:solidFill>
              <a:miter lim="800000"/>
              <a:headEnd/>
              <a:tailEnd/>
            </a:ln>
          </p:spPr>
          <p:txBody>
            <a:bodyPr tIns="0"/>
            <a:lstStyle/>
            <a:p>
              <a:pPr algn="just"/>
              <a:r>
                <a:rPr lang="zh-CN" altLang="en-US" sz="4200" baseline="0"/>
                <a:t>李勇                 王军</a:t>
              </a:r>
            </a:p>
          </p:txBody>
        </p:sp>
        <p:sp>
          <p:nvSpPr>
            <p:cNvPr id="627720" name="Line 8">
              <a:extLst>
                <a:ext uri="{FF2B5EF4-FFF2-40B4-BE49-F238E27FC236}">
                  <a16:creationId xmlns:a16="http://schemas.microsoft.com/office/drawing/2014/main" id="{43FFC6E1-97D7-4A8A-B7BF-338EC5E11C0A}"/>
                </a:ext>
              </a:extLst>
            </p:cNvPr>
            <p:cNvSpPr>
              <a:spLocks noChangeShapeType="1"/>
            </p:cNvSpPr>
            <p:nvPr/>
          </p:nvSpPr>
          <p:spPr bwMode="auto">
            <a:xfrm flipV="1">
              <a:off x="1407" y="1715"/>
              <a:ext cx="516" cy="41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7721" name="Line 9">
              <a:extLst>
                <a:ext uri="{FF2B5EF4-FFF2-40B4-BE49-F238E27FC236}">
                  <a16:creationId xmlns:a16="http://schemas.microsoft.com/office/drawing/2014/main" id="{E17FF903-1228-4B7A-8EAB-E351FD54252C}"/>
                </a:ext>
              </a:extLst>
            </p:cNvPr>
            <p:cNvSpPr>
              <a:spLocks noChangeShapeType="1"/>
            </p:cNvSpPr>
            <p:nvPr/>
          </p:nvSpPr>
          <p:spPr bwMode="auto">
            <a:xfrm>
              <a:off x="1407" y="2555"/>
              <a:ext cx="516" cy="62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7722" name="Freeform 10">
              <a:extLst>
                <a:ext uri="{FF2B5EF4-FFF2-40B4-BE49-F238E27FC236}">
                  <a16:creationId xmlns:a16="http://schemas.microsoft.com/office/drawing/2014/main" id="{96523A8F-A8AC-4EB0-A745-24C461B598DD}"/>
                </a:ext>
              </a:extLst>
            </p:cNvPr>
            <p:cNvSpPr>
              <a:spLocks/>
            </p:cNvSpPr>
            <p:nvPr/>
          </p:nvSpPr>
          <p:spPr bwMode="auto">
            <a:xfrm>
              <a:off x="2496" y="1920"/>
              <a:ext cx="6" cy="1023"/>
            </a:xfrm>
            <a:custGeom>
              <a:avLst/>
              <a:gdLst>
                <a:gd name="T0" fmla="*/ 6 w 6"/>
                <a:gd name="T1" fmla="*/ 0 h 765"/>
                <a:gd name="T2" fmla="*/ 0 w 6"/>
                <a:gd name="T3" fmla="*/ 765 h 765"/>
              </a:gdLst>
              <a:ahLst/>
              <a:cxnLst>
                <a:cxn ang="0">
                  <a:pos x="T0" y="T1"/>
                </a:cxn>
                <a:cxn ang="0">
                  <a:pos x="T2" y="T3"/>
                </a:cxn>
              </a:cxnLst>
              <a:rect l="0" t="0" r="r" b="b"/>
              <a:pathLst>
                <a:path w="6" h="765">
                  <a:moveTo>
                    <a:pt x="6" y="0"/>
                  </a:moveTo>
                  <a:lnTo>
                    <a:pt x="0" y="765"/>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7723" name="Line 11">
              <a:extLst>
                <a:ext uri="{FF2B5EF4-FFF2-40B4-BE49-F238E27FC236}">
                  <a16:creationId xmlns:a16="http://schemas.microsoft.com/office/drawing/2014/main" id="{337F2C88-80A0-4CDE-93A1-92B241B9FFDB}"/>
                </a:ext>
              </a:extLst>
            </p:cNvPr>
            <p:cNvSpPr>
              <a:spLocks noChangeShapeType="1"/>
            </p:cNvSpPr>
            <p:nvPr/>
          </p:nvSpPr>
          <p:spPr bwMode="auto">
            <a:xfrm>
              <a:off x="2496" y="1920"/>
              <a:ext cx="1152" cy="105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7724" name="Line 12">
              <a:extLst>
                <a:ext uri="{FF2B5EF4-FFF2-40B4-BE49-F238E27FC236}">
                  <a16:creationId xmlns:a16="http://schemas.microsoft.com/office/drawing/2014/main" id="{39C17CB6-E43A-407A-96C7-C0215E79C776}"/>
                </a:ext>
              </a:extLst>
            </p:cNvPr>
            <p:cNvSpPr>
              <a:spLocks noChangeShapeType="1"/>
            </p:cNvSpPr>
            <p:nvPr/>
          </p:nvSpPr>
          <p:spPr bwMode="auto">
            <a:xfrm>
              <a:off x="2496" y="1920"/>
              <a:ext cx="2175" cy="10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7728" name="Line 16">
              <a:extLst>
                <a:ext uri="{FF2B5EF4-FFF2-40B4-BE49-F238E27FC236}">
                  <a16:creationId xmlns:a16="http://schemas.microsoft.com/office/drawing/2014/main" id="{185AD987-ED8F-4A74-B93A-B876D8A50BCF}"/>
                </a:ext>
              </a:extLst>
            </p:cNvPr>
            <p:cNvSpPr>
              <a:spLocks noChangeShapeType="1"/>
            </p:cNvSpPr>
            <p:nvPr/>
          </p:nvSpPr>
          <p:spPr bwMode="auto">
            <a:xfrm flipV="1">
              <a:off x="4671" y="1924"/>
              <a:ext cx="0" cy="104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7729" name="Line 17">
              <a:extLst>
                <a:ext uri="{FF2B5EF4-FFF2-40B4-BE49-F238E27FC236}">
                  <a16:creationId xmlns:a16="http://schemas.microsoft.com/office/drawing/2014/main" id="{DEE24B1A-524F-4C5F-BC65-35A156A10D07}"/>
                </a:ext>
              </a:extLst>
            </p:cNvPr>
            <p:cNvSpPr>
              <a:spLocks noChangeShapeType="1"/>
            </p:cNvSpPr>
            <p:nvPr/>
          </p:nvSpPr>
          <p:spPr bwMode="auto">
            <a:xfrm flipH="1">
              <a:off x="3600" y="1924"/>
              <a:ext cx="1071" cy="10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7730" name="Line 18">
              <a:extLst>
                <a:ext uri="{FF2B5EF4-FFF2-40B4-BE49-F238E27FC236}">
                  <a16:creationId xmlns:a16="http://schemas.microsoft.com/office/drawing/2014/main" id="{5FAB6451-3D9B-44A5-A167-C9B495C69B37}"/>
                </a:ext>
              </a:extLst>
            </p:cNvPr>
            <p:cNvSpPr>
              <a:spLocks noChangeShapeType="1"/>
            </p:cNvSpPr>
            <p:nvPr/>
          </p:nvSpPr>
          <p:spPr bwMode="auto">
            <a:xfrm flipV="1">
              <a:off x="2496" y="1924"/>
              <a:ext cx="2175" cy="105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 name="矩形 15">
            <a:extLst>
              <a:ext uri="{FF2B5EF4-FFF2-40B4-BE49-F238E27FC236}">
                <a16:creationId xmlns:a16="http://schemas.microsoft.com/office/drawing/2014/main" id="{61CBFD22-5834-40C0-B8E8-D3FDA28AB1F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7" name="文本框 22">
            <a:extLst>
              <a:ext uri="{FF2B5EF4-FFF2-40B4-BE49-F238E27FC236}">
                <a16:creationId xmlns:a16="http://schemas.microsoft.com/office/drawing/2014/main" id="{1686FFF8-AFA6-4093-9066-FB4CE614E011}"/>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18" name="文本框 22">
            <a:extLst>
              <a:ext uri="{FF2B5EF4-FFF2-40B4-BE49-F238E27FC236}">
                <a16:creationId xmlns:a16="http://schemas.microsoft.com/office/drawing/2014/main" id="{95A11DB1-9791-4689-A11F-16C933E613BA}"/>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033966462"/>
      </p:ext>
    </p:extLst>
  </p:cSld>
  <p:clrMapOvr>
    <a:masterClrMapping/>
  </p:clrMapOvr>
  <p:transition>
    <p:wip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a:extLst>
              <a:ext uri="{FF2B5EF4-FFF2-40B4-BE49-F238E27FC236}">
                <a16:creationId xmlns:a16="http://schemas.microsoft.com/office/drawing/2014/main" id="{F9AEFB2A-6C71-485E-8151-27C58E266AD4}"/>
              </a:ext>
            </a:extLst>
          </p:cNvPr>
          <p:cNvSpPr>
            <a:spLocks noGrp="1" noChangeArrowheads="1"/>
          </p:cNvSpPr>
          <p:nvPr>
            <p:ph type="title"/>
          </p:nvPr>
        </p:nvSpPr>
        <p:spPr/>
        <p:txBody>
          <a:bodyPr/>
          <a:lstStyle/>
          <a:p>
            <a:r>
              <a:rPr lang="zh-CN" altLang="en-US" dirty="0"/>
              <a:t>多值依赖（续）</a:t>
            </a:r>
          </a:p>
        </p:txBody>
      </p:sp>
      <p:sp>
        <p:nvSpPr>
          <p:cNvPr id="529411" name="Rectangle 3">
            <a:extLst>
              <a:ext uri="{FF2B5EF4-FFF2-40B4-BE49-F238E27FC236}">
                <a16:creationId xmlns:a16="http://schemas.microsoft.com/office/drawing/2014/main" id="{427799C8-C4E5-400C-B79E-E6ADB678DCA7}"/>
              </a:ext>
            </a:extLst>
          </p:cNvPr>
          <p:cNvSpPr>
            <a:spLocks noGrp="1" noChangeArrowheads="1"/>
          </p:cNvSpPr>
          <p:nvPr>
            <p:ph type="body" idx="1"/>
          </p:nvPr>
        </p:nvSpPr>
        <p:spPr/>
        <p:txBody>
          <a:bodyPr/>
          <a:lstStyle/>
          <a:p>
            <a:pPr>
              <a:lnSpc>
                <a:spcPct val="90000"/>
              </a:lnSpc>
              <a:buFont typeface="Monotype Sorts" pitchFamily="2" charset="2"/>
              <a:buNone/>
            </a:pPr>
            <a:r>
              <a:rPr lang="zh-CN" altLang="en-US" sz="2800" dirty="0"/>
              <a:t>（</a:t>
            </a:r>
            <a:r>
              <a:rPr lang="en-US" altLang="zh-CN" sz="2800" dirty="0"/>
              <a:t>3</a:t>
            </a:r>
            <a:r>
              <a:rPr lang="zh-CN" altLang="en-US" sz="2800" dirty="0"/>
              <a:t>）函数依赖是多值依赖的特殊情况。</a:t>
            </a:r>
          </a:p>
          <a:p>
            <a:pPr>
              <a:lnSpc>
                <a:spcPct val="90000"/>
              </a:lnSpc>
              <a:buFont typeface="Monotype Sorts" pitchFamily="2" charset="2"/>
              <a:buNone/>
            </a:pPr>
            <a:r>
              <a:rPr lang="zh-CN" altLang="en-US" sz="2800" dirty="0"/>
              <a:t> 		若</a:t>
            </a:r>
            <a:r>
              <a:rPr lang="en-US" altLang="zh-CN" sz="2800" dirty="0"/>
              <a:t>X→Y</a:t>
            </a:r>
            <a:r>
              <a:rPr lang="zh-CN" altLang="en-US" sz="2800" dirty="0"/>
              <a:t>，则</a:t>
            </a:r>
            <a:r>
              <a:rPr lang="en-US" altLang="zh-CN" sz="2800" dirty="0"/>
              <a:t>X→→Y</a:t>
            </a:r>
            <a:r>
              <a:rPr lang="zh-CN" altLang="en-US" sz="2800" dirty="0"/>
              <a:t>。</a:t>
            </a:r>
          </a:p>
          <a:p>
            <a:pPr>
              <a:lnSpc>
                <a:spcPct val="90000"/>
              </a:lnSpc>
              <a:buFont typeface="Monotype Sorts" pitchFamily="2" charset="2"/>
              <a:buNone/>
            </a:pPr>
            <a:endParaRPr lang="zh-CN" altLang="en-US" sz="2800" dirty="0"/>
          </a:p>
          <a:p>
            <a:pPr>
              <a:lnSpc>
                <a:spcPct val="90000"/>
              </a:lnSpc>
              <a:buFont typeface="Monotype Sorts" pitchFamily="2" charset="2"/>
              <a:buNone/>
            </a:pPr>
            <a:r>
              <a:rPr lang="zh-CN" altLang="en-US" sz="2800" dirty="0"/>
              <a:t>（</a:t>
            </a:r>
            <a:r>
              <a:rPr lang="en-US" altLang="zh-CN" sz="2800" dirty="0"/>
              <a:t>4</a:t>
            </a:r>
            <a:r>
              <a:rPr lang="zh-CN" altLang="en-US" sz="2800" dirty="0"/>
              <a:t>）若</a:t>
            </a:r>
            <a:r>
              <a:rPr lang="en-US" altLang="zh-CN" sz="2800" dirty="0"/>
              <a:t>X→→Y</a:t>
            </a:r>
            <a:r>
              <a:rPr lang="zh-CN" altLang="en-US" sz="2800" dirty="0"/>
              <a:t>，</a:t>
            </a:r>
            <a:r>
              <a:rPr lang="en-US" altLang="zh-CN" sz="2800" dirty="0"/>
              <a:t>X→→Z</a:t>
            </a:r>
            <a:r>
              <a:rPr lang="zh-CN" altLang="en-US" sz="2800" dirty="0"/>
              <a:t>，则</a:t>
            </a:r>
            <a:r>
              <a:rPr lang="en-US" altLang="zh-CN" sz="2800" dirty="0"/>
              <a:t>X→→Y</a:t>
            </a:r>
            <a:r>
              <a:rPr lang="en-US" altLang="zh-CN" sz="2800" dirty="0">
                <a:sym typeface="Symbol" panose="05050102010706020507" pitchFamily="18" charset="2"/>
              </a:rPr>
              <a:t></a:t>
            </a:r>
            <a:r>
              <a:rPr lang="en-US" altLang="zh-CN" sz="2800" dirty="0"/>
              <a:t> Z</a:t>
            </a:r>
            <a:r>
              <a:rPr lang="zh-CN" altLang="en-US" sz="2800" dirty="0"/>
              <a:t>。</a:t>
            </a:r>
          </a:p>
          <a:p>
            <a:pPr>
              <a:lnSpc>
                <a:spcPct val="90000"/>
              </a:lnSpc>
              <a:buFont typeface="Monotype Sorts" pitchFamily="2" charset="2"/>
              <a:buNone/>
            </a:pPr>
            <a:endParaRPr lang="zh-CN" altLang="en-US" sz="2800" dirty="0"/>
          </a:p>
          <a:p>
            <a:pPr>
              <a:lnSpc>
                <a:spcPct val="90000"/>
              </a:lnSpc>
              <a:buFont typeface="Monotype Sorts" pitchFamily="2" charset="2"/>
              <a:buNone/>
            </a:pPr>
            <a:r>
              <a:rPr lang="zh-CN" altLang="en-US" sz="2800" dirty="0"/>
              <a:t>（</a:t>
            </a:r>
            <a:r>
              <a:rPr lang="en-US" altLang="zh-CN" sz="2800" dirty="0"/>
              <a:t>5</a:t>
            </a:r>
            <a:r>
              <a:rPr lang="zh-CN" altLang="en-US" sz="2800" dirty="0"/>
              <a:t>）若</a:t>
            </a:r>
            <a:r>
              <a:rPr lang="en-US" altLang="zh-CN" sz="2800" dirty="0"/>
              <a:t>X→→Y</a:t>
            </a:r>
            <a:r>
              <a:rPr lang="zh-CN" altLang="en-US" sz="2800" dirty="0"/>
              <a:t>，</a:t>
            </a:r>
            <a:r>
              <a:rPr lang="en-US" altLang="zh-CN" sz="2800" dirty="0"/>
              <a:t>X→→Z</a:t>
            </a:r>
            <a:r>
              <a:rPr lang="zh-CN" altLang="en-US" sz="2800" dirty="0"/>
              <a:t>，则</a:t>
            </a:r>
            <a:r>
              <a:rPr lang="en-US" altLang="zh-CN" sz="2800" dirty="0"/>
              <a:t>X→→Y∩Z</a:t>
            </a:r>
            <a:r>
              <a:rPr lang="zh-CN" altLang="en-US" sz="2800" dirty="0"/>
              <a:t>。</a:t>
            </a:r>
          </a:p>
          <a:p>
            <a:pPr>
              <a:lnSpc>
                <a:spcPct val="90000"/>
              </a:lnSpc>
              <a:buFont typeface="Monotype Sorts" pitchFamily="2" charset="2"/>
              <a:buNone/>
            </a:pPr>
            <a:endParaRPr lang="zh-CN" altLang="en-US" sz="2800" dirty="0"/>
          </a:p>
          <a:p>
            <a:pPr>
              <a:lnSpc>
                <a:spcPct val="90000"/>
              </a:lnSpc>
              <a:buFont typeface="Monotype Sorts" pitchFamily="2" charset="2"/>
              <a:buNone/>
            </a:pPr>
            <a:r>
              <a:rPr lang="zh-CN" altLang="en-US" sz="2800" dirty="0"/>
              <a:t>（</a:t>
            </a:r>
            <a:r>
              <a:rPr lang="en-US" altLang="zh-CN" sz="2800" dirty="0"/>
              <a:t>6</a:t>
            </a:r>
            <a:r>
              <a:rPr lang="zh-CN" altLang="en-US" sz="2800" dirty="0"/>
              <a:t>）若</a:t>
            </a:r>
            <a:r>
              <a:rPr lang="en-US" altLang="zh-CN" sz="2800" dirty="0"/>
              <a:t>X→→Y</a:t>
            </a:r>
            <a:r>
              <a:rPr lang="zh-CN" altLang="en-US" sz="2800" dirty="0"/>
              <a:t>，</a:t>
            </a:r>
            <a:r>
              <a:rPr lang="en-US" altLang="zh-CN" sz="2800" dirty="0"/>
              <a:t>X→→Z</a:t>
            </a:r>
            <a:r>
              <a:rPr lang="zh-CN" altLang="en-US" sz="2800" dirty="0"/>
              <a:t>，则</a:t>
            </a:r>
            <a:r>
              <a:rPr lang="en-US" altLang="zh-CN" sz="2800" dirty="0"/>
              <a:t>X→→Y-Z</a:t>
            </a:r>
            <a:r>
              <a:rPr lang="zh-CN" altLang="en-US" sz="2800" dirty="0"/>
              <a:t>，		</a:t>
            </a:r>
            <a:r>
              <a:rPr lang="en-US" altLang="zh-CN" sz="2800" dirty="0"/>
              <a:t>X→→Z -Y</a:t>
            </a:r>
            <a:r>
              <a:rPr lang="zh-CN" altLang="en-US" sz="2800" dirty="0"/>
              <a:t>。</a:t>
            </a:r>
          </a:p>
        </p:txBody>
      </p:sp>
      <p:sp>
        <p:nvSpPr>
          <p:cNvPr id="4" name="矩形 3">
            <a:extLst>
              <a:ext uri="{FF2B5EF4-FFF2-40B4-BE49-F238E27FC236}">
                <a16:creationId xmlns:a16="http://schemas.microsoft.com/office/drawing/2014/main" id="{AC106060-02FC-4C87-8975-31BCE039A60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5A0BB92-2D2D-4DF5-BFEC-0EE98AE144A6}"/>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FE4E2A1F-EBDE-40CF-9090-0E42AB085BED}"/>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431675553"/>
      </p:ext>
    </p:extLst>
  </p:cSld>
  <p:clrMapOvr>
    <a:masterClrMapping/>
  </p:clrMapOvr>
  <p:transition>
    <p:wip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a:extLst>
              <a:ext uri="{FF2B5EF4-FFF2-40B4-BE49-F238E27FC236}">
                <a16:creationId xmlns:a16="http://schemas.microsoft.com/office/drawing/2014/main" id="{411FE560-E02F-4128-A4FA-B710330C0428}"/>
              </a:ext>
            </a:extLst>
          </p:cNvPr>
          <p:cNvSpPr>
            <a:spLocks noGrp="1" noChangeArrowheads="1"/>
          </p:cNvSpPr>
          <p:nvPr>
            <p:ph type="title"/>
          </p:nvPr>
        </p:nvSpPr>
        <p:spPr/>
        <p:txBody>
          <a:bodyPr/>
          <a:lstStyle/>
          <a:p>
            <a:r>
              <a:rPr lang="zh-CN" altLang="en-US"/>
              <a:t>多值依赖（续）</a:t>
            </a:r>
          </a:p>
        </p:txBody>
      </p:sp>
      <p:sp>
        <p:nvSpPr>
          <p:cNvPr id="530435" name="Rectangle 3">
            <a:extLst>
              <a:ext uri="{FF2B5EF4-FFF2-40B4-BE49-F238E27FC236}">
                <a16:creationId xmlns:a16="http://schemas.microsoft.com/office/drawing/2014/main" id="{680AE5F6-0421-4982-989F-D7177BD37916}"/>
              </a:ext>
            </a:extLst>
          </p:cNvPr>
          <p:cNvSpPr>
            <a:spLocks noGrp="1" noChangeArrowheads="1"/>
          </p:cNvSpPr>
          <p:nvPr>
            <p:ph type="body" idx="1"/>
          </p:nvPr>
        </p:nvSpPr>
        <p:spPr/>
        <p:txBody>
          <a:bodyPr/>
          <a:lstStyle/>
          <a:p>
            <a:pPr>
              <a:lnSpc>
                <a:spcPct val="90000"/>
              </a:lnSpc>
            </a:pPr>
            <a:r>
              <a:rPr lang="zh-CN" altLang="en-US" dirty="0"/>
              <a:t>多值依赖与函数依赖的区别</a:t>
            </a:r>
          </a:p>
          <a:p>
            <a:pPr>
              <a:lnSpc>
                <a:spcPct val="90000"/>
              </a:lnSpc>
              <a:buFont typeface="Monotype Sorts" pitchFamily="2" charset="2"/>
              <a:buNone/>
            </a:pPr>
            <a:r>
              <a:rPr lang="en-US" altLang="zh-CN" sz="2800" dirty="0"/>
              <a:t>(1) </a:t>
            </a:r>
            <a:r>
              <a:rPr lang="zh-CN" altLang="en-US" sz="2800" dirty="0"/>
              <a:t>有效性</a:t>
            </a:r>
            <a:endParaRPr lang="zh-CN" altLang="en-US" dirty="0"/>
          </a:p>
          <a:p>
            <a:pPr lvl="1">
              <a:lnSpc>
                <a:spcPct val="90000"/>
              </a:lnSpc>
            </a:pPr>
            <a:r>
              <a:rPr lang="zh-CN" altLang="en-US" dirty="0"/>
              <a:t>多值依赖的有效性与属性集的范围有关。</a:t>
            </a:r>
          </a:p>
          <a:p>
            <a:pPr lvl="2">
              <a:lnSpc>
                <a:spcPct val="110000"/>
              </a:lnSpc>
            </a:pPr>
            <a:r>
              <a:rPr lang="zh-CN" altLang="en-US" dirty="0"/>
              <a:t>若</a:t>
            </a:r>
            <a:r>
              <a:rPr lang="en-US" altLang="zh-CN" dirty="0"/>
              <a:t>X→→Y</a:t>
            </a:r>
            <a:r>
              <a:rPr lang="zh-CN" altLang="en-US" dirty="0"/>
              <a:t>在</a:t>
            </a:r>
            <a:r>
              <a:rPr lang="en-US" altLang="zh-CN" dirty="0"/>
              <a:t>U</a:t>
            </a:r>
            <a:r>
              <a:rPr lang="zh-CN" altLang="en-US" dirty="0"/>
              <a:t>上成立，则在</a:t>
            </a:r>
            <a:r>
              <a:rPr lang="en-US" altLang="zh-CN" dirty="0"/>
              <a:t>W</a:t>
            </a:r>
            <a:r>
              <a:rPr lang="zh-CN" altLang="en-US" dirty="0"/>
              <a:t>（</a:t>
            </a:r>
            <a:r>
              <a:rPr lang="en-US" altLang="zh-CN" dirty="0"/>
              <a:t>X Y </a:t>
            </a:r>
            <a:r>
              <a:rPr lang="en-US" altLang="zh-CN" dirty="0">
                <a:sym typeface="Symbol" panose="05050102010706020507" pitchFamily="18" charset="2"/>
              </a:rPr>
              <a:t></a:t>
            </a:r>
            <a:r>
              <a:rPr lang="en-US" altLang="zh-CN" dirty="0"/>
              <a:t> W </a:t>
            </a:r>
            <a:r>
              <a:rPr lang="en-US" altLang="zh-CN" dirty="0">
                <a:sym typeface="Symbol" panose="05050102010706020507" pitchFamily="18" charset="2"/>
              </a:rPr>
              <a:t></a:t>
            </a:r>
            <a:r>
              <a:rPr lang="en-US" altLang="zh-CN" dirty="0"/>
              <a:t> U</a:t>
            </a:r>
            <a:r>
              <a:rPr lang="zh-CN" altLang="en-US" dirty="0"/>
              <a:t>）上一定成立；反之则不然，即</a:t>
            </a:r>
            <a:r>
              <a:rPr lang="en-US" altLang="zh-CN" dirty="0"/>
              <a:t>X→→Y</a:t>
            </a:r>
            <a:r>
              <a:rPr lang="zh-CN" altLang="en-US" dirty="0"/>
              <a:t>在</a:t>
            </a:r>
            <a:r>
              <a:rPr lang="en-US" altLang="zh-CN" dirty="0"/>
              <a:t>W</a:t>
            </a:r>
            <a:r>
              <a:rPr lang="zh-CN" altLang="en-US" dirty="0"/>
              <a:t>（</a:t>
            </a:r>
            <a:r>
              <a:rPr lang="en-US" altLang="zh-CN" dirty="0"/>
              <a:t>W </a:t>
            </a:r>
            <a:r>
              <a:rPr lang="en-US" altLang="zh-CN" dirty="0">
                <a:sym typeface="Symbol" panose="05050102010706020507" pitchFamily="18" charset="2"/>
              </a:rPr>
              <a:t></a:t>
            </a:r>
            <a:r>
              <a:rPr lang="en-US" altLang="zh-CN" dirty="0"/>
              <a:t>  U</a:t>
            </a:r>
            <a:r>
              <a:rPr lang="zh-CN" altLang="en-US" dirty="0"/>
              <a:t>）上成立，在</a:t>
            </a:r>
            <a:r>
              <a:rPr lang="en-US" altLang="zh-CN" dirty="0"/>
              <a:t>U</a:t>
            </a:r>
            <a:r>
              <a:rPr lang="zh-CN" altLang="en-US" dirty="0"/>
              <a:t>上并不一定成立。</a:t>
            </a:r>
          </a:p>
          <a:p>
            <a:pPr lvl="2">
              <a:lnSpc>
                <a:spcPct val="110000"/>
              </a:lnSpc>
            </a:pPr>
            <a:r>
              <a:rPr lang="zh-CN" altLang="en-US" dirty="0"/>
              <a:t>原因：多值依赖的定义中不仅涉及属性组</a:t>
            </a:r>
            <a:r>
              <a:rPr lang="en-US" altLang="zh-CN" dirty="0"/>
              <a:t>X</a:t>
            </a:r>
            <a:r>
              <a:rPr lang="zh-CN" altLang="en-US" dirty="0"/>
              <a:t>和</a:t>
            </a:r>
            <a:r>
              <a:rPr lang="en-US" altLang="zh-CN" dirty="0"/>
              <a:t>Y</a:t>
            </a:r>
            <a:r>
              <a:rPr lang="zh-CN" altLang="en-US" dirty="0"/>
              <a:t>，而且涉及</a:t>
            </a:r>
            <a:r>
              <a:rPr lang="en-US" altLang="zh-CN" dirty="0"/>
              <a:t>U</a:t>
            </a:r>
            <a:r>
              <a:rPr lang="zh-CN" altLang="en-US" dirty="0"/>
              <a:t>中其余属性</a:t>
            </a:r>
            <a:r>
              <a:rPr lang="en-US" altLang="zh-CN" dirty="0"/>
              <a:t>Z</a:t>
            </a:r>
            <a:r>
              <a:rPr lang="zh-CN" altLang="en-US" dirty="0"/>
              <a:t>。</a:t>
            </a:r>
          </a:p>
          <a:p>
            <a:pPr lvl="2"/>
            <a:r>
              <a:rPr lang="zh-CN" altLang="en-US" dirty="0"/>
              <a:t>一般地，在</a:t>
            </a:r>
            <a:r>
              <a:rPr lang="en-US" altLang="zh-CN" dirty="0"/>
              <a:t>R</a:t>
            </a:r>
            <a:r>
              <a:rPr lang="zh-CN" altLang="en-US" dirty="0"/>
              <a:t>（</a:t>
            </a:r>
            <a:r>
              <a:rPr lang="en-US" altLang="zh-CN" dirty="0"/>
              <a:t>U</a:t>
            </a:r>
            <a:r>
              <a:rPr lang="zh-CN" altLang="en-US" dirty="0"/>
              <a:t>）上若有</a:t>
            </a:r>
            <a:r>
              <a:rPr lang="en-US" altLang="zh-CN" dirty="0"/>
              <a:t>X→→Y</a:t>
            </a:r>
            <a:r>
              <a:rPr lang="zh-CN" altLang="en-US" dirty="0"/>
              <a:t>在</a:t>
            </a:r>
            <a:r>
              <a:rPr lang="en-US" altLang="zh-CN" dirty="0"/>
              <a:t>W</a:t>
            </a:r>
            <a:r>
              <a:rPr lang="zh-CN" altLang="en-US" dirty="0"/>
              <a:t>（</a:t>
            </a:r>
            <a:r>
              <a:rPr lang="en-US" altLang="zh-CN" dirty="0"/>
              <a:t>W </a:t>
            </a:r>
            <a:r>
              <a:rPr lang="en-US" altLang="zh-CN" dirty="0">
                <a:sym typeface="Symbol" panose="05050102010706020507" pitchFamily="18" charset="2"/>
              </a:rPr>
              <a:t></a:t>
            </a:r>
            <a:r>
              <a:rPr lang="en-US" altLang="zh-CN" dirty="0"/>
              <a:t>  U</a:t>
            </a:r>
            <a:r>
              <a:rPr lang="zh-CN" altLang="en-US" dirty="0"/>
              <a:t>）上成立，则称</a:t>
            </a:r>
            <a:r>
              <a:rPr lang="en-US" altLang="zh-CN" dirty="0"/>
              <a:t>X→→Y</a:t>
            </a:r>
            <a:r>
              <a:rPr lang="zh-CN" altLang="en-US" dirty="0"/>
              <a:t>为</a:t>
            </a:r>
            <a:r>
              <a:rPr lang="en-US" altLang="zh-CN" dirty="0"/>
              <a:t>R</a:t>
            </a:r>
            <a:r>
              <a:rPr lang="zh-CN" altLang="en-US" dirty="0"/>
              <a:t>（</a:t>
            </a:r>
            <a:r>
              <a:rPr lang="en-US" altLang="zh-CN" dirty="0"/>
              <a:t>U</a:t>
            </a:r>
            <a:r>
              <a:rPr lang="zh-CN" altLang="en-US" dirty="0"/>
              <a:t>）的嵌入型多值依赖。</a:t>
            </a:r>
          </a:p>
        </p:txBody>
      </p:sp>
      <p:sp>
        <p:nvSpPr>
          <p:cNvPr id="4" name="矩形 3">
            <a:extLst>
              <a:ext uri="{FF2B5EF4-FFF2-40B4-BE49-F238E27FC236}">
                <a16:creationId xmlns:a16="http://schemas.microsoft.com/office/drawing/2014/main" id="{F9A15A0A-495E-45E4-9AF7-59A72DD7804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CBBB1DF-295E-4270-A7D3-9C4A41C75F6E}"/>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F37672DF-65D3-4551-8062-7FACA91D7E46}"/>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444457089"/>
      </p:ext>
    </p:extLst>
  </p:cSld>
  <p:clrMapOvr>
    <a:masterClrMapping/>
  </p:clrMapOvr>
  <p:transition>
    <p:wip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a:extLst>
              <a:ext uri="{FF2B5EF4-FFF2-40B4-BE49-F238E27FC236}">
                <a16:creationId xmlns:a16="http://schemas.microsoft.com/office/drawing/2014/main" id="{C4D3B810-CFB3-49A0-8B57-9F7BD7B0DB6F}"/>
              </a:ext>
            </a:extLst>
          </p:cNvPr>
          <p:cNvSpPr>
            <a:spLocks noGrp="1" noChangeArrowheads="1"/>
          </p:cNvSpPr>
          <p:nvPr>
            <p:ph type="title"/>
          </p:nvPr>
        </p:nvSpPr>
        <p:spPr/>
        <p:txBody>
          <a:bodyPr/>
          <a:lstStyle/>
          <a:p>
            <a:r>
              <a:rPr lang="zh-CN" altLang="en-US"/>
              <a:t>多值依赖（续）</a:t>
            </a:r>
          </a:p>
        </p:txBody>
      </p:sp>
      <p:sp>
        <p:nvSpPr>
          <p:cNvPr id="531459" name="Rectangle 3">
            <a:extLst>
              <a:ext uri="{FF2B5EF4-FFF2-40B4-BE49-F238E27FC236}">
                <a16:creationId xmlns:a16="http://schemas.microsoft.com/office/drawing/2014/main" id="{22FD1E90-DE65-47FB-AC6C-F949006F2B43}"/>
              </a:ext>
            </a:extLst>
          </p:cNvPr>
          <p:cNvSpPr>
            <a:spLocks noGrp="1" noChangeArrowheads="1"/>
          </p:cNvSpPr>
          <p:nvPr>
            <p:ph type="body" idx="1"/>
          </p:nvPr>
        </p:nvSpPr>
        <p:spPr/>
        <p:txBody>
          <a:bodyPr/>
          <a:lstStyle/>
          <a:p>
            <a:pPr lvl="1"/>
            <a:r>
              <a:rPr lang="zh-CN" altLang="en-US"/>
              <a:t>函数依赖</a:t>
            </a:r>
            <a:r>
              <a:rPr lang="en-US" altLang="zh-CN"/>
              <a:t>X→Y</a:t>
            </a:r>
            <a:r>
              <a:rPr lang="zh-CN" altLang="en-US"/>
              <a:t>的有效性仅决定于</a:t>
            </a:r>
            <a:r>
              <a:rPr lang="en-US" altLang="zh-CN"/>
              <a:t>X</a:t>
            </a:r>
            <a:r>
              <a:rPr lang="zh-CN" altLang="en-US"/>
              <a:t>、</a:t>
            </a:r>
            <a:r>
              <a:rPr lang="en-US" altLang="zh-CN"/>
              <a:t>Y</a:t>
            </a:r>
            <a:r>
              <a:rPr lang="zh-CN" altLang="en-US"/>
              <a:t>这两个属性集的值</a:t>
            </a:r>
          </a:p>
          <a:p>
            <a:pPr lvl="2">
              <a:lnSpc>
                <a:spcPct val="120000"/>
              </a:lnSpc>
            </a:pPr>
            <a:r>
              <a:rPr lang="zh-CN" altLang="en-US"/>
              <a:t>只要在</a:t>
            </a:r>
            <a:r>
              <a:rPr lang="en-US" altLang="zh-CN"/>
              <a:t>R</a:t>
            </a:r>
            <a:r>
              <a:rPr lang="zh-CN" altLang="en-US"/>
              <a:t>（</a:t>
            </a:r>
            <a:r>
              <a:rPr lang="en-US" altLang="zh-CN"/>
              <a:t>U</a:t>
            </a:r>
            <a:r>
              <a:rPr lang="zh-CN" altLang="en-US"/>
              <a:t>）的任何一个关系</a:t>
            </a:r>
            <a:r>
              <a:rPr lang="en-US" altLang="zh-CN"/>
              <a:t>r</a:t>
            </a:r>
            <a:r>
              <a:rPr lang="zh-CN" altLang="en-US"/>
              <a:t>中，元组在</a:t>
            </a:r>
            <a:r>
              <a:rPr lang="en-US" altLang="zh-CN"/>
              <a:t>X</a:t>
            </a:r>
            <a:r>
              <a:rPr lang="zh-CN" altLang="en-US"/>
              <a:t>和</a:t>
            </a:r>
            <a:r>
              <a:rPr lang="en-US" altLang="zh-CN"/>
              <a:t>Y</a:t>
            </a:r>
            <a:r>
              <a:rPr lang="zh-CN" altLang="en-US"/>
              <a:t>上的值满足定义</a:t>
            </a:r>
            <a:r>
              <a:rPr lang="en-US" altLang="zh-CN"/>
              <a:t>5.l</a:t>
            </a:r>
            <a:r>
              <a:rPr lang="zh-CN" altLang="en-US"/>
              <a:t>，则函数依赖</a:t>
            </a:r>
            <a:r>
              <a:rPr lang="en-US" altLang="zh-CN"/>
              <a:t>X→Y</a:t>
            </a:r>
            <a:r>
              <a:rPr lang="zh-CN" altLang="en-US"/>
              <a:t>在任何属性集</a:t>
            </a:r>
            <a:r>
              <a:rPr lang="en-US" altLang="zh-CN"/>
              <a:t>W</a:t>
            </a:r>
            <a:r>
              <a:rPr lang="zh-CN" altLang="en-US"/>
              <a:t>（</a:t>
            </a:r>
            <a:r>
              <a:rPr lang="en-US" altLang="zh-CN"/>
              <a:t>X Y </a:t>
            </a:r>
            <a:r>
              <a:rPr lang="en-US" altLang="zh-CN">
                <a:sym typeface="Symbol" panose="05050102010706020507" pitchFamily="18" charset="2"/>
              </a:rPr>
              <a:t></a:t>
            </a:r>
            <a:r>
              <a:rPr lang="en-US" altLang="zh-CN"/>
              <a:t> W </a:t>
            </a:r>
            <a:r>
              <a:rPr lang="en-US" altLang="zh-CN">
                <a:sym typeface="Symbol" panose="05050102010706020507" pitchFamily="18" charset="2"/>
              </a:rPr>
              <a:t></a:t>
            </a:r>
            <a:r>
              <a:rPr lang="en-US" altLang="zh-CN"/>
              <a:t>U</a:t>
            </a:r>
            <a:r>
              <a:rPr lang="zh-CN" altLang="en-US"/>
              <a:t>）上成立。</a:t>
            </a:r>
          </a:p>
        </p:txBody>
      </p:sp>
      <p:sp>
        <p:nvSpPr>
          <p:cNvPr id="4" name="矩形 3">
            <a:extLst>
              <a:ext uri="{FF2B5EF4-FFF2-40B4-BE49-F238E27FC236}">
                <a16:creationId xmlns:a16="http://schemas.microsoft.com/office/drawing/2014/main" id="{B7E92264-830F-434B-AD23-FE2BE907928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D8D53F4-7370-46BB-866C-A4245E05E881}"/>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9DCF3641-6270-48AD-888A-9196DA491D7D}"/>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963563647"/>
      </p:ext>
    </p:extLst>
  </p:cSld>
  <p:clrMapOvr>
    <a:masterClrMapping/>
  </p:clrMapOvr>
  <p:transition>
    <p:wip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a:extLst>
              <a:ext uri="{FF2B5EF4-FFF2-40B4-BE49-F238E27FC236}">
                <a16:creationId xmlns:a16="http://schemas.microsoft.com/office/drawing/2014/main" id="{6B6FEE61-BD55-4979-93E7-89BACB2996A3}"/>
              </a:ext>
            </a:extLst>
          </p:cNvPr>
          <p:cNvSpPr>
            <a:spLocks noGrp="1" noChangeArrowheads="1"/>
          </p:cNvSpPr>
          <p:nvPr>
            <p:ph type="title"/>
          </p:nvPr>
        </p:nvSpPr>
        <p:spPr/>
        <p:txBody>
          <a:bodyPr/>
          <a:lstStyle/>
          <a:p>
            <a:r>
              <a:rPr lang="zh-CN" altLang="en-US"/>
              <a:t>多值依赖（续）</a:t>
            </a:r>
          </a:p>
        </p:txBody>
      </p:sp>
      <p:sp>
        <p:nvSpPr>
          <p:cNvPr id="532483" name="Rectangle 3">
            <a:extLst>
              <a:ext uri="{FF2B5EF4-FFF2-40B4-BE49-F238E27FC236}">
                <a16:creationId xmlns:a16="http://schemas.microsoft.com/office/drawing/2014/main" id="{9AD604CD-FA20-42E3-8C0A-D6076F2F46B0}"/>
              </a:ext>
            </a:extLst>
          </p:cNvPr>
          <p:cNvSpPr>
            <a:spLocks noGrp="1" noChangeArrowheads="1"/>
          </p:cNvSpPr>
          <p:nvPr>
            <p:ph type="body" idx="1"/>
          </p:nvPr>
        </p:nvSpPr>
        <p:spPr/>
        <p:txBody>
          <a:bodyPr/>
          <a:lstStyle/>
          <a:p>
            <a:pPr>
              <a:buFont typeface="Monotype Sorts" pitchFamily="2" charset="2"/>
              <a:buNone/>
            </a:pPr>
            <a:r>
              <a:rPr lang="en-US" altLang="zh-CN" sz="2800" dirty="0"/>
              <a:t>(2)</a:t>
            </a:r>
            <a:r>
              <a:rPr lang="en-US" altLang="zh-CN" dirty="0"/>
              <a:t> </a:t>
            </a:r>
          </a:p>
          <a:p>
            <a:pPr lvl="1"/>
            <a:r>
              <a:rPr lang="zh-CN" altLang="en-US" dirty="0"/>
              <a:t>若函数依赖</a:t>
            </a:r>
            <a:r>
              <a:rPr lang="en-US" altLang="zh-CN" dirty="0"/>
              <a:t>X→Y</a:t>
            </a:r>
            <a:r>
              <a:rPr lang="zh-CN" altLang="en-US" dirty="0"/>
              <a:t>在</a:t>
            </a:r>
            <a:r>
              <a:rPr lang="en-US" altLang="zh-CN" dirty="0"/>
              <a:t>R</a:t>
            </a:r>
            <a:r>
              <a:rPr lang="zh-CN" altLang="en-US" dirty="0"/>
              <a:t>（</a:t>
            </a:r>
            <a:r>
              <a:rPr lang="en-US" altLang="zh-CN" dirty="0"/>
              <a:t>U</a:t>
            </a:r>
            <a:r>
              <a:rPr lang="zh-CN" altLang="en-US" dirty="0"/>
              <a:t>）上成立，则对于任何</a:t>
            </a:r>
            <a:r>
              <a:rPr lang="en-US" altLang="zh-CN" dirty="0"/>
              <a:t>Y' </a:t>
            </a:r>
            <a:r>
              <a:rPr lang="en-US" altLang="zh-CN" dirty="0">
                <a:sym typeface="Symbol" panose="05050102010706020507" pitchFamily="18" charset="2"/>
              </a:rPr>
              <a:t></a:t>
            </a:r>
            <a:r>
              <a:rPr lang="en-US" altLang="zh-CN" dirty="0"/>
              <a:t> Y</a:t>
            </a:r>
            <a:r>
              <a:rPr lang="zh-CN" altLang="en-US" dirty="0"/>
              <a:t>均有</a:t>
            </a:r>
            <a:r>
              <a:rPr lang="en-US" altLang="zh-CN" dirty="0"/>
              <a:t>X→Y' </a:t>
            </a:r>
            <a:r>
              <a:rPr lang="zh-CN" altLang="en-US" dirty="0"/>
              <a:t>成立。</a:t>
            </a:r>
          </a:p>
          <a:p>
            <a:pPr lvl="1"/>
            <a:r>
              <a:rPr lang="zh-CN" altLang="en-US" dirty="0"/>
              <a:t>多值依赖</a:t>
            </a:r>
            <a:r>
              <a:rPr lang="en-US" altLang="zh-CN" dirty="0"/>
              <a:t>X→→Y</a:t>
            </a:r>
            <a:r>
              <a:rPr lang="zh-CN" altLang="en-US" dirty="0"/>
              <a:t>若在</a:t>
            </a:r>
            <a:r>
              <a:rPr lang="en-US" altLang="zh-CN" dirty="0"/>
              <a:t>R(U)</a:t>
            </a:r>
            <a:r>
              <a:rPr lang="zh-CN" altLang="en-US" dirty="0"/>
              <a:t>上成立，不能断言对于任何</a:t>
            </a:r>
            <a:r>
              <a:rPr lang="en-US" altLang="zh-CN" dirty="0"/>
              <a:t>Y' </a:t>
            </a:r>
            <a:r>
              <a:rPr lang="en-US" altLang="zh-CN" dirty="0">
                <a:sym typeface="Symbol" panose="05050102010706020507" pitchFamily="18" charset="2"/>
              </a:rPr>
              <a:t></a:t>
            </a:r>
            <a:r>
              <a:rPr lang="en-US" altLang="zh-CN" dirty="0"/>
              <a:t> Y</a:t>
            </a:r>
            <a:r>
              <a:rPr lang="zh-CN" altLang="en-US" dirty="0"/>
              <a:t>有</a:t>
            </a:r>
            <a:r>
              <a:rPr lang="en-US" altLang="zh-CN" dirty="0"/>
              <a:t>X→→Y' </a:t>
            </a:r>
            <a:r>
              <a:rPr lang="zh-CN" altLang="en-US" dirty="0"/>
              <a:t>成立。</a:t>
            </a:r>
          </a:p>
          <a:p>
            <a:endParaRPr lang="en-US" altLang="zh-CN" dirty="0"/>
          </a:p>
        </p:txBody>
      </p:sp>
      <p:sp>
        <p:nvSpPr>
          <p:cNvPr id="4" name="矩形 3">
            <a:extLst>
              <a:ext uri="{FF2B5EF4-FFF2-40B4-BE49-F238E27FC236}">
                <a16:creationId xmlns:a16="http://schemas.microsoft.com/office/drawing/2014/main" id="{5E81D84D-BAA0-41D3-B239-E36141D6AD8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41B61C9-784B-4DA0-93DF-BF3231A2EFD0}"/>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4.2 </a:t>
            </a:r>
            <a:r>
              <a:rPr lang="zh-CN" altLang="en-US" sz="2400" dirty="0">
                <a:solidFill>
                  <a:schemeClr val="bg1"/>
                </a:solidFill>
              </a:rPr>
              <a:t>范式</a:t>
            </a:r>
          </a:p>
        </p:txBody>
      </p:sp>
      <p:sp>
        <p:nvSpPr>
          <p:cNvPr id="6" name="文本框 22">
            <a:extLst>
              <a:ext uri="{FF2B5EF4-FFF2-40B4-BE49-F238E27FC236}">
                <a16:creationId xmlns:a16="http://schemas.microsoft.com/office/drawing/2014/main" id="{7CEA0458-1EFE-4F6E-B88B-909C23BB17C2}"/>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3980701361"/>
      </p:ext>
    </p:extLst>
  </p:cSld>
  <p:clrMapOvr>
    <a:masterClrMapping/>
  </p:clrMapOvr>
  <p:transition>
    <p:wipe/>
  </p:transition>
</p:sld>
</file>

<file path=ppt/theme/theme1.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20816</TotalTime>
  <Words>7424</Words>
  <Application>Microsoft Office PowerPoint</Application>
  <PresentationFormat>全屏显示(4:3)</PresentationFormat>
  <Paragraphs>1234</Paragraphs>
  <Slides>140</Slides>
  <Notes>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0</vt:i4>
      </vt:variant>
      <vt:variant>
        <vt:lpstr>幻灯片标题</vt:lpstr>
      </vt:variant>
      <vt:variant>
        <vt:i4>140</vt:i4>
      </vt:variant>
    </vt:vector>
  </HeadingPairs>
  <TitlesOfParts>
    <vt:vector size="156" baseType="lpstr">
      <vt:lpstr>Heiti SC Light</vt:lpstr>
      <vt:lpstr>新細明體</vt:lpstr>
      <vt:lpstr>黑体</vt:lpstr>
      <vt:lpstr>华文细黑</vt:lpstr>
      <vt:lpstr>宋体</vt:lpstr>
      <vt:lpstr>微软雅黑</vt:lpstr>
      <vt:lpstr>Arial</vt:lpstr>
      <vt:lpstr>Calibri</vt:lpstr>
      <vt:lpstr>Calibri Light</vt:lpstr>
      <vt:lpstr>Cambria Math</vt:lpstr>
      <vt:lpstr>Courier New</vt:lpstr>
      <vt:lpstr>Monotype Sorts</vt:lpstr>
      <vt:lpstr>Symbol</vt:lpstr>
      <vt:lpstr>Times New Roman</vt:lpstr>
      <vt:lpstr>Wingdings</vt:lpstr>
      <vt:lpstr>3_Office 主题</vt:lpstr>
      <vt:lpstr>PowerPoint 演示文稿</vt:lpstr>
      <vt:lpstr>关系数据库设计理论</vt:lpstr>
      <vt:lpstr>关系数据库设计理论</vt:lpstr>
      <vt:lpstr>关系数据库设计理论</vt:lpstr>
      <vt:lpstr>4.1 数据依赖</vt:lpstr>
      <vt:lpstr>4.1 数据依赖</vt:lpstr>
      <vt:lpstr>4.1 数据依赖</vt:lpstr>
      <vt:lpstr>4.1.1 关系模式中的数据依赖</vt:lpstr>
      <vt:lpstr>一、概念回顾</vt:lpstr>
      <vt:lpstr>二、关系模式的形式化定义</vt:lpstr>
      <vt:lpstr>三、什么是数据依赖</vt:lpstr>
      <vt:lpstr>什么是数据依赖（续）</vt:lpstr>
      <vt:lpstr>什么是数据依赖（续）</vt:lpstr>
      <vt:lpstr>四、关系模式的简化表示</vt:lpstr>
      <vt:lpstr>4.1 数据依赖</vt:lpstr>
      <vt:lpstr> 4.1.2 数据依赖对关系模式的影响</vt:lpstr>
      <vt:lpstr>数据依赖对关系模式的影响（续）</vt:lpstr>
      <vt:lpstr>数据依赖对关系模式的影响（续）</vt:lpstr>
      <vt:lpstr>数据依赖对关系模式的影响（续）</vt:lpstr>
      <vt:lpstr>数据依赖对关系模式的影响（续）</vt:lpstr>
      <vt:lpstr>数据依赖对关系模式的影响（续）</vt:lpstr>
      <vt:lpstr>数据依赖对关系模式的影响（续）</vt:lpstr>
      <vt:lpstr>数据依赖对关系模式的影响（续）</vt:lpstr>
      <vt:lpstr>数据依赖对关系模式的影响（续）</vt:lpstr>
      <vt:lpstr>数据依赖对关系模式的影响（续）</vt:lpstr>
      <vt:lpstr>444.1 数据依赖</vt:lpstr>
      <vt:lpstr>5.1.3 有关概念</vt:lpstr>
      <vt:lpstr>一、函数依赖</vt:lpstr>
      <vt:lpstr>函数依赖（续）</vt:lpstr>
      <vt:lpstr>函数依赖（续）</vt:lpstr>
      <vt:lpstr>函数依赖（续）</vt:lpstr>
      <vt:lpstr>二、平凡函数依赖与非平凡函数依赖</vt:lpstr>
      <vt:lpstr>平凡函数依赖与非平凡函数依赖（续）</vt:lpstr>
      <vt:lpstr>三、完全函数依赖与部分函数依赖</vt:lpstr>
      <vt:lpstr>完全函数依赖与部分函数依赖（续）</vt:lpstr>
      <vt:lpstr>完全函数依赖与部分函数依赖（续）</vt:lpstr>
      <vt:lpstr>四、传递函数依赖</vt:lpstr>
      <vt:lpstr>五、码</vt:lpstr>
      <vt:lpstr>关系数据库设计理论</vt:lpstr>
      <vt:lpstr>4.2  范式</vt:lpstr>
      <vt:lpstr>4.2  范式</vt:lpstr>
      <vt:lpstr>范式（续）</vt:lpstr>
      <vt:lpstr>4.2 范式</vt:lpstr>
      <vt:lpstr>4.2.1 第一范式（1NF）</vt:lpstr>
      <vt:lpstr>第一范式（续）</vt:lpstr>
      <vt:lpstr>第一范式（续）</vt:lpstr>
      <vt:lpstr>第一范式（续）</vt:lpstr>
      <vt:lpstr>第一范式（续）</vt:lpstr>
      <vt:lpstr>第一范式（续）</vt:lpstr>
      <vt:lpstr>第一范式（续）</vt:lpstr>
      <vt:lpstr>第一范式（续）</vt:lpstr>
      <vt:lpstr>第一范式（续）</vt:lpstr>
      <vt:lpstr>第一范式（续）</vt:lpstr>
      <vt:lpstr>第一范式（续）</vt:lpstr>
      <vt:lpstr>4.2  范式</vt:lpstr>
      <vt:lpstr>4.2.2 第二范式（2NF）</vt:lpstr>
      <vt:lpstr> 第二范式（续）</vt:lpstr>
      <vt:lpstr> 第二范式（续）</vt:lpstr>
      <vt:lpstr> 第二范式（续）</vt:lpstr>
      <vt:lpstr> 第二范式（续）</vt:lpstr>
      <vt:lpstr> 第二范式（续）</vt:lpstr>
      <vt:lpstr> 第二范式（续）</vt:lpstr>
      <vt:lpstr> 第二范式（续）</vt:lpstr>
      <vt:lpstr>4.2  范式</vt:lpstr>
      <vt:lpstr> 4.2.3 第三范式（3NF）</vt:lpstr>
      <vt:lpstr>第三范式（续）</vt:lpstr>
      <vt:lpstr>第三范式（续）</vt:lpstr>
      <vt:lpstr>第三范式（续）</vt:lpstr>
      <vt:lpstr>第三范式（续）</vt:lpstr>
      <vt:lpstr>第三范式（续）</vt:lpstr>
      <vt:lpstr>第三范式（续）</vt:lpstr>
      <vt:lpstr>第三范式（续）</vt:lpstr>
      <vt:lpstr>第三范式（续）</vt:lpstr>
      <vt:lpstr>第三范式（续）</vt:lpstr>
      <vt:lpstr>第三范式（续）</vt:lpstr>
      <vt:lpstr>第三范式（续）</vt:lpstr>
      <vt:lpstr>第三范式（续）</vt:lpstr>
      <vt:lpstr>4.2 规范化</vt:lpstr>
      <vt:lpstr> 4.2.4 BC范式（BCNF）</vt:lpstr>
      <vt:lpstr>BC范式（续）</vt:lpstr>
      <vt:lpstr>BC范式（续）</vt:lpstr>
      <vt:lpstr>BC范式（续）</vt:lpstr>
      <vt:lpstr>4.2  范式</vt:lpstr>
      <vt:lpstr>4.2.5 多值依赖与第四范式（4NF）</vt:lpstr>
      <vt:lpstr>多值依赖与第四范式（续）</vt:lpstr>
      <vt:lpstr>多值依赖与第四范式（续）</vt:lpstr>
      <vt:lpstr>多值依赖与第四范式（续）</vt:lpstr>
      <vt:lpstr>多值依赖与第四范式（续）</vt:lpstr>
      <vt:lpstr>多值依赖与第四范式（续）</vt:lpstr>
      <vt:lpstr>多值依赖与第四范式（续）</vt:lpstr>
      <vt:lpstr>一、多值依赖</vt:lpstr>
      <vt:lpstr>多值依赖（续）</vt:lpstr>
      <vt:lpstr>多值依赖（续）</vt:lpstr>
      <vt:lpstr>多值依赖的对称性</vt:lpstr>
      <vt:lpstr>多值依赖的对称性</vt:lpstr>
      <vt:lpstr>多值依赖（续）</vt:lpstr>
      <vt:lpstr>多值依赖（续）</vt:lpstr>
      <vt:lpstr>多值依赖（续）</vt:lpstr>
      <vt:lpstr>多值依赖（续）</vt:lpstr>
      <vt:lpstr>二、第四范式（4NF）</vt:lpstr>
      <vt:lpstr>第四范式（续）</vt:lpstr>
      <vt:lpstr>第四范式（续）</vt:lpstr>
      <vt:lpstr>第四范式（续）</vt:lpstr>
      <vt:lpstr>第四范式（续）</vt:lpstr>
      <vt:lpstr>第4章  关系数据库设计理论</vt:lpstr>
      <vt:lpstr>4.3 关系模式的规范化</vt:lpstr>
      <vt:lpstr>4.3 关系模式的规范化</vt:lpstr>
      <vt:lpstr>规范化（续）</vt:lpstr>
      <vt:lpstr>4.3 关系模式的规范化</vt:lpstr>
      <vt:lpstr>4.3.1 关系模式规范化的步骤</vt:lpstr>
      <vt:lpstr>关系模式规范化的步骤（续）</vt:lpstr>
      <vt:lpstr>关系模式规范化的步骤（续）</vt:lpstr>
      <vt:lpstr>4.3 关系模式的规范化</vt:lpstr>
      <vt:lpstr>4.3.2 关系模式的分解</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小结</vt:lpstr>
      <vt:lpstr>小结</vt:lpstr>
      <vt:lpstr>小结</vt:lpstr>
      <vt:lpstr>小结</vt:lpstr>
      <vt:lpstr>小结(续)</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dc:description>第一PPT模板网-WWW.1PPT.COM</dc:description>
  <cp:lastModifiedBy>jingfeizw</cp:lastModifiedBy>
  <cp:revision>2449</cp:revision>
  <dcterms:created xsi:type="dcterms:W3CDTF">2017-03-02T07:41:33Z</dcterms:created>
  <dcterms:modified xsi:type="dcterms:W3CDTF">2018-05-18T09:13:33Z</dcterms:modified>
</cp:coreProperties>
</file>