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8" r:id="rId6"/>
    <p:sldId id="259" r:id="rId7"/>
    <p:sldId id="267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0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11D1E-FC17-ED47-932F-6ED8F8EF5C5E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20B1-9FDB-AA4D-8003-BAF52F97C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15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C20B1-9FDB-AA4D-8003-BAF52F97C4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1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C20B1-9FDB-AA4D-8003-BAF52F97C4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68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C20B1-9FDB-AA4D-8003-BAF52F97C47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0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C20B1-9FDB-AA4D-8003-BAF52F97C47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77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1D203-9697-8645-A099-9E4A261C4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AAF1B-F2FC-A644-BE0D-E5D31D417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937B-E8E5-F74B-A534-191E11BF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0059C-1213-674C-86E4-B60D8A7C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EEF9C-C3E6-F442-A92B-49DD55F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37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E6C5D-151C-A24E-9EAC-B3EDA51D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1B4B1-F740-4D43-B970-8284122CF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AF507-D35C-034D-823B-F7C1AC6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B3D4B-008C-D141-84A7-0443DE72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D90AB-33F4-2B48-80CF-480626BB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0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2102B7-45AE-C24A-AA37-F60660E8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1CE0D-601E-A443-9A50-EA0F2051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CA36A-2C00-344F-B0A5-F0C0F1B1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B0CCD-EA1C-AD45-8CCF-0682F807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662F9-D9DB-5A4D-A392-21BA06D0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40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6252-B520-D942-BF9F-4552F791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84B0E-2FDD-D247-AA03-004EBF99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393F0-2376-F443-82E3-1800CE9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22362-A1A9-064C-9534-9AEBEBD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A63F4-462D-8749-B759-C83F31FF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1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42230-50FC-A842-8743-C900E95E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8DE19-6664-1049-B165-6417AE2B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291F6-0059-3C45-825F-1F3E860C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F485F-E2D3-1A41-81CD-04AC0EB7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C6F7D-703B-4946-98A9-AC67B9C0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17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7B92C-5BD1-BE49-8EB1-19801D13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149AD-06F9-314F-9EE1-A4A2AF4A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53421-C9B6-9547-BE20-F7055CFB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65F06-C1D0-F444-8A83-22BB6155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3DB87-76C5-5C47-A49C-81B9EB0D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09B29-5230-9E47-A84A-89BD3AE4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78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D545C-668B-A444-A134-76AFBEEC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5694C-5EBD-D74B-B610-D591C371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FC89-58D6-264C-93D3-D8FAC465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CA7C3-8BD2-204E-B9CF-269805141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8854F7-66AF-B246-B3D2-BD3BB6512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C958D-A23A-9A49-995E-3F0F0AE2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C9828B-0F9C-DA44-977A-6BC9C55F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C39F9-C5AB-EA41-A5B4-04064311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9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A213-BFEA-5542-88F2-902046E5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710A72-EA54-9545-BBF2-91A2ED10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11EC35-A211-0946-9925-1126DA98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7C005-B666-B54C-B4D2-1AB01FA9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2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3F7D7-443C-514B-9095-C10D1425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D8D2BC-001C-F247-8B89-88B77B2C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58126-A743-8D4B-975C-63859890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A1DD5-F3B9-7D49-AC0A-00E7E21A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42EB-E197-754F-A22C-42AC3877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42C5B-B2A4-FB48-8C7B-5B3F402B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D2186-AF11-264A-B820-48539470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94C42-828F-3E4F-BCFD-86738739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2451E-6640-434B-947A-15F77A18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BDEEB-8FED-D341-AE2D-A1CEBE96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CDA812-0017-344F-9164-EBE694F8D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08B79-CF10-6A42-824D-AE2A61D3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F5C23-B463-884F-A519-76868C3F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B79FC-BD60-AE46-9B4D-F82187DE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52D79-3E83-494D-BBB1-788C2C34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22AF5C-A1B5-534E-A699-3DBD48FF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A6898-912B-B447-81AC-95CF43B6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34E41-E2B0-6345-A8FE-84F39ED7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2C5D-9462-D245-B94F-25102138295B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3EA42-5215-624F-810B-E09CAAB8F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D2188-8941-964E-B756-D35E4AA0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ECBA-60FB-8C48-8B86-3FBA600B9A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7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DFBEEC7-CA50-B24E-B5B7-C7708799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83" y="711200"/>
            <a:ext cx="4550875" cy="3962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872787E-E0EB-4E4F-8EE1-B141D298B53A}"/>
              </a:ext>
            </a:extLst>
          </p:cNvPr>
          <p:cNvSpPr/>
          <p:nvPr/>
        </p:nvSpPr>
        <p:spPr>
          <a:xfrm>
            <a:off x="1796438" y="1658027"/>
            <a:ext cx="31261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数据羊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我们使用 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en" altLang="zh-CN" dirty="0" err="1">
                <a:latin typeface="HYBeiKeHeiJ" pitchFamily="18" charset="-122"/>
                <a:ea typeface="HYBeiKeHeiJ" pitchFamily="18" charset="-122"/>
                <a:cs typeface="Apple Chancery" panose="03020702040506060504" pitchFamily="66" charset="-79"/>
              </a:rPr>
              <a:t>flink</a:t>
            </a:r>
            <a:r>
              <a:rPr lang="en" altLang="zh-CN" dirty="0">
                <a:latin typeface="HYBeiKeHeiJ" pitchFamily="18" charset="-122"/>
                <a:ea typeface="HYBeiKeHeiJ" pitchFamily="18" charset="-122"/>
              </a:rPr>
              <a:t> </a:t>
            </a:r>
            <a:r>
              <a:rPr lang="en" altLang="zh-CN" dirty="0" err="1">
                <a:latin typeface="HYBeiKeHeiJ" pitchFamily="18" charset="-122"/>
                <a:ea typeface="HYBeiKeHeiJ" pitchFamily="18" charset="-122"/>
              </a:rPr>
              <a:t>api</a:t>
            </a:r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 时，分配 </a:t>
            </a:r>
            <a:r>
              <a:rPr lang="en" altLang="zh-CN" dirty="0">
                <a:latin typeface="HYBeiKeHeiJ" pitchFamily="18" charset="-122"/>
                <a:ea typeface="HYBeiKeHeiJ" pitchFamily="18" charset="-122"/>
              </a:rPr>
              <a:t>watermark </a:t>
            </a: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都会分配时间戳，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但是问题在于 </a:t>
            </a:r>
            <a:r>
              <a:rPr lang="en" altLang="zh-CN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watermark 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只能分配时间戳吗？</a:t>
            </a:r>
            <a:endParaRPr lang="zh-CN" altLang="en-US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A60DDBD-DC64-C440-B13A-BF9C3F4D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822450"/>
            <a:ext cx="2870200" cy="30607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E15EB4E-9ADF-A44F-BB7E-6EE6A6706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407" y="1822450"/>
            <a:ext cx="3495356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97CA33-044E-0146-8A01-E071A2A2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94" y="430036"/>
            <a:ext cx="7534812" cy="559034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872787E-E0EB-4E4F-8EE1-B141D298B53A}"/>
              </a:ext>
            </a:extLst>
          </p:cNvPr>
          <p:cNvSpPr/>
          <p:nvPr/>
        </p:nvSpPr>
        <p:spPr>
          <a:xfrm>
            <a:off x="5191142" y="2144572"/>
            <a:ext cx="2986523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所以这个问题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进行扩展后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我们就可以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得到结论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&lt;watermark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可以是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&gt;</a:t>
            </a:r>
          </a:p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&lt;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多种多样的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&gt;</a:t>
            </a:r>
          </a:p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&lt;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不止有时间戳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&gt;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A60DDBD-DC64-C440-B13A-BF9C3F4D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0" y="2297836"/>
            <a:ext cx="2870200" cy="3060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F2D804-5474-5640-B2AD-58C9E163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5" y="2183536"/>
            <a:ext cx="3429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1E22FF5-AD1C-3945-8DF0-8BDF41EB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-321174"/>
            <a:ext cx="4898195" cy="4580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AADB35-DC6E-9C4C-9A2D-FB3058F14ED0}"/>
              </a:ext>
            </a:extLst>
          </p:cNvPr>
          <p:cNvSpPr/>
          <p:nvPr/>
        </p:nvSpPr>
        <p:spPr>
          <a:xfrm>
            <a:off x="7308290" y="1000559"/>
            <a:ext cx="270649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对于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flink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的设计来说，我们最好是使用时间戳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但是，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从广义上来理解</a:t>
            </a: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watermark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，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我认为答案</a:t>
            </a:r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&lt;</a:t>
            </a:r>
            <a:r>
              <a:rPr lang="zh-CN" alt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不止时间戳</a:t>
            </a:r>
            <a:r>
              <a:rPr lang="en-US" altLang="zh-CN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&gt;</a:t>
            </a:r>
            <a:endParaRPr lang="zh-CN" altLang="en-U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C439F-9955-284A-9E12-D37C8B6B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443301"/>
            <a:ext cx="3921832" cy="34146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2620736-A949-8F49-B76F-5D84CBAAFDB6}"/>
              </a:ext>
            </a:extLst>
          </p:cNvPr>
          <p:cNvSpPr/>
          <p:nvPr/>
        </p:nvSpPr>
        <p:spPr>
          <a:xfrm>
            <a:off x="7701990" y="4632878"/>
            <a:ext cx="203674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首先，我问你一个问题，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你认为 </a:t>
            </a:r>
            <a:r>
              <a:rPr lang="en-US" altLang="zh-CN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watermark</a:t>
            </a:r>
            <a:r>
              <a:rPr lang="zh-CN" altLang="en-US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是用来解决什么问题的？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717C0F-3116-E445-99F3-DA38C75A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105" y="1989151"/>
            <a:ext cx="2324100" cy="2908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4B7A90-045F-BD4D-A4F1-0C97FC67B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112" y="1836751"/>
            <a:ext cx="2298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1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DFBEEC7-CA50-B24E-B5B7-C7708799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83" y="114300"/>
            <a:ext cx="4550875" cy="3962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872787E-E0EB-4E4F-8EE1-B141D298B53A}"/>
              </a:ext>
            </a:extLst>
          </p:cNvPr>
          <p:cNvSpPr/>
          <p:nvPr/>
        </p:nvSpPr>
        <p:spPr>
          <a:xfrm>
            <a:off x="1796417" y="980638"/>
            <a:ext cx="34163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在数据分析师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进行事件分析时，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他们总是希望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能够将现实世界真实发生的事件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按照事件发生</a:t>
            </a:r>
            <a:endParaRPr lang="en-US" altLang="zh-CN" dirty="0">
              <a:solidFill>
                <a:srgbClr val="FF0000"/>
              </a:solidFill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时间顺序进行还原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A60DDBD-DC64-C440-B13A-BF9C3F4D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822450"/>
            <a:ext cx="2870200" cy="306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2826FB-2072-2B45-90BC-552E37654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968" y="1974850"/>
            <a:ext cx="2324100" cy="2908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820293-7B94-634E-ABD2-3C59DAD2E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009" y="2929075"/>
            <a:ext cx="4178844" cy="39081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6F06891-73B5-884B-9022-41F698237DAB}"/>
              </a:ext>
            </a:extLst>
          </p:cNvPr>
          <p:cNvSpPr/>
          <p:nvPr/>
        </p:nvSpPr>
        <p:spPr>
          <a:xfrm>
            <a:off x="2125063" y="4650084"/>
            <a:ext cx="2759027" cy="92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映射到 </a:t>
            </a:r>
            <a:r>
              <a:rPr lang="en-US" altLang="zh-CN" dirty="0" err="1">
                <a:latin typeface="HYBeiKeHeiJ" pitchFamily="18" charset="-122"/>
                <a:ea typeface="HYBeiKeHeiJ" pitchFamily="18" charset="-122"/>
              </a:rPr>
              <a:t>flink</a:t>
            </a:r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 实时计算上，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也就是以</a:t>
            </a:r>
            <a:r>
              <a:rPr lang="zh-CN" altLang="en-US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事件时间</a:t>
            </a:r>
            <a:endParaRPr lang="en-US" altLang="zh-CN" dirty="0">
              <a:solidFill>
                <a:srgbClr val="FF0000"/>
              </a:solidFill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去处理计算数据。</a:t>
            </a:r>
            <a:endParaRPr lang="zh-CN" altLang="en-US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3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DFBEEC7-CA50-B24E-B5B7-C7708799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83" y="114300"/>
            <a:ext cx="4550875" cy="3962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872787E-E0EB-4E4F-8EE1-B141D298B53A}"/>
              </a:ext>
            </a:extLst>
          </p:cNvPr>
          <p:cNvSpPr/>
          <p:nvPr/>
        </p:nvSpPr>
        <p:spPr>
          <a:xfrm>
            <a:off x="2142664" y="1097687"/>
            <a:ext cx="27238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但是由于网络延迟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等问题，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数据的上报总会有延迟。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在有延迟的情况下，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我们还要尽可能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还原真实场景。</a:t>
            </a:r>
            <a:endParaRPr lang="zh-CN" altLang="en-US" dirty="0">
              <a:solidFill>
                <a:srgbClr val="FF0000"/>
              </a:solidFill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A60DDBD-DC64-C440-B13A-BF9C3F4D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822450"/>
            <a:ext cx="2870200" cy="306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2826FB-2072-2B45-90BC-552E37654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968" y="1974850"/>
            <a:ext cx="2324100" cy="2908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820293-7B94-634E-ABD2-3C59DAD2E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009" y="2929075"/>
            <a:ext cx="4178844" cy="39081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6F06891-73B5-884B-9022-41F698237DAB}"/>
              </a:ext>
            </a:extLst>
          </p:cNvPr>
          <p:cNvSpPr/>
          <p:nvPr/>
        </p:nvSpPr>
        <p:spPr>
          <a:xfrm>
            <a:off x="1992712" y="4743458"/>
            <a:ext cx="27590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altLang="zh-CN" dirty="0" err="1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flink</a:t>
            </a:r>
            <a:r>
              <a:rPr lang="en" altLang="zh-CN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中事件时间解决数据乱序的方法就是 </a:t>
            </a:r>
            <a:r>
              <a:rPr lang="en" altLang="zh-CN" dirty="0">
                <a:solidFill>
                  <a:srgbClr val="FF0000"/>
                </a:solidFill>
                <a:latin typeface="HYBeiKeHeiJ" pitchFamily="18" charset="-122"/>
                <a:ea typeface="HYBeiKeHeiJ" pitchFamily="18" charset="-122"/>
              </a:rPr>
              <a:t>watermark</a:t>
            </a:r>
          </a:p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…</a:t>
            </a:r>
            <a:endParaRPr lang="zh-CN" altLang="en-US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2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869E45-C9F0-8942-B6F4-77E3476BFE5F}"/>
              </a:ext>
            </a:extLst>
          </p:cNvPr>
          <p:cNvSpPr/>
          <p:nvPr/>
        </p:nvSpPr>
        <p:spPr>
          <a:xfrm>
            <a:off x="1365380" y="2136338"/>
            <a:ext cx="946124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相信大家对 </a:t>
            </a:r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watermark</a:t>
            </a:r>
          </a:p>
          <a:p>
            <a:pPr algn="ctr"/>
            <a:r>
              <a:rPr lang="zh-CN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已经有了一些了解</a:t>
            </a:r>
            <a:endParaRPr lang="en-US" altLang="zh-CN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这里就不过多介绍 </a:t>
            </a:r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watermark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60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1E22FF5-AD1C-3945-8DF0-8BDF41EB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-321174"/>
            <a:ext cx="4898195" cy="4580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AADB35-DC6E-9C4C-9A2D-FB3058F14ED0}"/>
              </a:ext>
            </a:extLst>
          </p:cNvPr>
          <p:cNvSpPr/>
          <p:nvPr/>
        </p:nvSpPr>
        <p:spPr>
          <a:xfrm>
            <a:off x="7313266" y="854630"/>
            <a:ext cx="27064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bingo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！！！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为了满足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flink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以事件语义处理数据，并且持续不断的消费和产出数据，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watermark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需要满足以下条件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C439F-9955-284A-9E12-D37C8B6B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443301"/>
            <a:ext cx="3921832" cy="34146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2620736-A949-8F49-B76F-5D84CBAAFDB6}"/>
              </a:ext>
            </a:extLst>
          </p:cNvPr>
          <p:cNvSpPr/>
          <p:nvPr/>
        </p:nvSpPr>
        <p:spPr>
          <a:xfrm>
            <a:off x="7519174" y="4393510"/>
            <a:ext cx="26198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即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能够标识</a:t>
            </a:r>
            <a:endParaRPr lang="en-US" altLang="zh-CN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数据源源不断向前流动。随着事件的发展，</a:t>
            </a:r>
            <a:r>
              <a:rPr lang="en-US" altLang="zh-CN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watermark</a:t>
            </a:r>
            <a:r>
              <a:rPr lang="zh-CN" altLang="en-US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 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需要呈线性发展</a:t>
            </a:r>
            <a:endParaRPr lang="en-US" altLang="zh-CN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717C0F-3116-E445-99F3-DA38C75A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105" y="1989151"/>
            <a:ext cx="2324100" cy="2908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4E6105-E619-A04D-A02B-05A1681F7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01" y="1608151"/>
            <a:ext cx="3048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1E22FF5-AD1C-3945-8DF0-8BDF41EB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09" y="119889"/>
            <a:ext cx="4898195" cy="4580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AADB35-DC6E-9C4C-9A2D-FB3058F14ED0}"/>
              </a:ext>
            </a:extLst>
          </p:cNvPr>
          <p:cNvSpPr/>
          <p:nvPr/>
        </p:nvSpPr>
        <p:spPr>
          <a:xfrm>
            <a:off x="7764947" y="1172051"/>
            <a:ext cx="30033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而时间戳</a:t>
            </a:r>
            <a:endParaRPr lang="en-US" altLang="zh-C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就是其中最常使用的</a:t>
            </a:r>
            <a:endParaRPr lang="en-US" altLang="zh-C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其在离线、实时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或是各类分析场景中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都是一个很重要的字段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717C0F-3116-E445-99F3-DA38C75A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105" y="1989151"/>
            <a:ext cx="2324100" cy="2908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4E6105-E619-A04D-A02B-05A1681F7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01" y="1608151"/>
            <a:ext cx="3048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97CA33-044E-0146-8A01-E071A2A2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94" y="430036"/>
            <a:ext cx="7534812" cy="559034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872787E-E0EB-4E4F-8EE1-B141D298B53A}"/>
              </a:ext>
            </a:extLst>
          </p:cNvPr>
          <p:cNvSpPr/>
          <p:nvPr/>
        </p:nvSpPr>
        <p:spPr>
          <a:xfrm>
            <a:off x="5333955" y="2183536"/>
            <a:ext cx="2723823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所以最常见的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能够标识数据源源不断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向前发展的，以及分析师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最常用于分析数据的就是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时间戳</a:t>
            </a:r>
            <a:endParaRPr lang="en-US" altLang="zh-CN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但是能够作为这个标识的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远远不止时间戳一个</a:t>
            </a:r>
            <a:endParaRPr lang="zh-CN" altLang="en-US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A60DDBD-DC64-C440-B13A-BF9C3F4D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0" y="2297836"/>
            <a:ext cx="2870200" cy="3060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F2D804-5474-5640-B2AD-58C9E163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5" y="2183536"/>
            <a:ext cx="3429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1E22FF5-AD1C-3945-8DF0-8BDF41EB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-321174"/>
            <a:ext cx="4898195" cy="4580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1AADB35-DC6E-9C4C-9A2D-FB3058F14ED0}"/>
              </a:ext>
            </a:extLst>
          </p:cNvPr>
          <p:cNvSpPr/>
          <p:nvPr/>
        </p:nvSpPr>
        <p:spPr>
          <a:xfrm>
            <a:off x="7313266" y="854630"/>
            <a:ext cx="2706499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是的</a:t>
            </a:r>
            <a:endParaRPr lang="en-US" altLang="zh-CN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举个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🌰</a:t>
            </a:r>
          </a:p>
          <a:p>
            <a:pPr algn="ctr"/>
            <a:r>
              <a:rPr lang="en" altLang="zh-CN" dirty="0" err="1">
                <a:latin typeface="HYBeiKeHeiW" pitchFamily="18" charset="-122"/>
                <a:ea typeface="HYBeiKeHeiW" pitchFamily="18" charset="-122"/>
              </a:rPr>
              <a:t>mysql</a:t>
            </a:r>
            <a:r>
              <a:rPr lang="en" altLang="zh-CN" dirty="0">
                <a:latin typeface="HYBeiKeHeiJ" pitchFamily="18" charset="-122"/>
                <a:ea typeface="HYBeiKeHeiJ" pitchFamily="18" charset="-122"/>
              </a:rPr>
              <a:t> </a:t>
            </a:r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的自增主键 </a:t>
            </a:r>
            <a:r>
              <a:rPr lang="en" altLang="zh-CN" dirty="0">
                <a:latin typeface="HYBeiKeHeiJ" pitchFamily="18" charset="-122"/>
                <a:ea typeface="HYBeiKeHeiJ" pitchFamily="18" charset="-122"/>
              </a:rPr>
              <a:t>id</a:t>
            </a:r>
            <a:r>
              <a:rPr lang="zh-CN" altLang="en" dirty="0">
                <a:latin typeface="HYBeiKeHeiJ" pitchFamily="18" charset="-122"/>
                <a:ea typeface="HYBeiKeHeiJ" pitchFamily="18" charset="-122"/>
              </a:rPr>
              <a:t>，</a:t>
            </a:r>
            <a:r>
              <a:rPr lang="zh-CN" altLang="en-US" dirty="0">
                <a:latin typeface="HYBeiKeHeiJ" pitchFamily="18" charset="-122"/>
                <a:ea typeface="HYBeiKeHeiJ" pitchFamily="18" charset="-122"/>
              </a:rPr>
              <a:t>它会随着新插入的数据递增，也可以标识着数据源源不断的到来</a:t>
            </a:r>
            <a:endParaRPr lang="en-US" altLang="zh-CN" dirty="0">
              <a:latin typeface="HYBeiKeHeiJ" pitchFamily="18" charset="-122"/>
              <a:ea typeface="HYBeiKeHeiJ" pitchFamily="18" charset="-122"/>
            </a:endParaRPr>
          </a:p>
          <a:p>
            <a:pPr algn="ctr"/>
            <a:endParaRPr lang="zh-CN" altLang="en-US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C439F-9955-284A-9E12-D37C8B6B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443301"/>
            <a:ext cx="3921832" cy="34146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2620736-A949-8F49-B76F-5D84CBAAFDB6}"/>
              </a:ext>
            </a:extLst>
          </p:cNvPr>
          <p:cNvSpPr/>
          <p:nvPr/>
        </p:nvSpPr>
        <p:spPr>
          <a:xfrm>
            <a:off x="7451089" y="4897451"/>
            <a:ext cx="26198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这个自增 </a:t>
            </a:r>
            <a:r>
              <a:rPr lang="en-US" altLang="zh-CN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id</a:t>
            </a:r>
            <a:endParaRPr lang="en-US" altLang="zh-C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  <a:p>
            <a:pPr algn="ctr"/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也可以作为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BeiKeHeiJ" pitchFamily="18" charset="-122"/>
                <a:ea typeface="HYBeiKeHeiJ" pitchFamily="18" charset="-122"/>
              </a:rPr>
              <a:t>watermark</a:t>
            </a:r>
            <a:endParaRPr lang="en-US" altLang="zh-CN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BeiKeHeiJ" pitchFamily="18" charset="-122"/>
              <a:ea typeface="HYBeiKeHeiJ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717C0F-3116-E445-99F3-DA38C75A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105" y="1989151"/>
            <a:ext cx="2324100" cy="2908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CC5500-9EAA-8E46-AC35-5512A05D8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496" y="1671651"/>
            <a:ext cx="2324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355</Words>
  <Application>Microsoft Macintosh PowerPoint</Application>
  <PresentationFormat>宽屏</PresentationFormat>
  <Paragraphs>64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HYBeiKeHeiJ</vt:lpstr>
      <vt:lpstr>HYBeiKeHeiW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69</cp:revision>
  <dcterms:created xsi:type="dcterms:W3CDTF">2020-11-22T04:56:31Z</dcterms:created>
  <dcterms:modified xsi:type="dcterms:W3CDTF">2020-11-22T10:10:34Z</dcterms:modified>
</cp:coreProperties>
</file>