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8" autoAdjust="0"/>
    <p:restoredTop sz="94699" autoAdjust="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7BF4-24AE-4C1C-A679-EC796DEACF55}" type="datetimeFigureOut">
              <a:rPr lang="zh-CN" altLang="en-US" smtClean="0"/>
              <a:pPr/>
              <a:t>2017/8/13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30FE-7874-4A76-9E59-9C94141C35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7BF4-24AE-4C1C-A679-EC796DEACF55}" type="datetimeFigureOut">
              <a:rPr lang="zh-CN" altLang="en-US" smtClean="0"/>
              <a:pPr/>
              <a:t>2017/8/13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30FE-7874-4A76-9E59-9C94141C35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7BF4-24AE-4C1C-A679-EC796DEACF55}" type="datetimeFigureOut">
              <a:rPr lang="zh-CN" altLang="en-US" smtClean="0"/>
              <a:pPr/>
              <a:t>2017/8/13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30FE-7874-4A76-9E59-9C94141C35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7BF4-24AE-4C1C-A679-EC796DEACF55}" type="datetimeFigureOut">
              <a:rPr lang="zh-CN" altLang="en-US" smtClean="0"/>
              <a:pPr/>
              <a:t>2017/8/13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30FE-7874-4A76-9E59-9C94141C35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7BF4-24AE-4C1C-A679-EC796DEACF55}" type="datetimeFigureOut">
              <a:rPr lang="zh-CN" altLang="en-US" smtClean="0"/>
              <a:pPr/>
              <a:t>2017/8/13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30FE-7874-4A76-9E59-9C94141C35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7BF4-24AE-4C1C-A679-EC796DEACF55}" type="datetimeFigureOut">
              <a:rPr lang="zh-CN" altLang="en-US" smtClean="0"/>
              <a:pPr/>
              <a:t>2017/8/13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30FE-7874-4A76-9E59-9C94141C35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7BF4-24AE-4C1C-A679-EC796DEACF55}" type="datetimeFigureOut">
              <a:rPr lang="zh-CN" altLang="en-US" smtClean="0"/>
              <a:pPr/>
              <a:t>2017/8/13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30FE-7874-4A76-9E59-9C94141C35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7BF4-24AE-4C1C-A679-EC796DEACF55}" type="datetimeFigureOut">
              <a:rPr lang="zh-CN" altLang="en-US" smtClean="0"/>
              <a:pPr/>
              <a:t>2017/8/13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30FE-7874-4A76-9E59-9C94141C35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7BF4-24AE-4C1C-A679-EC796DEACF55}" type="datetimeFigureOut">
              <a:rPr lang="zh-CN" altLang="en-US" smtClean="0"/>
              <a:pPr/>
              <a:t>2017/8/13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30FE-7874-4A76-9E59-9C94141C35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7BF4-24AE-4C1C-A679-EC796DEACF55}" type="datetimeFigureOut">
              <a:rPr lang="zh-CN" altLang="en-US" smtClean="0"/>
              <a:pPr/>
              <a:t>2017/8/13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30FE-7874-4A76-9E59-9C94141C35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7BF4-24AE-4C1C-A679-EC796DEACF55}" type="datetimeFigureOut">
              <a:rPr lang="zh-CN" altLang="en-US" smtClean="0"/>
              <a:pPr/>
              <a:t>2017/8/13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30FE-7874-4A76-9E59-9C94141C35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E7BF4-24AE-4C1C-A679-EC796DEACF55}" type="datetimeFigureOut">
              <a:rPr lang="zh-CN" altLang="en-US" smtClean="0"/>
              <a:pPr/>
              <a:t>2017/8/13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830FE-7874-4A76-9E59-9C94141C35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Python</a:t>
            </a:r>
            <a:r>
              <a:rPr lang="zh-CN" altLang="en-US" dirty="0"/>
              <a:t>乱</a:t>
            </a:r>
            <a:r>
              <a:rPr lang="zh-CN" altLang="en-US" dirty="0" smtClean="0"/>
              <a:t>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By: </a:t>
            </a:r>
            <a:r>
              <a:rPr lang="zh-CN" altLang="en-US" dirty="0" smtClean="0"/>
              <a:t>百川一页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为啥会有这么多字符编码</a:t>
            </a:r>
            <a:r>
              <a:rPr lang="en-US" altLang="zh-CN" sz="3200" dirty="0" smtClean="0"/>
              <a:t>?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1800" dirty="0" smtClean="0"/>
              <a:t>1. </a:t>
            </a:r>
            <a:r>
              <a:rPr lang="zh-CN" altLang="en-US" sz="1800" dirty="0" smtClean="0"/>
              <a:t>计算机最早发明于美国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英语中主要就包括</a:t>
            </a:r>
            <a:r>
              <a:rPr lang="en-US" altLang="zh-CN" sz="1800" dirty="0" smtClean="0"/>
              <a:t>26</a:t>
            </a:r>
            <a:r>
              <a:rPr lang="zh-CN" altLang="en-US" sz="1800" dirty="0" smtClean="0"/>
              <a:t>个字母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大小写</a:t>
            </a:r>
            <a:r>
              <a:rPr lang="en-US" altLang="zh-CN" sz="1800" dirty="0" smtClean="0"/>
              <a:t>), 10</a:t>
            </a:r>
            <a:r>
              <a:rPr lang="zh-CN" altLang="en-US" sz="1800" dirty="0" smtClean="0"/>
              <a:t>个数字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标点符号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控制符等等</a:t>
            </a:r>
            <a:r>
              <a:rPr lang="en-US" altLang="zh-CN" sz="1800" dirty="0" smtClean="0"/>
              <a:t>; </a:t>
            </a:r>
            <a:r>
              <a:rPr lang="zh-CN" altLang="en-US" sz="1800" dirty="0" smtClean="0"/>
              <a:t>所以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最终就制定了</a:t>
            </a:r>
            <a:r>
              <a:rPr lang="en-US" altLang="zh-CN" sz="1800" dirty="0" smtClean="0"/>
              <a:t>ASCII</a:t>
            </a:r>
            <a:r>
              <a:rPr lang="zh-CN" altLang="en-US" sz="1800" dirty="0" smtClean="0"/>
              <a:t>字符编码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映射了字符和字符码的关系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并使用</a:t>
            </a:r>
            <a:r>
              <a:rPr lang="zh-CN" altLang="en-US" sz="1800" dirty="0" smtClean="0">
                <a:solidFill>
                  <a:srgbClr val="FF0000"/>
                </a:solidFill>
              </a:rPr>
              <a:t>一个字节的后七位</a:t>
            </a:r>
            <a:r>
              <a:rPr lang="en-US" altLang="zh-CN" sz="1800" dirty="0" smtClean="0"/>
              <a:t>(0 - 127)</a:t>
            </a:r>
            <a:r>
              <a:rPr lang="zh-CN" altLang="en-US" sz="1800" dirty="0" smtClean="0"/>
              <a:t>来存储</a:t>
            </a:r>
            <a:r>
              <a:rPr lang="en-US" altLang="zh-CN" sz="1800" dirty="0" smtClean="0"/>
              <a:t>; (</a:t>
            </a:r>
            <a:r>
              <a:rPr lang="zh-CN" altLang="en-US" sz="1800" dirty="0" smtClean="0"/>
              <a:t>当时真</a:t>
            </a:r>
            <a:r>
              <a:rPr lang="en-US" altLang="zh-CN" sz="1800" dirty="0" smtClean="0"/>
              <a:t>TM</a:t>
            </a:r>
            <a:r>
              <a:rPr lang="zh-CN" altLang="en-US" sz="1800" dirty="0" smtClean="0"/>
              <a:t>没想到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计算机会普及</a:t>
            </a:r>
            <a:r>
              <a:rPr lang="en-US" altLang="zh-CN" sz="1800" dirty="0" smtClean="0"/>
              <a:t>)</a:t>
            </a:r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2. </a:t>
            </a:r>
            <a:r>
              <a:rPr lang="zh-CN" altLang="en-US" sz="1800" dirty="0" smtClean="0"/>
              <a:t>慢慢计算机普及到西欧其他地区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发现好多字符没法识别处理</a:t>
            </a:r>
            <a:r>
              <a:rPr lang="en-US" altLang="zh-CN" sz="1800" dirty="0" smtClean="0"/>
              <a:t>; </a:t>
            </a:r>
            <a:r>
              <a:rPr lang="zh-CN" altLang="en-US" sz="1800" dirty="0" smtClean="0"/>
              <a:t>于是对</a:t>
            </a:r>
            <a:r>
              <a:rPr lang="en-US" altLang="zh-CN" sz="1800" dirty="0" smtClean="0"/>
              <a:t>ASCII</a:t>
            </a:r>
            <a:r>
              <a:rPr lang="zh-CN" altLang="en-US" sz="1800" dirty="0" smtClean="0"/>
              <a:t>进行了扩展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叫 </a:t>
            </a:r>
            <a:r>
              <a:rPr lang="en-US" altLang="zh-CN" sz="1800" dirty="0" smtClean="0"/>
              <a:t>EASCII</a:t>
            </a:r>
            <a:r>
              <a:rPr lang="zh-CN" altLang="en-US" sz="1800" dirty="0" smtClean="0"/>
              <a:t>编码</a:t>
            </a:r>
            <a:r>
              <a:rPr lang="en-US" altLang="zh-CN" sz="1800" dirty="0" smtClean="0"/>
              <a:t>; </a:t>
            </a:r>
            <a:r>
              <a:rPr lang="zh-CN" altLang="en-US" sz="1800" dirty="0" smtClean="0"/>
              <a:t>还是</a:t>
            </a:r>
            <a:r>
              <a:rPr lang="zh-CN" altLang="en-US" sz="1800" dirty="0" smtClean="0">
                <a:solidFill>
                  <a:srgbClr val="FF0000"/>
                </a:solidFill>
              </a:rPr>
              <a:t>一个字节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从</a:t>
            </a:r>
            <a:r>
              <a:rPr lang="en-US" altLang="zh-CN" sz="1800" dirty="0" smtClean="0"/>
              <a:t>128 – 255; </a:t>
            </a:r>
            <a:r>
              <a:rPr lang="zh-CN" altLang="en-US" sz="1800" dirty="0" smtClean="0"/>
              <a:t>但是针对于这一块的扩充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各个厂家各有自己的标准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比如当时比较有名的</a:t>
            </a:r>
            <a:r>
              <a:rPr lang="en-US" altLang="zh-CN" sz="1800" dirty="0" smtClean="0"/>
              <a:t>CP437); </a:t>
            </a:r>
            <a:r>
              <a:rPr lang="zh-CN" altLang="en-US" sz="1800" dirty="0" smtClean="0"/>
              <a:t>最后导致互相之间没法沟通</a:t>
            </a:r>
            <a:r>
              <a:rPr lang="en-US" altLang="zh-CN" sz="1800" dirty="0" smtClean="0"/>
              <a:t>; </a:t>
            </a:r>
            <a:br>
              <a:rPr lang="en-US" altLang="zh-CN" sz="1800" dirty="0" smtClean="0"/>
            </a:br>
            <a:r>
              <a:rPr lang="en-US" altLang="zh-CN" sz="1800" dirty="0" smtClean="0"/>
              <a:t>	</a:t>
            </a:r>
            <a:r>
              <a:rPr lang="zh-CN" altLang="en-US" sz="1800" dirty="0" smtClean="0"/>
              <a:t>所以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后来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由国际标准化组织</a:t>
            </a:r>
            <a:r>
              <a:rPr lang="en-US" altLang="zh-CN" sz="1800" dirty="0" smtClean="0"/>
              <a:t>(ISO)</a:t>
            </a:r>
            <a:r>
              <a:rPr lang="zh-CN" altLang="en-US" sz="1800" dirty="0" smtClean="0"/>
              <a:t> 以及国际电工委员会</a:t>
            </a:r>
            <a:r>
              <a:rPr lang="en-US" altLang="zh-CN" sz="1800" dirty="0" smtClean="0"/>
              <a:t>(IEC)</a:t>
            </a:r>
            <a:r>
              <a:rPr lang="zh-CN" altLang="en-US" sz="1800" dirty="0" smtClean="0"/>
              <a:t>联合制定了一个标准 </a:t>
            </a:r>
            <a:r>
              <a:rPr lang="en-US" altLang="zh-CN" sz="1800" dirty="0" smtClean="0"/>
              <a:t>ISO/8859-1(Latin-1), </a:t>
            </a:r>
            <a:r>
              <a:rPr lang="zh-CN" altLang="en-US" sz="1800" dirty="0" smtClean="0"/>
              <a:t>继承了</a:t>
            </a:r>
            <a:r>
              <a:rPr lang="en-US" altLang="zh-CN" sz="1800" dirty="0" smtClean="0"/>
              <a:t>CP437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128-159; </a:t>
            </a:r>
            <a:r>
              <a:rPr lang="zh-CN" altLang="en-US" sz="1800" dirty="0" smtClean="0"/>
              <a:t>重新定义了</a:t>
            </a:r>
            <a:r>
              <a:rPr lang="en-US" altLang="zh-CN" sz="1800" dirty="0" smtClean="0"/>
              <a:t>160-255; </a:t>
            </a:r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3. </a:t>
            </a:r>
            <a:r>
              <a:rPr lang="zh-CN" altLang="en-US" sz="1800" dirty="0" smtClean="0"/>
              <a:t>然后到中国之后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全都懵逼了</a:t>
            </a:r>
            <a:r>
              <a:rPr lang="en-US" altLang="zh-CN" sz="1800" dirty="0" smtClean="0"/>
              <a:t>; </a:t>
            </a:r>
            <a:r>
              <a:rPr lang="zh-CN" altLang="en-US" sz="1800" dirty="0" smtClean="0"/>
              <a:t>汉字博大精深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一个字节肯定不够</a:t>
            </a:r>
            <a:r>
              <a:rPr lang="en-US" altLang="zh-CN" sz="1800" dirty="0" smtClean="0"/>
              <a:t>; so, </a:t>
            </a:r>
            <a:r>
              <a:rPr lang="zh-CN" altLang="en-US" sz="1800" dirty="0" smtClean="0"/>
              <a:t>国人自己搞了一个</a:t>
            </a:r>
            <a:r>
              <a:rPr lang="en-US" altLang="zh-CN" sz="1800" dirty="0" smtClean="0"/>
              <a:t>GB2312</a:t>
            </a:r>
            <a:r>
              <a:rPr lang="zh-CN" altLang="en-US" sz="1800" dirty="0" smtClean="0"/>
              <a:t>来存储中文</a:t>
            </a:r>
            <a:r>
              <a:rPr lang="en-US" altLang="zh-CN" sz="1800" dirty="0" smtClean="0"/>
              <a:t>, 6763</a:t>
            </a:r>
            <a:r>
              <a:rPr lang="zh-CN" altLang="en-US" sz="1800" dirty="0" smtClean="0"/>
              <a:t>个汉字</a:t>
            </a:r>
            <a:r>
              <a:rPr lang="en-US" altLang="zh-CN" sz="1800" dirty="0" smtClean="0"/>
              <a:t>;(</a:t>
            </a:r>
            <a:r>
              <a:rPr lang="zh-CN" altLang="en-US" sz="1800" dirty="0" smtClean="0">
                <a:solidFill>
                  <a:srgbClr val="FF0000"/>
                </a:solidFill>
              </a:rPr>
              <a:t>双字节</a:t>
            </a:r>
            <a:r>
              <a:rPr lang="en-US" altLang="zh-CN" sz="1800" dirty="0" smtClean="0">
                <a:solidFill>
                  <a:srgbClr val="FF0000"/>
                </a:solidFill>
              </a:rPr>
              <a:t>, </a:t>
            </a:r>
            <a:r>
              <a:rPr lang="zh-CN" altLang="en-US" sz="1800" dirty="0" smtClean="0">
                <a:solidFill>
                  <a:srgbClr val="FF0000"/>
                </a:solidFill>
              </a:rPr>
              <a:t>兼容</a:t>
            </a:r>
            <a:r>
              <a:rPr lang="en-US" altLang="zh-CN" sz="1800" dirty="0" smtClean="0">
                <a:solidFill>
                  <a:srgbClr val="FF0000"/>
                </a:solidFill>
              </a:rPr>
              <a:t>ASCII</a:t>
            </a:r>
            <a:r>
              <a:rPr lang="en-US" altLang="zh-CN" sz="1800" dirty="0" smtClean="0"/>
              <a:t>)</a:t>
            </a:r>
            <a:br>
              <a:rPr lang="en-US" altLang="zh-CN" sz="1800" dirty="0" smtClean="0"/>
            </a:br>
            <a:r>
              <a:rPr lang="en-US" altLang="zh-CN" sz="1800" dirty="0" smtClean="0"/>
              <a:t>	</a:t>
            </a:r>
            <a:r>
              <a:rPr lang="zh-CN" altLang="en-US" sz="1800" dirty="0" smtClean="0"/>
              <a:t>可是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一开始还很爽</a:t>
            </a:r>
            <a:r>
              <a:rPr lang="en-US" altLang="zh-CN" sz="1800" dirty="0" smtClean="0"/>
              <a:t>; </a:t>
            </a:r>
            <a:r>
              <a:rPr lang="zh-CN" altLang="en-US" sz="1800" dirty="0" smtClean="0"/>
              <a:t>后来发现还有繁体字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藏文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蒙文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维吾尔文</a:t>
            </a:r>
            <a:r>
              <a:rPr lang="en-US" altLang="zh-CN" sz="1800" dirty="0" smtClean="0"/>
              <a:t>… </a:t>
            </a:r>
            <a:r>
              <a:rPr lang="zh-CN" altLang="en-US" sz="1800" dirty="0" smtClean="0"/>
              <a:t>懵逼</a:t>
            </a:r>
            <a:r>
              <a:rPr lang="en-US" altLang="zh-CN" sz="1800" dirty="0" smtClean="0"/>
              <a:t>X2; </a:t>
            </a:r>
            <a:r>
              <a:rPr lang="zh-CN" altLang="en-US" sz="1800" dirty="0" smtClean="0"/>
              <a:t>于是一狠心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搞了一个</a:t>
            </a:r>
            <a:r>
              <a:rPr lang="en-US" altLang="zh-CN" sz="1800" dirty="0" smtClean="0"/>
              <a:t>GBK, </a:t>
            </a:r>
            <a:r>
              <a:rPr lang="zh-CN" altLang="en-US" sz="1800" dirty="0" smtClean="0"/>
              <a:t>全给他们搞进来</a:t>
            </a:r>
            <a:r>
              <a:rPr lang="en-US" altLang="zh-CN" sz="1800" dirty="0" smtClean="0"/>
              <a:t>;</a:t>
            </a:r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4. </a:t>
            </a:r>
            <a:r>
              <a:rPr lang="zh-CN" altLang="en-US" sz="1800" dirty="0" smtClean="0"/>
              <a:t>中国是搞定了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那日本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韩国</a:t>
            </a:r>
            <a:r>
              <a:rPr lang="en-US" altLang="zh-CN" sz="1800" dirty="0" smtClean="0"/>
              <a:t>… … </a:t>
            </a:r>
            <a:r>
              <a:rPr lang="zh-CN" altLang="en-US" sz="1800" dirty="0" smtClean="0"/>
              <a:t>如果到时候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各有各的字符编码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那该怎样沟通</a:t>
            </a:r>
            <a:r>
              <a:rPr lang="en-US" altLang="zh-CN" sz="1800" dirty="0" smtClean="0"/>
              <a:t>?</a:t>
            </a:r>
            <a:r>
              <a:rPr lang="zh-CN" altLang="en-US" sz="1800" dirty="0" smtClean="0"/>
              <a:t>比如 </a:t>
            </a:r>
            <a:r>
              <a:rPr lang="en-US" altLang="zh-CN" sz="1800" dirty="0" smtClean="0"/>
              <a:t>666 , </a:t>
            </a:r>
            <a:r>
              <a:rPr lang="zh-CN" altLang="en-US" sz="1800" dirty="0" smtClean="0"/>
              <a:t>在中国代表</a:t>
            </a:r>
            <a:r>
              <a:rPr lang="en-US" altLang="zh-CN" sz="1800" dirty="0" smtClean="0"/>
              <a:t>NB; </a:t>
            </a:r>
            <a:r>
              <a:rPr lang="zh-CN" altLang="en-US" sz="1800" dirty="0" smtClean="0"/>
              <a:t>在岛国代表</a:t>
            </a:r>
            <a:r>
              <a:rPr lang="en-US" altLang="zh-CN" sz="1800" dirty="0" smtClean="0"/>
              <a:t>SB, </a:t>
            </a:r>
            <a:r>
              <a:rPr lang="zh-CN" altLang="en-US" sz="1800" dirty="0" smtClean="0"/>
              <a:t>那就乱套了</a:t>
            </a:r>
            <a:r>
              <a:rPr lang="en-US" altLang="zh-CN" sz="1800" dirty="0" smtClean="0"/>
              <a:t>;</a:t>
            </a:r>
            <a:br>
              <a:rPr lang="en-US" altLang="zh-CN" sz="1800" dirty="0" smtClean="0"/>
            </a:br>
            <a:r>
              <a:rPr lang="en-US" altLang="zh-CN" sz="1800" dirty="0" smtClean="0"/>
              <a:t>	</a:t>
            </a:r>
            <a:r>
              <a:rPr lang="zh-CN" altLang="en-US" sz="1800" dirty="0" smtClean="0"/>
              <a:t>所以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统一联盟国际组织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提出了</a:t>
            </a:r>
            <a:r>
              <a:rPr lang="en-US" altLang="zh-CN" sz="1800" dirty="0" smtClean="0"/>
              <a:t>Unicode</a:t>
            </a:r>
            <a:r>
              <a:rPr lang="zh-CN" altLang="en-US" sz="1800" dirty="0" smtClean="0"/>
              <a:t>编码</a:t>
            </a:r>
            <a:r>
              <a:rPr lang="en-US" altLang="zh-CN" sz="1800" dirty="0" smtClean="0"/>
              <a:t>; </a:t>
            </a:r>
            <a:r>
              <a:rPr lang="zh-CN" altLang="en-US" sz="1800" dirty="0" smtClean="0"/>
              <a:t>涵盖了世界上所有的文字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每一个字符都有对应的唯一一个字符码</a:t>
            </a:r>
            <a:r>
              <a:rPr lang="en-US" altLang="zh-CN" sz="1800" dirty="0" smtClean="0"/>
              <a:t>,  </a:t>
            </a:r>
            <a:r>
              <a:rPr lang="zh-CN" altLang="en-US" sz="1800" dirty="0" smtClean="0"/>
              <a:t>这回大家都开心了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	</a:t>
            </a:r>
            <a:r>
              <a:rPr lang="zh-CN" altLang="en-US" sz="1800" dirty="0" smtClean="0"/>
              <a:t>但是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针对于每个字符码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使用几个字节存储的问题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又存在几个不同的具体解决方案</a:t>
            </a:r>
            <a:r>
              <a:rPr lang="en-US" altLang="zh-CN" sz="1800" dirty="0" smtClean="0"/>
              <a:t>; </a:t>
            </a:r>
            <a:r>
              <a:rPr lang="zh-CN" altLang="en-US" sz="1800" dirty="0" smtClean="0"/>
              <a:t>比如</a:t>
            </a:r>
            <a:r>
              <a:rPr lang="en-US" altLang="zh-CN" sz="1800" dirty="0" smtClean="0"/>
              <a:t>utf-8, utf-16, utf-32… </a:t>
            </a:r>
            <a:r>
              <a:rPr lang="zh-CN" altLang="en-US" sz="1800" dirty="0" smtClean="0"/>
              <a:t>所以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其实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我们讨论这边编码的时候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都是指</a:t>
            </a:r>
            <a:r>
              <a:rPr lang="en-US" altLang="zh-CN" sz="1800" dirty="0" smtClean="0"/>
              <a:t>Unicode</a:t>
            </a:r>
            <a:r>
              <a:rPr lang="zh-CN" altLang="en-US" sz="1800" dirty="0" smtClean="0"/>
              <a:t>编码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2571736" y="4857760"/>
            <a:ext cx="3429024" cy="1428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存储器</a:t>
            </a:r>
            <a:endParaRPr lang="zh-CN" altLang="en-US" dirty="0"/>
          </a:p>
        </p:txBody>
      </p:sp>
      <p:sp>
        <p:nvSpPr>
          <p:cNvPr id="143" name="下箭头 142"/>
          <p:cNvSpPr/>
          <p:nvPr/>
        </p:nvSpPr>
        <p:spPr>
          <a:xfrm>
            <a:off x="4857752" y="1714488"/>
            <a:ext cx="571504" cy="29289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下箭头 144"/>
          <p:cNvSpPr/>
          <p:nvPr/>
        </p:nvSpPr>
        <p:spPr>
          <a:xfrm rot="10800000">
            <a:off x="3071802" y="1643050"/>
            <a:ext cx="571504" cy="3000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2500298" y="857232"/>
            <a:ext cx="3429024" cy="571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关于商场储物柜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71612"/>
            <a:ext cx="257738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1500174"/>
            <a:ext cx="2714644" cy="4624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计算机存储器</a:t>
            </a:r>
            <a:endParaRPr lang="zh-CN" altLang="en-US" dirty="0"/>
          </a:p>
        </p:txBody>
      </p:sp>
      <p:grpSp>
        <p:nvGrpSpPr>
          <p:cNvPr id="155" name="组合 154"/>
          <p:cNvGrpSpPr/>
          <p:nvPr/>
        </p:nvGrpSpPr>
        <p:grpSpPr>
          <a:xfrm>
            <a:off x="857224" y="2000240"/>
            <a:ext cx="3214710" cy="4357718"/>
            <a:chOff x="857224" y="2000240"/>
            <a:chExt cx="3214710" cy="4357718"/>
          </a:xfrm>
        </p:grpSpPr>
        <p:sp>
          <p:nvSpPr>
            <p:cNvPr id="4" name="矩形 3"/>
            <p:cNvSpPr/>
            <p:nvPr/>
          </p:nvSpPr>
          <p:spPr>
            <a:xfrm>
              <a:off x="857224" y="2000240"/>
              <a:ext cx="3214710" cy="43577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928662" y="2071678"/>
              <a:ext cx="3071834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071538" y="2143116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28728" y="2143116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1785918" y="2143116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2500298" y="2143116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2143108" y="2143116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3571868" y="2143116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2857488" y="2143116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3214678" y="2143116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928662" y="2571744"/>
              <a:ext cx="3071834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1071538" y="2643182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91" name="椭圆 90"/>
            <p:cNvSpPr/>
            <p:nvPr/>
          </p:nvSpPr>
          <p:spPr>
            <a:xfrm>
              <a:off x="1428728" y="2643182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92" name="椭圆 91"/>
            <p:cNvSpPr/>
            <p:nvPr/>
          </p:nvSpPr>
          <p:spPr>
            <a:xfrm>
              <a:off x="1785918" y="2643182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93" name="椭圆 92"/>
            <p:cNvSpPr/>
            <p:nvPr/>
          </p:nvSpPr>
          <p:spPr>
            <a:xfrm>
              <a:off x="2500298" y="2643182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94" name="椭圆 93"/>
            <p:cNvSpPr/>
            <p:nvPr/>
          </p:nvSpPr>
          <p:spPr>
            <a:xfrm>
              <a:off x="2143108" y="2643182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95" name="椭圆 94"/>
            <p:cNvSpPr/>
            <p:nvPr/>
          </p:nvSpPr>
          <p:spPr>
            <a:xfrm>
              <a:off x="3571868" y="2643182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96" name="椭圆 95"/>
            <p:cNvSpPr/>
            <p:nvPr/>
          </p:nvSpPr>
          <p:spPr>
            <a:xfrm>
              <a:off x="2857488" y="2643182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97" name="椭圆 96"/>
            <p:cNvSpPr/>
            <p:nvPr/>
          </p:nvSpPr>
          <p:spPr>
            <a:xfrm>
              <a:off x="3214678" y="2643182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98" name="圆角矩形 97"/>
            <p:cNvSpPr/>
            <p:nvPr/>
          </p:nvSpPr>
          <p:spPr>
            <a:xfrm>
              <a:off x="928662" y="3071810"/>
              <a:ext cx="3071834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1071538" y="3143248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00" name="椭圆 99"/>
            <p:cNvSpPr/>
            <p:nvPr/>
          </p:nvSpPr>
          <p:spPr>
            <a:xfrm>
              <a:off x="1428728" y="3143248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1785918" y="3143248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2500298" y="3143248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2143108" y="3143248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3571868" y="3143248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2857488" y="3143248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3214678" y="3143248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07" name="圆角矩形 106"/>
            <p:cNvSpPr/>
            <p:nvPr/>
          </p:nvSpPr>
          <p:spPr>
            <a:xfrm>
              <a:off x="928662" y="3571876"/>
              <a:ext cx="3071834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1071538" y="3643314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1428728" y="3643314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1785918" y="3643314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2500298" y="3643314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2143108" y="3643314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3571868" y="3643314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2857488" y="3643314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3214678" y="3643314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6" name="圆角矩形 115"/>
            <p:cNvSpPr/>
            <p:nvPr/>
          </p:nvSpPr>
          <p:spPr>
            <a:xfrm>
              <a:off x="928662" y="4071942"/>
              <a:ext cx="3071834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1071538" y="4143380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1428728" y="4143380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1785918" y="4143380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2500298" y="4143380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2143108" y="4143380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3571868" y="4143380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2857488" y="4143380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214678" y="4143380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5" name="圆角矩形 124"/>
            <p:cNvSpPr/>
            <p:nvPr/>
          </p:nvSpPr>
          <p:spPr>
            <a:xfrm>
              <a:off x="928662" y="4572008"/>
              <a:ext cx="3071834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1071538" y="4643446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1428728" y="4643446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1785918" y="4643446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2500298" y="4643446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2143108" y="4643446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3571868" y="4643446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2857488" y="4643446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3214678" y="4643446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34" name="圆角矩形 133"/>
            <p:cNvSpPr/>
            <p:nvPr/>
          </p:nvSpPr>
          <p:spPr>
            <a:xfrm>
              <a:off x="928662" y="5072074"/>
              <a:ext cx="3071834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1071538" y="5143512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1428728" y="5143512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1785918" y="5143512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2500298" y="5143512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2143108" y="5143512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571868" y="5143512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2857488" y="5143512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3214678" y="5143512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43" name="圆角矩形 142"/>
            <p:cNvSpPr/>
            <p:nvPr/>
          </p:nvSpPr>
          <p:spPr>
            <a:xfrm>
              <a:off x="928662" y="5572140"/>
              <a:ext cx="3071834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1071538" y="5643578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1428728" y="5643578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1785918" y="5643578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47" name="椭圆 146"/>
            <p:cNvSpPr/>
            <p:nvPr/>
          </p:nvSpPr>
          <p:spPr>
            <a:xfrm>
              <a:off x="2500298" y="5643578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2143108" y="5643578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49" name="椭圆 148"/>
            <p:cNvSpPr/>
            <p:nvPr/>
          </p:nvSpPr>
          <p:spPr>
            <a:xfrm>
              <a:off x="3571868" y="5643578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50" name="椭圆 149"/>
            <p:cNvSpPr/>
            <p:nvPr/>
          </p:nvSpPr>
          <p:spPr>
            <a:xfrm>
              <a:off x="2857488" y="5643578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51" name="椭圆 150"/>
            <p:cNvSpPr/>
            <p:nvPr/>
          </p:nvSpPr>
          <p:spPr>
            <a:xfrm>
              <a:off x="3214678" y="5643578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  <p:sp>
        <p:nvSpPr>
          <p:cNvPr id="152" name="圆角矩形 151"/>
          <p:cNvSpPr/>
          <p:nvPr/>
        </p:nvSpPr>
        <p:spPr>
          <a:xfrm>
            <a:off x="5286380" y="2643182"/>
            <a:ext cx="3071834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n-ea"/>
              </a:rPr>
              <a:t>一个字节  </a:t>
            </a:r>
            <a:r>
              <a:rPr lang="en-US" altLang="zh-CN" sz="1400" dirty="0" smtClean="0">
                <a:latin typeface="+mn-ea"/>
              </a:rPr>
              <a:t>-&gt; </a:t>
            </a:r>
            <a:r>
              <a:rPr lang="zh-CN" altLang="en-US" sz="1400" dirty="0" smtClean="0">
                <a:latin typeface="+mn-ea"/>
              </a:rPr>
              <a:t>一个基本存储单元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5286380" y="2143116"/>
            <a:ext cx="357190" cy="2857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5786446" y="2143116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一个比特位 </a:t>
            </a:r>
            <a:r>
              <a:rPr lang="en-US" altLang="zh-CN" sz="1400" dirty="0" smtClean="0">
                <a:latin typeface="+mn-ea"/>
              </a:rPr>
              <a:t>-&gt; </a:t>
            </a:r>
            <a:r>
              <a:rPr lang="zh-CN" altLang="en-US" sz="1400" dirty="0" smtClean="0">
                <a:latin typeface="+mn-ea"/>
              </a:rPr>
              <a:t>计算机最小存储单元</a:t>
            </a:r>
            <a:endParaRPr lang="zh-CN" altLang="en-US" sz="1400" dirty="0"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286512" y="5000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组合 146"/>
          <p:cNvGrpSpPr/>
          <p:nvPr/>
        </p:nvGrpSpPr>
        <p:grpSpPr>
          <a:xfrm>
            <a:off x="2571736" y="4857760"/>
            <a:ext cx="3429024" cy="1428784"/>
            <a:chOff x="2571736" y="4857760"/>
            <a:chExt cx="3429024" cy="1428784"/>
          </a:xfrm>
        </p:grpSpPr>
        <p:sp>
          <p:nvSpPr>
            <p:cNvPr id="102" name="矩形 101"/>
            <p:cNvSpPr/>
            <p:nvPr/>
          </p:nvSpPr>
          <p:spPr>
            <a:xfrm>
              <a:off x="2571736" y="4857760"/>
              <a:ext cx="3429024" cy="1428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2647937" y="4910460"/>
              <a:ext cx="3276623" cy="3162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2800338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3181340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3562343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4324348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3943346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5467356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4705351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5086354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2647937" y="5279361"/>
              <a:ext cx="3276623" cy="3162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2800338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3181340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3562343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4324348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3943346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5467356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4705351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5086354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1" name="圆角矩形 120"/>
            <p:cNvSpPr/>
            <p:nvPr/>
          </p:nvSpPr>
          <p:spPr>
            <a:xfrm>
              <a:off x="2647937" y="5648262"/>
              <a:ext cx="3276623" cy="3162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2800338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181340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562343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4324348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3943346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5467356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4705351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5086354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  <p:sp>
        <p:nvSpPr>
          <p:cNvPr id="130" name="矩形 129"/>
          <p:cNvSpPr/>
          <p:nvPr/>
        </p:nvSpPr>
        <p:spPr>
          <a:xfrm>
            <a:off x="2428860" y="100010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131" name="矩形 130"/>
          <p:cNvSpPr/>
          <p:nvPr/>
        </p:nvSpPr>
        <p:spPr>
          <a:xfrm>
            <a:off x="3214678" y="100010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3643306" y="100010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4357686" y="100010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4786314" y="100010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</a:t>
            </a:r>
            <a:endParaRPr lang="zh-CN" altLang="en-US" dirty="0"/>
          </a:p>
        </p:txBody>
      </p:sp>
      <p:sp>
        <p:nvSpPr>
          <p:cNvPr id="135" name="矩形 134"/>
          <p:cNvSpPr/>
          <p:nvPr/>
        </p:nvSpPr>
        <p:spPr>
          <a:xfrm>
            <a:off x="5715008" y="100010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!</a:t>
            </a:r>
            <a:endParaRPr lang="zh-CN" altLang="en-US" dirty="0"/>
          </a:p>
        </p:txBody>
      </p:sp>
      <p:cxnSp>
        <p:nvCxnSpPr>
          <p:cNvPr id="136" name="直接箭头连接符 135"/>
          <p:cNvCxnSpPr>
            <a:endCxn id="130" idx="0"/>
          </p:cNvCxnSpPr>
          <p:nvPr/>
        </p:nvCxnSpPr>
        <p:spPr>
          <a:xfrm rot="10800000" flipV="1">
            <a:off x="2643174" y="357166"/>
            <a:ext cx="450059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endCxn id="131" idx="0"/>
          </p:cNvCxnSpPr>
          <p:nvPr/>
        </p:nvCxnSpPr>
        <p:spPr>
          <a:xfrm rot="10800000" flipV="1">
            <a:off x="3428992" y="357166"/>
            <a:ext cx="371477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endCxn id="132" idx="0"/>
          </p:cNvCxnSpPr>
          <p:nvPr/>
        </p:nvCxnSpPr>
        <p:spPr>
          <a:xfrm rot="10800000" flipV="1">
            <a:off x="3857620" y="357166"/>
            <a:ext cx="328614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endCxn id="133" idx="0"/>
          </p:cNvCxnSpPr>
          <p:nvPr/>
        </p:nvCxnSpPr>
        <p:spPr>
          <a:xfrm rot="10800000" flipV="1">
            <a:off x="4572000" y="357166"/>
            <a:ext cx="257176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endCxn id="134" idx="0"/>
          </p:cNvCxnSpPr>
          <p:nvPr/>
        </p:nvCxnSpPr>
        <p:spPr>
          <a:xfrm rot="10800000" flipV="1">
            <a:off x="5000628" y="357166"/>
            <a:ext cx="214314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endCxn id="135" idx="0"/>
          </p:cNvCxnSpPr>
          <p:nvPr/>
        </p:nvCxnSpPr>
        <p:spPr>
          <a:xfrm rot="10800000" flipV="1">
            <a:off x="5929322" y="357166"/>
            <a:ext cx="121444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7143768" y="1428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都是一个个字符</a:t>
            </a:r>
            <a:endParaRPr lang="zh-CN" altLang="en-US" dirty="0"/>
          </a:p>
        </p:txBody>
      </p:sp>
      <p:sp>
        <p:nvSpPr>
          <p:cNvPr id="143" name="下箭头 142"/>
          <p:cNvSpPr/>
          <p:nvPr/>
        </p:nvSpPr>
        <p:spPr>
          <a:xfrm>
            <a:off x="4929190" y="1714488"/>
            <a:ext cx="571504" cy="29289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5500694" y="3000372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b="1" dirty="0" smtClean="0"/>
              <a:t>编码</a:t>
            </a:r>
            <a:endParaRPr lang="en-US" altLang="zh-CN" sz="1300" b="1" dirty="0" smtClean="0"/>
          </a:p>
        </p:txBody>
      </p:sp>
      <p:sp>
        <p:nvSpPr>
          <p:cNvPr id="145" name="下箭头 144"/>
          <p:cNvSpPr/>
          <p:nvPr/>
        </p:nvSpPr>
        <p:spPr>
          <a:xfrm rot="10800000">
            <a:off x="3071802" y="1643050"/>
            <a:ext cx="571504" cy="3000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2536128" y="3000372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300" b="1" dirty="0" smtClean="0"/>
              <a:t>解码</a:t>
            </a:r>
            <a:endParaRPr lang="en-US" altLang="zh-CN" sz="13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/>
          <p:cNvGrpSpPr/>
          <p:nvPr/>
        </p:nvGrpSpPr>
        <p:grpSpPr>
          <a:xfrm>
            <a:off x="2571736" y="5214950"/>
            <a:ext cx="3429024" cy="1428784"/>
            <a:chOff x="2571736" y="4857760"/>
            <a:chExt cx="3429024" cy="1428784"/>
          </a:xfrm>
        </p:grpSpPr>
        <p:sp>
          <p:nvSpPr>
            <p:cNvPr id="5" name="矩形 4"/>
            <p:cNvSpPr/>
            <p:nvPr/>
          </p:nvSpPr>
          <p:spPr>
            <a:xfrm>
              <a:off x="2571736" y="4857760"/>
              <a:ext cx="3429024" cy="1428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647937" y="4910460"/>
              <a:ext cx="3276623" cy="3162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800338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181340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3562343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4324348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943346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5467356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4705351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5086354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647937" y="5279361"/>
              <a:ext cx="3276623" cy="3162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800338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3181340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3562343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24348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3943346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5467356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4705351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86354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2647937" y="5648262"/>
              <a:ext cx="3276623" cy="3162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2800338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3181340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3562343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8" name="椭圆 27"/>
            <p:cNvSpPr/>
            <p:nvPr/>
          </p:nvSpPr>
          <p:spPr>
            <a:xfrm>
              <a:off x="4324348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3943346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0" name="椭圆 29"/>
            <p:cNvSpPr/>
            <p:nvPr/>
          </p:nvSpPr>
          <p:spPr>
            <a:xfrm>
              <a:off x="5467356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1" name="椭圆 30"/>
            <p:cNvSpPr/>
            <p:nvPr/>
          </p:nvSpPr>
          <p:spPr>
            <a:xfrm>
              <a:off x="4705351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5086354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  <p:sp>
        <p:nvSpPr>
          <p:cNvPr id="78" name="矩形 77"/>
          <p:cNvSpPr/>
          <p:nvPr/>
        </p:nvSpPr>
        <p:spPr>
          <a:xfrm>
            <a:off x="2428860" y="100010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3214678" y="100010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3643306" y="100010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4357686" y="100010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4786314" y="100010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5715008" y="100010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!</a:t>
            </a:r>
            <a:endParaRPr lang="zh-CN" altLang="en-US" dirty="0"/>
          </a:p>
        </p:txBody>
      </p:sp>
      <p:cxnSp>
        <p:nvCxnSpPr>
          <p:cNvPr id="84" name="直接箭头连接符 83"/>
          <p:cNvCxnSpPr>
            <a:endCxn id="78" idx="0"/>
          </p:cNvCxnSpPr>
          <p:nvPr/>
        </p:nvCxnSpPr>
        <p:spPr>
          <a:xfrm rot="10800000" flipV="1">
            <a:off x="2643174" y="357166"/>
            <a:ext cx="450059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endCxn id="79" idx="0"/>
          </p:cNvCxnSpPr>
          <p:nvPr/>
        </p:nvCxnSpPr>
        <p:spPr>
          <a:xfrm rot="10800000" flipV="1">
            <a:off x="3428992" y="357166"/>
            <a:ext cx="371477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endCxn id="80" idx="0"/>
          </p:cNvCxnSpPr>
          <p:nvPr/>
        </p:nvCxnSpPr>
        <p:spPr>
          <a:xfrm rot="10800000" flipV="1">
            <a:off x="3857620" y="357166"/>
            <a:ext cx="328614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81" idx="0"/>
          </p:cNvCxnSpPr>
          <p:nvPr/>
        </p:nvCxnSpPr>
        <p:spPr>
          <a:xfrm rot="10800000" flipV="1">
            <a:off x="4572000" y="357166"/>
            <a:ext cx="257176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endCxn id="82" idx="0"/>
          </p:cNvCxnSpPr>
          <p:nvPr/>
        </p:nvCxnSpPr>
        <p:spPr>
          <a:xfrm rot="10800000" flipV="1">
            <a:off x="5000628" y="357166"/>
            <a:ext cx="214314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endCxn id="83" idx="0"/>
          </p:cNvCxnSpPr>
          <p:nvPr/>
        </p:nvCxnSpPr>
        <p:spPr>
          <a:xfrm rot="10800000" flipV="1">
            <a:off x="5929322" y="357166"/>
            <a:ext cx="121444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143768" y="1428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都是一个个字符</a:t>
            </a:r>
            <a:endParaRPr lang="zh-CN" altLang="en-US" dirty="0"/>
          </a:p>
        </p:txBody>
      </p:sp>
      <p:sp>
        <p:nvSpPr>
          <p:cNvPr id="96" name="下箭头 95"/>
          <p:cNvSpPr/>
          <p:nvPr/>
        </p:nvSpPr>
        <p:spPr>
          <a:xfrm>
            <a:off x="4000496" y="1928802"/>
            <a:ext cx="571504" cy="29289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</a:t>
            </a:r>
            <a:endParaRPr lang="zh-CN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928662" y="2428868"/>
            <a:ext cx="1677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如何存储字符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786446" y="2428868"/>
            <a:ext cx="237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答</a:t>
            </a:r>
            <a:r>
              <a:rPr lang="en-US" altLang="zh-CN" dirty="0" smtClean="0"/>
              <a:t>: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把字符转换成数字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直接存储数字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571736" y="5214950"/>
            <a:ext cx="3429024" cy="1428784"/>
            <a:chOff x="2571736" y="4857760"/>
            <a:chExt cx="3429024" cy="1428784"/>
          </a:xfrm>
        </p:grpSpPr>
        <p:sp>
          <p:nvSpPr>
            <p:cNvPr id="5" name="矩形 4"/>
            <p:cNvSpPr/>
            <p:nvPr/>
          </p:nvSpPr>
          <p:spPr>
            <a:xfrm>
              <a:off x="2571736" y="4857760"/>
              <a:ext cx="3429024" cy="1428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647937" y="4910460"/>
              <a:ext cx="3276623" cy="3162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800338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181340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3562343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4324348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943346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5467356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4705351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5086354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647937" y="5279361"/>
              <a:ext cx="3276623" cy="3162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800338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3181340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3562343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24348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3943346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5467356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4705351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86354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2647937" y="5648262"/>
              <a:ext cx="3276623" cy="3162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2800338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3181340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3562343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8" name="椭圆 27"/>
            <p:cNvSpPr/>
            <p:nvPr/>
          </p:nvSpPr>
          <p:spPr>
            <a:xfrm>
              <a:off x="4324348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3943346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0" name="椭圆 29"/>
            <p:cNvSpPr/>
            <p:nvPr/>
          </p:nvSpPr>
          <p:spPr>
            <a:xfrm>
              <a:off x="5467356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1" name="椭圆 30"/>
            <p:cNvSpPr/>
            <p:nvPr/>
          </p:nvSpPr>
          <p:spPr>
            <a:xfrm>
              <a:off x="4705351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5086354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  <p:sp>
        <p:nvSpPr>
          <p:cNvPr id="33" name="矩形 32"/>
          <p:cNvSpPr/>
          <p:nvPr/>
        </p:nvSpPr>
        <p:spPr>
          <a:xfrm>
            <a:off x="2428860" y="100010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214678" y="100010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643306" y="100010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357686" y="100010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786314" y="100010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715008" y="100010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!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endCxn id="33" idx="0"/>
          </p:cNvCxnSpPr>
          <p:nvPr/>
        </p:nvCxnSpPr>
        <p:spPr>
          <a:xfrm rot="10800000" flipV="1">
            <a:off x="2643174" y="357166"/>
            <a:ext cx="450059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34" idx="0"/>
          </p:cNvCxnSpPr>
          <p:nvPr/>
        </p:nvCxnSpPr>
        <p:spPr>
          <a:xfrm rot="10800000" flipV="1">
            <a:off x="3428992" y="357166"/>
            <a:ext cx="371477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5" idx="0"/>
          </p:cNvCxnSpPr>
          <p:nvPr/>
        </p:nvCxnSpPr>
        <p:spPr>
          <a:xfrm rot="10800000" flipV="1">
            <a:off x="3857620" y="357166"/>
            <a:ext cx="328614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36" idx="0"/>
          </p:cNvCxnSpPr>
          <p:nvPr/>
        </p:nvCxnSpPr>
        <p:spPr>
          <a:xfrm rot="10800000" flipV="1">
            <a:off x="4572000" y="357166"/>
            <a:ext cx="257176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37" idx="0"/>
          </p:cNvCxnSpPr>
          <p:nvPr/>
        </p:nvCxnSpPr>
        <p:spPr>
          <a:xfrm rot="10800000" flipV="1">
            <a:off x="5000628" y="357166"/>
            <a:ext cx="214314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38" idx="0"/>
          </p:cNvCxnSpPr>
          <p:nvPr/>
        </p:nvCxnSpPr>
        <p:spPr>
          <a:xfrm rot="10800000" flipV="1">
            <a:off x="5929322" y="357166"/>
            <a:ext cx="121444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143768" y="1428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都是一个个字符</a:t>
            </a:r>
            <a:endParaRPr lang="zh-CN" altLang="en-US" dirty="0"/>
          </a:p>
        </p:txBody>
      </p:sp>
      <p:sp>
        <p:nvSpPr>
          <p:cNvPr id="46" name="下箭头 45"/>
          <p:cNvSpPr/>
          <p:nvPr/>
        </p:nvSpPr>
        <p:spPr>
          <a:xfrm>
            <a:off x="5143504" y="1857364"/>
            <a:ext cx="571504" cy="29289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57158" y="2500306"/>
            <a:ext cx="5049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按照怎样的规范把字符转换成数字</a:t>
            </a:r>
            <a:r>
              <a:rPr lang="en-US" altLang="zh-CN" dirty="0" smtClean="0"/>
              <a:t>?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按照怎样的方式存储数字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en-US" altLang="zh-CN" dirty="0" smtClean="0"/>
              <a:t>: </a:t>
            </a:r>
            <a:r>
              <a:rPr lang="zh-CN" altLang="en-US" dirty="0" smtClean="0"/>
              <a:t>用多少个字节</a:t>
            </a:r>
            <a:r>
              <a:rPr lang="en-US" altLang="zh-CN" dirty="0" smtClean="0"/>
              <a:t>?)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929058" y="5143512"/>
            <a:ext cx="3429024" cy="1428784"/>
            <a:chOff x="2571736" y="4857760"/>
            <a:chExt cx="3429024" cy="1428784"/>
          </a:xfrm>
        </p:grpSpPr>
        <p:sp>
          <p:nvSpPr>
            <p:cNvPr id="5" name="矩形 4"/>
            <p:cNvSpPr/>
            <p:nvPr/>
          </p:nvSpPr>
          <p:spPr>
            <a:xfrm>
              <a:off x="2571736" y="4857760"/>
              <a:ext cx="3429024" cy="1428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647937" y="4910460"/>
              <a:ext cx="3276623" cy="3162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800338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181340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3562343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4324348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943346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5467356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4705351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5086354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647937" y="5279361"/>
              <a:ext cx="3276623" cy="3162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800338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3181340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3562343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24348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3943346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5467356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4705351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86354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2647937" y="5648262"/>
              <a:ext cx="3276623" cy="3162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2800338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3181340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3562343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8" name="椭圆 27"/>
            <p:cNvSpPr/>
            <p:nvPr/>
          </p:nvSpPr>
          <p:spPr>
            <a:xfrm>
              <a:off x="4324348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3943346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0" name="椭圆 29"/>
            <p:cNvSpPr/>
            <p:nvPr/>
          </p:nvSpPr>
          <p:spPr>
            <a:xfrm>
              <a:off x="5467356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1" name="椭圆 30"/>
            <p:cNvSpPr/>
            <p:nvPr/>
          </p:nvSpPr>
          <p:spPr>
            <a:xfrm>
              <a:off x="4705351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5086354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  <p:sp>
        <p:nvSpPr>
          <p:cNvPr id="33" name="矩形 32"/>
          <p:cNvSpPr/>
          <p:nvPr/>
        </p:nvSpPr>
        <p:spPr>
          <a:xfrm>
            <a:off x="3643306" y="1142984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429124" y="1142984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857752" y="1142984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572132" y="1142984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6000760" y="1142984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929454" y="1142984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!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endCxn id="33" idx="0"/>
          </p:cNvCxnSpPr>
          <p:nvPr/>
        </p:nvCxnSpPr>
        <p:spPr>
          <a:xfrm rot="10800000" flipV="1">
            <a:off x="3857620" y="500042"/>
            <a:ext cx="450059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34" idx="0"/>
          </p:cNvCxnSpPr>
          <p:nvPr/>
        </p:nvCxnSpPr>
        <p:spPr>
          <a:xfrm rot="10800000" flipV="1">
            <a:off x="4643438" y="500042"/>
            <a:ext cx="371477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5" idx="0"/>
          </p:cNvCxnSpPr>
          <p:nvPr/>
        </p:nvCxnSpPr>
        <p:spPr>
          <a:xfrm rot="10800000" flipV="1">
            <a:off x="5072066" y="500042"/>
            <a:ext cx="328614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36" idx="0"/>
          </p:cNvCxnSpPr>
          <p:nvPr/>
        </p:nvCxnSpPr>
        <p:spPr>
          <a:xfrm rot="10800000" flipV="1">
            <a:off x="5786446" y="500042"/>
            <a:ext cx="257176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37" idx="0"/>
          </p:cNvCxnSpPr>
          <p:nvPr/>
        </p:nvCxnSpPr>
        <p:spPr>
          <a:xfrm rot="10800000" flipV="1">
            <a:off x="6215074" y="500042"/>
            <a:ext cx="214314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38" idx="0"/>
          </p:cNvCxnSpPr>
          <p:nvPr/>
        </p:nvCxnSpPr>
        <p:spPr>
          <a:xfrm rot="10800000" flipV="1">
            <a:off x="7143768" y="500042"/>
            <a:ext cx="121444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143768" y="1428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都是一个个字符</a:t>
            </a:r>
            <a:endParaRPr lang="zh-CN" altLang="en-US" dirty="0"/>
          </a:p>
        </p:txBody>
      </p:sp>
      <p:sp>
        <p:nvSpPr>
          <p:cNvPr id="46" name="下箭头 45"/>
          <p:cNvSpPr/>
          <p:nvPr/>
        </p:nvSpPr>
        <p:spPr>
          <a:xfrm>
            <a:off x="5143504" y="1857364"/>
            <a:ext cx="571504" cy="3071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786446" y="2214554"/>
            <a:ext cx="32147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 smtClean="0"/>
              <a:t>按照怎样的规范把字符转换成数字</a:t>
            </a:r>
            <a:r>
              <a:rPr lang="en-US" altLang="zh-CN" sz="1400" dirty="0" smtClean="0"/>
              <a:t>?</a:t>
            </a:r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按照怎样的方式存储数字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如</a:t>
            </a:r>
            <a:r>
              <a:rPr lang="en-US" altLang="zh-CN" sz="1400" dirty="0" smtClean="0"/>
              <a:t>: </a:t>
            </a:r>
            <a:r>
              <a:rPr lang="zh-CN" altLang="en-US" sz="1400" dirty="0" smtClean="0"/>
              <a:t>用多少个字节</a:t>
            </a:r>
            <a:r>
              <a:rPr lang="en-US" altLang="zh-CN" sz="1400" dirty="0" smtClean="0"/>
              <a:t>?)</a:t>
            </a:r>
            <a:endParaRPr lang="zh-CN" altLang="en-US" sz="1400" dirty="0"/>
          </a:p>
        </p:txBody>
      </p:sp>
      <p:sp>
        <p:nvSpPr>
          <p:cNvPr id="48" name="矩形 47"/>
          <p:cNvSpPr/>
          <p:nvPr/>
        </p:nvSpPr>
        <p:spPr>
          <a:xfrm>
            <a:off x="428596" y="2071678"/>
            <a:ext cx="3857652" cy="250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642910" y="2285992"/>
            <a:ext cx="571504" cy="714380"/>
            <a:chOff x="642910" y="2285992"/>
            <a:chExt cx="571504" cy="714380"/>
          </a:xfrm>
        </p:grpSpPr>
        <p:sp>
          <p:nvSpPr>
            <p:cNvPr id="49" name="矩形 48"/>
            <p:cNvSpPr/>
            <p:nvPr/>
          </p:nvSpPr>
          <p:spPr>
            <a:xfrm>
              <a:off x="642910" y="2285992"/>
              <a:ext cx="571504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</a:t>
              </a:r>
              <a:endParaRPr lang="zh-CN" altLang="en-US" dirty="0"/>
            </a:p>
          </p:txBody>
        </p:sp>
        <p:sp>
          <p:nvSpPr>
            <p:cNvPr id="50" name="椭圆 49"/>
            <p:cNvSpPr/>
            <p:nvPr/>
          </p:nvSpPr>
          <p:spPr>
            <a:xfrm>
              <a:off x="642910" y="2643182"/>
              <a:ext cx="571504" cy="35719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73</a:t>
              </a:r>
              <a:endParaRPr lang="zh-CN" altLang="en-US" sz="900" b="1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240572" y="1714488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字符编码</a:t>
            </a:r>
            <a:r>
              <a:rPr lang="en-US" altLang="zh-CN" dirty="0" smtClean="0"/>
              <a:t>(ASCII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pSp>
        <p:nvGrpSpPr>
          <p:cNvPr id="53" name="组合 52"/>
          <p:cNvGrpSpPr/>
          <p:nvPr/>
        </p:nvGrpSpPr>
        <p:grpSpPr>
          <a:xfrm>
            <a:off x="1571604" y="2285992"/>
            <a:ext cx="571504" cy="714380"/>
            <a:chOff x="642910" y="2285992"/>
            <a:chExt cx="571504" cy="714380"/>
          </a:xfrm>
        </p:grpSpPr>
        <p:sp>
          <p:nvSpPr>
            <p:cNvPr id="54" name="矩形 53"/>
            <p:cNvSpPr/>
            <p:nvPr/>
          </p:nvSpPr>
          <p:spPr>
            <a:xfrm>
              <a:off x="642910" y="2285992"/>
              <a:ext cx="571504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55" name="椭圆 54"/>
            <p:cNvSpPr/>
            <p:nvPr/>
          </p:nvSpPr>
          <p:spPr>
            <a:xfrm>
              <a:off x="642910" y="2643182"/>
              <a:ext cx="571504" cy="35719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97</a:t>
              </a:r>
              <a:endParaRPr lang="zh-CN" altLang="en-US" sz="900" b="1" dirty="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428860" y="2285992"/>
            <a:ext cx="642942" cy="714380"/>
            <a:chOff x="571472" y="2285992"/>
            <a:chExt cx="642942" cy="714380"/>
          </a:xfrm>
        </p:grpSpPr>
        <p:sp>
          <p:nvSpPr>
            <p:cNvPr id="57" name="矩形 56"/>
            <p:cNvSpPr/>
            <p:nvPr/>
          </p:nvSpPr>
          <p:spPr>
            <a:xfrm>
              <a:off x="642910" y="2285992"/>
              <a:ext cx="571504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58" name="椭圆 57"/>
            <p:cNvSpPr/>
            <p:nvPr/>
          </p:nvSpPr>
          <p:spPr>
            <a:xfrm>
              <a:off x="571472" y="2643182"/>
              <a:ext cx="642942" cy="35719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109</a:t>
              </a:r>
              <a:endParaRPr lang="zh-CN" altLang="en-US" sz="900" b="1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500430" y="2285992"/>
            <a:ext cx="571504" cy="714380"/>
            <a:chOff x="642910" y="2285992"/>
            <a:chExt cx="571504" cy="714380"/>
          </a:xfrm>
        </p:grpSpPr>
        <p:sp>
          <p:nvSpPr>
            <p:cNvPr id="60" name="矩形 59"/>
            <p:cNvSpPr/>
            <p:nvPr/>
          </p:nvSpPr>
          <p:spPr>
            <a:xfrm>
              <a:off x="642910" y="2285992"/>
              <a:ext cx="571504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sp>
          <p:nvSpPr>
            <p:cNvPr id="61" name="椭圆 60"/>
            <p:cNvSpPr/>
            <p:nvPr/>
          </p:nvSpPr>
          <p:spPr>
            <a:xfrm>
              <a:off x="642910" y="2643182"/>
              <a:ext cx="571504" cy="35719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115</a:t>
              </a:r>
              <a:endParaRPr lang="zh-CN" altLang="en-US" sz="900" b="1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42910" y="3357562"/>
            <a:ext cx="571504" cy="714380"/>
            <a:chOff x="642910" y="2285992"/>
            <a:chExt cx="571504" cy="714380"/>
          </a:xfrm>
        </p:grpSpPr>
        <p:sp>
          <p:nvSpPr>
            <p:cNvPr id="63" name="矩形 62"/>
            <p:cNvSpPr/>
            <p:nvPr/>
          </p:nvSpPr>
          <p:spPr>
            <a:xfrm>
              <a:off x="642910" y="2285992"/>
              <a:ext cx="571504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z</a:t>
              </a:r>
              <a:endParaRPr lang="zh-CN" altLang="en-US" dirty="0"/>
            </a:p>
          </p:txBody>
        </p:sp>
        <p:sp>
          <p:nvSpPr>
            <p:cNvPr id="64" name="椭圆 63"/>
            <p:cNvSpPr/>
            <p:nvPr/>
          </p:nvSpPr>
          <p:spPr>
            <a:xfrm>
              <a:off x="642910" y="2643182"/>
              <a:ext cx="571504" cy="35719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122</a:t>
              </a:r>
              <a:endParaRPr lang="zh-CN" altLang="en-US" sz="900" b="1" dirty="0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571604" y="3357562"/>
            <a:ext cx="571504" cy="714380"/>
            <a:chOff x="642910" y="2285992"/>
            <a:chExt cx="571504" cy="714380"/>
          </a:xfrm>
        </p:grpSpPr>
        <p:sp>
          <p:nvSpPr>
            <p:cNvPr id="66" name="矩形 65"/>
            <p:cNvSpPr/>
            <p:nvPr/>
          </p:nvSpPr>
          <p:spPr>
            <a:xfrm>
              <a:off x="642910" y="2285992"/>
              <a:ext cx="571504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!</a:t>
              </a:r>
              <a:endParaRPr lang="zh-CN" altLang="en-US" dirty="0"/>
            </a:p>
          </p:txBody>
        </p:sp>
        <p:sp>
          <p:nvSpPr>
            <p:cNvPr id="67" name="椭圆 66"/>
            <p:cNvSpPr/>
            <p:nvPr/>
          </p:nvSpPr>
          <p:spPr>
            <a:xfrm>
              <a:off x="642910" y="2643182"/>
              <a:ext cx="571504" cy="35719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33</a:t>
              </a:r>
              <a:endParaRPr lang="zh-CN" altLang="en-US" sz="900" b="1" dirty="0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57158" y="5072074"/>
            <a:ext cx="2520205" cy="1583778"/>
            <a:chOff x="0" y="5072074"/>
            <a:chExt cx="2520205" cy="1583778"/>
          </a:xfrm>
        </p:grpSpPr>
        <p:sp>
          <p:nvSpPr>
            <p:cNvPr id="69" name="矩形 68"/>
            <p:cNvSpPr/>
            <p:nvPr/>
          </p:nvSpPr>
          <p:spPr>
            <a:xfrm>
              <a:off x="785786" y="5072074"/>
              <a:ext cx="428628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70" name="椭圆 69"/>
            <p:cNvSpPr/>
            <p:nvPr/>
          </p:nvSpPr>
          <p:spPr>
            <a:xfrm>
              <a:off x="642910" y="6286520"/>
              <a:ext cx="571504" cy="35719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43042" y="507207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字符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643042" y="564357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字符集</a:t>
              </a:r>
              <a:endParaRPr lang="zh-CN" alt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643042" y="628652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字符码</a:t>
              </a:r>
              <a:endParaRPr lang="zh-CN" altLang="en-US" dirty="0"/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0" y="5643578"/>
              <a:ext cx="1214446" cy="357190"/>
              <a:chOff x="428596" y="5643578"/>
              <a:chExt cx="1714512" cy="357190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428596" y="5643578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a</a:t>
                </a:r>
                <a:endParaRPr lang="zh-CN" altLang="en-US" dirty="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000100" y="5643578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b</a:t>
                </a:r>
                <a:endParaRPr lang="zh-CN" altLang="en-US" dirty="0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1571604" y="5643578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…</a:t>
                </a:r>
                <a:endParaRPr lang="zh-CN" alt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3000364" y="5357826"/>
            <a:ext cx="3429024" cy="1428784"/>
            <a:chOff x="2571736" y="4857760"/>
            <a:chExt cx="3429024" cy="1428784"/>
          </a:xfrm>
        </p:grpSpPr>
        <p:sp>
          <p:nvSpPr>
            <p:cNvPr id="5" name="矩形 4"/>
            <p:cNvSpPr/>
            <p:nvPr/>
          </p:nvSpPr>
          <p:spPr>
            <a:xfrm>
              <a:off x="2571736" y="4857760"/>
              <a:ext cx="3429024" cy="1428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647937" y="4910460"/>
              <a:ext cx="3276623" cy="3162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800338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181340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3562343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4324348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943346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5467356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4705351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5086354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647937" y="5279361"/>
              <a:ext cx="3276623" cy="3162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800338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3181340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3562343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24348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3943346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5467356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4705351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86354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2647937" y="5648262"/>
              <a:ext cx="3276623" cy="3162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2800338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3181340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3562343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8" name="椭圆 27"/>
            <p:cNvSpPr/>
            <p:nvPr/>
          </p:nvSpPr>
          <p:spPr>
            <a:xfrm>
              <a:off x="4324348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3943346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0" name="椭圆 29"/>
            <p:cNvSpPr/>
            <p:nvPr/>
          </p:nvSpPr>
          <p:spPr>
            <a:xfrm>
              <a:off x="5467356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1" name="椭圆 30"/>
            <p:cNvSpPr/>
            <p:nvPr/>
          </p:nvSpPr>
          <p:spPr>
            <a:xfrm>
              <a:off x="4705351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5086354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  <p:sp>
        <p:nvSpPr>
          <p:cNvPr id="33" name="矩形 32"/>
          <p:cNvSpPr/>
          <p:nvPr/>
        </p:nvSpPr>
        <p:spPr>
          <a:xfrm>
            <a:off x="2857488" y="714356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643306" y="714356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071934" y="714356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786314" y="714356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214942" y="714356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143636" y="714356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!</a:t>
            </a:r>
            <a:endParaRPr lang="zh-CN" altLang="en-US" dirty="0"/>
          </a:p>
        </p:txBody>
      </p:sp>
      <p:sp>
        <p:nvSpPr>
          <p:cNvPr id="46" name="下箭头 45"/>
          <p:cNvSpPr/>
          <p:nvPr/>
        </p:nvSpPr>
        <p:spPr>
          <a:xfrm>
            <a:off x="4357686" y="2143116"/>
            <a:ext cx="571504" cy="3071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57224" y="1643050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字符编码</a:t>
            </a:r>
            <a:r>
              <a:rPr lang="en-US" altLang="zh-CN" dirty="0" smtClean="0"/>
              <a:t>(ASCII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pSp>
        <p:nvGrpSpPr>
          <p:cNvPr id="77" name="组合 76"/>
          <p:cNvGrpSpPr/>
          <p:nvPr/>
        </p:nvGrpSpPr>
        <p:grpSpPr>
          <a:xfrm>
            <a:off x="214282" y="2357430"/>
            <a:ext cx="3714776" cy="2500330"/>
            <a:chOff x="0" y="2357430"/>
            <a:chExt cx="3714776" cy="2500330"/>
          </a:xfrm>
        </p:grpSpPr>
        <p:sp>
          <p:nvSpPr>
            <p:cNvPr id="48" name="矩形 47"/>
            <p:cNvSpPr/>
            <p:nvPr/>
          </p:nvSpPr>
          <p:spPr>
            <a:xfrm>
              <a:off x="0" y="2357430"/>
              <a:ext cx="3714776" cy="25003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51"/>
            <p:cNvGrpSpPr/>
            <p:nvPr/>
          </p:nvGrpSpPr>
          <p:grpSpPr>
            <a:xfrm>
              <a:off x="142844" y="2500306"/>
              <a:ext cx="571504" cy="714380"/>
              <a:chOff x="642910" y="2285992"/>
              <a:chExt cx="571504" cy="71438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642910" y="2285992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I</a:t>
                </a:r>
                <a:endParaRPr lang="zh-CN" altLang="en-US" dirty="0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642910" y="2643182"/>
                <a:ext cx="571504" cy="35719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73</a:t>
                </a:r>
                <a:endParaRPr lang="zh-CN" altLang="en-US" sz="900" b="1" dirty="0"/>
              </a:p>
            </p:txBody>
          </p:sp>
        </p:grpSp>
        <p:grpSp>
          <p:nvGrpSpPr>
            <p:cNvPr id="4" name="组合 52"/>
            <p:cNvGrpSpPr/>
            <p:nvPr/>
          </p:nvGrpSpPr>
          <p:grpSpPr>
            <a:xfrm>
              <a:off x="1071538" y="2500306"/>
              <a:ext cx="571504" cy="714380"/>
              <a:chOff x="642910" y="2285992"/>
              <a:chExt cx="571504" cy="71438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642910" y="2285992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a</a:t>
                </a:r>
                <a:endParaRPr lang="zh-CN" altLang="en-US" dirty="0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642910" y="2643182"/>
                <a:ext cx="571504" cy="35719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97</a:t>
                </a:r>
                <a:endParaRPr lang="zh-CN" altLang="en-US" sz="900" b="1" dirty="0"/>
              </a:p>
            </p:txBody>
          </p:sp>
        </p:grpSp>
        <p:grpSp>
          <p:nvGrpSpPr>
            <p:cNvPr id="52" name="组合 55"/>
            <p:cNvGrpSpPr/>
            <p:nvPr/>
          </p:nvGrpSpPr>
          <p:grpSpPr>
            <a:xfrm>
              <a:off x="1928794" y="2500306"/>
              <a:ext cx="642942" cy="714380"/>
              <a:chOff x="571472" y="2285992"/>
              <a:chExt cx="642942" cy="71438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642910" y="2285992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m</a:t>
                </a:r>
                <a:endParaRPr lang="zh-CN" altLang="en-US" dirty="0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571472" y="2643182"/>
                <a:ext cx="642942" cy="35719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smtClean="0"/>
                  <a:t>109</a:t>
                </a:r>
                <a:endParaRPr lang="zh-CN" altLang="en-US" sz="900" b="1" dirty="0"/>
              </a:p>
            </p:txBody>
          </p:sp>
        </p:grpSp>
        <p:grpSp>
          <p:nvGrpSpPr>
            <p:cNvPr id="53" name="组合 58"/>
            <p:cNvGrpSpPr/>
            <p:nvPr/>
          </p:nvGrpSpPr>
          <p:grpSpPr>
            <a:xfrm>
              <a:off x="3000364" y="2500306"/>
              <a:ext cx="571504" cy="714380"/>
              <a:chOff x="642910" y="2285992"/>
              <a:chExt cx="571504" cy="714380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642910" y="2285992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s</a:t>
                </a:r>
                <a:endParaRPr lang="zh-CN" altLang="en-US" dirty="0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642910" y="2643182"/>
                <a:ext cx="571504" cy="35719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115</a:t>
                </a:r>
                <a:endParaRPr lang="zh-CN" altLang="en-US" sz="900" b="1" dirty="0"/>
              </a:p>
            </p:txBody>
          </p:sp>
        </p:grpSp>
        <p:grpSp>
          <p:nvGrpSpPr>
            <p:cNvPr id="56" name="组合 61"/>
            <p:cNvGrpSpPr/>
            <p:nvPr/>
          </p:nvGrpSpPr>
          <p:grpSpPr>
            <a:xfrm>
              <a:off x="142844" y="3571876"/>
              <a:ext cx="571504" cy="714380"/>
              <a:chOff x="642910" y="2285992"/>
              <a:chExt cx="571504" cy="71438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642910" y="2285992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z</a:t>
                </a:r>
                <a:endParaRPr lang="zh-CN" altLang="en-US" dirty="0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642910" y="2643182"/>
                <a:ext cx="571504" cy="35719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122</a:t>
                </a:r>
                <a:endParaRPr lang="zh-CN" altLang="en-US" sz="900" b="1" dirty="0"/>
              </a:p>
            </p:txBody>
          </p:sp>
        </p:grpSp>
        <p:grpSp>
          <p:nvGrpSpPr>
            <p:cNvPr id="59" name="组合 64"/>
            <p:cNvGrpSpPr/>
            <p:nvPr/>
          </p:nvGrpSpPr>
          <p:grpSpPr>
            <a:xfrm>
              <a:off x="1071538" y="3571876"/>
              <a:ext cx="571504" cy="714380"/>
              <a:chOff x="642910" y="2285992"/>
              <a:chExt cx="571504" cy="714380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642910" y="2285992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!</a:t>
                </a:r>
                <a:endParaRPr lang="zh-CN" altLang="en-US" dirty="0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642910" y="2643182"/>
                <a:ext cx="571504" cy="35719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33</a:t>
                </a:r>
                <a:endParaRPr lang="zh-CN" altLang="en-US" sz="900" b="1" dirty="0"/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5214942" y="2357430"/>
            <a:ext cx="3714776" cy="2500330"/>
            <a:chOff x="0" y="2357430"/>
            <a:chExt cx="3714776" cy="2500330"/>
          </a:xfrm>
        </p:grpSpPr>
        <p:sp>
          <p:nvSpPr>
            <p:cNvPr id="79" name="矩形 78"/>
            <p:cNvSpPr/>
            <p:nvPr/>
          </p:nvSpPr>
          <p:spPr>
            <a:xfrm>
              <a:off x="0" y="2357430"/>
              <a:ext cx="3714776" cy="25003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0" name="组合 51"/>
            <p:cNvGrpSpPr/>
            <p:nvPr/>
          </p:nvGrpSpPr>
          <p:grpSpPr>
            <a:xfrm>
              <a:off x="142844" y="2500306"/>
              <a:ext cx="571504" cy="714380"/>
              <a:chOff x="642910" y="2285992"/>
              <a:chExt cx="571504" cy="714380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642910" y="2285992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你</a:t>
                </a:r>
                <a:endParaRPr lang="zh-CN" altLang="en-US" dirty="0"/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642910" y="2643182"/>
                <a:ext cx="571504" cy="35719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73</a:t>
                </a:r>
                <a:endParaRPr lang="zh-CN" altLang="en-US" sz="900" b="1" dirty="0"/>
              </a:p>
            </p:txBody>
          </p:sp>
        </p:grpSp>
        <p:grpSp>
          <p:nvGrpSpPr>
            <p:cNvPr id="81" name="组合 52"/>
            <p:cNvGrpSpPr/>
            <p:nvPr/>
          </p:nvGrpSpPr>
          <p:grpSpPr>
            <a:xfrm>
              <a:off x="1071538" y="2500306"/>
              <a:ext cx="571504" cy="714380"/>
              <a:chOff x="642910" y="2285992"/>
              <a:chExt cx="571504" cy="714380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642910" y="2285992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吃</a:t>
                </a:r>
                <a:endParaRPr lang="zh-CN" altLang="en-US" dirty="0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642910" y="2643182"/>
                <a:ext cx="571504" cy="35719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97</a:t>
                </a:r>
                <a:endParaRPr lang="zh-CN" altLang="en-US" sz="900" b="1" dirty="0"/>
              </a:p>
            </p:txBody>
          </p:sp>
        </p:grpSp>
        <p:grpSp>
          <p:nvGrpSpPr>
            <p:cNvPr id="82" name="组合 55"/>
            <p:cNvGrpSpPr/>
            <p:nvPr/>
          </p:nvGrpSpPr>
          <p:grpSpPr>
            <a:xfrm>
              <a:off x="1928794" y="2500306"/>
              <a:ext cx="642942" cy="714380"/>
              <a:chOff x="571472" y="2285992"/>
              <a:chExt cx="642942" cy="714380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642910" y="2285992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饭</a:t>
                </a:r>
                <a:endParaRPr lang="zh-CN" altLang="en-US" dirty="0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571472" y="2643182"/>
                <a:ext cx="642942" cy="35719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smtClean="0"/>
                  <a:t>109</a:t>
                </a:r>
                <a:endParaRPr lang="zh-CN" altLang="en-US" sz="900" b="1" dirty="0"/>
              </a:p>
            </p:txBody>
          </p:sp>
        </p:grpSp>
        <p:grpSp>
          <p:nvGrpSpPr>
            <p:cNvPr id="83" name="组合 58"/>
            <p:cNvGrpSpPr/>
            <p:nvPr/>
          </p:nvGrpSpPr>
          <p:grpSpPr>
            <a:xfrm>
              <a:off x="3000364" y="2500306"/>
              <a:ext cx="571504" cy="714380"/>
              <a:chOff x="642910" y="2285992"/>
              <a:chExt cx="571504" cy="714380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642910" y="2285992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了</a:t>
                </a:r>
                <a:endParaRPr lang="zh-CN" altLang="en-US" dirty="0"/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642910" y="2643182"/>
                <a:ext cx="571504" cy="35719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115</a:t>
                </a:r>
                <a:endParaRPr lang="zh-CN" altLang="en-US" sz="900" b="1" dirty="0"/>
              </a:p>
            </p:txBody>
          </p:sp>
        </p:grpSp>
        <p:grpSp>
          <p:nvGrpSpPr>
            <p:cNvPr id="84" name="组合 61"/>
            <p:cNvGrpSpPr/>
            <p:nvPr/>
          </p:nvGrpSpPr>
          <p:grpSpPr>
            <a:xfrm>
              <a:off x="142844" y="3571876"/>
              <a:ext cx="571504" cy="714380"/>
              <a:chOff x="642910" y="2285992"/>
              <a:chExt cx="571504" cy="714380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642910" y="2285992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没</a:t>
                </a:r>
                <a:endParaRPr lang="zh-CN" altLang="en-US" dirty="0"/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642910" y="2643182"/>
                <a:ext cx="571504" cy="35719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122</a:t>
                </a:r>
                <a:endParaRPr lang="zh-CN" altLang="en-US" sz="900" b="1" dirty="0"/>
              </a:p>
            </p:txBody>
          </p:sp>
        </p:grpSp>
        <p:grpSp>
          <p:nvGrpSpPr>
            <p:cNvPr id="85" name="组合 64"/>
            <p:cNvGrpSpPr/>
            <p:nvPr/>
          </p:nvGrpSpPr>
          <p:grpSpPr>
            <a:xfrm>
              <a:off x="1071538" y="3571876"/>
              <a:ext cx="571504" cy="714380"/>
              <a:chOff x="642910" y="2285992"/>
              <a:chExt cx="571504" cy="714380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642910" y="2285992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?</a:t>
                </a:r>
                <a:endParaRPr lang="zh-CN" altLang="en-US" dirty="0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642910" y="2643182"/>
                <a:ext cx="571504" cy="35719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33</a:t>
                </a:r>
                <a:endParaRPr lang="zh-CN" altLang="en-US" sz="900" b="1" dirty="0"/>
              </a:p>
            </p:txBody>
          </p:sp>
        </p:grpSp>
      </p:grpSp>
      <p:sp>
        <p:nvSpPr>
          <p:cNvPr id="98" name="TextBox 97"/>
          <p:cNvSpPr txBox="1"/>
          <p:nvPr/>
        </p:nvSpPr>
        <p:spPr>
          <a:xfrm>
            <a:off x="6215074" y="178592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字符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(</a:t>
            </a:r>
            <a:r>
              <a:rPr lang="zh-CN" altLang="en-US" dirty="0" smtClean="0"/>
              <a:t>其他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6572264" y="53578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73</a:t>
            </a:r>
            <a:endParaRPr lang="zh-CN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572264" y="57864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97</a:t>
            </a:r>
            <a:endParaRPr lang="zh-CN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7786710" y="57864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546</Words>
  <Application>Microsoft Office PowerPoint</Application>
  <PresentationFormat>全屏显示(4:3)</PresentationFormat>
  <Paragraphs>302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关于Python乱码</vt:lpstr>
      <vt:lpstr>幻灯片 2</vt:lpstr>
      <vt:lpstr>关于商场储物柜</vt:lpstr>
      <vt:lpstr>计算机存储器</vt:lpstr>
      <vt:lpstr>幻灯片 5</vt:lpstr>
      <vt:lpstr>幻灯片 6</vt:lpstr>
      <vt:lpstr>幻灯片 7</vt:lpstr>
      <vt:lpstr>幻灯片 8</vt:lpstr>
      <vt:lpstr>幻灯片 9</vt:lpstr>
      <vt:lpstr>为啥会有这么多字符编码?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关于Python乱码</dc:title>
  <dc:creator>THINK</dc:creator>
  <cp:lastModifiedBy>THINK</cp:lastModifiedBy>
  <cp:revision>113</cp:revision>
  <dcterms:created xsi:type="dcterms:W3CDTF">2017-08-10T18:57:56Z</dcterms:created>
  <dcterms:modified xsi:type="dcterms:W3CDTF">2017-08-13T05:17:57Z</dcterms:modified>
</cp:coreProperties>
</file>