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75" d="100"/>
          <a:sy n="75" d="100"/>
        </p:scale>
        <p:origin x="3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CE7-4B84-4552-B2CF-CD42B1D78B55}" type="datetimeFigureOut">
              <a:rPr lang="zh-CN" altLang="en-US" smtClean="0"/>
              <a:t>2014-10-8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3178-4406-47C6-808F-4E3D6B226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5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CE7-4B84-4552-B2CF-CD42B1D78B55}" type="datetimeFigureOut">
              <a:rPr lang="zh-CN" altLang="en-US" smtClean="0"/>
              <a:t>2014-10-8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3178-4406-47C6-808F-4E3D6B226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3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CE7-4B84-4552-B2CF-CD42B1D78B55}" type="datetimeFigureOut">
              <a:rPr lang="zh-CN" altLang="en-US" smtClean="0"/>
              <a:t>2014-10-8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3178-4406-47C6-808F-4E3D6B226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7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CE7-4B84-4552-B2CF-CD42B1D78B55}" type="datetimeFigureOut">
              <a:rPr lang="zh-CN" altLang="en-US" smtClean="0"/>
              <a:t>2014-10-8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3178-4406-47C6-808F-4E3D6B226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CE7-4B84-4552-B2CF-CD42B1D78B55}" type="datetimeFigureOut">
              <a:rPr lang="zh-CN" altLang="en-US" smtClean="0"/>
              <a:t>2014-10-8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3178-4406-47C6-808F-4E3D6B226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0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CE7-4B84-4552-B2CF-CD42B1D78B55}" type="datetimeFigureOut">
              <a:rPr lang="zh-CN" altLang="en-US" smtClean="0"/>
              <a:t>2014-10-8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3178-4406-47C6-808F-4E3D6B226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22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CE7-4B84-4552-B2CF-CD42B1D78B55}" type="datetimeFigureOut">
              <a:rPr lang="zh-CN" altLang="en-US" smtClean="0"/>
              <a:t>2014-10-8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3178-4406-47C6-808F-4E3D6B226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0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CE7-4B84-4552-B2CF-CD42B1D78B55}" type="datetimeFigureOut">
              <a:rPr lang="zh-CN" altLang="en-US" smtClean="0"/>
              <a:t>2014-10-8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3178-4406-47C6-808F-4E3D6B226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9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CE7-4B84-4552-B2CF-CD42B1D78B55}" type="datetimeFigureOut">
              <a:rPr lang="zh-CN" altLang="en-US" smtClean="0"/>
              <a:t>2014-10-8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3178-4406-47C6-808F-4E3D6B226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3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CE7-4B84-4552-B2CF-CD42B1D78B55}" type="datetimeFigureOut">
              <a:rPr lang="zh-CN" altLang="en-US" smtClean="0"/>
              <a:t>2014-10-8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3178-4406-47C6-808F-4E3D6B226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4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CE7-4B84-4552-B2CF-CD42B1D78B55}" type="datetimeFigureOut">
              <a:rPr lang="zh-CN" altLang="en-US" smtClean="0"/>
              <a:t>2014-10-8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3178-4406-47C6-808F-4E3D6B226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0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5CE7-4B84-4552-B2CF-CD42B1D78B55}" type="datetimeFigureOut">
              <a:rPr lang="zh-CN" altLang="en-US" smtClean="0"/>
              <a:t>2014-10-8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3178-4406-47C6-808F-4E3D6B226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9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统计挖掘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14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9463"/>
          </a:xfrm>
        </p:spPr>
        <p:txBody>
          <a:bodyPr/>
          <a:lstStyle/>
          <a:p>
            <a:r>
              <a:rPr lang="zh-CN" altLang="en-US" dirty="0" smtClean="0"/>
              <a:t>信号综合分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79463"/>
            <a:ext cx="12192000" cy="1049337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/>
              <a:t>得分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日次数 </a:t>
            </a:r>
            <a:r>
              <a:rPr lang="en-US" altLang="zh-CN" dirty="0" smtClean="0"/>
              <a:t>× </a:t>
            </a:r>
            <a:r>
              <a:rPr lang="zh-CN" altLang="en-US" dirty="0" smtClean="0"/>
              <a:t>（收益率均值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系数</a:t>
            </a:r>
            <a:r>
              <a:rPr lang="en-US" altLang="zh-CN" dirty="0" smtClean="0"/>
              <a:t>×</a:t>
            </a:r>
            <a:r>
              <a:rPr lang="zh-CN" altLang="en-US" dirty="0" smtClean="0"/>
              <a:t>方差）</a:t>
            </a:r>
            <a:r>
              <a:rPr lang="en-US" altLang="zh-CN" dirty="0" smtClean="0"/>
              <a:t>×30,    </a:t>
            </a:r>
            <a:r>
              <a:rPr lang="zh-CN" altLang="en-US" dirty="0" smtClean="0"/>
              <a:t>系数目前取</a:t>
            </a:r>
            <a:r>
              <a:rPr lang="en-US" altLang="zh-CN" dirty="0" smtClean="0"/>
              <a:t>1</a:t>
            </a:r>
          </a:p>
          <a:p>
            <a:r>
              <a:rPr lang="zh-CN" altLang="en-US" dirty="0"/>
              <a:t>无</a:t>
            </a:r>
            <a:r>
              <a:rPr lang="zh-CN" altLang="en-US" dirty="0" smtClean="0"/>
              <a:t>筛选分布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700"/>
            <a:ext cx="121920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90600"/>
          </a:xfrm>
        </p:spPr>
        <p:txBody>
          <a:bodyPr/>
          <a:lstStyle/>
          <a:p>
            <a:r>
              <a:rPr lang="zh-CN" altLang="en-US" dirty="0" smtClean="0"/>
              <a:t>信号综合分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6700" y="898269"/>
            <a:ext cx="1131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按 </a:t>
            </a:r>
            <a:r>
              <a:rPr lang="en-US" altLang="zh-CN" sz="2400" dirty="0" smtClean="0"/>
              <a:t>N &gt;= 2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log(U/D) &gt;=0.2 </a:t>
            </a:r>
            <a:r>
              <a:rPr lang="zh-CN" altLang="en-US" sz="2400" dirty="0" smtClean="0"/>
              <a:t>进行筛选 （</a:t>
            </a:r>
            <a:r>
              <a:rPr lang="en-US" altLang="zh-CN" sz="2400" dirty="0" smtClean="0"/>
              <a:t>i.e. Sample Size &gt;40, Win Ratio &gt;55% 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934"/>
            <a:ext cx="12192000" cy="4270376"/>
          </a:xfrm>
        </p:spPr>
      </p:pic>
    </p:spTree>
    <p:extLst>
      <p:ext uri="{BB962C8B-B14F-4D97-AF65-F5344CB8AC3E}">
        <p14:creationId xmlns:p14="http://schemas.microsoft.com/office/powerpoint/2010/main" val="153077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49300"/>
          </a:xfrm>
        </p:spPr>
        <p:txBody>
          <a:bodyPr/>
          <a:lstStyle/>
          <a:p>
            <a:r>
              <a:rPr lang="zh-CN" altLang="en-US" dirty="0" smtClean="0"/>
              <a:t>信号综合分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交易惩罚（</a:t>
            </a:r>
            <a:r>
              <a:rPr lang="en-US" altLang="zh-CN" dirty="0" smtClean="0"/>
              <a:t>0.1%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49301"/>
            <a:ext cx="12192000" cy="673099"/>
          </a:xfrm>
        </p:spPr>
        <p:txBody>
          <a:bodyPr/>
          <a:lstStyle/>
          <a:p>
            <a:r>
              <a:rPr lang="zh-CN" altLang="en-US" dirty="0" smtClean="0"/>
              <a:t>得分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日次数 </a:t>
            </a:r>
            <a:r>
              <a:rPr lang="en-US" altLang="zh-CN" dirty="0" smtClean="0"/>
              <a:t>× </a:t>
            </a:r>
            <a:r>
              <a:rPr lang="zh-CN" altLang="en-US" dirty="0" smtClean="0"/>
              <a:t>（收益率均值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系数</a:t>
            </a:r>
            <a:r>
              <a:rPr lang="en-US" altLang="zh-CN" dirty="0" smtClean="0"/>
              <a:t>×</a:t>
            </a:r>
            <a:r>
              <a:rPr lang="zh-CN" altLang="en-US" dirty="0" smtClean="0"/>
              <a:t>方差 </a:t>
            </a:r>
            <a:r>
              <a:rPr lang="en-US" altLang="zh-CN" dirty="0" smtClean="0"/>
              <a:t>- 0.001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×30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118618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6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 smtClean="0"/>
              <a:t>运行效率还可改进（剔除掉冗余指标后）</a:t>
            </a:r>
            <a:endParaRPr lang="en-US" altLang="zh-CN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 smtClean="0"/>
              <a:t>筛选步骤能够帮助过滤掉噪音。</a:t>
            </a:r>
            <a:endParaRPr lang="en-US" altLang="zh-CN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 smtClean="0"/>
              <a:t>从持有时间看，技术指标的有效期</a:t>
            </a:r>
            <a:r>
              <a:rPr lang="en-US" altLang="zh-CN" dirty="0" smtClean="0"/>
              <a:t>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分钟左右，持有越久越接近噪音。</a:t>
            </a:r>
            <a:endParaRPr lang="en-US" altLang="zh-CN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 smtClean="0"/>
              <a:t>技术指标的信号，后验有效的不多，留存下的需要样本外检验。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15 </a:t>
            </a:r>
            <a:r>
              <a:rPr lang="zh-CN" altLang="en-US" dirty="0" smtClean="0"/>
              <a:t>分钟有效的指标：</a:t>
            </a:r>
            <a:r>
              <a:rPr lang="en-US" altLang="zh-CN" dirty="0" err="1" smtClean="0"/>
              <a:t>Aroon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分钟有效：</a:t>
            </a:r>
            <a:r>
              <a:rPr lang="en-US" altLang="zh-CN" dirty="0" err="1" smtClean="0"/>
              <a:t>Aroon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Asi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CMF</a:t>
            </a:r>
          </a:p>
        </p:txBody>
      </p:sp>
    </p:spTree>
    <p:extLst>
      <p:ext uri="{BB962C8B-B14F-4D97-AF65-F5344CB8AC3E}">
        <p14:creationId xmlns:p14="http://schemas.microsoft.com/office/powerpoint/2010/main" val="361748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可视化</a:t>
            </a:r>
            <a:endParaRPr lang="en-US" altLang="zh-CN" dirty="0" smtClean="0"/>
          </a:p>
          <a:p>
            <a:endParaRPr lang="en-US" altLang="zh-CN"/>
          </a:p>
          <a:p>
            <a:r>
              <a:rPr lang="zh-CN" altLang="en-US" smtClean="0"/>
              <a:t>样本</a:t>
            </a:r>
            <a:r>
              <a:rPr lang="zh-CN" altLang="en-US" dirty="0" smtClean="0"/>
              <a:t>外检验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增加非标准技术指标的信号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针对同一股票下分样本（快）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更全的技术指标分析（快）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356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基于信号的初步统计</a:t>
            </a:r>
            <a:endParaRPr lang="en-US" altLang="zh-CN" dirty="0" smtClean="0"/>
          </a:p>
          <a:p>
            <a:r>
              <a:rPr lang="zh-CN" altLang="en-US" dirty="0" smtClean="0"/>
              <a:t>筛选后结果</a:t>
            </a:r>
            <a:endParaRPr lang="en-US" altLang="zh-CN" dirty="0" smtClean="0"/>
          </a:p>
          <a:p>
            <a:r>
              <a:rPr lang="zh-CN" altLang="en-US" dirty="0" smtClean="0"/>
              <a:t>信号得分</a:t>
            </a:r>
            <a:endParaRPr lang="en-US" altLang="zh-CN" dirty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小结</a:t>
            </a:r>
            <a:endParaRPr lang="en-US" altLang="zh-CN" dirty="0" smtClean="0"/>
          </a:p>
          <a:p>
            <a:r>
              <a:rPr lang="zh-CN" altLang="en-US" dirty="0" smtClean="0"/>
              <a:t>后续工作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255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样本：沪深</a:t>
            </a:r>
            <a:r>
              <a:rPr lang="en-US" altLang="zh-CN" dirty="0" smtClean="0"/>
              <a:t>300</a:t>
            </a:r>
            <a:r>
              <a:rPr lang="zh-CN" altLang="en-US" dirty="0"/>
              <a:t>个</a:t>
            </a:r>
            <a:r>
              <a:rPr lang="zh-CN" altLang="en-US" dirty="0" smtClean="0"/>
              <a:t>股，一分钟切片，</a:t>
            </a:r>
            <a:r>
              <a:rPr lang="en-US" altLang="zh-CN" dirty="0" smtClean="0"/>
              <a:t>2013-01-01:2013-01-30</a:t>
            </a:r>
          </a:p>
          <a:p>
            <a:r>
              <a:rPr lang="zh-CN" altLang="en-US" dirty="0" smtClean="0"/>
              <a:t>指标：技术指标</a:t>
            </a:r>
            <a:r>
              <a:rPr lang="en-US" altLang="zh-CN" dirty="0" smtClean="0"/>
              <a:t>4800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实际有信号的在</a:t>
            </a:r>
            <a:r>
              <a:rPr lang="en-US" altLang="zh-CN" dirty="0" smtClean="0"/>
              <a:t>3700</a:t>
            </a:r>
            <a:r>
              <a:rPr lang="zh-CN" altLang="en-US" dirty="0" smtClean="0"/>
              <a:t>个左右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新的在测试中有</a:t>
            </a:r>
            <a:r>
              <a:rPr lang="en-US" altLang="zh-CN" dirty="0" smtClean="0"/>
              <a:t>15000</a:t>
            </a:r>
            <a:r>
              <a:rPr lang="zh-CN" altLang="en-US" dirty="0" smtClean="0"/>
              <a:t>个左右</a:t>
            </a:r>
            <a:endParaRPr lang="en-US" altLang="zh-CN" dirty="0" smtClean="0"/>
          </a:p>
          <a:p>
            <a:r>
              <a:rPr lang="zh-CN" altLang="en-US" dirty="0" smtClean="0"/>
              <a:t>持有时间：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r>
              <a:rPr lang="zh-CN" altLang="en-US" dirty="0" smtClean="0"/>
              <a:t>信号个数：</a:t>
            </a:r>
            <a:r>
              <a:rPr lang="en-US" altLang="zh-CN" dirty="0" smtClean="0"/>
              <a:t>8,691,930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运行时间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数据录入时间（未统计）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计算步，每个股票</a:t>
            </a:r>
            <a:r>
              <a:rPr lang="en-US" altLang="zh-CN" dirty="0"/>
              <a:t>&lt;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2298700"/>
            <a:ext cx="4876801" cy="449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6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225"/>
            <a:ext cx="12192000" cy="1095375"/>
          </a:xfrm>
        </p:spPr>
        <p:txBody>
          <a:bodyPr/>
          <a:lstStyle/>
          <a:p>
            <a:r>
              <a:rPr lang="zh-CN" altLang="en-US" dirty="0" smtClean="0"/>
              <a:t>收益率均值（分钟化后）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12192000" cy="5041900"/>
          </a:xfrm>
        </p:spPr>
      </p:pic>
    </p:spTree>
    <p:extLst>
      <p:ext uri="{BB962C8B-B14F-4D97-AF65-F5344CB8AC3E}">
        <p14:creationId xmlns:p14="http://schemas.microsoft.com/office/powerpoint/2010/main" val="78488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16000"/>
          </a:xfrm>
        </p:spPr>
        <p:txBody>
          <a:bodyPr/>
          <a:lstStyle/>
          <a:p>
            <a:r>
              <a:rPr lang="zh-CN" altLang="en-US" dirty="0" smtClean="0"/>
              <a:t>收益率标准差（分钟化后）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2"/>
            <a:ext cx="12192000" cy="4724398"/>
          </a:xfrm>
        </p:spPr>
      </p:pic>
      <p:sp>
        <p:nvSpPr>
          <p:cNvPr id="5" name="文本框 4"/>
          <p:cNvSpPr txBox="1"/>
          <p:nvPr/>
        </p:nvSpPr>
        <p:spPr>
          <a:xfrm>
            <a:off x="469900" y="5981700"/>
            <a:ext cx="932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收益率的波动性平稳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65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7319"/>
          </a:xfrm>
        </p:spPr>
        <p:txBody>
          <a:bodyPr/>
          <a:lstStyle/>
          <a:p>
            <a:r>
              <a:rPr lang="zh-CN" altLang="en-US" dirty="0" smtClean="0"/>
              <a:t>上升概率分布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12192000" cy="5092700"/>
          </a:xfrm>
        </p:spPr>
      </p:pic>
      <p:sp>
        <p:nvSpPr>
          <p:cNvPr id="9" name="文本框 8"/>
          <p:cNvSpPr txBox="1"/>
          <p:nvPr/>
        </p:nvSpPr>
        <p:spPr>
          <a:xfrm>
            <a:off x="0" y="707318"/>
            <a:ext cx="440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持有期内：上升的分钟数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总分钟数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067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74700"/>
          </a:xfrm>
        </p:spPr>
        <p:txBody>
          <a:bodyPr/>
          <a:lstStyle/>
          <a:p>
            <a:r>
              <a:rPr lang="zh-CN" altLang="en-US" dirty="0" smtClean="0"/>
              <a:t>下降概率分布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12191999" cy="4635500"/>
          </a:xfrm>
        </p:spPr>
      </p:pic>
      <p:sp>
        <p:nvSpPr>
          <p:cNvPr id="5" name="文本框 4"/>
          <p:cNvSpPr txBox="1"/>
          <p:nvPr/>
        </p:nvSpPr>
        <p:spPr>
          <a:xfrm>
            <a:off x="0" y="707318"/>
            <a:ext cx="440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持有期内：下跌的分钟数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总分钟数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866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5499"/>
          </a:xfrm>
        </p:spPr>
        <p:txBody>
          <a:bodyPr/>
          <a:lstStyle/>
          <a:p>
            <a:r>
              <a:rPr lang="zh-CN" altLang="en-US" dirty="0" smtClean="0"/>
              <a:t>上升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下跌的对数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49"/>
            <a:ext cx="12192000" cy="3924300"/>
          </a:xfrm>
        </p:spPr>
      </p:pic>
      <p:sp>
        <p:nvSpPr>
          <p:cNvPr id="7" name="矩形 6"/>
          <p:cNvSpPr/>
          <p:nvPr/>
        </p:nvSpPr>
        <p:spPr>
          <a:xfrm>
            <a:off x="254918" y="776584"/>
            <a:ext cx="4415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Log (Up/Down </a:t>
            </a:r>
            <a:r>
              <a:rPr lang="en-US" altLang="zh-CN" sz="2400" dirty="0" err="1" smtClean="0"/>
              <a:t>Prob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： 估算胜率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722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7399"/>
          </a:xfrm>
        </p:spPr>
        <p:txBody>
          <a:bodyPr/>
          <a:lstStyle/>
          <a:p>
            <a:r>
              <a:rPr lang="zh-CN" altLang="en-US" dirty="0" smtClean="0"/>
              <a:t>筛选下的留存个数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87400"/>
            <a:ext cx="12192000" cy="8159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平均每日出现次数 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 </a:t>
            </a:r>
            <a:r>
              <a:rPr lang="en-US" altLang="zh-CN" dirty="0" smtClean="0"/>
              <a:t>N&gt;=4, sample size &gt;= 80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Abs(log(up/down </a:t>
            </a:r>
            <a:r>
              <a:rPr lang="en-US" altLang="zh-CN" dirty="0" err="1" smtClean="0"/>
              <a:t>prob</a:t>
            </a:r>
            <a:r>
              <a:rPr lang="en-US" altLang="zh-CN" dirty="0" smtClean="0"/>
              <a:t>)) &gt; 0.5, i.e. </a:t>
            </a:r>
            <a:r>
              <a:rPr lang="zh-CN" altLang="en-US" dirty="0" smtClean="0"/>
              <a:t>胜率 </a:t>
            </a:r>
            <a:r>
              <a:rPr lang="en-US" altLang="zh-CN" dirty="0" smtClean="0"/>
              <a:t>&gt;62%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668621"/>
              </p:ext>
            </p:extLst>
          </p:nvPr>
        </p:nvGraphicFramePr>
        <p:xfrm>
          <a:off x="190500" y="1603377"/>
          <a:ext cx="5257800" cy="3768722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221006"/>
                <a:gridCol w="672799"/>
                <a:gridCol w="672799"/>
                <a:gridCol w="672799"/>
                <a:gridCol w="672799"/>
                <a:gridCol w="672799"/>
                <a:gridCol w="672799"/>
              </a:tblGrid>
              <a:tr h="7814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每日平均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次数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r>
                        <a:rPr lang="zh-CN" altLang="en-US" sz="1800" u="none" strike="noStrike" dirty="0">
                          <a:effectLst/>
                        </a:rPr>
                        <a:t>分钟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r>
                        <a:rPr lang="zh-CN" altLang="en-US" sz="1800" u="none" strike="noStrike">
                          <a:effectLst/>
                        </a:rPr>
                        <a:t>分钟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15</a:t>
                      </a:r>
                      <a:r>
                        <a:rPr lang="zh-CN" altLang="en-US" sz="1800" u="none" strike="noStrike">
                          <a:effectLst/>
                        </a:rPr>
                        <a:t>分钟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r>
                        <a:rPr lang="zh-CN" altLang="en-US" sz="1800" u="none" strike="noStrike">
                          <a:effectLst/>
                        </a:rPr>
                        <a:t>分钟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r>
                        <a:rPr lang="zh-CN" altLang="en-US" sz="1800" u="none" strike="noStrike">
                          <a:effectLst/>
                        </a:rPr>
                        <a:t>分钟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180</a:t>
                      </a:r>
                      <a:r>
                        <a:rPr lang="zh-CN" altLang="en-US" sz="1800" u="none" strike="noStrike" dirty="0">
                          <a:effectLst/>
                        </a:rPr>
                        <a:t>分钟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1967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1763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1450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1305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9787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effectLst/>
                        </a:rPr>
                        <a:t>设定：胜率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62%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03883"/>
              </p:ext>
            </p:extLst>
          </p:nvPr>
        </p:nvGraphicFramePr>
        <p:xfrm>
          <a:off x="5956299" y="1641474"/>
          <a:ext cx="5892801" cy="3733282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368471"/>
                <a:gridCol w="754055"/>
                <a:gridCol w="754055"/>
                <a:gridCol w="754055"/>
                <a:gridCol w="754055"/>
                <a:gridCol w="754055"/>
                <a:gridCol w="754055"/>
              </a:tblGrid>
              <a:tr h="5428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胜率</a:t>
                      </a:r>
                      <a:r>
                        <a:rPr lang="en-US" altLang="zh-CN" sz="1800" u="none" strike="noStrike" dirty="0">
                          <a:effectLst/>
                        </a:rPr>
                        <a:t>&gt;=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r>
                        <a:rPr lang="zh-CN" altLang="en-US" sz="1800" u="none" strike="noStrike" dirty="0">
                          <a:effectLst/>
                        </a:rPr>
                        <a:t>分钟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r>
                        <a:rPr lang="zh-CN" altLang="en-US" sz="1800" u="none" strike="noStrike">
                          <a:effectLst/>
                        </a:rPr>
                        <a:t>分钟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15</a:t>
                      </a:r>
                      <a:r>
                        <a:rPr lang="zh-CN" altLang="en-US" sz="1800" u="none" strike="noStrike" dirty="0">
                          <a:effectLst/>
                        </a:rPr>
                        <a:t>分钟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r>
                        <a:rPr lang="zh-CN" altLang="en-US" sz="1800" u="none" strike="noStrike">
                          <a:effectLst/>
                        </a:rPr>
                        <a:t>分钟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r>
                        <a:rPr lang="zh-CN" altLang="en-US" sz="1800" u="none" strike="noStrike">
                          <a:effectLst/>
                        </a:rPr>
                        <a:t>分钟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180</a:t>
                      </a:r>
                      <a:r>
                        <a:rPr lang="zh-CN" altLang="en-US" sz="1800" u="none" strike="noStrike">
                          <a:effectLst/>
                        </a:rPr>
                        <a:t>分钟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8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50%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2668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2668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2668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2668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2668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2668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8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55%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2212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795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8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1921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8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1688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8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70%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1532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8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75%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1184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8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8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85%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214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8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8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95%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864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effectLst/>
                        </a:rPr>
                        <a:t>设定：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N&gt;=2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73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529</Words>
  <Application>Microsoft Office PowerPoint</Application>
  <PresentationFormat>宽屏</PresentationFormat>
  <Paragraphs>178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统计挖掘Demo</vt:lpstr>
      <vt:lpstr>Demo讨论</vt:lpstr>
      <vt:lpstr>Demo讨论</vt:lpstr>
      <vt:lpstr>收益率均值（分钟化后）</vt:lpstr>
      <vt:lpstr>收益率标准差（分钟化后）</vt:lpstr>
      <vt:lpstr>上升概率分布 </vt:lpstr>
      <vt:lpstr>下降概率分布</vt:lpstr>
      <vt:lpstr>上升/下跌的对数</vt:lpstr>
      <vt:lpstr>筛选下的留存个数</vt:lpstr>
      <vt:lpstr>信号综合分</vt:lpstr>
      <vt:lpstr>信号综合分</vt:lpstr>
      <vt:lpstr>信号综合分-交易惩罚（0.1%）</vt:lpstr>
      <vt:lpstr>Demo小结</vt:lpstr>
      <vt:lpstr>后续工作</vt:lpstr>
    </vt:vector>
  </TitlesOfParts>
  <Company>TFLH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统计挖掘交易系统</dc:title>
  <dc:creator>华骏Daniel</dc:creator>
  <cp:lastModifiedBy>华骏Daniel</cp:lastModifiedBy>
  <cp:revision>27</cp:revision>
  <dcterms:created xsi:type="dcterms:W3CDTF">2014-10-08T14:02:23Z</dcterms:created>
  <dcterms:modified xsi:type="dcterms:W3CDTF">2014-10-09T07:18:23Z</dcterms:modified>
</cp:coreProperties>
</file>