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5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Hedging Error Study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TF Securities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9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Hedging </a:t>
            </a:r>
            <a:r>
              <a:rPr lang="en-US" dirty="0" err="1" smtClean="0"/>
              <a:t>pnl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WN case</a:t>
            </a:r>
          </a:p>
          <a:p>
            <a:r>
              <a:rPr lang="en-US" sz="2400" dirty="0" smtClean="0"/>
              <a:t>K = 2.4</a:t>
            </a:r>
          </a:p>
          <a:p>
            <a:r>
              <a:rPr lang="en-US" sz="2400" dirty="0" smtClean="0"/>
              <a:t>Left-put</a:t>
            </a:r>
            <a:r>
              <a:rPr lang="en-US" sz="2400" dirty="0"/>
              <a:t>: right-call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852936"/>
            <a:ext cx="4513433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07444"/>
            <a:ext cx="4574102" cy="342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68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Hedging </a:t>
            </a:r>
            <a:r>
              <a:rPr lang="en-US" dirty="0" err="1" smtClean="0"/>
              <a:t>pnl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Up_Trend</a:t>
            </a:r>
            <a:r>
              <a:rPr lang="en-US" sz="2400" dirty="0" smtClean="0"/>
              <a:t> case</a:t>
            </a:r>
          </a:p>
          <a:p>
            <a:r>
              <a:rPr lang="en-US" sz="2400" dirty="0" smtClean="0"/>
              <a:t>K = 1.6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eft-put</a:t>
            </a:r>
            <a:r>
              <a:rPr lang="en-US" sz="2400" dirty="0"/>
              <a:t>: right-call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056039"/>
            <a:ext cx="4097362" cy="307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972052"/>
            <a:ext cx="4176463" cy="3131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233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Hedging </a:t>
            </a:r>
            <a:r>
              <a:rPr lang="en-US" dirty="0" err="1" smtClean="0"/>
              <a:t>pnl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Up_Trend</a:t>
            </a:r>
            <a:r>
              <a:rPr lang="en-US" sz="2400" dirty="0" smtClean="0"/>
              <a:t> case</a:t>
            </a:r>
          </a:p>
          <a:p>
            <a:r>
              <a:rPr lang="en-US" sz="2400" dirty="0" smtClean="0"/>
              <a:t>K = 2.4</a:t>
            </a:r>
          </a:p>
          <a:p>
            <a:r>
              <a:rPr lang="en-US" sz="2400" dirty="0" smtClean="0"/>
              <a:t>Left-put</a:t>
            </a:r>
            <a:r>
              <a:rPr lang="en-US" sz="2400" dirty="0"/>
              <a:t>: right-call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24944"/>
            <a:ext cx="4561686" cy="342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38340"/>
            <a:ext cx="4464496" cy="334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624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Gamma shape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Gamma VS </a:t>
            </a:r>
            <a:r>
              <a:rPr lang="en-US" dirty="0" err="1" smtClean="0"/>
              <a:t>Vol</a:t>
            </a:r>
            <a:endParaRPr lang="en-US" dirty="0" smtClean="0"/>
          </a:p>
          <a:p>
            <a:r>
              <a:rPr lang="en-US" dirty="0" smtClean="0"/>
              <a:t>S = 2.0, K = 2.0,2.6,1.5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708921"/>
            <a:ext cx="3265035" cy="244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7" y="2683903"/>
            <a:ext cx="3312368" cy="248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45910"/>
            <a:ext cx="3229675" cy="2421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942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Gamma shape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Gamma VS </a:t>
            </a:r>
            <a:r>
              <a:rPr lang="en-US" dirty="0" err="1" smtClean="0"/>
              <a:t>Vol</a:t>
            </a:r>
            <a:r>
              <a:rPr lang="en-US" dirty="0" smtClean="0"/>
              <a:t> surface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2" y="2276872"/>
            <a:ext cx="5121275" cy="384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661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震荡时候</a:t>
            </a:r>
            <a:r>
              <a:rPr lang="zh-CN" altLang="en-US" dirty="0" smtClean="0"/>
              <a:t>用</a:t>
            </a:r>
            <a:r>
              <a:rPr lang="zh-CN" altLang="en-US" dirty="0"/>
              <a:t>小</a:t>
            </a:r>
            <a:r>
              <a:rPr lang="zh-CN" altLang="en-US" dirty="0" smtClean="0"/>
              <a:t>的</a:t>
            </a:r>
            <a:r>
              <a:rPr lang="en-US" altLang="zh-CN" dirty="0"/>
              <a:t>Gamma</a:t>
            </a:r>
            <a:r>
              <a:rPr lang="zh-CN" altLang="en-US" dirty="0" smtClean="0"/>
              <a:t>有利</a:t>
            </a:r>
            <a:r>
              <a:rPr lang="zh-CN" altLang="en-US" dirty="0"/>
              <a:t>，趋势的时候</a:t>
            </a:r>
            <a:r>
              <a:rPr lang="zh-CN" altLang="en-US" dirty="0" smtClean="0"/>
              <a:t>用大的</a:t>
            </a:r>
            <a:r>
              <a:rPr lang="en-US" altLang="zh-CN" dirty="0" smtClean="0"/>
              <a:t>Gamma</a:t>
            </a:r>
            <a:r>
              <a:rPr lang="zh-CN" altLang="en-US" dirty="0" smtClean="0"/>
              <a:t>有利</a:t>
            </a:r>
            <a:endParaRPr lang="en-US" altLang="zh-CN" dirty="0" smtClean="0"/>
          </a:p>
          <a:p>
            <a:r>
              <a:rPr lang="en-US" altLang="zh-CN" dirty="0" smtClean="0"/>
              <a:t>ATM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Gamma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Vol</a:t>
            </a:r>
            <a:r>
              <a:rPr lang="en-US" altLang="zh-CN" dirty="0" smtClean="0"/>
              <a:t> </a:t>
            </a:r>
            <a:r>
              <a:rPr lang="zh-CN" altLang="en-US" dirty="0" smtClean="0"/>
              <a:t>单调递减，因此</a:t>
            </a:r>
            <a:r>
              <a:rPr lang="en-US" altLang="zh-CN" dirty="0" smtClean="0"/>
              <a:t>ATM</a:t>
            </a:r>
            <a:r>
              <a:rPr lang="zh-CN" altLang="en-US" dirty="0" smtClean="0"/>
              <a:t>期权的对冲</a:t>
            </a:r>
            <a:r>
              <a:rPr lang="en-US" altLang="zh-CN" dirty="0" smtClean="0"/>
              <a:t>,</a:t>
            </a:r>
            <a:r>
              <a:rPr lang="zh-CN" altLang="en-US" dirty="0"/>
              <a:t>震荡时候用高的</a:t>
            </a:r>
            <a:r>
              <a:rPr lang="en-US" altLang="zh-CN" dirty="0" err="1" smtClean="0"/>
              <a:t>vol</a:t>
            </a:r>
            <a:r>
              <a:rPr lang="zh-CN" altLang="en-US" dirty="0" smtClean="0"/>
              <a:t>，</a:t>
            </a:r>
            <a:r>
              <a:rPr lang="zh-CN" altLang="en-US" dirty="0"/>
              <a:t>趋势的时候用低的</a:t>
            </a:r>
            <a:r>
              <a:rPr lang="en-US" altLang="zh-CN" dirty="0" err="1" smtClean="0"/>
              <a:t>vol</a:t>
            </a:r>
            <a:endParaRPr lang="en-US" altLang="zh-CN" dirty="0" smtClean="0"/>
          </a:p>
          <a:p>
            <a:r>
              <a:rPr lang="en-US" altLang="zh-CN" dirty="0" smtClean="0"/>
              <a:t>ITM,OTM </a:t>
            </a:r>
            <a:r>
              <a:rPr lang="zh-CN" altLang="en-US" dirty="0" smtClean="0"/>
              <a:t>期权的对冲需要看</a:t>
            </a:r>
            <a:r>
              <a:rPr lang="en-US" altLang="zh-CN" dirty="0"/>
              <a:t>Gamma </a:t>
            </a:r>
            <a:r>
              <a:rPr lang="en-US" altLang="zh-CN" dirty="0" err="1"/>
              <a:t>vs</a:t>
            </a:r>
            <a:r>
              <a:rPr lang="en-US" altLang="zh-CN" dirty="0"/>
              <a:t> </a:t>
            </a:r>
            <a:r>
              <a:rPr lang="en-US" altLang="zh-CN" dirty="0" err="1"/>
              <a:t>Vol</a:t>
            </a:r>
            <a:r>
              <a:rPr lang="en-US" altLang="zh-CN" dirty="0"/>
              <a:t> </a:t>
            </a:r>
            <a:r>
              <a:rPr lang="en-US" altLang="zh-CN" dirty="0" smtClean="0"/>
              <a:t>surface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</a:t>
            </a:r>
            <a:r>
              <a:rPr lang="zh-CN" altLang="en-US" dirty="0" smtClean="0"/>
              <a:t>选择</a:t>
            </a:r>
            <a:r>
              <a:rPr lang="zh-CN" altLang="en-US" dirty="0" smtClean="0"/>
              <a:t>相应的</a:t>
            </a:r>
            <a:r>
              <a:rPr lang="en-US" altLang="zh-CN" dirty="0" err="1" smtClean="0"/>
              <a:t>vol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01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卖出期权</a:t>
            </a:r>
            <a:r>
              <a:rPr lang="en-US" altLang="zh-CN" dirty="0" smtClean="0"/>
              <a:t>+delta</a:t>
            </a:r>
            <a:r>
              <a:rPr lang="zh-CN" altLang="en-US" dirty="0" smtClean="0"/>
              <a:t>对冲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验证 </a:t>
            </a:r>
            <a:r>
              <a:rPr lang="en-US" sz="2800" dirty="0" smtClean="0"/>
              <a:t>if </a:t>
            </a:r>
            <a:r>
              <a:rPr lang="en-US" sz="2800" dirty="0"/>
              <a:t>the option is sold and hedged at a volatility greater than the </a:t>
            </a:r>
            <a:r>
              <a:rPr lang="en-US" sz="2800" dirty="0" err="1"/>
              <a:t>realised</a:t>
            </a:r>
            <a:r>
              <a:rPr lang="en-US" sz="2800" dirty="0"/>
              <a:t> volatility, the trade makes money.</a:t>
            </a:r>
          </a:p>
          <a:p>
            <a:endParaRPr lang="en-US" sz="2800" dirty="0" smtClean="0"/>
          </a:p>
          <a:p>
            <a:r>
              <a:rPr lang="zh-CN" altLang="en-US" sz="2800" dirty="0" smtClean="0"/>
              <a:t>模拟</a:t>
            </a:r>
            <a:r>
              <a:rPr lang="en-US" altLang="zh-CN" sz="2800" dirty="0" err="1" smtClean="0"/>
              <a:t>vol</a:t>
            </a:r>
            <a:r>
              <a:rPr lang="en-US" altLang="zh-CN" sz="2800" dirty="0" smtClean="0"/>
              <a:t> = 0.3 </a:t>
            </a:r>
            <a:r>
              <a:rPr lang="zh-CN" altLang="en-US" sz="2800" dirty="0" smtClean="0"/>
              <a:t>的布朗运动轨迹，</a:t>
            </a:r>
            <a:r>
              <a:rPr lang="zh-CN" altLang="en-US" sz="2800" dirty="0"/>
              <a:t>并</a:t>
            </a:r>
            <a:r>
              <a:rPr lang="zh-CN" altLang="en-US" sz="2800" dirty="0" smtClean="0"/>
              <a:t>以</a:t>
            </a:r>
            <a:r>
              <a:rPr lang="en-US" altLang="zh-CN" sz="2800" dirty="0" err="1" smtClean="0"/>
              <a:t>vol</a:t>
            </a:r>
            <a:r>
              <a:rPr lang="en-US" altLang="zh-CN" sz="2800" dirty="0" smtClean="0"/>
              <a:t>=0.45</a:t>
            </a:r>
            <a:r>
              <a:rPr lang="zh-CN" altLang="en-US" sz="2800" dirty="0" smtClean="0"/>
              <a:t>对冲。实证表明该论断在绝大部分情形下成立，仅在对冲深度实值的</a:t>
            </a:r>
            <a:r>
              <a:rPr lang="en-US" altLang="zh-CN" sz="2800" dirty="0" smtClean="0"/>
              <a:t>put</a:t>
            </a:r>
            <a:r>
              <a:rPr lang="zh-CN" altLang="en-US" sz="2800" dirty="0" smtClean="0"/>
              <a:t>，且价格为下跌趋势时不成立。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3782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Hedging </a:t>
            </a:r>
            <a:r>
              <a:rPr lang="en-US" dirty="0" err="1" smtClean="0"/>
              <a:t>pnl</a:t>
            </a:r>
            <a:r>
              <a:rPr lang="en-US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option path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Brownian Motion</a:t>
            </a:r>
          </a:p>
          <a:p>
            <a:r>
              <a:rPr lang="en-US" sz="2400" dirty="0" smtClean="0"/>
              <a:t>K </a:t>
            </a:r>
            <a:r>
              <a:rPr lang="en-US" sz="2400" dirty="0" smtClean="0"/>
              <a:t>= 2.0</a:t>
            </a:r>
          </a:p>
          <a:p>
            <a:r>
              <a:rPr lang="en-US" sz="2400" dirty="0"/>
              <a:t>Left-put: right-call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21" y="3002357"/>
            <a:ext cx="4115619" cy="3086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77243"/>
            <a:ext cx="3649159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0875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对冲策略设计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策略一：</a:t>
            </a:r>
            <a:r>
              <a:rPr lang="en-US" altLang="zh-CN" dirty="0" smtClean="0"/>
              <a:t>Delta hedging </a:t>
            </a:r>
            <a:r>
              <a:rPr lang="zh-CN" altLang="en-US" dirty="0" smtClean="0"/>
              <a:t>卖出 虚值 </a:t>
            </a:r>
            <a:r>
              <a:rPr lang="en-US" altLang="zh-CN" dirty="0" smtClean="0"/>
              <a:t>put</a:t>
            </a:r>
          </a:p>
          <a:p>
            <a:r>
              <a:rPr lang="zh-CN" altLang="en-US" dirty="0" smtClean="0"/>
              <a:t>按</a:t>
            </a:r>
            <a:r>
              <a:rPr lang="en-US" altLang="zh-CN" dirty="0" smtClean="0"/>
              <a:t>gamma-</a:t>
            </a:r>
            <a:r>
              <a:rPr lang="en-US" altLang="zh-CN" dirty="0" err="1" smtClean="0"/>
              <a:t>vol</a:t>
            </a:r>
            <a:r>
              <a:rPr lang="en-US" altLang="zh-CN" dirty="0" smtClean="0"/>
              <a:t> </a:t>
            </a:r>
            <a:r>
              <a:rPr lang="zh-CN" altLang="en-US" dirty="0" smtClean="0"/>
              <a:t>关系，应该使用较大的</a:t>
            </a:r>
            <a:r>
              <a:rPr lang="en-US" altLang="zh-CN" dirty="0" err="1" smtClean="0"/>
              <a:t>vol</a:t>
            </a:r>
            <a:endParaRPr lang="en-US" altLang="zh-CN" dirty="0" smtClean="0"/>
          </a:p>
          <a:p>
            <a:r>
              <a:rPr lang="zh-CN" altLang="en-US" dirty="0" smtClean="0"/>
              <a:t>在震荡和上涨情形下赚钱</a:t>
            </a:r>
            <a:endParaRPr lang="en-US" altLang="zh-CN" dirty="0" smtClean="0"/>
          </a:p>
          <a:p>
            <a:r>
              <a:rPr lang="zh-CN" altLang="en-US" dirty="0" smtClean="0"/>
              <a:t>在直线下跌情形下会亏钱（不管是否跌破</a:t>
            </a:r>
            <a:r>
              <a:rPr lang="en-US" altLang="zh-CN" dirty="0" smtClean="0"/>
              <a:t>K</a:t>
            </a:r>
            <a:r>
              <a:rPr lang="zh-CN" altLang="en-US" dirty="0" smtClean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58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对冲策略设计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策略二：假设实值</a:t>
            </a:r>
            <a:r>
              <a:rPr lang="en-US" altLang="zh-CN" sz="2400" dirty="0" smtClean="0"/>
              <a:t>put  </a:t>
            </a:r>
            <a:r>
              <a:rPr lang="zh-CN" altLang="en-US" sz="2400" dirty="0" smtClean="0"/>
              <a:t>的 </a:t>
            </a:r>
            <a:r>
              <a:rPr lang="en-US" altLang="zh-CN" sz="2400" dirty="0" smtClean="0"/>
              <a:t>IV</a:t>
            </a:r>
            <a:r>
              <a:rPr lang="zh-CN" altLang="en-US" sz="2400" dirty="0" smtClean="0"/>
              <a:t>大，卖出实值 </a:t>
            </a:r>
            <a:r>
              <a:rPr lang="en-US" altLang="zh-CN" sz="2400" dirty="0" smtClean="0"/>
              <a:t>put + </a:t>
            </a:r>
            <a:r>
              <a:rPr lang="zh-CN" altLang="en-US" sz="2400" dirty="0" smtClean="0"/>
              <a:t>以</a:t>
            </a:r>
            <a:r>
              <a:rPr lang="en-US" altLang="zh-CN" sz="2400" dirty="0" err="1" smtClean="0"/>
              <a:t>vol</a:t>
            </a:r>
            <a:r>
              <a:rPr lang="en-US" altLang="zh-CN" sz="2400" dirty="0" smtClean="0"/>
              <a:t> = IV </a:t>
            </a:r>
            <a:r>
              <a:rPr lang="zh-CN" altLang="en-US" sz="2400" dirty="0" smtClean="0"/>
              <a:t>进行 </a:t>
            </a:r>
            <a:r>
              <a:rPr lang="en-US" altLang="zh-CN" sz="2400" dirty="0" smtClean="0"/>
              <a:t>delta hedging</a:t>
            </a:r>
          </a:p>
          <a:p>
            <a:r>
              <a:rPr lang="zh-CN" altLang="en-US" sz="2400" dirty="0" smtClean="0"/>
              <a:t>按理论二，假设以后实际的</a:t>
            </a:r>
            <a:r>
              <a:rPr lang="en-US" altLang="zh-CN" sz="2400" dirty="0" err="1" smtClean="0"/>
              <a:t>vol</a:t>
            </a:r>
            <a:r>
              <a:rPr lang="zh-CN" altLang="en-US" sz="2400" dirty="0" smtClean="0"/>
              <a:t>小于该</a:t>
            </a:r>
            <a:r>
              <a:rPr lang="en-US" altLang="zh-CN" sz="2400" dirty="0" smtClean="0"/>
              <a:t>IV</a:t>
            </a:r>
            <a:r>
              <a:rPr lang="zh-CN" altLang="en-US" sz="2400" dirty="0" smtClean="0"/>
              <a:t>，则一定赚钱</a:t>
            </a:r>
            <a:endParaRPr lang="en-US" altLang="zh-CN" sz="2400" dirty="0" smtClean="0"/>
          </a:p>
          <a:p>
            <a:r>
              <a:rPr lang="zh-CN" altLang="en-US" sz="2400" dirty="0" smtClean="0"/>
              <a:t>在震荡情形下赚钱更多</a:t>
            </a:r>
            <a:endParaRPr lang="en-US" altLang="zh-CN" sz="2400" dirty="0" smtClean="0"/>
          </a:p>
          <a:p>
            <a:r>
              <a:rPr lang="zh-CN" altLang="en-US" sz="2400" dirty="0" smtClean="0"/>
              <a:t>需要建立底仓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对冲仓位，这部分有一定亏损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886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验证</a:t>
            </a:r>
            <a:r>
              <a:rPr lang="en-US" altLang="zh-CN" sz="2800" dirty="0" smtClean="0"/>
              <a:t>Jim</a:t>
            </a:r>
            <a:r>
              <a:rPr lang="zh-CN" altLang="en-US" sz="2800" dirty="0" smtClean="0"/>
              <a:t>对冲误差</a:t>
            </a:r>
            <a:r>
              <a:rPr lang="zh-CN" altLang="en-US" sz="2800" dirty="0"/>
              <a:t>结论：震荡时候用高的</a:t>
            </a:r>
            <a:r>
              <a:rPr lang="en-US" altLang="zh-CN" sz="2800" dirty="0" err="1"/>
              <a:t>vol</a:t>
            </a:r>
            <a:r>
              <a:rPr lang="zh-CN" altLang="en-US" sz="2800" dirty="0"/>
              <a:t>有利，趋势的时候用低的</a:t>
            </a:r>
            <a:r>
              <a:rPr lang="en-US" altLang="zh-CN" sz="2800" dirty="0" err="1"/>
              <a:t>vol</a:t>
            </a:r>
            <a:r>
              <a:rPr lang="zh-CN" altLang="en-US" sz="2800" dirty="0"/>
              <a:t>有利</a:t>
            </a:r>
            <a:endParaRPr lang="en-US" altLang="zh-CN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zh-CN" altLang="en-US" sz="2800" dirty="0" smtClean="0"/>
              <a:t>验证</a:t>
            </a:r>
            <a:r>
              <a:rPr lang="en-US" altLang="zh-CN" sz="2800" dirty="0" smtClean="0"/>
              <a:t>Jim</a:t>
            </a:r>
            <a:r>
              <a:rPr lang="zh-CN" altLang="en-US" sz="2800" dirty="0" smtClean="0"/>
              <a:t>卖出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对冲</a:t>
            </a:r>
            <a:r>
              <a:rPr lang="zh-CN" altLang="en-US" sz="2800" dirty="0" smtClean="0"/>
              <a:t>结论：</a:t>
            </a:r>
            <a:r>
              <a:rPr lang="en-US" sz="2800" dirty="0" smtClean="0"/>
              <a:t>if </a:t>
            </a:r>
            <a:r>
              <a:rPr lang="en-US" sz="2800" dirty="0"/>
              <a:t>the option is sold and hedged at </a:t>
            </a:r>
            <a:r>
              <a:rPr lang="en-US" sz="2800" dirty="0" smtClean="0"/>
              <a:t>a volatility </a:t>
            </a:r>
            <a:r>
              <a:rPr lang="en-US" sz="2800" dirty="0"/>
              <a:t>greater than the </a:t>
            </a:r>
            <a:r>
              <a:rPr lang="en-US" sz="2800" dirty="0" err="1"/>
              <a:t>realised</a:t>
            </a:r>
            <a:r>
              <a:rPr lang="en-US" sz="2800" dirty="0"/>
              <a:t> volatility, the trade </a:t>
            </a:r>
            <a:r>
              <a:rPr lang="en-US" sz="2800" dirty="0" smtClean="0"/>
              <a:t>makes money.</a:t>
            </a:r>
          </a:p>
          <a:p>
            <a:endParaRPr lang="en-US" sz="2800" dirty="0"/>
          </a:p>
          <a:p>
            <a:r>
              <a:rPr lang="zh-CN" altLang="en-US" sz="2800" dirty="0" smtClean="0"/>
              <a:t>对冲策略设计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9165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对冲策略设计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策略三：</a:t>
            </a:r>
            <a:r>
              <a:rPr lang="zh-CN" altLang="en-US" sz="2400" dirty="0"/>
              <a:t>假设实</a:t>
            </a:r>
            <a:r>
              <a:rPr lang="zh-CN" altLang="en-US" sz="2400" dirty="0" smtClean="0"/>
              <a:t>值</a:t>
            </a:r>
            <a:r>
              <a:rPr lang="en-US" altLang="zh-CN" sz="2400" dirty="0" smtClean="0"/>
              <a:t>call </a:t>
            </a:r>
            <a:r>
              <a:rPr lang="zh-CN" altLang="en-US" sz="2400" dirty="0"/>
              <a:t>的 </a:t>
            </a:r>
            <a:r>
              <a:rPr lang="en-US" altLang="zh-CN" sz="2400" dirty="0" smtClean="0"/>
              <a:t>IV</a:t>
            </a:r>
            <a:r>
              <a:rPr lang="zh-CN" altLang="en-US" sz="2400" dirty="0" smtClean="0"/>
              <a:t>小，买入实</a:t>
            </a:r>
            <a:r>
              <a:rPr lang="zh-CN" altLang="en-US" sz="2400" dirty="0"/>
              <a:t>值 </a:t>
            </a:r>
            <a:r>
              <a:rPr lang="en-US" altLang="zh-CN" sz="2400" dirty="0"/>
              <a:t>call</a:t>
            </a:r>
            <a:r>
              <a:rPr lang="en-US" altLang="zh-CN" sz="2400" dirty="0" smtClean="0"/>
              <a:t> + </a:t>
            </a:r>
            <a:r>
              <a:rPr lang="zh-CN" altLang="en-US" sz="2400" dirty="0" smtClean="0"/>
              <a:t>以</a:t>
            </a:r>
            <a:r>
              <a:rPr lang="en-US" altLang="zh-CN" sz="2400" dirty="0" err="1" smtClean="0"/>
              <a:t>vol</a:t>
            </a:r>
            <a:r>
              <a:rPr lang="en-US" altLang="zh-CN" sz="2400" dirty="0" smtClean="0"/>
              <a:t> = IV </a:t>
            </a:r>
            <a:r>
              <a:rPr lang="zh-CN" altLang="en-US" sz="2400" dirty="0" smtClean="0"/>
              <a:t>进行</a:t>
            </a:r>
            <a:r>
              <a:rPr lang="en-US" altLang="zh-CN" sz="2400" dirty="0" smtClean="0"/>
              <a:t> delta </a:t>
            </a:r>
            <a:r>
              <a:rPr lang="en-US" altLang="zh-CN" sz="2400" dirty="0"/>
              <a:t>hedging</a:t>
            </a:r>
          </a:p>
          <a:p>
            <a:r>
              <a:rPr lang="zh-CN" altLang="en-US" sz="2400" dirty="0" smtClean="0"/>
              <a:t>按推理，</a:t>
            </a:r>
            <a:r>
              <a:rPr lang="zh-CN" altLang="en-US" sz="2400" dirty="0"/>
              <a:t>假设以后实际的</a:t>
            </a:r>
            <a:r>
              <a:rPr lang="en-US" altLang="zh-CN" sz="2400" dirty="0" err="1" smtClean="0"/>
              <a:t>vol</a:t>
            </a:r>
            <a:r>
              <a:rPr lang="zh-CN" altLang="en-US" sz="2400" dirty="0" smtClean="0"/>
              <a:t>大于</a:t>
            </a:r>
            <a:r>
              <a:rPr lang="zh-CN" altLang="en-US" sz="2400" dirty="0"/>
              <a:t>该</a:t>
            </a:r>
            <a:r>
              <a:rPr lang="en-US" altLang="zh-CN" sz="2400" dirty="0"/>
              <a:t>IV</a:t>
            </a:r>
            <a:r>
              <a:rPr lang="zh-CN" altLang="en-US" sz="2400" dirty="0"/>
              <a:t>，则一定赚钱</a:t>
            </a:r>
            <a:endParaRPr lang="en-US" altLang="zh-CN" sz="2400" dirty="0"/>
          </a:p>
          <a:p>
            <a:r>
              <a:rPr lang="zh-CN" altLang="en-US" sz="2400" dirty="0"/>
              <a:t>在震荡情形下赚钱更多</a:t>
            </a:r>
            <a:endParaRPr lang="en-US" altLang="zh-CN" sz="2400" dirty="0"/>
          </a:p>
          <a:p>
            <a:r>
              <a:rPr lang="zh-CN" altLang="en-US" sz="2400" dirty="0"/>
              <a:t>需要建立底仓</a:t>
            </a:r>
            <a:r>
              <a:rPr lang="en-US" altLang="zh-CN" sz="2400" dirty="0"/>
              <a:t>/</a:t>
            </a:r>
            <a:r>
              <a:rPr lang="zh-CN" altLang="en-US" sz="2400" dirty="0"/>
              <a:t>对冲仓位，这部分有一定亏损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886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对冲误差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考察使用不准确的</a:t>
            </a:r>
            <a:r>
              <a:rPr lang="en-US" altLang="zh-CN" sz="2800" dirty="0" err="1" smtClean="0"/>
              <a:t>vol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进行对冲的影响</a:t>
            </a:r>
            <a:endParaRPr lang="en-US" altLang="zh-CN" sz="2800" dirty="0" smtClean="0"/>
          </a:p>
          <a:p>
            <a:r>
              <a:rPr lang="zh-CN" altLang="en-US" sz="2800" dirty="0"/>
              <a:t>预</a:t>
            </a:r>
            <a:r>
              <a:rPr lang="zh-CN" altLang="en-US" sz="2800" dirty="0" smtClean="0"/>
              <a:t>设三种情形，实际 </a:t>
            </a:r>
            <a:r>
              <a:rPr lang="en-US" altLang="zh-CN" sz="2800" dirty="0" err="1" smtClean="0"/>
              <a:t>vol</a:t>
            </a:r>
            <a:r>
              <a:rPr lang="en-US" altLang="zh-CN" sz="2800" dirty="0" smtClean="0"/>
              <a:t> = 0.3</a:t>
            </a:r>
          </a:p>
          <a:p>
            <a:r>
              <a:rPr lang="zh-CN" altLang="en-US" sz="2800" dirty="0" smtClean="0"/>
              <a:t>震荡，上涨，下行</a:t>
            </a:r>
            <a:endParaRPr lang="en-US" altLang="zh-CN" sz="2800" dirty="0" smtClean="0"/>
          </a:p>
          <a:p>
            <a:r>
              <a:rPr lang="en-US" altLang="zh-CN" sz="2800" dirty="0" smtClean="0"/>
              <a:t>Jim </a:t>
            </a:r>
            <a:r>
              <a:rPr lang="zh-CN" altLang="en-US" sz="2800" dirty="0" smtClean="0"/>
              <a:t>的研究：震荡时候用高的</a:t>
            </a:r>
            <a:r>
              <a:rPr lang="en-US" altLang="zh-CN" sz="2800" dirty="0" err="1" smtClean="0"/>
              <a:t>vol</a:t>
            </a:r>
            <a:r>
              <a:rPr lang="zh-CN" altLang="en-US" sz="2800" dirty="0" smtClean="0"/>
              <a:t>有利，趋势的时候用低的</a:t>
            </a:r>
            <a:r>
              <a:rPr lang="en-US" altLang="zh-CN" sz="2800" dirty="0" err="1" smtClean="0"/>
              <a:t>vol</a:t>
            </a:r>
            <a:r>
              <a:rPr lang="zh-CN" altLang="en-US" sz="2800" dirty="0" smtClean="0"/>
              <a:t>有利</a:t>
            </a:r>
            <a:endParaRPr lang="en-US" altLang="zh-CN" sz="2800" dirty="0" smtClean="0"/>
          </a:p>
          <a:p>
            <a:r>
              <a:rPr lang="en-US" altLang="zh-CN" sz="2800" dirty="0" smtClean="0"/>
              <a:t>Our result</a:t>
            </a:r>
            <a:r>
              <a:rPr lang="zh-CN" altLang="en-US" sz="2800" dirty="0" smtClean="0"/>
              <a:t>：对冲误差跟</a:t>
            </a:r>
            <a:r>
              <a:rPr lang="en-US" altLang="zh-CN" sz="2800" dirty="0" smtClean="0"/>
              <a:t>gamma </a:t>
            </a:r>
            <a:r>
              <a:rPr lang="en-US" altLang="zh-CN" sz="2800" dirty="0" err="1" smtClean="0"/>
              <a:t>vs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vol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shape</a:t>
            </a:r>
            <a:r>
              <a:rPr lang="zh-CN" altLang="en-US" sz="2800" dirty="0" smtClean="0"/>
              <a:t>有关。也就是说震荡时候用小的</a:t>
            </a:r>
            <a:r>
              <a:rPr lang="en-US" altLang="zh-CN" sz="2800" dirty="0" smtClean="0"/>
              <a:t>gamma</a:t>
            </a:r>
            <a:r>
              <a:rPr lang="zh-CN" altLang="en-US" sz="2800" dirty="0" smtClean="0"/>
              <a:t>，趋势时候用大的</a:t>
            </a:r>
            <a:r>
              <a:rPr lang="en-US" altLang="zh-CN" sz="2800" dirty="0" smtClean="0"/>
              <a:t>gamma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模拟情景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S0 = 2.0; </a:t>
            </a:r>
          </a:p>
          <a:p>
            <a:r>
              <a:rPr lang="en-US" sz="2400" dirty="0" err="1" smtClean="0"/>
              <a:t>real_vol</a:t>
            </a:r>
            <a:r>
              <a:rPr lang="en-US" sz="2400" dirty="0" smtClean="0"/>
              <a:t> = 0.3; </a:t>
            </a:r>
          </a:p>
          <a:p>
            <a:r>
              <a:rPr lang="en-US" sz="2400" dirty="0" err="1" smtClean="0"/>
              <a:t>Vol_high</a:t>
            </a:r>
            <a:r>
              <a:rPr lang="en-US" sz="2400" dirty="0" smtClean="0"/>
              <a:t> = 0.45;</a:t>
            </a:r>
          </a:p>
          <a:p>
            <a:r>
              <a:rPr lang="en-US" sz="2400" dirty="0" err="1" smtClean="0"/>
              <a:t>Vol_low</a:t>
            </a:r>
            <a:r>
              <a:rPr lang="en-US" sz="2400" dirty="0" smtClean="0"/>
              <a:t> = 0.2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268760"/>
            <a:ext cx="3745189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3731930"/>
            <a:ext cx="3960440" cy="296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469" y="3844851"/>
            <a:ext cx="3827704" cy="287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44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Hedging </a:t>
            </a:r>
            <a:r>
              <a:rPr lang="en-US" dirty="0" err="1" smtClean="0"/>
              <a:t>pnl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WN case</a:t>
            </a:r>
          </a:p>
          <a:p>
            <a:r>
              <a:rPr lang="en-US" sz="2400" dirty="0" smtClean="0"/>
              <a:t>K = 2.0</a:t>
            </a:r>
          </a:p>
          <a:p>
            <a:r>
              <a:rPr lang="en-US" sz="2400" dirty="0" smtClean="0"/>
              <a:t>Type = call</a:t>
            </a:r>
          </a:p>
          <a:p>
            <a:r>
              <a:rPr lang="zh-CN" altLang="en-US" sz="2400" dirty="0" smtClean="0"/>
              <a:t>理论价格</a:t>
            </a:r>
            <a:endParaRPr lang="en-US" altLang="zh-CN" sz="2400" dirty="0" smtClean="0"/>
          </a:p>
          <a:p>
            <a:r>
              <a:rPr lang="en-US" altLang="zh-CN" sz="2400" dirty="0" smtClean="0"/>
              <a:t>0.24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0.17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0.12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88840"/>
            <a:ext cx="5121275" cy="384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87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Hedging </a:t>
            </a:r>
            <a:r>
              <a:rPr lang="en-US" dirty="0" err="1" smtClean="0"/>
              <a:t>pnl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WN case</a:t>
            </a:r>
          </a:p>
          <a:p>
            <a:r>
              <a:rPr lang="en-US" sz="2400" dirty="0" smtClean="0"/>
              <a:t>K = 2.0</a:t>
            </a:r>
          </a:p>
          <a:p>
            <a:r>
              <a:rPr lang="en-US" sz="2400" dirty="0" smtClean="0"/>
              <a:t>Type = put</a:t>
            </a:r>
          </a:p>
          <a:p>
            <a:r>
              <a:rPr lang="zh-CN" altLang="en-US" sz="2400" dirty="0" smtClean="0"/>
              <a:t>理论价格</a:t>
            </a:r>
            <a:endParaRPr lang="en-US" altLang="zh-CN" sz="2400" dirty="0" smtClean="0"/>
          </a:p>
          <a:p>
            <a:r>
              <a:rPr lang="en-US" altLang="zh-CN" sz="2400" dirty="0" smtClean="0"/>
              <a:t>0.20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0.13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0.08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88839"/>
            <a:ext cx="5121275" cy="384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41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Hedging </a:t>
            </a:r>
            <a:r>
              <a:rPr lang="en-US" dirty="0" err="1" smtClean="0"/>
              <a:t>pnl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Up Trend case</a:t>
            </a:r>
          </a:p>
          <a:p>
            <a:r>
              <a:rPr lang="en-US" sz="2400" dirty="0" smtClean="0"/>
              <a:t>K = 2.0</a:t>
            </a:r>
          </a:p>
          <a:p>
            <a:r>
              <a:rPr lang="en-US" sz="2400" dirty="0" smtClean="0"/>
              <a:t>Left-put: right-call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59"/>
            <a:ext cx="3528392" cy="264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98984"/>
            <a:ext cx="3888432" cy="2915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22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Hedging </a:t>
            </a:r>
            <a:r>
              <a:rPr lang="en-US" dirty="0" err="1" smtClean="0"/>
              <a:t>pnl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Down Trend case</a:t>
            </a:r>
          </a:p>
          <a:p>
            <a:r>
              <a:rPr lang="en-US" sz="2400" dirty="0" smtClean="0"/>
              <a:t>K = 2.0</a:t>
            </a:r>
          </a:p>
          <a:p>
            <a:r>
              <a:rPr lang="en-US" sz="2400" dirty="0"/>
              <a:t>Left-put: right-call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54" y="3501008"/>
            <a:ext cx="3240360" cy="2429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58031"/>
            <a:ext cx="3672408" cy="275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782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Hedging </a:t>
            </a:r>
            <a:r>
              <a:rPr lang="en-US" dirty="0" err="1" smtClean="0"/>
              <a:t>pnl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WN case</a:t>
            </a:r>
          </a:p>
          <a:p>
            <a:r>
              <a:rPr lang="en-US" sz="2400" dirty="0" smtClean="0"/>
              <a:t>K = 1.6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eft-put</a:t>
            </a:r>
            <a:r>
              <a:rPr lang="en-US" sz="2400" dirty="0"/>
              <a:t>: right-call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017837"/>
            <a:ext cx="4176464" cy="3131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963842"/>
            <a:ext cx="4248472" cy="3185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88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595</Words>
  <Application>Microsoft Office PowerPoint</Application>
  <PresentationFormat>全屏显示(4:3)</PresentationFormat>
  <Paragraphs>87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Hedging Error Study</vt:lpstr>
      <vt:lpstr>OUTLINE</vt:lpstr>
      <vt:lpstr>对冲误差</vt:lpstr>
      <vt:lpstr>模拟情景</vt:lpstr>
      <vt:lpstr>Hedging pnl</vt:lpstr>
      <vt:lpstr>Hedging pnl</vt:lpstr>
      <vt:lpstr>Hedging pnl</vt:lpstr>
      <vt:lpstr>Hedging pnl</vt:lpstr>
      <vt:lpstr>Hedging pnl</vt:lpstr>
      <vt:lpstr>Hedging pnl</vt:lpstr>
      <vt:lpstr>Hedging pnl</vt:lpstr>
      <vt:lpstr>Hedging pnl</vt:lpstr>
      <vt:lpstr>Gamma shape</vt:lpstr>
      <vt:lpstr>Gamma shape</vt:lpstr>
      <vt:lpstr>Conclusion 1</vt:lpstr>
      <vt:lpstr>卖出期权+delta对冲</vt:lpstr>
      <vt:lpstr>Hedging pnl vs option path</vt:lpstr>
      <vt:lpstr>对冲策略设计</vt:lpstr>
      <vt:lpstr>对冲策略设计</vt:lpstr>
      <vt:lpstr>对冲策略设计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Hedging Error Study</dc:title>
  <dc:creator>mhuang</dc:creator>
  <cp:lastModifiedBy>mhuang</cp:lastModifiedBy>
  <cp:revision>25</cp:revision>
  <dcterms:created xsi:type="dcterms:W3CDTF">2016-01-25T06:52:07Z</dcterms:created>
  <dcterms:modified xsi:type="dcterms:W3CDTF">2016-02-22T06:04:12Z</dcterms:modified>
</cp:coreProperties>
</file>