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44600" y="961390"/>
            <a:ext cx="4733925" cy="5580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int a = 0, b = a + 1;</a:t>
            </a:r>
            <a:endParaRPr lang="zh-CN" altLang="en-US"/>
          </a:p>
          <a:p>
            <a:r>
              <a:rPr lang="zh-CN" altLang="en-US"/>
              <a:t>boolean c = false;</a:t>
            </a:r>
            <a:endParaRPr lang="zh-CN" altLang="en-US"/>
          </a:p>
          <a:p>
            <a:r>
              <a:rPr lang="zh-CN" altLang="en-US"/>
              <a:t>while (c == true)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a = 100;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	       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zh-CN" altLang="en-US"/>
              <a:t>           </a:t>
            </a:r>
            <a:r>
              <a:rPr lang="en-US" altLang="zh-CN">
                <a:solidFill>
                  <a:srgbClr val="00B050"/>
                </a:solidFill>
              </a:rPr>
              <a:t>b</a:t>
            </a:r>
            <a:r>
              <a:rPr lang="zh-CN" altLang="en-US"/>
              <a:t>                                     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endParaRPr lang="en-US" altLang="zh-CN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r>
              <a:rPr lang="zh-CN" altLang="en-US"/>
              <a:t>VD@int VH@=0 VH@=@HO IxE@@C0?0+1;</a:t>
            </a:r>
            <a:endParaRPr lang="zh-CN" altLang="en-US"/>
          </a:p>
          <a:p>
            <a:r>
              <a:rPr lang="zh-CN" altLang="en-US"/>
              <a:t>VD@boolean VH@=false;</a:t>
            </a:r>
            <a:endParaRPr lang="zh-CN" altLang="en-US"/>
          </a:p>
          <a:p>
            <a:r>
              <a:rPr lang="zh-CN" altLang="en-US"/>
              <a:t>IxE@@C0?0==true               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endParaRPr lang="en-US" altLang="zh-CN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/>
              <a:t>WS@while#@PE A@@C0?1=100;</a:t>
            </a:r>
            <a:endParaRPr lang="zh-CN" altLang="en-US"/>
          </a:p>
          <a:p>
            <a:r>
              <a:rPr lang="zh-CN" altLang="en-US"/>
              <a:t>          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c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>
                <a:sym typeface="+mn-ea"/>
              </a:rPr>
              <a:t>IxE@ means it is an infix expression.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WS@ means it is a while block.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@PE means some codes pre-existed should be put here.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A@ means it is an assignment.</a:t>
            </a:r>
            <a:endParaRPr lang="en-US" altLang="zh-CN">
              <a:sym typeface="+mn-ea"/>
            </a:endParaRPr>
          </a:p>
          <a:p>
            <a:r>
              <a:rPr lang="en-US" altLang="zh-CN">
                <a:solidFill>
                  <a:srgbClr val="00B050"/>
                </a:solidFill>
                <a:sym typeface="+mn-ea"/>
              </a:rPr>
              <a:t>a</a:t>
            </a:r>
            <a:r>
              <a:rPr lang="en-US" altLang="zh-CN">
                <a:sym typeface="+mn-ea"/>
              </a:rPr>
              <a:t> has two represntations. As program evolves, variables  may have more and more variables declared of the same type behind their positions.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2241550" y="2453005"/>
            <a:ext cx="346710" cy="42481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3689350" y="4386580"/>
            <a:ext cx="147320" cy="129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3729990" y="3658235"/>
            <a:ext cx="113030" cy="121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2016125" y="3718560"/>
            <a:ext cx="130175" cy="442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064885" y="970915"/>
            <a:ext cx="3797300" cy="503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int i=0;</a:t>
            </a:r>
            <a:endParaRPr lang="zh-CN" altLang="en-US"/>
          </a:p>
          <a:p>
            <a:r>
              <a:rPr lang="zh-CN" altLang="en-US"/>
              <a:t>new Runnable() {</a:t>
            </a:r>
            <a:endParaRPr lang="zh-CN" altLang="en-US"/>
          </a:p>
          <a:p>
            <a:r>
              <a:rPr lang="zh-CN" altLang="en-US"/>
              <a:t>@Override</a:t>
            </a:r>
            <a:endParaRPr lang="zh-CN" altLang="en-US"/>
          </a:p>
          <a:p>
            <a:r>
              <a:rPr lang="zh-CN" altLang="en-US"/>
              <a:t>public void run() {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System.out.println(i);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r>
              <a:rPr lang="zh-CN" altLang="en-US"/>
              <a:t>	     </a:t>
            </a:r>
            <a:r>
              <a:rPr lang="en-US" altLang="zh-CN">
                <a:solidFill>
                  <a:schemeClr val="accent2"/>
                </a:solidFill>
              </a:rPr>
              <a:t>i</a:t>
            </a:r>
            <a:r>
              <a:rPr lang="zh-CN" altLang="en-US"/>
              <a:t>	</a:t>
            </a:r>
            <a:endParaRPr lang="zh-CN" altLang="en-US"/>
          </a:p>
          <a:p>
            <a:r>
              <a:rPr lang="zh-CN" altLang="en-US"/>
              <a:t>VD@int VH@=0; </a:t>
            </a:r>
            <a:endParaRPr lang="zh-CN" altLang="en-US"/>
          </a:p>
          <a:p>
            <a:r>
              <a:rPr lang="zh-CN" altLang="en-US"/>
              <a:t>MI@Runnable(new) </a:t>
            </a:r>
            <a:endParaRPr lang="zh-CN" altLang="en-US"/>
          </a:p>
          <a:p>
            <a:r>
              <a:rPr lang="zh-CN" altLang="en-US"/>
              <a:t>DH@AnonymousDeclaration;</a:t>
            </a:r>
            <a:endParaRPr lang="zh-CN" altLang="en-US"/>
          </a:p>
          <a:p>
            <a:r>
              <a:rPr lang="zh-CN" altLang="en-US"/>
              <a:t>......</a:t>
            </a:r>
            <a:endParaRPr lang="zh-CN" altLang="en-US"/>
          </a:p>
          <a:p>
            <a:r>
              <a:rPr lang="zh-CN" altLang="en-US"/>
              <a:t>MD@void()run                             </a:t>
            </a:r>
            <a:r>
              <a:rPr lang="en-US" altLang="zh-CN">
                <a:solidFill>
                  <a:srgbClr val="7030A0"/>
                </a:solidFill>
              </a:rPr>
              <a:t>i</a:t>
            </a:r>
            <a:endParaRPr lang="en-US" altLang="zh-CN">
              <a:ln w="12700">
                <a:solidFill>
                  <a:schemeClr val="accent5"/>
                </a:solidFill>
                <a:prstDash val="solid"/>
              </a:ln>
              <a:solidFill>
                <a:srgbClr val="7030A0"/>
              </a:solidFill>
              <a:effectLst/>
            </a:endParaRPr>
          </a:p>
          <a:p>
            <a:r>
              <a:rPr lang="zh-CN" altLang="en-US"/>
              <a:t>MI@println(out.System,@C1?0);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variable i is in the parent scope of anonymous class Runnable, so the IR form of i is C1?0.</a:t>
            </a:r>
            <a:endParaRPr lang="en-US" altLang="zh-CN"/>
          </a:p>
        </p:txBody>
      </p:sp>
      <p:sp>
        <p:nvSpPr>
          <p:cNvPr id="10" name="下箭头 9"/>
          <p:cNvSpPr/>
          <p:nvPr/>
        </p:nvSpPr>
        <p:spPr>
          <a:xfrm>
            <a:off x="7067550" y="2449830"/>
            <a:ext cx="346710" cy="42481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8796020" y="4473575"/>
            <a:ext cx="199390" cy="147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 flipH="1">
            <a:off x="3074670" y="2825115"/>
            <a:ext cx="181610" cy="139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5099050" y="2832100"/>
            <a:ext cx="181610" cy="139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406650" y="2825750"/>
            <a:ext cx="181610" cy="139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7119620" y="3109595"/>
            <a:ext cx="199390" cy="147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844</Words>
  <Application>WPS 演示</Application>
  <PresentationFormat>宽屏</PresentationFormat>
  <Paragraphs>35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49</cp:revision>
  <dcterms:created xsi:type="dcterms:W3CDTF">2016-06-01T09:55:00Z</dcterms:created>
  <dcterms:modified xsi:type="dcterms:W3CDTF">2016-06-01T12:11:18Z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