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9"/>
  </p:notesMasterIdLst>
  <p:handoutMasterIdLst>
    <p:handoutMasterId r:id="rId10"/>
  </p:handoutMasterIdLst>
  <p:sldIdLst>
    <p:sldId id="286" r:id="rId5"/>
    <p:sldId id="300" r:id="rId6"/>
    <p:sldId id="301" r:id="rId7"/>
    <p:sldId id="302" r:id="rId8"/>
  </p:sldIdLst>
  <p:sldSz cx="9906000" cy="6858000" type="A4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pos="31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000000"/>
    <a:srgbClr val="82A0AA"/>
    <a:srgbClr val="567783"/>
    <a:srgbClr val="223F4B"/>
    <a:srgbClr val="006487"/>
    <a:srgbClr val="DC6914"/>
    <a:srgbClr val="647D2D"/>
    <a:srgbClr val="E3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758" y="-360"/>
      </p:cViewPr>
      <p:guideLst>
        <p:guide orient="horz" pos="2160"/>
        <p:guide pos="2903"/>
        <p:guide pos="31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C223315-3652-4BDC-8A79-10D41FA08241}" type="datetimeFigureOut">
              <a:rPr kumimoji="1" lang="ja-JP" altLang="en-US" smtClean="0"/>
              <a:t>2020/5/23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6EBD337-12C5-45AC-92D7-BF79CCFC2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10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BBA264C-6953-4F22-AEE6-38CCC8CB2F77}" type="datetimeFigureOut">
              <a:rPr kumimoji="1" lang="ja-JP" altLang="en-US" smtClean="0"/>
              <a:t>2020/5/23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279525"/>
            <a:ext cx="4987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F780C04-D137-4757-B814-7DAA94ED8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56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S04\Desktop\180613_PPTヘッダ帯_header のコピー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07" y="202145"/>
            <a:ext cx="9472612" cy="9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0" hasCustomPrompt="1"/>
          </p:nvPr>
        </p:nvSpPr>
        <p:spPr>
          <a:xfrm>
            <a:off x="305878" y="5566335"/>
            <a:ext cx="2586024" cy="3512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2019.6.5</a:t>
            </a:r>
            <a:endParaRPr kumimoji="1" lang="ja-JP" altLang="en-US" dirty="0"/>
          </a:p>
        </p:txBody>
      </p:sp>
      <p:sp>
        <p:nvSpPr>
          <p:cNvPr id="16" name="タイトル 2"/>
          <p:cNvSpPr>
            <a:spLocks noGrp="1"/>
          </p:cNvSpPr>
          <p:nvPr>
            <p:ph type="title" hasCustomPrompt="1"/>
          </p:nvPr>
        </p:nvSpPr>
        <p:spPr>
          <a:xfrm>
            <a:off x="305877" y="2699386"/>
            <a:ext cx="9296822" cy="585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400" b="1" baseline="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1pPr>
          </a:lstStyle>
          <a:p>
            <a:r>
              <a:rPr kumimoji="1" lang="en-US" altLang="ja-JP" dirty="0"/>
              <a:t>Cover Title 34pt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 userDrawn="1"/>
        </p:nvSpPr>
        <p:spPr>
          <a:xfrm>
            <a:off x="300001" y="5920205"/>
            <a:ext cx="4678835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kumimoji="1" lang="en-US" altLang="ja-JP" sz="1300" b="0" dirty="0">
                <a:solidFill>
                  <a:schemeClr val="tx1"/>
                </a:solidFill>
                <a:latin typeface="+mj-lt"/>
                <a:ea typeface="+mn-ea"/>
                <a:cs typeface="メイリオ" pitchFamily="50" charset="-128"/>
              </a:rPr>
              <a:t>Mitsubishi Heavy Industries, Ltd.</a:t>
            </a:r>
          </a:p>
        </p:txBody>
      </p:sp>
      <p:sp>
        <p:nvSpPr>
          <p:cNvPr id="10" name="テキスト プレースホルダー 21">
            <a:extLst>
              <a:ext uri="{FF2B5EF4-FFF2-40B4-BE49-F238E27FC236}">
                <a16:creationId xmlns:a16="http://schemas.microsoft.com/office/drawing/2014/main" xmlns="" id="{A1B3CB4D-6995-4FBD-99A9-97EF836307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877" y="3361113"/>
            <a:ext cx="9296822" cy="16764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tx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Subtitle 20pt                                                                                                      ●See Slide Master for multiple company name and logo layouts.        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      ●Slide Master also includes two types of cover layouts with photo.           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 *Refer to “Slide Master Operation Guide” to change Slide Master.</a:t>
            </a:r>
          </a:p>
        </p:txBody>
      </p:sp>
      <p:pic>
        <p:nvPicPr>
          <p:cNvPr id="9" name="Picture 2" descr="\\S-server2-pc\l\1805_MHI_PPTテンプレート修正\FromDOS\180514\MHI_PPTテンプレート_0514\PPT用ロゴデータ_0514\三菱重工（念のため）\EN00\Fullcolor\Positive\MHI_EN00_FC_POS_RGB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604" y="6288019"/>
            <a:ext cx="1422290" cy="38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日付プレースホルダー 32"/>
          <p:cNvSpPr txBox="1">
            <a:spLocks/>
          </p:cNvSpPr>
          <p:nvPr userDrawn="1"/>
        </p:nvSpPr>
        <p:spPr>
          <a:xfrm>
            <a:off x="212808" y="6370975"/>
            <a:ext cx="5852552" cy="365125"/>
          </a:xfrm>
          <a:prstGeom prst="rect">
            <a:avLst/>
          </a:prstGeom>
          <a:ln>
            <a:noFill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tx1"/>
                </a:solidFill>
                <a:latin typeface="+mj-lt"/>
              </a:rPr>
              <a:t>© MITSUBISHI HEAVY INDUSTRIES, LTD.  All Rights Reserved.</a:t>
            </a:r>
            <a:endParaRPr lang="ja-JP" altLang="en-US" sz="7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02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" y="6407161"/>
            <a:ext cx="9473184" cy="262128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335478" y="6357513"/>
            <a:ext cx="5852552" cy="365125"/>
          </a:xfrm>
          <a:prstGeom prst="rect">
            <a:avLst/>
          </a:prstGeom>
          <a:ln>
            <a:noFill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+mn-lt"/>
              </a:rPr>
              <a:t>© MITSUBISHI HEAVY INDUSTRIES, LTD.  All Rights Reserved.</a:t>
            </a:r>
            <a:endParaRPr lang="ja-JP" altLang="en-US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スライド番号プレースホルダー 5"/>
          <p:cNvSpPr txBox="1">
            <a:spLocks/>
          </p:cNvSpPr>
          <p:nvPr userDrawn="1"/>
        </p:nvSpPr>
        <p:spPr>
          <a:xfrm>
            <a:off x="9071901" y="6356608"/>
            <a:ext cx="564092" cy="36512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12807" y="564204"/>
            <a:ext cx="9473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797131"/>
            <a:ext cx="6971639" cy="65246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Text 20pt</a:t>
            </a:r>
            <a:endParaRPr kumimoji="1" lang="ja-JP" altLang="en-US" dirty="0"/>
          </a:p>
        </p:txBody>
      </p:sp>
      <p:sp>
        <p:nvSpPr>
          <p:cNvPr id="11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1525210"/>
            <a:ext cx="8920162" cy="838164"/>
          </a:xfrm>
          <a:prstGeom prst="rect">
            <a:avLst/>
          </a:prstGeom>
        </p:spPr>
        <p:txBody>
          <a:bodyPr numCol="2" spcCol="540000"/>
          <a:lstStyle>
            <a:lvl1pPr marL="0" marR="0" indent="0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Text 14pt</a:t>
            </a:r>
          </a:p>
        </p:txBody>
      </p:sp>
      <p:pic>
        <p:nvPicPr>
          <p:cNvPr id="14" name="Picture 2" descr="\\S-server2-pc\l\1805_MHI_PPTテンプレート修正\FromDOS\180514\MHI_PPTテンプレート_0514\PPT用ロゴデータ_0514\三菱重工（念のため）\EN00\Fullcolor\Positive\MHI_EN00_FC_POS_RGB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822" y="90956"/>
            <a:ext cx="1422290" cy="38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60"/>
            <a:ext cx="6971895" cy="349961"/>
          </a:xfrm>
          <a:prstGeom prst="rect">
            <a:avLst/>
          </a:prstGeom>
        </p:spPr>
        <p:txBody>
          <a:bodyPr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70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付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" y="6525383"/>
            <a:ext cx="9473184" cy="262128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335478" y="6475735"/>
            <a:ext cx="5852552" cy="365125"/>
          </a:xfrm>
          <a:prstGeom prst="rect">
            <a:avLst/>
          </a:prstGeom>
          <a:ln>
            <a:noFill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+mn-lt"/>
              </a:rPr>
              <a:t>© MITSUBISHI HEAVY INDUSTRIES, LTD.  All Rights Reserved.</a:t>
            </a:r>
            <a:endParaRPr lang="ja-JP" altLang="en-US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スライド番号プレースホルダー 5"/>
          <p:cNvSpPr txBox="1">
            <a:spLocks/>
          </p:cNvSpPr>
          <p:nvPr userDrawn="1"/>
        </p:nvSpPr>
        <p:spPr>
          <a:xfrm>
            <a:off x="9071901" y="6474830"/>
            <a:ext cx="564092" cy="36512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12807" y="564204"/>
            <a:ext cx="9473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797131"/>
            <a:ext cx="6971639" cy="65246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Text 20pt</a:t>
            </a:r>
            <a:endParaRPr kumimoji="1" lang="ja-JP" altLang="en-US" dirty="0"/>
          </a:p>
        </p:txBody>
      </p:sp>
      <p:sp>
        <p:nvSpPr>
          <p:cNvPr id="11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1525210"/>
            <a:ext cx="8920162" cy="838164"/>
          </a:xfrm>
          <a:prstGeom prst="rect">
            <a:avLst/>
          </a:prstGeom>
        </p:spPr>
        <p:txBody>
          <a:bodyPr numCol="2" spcCol="540000"/>
          <a:lstStyle>
            <a:lvl1pPr marL="0" marR="0" indent="0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Text 14pt</a:t>
            </a:r>
          </a:p>
        </p:txBody>
      </p:sp>
      <p:pic>
        <p:nvPicPr>
          <p:cNvPr id="14" name="Picture 2" descr="\\S-server2-pc\l\1805_MHI_PPTテンプレート修正\FromDOS\180514\MHI_PPTテンプレート_0514\PPT用ロゴデータ_0514\三菱重工（念のため）\EN00\Fullcolor\Positive\MHI_EN00_FC_POS_RGB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822" y="90956"/>
            <a:ext cx="1422290" cy="38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60"/>
            <a:ext cx="6971895" cy="349961"/>
          </a:xfrm>
          <a:prstGeom prst="rect">
            <a:avLst/>
          </a:prstGeom>
        </p:spPr>
        <p:txBody>
          <a:bodyPr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125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7" r:id="rId2"/>
    <p:sldLayoutId id="2147483706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2020.5.23</a:t>
            </a:r>
            <a:endParaRPr kumimoji="1" lang="ja-JP" alt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305877" y="2699386"/>
            <a:ext cx="9296822" cy="853439"/>
          </a:xfrm>
        </p:spPr>
        <p:txBody>
          <a:bodyPr/>
          <a:lstStyle/>
          <a:p>
            <a:r>
              <a:rPr kumimoji="1" lang="en-US" altLang="ja-JP" dirty="0" smtClean="0"/>
              <a:t>Description of new version Logic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341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196400" y="602922"/>
            <a:ext cx="9514041" cy="780816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ja-JP" sz="1800" dirty="0" smtClean="0"/>
              <a:t>MHI replaced Logic element (POL) with interpreted </a:t>
            </a:r>
            <a:r>
              <a:rPr lang="en-US" altLang="ja-JP" sz="1800" dirty="0" err="1" smtClean="0"/>
              <a:t>matlab</a:t>
            </a:r>
            <a:r>
              <a:rPr lang="en-US" altLang="ja-JP" sz="1800" dirty="0" smtClean="0"/>
              <a:t> function block.</a:t>
            </a:r>
          </a:p>
          <a:p>
            <a:pPr>
              <a:spcBef>
                <a:spcPts val="0"/>
              </a:spcBef>
            </a:pPr>
            <a:r>
              <a:rPr lang="en-US" altLang="ja-JP" sz="1800" dirty="0" smtClean="0"/>
              <a:t>All same type element refer to common m-file.  </a:t>
            </a:r>
            <a:endParaRPr lang="en-US" altLang="ja-JP" sz="18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02301" y="136960"/>
            <a:ext cx="6971895" cy="349961"/>
          </a:xfrm>
        </p:spPr>
        <p:txBody>
          <a:bodyPr/>
          <a:lstStyle/>
          <a:p>
            <a:r>
              <a:rPr kumimoji="1" lang="en-US" altLang="ja-JP" dirty="0" smtClean="0"/>
              <a:t>Description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1438811"/>
            <a:ext cx="5535265" cy="229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17" y="2587639"/>
            <a:ext cx="876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983" y="3595172"/>
            <a:ext cx="876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矢印コネクタ 5"/>
          <p:cNvCxnSpPr>
            <a:endCxn id="9" idx="1"/>
          </p:cNvCxnSpPr>
          <p:nvPr/>
        </p:nvCxnSpPr>
        <p:spPr>
          <a:xfrm>
            <a:off x="4453467" y="3420533"/>
            <a:ext cx="1424516" cy="4222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4453467" y="2376494"/>
            <a:ext cx="1424516" cy="4222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05" y="1781781"/>
            <a:ext cx="1871662" cy="464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7442200" y="4614345"/>
            <a:ext cx="660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047066" y="2116665"/>
            <a:ext cx="660400" cy="558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047066" y="2946398"/>
            <a:ext cx="660400" cy="558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>
            <a:stCxn id="9" idx="3"/>
          </p:cNvCxnSpPr>
          <p:nvPr/>
        </p:nvCxnSpPr>
        <p:spPr>
          <a:xfrm>
            <a:off x="6754283" y="3842822"/>
            <a:ext cx="687917" cy="8477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027" idx="3"/>
            <a:endCxn id="7" idx="1"/>
          </p:cNvCxnSpPr>
          <p:nvPr/>
        </p:nvCxnSpPr>
        <p:spPr>
          <a:xfrm>
            <a:off x="6669617" y="2835289"/>
            <a:ext cx="772583" cy="1855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5835649" y="3496731"/>
            <a:ext cx="918633" cy="558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750984" y="2524138"/>
            <a:ext cx="918633" cy="558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040" y="1468502"/>
            <a:ext cx="2486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94733" y="4266683"/>
            <a:ext cx="667173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Attention !!</a:t>
            </a:r>
          </a:p>
          <a:p>
            <a:r>
              <a:rPr lang="ja-JP" altLang="en-US" dirty="0" smtClean="0"/>
              <a:t>  ・</a:t>
            </a:r>
            <a:r>
              <a:rPr lang="en-US" altLang="ja-JP" dirty="0" smtClean="0"/>
              <a:t>Please use “</a:t>
            </a:r>
            <a:r>
              <a:rPr lang="en-US" altLang="ja-JP" dirty="0" err="1" smtClean="0"/>
              <a:t>Control_Logic_d.slx</a:t>
            </a:r>
            <a:r>
              <a:rPr lang="en-US" altLang="ja-JP" dirty="0" smtClean="0"/>
              <a:t>”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・</a:t>
            </a:r>
            <a:r>
              <a:rPr lang="en-US" altLang="ja-JP" dirty="0" smtClean="0"/>
              <a:t>Run the “</a:t>
            </a:r>
            <a:r>
              <a:rPr lang="en-US" altLang="ja-JP" dirty="0" err="1" smtClean="0"/>
              <a:t>main.m</a:t>
            </a:r>
            <a:r>
              <a:rPr lang="en-US" altLang="ja-JP" dirty="0" smtClean="0"/>
              <a:t>” before start simulation to read workspace.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Interpreted MATLAB </a:t>
            </a:r>
            <a:r>
              <a:rPr lang="en-US" altLang="ja-JP" dirty="0" err="1" smtClean="0"/>
              <a:t>Fcn</a:t>
            </a:r>
            <a:r>
              <a:rPr lang="en-US" altLang="ja-JP" dirty="0" smtClean="0"/>
              <a:t> require Input Data type “double”.</a:t>
            </a:r>
          </a:p>
          <a:p>
            <a:r>
              <a:rPr kumimoji="1" lang="en-US" altLang="ja-JP" dirty="0" smtClean="0"/>
              <a:t>  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20200522ver and </a:t>
            </a:r>
            <a:r>
              <a:rPr lang="en-US" altLang="ja-JP" dirty="0" smtClean="0"/>
              <a:t>20200523ver are not same m-file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because </a:t>
            </a:r>
            <a:r>
              <a:rPr kumimoji="1" lang="en-US" altLang="ja-JP" dirty="0" smtClean="0"/>
              <a:t>I add to script to transfer Data type.</a:t>
            </a:r>
          </a:p>
          <a:p>
            <a:r>
              <a:rPr kumimoji="1" lang="en-US" altLang="ja-JP" dirty="0" smtClean="0"/>
              <a:t>  </a:t>
            </a:r>
            <a:r>
              <a:rPr kumimoji="1" lang="ja-JP" altLang="en-US" dirty="0" smtClean="0"/>
              <a:t>・</a:t>
            </a:r>
            <a:r>
              <a:rPr lang="en-US" altLang="ja-JP" dirty="0" smtClean="0"/>
              <a:t>You need to change today’s m-file.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741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196400" y="602922"/>
            <a:ext cx="9514041" cy="780816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ja-JP" sz="1800" dirty="0"/>
              <a:t>Investigation of CGF characteristics </a:t>
            </a:r>
            <a:r>
              <a:rPr lang="en-US" altLang="ja-JP" sz="1800" dirty="0" smtClean="0"/>
              <a:t>(especially </a:t>
            </a:r>
            <a:r>
              <a:rPr lang="en-US" altLang="ja-JP" sz="1800" dirty="0"/>
              <a:t>weakness) </a:t>
            </a:r>
            <a:r>
              <a:rPr lang="en-US" altLang="ja-JP" sz="1800" dirty="0" smtClean="0"/>
              <a:t>with experiments.</a:t>
            </a:r>
            <a:endParaRPr lang="en-US" altLang="ja-JP" sz="1800" dirty="0"/>
          </a:p>
          <a:p>
            <a:pPr>
              <a:spcBef>
                <a:spcPts val="0"/>
              </a:spcBef>
            </a:pPr>
            <a:r>
              <a:rPr lang="en-US" altLang="ja-JP" sz="1800" dirty="0" smtClean="0"/>
              <a:t>MHI expects following result from TU.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02301" y="136960"/>
            <a:ext cx="6971895" cy="349961"/>
          </a:xfrm>
        </p:spPr>
        <p:txBody>
          <a:bodyPr/>
          <a:lstStyle/>
          <a:p>
            <a:r>
              <a:rPr kumimoji="1" lang="en-US" altLang="ja-JP" dirty="0" smtClean="0"/>
              <a:t>Result</a:t>
            </a:r>
            <a:r>
              <a:rPr lang="ja-JP" altLang="en-US" dirty="0"/>
              <a:t> </a:t>
            </a:r>
            <a:r>
              <a:rPr lang="en-US" altLang="ja-JP" dirty="0" smtClean="0"/>
              <a:t>Image for the experiment of CGF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321737" y="3471341"/>
            <a:ext cx="44534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321737" y="1998141"/>
            <a:ext cx="0" cy="147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019890" y="3504073"/>
            <a:ext cx="3249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Testcase</a:t>
            </a:r>
            <a:r>
              <a:rPr lang="en-US" altLang="ja-JP" dirty="0" smtClean="0"/>
              <a:t> generation time[min]</a:t>
            </a:r>
            <a:endParaRPr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82490" y="1628809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Coverage(C1)[%]</a:t>
            </a:r>
            <a:endParaRPr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829733" y="2734741"/>
            <a:ext cx="1270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1922695" y="2603508"/>
            <a:ext cx="1270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4090162" y="2476508"/>
            <a:ext cx="1270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>
            <a:stCxn id="11" idx="6"/>
            <a:endCxn id="27" idx="3"/>
          </p:cNvCxnSpPr>
          <p:nvPr/>
        </p:nvCxnSpPr>
        <p:spPr>
          <a:xfrm flipV="1">
            <a:off x="956733" y="2711909"/>
            <a:ext cx="984561" cy="86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7" idx="6"/>
            <a:endCxn id="28" idx="2"/>
          </p:cNvCxnSpPr>
          <p:nvPr/>
        </p:nvCxnSpPr>
        <p:spPr>
          <a:xfrm flipV="1">
            <a:off x="2049695" y="2540008"/>
            <a:ext cx="2040467" cy="12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419761" y="2115418"/>
            <a:ext cx="800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case1</a:t>
            </a:r>
          </a:p>
          <a:p>
            <a:r>
              <a:rPr lang="en-US" altLang="ja-JP" dirty="0" smtClean="0"/>
              <a:t>84%</a:t>
            </a:r>
            <a:endParaRPr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3568560" y="1909806"/>
            <a:ext cx="800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case3</a:t>
            </a:r>
          </a:p>
          <a:p>
            <a:r>
              <a:rPr lang="en-US" altLang="ja-JP" dirty="0" smtClean="0"/>
              <a:t>90%</a:t>
            </a:r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1681294" y="2003960"/>
            <a:ext cx="800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case2</a:t>
            </a:r>
          </a:p>
          <a:p>
            <a:r>
              <a:rPr lang="en-US" altLang="ja-JP" dirty="0" smtClean="0"/>
              <a:t>86%</a:t>
            </a:r>
            <a:endParaRPr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86954" y="349880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2min</a:t>
            </a:r>
            <a:endParaRPr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1662057" y="3498806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100min</a:t>
            </a:r>
            <a:endParaRPr lang="ja-JP" altLang="en-US" dirty="0"/>
          </a:p>
        </p:txBody>
      </p:sp>
      <p:sp>
        <p:nvSpPr>
          <p:cNvPr id="30" name="四角形吹き出し 29"/>
          <p:cNvSpPr/>
          <p:nvPr/>
        </p:nvSpPr>
        <p:spPr>
          <a:xfrm>
            <a:off x="5037667" y="1813475"/>
            <a:ext cx="4622800" cy="1530866"/>
          </a:xfrm>
          <a:prstGeom prst="wedgeRectCallout">
            <a:avLst>
              <a:gd name="adj1" fmla="val -56547"/>
              <a:gd name="adj2" fmla="val 88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We can say “symbolic execution and taint analysis seems to increase coverage because </a:t>
            </a:r>
            <a:r>
              <a:rPr lang="en-US" altLang="ja-JP" dirty="0">
                <a:solidFill>
                  <a:schemeClr val="tx1"/>
                </a:solidFill>
              </a:rPr>
              <a:t>these method in highly efficient test case mutations</a:t>
            </a:r>
            <a:r>
              <a:rPr lang="en-US" altLang="ja-JP" dirty="0" smtClean="0">
                <a:solidFill>
                  <a:schemeClr val="tx1"/>
                </a:solidFill>
              </a:rPr>
              <a:t>.” if we get such a result.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2004459" y="2730509"/>
            <a:ext cx="2008741" cy="613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893233" y="3344341"/>
            <a:ext cx="11112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1922695" y="3280841"/>
            <a:ext cx="1270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3963162" y="2671241"/>
            <a:ext cx="1270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1216774" y="2852243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Iteration=1000</a:t>
            </a:r>
            <a:endParaRPr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3482282" y="2761510"/>
            <a:ext cx="10887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Iteration</a:t>
            </a:r>
          </a:p>
          <a:p>
            <a:r>
              <a:rPr lang="en-US" altLang="ja-JP" dirty="0" smtClean="0"/>
              <a:t>=100000</a:t>
            </a:r>
            <a:endParaRPr lang="ja-JP" altLang="en-US" dirty="0"/>
          </a:p>
        </p:txBody>
      </p:sp>
      <p:sp>
        <p:nvSpPr>
          <p:cNvPr id="51" name="円/楕円 50"/>
          <p:cNvSpPr/>
          <p:nvPr/>
        </p:nvSpPr>
        <p:spPr>
          <a:xfrm>
            <a:off x="829733" y="3276608"/>
            <a:ext cx="1270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-157726" y="2952811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Iteration=10</a:t>
            </a:r>
            <a:endParaRPr lang="ja-JP" altLang="en-US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479463" y="6062134"/>
            <a:ext cx="44534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479463" y="4588934"/>
            <a:ext cx="0" cy="147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3177616" y="6094866"/>
            <a:ext cx="3249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Testcase</a:t>
            </a:r>
            <a:r>
              <a:rPr lang="en-US" altLang="ja-JP" dirty="0" smtClean="0"/>
              <a:t> generation time[min]</a:t>
            </a:r>
            <a:endParaRPr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240216" y="4219602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Coverage(C1)[%]</a:t>
            </a:r>
            <a:endParaRPr lang="ja-JP" altLang="en-US" dirty="0"/>
          </a:p>
        </p:txBody>
      </p:sp>
      <p:sp>
        <p:nvSpPr>
          <p:cNvPr id="57" name="円/楕円 56"/>
          <p:cNvSpPr/>
          <p:nvPr/>
        </p:nvSpPr>
        <p:spPr>
          <a:xfrm>
            <a:off x="987459" y="5325534"/>
            <a:ext cx="1270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2046553" y="5321306"/>
            <a:ext cx="1270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3990417" y="5289554"/>
            <a:ext cx="1270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矢印コネクタ 59"/>
          <p:cNvCxnSpPr>
            <a:stCxn id="57" idx="6"/>
          </p:cNvCxnSpPr>
          <p:nvPr/>
        </p:nvCxnSpPr>
        <p:spPr>
          <a:xfrm>
            <a:off x="1114459" y="5389034"/>
            <a:ext cx="89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8" idx="6"/>
            <a:endCxn id="59" idx="2"/>
          </p:cNvCxnSpPr>
          <p:nvPr/>
        </p:nvCxnSpPr>
        <p:spPr>
          <a:xfrm flipV="1">
            <a:off x="2173553" y="5353054"/>
            <a:ext cx="1816864" cy="3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577487" y="49122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84%</a:t>
            </a:r>
            <a:endParaRPr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3727810" y="53890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84%</a:t>
            </a:r>
            <a:endParaRPr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1839020" y="49588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84%</a:t>
            </a:r>
            <a:endParaRPr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744680" y="6089599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2min</a:t>
            </a:r>
            <a:endParaRPr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1819783" y="6089599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100min</a:t>
            </a:r>
            <a:endParaRPr lang="ja-JP" altLang="en-US" dirty="0"/>
          </a:p>
        </p:txBody>
      </p:sp>
      <p:sp>
        <p:nvSpPr>
          <p:cNvPr id="67" name="四角形吹き出し 66"/>
          <p:cNvSpPr/>
          <p:nvPr/>
        </p:nvSpPr>
        <p:spPr>
          <a:xfrm>
            <a:off x="5195393" y="4404268"/>
            <a:ext cx="4622800" cy="1530866"/>
          </a:xfrm>
          <a:prstGeom prst="wedgeRectCallout">
            <a:avLst>
              <a:gd name="adj1" fmla="val -56547"/>
              <a:gd name="adj2" fmla="val 88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We can say “CGF can’t cover all coverage of MHI’s logic. Because</a:t>
            </a:r>
            <a:r>
              <a:rPr lang="ja-JP" altLang="en-US" dirty="0" smtClean="0">
                <a:solidFill>
                  <a:schemeClr val="tx1"/>
                </a:solidFill>
              </a:rPr>
              <a:t>・・・</a:t>
            </a:r>
            <a:r>
              <a:rPr lang="en-US" altLang="ja-JP" dirty="0" smtClean="0">
                <a:solidFill>
                  <a:schemeClr val="tx1"/>
                </a:solidFill>
              </a:rPr>
              <a:t>” we should investigate uncovered branch.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if we get such a result(no change coverage).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線矢印コネクタ 67"/>
          <p:cNvCxnSpPr/>
          <p:nvPr/>
        </p:nvCxnSpPr>
        <p:spPr>
          <a:xfrm flipV="1">
            <a:off x="2162185" y="4554037"/>
            <a:ext cx="2149203" cy="1381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1050959" y="5935134"/>
            <a:ext cx="11112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2080421" y="5871634"/>
            <a:ext cx="1270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4254846" y="4490537"/>
            <a:ext cx="1270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1374500" y="5443036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Iteration=1000</a:t>
            </a:r>
            <a:endParaRPr lang="ja-JP" altLang="en-US" dirty="0"/>
          </a:p>
        </p:txBody>
      </p:sp>
      <p:sp>
        <p:nvSpPr>
          <p:cNvPr id="73" name="正方形/長方形 72"/>
          <p:cNvSpPr/>
          <p:nvPr/>
        </p:nvSpPr>
        <p:spPr>
          <a:xfrm>
            <a:off x="4090162" y="4572572"/>
            <a:ext cx="10887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Iteration</a:t>
            </a:r>
          </a:p>
          <a:p>
            <a:r>
              <a:rPr lang="en-US" altLang="ja-JP" dirty="0" smtClean="0"/>
              <a:t>=100000</a:t>
            </a:r>
            <a:endParaRPr lang="ja-JP" altLang="en-US" dirty="0"/>
          </a:p>
        </p:txBody>
      </p:sp>
      <p:sp>
        <p:nvSpPr>
          <p:cNvPr id="74" name="円/楕円 73"/>
          <p:cNvSpPr/>
          <p:nvPr/>
        </p:nvSpPr>
        <p:spPr>
          <a:xfrm>
            <a:off x="987459" y="5867401"/>
            <a:ext cx="1270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0" y="5543604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Iteration=10</a:t>
            </a:r>
            <a:endParaRPr lang="ja-JP" altLang="en-US" dirty="0"/>
          </a:p>
        </p:txBody>
      </p:sp>
      <p:sp>
        <p:nvSpPr>
          <p:cNvPr id="99" name="正方形/長方形 98"/>
          <p:cNvSpPr/>
          <p:nvPr/>
        </p:nvSpPr>
        <p:spPr>
          <a:xfrm>
            <a:off x="22848" y="1322408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/>
              <a:t>Scenario 1</a:t>
            </a:r>
            <a:endParaRPr lang="ja-JP" altLang="en-US" b="1" dirty="0"/>
          </a:p>
        </p:txBody>
      </p:sp>
      <p:sp>
        <p:nvSpPr>
          <p:cNvPr id="100" name="正方形/長方形 99"/>
          <p:cNvSpPr/>
          <p:nvPr/>
        </p:nvSpPr>
        <p:spPr>
          <a:xfrm>
            <a:off x="28854" y="3938608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/>
              <a:t>Scenario 2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3545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196400" y="602921"/>
            <a:ext cx="9514041" cy="1139095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ja-JP" sz="1800" dirty="0"/>
              <a:t>In addition to the HTML file, I want the following report</a:t>
            </a:r>
            <a:r>
              <a:rPr lang="en-US" altLang="ja-JP" sz="18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n-US" altLang="ja-JP" sz="1800" dirty="0" smtClean="0"/>
              <a:t>MHI think investigation of uncovered  result is very important to consider next step.</a:t>
            </a:r>
          </a:p>
          <a:p>
            <a:pPr>
              <a:spcBef>
                <a:spcPts val="0"/>
              </a:spcBef>
            </a:pPr>
            <a:r>
              <a:rPr lang="en-US" altLang="ja-JP" sz="1800" dirty="0" smtClean="0"/>
              <a:t>MHI considered logic structure to discuss when built benchmark logic.  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02301" y="136960"/>
            <a:ext cx="6971895" cy="349961"/>
          </a:xfrm>
        </p:spPr>
        <p:txBody>
          <a:bodyPr/>
          <a:lstStyle/>
          <a:p>
            <a:r>
              <a:rPr kumimoji="1" lang="en-US" altLang="ja-JP" dirty="0" smtClean="0"/>
              <a:t>Result</a:t>
            </a:r>
            <a:r>
              <a:rPr lang="ja-JP" altLang="en-US" dirty="0"/>
              <a:t> </a:t>
            </a:r>
            <a:r>
              <a:rPr lang="en-US" altLang="ja-JP" dirty="0" smtClean="0"/>
              <a:t>Image for the experiment of CGF</a:t>
            </a:r>
            <a:endParaRPr kumimoji="1" lang="ja-JP" altLang="en-US" dirty="0"/>
          </a:p>
        </p:txBody>
      </p:sp>
      <p:sp>
        <p:nvSpPr>
          <p:cNvPr id="30" name="四角形吹き出し 29"/>
          <p:cNvSpPr/>
          <p:nvPr/>
        </p:nvSpPr>
        <p:spPr>
          <a:xfrm>
            <a:off x="4551892" y="1761064"/>
            <a:ext cx="4622800" cy="682075"/>
          </a:xfrm>
          <a:prstGeom prst="wedgeRectCallout">
            <a:avLst>
              <a:gd name="adj1" fmla="val -56547"/>
              <a:gd name="adj2" fmla="val 88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We </a:t>
            </a:r>
            <a:r>
              <a:rPr lang="en-US" altLang="ja-JP" dirty="0">
                <a:solidFill>
                  <a:schemeClr val="tx1"/>
                </a:solidFill>
              </a:rPr>
              <a:t>can see what logic CGF can't cover</a:t>
            </a:r>
            <a:r>
              <a:rPr lang="en-US" altLang="ja-JP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67" y="1970616"/>
            <a:ext cx="1433693" cy="476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174690" y="165843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case1</a:t>
            </a:r>
          </a:p>
        </p:txBody>
      </p:sp>
      <p:sp>
        <p:nvSpPr>
          <p:cNvPr id="76" name="正方形/長方形 75"/>
          <p:cNvSpPr/>
          <p:nvPr/>
        </p:nvSpPr>
        <p:spPr>
          <a:xfrm>
            <a:off x="1974909" y="1666389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case2</a:t>
            </a:r>
            <a:endParaRPr lang="en-US" altLang="ja-JP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699" y="1980141"/>
            <a:ext cx="550821" cy="472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173" y="1980140"/>
            <a:ext cx="550821" cy="472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正方形/長方形 77"/>
          <p:cNvSpPr/>
          <p:nvPr/>
        </p:nvSpPr>
        <p:spPr>
          <a:xfrm>
            <a:off x="2728173" y="165843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case3</a:t>
            </a:r>
            <a:endParaRPr lang="en-US" altLang="ja-JP" dirty="0"/>
          </a:p>
        </p:txBody>
      </p:sp>
      <p:sp>
        <p:nvSpPr>
          <p:cNvPr id="79" name="正方形/長方形 78"/>
          <p:cNvSpPr/>
          <p:nvPr/>
        </p:nvSpPr>
        <p:spPr>
          <a:xfrm>
            <a:off x="3528392" y="165843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case4</a:t>
            </a:r>
            <a:endParaRPr lang="en-US" altLang="ja-JP" dirty="0"/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090" y="1980139"/>
            <a:ext cx="550821" cy="472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右矢印 5"/>
          <p:cNvSpPr/>
          <p:nvPr/>
        </p:nvSpPr>
        <p:spPr>
          <a:xfrm rot="5400000">
            <a:off x="6262686" y="2571751"/>
            <a:ext cx="3714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81550" y="3019425"/>
            <a:ext cx="4772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If we check the uncovered element “OND”.</a:t>
            </a:r>
          </a:p>
          <a:p>
            <a:endParaRPr lang="en-US" altLang="ja-JP" dirty="0"/>
          </a:p>
          <a:p>
            <a:r>
              <a:rPr lang="en-US" altLang="ja-JP" dirty="0" smtClean="0"/>
              <a:t>OND is on-delay timer output ON signal if input signal continue ON </a:t>
            </a:r>
            <a:r>
              <a:rPr lang="en-US" altLang="ja-JP" dirty="0" err="1" smtClean="0"/>
              <a:t>untill</a:t>
            </a:r>
            <a:r>
              <a:rPr lang="en-US" altLang="ja-JP" dirty="0" smtClean="0"/>
              <a:t> set time. </a:t>
            </a:r>
          </a:p>
          <a:p>
            <a:endParaRPr lang="en-US" altLang="ja-JP" dirty="0"/>
          </a:p>
          <a:p>
            <a:r>
              <a:rPr lang="en-US" altLang="ja-JP" dirty="0" smtClean="0"/>
              <a:t>CGF can’t change candidate signal higher than set time.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This is weakness of CGF.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smtClean="0"/>
              <a:t>And we </a:t>
            </a:r>
            <a:r>
              <a:rPr lang="en-US" altLang="ja-JP" dirty="0"/>
              <a:t>can say taint </a:t>
            </a:r>
            <a:r>
              <a:rPr lang="en-US" altLang="ja-JP" dirty="0" smtClean="0"/>
              <a:t>analysis</a:t>
            </a:r>
          </a:p>
          <a:p>
            <a:r>
              <a:rPr lang="en-US" altLang="ja-JP" dirty="0" smtClean="0"/>
              <a:t>increase </a:t>
            </a:r>
            <a:r>
              <a:rPr lang="en-US" altLang="ja-JP" dirty="0"/>
              <a:t>coverage.</a:t>
            </a:r>
            <a:endParaRPr lang="en-US" altLang="ja-JP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02" y="4676775"/>
            <a:ext cx="1755552" cy="220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6662750" y="2456379"/>
            <a:ext cx="26597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For example OND is not</a:t>
            </a:r>
          </a:p>
          <a:p>
            <a:r>
              <a:rPr lang="en-US" altLang="ja-JP" dirty="0" smtClean="0"/>
              <a:t>enough coverage 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4343469"/>
      </p:ext>
    </p:extLst>
  </p:cSld>
  <p:clrMapOvr>
    <a:masterClrMapping/>
  </p:clrMapOvr>
</p:sld>
</file>

<file path=ppt/theme/theme1.xml><?xml version="1.0" encoding="utf-8"?>
<a:theme xmlns:a="http://schemas.openxmlformats.org/drawingml/2006/main" name="MHI PPT A4_Single Company">
  <a:themeElements>
    <a:clrScheme name="MHI">
      <a:dk1>
        <a:srgbClr val="000000"/>
      </a:dk1>
      <a:lt1>
        <a:srgbClr val="FFFFFF"/>
      </a:lt1>
      <a:dk2>
        <a:srgbClr val="567783"/>
      </a:dk2>
      <a:lt2>
        <a:srgbClr val="82A0AA"/>
      </a:lt2>
      <a:accent1>
        <a:srgbClr val="223F4B"/>
      </a:accent1>
      <a:accent2>
        <a:srgbClr val="006487"/>
      </a:accent2>
      <a:accent3>
        <a:srgbClr val="DC6914"/>
      </a:accent3>
      <a:accent4>
        <a:srgbClr val="647D2D"/>
      </a:accent4>
      <a:accent5>
        <a:srgbClr val="E31F26"/>
      </a:accent5>
      <a:accent6>
        <a:srgbClr val="6E1E4B"/>
      </a:accent6>
      <a:hlink>
        <a:srgbClr val="000000"/>
      </a:hlink>
      <a:folHlink>
        <a:srgbClr val="000000"/>
      </a:folHlink>
    </a:clrScheme>
    <a:fontScheme name="ユーザー定義 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HI_ppt_color" id="{8714110F-2F40-4E20-B9EF-82653DE22CAC}" vid="{2E728569-002A-49DD-A6AB-1E30B9D445F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D5B2910FF2DB64E80357AA3DEF8ADAC" ma:contentTypeVersion="0" ma:contentTypeDescription="新しいドキュメントを作成します。" ma:contentTypeScope="" ma:versionID="1b479d396f5586346956dd7adcb8dc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c216975fa0084bb3f54c3fd858a610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C3EDCC-8F6B-4D10-86CF-4BD66D6799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AF8E2D-F462-4EBC-B1FB-AAC49E2F3AD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4769F4C-0DBA-4CE4-A05B-189C93FF52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3323</TotalTime>
  <Words>341</Words>
  <Application>Microsoft Office PowerPoint</Application>
  <PresentationFormat>A4 210 x 297 mm</PresentationFormat>
  <Paragraphs>66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MHI PPT A4_Single Company</vt:lpstr>
      <vt:lpstr>Description of new version Logic</vt:lpstr>
      <vt:lpstr>Description</vt:lpstr>
      <vt:lpstr>Result Image for the experiment of CGF</vt:lpstr>
      <vt:lpstr>Result Image for the experiment of CGF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MHI Group</dc:creator>
  <cp:lastModifiedBy>Toshiaki Ouchi/大内 敏昭</cp:lastModifiedBy>
  <cp:revision>638</cp:revision>
  <cp:lastPrinted>2020-03-19T06:42:34Z</cp:lastPrinted>
  <dcterms:created xsi:type="dcterms:W3CDTF">2016-08-19T23:29:10Z</dcterms:created>
  <dcterms:modified xsi:type="dcterms:W3CDTF">2020-05-23T05:58:48Z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0x0101004D5B2910FF2DB64E80357AA3DEF8ADAC</vt:lpwstr>
  </property>
</Properties>
</file>