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9" r:id="rId7"/>
    <p:sldId id="268" r:id="rId8"/>
    <p:sldId id="261" r:id="rId9"/>
    <p:sldId id="262" r:id="rId10"/>
    <p:sldId id="263" r:id="rId11"/>
    <p:sldId id="274" r:id="rId12"/>
    <p:sldId id="264" r:id="rId13"/>
    <p:sldId id="265" r:id="rId14"/>
    <p:sldId id="266" r:id="rId15"/>
    <p:sldId id="271" r:id="rId16"/>
    <p:sldId id="272" r:id="rId17"/>
    <p:sldId id="273" r:id="rId18"/>
    <p:sldId id="27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678" autoAdjust="0"/>
  </p:normalViewPr>
  <p:slideViewPr>
    <p:cSldViewPr>
      <p:cViewPr>
        <p:scale>
          <a:sx n="66" d="100"/>
          <a:sy n="66" d="100"/>
        </p:scale>
        <p:origin x="-2934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9B1D-755F-4D55-9551-45C40306F110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C243D-FD99-435B-B4B2-1067480103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8054589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jalammar.github.io/illustrated-transformer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alammar.github.io/illustrated-transformer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mmar.github.io/visualizing-neural-machine-translation-mechanics-of-seq2seq-models-with-atten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rnn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3"/>
              </a:rPr>
              <a:t>https://zhuanlan.zhihu.com/p/28054589</a:t>
            </a:r>
            <a:endParaRPr lang="en-US" altLang="zh-CN" dirty="0" smtClean="0"/>
          </a:p>
          <a:p>
            <a:r>
              <a:rPr lang="en-US" altLang="zh-CN" dirty="0" smtClean="0"/>
              <a:t>encoder decoder</a:t>
            </a:r>
          </a:p>
          <a:p>
            <a:r>
              <a:rPr lang="zh-CN" altLang="en-US" dirty="0" smtClean="0"/>
              <a:t>有</a:t>
            </a:r>
            <a:r>
              <a:rPr lang="en-US" altLang="zh-CN" dirty="0" smtClean="0"/>
              <a:t>1</a:t>
            </a:r>
            <a:r>
              <a:rPr lang="en-US" altLang="zh-CN" baseline="0" dirty="0" smtClean="0"/>
              <a:t> to n</a:t>
            </a:r>
          </a:p>
          <a:p>
            <a:r>
              <a:rPr lang="en-US" altLang="zh-CN" baseline="0" dirty="0" smtClean="0"/>
              <a:t>n to 1</a:t>
            </a:r>
            <a:r>
              <a:rPr lang="zh-CN" altLang="en-US" baseline="0" dirty="0" smtClean="0"/>
              <a:t>：图片转为一句话。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243D-FD99-435B-B4B2-10674801039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hlinkClick r:id="rId3"/>
              </a:rPr>
              <a:t>http://jalammar.github.io/illustrated-transformer/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243D-FD99-435B-B4B2-10674801039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hlinkClick r:id="rId3"/>
              </a:rPr>
              <a:t>http://jalammar.github.io/illustrated-transformer/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243D-FD99-435B-B4B2-10674801039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翻译</a:t>
            </a:r>
            <a:r>
              <a:rPr lang="en-US" altLang="zh-CN" dirty="0" smtClean="0"/>
              <a:t>thinking machines</a:t>
            </a:r>
            <a:r>
              <a:rPr lang="zh-CN" altLang="en-US" dirty="0" smtClean="0"/>
              <a:t>这个词组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q k v</a:t>
            </a:r>
            <a:r>
              <a:rPr lang="zh-CN" altLang="en-US" dirty="0" smtClean="0"/>
              <a:t>三个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的作用：</a:t>
            </a:r>
            <a:endParaRPr lang="en-US" altLang="zh-CN" dirty="0" smtClean="0"/>
          </a:p>
          <a:p>
            <a:r>
              <a:rPr lang="en-US" altLang="zh-CN" dirty="0" smtClean="0"/>
              <a:t>q</a:t>
            </a:r>
            <a:r>
              <a:rPr lang="zh-CN" altLang="en-US" dirty="0" smtClean="0"/>
              <a:t>是当前词，与每个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相乘，得到每个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的权重，然后对</a:t>
            </a:r>
            <a:r>
              <a:rPr lang="en-US" altLang="zh-CN" dirty="0" smtClean="0"/>
              <a:t>v</a:t>
            </a:r>
            <a:r>
              <a:rPr lang="zh-CN" altLang="en-US" dirty="0" smtClean="0"/>
              <a:t>作加权平均获得</a:t>
            </a:r>
            <a:r>
              <a:rPr lang="en-US" altLang="zh-CN" dirty="0" smtClean="0"/>
              <a:t>z</a:t>
            </a:r>
            <a:r>
              <a:rPr lang="zh-CN" altLang="en-US" dirty="0" smtClean="0"/>
              <a:t>的表示。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243D-FD99-435B-B4B2-10674801039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multiply </a:t>
            </a:r>
            <a:r>
              <a:rPr lang="en-US" altLang="zh-CN" dirty="0" err="1" smtClean="0"/>
              <a:t>Wq</a:t>
            </a:r>
            <a:r>
              <a:rPr lang="en-US" altLang="zh-CN" dirty="0" smtClean="0"/>
              <a:t> Wk </a:t>
            </a:r>
            <a:r>
              <a:rPr lang="en-US" altLang="zh-CN" dirty="0" err="1" smtClean="0"/>
              <a:t>Wv</a:t>
            </a:r>
            <a:r>
              <a:rPr lang="zh-CN" altLang="en-US" dirty="0" smtClean="0"/>
              <a:t>生成 </a:t>
            </a:r>
            <a:r>
              <a:rPr lang="en-US" altLang="zh-CN" dirty="0" smtClean="0"/>
              <a:t>Q K V</a:t>
            </a:r>
            <a:r>
              <a:rPr lang="zh-CN" altLang="en-US" dirty="0" smtClean="0"/>
              <a:t>，再经过计算，最终生成</a:t>
            </a:r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243D-FD99-435B-B4B2-10674801039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一次用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qkv</a:t>
            </a:r>
            <a:r>
              <a:rPr lang="zh-CN" altLang="en-US" dirty="0" smtClean="0"/>
              <a:t>训练，最后要把结果统一为一个矩阵，所以需要乘以</a:t>
            </a:r>
            <a:r>
              <a:rPr lang="en-US" altLang="zh-CN" dirty="0" smtClean="0"/>
              <a:t>W0</a:t>
            </a:r>
            <a:r>
              <a:rPr lang="zh-CN" altLang="en-US" dirty="0" smtClean="0"/>
              <a:t>（训练出来的）。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243D-FD99-435B-B4B2-10674801039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layernorm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 + Z</a:t>
            </a:r>
            <a:r>
              <a:rPr lang="zh-CN" altLang="en-US" dirty="0" smtClean="0"/>
              <a:t>）：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残差结构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有什么好处呢？显而易见：因为增加了一项，那么该层网络对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求偏导的时候，多了一个常数项！所以在反向传播过程中，梯度连乘，也不会造成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梯度消失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243D-FD99-435B-B4B2-10674801039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decoder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243D-FD99-435B-B4B2-10674801039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decoder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243D-FD99-435B-B4B2-10674801039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transformer</a:t>
            </a:r>
            <a:r>
              <a:rPr lang="zh-CN" altLang="en-US" smtClean="0"/>
              <a:t>一次训练的是一个句子，所以输出的是一组概率分布。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243D-FD99-435B-B4B2-10674801039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rnn</a:t>
            </a:r>
            <a:endParaRPr lang="en-US" altLang="zh-CN" dirty="0" smtClean="0"/>
          </a:p>
          <a:p>
            <a:r>
              <a:rPr lang="en-US" altLang="zh-CN" dirty="0" smtClean="0"/>
              <a:t>n to 1</a:t>
            </a:r>
            <a:r>
              <a:rPr lang="zh-CN" altLang="en-US" dirty="0" smtClean="0"/>
              <a:t>：句子情感分析。对</a:t>
            </a:r>
            <a:r>
              <a:rPr lang="en-US" altLang="zh-CN" dirty="0" smtClean="0"/>
              <a:t>h4</a:t>
            </a:r>
            <a:r>
              <a:rPr lang="zh-CN" altLang="en-US" dirty="0" smtClean="0"/>
              <a:t>进行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，也可以对</a:t>
            </a:r>
            <a:r>
              <a:rPr lang="en-US" altLang="zh-CN" dirty="0" smtClean="0"/>
              <a:t>h1-h4</a:t>
            </a:r>
            <a:r>
              <a:rPr lang="zh-CN" altLang="en-US" dirty="0" smtClean="0"/>
              <a:t>一起进行。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243D-FD99-435B-B4B2-10674801039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 to m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seqtoseq</a:t>
            </a:r>
            <a:endParaRPr lang="en-US" altLang="zh-CN" dirty="0" smtClean="0"/>
          </a:p>
          <a:p>
            <a:r>
              <a:rPr lang="zh-CN" altLang="en-US" dirty="0" smtClean="0"/>
              <a:t>要求先</a:t>
            </a:r>
            <a:r>
              <a:rPr lang="en-US" altLang="zh-CN" dirty="0" smtClean="0"/>
              <a:t>encoder</a:t>
            </a:r>
            <a:r>
              <a:rPr lang="zh-CN" altLang="en-US" dirty="0" smtClean="0"/>
              <a:t>，然后</a:t>
            </a:r>
            <a:r>
              <a:rPr lang="en-US" altLang="zh-CN" dirty="0" smtClean="0"/>
              <a:t>decoder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243D-FD99-435B-B4B2-10674801039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 to m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seqtoseq</a:t>
            </a:r>
            <a:endParaRPr lang="en-US" altLang="zh-CN" dirty="0" smtClean="0"/>
          </a:p>
          <a:p>
            <a:r>
              <a:rPr lang="zh-CN" altLang="en-US" dirty="0" smtClean="0"/>
              <a:t>要求先</a:t>
            </a:r>
            <a:r>
              <a:rPr lang="en-US" altLang="zh-CN" dirty="0" smtClean="0"/>
              <a:t>encoder</a:t>
            </a:r>
            <a:r>
              <a:rPr lang="zh-CN" altLang="en-US" dirty="0" smtClean="0"/>
              <a:t>，然后</a:t>
            </a:r>
            <a:r>
              <a:rPr lang="en-US" altLang="zh-CN" dirty="0" smtClean="0"/>
              <a:t>decoder</a:t>
            </a:r>
          </a:p>
          <a:p>
            <a:r>
              <a:rPr lang="zh-CN" altLang="en-US" dirty="0" smtClean="0"/>
              <a:t>两种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方法，一种是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只在输入，另一种</a:t>
            </a:r>
            <a:r>
              <a:rPr lang="en-US" altLang="zh-CN" dirty="0" smtClean="0"/>
              <a:t>c</a:t>
            </a:r>
            <a:r>
              <a:rPr lang="zh-CN" altLang="en-US" dirty="0" smtClean="0"/>
              <a:t>输入到每个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机器翻译。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Encoder-Decoder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的最经典应用，事实上这一结构就是在机器翻译领域最先提出的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文本摘要。输入是一段文本序列，输出是这段文本序列的摘要序列。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阅读理解。将输入的文章和问题分别编码，再对其进行解码得到问题的答案。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语音识别。输入是语音信号序列，输出是文字序列。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但是存在问题：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集合了前面</a:t>
            </a:r>
            <a:r>
              <a:rPr lang="en-US" altLang="zh-CN" dirty="0" smtClean="0"/>
              <a:t>x1-x4</a:t>
            </a:r>
            <a:r>
              <a:rPr lang="zh-CN" altLang="en-US" dirty="0" smtClean="0"/>
              <a:t>的所有信息，如果</a:t>
            </a:r>
            <a:r>
              <a:rPr lang="en-US" altLang="zh-CN" dirty="0" smtClean="0"/>
              <a:t>c</a:t>
            </a:r>
            <a:r>
              <a:rPr lang="zh-CN" altLang="en-US" dirty="0" smtClean="0"/>
              <a:t>存不下，就不精准。所以引入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机制。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243D-FD99-435B-B4B2-10674801039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hlinkClick r:id="rId3"/>
              </a:rPr>
              <a:t>https://jalammar.github.io/visualizing-neural-machine-translation-mechanics-of-seq2seq-models-with-attention/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243D-FD99-435B-B4B2-10674801039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无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RNN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243D-FD99-435B-B4B2-10674801039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RNN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243D-FD99-435B-B4B2-10674801039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unit</a:t>
            </a:r>
            <a:r>
              <a:rPr lang="zh-CN" altLang="en-US" dirty="0" smtClean="0"/>
              <a:t>：输入两个（上一个的</a:t>
            </a:r>
            <a:r>
              <a:rPr lang="en-US" altLang="zh-CN" dirty="0" smtClean="0"/>
              <a:t>hidden state+</a:t>
            </a:r>
            <a:r>
              <a:rPr lang="zh-CN" altLang="en-US" dirty="0" smtClean="0"/>
              <a:t>字），输出一个</a:t>
            </a:r>
            <a:r>
              <a:rPr lang="en-US" altLang="zh-CN" dirty="0" smtClean="0"/>
              <a:t>hidden state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encoder</a:t>
            </a:r>
            <a:r>
              <a:rPr lang="zh-CN" altLang="en-US" dirty="0" smtClean="0"/>
              <a:t>阶段：一个</a:t>
            </a:r>
            <a:r>
              <a:rPr lang="en-US" altLang="zh-CN" dirty="0" smtClean="0"/>
              <a:t>unit</a:t>
            </a:r>
            <a:r>
              <a:rPr lang="zh-CN" altLang="en-US" dirty="0" smtClean="0"/>
              <a:t>接受两个输入，分别是 要翻译的当前的词 和 上一个</a:t>
            </a:r>
            <a:r>
              <a:rPr lang="en-US" altLang="zh-CN" dirty="0" smtClean="0"/>
              <a:t>unit</a:t>
            </a:r>
            <a:r>
              <a:rPr lang="zh-CN" altLang="en-US" dirty="0" smtClean="0"/>
              <a:t>输出的</a:t>
            </a:r>
            <a:r>
              <a:rPr lang="en-US" altLang="zh-CN" dirty="0" smtClean="0"/>
              <a:t>hidden state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最终</a:t>
            </a:r>
            <a:r>
              <a:rPr lang="en-US" altLang="zh-CN" dirty="0" smtClean="0"/>
              <a:t>encoder</a:t>
            </a:r>
            <a:r>
              <a:rPr lang="zh-CN" altLang="en-US" dirty="0" smtClean="0"/>
              <a:t>会输出一个</a:t>
            </a:r>
            <a:r>
              <a:rPr lang="en-US" altLang="zh-CN" dirty="0" smtClean="0"/>
              <a:t>hidden state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加了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：输入两个，输出一个。输入上一个</a:t>
            </a:r>
            <a:r>
              <a:rPr lang="en-US" altLang="zh-CN" dirty="0" smtClean="0"/>
              <a:t>unit</a:t>
            </a:r>
            <a:r>
              <a:rPr lang="zh-CN" altLang="en-US" dirty="0" smtClean="0"/>
              <a:t>输出的</a:t>
            </a:r>
            <a:r>
              <a:rPr lang="en-US" altLang="zh-CN" dirty="0" smtClean="0"/>
              <a:t>hidden state + </a:t>
            </a:r>
            <a:r>
              <a:rPr lang="zh-CN" altLang="en-US" dirty="0" smtClean="0"/>
              <a:t>上一个</a:t>
            </a:r>
            <a:r>
              <a:rPr lang="en-US" altLang="zh-CN" dirty="0" smtClean="0"/>
              <a:t>unit</a:t>
            </a:r>
            <a:r>
              <a:rPr lang="zh-CN" altLang="en-US" dirty="0" smtClean="0"/>
              <a:t>翻译好的词。输出</a:t>
            </a:r>
            <a:r>
              <a:rPr lang="en-US" altLang="zh-CN" dirty="0" smtClean="0"/>
              <a:t>hidden state</a:t>
            </a:r>
            <a:r>
              <a:rPr lang="zh-CN" altLang="en-US" dirty="0" smtClean="0"/>
              <a:t>传递给下一个</a:t>
            </a:r>
            <a:r>
              <a:rPr lang="en-US" altLang="zh-CN" dirty="0" smtClean="0"/>
              <a:t>unit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同时：当前</a:t>
            </a:r>
            <a:r>
              <a:rPr lang="en-US" altLang="zh-CN" dirty="0" smtClean="0"/>
              <a:t>unit</a:t>
            </a:r>
            <a:r>
              <a:rPr lang="zh-CN" altLang="en-US" dirty="0" smtClean="0"/>
              <a:t>输出的</a:t>
            </a:r>
            <a:r>
              <a:rPr lang="en-US" altLang="zh-CN" dirty="0" smtClean="0"/>
              <a:t>hidden state </a:t>
            </a:r>
            <a:r>
              <a:rPr lang="zh-CN" altLang="en-US" dirty="0" smtClean="0"/>
              <a:t>与 加权平均的</a:t>
            </a:r>
            <a:r>
              <a:rPr lang="en-US" altLang="zh-CN" dirty="0" smtClean="0"/>
              <a:t>encoder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hidden state</a:t>
            </a:r>
            <a:r>
              <a:rPr lang="zh-CN" altLang="en-US" dirty="0" smtClean="0"/>
              <a:t>拼接，输出最终翻译的词。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243D-FD99-435B-B4B2-10674801039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每一个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会自动去选取与当前所要输出的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最合适的上下文信息。具体来说，我们用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cij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衡量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Encoder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中第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阶段的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hj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和解码时第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阶段的相关性，最终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Decoder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中第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阶段的输入的上下文信息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cij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就来自于所有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hj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aij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的加权和。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243D-FD99-435B-B4B2-10674801039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jalammar.github.io/illustrated-transforme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ic3.zhimg.com/80/v2-fe054c488bb3a9fbcdfad299b2294266_h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412776"/>
            <a:ext cx="5705872" cy="4445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844824"/>
            <a:ext cx="6480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self-attention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有不同。</a:t>
            </a:r>
            <a:endParaRPr lang="en-US" altLang="zh-CN" dirty="0" smtClean="0"/>
          </a:p>
          <a:p>
            <a:r>
              <a:rPr lang="en-US" altLang="zh-CN" dirty="0" smtClean="0"/>
              <a:t>attention</a:t>
            </a:r>
            <a:r>
              <a:rPr lang="zh-CN" altLang="en-US" dirty="0" smtClean="0"/>
              <a:t>是对这个句子的每个单词加个权重，然后当作</a:t>
            </a:r>
            <a:r>
              <a:rPr lang="en-US" altLang="zh-CN" dirty="0" err="1" smtClean="0"/>
              <a:t>ci</a:t>
            </a:r>
            <a:r>
              <a:rPr lang="zh-CN" altLang="en-US" dirty="0" smtClean="0"/>
              <a:t>，输入到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h`i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http://jalammar.github.io/illustrated-transformer/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996952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transfomer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s://jalammar.github.io/images/t/self-attention-outpu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76672"/>
            <a:ext cx="5688632" cy="54063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s://jalammar.github.io/images/t/self-attention-matrix-calcul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04664"/>
            <a:ext cx="3192289" cy="3615364"/>
          </a:xfrm>
          <a:prstGeom prst="rect">
            <a:avLst/>
          </a:prstGeom>
          <a:noFill/>
        </p:spPr>
      </p:pic>
      <p:pic>
        <p:nvPicPr>
          <p:cNvPr id="31748" name="Picture 4" descr="https://jalammar.github.io/images/t/self-attention-matrix-calculation-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4293096"/>
            <a:ext cx="5481489" cy="21422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s://jalammar.github.io/images/t/transformer_multi-headed_self-attention-reca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92696"/>
            <a:ext cx="9002790" cy="50405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jalammar.github.io/images/t/transformer_resideual_layer_norm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14349"/>
            <a:ext cx="6781800" cy="6343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09613"/>
            <a:ext cx="11163300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980728"/>
            <a:ext cx="847725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5221088" y="1484784"/>
            <a:ext cx="8315325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jalammar.github.io/images/t/output_trained_model_probability_distributio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0648"/>
            <a:ext cx="8181975" cy="6343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pic1.zhimg.com/80/v2-6caa75392fe47801e605d5e8f2d3a100_h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908720"/>
            <a:ext cx="5921896" cy="45401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pic2.zhimg.com/80/v2-03aaa7754bb9992858a05bb9668631a9_h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340768"/>
            <a:ext cx="3744416" cy="243907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83568" y="764704"/>
            <a:ext cx="344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encoder</a:t>
            </a:r>
            <a:r>
              <a:rPr lang="zh-CN" altLang="en-US" dirty="0" smtClean="0"/>
              <a:t>：将序列</a:t>
            </a:r>
            <a:r>
              <a:rPr lang="en-US" altLang="zh-CN" dirty="0" smtClean="0"/>
              <a:t>x1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x4</a:t>
            </a:r>
            <a:r>
              <a:rPr lang="zh-CN" altLang="en-US" dirty="0" smtClean="0"/>
              <a:t>编码为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pic>
        <p:nvPicPr>
          <p:cNvPr id="18436" name="Picture 4" descr="https://pic4.zhimg.com/80/v2-77e8a977fc3d43bec8b05633dc52ff9f_h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4221088"/>
            <a:ext cx="5057800" cy="20301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764704"/>
            <a:ext cx="344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encoder</a:t>
            </a:r>
            <a:r>
              <a:rPr lang="zh-CN" altLang="en-US" dirty="0" smtClean="0"/>
              <a:t>：将序列</a:t>
            </a:r>
            <a:r>
              <a:rPr lang="en-US" altLang="zh-CN" dirty="0" smtClean="0"/>
              <a:t>x1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x4</a:t>
            </a:r>
            <a:r>
              <a:rPr lang="zh-CN" altLang="en-US" dirty="0" smtClean="0"/>
              <a:t>编码为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pic>
        <p:nvPicPr>
          <p:cNvPr id="18436" name="Picture 4" descr="https://pic4.zhimg.com/80/v2-77e8a977fc3d43bec8b05633dc52ff9f_h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556792"/>
            <a:ext cx="5057800" cy="2030145"/>
          </a:xfrm>
          <a:prstGeom prst="rect">
            <a:avLst/>
          </a:prstGeom>
          <a:noFill/>
        </p:spPr>
      </p:pic>
      <p:pic>
        <p:nvPicPr>
          <p:cNvPr id="21506" name="Picture 2" descr="https://pic4.zhimg.com/80/v2-e0fbb46d897400a384873fc100c442db_h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3645024"/>
            <a:ext cx="4680520" cy="2587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4208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sz="7300" dirty="0" smtClean="0"/>
              <a:t>RNN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（无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和 有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81075"/>
            <a:ext cx="97631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09638"/>
            <a:ext cx="937260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33463"/>
            <a:ext cx="1007745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76672"/>
            <a:ext cx="5751165" cy="549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 descr="https://pic4.zhimg.com/80/v2-5561fa61321f31113043fb9711ee3263_h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2708920"/>
            <a:ext cx="3142093" cy="25573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5232</TotalTime>
  <Words>591</Words>
  <Application>Microsoft Office PowerPoint</Application>
  <PresentationFormat>全屏显示(4:3)</PresentationFormat>
  <Paragraphs>66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幻灯片 1</vt:lpstr>
      <vt:lpstr>幻灯片 2</vt:lpstr>
      <vt:lpstr>幻灯片 3</vt:lpstr>
      <vt:lpstr>幻灯片 4</vt:lpstr>
      <vt:lpstr>RNN （无attention和 有attention）</vt:lpstr>
      <vt:lpstr>幻灯片 6</vt:lpstr>
      <vt:lpstr>幻灯片 7</vt:lpstr>
      <vt:lpstr>幻灯片 8</vt:lpstr>
      <vt:lpstr>幻灯片 9</vt:lpstr>
      <vt:lpstr>幻灯片 10</vt:lpstr>
      <vt:lpstr>transfomer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Windows 用户</cp:lastModifiedBy>
  <cp:revision>90</cp:revision>
  <dcterms:created xsi:type="dcterms:W3CDTF">2019-08-01T06:56:41Z</dcterms:created>
  <dcterms:modified xsi:type="dcterms:W3CDTF">2019-08-14T02:01:06Z</dcterms:modified>
</cp:coreProperties>
</file>