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70" r:id="rId14"/>
    <p:sldId id="271" r:id="rId15"/>
    <p:sldId id="268" r:id="rId16"/>
    <p:sldId id="269" r:id="rId17"/>
    <p:sldId id="272" r:id="rId18"/>
    <p:sldId id="273" r:id="rId19"/>
    <p:sldId id="280" r:id="rId20"/>
    <p:sldId id="274" r:id="rId21"/>
    <p:sldId id="275" r:id="rId22"/>
    <p:sldId id="276" r:id="rId23"/>
    <p:sldId id="277" r:id="rId24"/>
    <p:sldId id="278" r:id="rId25"/>
    <p:sldId id="279"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300" autoAdjust="0"/>
  </p:normalViewPr>
  <p:slideViewPr>
    <p:cSldViewPr>
      <p:cViewPr varScale="1">
        <p:scale>
          <a:sx n="76" d="100"/>
          <a:sy n="76" d="100"/>
        </p:scale>
        <p:origin x="-26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F569C0-93D2-48BF-8ACF-99CE0F553CB9}" type="datetimeFigureOut">
              <a:rPr lang="zh-CN" altLang="en-US" smtClean="0"/>
              <a:pPr/>
              <a:t>2019/8/14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53DA11-AFBE-4547-ADB8-5304B6EC7D9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cnblogs.com/pinard/p/6945257.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jiqizhixin.com/articles/2018-06-21-3"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hlinkClick r:id="rId3"/>
              </a:rPr>
              <a:t>https://www.cnblogs.com/pinard/p/6945257.html</a:t>
            </a:r>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4</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15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上图</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表达了初始的数据集，假设</a:t>
            </a:r>
            <a:r>
              <a:rPr lang="en-US" altLang="zh-CN" sz="1200" b="0" i="0" kern="1200" dirty="0" smtClean="0">
                <a:solidFill>
                  <a:schemeClr val="tx1"/>
                </a:solidFill>
                <a:latin typeface="+mn-lt"/>
                <a:ea typeface="+mn-ea"/>
                <a:cs typeface="+mn-cs"/>
              </a:rPr>
              <a:t>k=2</a:t>
            </a:r>
            <a:r>
              <a:rPr lang="zh-CN" altLang="en-US" sz="1200" b="0" i="0" kern="1200" dirty="0" smtClean="0">
                <a:solidFill>
                  <a:schemeClr val="tx1"/>
                </a:solidFill>
                <a:latin typeface="+mn-lt"/>
                <a:ea typeface="+mn-ea"/>
                <a:cs typeface="+mn-cs"/>
              </a:rPr>
              <a:t>。在图</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中，我们随机选择了两个</a:t>
            </a:r>
            <a:r>
              <a:rPr lang="en-US" altLang="zh-CN" sz="1200" b="0" i="0" kern="1200" dirty="0" smtClean="0">
                <a:solidFill>
                  <a:schemeClr val="tx1"/>
                </a:solidFill>
                <a:latin typeface="+mn-lt"/>
                <a:ea typeface="+mn-ea"/>
                <a:cs typeface="+mn-cs"/>
              </a:rPr>
              <a:t>k</a:t>
            </a:r>
            <a:r>
              <a:rPr lang="zh-CN" altLang="en-US" sz="1200" b="0" i="0" kern="1200" dirty="0" smtClean="0">
                <a:solidFill>
                  <a:schemeClr val="tx1"/>
                </a:solidFill>
                <a:latin typeface="+mn-lt"/>
                <a:ea typeface="+mn-ea"/>
                <a:cs typeface="+mn-cs"/>
              </a:rPr>
              <a:t>类所对应的类别质心，即图中的红色质心和蓝色质心，然后分别求样本中所有点到这两个质心的距离，并标记每个样本的类别为和该样本距离最小的质心的类别，如图</a:t>
            </a:r>
            <a:r>
              <a:rPr lang="en-US" altLang="zh-CN" sz="1200" b="0" i="0" kern="1200" dirty="0" smtClean="0">
                <a:solidFill>
                  <a:schemeClr val="tx1"/>
                </a:solidFill>
                <a:latin typeface="+mn-lt"/>
                <a:ea typeface="+mn-ea"/>
                <a:cs typeface="+mn-cs"/>
              </a:rPr>
              <a:t>c</a:t>
            </a:r>
            <a:r>
              <a:rPr lang="zh-CN" altLang="en-US" sz="1200" b="0" i="0" kern="1200" dirty="0" smtClean="0">
                <a:solidFill>
                  <a:schemeClr val="tx1"/>
                </a:solidFill>
                <a:latin typeface="+mn-lt"/>
                <a:ea typeface="+mn-ea"/>
                <a:cs typeface="+mn-cs"/>
              </a:rPr>
              <a:t>所示，经过计算样本和红色质心和蓝色质心的距离，我们得到了所有样本点的第一轮迭代后的类别。此时我们对我们当前标记为红色和蓝色的点分别求其新的质心，如图</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所示，新的红色质心和蓝色质心的位置已经发生了变动。图</a:t>
            </a:r>
            <a:r>
              <a:rPr lang="en-US" altLang="zh-CN" sz="1200" b="0" i="0" kern="1200" dirty="0" smtClean="0">
                <a:solidFill>
                  <a:schemeClr val="tx1"/>
                </a:solidFill>
                <a:latin typeface="+mn-lt"/>
                <a:ea typeface="+mn-ea"/>
                <a:cs typeface="+mn-cs"/>
              </a:rPr>
              <a:t>e</a:t>
            </a:r>
            <a:r>
              <a:rPr lang="zh-CN" altLang="en-US" sz="1200" b="0" i="0" kern="1200" dirty="0" smtClean="0">
                <a:solidFill>
                  <a:schemeClr val="tx1"/>
                </a:solidFill>
                <a:latin typeface="+mn-lt"/>
                <a:ea typeface="+mn-ea"/>
                <a:cs typeface="+mn-cs"/>
              </a:rPr>
              <a:t>和图</a:t>
            </a:r>
            <a:r>
              <a:rPr lang="en-US" altLang="zh-CN" sz="1200" b="0" i="0" kern="1200" dirty="0" smtClean="0">
                <a:solidFill>
                  <a:schemeClr val="tx1"/>
                </a:solidFill>
                <a:latin typeface="+mn-lt"/>
                <a:ea typeface="+mn-ea"/>
                <a:cs typeface="+mn-cs"/>
              </a:rPr>
              <a:t>f</a:t>
            </a:r>
            <a:r>
              <a:rPr lang="zh-CN" altLang="en-US" sz="1200" b="0" i="0" kern="1200" dirty="0" smtClean="0">
                <a:solidFill>
                  <a:schemeClr val="tx1"/>
                </a:solidFill>
                <a:latin typeface="+mn-lt"/>
                <a:ea typeface="+mn-ea"/>
                <a:cs typeface="+mn-cs"/>
              </a:rPr>
              <a:t>重复了我们在图</a:t>
            </a:r>
            <a:r>
              <a:rPr lang="en-US" altLang="zh-CN" sz="1200" b="0" i="0" kern="1200" dirty="0" smtClean="0">
                <a:solidFill>
                  <a:schemeClr val="tx1"/>
                </a:solidFill>
                <a:latin typeface="+mn-lt"/>
                <a:ea typeface="+mn-ea"/>
                <a:cs typeface="+mn-cs"/>
              </a:rPr>
              <a:t>c</a:t>
            </a:r>
            <a:r>
              <a:rPr lang="zh-CN" altLang="en-US" sz="1200" b="0" i="0" kern="1200" dirty="0" smtClean="0">
                <a:solidFill>
                  <a:schemeClr val="tx1"/>
                </a:solidFill>
                <a:latin typeface="+mn-lt"/>
                <a:ea typeface="+mn-ea"/>
                <a:cs typeface="+mn-cs"/>
              </a:rPr>
              <a:t>和图</a:t>
            </a:r>
            <a:r>
              <a:rPr lang="en-US" altLang="zh-CN" sz="1200" b="0" i="0" kern="1200" dirty="0" smtClean="0">
                <a:solidFill>
                  <a:schemeClr val="tx1"/>
                </a:solidFill>
                <a:latin typeface="+mn-lt"/>
                <a:ea typeface="+mn-ea"/>
                <a:cs typeface="+mn-cs"/>
              </a:rPr>
              <a:t>d</a:t>
            </a:r>
            <a:r>
              <a:rPr lang="zh-CN" altLang="en-US" sz="1200" b="0" i="0" kern="1200" dirty="0" smtClean="0">
                <a:solidFill>
                  <a:schemeClr val="tx1"/>
                </a:solidFill>
                <a:latin typeface="+mn-lt"/>
                <a:ea typeface="+mn-ea"/>
                <a:cs typeface="+mn-cs"/>
              </a:rPr>
              <a:t>的过程，即将所有点的类别标记为距离最近的质心的类别并求新的质心。最终我们得到的两个类别如图</a:t>
            </a:r>
            <a:r>
              <a:rPr lang="en-US" altLang="zh-CN" sz="1200" b="0" i="0" kern="1200" dirty="0" smtClean="0">
                <a:solidFill>
                  <a:schemeClr val="tx1"/>
                </a:solidFill>
                <a:latin typeface="+mn-lt"/>
                <a:ea typeface="+mn-ea"/>
                <a:cs typeface="+mn-cs"/>
              </a:rPr>
              <a:t>f</a:t>
            </a:r>
            <a:r>
              <a:rPr lang="zh-CN" altLang="en-US" sz="1200" b="0" i="0" kern="1200" dirty="0" smtClean="0">
                <a:solidFill>
                  <a:schemeClr val="tx1"/>
                </a:solidFill>
                <a:latin typeface="+mn-lt"/>
                <a:ea typeface="+mn-ea"/>
                <a:cs typeface="+mn-cs"/>
              </a:rPr>
              <a:t>。</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dirty="0" smtClean="0"/>
              <a:t>每个点：归到质心最近的那个类。</a:t>
            </a:r>
            <a:endParaRPr lang="en-US" altLang="zh-CN" dirty="0" smtClean="0"/>
          </a:p>
          <a:p>
            <a:r>
              <a:rPr lang="zh-CN" altLang="en-US" dirty="0" smtClean="0"/>
              <a:t>重新计算质心。</a:t>
            </a:r>
            <a:endParaRPr lang="en-US" altLang="zh-CN" dirty="0" smtClean="0"/>
          </a:p>
          <a:p>
            <a:r>
              <a:rPr lang="zh-CN" altLang="en-US" dirty="0" smtClean="0"/>
              <a:t>每个点：归到质心最近的类。</a:t>
            </a:r>
            <a:endParaRPr lang="en-US" altLang="zh-CN" dirty="0" smtClean="0"/>
          </a:p>
          <a:p>
            <a:r>
              <a:rPr lang="zh-CN" altLang="en-US" dirty="0" smtClean="0"/>
              <a:t>重复</a:t>
            </a:r>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16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GBDT</a:t>
            </a:r>
            <a:r>
              <a:rPr lang="zh-CN" altLang="en-US" sz="1200" b="0" i="0" kern="1200" dirty="0" smtClean="0">
                <a:solidFill>
                  <a:schemeClr val="tx1"/>
                </a:solidFill>
                <a:latin typeface="+mn-lt"/>
                <a:ea typeface="+mn-ea"/>
                <a:cs typeface="+mn-cs"/>
              </a:rPr>
              <a:t>的思想可以用一个通俗的例子解释，假如有个人</a:t>
            </a:r>
            <a:r>
              <a:rPr lang="en-US" altLang="zh-CN" sz="1200" b="0" i="0" kern="1200" dirty="0" smtClean="0">
                <a:solidFill>
                  <a:schemeClr val="tx1"/>
                </a:solidFill>
                <a:latin typeface="+mn-lt"/>
                <a:ea typeface="+mn-ea"/>
                <a:cs typeface="+mn-cs"/>
              </a:rPr>
              <a:t>30</a:t>
            </a:r>
            <a:r>
              <a:rPr lang="zh-CN" altLang="en-US" sz="1200" b="0" i="0" kern="1200" dirty="0" smtClean="0">
                <a:solidFill>
                  <a:schemeClr val="tx1"/>
                </a:solidFill>
                <a:latin typeface="+mn-lt"/>
                <a:ea typeface="+mn-ea"/>
                <a:cs typeface="+mn-cs"/>
              </a:rPr>
              <a:t>岁，我们首先用</a:t>
            </a:r>
            <a:r>
              <a:rPr lang="en-US" altLang="zh-CN" sz="1200" b="0" i="0" kern="1200" dirty="0" smtClean="0">
                <a:solidFill>
                  <a:schemeClr val="tx1"/>
                </a:solidFill>
                <a:latin typeface="+mn-lt"/>
                <a:ea typeface="+mn-ea"/>
                <a:cs typeface="+mn-cs"/>
              </a:rPr>
              <a:t>20</a:t>
            </a:r>
            <a:r>
              <a:rPr lang="zh-CN" altLang="en-US" sz="1200" b="0" i="0" kern="1200" dirty="0" smtClean="0">
                <a:solidFill>
                  <a:schemeClr val="tx1"/>
                </a:solidFill>
                <a:latin typeface="+mn-lt"/>
                <a:ea typeface="+mn-ea"/>
                <a:cs typeface="+mn-cs"/>
              </a:rPr>
              <a:t>岁去拟合，发现损失有</a:t>
            </a:r>
            <a:r>
              <a:rPr lang="en-US" altLang="zh-CN" sz="1200" b="0" i="0" kern="1200" dirty="0" smtClean="0">
                <a:solidFill>
                  <a:schemeClr val="tx1"/>
                </a:solidFill>
                <a:latin typeface="+mn-lt"/>
                <a:ea typeface="+mn-ea"/>
                <a:cs typeface="+mn-cs"/>
              </a:rPr>
              <a:t>10</a:t>
            </a:r>
            <a:r>
              <a:rPr lang="zh-CN" altLang="en-US" sz="1200" b="0" i="0" kern="1200" dirty="0" smtClean="0">
                <a:solidFill>
                  <a:schemeClr val="tx1"/>
                </a:solidFill>
                <a:latin typeface="+mn-lt"/>
                <a:ea typeface="+mn-ea"/>
                <a:cs typeface="+mn-cs"/>
              </a:rPr>
              <a:t>岁，这时我们用</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岁去拟合剩下的损失，发现差距还有</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岁，第三轮我们用</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岁拟合剩下的差距，差距就只有一岁了。如果我们的迭代轮数还没有完，可以继续迭代下面，每一轮迭代，拟合的岁数误差都会减小。</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误差大</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由异常值引起</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表明数据可能有严重的测量错误</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或者所选模型不合适</a:t>
            </a:r>
          </a:p>
          <a:p>
            <a:r>
              <a:rPr lang="zh-CN" altLang="en-US" sz="1200" b="0" i="0" kern="1200" dirty="0" smtClean="0">
                <a:solidFill>
                  <a:schemeClr val="tx1"/>
                </a:solidFill>
                <a:latin typeface="+mn-lt"/>
                <a:ea typeface="+mn-ea"/>
                <a:cs typeface="+mn-cs"/>
              </a:rPr>
              <a:t>残差大</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表明样本不具代表性</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也有可能由特征值引起</a:t>
            </a: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看一个模型是否合适</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看误差</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要看所取样本是否合适</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看残差！</a:t>
            </a:r>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17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负梯度拟合</a:t>
            </a:r>
            <a:endParaRPr lang="en-US" altLang="zh-CN" dirty="0" smtClean="0"/>
          </a:p>
          <a:p>
            <a:r>
              <a:rPr lang="zh-CN" altLang="en-US" dirty="0" smtClean="0"/>
              <a:t>第</a:t>
            </a:r>
            <a:r>
              <a:rPr lang="en-US" altLang="zh-CN" dirty="0" smtClean="0"/>
              <a:t>M</a:t>
            </a:r>
            <a:r>
              <a:rPr lang="zh-CN" altLang="en-US" dirty="0" smtClean="0"/>
              <a:t>轮，构建</a:t>
            </a:r>
            <a:r>
              <a:rPr lang="en-US" altLang="zh-CN" dirty="0" smtClean="0"/>
              <a:t>cart</a:t>
            </a:r>
            <a:r>
              <a:rPr lang="zh-CN" altLang="en-US" dirty="0" smtClean="0"/>
              <a:t>树，对于第</a:t>
            </a:r>
            <a:r>
              <a:rPr lang="en-US" altLang="zh-CN" dirty="0" err="1" smtClean="0"/>
              <a:t>i</a:t>
            </a:r>
            <a:r>
              <a:rPr lang="zh-CN" altLang="en-US" dirty="0" smtClean="0"/>
              <a:t>个样本：计算其负梯度作为残差，</a:t>
            </a:r>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18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hlinkClick r:id="rId3"/>
              </a:rPr>
              <a:t>https://www.jiqizhixin.com/articles/2018-06-21-3</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20</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MAE</a:t>
            </a:r>
            <a:r>
              <a:rPr lang="zh-CN" altLang="en-US" dirty="0" smtClean="0"/>
              <a:t>：计算样本中位数，故而对有离群点的数据集拟合的更好。</a:t>
            </a:r>
            <a:r>
              <a:rPr lang="zh-CN" altLang="en-US" sz="1200" b="0" i="0" kern="1200" dirty="0" smtClean="0">
                <a:solidFill>
                  <a:schemeClr val="tx1"/>
                </a:solidFill>
                <a:latin typeface="+mn-lt"/>
                <a:ea typeface="+mn-ea"/>
                <a:cs typeface="+mn-cs"/>
              </a:rPr>
              <a:t>对异常值而言，中位数比均值更加鲁棒，因此</a:t>
            </a:r>
            <a:r>
              <a:rPr lang="en-US" altLang="zh-CN" sz="1200" b="0" i="0" kern="1200" dirty="0" smtClean="0">
                <a:solidFill>
                  <a:schemeClr val="tx1"/>
                </a:solidFill>
                <a:latin typeface="+mn-lt"/>
                <a:ea typeface="+mn-ea"/>
                <a:cs typeface="+mn-cs"/>
              </a:rPr>
              <a:t>MAE</a:t>
            </a:r>
            <a:r>
              <a:rPr lang="zh-CN" altLang="en-US" sz="1200" b="0" i="0" kern="1200" dirty="0" smtClean="0">
                <a:solidFill>
                  <a:schemeClr val="tx1"/>
                </a:solidFill>
                <a:latin typeface="+mn-lt"/>
                <a:ea typeface="+mn-ea"/>
                <a:cs typeface="+mn-cs"/>
              </a:rPr>
              <a:t>对于异常值也比</a:t>
            </a:r>
            <a:r>
              <a:rPr lang="en-US" altLang="zh-CN" sz="1200" b="0" i="0" kern="1200" dirty="0" smtClean="0">
                <a:solidFill>
                  <a:schemeClr val="tx1"/>
                </a:solidFill>
                <a:latin typeface="+mn-lt"/>
                <a:ea typeface="+mn-ea"/>
                <a:cs typeface="+mn-cs"/>
              </a:rPr>
              <a:t>MSE</a:t>
            </a:r>
            <a:r>
              <a:rPr lang="zh-CN" altLang="en-US" sz="1200" b="0" i="0" kern="1200" dirty="0" smtClean="0">
                <a:solidFill>
                  <a:schemeClr val="tx1"/>
                </a:solidFill>
                <a:latin typeface="+mn-lt"/>
                <a:ea typeface="+mn-ea"/>
                <a:cs typeface="+mn-cs"/>
              </a:rPr>
              <a:t>更稳定。</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MSE</a:t>
            </a:r>
            <a:r>
              <a:rPr lang="zh-CN" altLang="en-US" dirty="0" smtClean="0"/>
              <a:t>：计算样本均值，对有离群点的数据集拟合的不好。</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但是在神经网络中，</a:t>
            </a:r>
            <a:r>
              <a:rPr lang="en-US" altLang="zh-CN" dirty="0" smtClean="0"/>
              <a:t>MAE</a:t>
            </a:r>
            <a:r>
              <a:rPr lang="zh-CN" altLang="en-US" dirty="0" smtClean="0"/>
              <a:t>每次更新的梯度都一样，而</a:t>
            </a:r>
            <a:r>
              <a:rPr lang="en-US" altLang="zh-CN" dirty="0" smtClean="0"/>
              <a:t>MSE</a:t>
            </a:r>
            <a:r>
              <a:rPr lang="zh-CN" altLang="en-US" dirty="0" smtClean="0"/>
              <a:t>会有变化。</a:t>
            </a:r>
            <a:r>
              <a:rPr lang="en-US" altLang="zh-CN" dirty="0" smtClean="0"/>
              <a:t>MAE</a:t>
            </a:r>
            <a:r>
              <a:rPr lang="zh-CN" altLang="en-US" sz="1200" b="0" i="0" kern="1200" dirty="0" smtClean="0">
                <a:solidFill>
                  <a:schemeClr val="tx1"/>
                </a:solidFill>
                <a:latin typeface="+mn-lt"/>
                <a:ea typeface="+mn-ea"/>
                <a:cs typeface="+mn-cs"/>
              </a:rPr>
              <a:t>可能导致在使用</a:t>
            </a:r>
            <a:r>
              <a:rPr lang="zh-CN" altLang="en-US" dirty="0" smtClean="0"/>
              <a:t>梯度下降</a:t>
            </a:r>
            <a:r>
              <a:rPr lang="zh-CN" altLang="en-US" sz="1200" b="0" i="0" kern="1200" dirty="0" smtClean="0">
                <a:solidFill>
                  <a:schemeClr val="tx1"/>
                </a:solidFill>
                <a:latin typeface="+mn-lt"/>
                <a:ea typeface="+mn-ea"/>
                <a:cs typeface="+mn-cs"/>
              </a:rPr>
              <a:t>快要结束时，错过了最小点。而对于</a:t>
            </a:r>
            <a:r>
              <a:rPr lang="en-US" altLang="zh-CN" sz="1200" b="0" i="0" kern="1200" dirty="0" smtClean="0">
                <a:solidFill>
                  <a:schemeClr val="tx1"/>
                </a:solidFill>
                <a:latin typeface="+mn-lt"/>
                <a:ea typeface="+mn-ea"/>
                <a:cs typeface="+mn-cs"/>
              </a:rPr>
              <a:t>MSE</a:t>
            </a:r>
            <a:r>
              <a:rPr lang="zh-CN" altLang="en-US" sz="1200" b="0" i="0" kern="1200" dirty="0" smtClean="0">
                <a:solidFill>
                  <a:schemeClr val="tx1"/>
                </a:solidFill>
                <a:latin typeface="+mn-lt"/>
                <a:ea typeface="+mn-ea"/>
                <a:cs typeface="+mn-cs"/>
              </a:rPr>
              <a:t>，梯度会随着损失的减小而减小，使结果更加精确。</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21</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在某些情况下，上述两种损失函数都不能满足需求。例如，若数据中</a:t>
            </a:r>
            <a:r>
              <a:rPr lang="en-US" altLang="zh-CN" sz="1200" b="0" i="0" kern="1200" dirty="0" smtClean="0">
                <a:solidFill>
                  <a:schemeClr val="tx1"/>
                </a:solidFill>
                <a:latin typeface="+mn-lt"/>
                <a:ea typeface="+mn-ea"/>
                <a:cs typeface="+mn-cs"/>
              </a:rPr>
              <a:t>90%</a:t>
            </a:r>
            <a:r>
              <a:rPr lang="zh-CN" altLang="en-US" sz="1200" b="0" i="0" kern="1200" dirty="0" smtClean="0">
                <a:solidFill>
                  <a:schemeClr val="tx1"/>
                </a:solidFill>
                <a:latin typeface="+mn-lt"/>
                <a:ea typeface="+mn-ea"/>
                <a:cs typeface="+mn-cs"/>
              </a:rPr>
              <a:t>的样本对应的目标值为</a:t>
            </a:r>
            <a:r>
              <a:rPr lang="en-US" altLang="zh-CN" sz="1200" b="0" i="0" kern="1200" dirty="0" smtClean="0">
                <a:solidFill>
                  <a:schemeClr val="tx1"/>
                </a:solidFill>
                <a:latin typeface="+mn-lt"/>
                <a:ea typeface="+mn-ea"/>
                <a:cs typeface="+mn-cs"/>
              </a:rPr>
              <a:t>150</a:t>
            </a:r>
            <a:r>
              <a:rPr lang="zh-CN" altLang="en-US" sz="1200" b="0" i="0" kern="1200" dirty="0" smtClean="0">
                <a:solidFill>
                  <a:schemeClr val="tx1"/>
                </a:solidFill>
                <a:latin typeface="+mn-lt"/>
                <a:ea typeface="+mn-ea"/>
                <a:cs typeface="+mn-cs"/>
              </a:rPr>
              <a:t>，剩下</a:t>
            </a:r>
            <a:r>
              <a:rPr lang="en-US" altLang="zh-CN" sz="1200" b="0" i="0" kern="1200" dirty="0" smtClean="0">
                <a:solidFill>
                  <a:schemeClr val="tx1"/>
                </a:solidFill>
                <a:latin typeface="+mn-lt"/>
                <a:ea typeface="+mn-ea"/>
                <a:cs typeface="+mn-cs"/>
              </a:rPr>
              <a:t>10%</a:t>
            </a:r>
            <a:r>
              <a:rPr lang="zh-CN" altLang="en-US" sz="1200" b="0" i="0" kern="1200" dirty="0" smtClean="0">
                <a:solidFill>
                  <a:schemeClr val="tx1"/>
                </a:solidFill>
                <a:latin typeface="+mn-lt"/>
                <a:ea typeface="+mn-ea"/>
                <a:cs typeface="+mn-cs"/>
              </a:rPr>
              <a:t>在</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到</a:t>
            </a:r>
            <a:r>
              <a:rPr lang="en-US" altLang="zh-CN" sz="1200" b="0" i="0" kern="1200" dirty="0" smtClean="0">
                <a:solidFill>
                  <a:schemeClr val="tx1"/>
                </a:solidFill>
                <a:latin typeface="+mn-lt"/>
                <a:ea typeface="+mn-ea"/>
                <a:cs typeface="+mn-cs"/>
              </a:rPr>
              <a:t>30</a:t>
            </a:r>
            <a:r>
              <a:rPr lang="zh-CN" altLang="en-US" sz="1200" b="0" i="0" kern="1200" dirty="0" smtClean="0">
                <a:solidFill>
                  <a:schemeClr val="tx1"/>
                </a:solidFill>
                <a:latin typeface="+mn-lt"/>
                <a:ea typeface="+mn-ea"/>
                <a:cs typeface="+mn-cs"/>
              </a:rPr>
              <a:t>之间。那么使用</a:t>
            </a:r>
            <a:r>
              <a:rPr lang="en-US" altLang="zh-CN" sz="1200" b="0" i="0" kern="1200" dirty="0" smtClean="0">
                <a:solidFill>
                  <a:schemeClr val="tx1"/>
                </a:solidFill>
                <a:latin typeface="+mn-lt"/>
                <a:ea typeface="+mn-ea"/>
                <a:cs typeface="+mn-cs"/>
              </a:rPr>
              <a:t>MAE</a:t>
            </a:r>
            <a:r>
              <a:rPr lang="zh-CN" altLang="en-US" sz="1200" b="0" i="0" kern="1200" dirty="0" smtClean="0">
                <a:solidFill>
                  <a:schemeClr val="tx1"/>
                </a:solidFill>
                <a:latin typeface="+mn-lt"/>
                <a:ea typeface="+mn-ea"/>
                <a:cs typeface="+mn-cs"/>
              </a:rPr>
              <a:t>作为损失函数的模型可能会忽视</a:t>
            </a:r>
            <a:r>
              <a:rPr lang="en-US" altLang="zh-CN" sz="1200" b="0" i="0" kern="1200" dirty="0" smtClean="0">
                <a:solidFill>
                  <a:schemeClr val="tx1"/>
                </a:solidFill>
                <a:latin typeface="+mn-lt"/>
                <a:ea typeface="+mn-ea"/>
                <a:cs typeface="+mn-cs"/>
              </a:rPr>
              <a:t>10%</a:t>
            </a:r>
            <a:r>
              <a:rPr lang="zh-CN" altLang="en-US" sz="1200" b="0" i="0" kern="1200" dirty="0" smtClean="0">
                <a:solidFill>
                  <a:schemeClr val="tx1"/>
                </a:solidFill>
                <a:latin typeface="+mn-lt"/>
                <a:ea typeface="+mn-ea"/>
                <a:cs typeface="+mn-cs"/>
              </a:rPr>
              <a:t>的异常点，而对所有样本的预测值都为</a:t>
            </a:r>
            <a:r>
              <a:rPr lang="en-US" altLang="zh-CN" sz="1200" b="0" i="0" kern="1200" dirty="0" smtClean="0">
                <a:solidFill>
                  <a:schemeClr val="tx1"/>
                </a:solidFill>
                <a:latin typeface="+mn-lt"/>
                <a:ea typeface="+mn-ea"/>
                <a:cs typeface="+mn-cs"/>
              </a:rPr>
              <a:t>150</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这是因为模型会按中位数来预测。而使用</a:t>
            </a:r>
            <a:r>
              <a:rPr lang="en-US" altLang="zh-CN" sz="1200" b="0" i="0" kern="1200" dirty="0" smtClean="0">
                <a:solidFill>
                  <a:schemeClr val="tx1"/>
                </a:solidFill>
                <a:latin typeface="+mn-lt"/>
                <a:ea typeface="+mn-ea"/>
                <a:cs typeface="+mn-cs"/>
              </a:rPr>
              <a:t>MSE</a:t>
            </a:r>
            <a:r>
              <a:rPr lang="zh-CN" altLang="en-US" sz="1200" b="0" i="0" kern="1200" dirty="0" smtClean="0">
                <a:solidFill>
                  <a:schemeClr val="tx1"/>
                </a:solidFill>
                <a:latin typeface="+mn-lt"/>
                <a:ea typeface="+mn-ea"/>
                <a:cs typeface="+mn-cs"/>
              </a:rPr>
              <a:t>的模型则会给出很多介于</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到</a:t>
            </a:r>
            <a:r>
              <a:rPr lang="en-US" altLang="zh-CN" sz="1200" b="0" i="0" kern="1200" dirty="0" smtClean="0">
                <a:solidFill>
                  <a:schemeClr val="tx1"/>
                </a:solidFill>
                <a:latin typeface="+mn-lt"/>
                <a:ea typeface="+mn-ea"/>
                <a:cs typeface="+mn-cs"/>
              </a:rPr>
              <a:t>30</a:t>
            </a:r>
            <a:r>
              <a:rPr lang="zh-CN" altLang="en-US" sz="1200" b="0" i="0" kern="1200" dirty="0" smtClean="0">
                <a:solidFill>
                  <a:schemeClr val="tx1"/>
                </a:solidFill>
                <a:latin typeface="+mn-lt"/>
                <a:ea typeface="+mn-ea"/>
                <a:cs typeface="+mn-cs"/>
              </a:rPr>
              <a:t>的预测值，因为模型会向异常点偏移。</a:t>
            </a:r>
          </a:p>
          <a:p>
            <a:endParaRPr lang="en-US" altLang="zh-CN" dirty="0" smtClean="0"/>
          </a:p>
          <a:p>
            <a:r>
              <a:rPr lang="en-US" altLang="zh-CN" sz="1200" b="0" i="0" kern="1200" dirty="0" smtClean="0">
                <a:solidFill>
                  <a:schemeClr val="tx1"/>
                </a:solidFill>
                <a:latin typeface="+mn-lt"/>
                <a:ea typeface="+mn-ea"/>
                <a:cs typeface="+mn-cs"/>
              </a:rPr>
              <a:t>Huber</a:t>
            </a:r>
            <a:r>
              <a:rPr lang="zh-CN" altLang="en-US" sz="1200" b="0" i="0" kern="1200" dirty="0" smtClean="0">
                <a:solidFill>
                  <a:schemeClr val="tx1"/>
                </a:solidFill>
                <a:latin typeface="+mn-lt"/>
                <a:ea typeface="+mn-ea"/>
                <a:cs typeface="+mn-cs"/>
              </a:rPr>
              <a:t>损失在</a:t>
            </a:r>
            <a:r>
              <a:rPr lang="en-US" altLang="zh-CN" sz="1200" b="0" i="0" kern="1200" dirty="0" smtClean="0">
                <a:solidFill>
                  <a:schemeClr val="tx1"/>
                </a:solidFill>
                <a:latin typeface="+mn-lt"/>
                <a:ea typeface="+mn-ea"/>
                <a:cs typeface="+mn-cs"/>
              </a:rPr>
              <a:t>[0-δ,0+δ]</a:t>
            </a:r>
            <a:r>
              <a:rPr lang="zh-CN" altLang="en-US" sz="1200" b="0" i="0" kern="1200" dirty="0" smtClean="0">
                <a:solidFill>
                  <a:schemeClr val="tx1"/>
                </a:solidFill>
                <a:latin typeface="+mn-lt"/>
                <a:ea typeface="+mn-ea"/>
                <a:cs typeface="+mn-cs"/>
              </a:rPr>
              <a:t>之间时，等价为</a:t>
            </a:r>
            <a:r>
              <a:rPr lang="en-US" altLang="zh-CN" sz="1200" b="0" i="0" kern="1200" dirty="0" smtClean="0">
                <a:solidFill>
                  <a:schemeClr val="tx1"/>
                </a:solidFill>
                <a:latin typeface="+mn-lt"/>
                <a:ea typeface="+mn-ea"/>
                <a:cs typeface="+mn-cs"/>
              </a:rPr>
              <a:t>MSE</a:t>
            </a:r>
            <a:r>
              <a:rPr lang="zh-CN" altLang="en-US" sz="1200" b="0" i="0" kern="1200" dirty="0" smtClean="0">
                <a:solidFill>
                  <a:schemeClr val="tx1"/>
                </a:solidFill>
                <a:latin typeface="+mn-lt"/>
                <a:ea typeface="+mn-ea"/>
                <a:cs typeface="+mn-cs"/>
              </a:rPr>
              <a:t>，而在</a:t>
            </a:r>
            <a:r>
              <a:rPr lang="en-US" altLang="zh-CN" sz="1200" b="0" i="0" kern="1200" dirty="0" smtClean="0">
                <a:solidFill>
                  <a:schemeClr val="tx1"/>
                </a:solidFill>
                <a:latin typeface="+mn-lt"/>
                <a:ea typeface="+mn-ea"/>
                <a:cs typeface="+mn-cs"/>
              </a:rPr>
              <a:t>[-∞,δ]</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[δ,+∞]</a:t>
            </a:r>
            <a:r>
              <a:rPr lang="zh-CN" altLang="en-US" sz="1200" b="0" i="0" kern="1200" dirty="0" smtClean="0">
                <a:solidFill>
                  <a:schemeClr val="tx1"/>
                </a:solidFill>
                <a:latin typeface="+mn-lt"/>
                <a:ea typeface="+mn-ea"/>
                <a:cs typeface="+mn-cs"/>
              </a:rPr>
              <a:t>时为</a:t>
            </a:r>
            <a:r>
              <a:rPr lang="en-US" altLang="zh-CN" sz="1200" b="0" i="0" kern="1200" dirty="0" smtClean="0">
                <a:solidFill>
                  <a:schemeClr val="tx1"/>
                </a:solidFill>
                <a:latin typeface="+mn-lt"/>
                <a:ea typeface="+mn-ea"/>
                <a:cs typeface="+mn-cs"/>
              </a:rPr>
              <a:t>MAE</a:t>
            </a:r>
            <a:r>
              <a:rPr lang="zh-CN" altLang="en-US" sz="1200" b="0" i="0" kern="1200" dirty="0" smtClean="0">
                <a:solidFill>
                  <a:schemeClr val="tx1"/>
                </a:solidFill>
                <a:latin typeface="+mn-lt"/>
                <a:ea typeface="+mn-ea"/>
                <a:cs typeface="+mn-cs"/>
              </a:rPr>
              <a:t>。</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它会由于梯度的减小而落在最小值附近。比起</a:t>
            </a:r>
            <a:r>
              <a:rPr lang="en-US" altLang="zh-CN" sz="1200" b="0" i="0" kern="1200" dirty="0" smtClean="0">
                <a:solidFill>
                  <a:schemeClr val="tx1"/>
                </a:solidFill>
                <a:latin typeface="+mn-lt"/>
                <a:ea typeface="+mn-ea"/>
                <a:cs typeface="+mn-cs"/>
              </a:rPr>
              <a:t>MSE</a:t>
            </a:r>
            <a:r>
              <a:rPr lang="zh-CN" altLang="en-US" sz="1200" b="0" i="0" kern="1200" dirty="0" smtClean="0">
                <a:solidFill>
                  <a:schemeClr val="tx1"/>
                </a:solidFill>
                <a:latin typeface="+mn-lt"/>
                <a:ea typeface="+mn-ea"/>
                <a:cs typeface="+mn-cs"/>
              </a:rPr>
              <a:t>，它对异常点更加鲁棒。因此，</a:t>
            </a:r>
            <a:r>
              <a:rPr lang="en-US" altLang="zh-CN" sz="1200" b="0" i="0" kern="1200" dirty="0" smtClean="0">
                <a:solidFill>
                  <a:schemeClr val="tx1"/>
                </a:solidFill>
                <a:latin typeface="+mn-lt"/>
                <a:ea typeface="+mn-ea"/>
                <a:cs typeface="+mn-cs"/>
              </a:rPr>
              <a:t>Huber</a:t>
            </a:r>
            <a:r>
              <a:rPr lang="zh-CN" altLang="en-US" sz="1200" b="0" i="0" kern="1200" dirty="0" smtClean="0">
                <a:solidFill>
                  <a:schemeClr val="tx1"/>
                </a:solidFill>
                <a:latin typeface="+mn-lt"/>
                <a:ea typeface="+mn-ea"/>
                <a:cs typeface="+mn-cs"/>
              </a:rPr>
              <a:t>损失结合了</a:t>
            </a:r>
            <a:r>
              <a:rPr lang="en-US" altLang="zh-CN" sz="1200" b="0" i="0" kern="1200" dirty="0" smtClean="0">
                <a:solidFill>
                  <a:schemeClr val="tx1"/>
                </a:solidFill>
                <a:latin typeface="+mn-lt"/>
                <a:ea typeface="+mn-ea"/>
                <a:cs typeface="+mn-cs"/>
              </a:rPr>
              <a:t>MSE</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MAE</a:t>
            </a:r>
            <a:r>
              <a:rPr lang="zh-CN" altLang="en-US" sz="1200" b="0" i="0" kern="1200" dirty="0" smtClean="0">
                <a:solidFill>
                  <a:schemeClr val="tx1"/>
                </a:solidFill>
                <a:latin typeface="+mn-lt"/>
                <a:ea typeface="+mn-ea"/>
                <a:cs typeface="+mn-cs"/>
              </a:rPr>
              <a:t>的优点。但是，</a:t>
            </a:r>
            <a:r>
              <a:rPr lang="en-US" altLang="zh-CN" sz="1200" b="0" i="0" kern="1200" dirty="0" smtClean="0">
                <a:solidFill>
                  <a:schemeClr val="tx1"/>
                </a:solidFill>
                <a:latin typeface="+mn-lt"/>
                <a:ea typeface="+mn-ea"/>
                <a:cs typeface="+mn-cs"/>
              </a:rPr>
              <a:t>Huber</a:t>
            </a:r>
            <a:r>
              <a:rPr lang="zh-CN" altLang="en-US" sz="1200" b="0" i="0" kern="1200" dirty="0" smtClean="0">
                <a:solidFill>
                  <a:schemeClr val="tx1"/>
                </a:solidFill>
                <a:latin typeface="+mn-lt"/>
                <a:ea typeface="+mn-ea"/>
                <a:cs typeface="+mn-cs"/>
              </a:rPr>
              <a:t>损失的问题是我们可能需要不断调整</a:t>
            </a:r>
            <a:r>
              <a:rPr lang="zh-CN" altLang="en-US" dirty="0" smtClean="0"/>
              <a:t>超参数</a:t>
            </a:r>
            <a:r>
              <a:rPr lang="en-US" altLang="zh-CN" sz="1200" b="0" i="0" kern="1200" dirty="0" smtClean="0">
                <a:solidFill>
                  <a:schemeClr val="tx1"/>
                </a:solidFill>
                <a:latin typeface="+mn-lt"/>
                <a:ea typeface="+mn-ea"/>
                <a:cs typeface="+mn-cs"/>
              </a:rPr>
              <a:t>delta</a:t>
            </a:r>
            <a:r>
              <a:rPr lang="zh-CN" altLang="en-US" sz="1200" b="0" i="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22</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等效于均方误差，和</a:t>
            </a:r>
            <a:r>
              <a:rPr lang="en-US" altLang="zh-CN" dirty="0" err="1" smtClean="0"/>
              <a:t>hubor</a:t>
            </a:r>
            <a:r>
              <a:rPr lang="en-US" altLang="zh-CN" dirty="0" smtClean="0"/>
              <a:t> loss</a:t>
            </a:r>
            <a:r>
              <a:rPr lang="zh-CN" altLang="en-US" dirty="0" smtClean="0"/>
              <a:t>优点一样。但是他二阶可微，对应</a:t>
            </a:r>
            <a:r>
              <a:rPr lang="en-US" altLang="zh-CN" dirty="0" err="1" smtClean="0"/>
              <a:t>xgboost</a:t>
            </a:r>
            <a:r>
              <a:rPr lang="zh-CN" altLang="en-US" dirty="0" smtClean="0"/>
              <a:t>更好（因为这些是用牛顿法，要求二阶可微）。</a:t>
            </a:r>
            <a:endParaRPr lang="en-US" altLang="zh-CN" dirty="0" smtClean="0"/>
          </a:p>
          <a:p>
            <a:endParaRPr lang="en-US" altLang="zh-CN" dirty="0" smtClean="0"/>
          </a:p>
          <a:p>
            <a:r>
              <a:rPr lang="zh-CN" altLang="en-US" dirty="0" smtClean="0"/>
              <a:t>问题：</a:t>
            </a:r>
            <a:r>
              <a:rPr lang="zh-CN" altLang="en-US" sz="1200" b="0" i="0" kern="1200" dirty="0" smtClean="0">
                <a:solidFill>
                  <a:schemeClr val="tx1"/>
                </a:solidFill>
                <a:latin typeface="+mn-lt"/>
                <a:ea typeface="+mn-ea"/>
                <a:cs typeface="+mn-cs"/>
              </a:rPr>
              <a:t>比如误差很大的话，一阶梯度和</a:t>
            </a:r>
            <a:r>
              <a:rPr lang="en-US" altLang="zh-CN" sz="1200" b="0" i="0" kern="1200" dirty="0" smtClean="0">
                <a:solidFill>
                  <a:schemeClr val="tx1"/>
                </a:solidFill>
                <a:latin typeface="+mn-lt"/>
                <a:ea typeface="+mn-ea"/>
                <a:cs typeface="+mn-cs"/>
              </a:rPr>
              <a:t>Hessian</a:t>
            </a:r>
            <a:r>
              <a:rPr lang="zh-CN" altLang="en-US" sz="1200" b="0" i="0" kern="1200" dirty="0" smtClean="0">
                <a:solidFill>
                  <a:schemeClr val="tx1"/>
                </a:solidFill>
                <a:latin typeface="+mn-lt"/>
                <a:ea typeface="+mn-ea"/>
                <a:cs typeface="+mn-cs"/>
              </a:rPr>
              <a:t>会变成定值，这就导致</a:t>
            </a:r>
            <a:r>
              <a:rPr lang="en-US" altLang="zh-CN" dirty="0" err="1" smtClean="0"/>
              <a:t>XGBoost</a:t>
            </a:r>
            <a:r>
              <a:rPr lang="zh-CN" altLang="en-US" sz="1200" b="0" i="0" kern="1200" dirty="0" smtClean="0">
                <a:solidFill>
                  <a:schemeClr val="tx1"/>
                </a:solidFill>
                <a:latin typeface="+mn-lt"/>
                <a:ea typeface="+mn-ea"/>
                <a:cs typeface="+mn-cs"/>
              </a:rPr>
              <a:t>出现缺少分裂点的情况。</a:t>
            </a:r>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23</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24</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sse</a:t>
            </a:r>
            <a:r>
              <a:rPr lang="en-US" altLang="zh-CN" dirty="0" smtClean="0"/>
              <a:t> </a:t>
            </a:r>
            <a:r>
              <a:rPr lang="zh-CN" altLang="en-US" dirty="0" smtClean="0"/>
              <a:t>误差平方和，残差</a:t>
            </a:r>
            <a:endParaRPr lang="en-US" altLang="zh-CN" dirty="0" smtClean="0"/>
          </a:p>
          <a:p>
            <a:r>
              <a:rPr lang="en-US" altLang="zh-CN" dirty="0" err="1" smtClean="0"/>
              <a:t>mse</a:t>
            </a:r>
            <a:r>
              <a:rPr lang="en-US" altLang="zh-CN" dirty="0" smtClean="0"/>
              <a:t> </a:t>
            </a:r>
            <a:r>
              <a:rPr lang="en-US" altLang="zh-CN" dirty="0" err="1" smtClean="0"/>
              <a:t>sse</a:t>
            </a:r>
            <a:r>
              <a:rPr lang="en-US" altLang="zh-CN" dirty="0" smtClean="0"/>
              <a:t>/n</a:t>
            </a:r>
          </a:p>
          <a:p>
            <a:r>
              <a:rPr lang="en-US" altLang="zh-CN" dirty="0" err="1" smtClean="0"/>
              <a:t>rmse</a:t>
            </a:r>
            <a:r>
              <a:rPr lang="en-US" altLang="zh-CN" dirty="0" smtClean="0"/>
              <a:t> </a:t>
            </a:r>
            <a:r>
              <a:rPr lang="zh-CN" altLang="en-US" dirty="0" smtClean="0"/>
              <a:t>根号</a:t>
            </a:r>
            <a:r>
              <a:rPr lang="en-US" altLang="zh-CN" dirty="0" err="1" smtClean="0"/>
              <a:t>mse</a:t>
            </a:r>
            <a:endParaRPr lang="en-US" altLang="zh-CN" dirty="0" smtClean="0"/>
          </a:p>
          <a:p>
            <a:endParaRPr lang="en-US" altLang="zh-CN" dirty="0" smtClean="0"/>
          </a:p>
          <a:p>
            <a:r>
              <a:rPr lang="zh-CN" altLang="en-US" sz="1200" b="0" i="0" kern="1200" dirty="0" smtClean="0">
                <a:solidFill>
                  <a:schemeClr val="tx1"/>
                </a:solidFill>
                <a:latin typeface="+mn-lt"/>
                <a:ea typeface="+mn-ea"/>
                <a:cs typeface="+mn-cs"/>
              </a:rPr>
              <a:t>“残差在数理统计中是指实际观察值与估计值（拟合值）之间的差。”“如果回归模型正确的话， 我们可以将残差看作误差的观测值。”</a:t>
            </a:r>
          </a:p>
          <a:p>
            <a:r>
              <a:rPr lang="zh-CN" altLang="en-US" sz="1200" b="0" i="0" kern="1200" dirty="0" smtClean="0">
                <a:solidFill>
                  <a:schemeClr val="tx1"/>
                </a:solidFill>
                <a:latin typeface="+mn-lt"/>
                <a:ea typeface="+mn-ea"/>
                <a:cs typeface="+mn-cs"/>
              </a:rPr>
              <a:t>　　更准确地，假设我们想要找一个 </a:t>
            </a:r>
            <a:r>
              <a:rPr lang="en-US" altLang="zh-CN" sz="1200" b="0" i="0" u="none" strike="noStrike" kern="1200" dirty="0" smtClean="0">
                <a:solidFill>
                  <a:schemeClr val="tx1"/>
                </a:solidFill>
                <a:latin typeface="+mn-lt"/>
                <a:ea typeface="+mn-ea"/>
                <a:cs typeface="+mn-cs"/>
              </a:rPr>
              <a:t>x</a:t>
            </a:r>
            <a:r>
              <a:rPr lang="zh-CN" altLang="en-US" sz="1200" b="0" i="0" kern="1200" dirty="0" smtClean="0">
                <a:solidFill>
                  <a:schemeClr val="tx1"/>
                </a:solidFill>
                <a:latin typeface="+mn-lt"/>
                <a:ea typeface="+mn-ea"/>
                <a:cs typeface="+mn-cs"/>
              </a:rPr>
              <a:t>，使得 </a:t>
            </a:r>
            <a:r>
              <a:rPr lang="en-US" altLang="zh-CN" sz="1200" b="0" i="0" u="none" strike="noStrike" kern="1200" dirty="0" smtClean="0">
                <a:solidFill>
                  <a:schemeClr val="tx1"/>
                </a:solidFill>
                <a:latin typeface="+mn-lt"/>
                <a:ea typeface="+mn-ea"/>
                <a:cs typeface="+mn-cs"/>
              </a:rPr>
              <a:t>f(x)=bf(x)=b</a:t>
            </a:r>
            <a:r>
              <a:rPr lang="zh-CN" altLang="en-US" sz="1200" b="0" i="0" kern="1200" dirty="0" smtClean="0">
                <a:solidFill>
                  <a:schemeClr val="tx1"/>
                </a:solidFill>
                <a:latin typeface="+mn-lt"/>
                <a:ea typeface="+mn-ea"/>
                <a:cs typeface="+mn-cs"/>
              </a:rPr>
              <a:t>，给定一个 </a:t>
            </a:r>
            <a:r>
              <a:rPr lang="en-US" altLang="zh-CN" sz="1200" b="0" i="0" u="none" strike="noStrike" kern="1200" dirty="0" smtClean="0">
                <a:solidFill>
                  <a:schemeClr val="tx1"/>
                </a:solidFill>
                <a:latin typeface="+mn-lt"/>
                <a:ea typeface="+mn-ea"/>
                <a:cs typeface="+mn-cs"/>
              </a:rPr>
              <a:t>x</a:t>
            </a:r>
            <a:r>
              <a:rPr lang="zh-CN" altLang="en-US" sz="1200" b="0" i="0" kern="1200" dirty="0" smtClean="0">
                <a:solidFill>
                  <a:schemeClr val="tx1"/>
                </a:solidFill>
                <a:latin typeface="+mn-lt"/>
                <a:ea typeface="+mn-ea"/>
                <a:cs typeface="+mn-cs"/>
              </a:rPr>
              <a:t> 的估计值 </a:t>
            </a:r>
            <a:r>
              <a:rPr lang="en-US" altLang="zh-CN" sz="1200" b="0" i="0" u="none" strike="noStrike" kern="1200" dirty="0" smtClean="0">
                <a:solidFill>
                  <a:schemeClr val="tx1"/>
                </a:solidFill>
                <a:latin typeface="+mn-lt"/>
                <a:ea typeface="+mn-ea"/>
                <a:cs typeface="+mn-cs"/>
              </a:rPr>
              <a:t>x0</a:t>
            </a:r>
            <a:r>
              <a:rPr lang="zh-CN" altLang="en-US" sz="1200" b="0" i="0" kern="1200" dirty="0" smtClean="0">
                <a:solidFill>
                  <a:schemeClr val="tx1"/>
                </a:solidFill>
                <a:latin typeface="+mn-lt"/>
                <a:ea typeface="+mn-ea"/>
                <a:cs typeface="+mn-cs"/>
              </a:rPr>
              <a:t>，残差（</a:t>
            </a:r>
            <a:r>
              <a:rPr lang="en-US" altLang="zh-CN" sz="1200" b="0" i="0" kern="1200" dirty="0" smtClean="0">
                <a:solidFill>
                  <a:schemeClr val="tx1"/>
                </a:solidFill>
                <a:latin typeface="+mn-lt"/>
                <a:ea typeface="+mn-ea"/>
                <a:cs typeface="+mn-cs"/>
              </a:rPr>
              <a:t>residual</a:t>
            </a:r>
            <a:r>
              <a:rPr lang="zh-CN" altLang="en-US" sz="1200" b="0" i="0" kern="1200" dirty="0" smtClean="0">
                <a:solidFill>
                  <a:schemeClr val="tx1"/>
                </a:solidFill>
                <a:latin typeface="+mn-lt"/>
                <a:ea typeface="+mn-ea"/>
                <a:cs typeface="+mn-cs"/>
              </a:rPr>
              <a:t>）就是 </a:t>
            </a:r>
            <a:r>
              <a:rPr lang="en-US" altLang="zh-CN" sz="1200" b="0" i="0" u="none" strike="noStrike" kern="1200" dirty="0" smtClean="0">
                <a:solidFill>
                  <a:schemeClr val="tx1"/>
                </a:solidFill>
                <a:latin typeface="+mn-lt"/>
                <a:ea typeface="+mn-ea"/>
                <a:cs typeface="+mn-cs"/>
              </a:rPr>
              <a:t>b</a:t>
            </a:r>
            <a:r>
              <a:rPr lang="zh-CN" altLang="en-US" sz="1200" b="0" i="0" u="none" strike="noStrike" kern="1200" dirty="0" smtClean="0">
                <a:solidFill>
                  <a:schemeClr val="tx1"/>
                </a:solidFill>
                <a:latin typeface="+mn-lt"/>
                <a:ea typeface="+mn-ea"/>
                <a:cs typeface="+mn-cs"/>
              </a:rPr>
              <a:t>−</a:t>
            </a:r>
            <a:r>
              <a:rPr lang="en-US" altLang="zh-CN" sz="1200" b="0" i="0" u="none" strike="noStrike" kern="1200" dirty="0" smtClean="0">
                <a:solidFill>
                  <a:schemeClr val="tx1"/>
                </a:solidFill>
                <a:latin typeface="+mn-lt"/>
                <a:ea typeface="+mn-ea"/>
                <a:cs typeface="+mn-cs"/>
              </a:rPr>
              <a:t>f(x0)</a:t>
            </a:r>
            <a:r>
              <a:rPr lang="zh-CN" altLang="en-US" sz="1200" b="0" i="0" kern="1200" dirty="0" smtClean="0">
                <a:solidFill>
                  <a:schemeClr val="tx1"/>
                </a:solidFill>
                <a:latin typeface="+mn-lt"/>
                <a:ea typeface="+mn-ea"/>
                <a:cs typeface="+mn-cs"/>
              </a:rPr>
              <a:t>，同时，误差就是 </a:t>
            </a:r>
            <a:r>
              <a:rPr lang="en-US" altLang="zh-CN" sz="1200" b="0" i="0" u="none" strike="noStrike" kern="1200" dirty="0" smtClean="0">
                <a:solidFill>
                  <a:schemeClr val="tx1"/>
                </a:solidFill>
                <a:latin typeface="+mn-lt"/>
                <a:ea typeface="+mn-ea"/>
                <a:cs typeface="+mn-cs"/>
              </a:rPr>
              <a:t>x</a:t>
            </a:r>
            <a:r>
              <a:rPr lang="zh-CN" altLang="en-US" sz="1200" b="0" i="0" u="none" strike="noStrike" kern="1200" dirty="0" smtClean="0">
                <a:solidFill>
                  <a:schemeClr val="tx1"/>
                </a:solidFill>
                <a:latin typeface="+mn-lt"/>
                <a:ea typeface="+mn-ea"/>
                <a:cs typeface="+mn-cs"/>
              </a:rPr>
              <a:t>−</a:t>
            </a:r>
            <a:r>
              <a:rPr lang="en-US" altLang="zh-CN" sz="1200" b="0" i="0" u="none" strike="noStrike" kern="1200" dirty="0" smtClean="0">
                <a:solidFill>
                  <a:schemeClr val="tx1"/>
                </a:solidFill>
                <a:latin typeface="+mn-lt"/>
                <a:ea typeface="+mn-ea"/>
                <a:cs typeface="+mn-cs"/>
              </a:rPr>
              <a:t>x0</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　　即使 </a:t>
            </a:r>
            <a:r>
              <a:rPr lang="en-US" altLang="zh-CN" sz="1200" b="0" i="0" u="none" strike="noStrike" kern="1200" dirty="0" smtClean="0">
                <a:solidFill>
                  <a:schemeClr val="tx1"/>
                </a:solidFill>
                <a:latin typeface="+mn-lt"/>
                <a:ea typeface="+mn-ea"/>
                <a:cs typeface="+mn-cs"/>
              </a:rPr>
              <a:t>x</a:t>
            </a:r>
            <a:r>
              <a:rPr lang="zh-CN" altLang="en-US" sz="1200" b="0" i="0" kern="1200" dirty="0" smtClean="0">
                <a:solidFill>
                  <a:schemeClr val="tx1"/>
                </a:solidFill>
                <a:latin typeface="+mn-lt"/>
                <a:ea typeface="+mn-ea"/>
                <a:cs typeface="+mn-cs"/>
              </a:rPr>
              <a:t> 不知道，我们仍然可以计算残差，只是不能计算误差罢了。</a:t>
            </a:r>
          </a:p>
          <a:p>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25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由观察状态 推测 隐藏状态</a:t>
            </a:r>
            <a:endParaRPr lang="en-US" altLang="zh-CN" dirty="0" smtClean="0"/>
          </a:p>
          <a:p>
            <a:r>
              <a:rPr lang="zh-CN" altLang="en-US" dirty="0" smtClean="0"/>
              <a:t>隐藏状态转移矩阵，隐藏状态到观察状态的发射矩阵。隐藏状态概率的初始矩阵。</a:t>
            </a:r>
            <a:endParaRPr lang="en-US" altLang="zh-CN" dirty="0" smtClean="0"/>
          </a:p>
          <a:p>
            <a:r>
              <a:rPr lang="en-US" altLang="zh-CN" dirty="0" smtClean="0"/>
              <a:t>A B Pi sigma path</a:t>
            </a:r>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递推过程中，看隐藏状态，</a:t>
            </a:r>
            <a:r>
              <a:rPr lang="en-US" altLang="zh-CN" dirty="0" smtClean="0"/>
              <a:t>3 </a:t>
            </a:r>
            <a:r>
              <a:rPr lang="zh-CN" altLang="en-US" dirty="0" smtClean="0"/>
              <a:t>* </a:t>
            </a:r>
            <a:r>
              <a:rPr lang="en-US" altLang="zh-CN" dirty="0" smtClean="0"/>
              <a:t>3</a:t>
            </a:r>
            <a:r>
              <a:rPr lang="zh-CN" altLang="en-US" dirty="0" smtClean="0"/>
              <a:t>有九种情况。每种情况概率都要计算。</a:t>
            </a:r>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集成学习的一部分。</a:t>
            </a:r>
            <a:endParaRPr lang="en-US" altLang="zh-CN" dirty="0" smtClean="0"/>
          </a:p>
          <a:p>
            <a:r>
              <a:rPr lang="en-US" altLang="zh-CN" sz="1200" b="0" i="0" kern="1200" dirty="0" smtClean="0">
                <a:solidFill>
                  <a:schemeClr val="tx1"/>
                </a:solidFill>
                <a:latin typeface="+mn-lt"/>
                <a:ea typeface="+mn-ea"/>
                <a:cs typeface="+mn-cs"/>
              </a:rPr>
              <a:t>Boosting</a:t>
            </a:r>
            <a:r>
              <a:rPr lang="zh-CN" altLang="en-US" sz="1200" b="0" i="0" kern="1200" dirty="0" smtClean="0">
                <a:solidFill>
                  <a:schemeClr val="tx1"/>
                </a:solidFill>
                <a:latin typeface="+mn-lt"/>
                <a:ea typeface="+mn-ea"/>
                <a:cs typeface="+mn-cs"/>
              </a:rPr>
              <a:t>系列算法里最著名算法主要有</a:t>
            </a:r>
            <a:r>
              <a:rPr lang="en-US" altLang="zh-CN" sz="1200" b="0" i="0" kern="1200" dirty="0" err="1" smtClean="0">
                <a:solidFill>
                  <a:schemeClr val="tx1"/>
                </a:solidFill>
                <a:latin typeface="+mn-lt"/>
                <a:ea typeface="+mn-ea"/>
                <a:cs typeface="+mn-cs"/>
              </a:rPr>
              <a:t>AdaBoost</a:t>
            </a:r>
            <a:r>
              <a:rPr lang="zh-CN" altLang="en-US" sz="1200" b="0" i="0" kern="1200" dirty="0" smtClean="0">
                <a:solidFill>
                  <a:schemeClr val="tx1"/>
                </a:solidFill>
                <a:latin typeface="+mn-lt"/>
                <a:ea typeface="+mn-ea"/>
                <a:cs typeface="+mn-cs"/>
              </a:rPr>
              <a:t>算法和提升树</a:t>
            </a:r>
            <a:r>
              <a:rPr lang="en-US" altLang="zh-CN" sz="1200" b="0" i="0" kern="1200" dirty="0" smtClean="0">
                <a:solidFill>
                  <a:schemeClr val="tx1"/>
                </a:solidFill>
                <a:latin typeface="+mn-lt"/>
                <a:ea typeface="+mn-ea"/>
                <a:cs typeface="+mn-cs"/>
              </a:rPr>
              <a:t>(boosting tree)</a:t>
            </a:r>
            <a:r>
              <a:rPr lang="zh-CN" altLang="en-US" sz="1200" b="0" i="0" kern="1200" dirty="0" smtClean="0">
                <a:solidFill>
                  <a:schemeClr val="tx1"/>
                </a:solidFill>
                <a:latin typeface="+mn-lt"/>
                <a:ea typeface="+mn-ea"/>
                <a:cs typeface="+mn-cs"/>
              </a:rPr>
              <a:t>系列算法。提升树系列算法里面应用最广泛的是梯度提升树</a:t>
            </a:r>
            <a:r>
              <a:rPr lang="en-US" altLang="zh-CN" sz="1200" b="0" i="0" kern="1200" dirty="0" smtClean="0">
                <a:solidFill>
                  <a:schemeClr val="tx1"/>
                </a:solidFill>
                <a:latin typeface="+mn-lt"/>
                <a:ea typeface="+mn-ea"/>
                <a:cs typeface="+mn-cs"/>
              </a:rPr>
              <a:t>(Gradient Boosting Tree)</a:t>
            </a:r>
            <a:r>
              <a:rPr lang="zh-CN" altLang="en-US" sz="1200" b="0" i="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权重</a:t>
            </a:r>
            <a:r>
              <a:rPr lang="en-US" altLang="zh-CN" dirty="0" smtClean="0"/>
              <a:t>D(</a:t>
            </a:r>
            <a:r>
              <a:rPr lang="en-US" altLang="zh-CN" dirty="0" err="1" smtClean="0"/>
              <a:t>i</a:t>
            </a:r>
            <a:r>
              <a:rPr lang="en-US" altLang="zh-CN" dirty="0" smtClean="0"/>
              <a:t>)</a:t>
            </a:r>
            <a:r>
              <a:rPr lang="zh-CN" altLang="en-US" dirty="0" smtClean="0"/>
              <a:t>是</a:t>
            </a:r>
            <a:r>
              <a:rPr lang="en-US" altLang="zh-CN" dirty="0" smtClean="0"/>
              <a:t>sample</a:t>
            </a:r>
            <a:r>
              <a:rPr lang="zh-CN" altLang="en-US" dirty="0" smtClean="0"/>
              <a:t>出训练集用的。</a:t>
            </a:r>
            <a:endParaRPr lang="en-US" altLang="zh-CN" dirty="0" smtClean="0"/>
          </a:p>
          <a:p>
            <a:r>
              <a:rPr lang="en-US" altLang="zh-CN" dirty="0" smtClean="0"/>
              <a:t>e1</a:t>
            </a:r>
            <a:r>
              <a:rPr lang="zh-CN" altLang="en-US" dirty="0" smtClean="0"/>
              <a:t>是该弱学习器分类的误差率</a:t>
            </a:r>
            <a:endParaRPr lang="en-US" altLang="zh-CN" dirty="0" smtClean="0"/>
          </a:p>
          <a:p>
            <a:r>
              <a:rPr lang="en-US" altLang="zh-CN" dirty="0" smtClean="0"/>
              <a:t>a1</a:t>
            </a:r>
            <a:r>
              <a:rPr lang="zh-CN" altLang="en-US" dirty="0" smtClean="0"/>
              <a:t>是该弱学习器判别结果在对强学习器的贡献程度。</a:t>
            </a:r>
            <a:endParaRPr lang="en-US" altLang="zh-CN" dirty="0" smtClean="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i="0" u="none" strike="noStrike" kern="1200" dirty="0" smtClean="0">
                <a:solidFill>
                  <a:schemeClr val="tx1"/>
                </a:solidFill>
                <a:latin typeface="+mn-lt"/>
                <a:ea typeface="+mn-ea"/>
                <a:cs typeface="+mn-cs"/>
              </a:rPr>
              <a:t>指数损失：</a:t>
            </a:r>
            <a:r>
              <a:rPr lang="zh-CN" altLang="en-US" sz="1200" b="0" i="0" u="none" strike="noStrike" kern="1200" dirty="0" smtClean="0">
                <a:solidFill>
                  <a:schemeClr val="tx1"/>
                </a:solidFill>
                <a:latin typeface="+mn-lt"/>
                <a:ea typeface="+mn-ea"/>
                <a:cs typeface="+mn-cs"/>
              </a:rPr>
              <a:t>记</a:t>
            </a:r>
            <a:r>
              <a:rPr lang="en-US" altLang="zh-CN" sz="1200" b="0" i="0" u="none" strike="noStrike" kern="1200" dirty="0" smtClean="0">
                <a:solidFill>
                  <a:schemeClr val="tx1"/>
                </a:solidFill>
                <a:latin typeface="+mn-lt"/>
                <a:ea typeface="+mn-ea"/>
                <a:cs typeface="+mn-cs"/>
              </a:rPr>
              <a:t>m</a:t>
            </a:r>
            <a:r>
              <a:rPr lang="zh-CN" altLang="en-US" sz="1200" b="0" i="0" u="none" strike="noStrike" kern="1200" dirty="0" smtClean="0">
                <a:solidFill>
                  <a:schemeClr val="tx1"/>
                </a:solidFill>
                <a:latin typeface="+mn-lt"/>
                <a:ea typeface="+mn-ea"/>
                <a:cs typeface="+mn-cs"/>
              </a:rPr>
              <a:t>≜</a:t>
            </a:r>
            <a:r>
              <a:rPr lang="en-US" altLang="zh-CN" sz="1200" b="0" i="0" u="none" strike="noStrike" kern="1200" dirty="0" err="1" smtClean="0">
                <a:solidFill>
                  <a:schemeClr val="tx1"/>
                </a:solidFill>
                <a:latin typeface="+mn-lt"/>
                <a:ea typeface="+mn-ea"/>
                <a:cs typeface="+mn-cs"/>
              </a:rPr>
              <a:t>fθ</a:t>
            </a:r>
            <a:r>
              <a:rPr lang="en-US" altLang="zh-CN" sz="1200" b="0" i="0" u="none" strike="noStrike" kern="1200" dirty="0" smtClean="0">
                <a:solidFill>
                  <a:schemeClr val="tx1"/>
                </a:solidFill>
                <a:latin typeface="+mn-lt"/>
                <a:ea typeface="+mn-ea"/>
                <a:cs typeface="+mn-cs"/>
              </a:rPr>
              <a:t>(x)</a:t>
            </a:r>
            <a:r>
              <a:rPr lang="en-US" altLang="zh-CN" sz="1200" b="0" i="0" u="none" strike="noStrike" kern="1200" dirty="0" err="1" smtClean="0">
                <a:solidFill>
                  <a:schemeClr val="tx1"/>
                </a:solidFill>
                <a:latin typeface="+mn-lt"/>
                <a:ea typeface="+mn-ea"/>
                <a:cs typeface="+mn-cs"/>
              </a:rPr>
              <a:t>ym≜fθ</a:t>
            </a:r>
            <a:r>
              <a:rPr lang="en-US" altLang="zh-CN" sz="1200" b="0" i="0" u="none" strike="noStrike" kern="1200" dirty="0" smtClean="0">
                <a:solidFill>
                  <a:schemeClr val="tx1"/>
                </a:solidFill>
                <a:latin typeface="+mn-lt"/>
                <a:ea typeface="+mn-ea"/>
                <a:cs typeface="+mn-cs"/>
              </a:rPr>
              <a:t>(x)y</a:t>
            </a:r>
            <a:r>
              <a:rPr lang="zh-CN" altLang="en-US" sz="1200" b="0" i="0" kern="1200" dirty="0" smtClean="0">
                <a:solidFill>
                  <a:schemeClr val="tx1"/>
                </a:solidFill>
                <a:latin typeface="+mn-lt"/>
                <a:ea typeface="+mn-ea"/>
                <a:cs typeface="+mn-cs"/>
              </a:rPr>
              <a:t>（其中</a:t>
            </a:r>
            <a:r>
              <a:rPr lang="en-US" altLang="zh-CN" sz="1200" b="0" i="0" u="none" strike="noStrike" kern="1200" dirty="0" smtClean="0">
                <a:solidFill>
                  <a:schemeClr val="tx1"/>
                </a:solidFill>
                <a:latin typeface="+mn-lt"/>
                <a:ea typeface="+mn-ea"/>
                <a:cs typeface="+mn-cs"/>
              </a:rPr>
              <a:t>y</a:t>
            </a:r>
            <a:r>
              <a:rPr lang="zh-CN" altLang="en-US" sz="1200" b="0" i="0" u="none" strike="noStrike" kern="1200" dirty="0" smtClean="0">
                <a:solidFill>
                  <a:schemeClr val="tx1"/>
                </a:solidFill>
                <a:latin typeface="+mn-lt"/>
                <a:ea typeface="+mn-ea"/>
                <a:cs typeface="+mn-cs"/>
              </a:rPr>
              <a:t>∈</a:t>
            </a:r>
            <a:r>
              <a:rPr lang="en-US" altLang="zh-CN" sz="1200" b="0" i="0" u="none" strike="noStrike" kern="1200" dirty="0" smtClean="0">
                <a:solidFill>
                  <a:schemeClr val="tx1"/>
                </a:solidFill>
                <a:latin typeface="+mn-lt"/>
                <a:ea typeface="+mn-ea"/>
                <a:cs typeface="+mn-cs"/>
              </a:rPr>
              <a:t>{−1,1}y∈{−1,1}</a:t>
            </a:r>
            <a:r>
              <a:rPr lang="zh-CN" altLang="en-US" sz="1200" b="0" i="0" kern="1200" dirty="0" smtClean="0">
                <a:solidFill>
                  <a:schemeClr val="tx1"/>
                </a:solidFill>
                <a:latin typeface="+mn-lt"/>
                <a:ea typeface="+mn-ea"/>
                <a:cs typeface="+mn-cs"/>
              </a:rPr>
              <a:t>），</a:t>
            </a:r>
            <a:r>
              <a:rPr lang="zh-CN" altLang="en-US" sz="1200" b="1" i="0" kern="1200" dirty="0" smtClean="0">
                <a:solidFill>
                  <a:schemeClr val="tx1"/>
                </a:solidFill>
                <a:latin typeface="+mn-lt"/>
                <a:ea typeface="+mn-ea"/>
                <a:cs typeface="+mn-cs"/>
              </a:rPr>
              <a:t>指数损失</a:t>
            </a:r>
            <a:r>
              <a:rPr lang="zh-CN" altLang="en-US" sz="1200" b="0" i="0" kern="1200" dirty="0" smtClean="0">
                <a:solidFill>
                  <a:schemeClr val="tx1"/>
                </a:solidFill>
                <a:latin typeface="+mn-lt"/>
                <a:ea typeface="+mn-ea"/>
                <a:cs typeface="+mn-cs"/>
              </a:rPr>
              <a:t>如下定义，它也是</a:t>
            </a:r>
            <a:r>
              <a:rPr lang="en-US" altLang="zh-CN" sz="1200" b="0" i="0" kern="1200" dirty="0" smtClean="0">
                <a:solidFill>
                  <a:schemeClr val="tx1"/>
                </a:solidFill>
                <a:latin typeface="+mn-lt"/>
                <a:ea typeface="+mn-ea"/>
                <a:cs typeface="+mn-cs"/>
              </a:rPr>
              <a:t>0/1</a:t>
            </a:r>
            <a:r>
              <a:rPr lang="zh-CN" altLang="en-US" sz="1200" b="0" i="0" kern="1200" dirty="0" smtClean="0">
                <a:solidFill>
                  <a:schemeClr val="tx1"/>
                </a:solidFill>
                <a:latin typeface="+mn-lt"/>
                <a:ea typeface="+mn-ea"/>
                <a:cs typeface="+mn-cs"/>
              </a:rPr>
              <a:t>损失的一种近似（见下图）：</a:t>
            </a:r>
            <a:r>
              <a:rPr lang="en-US" altLang="zh-CN" sz="1200" b="0" i="0" u="none" strike="noStrike" kern="1200" dirty="0" err="1" smtClean="0">
                <a:solidFill>
                  <a:schemeClr val="tx1"/>
                </a:solidFill>
                <a:latin typeface="+mn-lt"/>
                <a:ea typeface="+mn-ea"/>
                <a:cs typeface="+mn-cs"/>
              </a:rPr>
              <a:t>Jexp</a:t>
            </a:r>
            <a:r>
              <a:rPr lang="en-US" altLang="zh-CN" sz="1200" b="0" i="0" u="none" strike="noStrike" kern="1200" dirty="0" smtClean="0">
                <a:solidFill>
                  <a:schemeClr val="tx1"/>
                </a:solidFill>
                <a:latin typeface="+mn-lt"/>
                <a:ea typeface="+mn-ea"/>
                <a:cs typeface="+mn-cs"/>
              </a:rPr>
              <a:t>(m)=exp(−m)  </a:t>
            </a:r>
            <a:r>
              <a:rPr lang="zh-CN" altLang="en-US" sz="1200" b="0" i="0" u="none" strike="noStrike" kern="1200" dirty="0" smtClean="0">
                <a:solidFill>
                  <a:schemeClr val="tx1"/>
                </a:solidFill>
                <a:latin typeface="+mn-lt"/>
                <a:ea typeface="+mn-ea"/>
                <a:cs typeface="+mn-cs"/>
              </a:rPr>
              <a:t>。</a:t>
            </a:r>
            <a:endParaRPr lang="zh-CN" altLang="en-US" sz="1200" b="0" i="0" kern="1200" dirty="0" smtClean="0">
              <a:solidFill>
                <a:schemeClr val="tx1"/>
              </a:solidFill>
              <a:latin typeface="+mn-lt"/>
              <a:ea typeface="+mn-ea"/>
              <a:cs typeface="+mn-cs"/>
            </a:endParaRPr>
          </a:p>
          <a:p>
            <a:r>
              <a:rPr lang="zh-CN" altLang="en-US" dirty="0" smtClean="0"/>
              <a:t>（当</a:t>
            </a:r>
            <a:r>
              <a:rPr lang="en-US" altLang="zh-CN" dirty="0" smtClean="0"/>
              <a:t>predict</a:t>
            </a:r>
            <a:r>
              <a:rPr lang="zh-CN" altLang="en-US" dirty="0" smtClean="0"/>
              <a:t>（</a:t>
            </a:r>
            <a:r>
              <a:rPr lang="en-US" altLang="zh-CN" dirty="0" smtClean="0"/>
              <a:t>x</a:t>
            </a:r>
            <a:r>
              <a:rPr lang="zh-CN" altLang="en-US" dirty="0" smtClean="0"/>
              <a:t>）与</a:t>
            </a:r>
            <a:r>
              <a:rPr lang="en-US" altLang="zh-CN" dirty="0" smtClean="0"/>
              <a:t>y</a:t>
            </a:r>
            <a:r>
              <a:rPr lang="zh-CN" altLang="en-US" dirty="0" smtClean="0"/>
              <a:t>相同时，乘积为</a:t>
            </a:r>
            <a:r>
              <a:rPr lang="en-US" altLang="zh-CN" dirty="0" smtClean="0"/>
              <a:t>1</a:t>
            </a:r>
            <a:r>
              <a:rPr lang="zh-CN" altLang="en-US" dirty="0" smtClean="0"/>
              <a:t>，</a:t>
            </a:r>
            <a:r>
              <a:rPr lang="en-US" altLang="zh-CN" dirty="0" smtClean="0"/>
              <a:t>exp</a:t>
            </a:r>
            <a:r>
              <a:rPr lang="zh-CN" altLang="en-US" dirty="0" smtClean="0"/>
              <a:t>（</a:t>
            </a:r>
            <a:r>
              <a:rPr lang="en-US" altLang="zh-CN" dirty="0" smtClean="0"/>
              <a:t>-1</a:t>
            </a:r>
            <a:r>
              <a:rPr lang="zh-CN" altLang="en-US" smtClean="0"/>
              <a:t>）比较小。</a:t>
            </a: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bagging</a:t>
            </a:r>
            <a:r>
              <a:rPr lang="zh-CN" altLang="en-US" sz="1200" b="0" i="0" kern="1200" dirty="0" smtClean="0">
                <a:solidFill>
                  <a:schemeClr val="tx1"/>
                </a:solidFill>
                <a:latin typeface="+mn-lt"/>
                <a:ea typeface="+mn-ea"/>
                <a:cs typeface="+mn-cs"/>
              </a:rPr>
              <a:t>的个体弱学习器的训练集是通过随机采样得到的。通过</a:t>
            </a:r>
            <a:r>
              <a:rPr lang="en-US" altLang="zh-CN" sz="1200" b="0" i="0" kern="1200" dirty="0" smtClean="0">
                <a:solidFill>
                  <a:schemeClr val="tx1"/>
                </a:solidFill>
                <a:latin typeface="+mn-lt"/>
                <a:ea typeface="+mn-ea"/>
                <a:cs typeface="+mn-cs"/>
              </a:rPr>
              <a:t>T</a:t>
            </a:r>
            <a:r>
              <a:rPr lang="zh-CN" altLang="en-US" sz="1200" b="0" i="0" kern="1200" dirty="0" smtClean="0">
                <a:solidFill>
                  <a:schemeClr val="tx1"/>
                </a:solidFill>
                <a:latin typeface="+mn-lt"/>
                <a:ea typeface="+mn-ea"/>
                <a:cs typeface="+mn-cs"/>
              </a:rPr>
              <a:t>次的随机采样，我们就可以得到</a:t>
            </a:r>
            <a:r>
              <a:rPr lang="en-US" altLang="zh-CN" sz="1200" b="0" i="0" kern="1200" dirty="0" smtClean="0">
                <a:solidFill>
                  <a:schemeClr val="tx1"/>
                </a:solidFill>
                <a:latin typeface="+mn-lt"/>
                <a:ea typeface="+mn-ea"/>
                <a:cs typeface="+mn-cs"/>
              </a:rPr>
              <a:t>T</a:t>
            </a:r>
            <a:r>
              <a:rPr lang="zh-CN" altLang="en-US" sz="1200" b="0" i="0" kern="1200" dirty="0" smtClean="0">
                <a:solidFill>
                  <a:schemeClr val="tx1"/>
                </a:solidFill>
                <a:latin typeface="+mn-lt"/>
                <a:ea typeface="+mn-ea"/>
                <a:cs typeface="+mn-cs"/>
              </a:rPr>
              <a:t>个采样集，对于这</a:t>
            </a:r>
            <a:r>
              <a:rPr lang="en-US" altLang="zh-CN" sz="1200" b="0" i="0" kern="1200" dirty="0" smtClean="0">
                <a:solidFill>
                  <a:schemeClr val="tx1"/>
                </a:solidFill>
                <a:latin typeface="+mn-lt"/>
                <a:ea typeface="+mn-ea"/>
                <a:cs typeface="+mn-cs"/>
              </a:rPr>
              <a:t>T</a:t>
            </a:r>
            <a:r>
              <a:rPr lang="zh-CN" altLang="en-US" sz="1200" b="0" i="0" kern="1200" dirty="0" smtClean="0">
                <a:solidFill>
                  <a:schemeClr val="tx1"/>
                </a:solidFill>
                <a:latin typeface="+mn-lt"/>
                <a:ea typeface="+mn-ea"/>
                <a:cs typeface="+mn-cs"/>
              </a:rPr>
              <a:t>个采样集，我们可以分别独立的训练出</a:t>
            </a:r>
            <a:r>
              <a:rPr lang="en-US" altLang="zh-CN" sz="1200" b="0" i="0" kern="1200" dirty="0" smtClean="0">
                <a:solidFill>
                  <a:schemeClr val="tx1"/>
                </a:solidFill>
                <a:latin typeface="+mn-lt"/>
                <a:ea typeface="+mn-ea"/>
                <a:cs typeface="+mn-cs"/>
              </a:rPr>
              <a:t>T</a:t>
            </a:r>
            <a:r>
              <a:rPr lang="zh-CN" altLang="en-US" sz="1200" b="0" i="0" kern="1200" dirty="0" smtClean="0">
                <a:solidFill>
                  <a:schemeClr val="tx1"/>
                </a:solidFill>
                <a:latin typeface="+mn-lt"/>
                <a:ea typeface="+mn-ea"/>
                <a:cs typeface="+mn-cs"/>
              </a:rPr>
              <a:t>个弱学习器，再对这</a:t>
            </a:r>
            <a:r>
              <a:rPr lang="en-US" altLang="zh-CN" sz="1200" b="0" i="0" kern="1200" dirty="0" smtClean="0">
                <a:solidFill>
                  <a:schemeClr val="tx1"/>
                </a:solidFill>
                <a:latin typeface="+mn-lt"/>
                <a:ea typeface="+mn-ea"/>
                <a:cs typeface="+mn-cs"/>
              </a:rPr>
              <a:t>T</a:t>
            </a:r>
            <a:r>
              <a:rPr lang="zh-CN" altLang="en-US" sz="1200" b="0" i="0" kern="1200" dirty="0" smtClean="0">
                <a:solidFill>
                  <a:schemeClr val="tx1"/>
                </a:solidFill>
                <a:latin typeface="+mn-lt"/>
                <a:ea typeface="+mn-ea"/>
                <a:cs typeface="+mn-cs"/>
              </a:rPr>
              <a:t>个弱学习器通过集合策略来得到最终的强学习器。</a:t>
            </a:r>
            <a:endParaRPr lang="en-US" altLang="zh-CN" sz="1200" b="0" i="0" kern="1200" dirty="0" smtClean="0">
              <a:solidFill>
                <a:schemeClr val="tx1"/>
              </a:solidFill>
              <a:latin typeface="+mn-lt"/>
              <a:ea typeface="+mn-ea"/>
              <a:cs typeface="+mn-cs"/>
            </a:endParaRPr>
          </a:p>
          <a:p>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对于这里的随机采样有必要做进一步的介绍，这里一般采用的是</a:t>
            </a:r>
            <a:r>
              <a:rPr lang="zh-CN" altLang="en-US" sz="1200" b="1" i="0" kern="1200" dirty="0" smtClean="0">
                <a:solidFill>
                  <a:schemeClr val="tx1"/>
                </a:solidFill>
                <a:latin typeface="+mn-lt"/>
                <a:ea typeface="+mn-ea"/>
                <a:cs typeface="+mn-cs"/>
              </a:rPr>
              <a:t>自助采样法（</a:t>
            </a:r>
            <a:r>
              <a:rPr lang="en-US" altLang="zh-CN" sz="1200" b="1" i="0" kern="1200" dirty="0" smtClean="0">
                <a:solidFill>
                  <a:schemeClr val="tx1"/>
                </a:solidFill>
                <a:latin typeface="+mn-lt"/>
                <a:ea typeface="+mn-ea"/>
                <a:cs typeface="+mn-cs"/>
              </a:rPr>
              <a:t>Bootstrap sampling</a:t>
            </a:r>
            <a:r>
              <a:rPr lang="zh-CN" altLang="en-US" sz="1200" b="1"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即对于</a:t>
            </a:r>
            <a:r>
              <a:rPr lang="en-US" altLang="zh-CN" sz="1200" b="0" i="0" kern="1200" dirty="0" smtClean="0">
                <a:solidFill>
                  <a:schemeClr val="tx1"/>
                </a:solidFill>
                <a:latin typeface="+mn-lt"/>
                <a:ea typeface="+mn-ea"/>
                <a:cs typeface="+mn-cs"/>
              </a:rPr>
              <a:t>m</a:t>
            </a:r>
            <a:r>
              <a:rPr lang="zh-CN" altLang="en-US" sz="1200" b="0" i="0" kern="1200" dirty="0" smtClean="0">
                <a:solidFill>
                  <a:schemeClr val="tx1"/>
                </a:solidFill>
                <a:latin typeface="+mn-lt"/>
                <a:ea typeface="+mn-ea"/>
                <a:cs typeface="+mn-cs"/>
              </a:rPr>
              <a:t>个样本的原始训练集，我们每次先随机采集一个样本放入采样集，接着把该样本放回，也就是说下次采样时该样本仍有可能被采集到，这样采集</a:t>
            </a:r>
            <a:r>
              <a:rPr lang="en-US" altLang="zh-CN" sz="1200" b="0" i="0" kern="1200" dirty="0" smtClean="0">
                <a:solidFill>
                  <a:schemeClr val="tx1"/>
                </a:solidFill>
                <a:latin typeface="+mn-lt"/>
                <a:ea typeface="+mn-ea"/>
                <a:cs typeface="+mn-cs"/>
              </a:rPr>
              <a:t>m</a:t>
            </a:r>
            <a:r>
              <a:rPr lang="zh-CN" altLang="en-US" sz="1200" b="0" i="0" kern="1200" dirty="0" smtClean="0">
                <a:solidFill>
                  <a:schemeClr val="tx1"/>
                </a:solidFill>
                <a:latin typeface="+mn-lt"/>
                <a:ea typeface="+mn-ea"/>
                <a:cs typeface="+mn-cs"/>
              </a:rPr>
              <a:t>次，最终可以得到</a:t>
            </a:r>
            <a:r>
              <a:rPr lang="en-US" altLang="zh-CN" sz="1200" b="0" i="0" kern="1200" dirty="0" smtClean="0">
                <a:solidFill>
                  <a:schemeClr val="tx1"/>
                </a:solidFill>
                <a:latin typeface="+mn-lt"/>
                <a:ea typeface="+mn-ea"/>
                <a:cs typeface="+mn-cs"/>
              </a:rPr>
              <a:t>m</a:t>
            </a:r>
            <a:r>
              <a:rPr lang="zh-CN" altLang="en-US" sz="1200" b="0" i="0" kern="1200" dirty="0" smtClean="0">
                <a:solidFill>
                  <a:schemeClr val="tx1"/>
                </a:solidFill>
                <a:latin typeface="+mn-lt"/>
                <a:ea typeface="+mn-ea"/>
                <a:cs typeface="+mn-cs"/>
              </a:rPr>
              <a:t>个样本的采样集，由于是随机采样，这样每次的采样集是和原始训练集不同的，和其他采样集也是不同的，这样得到多个不同的弱学习器。</a:t>
            </a:r>
            <a:endParaRPr lang="en-US" altLang="zh-CN" sz="1200" b="0" i="0" kern="1200" dirty="0" smtClean="0">
              <a:solidFill>
                <a:schemeClr val="tx1"/>
              </a:solidFill>
              <a:latin typeface="+mn-lt"/>
              <a:ea typeface="+mn-ea"/>
              <a:cs typeface="+mn-cs"/>
            </a:endParaRPr>
          </a:p>
          <a:p>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随机森林是</a:t>
            </a:r>
            <a:r>
              <a:rPr lang="en-US" altLang="zh-CN" sz="1200" b="0" i="0" kern="1200" dirty="0" smtClean="0">
                <a:solidFill>
                  <a:schemeClr val="tx1"/>
                </a:solidFill>
                <a:latin typeface="+mn-lt"/>
                <a:ea typeface="+mn-ea"/>
                <a:cs typeface="+mn-cs"/>
              </a:rPr>
              <a:t>bagging</a:t>
            </a:r>
            <a:r>
              <a:rPr lang="zh-CN" altLang="en-US" sz="1200" b="0" i="0" kern="1200" dirty="0" smtClean="0">
                <a:solidFill>
                  <a:schemeClr val="tx1"/>
                </a:solidFill>
                <a:latin typeface="+mn-lt"/>
                <a:ea typeface="+mn-ea"/>
                <a:cs typeface="+mn-cs"/>
              </a:rPr>
              <a:t>的一个特化进阶版，所谓的特化是因为随机森林的弱学习器都是决策树。所谓的进阶是</a:t>
            </a:r>
            <a:r>
              <a:rPr lang="zh-CN" altLang="en-US" sz="1200" b="1" i="0" kern="1200" dirty="0" smtClean="0">
                <a:solidFill>
                  <a:schemeClr val="tx1"/>
                </a:solidFill>
                <a:latin typeface="+mn-lt"/>
                <a:ea typeface="+mn-ea"/>
                <a:cs typeface="+mn-cs"/>
              </a:rPr>
              <a:t>随机森林在</a:t>
            </a:r>
            <a:r>
              <a:rPr lang="en-US" altLang="zh-CN" sz="1200" b="1" i="0" kern="1200" dirty="0" smtClean="0">
                <a:solidFill>
                  <a:schemeClr val="tx1"/>
                </a:solidFill>
                <a:latin typeface="+mn-lt"/>
                <a:ea typeface="+mn-ea"/>
                <a:cs typeface="+mn-cs"/>
              </a:rPr>
              <a:t>bagging</a:t>
            </a:r>
            <a:r>
              <a:rPr lang="zh-CN" altLang="en-US" sz="1200" b="1" i="0" kern="1200" dirty="0" smtClean="0">
                <a:solidFill>
                  <a:schemeClr val="tx1"/>
                </a:solidFill>
                <a:latin typeface="+mn-lt"/>
                <a:ea typeface="+mn-ea"/>
                <a:cs typeface="+mn-cs"/>
              </a:rPr>
              <a:t>的样本随机采样基础上，又加上了特征的随机选择，</a:t>
            </a:r>
            <a:r>
              <a:rPr lang="zh-CN" altLang="en-US" sz="1200" b="0" i="0" kern="1200" dirty="0" smtClean="0">
                <a:solidFill>
                  <a:schemeClr val="tx1"/>
                </a:solidFill>
                <a:latin typeface="+mn-lt"/>
                <a:ea typeface="+mn-ea"/>
                <a:cs typeface="+mn-cs"/>
              </a:rPr>
              <a:t>其基本思想没有脱离</a:t>
            </a:r>
            <a:r>
              <a:rPr lang="en-US" altLang="zh-CN" sz="1200" b="0" i="0" kern="1200" dirty="0" smtClean="0">
                <a:solidFill>
                  <a:schemeClr val="tx1"/>
                </a:solidFill>
                <a:latin typeface="+mn-lt"/>
                <a:ea typeface="+mn-ea"/>
                <a:cs typeface="+mn-cs"/>
              </a:rPr>
              <a:t>bagging</a:t>
            </a:r>
            <a:r>
              <a:rPr lang="zh-CN" altLang="en-US" sz="1200" b="0" i="0" kern="1200" dirty="0" smtClean="0">
                <a:solidFill>
                  <a:schemeClr val="tx1"/>
                </a:solidFill>
                <a:latin typeface="+mn-lt"/>
                <a:ea typeface="+mn-ea"/>
                <a:cs typeface="+mn-cs"/>
              </a:rPr>
              <a:t>的范畴。</a:t>
            </a:r>
            <a:r>
              <a:rPr lang="en-US" altLang="zh-CN" sz="1200" b="0" i="0" kern="1200" dirty="0" smtClean="0">
                <a:solidFill>
                  <a:schemeClr val="tx1"/>
                </a:solidFill>
                <a:latin typeface="+mn-lt"/>
                <a:ea typeface="+mn-ea"/>
                <a:cs typeface="+mn-cs"/>
              </a:rPr>
              <a:t>bagging</a:t>
            </a:r>
            <a:r>
              <a:rPr lang="zh-CN" altLang="en-US" sz="1200" b="0" i="0" kern="1200" dirty="0" smtClean="0">
                <a:solidFill>
                  <a:schemeClr val="tx1"/>
                </a:solidFill>
                <a:latin typeface="+mn-lt"/>
                <a:ea typeface="+mn-ea"/>
                <a:cs typeface="+mn-cs"/>
              </a:rPr>
              <a:t>和随机森林算法的原理在后面的文章中会专门来讲。</a:t>
            </a:r>
          </a:p>
          <a:p>
            <a:endParaRPr lang="zh-CN" altLang="en-US" dirty="0" smtClean="0"/>
          </a:p>
          <a:p>
            <a:r>
              <a:rPr lang="en-US" altLang="zh-CN" sz="1200" b="0" i="0" kern="1200" dirty="0" smtClean="0">
                <a:solidFill>
                  <a:schemeClr val="tx1"/>
                </a:solidFill>
                <a:latin typeface="+mn-lt"/>
                <a:ea typeface="+mn-ea"/>
                <a:cs typeface="+mn-cs"/>
              </a:rPr>
              <a:t>Bagging</a:t>
            </a:r>
            <a:r>
              <a:rPr lang="zh-CN" altLang="en-US" sz="1200" b="0" i="0" kern="1200" dirty="0" smtClean="0">
                <a:solidFill>
                  <a:schemeClr val="tx1"/>
                </a:solidFill>
                <a:latin typeface="+mn-lt"/>
                <a:ea typeface="+mn-ea"/>
                <a:cs typeface="+mn-cs"/>
              </a:rPr>
              <a:t>的弱学习器之间的确没有</a:t>
            </a:r>
            <a:r>
              <a:rPr lang="en-US" altLang="zh-CN" sz="1200" b="0" i="0" kern="1200" dirty="0" smtClean="0">
                <a:solidFill>
                  <a:schemeClr val="tx1"/>
                </a:solidFill>
                <a:latin typeface="+mn-lt"/>
                <a:ea typeface="+mn-ea"/>
                <a:cs typeface="+mn-cs"/>
              </a:rPr>
              <a:t>boosting</a:t>
            </a:r>
            <a:r>
              <a:rPr lang="zh-CN" altLang="en-US" sz="1200" b="0" i="0" kern="1200" dirty="0" smtClean="0">
                <a:solidFill>
                  <a:schemeClr val="tx1"/>
                </a:solidFill>
                <a:latin typeface="+mn-lt"/>
                <a:ea typeface="+mn-ea"/>
                <a:cs typeface="+mn-cs"/>
              </a:rPr>
              <a:t>那样的联系。它的特点在“随机采样”。那么什么是随机采样？</a:t>
            </a:r>
          </a:p>
          <a:p>
            <a:r>
              <a:rPr lang="zh-CN" altLang="en-US" sz="1200" b="0" i="0" kern="1200" dirty="0" smtClean="0">
                <a:solidFill>
                  <a:schemeClr val="tx1"/>
                </a:solidFill>
                <a:latin typeface="+mn-lt"/>
                <a:ea typeface="+mn-ea"/>
                <a:cs typeface="+mn-cs"/>
              </a:rPr>
              <a:t>　　　　随机采样</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bootsrap</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就是从我们的训练集里面采集固定个数的样本，但是每采集一个样本后，都将样本放回。也就是说，之前采集到的样本在放回后有可能继续被采集到。对于我们的</a:t>
            </a:r>
            <a:r>
              <a:rPr lang="en-US" altLang="zh-CN" sz="1200" b="0" i="0" kern="1200" dirty="0" smtClean="0">
                <a:solidFill>
                  <a:schemeClr val="tx1"/>
                </a:solidFill>
                <a:latin typeface="+mn-lt"/>
                <a:ea typeface="+mn-ea"/>
                <a:cs typeface="+mn-cs"/>
              </a:rPr>
              <a:t>Bagging</a:t>
            </a:r>
            <a:r>
              <a:rPr lang="zh-CN" altLang="en-US" sz="1200" b="0" i="0" kern="1200" dirty="0" smtClean="0">
                <a:solidFill>
                  <a:schemeClr val="tx1"/>
                </a:solidFill>
                <a:latin typeface="+mn-lt"/>
                <a:ea typeface="+mn-ea"/>
                <a:cs typeface="+mn-cs"/>
              </a:rPr>
              <a:t>算法，一般会随机采集和训练集样本数</a:t>
            </a:r>
            <a:r>
              <a:rPr lang="en-US" altLang="zh-CN" sz="1200" b="0" i="0" kern="1200" dirty="0" smtClean="0">
                <a:solidFill>
                  <a:schemeClr val="tx1"/>
                </a:solidFill>
                <a:latin typeface="+mn-lt"/>
                <a:ea typeface="+mn-ea"/>
                <a:cs typeface="+mn-cs"/>
              </a:rPr>
              <a:t>m</a:t>
            </a:r>
            <a:r>
              <a:rPr lang="zh-CN" altLang="en-US" sz="1200" b="0" i="0" kern="1200" dirty="0" smtClean="0">
                <a:solidFill>
                  <a:schemeClr val="tx1"/>
                </a:solidFill>
                <a:latin typeface="+mn-lt"/>
                <a:ea typeface="+mn-ea"/>
                <a:cs typeface="+mn-cs"/>
              </a:rPr>
              <a:t>一样个数的样本。这样得到的采样集和训练集样本的个数相同，但是样本内容不同。如果我们对有</a:t>
            </a:r>
            <a:r>
              <a:rPr lang="en-US" altLang="zh-CN" sz="1200" b="0" i="0" kern="1200" dirty="0" smtClean="0">
                <a:solidFill>
                  <a:schemeClr val="tx1"/>
                </a:solidFill>
                <a:latin typeface="+mn-lt"/>
                <a:ea typeface="+mn-ea"/>
                <a:cs typeface="+mn-cs"/>
              </a:rPr>
              <a:t>m</a:t>
            </a:r>
            <a:r>
              <a:rPr lang="zh-CN" altLang="en-US" sz="1200" b="0" i="0" kern="1200" dirty="0" smtClean="0">
                <a:solidFill>
                  <a:schemeClr val="tx1"/>
                </a:solidFill>
                <a:latin typeface="+mn-lt"/>
                <a:ea typeface="+mn-ea"/>
                <a:cs typeface="+mn-cs"/>
              </a:rPr>
              <a:t>个样本训练集做</a:t>
            </a:r>
            <a:r>
              <a:rPr lang="en-US" altLang="zh-CN" sz="1200" b="0" i="0" kern="1200" dirty="0" smtClean="0">
                <a:solidFill>
                  <a:schemeClr val="tx1"/>
                </a:solidFill>
                <a:latin typeface="+mn-lt"/>
                <a:ea typeface="+mn-ea"/>
                <a:cs typeface="+mn-cs"/>
              </a:rPr>
              <a:t>T</a:t>
            </a:r>
            <a:r>
              <a:rPr lang="zh-CN" altLang="en-US" sz="1200" b="0" i="0" kern="1200" dirty="0" smtClean="0">
                <a:solidFill>
                  <a:schemeClr val="tx1"/>
                </a:solidFill>
                <a:latin typeface="+mn-lt"/>
                <a:ea typeface="+mn-ea"/>
                <a:cs typeface="+mn-cs"/>
              </a:rPr>
              <a:t>次的随机采样，，则由于随机性，</a:t>
            </a:r>
            <a:r>
              <a:rPr lang="en-US" altLang="zh-CN" sz="1200" b="0" i="0" kern="1200" dirty="0" smtClean="0">
                <a:solidFill>
                  <a:schemeClr val="tx1"/>
                </a:solidFill>
                <a:latin typeface="+mn-lt"/>
                <a:ea typeface="+mn-ea"/>
                <a:cs typeface="+mn-cs"/>
              </a:rPr>
              <a:t>T</a:t>
            </a:r>
            <a:r>
              <a:rPr lang="zh-CN" altLang="en-US" sz="1200" b="0" i="0" kern="1200" dirty="0" smtClean="0">
                <a:solidFill>
                  <a:schemeClr val="tx1"/>
                </a:solidFill>
                <a:latin typeface="+mn-lt"/>
                <a:ea typeface="+mn-ea"/>
                <a:cs typeface="+mn-cs"/>
              </a:rPr>
              <a:t>个采样集各不相同。</a:t>
            </a:r>
          </a:p>
          <a:p>
            <a:r>
              <a:rPr lang="zh-CN" altLang="en-US" sz="1200" b="0" i="0" kern="1200" dirty="0" smtClean="0">
                <a:solidFill>
                  <a:schemeClr val="tx1"/>
                </a:solidFill>
                <a:latin typeface="+mn-lt"/>
                <a:ea typeface="+mn-ea"/>
                <a:cs typeface="+mn-cs"/>
              </a:rPr>
              <a:t>　　　　注意到这和</a:t>
            </a:r>
            <a:r>
              <a:rPr lang="en-US" altLang="zh-CN" sz="1200" b="0" i="0" kern="1200" dirty="0" smtClean="0">
                <a:solidFill>
                  <a:schemeClr val="tx1"/>
                </a:solidFill>
                <a:latin typeface="+mn-lt"/>
                <a:ea typeface="+mn-ea"/>
                <a:cs typeface="+mn-cs"/>
              </a:rPr>
              <a:t>GBDT</a:t>
            </a:r>
            <a:r>
              <a:rPr lang="zh-CN" altLang="en-US" sz="1200" b="0" i="0" kern="1200" dirty="0" smtClean="0">
                <a:solidFill>
                  <a:schemeClr val="tx1"/>
                </a:solidFill>
                <a:latin typeface="+mn-lt"/>
                <a:ea typeface="+mn-ea"/>
                <a:cs typeface="+mn-cs"/>
              </a:rPr>
              <a:t>的子采样是不同的。</a:t>
            </a:r>
            <a:r>
              <a:rPr lang="en-US" altLang="zh-CN" sz="1200" b="0" i="0" kern="1200" dirty="0" smtClean="0">
                <a:solidFill>
                  <a:schemeClr val="tx1"/>
                </a:solidFill>
                <a:latin typeface="+mn-lt"/>
                <a:ea typeface="+mn-ea"/>
                <a:cs typeface="+mn-cs"/>
              </a:rPr>
              <a:t>GBDT</a:t>
            </a:r>
            <a:r>
              <a:rPr lang="zh-CN" altLang="en-US" sz="1200" b="0" i="0" kern="1200" dirty="0" smtClean="0">
                <a:solidFill>
                  <a:schemeClr val="tx1"/>
                </a:solidFill>
                <a:latin typeface="+mn-lt"/>
                <a:ea typeface="+mn-ea"/>
                <a:cs typeface="+mn-cs"/>
              </a:rPr>
              <a:t>的子采样是无放回采样，而</a:t>
            </a:r>
            <a:r>
              <a:rPr lang="en-US" altLang="zh-CN" sz="1200" b="0" i="0" kern="1200" dirty="0" smtClean="0">
                <a:solidFill>
                  <a:schemeClr val="tx1"/>
                </a:solidFill>
                <a:latin typeface="+mn-lt"/>
                <a:ea typeface="+mn-ea"/>
                <a:cs typeface="+mn-cs"/>
              </a:rPr>
              <a:t>Bagging</a:t>
            </a:r>
            <a:r>
              <a:rPr lang="zh-CN" altLang="en-US" sz="1200" b="0" i="0" kern="1200" dirty="0" smtClean="0">
                <a:solidFill>
                  <a:schemeClr val="tx1"/>
                </a:solidFill>
                <a:latin typeface="+mn-lt"/>
                <a:ea typeface="+mn-ea"/>
                <a:cs typeface="+mn-cs"/>
              </a:rPr>
              <a:t>的子采样是放回采样。</a:t>
            </a:r>
          </a:p>
          <a:p>
            <a:r>
              <a:rPr lang="zh-CN" altLang="en-US" sz="1200" b="0" i="0" kern="1200" dirty="0" smtClean="0">
                <a:solidFill>
                  <a:schemeClr val="tx1"/>
                </a:solidFill>
                <a:latin typeface="+mn-lt"/>
                <a:ea typeface="+mn-ea"/>
                <a:cs typeface="+mn-cs"/>
              </a:rPr>
              <a:t>　　　　对于一个样本，它在某一次含</a:t>
            </a:r>
            <a:r>
              <a:rPr lang="en-US" altLang="zh-CN" sz="1200" b="0" i="0" kern="1200" dirty="0" smtClean="0">
                <a:solidFill>
                  <a:schemeClr val="tx1"/>
                </a:solidFill>
                <a:latin typeface="+mn-lt"/>
                <a:ea typeface="+mn-ea"/>
                <a:cs typeface="+mn-cs"/>
              </a:rPr>
              <a:t>m</a:t>
            </a:r>
            <a:r>
              <a:rPr lang="zh-CN" altLang="en-US" sz="1200" b="0" i="0" kern="1200" dirty="0" smtClean="0">
                <a:solidFill>
                  <a:schemeClr val="tx1"/>
                </a:solidFill>
                <a:latin typeface="+mn-lt"/>
                <a:ea typeface="+mn-ea"/>
                <a:cs typeface="+mn-cs"/>
              </a:rPr>
              <a:t>个样本的训练集的随机采样中，每次被采集到的概率是</a:t>
            </a:r>
            <a:r>
              <a:rPr lang="en-US" altLang="zh-CN" sz="1200" b="0" i="0" u="none" strike="noStrike" kern="1200" dirty="0" smtClean="0">
                <a:solidFill>
                  <a:schemeClr val="tx1"/>
                </a:solidFill>
                <a:latin typeface="+mn-lt"/>
                <a:ea typeface="+mn-ea"/>
                <a:cs typeface="+mn-cs"/>
              </a:rPr>
              <a:t>1m1m</a:t>
            </a:r>
            <a:r>
              <a:rPr lang="zh-CN" altLang="en-US" sz="1200" b="0" i="0" kern="1200" dirty="0" smtClean="0">
                <a:solidFill>
                  <a:schemeClr val="tx1"/>
                </a:solidFill>
                <a:latin typeface="+mn-lt"/>
                <a:ea typeface="+mn-ea"/>
                <a:cs typeface="+mn-cs"/>
              </a:rPr>
              <a:t>。不被采集到的概率为</a:t>
            </a:r>
            <a:r>
              <a:rPr lang="en-US" altLang="zh-CN" sz="1200" b="0" i="0" u="none" strike="noStrike" kern="1200" dirty="0" smtClean="0">
                <a:solidFill>
                  <a:schemeClr val="tx1"/>
                </a:solidFill>
                <a:latin typeface="+mn-lt"/>
                <a:ea typeface="+mn-ea"/>
                <a:cs typeface="+mn-cs"/>
              </a:rPr>
              <a:t>1−1m1−1m</a:t>
            </a:r>
            <a:r>
              <a:rPr lang="zh-CN" altLang="en-US" sz="1200" b="0" i="0" kern="1200" dirty="0" smtClean="0">
                <a:solidFill>
                  <a:schemeClr val="tx1"/>
                </a:solidFill>
                <a:latin typeface="+mn-lt"/>
                <a:ea typeface="+mn-ea"/>
                <a:cs typeface="+mn-cs"/>
              </a:rPr>
              <a:t>。如果</a:t>
            </a:r>
            <a:r>
              <a:rPr lang="en-US" altLang="zh-CN" sz="1200" b="0" i="0" kern="1200" dirty="0" smtClean="0">
                <a:solidFill>
                  <a:schemeClr val="tx1"/>
                </a:solidFill>
                <a:latin typeface="+mn-lt"/>
                <a:ea typeface="+mn-ea"/>
                <a:cs typeface="+mn-cs"/>
              </a:rPr>
              <a:t>m</a:t>
            </a:r>
            <a:r>
              <a:rPr lang="zh-CN" altLang="en-US" sz="1200" b="0" i="0" kern="1200" dirty="0" smtClean="0">
                <a:solidFill>
                  <a:schemeClr val="tx1"/>
                </a:solidFill>
                <a:latin typeface="+mn-lt"/>
                <a:ea typeface="+mn-ea"/>
                <a:cs typeface="+mn-cs"/>
              </a:rPr>
              <a:t>次采样都没有被采集中的概率是</a:t>
            </a:r>
            <a:r>
              <a:rPr lang="en-US" altLang="zh-CN" sz="1200" b="0" i="0" u="none" strike="noStrike" kern="1200" dirty="0" smtClean="0">
                <a:solidFill>
                  <a:schemeClr val="tx1"/>
                </a:solidFill>
                <a:latin typeface="+mn-lt"/>
                <a:ea typeface="+mn-ea"/>
                <a:cs typeface="+mn-cs"/>
              </a:rPr>
              <a:t>(1−1m)m(1−1m)m</a:t>
            </a:r>
            <a:r>
              <a:rPr lang="zh-CN" altLang="en-US" sz="1200" b="0" i="0" kern="1200" dirty="0" smtClean="0">
                <a:solidFill>
                  <a:schemeClr val="tx1"/>
                </a:solidFill>
                <a:latin typeface="+mn-lt"/>
                <a:ea typeface="+mn-ea"/>
                <a:cs typeface="+mn-cs"/>
              </a:rPr>
              <a:t>。当</a:t>
            </a:r>
            <a:r>
              <a:rPr lang="en-US" altLang="zh-CN" sz="1200" b="0" i="0" u="none" strike="noStrike" kern="1200" dirty="0" smtClean="0">
                <a:solidFill>
                  <a:schemeClr val="tx1"/>
                </a:solidFill>
                <a:latin typeface="+mn-lt"/>
                <a:ea typeface="+mn-ea"/>
                <a:cs typeface="+mn-cs"/>
              </a:rPr>
              <a:t>m</a:t>
            </a:r>
            <a:r>
              <a:rPr lang="zh-CN" altLang="en-US" sz="1200" b="0" i="0" u="none" strike="noStrike" kern="1200" dirty="0" smtClean="0">
                <a:solidFill>
                  <a:schemeClr val="tx1"/>
                </a:solidFill>
                <a:latin typeface="+mn-lt"/>
                <a:ea typeface="+mn-ea"/>
                <a:cs typeface="+mn-cs"/>
              </a:rPr>
              <a:t>→∞</a:t>
            </a:r>
            <a:r>
              <a:rPr lang="en-US" altLang="zh-CN" sz="1200" b="0" i="0" u="none" strike="noStrike" kern="1200" dirty="0" smtClean="0">
                <a:solidFill>
                  <a:schemeClr val="tx1"/>
                </a:solidFill>
                <a:latin typeface="+mn-lt"/>
                <a:ea typeface="+mn-ea"/>
                <a:cs typeface="+mn-cs"/>
              </a:rPr>
              <a:t>m→∞</a:t>
            </a:r>
            <a:r>
              <a:rPr lang="zh-CN" altLang="en-US" sz="1200" b="0" i="0" kern="1200" dirty="0" smtClean="0">
                <a:solidFill>
                  <a:schemeClr val="tx1"/>
                </a:solidFill>
                <a:latin typeface="+mn-lt"/>
                <a:ea typeface="+mn-ea"/>
                <a:cs typeface="+mn-cs"/>
              </a:rPr>
              <a:t>时，</a:t>
            </a:r>
            <a:r>
              <a:rPr lang="en-US" altLang="zh-CN" sz="1200" b="0" i="0" u="none" strike="noStrike" kern="1200" dirty="0" smtClean="0">
                <a:solidFill>
                  <a:schemeClr val="tx1"/>
                </a:solidFill>
                <a:latin typeface="+mn-lt"/>
                <a:ea typeface="+mn-ea"/>
                <a:cs typeface="+mn-cs"/>
              </a:rPr>
              <a:t>(1−1m)m</a:t>
            </a:r>
            <a:r>
              <a:rPr lang="zh-CN" altLang="en-US" sz="1200" b="0" i="0" u="none" strike="noStrike" kern="1200" dirty="0" smtClean="0">
                <a:solidFill>
                  <a:schemeClr val="tx1"/>
                </a:solidFill>
                <a:latin typeface="+mn-lt"/>
                <a:ea typeface="+mn-ea"/>
                <a:cs typeface="+mn-cs"/>
              </a:rPr>
              <a:t>→</a:t>
            </a:r>
            <a:r>
              <a:rPr lang="en-US" altLang="zh-CN" sz="1200" b="0" i="0" u="none" strike="noStrike" kern="1200" dirty="0" smtClean="0">
                <a:solidFill>
                  <a:schemeClr val="tx1"/>
                </a:solidFill>
                <a:latin typeface="+mn-lt"/>
                <a:ea typeface="+mn-ea"/>
                <a:cs typeface="+mn-cs"/>
              </a:rPr>
              <a:t>1e</a:t>
            </a:r>
            <a:r>
              <a:rPr lang="zh-CN" altLang="en-US" sz="1200" b="0" i="0" u="none" strike="noStrike" kern="1200" dirty="0" smtClean="0">
                <a:solidFill>
                  <a:schemeClr val="tx1"/>
                </a:solidFill>
                <a:latin typeface="+mn-lt"/>
                <a:ea typeface="+mn-ea"/>
                <a:cs typeface="+mn-cs"/>
              </a:rPr>
              <a:t>≃</a:t>
            </a:r>
            <a:r>
              <a:rPr lang="en-US" altLang="zh-CN" sz="1200" b="0" i="0" u="none" strike="noStrike" kern="1200" dirty="0" smtClean="0">
                <a:solidFill>
                  <a:schemeClr val="tx1"/>
                </a:solidFill>
                <a:latin typeface="+mn-lt"/>
                <a:ea typeface="+mn-ea"/>
                <a:cs typeface="+mn-cs"/>
              </a:rPr>
              <a:t>0.368(1−1m)m→1e≃0.368</a:t>
            </a:r>
            <a:r>
              <a:rPr lang="zh-CN" altLang="en-US" sz="1200" b="0" i="0" kern="1200" dirty="0" smtClean="0">
                <a:solidFill>
                  <a:schemeClr val="tx1"/>
                </a:solidFill>
                <a:latin typeface="+mn-lt"/>
                <a:ea typeface="+mn-ea"/>
                <a:cs typeface="+mn-cs"/>
              </a:rPr>
              <a:t>。也就是说，在</a:t>
            </a:r>
            <a:r>
              <a:rPr lang="en-US" altLang="zh-CN" sz="1200" b="0" i="0" kern="1200" dirty="0" smtClean="0">
                <a:solidFill>
                  <a:schemeClr val="tx1"/>
                </a:solidFill>
                <a:latin typeface="+mn-lt"/>
                <a:ea typeface="+mn-ea"/>
                <a:cs typeface="+mn-cs"/>
              </a:rPr>
              <a:t>bagging</a:t>
            </a:r>
            <a:r>
              <a:rPr lang="zh-CN" altLang="en-US" sz="1200" b="0" i="0" kern="1200" dirty="0" smtClean="0">
                <a:solidFill>
                  <a:schemeClr val="tx1"/>
                </a:solidFill>
                <a:latin typeface="+mn-lt"/>
                <a:ea typeface="+mn-ea"/>
                <a:cs typeface="+mn-cs"/>
              </a:rPr>
              <a:t>的每轮随机采样中，训练集中大约有</a:t>
            </a:r>
            <a:r>
              <a:rPr lang="en-US" altLang="zh-CN" sz="1200" b="0" i="0" kern="1200" dirty="0" smtClean="0">
                <a:solidFill>
                  <a:schemeClr val="tx1"/>
                </a:solidFill>
                <a:latin typeface="+mn-lt"/>
                <a:ea typeface="+mn-ea"/>
                <a:cs typeface="+mn-cs"/>
              </a:rPr>
              <a:t>36.8%</a:t>
            </a:r>
            <a:r>
              <a:rPr lang="zh-CN" altLang="en-US" sz="1200" b="0" i="0" kern="1200" dirty="0" smtClean="0">
                <a:solidFill>
                  <a:schemeClr val="tx1"/>
                </a:solidFill>
                <a:latin typeface="+mn-lt"/>
                <a:ea typeface="+mn-ea"/>
                <a:cs typeface="+mn-cs"/>
              </a:rPr>
              <a:t>的数据没有被采样集采集中。</a:t>
            </a:r>
          </a:p>
          <a:p>
            <a:r>
              <a:rPr lang="zh-CN" altLang="en-US" sz="1200" b="0" i="0" kern="1200" dirty="0" smtClean="0">
                <a:solidFill>
                  <a:schemeClr val="tx1"/>
                </a:solidFill>
                <a:latin typeface="+mn-lt"/>
                <a:ea typeface="+mn-ea"/>
                <a:cs typeface="+mn-cs"/>
              </a:rPr>
              <a:t>　　　　对于这部分大约</a:t>
            </a:r>
            <a:r>
              <a:rPr lang="en-US" altLang="zh-CN" sz="1200" b="0" i="0" kern="1200" dirty="0" smtClean="0">
                <a:solidFill>
                  <a:schemeClr val="tx1"/>
                </a:solidFill>
                <a:latin typeface="+mn-lt"/>
                <a:ea typeface="+mn-ea"/>
                <a:cs typeface="+mn-cs"/>
              </a:rPr>
              <a:t>36.8%</a:t>
            </a:r>
            <a:r>
              <a:rPr lang="zh-CN" altLang="en-US" sz="1200" b="0" i="0" kern="1200" dirty="0" smtClean="0">
                <a:solidFill>
                  <a:schemeClr val="tx1"/>
                </a:solidFill>
                <a:latin typeface="+mn-lt"/>
                <a:ea typeface="+mn-ea"/>
                <a:cs typeface="+mn-cs"/>
              </a:rPr>
              <a:t>的没有被采样到的数据，我们常常称之为袋外数据</a:t>
            </a:r>
            <a:r>
              <a:rPr lang="en-US" altLang="zh-CN" sz="1200" b="0" i="0" kern="1200" dirty="0" smtClean="0">
                <a:solidFill>
                  <a:schemeClr val="tx1"/>
                </a:solidFill>
                <a:latin typeface="+mn-lt"/>
                <a:ea typeface="+mn-ea"/>
                <a:cs typeface="+mn-cs"/>
              </a:rPr>
              <a:t>(Out Of Bag, </a:t>
            </a:r>
            <a:r>
              <a:rPr lang="zh-CN" altLang="en-US" sz="1200" b="0" i="0" kern="1200" dirty="0" smtClean="0">
                <a:solidFill>
                  <a:schemeClr val="tx1"/>
                </a:solidFill>
                <a:latin typeface="+mn-lt"/>
                <a:ea typeface="+mn-ea"/>
                <a:cs typeface="+mn-cs"/>
              </a:rPr>
              <a:t>简称</a:t>
            </a:r>
            <a:r>
              <a:rPr lang="en-US" altLang="zh-CN" sz="1200" b="0" i="0" kern="1200" dirty="0" smtClean="0">
                <a:solidFill>
                  <a:schemeClr val="tx1"/>
                </a:solidFill>
                <a:latin typeface="+mn-lt"/>
                <a:ea typeface="+mn-ea"/>
                <a:cs typeface="+mn-cs"/>
              </a:rPr>
              <a:t>OOB)</a:t>
            </a:r>
            <a:r>
              <a:rPr lang="zh-CN" altLang="en-US" sz="1200" b="0" i="0" kern="1200" dirty="0" smtClean="0">
                <a:solidFill>
                  <a:schemeClr val="tx1"/>
                </a:solidFill>
                <a:latin typeface="+mn-lt"/>
                <a:ea typeface="+mn-ea"/>
                <a:cs typeface="+mn-cs"/>
              </a:rPr>
              <a:t>。这些数据没有参与训练集模型的拟合，因此可以用来检测模型的泛化能力。</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bagging</a:t>
            </a:r>
            <a:r>
              <a:rPr lang="zh-CN" altLang="en-US" sz="1200" b="0" i="0" kern="1200" dirty="0" smtClean="0">
                <a:solidFill>
                  <a:schemeClr val="tx1"/>
                </a:solidFill>
                <a:latin typeface="+mn-lt"/>
                <a:ea typeface="+mn-ea"/>
                <a:cs typeface="+mn-cs"/>
              </a:rPr>
              <a:t>对于弱学习器没有限制，这和</a:t>
            </a:r>
            <a:r>
              <a:rPr lang="en-US" altLang="zh-CN" sz="1200" b="0" i="0" kern="1200" dirty="0" err="1" smtClean="0">
                <a:solidFill>
                  <a:schemeClr val="tx1"/>
                </a:solidFill>
                <a:latin typeface="+mn-lt"/>
                <a:ea typeface="+mn-ea"/>
                <a:cs typeface="+mn-cs"/>
              </a:rPr>
              <a:t>Adaboost</a:t>
            </a:r>
            <a:r>
              <a:rPr lang="zh-CN" altLang="en-US" sz="1200" b="0" i="0" kern="1200" dirty="0" smtClean="0">
                <a:solidFill>
                  <a:schemeClr val="tx1"/>
                </a:solidFill>
                <a:latin typeface="+mn-lt"/>
                <a:ea typeface="+mn-ea"/>
                <a:cs typeface="+mn-cs"/>
              </a:rPr>
              <a:t>一样。但是最常用的一般也是决策树和神经网络。</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bagging</a:t>
            </a:r>
            <a:r>
              <a:rPr lang="zh-CN" altLang="en-US" sz="1200" b="0" i="0" kern="1200" dirty="0" smtClean="0">
                <a:solidFill>
                  <a:schemeClr val="tx1"/>
                </a:solidFill>
                <a:latin typeface="+mn-lt"/>
                <a:ea typeface="+mn-ea"/>
                <a:cs typeface="+mn-cs"/>
              </a:rPr>
              <a:t>的集合策略也比较简单，对于分类问题，通常使用简单投票法，得到最多票数的类别或者类别之一为最终的模型输出。对于回归问题，通常使用简单平均法，对</a:t>
            </a:r>
            <a:r>
              <a:rPr lang="en-US" altLang="zh-CN" sz="1200" b="0" i="0" kern="1200" dirty="0" smtClean="0">
                <a:solidFill>
                  <a:schemeClr val="tx1"/>
                </a:solidFill>
                <a:latin typeface="+mn-lt"/>
                <a:ea typeface="+mn-ea"/>
                <a:cs typeface="+mn-cs"/>
              </a:rPr>
              <a:t>T</a:t>
            </a:r>
            <a:r>
              <a:rPr lang="zh-CN" altLang="en-US" sz="1200" b="0" i="0" kern="1200" dirty="0" smtClean="0">
                <a:solidFill>
                  <a:schemeClr val="tx1"/>
                </a:solidFill>
                <a:latin typeface="+mn-lt"/>
                <a:ea typeface="+mn-ea"/>
                <a:cs typeface="+mn-cs"/>
              </a:rPr>
              <a:t>个弱学习器得到的回归结果进行算术平均得到最终的模型输出。</a:t>
            </a:r>
          </a:p>
          <a:p>
            <a:r>
              <a:rPr lang="zh-CN" altLang="en-US" sz="1200" b="0" i="0" kern="1200" dirty="0" smtClean="0">
                <a:solidFill>
                  <a:schemeClr val="tx1"/>
                </a:solidFill>
                <a:latin typeface="+mn-lt"/>
                <a:ea typeface="+mn-ea"/>
                <a:cs typeface="+mn-cs"/>
              </a:rPr>
              <a:t>　　　　由于</a:t>
            </a:r>
            <a:r>
              <a:rPr lang="en-US" altLang="zh-CN" sz="1200" b="0" i="0" kern="1200" dirty="0" smtClean="0">
                <a:solidFill>
                  <a:schemeClr val="tx1"/>
                </a:solidFill>
                <a:latin typeface="+mn-lt"/>
                <a:ea typeface="+mn-ea"/>
                <a:cs typeface="+mn-cs"/>
              </a:rPr>
              <a:t>Bagging</a:t>
            </a:r>
            <a:r>
              <a:rPr lang="zh-CN" altLang="en-US" sz="1200" b="0" i="0" kern="1200" dirty="0" smtClean="0">
                <a:solidFill>
                  <a:schemeClr val="tx1"/>
                </a:solidFill>
                <a:latin typeface="+mn-lt"/>
                <a:ea typeface="+mn-ea"/>
                <a:cs typeface="+mn-cs"/>
              </a:rPr>
              <a:t>算法每次都进行采样来训练模型，因此泛化能力很强，对于降低模型的方差很有作用。当然对于训练集的拟合程度就会差一些，也就是模型的偏倚会大一些。</a:t>
            </a:r>
          </a:p>
          <a:p>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每个弱学习器的样本选取：随机放回抽样</a:t>
            </a:r>
            <a:endParaRPr lang="zh-CN" altLang="en-US" dirty="0"/>
          </a:p>
        </p:txBody>
      </p:sp>
      <p:sp>
        <p:nvSpPr>
          <p:cNvPr id="4" name="灯片编号占位符 3"/>
          <p:cNvSpPr>
            <a:spLocks noGrp="1"/>
          </p:cNvSpPr>
          <p:nvPr>
            <p:ph type="sldNum" sz="quarter" idx="10"/>
          </p:nvPr>
        </p:nvSpPr>
        <p:spPr/>
        <p:txBody>
          <a:bodyPr/>
          <a:lstStyle/>
          <a:p>
            <a:fld id="{C953DA11-AFBE-4547-ADB8-5304B6EC7D96}" type="slidenum">
              <a:rPr lang="zh-CN" altLang="en-US" smtClean="0"/>
              <a:pPr/>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2019/8/14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7664" y="2204864"/>
            <a:ext cx="4339650" cy="646331"/>
          </a:xfrm>
          <a:prstGeom prst="rect">
            <a:avLst/>
          </a:prstGeom>
          <a:noFill/>
        </p:spPr>
        <p:txBody>
          <a:bodyPr wrap="none" rtlCol="0">
            <a:spAutoFit/>
          </a:bodyPr>
          <a:lstStyle/>
          <a:p>
            <a:r>
              <a:rPr lang="zh-CN" altLang="en-US" dirty="0" smtClean="0"/>
              <a:t>语法和文法区别：同一范畴。</a:t>
            </a:r>
            <a:endParaRPr lang="en-US" altLang="zh-CN" dirty="0" smtClean="0"/>
          </a:p>
          <a:p>
            <a:r>
              <a:rPr lang="zh-CN" altLang="en-US" dirty="0" smtClean="0"/>
              <a:t>词袋模型：丢失了顺序，矩阵过于稀疏。</a:t>
            </a:r>
            <a:endParaRPr lang="en-US" altLang="zh-CN"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76872"/>
            <a:ext cx="8229600" cy="1143000"/>
          </a:xfrm>
        </p:spPr>
        <p:txBody>
          <a:bodyPr/>
          <a:lstStyle/>
          <a:p>
            <a:r>
              <a:rPr lang="en-US" altLang="zh-CN" dirty="0" smtClean="0"/>
              <a:t>bagging</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ttps://images2015.cnblogs.com/blog/1042406/201612/1042406-20161204200000787-1988863729.png"/>
          <p:cNvPicPr>
            <a:picLocks noChangeAspect="1" noChangeArrowheads="1"/>
          </p:cNvPicPr>
          <p:nvPr/>
        </p:nvPicPr>
        <p:blipFill>
          <a:blip r:embed="rId3" cstate="print"/>
          <a:srcRect/>
          <a:stretch>
            <a:fillRect/>
          </a:stretch>
        </p:blipFill>
        <p:spPr bwMode="auto">
          <a:xfrm>
            <a:off x="323528" y="1196752"/>
            <a:ext cx="8036124" cy="3925427"/>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04864"/>
            <a:ext cx="8229600" cy="1143000"/>
          </a:xfrm>
        </p:spPr>
        <p:txBody>
          <a:bodyPr/>
          <a:lstStyle/>
          <a:p>
            <a:r>
              <a:rPr lang="en-US" altLang="zh-CN" dirty="0" smtClean="0"/>
              <a:t>Random Forest</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3" cstate="print"/>
          <a:srcRect/>
          <a:stretch>
            <a:fillRect/>
          </a:stretch>
        </p:blipFill>
        <p:spPr bwMode="auto">
          <a:xfrm>
            <a:off x="1214438" y="938213"/>
            <a:ext cx="6715125" cy="498157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K-means</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images2015.cnblogs.com/blog/1042406/201612/1042406-20161212135954464-1143551568.png"/>
          <p:cNvPicPr>
            <a:picLocks noChangeAspect="1" noChangeArrowheads="1"/>
          </p:cNvPicPr>
          <p:nvPr/>
        </p:nvPicPr>
        <p:blipFill>
          <a:blip r:embed="rId3" cstate="print"/>
          <a:srcRect/>
          <a:stretch>
            <a:fillRect/>
          </a:stretch>
        </p:blipFill>
        <p:spPr bwMode="auto">
          <a:xfrm>
            <a:off x="611560" y="822309"/>
            <a:ext cx="7776864" cy="5288269"/>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5536" y="2204864"/>
            <a:ext cx="8229600" cy="1143000"/>
          </a:xfrm>
        </p:spPr>
        <p:txBody>
          <a:bodyPr/>
          <a:lstStyle/>
          <a:p>
            <a:r>
              <a:rPr lang="en-US" altLang="zh-CN" dirty="0" smtClean="0"/>
              <a:t>GBDT</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0648" y="1916832"/>
            <a:ext cx="8229600" cy="1143000"/>
          </a:xfrm>
        </p:spPr>
        <p:txBody>
          <a:bodyPr>
            <a:normAutofit/>
          </a:bodyPr>
          <a:lstStyle/>
          <a:p>
            <a:r>
              <a:rPr lang="zh-CN" altLang="en-US" sz="3600" dirty="0" smtClean="0"/>
              <a:t>使用负梯度进行拟合</a:t>
            </a:r>
            <a:endParaRPr lang="zh-CN" altLang="en-US" sz="3600" dirty="0"/>
          </a:p>
        </p:txBody>
      </p:sp>
      <p:pic>
        <p:nvPicPr>
          <p:cNvPr id="3" name="Picture 3"/>
          <p:cNvPicPr>
            <a:picLocks noChangeAspect="1" noChangeArrowheads="1"/>
          </p:cNvPicPr>
          <p:nvPr/>
        </p:nvPicPr>
        <p:blipFill>
          <a:blip r:embed="rId3" cstate="print"/>
          <a:srcRect/>
          <a:stretch>
            <a:fillRect/>
          </a:stretch>
        </p:blipFill>
        <p:spPr bwMode="auto">
          <a:xfrm>
            <a:off x="2267744" y="3068960"/>
            <a:ext cx="7029450" cy="30575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03649" y="1268760"/>
            <a:ext cx="6408712" cy="2585323"/>
          </a:xfrm>
          <a:prstGeom prst="rect">
            <a:avLst/>
          </a:prstGeom>
          <a:noFill/>
        </p:spPr>
        <p:txBody>
          <a:bodyPr wrap="square" rtlCol="0">
            <a:spAutoFit/>
          </a:bodyPr>
          <a:lstStyle/>
          <a:p>
            <a:r>
              <a:rPr lang="en-US" altLang="zh-CN" dirty="0" smtClean="0"/>
              <a:t>NLP</a:t>
            </a:r>
            <a:r>
              <a:rPr lang="zh-CN" altLang="en-US" dirty="0" smtClean="0"/>
              <a:t>三个层面：</a:t>
            </a:r>
            <a:endParaRPr lang="en-US" altLang="zh-CN" dirty="0" smtClean="0"/>
          </a:p>
          <a:p>
            <a:r>
              <a:rPr lang="zh-CN" altLang="en-US" dirty="0" smtClean="0"/>
              <a:t>词法分析：分词和分析词性</a:t>
            </a:r>
            <a:endParaRPr lang="en-US" altLang="zh-CN" dirty="0" smtClean="0"/>
          </a:p>
          <a:p>
            <a:r>
              <a:rPr lang="zh-CN" altLang="en-US" dirty="0" smtClean="0"/>
              <a:t>句法分析：分析短语的结构；帮助理解句子含义。目前分为浅层的句法分析（短语结构，依存结构）和深层的（深层文法，更难）</a:t>
            </a:r>
            <a:endParaRPr lang="en-US" altLang="zh-CN" dirty="0" smtClean="0"/>
          </a:p>
          <a:p>
            <a:r>
              <a:rPr lang="zh-CN" altLang="en-US" dirty="0" smtClean="0"/>
              <a:t>语义分析：语义角色标注（</a:t>
            </a:r>
            <a:r>
              <a:rPr lang="en-US" altLang="zh-CN" dirty="0" smtClean="0"/>
              <a:t>semantic role labeling</a:t>
            </a:r>
            <a:r>
              <a:rPr lang="zh-CN" altLang="en-US" dirty="0" smtClean="0"/>
              <a:t>）</a:t>
            </a:r>
            <a:endParaRPr lang="en-US" altLang="zh-CN" dirty="0" smtClean="0"/>
          </a:p>
          <a:p>
            <a:endParaRPr lang="en-US" altLang="zh-CN" dirty="0" smtClean="0"/>
          </a:p>
          <a:p>
            <a:r>
              <a:rPr lang="en-US" altLang="zh-CN" dirty="0" smtClean="0"/>
              <a:t>NLP</a:t>
            </a:r>
            <a:r>
              <a:rPr lang="zh-CN" altLang="en-US" dirty="0" smtClean="0"/>
              <a:t>：</a:t>
            </a:r>
            <a:r>
              <a:rPr lang="en-US" altLang="zh-CN" dirty="0" smtClean="0"/>
              <a:t>1955</a:t>
            </a:r>
            <a:r>
              <a:rPr lang="zh-CN" altLang="en-US" dirty="0" smtClean="0"/>
              <a:t>年提出，</a:t>
            </a:r>
            <a:r>
              <a:rPr lang="en-US" altLang="zh-CN" dirty="0" smtClean="0"/>
              <a:t>SVM</a:t>
            </a:r>
            <a:r>
              <a:rPr lang="zh-CN" altLang="en-US" dirty="0" smtClean="0"/>
              <a:t>，</a:t>
            </a:r>
            <a:r>
              <a:rPr lang="en-US" altLang="zh-CN" dirty="0" smtClean="0"/>
              <a:t>CRF</a:t>
            </a:r>
            <a:r>
              <a:rPr lang="zh-CN" altLang="en-US" dirty="0" smtClean="0"/>
              <a:t>浅层的模型，无法对海量数据中的高维非线性映射建模。</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988840"/>
            <a:ext cx="8229600" cy="1143000"/>
          </a:xfrm>
        </p:spPr>
        <p:txBody>
          <a:bodyPr/>
          <a:lstStyle/>
          <a:p>
            <a:r>
              <a:rPr lang="zh-CN" altLang="en-US" dirty="0" smtClean="0"/>
              <a:t>损失函数 </a:t>
            </a:r>
            <a:r>
              <a:rPr lang="en-US" altLang="zh-CN" dirty="0" smtClean="0"/>
              <a:t>Loss</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3" cstate="print"/>
          <a:srcRect/>
          <a:stretch>
            <a:fillRect/>
          </a:stretch>
        </p:blipFill>
        <p:spPr bwMode="auto">
          <a:xfrm>
            <a:off x="-396552" y="1340768"/>
            <a:ext cx="10473427" cy="350859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6632" y="1412776"/>
            <a:ext cx="8229600" cy="1143000"/>
          </a:xfrm>
        </p:spPr>
        <p:txBody>
          <a:bodyPr>
            <a:normAutofit/>
          </a:bodyPr>
          <a:lstStyle/>
          <a:p>
            <a:r>
              <a:rPr lang="en-US" altLang="zh-CN" sz="3200" dirty="0" err="1" smtClean="0"/>
              <a:t>Hubor</a:t>
            </a:r>
            <a:r>
              <a:rPr lang="en-US" altLang="zh-CN" sz="3200" dirty="0" smtClean="0"/>
              <a:t> loss</a:t>
            </a:r>
            <a:r>
              <a:rPr lang="zh-CN" altLang="en-US" sz="3200" dirty="0" smtClean="0"/>
              <a:t>平滑的平均绝对误差</a:t>
            </a:r>
            <a:endParaRPr lang="zh-CN" altLang="en-US" sz="3200" dirty="0"/>
          </a:p>
        </p:txBody>
      </p:sp>
      <p:pic>
        <p:nvPicPr>
          <p:cNvPr id="40962" name="Picture 2"/>
          <p:cNvPicPr>
            <a:picLocks noChangeAspect="1" noChangeArrowheads="1"/>
          </p:cNvPicPr>
          <p:nvPr/>
        </p:nvPicPr>
        <p:blipFill>
          <a:blip r:embed="rId3" cstate="print"/>
          <a:srcRect/>
          <a:stretch>
            <a:fillRect/>
          </a:stretch>
        </p:blipFill>
        <p:spPr bwMode="auto">
          <a:xfrm>
            <a:off x="5940152" y="332656"/>
            <a:ext cx="6819311" cy="6935738"/>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6752" y="1052736"/>
            <a:ext cx="8229600" cy="1143000"/>
          </a:xfrm>
        </p:spPr>
        <p:txBody>
          <a:bodyPr/>
          <a:lstStyle/>
          <a:p>
            <a:r>
              <a:rPr lang="en-US" altLang="zh-CN" dirty="0" smtClean="0"/>
              <a:t>log </a:t>
            </a:r>
            <a:r>
              <a:rPr lang="en-US" altLang="zh-CN" dirty="0" err="1" smtClean="0"/>
              <a:t>cosh</a:t>
            </a:r>
            <a:endParaRPr lang="zh-CN" altLang="en-US" dirty="0"/>
          </a:p>
        </p:txBody>
      </p:sp>
      <p:pic>
        <p:nvPicPr>
          <p:cNvPr id="41986" name="Picture 2"/>
          <p:cNvPicPr>
            <a:picLocks noChangeAspect="1" noChangeArrowheads="1"/>
          </p:cNvPicPr>
          <p:nvPr/>
        </p:nvPicPr>
        <p:blipFill>
          <a:blip r:embed="rId3" cstate="print"/>
          <a:srcRect/>
          <a:stretch>
            <a:fillRect/>
          </a:stretch>
        </p:blipFill>
        <p:spPr bwMode="auto">
          <a:xfrm>
            <a:off x="3851920" y="404664"/>
            <a:ext cx="7621203" cy="611658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8800" y="1916832"/>
            <a:ext cx="8229600" cy="1143000"/>
          </a:xfrm>
        </p:spPr>
        <p:txBody>
          <a:bodyPr>
            <a:normAutofit/>
          </a:bodyPr>
          <a:lstStyle/>
          <a:p>
            <a:r>
              <a:rPr lang="zh-CN" altLang="en-US" sz="3600" dirty="0" smtClean="0"/>
              <a:t>分位数</a:t>
            </a:r>
            <a:r>
              <a:rPr lang="en-US" altLang="zh-CN" sz="3600" dirty="0" smtClean="0"/>
              <a:t>loss</a:t>
            </a:r>
            <a:endParaRPr lang="zh-CN" altLang="en-US" sz="3600" dirty="0"/>
          </a:p>
        </p:txBody>
      </p:sp>
      <p:pic>
        <p:nvPicPr>
          <p:cNvPr id="43011" name="Picture 3"/>
          <p:cNvPicPr>
            <a:picLocks noChangeAspect="1" noChangeArrowheads="1"/>
          </p:cNvPicPr>
          <p:nvPr/>
        </p:nvPicPr>
        <p:blipFill>
          <a:blip r:embed="rId3" cstate="print"/>
          <a:srcRect/>
          <a:stretch>
            <a:fillRect/>
          </a:stretch>
        </p:blipFill>
        <p:spPr bwMode="auto">
          <a:xfrm>
            <a:off x="3059832" y="-963488"/>
            <a:ext cx="8705850" cy="82677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4034" name="Picture 2"/>
          <p:cNvPicPr>
            <a:picLocks noChangeAspect="1" noChangeArrowheads="1"/>
          </p:cNvPicPr>
          <p:nvPr/>
        </p:nvPicPr>
        <p:blipFill>
          <a:blip r:embed="rId3" cstate="print"/>
          <a:srcRect/>
          <a:stretch>
            <a:fillRect/>
          </a:stretch>
        </p:blipFill>
        <p:spPr bwMode="auto">
          <a:xfrm>
            <a:off x="-1548680" y="485775"/>
            <a:ext cx="9305925" cy="6372225"/>
          </a:xfrm>
          <a:prstGeom prst="rect">
            <a:avLst/>
          </a:prstGeom>
          <a:noFill/>
          <a:ln w="9525">
            <a:noFill/>
            <a:miter lim="800000"/>
            <a:headEnd/>
            <a:tailEnd/>
          </a:ln>
        </p:spPr>
      </p:pic>
      <p:pic>
        <p:nvPicPr>
          <p:cNvPr id="44035" name="Picture 3"/>
          <p:cNvPicPr>
            <a:picLocks noChangeAspect="1" noChangeArrowheads="1"/>
          </p:cNvPicPr>
          <p:nvPr/>
        </p:nvPicPr>
        <p:blipFill>
          <a:blip r:embed="rId4" cstate="print"/>
          <a:srcRect/>
          <a:stretch>
            <a:fillRect/>
          </a:stretch>
        </p:blipFill>
        <p:spPr bwMode="auto">
          <a:xfrm>
            <a:off x="7092280" y="3501008"/>
            <a:ext cx="7029450" cy="305752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1412776"/>
            <a:ext cx="7571303" cy="369332"/>
          </a:xfrm>
          <a:prstGeom prst="rect">
            <a:avLst/>
          </a:prstGeom>
          <a:noFill/>
        </p:spPr>
        <p:txBody>
          <a:bodyPr wrap="none" rtlCol="0">
            <a:spAutoFit/>
          </a:bodyPr>
          <a:lstStyle/>
          <a:p>
            <a:r>
              <a:rPr lang="zh-CN" altLang="en-US" dirty="0" smtClean="0"/>
              <a:t>从基于数理逻辑的知识表示过渡到基于向量空间学习的分布式知识表示。</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656" y="1988840"/>
            <a:ext cx="7092006" cy="369332"/>
          </a:xfrm>
          <a:prstGeom prst="rect">
            <a:avLst/>
          </a:prstGeom>
          <a:noFill/>
        </p:spPr>
        <p:txBody>
          <a:bodyPr wrap="none" rtlCol="0">
            <a:spAutoFit/>
          </a:bodyPr>
          <a:lstStyle/>
          <a:p>
            <a:r>
              <a:rPr lang="en-US" altLang="zh-CN" dirty="0" smtClean="0"/>
              <a:t>HMM</a:t>
            </a:r>
            <a:r>
              <a:rPr lang="zh-CN" altLang="en-US" dirty="0" smtClean="0"/>
              <a:t>：</a:t>
            </a:r>
            <a:r>
              <a:rPr lang="en-US" altLang="zh-CN" dirty="0" smtClean="0"/>
              <a:t>I </a:t>
            </a:r>
            <a:r>
              <a:rPr lang="zh-CN" altLang="en-US" dirty="0" smtClean="0"/>
              <a:t>：隐藏序列</a:t>
            </a:r>
            <a:r>
              <a:rPr lang="en-US" altLang="zh-CN" dirty="0" smtClean="0"/>
              <a:t>  O </a:t>
            </a:r>
            <a:r>
              <a:rPr lang="zh-CN" altLang="en-US" dirty="0" smtClean="0"/>
              <a:t>观测序列</a:t>
            </a:r>
            <a:r>
              <a:rPr lang="en-US" altLang="zh-CN" dirty="0" smtClean="0"/>
              <a:t>     Q </a:t>
            </a:r>
            <a:r>
              <a:rPr lang="zh-CN" altLang="en-US" dirty="0" smtClean="0"/>
              <a:t>隐藏状态集合</a:t>
            </a:r>
            <a:r>
              <a:rPr lang="en-US" altLang="zh-CN" dirty="0" smtClean="0"/>
              <a:t>    V </a:t>
            </a:r>
            <a:r>
              <a:rPr lang="zh-CN" altLang="en-US" dirty="0" smtClean="0"/>
              <a:t>观测状态集合</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899592" y="908720"/>
            <a:ext cx="7716846" cy="532462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328738" y="600075"/>
            <a:ext cx="6486525" cy="56578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1692696" y="-219075"/>
            <a:ext cx="6543675" cy="7077075"/>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4860032" y="548680"/>
            <a:ext cx="6776988" cy="6035279"/>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988840"/>
            <a:ext cx="8229600" cy="1143000"/>
          </a:xfrm>
        </p:spPr>
        <p:txBody>
          <a:bodyPr/>
          <a:lstStyle/>
          <a:p>
            <a:r>
              <a:rPr lang="en-US" altLang="zh-CN" dirty="0" smtClean="0"/>
              <a:t>Boost</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images2015.cnblogs.com/blog/1042406/201612/1042406-20161204194331365-2142863547.png"/>
          <p:cNvPicPr>
            <a:picLocks noChangeAspect="1" noChangeArrowheads="1"/>
          </p:cNvPicPr>
          <p:nvPr/>
        </p:nvPicPr>
        <p:blipFill>
          <a:blip r:embed="rId3" cstate="print"/>
          <a:srcRect/>
          <a:stretch>
            <a:fillRect/>
          </a:stretch>
        </p:blipFill>
        <p:spPr bwMode="auto">
          <a:xfrm>
            <a:off x="323528" y="1340768"/>
            <a:ext cx="8380894" cy="3929287"/>
          </a:xfrm>
          <a:prstGeom prst="rect">
            <a:avLst/>
          </a:prstGeom>
          <a:noFill/>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10197</TotalTime>
  <Words>1444</Words>
  <Application>Microsoft Office PowerPoint</Application>
  <PresentationFormat>全屏显示(4:3)</PresentationFormat>
  <Paragraphs>101</Paragraphs>
  <Slides>25</Slides>
  <Notes>19</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幻灯片 1</vt:lpstr>
      <vt:lpstr>幻灯片 2</vt:lpstr>
      <vt:lpstr>幻灯片 3</vt:lpstr>
      <vt:lpstr>幻灯片 4</vt:lpstr>
      <vt:lpstr>幻灯片 5</vt:lpstr>
      <vt:lpstr>幻灯片 6</vt:lpstr>
      <vt:lpstr>幻灯片 7</vt:lpstr>
      <vt:lpstr>Boost</vt:lpstr>
      <vt:lpstr>幻灯片 9</vt:lpstr>
      <vt:lpstr>幻灯片 10</vt:lpstr>
      <vt:lpstr>bagging</vt:lpstr>
      <vt:lpstr>幻灯片 12</vt:lpstr>
      <vt:lpstr>Random Forest</vt:lpstr>
      <vt:lpstr>幻灯片 14</vt:lpstr>
      <vt:lpstr>K-means</vt:lpstr>
      <vt:lpstr>幻灯片 16</vt:lpstr>
      <vt:lpstr>GBDT</vt:lpstr>
      <vt:lpstr>使用负梯度进行拟合</vt:lpstr>
      <vt:lpstr>幻灯片 19</vt:lpstr>
      <vt:lpstr>损失函数 Loss</vt:lpstr>
      <vt:lpstr>幻灯片 21</vt:lpstr>
      <vt:lpstr>Hubor loss平滑的平均绝对误差</vt:lpstr>
      <vt:lpstr>log cosh</vt:lpstr>
      <vt:lpstr>分位数loss</vt:lpstr>
      <vt:lpstr>幻灯片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Windows 用户</cp:lastModifiedBy>
  <cp:revision>118</cp:revision>
  <dcterms:created xsi:type="dcterms:W3CDTF">2019-07-31T01:56:55Z</dcterms:created>
  <dcterms:modified xsi:type="dcterms:W3CDTF">2019-08-14T07:57:49Z</dcterms:modified>
</cp:coreProperties>
</file>