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9"/>
  </p:handoutMasterIdLst>
  <p:sldIdLst>
    <p:sldId id="256" r:id="rId2"/>
    <p:sldId id="262" r:id="rId3"/>
    <p:sldId id="263" r:id="rId4"/>
    <p:sldId id="264" r:id="rId5"/>
    <p:sldId id="268" r:id="rId6"/>
    <p:sldId id="269" r:id="rId7"/>
    <p:sldId id="270" r:id="rId8"/>
    <p:sldId id="271" r:id="rId9"/>
    <p:sldId id="272" r:id="rId10"/>
    <p:sldId id="297" r:id="rId11"/>
    <p:sldId id="273" r:id="rId12"/>
    <p:sldId id="296" r:id="rId13"/>
    <p:sldId id="265" r:id="rId14"/>
    <p:sldId id="267" r:id="rId15"/>
    <p:sldId id="266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8" r:id="rId27"/>
    <p:sldId id="284" r:id="rId28"/>
    <p:sldId id="289" r:id="rId29"/>
    <p:sldId id="290" r:id="rId30"/>
    <p:sldId id="291" r:id="rId31"/>
    <p:sldId id="285" r:id="rId32"/>
    <p:sldId id="286" r:id="rId33"/>
    <p:sldId id="292" r:id="rId34"/>
    <p:sldId id="293" r:id="rId35"/>
    <p:sldId id="294" r:id="rId36"/>
    <p:sldId id="295" r:id="rId37"/>
    <p:sldId id="298" r:id="rId3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1" autoAdjust="0"/>
    <p:restoredTop sz="94712" autoAdjust="0"/>
  </p:normalViewPr>
  <p:slideViewPr>
    <p:cSldViewPr>
      <p:cViewPr varScale="1">
        <p:scale>
          <a:sx n="80" d="100"/>
          <a:sy n="80" d="100"/>
        </p:scale>
        <p:origin x="-78" y="-1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7C05D-8DB4-4A12-82F1-8F106D19CBB3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B0389-573D-485D-9A02-94585D67BD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4295328" cy="85725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基于知识图谱的问答系统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TransE</a:t>
            </a:r>
            <a:r>
              <a:rPr lang="zh-CN" altLang="en-US" dirty="0" smtClean="0"/>
              <a:t>：多元关系数据嵌入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39552" y="3219822"/>
            <a:ext cx="2304256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899592" y="1347614"/>
            <a:ext cx="0" cy="224063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99592" y="1923678"/>
            <a:ext cx="639688" cy="13045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547664" y="1563638"/>
            <a:ext cx="1512168" cy="360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899592" y="1563638"/>
            <a:ext cx="2160240" cy="1664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5616" y="19236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</a:t>
            </a:r>
            <a:endParaRPr lang="zh-CN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95736" y="221171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</a:t>
            </a:r>
            <a:endParaRPr lang="zh-CN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79712" y="149163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</a:t>
            </a:r>
            <a:endParaRPr lang="zh-CN" altLang="en-US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219822"/>
            <a:ext cx="41052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3779912" y="2499742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Loss</a:t>
            </a:r>
            <a:r>
              <a:rPr lang="zh-CN" altLang="en-US" sz="2000" dirty="0" smtClean="0"/>
              <a:t>函数</a:t>
            </a:r>
            <a:endParaRPr lang="zh-CN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7904" y="1779662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 h + r ≈ t</a:t>
            </a:r>
            <a:endParaRPr lang="zh-CN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576" y="3795886"/>
            <a:ext cx="1846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姚明 身高 </a:t>
            </a:r>
            <a:r>
              <a:rPr lang="en-US" altLang="zh-CN" dirty="0" smtClean="0"/>
              <a:t>200cm</a:t>
            </a:r>
          </a:p>
          <a:p>
            <a:r>
              <a:rPr lang="en-US" altLang="zh-CN" dirty="0" smtClean="0"/>
              <a:t>h         r          t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公司使用方法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419622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算法</a:t>
            </a:r>
            <a:r>
              <a:rPr lang="zh-CN" altLang="en-US" dirty="0" smtClean="0"/>
              <a:t>提取问句中的实体、属性、最值等关键词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填充</a:t>
            </a:r>
            <a:r>
              <a:rPr lang="zh-CN" altLang="en-US" dirty="0" smtClean="0"/>
              <a:t>模板词槽进行查询，并对查询结果打分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返回分数最高的结果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将结果填入答案模板中返回给用户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高频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419622"/>
            <a:ext cx="6984776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实体</a:t>
            </a:r>
            <a:r>
              <a:rPr lang="zh-CN" altLang="en-US" b="1" dirty="0" smtClean="0"/>
              <a:t>的</a:t>
            </a:r>
            <a:r>
              <a:rPr lang="zh-CN" altLang="en-US" b="1" dirty="0" smtClean="0"/>
              <a:t>实体</a:t>
            </a:r>
            <a:r>
              <a:rPr lang="zh-CN" altLang="en-US" b="1" dirty="0" smtClean="0"/>
              <a:t>查询：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查询</a:t>
            </a:r>
            <a:r>
              <a:rPr lang="zh-CN" altLang="en-US" dirty="0" smtClean="0"/>
              <a:t>⼀个实体，返回该实体的知识卡⽚。例如“姚明是谁</a:t>
            </a:r>
            <a:r>
              <a:rPr lang="en-US" altLang="zh-CN" dirty="0" smtClean="0"/>
              <a:t>?”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43758"/>
            <a:ext cx="546232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高频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419622"/>
            <a:ext cx="63367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实体的属性查询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询问</a:t>
            </a:r>
            <a:r>
              <a:rPr lang="zh-CN" altLang="en-US" dirty="0" smtClean="0"/>
              <a:t>⼀个实体的某个属性，返回该属性对应的属性值。例如“姚明</a:t>
            </a:r>
            <a:r>
              <a:rPr lang="zh-CN" altLang="en-US" dirty="0" smtClean="0"/>
              <a:t>有多高？</a:t>
            </a:r>
            <a:r>
              <a:rPr lang="zh-CN" altLang="en-US" dirty="0" smtClean="0"/>
              <a:t>” ， “姚明</a:t>
            </a:r>
            <a:r>
              <a:rPr lang="zh-CN" altLang="en-US" dirty="0" smtClean="0"/>
              <a:t>是干什么的</a:t>
            </a:r>
            <a:r>
              <a:rPr lang="zh-CN" altLang="en-US" dirty="0" smtClean="0"/>
              <a:t>”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075806"/>
            <a:ext cx="64103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高频场景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67494"/>
            <a:ext cx="3436176" cy="460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1419622"/>
            <a:ext cx="42484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多跳查询：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询问从⼀个实体出发的多个属性，在</a:t>
            </a:r>
            <a:r>
              <a:rPr lang="zh-CN" altLang="en-US" dirty="0" smtClean="0"/>
              <a:t>知识库里多</a:t>
            </a:r>
            <a:r>
              <a:rPr lang="zh-CN" altLang="en-US" dirty="0" smtClean="0"/>
              <a:t>跳查询。例如“</a:t>
            </a:r>
            <a:r>
              <a:rPr lang="zh-CN" altLang="en-US" dirty="0" smtClean="0"/>
              <a:t>姚明的</a:t>
            </a:r>
            <a:r>
              <a:rPr lang="zh-CN" altLang="en-US" dirty="0" smtClean="0"/>
              <a:t>⼥⼉的母亲是谁？” ， “姚明</a:t>
            </a:r>
            <a:r>
              <a:rPr lang="zh-CN" altLang="en-US" dirty="0" smtClean="0"/>
              <a:t>的女儿的母亲的</a:t>
            </a:r>
            <a:r>
              <a:rPr lang="zh-CN" altLang="en-US" dirty="0" smtClean="0"/>
              <a:t>身高</a:t>
            </a:r>
            <a:r>
              <a:rPr lang="zh-CN" altLang="en-US" dirty="0" smtClean="0"/>
              <a:t>是</a:t>
            </a:r>
            <a:r>
              <a:rPr lang="zh-CN" altLang="en-US" dirty="0" smtClean="0"/>
              <a:t>多少”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高频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203598"/>
            <a:ext cx="74888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按照多种属性条件检索实体 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查询满足多个属性值条件的实体。</a:t>
            </a:r>
            <a:r>
              <a:rPr lang="zh-CN" altLang="en-US" dirty="0" smtClean="0"/>
              <a:t>例如“中国女运动员”， </a:t>
            </a:r>
            <a:r>
              <a:rPr lang="zh-CN" altLang="en-US" dirty="0" smtClean="0"/>
              <a:t>“身高大于</a:t>
            </a:r>
            <a:r>
              <a:rPr lang="en-US" altLang="zh-CN" dirty="0" smtClean="0"/>
              <a:t>170</a:t>
            </a:r>
            <a:r>
              <a:rPr lang="zh-CN" altLang="en-US" dirty="0" smtClean="0"/>
              <a:t>的中国</a:t>
            </a:r>
            <a:r>
              <a:rPr lang="zh-CN" altLang="en-US" dirty="0" smtClean="0"/>
              <a:t>或美国的</a:t>
            </a:r>
            <a:r>
              <a:rPr lang="zh-CN" altLang="en-US" dirty="0" smtClean="0"/>
              <a:t>作家”，“</a:t>
            </a:r>
            <a:r>
              <a:rPr lang="zh-CN" altLang="en-US" dirty="0" smtClean="0"/>
              <a:t>身高</a:t>
            </a:r>
            <a:r>
              <a:rPr lang="en-US" altLang="zh-CN" dirty="0" smtClean="0"/>
              <a:t>&gt;200,</a:t>
            </a:r>
            <a:r>
              <a:rPr lang="zh-CN" altLang="en-US" dirty="0" smtClean="0"/>
              <a:t>体重小于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的中国篮球运动员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属性值条件可以是等于或者范围</a:t>
            </a:r>
            <a:r>
              <a:rPr lang="zh-CN" altLang="en-US" dirty="0" smtClean="0"/>
              <a:t>查询；多</a:t>
            </a:r>
            <a:r>
              <a:rPr lang="zh-CN" altLang="en-US" dirty="0" smtClean="0"/>
              <a:t>属性条件之间可以是且</a:t>
            </a:r>
            <a:r>
              <a:rPr lang="en-US" altLang="zh-CN" dirty="0" smtClean="0"/>
              <a:t>(AND)</a:t>
            </a:r>
            <a:r>
              <a:rPr lang="zh-CN" altLang="en-US" dirty="0" smtClean="0"/>
              <a:t>和或 </a:t>
            </a:r>
            <a:r>
              <a:rPr lang="en-US" altLang="zh-CN" dirty="0" smtClean="0"/>
              <a:t>(OR)</a:t>
            </a:r>
            <a:r>
              <a:rPr lang="zh-CN" altLang="en-US" dirty="0" smtClean="0"/>
              <a:t>关系。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1519" y="3651870"/>
            <a:ext cx="8052481" cy="70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确定索引方式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131590"/>
            <a:ext cx="7704856" cy="272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➤ 原始数据集</a:t>
            </a:r>
            <a:r>
              <a:rPr lang="zh-CN" altLang="en-US" dirty="0" smtClean="0"/>
              <a:t>：以人物属性数据为例，</a:t>
            </a:r>
            <a:r>
              <a:rPr lang="zh-CN" altLang="en-US" dirty="0" smtClean="0"/>
              <a:t>由三元组组成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属性种类十几种，除</a:t>
            </a:r>
            <a:r>
              <a:rPr lang="en-US" altLang="zh-CN" dirty="0" smtClean="0"/>
              <a:t>height, weight</a:t>
            </a:r>
            <a:r>
              <a:rPr lang="zh-CN" altLang="en-US" dirty="0" smtClean="0"/>
              <a:t>外都是字符串类型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依据多种属性条件检索实体 </a:t>
            </a:r>
            <a:r>
              <a:rPr lang="en-US" altLang="zh-CN" dirty="0" smtClean="0"/>
              <a:t>à </a:t>
            </a:r>
            <a:r>
              <a:rPr lang="zh-CN" altLang="en-US" dirty="0" smtClean="0"/>
              <a:t>一个实体的所有属性及属性 值为一个文档，而不是一个三元组一个文档 </a:t>
            </a:r>
            <a:r>
              <a:rPr lang="zh-CN" altLang="en-US" dirty="0" smtClean="0"/>
              <a:t>以便于</a:t>
            </a:r>
            <a:r>
              <a:rPr lang="zh-CN" altLang="en-US" dirty="0" smtClean="0"/>
              <a:t>检索， 且效率更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 </a:t>
            </a:r>
            <a:r>
              <a:rPr lang="zh-CN" altLang="en-US" dirty="0" smtClean="0"/>
              <a:t>➤ </a:t>
            </a:r>
            <a:r>
              <a:rPr lang="en-US" altLang="zh-CN" dirty="0" smtClean="0"/>
              <a:t>height, weight</a:t>
            </a:r>
            <a:r>
              <a:rPr lang="zh-CN" altLang="en-US" dirty="0" smtClean="0"/>
              <a:t>等属性须支持范围检索，存储类型为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，单 独作为字段存储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其它属性，都存储为</a:t>
            </a:r>
            <a:r>
              <a:rPr lang="en-US" altLang="zh-CN" dirty="0" smtClean="0"/>
              <a:t>keyword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且存储为</a:t>
            </a:r>
            <a:r>
              <a:rPr lang="en-US" altLang="zh-CN" dirty="0" smtClean="0"/>
              <a:t>nested object</a:t>
            </a:r>
            <a:r>
              <a:rPr lang="zh-CN" altLang="en-US" dirty="0" smtClean="0"/>
              <a:t>，即 不作为单独的字段存储</a:t>
            </a:r>
            <a:r>
              <a:rPr lang="en-US" altLang="zh-CN" dirty="0" smtClean="0"/>
              <a:t>(</a:t>
            </a:r>
            <a:r>
              <a:rPr lang="zh-CN" altLang="en-US" dirty="0" smtClean="0"/>
              <a:t>种类较多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939902"/>
            <a:ext cx="47720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数据格式转换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203598"/>
            <a:ext cx="5832648" cy="2060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➤ 按照确定的索引方式转化为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文档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需要对数据做一些预处理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清理属性值中无关字符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➤ </a:t>
            </a:r>
            <a:r>
              <a:rPr lang="en-US" altLang="zh-CN" dirty="0" smtClean="0"/>
              <a:t>Height, weight</a:t>
            </a:r>
            <a:r>
              <a:rPr lang="zh-CN" altLang="en-US" dirty="0" smtClean="0"/>
              <a:t>等属性统一</a:t>
            </a:r>
            <a:r>
              <a:rPr lang="zh-CN" altLang="en-US" dirty="0" smtClean="0"/>
              <a:t>单位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“职业”等属性属性值存在多个值的情况，切分成多个属性值对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924175"/>
            <a:ext cx="42481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导入</a:t>
            </a:r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491630"/>
            <a:ext cx="7128792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➤ 为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新建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type (mapping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➤ 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文件指定了文档中每个字段在</a:t>
            </a:r>
            <a:r>
              <a:rPr lang="en-US" altLang="zh-CN" dirty="0" smtClean="0"/>
              <a:t>ES</a:t>
            </a:r>
            <a:r>
              <a:rPr lang="zh-CN" altLang="en-US" dirty="0" smtClean="0"/>
              <a:t>中存储的数据类型和位置 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insert API</a:t>
            </a:r>
            <a:r>
              <a:rPr lang="zh-CN" altLang="en-US" dirty="0" smtClean="0"/>
              <a:t>将数据导入建立的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type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属性同义词扩展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275606"/>
            <a:ext cx="4824536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⼈ ⼯增加⼀些同义的属性</a:t>
            </a:r>
            <a:r>
              <a:rPr lang="zh-CN" altLang="en-US" b="1" dirty="0" smtClean="0"/>
              <a:t>词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 </a:t>
            </a:r>
            <a:r>
              <a:rPr lang="zh-CN" altLang="en-US" dirty="0" smtClean="0"/>
              <a:t>➤ 每⼀⾏的第⼀个词是数据集中的属性，后⾯是添加的同义属性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查询时如果碰到同义属性，映射到数据集中的属性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931790"/>
            <a:ext cx="46482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基于知识图谱搜索的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7614"/>
            <a:ext cx="6070348" cy="310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查询解析和构造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203598"/>
            <a:ext cx="712879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解析</a:t>
            </a:r>
            <a:r>
              <a:rPr lang="zh-CN" altLang="en-US" b="1" dirty="0" smtClean="0"/>
              <a:t>⾃然语⾔查询 </a:t>
            </a:r>
            <a:r>
              <a:rPr lang="en-US" altLang="zh-CN" b="1" dirty="0" smtClean="0"/>
              <a:t>—&gt;⽣</a:t>
            </a:r>
            <a:r>
              <a:rPr lang="zh-CN" altLang="en-US" b="1" dirty="0" smtClean="0"/>
              <a:t>成</a:t>
            </a:r>
            <a:r>
              <a:rPr lang="en-US" altLang="zh-CN" b="1" dirty="0" smtClean="0"/>
              <a:t>logical form 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—&gt;⽣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</a:rPr>
              <a:t>成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ES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</a:rPr>
              <a:t>查询 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—&gt;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</a:rPr>
              <a:t>执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</a:rPr>
              <a:t>⾏ </a:t>
            </a:r>
            <a:endParaRPr lang="en-US" altLang="zh-CN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预定义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种查询类型，解析时将查询分类到其中⼀种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为这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种查询预定义</a:t>
            </a:r>
            <a:r>
              <a:rPr lang="en-US" altLang="zh-CN" dirty="0" smtClean="0"/>
              <a:t>logical form</a:t>
            </a:r>
            <a:r>
              <a:rPr lang="zh-CN" altLang="en-US" dirty="0" smtClean="0"/>
              <a:t>的模板和</a:t>
            </a:r>
            <a:r>
              <a:rPr lang="en-US" altLang="zh-CN" dirty="0" smtClean="0"/>
              <a:t>ES</a:t>
            </a:r>
            <a:r>
              <a:rPr lang="zh-CN" altLang="en-US" dirty="0" smtClean="0"/>
              <a:t>查询的模板，填充模板得到最终</a:t>
            </a:r>
            <a:r>
              <a:rPr lang="en-US" altLang="zh-CN" dirty="0" smtClean="0"/>
              <a:t>ES</a:t>
            </a:r>
            <a:r>
              <a:rPr lang="zh-CN" altLang="en-US" dirty="0" smtClean="0"/>
              <a:t>查询语句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147814"/>
            <a:ext cx="67818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—logical form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275606"/>
            <a:ext cx="7704856" cy="160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/>
              <a:t>➤ Logical form </a:t>
            </a:r>
            <a:r>
              <a:rPr lang="zh-CN" altLang="en-US" dirty="0" smtClean="0"/>
              <a:t>里有如下几个元素： 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三元组的成分</a:t>
            </a:r>
            <a:r>
              <a:rPr lang="en-US" altLang="zh-CN" dirty="0" smtClean="0"/>
              <a:t>: S(subject), P(predicate), O(object) 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en-US" altLang="zh-CN" dirty="0" smtClean="0"/>
              <a:t>➤ </a:t>
            </a:r>
            <a:r>
              <a:rPr lang="zh-CN" altLang="en-US" dirty="0" smtClean="0"/>
              <a:t>单个属性条件的</a:t>
            </a:r>
            <a:r>
              <a:rPr lang="en-US" altLang="zh-CN" dirty="0" smtClean="0"/>
              <a:t>OP(operator): :, , &lt;=, &gt;=. </a:t>
            </a:r>
            <a:r>
              <a:rPr lang="zh-CN" altLang="en-US" dirty="0" smtClean="0"/>
              <a:t>例如 “职业</a:t>
            </a:r>
            <a:r>
              <a:rPr lang="en-US" altLang="zh-CN" dirty="0" smtClean="0"/>
              <a:t>:</a:t>
            </a:r>
            <a:r>
              <a:rPr lang="zh-CN" altLang="en-US" dirty="0" smtClean="0"/>
              <a:t>演员”</a:t>
            </a:r>
            <a:r>
              <a:rPr lang="en-US" altLang="zh-CN" dirty="0" smtClean="0"/>
              <a:t>,”</a:t>
            </a:r>
            <a:r>
              <a:rPr lang="zh-CN" altLang="en-US" dirty="0" smtClean="0"/>
              <a:t>身高</a:t>
            </a:r>
            <a:r>
              <a:rPr lang="en-US" altLang="zh-CN" dirty="0" smtClean="0"/>
              <a:t>&gt;200” 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en-US" altLang="zh-CN" dirty="0" smtClean="0"/>
              <a:t>➤ </a:t>
            </a:r>
            <a:r>
              <a:rPr lang="zh-CN" altLang="en-US" dirty="0" smtClean="0"/>
              <a:t>属性条件之间的与、或关系</a:t>
            </a:r>
            <a:r>
              <a:rPr lang="en-US" altLang="zh-CN" dirty="0" smtClean="0"/>
              <a:t>:, And, Or. </a:t>
            </a:r>
            <a:r>
              <a:rPr lang="zh-CN" altLang="en-US" dirty="0" smtClean="0"/>
              <a:t>例如 “职业</a:t>
            </a:r>
            <a:r>
              <a:rPr lang="en-US" altLang="zh-CN" dirty="0" smtClean="0"/>
              <a:t>:</a:t>
            </a:r>
            <a:r>
              <a:rPr lang="zh-CN" altLang="en-US" dirty="0" smtClean="0"/>
              <a:t>演员 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身高</a:t>
            </a:r>
            <a:r>
              <a:rPr lang="en-US" altLang="zh-CN" dirty="0" smtClean="0"/>
              <a:t>&gt;200”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003798"/>
            <a:ext cx="6003429" cy="191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自然语言查询解析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31590"/>
            <a:ext cx="7992888" cy="366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首先</a:t>
            </a:r>
            <a:r>
              <a:rPr lang="zh-CN" altLang="en-US" dirty="0" smtClean="0"/>
              <a:t>，对于输入的自然语言问句，识别出其中出现在知识库中的实体名，属性 名以及属性值 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➤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zh-CN" altLang="en-US" sz="1600" dirty="0" smtClean="0"/>
              <a:t>分词</a:t>
            </a:r>
            <a:endParaRPr lang="en-US" altLang="zh-CN" sz="1600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 </a:t>
            </a:r>
            <a:r>
              <a:rPr lang="zh-CN" altLang="en-US" sz="1600" dirty="0" smtClean="0"/>
              <a:t>➤ 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）对于属性</a:t>
            </a:r>
            <a:r>
              <a:rPr lang="zh-CN" altLang="en-US" sz="1600" dirty="0" smtClean="0"/>
              <a:t>，种类</a:t>
            </a:r>
            <a:r>
              <a:rPr lang="zh-CN" altLang="en-US" sz="1600" dirty="0" smtClean="0"/>
              <a:t>较少</a:t>
            </a:r>
            <a:r>
              <a:rPr lang="zh-CN" altLang="en-US" sz="1600" dirty="0" smtClean="0"/>
              <a:t>，可以直接</a:t>
            </a:r>
            <a:r>
              <a:rPr lang="zh-CN" altLang="en-US" sz="1600" dirty="0" smtClean="0"/>
              <a:t>用字典记录知识库中的所有属性，用匹 配的方法找出所有属性</a:t>
            </a:r>
            <a:r>
              <a:rPr lang="zh-CN" altLang="en-US" sz="1600" dirty="0" smtClean="0"/>
              <a:t>名</a:t>
            </a:r>
            <a:endParaRPr lang="en-US" altLang="zh-CN" sz="1600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 </a:t>
            </a:r>
            <a:r>
              <a:rPr lang="zh-CN" altLang="en-US" sz="1600" dirty="0" smtClean="0"/>
              <a:t>➤ 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）对于实体名，将分词的</a:t>
            </a:r>
            <a:r>
              <a:rPr lang="zh-CN" altLang="en-US" sz="1600" dirty="0" smtClean="0"/>
              <a:t>结果查询</a:t>
            </a:r>
            <a:r>
              <a:rPr lang="en-US" altLang="zh-CN" sz="1600" dirty="0" err="1" smtClean="0"/>
              <a:t>elasticsearch</a:t>
            </a:r>
            <a:r>
              <a:rPr lang="zh-CN" altLang="en-US" sz="1600" dirty="0" smtClean="0"/>
              <a:t>，</a:t>
            </a:r>
            <a:r>
              <a:rPr lang="zh-CN" altLang="en-US" sz="1600" dirty="0" smtClean="0"/>
              <a:t>判断</a:t>
            </a:r>
            <a:r>
              <a:rPr lang="zh-CN" altLang="en-US" sz="1600" dirty="0" smtClean="0"/>
              <a:t>是否存在以该词语为实体名的文档，若存在表明该词语是一个实体名 </a:t>
            </a:r>
            <a:endParaRPr lang="en-US" altLang="zh-CN" sz="1600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➤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）对于属性值，由于变化较大，可以采用模糊匹配的方法，也可以采用分 词后</a:t>
            </a:r>
            <a:r>
              <a:rPr lang="en-US" altLang="zh-CN" sz="1600" dirty="0" smtClean="0"/>
              <a:t>n-gram</a:t>
            </a:r>
            <a:r>
              <a:rPr lang="zh-CN" altLang="en-US" sz="1600" dirty="0" smtClean="0"/>
              <a:t>检索</a:t>
            </a:r>
            <a:r>
              <a:rPr lang="en-US" altLang="zh-CN" sz="1600" dirty="0" err="1" smtClean="0"/>
              <a:t>es</a:t>
            </a:r>
            <a:r>
              <a:rPr lang="zh-CN" altLang="en-US" sz="1600" dirty="0" smtClean="0"/>
              <a:t>的</a:t>
            </a:r>
            <a:r>
              <a:rPr lang="zh-CN" altLang="en-US" sz="1600" dirty="0" smtClean="0"/>
              <a:t>办法。</a:t>
            </a:r>
            <a:r>
              <a:rPr lang="zh-CN" altLang="en-US" sz="1600" dirty="0" smtClean="0"/>
              <a:t>在判断一个短语是属性值 后，还要统计该属性值对应的属性名，当查询语句中缺省了属性名，</a:t>
            </a:r>
            <a:r>
              <a:rPr lang="zh-CN" altLang="en-US" sz="1600" dirty="0" smtClean="0"/>
              <a:t>例如</a:t>
            </a:r>
            <a:r>
              <a:rPr lang="zh-CN" altLang="en-US" sz="1600" dirty="0" smtClean="0"/>
              <a:t>“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国籍是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中国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运动员”，缺省了“国籍”，就用该属性值对应的最</a:t>
            </a:r>
            <a:r>
              <a:rPr lang="zh-CN" altLang="en-US" sz="1600" dirty="0" smtClean="0"/>
              <a:t>频繁的</a:t>
            </a:r>
            <a:r>
              <a:rPr lang="zh-CN" altLang="en-US" sz="1600" dirty="0" smtClean="0"/>
              <a:t>属性名作为补全的属性名。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自然语言查询解析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15566"/>
            <a:ext cx="828092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zh-CN" altLang="en-US" dirty="0" smtClean="0"/>
              <a:t>识别出查询中所有的实体名，属性名和属性值后，依据它们的数目及位置，确 定查询的类型，以便映射到的对应的</a:t>
            </a:r>
            <a:r>
              <a:rPr lang="en-US" altLang="zh-CN" dirty="0" smtClean="0"/>
              <a:t>logical form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如果</a:t>
            </a:r>
            <a:r>
              <a:rPr lang="zh-CN" altLang="en-US" b="1" dirty="0" smtClean="0"/>
              <a:t>有实体名 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如果有多个属性名，那么是属性值的多跳查询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如果有一个属性名，那么判断实体名和属性名的位置及中间的连接词 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是”“在”</a:t>
            </a:r>
            <a:r>
              <a:rPr lang="zh-CN" altLang="en-US" dirty="0" smtClean="0"/>
              <a:t>“的”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。若实体名在前，则是实体的属性查询，例如“姚明的身 高”；若属性名在前，则是依据属性查询实体，例如“女儿是姚沁蕾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如果</a:t>
            </a:r>
            <a:r>
              <a:rPr lang="zh-CN" altLang="en-US" b="1" dirty="0" smtClean="0"/>
              <a:t>没有实体名，则认为是依据属性查询实体 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根据所有属性名和属性值位置的相对关系，确定它们之间的对应关系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对于缺省属性名的属性值，补全属性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 </a:t>
            </a:r>
            <a:r>
              <a:rPr lang="zh-CN" altLang="en-US" dirty="0" smtClean="0"/>
              <a:t>➤ 对于缺乏属性值的属性名，例如“身高</a:t>
            </a:r>
            <a:r>
              <a:rPr lang="en-US" altLang="zh-CN" dirty="0" smtClean="0"/>
              <a:t>&gt;200”</a:t>
            </a:r>
            <a:r>
              <a:rPr lang="zh-CN" altLang="en-US" dirty="0" smtClean="0"/>
              <a:t>，如果是特殊类型的属性名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 如</a:t>
            </a:r>
            <a:r>
              <a:rPr lang="zh-CN" altLang="en-US" dirty="0" smtClean="0"/>
              <a:t>“身高”，“体重”</a:t>
            </a:r>
            <a:r>
              <a:rPr lang="zh-CN" altLang="en-US" dirty="0" smtClean="0"/>
              <a:t>，则通过正则表达式识别出范围查询的数值；</a:t>
            </a:r>
            <a:r>
              <a:rPr lang="zh-CN" altLang="en-US" dirty="0" smtClean="0"/>
              <a:t>否则忽视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logical form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347614"/>
            <a:ext cx="7992888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 </a:t>
            </a:r>
            <a:r>
              <a:rPr lang="zh-CN" altLang="en-US" dirty="0" smtClean="0"/>
              <a:t>在对问题分类后，根据对应类型问题的</a:t>
            </a:r>
            <a:r>
              <a:rPr lang="en-US" altLang="zh-CN" dirty="0" smtClean="0"/>
              <a:t>logical form</a:t>
            </a:r>
            <a:r>
              <a:rPr lang="zh-CN" altLang="en-US" dirty="0" smtClean="0"/>
              <a:t>的模板，将</a:t>
            </a:r>
            <a:r>
              <a:rPr lang="zh-CN" altLang="en-US" dirty="0" smtClean="0"/>
              <a:t>识别</a:t>
            </a:r>
            <a:r>
              <a:rPr lang="zh-CN" altLang="en-US" dirty="0" smtClean="0"/>
              <a:t>出的实体名，属性名和属性值填充进去，生成</a:t>
            </a:r>
            <a:r>
              <a:rPr lang="en-US" altLang="zh-CN" dirty="0" smtClean="0"/>
              <a:t>logical form </a:t>
            </a:r>
            <a:r>
              <a:rPr lang="en-US" altLang="zh-CN" dirty="0" smtClean="0"/>
              <a:t>.</a:t>
            </a:r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多</a:t>
            </a:r>
            <a:r>
              <a:rPr lang="zh-CN" altLang="en-US" dirty="0" smtClean="0"/>
              <a:t>个属性条件之间存在 “</a:t>
            </a:r>
            <a:r>
              <a:rPr lang="en-US" altLang="zh-CN" dirty="0" smtClean="0"/>
              <a:t>And” “Or”</a:t>
            </a:r>
            <a:r>
              <a:rPr lang="zh-CN" altLang="en-US" dirty="0" smtClean="0"/>
              <a:t>等连接条件 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如果在查询语句中出现</a:t>
            </a:r>
            <a:r>
              <a:rPr lang="zh-CN" altLang="en-US" dirty="0" smtClean="0"/>
              <a:t>“或”，“并且”</a:t>
            </a:r>
            <a:r>
              <a:rPr lang="zh-CN" altLang="en-US" dirty="0" smtClean="0"/>
              <a:t>等词，则在填充模板时</a:t>
            </a:r>
            <a:r>
              <a:rPr lang="zh-CN" altLang="en-US" dirty="0" smtClean="0"/>
              <a:t>将连接</a:t>
            </a:r>
            <a:r>
              <a:rPr lang="zh-CN" altLang="en-US" dirty="0" smtClean="0"/>
              <a:t>条件更改为对应的“</a:t>
            </a:r>
            <a:r>
              <a:rPr lang="en-US" altLang="zh-CN" dirty="0" smtClean="0"/>
              <a:t>Or</a:t>
            </a:r>
            <a:r>
              <a:rPr lang="zh-CN" altLang="en-US" dirty="0" smtClean="0"/>
              <a:t>”，“</a:t>
            </a:r>
            <a:r>
              <a:rPr lang="en-US" altLang="zh-CN" dirty="0" smtClean="0"/>
              <a:t>And</a:t>
            </a:r>
            <a:r>
              <a:rPr lang="zh-CN" altLang="en-US" dirty="0" smtClean="0"/>
              <a:t>”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缺省</a:t>
            </a:r>
            <a:r>
              <a:rPr lang="zh-CN" altLang="en-US" dirty="0" smtClean="0"/>
              <a:t>为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And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➤ </a:t>
            </a:r>
            <a:r>
              <a:rPr lang="zh-CN" altLang="en-US" dirty="0" smtClean="0"/>
              <a:t>如果有两个属性值对应同一种属性名，例如“中国以及美国的</a:t>
            </a:r>
            <a:r>
              <a:rPr lang="zh-CN" altLang="en-US" dirty="0" smtClean="0"/>
              <a:t>作家”，那么</a:t>
            </a:r>
            <a:r>
              <a:rPr lang="zh-CN" altLang="en-US" dirty="0" smtClean="0"/>
              <a:t>也将连接条件改为 “</a:t>
            </a:r>
            <a:r>
              <a:rPr lang="en-US" altLang="zh-CN" dirty="0" smtClean="0"/>
              <a:t>Or”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—ES</a:t>
            </a:r>
            <a:r>
              <a:rPr lang="zh-CN" altLang="en-US" dirty="0" smtClean="0"/>
              <a:t>查询语句模板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059582"/>
            <a:ext cx="7128792" cy="1859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解析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⾃然语⾔查询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—&gt;</a:t>
            </a:r>
            <a:r>
              <a:rPr lang="en-US" altLang="zh-CN" dirty="0" smtClean="0"/>
              <a:t>⽣</a:t>
            </a:r>
            <a:r>
              <a:rPr lang="zh-CN" altLang="en-US" dirty="0" smtClean="0"/>
              <a:t>成</a:t>
            </a:r>
            <a:r>
              <a:rPr lang="en-US" altLang="zh-CN" dirty="0" smtClean="0"/>
              <a:t>logical form </a:t>
            </a:r>
            <a:r>
              <a:rPr lang="en-US" altLang="zh-CN" dirty="0" smtClean="0"/>
              <a:t>—&gt;⽣</a:t>
            </a:r>
            <a:r>
              <a:rPr lang="zh-CN" altLang="en-US" dirty="0" smtClean="0"/>
              <a:t>成</a:t>
            </a:r>
            <a:r>
              <a:rPr lang="en-US" altLang="zh-CN" dirty="0" smtClean="0"/>
              <a:t>ES</a:t>
            </a:r>
            <a:r>
              <a:rPr lang="zh-CN" altLang="en-US" dirty="0" smtClean="0"/>
              <a:t>查询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—&gt;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执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⾏ 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/>
              <a:t>➤ 对于实体属性查询，包括多跳查询，都是先检索实体，然后获取对 应的属性 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➤ </a:t>
            </a:r>
            <a:r>
              <a:rPr lang="zh-CN" altLang="en-US" dirty="0" smtClean="0"/>
              <a:t>对于多个属性条件检索实体，先为每种单个的属性条件创建</a:t>
            </a:r>
            <a:r>
              <a:rPr lang="en-US" altLang="zh-CN" dirty="0" smtClean="0"/>
              <a:t>ES</a:t>
            </a:r>
            <a:r>
              <a:rPr lang="zh-CN" altLang="en-US" dirty="0" smtClean="0"/>
              <a:t>查询 的模板，最后组合成完整的查询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048000"/>
            <a:ext cx="60388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—ES</a:t>
            </a:r>
            <a:r>
              <a:rPr lang="zh-CN" altLang="en-US" dirty="0" smtClean="0"/>
              <a:t>查询语句模板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203598"/>
            <a:ext cx="6624736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生成</a:t>
            </a:r>
            <a:r>
              <a:rPr lang="zh-CN" altLang="en-US" dirty="0" smtClean="0"/>
              <a:t>每个属性条件对应的部分</a:t>
            </a:r>
            <a:r>
              <a:rPr lang="en-US" altLang="zh-CN" dirty="0" smtClean="0"/>
              <a:t>ES</a:t>
            </a:r>
            <a:r>
              <a:rPr lang="zh-CN" altLang="en-US" dirty="0" smtClean="0"/>
              <a:t>查询语句后，用如下</a:t>
            </a:r>
            <a:r>
              <a:rPr lang="zh-CN" altLang="en-US" dirty="0" smtClean="0"/>
              <a:t>模板合并</a:t>
            </a:r>
            <a:r>
              <a:rPr lang="zh-CN" altLang="en-US" dirty="0" smtClean="0"/>
              <a:t>成完整查询 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 </a:t>
            </a:r>
            <a:r>
              <a:rPr lang="zh-CN" altLang="en-US" sz="1600" dirty="0" smtClean="0"/>
              <a:t>下</a:t>
            </a:r>
            <a:r>
              <a:rPr lang="zh-CN" altLang="en-US" sz="1600" dirty="0" smtClean="0"/>
              <a:t>表中</a:t>
            </a:r>
            <a:r>
              <a:rPr lang="en-US" altLang="zh-CN" sz="1600" dirty="0" err="1" smtClean="0"/>
              <a:t>part_query</a:t>
            </a:r>
            <a:r>
              <a:rPr lang="zh-CN" altLang="en-US" sz="1600" dirty="0" smtClean="0"/>
              <a:t>表示单个属性条件对应的部分</a:t>
            </a:r>
            <a:r>
              <a:rPr lang="en-US" altLang="zh-CN" sz="1600" dirty="0" smtClean="0"/>
              <a:t>ES</a:t>
            </a:r>
            <a:r>
              <a:rPr lang="zh-CN" altLang="en-US" sz="1600" dirty="0" smtClean="0"/>
              <a:t>查询语句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99742"/>
            <a:ext cx="5970169" cy="228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—ES</a:t>
            </a:r>
            <a:r>
              <a:rPr lang="zh-CN" altLang="en-US" dirty="0" smtClean="0"/>
              <a:t>查询构造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131590"/>
            <a:ext cx="6552728" cy="202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/>
              <a:t>实体</a:t>
            </a:r>
            <a:r>
              <a:rPr lang="zh-CN" altLang="en-US" b="1" dirty="0" smtClean="0"/>
              <a:t>查询 及 属性</a:t>
            </a:r>
            <a:r>
              <a:rPr lang="zh-CN" altLang="en-US" b="1" dirty="0" smtClean="0"/>
              <a:t>查询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 </a:t>
            </a:r>
            <a:r>
              <a:rPr lang="zh-CN" altLang="en-US" sz="1600" dirty="0" smtClean="0"/>
              <a:t>➤ 解析查询中的实体名和属性名，以实体名为</a:t>
            </a:r>
            <a:r>
              <a:rPr lang="en-US" altLang="zh-CN" sz="1600" dirty="0" smtClean="0"/>
              <a:t>keyword</a:t>
            </a:r>
            <a:r>
              <a:rPr lang="zh-CN" altLang="en-US" sz="1600" dirty="0" smtClean="0"/>
              <a:t>检索实体，并解析出答 案中属性名对应的属性值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 </a:t>
            </a:r>
            <a:r>
              <a:rPr lang="zh-CN" altLang="en-US" sz="1600" dirty="0" smtClean="0"/>
              <a:t>➤ 例如查询“姚明”，构造类似如下查询来检索实体 </a:t>
            </a:r>
            <a:endParaRPr lang="en-US" altLang="zh-CN" sz="1600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查询“姚明：身高”，先检索实体“姚明”，再获取结果中的“身高”属性的值</a:t>
            </a:r>
            <a:endParaRPr lang="zh-CN" altLang="en-US" sz="16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075806"/>
            <a:ext cx="6178303" cy="177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—ES</a:t>
            </a:r>
            <a:r>
              <a:rPr lang="zh-CN" altLang="en-US" dirty="0" smtClean="0"/>
              <a:t>查询构造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203598"/>
            <a:ext cx="6552728" cy="194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多</a:t>
            </a:r>
            <a:r>
              <a:rPr lang="zh-CN" altLang="en-US" b="1" dirty="0" smtClean="0"/>
              <a:t>跳查询 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根据实体和第⼀个属性查询对应的属性值 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将此属性值作为下⼀步的实体，根据第⼆个属性接着查询属性值 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如此循环，直⾄</a:t>
            </a:r>
            <a:r>
              <a:rPr lang="zh-CN" altLang="en-US" sz="1600" dirty="0" smtClean="0"/>
              <a:t>结束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➤ 实现方式：</a:t>
            </a:r>
            <a:r>
              <a:rPr lang="zh-CN" altLang="en-US" sz="1600" dirty="0" smtClean="0"/>
              <a:t>循环调⽤实体属性查询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—ES</a:t>
            </a:r>
            <a:r>
              <a:rPr lang="zh-CN" altLang="en-US" dirty="0" smtClean="0"/>
              <a:t>查询构造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059582"/>
            <a:ext cx="8136904" cy="114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依据</a:t>
            </a:r>
            <a:r>
              <a:rPr lang="zh-CN" altLang="en-US" b="1" dirty="0" smtClean="0"/>
              <a:t>多种属性条件检索实体 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解析出每个属性条件及其中的操作，即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pred</a:t>
            </a:r>
            <a:r>
              <a:rPr lang="en-US" altLang="zh-CN" sz="1600" dirty="0" smtClean="0"/>
              <a:t>, op, 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), </a:t>
            </a:r>
            <a:r>
              <a:rPr lang="zh-CN" altLang="en-US" sz="1600" dirty="0" smtClean="0"/>
              <a:t>生成这一部分对应的部分</a:t>
            </a:r>
            <a:r>
              <a:rPr lang="zh-CN" altLang="en-US" sz="1600" dirty="0" smtClean="0"/>
              <a:t>查询 </a:t>
            </a:r>
            <a:endParaRPr lang="en-US" altLang="zh-CN" sz="1600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例如： “身高 </a:t>
            </a:r>
            <a:r>
              <a:rPr lang="en-US" altLang="zh-CN" sz="1600" dirty="0" smtClean="0"/>
              <a:t>&gt;= 200” </a:t>
            </a:r>
            <a:r>
              <a:rPr lang="zh-CN" altLang="en-US" sz="1600" dirty="0" smtClean="0"/>
              <a:t>对应的部分查询为</a:t>
            </a:r>
            <a:r>
              <a:rPr lang="en-US" altLang="zh-CN" sz="1600" dirty="0" smtClean="0"/>
              <a:t>: 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219822"/>
            <a:ext cx="813690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/>
              <a:t>➤ 检索除</a:t>
            </a:r>
            <a:r>
              <a:rPr lang="en-US" altLang="zh-CN" sz="1600" dirty="0" smtClean="0"/>
              <a:t>height, weight</a:t>
            </a:r>
            <a:r>
              <a:rPr lang="zh-CN" altLang="en-US" sz="1600" dirty="0" smtClean="0"/>
              <a:t>除外的其它存储在</a:t>
            </a:r>
            <a:r>
              <a:rPr lang="en-US" altLang="zh-CN" sz="1600" dirty="0" smtClean="0"/>
              <a:t>nested object</a:t>
            </a:r>
            <a:r>
              <a:rPr lang="zh-CN" altLang="en-US" sz="1600" dirty="0" smtClean="0"/>
              <a:t>中的属性，例如</a:t>
            </a:r>
            <a:r>
              <a:rPr lang="en-US" altLang="zh-CN" sz="1600" dirty="0" smtClean="0"/>
              <a:t>: “</a:t>
            </a:r>
            <a:r>
              <a:rPr lang="zh-CN" altLang="en-US" sz="1600" dirty="0" smtClean="0"/>
              <a:t>国籍：中 国” </a:t>
            </a:r>
            <a:endParaRPr lang="zh-CN" altLang="en-US" sz="16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139702"/>
            <a:ext cx="34004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651870"/>
            <a:ext cx="3039217" cy="130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基于知识图谱问答的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31590"/>
            <a:ext cx="6840760" cy="360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—ES</a:t>
            </a:r>
            <a:r>
              <a:rPr lang="zh-CN" altLang="en-US" dirty="0" smtClean="0"/>
              <a:t>查询构造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059582"/>
            <a:ext cx="6552728" cy="1204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依据</a:t>
            </a:r>
            <a:r>
              <a:rPr lang="zh-CN" altLang="en-US" b="1" dirty="0" smtClean="0"/>
              <a:t>多种属性条件检索实体 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依据属性条件间的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Or</a:t>
            </a:r>
            <a:r>
              <a:rPr lang="zh-CN" altLang="en-US" sz="1600" dirty="0" smtClean="0"/>
              <a:t>关系合并每个属性条件对应的部分查询 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例如，“职业：篮球运动员 </a:t>
            </a:r>
            <a:r>
              <a:rPr lang="en-US" altLang="zh-CN" sz="1600" dirty="0" smtClean="0"/>
              <a:t>And </a:t>
            </a:r>
            <a:r>
              <a:rPr lang="zh-CN" altLang="en-US" sz="1600" dirty="0" smtClean="0"/>
              <a:t>身高</a:t>
            </a:r>
            <a:r>
              <a:rPr lang="en-US" altLang="zh-CN" sz="1600" dirty="0" smtClean="0"/>
              <a:t>&gt;=200 And </a:t>
            </a:r>
            <a:r>
              <a:rPr lang="zh-CN" altLang="en-US" sz="1600" dirty="0" smtClean="0"/>
              <a:t>国籍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中国”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355726"/>
            <a:ext cx="3816424" cy="26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ES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203598"/>
            <a:ext cx="75608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解析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⾃然语⾔查询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—&gt;⽣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成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logical form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—&gt;</a:t>
            </a:r>
            <a:r>
              <a:rPr lang="en-US" altLang="zh-CN" dirty="0" smtClean="0"/>
              <a:t>⽣</a:t>
            </a:r>
            <a:r>
              <a:rPr lang="zh-CN" altLang="en-US" dirty="0" smtClean="0"/>
              <a:t>成</a:t>
            </a:r>
            <a:r>
              <a:rPr lang="en-US" altLang="zh-CN" dirty="0" smtClean="0"/>
              <a:t>ES</a:t>
            </a:r>
            <a:r>
              <a:rPr lang="zh-CN" altLang="en-US" dirty="0" smtClean="0"/>
              <a:t>查询 </a:t>
            </a:r>
            <a:r>
              <a:rPr lang="en-US" altLang="zh-CN" dirty="0" smtClean="0"/>
              <a:t>—&gt;</a:t>
            </a:r>
            <a:r>
              <a:rPr lang="zh-CN" altLang="en-US" dirty="0" smtClean="0"/>
              <a:t>执</a:t>
            </a:r>
            <a:r>
              <a:rPr lang="zh-CN" altLang="en-US" dirty="0" smtClean="0"/>
              <a:t>⾏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➤ 基于每种查询问题的模板，填充解析时识别出来的实体名和</a:t>
            </a:r>
            <a:r>
              <a:rPr lang="zh-CN" altLang="en-US" dirty="0" smtClean="0"/>
              <a:t>属性名</a:t>
            </a:r>
            <a:r>
              <a:rPr lang="zh-CN" altLang="en-US" dirty="0" smtClean="0"/>
              <a:t>，生成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➤ 构造出用户查询对应的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查询后，执行该</a:t>
            </a:r>
            <a:r>
              <a:rPr lang="zh-CN" altLang="en-US" dirty="0" smtClean="0"/>
              <a:t>查询，并解析查询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63838"/>
            <a:ext cx="7165950" cy="91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知识问答扩展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275606"/>
            <a:ext cx="727280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查询</a:t>
            </a:r>
            <a:r>
              <a:rPr lang="en-US" altLang="zh-CN" b="1" dirty="0" smtClean="0"/>
              <a:t>refinement 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➤ </a:t>
            </a:r>
            <a:r>
              <a:rPr lang="en-US" altLang="zh-CN" sz="1600" dirty="0" smtClean="0"/>
              <a:t>⽤</a:t>
            </a:r>
            <a:r>
              <a:rPr lang="zh-CN" altLang="en-US" sz="1600" dirty="0" smtClean="0"/>
              <a:t>户的某些查询语句可能没有意义，或者超出预设的模板之外，或者意义不清晰， 可对应到多种</a:t>
            </a:r>
            <a:r>
              <a:rPr lang="en-US" altLang="zh-CN" sz="1600" dirty="0" smtClean="0"/>
              <a:t>logical form</a:t>
            </a:r>
            <a:r>
              <a:rPr lang="zh-CN" altLang="en-US" sz="1600" dirty="0" smtClean="0"/>
              <a:t>。例如 “姚明的爱好”，知识库中⽆“爱好”这⼀属性；或 者“姚明的代表作品”，虽然“代表作品”存在于知识库中，但不是“姚明”的属性，整 个查询没有意义 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解决⽅案：⽣成能正确执⾏且改动最少的查询，或者⽣成多个候选查询让⽤户选择。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知识问答扩展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059582"/>
            <a:ext cx="756084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b="1" dirty="0" smtClean="0"/>
              <a:t>别名</a:t>
            </a:r>
            <a:r>
              <a:rPr lang="zh-CN" altLang="en-US" b="1" dirty="0" smtClean="0"/>
              <a:t>检索 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sz="1600" dirty="0" smtClean="0"/>
              <a:t>➤  用户</a:t>
            </a:r>
            <a:r>
              <a:rPr lang="zh-CN" altLang="en-US" sz="1600" dirty="0" smtClean="0"/>
              <a:t>在检索实体时，可能输入的不是知识库中存储的实体名，而是</a:t>
            </a:r>
            <a:r>
              <a:rPr lang="zh-CN" altLang="en-US" sz="1600" dirty="0" smtClean="0"/>
              <a:t>其别名</a:t>
            </a:r>
            <a:r>
              <a:rPr lang="zh-CN" altLang="en-US" sz="1600" dirty="0" smtClean="0"/>
              <a:t>或者简称等，</a:t>
            </a:r>
            <a:r>
              <a:rPr lang="zh-CN" altLang="en-US" sz="1600" dirty="0" smtClean="0"/>
              <a:t>例如</a:t>
            </a:r>
            <a:r>
              <a:rPr lang="zh-CN" altLang="en-US" sz="1600" dirty="0" smtClean="0"/>
              <a:t>“</a:t>
            </a:r>
            <a:r>
              <a:rPr lang="zh-CN" altLang="en-US" sz="1600" dirty="0" smtClean="0"/>
              <a:t>周杰伦”</a:t>
            </a:r>
            <a:r>
              <a:rPr lang="en-US" altLang="zh-CN" sz="1600" dirty="0" smtClean="0"/>
              <a:t>—&gt; </a:t>
            </a:r>
            <a:r>
              <a:rPr lang="zh-CN" altLang="en-US" sz="1600" dirty="0" smtClean="0"/>
              <a:t>“周董” </a:t>
            </a: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zh-CN" altLang="en-US" sz="1600" dirty="0" smtClean="0"/>
              <a:t>➤  解决</a:t>
            </a:r>
            <a:r>
              <a:rPr lang="zh-CN" altLang="en-US" sz="1600" dirty="0" smtClean="0"/>
              <a:t>方案 </a:t>
            </a:r>
            <a:endParaRPr lang="en-US" altLang="zh-CN" sz="1600" dirty="0" smtClean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1600" dirty="0" smtClean="0"/>
              <a:t>知识库</a:t>
            </a:r>
            <a:r>
              <a:rPr lang="zh-CN" altLang="en-US" sz="1600" dirty="0" smtClean="0"/>
              <a:t>中每个实体在存储时，存储一个</a:t>
            </a:r>
            <a:r>
              <a:rPr lang="en-US" altLang="zh-CN" sz="1600" dirty="0" smtClean="0"/>
              <a:t>alias</a:t>
            </a:r>
            <a:r>
              <a:rPr lang="zh-CN" altLang="en-US" sz="1600" dirty="0" smtClean="0"/>
              <a:t>属性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如果有</a:t>
            </a:r>
            <a:r>
              <a:rPr lang="en-US" altLang="zh-CN" sz="1600" dirty="0" smtClean="0"/>
              <a:t>) </a:t>
            </a:r>
            <a:endParaRPr lang="en-US" altLang="zh-CN" sz="1600" dirty="0" smtClean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1600" dirty="0" smtClean="0"/>
              <a:t>判断</a:t>
            </a:r>
            <a:r>
              <a:rPr lang="zh-CN" altLang="en-US" sz="1600" dirty="0" smtClean="0"/>
              <a:t>查询类型为检索实体时，除了根据查询语句检索实体名，还要检索包含属 性为</a:t>
            </a:r>
            <a:r>
              <a:rPr lang="en-US" altLang="zh-CN" sz="1600" dirty="0" smtClean="0"/>
              <a:t>alias, </a:t>
            </a:r>
            <a:r>
              <a:rPr lang="zh-CN" altLang="en-US" sz="1600" dirty="0" smtClean="0"/>
              <a:t>属性值为查询语句的实体 </a:t>
            </a:r>
            <a:endParaRPr lang="en-US" altLang="zh-CN" sz="1600" dirty="0" smtClean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1600" dirty="0" smtClean="0"/>
              <a:t>推而广之</a:t>
            </a:r>
            <a:r>
              <a:rPr lang="zh-CN" altLang="en-US" sz="1600" dirty="0" smtClean="0"/>
              <a:t>，在所有需要检索实体的地方，除了检索实体名，同时检索</a:t>
            </a:r>
            <a:r>
              <a:rPr lang="en-US" altLang="zh-CN" sz="1600" dirty="0" smtClean="0"/>
              <a:t>alias</a:t>
            </a:r>
            <a:r>
              <a:rPr lang="zh-CN" altLang="en-US" sz="1600" dirty="0" smtClean="0"/>
              <a:t>为查 询语句的实体 </a:t>
            </a:r>
            <a:endParaRPr lang="en-US" altLang="zh-CN" sz="1600" dirty="0" smtClean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1600" dirty="0" smtClean="0"/>
              <a:t>前述</a:t>
            </a:r>
            <a:r>
              <a:rPr lang="zh-CN" altLang="en-US" sz="1600" dirty="0" smtClean="0"/>
              <a:t>实验中依据实体名唯一表示实体，此处可看出不恰当，应以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为唯一标 识，而将实体名作为</a:t>
            </a:r>
            <a:r>
              <a:rPr lang="en-US" altLang="zh-CN" sz="1600" dirty="0" smtClean="0"/>
              <a:t>name</a:t>
            </a:r>
            <a:r>
              <a:rPr lang="zh-CN" altLang="en-US" sz="1600" dirty="0" smtClean="0"/>
              <a:t>属性的属性值，同</a:t>
            </a:r>
            <a:r>
              <a:rPr lang="en-US" altLang="zh-CN" sz="1600" dirty="0" smtClean="0"/>
              <a:t>alias</a:t>
            </a:r>
            <a:r>
              <a:rPr lang="zh-CN" altLang="en-US" sz="1600" dirty="0" smtClean="0"/>
              <a:t>同为属性更符合含义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知识问答扩展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059582"/>
            <a:ext cx="6624736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b="1" dirty="0" smtClean="0"/>
              <a:t>概念</a:t>
            </a:r>
            <a:r>
              <a:rPr lang="zh-CN" altLang="en-US" b="1" dirty="0" smtClean="0"/>
              <a:t>检索 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用户希望检索某一类型的实体，例如所有类型是“篮球运动员”的实体 </a:t>
            </a:r>
            <a:endParaRPr lang="en-US" altLang="zh-CN" sz="1600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解决方案：每个实体存储一个</a:t>
            </a:r>
            <a:r>
              <a:rPr lang="en-US" altLang="zh-CN" sz="1600" dirty="0" smtClean="0"/>
              <a:t>type</a:t>
            </a:r>
            <a:r>
              <a:rPr lang="zh-CN" altLang="en-US" sz="1600" dirty="0" smtClean="0"/>
              <a:t>属性。用户做概念检索时，将其当作属性 为</a:t>
            </a:r>
            <a:r>
              <a:rPr lang="en-US" altLang="zh-CN" sz="1600" dirty="0" smtClean="0"/>
              <a:t>type</a:t>
            </a:r>
            <a:r>
              <a:rPr lang="zh-CN" altLang="en-US" sz="1600" dirty="0" smtClean="0"/>
              <a:t>的属性检索即可 </a:t>
            </a:r>
            <a:endParaRPr lang="en-US" altLang="zh-CN" sz="1600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推广，考虑类型的包含关系。例如</a:t>
            </a:r>
            <a:r>
              <a:rPr lang="en-US" altLang="zh-CN" sz="1600" dirty="0" smtClean="0"/>
              <a:t>,“</a:t>
            </a:r>
            <a:r>
              <a:rPr lang="zh-CN" altLang="en-US" sz="1600" dirty="0" smtClean="0"/>
              <a:t>运动员”包含“足球运动员”和“篮球运动 员”。用户检索“运动员”时，将其拆分成“足球运动员”和“篮球运动员”单独 检索再</a:t>
            </a:r>
            <a:r>
              <a:rPr lang="en-US" altLang="zh-CN" sz="1600" dirty="0" smtClean="0"/>
              <a:t>OR</a:t>
            </a:r>
            <a:r>
              <a:rPr lang="zh-CN" altLang="en-US" sz="1600" dirty="0" smtClean="0"/>
              <a:t>合并。 </a:t>
            </a:r>
            <a:endParaRPr lang="en-US" altLang="zh-CN" sz="1600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解决方案：为知识库中的</a:t>
            </a:r>
            <a:r>
              <a:rPr lang="en-US" altLang="zh-CN" sz="1600" dirty="0" smtClean="0"/>
              <a:t>type</a:t>
            </a:r>
            <a:r>
              <a:rPr lang="zh-CN" altLang="en-US" sz="1600" dirty="0" smtClean="0"/>
              <a:t>关系建立上下位关系。在解析查询时对上位属 性进行查询扩展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知识问答扩展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059582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b="1" dirty="0" smtClean="0">
                <a:solidFill>
                  <a:srgbClr val="FF0000"/>
                </a:solidFill>
              </a:rPr>
              <a:t>➤ 反向检索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知识库中可能只存在“姚明，女儿，姚沁蕾”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但用户查找“姚沁蕾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父亲” </a:t>
            </a:r>
            <a:endParaRPr lang="en-US" altLang="zh-CN" sz="1600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解决方案：每个实体在存储时，对于其存在反向属性的属性，除了将</a:t>
            </a:r>
            <a:r>
              <a:rPr lang="zh-CN" altLang="en-US" sz="1600" dirty="0" smtClean="0"/>
              <a:t>其作为</a:t>
            </a:r>
            <a:r>
              <a:rPr lang="en-US" altLang="zh-CN" sz="1600" dirty="0" smtClean="0"/>
              <a:t>subject,</a:t>
            </a:r>
            <a:r>
              <a:rPr lang="zh-CN" altLang="en-US" sz="1600" dirty="0" smtClean="0"/>
              <a:t>存储其所有的</a:t>
            </a:r>
            <a:r>
              <a:rPr lang="en-US" altLang="zh-CN" sz="1600" dirty="0" smtClean="0"/>
              <a:t>(predicate, object)</a:t>
            </a:r>
            <a:r>
              <a:rPr lang="zh-CN" altLang="en-US" sz="1600" dirty="0" smtClean="0"/>
              <a:t>对，同时也将其作为</a:t>
            </a:r>
            <a:r>
              <a:rPr lang="en-US" altLang="zh-CN" sz="1600" dirty="0" smtClean="0"/>
              <a:t>object, </a:t>
            </a:r>
            <a:r>
              <a:rPr lang="zh-CN" altLang="en-US" sz="1600" dirty="0" smtClean="0"/>
              <a:t>存储其所有的</a:t>
            </a:r>
            <a:r>
              <a:rPr lang="en-US" altLang="zh-CN" sz="1600" dirty="0" smtClean="0"/>
              <a:t>(reverse-predicate, object)</a:t>
            </a:r>
            <a:r>
              <a:rPr lang="zh-CN" altLang="en-US" sz="1600" dirty="0" smtClean="0"/>
              <a:t>对，此时原来的</a:t>
            </a:r>
            <a:r>
              <a:rPr lang="en-US" altLang="zh-CN" sz="1600" dirty="0" smtClean="0"/>
              <a:t>object</a:t>
            </a:r>
            <a:r>
              <a:rPr lang="zh-CN" altLang="en-US" sz="1600" dirty="0" smtClean="0"/>
              <a:t>作为反向</a:t>
            </a:r>
            <a:r>
              <a:rPr lang="zh-CN" altLang="en-US" sz="1600" dirty="0" smtClean="0"/>
              <a:t>关系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subject </a:t>
            </a:r>
            <a:endParaRPr lang="en-US" altLang="zh-CN" sz="1600" dirty="0" smtClean="0"/>
          </a:p>
          <a:p>
            <a:pPr lvl="1">
              <a:lnSpc>
                <a:spcPct val="130000"/>
              </a:lnSpc>
            </a:pPr>
            <a:r>
              <a:rPr lang="zh-CN" altLang="en-US" sz="1400" dirty="0" smtClean="0"/>
              <a:t>姚明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PO</a:t>
            </a:r>
            <a:r>
              <a:rPr lang="en-US" altLang="zh-CN" sz="1400" dirty="0" smtClean="0"/>
              <a:t>[(</a:t>
            </a:r>
            <a:r>
              <a:rPr lang="zh-CN" altLang="en-US" sz="1400" dirty="0" smtClean="0"/>
              <a:t>女儿 ，姚沁蕾 </a:t>
            </a:r>
            <a:r>
              <a:rPr lang="en-US" altLang="zh-CN" sz="1400" dirty="0" smtClean="0"/>
              <a:t>)…] </a:t>
            </a:r>
            <a:endParaRPr lang="en-US" altLang="zh-CN" sz="1400" dirty="0" smtClean="0"/>
          </a:p>
          <a:p>
            <a:pPr lvl="1">
              <a:lnSpc>
                <a:spcPct val="130000"/>
              </a:lnSpc>
            </a:pPr>
            <a:r>
              <a:rPr lang="en-US" altLang="zh-CN" sz="1400" dirty="0" smtClean="0"/>
              <a:t>              RSP</a:t>
            </a:r>
            <a:r>
              <a:rPr lang="en-US" altLang="zh-CN" sz="1400" dirty="0" smtClean="0"/>
              <a:t>[(</a:t>
            </a:r>
            <a:r>
              <a:rPr lang="zh-CN" altLang="en-US" sz="1400" dirty="0" smtClean="0"/>
              <a:t>父亲 ，姚沁蕾</a:t>
            </a:r>
            <a:r>
              <a:rPr lang="en-US" altLang="zh-CN" sz="1400" dirty="0" smtClean="0"/>
              <a:t>)…] 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en-US" altLang="zh-CN" sz="1600" dirty="0" smtClean="0"/>
              <a:t>➤ </a:t>
            </a:r>
            <a:r>
              <a:rPr lang="zh-CN" altLang="en-US" sz="1600" dirty="0" smtClean="0"/>
              <a:t>用户在查询</a:t>
            </a:r>
            <a:r>
              <a:rPr lang="en-US" altLang="zh-CN" sz="1600" dirty="0" smtClean="0"/>
              <a:t>SP</a:t>
            </a:r>
            <a:r>
              <a:rPr lang="zh-CN" altLang="en-US" sz="1600" dirty="0" smtClean="0"/>
              <a:t>时，例如“姚沁蕾：父亲”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除了将其作为原本的</a:t>
            </a:r>
            <a:r>
              <a:rPr lang="en-US" altLang="zh-CN" sz="1600" dirty="0" smtClean="0"/>
              <a:t>SP</a:t>
            </a:r>
            <a:r>
              <a:rPr lang="zh-CN" altLang="en-US" sz="1600" dirty="0" smtClean="0"/>
              <a:t>查询 外，同时将其作为反向的</a:t>
            </a:r>
            <a:r>
              <a:rPr lang="en-US" altLang="zh-CN" sz="1600" dirty="0" smtClean="0"/>
              <a:t>PO</a:t>
            </a:r>
            <a:r>
              <a:rPr lang="zh-CN" altLang="en-US" sz="1600" dirty="0" smtClean="0"/>
              <a:t>查询，即检索</a:t>
            </a:r>
            <a:r>
              <a:rPr lang="en-US" altLang="zh-CN" sz="1600" dirty="0" smtClean="0"/>
              <a:t>RSP</a:t>
            </a:r>
            <a:r>
              <a:rPr lang="zh-CN" altLang="en-US" sz="1600" dirty="0" smtClean="0"/>
              <a:t>属性中拥有属性值对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父亲</a:t>
            </a:r>
            <a:r>
              <a:rPr lang="zh-CN" altLang="en-US" sz="1600" dirty="0" smtClean="0"/>
              <a:t>：姚沁蕾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的实体 </a:t>
            </a:r>
            <a:endParaRPr lang="en-US" altLang="zh-CN" sz="1600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同理，用户在查询</a:t>
            </a:r>
            <a:r>
              <a:rPr lang="en-US" altLang="zh-CN" sz="1600" dirty="0" smtClean="0"/>
              <a:t>PO</a:t>
            </a:r>
            <a:r>
              <a:rPr lang="zh-CN" altLang="en-US" sz="1600" dirty="0" smtClean="0"/>
              <a:t>时，同时也做反向的</a:t>
            </a:r>
            <a:r>
              <a:rPr lang="en-US" altLang="zh-CN" sz="1600" dirty="0" smtClean="0"/>
              <a:t>SP</a:t>
            </a:r>
            <a:r>
              <a:rPr lang="zh-CN" altLang="en-US" sz="1600" dirty="0" smtClean="0"/>
              <a:t>查询 </a:t>
            </a:r>
            <a:endParaRPr lang="en-US" altLang="zh-CN" sz="1600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可见前述在存储时将实体名存储为“</a:t>
            </a:r>
            <a:r>
              <a:rPr lang="en-US" altLang="zh-CN" sz="1600" dirty="0" err="1" smtClean="0"/>
              <a:t>subj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不恰当，应存储为“</a:t>
            </a:r>
            <a:r>
              <a:rPr lang="en-US" altLang="zh-CN" sz="1600" dirty="0" smtClean="0"/>
              <a:t>entity”</a:t>
            </a:r>
            <a:r>
              <a:rPr lang="zh-CN" altLang="en-US" sz="1600" dirty="0" smtClean="0"/>
              <a:t>；同 时，不仅要存储</a:t>
            </a:r>
            <a:r>
              <a:rPr lang="en-US" altLang="zh-CN" sz="1600" dirty="0" smtClean="0"/>
              <a:t>PO</a:t>
            </a:r>
            <a:r>
              <a:rPr lang="zh-CN" altLang="en-US" sz="1600" dirty="0" smtClean="0"/>
              <a:t>属性对，还要存储</a:t>
            </a:r>
            <a:r>
              <a:rPr lang="en-US" altLang="zh-CN" sz="1600" dirty="0" smtClean="0"/>
              <a:t>SP</a:t>
            </a:r>
            <a:r>
              <a:rPr lang="zh-CN" altLang="en-US" sz="1600" dirty="0" smtClean="0"/>
              <a:t>属性对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知识问答扩展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275606"/>
            <a:ext cx="748883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多元</a:t>
            </a:r>
            <a:r>
              <a:rPr lang="zh-CN" altLang="en-US" b="1" dirty="0" smtClean="0"/>
              <a:t>关系 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除了二元关系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也可能是多元关系，例如，“</a:t>
            </a:r>
            <a:r>
              <a:rPr lang="en-US" altLang="zh-CN" sz="1600" dirty="0" smtClean="0"/>
              <a:t>2000</a:t>
            </a:r>
            <a:r>
              <a:rPr lang="zh-CN" altLang="en-US" sz="1600" dirty="0" smtClean="0"/>
              <a:t>年后在火箭队的篮球运动员”，</a:t>
            </a:r>
            <a:r>
              <a:rPr lang="zh-CN" altLang="en-US" sz="1600" dirty="0" smtClean="0"/>
              <a:t>这里</a:t>
            </a:r>
            <a:r>
              <a:rPr lang="zh-CN" altLang="en-US" sz="1600" dirty="0" smtClean="0"/>
              <a:t>不再是“职业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篮球运动员”查实体的二元</a:t>
            </a:r>
            <a:r>
              <a:rPr lang="zh-CN" altLang="en-US" sz="1600" dirty="0" smtClean="0"/>
              <a:t>关系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➤ </a:t>
            </a:r>
            <a:r>
              <a:rPr lang="zh-CN" altLang="en-US" sz="1600" dirty="0" smtClean="0"/>
              <a:t>解决方案：对用户查询中的多元关系，同样是将其分解为多个二元</a:t>
            </a:r>
            <a:r>
              <a:rPr lang="zh-CN" altLang="en-US" sz="1600" dirty="0" smtClean="0"/>
              <a:t>关系的</a:t>
            </a:r>
            <a:r>
              <a:rPr lang="zh-CN" altLang="en-US" sz="1600" dirty="0" smtClean="0"/>
              <a:t>组合查询，上述即“职业：篮球运动员” </a:t>
            </a:r>
            <a:r>
              <a:rPr lang="en-US" altLang="zh-CN" sz="1600" dirty="0" smtClean="0"/>
              <a:t>And </a:t>
            </a:r>
            <a:r>
              <a:rPr lang="zh-CN" altLang="en-US" sz="1600" dirty="0" smtClean="0"/>
              <a:t>“</a:t>
            </a:r>
            <a:r>
              <a:rPr lang="en-US" altLang="zh-CN" sz="1600" dirty="0" err="1" smtClean="0"/>
              <a:t>player.member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of: </a:t>
            </a:r>
            <a:r>
              <a:rPr lang="zh-CN" altLang="en-US" sz="1600" dirty="0" smtClean="0"/>
              <a:t>火箭队”</a:t>
            </a:r>
            <a:r>
              <a:rPr lang="en-US" altLang="zh-CN" sz="1600" dirty="0" smtClean="0"/>
              <a:t>And </a:t>
            </a:r>
            <a:r>
              <a:rPr lang="zh-CN" altLang="en-US" sz="1600" dirty="0" smtClean="0"/>
              <a:t>“</a:t>
            </a:r>
            <a:r>
              <a:rPr lang="en-US" altLang="zh-CN" sz="1600" dirty="0" err="1" smtClean="0"/>
              <a:t>player.join_time</a:t>
            </a:r>
            <a:r>
              <a:rPr lang="en-US" altLang="zh-CN" sz="1600" dirty="0" smtClean="0"/>
              <a:t>: </a:t>
            </a:r>
            <a:r>
              <a:rPr lang="en-US" altLang="zh-CN" sz="1600" dirty="0" smtClean="0"/>
              <a:t>2000</a:t>
            </a:r>
            <a:r>
              <a:rPr lang="zh-CN" altLang="en-US" sz="1600" dirty="0" smtClean="0"/>
              <a:t>”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03848" y="1851670"/>
            <a:ext cx="2590056" cy="1102519"/>
          </a:xfrm>
        </p:spPr>
        <p:txBody>
          <a:bodyPr/>
          <a:lstStyle/>
          <a:p>
            <a:pPr algn="dist"/>
            <a:r>
              <a:rPr lang="en-US" altLang="zh-CN" dirty="0" smtClean="0">
                <a:latin typeface="Microsoft YaHei UI" pitchFamily="34" charset="-122"/>
                <a:ea typeface="Microsoft YaHei UI" pitchFamily="34" charset="-122"/>
              </a:rPr>
              <a:t>END</a:t>
            </a:r>
            <a:endParaRPr lang="zh-CN" altLang="en-US" dirty="0">
              <a:latin typeface="Microsoft YaHei UI" pitchFamily="34" charset="-122"/>
              <a:ea typeface="Microsoft YaHei U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知识图谱问答简单流程和分类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87574"/>
            <a:ext cx="6881732" cy="385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基本概念：问句短语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275606"/>
            <a:ext cx="71287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问句短语定义问的是什么</a:t>
            </a:r>
            <a:r>
              <a:rPr lang="en-US" altLang="zh-CN" b="1" dirty="0" smtClean="0"/>
              <a:t>: </a:t>
            </a:r>
            <a:endParaRPr lang="en-US" altLang="zh-CN" b="1" dirty="0" smtClean="0"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Wh</a:t>
            </a:r>
            <a:r>
              <a:rPr lang="en-US" altLang="zh-CN" dirty="0" smtClean="0"/>
              <a:t>-words: 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who, what, which, when, where, why, and how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Wh</a:t>
            </a:r>
            <a:r>
              <a:rPr lang="en-US" altLang="zh-CN" dirty="0" smtClean="0"/>
              <a:t>-words + nouns, adjectives or adverbs: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“which party …”, “which actress …”, “how long …”, “how tall …”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基本概念：</a:t>
            </a:r>
            <a:r>
              <a:rPr lang="zh-CN" altLang="en-US" dirty="0" smtClean="0"/>
              <a:t>问句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915566"/>
            <a:ext cx="72008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问题</a:t>
            </a:r>
            <a:r>
              <a:rPr lang="zh-CN" altLang="en-US" b="1" dirty="0" smtClean="0"/>
              <a:t>类型决定了后续采用什么样的回答处理</a:t>
            </a:r>
            <a:r>
              <a:rPr lang="zh-CN" altLang="en-US" b="1" dirty="0" smtClean="0"/>
              <a:t>策略 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■</a:t>
            </a:r>
            <a:r>
              <a:rPr lang="en-US" altLang="zh-CN" b="1" dirty="0" smtClean="0"/>
              <a:t>  FACTOID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事实型问题</a:t>
            </a:r>
            <a:r>
              <a:rPr lang="en-US" altLang="zh-CN" b="1" dirty="0" smtClean="0"/>
              <a:t>: </a:t>
            </a:r>
            <a:endParaRPr lang="en-US" altLang="zh-CN" b="1" dirty="0" smtClean="0"/>
          </a:p>
          <a:p>
            <a:r>
              <a:rPr lang="en-US" altLang="zh-CN" dirty="0" smtClean="0"/>
              <a:t>     </a:t>
            </a:r>
            <a:r>
              <a:rPr lang="en-US" altLang="zh-CN" sz="1600" dirty="0" smtClean="0"/>
              <a:t>□ </a:t>
            </a:r>
            <a:r>
              <a:rPr lang="en-US" altLang="zh-CN" sz="1600" dirty="0" smtClean="0"/>
              <a:t>PREDICATIVE QUESTIONS – </a:t>
            </a:r>
            <a:r>
              <a:rPr lang="zh-CN" altLang="en-US" sz="1600" dirty="0" smtClean="0"/>
              <a:t>谓词型问题 </a:t>
            </a:r>
            <a:r>
              <a:rPr lang="en-US" altLang="zh-CN" sz="1600" dirty="0" smtClean="0"/>
              <a:t>: </a:t>
            </a:r>
            <a:endParaRPr lang="en-US" altLang="zh-CN" dirty="0" smtClean="0"/>
          </a:p>
          <a:p>
            <a:pPr lvl="1"/>
            <a:r>
              <a:rPr lang="en-US" altLang="zh-CN" sz="1200" dirty="0" smtClean="0"/>
              <a:t>■ </a:t>
            </a:r>
            <a:r>
              <a:rPr lang="en-US" altLang="zh-CN" sz="1600" dirty="0" smtClean="0"/>
              <a:t>“Who was the first man in space?” </a:t>
            </a:r>
            <a:endParaRPr lang="en-US" altLang="zh-CN" sz="1600" dirty="0" smtClean="0"/>
          </a:p>
          <a:p>
            <a:pPr lvl="1"/>
            <a:r>
              <a:rPr lang="en-US" altLang="zh-CN" sz="1200" dirty="0" smtClean="0"/>
              <a:t>■ </a:t>
            </a:r>
            <a:r>
              <a:rPr lang="en-US" altLang="zh-CN" sz="1600" dirty="0" smtClean="0"/>
              <a:t>“What is the highest mountain in Korea?” </a:t>
            </a:r>
            <a:endParaRPr lang="en-US" altLang="zh-CN" sz="1600" dirty="0" smtClean="0"/>
          </a:p>
          <a:p>
            <a:pPr lvl="1"/>
            <a:r>
              <a:rPr lang="en-US" altLang="zh-CN" sz="1200" dirty="0" smtClean="0"/>
              <a:t>■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“How far is Earth from Mars?” </a:t>
            </a:r>
            <a:endParaRPr lang="en-US" altLang="zh-CN" sz="1600" dirty="0" smtClean="0"/>
          </a:p>
          <a:p>
            <a:pPr lvl="1"/>
            <a:r>
              <a:rPr lang="en-US" altLang="zh-CN" sz="1200" dirty="0" smtClean="0"/>
              <a:t>■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“When did the Jurassic Period end?” </a:t>
            </a:r>
            <a:endParaRPr lang="en-US" altLang="zh-CN" sz="1600" dirty="0" smtClean="0"/>
          </a:p>
          <a:p>
            <a:pPr lvl="1"/>
            <a:r>
              <a:rPr lang="en-US" altLang="zh-CN" sz="1200" dirty="0" smtClean="0"/>
              <a:t>■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“Where is </a:t>
            </a:r>
            <a:r>
              <a:rPr lang="en-US" altLang="zh-CN" sz="1600" dirty="0" err="1" smtClean="0"/>
              <a:t>Taj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Mahal</a:t>
            </a:r>
            <a:r>
              <a:rPr lang="en-US" altLang="zh-CN" sz="1600" dirty="0" smtClean="0"/>
              <a:t>?” </a:t>
            </a:r>
            <a:endParaRPr lang="en-US" altLang="zh-CN" sz="1600" dirty="0" smtClean="0"/>
          </a:p>
          <a:p>
            <a:r>
              <a:rPr lang="en-US" altLang="zh-CN" sz="1600" dirty="0" smtClean="0"/>
              <a:t>     □ </a:t>
            </a:r>
            <a:r>
              <a:rPr lang="en-US" altLang="zh-CN" sz="1600" dirty="0" smtClean="0"/>
              <a:t>LIST – </a:t>
            </a:r>
            <a:r>
              <a:rPr lang="zh-CN" altLang="en-US" sz="1600" dirty="0" smtClean="0"/>
              <a:t>列表型问题</a:t>
            </a:r>
            <a:r>
              <a:rPr lang="en-US" altLang="zh-CN" sz="1600" dirty="0" smtClean="0"/>
              <a:t>: </a:t>
            </a:r>
            <a:endParaRPr lang="en-US" altLang="zh-CN" sz="1600" dirty="0" smtClean="0"/>
          </a:p>
          <a:p>
            <a:pPr lvl="1"/>
            <a:r>
              <a:rPr lang="en-US" altLang="zh-CN" sz="1200" dirty="0" smtClean="0"/>
              <a:t>■</a:t>
            </a:r>
            <a:r>
              <a:rPr lang="en-US" altLang="zh-CN" sz="1400" dirty="0" smtClean="0"/>
              <a:t> </a:t>
            </a:r>
            <a:r>
              <a:rPr lang="en-US" altLang="zh-CN" sz="1600" dirty="0" smtClean="0"/>
              <a:t>“Give me all cities in Germany.” </a:t>
            </a:r>
            <a:endParaRPr lang="en-US" altLang="zh-CN" sz="1400" dirty="0" smtClean="0"/>
          </a:p>
          <a:p>
            <a:r>
              <a:rPr lang="en-US" altLang="zh-CN" sz="1600" dirty="0" smtClean="0"/>
              <a:t>     □ </a:t>
            </a:r>
            <a:r>
              <a:rPr lang="en-US" altLang="zh-CN" sz="1600" dirty="0" smtClean="0"/>
              <a:t>SUPERLATIVE – </a:t>
            </a:r>
            <a:r>
              <a:rPr lang="zh-CN" altLang="en-US" sz="1600" dirty="0" smtClean="0"/>
              <a:t>最高级型问题</a:t>
            </a:r>
            <a:r>
              <a:rPr lang="en-US" altLang="zh-CN" sz="1600" dirty="0" smtClean="0"/>
              <a:t>: </a:t>
            </a:r>
            <a:endParaRPr lang="en-US" altLang="zh-CN" sz="16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            ■ </a:t>
            </a:r>
            <a:r>
              <a:rPr lang="en-US" altLang="zh-CN" sz="1600" dirty="0" smtClean="0"/>
              <a:t>“What is the highest mountain?” </a:t>
            </a:r>
            <a:endParaRPr lang="en-US" altLang="zh-CN" sz="1600" dirty="0" smtClean="0"/>
          </a:p>
          <a:p>
            <a:r>
              <a:rPr lang="en-US" altLang="zh-CN" sz="1600" dirty="0" smtClean="0"/>
              <a:t>     □ </a:t>
            </a:r>
            <a:r>
              <a:rPr lang="en-US" altLang="zh-CN" sz="1600" dirty="0" smtClean="0"/>
              <a:t>YES-NO – </a:t>
            </a:r>
            <a:r>
              <a:rPr lang="zh-CN" altLang="en-US" sz="1600" dirty="0" smtClean="0"/>
              <a:t>对错型问题</a:t>
            </a:r>
            <a:r>
              <a:rPr lang="en-US" altLang="zh-CN" sz="1600" dirty="0" smtClean="0"/>
              <a:t>: </a:t>
            </a:r>
            <a:endParaRPr lang="en-US" altLang="zh-CN" sz="1600" dirty="0" smtClean="0"/>
          </a:p>
          <a:p>
            <a:r>
              <a:rPr lang="en-US" altLang="zh-CN" sz="1200" dirty="0" smtClean="0"/>
              <a:t>             ■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“Was Margaret Thatcher a chemist?”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基本概念：</a:t>
            </a:r>
            <a:r>
              <a:rPr lang="zh-CN" altLang="en-US" dirty="0" smtClean="0"/>
              <a:t>问句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843558"/>
            <a:ext cx="79208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/>
              <a:t>问题</a:t>
            </a:r>
            <a:r>
              <a:rPr lang="zh-CN" altLang="en-US" b="1" dirty="0" smtClean="0"/>
              <a:t>类型决定了后续采用什么样的回答处理策略 </a:t>
            </a:r>
            <a:endParaRPr lang="en-US" altLang="zh-CN" b="1" dirty="0" smtClean="0"/>
          </a:p>
          <a:p>
            <a:r>
              <a:rPr lang="zh-CN" altLang="en-US" sz="1600" b="1" dirty="0" smtClean="0"/>
              <a:t>■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OPINION - </a:t>
            </a:r>
            <a:r>
              <a:rPr lang="zh-CN" altLang="en-US" b="1" dirty="0" smtClean="0"/>
              <a:t>观点型</a:t>
            </a:r>
            <a:r>
              <a:rPr lang="zh-CN" altLang="en-US" b="1" dirty="0" smtClean="0"/>
              <a:t>问题</a:t>
            </a:r>
            <a:r>
              <a:rPr lang="en-US" altLang="zh-CN" b="1" dirty="0" smtClean="0"/>
              <a:t>:</a:t>
            </a:r>
          </a:p>
          <a:p>
            <a:pPr lvl="1"/>
            <a:r>
              <a:rPr lang="en-US" altLang="zh-CN" sz="1400" dirty="0" smtClean="0"/>
              <a:t> </a:t>
            </a:r>
            <a:r>
              <a:rPr lang="en-US" altLang="zh-CN" sz="1400" dirty="0" smtClean="0"/>
              <a:t>□ </a:t>
            </a:r>
            <a:r>
              <a:rPr lang="en-US" altLang="zh-CN" sz="1600" dirty="0" smtClean="0"/>
              <a:t>“What do most Americans think of gun control?” </a:t>
            </a:r>
            <a:endParaRPr lang="en-US" altLang="zh-CN" sz="1600" dirty="0" smtClean="0"/>
          </a:p>
          <a:p>
            <a:r>
              <a:rPr lang="en-US" altLang="zh-CN" sz="1600" b="1" dirty="0" smtClean="0"/>
              <a:t>■ </a:t>
            </a:r>
            <a:r>
              <a:rPr lang="en-US" altLang="zh-CN" b="1" dirty="0" smtClean="0"/>
              <a:t>CAUSE &amp; EFFECT</a:t>
            </a:r>
            <a:r>
              <a:rPr lang="en-US" altLang="zh-CN" b="1" dirty="0" smtClean="0"/>
              <a:t>–</a:t>
            </a:r>
            <a:r>
              <a:rPr lang="zh-CN" altLang="en-US" b="1" dirty="0" smtClean="0"/>
              <a:t>因果型问题</a:t>
            </a:r>
            <a:r>
              <a:rPr lang="en-US" altLang="zh-CN" b="1" dirty="0" smtClean="0"/>
              <a:t>: </a:t>
            </a:r>
            <a:endParaRPr lang="en-US" altLang="zh-CN" b="1" dirty="0" smtClean="0"/>
          </a:p>
          <a:p>
            <a:pPr lvl="1"/>
            <a:r>
              <a:rPr lang="en-US" altLang="zh-CN" sz="1400" dirty="0" smtClean="0"/>
              <a:t>□</a:t>
            </a:r>
            <a:r>
              <a:rPr lang="en-US" altLang="zh-CN" sz="1600" dirty="0" smtClean="0"/>
              <a:t> “What is the most frequent cause for lung cancer?” </a:t>
            </a:r>
          </a:p>
          <a:p>
            <a:r>
              <a:rPr lang="en-US" altLang="zh-CN" sz="1600" dirty="0" smtClean="0"/>
              <a:t>■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PROCESS – </a:t>
            </a:r>
            <a:r>
              <a:rPr lang="zh-CN" altLang="en-US" b="1" dirty="0" smtClean="0"/>
              <a:t>方法型问题</a:t>
            </a:r>
            <a:r>
              <a:rPr lang="en-US" altLang="zh-CN" b="1" dirty="0" smtClean="0"/>
              <a:t>: </a:t>
            </a:r>
          </a:p>
          <a:p>
            <a:pPr lvl="1"/>
            <a:r>
              <a:rPr lang="en-US" altLang="zh-CN" sz="1400" dirty="0" smtClean="0"/>
              <a:t>□</a:t>
            </a:r>
            <a:r>
              <a:rPr lang="en-US" altLang="zh-CN" sz="1600" dirty="0" smtClean="0"/>
              <a:t> “How do I make a cheese cake?”</a:t>
            </a:r>
          </a:p>
          <a:p>
            <a:r>
              <a:rPr lang="en-US" altLang="zh-CN" sz="1600" dirty="0" smtClean="0"/>
              <a:t>■ </a:t>
            </a:r>
            <a:r>
              <a:rPr lang="en-US" altLang="zh-CN" b="1" dirty="0" smtClean="0"/>
              <a:t>EXPLANATION &amp; JUSTIFICATION – </a:t>
            </a:r>
            <a:r>
              <a:rPr lang="zh-CN" altLang="en-US" b="1" dirty="0" smtClean="0"/>
              <a:t>解释型问题</a:t>
            </a:r>
            <a:r>
              <a:rPr lang="en-US" altLang="zh-CN" b="1" dirty="0" smtClean="0"/>
              <a:t>: </a:t>
            </a:r>
          </a:p>
          <a:p>
            <a:pPr lvl="1"/>
            <a:r>
              <a:rPr lang="en-US" altLang="zh-CN" sz="1400" dirty="0" smtClean="0"/>
              <a:t>□</a:t>
            </a:r>
            <a:r>
              <a:rPr lang="en-US" altLang="zh-CN" sz="1600" dirty="0" smtClean="0"/>
              <a:t> “Why did the revenue of IBM drop?” </a:t>
            </a:r>
          </a:p>
          <a:p>
            <a:r>
              <a:rPr lang="en-US" altLang="zh-CN" sz="1600" dirty="0" smtClean="0"/>
              <a:t>■</a:t>
            </a:r>
            <a:r>
              <a:rPr lang="en-US" altLang="zh-CN" dirty="0" smtClean="0"/>
              <a:t> </a:t>
            </a:r>
            <a:r>
              <a:rPr lang="en-US" altLang="zh-CN" dirty="0" smtClean="0"/>
              <a:t>ASSOC</a:t>
            </a:r>
            <a:r>
              <a:rPr lang="en-US" altLang="zh-CN" b="1" dirty="0" smtClean="0"/>
              <a:t>IATION QUESTION – </a:t>
            </a:r>
            <a:r>
              <a:rPr lang="zh-CN" altLang="en-US" b="1" dirty="0" smtClean="0"/>
              <a:t>关联型问题</a:t>
            </a:r>
            <a:r>
              <a:rPr lang="en-US" altLang="zh-CN" b="1" dirty="0" smtClean="0"/>
              <a:t>: </a:t>
            </a:r>
          </a:p>
          <a:p>
            <a:pPr lvl="1"/>
            <a:r>
              <a:rPr lang="en-US" altLang="zh-CN" sz="1400" dirty="0" smtClean="0"/>
              <a:t>□</a:t>
            </a:r>
            <a:r>
              <a:rPr lang="en-US" altLang="zh-CN" sz="1600" dirty="0" smtClean="0"/>
              <a:t> “What is the connection between Barack Obama and Indonesia?” </a:t>
            </a:r>
          </a:p>
          <a:p>
            <a:r>
              <a:rPr lang="en-US" altLang="zh-CN" sz="1600" dirty="0" smtClean="0"/>
              <a:t>■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EVALUATIVE OR COMPARATIVE QUESTIONS – </a:t>
            </a:r>
            <a:r>
              <a:rPr lang="zh-CN" altLang="en-US" b="1" dirty="0" smtClean="0"/>
              <a:t>比较 型问题</a:t>
            </a:r>
            <a:r>
              <a:rPr lang="en-US" altLang="zh-CN" b="1" dirty="0" smtClean="0"/>
              <a:t>: </a:t>
            </a:r>
          </a:p>
          <a:p>
            <a:pPr lvl="1"/>
            <a:r>
              <a:rPr lang="en-US" altLang="zh-CN" sz="1400" dirty="0" smtClean="0"/>
              <a:t>□</a:t>
            </a:r>
            <a:r>
              <a:rPr lang="en-US" altLang="zh-CN" sz="1600" dirty="0" smtClean="0"/>
              <a:t> “What is the difference between impressionism and expressionism?”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r>
              <a:rPr lang="zh-CN" altLang="en-US" dirty="0" smtClean="0"/>
              <a:t>：答案类型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059582"/>
            <a:ext cx="72008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/>
              <a:t>  事实</a:t>
            </a:r>
            <a:r>
              <a:rPr lang="zh-CN" altLang="en-US" dirty="0" smtClean="0"/>
              <a:t>型答案</a:t>
            </a:r>
            <a:r>
              <a:rPr lang="en-US" altLang="zh-CN" dirty="0" smtClean="0"/>
              <a:t>——</a:t>
            </a:r>
          </a:p>
          <a:p>
            <a:pPr lvl="1"/>
            <a:r>
              <a:rPr lang="en-US" altLang="zh-CN" sz="1400" dirty="0" smtClean="0"/>
              <a:t>□  </a:t>
            </a:r>
            <a:r>
              <a:rPr lang="en-US" altLang="zh-CN" sz="1600" dirty="0" smtClean="0"/>
              <a:t>Entity</a:t>
            </a:r>
            <a:r>
              <a:rPr lang="en-US" altLang="zh-CN" sz="1600" dirty="0" smtClean="0"/>
              <a:t>: event, color, animal, plant,. . . (What …) </a:t>
            </a:r>
            <a:endParaRPr lang="en-US" altLang="zh-CN" sz="1600" dirty="0" smtClean="0"/>
          </a:p>
          <a:p>
            <a:pPr lvl="1"/>
            <a:r>
              <a:rPr lang="en-US" altLang="zh-CN" sz="1400" dirty="0" smtClean="0"/>
              <a:t>□  </a:t>
            </a:r>
            <a:r>
              <a:rPr lang="en-US" altLang="zh-CN" sz="1600" dirty="0" smtClean="0"/>
              <a:t>Human</a:t>
            </a:r>
            <a:r>
              <a:rPr lang="en-US" altLang="zh-CN" sz="1600" dirty="0" smtClean="0"/>
              <a:t>: group, individual,. . . (“Who …”) </a:t>
            </a:r>
            <a:endParaRPr lang="en-US" altLang="zh-CN" sz="1600" dirty="0" smtClean="0"/>
          </a:p>
          <a:p>
            <a:pPr lvl="1"/>
            <a:r>
              <a:rPr lang="en-US" altLang="zh-CN" sz="1400" dirty="0" smtClean="0"/>
              <a:t>□  </a:t>
            </a:r>
            <a:r>
              <a:rPr lang="en-US" altLang="zh-CN" sz="1600" dirty="0" smtClean="0"/>
              <a:t>Location</a:t>
            </a:r>
            <a:r>
              <a:rPr lang="en-US" altLang="zh-CN" sz="1600" dirty="0" smtClean="0"/>
              <a:t>: city, country, mountain,. . . ( “Where …”) </a:t>
            </a:r>
            <a:endParaRPr lang="en-US" altLang="zh-CN" sz="1600" dirty="0" smtClean="0"/>
          </a:p>
          <a:p>
            <a:pPr lvl="1"/>
            <a:r>
              <a:rPr lang="en-US" altLang="zh-CN" sz="1400" dirty="0" smtClean="0"/>
              <a:t>□  </a:t>
            </a:r>
            <a:r>
              <a:rPr lang="en-US" altLang="zh-CN" sz="1600" dirty="0" smtClean="0"/>
              <a:t>Numeric</a:t>
            </a:r>
            <a:r>
              <a:rPr lang="en-US" altLang="zh-CN" sz="1600" dirty="0" smtClean="0"/>
              <a:t>: count, distance, size,. . . (“How many, how far, how long …”) </a:t>
            </a:r>
            <a:endParaRPr lang="en-US" altLang="zh-CN" sz="1600" dirty="0" smtClean="0"/>
          </a:p>
          <a:p>
            <a:pPr lvl="1"/>
            <a:r>
              <a:rPr lang="en-US" altLang="zh-CN" sz="1400" dirty="0" smtClean="0"/>
              <a:t>□  </a:t>
            </a:r>
            <a:r>
              <a:rPr lang="en-US" altLang="zh-CN" sz="1600" dirty="0" smtClean="0"/>
              <a:t>Temporal</a:t>
            </a:r>
            <a:r>
              <a:rPr lang="en-US" altLang="zh-CN" sz="1600" dirty="0" smtClean="0"/>
              <a:t>: date, time, …(from “When …”) 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/>
              <a:t>  摘要性</a:t>
            </a:r>
            <a:r>
              <a:rPr lang="zh-CN" altLang="en-US" dirty="0" smtClean="0"/>
              <a:t>答案</a:t>
            </a:r>
            <a:r>
              <a:rPr lang="en-US" altLang="zh-CN" dirty="0" smtClean="0"/>
              <a:t>——Abbreviation 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/>
              <a:t>  描述性</a:t>
            </a:r>
            <a:r>
              <a:rPr lang="zh-CN" altLang="en-US" dirty="0" smtClean="0"/>
              <a:t>答案</a:t>
            </a:r>
            <a:r>
              <a:rPr lang="en-US" altLang="zh-CN" dirty="0" smtClean="0"/>
              <a:t>——Description 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/>
              <a:t>  解释</a:t>
            </a:r>
            <a:r>
              <a:rPr lang="zh-CN" altLang="en-US" dirty="0" smtClean="0"/>
              <a:t>性</a:t>
            </a:r>
            <a:r>
              <a:rPr lang="en-US" altLang="zh-CN" dirty="0" smtClean="0"/>
              <a:t>-Explanation : How 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/>
              <a:t>  证据</a:t>
            </a:r>
            <a:r>
              <a:rPr lang="zh-CN" altLang="en-US" dirty="0" smtClean="0"/>
              <a:t>型</a:t>
            </a:r>
            <a:r>
              <a:rPr lang="en-US" altLang="zh-CN" dirty="0" smtClean="0"/>
              <a:t>-Justification :Why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主流</a:t>
            </a:r>
            <a:r>
              <a:rPr lang="zh-CN" altLang="en-US" dirty="0" smtClean="0"/>
              <a:t>处理方法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203598"/>
            <a:ext cx="6120680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22"/>
              </a:rPr>
              <a:t>  基于</a:t>
            </a:r>
            <a:r>
              <a:rPr lang="zh-CN" altLang="en-US" sz="2000" dirty="0" smtClean="0">
                <a:latin typeface="22"/>
              </a:rPr>
              <a:t>模板的方法 </a:t>
            </a:r>
            <a:endParaRPr lang="en-US" altLang="zh-CN" sz="2000" dirty="0" smtClean="0">
              <a:latin typeface="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22"/>
              </a:rPr>
              <a:t>  基于</a:t>
            </a:r>
            <a:r>
              <a:rPr lang="zh-CN" altLang="en-US" sz="2000" dirty="0" smtClean="0">
                <a:latin typeface="22"/>
              </a:rPr>
              <a:t>语义解析的方法 </a:t>
            </a:r>
            <a:endParaRPr lang="en-US" altLang="zh-CN" sz="2000" dirty="0" smtClean="0">
              <a:latin typeface="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22"/>
              </a:rPr>
              <a:t> </a:t>
            </a:r>
            <a:r>
              <a:rPr lang="zh-CN" altLang="en-US" sz="2000" dirty="0" smtClean="0">
                <a:latin typeface="22"/>
              </a:rPr>
              <a:t> 基于</a:t>
            </a:r>
            <a:r>
              <a:rPr lang="zh-CN" altLang="en-US" sz="2000" dirty="0" smtClean="0">
                <a:latin typeface="22"/>
              </a:rPr>
              <a:t>深度学习的方法</a:t>
            </a:r>
            <a:endParaRPr lang="zh-CN" altLang="en-US" sz="2000" dirty="0">
              <a:latin typeface="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4687</TotalTime>
  <Words>2797</Words>
  <Application>Microsoft Office PowerPoint</Application>
  <PresentationFormat>全屏显示(16:9)</PresentationFormat>
  <Paragraphs>193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基于知识图谱的问答系统</vt:lpstr>
      <vt:lpstr>基于知识图谱搜索的例子</vt:lpstr>
      <vt:lpstr>基于知识图谱问答的例子</vt:lpstr>
      <vt:lpstr>知识图谱问答简单流程和分类</vt:lpstr>
      <vt:lpstr>基本概念：问句短语</vt:lpstr>
      <vt:lpstr>基本概念：问句类型</vt:lpstr>
      <vt:lpstr>基本概念：问句类型</vt:lpstr>
      <vt:lpstr>基本概念：答案类型</vt:lpstr>
      <vt:lpstr>主流处理方法</vt:lpstr>
      <vt:lpstr>TransE：多元关系数据嵌入</vt:lpstr>
      <vt:lpstr>公司使用方法</vt:lpstr>
      <vt:lpstr>高频场景</vt:lpstr>
      <vt:lpstr>高频场景</vt:lpstr>
      <vt:lpstr>高频场景</vt:lpstr>
      <vt:lpstr>高频场景</vt:lpstr>
      <vt:lpstr>实现步骤——确定索引方式</vt:lpstr>
      <vt:lpstr>实现步骤——数据格式转换</vt:lpstr>
      <vt:lpstr>实现步骤——导入Elasticsearch</vt:lpstr>
      <vt:lpstr>实现步骤——属性同义词扩展</vt:lpstr>
      <vt:lpstr>实现步骤——查询解析和构造</vt:lpstr>
      <vt:lpstr>实现步骤—logical form模板</vt:lpstr>
      <vt:lpstr>实现步骤—自然语言查询解析</vt:lpstr>
      <vt:lpstr>实现步骤—自然语言查询解析</vt:lpstr>
      <vt:lpstr>实现步骤—生成logical form</vt:lpstr>
      <vt:lpstr>实现步骤—ES查询语句模板</vt:lpstr>
      <vt:lpstr>实现步骤—ES查询语句模板</vt:lpstr>
      <vt:lpstr>实现步骤—ES查询构造</vt:lpstr>
      <vt:lpstr>实现步骤—ES查询构造</vt:lpstr>
      <vt:lpstr>实现步骤—ES查询构造</vt:lpstr>
      <vt:lpstr>实现步骤—ES查询构造</vt:lpstr>
      <vt:lpstr>实现步骤—执行ES查询</vt:lpstr>
      <vt:lpstr>知识问答扩展</vt:lpstr>
      <vt:lpstr>知识问答扩展</vt:lpstr>
      <vt:lpstr>知识问答扩展</vt:lpstr>
      <vt:lpstr>知识问答扩展</vt:lpstr>
      <vt:lpstr>知识问答扩展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</dc:title>
  <dc:creator>admin</dc:creator>
  <cp:lastModifiedBy>Windows 用户</cp:lastModifiedBy>
  <cp:revision>226</cp:revision>
  <dcterms:created xsi:type="dcterms:W3CDTF">2019-08-13T02:07:44Z</dcterms:created>
  <dcterms:modified xsi:type="dcterms:W3CDTF">2019-08-20T08:55:46Z</dcterms:modified>
</cp:coreProperties>
</file>