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9" autoAdjust="0"/>
  </p:normalViewPr>
  <p:slideViewPr>
    <p:cSldViewPr>
      <p:cViewPr varScale="1">
        <p:scale>
          <a:sx n="90" d="100"/>
          <a:sy n="90" d="100"/>
        </p:scale>
        <p:origin x="-224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A43E5F-FD25-49DC-AB90-9A3DE3A8FED8}" type="datetimeFigureOut">
              <a:rPr lang="zh-CN" altLang="en-US" smtClean="0"/>
              <a:pPr/>
              <a:t>2019/8/14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F241A-761E-4026-AE16-CBFE9F665B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将概率密度函数和似然函数之间的关系，类比成 </a:t>
            </a:r>
            <a:r>
              <a:rPr lang="en-US" altLang="zh-CN" sz="1200" b="0" i="0" kern="1200" dirty="0" err="1" smtClean="0">
                <a:solidFill>
                  <a:schemeClr val="tx1"/>
                </a:solidFill>
                <a:latin typeface="+mn-lt"/>
                <a:ea typeface="+mn-ea"/>
                <a:cs typeface="+mn-cs"/>
              </a:rPr>
              <a:t>x^a</a:t>
            </a:r>
            <a:r>
              <a:rPr lang="zh-CN" altLang="en-US" sz="1200" b="0" i="0" kern="1200" dirty="0" smtClean="0">
                <a:solidFill>
                  <a:schemeClr val="tx1"/>
                </a:solidFill>
                <a:latin typeface="+mn-lt"/>
                <a:ea typeface="+mn-ea"/>
                <a:cs typeface="+mn-cs"/>
              </a:rPr>
              <a:t> 和 </a:t>
            </a:r>
            <a:r>
              <a:rPr lang="en-US" altLang="zh-CN" sz="1200" b="0" i="0" kern="1200" dirty="0" err="1" smtClean="0">
                <a:solidFill>
                  <a:schemeClr val="tx1"/>
                </a:solidFill>
                <a:latin typeface="+mn-lt"/>
                <a:ea typeface="+mn-ea"/>
                <a:cs typeface="+mn-cs"/>
              </a:rPr>
              <a:t>a^x</a:t>
            </a:r>
            <a:r>
              <a:rPr lang="zh-CN" altLang="en-US" sz="1200" b="0" i="0" kern="1200" dirty="0" smtClean="0">
                <a:solidFill>
                  <a:schemeClr val="tx1"/>
                </a:solidFill>
                <a:latin typeface="+mn-lt"/>
                <a:ea typeface="+mn-ea"/>
                <a:cs typeface="+mn-cs"/>
              </a:rPr>
              <a:t> 之间的关系</a:t>
            </a:r>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贝叶斯后验分布就是利用，我们在实验前已经掌握了的信息</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先验知识</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，和做了若干次实验发现的一些规律</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似然函数</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，确定出合适的二项分布模型参数 </a:t>
            </a:r>
            <a:r>
              <a:rPr lang="en-US" altLang="zh-CN" sz="1200" b="1" i="0" kern="1200" dirty="0" smtClean="0">
                <a:solidFill>
                  <a:schemeClr val="tx1"/>
                </a:solidFill>
                <a:latin typeface="+mn-lt"/>
                <a:ea typeface="+mn-ea"/>
                <a:cs typeface="+mn-cs"/>
              </a:rPr>
              <a:t>r </a:t>
            </a:r>
            <a:r>
              <a:rPr lang="zh-CN" altLang="en-US" sz="1200" b="1" i="0" kern="1200" dirty="0" smtClean="0">
                <a:solidFill>
                  <a:schemeClr val="tx1"/>
                </a:solidFill>
                <a:latin typeface="+mn-lt"/>
                <a:ea typeface="+mn-ea"/>
                <a:cs typeface="+mn-cs"/>
              </a:rPr>
              <a:t>，然后基于 </a:t>
            </a:r>
            <a:r>
              <a:rPr lang="en-US" altLang="zh-CN" sz="1200" b="1" i="0" kern="1200" dirty="0" smtClean="0">
                <a:solidFill>
                  <a:schemeClr val="tx1"/>
                </a:solidFill>
                <a:latin typeface="+mn-lt"/>
                <a:ea typeface="+mn-ea"/>
                <a:cs typeface="+mn-cs"/>
              </a:rPr>
              <a:t>r </a:t>
            </a:r>
            <a:r>
              <a:rPr lang="zh-CN" altLang="en-US" sz="1200" b="1" i="0" kern="1200" dirty="0" smtClean="0">
                <a:solidFill>
                  <a:schemeClr val="tx1"/>
                </a:solidFill>
                <a:latin typeface="+mn-lt"/>
                <a:ea typeface="+mn-ea"/>
                <a:cs typeface="+mn-cs"/>
              </a:rPr>
              <a:t>来预测新的实验结果。 </a:t>
            </a:r>
            <a:endParaRPr lang="en-US" altLang="zh-CN" sz="1200" b="1" i="0" kern="1200" dirty="0" smtClean="0">
              <a:solidFill>
                <a:schemeClr val="tx1"/>
              </a:solidFill>
              <a:latin typeface="+mn-lt"/>
              <a:ea typeface="+mn-ea"/>
              <a:cs typeface="+mn-cs"/>
            </a:endParaRPr>
          </a:p>
          <a:p>
            <a:endParaRPr lang="en-US" altLang="zh-CN" sz="1200" b="1" i="0" kern="1200" dirty="0" smtClean="0">
              <a:solidFill>
                <a:schemeClr val="tx1"/>
              </a:solidFill>
              <a:latin typeface="+mn-lt"/>
              <a:ea typeface="+mn-ea"/>
              <a:cs typeface="+mn-cs"/>
            </a:endParaRPr>
          </a:p>
          <a:p>
            <a:r>
              <a:rPr lang="zh-CN" altLang="en-US" sz="1200" b="0" i="0" u="none" strike="noStrike" kern="1200" dirty="0" smtClean="0">
                <a:solidFill>
                  <a:schemeClr val="tx1"/>
                </a:solidFill>
                <a:latin typeface="+mn-lt"/>
                <a:ea typeface="+mn-ea"/>
                <a:cs typeface="+mn-cs"/>
              </a:rPr>
              <a:t>贝叶斯理论的核心依赖于巧妙的转变思路：如果你想评估根据证据提出的假说的有力程度，你必须先评估证据的有力程度。面对着不确定性，贝叶斯提出了三个问题：</a:t>
            </a:r>
          </a:p>
          <a:p>
            <a:r>
              <a:rPr lang="zh-CN" altLang="en-US" sz="1200" b="0" i="0" u="none" strike="noStrike" kern="1200" dirty="0" smtClean="0">
                <a:solidFill>
                  <a:schemeClr val="tx1"/>
                </a:solidFill>
                <a:latin typeface="+mn-lt"/>
                <a:ea typeface="+mn-ea"/>
                <a:cs typeface="+mn-cs"/>
              </a:rPr>
              <a:t>对最初树立的信念的真实性我有多大的信心？ </a:t>
            </a:r>
            <a:r>
              <a:rPr lang="en-US" altLang="zh-CN" sz="1200" b="0" i="0" u="none" strike="noStrike" kern="1200" dirty="0" smtClean="0">
                <a:solidFill>
                  <a:schemeClr val="tx1"/>
                </a:solidFill>
                <a:latin typeface="+mn-lt"/>
                <a:ea typeface="+mn-ea"/>
                <a:cs typeface="+mn-cs"/>
              </a:rPr>
              <a:t>---&gt; P(A)</a:t>
            </a:r>
            <a:br>
              <a:rPr lang="en-US" altLang="zh-CN" sz="1200" b="0" i="0" u="none" strike="noStrike" kern="1200" dirty="0" smtClean="0">
                <a:solidFill>
                  <a:schemeClr val="tx1"/>
                </a:solidFill>
                <a:latin typeface="+mn-lt"/>
                <a:ea typeface="+mn-ea"/>
                <a:cs typeface="+mn-cs"/>
              </a:rPr>
            </a:br>
            <a:r>
              <a:rPr lang="zh-CN" altLang="en-US" sz="1200" b="0" i="0" u="none" strike="noStrike" kern="1200" dirty="0" smtClean="0">
                <a:solidFill>
                  <a:schemeClr val="tx1"/>
                </a:solidFill>
                <a:latin typeface="+mn-lt"/>
                <a:ea typeface="+mn-ea"/>
                <a:cs typeface="+mn-cs"/>
              </a:rPr>
              <a:t>如果对最初的信念坚信不疑，对新证据的准确性我有多大的信心？</a:t>
            </a:r>
            <a:r>
              <a:rPr lang="en-US" altLang="zh-CN" sz="1200" b="0" i="0" u="none" strike="noStrike" kern="1200" dirty="0" smtClean="0">
                <a:solidFill>
                  <a:schemeClr val="tx1"/>
                </a:solidFill>
                <a:latin typeface="+mn-lt"/>
                <a:ea typeface="+mn-ea"/>
                <a:cs typeface="+mn-cs"/>
              </a:rPr>
              <a:t>---&gt; P(B|A)</a:t>
            </a:r>
            <a:br>
              <a:rPr lang="en-US" altLang="zh-CN" sz="1200" b="0" i="0" u="none" strike="noStrike" kern="1200" dirty="0" smtClean="0">
                <a:solidFill>
                  <a:schemeClr val="tx1"/>
                </a:solidFill>
                <a:latin typeface="+mn-lt"/>
                <a:ea typeface="+mn-ea"/>
                <a:cs typeface="+mn-cs"/>
              </a:rPr>
            </a:br>
            <a:r>
              <a:rPr lang="zh-CN" altLang="en-US" sz="1200" b="0" i="0" u="none" strike="noStrike" kern="1200" dirty="0" smtClean="0">
                <a:solidFill>
                  <a:schemeClr val="tx1"/>
                </a:solidFill>
                <a:latin typeface="+mn-lt"/>
                <a:ea typeface="+mn-ea"/>
                <a:cs typeface="+mn-cs"/>
              </a:rPr>
              <a:t>如果对最初的信念摇摆不定，对新证据的准确性我有多大的信心？</a:t>
            </a:r>
            <a:r>
              <a:rPr lang="en-US" altLang="zh-CN" sz="1200" b="0" i="0" u="none" strike="noStrike" kern="1200" dirty="0" smtClean="0">
                <a:solidFill>
                  <a:schemeClr val="tx1"/>
                </a:solidFill>
                <a:latin typeface="+mn-lt"/>
                <a:ea typeface="+mn-ea"/>
                <a:cs typeface="+mn-cs"/>
              </a:rPr>
              <a:t>---&gt; P(B)</a:t>
            </a:r>
          </a:p>
          <a:p>
            <a:r>
              <a:rPr lang="en-US" altLang="zh-CN" sz="1200" b="0" i="0" u="none" strike="noStrike" kern="1200" dirty="0" smtClean="0">
                <a:solidFill>
                  <a:schemeClr val="tx1"/>
                </a:solidFill>
                <a:latin typeface="+mn-lt"/>
                <a:ea typeface="+mn-ea"/>
                <a:cs typeface="+mn-cs"/>
              </a:rPr>
              <a:t>Bayesian Inference:</a:t>
            </a:r>
            <a:br>
              <a:rPr lang="en-US" altLang="zh-CN" sz="1200" b="0" i="0" u="none" strike="noStrike" kern="1200" dirty="0" smtClean="0">
                <a:solidFill>
                  <a:schemeClr val="tx1"/>
                </a:solidFill>
                <a:latin typeface="+mn-lt"/>
                <a:ea typeface="+mn-ea"/>
                <a:cs typeface="+mn-cs"/>
              </a:rPr>
            </a:br>
            <a:r>
              <a:rPr lang="en-US" altLang="zh-CN" sz="1200" b="0" i="0" u="none" strike="noStrike" kern="1200" dirty="0" smtClean="0">
                <a:solidFill>
                  <a:schemeClr val="tx1"/>
                </a:solidFill>
                <a:latin typeface="+mn-lt"/>
                <a:ea typeface="+mn-ea"/>
                <a:cs typeface="+mn-cs"/>
              </a:rPr>
              <a:t>P(A|B)=P(A)*P(B|A)/P(B)</a:t>
            </a:r>
          </a:p>
          <a:p>
            <a:endParaRPr lang="zh-CN" altLang="en-US" dirty="0"/>
          </a:p>
        </p:txBody>
      </p:sp>
      <p:sp>
        <p:nvSpPr>
          <p:cNvPr id="4" name="灯片编号占位符 3"/>
          <p:cNvSpPr>
            <a:spLocks noGrp="1"/>
          </p:cNvSpPr>
          <p:nvPr>
            <p:ph type="sldNum" sz="quarter" idx="10"/>
          </p:nvPr>
        </p:nvSpPr>
        <p:spPr/>
        <p:txBody>
          <a:bodyPr/>
          <a:lstStyle/>
          <a:p>
            <a:fld id="{05DF241A-761E-4026-AE16-CBFE9F665BD5}"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484784"/>
            <a:ext cx="7571303" cy="369332"/>
          </a:xfrm>
          <a:prstGeom prst="rect">
            <a:avLst/>
          </a:prstGeom>
          <a:noFill/>
        </p:spPr>
        <p:txBody>
          <a:bodyPr wrap="none" rtlCol="0">
            <a:spAutoFit/>
          </a:bodyPr>
          <a:lstStyle/>
          <a:p>
            <a:r>
              <a:rPr lang="zh-CN" altLang="en-US" dirty="0" smtClean="0"/>
              <a:t>从基于数理逻辑的知识表示过渡到基于向量空间学习的分布式知识表示。</a:t>
            </a:r>
            <a:endParaRPr lang="zh-CN" altLang="en-US" dirty="0"/>
          </a:p>
        </p:txBody>
      </p:sp>
      <p:sp>
        <p:nvSpPr>
          <p:cNvPr id="5" name="TextBox 4"/>
          <p:cNvSpPr txBox="1"/>
          <p:nvPr/>
        </p:nvSpPr>
        <p:spPr>
          <a:xfrm>
            <a:off x="1187624" y="2708920"/>
            <a:ext cx="4541628" cy="2585323"/>
          </a:xfrm>
          <a:prstGeom prst="rect">
            <a:avLst/>
          </a:prstGeom>
          <a:noFill/>
        </p:spPr>
        <p:txBody>
          <a:bodyPr wrap="none" rtlCol="0">
            <a:spAutoFit/>
          </a:bodyPr>
          <a:lstStyle/>
          <a:p>
            <a:r>
              <a:rPr lang="en-US" altLang="zh-CN" dirty="0" smtClean="0"/>
              <a:t>RDF</a:t>
            </a:r>
            <a:r>
              <a:rPr lang="zh-CN" altLang="en-US" dirty="0" smtClean="0"/>
              <a:t>：资源描述框架</a:t>
            </a:r>
            <a:endParaRPr lang="en-US" altLang="zh-CN" dirty="0" smtClean="0"/>
          </a:p>
          <a:p>
            <a:r>
              <a:rPr lang="en-US" altLang="zh-CN" dirty="0" smtClean="0"/>
              <a:t>R </a:t>
            </a:r>
            <a:r>
              <a:rPr lang="zh-CN" altLang="en-US" dirty="0" smtClean="0"/>
              <a:t>资源，指图片，页面视频等具有</a:t>
            </a:r>
            <a:r>
              <a:rPr lang="en-US" altLang="zh-CN" dirty="0" err="1" smtClean="0"/>
              <a:t>url</a:t>
            </a:r>
            <a:r>
              <a:rPr lang="zh-CN" altLang="en-US" dirty="0" smtClean="0"/>
              <a:t>标识的</a:t>
            </a:r>
            <a:endParaRPr lang="en-US" altLang="zh-CN" dirty="0" smtClean="0"/>
          </a:p>
          <a:p>
            <a:r>
              <a:rPr lang="en-US" altLang="zh-CN" dirty="0" smtClean="0"/>
              <a:t>D</a:t>
            </a:r>
            <a:r>
              <a:rPr lang="zh-CN" altLang="en-US" dirty="0" smtClean="0"/>
              <a:t> 描述，属性特征资源之间的关系</a:t>
            </a:r>
            <a:endParaRPr lang="en-US" altLang="zh-CN" dirty="0" smtClean="0"/>
          </a:p>
          <a:p>
            <a:endParaRPr lang="en-US" altLang="zh-CN" dirty="0" smtClean="0"/>
          </a:p>
          <a:p>
            <a:r>
              <a:rPr lang="en-US" altLang="zh-CN" dirty="0" smtClean="0"/>
              <a:t>Owl</a:t>
            </a:r>
          </a:p>
          <a:p>
            <a:r>
              <a:rPr lang="en-US" altLang="zh-CN" dirty="0" smtClean="0"/>
              <a:t>RDFS</a:t>
            </a:r>
          </a:p>
          <a:p>
            <a:endParaRPr lang="en-US" altLang="zh-CN" dirty="0" smtClean="0"/>
          </a:p>
          <a:p>
            <a:r>
              <a:rPr lang="en-US" altLang="zh-CN" dirty="0" err="1" smtClean="0"/>
              <a:t>Sparql</a:t>
            </a:r>
            <a:r>
              <a:rPr lang="zh-CN" altLang="en-US" dirty="0" smtClean="0"/>
              <a:t>查询，和</a:t>
            </a:r>
            <a:r>
              <a:rPr lang="en-US" altLang="zh-CN" dirty="0" err="1" smtClean="0"/>
              <a:t>sql</a:t>
            </a:r>
            <a:r>
              <a:rPr lang="zh-CN" altLang="en-US" dirty="0" smtClean="0"/>
              <a:t>类似</a:t>
            </a:r>
            <a:endParaRPr lang="en-US" altLang="zh-CN" dirty="0" smtClean="0"/>
          </a:p>
          <a:p>
            <a:r>
              <a:rPr lang="en-US" altLang="zh-CN" dirty="0" err="1" smtClean="0"/>
              <a:t>Json</a:t>
            </a:r>
            <a:r>
              <a:rPr lang="en-US" altLang="zh-CN" dirty="0" smtClean="0"/>
              <a:t>-ld</a:t>
            </a:r>
            <a:r>
              <a:rPr lang="zh-CN" altLang="en-US" dirty="0" smtClean="0"/>
              <a:t>对程序员友好</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elhans.com/img/in-post/xiaoxiangkg_note3/xiaoxiangkg_note3_1.png"/>
          <p:cNvPicPr>
            <a:picLocks noChangeAspect="1" noChangeArrowheads="1"/>
          </p:cNvPicPr>
          <p:nvPr/>
        </p:nvPicPr>
        <p:blipFill>
          <a:blip r:embed="rId2" cstate="print"/>
          <a:srcRect/>
          <a:stretch>
            <a:fillRect/>
          </a:stretch>
        </p:blipFill>
        <p:spPr bwMode="auto">
          <a:xfrm>
            <a:off x="683568" y="1988840"/>
            <a:ext cx="6010275" cy="4057650"/>
          </a:xfrm>
          <a:prstGeom prst="rect">
            <a:avLst/>
          </a:prstGeom>
          <a:noFill/>
        </p:spPr>
      </p:pic>
      <p:sp>
        <p:nvSpPr>
          <p:cNvPr id="5" name="TextBox 4"/>
          <p:cNvSpPr txBox="1"/>
          <p:nvPr/>
        </p:nvSpPr>
        <p:spPr>
          <a:xfrm>
            <a:off x="899592" y="1196752"/>
            <a:ext cx="6264695" cy="646331"/>
          </a:xfrm>
          <a:prstGeom prst="rect">
            <a:avLst/>
          </a:prstGeom>
          <a:noFill/>
        </p:spPr>
        <p:txBody>
          <a:bodyPr wrap="square" rtlCol="0">
            <a:spAutoFit/>
          </a:bodyPr>
          <a:lstStyle/>
          <a:p>
            <a:r>
              <a:rPr lang="zh-CN" altLang="en-US" dirty="0" smtClean="0"/>
              <a:t>知识抽取：子任务</a:t>
            </a:r>
            <a:r>
              <a:rPr lang="en-US" altLang="zh-CN" dirty="0" smtClean="0"/>
              <a:t>{</a:t>
            </a:r>
            <a:r>
              <a:rPr lang="zh-CN" altLang="en-US" dirty="0" smtClean="0"/>
              <a:t>实体识别，术语抽取，关系抽取，事件抽取（时间地点触发词），共指消解</a:t>
            </a:r>
            <a:r>
              <a:rPr lang="en-US" altLang="zh-CN"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1124744"/>
            <a:ext cx="7776864" cy="3416320"/>
          </a:xfrm>
          <a:prstGeom prst="rect">
            <a:avLst/>
          </a:prstGeom>
          <a:noFill/>
        </p:spPr>
        <p:txBody>
          <a:bodyPr wrap="square" rtlCol="0">
            <a:spAutoFit/>
          </a:bodyPr>
          <a:lstStyle/>
          <a:p>
            <a:r>
              <a:rPr lang="zh-CN" altLang="en-US" b="1" dirty="0" smtClean="0"/>
              <a:t>远程监督</a:t>
            </a:r>
          </a:p>
          <a:p>
            <a:r>
              <a:rPr lang="zh-CN" altLang="en-US" dirty="0" smtClean="0"/>
              <a:t>该方法认为若两个实体如果在知识库中存在某种关系</a:t>
            </a:r>
            <a:r>
              <a:rPr lang="en-US" altLang="zh-CN" dirty="0" smtClean="0"/>
              <a:t>,</a:t>
            </a:r>
            <a:r>
              <a:rPr lang="zh-CN" altLang="en-US" dirty="0" smtClean="0"/>
              <a:t>则包含该两个实体的非结构化句子均能表示出这种关系。如在某知识库中存在“创始人</a:t>
            </a:r>
            <a:r>
              <a:rPr lang="en-US" altLang="zh-CN" dirty="0" smtClean="0"/>
              <a:t>(</a:t>
            </a:r>
            <a:r>
              <a:rPr lang="zh-CN" altLang="en-US" dirty="0" smtClean="0"/>
              <a:t>乔布斯，苹果公司</a:t>
            </a:r>
            <a:r>
              <a:rPr lang="en-US" altLang="zh-CN" dirty="0" smtClean="0"/>
              <a:t>)”</a:t>
            </a:r>
            <a:r>
              <a:rPr lang="zh-CN" altLang="en-US" dirty="0" smtClean="0"/>
              <a:t>。那么就认为出现乔布斯和苹果公司的句子就是表述创始人这项关系。因此可构建训练正例：乔布斯是苹果公司的联合创始人和</a:t>
            </a:r>
            <a:r>
              <a:rPr lang="en-US" altLang="zh-CN" dirty="0" smtClean="0"/>
              <a:t>CEO</a:t>
            </a:r>
            <a:r>
              <a:rPr lang="zh-CN" altLang="en-US" dirty="0" smtClean="0"/>
              <a:t>。</a:t>
            </a:r>
          </a:p>
          <a:p>
            <a:endParaRPr lang="en-US" altLang="zh-CN" dirty="0" smtClean="0"/>
          </a:p>
          <a:p>
            <a:r>
              <a:rPr lang="zh-CN" altLang="en-US" dirty="0" smtClean="0"/>
              <a:t>远程监督流程为：</a:t>
            </a:r>
          </a:p>
          <a:p>
            <a:r>
              <a:rPr lang="zh-CN" altLang="en-US" dirty="0" smtClean="0"/>
              <a:t>从知识库中抽取存在关系的实体对。</a:t>
            </a:r>
          </a:p>
          <a:p>
            <a:r>
              <a:rPr lang="zh-CN" altLang="en-US" dirty="0" smtClean="0"/>
              <a:t>从非结构化文本中抽取含有实体对的句子作为训练样例。</a:t>
            </a:r>
            <a:endParaRPr lang="en-US" altLang="zh-CN" dirty="0" smtClean="0"/>
          </a:p>
          <a:p>
            <a:endParaRPr lang="en-US" altLang="zh-CN" dirty="0" smtClean="0"/>
          </a:p>
          <a:p>
            <a:r>
              <a:rPr lang="zh-CN" altLang="en-US" dirty="0" smtClean="0"/>
              <a:t>缺点：因为假设过于肯定而引入噪声。</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556792"/>
            <a:ext cx="7056783" cy="923330"/>
          </a:xfrm>
          <a:prstGeom prst="rect">
            <a:avLst/>
          </a:prstGeom>
          <a:noFill/>
        </p:spPr>
        <p:txBody>
          <a:bodyPr wrap="square" rtlCol="0">
            <a:spAutoFit/>
          </a:bodyPr>
          <a:lstStyle/>
          <a:p>
            <a:r>
              <a:rPr lang="zh-CN" altLang="en-US" dirty="0" smtClean="0"/>
              <a:t>事件抽取：是</a:t>
            </a:r>
            <a:r>
              <a:rPr lang="en-US" altLang="zh-CN" dirty="0" smtClean="0"/>
              <a:t>pipeline</a:t>
            </a:r>
            <a:r>
              <a:rPr lang="zh-CN" altLang="en-US" dirty="0" smtClean="0"/>
              <a:t>方法</a:t>
            </a:r>
            <a:endParaRPr lang="en-US" altLang="zh-CN" dirty="0" smtClean="0"/>
          </a:p>
          <a:p>
            <a:r>
              <a:rPr lang="zh-CN" altLang="en-US" dirty="0" smtClean="0"/>
              <a:t>逐步经过事件触发分类器、元素分类器、元素角色分类器、属性分类器、可报告行分类器。</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547664" y="2636912"/>
            <a:ext cx="5972029" cy="322441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908720"/>
            <a:ext cx="6120680" cy="369332"/>
          </a:xfrm>
          <a:prstGeom prst="rect">
            <a:avLst/>
          </a:prstGeom>
          <a:noFill/>
        </p:spPr>
        <p:txBody>
          <a:bodyPr wrap="square" rtlCol="0">
            <a:spAutoFit/>
          </a:bodyPr>
          <a:lstStyle/>
          <a:p>
            <a:r>
              <a:rPr lang="en-US" altLang="zh-CN" dirty="0" smtClean="0"/>
              <a:t> </a:t>
            </a:r>
            <a:r>
              <a:rPr lang="zh-CN" altLang="en-US" dirty="0" smtClean="0"/>
              <a:t>贝叶斯公式结合了先验和似然</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180528" y="620688"/>
            <a:ext cx="9659712" cy="5157865"/>
          </a:xfrm>
          <a:prstGeom prst="rect">
            <a:avLst/>
          </a:prstGeom>
          <a:noFill/>
          <a:ln w="9525">
            <a:noFill/>
            <a:miter lim="800000"/>
            <a:headEnd/>
            <a:tailEnd/>
          </a:ln>
        </p:spPr>
      </p:pic>
      <p:sp>
        <p:nvSpPr>
          <p:cNvPr id="6" name="TextBox 5"/>
          <p:cNvSpPr txBox="1"/>
          <p:nvPr/>
        </p:nvSpPr>
        <p:spPr>
          <a:xfrm>
            <a:off x="899592" y="5517232"/>
            <a:ext cx="8343951" cy="646331"/>
          </a:xfrm>
          <a:prstGeom prst="rect">
            <a:avLst/>
          </a:prstGeom>
          <a:noFill/>
        </p:spPr>
        <p:txBody>
          <a:bodyPr wrap="none" rtlCol="0">
            <a:spAutoFit/>
          </a:bodyPr>
          <a:lstStyle/>
          <a:p>
            <a:r>
              <a:rPr lang="zh-CN" altLang="en-US" dirty="0" smtClean="0"/>
              <a:t>最大化似然：在这个情况发生了的时候，改变</a:t>
            </a:r>
            <a:r>
              <a:rPr lang="en-US" altLang="zh-CN" dirty="0" smtClean="0"/>
              <a:t>r</a:t>
            </a:r>
            <a:r>
              <a:rPr lang="zh-CN" altLang="en-US" dirty="0" smtClean="0"/>
              <a:t>，让他对应的概率密度函数最大。</a:t>
            </a:r>
            <a:endParaRPr lang="en-US" altLang="zh-CN" dirty="0" smtClean="0"/>
          </a:p>
          <a:p>
            <a:r>
              <a:rPr lang="zh-CN" altLang="en-US" dirty="0" smtClean="0"/>
              <a:t>注意：似然函数</a:t>
            </a:r>
            <a:r>
              <a:rPr lang="en-US" altLang="zh-CN" dirty="0" smtClean="0"/>
              <a:t>p(</a:t>
            </a:r>
            <a:r>
              <a:rPr lang="en-US" altLang="zh-CN" dirty="0" err="1" smtClean="0"/>
              <a:t>y</a:t>
            </a:r>
            <a:r>
              <a:rPr lang="en-US" altLang="zh-CN" sz="1100" dirty="0" err="1" smtClean="0"/>
              <a:t>N</a:t>
            </a:r>
            <a:r>
              <a:rPr lang="en-US" altLang="zh-CN" dirty="0" err="1" smtClean="0"/>
              <a:t>|r</a:t>
            </a:r>
            <a:r>
              <a:rPr lang="en-US" altLang="zh-CN" dirty="0" smtClean="0"/>
              <a:t>)</a:t>
            </a:r>
            <a:r>
              <a:rPr lang="zh-CN" altLang="en-US" dirty="0" smtClean="0"/>
              <a:t>不是概率密度函数。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988840"/>
            <a:ext cx="7056783" cy="2585323"/>
          </a:xfrm>
          <a:prstGeom prst="rect">
            <a:avLst/>
          </a:prstGeom>
          <a:noFill/>
        </p:spPr>
        <p:txBody>
          <a:bodyPr wrap="square" rtlCol="0">
            <a:spAutoFit/>
          </a:bodyPr>
          <a:lstStyle/>
          <a:p>
            <a:r>
              <a:rPr lang="zh-CN" altLang="en-US" dirty="0" smtClean="0"/>
              <a:t>这里还有</a:t>
            </a:r>
            <a:r>
              <a:rPr lang="en-US" altLang="zh-CN" dirty="0" smtClean="0"/>
              <a:t>2</a:t>
            </a:r>
            <a:r>
              <a:rPr lang="zh-CN" altLang="en-US" dirty="0" smtClean="0"/>
              <a:t>个疑问没有解决：</a:t>
            </a:r>
          </a:p>
          <a:p>
            <a:pPr latinLnBrk="1"/>
            <a:r>
              <a:rPr lang="en-US" altLang="zh-CN" dirty="0" smtClean="0"/>
              <a:t>1</a:t>
            </a:r>
            <a:r>
              <a:rPr lang="zh-CN" altLang="en-US" dirty="0" smtClean="0"/>
              <a:t>，为什么先验分布 服从 </a:t>
            </a:r>
            <a:r>
              <a:rPr lang="en-US" altLang="zh-CN" dirty="0" smtClean="0"/>
              <a:t>beta </a:t>
            </a:r>
            <a:r>
              <a:rPr lang="zh-CN" altLang="en-US" dirty="0" smtClean="0"/>
              <a:t>分布？</a:t>
            </a:r>
          </a:p>
          <a:p>
            <a:pPr latinLnBrk="1"/>
            <a:r>
              <a:rPr lang="en-US" altLang="zh-CN" dirty="0" smtClean="0"/>
              <a:t>2</a:t>
            </a:r>
            <a:r>
              <a:rPr lang="zh-CN" altLang="en-US" dirty="0" smtClean="0"/>
              <a:t>，如何根据公式</a:t>
            </a:r>
            <a:r>
              <a:rPr lang="en-US" altLang="zh-CN" dirty="0" smtClean="0"/>
              <a:t>1 </a:t>
            </a:r>
            <a:r>
              <a:rPr lang="zh-CN" altLang="en-US" dirty="0" smtClean="0"/>
              <a:t>计算后验分布？</a:t>
            </a:r>
          </a:p>
          <a:p>
            <a:r>
              <a:rPr lang="zh-CN" altLang="en-US" dirty="0" smtClean="0"/>
              <a:t>对于问题</a:t>
            </a:r>
            <a:r>
              <a:rPr lang="en-US" altLang="zh-CN" dirty="0" smtClean="0"/>
              <a:t>1</a:t>
            </a:r>
            <a:r>
              <a:rPr lang="zh-CN" altLang="en-US" dirty="0" smtClean="0"/>
              <a:t>而言，是概率论里面的一个理论知识：当</a:t>
            </a:r>
            <a:r>
              <a:rPr lang="zh-CN" altLang="en-US" u="sng" dirty="0" smtClean="0"/>
              <a:t>似然函数</a:t>
            </a:r>
            <a:r>
              <a:rPr lang="zh-CN" altLang="en-US" dirty="0" smtClean="0"/>
              <a:t>服从</a:t>
            </a:r>
            <a:r>
              <a:rPr lang="zh-CN" altLang="en-US" u="sng" dirty="0" smtClean="0"/>
              <a:t>二项分布</a:t>
            </a:r>
            <a:r>
              <a:rPr lang="zh-CN" altLang="en-US" dirty="0" smtClean="0"/>
              <a:t>时，选择服从</a:t>
            </a:r>
            <a:r>
              <a:rPr lang="en-US" altLang="zh-CN" u="sng" dirty="0" smtClean="0"/>
              <a:t>beta</a:t>
            </a:r>
            <a:r>
              <a:rPr lang="zh-CN" altLang="en-US" u="sng" dirty="0" smtClean="0"/>
              <a:t>概率密度函数</a:t>
            </a:r>
            <a:r>
              <a:rPr lang="zh-CN" altLang="en-US" dirty="0" smtClean="0"/>
              <a:t>来表示 </a:t>
            </a:r>
            <a:r>
              <a:rPr lang="zh-CN" altLang="en-US" u="sng" dirty="0" smtClean="0"/>
              <a:t>先验分布</a:t>
            </a:r>
            <a:r>
              <a:rPr lang="zh-CN" altLang="en-US" dirty="0" smtClean="0"/>
              <a:t> 是一个很好的选择，这样似然函数与先验分布就构成了“共轭”关系。共轭关系的好处就是：不用计算边界似然函数</a:t>
            </a:r>
            <a:r>
              <a:rPr lang="en-US" altLang="zh-CN" dirty="0" smtClean="0"/>
              <a:t>(</a:t>
            </a:r>
            <a:r>
              <a:rPr lang="zh-CN" altLang="en-US" dirty="0" smtClean="0"/>
              <a:t>公式</a:t>
            </a:r>
            <a:r>
              <a:rPr lang="en-US" altLang="zh-CN" dirty="0" smtClean="0"/>
              <a:t>1</a:t>
            </a:r>
            <a:r>
              <a:rPr lang="zh-CN" altLang="en-US" dirty="0" smtClean="0"/>
              <a:t>中的分母</a:t>
            </a:r>
            <a:r>
              <a:rPr lang="en-US" altLang="zh-CN" dirty="0" smtClean="0"/>
              <a:t>)</a:t>
            </a:r>
            <a:r>
              <a:rPr lang="zh-CN" altLang="en-US" dirty="0" smtClean="0"/>
              <a:t>了，从而简化了后验分布</a:t>
            </a:r>
            <a:r>
              <a:rPr lang="en-US" altLang="zh-CN" dirty="0" smtClean="0"/>
              <a:t>p(</a:t>
            </a:r>
            <a:r>
              <a:rPr lang="en-US" altLang="zh-CN" dirty="0" err="1" smtClean="0"/>
              <a:t>r|y</a:t>
            </a:r>
            <a:r>
              <a:rPr lang="en-US" altLang="zh-CN" baseline="-25000" dirty="0" err="1" smtClean="0"/>
              <a:t>N</a:t>
            </a:r>
            <a:r>
              <a:rPr lang="en-US" altLang="zh-CN" dirty="0" smtClean="0"/>
              <a:t>)</a:t>
            </a:r>
            <a:r>
              <a:rPr lang="zh-CN" altLang="en-US" dirty="0" smtClean="0"/>
              <a:t>的计算。</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12653</TotalTime>
  <Words>330</Words>
  <Application>Microsoft Office PowerPoint</Application>
  <PresentationFormat>全屏显示(4:3)</PresentationFormat>
  <Paragraphs>35</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幻灯片 1</vt:lpstr>
      <vt:lpstr>幻灯片 2</vt:lpstr>
      <vt:lpstr>幻灯片 3</vt:lpstr>
      <vt:lpstr>幻灯片 4</vt:lpstr>
      <vt:lpstr>幻灯片 5</vt:lpstr>
      <vt:lpstr>幻灯片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Windows 用户</cp:lastModifiedBy>
  <cp:revision>39</cp:revision>
  <dcterms:created xsi:type="dcterms:W3CDTF">2019-07-31T02:34:42Z</dcterms:created>
  <dcterms:modified xsi:type="dcterms:W3CDTF">2019-08-14T07:59:39Z</dcterms:modified>
</cp:coreProperties>
</file>