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81" r:id="rId11"/>
    <p:sldId id="282" r:id="rId12"/>
    <p:sldId id="283" r:id="rId13"/>
    <p:sldId id="265" r:id="rId14"/>
    <p:sldId id="266" r:id="rId15"/>
    <p:sldId id="270" r:id="rId16"/>
    <p:sldId id="271" r:id="rId17"/>
    <p:sldId id="268" r:id="rId18"/>
    <p:sldId id="269" r:id="rId19"/>
    <p:sldId id="272" r:id="rId20"/>
    <p:sldId id="273" r:id="rId21"/>
    <p:sldId id="280" r:id="rId22"/>
    <p:sldId id="274" r:id="rId23"/>
    <p:sldId id="275" r:id="rId24"/>
    <p:sldId id="276" r:id="rId25"/>
    <p:sldId id="277" r:id="rId26"/>
    <p:sldId id="278" r:id="rId27"/>
    <p:sldId id="279"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300" autoAdjust="0"/>
  </p:normalViewPr>
  <p:slideViewPr>
    <p:cSldViewPr>
      <p:cViewPr varScale="1">
        <p:scale>
          <a:sx n="76" d="100"/>
          <a:sy n="76" d="100"/>
        </p:scale>
        <p:origin x="-26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F569C0-93D2-48BF-8ACF-99CE0F553CB9}" type="datetimeFigureOut">
              <a:rPr lang="zh-CN" altLang="en-US" smtClean="0"/>
              <a:pPr/>
              <a:t>2019/8/14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53DA11-AFBE-4547-ADB8-5304B6EC7D9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cnblogs.com/pinard/p/6945257.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jiqizhixin.com/articles/2018-06-21-3"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cnblogs.com/pinard/p/6133937.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hlinkClick r:id="rId3"/>
              </a:rPr>
              <a:t>https://www.cnblogs.com/pinard/p/6945257.html</a:t>
            </a:r>
            <a:endParaRPr lang="zh-CN" altLang="en-US" dirty="0"/>
          </a:p>
        </p:txBody>
      </p:sp>
      <p:sp>
        <p:nvSpPr>
          <p:cNvPr id="4" name="灯片编号占位符 3"/>
          <p:cNvSpPr>
            <a:spLocks noGrp="1"/>
          </p:cNvSpPr>
          <p:nvPr>
            <p:ph type="sldNum" sz="quarter" idx="10"/>
          </p:nvPr>
        </p:nvSpPr>
        <p:spPr/>
        <p:txBody>
          <a:bodyPr/>
          <a:lstStyle/>
          <a:p>
            <a:fld id="{C953DA11-AFBE-4547-ADB8-5304B6EC7D96}" type="slidenum">
              <a:rPr lang="zh-CN" altLang="en-US" smtClean="0"/>
              <a:pPr/>
              <a:t>4</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bagging</a:t>
            </a:r>
            <a:endParaRPr lang="zh-CN" altLang="en-US" dirty="0"/>
          </a:p>
        </p:txBody>
      </p:sp>
      <p:sp>
        <p:nvSpPr>
          <p:cNvPr id="4" name="灯片编号占位符 3"/>
          <p:cNvSpPr>
            <a:spLocks noGrp="1"/>
          </p:cNvSpPr>
          <p:nvPr>
            <p:ph type="sldNum" sz="quarter" idx="10"/>
          </p:nvPr>
        </p:nvSpPr>
        <p:spPr/>
        <p:txBody>
          <a:bodyPr/>
          <a:lstStyle/>
          <a:p>
            <a:fld id="{C953DA11-AFBE-4547-ADB8-5304B6EC7D96}" type="slidenum">
              <a:rPr lang="zh-CN" altLang="en-US" smtClean="0"/>
              <a:pPr/>
              <a:t>15</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每个弱学习器的样本选取：随机放回抽样</a:t>
            </a:r>
            <a:endParaRPr lang="zh-CN" altLang="en-US" dirty="0"/>
          </a:p>
        </p:txBody>
      </p:sp>
      <p:sp>
        <p:nvSpPr>
          <p:cNvPr id="4" name="灯片编号占位符 3"/>
          <p:cNvSpPr>
            <a:spLocks noGrp="1"/>
          </p:cNvSpPr>
          <p:nvPr>
            <p:ph type="sldNum" sz="quarter" idx="10"/>
          </p:nvPr>
        </p:nvSpPr>
        <p:spPr/>
        <p:txBody>
          <a:bodyPr/>
          <a:lstStyle/>
          <a:p>
            <a:fld id="{C953DA11-AFBE-4547-ADB8-5304B6EC7D96}" type="slidenum">
              <a:rPr lang="zh-CN" altLang="en-US" smtClean="0"/>
              <a:pPr/>
              <a:t>16</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953DA11-AFBE-4547-ADB8-5304B6EC7D96}" type="slidenum">
              <a:rPr lang="zh-CN" altLang="en-US" smtClean="0"/>
              <a:pPr/>
              <a:t>17</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上图</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表达了初始的数据集，假设</a:t>
            </a:r>
            <a:r>
              <a:rPr lang="en-US" altLang="zh-CN" sz="1200" b="0" i="0" kern="1200" dirty="0" smtClean="0">
                <a:solidFill>
                  <a:schemeClr val="tx1"/>
                </a:solidFill>
                <a:latin typeface="+mn-lt"/>
                <a:ea typeface="+mn-ea"/>
                <a:cs typeface="+mn-cs"/>
              </a:rPr>
              <a:t>k=2</a:t>
            </a:r>
            <a:r>
              <a:rPr lang="zh-CN" altLang="en-US" sz="1200" b="0" i="0" kern="1200" dirty="0" smtClean="0">
                <a:solidFill>
                  <a:schemeClr val="tx1"/>
                </a:solidFill>
                <a:latin typeface="+mn-lt"/>
                <a:ea typeface="+mn-ea"/>
                <a:cs typeface="+mn-cs"/>
              </a:rPr>
              <a:t>。在图</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中，我们随机选择了两个</a:t>
            </a:r>
            <a:r>
              <a:rPr lang="en-US" altLang="zh-CN" sz="1200" b="0" i="0" kern="1200" dirty="0" smtClean="0">
                <a:solidFill>
                  <a:schemeClr val="tx1"/>
                </a:solidFill>
                <a:latin typeface="+mn-lt"/>
                <a:ea typeface="+mn-ea"/>
                <a:cs typeface="+mn-cs"/>
              </a:rPr>
              <a:t>k</a:t>
            </a:r>
            <a:r>
              <a:rPr lang="zh-CN" altLang="en-US" sz="1200" b="0" i="0" kern="1200" dirty="0" smtClean="0">
                <a:solidFill>
                  <a:schemeClr val="tx1"/>
                </a:solidFill>
                <a:latin typeface="+mn-lt"/>
                <a:ea typeface="+mn-ea"/>
                <a:cs typeface="+mn-cs"/>
              </a:rPr>
              <a:t>类所对应的类别质心，即图中的红色质心和蓝色质心，然后分别求样本中所有点到这两个质心的距离，并标记每个样本的类别为和该样本距离最小的质心的类别，如图</a:t>
            </a:r>
            <a:r>
              <a:rPr lang="en-US" altLang="zh-CN" sz="1200" b="0" i="0" kern="1200" dirty="0" smtClean="0">
                <a:solidFill>
                  <a:schemeClr val="tx1"/>
                </a:solidFill>
                <a:latin typeface="+mn-lt"/>
                <a:ea typeface="+mn-ea"/>
                <a:cs typeface="+mn-cs"/>
              </a:rPr>
              <a:t>c</a:t>
            </a:r>
            <a:r>
              <a:rPr lang="zh-CN" altLang="en-US" sz="1200" b="0" i="0" kern="1200" dirty="0" smtClean="0">
                <a:solidFill>
                  <a:schemeClr val="tx1"/>
                </a:solidFill>
                <a:latin typeface="+mn-lt"/>
                <a:ea typeface="+mn-ea"/>
                <a:cs typeface="+mn-cs"/>
              </a:rPr>
              <a:t>所示，经过计算样本和红色质心和蓝色质心的距离，我们得到了所有样本点的第一轮迭代后的类别。此时我们对我们当前标记为红色和蓝色的点分别求其新的质心，如图</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所示，新的红色质心和蓝色质心的位置已经发生了变动。图</a:t>
            </a:r>
            <a:r>
              <a:rPr lang="en-US" altLang="zh-CN" sz="1200" b="0" i="0" kern="1200" dirty="0" smtClean="0">
                <a:solidFill>
                  <a:schemeClr val="tx1"/>
                </a:solidFill>
                <a:latin typeface="+mn-lt"/>
                <a:ea typeface="+mn-ea"/>
                <a:cs typeface="+mn-cs"/>
              </a:rPr>
              <a:t>e</a:t>
            </a:r>
            <a:r>
              <a:rPr lang="zh-CN" altLang="en-US" sz="1200" b="0" i="0" kern="1200" dirty="0" smtClean="0">
                <a:solidFill>
                  <a:schemeClr val="tx1"/>
                </a:solidFill>
                <a:latin typeface="+mn-lt"/>
                <a:ea typeface="+mn-ea"/>
                <a:cs typeface="+mn-cs"/>
              </a:rPr>
              <a:t>和图</a:t>
            </a:r>
            <a:r>
              <a:rPr lang="en-US" altLang="zh-CN" sz="1200" b="0" i="0" kern="1200" dirty="0" smtClean="0">
                <a:solidFill>
                  <a:schemeClr val="tx1"/>
                </a:solidFill>
                <a:latin typeface="+mn-lt"/>
                <a:ea typeface="+mn-ea"/>
                <a:cs typeface="+mn-cs"/>
              </a:rPr>
              <a:t>f</a:t>
            </a:r>
            <a:r>
              <a:rPr lang="zh-CN" altLang="en-US" sz="1200" b="0" i="0" kern="1200" dirty="0" smtClean="0">
                <a:solidFill>
                  <a:schemeClr val="tx1"/>
                </a:solidFill>
                <a:latin typeface="+mn-lt"/>
                <a:ea typeface="+mn-ea"/>
                <a:cs typeface="+mn-cs"/>
              </a:rPr>
              <a:t>重复了我们在图</a:t>
            </a:r>
            <a:r>
              <a:rPr lang="en-US" altLang="zh-CN" sz="1200" b="0" i="0" kern="1200" dirty="0" smtClean="0">
                <a:solidFill>
                  <a:schemeClr val="tx1"/>
                </a:solidFill>
                <a:latin typeface="+mn-lt"/>
                <a:ea typeface="+mn-ea"/>
                <a:cs typeface="+mn-cs"/>
              </a:rPr>
              <a:t>c</a:t>
            </a:r>
            <a:r>
              <a:rPr lang="zh-CN" altLang="en-US" sz="1200" b="0" i="0" kern="1200" dirty="0" smtClean="0">
                <a:solidFill>
                  <a:schemeClr val="tx1"/>
                </a:solidFill>
                <a:latin typeface="+mn-lt"/>
                <a:ea typeface="+mn-ea"/>
                <a:cs typeface="+mn-cs"/>
              </a:rPr>
              <a:t>和图</a:t>
            </a:r>
            <a:r>
              <a:rPr lang="en-US" altLang="zh-CN" sz="1200" b="0" i="0" kern="1200" dirty="0" smtClean="0">
                <a:solidFill>
                  <a:schemeClr val="tx1"/>
                </a:solidFill>
                <a:latin typeface="+mn-lt"/>
                <a:ea typeface="+mn-ea"/>
                <a:cs typeface="+mn-cs"/>
              </a:rPr>
              <a:t>d</a:t>
            </a:r>
            <a:r>
              <a:rPr lang="zh-CN" altLang="en-US" sz="1200" b="0" i="0" kern="1200" dirty="0" smtClean="0">
                <a:solidFill>
                  <a:schemeClr val="tx1"/>
                </a:solidFill>
                <a:latin typeface="+mn-lt"/>
                <a:ea typeface="+mn-ea"/>
                <a:cs typeface="+mn-cs"/>
              </a:rPr>
              <a:t>的过程，即将所有点的类别标记为距离最近的质心的类别并求新的质心。最终我们得到的两个类别如图</a:t>
            </a:r>
            <a:r>
              <a:rPr lang="en-US" altLang="zh-CN" sz="1200" b="0" i="0" kern="1200" dirty="0" smtClean="0">
                <a:solidFill>
                  <a:schemeClr val="tx1"/>
                </a:solidFill>
                <a:latin typeface="+mn-lt"/>
                <a:ea typeface="+mn-ea"/>
                <a:cs typeface="+mn-cs"/>
              </a:rPr>
              <a:t>f</a:t>
            </a:r>
            <a:r>
              <a:rPr lang="zh-CN" altLang="en-US" sz="1200" b="0" i="0" kern="1200" dirty="0" smtClean="0">
                <a:solidFill>
                  <a:schemeClr val="tx1"/>
                </a:solidFill>
                <a:latin typeface="+mn-lt"/>
                <a:ea typeface="+mn-ea"/>
                <a:cs typeface="+mn-cs"/>
              </a:rPr>
              <a:t>。</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dirty="0" smtClean="0"/>
              <a:t>每个点：归到质心最近的那个类。</a:t>
            </a:r>
            <a:endParaRPr lang="en-US" altLang="zh-CN" dirty="0" smtClean="0"/>
          </a:p>
          <a:p>
            <a:r>
              <a:rPr lang="zh-CN" altLang="en-US" dirty="0" smtClean="0"/>
              <a:t>重新计算质心。</a:t>
            </a:r>
            <a:endParaRPr lang="en-US" altLang="zh-CN" dirty="0" smtClean="0"/>
          </a:p>
          <a:p>
            <a:r>
              <a:rPr lang="zh-CN" altLang="en-US" dirty="0" smtClean="0"/>
              <a:t>每个点：归到质心最近的类。</a:t>
            </a:r>
            <a:endParaRPr lang="en-US" altLang="zh-CN" dirty="0" smtClean="0"/>
          </a:p>
          <a:p>
            <a:r>
              <a:rPr lang="zh-CN" altLang="en-US" dirty="0" smtClean="0"/>
              <a:t>重复</a:t>
            </a:r>
            <a:endParaRPr lang="zh-CN" altLang="en-US" dirty="0"/>
          </a:p>
        </p:txBody>
      </p:sp>
      <p:sp>
        <p:nvSpPr>
          <p:cNvPr id="4" name="灯片编号占位符 3"/>
          <p:cNvSpPr>
            <a:spLocks noGrp="1"/>
          </p:cNvSpPr>
          <p:nvPr>
            <p:ph type="sldNum" sz="quarter" idx="10"/>
          </p:nvPr>
        </p:nvSpPr>
        <p:spPr/>
        <p:txBody>
          <a:bodyPr/>
          <a:lstStyle/>
          <a:p>
            <a:fld id="{C953DA11-AFBE-4547-ADB8-5304B6EC7D96}" type="slidenum">
              <a:rPr lang="zh-CN" altLang="en-US" smtClean="0"/>
              <a:pPr/>
              <a:t>18</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GBDT</a:t>
            </a:r>
            <a:r>
              <a:rPr lang="zh-CN" altLang="en-US" sz="1200" b="0" i="0" kern="1200" dirty="0" smtClean="0">
                <a:solidFill>
                  <a:schemeClr val="tx1"/>
                </a:solidFill>
                <a:latin typeface="+mn-lt"/>
                <a:ea typeface="+mn-ea"/>
                <a:cs typeface="+mn-cs"/>
              </a:rPr>
              <a:t>的思想可以用一个通俗的例子解释，假如有个人</a:t>
            </a:r>
            <a:r>
              <a:rPr lang="en-US" altLang="zh-CN" sz="1200" b="0" i="0" kern="1200" dirty="0" smtClean="0">
                <a:solidFill>
                  <a:schemeClr val="tx1"/>
                </a:solidFill>
                <a:latin typeface="+mn-lt"/>
                <a:ea typeface="+mn-ea"/>
                <a:cs typeface="+mn-cs"/>
              </a:rPr>
              <a:t>30</a:t>
            </a:r>
            <a:r>
              <a:rPr lang="zh-CN" altLang="en-US" sz="1200" b="0" i="0" kern="1200" dirty="0" smtClean="0">
                <a:solidFill>
                  <a:schemeClr val="tx1"/>
                </a:solidFill>
                <a:latin typeface="+mn-lt"/>
                <a:ea typeface="+mn-ea"/>
                <a:cs typeface="+mn-cs"/>
              </a:rPr>
              <a:t>岁，我们首先用</a:t>
            </a:r>
            <a:r>
              <a:rPr lang="en-US" altLang="zh-CN" sz="1200" b="0" i="0" kern="1200" dirty="0" smtClean="0">
                <a:solidFill>
                  <a:schemeClr val="tx1"/>
                </a:solidFill>
                <a:latin typeface="+mn-lt"/>
                <a:ea typeface="+mn-ea"/>
                <a:cs typeface="+mn-cs"/>
              </a:rPr>
              <a:t>20</a:t>
            </a:r>
            <a:r>
              <a:rPr lang="zh-CN" altLang="en-US" sz="1200" b="0" i="0" kern="1200" dirty="0" smtClean="0">
                <a:solidFill>
                  <a:schemeClr val="tx1"/>
                </a:solidFill>
                <a:latin typeface="+mn-lt"/>
                <a:ea typeface="+mn-ea"/>
                <a:cs typeface="+mn-cs"/>
              </a:rPr>
              <a:t>岁去拟合，发现损失有</a:t>
            </a:r>
            <a:r>
              <a:rPr lang="en-US" altLang="zh-CN" sz="1200" b="0" i="0" kern="1200" dirty="0" smtClean="0">
                <a:solidFill>
                  <a:schemeClr val="tx1"/>
                </a:solidFill>
                <a:latin typeface="+mn-lt"/>
                <a:ea typeface="+mn-ea"/>
                <a:cs typeface="+mn-cs"/>
              </a:rPr>
              <a:t>10</a:t>
            </a:r>
            <a:r>
              <a:rPr lang="zh-CN" altLang="en-US" sz="1200" b="0" i="0" kern="1200" dirty="0" smtClean="0">
                <a:solidFill>
                  <a:schemeClr val="tx1"/>
                </a:solidFill>
                <a:latin typeface="+mn-lt"/>
                <a:ea typeface="+mn-ea"/>
                <a:cs typeface="+mn-cs"/>
              </a:rPr>
              <a:t>岁，这时我们用</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岁去拟合剩下的损失，发现差距还有</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岁，第三轮我们用</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岁拟合剩下的差距，差距就只有一岁了。如果我们的迭代轮数还没有完，可以继续迭代下面，每一轮迭代，拟合的岁数误差都会减小。</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误差大</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由异常值引起</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表明数据可能有严重的测量错误</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或者所选模型不合适</a:t>
            </a:r>
          </a:p>
          <a:p>
            <a:r>
              <a:rPr lang="zh-CN" altLang="en-US" sz="1200" b="0" i="0" kern="1200" dirty="0" smtClean="0">
                <a:solidFill>
                  <a:schemeClr val="tx1"/>
                </a:solidFill>
                <a:latin typeface="+mn-lt"/>
                <a:ea typeface="+mn-ea"/>
                <a:cs typeface="+mn-cs"/>
              </a:rPr>
              <a:t>残差大</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表明样本不具代表性</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也有可能由特征值引起</a:t>
            </a:r>
          </a:p>
          <a:p>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看一个模型是否合适</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看误差</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要看所取样本是否合适</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看残差！</a:t>
            </a:r>
            <a:endParaRPr lang="zh-CN" altLang="en-US" dirty="0"/>
          </a:p>
        </p:txBody>
      </p:sp>
      <p:sp>
        <p:nvSpPr>
          <p:cNvPr id="4" name="灯片编号占位符 3"/>
          <p:cNvSpPr>
            <a:spLocks noGrp="1"/>
          </p:cNvSpPr>
          <p:nvPr>
            <p:ph type="sldNum" sz="quarter" idx="10"/>
          </p:nvPr>
        </p:nvSpPr>
        <p:spPr/>
        <p:txBody>
          <a:bodyPr/>
          <a:lstStyle/>
          <a:p>
            <a:fld id="{C953DA11-AFBE-4547-ADB8-5304B6EC7D96}" type="slidenum">
              <a:rPr lang="zh-CN" altLang="en-US" smtClean="0"/>
              <a:pPr/>
              <a:t>19</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负梯度拟合</a:t>
            </a:r>
            <a:endParaRPr lang="en-US" altLang="zh-CN" dirty="0" smtClean="0"/>
          </a:p>
          <a:p>
            <a:r>
              <a:rPr lang="zh-CN" altLang="en-US" dirty="0" smtClean="0"/>
              <a:t>第</a:t>
            </a:r>
            <a:r>
              <a:rPr lang="en-US" altLang="zh-CN" dirty="0" smtClean="0"/>
              <a:t>M</a:t>
            </a:r>
            <a:r>
              <a:rPr lang="zh-CN" altLang="en-US" dirty="0" smtClean="0"/>
              <a:t>轮，构建</a:t>
            </a:r>
            <a:r>
              <a:rPr lang="en-US" altLang="zh-CN" dirty="0" smtClean="0"/>
              <a:t>cart</a:t>
            </a:r>
            <a:r>
              <a:rPr lang="zh-CN" altLang="en-US" dirty="0" smtClean="0"/>
              <a:t>树，对于第</a:t>
            </a:r>
            <a:r>
              <a:rPr lang="en-US" altLang="zh-CN" dirty="0" err="1" smtClean="0"/>
              <a:t>i</a:t>
            </a:r>
            <a:r>
              <a:rPr lang="zh-CN" altLang="en-US" dirty="0" smtClean="0"/>
              <a:t>个样本：计算其负梯度作为残差，</a:t>
            </a:r>
            <a:endParaRPr lang="zh-CN" altLang="en-US" dirty="0"/>
          </a:p>
        </p:txBody>
      </p:sp>
      <p:sp>
        <p:nvSpPr>
          <p:cNvPr id="4" name="灯片编号占位符 3"/>
          <p:cNvSpPr>
            <a:spLocks noGrp="1"/>
          </p:cNvSpPr>
          <p:nvPr>
            <p:ph type="sldNum" sz="quarter" idx="10"/>
          </p:nvPr>
        </p:nvSpPr>
        <p:spPr/>
        <p:txBody>
          <a:bodyPr/>
          <a:lstStyle/>
          <a:p>
            <a:fld id="{C953DA11-AFBE-4547-ADB8-5304B6EC7D96}" type="slidenum">
              <a:rPr lang="zh-CN" altLang="en-US" smtClean="0"/>
              <a:pPr/>
              <a:t>20</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hlinkClick r:id="rId3"/>
              </a:rPr>
              <a:t>https://www.jiqizhixin.com/articles/2018-06-21-3</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C953DA11-AFBE-4547-ADB8-5304B6EC7D96}" type="slidenum">
              <a:rPr lang="zh-CN" altLang="en-US" smtClean="0"/>
              <a:pPr/>
              <a:t>22</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MAE</a:t>
            </a:r>
            <a:r>
              <a:rPr lang="zh-CN" altLang="en-US" dirty="0" smtClean="0"/>
              <a:t>：计算样本中位数，故而对有离群点的数据集拟合的更好。</a:t>
            </a:r>
            <a:r>
              <a:rPr lang="zh-CN" altLang="en-US" sz="1200" b="0" i="0" kern="1200" dirty="0" smtClean="0">
                <a:solidFill>
                  <a:schemeClr val="tx1"/>
                </a:solidFill>
                <a:latin typeface="+mn-lt"/>
                <a:ea typeface="+mn-ea"/>
                <a:cs typeface="+mn-cs"/>
              </a:rPr>
              <a:t>对异常值而言，中位数比均值更加鲁棒，因此</a:t>
            </a:r>
            <a:r>
              <a:rPr lang="en-US" altLang="zh-CN" sz="1200" b="0" i="0" kern="1200" dirty="0" smtClean="0">
                <a:solidFill>
                  <a:schemeClr val="tx1"/>
                </a:solidFill>
                <a:latin typeface="+mn-lt"/>
                <a:ea typeface="+mn-ea"/>
                <a:cs typeface="+mn-cs"/>
              </a:rPr>
              <a:t>MAE</a:t>
            </a:r>
            <a:r>
              <a:rPr lang="zh-CN" altLang="en-US" sz="1200" b="0" i="0" kern="1200" dirty="0" smtClean="0">
                <a:solidFill>
                  <a:schemeClr val="tx1"/>
                </a:solidFill>
                <a:latin typeface="+mn-lt"/>
                <a:ea typeface="+mn-ea"/>
                <a:cs typeface="+mn-cs"/>
              </a:rPr>
              <a:t>对于异常值也比</a:t>
            </a:r>
            <a:r>
              <a:rPr lang="en-US" altLang="zh-CN" sz="1200" b="0" i="0" kern="1200" dirty="0" smtClean="0">
                <a:solidFill>
                  <a:schemeClr val="tx1"/>
                </a:solidFill>
                <a:latin typeface="+mn-lt"/>
                <a:ea typeface="+mn-ea"/>
                <a:cs typeface="+mn-cs"/>
              </a:rPr>
              <a:t>MSE</a:t>
            </a:r>
            <a:r>
              <a:rPr lang="zh-CN" altLang="en-US" sz="1200" b="0" i="0" kern="1200" dirty="0" smtClean="0">
                <a:solidFill>
                  <a:schemeClr val="tx1"/>
                </a:solidFill>
                <a:latin typeface="+mn-lt"/>
                <a:ea typeface="+mn-ea"/>
                <a:cs typeface="+mn-cs"/>
              </a:rPr>
              <a:t>更稳定。</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MSE</a:t>
            </a:r>
            <a:r>
              <a:rPr lang="zh-CN" altLang="en-US" dirty="0" smtClean="0"/>
              <a:t>：计算样本均值，对有离群点的数据集拟合的不好。</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但是在神经网络中，</a:t>
            </a:r>
            <a:r>
              <a:rPr lang="en-US" altLang="zh-CN" dirty="0" smtClean="0"/>
              <a:t>MAE</a:t>
            </a:r>
            <a:r>
              <a:rPr lang="zh-CN" altLang="en-US" dirty="0" smtClean="0"/>
              <a:t>每次更新的梯度都一样，而</a:t>
            </a:r>
            <a:r>
              <a:rPr lang="en-US" altLang="zh-CN" dirty="0" smtClean="0"/>
              <a:t>MSE</a:t>
            </a:r>
            <a:r>
              <a:rPr lang="zh-CN" altLang="en-US" dirty="0" smtClean="0"/>
              <a:t>会有变化。</a:t>
            </a:r>
            <a:r>
              <a:rPr lang="en-US" altLang="zh-CN" dirty="0" smtClean="0"/>
              <a:t>MAE</a:t>
            </a:r>
            <a:r>
              <a:rPr lang="zh-CN" altLang="en-US" sz="1200" b="0" i="0" kern="1200" dirty="0" smtClean="0">
                <a:solidFill>
                  <a:schemeClr val="tx1"/>
                </a:solidFill>
                <a:latin typeface="+mn-lt"/>
                <a:ea typeface="+mn-ea"/>
                <a:cs typeface="+mn-cs"/>
              </a:rPr>
              <a:t>可能导致在使用</a:t>
            </a:r>
            <a:r>
              <a:rPr lang="zh-CN" altLang="en-US" dirty="0" smtClean="0"/>
              <a:t>梯度下降</a:t>
            </a:r>
            <a:r>
              <a:rPr lang="zh-CN" altLang="en-US" sz="1200" b="0" i="0" kern="1200" dirty="0" smtClean="0">
                <a:solidFill>
                  <a:schemeClr val="tx1"/>
                </a:solidFill>
                <a:latin typeface="+mn-lt"/>
                <a:ea typeface="+mn-ea"/>
                <a:cs typeface="+mn-cs"/>
              </a:rPr>
              <a:t>快要结束时，错过了最小点。而对于</a:t>
            </a:r>
            <a:r>
              <a:rPr lang="en-US" altLang="zh-CN" sz="1200" b="0" i="0" kern="1200" dirty="0" smtClean="0">
                <a:solidFill>
                  <a:schemeClr val="tx1"/>
                </a:solidFill>
                <a:latin typeface="+mn-lt"/>
                <a:ea typeface="+mn-ea"/>
                <a:cs typeface="+mn-cs"/>
              </a:rPr>
              <a:t>MSE</a:t>
            </a:r>
            <a:r>
              <a:rPr lang="zh-CN" altLang="en-US" sz="1200" b="0" i="0" kern="1200" dirty="0" smtClean="0">
                <a:solidFill>
                  <a:schemeClr val="tx1"/>
                </a:solidFill>
                <a:latin typeface="+mn-lt"/>
                <a:ea typeface="+mn-ea"/>
                <a:cs typeface="+mn-cs"/>
              </a:rPr>
              <a:t>，梯度会随着损失的减小而减小，使结果更加精确。</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C953DA11-AFBE-4547-ADB8-5304B6EC7D96}" type="slidenum">
              <a:rPr lang="zh-CN" altLang="en-US" smtClean="0"/>
              <a:pPr/>
              <a:t>23</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在某些情况下，上述两种损失函数都不能满足需求。例如，若数据中</a:t>
            </a:r>
            <a:r>
              <a:rPr lang="en-US" altLang="zh-CN" sz="1200" b="0" i="0" kern="1200" dirty="0" smtClean="0">
                <a:solidFill>
                  <a:schemeClr val="tx1"/>
                </a:solidFill>
                <a:latin typeface="+mn-lt"/>
                <a:ea typeface="+mn-ea"/>
                <a:cs typeface="+mn-cs"/>
              </a:rPr>
              <a:t>90%</a:t>
            </a:r>
            <a:r>
              <a:rPr lang="zh-CN" altLang="en-US" sz="1200" b="0" i="0" kern="1200" dirty="0" smtClean="0">
                <a:solidFill>
                  <a:schemeClr val="tx1"/>
                </a:solidFill>
                <a:latin typeface="+mn-lt"/>
                <a:ea typeface="+mn-ea"/>
                <a:cs typeface="+mn-cs"/>
              </a:rPr>
              <a:t>的样本对应的目标值为</a:t>
            </a:r>
            <a:r>
              <a:rPr lang="en-US" altLang="zh-CN" sz="1200" b="0" i="0" kern="1200" dirty="0" smtClean="0">
                <a:solidFill>
                  <a:schemeClr val="tx1"/>
                </a:solidFill>
                <a:latin typeface="+mn-lt"/>
                <a:ea typeface="+mn-ea"/>
                <a:cs typeface="+mn-cs"/>
              </a:rPr>
              <a:t>150</a:t>
            </a:r>
            <a:r>
              <a:rPr lang="zh-CN" altLang="en-US" sz="1200" b="0" i="0" kern="1200" dirty="0" smtClean="0">
                <a:solidFill>
                  <a:schemeClr val="tx1"/>
                </a:solidFill>
                <a:latin typeface="+mn-lt"/>
                <a:ea typeface="+mn-ea"/>
                <a:cs typeface="+mn-cs"/>
              </a:rPr>
              <a:t>，剩下</a:t>
            </a:r>
            <a:r>
              <a:rPr lang="en-US" altLang="zh-CN" sz="1200" b="0" i="0" kern="1200" dirty="0" smtClean="0">
                <a:solidFill>
                  <a:schemeClr val="tx1"/>
                </a:solidFill>
                <a:latin typeface="+mn-lt"/>
                <a:ea typeface="+mn-ea"/>
                <a:cs typeface="+mn-cs"/>
              </a:rPr>
              <a:t>10%</a:t>
            </a:r>
            <a:r>
              <a:rPr lang="zh-CN" altLang="en-US" sz="1200" b="0" i="0" kern="1200" dirty="0" smtClean="0">
                <a:solidFill>
                  <a:schemeClr val="tx1"/>
                </a:solidFill>
                <a:latin typeface="+mn-lt"/>
                <a:ea typeface="+mn-ea"/>
                <a:cs typeface="+mn-cs"/>
              </a:rPr>
              <a:t>在</a:t>
            </a:r>
            <a:r>
              <a:rPr lang="en-US" altLang="zh-CN" sz="1200" b="0" i="0" kern="1200" dirty="0" smtClean="0">
                <a:solidFill>
                  <a:schemeClr val="tx1"/>
                </a:solidFill>
                <a:latin typeface="+mn-lt"/>
                <a:ea typeface="+mn-ea"/>
                <a:cs typeface="+mn-cs"/>
              </a:rPr>
              <a:t>0</a:t>
            </a:r>
            <a:r>
              <a:rPr lang="zh-CN" altLang="en-US" sz="1200" b="0" i="0" kern="1200" dirty="0" smtClean="0">
                <a:solidFill>
                  <a:schemeClr val="tx1"/>
                </a:solidFill>
                <a:latin typeface="+mn-lt"/>
                <a:ea typeface="+mn-ea"/>
                <a:cs typeface="+mn-cs"/>
              </a:rPr>
              <a:t>到</a:t>
            </a:r>
            <a:r>
              <a:rPr lang="en-US" altLang="zh-CN" sz="1200" b="0" i="0" kern="1200" dirty="0" smtClean="0">
                <a:solidFill>
                  <a:schemeClr val="tx1"/>
                </a:solidFill>
                <a:latin typeface="+mn-lt"/>
                <a:ea typeface="+mn-ea"/>
                <a:cs typeface="+mn-cs"/>
              </a:rPr>
              <a:t>30</a:t>
            </a:r>
            <a:r>
              <a:rPr lang="zh-CN" altLang="en-US" sz="1200" b="0" i="0" kern="1200" dirty="0" smtClean="0">
                <a:solidFill>
                  <a:schemeClr val="tx1"/>
                </a:solidFill>
                <a:latin typeface="+mn-lt"/>
                <a:ea typeface="+mn-ea"/>
                <a:cs typeface="+mn-cs"/>
              </a:rPr>
              <a:t>之间。那么使用</a:t>
            </a:r>
            <a:r>
              <a:rPr lang="en-US" altLang="zh-CN" sz="1200" b="0" i="0" kern="1200" dirty="0" smtClean="0">
                <a:solidFill>
                  <a:schemeClr val="tx1"/>
                </a:solidFill>
                <a:latin typeface="+mn-lt"/>
                <a:ea typeface="+mn-ea"/>
                <a:cs typeface="+mn-cs"/>
              </a:rPr>
              <a:t>MAE</a:t>
            </a:r>
            <a:r>
              <a:rPr lang="zh-CN" altLang="en-US" sz="1200" b="0" i="0" kern="1200" dirty="0" smtClean="0">
                <a:solidFill>
                  <a:schemeClr val="tx1"/>
                </a:solidFill>
                <a:latin typeface="+mn-lt"/>
                <a:ea typeface="+mn-ea"/>
                <a:cs typeface="+mn-cs"/>
              </a:rPr>
              <a:t>作为损失函数的模型可能会忽视</a:t>
            </a:r>
            <a:r>
              <a:rPr lang="en-US" altLang="zh-CN" sz="1200" b="0" i="0" kern="1200" dirty="0" smtClean="0">
                <a:solidFill>
                  <a:schemeClr val="tx1"/>
                </a:solidFill>
                <a:latin typeface="+mn-lt"/>
                <a:ea typeface="+mn-ea"/>
                <a:cs typeface="+mn-cs"/>
              </a:rPr>
              <a:t>10%</a:t>
            </a:r>
            <a:r>
              <a:rPr lang="zh-CN" altLang="en-US" sz="1200" b="0" i="0" kern="1200" dirty="0" smtClean="0">
                <a:solidFill>
                  <a:schemeClr val="tx1"/>
                </a:solidFill>
                <a:latin typeface="+mn-lt"/>
                <a:ea typeface="+mn-ea"/>
                <a:cs typeface="+mn-cs"/>
              </a:rPr>
              <a:t>的异常点，而对所有样本的预测值都为</a:t>
            </a:r>
            <a:r>
              <a:rPr lang="en-US" altLang="zh-CN" sz="1200" b="0" i="0" kern="1200" dirty="0" smtClean="0">
                <a:solidFill>
                  <a:schemeClr val="tx1"/>
                </a:solidFill>
                <a:latin typeface="+mn-lt"/>
                <a:ea typeface="+mn-ea"/>
                <a:cs typeface="+mn-cs"/>
              </a:rPr>
              <a:t>150</a:t>
            </a:r>
            <a:r>
              <a:rPr lang="zh-CN" altLang="en-US"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这是因为模型会按中位数来预测。而使用</a:t>
            </a:r>
            <a:r>
              <a:rPr lang="en-US" altLang="zh-CN" sz="1200" b="0" i="0" kern="1200" dirty="0" smtClean="0">
                <a:solidFill>
                  <a:schemeClr val="tx1"/>
                </a:solidFill>
                <a:latin typeface="+mn-lt"/>
                <a:ea typeface="+mn-ea"/>
                <a:cs typeface="+mn-cs"/>
              </a:rPr>
              <a:t>MSE</a:t>
            </a:r>
            <a:r>
              <a:rPr lang="zh-CN" altLang="en-US" sz="1200" b="0" i="0" kern="1200" dirty="0" smtClean="0">
                <a:solidFill>
                  <a:schemeClr val="tx1"/>
                </a:solidFill>
                <a:latin typeface="+mn-lt"/>
                <a:ea typeface="+mn-ea"/>
                <a:cs typeface="+mn-cs"/>
              </a:rPr>
              <a:t>的模型则会给出很多介于</a:t>
            </a:r>
            <a:r>
              <a:rPr lang="en-US" altLang="zh-CN" sz="1200" b="0" i="0" kern="1200" dirty="0" smtClean="0">
                <a:solidFill>
                  <a:schemeClr val="tx1"/>
                </a:solidFill>
                <a:latin typeface="+mn-lt"/>
                <a:ea typeface="+mn-ea"/>
                <a:cs typeface="+mn-cs"/>
              </a:rPr>
              <a:t>0</a:t>
            </a:r>
            <a:r>
              <a:rPr lang="zh-CN" altLang="en-US" sz="1200" b="0" i="0" kern="1200" dirty="0" smtClean="0">
                <a:solidFill>
                  <a:schemeClr val="tx1"/>
                </a:solidFill>
                <a:latin typeface="+mn-lt"/>
                <a:ea typeface="+mn-ea"/>
                <a:cs typeface="+mn-cs"/>
              </a:rPr>
              <a:t>到</a:t>
            </a:r>
            <a:r>
              <a:rPr lang="en-US" altLang="zh-CN" sz="1200" b="0" i="0" kern="1200" dirty="0" smtClean="0">
                <a:solidFill>
                  <a:schemeClr val="tx1"/>
                </a:solidFill>
                <a:latin typeface="+mn-lt"/>
                <a:ea typeface="+mn-ea"/>
                <a:cs typeface="+mn-cs"/>
              </a:rPr>
              <a:t>30</a:t>
            </a:r>
            <a:r>
              <a:rPr lang="zh-CN" altLang="en-US" sz="1200" b="0" i="0" kern="1200" dirty="0" smtClean="0">
                <a:solidFill>
                  <a:schemeClr val="tx1"/>
                </a:solidFill>
                <a:latin typeface="+mn-lt"/>
                <a:ea typeface="+mn-ea"/>
                <a:cs typeface="+mn-cs"/>
              </a:rPr>
              <a:t>的预测值，因为模型会向异常点偏移。</a:t>
            </a:r>
          </a:p>
          <a:p>
            <a:endParaRPr lang="en-US" altLang="zh-CN" dirty="0" smtClean="0"/>
          </a:p>
          <a:p>
            <a:r>
              <a:rPr lang="en-US" altLang="zh-CN" sz="1200" b="0" i="0" kern="1200" dirty="0" smtClean="0">
                <a:solidFill>
                  <a:schemeClr val="tx1"/>
                </a:solidFill>
                <a:latin typeface="+mn-lt"/>
                <a:ea typeface="+mn-ea"/>
                <a:cs typeface="+mn-cs"/>
              </a:rPr>
              <a:t>Huber</a:t>
            </a:r>
            <a:r>
              <a:rPr lang="zh-CN" altLang="en-US" sz="1200" b="0" i="0" kern="1200" dirty="0" smtClean="0">
                <a:solidFill>
                  <a:schemeClr val="tx1"/>
                </a:solidFill>
                <a:latin typeface="+mn-lt"/>
                <a:ea typeface="+mn-ea"/>
                <a:cs typeface="+mn-cs"/>
              </a:rPr>
              <a:t>损失在</a:t>
            </a:r>
            <a:r>
              <a:rPr lang="en-US" altLang="zh-CN" sz="1200" b="0" i="0" kern="1200" dirty="0" smtClean="0">
                <a:solidFill>
                  <a:schemeClr val="tx1"/>
                </a:solidFill>
                <a:latin typeface="+mn-lt"/>
                <a:ea typeface="+mn-ea"/>
                <a:cs typeface="+mn-cs"/>
              </a:rPr>
              <a:t>[0-δ,0+δ]</a:t>
            </a:r>
            <a:r>
              <a:rPr lang="zh-CN" altLang="en-US" sz="1200" b="0" i="0" kern="1200" dirty="0" smtClean="0">
                <a:solidFill>
                  <a:schemeClr val="tx1"/>
                </a:solidFill>
                <a:latin typeface="+mn-lt"/>
                <a:ea typeface="+mn-ea"/>
                <a:cs typeface="+mn-cs"/>
              </a:rPr>
              <a:t>之间时，等价为</a:t>
            </a:r>
            <a:r>
              <a:rPr lang="en-US" altLang="zh-CN" sz="1200" b="0" i="0" kern="1200" dirty="0" smtClean="0">
                <a:solidFill>
                  <a:schemeClr val="tx1"/>
                </a:solidFill>
                <a:latin typeface="+mn-lt"/>
                <a:ea typeface="+mn-ea"/>
                <a:cs typeface="+mn-cs"/>
              </a:rPr>
              <a:t>MSE</a:t>
            </a:r>
            <a:r>
              <a:rPr lang="zh-CN" altLang="en-US" sz="1200" b="0" i="0" kern="1200" dirty="0" smtClean="0">
                <a:solidFill>
                  <a:schemeClr val="tx1"/>
                </a:solidFill>
                <a:latin typeface="+mn-lt"/>
                <a:ea typeface="+mn-ea"/>
                <a:cs typeface="+mn-cs"/>
              </a:rPr>
              <a:t>，而在</a:t>
            </a:r>
            <a:r>
              <a:rPr lang="en-US" altLang="zh-CN" sz="1200" b="0" i="0" kern="1200" dirty="0" smtClean="0">
                <a:solidFill>
                  <a:schemeClr val="tx1"/>
                </a:solidFill>
                <a:latin typeface="+mn-lt"/>
                <a:ea typeface="+mn-ea"/>
                <a:cs typeface="+mn-cs"/>
              </a:rPr>
              <a:t>[-∞,δ]</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[δ,+∞]</a:t>
            </a:r>
            <a:r>
              <a:rPr lang="zh-CN" altLang="en-US" sz="1200" b="0" i="0" kern="1200" dirty="0" smtClean="0">
                <a:solidFill>
                  <a:schemeClr val="tx1"/>
                </a:solidFill>
                <a:latin typeface="+mn-lt"/>
                <a:ea typeface="+mn-ea"/>
                <a:cs typeface="+mn-cs"/>
              </a:rPr>
              <a:t>时为</a:t>
            </a:r>
            <a:r>
              <a:rPr lang="en-US" altLang="zh-CN" sz="1200" b="0" i="0" kern="1200" dirty="0" smtClean="0">
                <a:solidFill>
                  <a:schemeClr val="tx1"/>
                </a:solidFill>
                <a:latin typeface="+mn-lt"/>
                <a:ea typeface="+mn-ea"/>
                <a:cs typeface="+mn-cs"/>
              </a:rPr>
              <a:t>MAE</a:t>
            </a:r>
            <a:r>
              <a:rPr lang="zh-CN" altLang="en-US" sz="1200" b="0" i="0" kern="1200" dirty="0" smtClean="0">
                <a:solidFill>
                  <a:schemeClr val="tx1"/>
                </a:solidFill>
                <a:latin typeface="+mn-lt"/>
                <a:ea typeface="+mn-ea"/>
                <a:cs typeface="+mn-cs"/>
              </a:rPr>
              <a:t>。</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它会由于梯度的减小而落在最小值附近。比起</a:t>
            </a:r>
            <a:r>
              <a:rPr lang="en-US" altLang="zh-CN" sz="1200" b="0" i="0" kern="1200" dirty="0" smtClean="0">
                <a:solidFill>
                  <a:schemeClr val="tx1"/>
                </a:solidFill>
                <a:latin typeface="+mn-lt"/>
                <a:ea typeface="+mn-ea"/>
                <a:cs typeface="+mn-cs"/>
              </a:rPr>
              <a:t>MSE</a:t>
            </a:r>
            <a:r>
              <a:rPr lang="zh-CN" altLang="en-US" sz="1200" b="0" i="0" kern="1200" dirty="0" smtClean="0">
                <a:solidFill>
                  <a:schemeClr val="tx1"/>
                </a:solidFill>
                <a:latin typeface="+mn-lt"/>
                <a:ea typeface="+mn-ea"/>
                <a:cs typeface="+mn-cs"/>
              </a:rPr>
              <a:t>，它对异常点更加鲁棒。因此，</a:t>
            </a:r>
            <a:r>
              <a:rPr lang="en-US" altLang="zh-CN" sz="1200" b="0" i="0" kern="1200" dirty="0" smtClean="0">
                <a:solidFill>
                  <a:schemeClr val="tx1"/>
                </a:solidFill>
                <a:latin typeface="+mn-lt"/>
                <a:ea typeface="+mn-ea"/>
                <a:cs typeface="+mn-cs"/>
              </a:rPr>
              <a:t>Huber</a:t>
            </a:r>
            <a:r>
              <a:rPr lang="zh-CN" altLang="en-US" sz="1200" b="0" i="0" kern="1200" dirty="0" smtClean="0">
                <a:solidFill>
                  <a:schemeClr val="tx1"/>
                </a:solidFill>
                <a:latin typeface="+mn-lt"/>
                <a:ea typeface="+mn-ea"/>
                <a:cs typeface="+mn-cs"/>
              </a:rPr>
              <a:t>损失结合了</a:t>
            </a:r>
            <a:r>
              <a:rPr lang="en-US" altLang="zh-CN" sz="1200" b="0" i="0" kern="1200" dirty="0" smtClean="0">
                <a:solidFill>
                  <a:schemeClr val="tx1"/>
                </a:solidFill>
                <a:latin typeface="+mn-lt"/>
                <a:ea typeface="+mn-ea"/>
                <a:cs typeface="+mn-cs"/>
              </a:rPr>
              <a:t>MSE</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MAE</a:t>
            </a:r>
            <a:r>
              <a:rPr lang="zh-CN" altLang="en-US" sz="1200" b="0" i="0" kern="1200" dirty="0" smtClean="0">
                <a:solidFill>
                  <a:schemeClr val="tx1"/>
                </a:solidFill>
                <a:latin typeface="+mn-lt"/>
                <a:ea typeface="+mn-ea"/>
                <a:cs typeface="+mn-cs"/>
              </a:rPr>
              <a:t>的优点。但是，</a:t>
            </a:r>
            <a:r>
              <a:rPr lang="en-US" altLang="zh-CN" sz="1200" b="0" i="0" kern="1200" dirty="0" smtClean="0">
                <a:solidFill>
                  <a:schemeClr val="tx1"/>
                </a:solidFill>
                <a:latin typeface="+mn-lt"/>
                <a:ea typeface="+mn-ea"/>
                <a:cs typeface="+mn-cs"/>
              </a:rPr>
              <a:t>Huber</a:t>
            </a:r>
            <a:r>
              <a:rPr lang="zh-CN" altLang="en-US" sz="1200" b="0" i="0" kern="1200" dirty="0" smtClean="0">
                <a:solidFill>
                  <a:schemeClr val="tx1"/>
                </a:solidFill>
                <a:latin typeface="+mn-lt"/>
                <a:ea typeface="+mn-ea"/>
                <a:cs typeface="+mn-cs"/>
              </a:rPr>
              <a:t>损失的问题是我们可能需要不断调整</a:t>
            </a:r>
            <a:r>
              <a:rPr lang="zh-CN" altLang="en-US" dirty="0" smtClean="0"/>
              <a:t>超参数</a:t>
            </a:r>
            <a:r>
              <a:rPr lang="en-US" altLang="zh-CN" sz="1200" b="0" i="0" kern="1200" dirty="0" smtClean="0">
                <a:solidFill>
                  <a:schemeClr val="tx1"/>
                </a:solidFill>
                <a:latin typeface="+mn-lt"/>
                <a:ea typeface="+mn-ea"/>
                <a:cs typeface="+mn-cs"/>
              </a:rPr>
              <a:t>delta</a:t>
            </a:r>
            <a:r>
              <a:rPr lang="zh-CN" altLang="en-US" sz="1200" b="0" i="0" kern="1200" dirty="0" smtClean="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C953DA11-AFBE-4547-ADB8-5304B6EC7D96}" type="slidenum">
              <a:rPr lang="zh-CN" altLang="en-US" smtClean="0"/>
              <a:pPr/>
              <a:t>24</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等效于均方误差，和</a:t>
            </a:r>
            <a:r>
              <a:rPr lang="en-US" altLang="zh-CN" dirty="0" err="1" smtClean="0"/>
              <a:t>hubor</a:t>
            </a:r>
            <a:r>
              <a:rPr lang="en-US" altLang="zh-CN" dirty="0" smtClean="0"/>
              <a:t> loss</a:t>
            </a:r>
            <a:r>
              <a:rPr lang="zh-CN" altLang="en-US" dirty="0" smtClean="0"/>
              <a:t>优点一样。但是他二阶可微，对应</a:t>
            </a:r>
            <a:r>
              <a:rPr lang="en-US" altLang="zh-CN" dirty="0" err="1" smtClean="0"/>
              <a:t>xgboost</a:t>
            </a:r>
            <a:r>
              <a:rPr lang="zh-CN" altLang="en-US" dirty="0" smtClean="0"/>
              <a:t>更好（因为这些是用牛顿法，要求二阶可微）。</a:t>
            </a:r>
            <a:endParaRPr lang="en-US" altLang="zh-CN" dirty="0" smtClean="0"/>
          </a:p>
          <a:p>
            <a:endParaRPr lang="en-US" altLang="zh-CN" dirty="0" smtClean="0"/>
          </a:p>
          <a:p>
            <a:r>
              <a:rPr lang="zh-CN" altLang="en-US" dirty="0" smtClean="0"/>
              <a:t>问题：</a:t>
            </a:r>
            <a:r>
              <a:rPr lang="zh-CN" altLang="en-US" sz="1200" b="0" i="0" kern="1200" dirty="0" smtClean="0">
                <a:solidFill>
                  <a:schemeClr val="tx1"/>
                </a:solidFill>
                <a:latin typeface="+mn-lt"/>
                <a:ea typeface="+mn-ea"/>
                <a:cs typeface="+mn-cs"/>
              </a:rPr>
              <a:t>比如误差很大的话，一阶梯度和</a:t>
            </a:r>
            <a:r>
              <a:rPr lang="en-US" altLang="zh-CN" sz="1200" b="0" i="0" kern="1200" dirty="0" smtClean="0">
                <a:solidFill>
                  <a:schemeClr val="tx1"/>
                </a:solidFill>
                <a:latin typeface="+mn-lt"/>
                <a:ea typeface="+mn-ea"/>
                <a:cs typeface="+mn-cs"/>
              </a:rPr>
              <a:t>Hessian</a:t>
            </a:r>
            <a:r>
              <a:rPr lang="zh-CN" altLang="en-US" sz="1200" b="0" i="0" kern="1200" dirty="0" smtClean="0">
                <a:solidFill>
                  <a:schemeClr val="tx1"/>
                </a:solidFill>
                <a:latin typeface="+mn-lt"/>
                <a:ea typeface="+mn-ea"/>
                <a:cs typeface="+mn-cs"/>
              </a:rPr>
              <a:t>会变成定值，这就导致</a:t>
            </a:r>
            <a:r>
              <a:rPr lang="en-US" altLang="zh-CN" dirty="0" err="1" smtClean="0"/>
              <a:t>XGBoost</a:t>
            </a:r>
            <a:r>
              <a:rPr lang="zh-CN" altLang="en-US" sz="1200" b="0" i="0" kern="1200" dirty="0" smtClean="0">
                <a:solidFill>
                  <a:schemeClr val="tx1"/>
                </a:solidFill>
                <a:latin typeface="+mn-lt"/>
                <a:ea typeface="+mn-ea"/>
                <a:cs typeface="+mn-cs"/>
              </a:rPr>
              <a:t>出现缺少分裂点的情况。</a:t>
            </a:r>
            <a:endParaRPr lang="zh-CN" altLang="en-US" dirty="0"/>
          </a:p>
        </p:txBody>
      </p:sp>
      <p:sp>
        <p:nvSpPr>
          <p:cNvPr id="4" name="灯片编号占位符 3"/>
          <p:cNvSpPr>
            <a:spLocks noGrp="1"/>
          </p:cNvSpPr>
          <p:nvPr>
            <p:ph type="sldNum" sz="quarter" idx="10"/>
          </p:nvPr>
        </p:nvSpPr>
        <p:spPr/>
        <p:txBody>
          <a:bodyPr/>
          <a:lstStyle/>
          <a:p>
            <a:fld id="{C953DA11-AFBE-4547-ADB8-5304B6EC7D96}" type="slidenum">
              <a:rPr lang="zh-CN" altLang="en-US" smtClean="0"/>
              <a:pPr/>
              <a:t>25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由观察状态 推测 隐藏状态</a:t>
            </a:r>
            <a:endParaRPr lang="en-US" altLang="zh-CN" dirty="0" smtClean="0"/>
          </a:p>
          <a:p>
            <a:r>
              <a:rPr lang="zh-CN" altLang="en-US" dirty="0" smtClean="0"/>
              <a:t>隐藏状态转移矩阵，隐藏状态到观察状态的发射矩阵。隐藏状态概率的初始矩阵。</a:t>
            </a:r>
            <a:endParaRPr lang="en-US" altLang="zh-CN" dirty="0" smtClean="0"/>
          </a:p>
          <a:p>
            <a:r>
              <a:rPr lang="en-US" altLang="zh-CN" dirty="0" smtClean="0"/>
              <a:t>A B Pi sigma path</a:t>
            </a:r>
            <a:endParaRPr lang="zh-CN" altLang="en-US" dirty="0"/>
          </a:p>
        </p:txBody>
      </p:sp>
      <p:sp>
        <p:nvSpPr>
          <p:cNvPr id="4" name="灯片编号占位符 3"/>
          <p:cNvSpPr>
            <a:spLocks noGrp="1"/>
          </p:cNvSpPr>
          <p:nvPr>
            <p:ph type="sldNum" sz="quarter" idx="10"/>
          </p:nvPr>
        </p:nvSpPr>
        <p:spPr/>
        <p:txBody>
          <a:bodyPr/>
          <a:lstStyle/>
          <a:p>
            <a:fld id="{C953DA11-AFBE-4547-ADB8-5304B6EC7D96}" type="slidenum">
              <a:rPr lang="zh-CN" altLang="en-US" smtClean="0"/>
              <a:pPr/>
              <a:t>5</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953DA11-AFBE-4547-ADB8-5304B6EC7D96}" type="slidenum">
              <a:rPr lang="zh-CN" altLang="en-US" smtClean="0"/>
              <a:pPr/>
              <a:t>26</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sse</a:t>
            </a:r>
            <a:r>
              <a:rPr lang="en-US" altLang="zh-CN" dirty="0" smtClean="0"/>
              <a:t> </a:t>
            </a:r>
            <a:r>
              <a:rPr lang="zh-CN" altLang="en-US" dirty="0" smtClean="0"/>
              <a:t>误差平方和，残差</a:t>
            </a:r>
            <a:endParaRPr lang="en-US" altLang="zh-CN" dirty="0" smtClean="0"/>
          </a:p>
          <a:p>
            <a:r>
              <a:rPr lang="en-US" altLang="zh-CN" dirty="0" err="1" smtClean="0"/>
              <a:t>mse</a:t>
            </a:r>
            <a:r>
              <a:rPr lang="en-US" altLang="zh-CN" dirty="0" smtClean="0"/>
              <a:t> </a:t>
            </a:r>
            <a:r>
              <a:rPr lang="en-US" altLang="zh-CN" dirty="0" err="1" smtClean="0"/>
              <a:t>sse</a:t>
            </a:r>
            <a:r>
              <a:rPr lang="en-US" altLang="zh-CN" dirty="0" smtClean="0"/>
              <a:t>/n</a:t>
            </a:r>
          </a:p>
          <a:p>
            <a:r>
              <a:rPr lang="en-US" altLang="zh-CN" dirty="0" err="1" smtClean="0"/>
              <a:t>rmse</a:t>
            </a:r>
            <a:r>
              <a:rPr lang="en-US" altLang="zh-CN" dirty="0" smtClean="0"/>
              <a:t> </a:t>
            </a:r>
            <a:r>
              <a:rPr lang="zh-CN" altLang="en-US" dirty="0" smtClean="0"/>
              <a:t>根号</a:t>
            </a:r>
            <a:r>
              <a:rPr lang="en-US" altLang="zh-CN" dirty="0" err="1" smtClean="0"/>
              <a:t>mse</a:t>
            </a:r>
            <a:endParaRPr lang="en-US" altLang="zh-CN" dirty="0" smtClean="0"/>
          </a:p>
          <a:p>
            <a:endParaRPr lang="en-US" altLang="zh-CN" dirty="0" smtClean="0"/>
          </a:p>
          <a:p>
            <a:r>
              <a:rPr lang="zh-CN" altLang="en-US" sz="1200" b="0" i="0" kern="1200" dirty="0" smtClean="0">
                <a:solidFill>
                  <a:schemeClr val="tx1"/>
                </a:solidFill>
                <a:latin typeface="+mn-lt"/>
                <a:ea typeface="+mn-ea"/>
                <a:cs typeface="+mn-cs"/>
              </a:rPr>
              <a:t>“残差在数理统计中是指实际观察值与估计值（拟合值）之间的差。”“如果回归模型正确的话， 我们可以将残差看作误差的观测值。”</a:t>
            </a:r>
          </a:p>
          <a:p>
            <a:r>
              <a:rPr lang="zh-CN" altLang="en-US" sz="1200" b="0" i="0" kern="1200" dirty="0" smtClean="0">
                <a:solidFill>
                  <a:schemeClr val="tx1"/>
                </a:solidFill>
                <a:latin typeface="+mn-lt"/>
                <a:ea typeface="+mn-ea"/>
                <a:cs typeface="+mn-cs"/>
              </a:rPr>
              <a:t>　　更准确地，假设我们想要找一个 </a:t>
            </a:r>
            <a:r>
              <a:rPr lang="en-US" altLang="zh-CN" sz="1200" b="0" i="0" u="none" strike="noStrike" kern="1200" dirty="0" smtClean="0">
                <a:solidFill>
                  <a:schemeClr val="tx1"/>
                </a:solidFill>
                <a:latin typeface="+mn-lt"/>
                <a:ea typeface="+mn-ea"/>
                <a:cs typeface="+mn-cs"/>
              </a:rPr>
              <a:t>x</a:t>
            </a:r>
            <a:r>
              <a:rPr lang="zh-CN" altLang="en-US" sz="1200" b="0" i="0" kern="1200" dirty="0" smtClean="0">
                <a:solidFill>
                  <a:schemeClr val="tx1"/>
                </a:solidFill>
                <a:latin typeface="+mn-lt"/>
                <a:ea typeface="+mn-ea"/>
                <a:cs typeface="+mn-cs"/>
              </a:rPr>
              <a:t>，使得 </a:t>
            </a:r>
            <a:r>
              <a:rPr lang="en-US" altLang="zh-CN" sz="1200" b="0" i="0" u="none" strike="noStrike" kern="1200" dirty="0" smtClean="0">
                <a:solidFill>
                  <a:schemeClr val="tx1"/>
                </a:solidFill>
                <a:latin typeface="+mn-lt"/>
                <a:ea typeface="+mn-ea"/>
                <a:cs typeface="+mn-cs"/>
              </a:rPr>
              <a:t>f(x)=bf(x)=b</a:t>
            </a:r>
            <a:r>
              <a:rPr lang="zh-CN" altLang="en-US" sz="1200" b="0" i="0" kern="1200" dirty="0" smtClean="0">
                <a:solidFill>
                  <a:schemeClr val="tx1"/>
                </a:solidFill>
                <a:latin typeface="+mn-lt"/>
                <a:ea typeface="+mn-ea"/>
                <a:cs typeface="+mn-cs"/>
              </a:rPr>
              <a:t>，给定一个 </a:t>
            </a:r>
            <a:r>
              <a:rPr lang="en-US" altLang="zh-CN" sz="1200" b="0" i="0" u="none" strike="noStrike" kern="1200" dirty="0" smtClean="0">
                <a:solidFill>
                  <a:schemeClr val="tx1"/>
                </a:solidFill>
                <a:latin typeface="+mn-lt"/>
                <a:ea typeface="+mn-ea"/>
                <a:cs typeface="+mn-cs"/>
              </a:rPr>
              <a:t>x</a:t>
            </a:r>
            <a:r>
              <a:rPr lang="zh-CN" altLang="en-US" sz="1200" b="0" i="0" kern="1200" dirty="0" smtClean="0">
                <a:solidFill>
                  <a:schemeClr val="tx1"/>
                </a:solidFill>
                <a:latin typeface="+mn-lt"/>
                <a:ea typeface="+mn-ea"/>
                <a:cs typeface="+mn-cs"/>
              </a:rPr>
              <a:t> 的估计值 </a:t>
            </a:r>
            <a:r>
              <a:rPr lang="en-US" altLang="zh-CN" sz="1200" b="0" i="0" u="none" strike="noStrike" kern="1200" dirty="0" smtClean="0">
                <a:solidFill>
                  <a:schemeClr val="tx1"/>
                </a:solidFill>
                <a:latin typeface="+mn-lt"/>
                <a:ea typeface="+mn-ea"/>
                <a:cs typeface="+mn-cs"/>
              </a:rPr>
              <a:t>x0</a:t>
            </a:r>
            <a:r>
              <a:rPr lang="zh-CN" altLang="en-US" sz="1200" b="0" i="0" kern="1200" dirty="0" smtClean="0">
                <a:solidFill>
                  <a:schemeClr val="tx1"/>
                </a:solidFill>
                <a:latin typeface="+mn-lt"/>
                <a:ea typeface="+mn-ea"/>
                <a:cs typeface="+mn-cs"/>
              </a:rPr>
              <a:t>，残差（</a:t>
            </a:r>
            <a:r>
              <a:rPr lang="en-US" altLang="zh-CN" sz="1200" b="0" i="0" kern="1200" dirty="0" smtClean="0">
                <a:solidFill>
                  <a:schemeClr val="tx1"/>
                </a:solidFill>
                <a:latin typeface="+mn-lt"/>
                <a:ea typeface="+mn-ea"/>
                <a:cs typeface="+mn-cs"/>
              </a:rPr>
              <a:t>residual</a:t>
            </a:r>
            <a:r>
              <a:rPr lang="zh-CN" altLang="en-US" sz="1200" b="0" i="0" kern="1200" dirty="0" smtClean="0">
                <a:solidFill>
                  <a:schemeClr val="tx1"/>
                </a:solidFill>
                <a:latin typeface="+mn-lt"/>
                <a:ea typeface="+mn-ea"/>
                <a:cs typeface="+mn-cs"/>
              </a:rPr>
              <a:t>）就是 </a:t>
            </a:r>
            <a:r>
              <a:rPr lang="en-US" altLang="zh-CN" sz="1200" b="0" i="0" u="none" strike="noStrike" kern="1200" dirty="0" smtClean="0">
                <a:solidFill>
                  <a:schemeClr val="tx1"/>
                </a:solidFill>
                <a:latin typeface="+mn-lt"/>
                <a:ea typeface="+mn-ea"/>
                <a:cs typeface="+mn-cs"/>
              </a:rPr>
              <a:t>b</a:t>
            </a:r>
            <a:r>
              <a:rPr lang="zh-CN" altLang="en-US" sz="1200" b="0" i="0" u="none" strike="noStrike" kern="1200" dirty="0" smtClean="0">
                <a:solidFill>
                  <a:schemeClr val="tx1"/>
                </a:solidFill>
                <a:latin typeface="+mn-lt"/>
                <a:ea typeface="+mn-ea"/>
                <a:cs typeface="+mn-cs"/>
              </a:rPr>
              <a:t>−</a:t>
            </a:r>
            <a:r>
              <a:rPr lang="en-US" altLang="zh-CN" sz="1200" b="0" i="0" u="none" strike="noStrike" kern="1200" dirty="0" smtClean="0">
                <a:solidFill>
                  <a:schemeClr val="tx1"/>
                </a:solidFill>
                <a:latin typeface="+mn-lt"/>
                <a:ea typeface="+mn-ea"/>
                <a:cs typeface="+mn-cs"/>
              </a:rPr>
              <a:t>f(x0)</a:t>
            </a:r>
            <a:r>
              <a:rPr lang="zh-CN" altLang="en-US" sz="1200" b="0" i="0" kern="1200" dirty="0" smtClean="0">
                <a:solidFill>
                  <a:schemeClr val="tx1"/>
                </a:solidFill>
                <a:latin typeface="+mn-lt"/>
                <a:ea typeface="+mn-ea"/>
                <a:cs typeface="+mn-cs"/>
              </a:rPr>
              <a:t>，同时，误差就是 </a:t>
            </a:r>
            <a:r>
              <a:rPr lang="en-US" altLang="zh-CN" sz="1200" b="0" i="0" u="none" strike="noStrike" kern="1200" dirty="0" smtClean="0">
                <a:solidFill>
                  <a:schemeClr val="tx1"/>
                </a:solidFill>
                <a:latin typeface="+mn-lt"/>
                <a:ea typeface="+mn-ea"/>
                <a:cs typeface="+mn-cs"/>
              </a:rPr>
              <a:t>x</a:t>
            </a:r>
            <a:r>
              <a:rPr lang="zh-CN" altLang="en-US" sz="1200" b="0" i="0" u="none" strike="noStrike" kern="1200" dirty="0" smtClean="0">
                <a:solidFill>
                  <a:schemeClr val="tx1"/>
                </a:solidFill>
                <a:latin typeface="+mn-lt"/>
                <a:ea typeface="+mn-ea"/>
                <a:cs typeface="+mn-cs"/>
              </a:rPr>
              <a:t>−</a:t>
            </a:r>
            <a:r>
              <a:rPr lang="en-US" altLang="zh-CN" sz="1200" b="0" i="0" u="none" strike="noStrike" kern="1200" dirty="0" smtClean="0">
                <a:solidFill>
                  <a:schemeClr val="tx1"/>
                </a:solidFill>
                <a:latin typeface="+mn-lt"/>
                <a:ea typeface="+mn-ea"/>
                <a:cs typeface="+mn-cs"/>
              </a:rPr>
              <a:t>x0</a:t>
            </a:r>
            <a:r>
              <a:rPr lang="zh-CN" altLang="en-US"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　　即使 </a:t>
            </a:r>
            <a:r>
              <a:rPr lang="en-US" altLang="zh-CN" sz="1200" b="0" i="0" u="none" strike="noStrike" kern="1200" dirty="0" smtClean="0">
                <a:solidFill>
                  <a:schemeClr val="tx1"/>
                </a:solidFill>
                <a:latin typeface="+mn-lt"/>
                <a:ea typeface="+mn-ea"/>
                <a:cs typeface="+mn-cs"/>
              </a:rPr>
              <a:t>x</a:t>
            </a:r>
            <a:r>
              <a:rPr lang="zh-CN" altLang="en-US" sz="1200" b="0" i="0" kern="1200" dirty="0" smtClean="0">
                <a:solidFill>
                  <a:schemeClr val="tx1"/>
                </a:solidFill>
                <a:latin typeface="+mn-lt"/>
                <a:ea typeface="+mn-ea"/>
                <a:cs typeface="+mn-cs"/>
              </a:rPr>
              <a:t> 不知道，我们仍然可以计算残差，只是不能计算误差罢了。</a:t>
            </a:r>
          </a:p>
          <a:p>
            <a:endParaRPr lang="zh-CN" altLang="en-US" dirty="0"/>
          </a:p>
        </p:txBody>
      </p:sp>
      <p:sp>
        <p:nvSpPr>
          <p:cNvPr id="4" name="灯片编号占位符 3"/>
          <p:cNvSpPr>
            <a:spLocks noGrp="1"/>
          </p:cNvSpPr>
          <p:nvPr>
            <p:ph type="sldNum" sz="quarter" idx="10"/>
          </p:nvPr>
        </p:nvSpPr>
        <p:spPr/>
        <p:txBody>
          <a:bodyPr/>
          <a:lstStyle/>
          <a:p>
            <a:fld id="{C953DA11-AFBE-4547-ADB8-5304B6EC7D96}" type="slidenum">
              <a:rPr lang="zh-CN" altLang="en-US" smtClean="0"/>
              <a:pPr/>
              <a:t>27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递推过程中，看隐藏状态，</a:t>
            </a:r>
            <a:r>
              <a:rPr lang="en-US" altLang="zh-CN" dirty="0" smtClean="0"/>
              <a:t>3 </a:t>
            </a:r>
            <a:r>
              <a:rPr lang="zh-CN" altLang="en-US" dirty="0" smtClean="0"/>
              <a:t>* </a:t>
            </a:r>
            <a:r>
              <a:rPr lang="en-US" altLang="zh-CN" dirty="0" smtClean="0"/>
              <a:t>3</a:t>
            </a:r>
            <a:r>
              <a:rPr lang="zh-CN" altLang="en-US" dirty="0" smtClean="0"/>
              <a:t>有九种情况。每种情况概率都要计算。</a:t>
            </a:r>
            <a:endParaRPr lang="zh-CN" altLang="en-US" dirty="0"/>
          </a:p>
        </p:txBody>
      </p:sp>
      <p:sp>
        <p:nvSpPr>
          <p:cNvPr id="4" name="灯片编号占位符 3"/>
          <p:cNvSpPr>
            <a:spLocks noGrp="1"/>
          </p:cNvSpPr>
          <p:nvPr>
            <p:ph type="sldNum" sz="quarter" idx="10"/>
          </p:nvPr>
        </p:nvSpPr>
        <p:spPr/>
        <p:txBody>
          <a:bodyPr/>
          <a:lstStyle/>
          <a:p>
            <a:fld id="{C953DA11-AFBE-4547-ADB8-5304B6EC7D96}" type="slidenum">
              <a:rPr lang="zh-CN" altLang="en-US" smtClean="0"/>
              <a:pPr/>
              <a:t>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集成学习的一部分。</a:t>
            </a:r>
            <a:endParaRPr lang="en-US" altLang="zh-CN" dirty="0" smtClean="0"/>
          </a:p>
          <a:p>
            <a:r>
              <a:rPr lang="en-US" altLang="zh-CN" sz="1200" b="0" i="0" kern="1200" dirty="0" smtClean="0">
                <a:solidFill>
                  <a:schemeClr val="tx1"/>
                </a:solidFill>
                <a:latin typeface="+mn-lt"/>
                <a:ea typeface="+mn-ea"/>
                <a:cs typeface="+mn-cs"/>
              </a:rPr>
              <a:t>Boosting</a:t>
            </a:r>
            <a:r>
              <a:rPr lang="zh-CN" altLang="en-US" sz="1200" b="0" i="0" kern="1200" dirty="0" smtClean="0">
                <a:solidFill>
                  <a:schemeClr val="tx1"/>
                </a:solidFill>
                <a:latin typeface="+mn-lt"/>
                <a:ea typeface="+mn-ea"/>
                <a:cs typeface="+mn-cs"/>
              </a:rPr>
              <a:t>系列算法里最著名算法主要有</a:t>
            </a:r>
            <a:r>
              <a:rPr lang="en-US" altLang="zh-CN" sz="1200" b="0" i="0" kern="1200" dirty="0" err="1" smtClean="0">
                <a:solidFill>
                  <a:schemeClr val="tx1"/>
                </a:solidFill>
                <a:latin typeface="+mn-lt"/>
                <a:ea typeface="+mn-ea"/>
                <a:cs typeface="+mn-cs"/>
              </a:rPr>
              <a:t>AdaBoost</a:t>
            </a:r>
            <a:r>
              <a:rPr lang="zh-CN" altLang="en-US" sz="1200" b="0" i="0" kern="1200" dirty="0" smtClean="0">
                <a:solidFill>
                  <a:schemeClr val="tx1"/>
                </a:solidFill>
                <a:latin typeface="+mn-lt"/>
                <a:ea typeface="+mn-ea"/>
                <a:cs typeface="+mn-cs"/>
              </a:rPr>
              <a:t>算法和提升树</a:t>
            </a:r>
            <a:r>
              <a:rPr lang="en-US" altLang="zh-CN" sz="1200" b="0" i="0" kern="1200" dirty="0" smtClean="0">
                <a:solidFill>
                  <a:schemeClr val="tx1"/>
                </a:solidFill>
                <a:latin typeface="+mn-lt"/>
                <a:ea typeface="+mn-ea"/>
                <a:cs typeface="+mn-cs"/>
              </a:rPr>
              <a:t>(boosting tree)</a:t>
            </a:r>
            <a:r>
              <a:rPr lang="zh-CN" altLang="en-US" sz="1200" b="0" i="0" kern="1200" dirty="0" smtClean="0">
                <a:solidFill>
                  <a:schemeClr val="tx1"/>
                </a:solidFill>
                <a:latin typeface="+mn-lt"/>
                <a:ea typeface="+mn-ea"/>
                <a:cs typeface="+mn-cs"/>
              </a:rPr>
              <a:t>系列算法。提升树系列算法里面应用最广泛的是梯度提升树</a:t>
            </a:r>
            <a:r>
              <a:rPr lang="en-US" altLang="zh-CN" sz="1200" b="0" i="0" kern="1200" dirty="0" smtClean="0">
                <a:solidFill>
                  <a:schemeClr val="tx1"/>
                </a:solidFill>
                <a:latin typeface="+mn-lt"/>
                <a:ea typeface="+mn-ea"/>
                <a:cs typeface="+mn-cs"/>
              </a:rPr>
              <a:t>(Gradient Boosting Tree)</a:t>
            </a:r>
            <a:r>
              <a:rPr lang="zh-CN" altLang="en-US" sz="1200" b="0" i="0" kern="1200" dirty="0" smtClean="0">
                <a:solidFill>
                  <a:schemeClr val="tx1"/>
                </a:solidFill>
                <a:latin typeface="+mn-lt"/>
                <a:ea typeface="+mn-ea"/>
                <a:cs typeface="+mn-cs"/>
              </a:rPr>
              <a:t>。</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bagging</a:t>
            </a:r>
            <a:r>
              <a:rPr lang="zh-CN" altLang="en-US" sz="1200" b="0" i="0" kern="1200" dirty="0" smtClean="0">
                <a:solidFill>
                  <a:schemeClr val="tx1"/>
                </a:solidFill>
                <a:latin typeface="+mn-lt"/>
                <a:ea typeface="+mn-ea"/>
                <a:cs typeface="+mn-cs"/>
              </a:rPr>
              <a:t>是采样。</a:t>
            </a:r>
            <a:r>
              <a:rPr lang="en-US" altLang="zh-CN" sz="1200" b="0" i="0" kern="1200" dirty="0" smtClean="0">
                <a:solidFill>
                  <a:schemeClr val="tx1"/>
                </a:solidFill>
                <a:latin typeface="+mn-lt"/>
                <a:ea typeface="+mn-ea"/>
                <a:cs typeface="+mn-cs"/>
              </a:rPr>
              <a:t>boost</a:t>
            </a:r>
            <a:r>
              <a:rPr lang="zh-CN" altLang="en-US" sz="1200" b="0" i="0" kern="1200" dirty="0" smtClean="0">
                <a:solidFill>
                  <a:schemeClr val="tx1"/>
                </a:solidFill>
                <a:latin typeface="+mn-lt"/>
                <a:ea typeface="+mn-ea"/>
                <a:cs typeface="+mn-cs"/>
              </a:rPr>
              <a:t>是赋予权重。</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en-US" altLang="zh-CN" sz="1200" b="0" i="0" kern="1200" dirty="0" err="1" smtClean="0">
                <a:solidFill>
                  <a:schemeClr val="tx1"/>
                </a:solidFill>
                <a:latin typeface="+mn-lt"/>
                <a:ea typeface="+mn-ea"/>
                <a:cs typeface="+mn-cs"/>
              </a:rPr>
              <a:t>adaboost</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d e a</a:t>
            </a:r>
            <a:r>
              <a:rPr lang="zh-CN" altLang="en-US" sz="1200" b="0" i="0" kern="1200" dirty="0" smtClean="0">
                <a:solidFill>
                  <a:schemeClr val="tx1"/>
                </a:solidFill>
                <a:latin typeface="+mn-lt"/>
                <a:ea typeface="+mn-ea"/>
                <a:cs typeface="+mn-cs"/>
              </a:rPr>
              <a:t>三个量，每轮构建一个</a:t>
            </a:r>
            <a:r>
              <a:rPr lang="en-US" altLang="zh-CN" sz="1200" b="0" i="0" kern="1200" dirty="0" smtClean="0">
                <a:solidFill>
                  <a:schemeClr val="tx1"/>
                </a:solidFill>
                <a:latin typeface="+mn-lt"/>
                <a:ea typeface="+mn-ea"/>
                <a:cs typeface="+mn-cs"/>
              </a:rPr>
              <a:t>cart</a:t>
            </a:r>
            <a:r>
              <a:rPr lang="zh-CN" altLang="en-US" sz="1200" b="0" i="0" kern="1200" dirty="0" smtClean="0">
                <a:solidFill>
                  <a:schemeClr val="tx1"/>
                </a:solidFill>
                <a:latin typeface="+mn-lt"/>
                <a:ea typeface="+mn-ea"/>
                <a:cs typeface="+mn-cs"/>
              </a:rPr>
              <a:t>树，然后更新</a:t>
            </a:r>
            <a:r>
              <a:rPr lang="en-US" altLang="zh-CN" sz="1200" b="0" i="0" kern="1200" dirty="0" smtClean="0">
                <a:solidFill>
                  <a:schemeClr val="tx1"/>
                </a:solidFill>
                <a:latin typeface="+mn-lt"/>
                <a:ea typeface="+mn-ea"/>
                <a:cs typeface="+mn-cs"/>
              </a:rPr>
              <a:t>d e a</a:t>
            </a:r>
            <a:r>
              <a:rPr lang="zh-CN" altLang="en-US" sz="1200" b="0" i="0" kern="1200" dirty="0" smtClean="0">
                <a:solidFill>
                  <a:schemeClr val="tx1"/>
                </a:solidFill>
                <a:latin typeface="+mn-lt"/>
                <a:ea typeface="+mn-ea"/>
                <a:cs typeface="+mn-cs"/>
              </a:rPr>
              <a:t>。最后的结果，是按权重投票。</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提升树：拟合的是残差。回归提升树里面，最后的</a:t>
            </a:r>
            <a:r>
              <a:rPr lang="en-US" altLang="zh-CN" sz="1200" b="0" i="0" kern="1200" dirty="0" smtClean="0">
                <a:solidFill>
                  <a:schemeClr val="tx1"/>
                </a:solidFill>
                <a:latin typeface="+mn-lt"/>
                <a:ea typeface="+mn-ea"/>
                <a:cs typeface="+mn-cs"/>
              </a:rPr>
              <a:t>f(x)</a:t>
            </a:r>
            <a:r>
              <a:rPr lang="zh-CN" altLang="en-US" sz="1200" b="0" i="0" kern="1200" dirty="0" smtClean="0">
                <a:solidFill>
                  <a:schemeClr val="tx1"/>
                </a:solidFill>
                <a:latin typeface="+mn-lt"/>
                <a:ea typeface="+mn-ea"/>
                <a:cs typeface="+mn-cs"/>
              </a:rPr>
              <a:t>是分多段函数。</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en-US" altLang="zh-CN" sz="1200" b="0" i="0" kern="1200" dirty="0" err="1" smtClean="0">
                <a:solidFill>
                  <a:schemeClr val="tx1"/>
                </a:solidFill>
                <a:latin typeface="+mn-lt"/>
                <a:ea typeface="+mn-ea"/>
                <a:cs typeface="+mn-cs"/>
              </a:rPr>
              <a:t>adaboost</a:t>
            </a:r>
            <a:r>
              <a:rPr lang="zh-CN" altLang="en-US" sz="1200" b="0" i="0" kern="1200" dirty="0" smtClean="0">
                <a:solidFill>
                  <a:schemeClr val="tx1"/>
                </a:solidFill>
                <a:latin typeface="+mn-lt"/>
                <a:ea typeface="+mn-ea"/>
                <a:cs typeface="+mn-cs"/>
              </a:rPr>
              <a:t>特点是每次迭代一个弱分类器，每次迭代中，提高上一轮被分错类数据的权值，降低被分类正确数据的权值。最后</a:t>
            </a:r>
            <a:r>
              <a:rPr lang="en-US" altLang="zh-CN" sz="1200" b="0" i="0" kern="1200" dirty="0" err="1" smtClean="0">
                <a:solidFill>
                  <a:schemeClr val="tx1"/>
                </a:solidFill>
                <a:latin typeface="+mn-lt"/>
                <a:ea typeface="+mn-ea"/>
                <a:cs typeface="+mn-cs"/>
              </a:rPr>
              <a:t>adaboost</a:t>
            </a:r>
            <a:r>
              <a:rPr lang="zh-CN" altLang="en-US" sz="1200" b="0" i="0" kern="1200" dirty="0" smtClean="0">
                <a:solidFill>
                  <a:schemeClr val="tx1"/>
                </a:solidFill>
                <a:latin typeface="+mn-lt"/>
                <a:ea typeface="+mn-ea"/>
                <a:cs typeface="+mn-cs"/>
              </a:rPr>
              <a:t>将基本分类器的线性组合作为强分类器，按权重投票。</a:t>
            </a:r>
            <a:endParaRPr lang="en-US" altLang="zh-CN" sz="1200" b="0" i="0" kern="1200" dirty="0" smtClean="0">
              <a:solidFill>
                <a:schemeClr val="tx1"/>
              </a:solidFill>
              <a:latin typeface="+mn-lt"/>
              <a:ea typeface="+mn-ea"/>
              <a:cs typeface="+mn-cs"/>
            </a:endParaRPr>
          </a:p>
          <a:p>
            <a:r>
              <a:rPr lang="en-US" altLang="zh-CN" sz="1200" b="0" i="0" kern="1200" dirty="0" err="1" smtClean="0">
                <a:solidFill>
                  <a:schemeClr val="tx1"/>
                </a:solidFill>
                <a:latin typeface="+mn-lt"/>
                <a:ea typeface="+mn-ea"/>
                <a:cs typeface="+mn-cs"/>
              </a:rPr>
              <a:t>adaboost</a:t>
            </a:r>
            <a:r>
              <a:rPr lang="zh-CN" altLang="en-US" sz="1200" b="0" i="0" kern="1200" dirty="0" smtClean="0">
                <a:solidFill>
                  <a:schemeClr val="tx1"/>
                </a:solidFill>
                <a:latin typeface="+mn-lt"/>
                <a:ea typeface="+mn-ea"/>
                <a:cs typeface="+mn-cs"/>
              </a:rPr>
              <a:t>每次迭代减少在训练数据集上的分类误差率。</a:t>
            </a:r>
            <a:endParaRPr lang="en-US" altLang="zh-CN" sz="1200" b="0" i="0" kern="1200" dirty="0" smtClean="0">
              <a:solidFill>
                <a:schemeClr val="tx1"/>
              </a:solidFill>
              <a:latin typeface="+mn-lt"/>
              <a:ea typeface="+mn-ea"/>
              <a:cs typeface="+mn-cs"/>
            </a:endParaRPr>
          </a:p>
          <a:p>
            <a:r>
              <a:rPr lang="en-US" altLang="zh-CN" sz="1200" b="0" i="0" kern="1200" dirty="0" err="1" smtClean="0">
                <a:solidFill>
                  <a:schemeClr val="tx1"/>
                </a:solidFill>
                <a:latin typeface="+mn-lt"/>
                <a:ea typeface="+mn-ea"/>
                <a:cs typeface="+mn-cs"/>
              </a:rPr>
              <a:t>adaboost</a:t>
            </a:r>
            <a:r>
              <a:rPr lang="zh-CN" altLang="en-US" sz="1200" b="0" i="0" kern="1200" dirty="0" smtClean="0">
                <a:solidFill>
                  <a:schemeClr val="tx1"/>
                </a:solidFill>
                <a:latin typeface="+mn-lt"/>
                <a:ea typeface="+mn-ea"/>
                <a:cs typeface="+mn-cs"/>
              </a:rPr>
              <a:t>可以看作前向分步算法的一个实现，模型是加法模型，损失函数是指数损失，算法是前向分步算法。</a:t>
            </a:r>
            <a:endParaRPr lang="en-US" altLang="zh-CN" sz="1200" b="0" i="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C953DA11-AFBE-4547-ADB8-5304B6EC7D96}" type="slidenum">
              <a:rPr lang="zh-CN" altLang="en-US" smtClean="0"/>
              <a:pPr/>
              <a:t>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权重</a:t>
            </a:r>
            <a:r>
              <a:rPr lang="en-US" altLang="zh-CN" dirty="0" smtClean="0"/>
              <a:t>D(</a:t>
            </a:r>
            <a:r>
              <a:rPr lang="en-US" altLang="zh-CN" dirty="0" err="1" smtClean="0"/>
              <a:t>i</a:t>
            </a:r>
            <a:r>
              <a:rPr lang="en-US" altLang="zh-CN" dirty="0" smtClean="0"/>
              <a:t>)</a:t>
            </a:r>
            <a:r>
              <a:rPr lang="zh-CN" altLang="en-US" dirty="0" smtClean="0"/>
              <a:t>是</a:t>
            </a:r>
            <a:r>
              <a:rPr lang="en-US" altLang="zh-CN" dirty="0" smtClean="0"/>
              <a:t>sample</a:t>
            </a:r>
            <a:r>
              <a:rPr lang="zh-CN" altLang="en-US" dirty="0" smtClean="0"/>
              <a:t>出训练集用的。</a:t>
            </a:r>
            <a:endParaRPr lang="en-US" altLang="zh-CN" dirty="0" smtClean="0"/>
          </a:p>
          <a:p>
            <a:r>
              <a:rPr lang="en-US" altLang="zh-CN" dirty="0" smtClean="0"/>
              <a:t>e1</a:t>
            </a:r>
            <a:r>
              <a:rPr lang="zh-CN" altLang="en-US" dirty="0" smtClean="0"/>
              <a:t>是该弱学习器分类的误差率</a:t>
            </a:r>
            <a:endParaRPr lang="en-US" altLang="zh-CN" dirty="0" smtClean="0"/>
          </a:p>
          <a:p>
            <a:r>
              <a:rPr lang="en-US" altLang="zh-CN" dirty="0" smtClean="0"/>
              <a:t>a1</a:t>
            </a:r>
            <a:r>
              <a:rPr lang="zh-CN" altLang="en-US" dirty="0" smtClean="0"/>
              <a:t>是该弱学习器判别结果在对强学习器的贡献程度</a:t>
            </a:r>
            <a:r>
              <a:rPr lang="zh-CN" altLang="en-US" dirty="0" smtClean="0"/>
              <a:t>。</a:t>
            </a:r>
            <a:endParaRPr lang="en-US" altLang="zh-CN" dirty="0" smtClean="0"/>
          </a:p>
          <a:p>
            <a:endParaRPr lang="en-US" altLang="zh-CN" dirty="0" smtClean="0"/>
          </a:p>
          <a:p>
            <a:r>
              <a:rPr lang="zh-CN" altLang="en-US" b="1" dirty="0" smtClean="0"/>
              <a:t>如何计算</a:t>
            </a:r>
            <a:r>
              <a:rPr lang="en-US" altLang="zh-CN" b="1" dirty="0" smtClean="0"/>
              <a:t>e</a:t>
            </a:r>
          </a:p>
          <a:p>
            <a:r>
              <a:rPr lang="zh-CN" altLang="en-US" b="1" dirty="0" smtClean="0"/>
              <a:t>如何得到</a:t>
            </a:r>
            <a:r>
              <a:rPr lang="en-US" altLang="zh-CN" b="1" dirty="0" smtClean="0"/>
              <a:t>a</a:t>
            </a:r>
          </a:p>
          <a:p>
            <a:r>
              <a:rPr lang="zh-CN" altLang="en-US" b="1" dirty="0" smtClean="0"/>
              <a:t>如何更新</a:t>
            </a:r>
            <a:r>
              <a:rPr lang="en-US" altLang="zh-CN" b="1" dirty="0" smtClean="0"/>
              <a:t>d</a:t>
            </a:r>
            <a:endParaRPr lang="en-US" altLang="zh-CN" b="1" dirty="0" smtClean="0"/>
          </a:p>
        </p:txBody>
      </p:sp>
      <p:sp>
        <p:nvSpPr>
          <p:cNvPr id="4" name="灯片编号占位符 3"/>
          <p:cNvSpPr>
            <a:spLocks noGrp="1"/>
          </p:cNvSpPr>
          <p:nvPr>
            <p:ph type="sldNum" sz="quarter" idx="10"/>
          </p:nvPr>
        </p:nvSpPr>
        <p:spPr/>
        <p:txBody>
          <a:bodyPr/>
          <a:lstStyle/>
          <a:p>
            <a:fld id="{C953DA11-AFBE-4547-ADB8-5304B6EC7D96}" type="slidenum">
              <a:rPr lang="zh-CN" altLang="en-US" smtClean="0"/>
              <a:pPr/>
              <a:t>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1" i="0" kern="1200" dirty="0" smtClean="0">
                <a:solidFill>
                  <a:schemeClr val="tx1"/>
                </a:solidFill>
                <a:latin typeface="+mn-lt"/>
                <a:ea typeface="+mn-ea"/>
                <a:cs typeface="+mn-cs"/>
              </a:rPr>
              <a:t>I(Gk(xi)≠</a:t>
            </a:r>
            <a:r>
              <a:rPr lang="en-US" altLang="zh-CN" sz="1200" b="1" i="0" kern="1200" dirty="0" err="1" smtClean="0">
                <a:solidFill>
                  <a:schemeClr val="tx1"/>
                </a:solidFill>
                <a:latin typeface="+mn-lt"/>
                <a:ea typeface="+mn-ea"/>
                <a:cs typeface="+mn-cs"/>
              </a:rPr>
              <a:t>yi</a:t>
            </a:r>
            <a:r>
              <a:rPr lang="en-US" altLang="zh-CN" sz="1200" b="1"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的理解：</a:t>
            </a:r>
            <a:r>
              <a:rPr lang="en-US" altLang="zh-CN" sz="1200" b="0" i="0" kern="1200" dirty="0" smtClean="0">
                <a:solidFill>
                  <a:schemeClr val="tx1"/>
                </a:solidFill>
                <a:latin typeface="+mn-lt"/>
                <a:ea typeface="+mn-ea"/>
                <a:cs typeface="+mn-cs"/>
              </a:rPr>
              <a:t> </a:t>
            </a:r>
            <a:r>
              <a:rPr lang="en-US" altLang="zh-CN" sz="1200" b="0" i="0" u="none" strike="noStrike" kern="1200" dirty="0" smtClean="0">
                <a:solidFill>
                  <a:schemeClr val="tx1"/>
                </a:solidFill>
                <a:latin typeface="+mn-lt"/>
                <a:ea typeface="+mn-ea"/>
                <a:cs typeface="+mn-cs"/>
              </a:rPr>
              <a:t>Gk(xi)≠</a:t>
            </a:r>
            <a:r>
              <a:rPr lang="en-US" altLang="zh-CN" sz="1200" b="0" i="0" u="none" strike="noStrike" kern="1200" dirty="0" err="1" smtClean="0">
                <a:solidFill>
                  <a:schemeClr val="tx1"/>
                </a:solidFill>
                <a:latin typeface="+mn-lt"/>
                <a:ea typeface="+mn-ea"/>
                <a:cs typeface="+mn-cs"/>
              </a:rPr>
              <a:t>yiGk</a:t>
            </a:r>
            <a:r>
              <a:rPr lang="en-US" altLang="zh-CN" sz="1200" b="0" i="0" u="none" strike="noStrike" kern="1200" dirty="0" smtClean="0">
                <a:solidFill>
                  <a:schemeClr val="tx1"/>
                </a:solidFill>
                <a:latin typeface="+mn-lt"/>
                <a:ea typeface="+mn-ea"/>
                <a:cs typeface="+mn-cs"/>
              </a:rPr>
              <a:t>(xi)≠</a:t>
            </a:r>
            <a:r>
              <a:rPr lang="en-US" altLang="zh-CN" sz="1200" b="0" i="0" u="none" strike="noStrike" kern="1200" dirty="0" err="1" smtClean="0">
                <a:solidFill>
                  <a:schemeClr val="tx1"/>
                </a:solidFill>
                <a:latin typeface="+mn-lt"/>
                <a:ea typeface="+mn-ea"/>
                <a:cs typeface="+mn-cs"/>
              </a:rPr>
              <a:t>yi</a:t>
            </a:r>
            <a:r>
              <a:rPr lang="zh-CN" altLang="en-US" sz="1200" b="0" i="0" kern="1200" dirty="0" smtClean="0">
                <a:solidFill>
                  <a:schemeClr val="tx1"/>
                </a:solidFill>
                <a:latin typeface="+mn-lt"/>
                <a:ea typeface="+mn-ea"/>
                <a:cs typeface="+mn-cs"/>
              </a:rPr>
              <a:t>时</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有</a:t>
            </a:r>
            <a:r>
              <a:rPr lang="en-US" altLang="zh-CN" sz="1200" b="0" i="0" u="none" strike="noStrike" kern="1200" dirty="0" smtClean="0">
                <a:solidFill>
                  <a:schemeClr val="tx1"/>
                </a:solidFill>
                <a:latin typeface="+mn-lt"/>
                <a:ea typeface="+mn-ea"/>
                <a:cs typeface="+mn-cs"/>
              </a:rPr>
              <a:t>I(Gk(xi)≠</a:t>
            </a:r>
            <a:r>
              <a:rPr lang="en-US" altLang="zh-CN" sz="1200" b="0" i="0" u="none" strike="noStrike" kern="1200" dirty="0" err="1" smtClean="0">
                <a:solidFill>
                  <a:schemeClr val="tx1"/>
                </a:solidFill>
                <a:latin typeface="+mn-lt"/>
                <a:ea typeface="+mn-ea"/>
                <a:cs typeface="+mn-cs"/>
              </a:rPr>
              <a:t>yi</a:t>
            </a:r>
            <a:r>
              <a:rPr lang="en-US" altLang="zh-CN" sz="1200" b="0" i="0" u="none" strike="noStrike" kern="1200" dirty="0" smtClean="0">
                <a:solidFill>
                  <a:schemeClr val="tx1"/>
                </a:solidFill>
                <a:latin typeface="+mn-lt"/>
                <a:ea typeface="+mn-ea"/>
                <a:cs typeface="+mn-cs"/>
              </a:rPr>
              <a:t>)=1I(Gk(xi)≠</a:t>
            </a:r>
            <a:r>
              <a:rPr lang="en-US" altLang="zh-CN" sz="1200" b="0" i="0" u="none" strike="noStrike" kern="1200" dirty="0" err="1" smtClean="0">
                <a:solidFill>
                  <a:schemeClr val="tx1"/>
                </a:solidFill>
                <a:latin typeface="+mn-lt"/>
                <a:ea typeface="+mn-ea"/>
                <a:cs typeface="+mn-cs"/>
              </a:rPr>
              <a:t>yi</a:t>
            </a:r>
            <a:r>
              <a:rPr lang="en-US" altLang="zh-CN" sz="1200" b="0" i="0" u="none" strike="noStrike" kern="1200" dirty="0" smtClean="0">
                <a:solidFill>
                  <a:schemeClr val="tx1"/>
                </a:solidFill>
                <a:latin typeface="+mn-lt"/>
                <a:ea typeface="+mn-ea"/>
                <a:cs typeface="+mn-cs"/>
              </a:rPr>
              <a:t>)=1</a:t>
            </a:r>
            <a:r>
              <a:rPr lang="en-US" altLang="zh-CN" dirty="0" smtClean="0"/>
              <a:t/>
            </a:r>
            <a:br>
              <a:rPr lang="en-US" altLang="zh-CN" dirty="0" smtClean="0"/>
            </a:br>
            <a:r>
              <a:rPr lang="zh-CN" altLang="en-US" sz="1200" b="0" i="0" kern="1200" dirty="0" smtClean="0">
                <a:solidFill>
                  <a:schemeClr val="tx1"/>
                </a:solidFill>
                <a:latin typeface="+mn-lt"/>
                <a:ea typeface="+mn-ea"/>
                <a:cs typeface="+mn-cs"/>
              </a:rPr>
              <a:t>同理我们有：</a:t>
            </a:r>
            <a:r>
              <a:rPr lang="en-US" altLang="zh-CN" sz="1200" b="0" i="0" u="none" strike="noStrike" kern="1200" dirty="0" smtClean="0">
                <a:solidFill>
                  <a:schemeClr val="tx1"/>
                </a:solidFill>
                <a:latin typeface="+mn-lt"/>
                <a:ea typeface="+mn-ea"/>
                <a:cs typeface="+mn-cs"/>
              </a:rPr>
              <a:t>I(Gk(xi)=</a:t>
            </a:r>
            <a:r>
              <a:rPr lang="en-US" altLang="zh-CN" sz="1200" b="0" i="0" u="none" strike="noStrike" kern="1200" dirty="0" err="1" smtClean="0">
                <a:solidFill>
                  <a:schemeClr val="tx1"/>
                </a:solidFill>
                <a:latin typeface="+mn-lt"/>
                <a:ea typeface="+mn-ea"/>
                <a:cs typeface="+mn-cs"/>
              </a:rPr>
              <a:t>yi</a:t>
            </a:r>
            <a:r>
              <a:rPr lang="en-US" altLang="zh-CN" sz="1200" b="0" i="0" u="none" strike="noStrike" kern="1200" dirty="0" smtClean="0">
                <a:solidFill>
                  <a:schemeClr val="tx1"/>
                </a:solidFill>
                <a:latin typeface="+mn-lt"/>
                <a:ea typeface="+mn-ea"/>
                <a:cs typeface="+mn-cs"/>
              </a:rPr>
              <a:t>)=0</a:t>
            </a:r>
            <a:r>
              <a:rPr lang="en-US" altLang="zh-CN" dirty="0" smtClean="0"/>
              <a:t/>
            </a:r>
            <a:br>
              <a:rPr lang="en-US" altLang="zh-CN" dirty="0" smtClean="0"/>
            </a:br>
            <a:endParaRPr lang="en-US" altLang="zh-CN" dirty="0" smtClean="0"/>
          </a:p>
          <a:p>
            <a:r>
              <a:rPr lang="en-US" altLang="zh-CN" dirty="0" smtClean="0">
                <a:hlinkClick r:id="rId3"/>
              </a:rPr>
              <a:t>https://www.cnblogs.com/pinard/p/6133937.html</a:t>
            </a:r>
            <a:endParaRPr lang="zh-CN" altLang="en-US" dirty="0"/>
          </a:p>
        </p:txBody>
      </p:sp>
      <p:sp>
        <p:nvSpPr>
          <p:cNvPr id="4" name="灯片编号占位符 3"/>
          <p:cNvSpPr>
            <a:spLocks noGrp="1"/>
          </p:cNvSpPr>
          <p:nvPr>
            <p:ph type="sldNum" sz="quarter" idx="10"/>
          </p:nvPr>
        </p:nvSpPr>
        <p:spPr/>
        <p:txBody>
          <a:bodyPr/>
          <a:lstStyle/>
          <a:p>
            <a:fld id="{C953DA11-AFBE-4547-ADB8-5304B6EC7D96}" type="slidenum">
              <a:rPr lang="zh-CN" altLang="en-US" smtClean="0"/>
              <a:pPr/>
              <a:t>10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需要注意：</a:t>
            </a:r>
            <a:endParaRPr lang="en-US" altLang="zh-CN" dirty="0" smtClean="0"/>
          </a:p>
          <a:p>
            <a:r>
              <a:rPr lang="en-US" altLang="zh-CN" sz="1600" b="1" dirty="0" err="1" smtClean="0"/>
              <a:t>e</a:t>
            </a:r>
            <a:r>
              <a:rPr lang="en-US" altLang="zh-CN" dirty="0" err="1" smtClean="0"/>
              <a:t>m</a:t>
            </a:r>
            <a:r>
              <a:rPr lang="en-US" altLang="zh-CN" dirty="0" smtClean="0"/>
              <a:t> = sum</a:t>
            </a:r>
            <a:r>
              <a:rPr lang="zh-CN" altLang="en-US" dirty="0" smtClean="0"/>
              <a:t>（</a:t>
            </a:r>
            <a:r>
              <a:rPr lang="en-US" altLang="zh-CN" sz="1600" b="1" dirty="0" err="1" smtClean="0"/>
              <a:t>w</a:t>
            </a:r>
            <a:r>
              <a:rPr lang="en-US" altLang="zh-CN" dirty="0" err="1" smtClean="0"/>
              <a:t>mi</a:t>
            </a:r>
            <a:r>
              <a:rPr lang="en-US" altLang="zh-CN" baseline="0" dirty="0" smtClean="0"/>
              <a:t> </a:t>
            </a:r>
            <a:r>
              <a:rPr lang="zh-CN" altLang="en-US" baseline="0" dirty="0" smtClean="0"/>
              <a:t>* </a:t>
            </a:r>
            <a:r>
              <a:rPr lang="en-US" altLang="zh-CN" baseline="0" dirty="0" smtClean="0"/>
              <a:t>I</a:t>
            </a:r>
            <a:r>
              <a:rPr lang="zh-CN" altLang="en-US" baseline="0" dirty="0" smtClean="0"/>
              <a:t>（</a:t>
            </a:r>
            <a:r>
              <a:rPr lang="en-US" altLang="zh-CN" baseline="0" dirty="0" smtClean="0"/>
              <a:t>Gm</a:t>
            </a:r>
            <a:r>
              <a:rPr lang="zh-CN" altLang="en-US" baseline="0" dirty="0" smtClean="0"/>
              <a:t>（</a:t>
            </a:r>
            <a:r>
              <a:rPr lang="en-US" altLang="zh-CN" b="1" baseline="0" dirty="0" smtClean="0"/>
              <a:t>x</a:t>
            </a:r>
            <a:r>
              <a:rPr lang="en-US" altLang="zh-CN" baseline="0" dirty="0" smtClean="0"/>
              <a:t>i</a:t>
            </a:r>
            <a:r>
              <a:rPr lang="zh-CN" altLang="en-US" baseline="0" dirty="0" smtClean="0"/>
              <a:t>）</a:t>
            </a:r>
            <a:r>
              <a:rPr lang="en-US" altLang="zh-CN" baseline="0" dirty="0" smtClean="0"/>
              <a:t>!=</a:t>
            </a:r>
            <a:r>
              <a:rPr lang="en-US" altLang="zh-CN" b="1" baseline="0" dirty="0" err="1" smtClean="0"/>
              <a:t>y</a:t>
            </a:r>
            <a:r>
              <a:rPr lang="en-US" altLang="zh-CN" baseline="0" dirty="0" err="1" smtClean="0"/>
              <a:t>i</a:t>
            </a:r>
            <a:r>
              <a:rPr lang="zh-CN" altLang="en-US" baseline="0" dirty="0" smtClean="0"/>
              <a:t>））</a:t>
            </a:r>
            <a:endParaRPr lang="en-US" altLang="zh-CN" baseline="0" dirty="0" smtClean="0"/>
          </a:p>
          <a:p>
            <a:r>
              <a:rPr lang="zh-CN" altLang="en-US" baseline="0" dirty="0" smtClean="0"/>
              <a:t>误差率只是对分类错的点的概率求和。</a:t>
            </a:r>
            <a:endParaRPr lang="en-US" altLang="zh-CN" baseline="0" dirty="0" smtClean="0"/>
          </a:p>
          <a:p>
            <a:endParaRPr lang="en-US" altLang="zh-CN" baseline="0" dirty="0" smtClean="0"/>
          </a:p>
          <a:p>
            <a:r>
              <a:rPr lang="en-US" altLang="zh-CN" baseline="0" dirty="0" err="1" smtClean="0"/>
              <a:t>adaboost</a:t>
            </a:r>
            <a:r>
              <a:rPr lang="zh-CN" altLang="en-US" baseline="0" dirty="0" smtClean="0"/>
              <a:t>也可以认为是前向分步加法的特例：由基本分类器组成的加法模型，损失函数是指数函数。</a:t>
            </a:r>
            <a:endParaRPr lang="en-US" altLang="zh-CN" baseline="0" dirty="0" smtClean="0"/>
          </a:p>
          <a:p>
            <a:endParaRPr lang="en-US" altLang="zh-CN" baseline="0" dirty="0" smtClean="0"/>
          </a:p>
          <a:p>
            <a:r>
              <a:rPr lang="zh-CN" altLang="en-US" sz="1200" b="1" i="0" u="none" strike="noStrike" kern="1200" dirty="0" smtClean="0">
                <a:solidFill>
                  <a:schemeClr val="tx1"/>
                </a:solidFill>
                <a:latin typeface="+mn-lt"/>
                <a:ea typeface="+mn-ea"/>
                <a:cs typeface="+mn-cs"/>
              </a:rPr>
              <a:t>指数损失：</a:t>
            </a:r>
            <a:r>
              <a:rPr lang="zh-CN" altLang="en-US" sz="1200" b="0" i="0" u="none" strike="noStrike" kern="1200" dirty="0" smtClean="0">
                <a:solidFill>
                  <a:schemeClr val="tx1"/>
                </a:solidFill>
                <a:latin typeface="+mn-lt"/>
                <a:ea typeface="+mn-ea"/>
                <a:cs typeface="+mn-cs"/>
              </a:rPr>
              <a:t>记</a:t>
            </a:r>
            <a:r>
              <a:rPr lang="en-US" altLang="zh-CN" sz="1200" b="0" i="0" u="none" strike="noStrike" kern="1200" dirty="0" smtClean="0">
                <a:solidFill>
                  <a:schemeClr val="tx1"/>
                </a:solidFill>
                <a:latin typeface="+mn-lt"/>
                <a:ea typeface="+mn-ea"/>
                <a:cs typeface="+mn-cs"/>
              </a:rPr>
              <a:t>m</a:t>
            </a:r>
            <a:r>
              <a:rPr lang="zh-CN" altLang="en-US" sz="1200" b="0" i="0" u="none" strike="noStrike" kern="1200" dirty="0" smtClean="0">
                <a:solidFill>
                  <a:schemeClr val="tx1"/>
                </a:solidFill>
                <a:latin typeface="+mn-lt"/>
                <a:ea typeface="+mn-ea"/>
                <a:cs typeface="+mn-cs"/>
              </a:rPr>
              <a:t>≜</a:t>
            </a:r>
            <a:r>
              <a:rPr lang="en-US" altLang="zh-CN" sz="1200" b="0" i="0" u="none" strike="noStrike" kern="1200" dirty="0" err="1" smtClean="0">
                <a:solidFill>
                  <a:schemeClr val="tx1"/>
                </a:solidFill>
                <a:latin typeface="+mn-lt"/>
                <a:ea typeface="+mn-ea"/>
                <a:cs typeface="+mn-cs"/>
              </a:rPr>
              <a:t>fθ</a:t>
            </a:r>
            <a:r>
              <a:rPr lang="en-US" altLang="zh-CN" sz="1200" b="0" i="0" u="none" strike="noStrike" kern="1200" dirty="0" smtClean="0">
                <a:solidFill>
                  <a:schemeClr val="tx1"/>
                </a:solidFill>
                <a:latin typeface="+mn-lt"/>
                <a:ea typeface="+mn-ea"/>
                <a:cs typeface="+mn-cs"/>
              </a:rPr>
              <a:t>(x)</a:t>
            </a:r>
            <a:r>
              <a:rPr lang="en-US" altLang="zh-CN" sz="1200" b="0" i="0" u="none" strike="noStrike" kern="1200" dirty="0" err="1" smtClean="0">
                <a:solidFill>
                  <a:schemeClr val="tx1"/>
                </a:solidFill>
                <a:latin typeface="+mn-lt"/>
                <a:ea typeface="+mn-ea"/>
                <a:cs typeface="+mn-cs"/>
              </a:rPr>
              <a:t>ym≜fθ</a:t>
            </a:r>
            <a:r>
              <a:rPr lang="en-US" altLang="zh-CN" sz="1200" b="0" i="0" u="none" strike="noStrike" kern="1200" dirty="0" smtClean="0">
                <a:solidFill>
                  <a:schemeClr val="tx1"/>
                </a:solidFill>
                <a:latin typeface="+mn-lt"/>
                <a:ea typeface="+mn-ea"/>
                <a:cs typeface="+mn-cs"/>
              </a:rPr>
              <a:t>(x)y</a:t>
            </a:r>
            <a:r>
              <a:rPr lang="zh-CN" altLang="en-US" sz="1200" b="0" i="0" kern="1200" dirty="0" smtClean="0">
                <a:solidFill>
                  <a:schemeClr val="tx1"/>
                </a:solidFill>
                <a:latin typeface="+mn-lt"/>
                <a:ea typeface="+mn-ea"/>
                <a:cs typeface="+mn-cs"/>
              </a:rPr>
              <a:t>（其中</a:t>
            </a:r>
            <a:r>
              <a:rPr lang="en-US" altLang="zh-CN" sz="1200" b="0" i="0" u="none" strike="noStrike" kern="1200" dirty="0" smtClean="0">
                <a:solidFill>
                  <a:schemeClr val="tx1"/>
                </a:solidFill>
                <a:latin typeface="+mn-lt"/>
                <a:ea typeface="+mn-ea"/>
                <a:cs typeface="+mn-cs"/>
              </a:rPr>
              <a:t>y</a:t>
            </a:r>
            <a:r>
              <a:rPr lang="zh-CN" altLang="en-US" sz="1200" b="0" i="0" u="none" strike="noStrike" kern="1200" dirty="0" smtClean="0">
                <a:solidFill>
                  <a:schemeClr val="tx1"/>
                </a:solidFill>
                <a:latin typeface="+mn-lt"/>
                <a:ea typeface="+mn-ea"/>
                <a:cs typeface="+mn-cs"/>
              </a:rPr>
              <a:t>∈</a:t>
            </a:r>
            <a:r>
              <a:rPr lang="en-US" altLang="zh-CN" sz="1200" b="0" i="0" u="none" strike="noStrike" kern="1200" dirty="0" smtClean="0">
                <a:solidFill>
                  <a:schemeClr val="tx1"/>
                </a:solidFill>
                <a:latin typeface="+mn-lt"/>
                <a:ea typeface="+mn-ea"/>
                <a:cs typeface="+mn-cs"/>
              </a:rPr>
              <a:t>{−1,1}y∈{−1,1}</a:t>
            </a:r>
            <a:r>
              <a:rPr lang="zh-CN" altLang="en-US" sz="1200" b="0" i="0" kern="1200" dirty="0" smtClean="0">
                <a:solidFill>
                  <a:schemeClr val="tx1"/>
                </a:solidFill>
                <a:latin typeface="+mn-lt"/>
                <a:ea typeface="+mn-ea"/>
                <a:cs typeface="+mn-cs"/>
              </a:rPr>
              <a:t>），</a:t>
            </a:r>
            <a:r>
              <a:rPr lang="zh-CN" altLang="en-US" sz="1200" b="1" i="0" kern="1200" dirty="0" smtClean="0">
                <a:solidFill>
                  <a:schemeClr val="tx1"/>
                </a:solidFill>
                <a:latin typeface="+mn-lt"/>
                <a:ea typeface="+mn-ea"/>
                <a:cs typeface="+mn-cs"/>
              </a:rPr>
              <a:t>指数损失</a:t>
            </a:r>
            <a:r>
              <a:rPr lang="zh-CN" altLang="en-US" sz="1200" b="0" i="0" kern="1200" dirty="0" smtClean="0">
                <a:solidFill>
                  <a:schemeClr val="tx1"/>
                </a:solidFill>
                <a:latin typeface="+mn-lt"/>
                <a:ea typeface="+mn-ea"/>
                <a:cs typeface="+mn-cs"/>
              </a:rPr>
              <a:t>如下定义，它也是</a:t>
            </a:r>
            <a:r>
              <a:rPr lang="en-US" altLang="zh-CN" sz="1200" b="0" i="0" kern="1200" dirty="0" smtClean="0">
                <a:solidFill>
                  <a:schemeClr val="tx1"/>
                </a:solidFill>
                <a:latin typeface="+mn-lt"/>
                <a:ea typeface="+mn-ea"/>
                <a:cs typeface="+mn-cs"/>
              </a:rPr>
              <a:t>0/1</a:t>
            </a:r>
            <a:r>
              <a:rPr lang="zh-CN" altLang="en-US" sz="1200" b="0" i="0" kern="1200" dirty="0" smtClean="0">
                <a:solidFill>
                  <a:schemeClr val="tx1"/>
                </a:solidFill>
                <a:latin typeface="+mn-lt"/>
                <a:ea typeface="+mn-ea"/>
                <a:cs typeface="+mn-cs"/>
              </a:rPr>
              <a:t>损失的一种近似（见下图）：</a:t>
            </a:r>
            <a:r>
              <a:rPr lang="en-US" altLang="zh-CN" sz="1200" b="0" i="0" u="none" strike="noStrike" kern="1200" dirty="0" err="1" smtClean="0">
                <a:solidFill>
                  <a:schemeClr val="tx1"/>
                </a:solidFill>
                <a:latin typeface="+mn-lt"/>
                <a:ea typeface="+mn-ea"/>
                <a:cs typeface="+mn-cs"/>
              </a:rPr>
              <a:t>Jexp</a:t>
            </a:r>
            <a:r>
              <a:rPr lang="en-US" altLang="zh-CN" sz="1200" b="0" i="0" u="none" strike="noStrike" kern="1200" dirty="0" smtClean="0">
                <a:solidFill>
                  <a:schemeClr val="tx1"/>
                </a:solidFill>
                <a:latin typeface="+mn-lt"/>
                <a:ea typeface="+mn-ea"/>
                <a:cs typeface="+mn-cs"/>
              </a:rPr>
              <a:t>(m)=exp(−m)  </a:t>
            </a:r>
            <a:r>
              <a:rPr lang="zh-CN" altLang="en-US" sz="1200" b="0" i="0" u="none" strike="noStrike" kern="1200" dirty="0" smtClean="0">
                <a:solidFill>
                  <a:schemeClr val="tx1"/>
                </a:solidFill>
                <a:latin typeface="+mn-lt"/>
                <a:ea typeface="+mn-ea"/>
                <a:cs typeface="+mn-cs"/>
              </a:rPr>
              <a:t>。</a:t>
            </a:r>
            <a:endParaRPr lang="zh-CN" altLang="en-US" sz="1200" b="0" i="0" kern="1200" dirty="0" smtClean="0">
              <a:solidFill>
                <a:schemeClr val="tx1"/>
              </a:solidFill>
              <a:latin typeface="+mn-lt"/>
              <a:ea typeface="+mn-ea"/>
              <a:cs typeface="+mn-cs"/>
            </a:endParaRPr>
          </a:p>
          <a:p>
            <a:r>
              <a:rPr lang="zh-CN" altLang="en-US" dirty="0" smtClean="0"/>
              <a:t>（当</a:t>
            </a:r>
            <a:r>
              <a:rPr lang="en-US" altLang="zh-CN" dirty="0" smtClean="0"/>
              <a:t>predict</a:t>
            </a:r>
            <a:r>
              <a:rPr lang="zh-CN" altLang="en-US" dirty="0" smtClean="0"/>
              <a:t>（</a:t>
            </a:r>
            <a:r>
              <a:rPr lang="en-US" altLang="zh-CN" dirty="0" smtClean="0"/>
              <a:t>x</a:t>
            </a:r>
            <a:r>
              <a:rPr lang="zh-CN" altLang="en-US" dirty="0" smtClean="0"/>
              <a:t>）与</a:t>
            </a:r>
            <a:r>
              <a:rPr lang="en-US" altLang="zh-CN" dirty="0" smtClean="0"/>
              <a:t>y</a:t>
            </a:r>
            <a:r>
              <a:rPr lang="zh-CN" altLang="en-US" dirty="0" smtClean="0"/>
              <a:t>相同时，乘积为</a:t>
            </a:r>
            <a:r>
              <a:rPr lang="en-US" altLang="zh-CN" dirty="0" smtClean="0"/>
              <a:t>1</a:t>
            </a:r>
            <a:r>
              <a:rPr lang="zh-CN" altLang="en-US" dirty="0" smtClean="0"/>
              <a:t>，</a:t>
            </a:r>
            <a:r>
              <a:rPr lang="en-US" altLang="zh-CN" dirty="0" smtClean="0"/>
              <a:t>exp</a:t>
            </a:r>
            <a:r>
              <a:rPr lang="zh-CN" altLang="en-US" dirty="0" smtClean="0"/>
              <a:t>（</a:t>
            </a:r>
            <a:r>
              <a:rPr lang="en-US" altLang="zh-CN" dirty="0" smtClean="0"/>
              <a:t>-1</a:t>
            </a:r>
            <a:r>
              <a:rPr lang="zh-CN" altLang="en-US" dirty="0" smtClean="0"/>
              <a:t>）比较小。</a:t>
            </a:r>
            <a:br>
              <a:rPr lang="zh-CN" altLang="en-US" dirty="0" smtClean="0"/>
            </a:br>
            <a:endParaRPr lang="en-US" altLang="zh-CN" dirty="0" smtClean="0"/>
          </a:p>
          <a:p>
            <a:r>
              <a:rPr lang="zh-CN" altLang="en-US" dirty="0" smtClean="0"/>
              <a:t>这里参考李航的统计方法学习第</a:t>
            </a:r>
            <a:r>
              <a:rPr lang="en-US" altLang="zh-CN" dirty="0" smtClean="0"/>
              <a:t>8</a:t>
            </a:r>
            <a:r>
              <a:rPr lang="zh-CN" altLang="en-US" dirty="0" smtClean="0"/>
              <a:t>章节提升方法。</a:t>
            </a:r>
          </a:p>
          <a:p>
            <a:endParaRPr lang="zh-CN" altLang="en-US" dirty="0"/>
          </a:p>
        </p:txBody>
      </p:sp>
      <p:sp>
        <p:nvSpPr>
          <p:cNvPr id="4" name="灯片编号占位符 3"/>
          <p:cNvSpPr>
            <a:spLocks noGrp="1"/>
          </p:cNvSpPr>
          <p:nvPr>
            <p:ph type="sldNum" sz="quarter" idx="10"/>
          </p:nvPr>
        </p:nvSpPr>
        <p:spPr/>
        <p:txBody>
          <a:bodyPr/>
          <a:lstStyle/>
          <a:p>
            <a:fld id="{C953DA11-AFBE-4547-ADB8-5304B6EC7D96}" type="slidenum">
              <a:rPr lang="zh-CN" altLang="en-US" smtClean="0"/>
              <a:pPr/>
              <a:t>11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953DA11-AFBE-4547-ADB8-5304B6EC7D96}" type="slidenum">
              <a:rPr lang="zh-CN" altLang="en-US" smtClean="0"/>
              <a:pPr/>
              <a:t>13</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bagging</a:t>
            </a:r>
            <a:r>
              <a:rPr lang="zh-CN" altLang="en-US" sz="1200" b="0" i="0" kern="1200" dirty="0" smtClean="0">
                <a:solidFill>
                  <a:schemeClr val="tx1"/>
                </a:solidFill>
                <a:latin typeface="+mn-lt"/>
                <a:ea typeface="+mn-ea"/>
                <a:cs typeface="+mn-cs"/>
              </a:rPr>
              <a:t>的个体弱学习器的训练集是通过随机采样得到的。通过</a:t>
            </a:r>
            <a:r>
              <a:rPr lang="en-US" altLang="zh-CN" sz="1200" b="0" i="0" kern="1200" dirty="0" smtClean="0">
                <a:solidFill>
                  <a:schemeClr val="tx1"/>
                </a:solidFill>
                <a:latin typeface="+mn-lt"/>
                <a:ea typeface="+mn-ea"/>
                <a:cs typeface="+mn-cs"/>
              </a:rPr>
              <a:t>T</a:t>
            </a:r>
            <a:r>
              <a:rPr lang="zh-CN" altLang="en-US" sz="1200" b="0" i="0" kern="1200" dirty="0" smtClean="0">
                <a:solidFill>
                  <a:schemeClr val="tx1"/>
                </a:solidFill>
                <a:latin typeface="+mn-lt"/>
                <a:ea typeface="+mn-ea"/>
                <a:cs typeface="+mn-cs"/>
              </a:rPr>
              <a:t>次的随机采样，我们就可以得到</a:t>
            </a:r>
            <a:r>
              <a:rPr lang="en-US" altLang="zh-CN" sz="1200" b="0" i="0" kern="1200" dirty="0" smtClean="0">
                <a:solidFill>
                  <a:schemeClr val="tx1"/>
                </a:solidFill>
                <a:latin typeface="+mn-lt"/>
                <a:ea typeface="+mn-ea"/>
                <a:cs typeface="+mn-cs"/>
              </a:rPr>
              <a:t>T</a:t>
            </a:r>
            <a:r>
              <a:rPr lang="zh-CN" altLang="en-US" sz="1200" b="0" i="0" kern="1200" dirty="0" smtClean="0">
                <a:solidFill>
                  <a:schemeClr val="tx1"/>
                </a:solidFill>
                <a:latin typeface="+mn-lt"/>
                <a:ea typeface="+mn-ea"/>
                <a:cs typeface="+mn-cs"/>
              </a:rPr>
              <a:t>个采样集，对于这</a:t>
            </a:r>
            <a:r>
              <a:rPr lang="en-US" altLang="zh-CN" sz="1200" b="0" i="0" kern="1200" dirty="0" smtClean="0">
                <a:solidFill>
                  <a:schemeClr val="tx1"/>
                </a:solidFill>
                <a:latin typeface="+mn-lt"/>
                <a:ea typeface="+mn-ea"/>
                <a:cs typeface="+mn-cs"/>
              </a:rPr>
              <a:t>T</a:t>
            </a:r>
            <a:r>
              <a:rPr lang="zh-CN" altLang="en-US" sz="1200" b="0" i="0" kern="1200" dirty="0" smtClean="0">
                <a:solidFill>
                  <a:schemeClr val="tx1"/>
                </a:solidFill>
                <a:latin typeface="+mn-lt"/>
                <a:ea typeface="+mn-ea"/>
                <a:cs typeface="+mn-cs"/>
              </a:rPr>
              <a:t>个采样集，我们可以分别独立的训练出</a:t>
            </a:r>
            <a:r>
              <a:rPr lang="en-US" altLang="zh-CN" sz="1200" b="0" i="0" kern="1200" dirty="0" smtClean="0">
                <a:solidFill>
                  <a:schemeClr val="tx1"/>
                </a:solidFill>
                <a:latin typeface="+mn-lt"/>
                <a:ea typeface="+mn-ea"/>
                <a:cs typeface="+mn-cs"/>
              </a:rPr>
              <a:t>T</a:t>
            </a:r>
            <a:r>
              <a:rPr lang="zh-CN" altLang="en-US" sz="1200" b="0" i="0" kern="1200" dirty="0" smtClean="0">
                <a:solidFill>
                  <a:schemeClr val="tx1"/>
                </a:solidFill>
                <a:latin typeface="+mn-lt"/>
                <a:ea typeface="+mn-ea"/>
                <a:cs typeface="+mn-cs"/>
              </a:rPr>
              <a:t>个弱学习器，再对这</a:t>
            </a:r>
            <a:r>
              <a:rPr lang="en-US" altLang="zh-CN" sz="1200" b="0" i="0" kern="1200" dirty="0" smtClean="0">
                <a:solidFill>
                  <a:schemeClr val="tx1"/>
                </a:solidFill>
                <a:latin typeface="+mn-lt"/>
                <a:ea typeface="+mn-ea"/>
                <a:cs typeface="+mn-cs"/>
              </a:rPr>
              <a:t>T</a:t>
            </a:r>
            <a:r>
              <a:rPr lang="zh-CN" altLang="en-US" sz="1200" b="0" i="0" kern="1200" dirty="0" smtClean="0">
                <a:solidFill>
                  <a:schemeClr val="tx1"/>
                </a:solidFill>
                <a:latin typeface="+mn-lt"/>
                <a:ea typeface="+mn-ea"/>
                <a:cs typeface="+mn-cs"/>
              </a:rPr>
              <a:t>个弱学习器通过集合策略来得到最终的强学习器。</a:t>
            </a:r>
            <a:endParaRPr lang="en-US" altLang="zh-CN" sz="1200" b="0" i="0" kern="1200" dirty="0" smtClean="0">
              <a:solidFill>
                <a:schemeClr val="tx1"/>
              </a:solidFill>
              <a:latin typeface="+mn-lt"/>
              <a:ea typeface="+mn-ea"/>
              <a:cs typeface="+mn-cs"/>
            </a:endParaRPr>
          </a:p>
          <a:p>
            <a:endParaRPr lang="zh-CN" altLang="en-US"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对于这里的随机采样有必要做进一步的介绍，这里一般采用的是</a:t>
            </a:r>
            <a:r>
              <a:rPr lang="zh-CN" altLang="en-US" sz="1200" b="1" i="0" kern="1200" dirty="0" smtClean="0">
                <a:solidFill>
                  <a:schemeClr val="tx1"/>
                </a:solidFill>
                <a:latin typeface="+mn-lt"/>
                <a:ea typeface="+mn-ea"/>
                <a:cs typeface="+mn-cs"/>
              </a:rPr>
              <a:t>自助采样法（</a:t>
            </a:r>
            <a:r>
              <a:rPr lang="en-US" altLang="zh-CN" sz="1200" b="1" i="0" kern="1200" dirty="0" smtClean="0">
                <a:solidFill>
                  <a:schemeClr val="tx1"/>
                </a:solidFill>
                <a:latin typeface="+mn-lt"/>
                <a:ea typeface="+mn-ea"/>
                <a:cs typeface="+mn-cs"/>
              </a:rPr>
              <a:t>Bootstrap sampling</a:t>
            </a:r>
            <a:r>
              <a:rPr lang="zh-CN" altLang="en-US" sz="1200" b="1"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即对于</a:t>
            </a:r>
            <a:r>
              <a:rPr lang="en-US" altLang="zh-CN" sz="1200" b="0" i="0" kern="1200" dirty="0" smtClean="0">
                <a:solidFill>
                  <a:schemeClr val="tx1"/>
                </a:solidFill>
                <a:latin typeface="+mn-lt"/>
                <a:ea typeface="+mn-ea"/>
                <a:cs typeface="+mn-cs"/>
              </a:rPr>
              <a:t>m</a:t>
            </a:r>
            <a:r>
              <a:rPr lang="zh-CN" altLang="en-US" sz="1200" b="0" i="0" kern="1200" dirty="0" smtClean="0">
                <a:solidFill>
                  <a:schemeClr val="tx1"/>
                </a:solidFill>
                <a:latin typeface="+mn-lt"/>
                <a:ea typeface="+mn-ea"/>
                <a:cs typeface="+mn-cs"/>
              </a:rPr>
              <a:t>个样本的原始训练集，我们每次先随机采集一个样本放入采样集，接着把该样本放回，也就是说下次采样时该样本仍有可能被采集到，这样采集</a:t>
            </a:r>
            <a:r>
              <a:rPr lang="en-US" altLang="zh-CN" sz="1200" b="0" i="0" kern="1200" dirty="0" smtClean="0">
                <a:solidFill>
                  <a:schemeClr val="tx1"/>
                </a:solidFill>
                <a:latin typeface="+mn-lt"/>
                <a:ea typeface="+mn-ea"/>
                <a:cs typeface="+mn-cs"/>
              </a:rPr>
              <a:t>m</a:t>
            </a:r>
            <a:r>
              <a:rPr lang="zh-CN" altLang="en-US" sz="1200" b="0" i="0" kern="1200" dirty="0" smtClean="0">
                <a:solidFill>
                  <a:schemeClr val="tx1"/>
                </a:solidFill>
                <a:latin typeface="+mn-lt"/>
                <a:ea typeface="+mn-ea"/>
                <a:cs typeface="+mn-cs"/>
              </a:rPr>
              <a:t>次，最终可以得到</a:t>
            </a:r>
            <a:r>
              <a:rPr lang="en-US" altLang="zh-CN" sz="1200" b="0" i="0" kern="1200" dirty="0" smtClean="0">
                <a:solidFill>
                  <a:schemeClr val="tx1"/>
                </a:solidFill>
                <a:latin typeface="+mn-lt"/>
                <a:ea typeface="+mn-ea"/>
                <a:cs typeface="+mn-cs"/>
              </a:rPr>
              <a:t>m</a:t>
            </a:r>
            <a:r>
              <a:rPr lang="zh-CN" altLang="en-US" sz="1200" b="0" i="0" kern="1200" dirty="0" smtClean="0">
                <a:solidFill>
                  <a:schemeClr val="tx1"/>
                </a:solidFill>
                <a:latin typeface="+mn-lt"/>
                <a:ea typeface="+mn-ea"/>
                <a:cs typeface="+mn-cs"/>
              </a:rPr>
              <a:t>个样本的采样集，由于是随机采样，这样每次的采样集是和原始训练集不同的，和其他采样集也是不同的，这样得到多个不同的弱学习器。</a:t>
            </a:r>
            <a:endParaRPr lang="en-US" altLang="zh-CN" sz="1200" b="0" i="0" kern="1200" dirty="0" smtClean="0">
              <a:solidFill>
                <a:schemeClr val="tx1"/>
              </a:solidFill>
              <a:latin typeface="+mn-lt"/>
              <a:ea typeface="+mn-ea"/>
              <a:cs typeface="+mn-cs"/>
            </a:endParaRPr>
          </a:p>
          <a:p>
            <a:endParaRPr lang="zh-CN" altLang="en-US"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随机森林是</a:t>
            </a:r>
            <a:r>
              <a:rPr lang="en-US" altLang="zh-CN" sz="1200" b="0" i="0" kern="1200" dirty="0" smtClean="0">
                <a:solidFill>
                  <a:schemeClr val="tx1"/>
                </a:solidFill>
                <a:latin typeface="+mn-lt"/>
                <a:ea typeface="+mn-ea"/>
                <a:cs typeface="+mn-cs"/>
              </a:rPr>
              <a:t>bagging</a:t>
            </a:r>
            <a:r>
              <a:rPr lang="zh-CN" altLang="en-US" sz="1200" b="0" i="0" kern="1200" dirty="0" smtClean="0">
                <a:solidFill>
                  <a:schemeClr val="tx1"/>
                </a:solidFill>
                <a:latin typeface="+mn-lt"/>
                <a:ea typeface="+mn-ea"/>
                <a:cs typeface="+mn-cs"/>
              </a:rPr>
              <a:t>的一个特化进阶版，所谓的特化是因为随机森林的弱学习器都是决策树。所谓的进阶是</a:t>
            </a:r>
            <a:r>
              <a:rPr lang="zh-CN" altLang="en-US" sz="1200" b="1" i="0" kern="1200" dirty="0" smtClean="0">
                <a:solidFill>
                  <a:schemeClr val="tx1"/>
                </a:solidFill>
                <a:latin typeface="+mn-lt"/>
                <a:ea typeface="+mn-ea"/>
                <a:cs typeface="+mn-cs"/>
              </a:rPr>
              <a:t>随机森林在</a:t>
            </a:r>
            <a:r>
              <a:rPr lang="en-US" altLang="zh-CN" sz="1200" b="1" i="0" kern="1200" dirty="0" smtClean="0">
                <a:solidFill>
                  <a:schemeClr val="tx1"/>
                </a:solidFill>
                <a:latin typeface="+mn-lt"/>
                <a:ea typeface="+mn-ea"/>
                <a:cs typeface="+mn-cs"/>
              </a:rPr>
              <a:t>bagging</a:t>
            </a:r>
            <a:r>
              <a:rPr lang="zh-CN" altLang="en-US" sz="1200" b="1" i="0" kern="1200" dirty="0" smtClean="0">
                <a:solidFill>
                  <a:schemeClr val="tx1"/>
                </a:solidFill>
                <a:latin typeface="+mn-lt"/>
                <a:ea typeface="+mn-ea"/>
                <a:cs typeface="+mn-cs"/>
              </a:rPr>
              <a:t>的样本随机采样基础上，又加上了特征的随机选择，</a:t>
            </a:r>
            <a:r>
              <a:rPr lang="zh-CN" altLang="en-US" sz="1200" b="0" i="0" kern="1200" dirty="0" smtClean="0">
                <a:solidFill>
                  <a:schemeClr val="tx1"/>
                </a:solidFill>
                <a:latin typeface="+mn-lt"/>
                <a:ea typeface="+mn-ea"/>
                <a:cs typeface="+mn-cs"/>
              </a:rPr>
              <a:t>其基本思想没有脱离</a:t>
            </a:r>
            <a:r>
              <a:rPr lang="en-US" altLang="zh-CN" sz="1200" b="0" i="0" kern="1200" dirty="0" smtClean="0">
                <a:solidFill>
                  <a:schemeClr val="tx1"/>
                </a:solidFill>
                <a:latin typeface="+mn-lt"/>
                <a:ea typeface="+mn-ea"/>
                <a:cs typeface="+mn-cs"/>
              </a:rPr>
              <a:t>bagging</a:t>
            </a:r>
            <a:r>
              <a:rPr lang="zh-CN" altLang="en-US" sz="1200" b="0" i="0" kern="1200" dirty="0" smtClean="0">
                <a:solidFill>
                  <a:schemeClr val="tx1"/>
                </a:solidFill>
                <a:latin typeface="+mn-lt"/>
                <a:ea typeface="+mn-ea"/>
                <a:cs typeface="+mn-cs"/>
              </a:rPr>
              <a:t>的范畴。</a:t>
            </a:r>
            <a:r>
              <a:rPr lang="en-US" altLang="zh-CN" sz="1200" b="0" i="0" kern="1200" dirty="0" smtClean="0">
                <a:solidFill>
                  <a:schemeClr val="tx1"/>
                </a:solidFill>
                <a:latin typeface="+mn-lt"/>
                <a:ea typeface="+mn-ea"/>
                <a:cs typeface="+mn-cs"/>
              </a:rPr>
              <a:t>bagging</a:t>
            </a:r>
            <a:r>
              <a:rPr lang="zh-CN" altLang="en-US" sz="1200" b="0" i="0" kern="1200" dirty="0" smtClean="0">
                <a:solidFill>
                  <a:schemeClr val="tx1"/>
                </a:solidFill>
                <a:latin typeface="+mn-lt"/>
                <a:ea typeface="+mn-ea"/>
                <a:cs typeface="+mn-cs"/>
              </a:rPr>
              <a:t>和随机森林算法的原理在后面的文章中会专门来讲。</a:t>
            </a:r>
          </a:p>
          <a:p>
            <a:endParaRPr lang="zh-CN" altLang="en-US" dirty="0" smtClean="0"/>
          </a:p>
          <a:p>
            <a:r>
              <a:rPr lang="en-US" altLang="zh-CN" sz="1200" b="0" i="0" kern="1200" dirty="0" smtClean="0">
                <a:solidFill>
                  <a:schemeClr val="tx1"/>
                </a:solidFill>
                <a:latin typeface="+mn-lt"/>
                <a:ea typeface="+mn-ea"/>
                <a:cs typeface="+mn-cs"/>
              </a:rPr>
              <a:t>Bagging</a:t>
            </a:r>
            <a:r>
              <a:rPr lang="zh-CN" altLang="en-US" sz="1200" b="0" i="0" kern="1200" dirty="0" smtClean="0">
                <a:solidFill>
                  <a:schemeClr val="tx1"/>
                </a:solidFill>
                <a:latin typeface="+mn-lt"/>
                <a:ea typeface="+mn-ea"/>
                <a:cs typeface="+mn-cs"/>
              </a:rPr>
              <a:t>的弱学习器</a:t>
            </a:r>
            <a:r>
              <a:rPr lang="zh-CN" altLang="en-US" sz="1200" b="0" i="0" kern="1200" dirty="0" smtClean="0">
                <a:solidFill>
                  <a:schemeClr val="tx1"/>
                </a:solidFill>
                <a:latin typeface="+mn-lt"/>
                <a:ea typeface="+mn-ea"/>
                <a:cs typeface="+mn-cs"/>
              </a:rPr>
              <a:t>之间没有</a:t>
            </a:r>
            <a:r>
              <a:rPr lang="en-US" altLang="zh-CN" sz="1200" b="0" i="0" kern="1200" dirty="0" smtClean="0">
                <a:solidFill>
                  <a:schemeClr val="tx1"/>
                </a:solidFill>
                <a:latin typeface="+mn-lt"/>
                <a:ea typeface="+mn-ea"/>
                <a:cs typeface="+mn-cs"/>
              </a:rPr>
              <a:t>boosting</a:t>
            </a:r>
            <a:r>
              <a:rPr lang="zh-CN" altLang="en-US" sz="1200" b="0" i="0" kern="1200" dirty="0" smtClean="0">
                <a:solidFill>
                  <a:schemeClr val="tx1"/>
                </a:solidFill>
                <a:latin typeface="+mn-lt"/>
                <a:ea typeface="+mn-ea"/>
                <a:cs typeface="+mn-cs"/>
              </a:rPr>
              <a:t>那样的联系。它的特点在“随机采样”。那么什么是随机采样？</a:t>
            </a:r>
          </a:p>
          <a:p>
            <a:r>
              <a:rPr lang="zh-CN" altLang="en-US" sz="1200" b="0" i="0" kern="1200" dirty="0" smtClean="0">
                <a:solidFill>
                  <a:schemeClr val="tx1"/>
                </a:solidFill>
                <a:latin typeface="+mn-lt"/>
                <a:ea typeface="+mn-ea"/>
                <a:cs typeface="+mn-cs"/>
              </a:rPr>
              <a:t>　　　　随机采样</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bootsrap</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就是从我们的训练集里面采集固定个数的样本，但是每采集一个样本后，都将样本放回。也就是说，之前采集到的样本在放回后有可能继续被采集到。对于我们的</a:t>
            </a:r>
            <a:r>
              <a:rPr lang="en-US" altLang="zh-CN" sz="1200" b="0" i="0" kern="1200" dirty="0" smtClean="0">
                <a:solidFill>
                  <a:schemeClr val="tx1"/>
                </a:solidFill>
                <a:latin typeface="+mn-lt"/>
                <a:ea typeface="+mn-ea"/>
                <a:cs typeface="+mn-cs"/>
              </a:rPr>
              <a:t>Bagging</a:t>
            </a:r>
            <a:r>
              <a:rPr lang="zh-CN" altLang="en-US" sz="1200" b="0" i="0" kern="1200" dirty="0" smtClean="0">
                <a:solidFill>
                  <a:schemeClr val="tx1"/>
                </a:solidFill>
                <a:latin typeface="+mn-lt"/>
                <a:ea typeface="+mn-ea"/>
                <a:cs typeface="+mn-cs"/>
              </a:rPr>
              <a:t>算法，一般会随机采集和训练集样本数</a:t>
            </a:r>
            <a:r>
              <a:rPr lang="en-US" altLang="zh-CN" sz="1200" b="0" i="0" kern="1200" dirty="0" smtClean="0">
                <a:solidFill>
                  <a:schemeClr val="tx1"/>
                </a:solidFill>
                <a:latin typeface="+mn-lt"/>
                <a:ea typeface="+mn-ea"/>
                <a:cs typeface="+mn-cs"/>
              </a:rPr>
              <a:t>m</a:t>
            </a:r>
            <a:r>
              <a:rPr lang="zh-CN" altLang="en-US" sz="1200" b="0" i="0" kern="1200" dirty="0" smtClean="0">
                <a:solidFill>
                  <a:schemeClr val="tx1"/>
                </a:solidFill>
                <a:latin typeface="+mn-lt"/>
                <a:ea typeface="+mn-ea"/>
                <a:cs typeface="+mn-cs"/>
              </a:rPr>
              <a:t>一样个数的样本。这样得到的采样集和训练集样本的个数相同，但是样本内容不同。如果我们对有</a:t>
            </a:r>
            <a:r>
              <a:rPr lang="en-US" altLang="zh-CN" sz="1200" b="0" i="0" kern="1200" dirty="0" smtClean="0">
                <a:solidFill>
                  <a:schemeClr val="tx1"/>
                </a:solidFill>
                <a:latin typeface="+mn-lt"/>
                <a:ea typeface="+mn-ea"/>
                <a:cs typeface="+mn-cs"/>
              </a:rPr>
              <a:t>m</a:t>
            </a:r>
            <a:r>
              <a:rPr lang="zh-CN" altLang="en-US" sz="1200" b="0" i="0" kern="1200" dirty="0" smtClean="0">
                <a:solidFill>
                  <a:schemeClr val="tx1"/>
                </a:solidFill>
                <a:latin typeface="+mn-lt"/>
                <a:ea typeface="+mn-ea"/>
                <a:cs typeface="+mn-cs"/>
              </a:rPr>
              <a:t>个样本训练集做</a:t>
            </a:r>
            <a:r>
              <a:rPr lang="en-US" altLang="zh-CN" sz="1200" b="0" i="0" kern="1200" dirty="0" smtClean="0">
                <a:solidFill>
                  <a:schemeClr val="tx1"/>
                </a:solidFill>
                <a:latin typeface="+mn-lt"/>
                <a:ea typeface="+mn-ea"/>
                <a:cs typeface="+mn-cs"/>
              </a:rPr>
              <a:t>T</a:t>
            </a:r>
            <a:r>
              <a:rPr lang="zh-CN" altLang="en-US" sz="1200" b="0" i="0" kern="1200" dirty="0" smtClean="0">
                <a:solidFill>
                  <a:schemeClr val="tx1"/>
                </a:solidFill>
                <a:latin typeface="+mn-lt"/>
                <a:ea typeface="+mn-ea"/>
                <a:cs typeface="+mn-cs"/>
              </a:rPr>
              <a:t>次的随机采样，，则由于随机性，</a:t>
            </a:r>
            <a:r>
              <a:rPr lang="en-US" altLang="zh-CN" sz="1200" b="0" i="0" kern="1200" dirty="0" smtClean="0">
                <a:solidFill>
                  <a:schemeClr val="tx1"/>
                </a:solidFill>
                <a:latin typeface="+mn-lt"/>
                <a:ea typeface="+mn-ea"/>
                <a:cs typeface="+mn-cs"/>
              </a:rPr>
              <a:t>T</a:t>
            </a:r>
            <a:r>
              <a:rPr lang="zh-CN" altLang="en-US" sz="1200" b="0" i="0" kern="1200" dirty="0" smtClean="0">
                <a:solidFill>
                  <a:schemeClr val="tx1"/>
                </a:solidFill>
                <a:latin typeface="+mn-lt"/>
                <a:ea typeface="+mn-ea"/>
                <a:cs typeface="+mn-cs"/>
              </a:rPr>
              <a:t>个采样集各不相同。</a:t>
            </a:r>
          </a:p>
          <a:p>
            <a:r>
              <a:rPr lang="zh-CN" altLang="en-US" sz="1200" b="0" i="0" kern="1200" dirty="0" smtClean="0">
                <a:solidFill>
                  <a:schemeClr val="tx1"/>
                </a:solidFill>
                <a:latin typeface="+mn-lt"/>
                <a:ea typeface="+mn-ea"/>
                <a:cs typeface="+mn-cs"/>
              </a:rPr>
              <a:t>　　　　注意到这和</a:t>
            </a:r>
            <a:r>
              <a:rPr lang="en-US" altLang="zh-CN" sz="1200" b="0" i="0" kern="1200" dirty="0" smtClean="0">
                <a:solidFill>
                  <a:schemeClr val="tx1"/>
                </a:solidFill>
                <a:latin typeface="+mn-lt"/>
                <a:ea typeface="+mn-ea"/>
                <a:cs typeface="+mn-cs"/>
              </a:rPr>
              <a:t>GBDT</a:t>
            </a:r>
            <a:r>
              <a:rPr lang="zh-CN" altLang="en-US" sz="1200" b="0" i="0" kern="1200" dirty="0" smtClean="0">
                <a:solidFill>
                  <a:schemeClr val="tx1"/>
                </a:solidFill>
                <a:latin typeface="+mn-lt"/>
                <a:ea typeface="+mn-ea"/>
                <a:cs typeface="+mn-cs"/>
              </a:rPr>
              <a:t>的子采样是不同的。</a:t>
            </a:r>
            <a:r>
              <a:rPr lang="en-US" altLang="zh-CN" sz="1200" b="0" i="0" kern="1200" dirty="0" smtClean="0">
                <a:solidFill>
                  <a:schemeClr val="tx1"/>
                </a:solidFill>
                <a:latin typeface="+mn-lt"/>
                <a:ea typeface="+mn-ea"/>
                <a:cs typeface="+mn-cs"/>
              </a:rPr>
              <a:t>GBDT</a:t>
            </a:r>
            <a:r>
              <a:rPr lang="zh-CN" altLang="en-US" sz="1200" b="0" i="0" kern="1200" dirty="0" smtClean="0">
                <a:solidFill>
                  <a:schemeClr val="tx1"/>
                </a:solidFill>
                <a:latin typeface="+mn-lt"/>
                <a:ea typeface="+mn-ea"/>
                <a:cs typeface="+mn-cs"/>
              </a:rPr>
              <a:t>的子采样是无放回采样，而</a:t>
            </a:r>
            <a:r>
              <a:rPr lang="en-US" altLang="zh-CN" sz="1200" b="0" i="0" kern="1200" dirty="0" smtClean="0">
                <a:solidFill>
                  <a:schemeClr val="tx1"/>
                </a:solidFill>
                <a:latin typeface="+mn-lt"/>
                <a:ea typeface="+mn-ea"/>
                <a:cs typeface="+mn-cs"/>
              </a:rPr>
              <a:t>Bagging</a:t>
            </a:r>
            <a:r>
              <a:rPr lang="zh-CN" altLang="en-US" sz="1200" b="0" i="0" kern="1200" dirty="0" smtClean="0">
                <a:solidFill>
                  <a:schemeClr val="tx1"/>
                </a:solidFill>
                <a:latin typeface="+mn-lt"/>
                <a:ea typeface="+mn-ea"/>
                <a:cs typeface="+mn-cs"/>
              </a:rPr>
              <a:t>的子采样是放回采样。</a:t>
            </a:r>
          </a:p>
          <a:p>
            <a:r>
              <a:rPr lang="zh-CN" altLang="en-US" sz="1200" b="0" i="0" kern="1200" dirty="0" smtClean="0">
                <a:solidFill>
                  <a:schemeClr val="tx1"/>
                </a:solidFill>
                <a:latin typeface="+mn-lt"/>
                <a:ea typeface="+mn-ea"/>
                <a:cs typeface="+mn-cs"/>
              </a:rPr>
              <a:t>　　　　对于一个样本，它在某一次含</a:t>
            </a:r>
            <a:r>
              <a:rPr lang="en-US" altLang="zh-CN" sz="1200" b="0" i="0" kern="1200" dirty="0" smtClean="0">
                <a:solidFill>
                  <a:schemeClr val="tx1"/>
                </a:solidFill>
                <a:latin typeface="+mn-lt"/>
                <a:ea typeface="+mn-ea"/>
                <a:cs typeface="+mn-cs"/>
              </a:rPr>
              <a:t>m</a:t>
            </a:r>
            <a:r>
              <a:rPr lang="zh-CN" altLang="en-US" sz="1200" b="0" i="0" kern="1200" dirty="0" smtClean="0">
                <a:solidFill>
                  <a:schemeClr val="tx1"/>
                </a:solidFill>
                <a:latin typeface="+mn-lt"/>
                <a:ea typeface="+mn-ea"/>
                <a:cs typeface="+mn-cs"/>
              </a:rPr>
              <a:t>个样本的训练集的随机采样中，每次被采集到的概率是</a:t>
            </a:r>
            <a:r>
              <a:rPr lang="en-US" altLang="zh-CN" sz="1200" b="0" i="0" u="none" strike="noStrike" kern="1200" dirty="0" smtClean="0">
                <a:solidFill>
                  <a:schemeClr val="tx1"/>
                </a:solidFill>
                <a:latin typeface="+mn-lt"/>
                <a:ea typeface="+mn-ea"/>
                <a:cs typeface="+mn-cs"/>
              </a:rPr>
              <a:t>1m1m</a:t>
            </a:r>
            <a:r>
              <a:rPr lang="zh-CN" altLang="en-US" sz="1200" b="0" i="0" kern="1200" dirty="0" smtClean="0">
                <a:solidFill>
                  <a:schemeClr val="tx1"/>
                </a:solidFill>
                <a:latin typeface="+mn-lt"/>
                <a:ea typeface="+mn-ea"/>
                <a:cs typeface="+mn-cs"/>
              </a:rPr>
              <a:t>。不被采集到的概率为</a:t>
            </a:r>
            <a:r>
              <a:rPr lang="en-US" altLang="zh-CN" sz="1200" b="0" i="0" u="none" strike="noStrike" kern="1200" dirty="0" smtClean="0">
                <a:solidFill>
                  <a:schemeClr val="tx1"/>
                </a:solidFill>
                <a:latin typeface="+mn-lt"/>
                <a:ea typeface="+mn-ea"/>
                <a:cs typeface="+mn-cs"/>
              </a:rPr>
              <a:t>1−1m1−1m</a:t>
            </a:r>
            <a:r>
              <a:rPr lang="zh-CN" altLang="en-US" sz="1200" b="0" i="0" kern="1200" dirty="0" smtClean="0">
                <a:solidFill>
                  <a:schemeClr val="tx1"/>
                </a:solidFill>
                <a:latin typeface="+mn-lt"/>
                <a:ea typeface="+mn-ea"/>
                <a:cs typeface="+mn-cs"/>
              </a:rPr>
              <a:t>。如果</a:t>
            </a:r>
            <a:r>
              <a:rPr lang="en-US" altLang="zh-CN" sz="1200" b="0" i="0" kern="1200" dirty="0" smtClean="0">
                <a:solidFill>
                  <a:schemeClr val="tx1"/>
                </a:solidFill>
                <a:latin typeface="+mn-lt"/>
                <a:ea typeface="+mn-ea"/>
                <a:cs typeface="+mn-cs"/>
              </a:rPr>
              <a:t>m</a:t>
            </a:r>
            <a:r>
              <a:rPr lang="zh-CN" altLang="en-US" sz="1200" b="0" i="0" kern="1200" dirty="0" smtClean="0">
                <a:solidFill>
                  <a:schemeClr val="tx1"/>
                </a:solidFill>
                <a:latin typeface="+mn-lt"/>
                <a:ea typeface="+mn-ea"/>
                <a:cs typeface="+mn-cs"/>
              </a:rPr>
              <a:t>次采样都没有被采集中的概率是</a:t>
            </a:r>
            <a:r>
              <a:rPr lang="en-US" altLang="zh-CN" sz="1200" b="0" i="0" u="none" strike="noStrike" kern="1200" dirty="0" smtClean="0">
                <a:solidFill>
                  <a:schemeClr val="tx1"/>
                </a:solidFill>
                <a:latin typeface="+mn-lt"/>
                <a:ea typeface="+mn-ea"/>
                <a:cs typeface="+mn-cs"/>
              </a:rPr>
              <a:t>(1−1m)m(1−1m)m</a:t>
            </a:r>
            <a:r>
              <a:rPr lang="zh-CN" altLang="en-US" sz="1200" b="0" i="0" kern="1200" dirty="0" smtClean="0">
                <a:solidFill>
                  <a:schemeClr val="tx1"/>
                </a:solidFill>
                <a:latin typeface="+mn-lt"/>
                <a:ea typeface="+mn-ea"/>
                <a:cs typeface="+mn-cs"/>
              </a:rPr>
              <a:t>。当</a:t>
            </a:r>
            <a:r>
              <a:rPr lang="en-US" altLang="zh-CN" sz="1200" b="0" i="0" u="none" strike="noStrike" kern="1200" dirty="0" smtClean="0">
                <a:solidFill>
                  <a:schemeClr val="tx1"/>
                </a:solidFill>
                <a:latin typeface="+mn-lt"/>
                <a:ea typeface="+mn-ea"/>
                <a:cs typeface="+mn-cs"/>
              </a:rPr>
              <a:t>m</a:t>
            </a:r>
            <a:r>
              <a:rPr lang="zh-CN" altLang="en-US" sz="1200" b="0" i="0" u="none" strike="noStrike" kern="1200" dirty="0" smtClean="0">
                <a:solidFill>
                  <a:schemeClr val="tx1"/>
                </a:solidFill>
                <a:latin typeface="+mn-lt"/>
                <a:ea typeface="+mn-ea"/>
                <a:cs typeface="+mn-cs"/>
              </a:rPr>
              <a:t>→∞</a:t>
            </a:r>
            <a:r>
              <a:rPr lang="en-US" altLang="zh-CN" sz="1200" b="0" i="0" u="none" strike="noStrike" kern="1200" dirty="0" smtClean="0">
                <a:solidFill>
                  <a:schemeClr val="tx1"/>
                </a:solidFill>
                <a:latin typeface="+mn-lt"/>
                <a:ea typeface="+mn-ea"/>
                <a:cs typeface="+mn-cs"/>
              </a:rPr>
              <a:t>m→∞</a:t>
            </a:r>
            <a:r>
              <a:rPr lang="zh-CN" altLang="en-US" sz="1200" b="0" i="0" kern="1200" dirty="0" smtClean="0">
                <a:solidFill>
                  <a:schemeClr val="tx1"/>
                </a:solidFill>
                <a:latin typeface="+mn-lt"/>
                <a:ea typeface="+mn-ea"/>
                <a:cs typeface="+mn-cs"/>
              </a:rPr>
              <a:t>时，</a:t>
            </a:r>
            <a:r>
              <a:rPr lang="en-US" altLang="zh-CN" sz="1200" b="0" i="0" u="none" strike="noStrike" kern="1200" dirty="0" smtClean="0">
                <a:solidFill>
                  <a:schemeClr val="tx1"/>
                </a:solidFill>
                <a:latin typeface="+mn-lt"/>
                <a:ea typeface="+mn-ea"/>
                <a:cs typeface="+mn-cs"/>
              </a:rPr>
              <a:t>(1−1m)m</a:t>
            </a:r>
            <a:r>
              <a:rPr lang="zh-CN" altLang="en-US" sz="1200" b="0" i="0" u="none" strike="noStrike" kern="1200" dirty="0" smtClean="0">
                <a:solidFill>
                  <a:schemeClr val="tx1"/>
                </a:solidFill>
                <a:latin typeface="+mn-lt"/>
                <a:ea typeface="+mn-ea"/>
                <a:cs typeface="+mn-cs"/>
              </a:rPr>
              <a:t>→</a:t>
            </a:r>
            <a:r>
              <a:rPr lang="en-US" altLang="zh-CN" sz="1200" b="0" i="0" u="none" strike="noStrike" kern="1200" dirty="0" smtClean="0">
                <a:solidFill>
                  <a:schemeClr val="tx1"/>
                </a:solidFill>
                <a:latin typeface="+mn-lt"/>
                <a:ea typeface="+mn-ea"/>
                <a:cs typeface="+mn-cs"/>
              </a:rPr>
              <a:t>1e</a:t>
            </a:r>
            <a:r>
              <a:rPr lang="zh-CN" altLang="en-US" sz="1200" b="0" i="0" u="none" strike="noStrike" kern="1200" dirty="0" smtClean="0">
                <a:solidFill>
                  <a:schemeClr val="tx1"/>
                </a:solidFill>
                <a:latin typeface="+mn-lt"/>
                <a:ea typeface="+mn-ea"/>
                <a:cs typeface="+mn-cs"/>
              </a:rPr>
              <a:t>≃</a:t>
            </a:r>
            <a:r>
              <a:rPr lang="en-US" altLang="zh-CN" sz="1200" b="0" i="0" u="none" strike="noStrike" kern="1200" dirty="0" smtClean="0">
                <a:solidFill>
                  <a:schemeClr val="tx1"/>
                </a:solidFill>
                <a:latin typeface="+mn-lt"/>
                <a:ea typeface="+mn-ea"/>
                <a:cs typeface="+mn-cs"/>
              </a:rPr>
              <a:t>0.368(1−1m)m→1e≃0.368</a:t>
            </a:r>
            <a:r>
              <a:rPr lang="zh-CN" altLang="en-US" sz="1200" b="0" i="0" kern="1200" dirty="0" smtClean="0">
                <a:solidFill>
                  <a:schemeClr val="tx1"/>
                </a:solidFill>
                <a:latin typeface="+mn-lt"/>
                <a:ea typeface="+mn-ea"/>
                <a:cs typeface="+mn-cs"/>
              </a:rPr>
              <a:t>。也就是说，</a:t>
            </a:r>
            <a:r>
              <a:rPr lang="zh-CN" altLang="en-US" sz="1200" b="1" i="0" kern="1200" dirty="0" smtClean="0">
                <a:solidFill>
                  <a:schemeClr val="tx1"/>
                </a:solidFill>
                <a:latin typeface="+mn-lt"/>
                <a:ea typeface="+mn-ea"/>
                <a:cs typeface="+mn-cs"/>
              </a:rPr>
              <a:t>在</a:t>
            </a:r>
            <a:r>
              <a:rPr lang="en-US" altLang="zh-CN" sz="1200" b="1" i="0" kern="1200" dirty="0" smtClean="0">
                <a:solidFill>
                  <a:schemeClr val="tx1"/>
                </a:solidFill>
                <a:latin typeface="+mn-lt"/>
                <a:ea typeface="+mn-ea"/>
                <a:cs typeface="+mn-cs"/>
              </a:rPr>
              <a:t>bagging</a:t>
            </a:r>
            <a:r>
              <a:rPr lang="zh-CN" altLang="en-US" sz="1200" b="1" i="0" kern="1200" dirty="0" smtClean="0">
                <a:solidFill>
                  <a:schemeClr val="tx1"/>
                </a:solidFill>
                <a:latin typeface="+mn-lt"/>
                <a:ea typeface="+mn-ea"/>
                <a:cs typeface="+mn-cs"/>
              </a:rPr>
              <a:t>的每轮随机采样中，训练集中大约有</a:t>
            </a:r>
            <a:r>
              <a:rPr lang="en-US" altLang="zh-CN" sz="1200" b="1" i="0" kern="1200" dirty="0" smtClean="0">
                <a:solidFill>
                  <a:schemeClr val="tx1"/>
                </a:solidFill>
                <a:latin typeface="+mn-lt"/>
                <a:ea typeface="+mn-ea"/>
                <a:cs typeface="+mn-cs"/>
              </a:rPr>
              <a:t>36.8%</a:t>
            </a:r>
            <a:r>
              <a:rPr lang="zh-CN" altLang="en-US" sz="1200" b="1" i="0" kern="1200" dirty="0" smtClean="0">
                <a:solidFill>
                  <a:schemeClr val="tx1"/>
                </a:solidFill>
                <a:latin typeface="+mn-lt"/>
                <a:ea typeface="+mn-ea"/>
                <a:cs typeface="+mn-cs"/>
              </a:rPr>
              <a:t>的数据没有被采样集采集中。</a:t>
            </a:r>
          </a:p>
          <a:p>
            <a:r>
              <a:rPr lang="zh-CN" altLang="en-US" sz="1200" b="0" i="0" kern="1200" dirty="0" smtClean="0">
                <a:solidFill>
                  <a:schemeClr val="tx1"/>
                </a:solidFill>
                <a:latin typeface="+mn-lt"/>
                <a:ea typeface="+mn-ea"/>
                <a:cs typeface="+mn-cs"/>
              </a:rPr>
              <a:t>　　　　对于这部分大约</a:t>
            </a:r>
            <a:r>
              <a:rPr lang="en-US" altLang="zh-CN" sz="1200" b="0" i="0" kern="1200" dirty="0" smtClean="0">
                <a:solidFill>
                  <a:schemeClr val="tx1"/>
                </a:solidFill>
                <a:latin typeface="+mn-lt"/>
                <a:ea typeface="+mn-ea"/>
                <a:cs typeface="+mn-cs"/>
              </a:rPr>
              <a:t>36.8%</a:t>
            </a:r>
            <a:r>
              <a:rPr lang="zh-CN" altLang="en-US" sz="1200" b="0" i="0" kern="1200" dirty="0" smtClean="0">
                <a:solidFill>
                  <a:schemeClr val="tx1"/>
                </a:solidFill>
                <a:latin typeface="+mn-lt"/>
                <a:ea typeface="+mn-ea"/>
                <a:cs typeface="+mn-cs"/>
              </a:rPr>
              <a:t>的没有被采样到的数据，我们常常称之为</a:t>
            </a:r>
            <a:r>
              <a:rPr lang="zh-CN" altLang="en-US" sz="1200" b="1" i="0" kern="1200" dirty="0" smtClean="0">
                <a:solidFill>
                  <a:schemeClr val="tx1"/>
                </a:solidFill>
                <a:latin typeface="+mn-lt"/>
                <a:ea typeface="+mn-ea"/>
                <a:cs typeface="+mn-cs"/>
              </a:rPr>
              <a:t>袋外数据</a:t>
            </a:r>
            <a:r>
              <a:rPr lang="en-US" altLang="zh-CN" sz="1200" b="1" i="0" kern="1200" dirty="0" smtClean="0">
                <a:solidFill>
                  <a:schemeClr val="tx1"/>
                </a:solidFill>
                <a:latin typeface="+mn-lt"/>
                <a:ea typeface="+mn-ea"/>
                <a:cs typeface="+mn-cs"/>
              </a:rPr>
              <a:t>(Out Of Bag, </a:t>
            </a:r>
            <a:r>
              <a:rPr lang="zh-CN" altLang="en-US" sz="1200" b="1" i="0" kern="1200" dirty="0" smtClean="0">
                <a:solidFill>
                  <a:schemeClr val="tx1"/>
                </a:solidFill>
                <a:latin typeface="+mn-lt"/>
                <a:ea typeface="+mn-ea"/>
                <a:cs typeface="+mn-cs"/>
              </a:rPr>
              <a:t>简称</a:t>
            </a:r>
            <a:r>
              <a:rPr lang="en-US" altLang="zh-CN" sz="1200" b="1" i="0" kern="1200" dirty="0" smtClean="0">
                <a:solidFill>
                  <a:schemeClr val="tx1"/>
                </a:solidFill>
                <a:latin typeface="+mn-lt"/>
                <a:ea typeface="+mn-ea"/>
                <a:cs typeface="+mn-cs"/>
              </a:rPr>
              <a:t>OOB</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。这些数据没有参与训练集模型的拟合，因此可以用来检测模型的泛化能力。</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bagging</a:t>
            </a:r>
            <a:r>
              <a:rPr lang="zh-CN" altLang="en-US" sz="1200" b="0" i="0" kern="1200" dirty="0" smtClean="0">
                <a:solidFill>
                  <a:schemeClr val="tx1"/>
                </a:solidFill>
                <a:latin typeface="+mn-lt"/>
                <a:ea typeface="+mn-ea"/>
                <a:cs typeface="+mn-cs"/>
              </a:rPr>
              <a:t>对于弱学习器没有限制，这和</a:t>
            </a:r>
            <a:r>
              <a:rPr lang="en-US" altLang="zh-CN" sz="1200" b="0" i="0" kern="1200" dirty="0" err="1" smtClean="0">
                <a:solidFill>
                  <a:schemeClr val="tx1"/>
                </a:solidFill>
                <a:latin typeface="+mn-lt"/>
                <a:ea typeface="+mn-ea"/>
                <a:cs typeface="+mn-cs"/>
              </a:rPr>
              <a:t>Adaboost</a:t>
            </a:r>
            <a:r>
              <a:rPr lang="zh-CN" altLang="en-US" sz="1200" b="0" i="0" kern="1200" dirty="0" smtClean="0">
                <a:solidFill>
                  <a:schemeClr val="tx1"/>
                </a:solidFill>
                <a:latin typeface="+mn-lt"/>
                <a:ea typeface="+mn-ea"/>
                <a:cs typeface="+mn-cs"/>
              </a:rPr>
              <a:t>一样。但是最常用的一般也是决策树和神经网络。</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bagging</a:t>
            </a:r>
            <a:r>
              <a:rPr lang="zh-CN" altLang="en-US" sz="1200" b="0" i="0" kern="1200" dirty="0" smtClean="0">
                <a:solidFill>
                  <a:schemeClr val="tx1"/>
                </a:solidFill>
                <a:latin typeface="+mn-lt"/>
                <a:ea typeface="+mn-ea"/>
                <a:cs typeface="+mn-cs"/>
              </a:rPr>
              <a:t>的集合策略也比较简单，对于分类问题，通常使用简单投票法，得到最多票数的类别或者类别之一为最终的模型输出。对于回归问题，通常使用简单平均法，对</a:t>
            </a:r>
            <a:r>
              <a:rPr lang="en-US" altLang="zh-CN" sz="1200" b="0" i="0" kern="1200" dirty="0" smtClean="0">
                <a:solidFill>
                  <a:schemeClr val="tx1"/>
                </a:solidFill>
                <a:latin typeface="+mn-lt"/>
                <a:ea typeface="+mn-ea"/>
                <a:cs typeface="+mn-cs"/>
              </a:rPr>
              <a:t>T</a:t>
            </a:r>
            <a:r>
              <a:rPr lang="zh-CN" altLang="en-US" sz="1200" b="0" i="0" kern="1200" dirty="0" smtClean="0">
                <a:solidFill>
                  <a:schemeClr val="tx1"/>
                </a:solidFill>
                <a:latin typeface="+mn-lt"/>
                <a:ea typeface="+mn-ea"/>
                <a:cs typeface="+mn-cs"/>
              </a:rPr>
              <a:t>个弱学习器得到的回归结果进行算术平均得到最终的模型输出。</a:t>
            </a:r>
          </a:p>
          <a:p>
            <a:r>
              <a:rPr lang="zh-CN" altLang="en-US" sz="1200" b="0" i="0" kern="1200" dirty="0" smtClean="0">
                <a:solidFill>
                  <a:schemeClr val="tx1"/>
                </a:solidFill>
                <a:latin typeface="+mn-lt"/>
                <a:ea typeface="+mn-ea"/>
                <a:cs typeface="+mn-cs"/>
              </a:rPr>
              <a:t>　　　　由于</a:t>
            </a:r>
            <a:r>
              <a:rPr lang="en-US" altLang="zh-CN" sz="1200" b="0" i="0" kern="1200" dirty="0" smtClean="0">
                <a:solidFill>
                  <a:schemeClr val="tx1"/>
                </a:solidFill>
                <a:latin typeface="+mn-lt"/>
                <a:ea typeface="+mn-ea"/>
                <a:cs typeface="+mn-cs"/>
              </a:rPr>
              <a:t>Bagging</a:t>
            </a:r>
            <a:r>
              <a:rPr lang="zh-CN" altLang="en-US" sz="1200" b="0" i="0" kern="1200" dirty="0" smtClean="0">
                <a:solidFill>
                  <a:schemeClr val="tx1"/>
                </a:solidFill>
                <a:latin typeface="+mn-lt"/>
                <a:ea typeface="+mn-ea"/>
                <a:cs typeface="+mn-cs"/>
              </a:rPr>
              <a:t>算法每次都进行采样来训练模型，因此泛化能力很强，对于降低模型的方差很有作用。当然对于训练集的拟合程度就会差一些，也就是模型的偏倚会大一些。</a:t>
            </a:r>
          </a:p>
          <a:p>
            <a:endParaRPr lang="zh-CN" altLang="en-US" dirty="0"/>
          </a:p>
        </p:txBody>
      </p:sp>
      <p:sp>
        <p:nvSpPr>
          <p:cNvPr id="4" name="灯片编号占位符 3"/>
          <p:cNvSpPr>
            <a:spLocks noGrp="1"/>
          </p:cNvSpPr>
          <p:nvPr>
            <p:ph type="sldNum" sz="quarter" idx="10"/>
          </p:nvPr>
        </p:nvSpPr>
        <p:spPr/>
        <p:txBody>
          <a:bodyPr/>
          <a:lstStyle/>
          <a:p>
            <a:fld id="{C953DA11-AFBE-4547-ADB8-5304B6EC7D96}" type="slidenum">
              <a:rPr lang="zh-CN" altLang="en-US" smtClean="0"/>
              <a:pPr/>
              <a:t>14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2019/8/14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7664" y="2204864"/>
            <a:ext cx="4339650" cy="646331"/>
          </a:xfrm>
          <a:prstGeom prst="rect">
            <a:avLst/>
          </a:prstGeom>
          <a:noFill/>
        </p:spPr>
        <p:txBody>
          <a:bodyPr wrap="none" rtlCol="0">
            <a:spAutoFit/>
          </a:bodyPr>
          <a:lstStyle/>
          <a:p>
            <a:r>
              <a:rPr lang="zh-CN" altLang="en-US" dirty="0" smtClean="0"/>
              <a:t>语法和文法区别：同一范畴。</a:t>
            </a:r>
            <a:endParaRPr lang="en-US" altLang="zh-CN" dirty="0" smtClean="0"/>
          </a:p>
          <a:p>
            <a:r>
              <a:rPr lang="zh-CN" altLang="en-US" dirty="0" smtClean="0"/>
              <a:t>词袋模型：丢失了顺序，矩阵过于稀疏。</a:t>
            </a:r>
            <a:endParaRPr lang="en-US" altLang="zh-CN"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Adaboost</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80528" y="-459432"/>
            <a:ext cx="6591300" cy="836295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276872"/>
            <a:ext cx="8229600" cy="1143000"/>
          </a:xfrm>
        </p:spPr>
        <p:txBody>
          <a:bodyPr/>
          <a:lstStyle/>
          <a:p>
            <a:r>
              <a:rPr lang="en-US" altLang="zh-CN" dirty="0" smtClean="0"/>
              <a:t>bagging</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https://images2015.cnblogs.com/blog/1042406/201612/1042406-20161204200000787-1988863729.png"/>
          <p:cNvPicPr>
            <a:picLocks noChangeAspect="1" noChangeArrowheads="1"/>
          </p:cNvPicPr>
          <p:nvPr/>
        </p:nvPicPr>
        <p:blipFill>
          <a:blip r:embed="rId3" cstate="print"/>
          <a:srcRect/>
          <a:stretch>
            <a:fillRect/>
          </a:stretch>
        </p:blipFill>
        <p:spPr bwMode="auto">
          <a:xfrm>
            <a:off x="323528" y="1196752"/>
            <a:ext cx="8036124" cy="3925427"/>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204864"/>
            <a:ext cx="8229600" cy="1143000"/>
          </a:xfrm>
        </p:spPr>
        <p:txBody>
          <a:bodyPr/>
          <a:lstStyle/>
          <a:p>
            <a:r>
              <a:rPr lang="en-US" altLang="zh-CN" dirty="0" smtClean="0"/>
              <a:t>Random Forest</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3" cstate="print"/>
          <a:srcRect/>
          <a:stretch>
            <a:fillRect/>
          </a:stretch>
        </p:blipFill>
        <p:spPr bwMode="auto">
          <a:xfrm>
            <a:off x="1214438" y="938213"/>
            <a:ext cx="6715125" cy="498157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K-means</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images2015.cnblogs.com/blog/1042406/201612/1042406-20161212135954464-1143551568.png"/>
          <p:cNvPicPr>
            <a:picLocks noChangeAspect="1" noChangeArrowheads="1"/>
          </p:cNvPicPr>
          <p:nvPr/>
        </p:nvPicPr>
        <p:blipFill>
          <a:blip r:embed="rId3" cstate="print"/>
          <a:srcRect/>
          <a:stretch>
            <a:fillRect/>
          </a:stretch>
        </p:blipFill>
        <p:spPr bwMode="auto">
          <a:xfrm>
            <a:off x="611560" y="822309"/>
            <a:ext cx="7776864" cy="5288269"/>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95536" y="2204864"/>
            <a:ext cx="8229600" cy="1143000"/>
          </a:xfrm>
        </p:spPr>
        <p:txBody>
          <a:bodyPr/>
          <a:lstStyle/>
          <a:p>
            <a:r>
              <a:rPr lang="en-US" altLang="zh-CN" dirty="0" smtClean="0"/>
              <a:t>GBDT</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03649" y="1268760"/>
            <a:ext cx="6408712" cy="2585323"/>
          </a:xfrm>
          <a:prstGeom prst="rect">
            <a:avLst/>
          </a:prstGeom>
          <a:noFill/>
        </p:spPr>
        <p:txBody>
          <a:bodyPr wrap="square" rtlCol="0">
            <a:spAutoFit/>
          </a:bodyPr>
          <a:lstStyle/>
          <a:p>
            <a:r>
              <a:rPr lang="en-US" altLang="zh-CN" dirty="0" smtClean="0"/>
              <a:t>NLP</a:t>
            </a:r>
            <a:r>
              <a:rPr lang="zh-CN" altLang="en-US" dirty="0" smtClean="0"/>
              <a:t>三个层面：</a:t>
            </a:r>
            <a:endParaRPr lang="en-US" altLang="zh-CN" dirty="0" smtClean="0"/>
          </a:p>
          <a:p>
            <a:r>
              <a:rPr lang="zh-CN" altLang="en-US" dirty="0" smtClean="0"/>
              <a:t>词法分析：分词和分析词性</a:t>
            </a:r>
            <a:endParaRPr lang="en-US" altLang="zh-CN" dirty="0" smtClean="0"/>
          </a:p>
          <a:p>
            <a:r>
              <a:rPr lang="zh-CN" altLang="en-US" dirty="0" smtClean="0"/>
              <a:t>句法分析：分析短语的结构；帮助理解句子含义。目前分为浅层的句法分析（短语结构，依存结构）和深层的（深层文法，更难）</a:t>
            </a:r>
            <a:endParaRPr lang="en-US" altLang="zh-CN" dirty="0" smtClean="0"/>
          </a:p>
          <a:p>
            <a:r>
              <a:rPr lang="zh-CN" altLang="en-US" dirty="0" smtClean="0"/>
              <a:t>语义分析：语义角色标注（</a:t>
            </a:r>
            <a:r>
              <a:rPr lang="en-US" altLang="zh-CN" dirty="0" smtClean="0"/>
              <a:t>semantic role labeling</a:t>
            </a:r>
            <a:r>
              <a:rPr lang="zh-CN" altLang="en-US" dirty="0" smtClean="0"/>
              <a:t>）</a:t>
            </a:r>
            <a:endParaRPr lang="en-US" altLang="zh-CN" dirty="0" smtClean="0"/>
          </a:p>
          <a:p>
            <a:endParaRPr lang="en-US" altLang="zh-CN" dirty="0" smtClean="0"/>
          </a:p>
          <a:p>
            <a:r>
              <a:rPr lang="en-US" altLang="zh-CN" dirty="0" smtClean="0"/>
              <a:t>NLP</a:t>
            </a:r>
            <a:r>
              <a:rPr lang="zh-CN" altLang="en-US" dirty="0" smtClean="0"/>
              <a:t>：</a:t>
            </a:r>
            <a:r>
              <a:rPr lang="en-US" altLang="zh-CN" dirty="0" smtClean="0"/>
              <a:t>1955</a:t>
            </a:r>
            <a:r>
              <a:rPr lang="zh-CN" altLang="en-US" dirty="0" smtClean="0"/>
              <a:t>年提出，</a:t>
            </a:r>
            <a:r>
              <a:rPr lang="en-US" altLang="zh-CN" dirty="0" smtClean="0"/>
              <a:t>SVM</a:t>
            </a:r>
            <a:r>
              <a:rPr lang="zh-CN" altLang="en-US" dirty="0" smtClean="0"/>
              <a:t>，</a:t>
            </a:r>
            <a:r>
              <a:rPr lang="en-US" altLang="zh-CN" dirty="0" smtClean="0"/>
              <a:t>CRF</a:t>
            </a:r>
            <a:r>
              <a:rPr lang="zh-CN" altLang="en-US" dirty="0" smtClean="0"/>
              <a:t>浅层的模型，无法对海量数据中的高维非线性映射建模。</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0648" y="1916832"/>
            <a:ext cx="8229600" cy="1143000"/>
          </a:xfrm>
        </p:spPr>
        <p:txBody>
          <a:bodyPr>
            <a:normAutofit/>
          </a:bodyPr>
          <a:lstStyle/>
          <a:p>
            <a:r>
              <a:rPr lang="zh-CN" altLang="en-US" sz="3600" dirty="0" smtClean="0"/>
              <a:t>使用负梯度进行拟合</a:t>
            </a:r>
            <a:endParaRPr lang="zh-CN" altLang="en-US" sz="3600" dirty="0"/>
          </a:p>
        </p:txBody>
      </p:sp>
      <p:pic>
        <p:nvPicPr>
          <p:cNvPr id="3" name="Picture 3"/>
          <p:cNvPicPr>
            <a:picLocks noChangeAspect="1" noChangeArrowheads="1"/>
          </p:cNvPicPr>
          <p:nvPr/>
        </p:nvPicPr>
        <p:blipFill>
          <a:blip r:embed="rId3" cstate="print"/>
          <a:srcRect/>
          <a:stretch>
            <a:fillRect/>
          </a:stretch>
        </p:blipFill>
        <p:spPr bwMode="auto">
          <a:xfrm>
            <a:off x="2267744" y="3068960"/>
            <a:ext cx="7029450" cy="305752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988840"/>
            <a:ext cx="8229600" cy="1143000"/>
          </a:xfrm>
        </p:spPr>
        <p:txBody>
          <a:bodyPr/>
          <a:lstStyle/>
          <a:p>
            <a:r>
              <a:rPr lang="zh-CN" altLang="en-US" dirty="0" smtClean="0"/>
              <a:t>损失函数 </a:t>
            </a:r>
            <a:r>
              <a:rPr lang="en-US" altLang="zh-CN" dirty="0" smtClean="0"/>
              <a:t>Loss</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3" cstate="print"/>
          <a:srcRect/>
          <a:stretch>
            <a:fillRect/>
          </a:stretch>
        </p:blipFill>
        <p:spPr bwMode="auto">
          <a:xfrm>
            <a:off x="-396552" y="1340768"/>
            <a:ext cx="10473427" cy="3508598"/>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6632" y="1412776"/>
            <a:ext cx="8229600" cy="1143000"/>
          </a:xfrm>
        </p:spPr>
        <p:txBody>
          <a:bodyPr>
            <a:normAutofit/>
          </a:bodyPr>
          <a:lstStyle/>
          <a:p>
            <a:r>
              <a:rPr lang="en-US" altLang="zh-CN" sz="3200" dirty="0" err="1" smtClean="0"/>
              <a:t>Hubor</a:t>
            </a:r>
            <a:r>
              <a:rPr lang="en-US" altLang="zh-CN" sz="3200" dirty="0" smtClean="0"/>
              <a:t> loss</a:t>
            </a:r>
            <a:r>
              <a:rPr lang="zh-CN" altLang="en-US" sz="3200" dirty="0" smtClean="0"/>
              <a:t>平滑的平均绝对误差</a:t>
            </a:r>
            <a:endParaRPr lang="zh-CN" altLang="en-US" sz="3200" dirty="0"/>
          </a:p>
        </p:txBody>
      </p:sp>
      <p:pic>
        <p:nvPicPr>
          <p:cNvPr id="40962" name="Picture 2"/>
          <p:cNvPicPr>
            <a:picLocks noChangeAspect="1" noChangeArrowheads="1"/>
          </p:cNvPicPr>
          <p:nvPr/>
        </p:nvPicPr>
        <p:blipFill>
          <a:blip r:embed="rId3" cstate="print"/>
          <a:srcRect/>
          <a:stretch>
            <a:fillRect/>
          </a:stretch>
        </p:blipFill>
        <p:spPr bwMode="auto">
          <a:xfrm>
            <a:off x="5940152" y="332656"/>
            <a:ext cx="6819311" cy="6935738"/>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6752" y="1052736"/>
            <a:ext cx="8229600" cy="1143000"/>
          </a:xfrm>
        </p:spPr>
        <p:txBody>
          <a:bodyPr/>
          <a:lstStyle/>
          <a:p>
            <a:r>
              <a:rPr lang="en-US" altLang="zh-CN" dirty="0" smtClean="0"/>
              <a:t>log </a:t>
            </a:r>
            <a:r>
              <a:rPr lang="en-US" altLang="zh-CN" dirty="0" err="1" smtClean="0"/>
              <a:t>cosh</a:t>
            </a:r>
            <a:endParaRPr lang="zh-CN" altLang="en-US" dirty="0"/>
          </a:p>
        </p:txBody>
      </p:sp>
      <p:pic>
        <p:nvPicPr>
          <p:cNvPr id="41986" name="Picture 2"/>
          <p:cNvPicPr>
            <a:picLocks noChangeAspect="1" noChangeArrowheads="1"/>
          </p:cNvPicPr>
          <p:nvPr/>
        </p:nvPicPr>
        <p:blipFill>
          <a:blip r:embed="rId3" cstate="print"/>
          <a:srcRect/>
          <a:stretch>
            <a:fillRect/>
          </a:stretch>
        </p:blipFill>
        <p:spPr bwMode="auto">
          <a:xfrm>
            <a:off x="3851920" y="404664"/>
            <a:ext cx="7621203" cy="6116588"/>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8800" y="1916832"/>
            <a:ext cx="8229600" cy="1143000"/>
          </a:xfrm>
        </p:spPr>
        <p:txBody>
          <a:bodyPr>
            <a:normAutofit/>
          </a:bodyPr>
          <a:lstStyle/>
          <a:p>
            <a:r>
              <a:rPr lang="zh-CN" altLang="en-US" sz="3600" dirty="0" smtClean="0"/>
              <a:t>分位数</a:t>
            </a:r>
            <a:r>
              <a:rPr lang="en-US" altLang="zh-CN" sz="3600" dirty="0" smtClean="0"/>
              <a:t>loss</a:t>
            </a:r>
            <a:endParaRPr lang="zh-CN" altLang="en-US" sz="3600" dirty="0"/>
          </a:p>
        </p:txBody>
      </p:sp>
      <p:pic>
        <p:nvPicPr>
          <p:cNvPr id="43011" name="Picture 3"/>
          <p:cNvPicPr>
            <a:picLocks noChangeAspect="1" noChangeArrowheads="1"/>
          </p:cNvPicPr>
          <p:nvPr/>
        </p:nvPicPr>
        <p:blipFill>
          <a:blip r:embed="rId3" cstate="print"/>
          <a:srcRect/>
          <a:stretch>
            <a:fillRect/>
          </a:stretch>
        </p:blipFill>
        <p:spPr bwMode="auto">
          <a:xfrm>
            <a:off x="3059832" y="-963488"/>
            <a:ext cx="8705850" cy="82677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4034" name="Picture 2"/>
          <p:cNvPicPr>
            <a:picLocks noChangeAspect="1" noChangeArrowheads="1"/>
          </p:cNvPicPr>
          <p:nvPr/>
        </p:nvPicPr>
        <p:blipFill>
          <a:blip r:embed="rId3" cstate="print"/>
          <a:srcRect/>
          <a:stretch>
            <a:fillRect/>
          </a:stretch>
        </p:blipFill>
        <p:spPr bwMode="auto">
          <a:xfrm>
            <a:off x="-1548680" y="485775"/>
            <a:ext cx="9305925" cy="6372225"/>
          </a:xfrm>
          <a:prstGeom prst="rect">
            <a:avLst/>
          </a:prstGeom>
          <a:noFill/>
          <a:ln w="9525">
            <a:noFill/>
            <a:miter lim="800000"/>
            <a:headEnd/>
            <a:tailEnd/>
          </a:ln>
        </p:spPr>
      </p:pic>
      <p:pic>
        <p:nvPicPr>
          <p:cNvPr id="44035" name="Picture 3"/>
          <p:cNvPicPr>
            <a:picLocks noChangeAspect="1" noChangeArrowheads="1"/>
          </p:cNvPicPr>
          <p:nvPr/>
        </p:nvPicPr>
        <p:blipFill>
          <a:blip r:embed="rId4" cstate="print"/>
          <a:srcRect/>
          <a:stretch>
            <a:fillRect/>
          </a:stretch>
        </p:blipFill>
        <p:spPr bwMode="auto">
          <a:xfrm>
            <a:off x="7092280" y="3501008"/>
            <a:ext cx="7029450" cy="305752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1412776"/>
            <a:ext cx="7571303" cy="369332"/>
          </a:xfrm>
          <a:prstGeom prst="rect">
            <a:avLst/>
          </a:prstGeom>
          <a:noFill/>
        </p:spPr>
        <p:txBody>
          <a:bodyPr wrap="none" rtlCol="0">
            <a:spAutoFit/>
          </a:bodyPr>
          <a:lstStyle/>
          <a:p>
            <a:r>
              <a:rPr lang="zh-CN" altLang="en-US" dirty="0" smtClean="0"/>
              <a:t>从基于数理逻辑的知识表示过渡到基于向量空间学习的分布式知识表示。</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75656" y="1988840"/>
            <a:ext cx="7092006" cy="369332"/>
          </a:xfrm>
          <a:prstGeom prst="rect">
            <a:avLst/>
          </a:prstGeom>
          <a:noFill/>
        </p:spPr>
        <p:txBody>
          <a:bodyPr wrap="none" rtlCol="0">
            <a:spAutoFit/>
          </a:bodyPr>
          <a:lstStyle/>
          <a:p>
            <a:r>
              <a:rPr lang="en-US" altLang="zh-CN" dirty="0" smtClean="0"/>
              <a:t>HMM</a:t>
            </a:r>
            <a:r>
              <a:rPr lang="zh-CN" altLang="en-US" dirty="0" smtClean="0"/>
              <a:t>：</a:t>
            </a:r>
            <a:r>
              <a:rPr lang="en-US" altLang="zh-CN" dirty="0" smtClean="0"/>
              <a:t>I </a:t>
            </a:r>
            <a:r>
              <a:rPr lang="zh-CN" altLang="en-US" dirty="0" smtClean="0"/>
              <a:t>：隐藏序列</a:t>
            </a:r>
            <a:r>
              <a:rPr lang="en-US" altLang="zh-CN" dirty="0" smtClean="0"/>
              <a:t>  O </a:t>
            </a:r>
            <a:r>
              <a:rPr lang="zh-CN" altLang="en-US" dirty="0" smtClean="0"/>
              <a:t>观测序列</a:t>
            </a:r>
            <a:r>
              <a:rPr lang="en-US" altLang="zh-CN" dirty="0" smtClean="0"/>
              <a:t>     Q </a:t>
            </a:r>
            <a:r>
              <a:rPr lang="zh-CN" altLang="en-US" dirty="0" smtClean="0"/>
              <a:t>隐藏状态集合</a:t>
            </a:r>
            <a:r>
              <a:rPr lang="en-US" altLang="zh-CN" dirty="0" smtClean="0"/>
              <a:t>    V </a:t>
            </a:r>
            <a:r>
              <a:rPr lang="zh-CN" altLang="en-US" dirty="0" smtClean="0"/>
              <a:t>观测状态集合</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899592" y="908720"/>
            <a:ext cx="7716846" cy="5324624"/>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328738" y="600075"/>
            <a:ext cx="6486525" cy="56578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1692696" y="-219075"/>
            <a:ext cx="6543675" cy="7077075"/>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4860032" y="548680"/>
            <a:ext cx="6776988" cy="6035279"/>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988840"/>
            <a:ext cx="8229600" cy="1143000"/>
          </a:xfrm>
        </p:spPr>
        <p:txBody>
          <a:bodyPr>
            <a:normAutofit fontScale="90000"/>
          </a:bodyPr>
          <a:lstStyle/>
          <a:p>
            <a:r>
              <a:rPr lang="en-US" altLang="zh-CN" sz="4900" dirty="0" smtClean="0"/>
              <a:t>Boost</a:t>
            </a:r>
            <a:r>
              <a:rPr lang="en-US" altLang="zh-CN" dirty="0" smtClean="0"/>
              <a:t/>
            </a:r>
            <a:br>
              <a:rPr lang="en-US" altLang="zh-CN" dirty="0" smtClean="0"/>
            </a:br>
            <a:r>
              <a:rPr lang="zh-CN" altLang="en-US" sz="2700" dirty="0" smtClean="0"/>
              <a:t>分为 </a:t>
            </a:r>
            <a:r>
              <a:rPr lang="en-US" altLang="zh-CN" sz="2700" dirty="0" err="1" smtClean="0"/>
              <a:t>adaboost</a:t>
            </a:r>
            <a:r>
              <a:rPr lang="en-US" altLang="zh-CN" sz="2700" dirty="0" smtClean="0"/>
              <a:t> </a:t>
            </a:r>
            <a:r>
              <a:rPr lang="zh-CN" altLang="en-US" sz="2700" dirty="0" smtClean="0"/>
              <a:t>和 提升树 两部分</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images2015.cnblogs.com/blog/1042406/201612/1042406-20161204194331365-2142863547.png"/>
          <p:cNvPicPr>
            <a:picLocks noChangeAspect="1" noChangeArrowheads="1"/>
          </p:cNvPicPr>
          <p:nvPr/>
        </p:nvPicPr>
        <p:blipFill>
          <a:blip r:embed="rId3" cstate="print"/>
          <a:srcRect/>
          <a:stretch>
            <a:fillRect/>
          </a:stretch>
        </p:blipFill>
        <p:spPr bwMode="auto">
          <a:xfrm>
            <a:off x="323528" y="1340768"/>
            <a:ext cx="8380894" cy="3929287"/>
          </a:xfrm>
          <a:prstGeom prst="rect">
            <a:avLst/>
          </a:prstGeom>
          <a:noFill/>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11318</TotalTime>
  <Words>1677</Words>
  <Application>Microsoft Office PowerPoint</Application>
  <PresentationFormat>全屏显示(4:3)</PresentationFormat>
  <Paragraphs>128</Paragraphs>
  <Slides>27</Slides>
  <Notes>21</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Office 主题</vt:lpstr>
      <vt:lpstr>幻灯片 1</vt:lpstr>
      <vt:lpstr>幻灯片 2</vt:lpstr>
      <vt:lpstr>幻灯片 3</vt:lpstr>
      <vt:lpstr>幻灯片 4</vt:lpstr>
      <vt:lpstr>幻灯片 5</vt:lpstr>
      <vt:lpstr>幻灯片 6</vt:lpstr>
      <vt:lpstr>幻灯片 7</vt:lpstr>
      <vt:lpstr>Boost 分为 adaboost 和 提升树 两部分</vt:lpstr>
      <vt:lpstr>幻灯片 9</vt:lpstr>
      <vt:lpstr>Adaboost</vt:lpstr>
      <vt:lpstr>幻灯片 11</vt:lpstr>
      <vt:lpstr>幻灯片 12</vt:lpstr>
      <vt:lpstr>bagging</vt:lpstr>
      <vt:lpstr>幻灯片 14</vt:lpstr>
      <vt:lpstr>Random Forest</vt:lpstr>
      <vt:lpstr>幻灯片 16</vt:lpstr>
      <vt:lpstr>K-means</vt:lpstr>
      <vt:lpstr>幻灯片 18</vt:lpstr>
      <vt:lpstr>GBDT</vt:lpstr>
      <vt:lpstr>使用负梯度进行拟合</vt:lpstr>
      <vt:lpstr>幻灯片 21</vt:lpstr>
      <vt:lpstr>损失函数 Loss</vt:lpstr>
      <vt:lpstr>幻灯片 23</vt:lpstr>
      <vt:lpstr>Hubor loss平滑的平均绝对误差</vt:lpstr>
      <vt:lpstr>log cosh</vt:lpstr>
      <vt:lpstr>分位数loss</vt:lpstr>
      <vt:lpstr>幻灯片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Windows 用户</cp:lastModifiedBy>
  <cp:revision>155</cp:revision>
  <dcterms:created xsi:type="dcterms:W3CDTF">2019-07-31T01:56:55Z</dcterms:created>
  <dcterms:modified xsi:type="dcterms:W3CDTF">2019-08-15T02:42:47Z</dcterms:modified>
</cp:coreProperties>
</file>