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9" r:id="rId7"/>
    <p:sldId id="268" r:id="rId8"/>
    <p:sldId id="261" r:id="rId9"/>
    <p:sldId id="262" r:id="rId10"/>
    <p:sldId id="263" r:id="rId11"/>
    <p:sldId id="274" r:id="rId12"/>
    <p:sldId id="264" r:id="rId13"/>
    <p:sldId id="265" r:id="rId14"/>
    <p:sldId id="266" r:id="rId15"/>
    <p:sldId id="271" r:id="rId16"/>
    <p:sldId id="272" r:id="rId17"/>
    <p:sldId id="273" r:id="rId1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9678" autoAdjust="0"/>
  </p:normalViewPr>
  <p:slideViewPr>
    <p:cSldViewPr>
      <p:cViewPr>
        <p:scale>
          <a:sx n="66" d="100"/>
          <a:sy n="66" d="100"/>
        </p:scale>
        <p:origin x="-1650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209B1D-755F-4D55-9551-45C40306F110}" type="datetimeFigureOut">
              <a:rPr lang="zh-CN" altLang="en-US" smtClean="0"/>
              <a:pPr/>
              <a:t>2019/8/6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6C243D-FD99-435B-B4B2-10674801039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zhuanlan.zhihu.com/p/28054589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jalammar.github.io/illustrated-transformer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jalammar.github.io/visualizing-neural-machine-translation-mechanics-of-seq2seq-models-with-attention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rnn</a:t>
            </a:r>
            <a:r>
              <a:rPr lang="en-US" altLang="zh-CN" dirty="0" smtClean="0"/>
              <a:t> </a:t>
            </a:r>
            <a:r>
              <a:rPr lang="en-US" altLang="zh-CN" dirty="0" smtClean="0">
                <a:hlinkClick r:id="rId3"/>
              </a:rPr>
              <a:t>https://zhuanlan.zhihu.com/p/28054589</a:t>
            </a:r>
            <a:endParaRPr lang="en-US" altLang="zh-CN" dirty="0" smtClean="0"/>
          </a:p>
          <a:p>
            <a:r>
              <a:rPr lang="en-US" altLang="zh-CN" dirty="0" smtClean="0"/>
              <a:t>encoder decoder</a:t>
            </a:r>
          </a:p>
          <a:p>
            <a:r>
              <a:rPr lang="zh-CN" altLang="en-US" dirty="0" smtClean="0"/>
              <a:t>有</a:t>
            </a:r>
            <a:r>
              <a:rPr lang="en-US" altLang="zh-CN" dirty="0" smtClean="0"/>
              <a:t>1</a:t>
            </a:r>
            <a:r>
              <a:rPr lang="en-US" altLang="zh-CN" baseline="0" dirty="0" smtClean="0"/>
              <a:t> to n</a:t>
            </a:r>
          </a:p>
          <a:p>
            <a:r>
              <a:rPr lang="en-US" altLang="zh-CN" baseline="0" dirty="0" smtClean="0"/>
              <a:t>n to 1</a:t>
            </a:r>
            <a:r>
              <a:rPr lang="zh-CN" altLang="en-US" baseline="0" dirty="0" smtClean="0"/>
              <a:t>：图片转为一句话。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C243D-FD99-435B-B4B2-106748010393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hlinkClick r:id="rId3"/>
              </a:rPr>
              <a:t>http://jalammar.github.io/illustrated-transformer/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C243D-FD99-435B-B4B2-106748010393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翻译</a:t>
            </a:r>
            <a:r>
              <a:rPr lang="en-US" altLang="zh-CN" dirty="0" smtClean="0"/>
              <a:t>thinking machines</a:t>
            </a:r>
            <a:r>
              <a:rPr lang="zh-CN" altLang="en-US" dirty="0" smtClean="0"/>
              <a:t>这个</a:t>
            </a:r>
            <a:r>
              <a:rPr lang="zh-CN" altLang="en-US" dirty="0" smtClean="0"/>
              <a:t>词组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q k v</a:t>
            </a:r>
            <a:r>
              <a:rPr lang="zh-CN" altLang="en-US" dirty="0" smtClean="0"/>
              <a:t>三个</a:t>
            </a:r>
            <a:r>
              <a:rPr lang="en-US" altLang="zh-CN" dirty="0" smtClean="0"/>
              <a:t>vector</a:t>
            </a:r>
            <a:r>
              <a:rPr lang="zh-CN" altLang="en-US" dirty="0" smtClean="0"/>
              <a:t>的作用：</a:t>
            </a:r>
            <a:endParaRPr lang="en-US" altLang="zh-CN" dirty="0" smtClean="0"/>
          </a:p>
          <a:p>
            <a:r>
              <a:rPr lang="en-US" altLang="zh-CN" dirty="0" smtClean="0"/>
              <a:t>q</a:t>
            </a:r>
            <a:r>
              <a:rPr lang="zh-CN" altLang="en-US" dirty="0" smtClean="0"/>
              <a:t>是当前词，与每个</a:t>
            </a:r>
            <a:r>
              <a:rPr lang="en-US" altLang="zh-CN" dirty="0" smtClean="0"/>
              <a:t>key</a:t>
            </a:r>
            <a:r>
              <a:rPr lang="zh-CN" altLang="en-US" dirty="0" smtClean="0"/>
              <a:t>相乘，得到每个</a:t>
            </a:r>
            <a:r>
              <a:rPr lang="en-US" altLang="zh-CN" dirty="0" smtClean="0"/>
              <a:t>key</a:t>
            </a:r>
            <a:r>
              <a:rPr lang="zh-CN" altLang="en-US" dirty="0" smtClean="0"/>
              <a:t>的权重，然后对</a:t>
            </a:r>
            <a:r>
              <a:rPr lang="en-US" altLang="zh-CN" dirty="0" smtClean="0"/>
              <a:t>v</a:t>
            </a:r>
            <a:r>
              <a:rPr lang="zh-CN" altLang="en-US" dirty="0" smtClean="0"/>
              <a:t>作加权平均获得</a:t>
            </a:r>
            <a:r>
              <a:rPr lang="en-US" altLang="zh-CN" dirty="0" smtClean="0"/>
              <a:t>z</a:t>
            </a:r>
            <a:r>
              <a:rPr lang="zh-CN" altLang="en-US" dirty="0" smtClean="0"/>
              <a:t>的表示。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C243D-FD99-435B-B4B2-106748010393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将</a:t>
            </a:r>
            <a:r>
              <a:rPr lang="en-US" altLang="zh-CN" dirty="0" smtClean="0"/>
              <a:t>X</a:t>
            </a:r>
            <a:r>
              <a:rPr lang="zh-CN" altLang="en-US" dirty="0" smtClean="0"/>
              <a:t>通过</a:t>
            </a:r>
            <a:r>
              <a:rPr lang="en-US" altLang="zh-CN" dirty="0" smtClean="0"/>
              <a:t>multiply </a:t>
            </a:r>
            <a:r>
              <a:rPr lang="en-US" altLang="zh-CN" dirty="0" err="1" smtClean="0"/>
              <a:t>Wq</a:t>
            </a:r>
            <a:r>
              <a:rPr lang="en-US" altLang="zh-CN" dirty="0" smtClean="0"/>
              <a:t> Wk </a:t>
            </a:r>
            <a:r>
              <a:rPr lang="en-US" altLang="zh-CN" dirty="0" err="1" smtClean="0"/>
              <a:t>Wv</a:t>
            </a:r>
            <a:r>
              <a:rPr lang="zh-CN" altLang="en-US" dirty="0" smtClean="0"/>
              <a:t>生成 </a:t>
            </a:r>
            <a:r>
              <a:rPr lang="en-US" altLang="zh-CN" dirty="0" smtClean="0"/>
              <a:t>Q K V</a:t>
            </a:r>
            <a:r>
              <a:rPr lang="zh-CN" altLang="en-US" dirty="0" smtClean="0"/>
              <a:t>，再经过计算，最终生成</a:t>
            </a:r>
            <a:r>
              <a:rPr lang="en-US" altLang="zh-CN" dirty="0" smtClean="0"/>
              <a:t>Z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C243D-FD99-435B-B4B2-106748010393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一次用</a:t>
            </a:r>
            <a:r>
              <a:rPr lang="en-US" altLang="zh-CN" dirty="0" smtClean="0"/>
              <a:t>8</a:t>
            </a:r>
            <a:r>
              <a:rPr lang="zh-CN" altLang="en-US" dirty="0" smtClean="0"/>
              <a:t>个</a:t>
            </a:r>
            <a:r>
              <a:rPr lang="en-US" altLang="zh-CN" dirty="0" err="1" smtClean="0"/>
              <a:t>qkv</a:t>
            </a:r>
            <a:r>
              <a:rPr lang="zh-CN" altLang="en-US" dirty="0" smtClean="0"/>
              <a:t>训练，最后要把结果统一为一个矩阵，所以需要乘以</a:t>
            </a:r>
            <a:r>
              <a:rPr lang="en-US" altLang="zh-CN" dirty="0" smtClean="0"/>
              <a:t>W0</a:t>
            </a:r>
            <a:r>
              <a:rPr lang="zh-CN" altLang="en-US" dirty="0" smtClean="0"/>
              <a:t>（训练出来的）。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C243D-FD99-435B-B4B2-106748010393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layernorm</a:t>
            </a:r>
            <a:r>
              <a:rPr lang="zh-CN" altLang="en-US" dirty="0" smtClean="0"/>
              <a:t>（</a:t>
            </a:r>
            <a:r>
              <a:rPr lang="en-US" altLang="zh-CN" dirty="0" smtClean="0"/>
              <a:t>X + Z</a:t>
            </a:r>
            <a:r>
              <a:rPr lang="zh-CN" altLang="en-US" dirty="0" smtClean="0"/>
              <a:t>）：</a:t>
            </a:r>
            <a:r>
              <a:rPr lang="zh-CN" alt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残差结构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有什么好处呢？显而易见：因为增加了一项，那么该层网络对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求偏导的时候，多了一个常数项！所以在反向传播过程中，梯度连乘，也不会造成</a:t>
            </a:r>
            <a:r>
              <a:rPr lang="zh-CN" alt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梯度消失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C243D-FD99-435B-B4B2-106748010393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decoder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C243D-FD99-435B-B4B2-106748010393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rnn</a:t>
            </a:r>
            <a:endParaRPr lang="en-US" altLang="zh-CN" dirty="0" smtClean="0"/>
          </a:p>
          <a:p>
            <a:r>
              <a:rPr lang="en-US" altLang="zh-CN" dirty="0" smtClean="0"/>
              <a:t>n to 1</a:t>
            </a:r>
            <a:r>
              <a:rPr lang="zh-CN" altLang="en-US" dirty="0" smtClean="0"/>
              <a:t>：句子情感分析。对</a:t>
            </a:r>
            <a:r>
              <a:rPr lang="en-US" altLang="zh-CN" dirty="0" smtClean="0"/>
              <a:t>h4</a:t>
            </a:r>
            <a:r>
              <a:rPr lang="zh-CN" altLang="en-US" dirty="0" smtClean="0"/>
              <a:t>进行</a:t>
            </a:r>
            <a:r>
              <a:rPr lang="en-US" altLang="zh-CN" dirty="0" err="1" smtClean="0"/>
              <a:t>softmax</a:t>
            </a:r>
            <a:r>
              <a:rPr lang="zh-CN" altLang="en-US" dirty="0" smtClean="0"/>
              <a:t>，也可以对</a:t>
            </a:r>
            <a:r>
              <a:rPr lang="en-US" altLang="zh-CN" dirty="0" smtClean="0"/>
              <a:t>h1-h4</a:t>
            </a:r>
            <a:r>
              <a:rPr lang="zh-CN" altLang="en-US" dirty="0" smtClean="0"/>
              <a:t>一起进行。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C243D-FD99-435B-B4B2-106748010393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n to m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seqtoseq</a:t>
            </a:r>
            <a:endParaRPr lang="en-US" altLang="zh-CN" dirty="0" smtClean="0"/>
          </a:p>
          <a:p>
            <a:r>
              <a:rPr lang="zh-CN" altLang="en-US" dirty="0" smtClean="0"/>
              <a:t>要求先</a:t>
            </a:r>
            <a:r>
              <a:rPr lang="en-US" altLang="zh-CN" dirty="0" smtClean="0"/>
              <a:t>encoder</a:t>
            </a:r>
            <a:r>
              <a:rPr lang="zh-CN" altLang="en-US" dirty="0" smtClean="0"/>
              <a:t>，然后</a:t>
            </a:r>
            <a:r>
              <a:rPr lang="en-US" altLang="zh-CN" dirty="0" smtClean="0"/>
              <a:t>decoder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C243D-FD99-435B-B4B2-106748010393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n to m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seqtoseq</a:t>
            </a:r>
            <a:endParaRPr lang="en-US" altLang="zh-CN" dirty="0" smtClean="0"/>
          </a:p>
          <a:p>
            <a:r>
              <a:rPr lang="zh-CN" altLang="en-US" dirty="0" smtClean="0"/>
              <a:t>要求先</a:t>
            </a:r>
            <a:r>
              <a:rPr lang="en-US" altLang="zh-CN" dirty="0" smtClean="0"/>
              <a:t>encoder</a:t>
            </a:r>
            <a:r>
              <a:rPr lang="zh-CN" altLang="en-US" dirty="0" smtClean="0"/>
              <a:t>，然后</a:t>
            </a:r>
            <a:r>
              <a:rPr lang="en-US" altLang="zh-CN" dirty="0" smtClean="0"/>
              <a:t>decoder</a:t>
            </a:r>
          </a:p>
          <a:p>
            <a:r>
              <a:rPr lang="zh-CN" altLang="en-US" dirty="0" smtClean="0"/>
              <a:t>两种</a:t>
            </a:r>
            <a:r>
              <a:rPr lang="en-US" altLang="zh-CN" dirty="0" smtClean="0"/>
              <a:t>decoder</a:t>
            </a:r>
            <a:r>
              <a:rPr lang="zh-CN" altLang="en-US" dirty="0" smtClean="0"/>
              <a:t>方法，一种是</a:t>
            </a:r>
            <a:r>
              <a:rPr lang="en-US" altLang="zh-CN" dirty="0" smtClean="0"/>
              <a:t>c</a:t>
            </a:r>
            <a:r>
              <a:rPr lang="zh-CN" altLang="en-US" dirty="0" smtClean="0"/>
              <a:t>只在输入，另一种</a:t>
            </a:r>
            <a:r>
              <a:rPr lang="en-US" altLang="zh-CN" dirty="0" smtClean="0"/>
              <a:t>c</a:t>
            </a:r>
            <a:r>
              <a:rPr lang="zh-CN" altLang="en-US" dirty="0" smtClean="0"/>
              <a:t>输入到每个</a:t>
            </a:r>
            <a:r>
              <a:rPr lang="en-US" altLang="zh-CN" dirty="0" smtClean="0"/>
              <a:t>decoder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机器翻译。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Encoder-Decoder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的最经典应用，事实上这一结构就是在机器翻译领域最先提出的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文本摘要。输入是一段文本序列，输出是这段文本序列的摘要序列。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阅读理解。将输入的文章和问题分别编码，再对其进行解码得到问题的答案。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语音识别。输入是语音信号序列，输出是文字序列。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但是存在问题：</a:t>
            </a:r>
            <a:r>
              <a:rPr lang="en-US" altLang="zh-CN" dirty="0" smtClean="0"/>
              <a:t>c</a:t>
            </a:r>
            <a:r>
              <a:rPr lang="zh-CN" altLang="en-US" dirty="0" smtClean="0"/>
              <a:t>集合了前面</a:t>
            </a:r>
            <a:r>
              <a:rPr lang="en-US" altLang="zh-CN" dirty="0" smtClean="0"/>
              <a:t>x1-x4</a:t>
            </a:r>
            <a:r>
              <a:rPr lang="zh-CN" altLang="en-US" dirty="0" smtClean="0"/>
              <a:t>的所有信息，如果</a:t>
            </a:r>
            <a:r>
              <a:rPr lang="en-US" altLang="zh-CN" dirty="0" smtClean="0"/>
              <a:t>c</a:t>
            </a:r>
            <a:r>
              <a:rPr lang="zh-CN" altLang="en-US" dirty="0" smtClean="0"/>
              <a:t>存不下，就不精准。所以引入</a:t>
            </a:r>
            <a:r>
              <a:rPr lang="en-US" altLang="zh-CN" dirty="0" smtClean="0"/>
              <a:t>attention</a:t>
            </a:r>
            <a:r>
              <a:rPr lang="zh-CN" altLang="en-US" dirty="0" smtClean="0"/>
              <a:t>机制。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C243D-FD99-435B-B4B2-106748010393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hlinkClick r:id="rId3"/>
              </a:rPr>
              <a:t>https://jalammar.github.io/visualizing-neural-machine-translation-mechanics-of-seq2seq-models-with-attention/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C243D-FD99-435B-B4B2-106748010393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无</a:t>
            </a:r>
            <a:r>
              <a:rPr lang="en-US" altLang="zh-CN" dirty="0" smtClean="0"/>
              <a:t>attention</a:t>
            </a:r>
            <a:r>
              <a:rPr lang="zh-CN" altLang="en-US" dirty="0" smtClean="0"/>
              <a:t>的</a:t>
            </a:r>
            <a:r>
              <a:rPr lang="en-US" altLang="zh-CN" dirty="0" smtClean="0"/>
              <a:t>RNN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C243D-FD99-435B-B4B2-106748010393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有</a:t>
            </a:r>
            <a:r>
              <a:rPr lang="en-US" altLang="zh-CN" dirty="0" smtClean="0"/>
              <a:t>attention</a:t>
            </a:r>
            <a:r>
              <a:rPr lang="zh-CN" altLang="en-US" dirty="0" smtClean="0"/>
              <a:t>的</a:t>
            </a:r>
            <a:r>
              <a:rPr lang="en-US" altLang="zh-CN" dirty="0" smtClean="0"/>
              <a:t>RNN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C243D-FD99-435B-B4B2-106748010393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unit</a:t>
            </a:r>
            <a:r>
              <a:rPr lang="zh-CN" altLang="en-US" dirty="0" smtClean="0"/>
              <a:t>：输入两个（上一个的</a:t>
            </a:r>
            <a:r>
              <a:rPr lang="en-US" altLang="zh-CN" dirty="0" smtClean="0"/>
              <a:t>hidden state+</a:t>
            </a:r>
            <a:r>
              <a:rPr lang="zh-CN" altLang="en-US" dirty="0" smtClean="0"/>
              <a:t>字），输出一个</a:t>
            </a:r>
            <a:r>
              <a:rPr lang="en-US" altLang="zh-CN" dirty="0" smtClean="0"/>
              <a:t>hidden state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encoder</a:t>
            </a:r>
            <a:r>
              <a:rPr lang="zh-CN" altLang="en-US" dirty="0" smtClean="0"/>
              <a:t>阶段：一个</a:t>
            </a:r>
            <a:r>
              <a:rPr lang="en-US" altLang="zh-CN" dirty="0" smtClean="0"/>
              <a:t>unit</a:t>
            </a:r>
            <a:r>
              <a:rPr lang="zh-CN" altLang="en-US" dirty="0" smtClean="0"/>
              <a:t>接受两个输入，分别是 要翻译的当前的词 和 上一个</a:t>
            </a:r>
            <a:r>
              <a:rPr lang="en-US" altLang="zh-CN" dirty="0" smtClean="0"/>
              <a:t>unit</a:t>
            </a:r>
            <a:r>
              <a:rPr lang="zh-CN" altLang="en-US" dirty="0" smtClean="0"/>
              <a:t>输出的</a:t>
            </a:r>
            <a:r>
              <a:rPr lang="en-US" altLang="zh-CN" dirty="0" smtClean="0"/>
              <a:t>hidden state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最终</a:t>
            </a:r>
            <a:r>
              <a:rPr lang="en-US" altLang="zh-CN" dirty="0" smtClean="0"/>
              <a:t>encoder</a:t>
            </a:r>
            <a:r>
              <a:rPr lang="zh-CN" altLang="en-US" dirty="0" smtClean="0"/>
              <a:t>会输出一个</a:t>
            </a:r>
            <a:r>
              <a:rPr lang="en-US" altLang="zh-CN" dirty="0" smtClean="0"/>
              <a:t>hidden state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加了</a:t>
            </a:r>
            <a:r>
              <a:rPr lang="en-US" altLang="zh-CN" dirty="0" smtClean="0"/>
              <a:t>attention</a:t>
            </a:r>
            <a:r>
              <a:rPr lang="zh-CN" altLang="en-US" dirty="0" smtClean="0"/>
              <a:t>的</a:t>
            </a:r>
            <a:r>
              <a:rPr lang="en-US" altLang="zh-CN" dirty="0" smtClean="0"/>
              <a:t>decoder</a:t>
            </a:r>
            <a:r>
              <a:rPr lang="zh-CN" altLang="en-US" dirty="0" smtClean="0"/>
              <a:t>：输入两个，输出一个。输入上一个</a:t>
            </a:r>
            <a:r>
              <a:rPr lang="en-US" altLang="zh-CN" dirty="0" smtClean="0"/>
              <a:t>unit</a:t>
            </a:r>
            <a:r>
              <a:rPr lang="zh-CN" altLang="en-US" dirty="0" smtClean="0"/>
              <a:t>输出的</a:t>
            </a:r>
            <a:r>
              <a:rPr lang="en-US" altLang="zh-CN" dirty="0" smtClean="0"/>
              <a:t>hidden state + </a:t>
            </a:r>
            <a:r>
              <a:rPr lang="zh-CN" altLang="en-US" dirty="0" smtClean="0"/>
              <a:t>上一个</a:t>
            </a:r>
            <a:r>
              <a:rPr lang="en-US" altLang="zh-CN" dirty="0" smtClean="0"/>
              <a:t>unit</a:t>
            </a:r>
            <a:r>
              <a:rPr lang="zh-CN" altLang="en-US" dirty="0" smtClean="0"/>
              <a:t>翻译好的词。输出</a:t>
            </a:r>
            <a:r>
              <a:rPr lang="en-US" altLang="zh-CN" dirty="0" smtClean="0"/>
              <a:t>hidden state</a:t>
            </a:r>
            <a:r>
              <a:rPr lang="zh-CN" altLang="en-US" dirty="0" smtClean="0"/>
              <a:t>传递给下一个</a:t>
            </a:r>
            <a:r>
              <a:rPr lang="en-US" altLang="zh-CN" dirty="0" smtClean="0"/>
              <a:t>unit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同时：当前</a:t>
            </a:r>
            <a:r>
              <a:rPr lang="en-US" altLang="zh-CN" dirty="0" smtClean="0"/>
              <a:t>unit</a:t>
            </a:r>
            <a:r>
              <a:rPr lang="zh-CN" altLang="en-US" dirty="0" smtClean="0"/>
              <a:t>输出的</a:t>
            </a:r>
            <a:r>
              <a:rPr lang="en-US" altLang="zh-CN" dirty="0" smtClean="0"/>
              <a:t>hidden state </a:t>
            </a:r>
            <a:r>
              <a:rPr lang="zh-CN" altLang="en-US" dirty="0" smtClean="0"/>
              <a:t>与 加权平均的</a:t>
            </a:r>
            <a:r>
              <a:rPr lang="en-US" altLang="zh-CN" dirty="0" smtClean="0"/>
              <a:t>encoder</a:t>
            </a:r>
            <a:r>
              <a:rPr lang="zh-CN" altLang="en-US" dirty="0" smtClean="0"/>
              <a:t>的</a:t>
            </a:r>
            <a:r>
              <a:rPr lang="en-US" altLang="zh-CN" dirty="0" smtClean="0"/>
              <a:t>hidden state</a:t>
            </a:r>
            <a:r>
              <a:rPr lang="zh-CN" altLang="en-US" dirty="0" smtClean="0"/>
              <a:t>拼接，输出最终翻译的词。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C243D-FD99-435B-B4B2-106748010393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每一个</a:t>
            </a:r>
            <a:r>
              <a:rPr lang="en-US" altLang="zh-CN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</a:t>
            </a:r>
            <a:r>
              <a:rPr lang="zh-CN" alt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会自动去选取与当前所要输出的</a:t>
            </a:r>
            <a:r>
              <a:rPr lang="en-US" altLang="zh-CN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</a:t>
            </a:r>
            <a:r>
              <a:rPr lang="zh-CN" alt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最合适的上下文信息。具体来说，我们用 </a:t>
            </a:r>
            <a:r>
              <a:rPr lang="en-US" altLang="zh-CN" sz="1200" b="1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cij</a:t>
            </a:r>
            <a:r>
              <a:rPr lang="zh-CN" alt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衡量</a:t>
            </a:r>
            <a:r>
              <a:rPr lang="en-US" altLang="zh-CN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Encoder</a:t>
            </a:r>
            <a:r>
              <a:rPr lang="zh-CN" alt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中第</a:t>
            </a:r>
            <a:r>
              <a:rPr lang="en-US" altLang="zh-CN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</a:t>
            </a:r>
            <a:r>
              <a:rPr lang="zh-CN" alt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阶段的</a:t>
            </a:r>
            <a:r>
              <a:rPr lang="en-US" altLang="zh-CN" sz="1200" b="1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hj</a:t>
            </a:r>
            <a:r>
              <a:rPr lang="zh-CN" alt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和解码时第</a:t>
            </a:r>
            <a:r>
              <a:rPr lang="en-US" altLang="zh-CN" sz="1200" b="1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zh-CN" alt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阶段的相关性，最终</a:t>
            </a:r>
            <a:r>
              <a:rPr lang="en-US" altLang="zh-CN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Decoder</a:t>
            </a:r>
            <a:r>
              <a:rPr lang="zh-CN" alt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中第</a:t>
            </a:r>
            <a:r>
              <a:rPr lang="en-US" altLang="zh-CN" sz="1200" b="1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zh-CN" alt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阶段的输入的上下文信息</a:t>
            </a:r>
            <a:r>
              <a:rPr lang="en-US" altLang="zh-CN" sz="1200" b="1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cij</a:t>
            </a:r>
            <a:r>
              <a:rPr lang="zh-CN" alt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就来自于所有</a:t>
            </a:r>
            <a:r>
              <a:rPr lang="en-US" altLang="zh-CN" sz="1200" b="1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hj</a:t>
            </a:r>
            <a:r>
              <a:rPr lang="zh-CN" alt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对</a:t>
            </a:r>
            <a:r>
              <a:rPr lang="en-US" altLang="zh-CN" sz="1200" b="1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aij</a:t>
            </a:r>
            <a:r>
              <a:rPr lang="zh-CN" alt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的加权和。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C243D-FD99-435B-B4B2-106748010393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2019/8/6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2019/8/6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2019/8/6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2019/8/6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2019/8/6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2019/8/6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2019/8/6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2019/8/6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2019/8/6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2019/8/6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2019/8/6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2019/8/6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jalammar.github.io/illustrated-transformer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pic3.zhimg.com/80/v2-fe054c488bb3a9fbcdfad299b2294266_h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47664" y="1412776"/>
            <a:ext cx="5705872" cy="444582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1560" y="1844824"/>
            <a:ext cx="64807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self-attention </a:t>
            </a:r>
            <a:r>
              <a:rPr lang="zh-CN" altLang="en-US" dirty="0" smtClean="0"/>
              <a:t>与</a:t>
            </a:r>
            <a:r>
              <a:rPr lang="en-US" altLang="zh-CN" dirty="0" smtClean="0"/>
              <a:t>attention</a:t>
            </a:r>
            <a:r>
              <a:rPr lang="zh-CN" altLang="en-US" dirty="0" smtClean="0"/>
              <a:t>有不同。</a:t>
            </a:r>
            <a:endParaRPr lang="en-US" altLang="zh-CN" dirty="0" smtClean="0"/>
          </a:p>
          <a:p>
            <a:r>
              <a:rPr lang="en-US" altLang="zh-CN" dirty="0" smtClean="0"/>
              <a:t>attention</a:t>
            </a:r>
            <a:r>
              <a:rPr lang="zh-CN" altLang="en-US" dirty="0" smtClean="0"/>
              <a:t>是对这个句子的每个单词加个权重，然后当作</a:t>
            </a:r>
            <a:r>
              <a:rPr lang="en-US" altLang="zh-CN" dirty="0" err="1" smtClean="0"/>
              <a:t>ci</a:t>
            </a:r>
            <a:r>
              <a:rPr lang="zh-CN" altLang="en-US" dirty="0" smtClean="0"/>
              <a:t>，输入到</a:t>
            </a:r>
            <a:r>
              <a:rPr lang="en-US" altLang="zh-CN" dirty="0" smtClean="0"/>
              <a:t>decoder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h`i</a:t>
            </a:r>
            <a:r>
              <a:rPr lang="zh-CN" altLang="en-US" dirty="0" smtClean="0"/>
              <a:t>中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>
                <a:hlinkClick r:id="rId3"/>
              </a:rPr>
              <a:t>http://jalammar.github.io/illustrated-transformer/</a:t>
            </a: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996952"/>
            <a:ext cx="8229600" cy="1143000"/>
          </a:xfrm>
        </p:spPr>
        <p:txBody>
          <a:bodyPr/>
          <a:lstStyle/>
          <a:p>
            <a:r>
              <a:rPr lang="en-US" altLang="zh-CN" dirty="0" err="1" smtClean="0"/>
              <a:t>transfomer</a:t>
            </a:r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 descr="https://jalammar.github.io/images/t/self-attention-outpu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0" y="476672"/>
            <a:ext cx="5688632" cy="540637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 descr="https://jalammar.github.io/images/t/self-attention-matrix-calculatio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404664"/>
            <a:ext cx="3192289" cy="3615364"/>
          </a:xfrm>
          <a:prstGeom prst="rect">
            <a:avLst/>
          </a:prstGeom>
          <a:noFill/>
        </p:spPr>
      </p:pic>
      <p:pic>
        <p:nvPicPr>
          <p:cNvPr id="31748" name="Picture 4" descr="https://jalammar.github.io/images/t/self-attention-matrix-calculation-2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31640" y="4293096"/>
            <a:ext cx="5481489" cy="214226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 descr="https://jalammar.github.io/images/t/transformer_multi-headed_self-attention-recap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92696"/>
            <a:ext cx="9002790" cy="504056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://jalammar.github.io/images/t/transformer_resideual_layer_norm_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0" y="514349"/>
            <a:ext cx="6781800" cy="634365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709613"/>
            <a:ext cx="11163300" cy="543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https://pic1.zhimg.com/80/v2-6caa75392fe47801e605d5e8f2d3a100_h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5656" y="908720"/>
            <a:ext cx="5921896" cy="454012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https://pic2.zhimg.com/80/v2-03aaa7754bb9992858a05bb9668631a9_h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1340768"/>
            <a:ext cx="3744416" cy="2439071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683568" y="764704"/>
            <a:ext cx="3440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encoder</a:t>
            </a:r>
            <a:r>
              <a:rPr lang="zh-CN" altLang="en-US" dirty="0" smtClean="0"/>
              <a:t>：将序列</a:t>
            </a:r>
            <a:r>
              <a:rPr lang="en-US" altLang="zh-CN" dirty="0" smtClean="0"/>
              <a:t>x1 </a:t>
            </a:r>
            <a:r>
              <a:rPr lang="zh-CN" altLang="en-US" dirty="0" smtClean="0"/>
              <a:t>到 </a:t>
            </a:r>
            <a:r>
              <a:rPr lang="en-US" altLang="zh-CN" dirty="0" smtClean="0"/>
              <a:t>x4</a:t>
            </a:r>
            <a:r>
              <a:rPr lang="zh-CN" altLang="en-US" dirty="0" smtClean="0"/>
              <a:t>编码为</a:t>
            </a:r>
            <a:r>
              <a:rPr lang="en-US" altLang="zh-CN" dirty="0" smtClean="0"/>
              <a:t>c</a:t>
            </a:r>
            <a:endParaRPr lang="zh-CN" altLang="en-US" dirty="0"/>
          </a:p>
        </p:txBody>
      </p:sp>
      <p:pic>
        <p:nvPicPr>
          <p:cNvPr id="18436" name="Picture 4" descr="https://pic4.zhimg.com/80/v2-77e8a977fc3d43bec8b05633dc52ff9f_hd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83768" y="4221088"/>
            <a:ext cx="5057800" cy="203014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3568" y="764704"/>
            <a:ext cx="3440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encoder</a:t>
            </a:r>
            <a:r>
              <a:rPr lang="zh-CN" altLang="en-US" dirty="0" smtClean="0"/>
              <a:t>：将序列</a:t>
            </a:r>
            <a:r>
              <a:rPr lang="en-US" altLang="zh-CN" dirty="0" smtClean="0"/>
              <a:t>x1 </a:t>
            </a:r>
            <a:r>
              <a:rPr lang="zh-CN" altLang="en-US" dirty="0" smtClean="0"/>
              <a:t>到 </a:t>
            </a:r>
            <a:r>
              <a:rPr lang="en-US" altLang="zh-CN" dirty="0" smtClean="0"/>
              <a:t>x4</a:t>
            </a:r>
            <a:r>
              <a:rPr lang="zh-CN" altLang="en-US" dirty="0" smtClean="0"/>
              <a:t>编码为</a:t>
            </a:r>
            <a:r>
              <a:rPr lang="en-US" altLang="zh-CN" dirty="0" smtClean="0"/>
              <a:t>c</a:t>
            </a:r>
            <a:endParaRPr lang="zh-CN" altLang="en-US" dirty="0"/>
          </a:p>
        </p:txBody>
      </p:sp>
      <p:pic>
        <p:nvPicPr>
          <p:cNvPr id="18436" name="Picture 4" descr="https://pic4.zhimg.com/80/v2-77e8a977fc3d43bec8b05633dc52ff9f_h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5616" y="1556792"/>
            <a:ext cx="5057800" cy="2030145"/>
          </a:xfrm>
          <a:prstGeom prst="rect">
            <a:avLst/>
          </a:prstGeom>
          <a:noFill/>
        </p:spPr>
      </p:pic>
      <p:pic>
        <p:nvPicPr>
          <p:cNvPr id="21506" name="Picture 2" descr="https://pic4.zhimg.com/80/v2-e0fbb46d897400a384873fc100c442db_hd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59632" y="3645024"/>
            <a:ext cx="4680520" cy="258728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242088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zh-CN" sz="7300" dirty="0" smtClean="0"/>
              <a:t>RNN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（无</a:t>
            </a:r>
            <a:r>
              <a:rPr lang="en-US" altLang="zh-CN" dirty="0" smtClean="0"/>
              <a:t>attention</a:t>
            </a:r>
            <a:r>
              <a:rPr lang="zh-CN" altLang="en-US" dirty="0" smtClean="0"/>
              <a:t>和 有</a:t>
            </a:r>
            <a:r>
              <a:rPr lang="en-US" altLang="zh-CN" dirty="0" smtClean="0"/>
              <a:t>attention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981075"/>
            <a:ext cx="9763125" cy="489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909638"/>
            <a:ext cx="9372600" cy="503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033463"/>
            <a:ext cx="10077450" cy="479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3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5616" y="476672"/>
            <a:ext cx="5751165" cy="5499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5" name="Picture 3" descr="https://pic4.zhimg.com/80/v2-5561fa61321f31113043fb9711ee3263_hd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20272" y="2708920"/>
            <a:ext cx="3142093" cy="255731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5220</TotalTime>
  <Words>565</Words>
  <Application>Microsoft Office PowerPoint</Application>
  <PresentationFormat>全屏显示(4:3)</PresentationFormat>
  <Paragraphs>60</Paragraphs>
  <Slides>17</Slides>
  <Notes>15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8" baseType="lpstr">
      <vt:lpstr>Office 主题</vt:lpstr>
      <vt:lpstr>幻灯片 1</vt:lpstr>
      <vt:lpstr>幻灯片 2</vt:lpstr>
      <vt:lpstr>幻灯片 3</vt:lpstr>
      <vt:lpstr>幻灯片 4</vt:lpstr>
      <vt:lpstr>RNN （无attention和 有attention）</vt:lpstr>
      <vt:lpstr>幻灯片 6</vt:lpstr>
      <vt:lpstr>幻灯片 7</vt:lpstr>
      <vt:lpstr>幻灯片 8</vt:lpstr>
      <vt:lpstr>幻灯片 9</vt:lpstr>
      <vt:lpstr>幻灯片 10</vt:lpstr>
      <vt:lpstr>transfomer</vt:lpstr>
      <vt:lpstr>幻灯片 12</vt:lpstr>
      <vt:lpstr>幻灯片 13</vt:lpstr>
      <vt:lpstr>幻灯片 14</vt:lpstr>
      <vt:lpstr>幻灯片 15</vt:lpstr>
      <vt:lpstr>幻灯片 16</vt:lpstr>
      <vt:lpstr>幻灯片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</dc:creator>
  <cp:lastModifiedBy>Windows 用户</cp:lastModifiedBy>
  <cp:revision>87</cp:revision>
  <dcterms:created xsi:type="dcterms:W3CDTF">2019-08-01T06:56:41Z</dcterms:created>
  <dcterms:modified xsi:type="dcterms:W3CDTF">2019-08-09T02:07:02Z</dcterms:modified>
</cp:coreProperties>
</file>