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6" r:id="rId4"/>
    <p:sldId id="259" r:id="rId5"/>
    <p:sldId id="260" r:id="rId6"/>
    <p:sldId id="134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455B0-130C-4409-92EC-4E54CCD52663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C4859-849D-4019-AD32-CE183F0B0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6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91CEB-5D00-5483-1043-FECC45BAE994}"/>
              </a:ext>
            </a:extLst>
          </p:cNvPr>
          <p:cNvSpPr txBox="1"/>
          <p:nvPr/>
        </p:nvSpPr>
        <p:spPr>
          <a:xfrm>
            <a:off x="717176" y="1017965"/>
            <a:ext cx="10605247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/>
              <a:t>V4.01</a:t>
            </a:r>
            <a:r>
              <a:rPr lang="zh-CN" altLang="en-US" sz="3600" b="1" dirty="0"/>
              <a:t>更改点：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纵向控制：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、数据类型变更</a:t>
            </a:r>
            <a:r>
              <a:rPr lang="en-US" altLang="zh-CN" dirty="0"/>
              <a:t>:</a:t>
            </a:r>
            <a:r>
              <a:rPr lang="zh-CN" altLang="en-US" dirty="0"/>
              <a:t>双浮点型</a:t>
            </a:r>
            <a:r>
              <a:rPr lang="en-US" altLang="zh-CN" dirty="0"/>
              <a:t>-&gt;</a:t>
            </a:r>
            <a:r>
              <a:rPr lang="zh-CN" altLang="en-US" dirty="0"/>
              <a:t>单浮点型</a:t>
            </a:r>
            <a:r>
              <a:rPr lang="en-US" altLang="zh-CN" dirty="0"/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、速度闭环</a:t>
            </a:r>
            <a:r>
              <a:rPr lang="en-US" altLang="zh-CN" dirty="0"/>
              <a:t>PID</a:t>
            </a:r>
            <a:r>
              <a:rPr lang="zh-CN" altLang="en-US" dirty="0"/>
              <a:t>控制的</a:t>
            </a:r>
            <a:r>
              <a:rPr lang="en-US" altLang="zh-CN" dirty="0"/>
              <a:t>PCC</a:t>
            </a:r>
            <a:r>
              <a:rPr lang="zh-CN" altLang="en-US" dirty="0"/>
              <a:t>模式下积分项清零，优化模式切换的速度冲击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、优化驱动</a:t>
            </a:r>
            <a:r>
              <a:rPr lang="en-US" altLang="zh-CN" dirty="0"/>
              <a:t>/</a:t>
            </a:r>
            <a:r>
              <a:rPr lang="zh-CN" altLang="en-US" dirty="0"/>
              <a:t>制动切换逻辑，车辆运动状态区分为驱动、制动、滑行</a:t>
            </a:r>
            <a:r>
              <a:rPr lang="en-US" altLang="zh-CN" dirty="0"/>
              <a:t>(</a:t>
            </a:r>
            <a:r>
              <a:rPr lang="zh-CN" altLang="en-US" dirty="0"/>
              <a:t>新增滑行状态，加速度</a:t>
            </a:r>
            <a:r>
              <a:rPr lang="en-US" altLang="zh-CN" dirty="0"/>
              <a:t>-0.2~0 m/s2)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4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930" y="226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PCC模式速度闭环积分清零优化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930" y="774065"/>
            <a:ext cx="56400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原方案：</a:t>
            </a:r>
            <a:r>
              <a:rPr lang="en-US"/>
              <a:t>PCC</a:t>
            </a:r>
            <a:r>
              <a:rPr lang="zh-CN" altLang="en-US"/>
              <a:t>模式下，速度闭环控制积分项一直累加。</a:t>
            </a:r>
          </a:p>
          <a:p>
            <a:r>
              <a:rPr lang="zh-CN" altLang="en-US" b="1"/>
              <a:t>存在问题：</a:t>
            </a:r>
            <a:r>
              <a:rPr lang="en-US" altLang="zh-CN"/>
              <a:t>PCC</a:t>
            </a:r>
            <a:r>
              <a:rPr lang="zh-CN" altLang="en-US"/>
              <a:t>模式下，积分项一直存在，一般会达到上限</a:t>
            </a:r>
            <a:r>
              <a:rPr lang="en-US" altLang="zh-CN"/>
              <a:t>0.35mps^2</a:t>
            </a:r>
            <a:r>
              <a:rPr lang="zh-CN" altLang="en-US"/>
              <a:t>，当从</a:t>
            </a:r>
            <a:r>
              <a:rPr lang="en-US" altLang="zh-CN"/>
              <a:t>PCC</a:t>
            </a:r>
            <a:r>
              <a:rPr lang="zh-CN" altLang="en-US"/>
              <a:t>模式切换到</a:t>
            </a:r>
            <a:r>
              <a:rPr lang="en-US" altLang="zh-CN"/>
              <a:t>CC</a:t>
            </a:r>
            <a:r>
              <a:rPr lang="zh-CN" altLang="en-US"/>
              <a:t>模式时，存在一个积分项加速度加载到后端控制，引发模式切换时冲击顿挫。。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13170" y="774065"/>
            <a:ext cx="5354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优化方案：</a:t>
            </a:r>
            <a:r>
              <a:rPr lang="en-US"/>
              <a:t>PCC</a:t>
            </a:r>
            <a:r>
              <a:rPr lang="zh-CN" altLang="en-US"/>
              <a:t>模式下，后端速度闭环控制积分项清零。</a:t>
            </a:r>
          </a:p>
        </p:txBody>
      </p:sp>
      <p:pic>
        <p:nvPicPr>
          <p:cNvPr id="2" name="图片 1" descr="PCC切换到避障模式时异常加速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601595"/>
            <a:ext cx="4712335" cy="316865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313170" y="1831340"/>
            <a:ext cx="5878830" cy="3939540"/>
            <a:chOff x="9942" y="2884"/>
            <a:chExt cx="9258" cy="6204"/>
          </a:xfrm>
        </p:grpSpPr>
        <p:pic>
          <p:nvPicPr>
            <p:cNvPr id="3" name="图片 2" descr="PCC模式下速度闭环控制积分清零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2" y="2884"/>
              <a:ext cx="8433" cy="6204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10040" y="7822"/>
              <a:ext cx="4424" cy="11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4556" y="8278"/>
              <a:ext cx="46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PCC</a:t>
              </a:r>
              <a:r>
                <a:rPr lang="zh-CN" altLang="en-US"/>
                <a:t>模式，积分项清零判断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5930" y="226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驱动制动模式切换优化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930" y="774065"/>
            <a:ext cx="5640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原方案：</a:t>
            </a:r>
            <a:r>
              <a:rPr lang="zh-CN" altLang="en-US"/>
              <a:t>名义加速度大于</a:t>
            </a:r>
            <a:r>
              <a:rPr lang="en-US" altLang="zh-CN"/>
              <a:t>0.3mps^2</a:t>
            </a:r>
            <a:r>
              <a:rPr lang="zh-CN" altLang="en-US"/>
              <a:t>为驱动，小于</a:t>
            </a:r>
            <a:r>
              <a:rPr lang="en-US" altLang="zh-CN"/>
              <a:t>-0.3mps^2</a:t>
            </a:r>
            <a:r>
              <a:rPr lang="zh-CN" altLang="en-US"/>
              <a:t>为制动。</a:t>
            </a:r>
          </a:p>
          <a:p>
            <a:r>
              <a:rPr lang="zh-CN" altLang="en-US" b="1"/>
              <a:t>存在问题：</a:t>
            </a:r>
            <a:r>
              <a:rPr lang="zh-CN" altLang="en-US"/>
              <a:t>驱动制动切换不及时、高速时从制动切换到驱动时必然有大油门。</a:t>
            </a:r>
          </a:p>
        </p:txBody>
      </p:sp>
      <p:pic>
        <p:nvPicPr>
          <p:cNvPr id="6" name="图片 5" descr="制动到驱动切换必有大油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2092325"/>
            <a:ext cx="5342255" cy="4027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13170" y="774065"/>
            <a:ext cx="5354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优化方案：</a:t>
            </a:r>
            <a:r>
              <a:rPr lang="zh-CN" altLang="en-US"/>
              <a:t>名义加速度大于</a:t>
            </a:r>
            <a:r>
              <a:rPr lang="en-US" altLang="zh-CN"/>
              <a:t>0mps^2</a:t>
            </a:r>
            <a:r>
              <a:rPr lang="zh-CN" altLang="en-US"/>
              <a:t>为驱动，小于</a:t>
            </a:r>
            <a:r>
              <a:rPr lang="en-US" altLang="zh-CN"/>
              <a:t>-0.2mps^2</a:t>
            </a:r>
            <a:r>
              <a:rPr lang="zh-CN" altLang="en-US"/>
              <a:t>为制动，处于</a:t>
            </a:r>
            <a:r>
              <a:rPr lang="en-US" altLang="zh-CN"/>
              <a:t>-0.2~0</a:t>
            </a:r>
            <a:r>
              <a:rPr lang="zh-CN" altLang="en-US"/>
              <a:t>区间为滑行。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219825" y="1778635"/>
            <a:ext cx="5448300" cy="4476750"/>
            <a:chOff x="9795" y="2801"/>
            <a:chExt cx="8580" cy="7050"/>
          </a:xfrm>
        </p:grpSpPr>
        <p:pic>
          <p:nvPicPr>
            <p:cNvPr id="8" name="图片 7" descr="CoChs更新驱动制动滑行方案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5" y="2801"/>
              <a:ext cx="8580" cy="705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3618" y="7058"/>
              <a:ext cx="17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驱动判断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18" y="7958"/>
              <a:ext cx="17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制动判断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618" y="8858"/>
              <a:ext cx="17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滑行判断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719" y="3580"/>
              <a:ext cx="179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驱动、制动、滑行模式切换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1D91CEB-5D00-5483-1043-FECC45BAE994}"/>
              </a:ext>
            </a:extLst>
          </p:cNvPr>
          <p:cNvSpPr txBox="1"/>
          <p:nvPr/>
        </p:nvSpPr>
        <p:spPr>
          <a:xfrm>
            <a:off x="145677" y="254977"/>
            <a:ext cx="10605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新增变更点：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、删除初始规划加速度滤波。</a:t>
            </a:r>
            <a:endParaRPr lang="en-US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2" y="1698570"/>
            <a:ext cx="9068586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4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98CDEA-5BE8-F6AF-AAAA-EAA64FA5117C}"/>
              </a:ext>
            </a:extLst>
          </p:cNvPr>
          <p:cNvSpPr txBox="1"/>
          <p:nvPr/>
        </p:nvSpPr>
        <p:spPr>
          <a:xfrm>
            <a:off x="717176" y="1017965"/>
            <a:ext cx="10605247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/>
              <a:t>V4.03</a:t>
            </a:r>
            <a:r>
              <a:rPr lang="zh-CN" altLang="en-US" sz="3600" b="1" dirty="0"/>
              <a:t>更改点：</a:t>
            </a:r>
            <a:endParaRPr lang="en-US" altLang="zh-CN" sz="3600" b="1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Plan&amp;Control</a:t>
            </a:r>
            <a:r>
              <a:rPr lang="zh-CN" altLang="en-US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、速度规划调整最大巡航车速：</a:t>
            </a:r>
            <a:r>
              <a:rPr lang="en-US" altLang="zh-CN" dirty="0"/>
              <a:t>90km/h -&gt; 98km/h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、速度规划调整切入场景减速度限制：</a:t>
            </a:r>
            <a:r>
              <a:rPr lang="en-US" altLang="zh-CN" dirty="0"/>
              <a:t>-0.2m/s2 -&gt; -0.5m/s2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、速度规划调整隧道前场景最大减速度限制：</a:t>
            </a:r>
            <a:r>
              <a:rPr lang="en-US" altLang="zh-CN" dirty="0"/>
              <a:t>-0.5m/s2 -&gt; -0.7m/s2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、速度规划调整非</a:t>
            </a:r>
            <a:r>
              <a:rPr lang="en-US" altLang="zh-CN" dirty="0"/>
              <a:t>PCC</a:t>
            </a:r>
            <a:r>
              <a:rPr lang="zh-CN" altLang="en-US" dirty="0"/>
              <a:t>模式时最大加速度限制：</a:t>
            </a:r>
            <a:r>
              <a:rPr lang="en-US" altLang="zh-CN" dirty="0"/>
              <a:t>0.3m/s2 -&gt; 0.5m/s2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、速度规划取消滑行状态的油门开度请求，改为松油门状态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油门由控制最终判定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、纵向控制新增非</a:t>
            </a:r>
            <a:r>
              <a:rPr lang="en-US" altLang="zh-CN" dirty="0" err="1">
                <a:solidFill>
                  <a:srgbClr val="FF0000"/>
                </a:solidFill>
              </a:rPr>
              <a:t>ppc</a:t>
            </a:r>
            <a:r>
              <a:rPr lang="zh-CN" altLang="en-US" dirty="0">
                <a:solidFill>
                  <a:srgbClr val="FF0000"/>
                </a:solidFill>
              </a:rPr>
              <a:t>及</a:t>
            </a:r>
            <a:r>
              <a:rPr lang="en-US" altLang="zh-CN" dirty="0" err="1">
                <a:solidFill>
                  <a:srgbClr val="FF0000"/>
                </a:solidFill>
              </a:rPr>
              <a:t>pcc</a:t>
            </a:r>
            <a:r>
              <a:rPr lang="zh-CN" altLang="en-US" dirty="0">
                <a:solidFill>
                  <a:srgbClr val="FF0000"/>
                </a:solidFill>
              </a:rPr>
              <a:t>模式下滑行、驱动切换时油门平滑（斜率）：上升</a:t>
            </a:r>
            <a:r>
              <a:rPr lang="en-US" altLang="zh-CN" dirty="0">
                <a:solidFill>
                  <a:srgbClr val="FF0000"/>
                </a:solidFill>
              </a:rPr>
              <a:t>10%~40%</a:t>
            </a:r>
            <a:r>
              <a:rPr lang="zh-CN" altLang="en-US" dirty="0">
                <a:solidFill>
                  <a:srgbClr val="FF0000"/>
                </a:solidFill>
              </a:rPr>
              <a:t>，下降由－</a:t>
            </a:r>
            <a:r>
              <a:rPr lang="en-US" altLang="zh-CN" dirty="0">
                <a:solidFill>
                  <a:srgbClr val="FF0000"/>
                </a:solidFill>
              </a:rPr>
              <a:t>200%</a:t>
            </a:r>
            <a:r>
              <a:rPr lang="zh-CN" altLang="en-US" dirty="0">
                <a:solidFill>
                  <a:srgbClr val="FF0000"/>
                </a:solidFill>
              </a:rPr>
              <a:t>改为－</a:t>
            </a:r>
            <a:r>
              <a:rPr lang="en-US" altLang="zh-CN" dirty="0">
                <a:solidFill>
                  <a:srgbClr val="FF0000"/>
                </a:solidFill>
              </a:rPr>
              <a:t>150%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7</a:t>
            </a:r>
            <a:r>
              <a:rPr lang="zh-CN" altLang="en-US" dirty="0"/>
              <a:t>、横向控制增加</a:t>
            </a:r>
            <a:r>
              <a:rPr lang="en-US" altLang="zh-CN" dirty="0"/>
              <a:t>0~40km/h</a:t>
            </a:r>
            <a:r>
              <a:rPr lang="zh-CN" altLang="en-US" dirty="0"/>
              <a:t>速度区间方向盘角度限制：</a:t>
            </a:r>
            <a:r>
              <a:rPr lang="en-US" altLang="zh-CN" dirty="0"/>
              <a:t>&lt; 60°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85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505741" y="356561"/>
            <a:ext cx="7957695" cy="4700889"/>
            <a:chOff x="7262615" y="1888563"/>
            <a:chExt cx="6124230" cy="3608692"/>
          </a:xfrm>
        </p:grpSpPr>
        <p:grpSp>
          <p:nvGrpSpPr>
            <p:cNvPr id="38" name="组合 37"/>
            <p:cNvGrpSpPr/>
            <p:nvPr/>
          </p:nvGrpSpPr>
          <p:grpSpPr>
            <a:xfrm>
              <a:off x="7262615" y="1888563"/>
              <a:ext cx="6124230" cy="3608692"/>
              <a:chOff x="4638911" y="1209675"/>
              <a:chExt cx="6124230" cy="3608692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flipV="1">
                <a:off x="4676775" y="4034879"/>
                <a:ext cx="5852859" cy="1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V="1">
                <a:off x="4953000" y="1209675"/>
                <a:ext cx="0" cy="3574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4953000" y="2686050"/>
                <a:ext cx="1143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6096000" y="2686050"/>
                <a:ext cx="300007" cy="138515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>
                <a:off x="6429375" y="4048125"/>
                <a:ext cx="1362075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文本框 45"/>
              <p:cNvSpPr txBox="1"/>
              <p:nvPr/>
            </p:nvSpPr>
            <p:spPr>
              <a:xfrm>
                <a:off x="5038725" y="1381125"/>
                <a:ext cx="9925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油门开度</a:t>
                </a:r>
                <a:r>
                  <a:rPr lang="en-US" altLang="zh-CN" sz="1400" dirty="0"/>
                  <a:t>%</a:t>
                </a:r>
                <a:endParaRPr lang="zh-CN" altLang="en-US" sz="14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638911" y="4048125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0</a:t>
                </a:r>
                <a:endParaRPr lang="zh-CN" altLang="en-US" sz="1400" dirty="0"/>
              </a:p>
            </p:txBody>
          </p:sp>
          <p:cxnSp>
            <p:nvCxnSpPr>
              <p:cNvPr id="48" name="直接箭头连接符 47"/>
              <p:cNvCxnSpPr/>
              <p:nvPr/>
            </p:nvCxnSpPr>
            <p:spPr>
              <a:xfrm>
                <a:off x="6096000" y="1952625"/>
                <a:ext cx="0" cy="733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095999" y="2701438"/>
                <a:ext cx="1246505" cy="1367155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" name="文本框 49"/>
              <p:cNvSpPr txBox="1"/>
              <p:nvPr/>
            </p:nvSpPr>
            <p:spPr>
              <a:xfrm>
                <a:off x="6207669" y="2198787"/>
                <a:ext cx="773757" cy="259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开始跟车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0520767" y="3954660"/>
                <a:ext cx="242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endParaRPr lang="zh-CN" altLang="en-US" sz="14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6551827" y="2546952"/>
                <a:ext cx="6190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V4.03</a:t>
                </a:r>
                <a:endParaRPr lang="zh-CN" altLang="en-US" sz="1400" dirty="0"/>
              </a:p>
            </p:txBody>
          </p:sp>
          <p:cxnSp>
            <p:nvCxnSpPr>
              <p:cNvPr id="57" name="直接箭头连接符 56"/>
              <p:cNvCxnSpPr/>
              <p:nvPr/>
            </p:nvCxnSpPr>
            <p:spPr>
              <a:xfrm flipH="1">
                <a:off x="6527357" y="2872072"/>
                <a:ext cx="247650" cy="2686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5442182" y="3437830"/>
                <a:ext cx="694802" cy="567044"/>
              </a:xfrm>
              <a:prstGeom prst="rect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V4.02</a:t>
                </a:r>
              </a:p>
              <a:p>
                <a:r>
                  <a:rPr lang="zh-CN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跟车制动</a:t>
                </a:r>
                <a:endParaRPr lang="en-US" altLang="zh-CN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altLang="zh-CN" sz="1400" dirty="0">
                    <a:solidFill>
                      <a:schemeClr val="accent1">
                        <a:lumMod val="75000"/>
                      </a:schemeClr>
                    </a:solidFill>
                  </a:rPr>
                  <a:t>-150%/s</a:t>
                </a:r>
              </a:p>
            </p:txBody>
          </p:sp>
          <p:cxnSp>
            <p:nvCxnSpPr>
              <p:cNvPr id="59" name="直接箭头连接符 58"/>
              <p:cNvCxnSpPr>
                <a:stCxn id="58" idx="3"/>
              </p:cNvCxnSpPr>
              <p:nvPr/>
            </p:nvCxnSpPr>
            <p:spPr>
              <a:xfrm flipV="1">
                <a:off x="6136984" y="3480744"/>
                <a:ext cx="110203" cy="2406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6140892" y="2741759"/>
                <a:ext cx="539487" cy="6199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6680379" y="3318439"/>
                <a:ext cx="180988" cy="72968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H="1">
                <a:off x="6720596" y="3272489"/>
                <a:ext cx="389816" cy="103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文本框 63"/>
              <p:cNvSpPr txBox="1"/>
              <p:nvPr/>
            </p:nvSpPr>
            <p:spPr>
              <a:xfrm>
                <a:off x="6498491" y="4085936"/>
                <a:ext cx="741529" cy="7324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rgbClr val="FF0000"/>
                    </a:solidFill>
                  </a:rPr>
                  <a:t>跟车滑行后切换到跟车制动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-150%/s</a:t>
                </a:r>
                <a:endParaRPr lang="zh-CN" altLang="en-US" sz="1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0" name="直接连接符 99"/>
              <p:cNvCxnSpPr/>
              <p:nvPr/>
            </p:nvCxnSpPr>
            <p:spPr>
              <a:xfrm flipV="1">
                <a:off x="6093749" y="1931664"/>
                <a:ext cx="883344" cy="735067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 flipV="1">
                <a:off x="7285992" y="3299812"/>
                <a:ext cx="883344" cy="735067"/>
              </a:xfrm>
              <a:prstGeom prst="line">
                <a:avLst/>
              </a:prstGeom>
              <a:ln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H="1">
                <a:off x="7767129" y="2958106"/>
                <a:ext cx="1460586" cy="1090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/>
              <p:cNvSpPr txBox="1"/>
              <p:nvPr/>
            </p:nvSpPr>
            <p:spPr>
              <a:xfrm>
                <a:off x="7061742" y="3114245"/>
                <a:ext cx="1121651" cy="236269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滑行和制动切换</a:t>
                </a:r>
              </a:p>
            </p:txBody>
          </p:sp>
          <p:cxnSp>
            <p:nvCxnSpPr>
              <p:cNvPr id="124" name="直接连接符 123"/>
              <p:cNvCxnSpPr/>
              <p:nvPr/>
            </p:nvCxnSpPr>
            <p:spPr>
              <a:xfrm flipH="1">
                <a:off x="6369621" y="2966759"/>
                <a:ext cx="1460586" cy="1090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7846173" y="2877754"/>
              <a:ext cx="457938" cy="25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巡航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756362" y="247428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284798" y="3650286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ea"/>
                <a:buAutoNum type="circleNumDbPlain" startAt="2"/>
              </a:pPr>
              <a:r>
                <a:rPr lang="en-US" altLang="zh-CN" dirty="0"/>
                <a:t> </a:t>
              </a:r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>
              <a:off x="9274886" y="3951377"/>
              <a:ext cx="123825" cy="1351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0624461" y="2755099"/>
              <a:ext cx="1220345" cy="259895"/>
            </a:xfrm>
            <a:prstGeom prst="rect">
              <a:avLst/>
            </a:prstGeom>
            <a:ln w="28575">
              <a:noFill/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跟车滑行</a:t>
              </a:r>
              <a:r>
                <a:rPr lang="en-US" altLang="zh-CN" sz="1600" dirty="0"/>
                <a:t>-50%/s</a:t>
              </a:r>
              <a:endParaRPr lang="zh-CN" altLang="en-US" sz="1600" dirty="0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8661553" y="3322658"/>
              <a:ext cx="123825" cy="1351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10353241" y="4642552"/>
              <a:ext cx="123825" cy="13515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1348273" y="4254130"/>
              <a:ext cx="1844581" cy="259895"/>
            </a:xfrm>
            <a:prstGeom prst="rect">
              <a:avLst/>
            </a:prstGeom>
            <a:ln w="28575">
              <a:noFill/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非</a:t>
              </a:r>
              <a:r>
                <a:rPr lang="en-US" altLang="zh-CN" sz="1600" dirty="0"/>
                <a:t>PCC</a:t>
              </a:r>
              <a:r>
                <a:rPr lang="zh-CN" altLang="en-US" sz="1600" dirty="0"/>
                <a:t>油门</a:t>
              </a:r>
              <a:r>
                <a:rPr lang="en-US" altLang="zh-CN" sz="1600" dirty="0"/>
                <a:t>+</a:t>
              </a:r>
              <a:r>
                <a:rPr lang="zh-CN" altLang="en-US" sz="1600" dirty="0"/>
                <a:t>变斜率</a:t>
              </a:r>
              <a:r>
                <a:rPr lang="en-US" altLang="zh-CN" sz="1600" dirty="0"/>
                <a:t>40%/s</a:t>
              </a:r>
              <a:endParaRPr lang="zh-CN" altLang="en-US" sz="1600" dirty="0"/>
            </a:p>
          </p:txBody>
        </p:sp>
      </p:grpSp>
      <p:sp>
        <p:nvSpPr>
          <p:cNvPr id="99" name="右大括号 98"/>
          <p:cNvSpPr/>
          <p:nvPr/>
        </p:nvSpPr>
        <p:spPr>
          <a:xfrm rot="19262532">
            <a:off x="5196447" y="871958"/>
            <a:ext cx="617446" cy="23760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: 形状 125"/>
          <p:cNvSpPr/>
          <p:nvPr/>
        </p:nvSpPr>
        <p:spPr>
          <a:xfrm>
            <a:off x="5677519" y="3060773"/>
            <a:ext cx="1643917" cy="989557"/>
          </a:xfrm>
          <a:custGeom>
            <a:avLst/>
            <a:gdLst>
              <a:gd name="connsiteX0" fmla="*/ 0 w 1546698"/>
              <a:gd name="connsiteY0" fmla="*/ 992222 h 992222"/>
              <a:gd name="connsiteX1" fmla="*/ 418289 w 1546698"/>
              <a:gd name="connsiteY1" fmla="*/ 894945 h 992222"/>
              <a:gd name="connsiteX2" fmla="*/ 787940 w 1546698"/>
              <a:gd name="connsiteY2" fmla="*/ 632298 h 992222"/>
              <a:gd name="connsiteX3" fmla="*/ 1546698 w 1546698"/>
              <a:gd name="connsiteY3" fmla="*/ 0 h 99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698" h="992222">
                <a:moveTo>
                  <a:pt x="0" y="992222"/>
                </a:moveTo>
                <a:cubicBezTo>
                  <a:pt x="143483" y="973577"/>
                  <a:pt x="286966" y="954932"/>
                  <a:pt x="418289" y="894945"/>
                </a:cubicBezTo>
                <a:cubicBezTo>
                  <a:pt x="549612" y="834958"/>
                  <a:pt x="599872" y="781455"/>
                  <a:pt x="787940" y="632298"/>
                </a:cubicBezTo>
                <a:cubicBezTo>
                  <a:pt x="976008" y="483141"/>
                  <a:pt x="1261353" y="241570"/>
                  <a:pt x="154669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1053980" y="5237122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滑行时油门掉为</a:t>
            </a:r>
            <a:r>
              <a:rPr lang="en-US" altLang="zh-CN" dirty="0"/>
              <a:t>0</a:t>
            </a:r>
            <a:r>
              <a:rPr lang="zh-CN" altLang="en-US" dirty="0"/>
              <a:t>，发动机扭矩瞬间掉为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131" name="直接箭头连接符 130"/>
          <p:cNvCxnSpPr>
            <a:cxnSpLocks/>
            <a:stCxn id="73" idx="3"/>
          </p:cNvCxnSpPr>
          <p:nvPr/>
        </p:nvCxnSpPr>
        <p:spPr>
          <a:xfrm>
            <a:off x="4144006" y="3193975"/>
            <a:ext cx="14375" cy="204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5874053" y="4333264"/>
            <a:ext cx="0" cy="146804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5867677" y="4580396"/>
            <a:ext cx="309119" cy="12768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6093101" y="5735082"/>
            <a:ext cx="646331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冲击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7224218" y="4705330"/>
            <a:ext cx="4817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除了变速箱掉档之外，而我们不存在掉档问题。 </a:t>
            </a:r>
          </a:p>
          <a:p>
            <a:r>
              <a:rPr lang="zh-CN" altLang="en-US" sz="1400" dirty="0"/>
              <a:t>激励应该就是油门变化导致，声源很难讲。</a:t>
            </a:r>
            <a:r>
              <a:rPr lang="en-US" altLang="zh-CN" sz="1400" dirty="0">
                <a:solidFill>
                  <a:srgbClr val="FF0000"/>
                </a:solidFill>
              </a:rPr>
              <a:t>AD</a:t>
            </a:r>
            <a:r>
              <a:rPr lang="zh-CN" altLang="en-US" sz="1400" dirty="0">
                <a:solidFill>
                  <a:srgbClr val="FF0000"/>
                </a:solidFill>
              </a:rPr>
              <a:t>现在通过控油门变化率减小转速差，从而可以降低的脉冲激励。</a:t>
            </a:r>
          </a:p>
          <a:p>
            <a:r>
              <a:rPr lang="zh-CN" altLang="en-US" sz="1400" dirty="0"/>
              <a:t>以前传动链的扭振问题就两招，油门滤波降激励，或者增加离合器片的阻尼。</a:t>
            </a:r>
          </a:p>
          <a:p>
            <a:r>
              <a:rPr lang="zh-CN" altLang="en-US" sz="1400" dirty="0"/>
              <a:t>按</a:t>
            </a:r>
            <a:r>
              <a:rPr lang="en-US" altLang="zh-CN" sz="1400" dirty="0"/>
              <a:t>ZF</a:t>
            </a:r>
            <a:r>
              <a:rPr lang="zh-CN" altLang="en-US" sz="1400" dirty="0"/>
              <a:t>这么大的量，离合器应该很成熟，降脉冲激励应该够了。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7530874" y="1508369"/>
            <a:ext cx="363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最新的</a:t>
            </a:r>
            <a:r>
              <a:rPr lang="en-US" altLang="zh-CN" dirty="0">
                <a:highlight>
                  <a:srgbClr val="FFFF00"/>
                </a:highlight>
              </a:rPr>
              <a:t>V4.03</a:t>
            </a:r>
            <a:r>
              <a:rPr lang="zh-CN" altLang="en-US" dirty="0">
                <a:highlight>
                  <a:srgbClr val="FFFF00"/>
                </a:highlight>
              </a:rPr>
              <a:t>版本没有</a:t>
            </a:r>
            <a:r>
              <a:rPr lang="en-US" altLang="zh-CN" dirty="0">
                <a:highlight>
                  <a:srgbClr val="FFFF00"/>
                </a:highlight>
              </a:rPr>
              <a:t>-150%</a:t>
            </a:r>
            <a:r>
              <a:rPr lang="zh-CN" altLang="en-US" dirty="0">
                <a:highlight>
                  <a:srgbClr val="FFFF00"/>
                </a:highlight>
              </a:rPr>
              <a:t>和</a:t>
            </a:r>
            <a:r>
              <a:rPr lang="en-US" altLang="zh-CN" dirty="0">
                <a:highlight>
                  <a:srgbClr val="FFFF00"/>
                </a:highlight>
              </a:rPr>
              <a:t>-50%</a:t>
            </a:r>
            <a:r>
              <a:rPr lang="zh-CN" altLang="en-US" dirty="0">
                <a:highlight>
                  <a:srgbClr val="FFFF00"/>
                </a:highlight>
              </a:rPr>
              <a:t>区分，全部都改为</a:t>
            </a:r>
            <a:r>
              <a:rPr lang="en-US" altLang="zh-CN" dirty="0">
                <a:highlight>
                  <a:srgbClr val="FFFF00"/>
                </a:highlight>
              </a:rPr>
              <a:t>-150%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0452E7-BEB6-FBD5-ED07-47E159AA2579}"/>
              </a:ext>
            </a:extLst>
          </p:cNvPr>
          <p:cNvSpPr txBox="1"/>
          <p:nvPr/>
        </p:nvSpPr>
        <p:spPr>
          <a:xfrm>
            <a:off x="5397134" y="402820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hkOGMyYjJmNWI1OTcyODI0Y2ZmNjIyN2FjM2ExNTg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607</Words>
  <Application>Microsoft Office PowerPoint</Application>
  <PresentationFormat>宽屏</PresentationFormat>
  <Paragraphs>53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 Ranfei 夏然飞(DFCV东风商用车技术中心智能网联开发部智能技术开发室)</cp:lastModifiedBy>
  <cp:revision>26</cp:revision>
  <dcterms:created xsi:type="dcterms:W3CDTF">2023-11-21T01:33:18Z</dcterms:created>
  <dcterms:modified xsi:type="dcterms:W3CDTF">2024-01-08T09:53:51Z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557530B7B87D41788BEE5CD16CA0CE68_12</vt:lpwstr>
  </property>
  <property fmtid="{D5CDD505-2E9C-101B-9397-08002B2CF9AE}" pid="3" name="KSOProductBuildVer">
    <vt:lpwstr>2052-12.1.0.15712</vt:lpwstr>
  </property>
</Properties>
</file>