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154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17D0-32D8-4EEB-A1AE-B3B4D351AAF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2CD-79D8-4BB4-926C-D3BF0EE9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210791" y="1447228"/>
            <a:ext cx="7824352" cy="4111517"/>
            <a:chOff x="2210791" y="1447228"/>
            <a:chExt cx="7824352" cy="4111517"/>
          </a:xfrm>
        </p:grpSpPr>
        <p:grpSp>
          <p:nvGrpSpPr>
            <p:cNvPr id="45" name="Group 44"/>
            <p:cNvGrpSpPr/>
            <p:nvPr/>
          </p:nvGrpSpPr>
          <p:grpSpPr>
            <a:xfrm>
              <a:off x="2210791" y="1447228"/>
              <a:ext cx="7824352" cy="4111517"/>
              <a:chOff x="2031496" y="1509981"/>
              <a:chExt cx="7824352" cy="411151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031496" y="1509981"/>
                <a:ext cx="7824352" cy="3435064"/>
                <a:chOff x="1018479" y="1492051"/>
                <a:chExt cx="7824352" cy="343506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112108" y="1927654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112108" y="415090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283475" y="1513497"/>
                      <a:ext cx="15255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1) At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(start)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3475" y="1513497"/>
                      <a:ext cx="1525546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200" t="-9836" r="-4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74800" y="2669059"/>
                  <a:ext cx="0" cy="14818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2275840" y="2668697"/>
                  <a:ext cx="2540" cy="14826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018479" y="3209528"/>
                      <a:ext cx="629916" cy="2662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EUR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479" y="3209528"/>
                      <a:ext cx="629916" cy="2662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279011" y="3190086"/>
                      <a:ext cx="820353" cy="43556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USD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011" y="3190086"/>
                      <a:ext cx="820353" cy="43556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Rectangle 16"/>
                <p:cNvSpPr/>
                <p:nvPr/>
              </p:nvSpPr>
              <p:spPr>
                <a:xfrm>
                  <a:off x="3815782" y="192729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815782" y="4150540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729194" y="1492051"/>
                  <a:ext cx="1927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) During the term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486619" y="3209528"/>
                      <a:ext cx="1081216" cy="4412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𝐸𝑈𝑅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EUR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6619" y="3209528"/>
                      <a:ext cx="1081216" cy="44121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82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982685" y="3189725"/>
                      <a:ext cx="982665" cy="4421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USD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685" y="3189725"/>
                      <a:ext cx="982665" cy="44217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97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6570703" y="196246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570703" y="4185710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484115" y="1527221"/>
                      <a:ext cx="1896096" cy="39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dirty="0" smtClean="0"/>
                        <a:t>) At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(maturity)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4115" y="1527221"/>
                      <a:ext cx="1896096" cy="39158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572" t="-6250" r="-2894" b="-203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7056256" y="2689860"/>
                  <a:ext cx="5579" cy="14759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7705725" y="2703867"/>
                  <a:ext cx="2084" cy="14818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066436" y="3124889"/>
                      <a:ext cx="1081216" cy="610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a14:m>
                      <a:r>
                        <a:rPr lang="en-US" sz="1100" b="0" i="1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sz="1100" b="0" dirty="0" smtClean="0">
                          <a:latin typeface="Cambria Math" panose="02040503050406030204" pitchFamily="18" charset="0"/>
                        </a:rPr>
                        <a:t>EUR +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𝐸𝑈𝑅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EUR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6436" y="3124889"/>
                      <a:ext cx="1081216" cy="610488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t="-1000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737931" y="3115040"/>
                      <a:ext cx="1104900" cy="7854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USD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+</a:t>
                      </a:r>
                      <a:endParaRPr lang="en-US" sz="1100" b="0" i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USD </a:t>
                      </a:r>
                      <a:endParaRPr lang="en-US" sz="1100" dirty="0" smtClean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31" y="3115040"/>
                      <a:ext cx="1104900" cy="785408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261042" y="4975167"/>
                    <a:ext cx="160331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i="1" dirty="0" smtClean="0"/>
                      <a:t> FX spot rate at the start</a:t>
                    </a:r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1042" y="4975167"/>
                    <a:ext cx="1603311" cy="64633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42" t="-5660" r="-3802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V="1">
              <a:off x="5550651" y="2609867"/>
              <a:ext cx="5579" cy="1475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00120" y="2623874"/>
              <a:ext cx="2084" cy="148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838689" y="4902219"/>
                  <a:ext cx="16033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8689" y="4902219"/>
                  <a:ext cx="1603311" cy="6463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22" t="-4717" r="-342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89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31496" y="1509981"/>
            <a:ext cx="7845209" cy="4111517"/>
            <a:chOff x="2031496" y="1509981"/>
            <a:chExt cx="7845209" cy="4111517"/>
          </a:xfrm>
        </p:grpSpPr>
        <p:grpSp>
          <p:nvGrpSpPr>
            <p:cNvPr id="3" name="Group 2"/>
            <p:cNvGrpSpPr/>
            <p:nvPr/>
          </p:nvGrpSpPr>
          <p:grpSpPr>
            <a:xfrm>
              <a:off x="2031496" y="1509981"/>
              <a:ext cx="7845209" cy="4111517"/>
              <a:chOff x="2031496" y="1509981"/>
              <a:chExt cx="7845209" cy="411151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031496" y="1509981"/>
                <a:ext cx="7845209" cy="3435064"/>
                <a:chOff x="1018479" y="1492051"/>
                <a:chExt cx="7845209" cy="343506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112108" y="1927654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112108" y="415090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283475" y="1513497"/>
                      <a:ext cx="15255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1) At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(start)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3475" y="1513497"/>
                      <a:ext cx="1525546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600" t="-8197" r="-36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610660" y="2669059"/>
                  <a:ext cx="0" cy="14818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2248945" y="2668697"/>
                  <a:ext cx="2540" cy="14826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018479" y="3209528"/>
                      <a:ext cx="629916" cy="2662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EUR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479" y="3209528"/>
                      <a:ext cx="629916" cy="2662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279011" y="3190086"/>
                      <a:ext cx="768993" cy="2662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USD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011" y="3190086"/>
                      <a:ext cx="768993" cy="2662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Rectangle 16"/>
                <p:cNvSpPr/>
                <p:nvPr/>
              </p:nvSpPr>
              <p:spPr>
                <a:xfrm>
                  <a:off x="3815782" y="192729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815782" y="4150540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729194" y="1492051"/>
                  <a:ext cx="1927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) During the term</a:t>
                  </a:r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67601" y="2686040"/>
                  <a:ext cx="10774" cy="144715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4936448" y="2664310"/>
                  <a:ext cx="1756" cy="14862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275174" y="3180206"/>
                      <a:ext cx="1081216" cy="435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en-US" sz="1100" dirty="0" smtClean="0"/>
                        <a:t> 3M </a:t>
                      </a:r>
                      <a:r>
                        <a:rPr lang="en-US" sz="1100" dirty="0" err="1" smtClean="0"/>
                        <a:t>Euribor</a:t>
                      </a:r>
                      <a:r>
                        <a:rPr lang="en-US" sz="1100" dirty="0" smtClean="0"/>
                        <a:t> + basis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174" y="3180206"/>
                      <a:ext cx="1081216" cy="43556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98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901592" y="3190086"/>
                      <a:ext cx="1125757" cy="43556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 </m:t>
                          </m:r>
                        </m:oMath>
                      </a14:m>
                      <a:r>
                        <a:rPr lang="en-US" sz="1100" dirty="0" smtClean="0"/>
                        <a:t>3M USD</a:t>
                      </a:r>
                    </a:p>
                    <a:p>
                      <a:r>
                        <a:rPr lang="en-US" sz="1100" dirty="0" smtClean="0"/>
                        <a:t>Libor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1592" y="3190086"/>
                      <a:ext cx="1125757" cy="43556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6570703" y="1962462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570703" y="4185710"/>
                  <a:ext cx="1754660" cy="741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Party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484115" y="1527221"/>
                      <a:ext cx="1896096" cy="39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dirty="0" smtClean="0"/>
                        <a:t>) At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(maturity)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4115" y="1527221"/>
                      <a:ext cx="1896096" cy="39158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894" t="-6154" r="-2572" b="-1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7074186" y="2689860"/>
                  <a:ext cx="5579" cy="14759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7696760" y="2703867"/>
                  <a:ext cx="2084" cy="14818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066436" y="3124889"/>
                      <a:ext cx="1081216" cy="6095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oMath>
                      </a14:m>
                      <a:r>
                        <a:rPr lang="en-US" sz="1100" b="0" i="1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sz="1100" b="0" dirty="0" smtClean="0">
                          <a:latin typeface="Cambria Math" panose="02040503050406030204" pitchFamily="18" charset="0"/>
                        </a:rPr>
                        <a:t>EUR +</a:t>
                      </a:r>
                    </a:p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en-US" sz="1100" dirty="0" smtClean="0"/>
                        <a:t> 3M </a:t>
                      </a:r>
                      <a:r>
                        <a:rPr lang="en-US" sz="1100" dirty="0" err="1" smtClean="0"/>
                        <a:t>Euribor</a:t>
                      </a:r>
                      <a:r>
                        <a:rPr lang="en-US" sz="1100" dirty="0" smtClean="0"/>
                        <a:t> + basis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6436" y="3124889"/>
                      <a:ext cx="1081216" cy="60952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737931" y="3115040"/>
                      <a:ext cx="1125757" cy="6095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1100" dirty="0" smtClean="0"/>
                        <a:t>USD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+</a:t>
                      </a:r>
                      <a:endParaRPr lang="en-US" sz="1100" b="0" i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× </m:t>
                          </m:r>
                        </m:oMath>
                      </a14:m>
                      <a:r>
                        <a:rPr lang="en-US" sz="1100" dirty="0" smtClean="0"/>
                        <a:t>3M USD</a:t>
                      </a:r>
                    </a:p>
                    <a:p>
                      <a:r>
                        <a:rPr lang="en-US" sz="1100" dirty="0" smtClean="0"/>
                        <a:t>Libor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31" y="3115040"/>
                      <a:ext cx="1125757" cy="60952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261042" y="4975167"/>
                    <a:ext cx="160331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i="1" dirty="0" smtClean="0"/>
                      <a:t> FX spot rate at the start</a:t>
                    </a:r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1042" y="4975167"/>
                    <a:ext cx="1603311" cy="64633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422" t="-4717" r="-3422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78522" y="4975167"/>
                  <a:ext cx="16033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522" y="4975167"/>
                  <a:ext cx="1603311" cy="6463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42" t="-4717" r="-380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12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37732" y="1358569"/>
            <a:ext cx="9891745" cy="4247013"/>
            <a:chOff x="541492" y="1358569"/>
            <a:chExt cx="9891745" cy="4247013"/>
          </a:xfrm>
        </p:grpSpPr>
        <p:sp>
          <p:nvSpPr>
            <p:cNvPr id="4" name="Rectangle 3"/>
            <p:cNvSpPr/>
            <p:nvPr/>
          </p:nvSpPr>
          <p:spPr>
            <a:xfrm>
              <a:off x="541492" y="1925706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1492" y="4148954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12859" y="1371341"/>
                  <a:ext cx="1525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1)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(start)</a:t>
                  </a:r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9" y="1371341"/>
                  <a:ext cx="152554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600" t="-9836" r="-36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1107100" y="2667111"/>
              <a:ext cx="0" cy="1481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625107" y="2662362"/>
              <a:ext cx="2540" cy="1482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5399" y="3213676"/>
                  <a:ext cx="604204" cy="275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 smtClean="0"/>
                    <a:t>EUR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99" y="3213676"/>
                  <a:ext cx="604204" cy="2751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592571" y="3218618"/>
                  <a:ext cx="743280" cy="275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 smtClean="0"/>
                    <a:t>USD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571" y="3218618"/>
                  <a:ext cx="743280" cy="2751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2920490" y="1925344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490" y="4148592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66846" y="1358569"/>
                  <a:ext cx="396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r>
                    <a:rPr lang="en-US" dirty="0" smtClean="0"/>
                    <a:t>) During the </a:t>
                  </a:r>
                  <a:r>
                    <a:rPr lang="en-US" dirty="0" smtClean="0"/>
                    <a:t>term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46" y="1358569"/>
                  <a:ext cx="396659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8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3559062" y="2662362"/>
              <a:ext cx="11435" cy="1468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21970" y="2662362"/>
              <a:ext cx="21650" cy="1486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623817" y="3158812"/>
                  <a:ext cx="1081216" cy="79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 smtClean="0"/>
                    <a:t> 3M </a:t>
                  </a:r>
                  <a:r>
                    <a:rPr lang="en-US" sz="1100" dirty="0" err="1" smtClean="0"/>
                    <a:t>Euribor</a:t>
                  </a:r>
                  <a:r>
                    <a:rPr lang="en-US" sz="1100" dirty="0" smtClean="0"/>
                    <a:t> + </a:t>
                  </a:r>
                  <a:r>
                    <a:rPr lang="en-US" sz="1100" dirty="0" smtClean="0"/>
                    <a:t>basis</a:t>
                  </a:r>
                </a:p>
                <a:p>
                  <a:endParaRPr lang="en-US" sz="1100" dirty="0"/>
                </a:p>
                <a:p>
                  <a:r>
                    <a:rPr lang="en-US" sz="1100" dirty="0" smtClean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100" dirty="0" smtClean="0"/>
                    <a:t> USD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817" y="3158812"/>
                  <a:ext cx="1081216" cy="7965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90123" y="3158812"/>
                  <a:ext cx="1100045" cy="796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100" dirty="0" smtClean="0"/>
                    <a:t>3M USD</a:t>
                  </a:r>
                </a:p>
                <a:p>
                  <a:r>
                    <a:rPr lang="en-US" sz="1100" dirty="0" smtClean="0"/>
                    <a:t>Libor</a:t>
                  </a:r>
                </a:p>
                <a:p>
                  <a:endParaRPr lang="en-US" sz="1100" dirty="0"/>
                </a:p>
                <a:p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100" dirty="0"/>
                    <a:t> </a:t>
                  </a:r>
                  <a:r>
                    <a:rPr lang="en-US" sz="1100" dirty="0" smtClean="0"/>
                    <a:t>USD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123" y="3158812"/>
                  <a:ext cx="1100045" cy="7965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8107175" y="1960514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07175" y="4183762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026683" y="1360681"/>
                  <a:ext cx="1935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r>
                    <a:rPr lang="en-US" dirty="0" smtClean="0"/>
                    <a:t>)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dirty="0" smtClean="0"/>
                    <a:t> (maturity)</a:t>
                  </a:r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683" y="1360681"/>
                  <a:ext cx="19350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39" t="-8197" r="-25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8756962" y="2687912"/>
              <a:ext cx="5579" cy="1475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147888" y="2701919"/>
              <a:ext cx="2084" cy="148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794009" y="3207580"/>
                  <a:ext cx="1081216" cy="627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100" b="0" i="1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sz="1100" b="0" dirty="0" smtClean="0">
                      <a:latin typeface="Cambria Math" panose="02040503050406030204" pitchFamily="18" charset="0"/>
                    </a:rPr>
                    <a:t>EUR +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 smtClean="0"/>
                    <a:t> 3M </a:t>
                  </a:r>
                  <a:r>
                    <a:rPr lang="en-US" sz="1100" dirty="0" err="1" smtClean="0"/>
                    <a:t>Euribor</a:t>
                  </a:r>
                  <a:r>
                    <a:rPr lang="en-US" sz="1100" dirty="0" smtClean="0"/>
                    <a:t> + basis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009" y="3207580"/>
                  <a:ext cx="1081216" cy="6272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971" b="-5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176867" y="3235012"/>
                  <a:ext cx="1256370" cy="6272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 smtClean="0"/>
                    <a:t>USD</a:t>
                  </a:r>
                  <a:r>
                    <a:rPr lang="en-US" sz="1100" dirty="0"/>
                    <a:t> </a:t>
                  </a:r>
                  <a:r>
                    <a:rPr lang="en-US" sz="1100" dirty="0" smtClean="0"/>
                    <a:t>+</a:t>
                  </a:r>
                  <a:endParaRPr lang="en-US" sz="1100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100" dirty="0" smtClean="0"/>
                    <a:t>3M USD</a:t>
                  </a:r>
                </a:p>
                <a:p>
                  <a:r>
                    <a:rPr lang="en-US" sz="1100" dirty="0" smtClean="0"/>
                    <a:t>Libor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867" y="3235012"/>
                  <a:ext cx="1256370" cy="6272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77409" y="4955289"/>
                  <a:ext cx="16033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09" y="4955289"/>
                  <a:ext cx="1603311" cy="6463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42" t="-5660" r="-380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89785" y="4937001"/>
                  <a:ext cx="1603311" cy="668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785" y="4937001"/>
                  <a:ext cx="1603311" cy="66858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422" t="-5455" r="-532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96164" y="4947004"/>
                  <a:ext cx="16033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164" y="4947004"/>
                  <a:ext cx="1603311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" t="-5660" r="-303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5545159" y="1925344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5159" y="4148592"/>
              <a:ext cx="1754660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Party 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207463" y="2662362"/>
              <a:ext cx="11435" cy="1468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631983" y="2662362"/>
              <a:ext cx="21650" cy="1486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72870" y="3164908"/>
                  <a:ext cx="1081216" cy="782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 smtClean="0"/>
                    <a:t> 3M </a:t>
                  </a:r>
                  <a:r>
                    <a:rPr lang="en-US" sz="1100" dirty="0" err="1" smtClean="0"/>
                    <a:t>Euribor</a:t>
                  </a:r>
                  <a:r>
                    <a:rPr lang="en-US" sz="1100" dirty="0" smtClean="0"/>
                    <a:t> + </a:t>
                  </a:r>
                  <a:r>
                    <a:rPr lang="en-US" sz="1100" dirty="0" smtClean="0"/>
                    <a:t>basis</a:t>
                  </a:r>
                </a:p>
                <a:p>
                  <a:endParaRPr lang="en-US" sz="1100" dirty="0"/>
                </a:p>
                <a:p>
                  <a:r>
                    <a:rPr lang="en-US" sz="1100" dirty="0" smtClean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1100" dirty="0" smtClean="0"/>
                    <a:t> USD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870" y="3164908"/>
                  <a:ext cx="1081216" cy="7829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600136" y="3177100"/>
                  <a:ext cx="1215782" cy="796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100" dirty="0" smtClean="0"/>
                    <a:t>3M USD</a:t>
                  </a:r>
                </a:p>
                <a:p>
                  <a:r>
                    <a:rPr lang="en-US" sz="1100" dirty="0" smtClean="0"/>
                    <a:t>Libor</a:t>
                  </a:r>
                </a:p>
                <a:p>
                  <a:endParaRPr lang="en-US" sz="1100" dirty="0"/>
                </a:p>
                <a:p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100" dirty="0"/>
                    <a:t> </a:t>
                  </a:r>
                  <a:r>
                    <a:rPr lang="en-US" sz="1100" dirty="0" smtClean="0"/>
                    <a:t>USD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136" y="3177100"/>
                  <a:ext cx="1215782" cy="79650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20833" y="4947004"/>
                  <a:ext cx="16033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FX spot rate at the start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833" y="4947004"/>
                  <a:ext cx="1603311" cy="6463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42" t="-5660" r="-152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76800" y="217627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176272"/>
                  <a:ext cx="43473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880899" y="4369798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899" y="4369798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91275" y="439418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275" y="4394182"/>
                  <a:ext cx="434734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491275" y="2146550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275" y="2146550"/>
                  <a:ext cx="43473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06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107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12</cp:revision>
  <dcterms:created xsi:type="dcterms:W3CDTF">2018-04-07T19:41:57Z</dcterms:created>
  <dcterms:modified xsi:type="dcterms:W3CDTF">2018-04-11T04:09:40Z</dcterms:modified>
</cp:coreProperties>
</file>