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2" r:id="rId3"/>
    <p:sldId id="259" r:id="rId4"/>
    <p:sldId id="267" r:id="rId5"/>
    <p:sldId id="268" r:id="rId6"/>
    <p:sldId id="260" r:id="rId7"/>
    <p:sldId id="273" r:id="rId8"/>
    <p:sldId id="261" r:id="rId9"/>
    <p:sldId id="258" r:id="rId10"/>
    <p:sldId id="257" r:id="rId11"/>
    <p:sldId id="263" r:id="rId12"/>
    <p:sldId id="264" r:id="rId13"/>
    <p:sldId id="266" r:id="rId14"/>
    <p:sldId id="269" r:id="rId15"/>
    <p:sldId id="270" r:id="rId16"/>
    <p:sldId id="271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2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2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4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8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15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8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2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F04954-1820-4AA4-9DCE-B4866803C0B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9F4BA-0BA8-49D5-820B-A0F9AC7B8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6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6025E-2975-4886-A267-3896A82CD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957458"/>
            <a:ext cx="8574622" cy="90427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IEEE ISI World Cup 2019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7985E-6858-4560-AAF0-4CDDBF00B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Team</a:t>
            </a:r>
            <a:r>
              <a:rPr lang="zh-CN" altLang="en-US"/>
              <a:t>：</a:t>
            </a:r>
            <a:r>
              <a:rPr lang="en-US" altLang="zh-CN"/>
              <a:t>YML</a:t>
            </a:r>
          </a:p>
          <a:p>
            <a:r>
              <a:rPr lang="zh-CN" altLang="en-US"/>
              <a:t>成员：阳宇翔</a:t>
            </a:r>
            <a:endParaRPr lang="en-US" altLang="zh-CN"/>
          </a:p>
          <a:p>
            <a:r>
              <a:rPr lang="zh-CN" altLang="en-US"/>
              <a:t>孟祥傲</a:t>
            </a:r>
            <a:endParaRPr lang="en-US" altLang="zh-CN"/>
          </a:p>
          <a:p>
            <a:r>
              <a:rPr lang="zh-CN" altLang="en-US"/>
              <a:t>刘中迪</a:t>
            </a:r>
          </a:p>
        </p:txBody>
      </p:sp>
    </p:spTree>
    <p:extLst>
      <p:ext uri="{BB962C8B-B14F-4D97-AF65-F5344CB8AC3E}">
        <p14:creationId xmlns:p14="http://schemas.microsoft.com/office/powerpoint/2010/main" val="141435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8F1E1-5835-467D-A1E9-791CAFBC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特征选择（</a:t>
            </a:r>
            <a:r>
              <a:rPr lang="en-US" altLang="zh-CN"/>
              <a:t>Feature Selection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F1421-CFCB-4CFF-9086-81688555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 使用</a:t>
            </a:r>
            <a:r>
              <a:rPr lang="en-US" altLang="zh-CN" b="1"/>
              <a:t>SelectFromModel</a:t>
            </a:r>
            <a:r>
              <a:rPr lang="zh-CN" altLang="en-US" b="1"/>
              <a:t>选择特征</a:t>
            </a:r>
          </a:p>
          <a:p>
            <a:r>
              <a:rPr lang="zh-CN" altLang="en-US"/>
              <a:t>单变量特征选择方法独立的衡量每个特征与响应变量之间的关系，另一种主流的特征选择方法是基于机器学习模型的方法。有些机器学习方法本身就具有对特征进行打分的机制，或者很容易将其运用到特征选择任务中，例如回归模型，</a:t>
            </a:r>
            <a:r>
              <a:rPr lang="en-US" altLang="zh-CN"/>
              <a:t>SVM</a:t>
            </a:r>
            <a:r>
              <a:rPr lang="zh-CN" altLang="en-US"/>
              <a:t>，决策树，随机森林等等。</a:t>
            </a:r>
          </a:p>
        </p:txBody>
      </p:sp>
    </p:spTree>
    <p:extLst>
      <p:ext uri="{BB962C8B-B14F-4D97-AF65-F5344CB8AC3E}">
        <p14:creationId xmlns:p14="http://schemas.microsoft.com/office/powerpoint/2010/main" val="198543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4DE2-6295-418E-8F28-2049877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 基于树的特征选择 </a:t>
            </a:r>
            <a:r>
              <a:rPr lang="en-US" altLang="zh-CN" b="1"/>
              <a:t>(Tree-based feature selection) 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B8C76E-8B0A-4047-B26A-654FECD1A29C}"/>
              </a:ext>
            </a:extLst>
          </p:cNvPr>
          <p:cNvSpPr/>
          <p:nvPr/>
        </p:nvSpPr>
        <p:spPr>
          <a:xfrm>
            <a:off x="1921667" y="255183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Model Report</a:t>
            </a:r>
          </a:p>
          <a:p>
            <a:r>
              <a:rPr lang="en-US" altLang="zh-CN"/>
              <a:t>feature numbers: 163</a:t>
            </a:r>
          </a:p>
          <a:p>
            <a:r>
              <a:rPr lang="en-US" altLang="zh-CN"/>
              <a:t>Train RMSE : 2.409</a:t>
            </a:r>
          </a:p>
          <a:p>
            <a:r>
              <a:rPr lang="en-US" altLang="zh-CN"/>
              <a:t>Test RMSE : 2.974</a:t>
            </a:r>
          </a:p>
          <a:p>
            <a:r>
              <a:rPr lang="en-US" altLang="zh-CN"/>
              <a:t>the model fit time: 8.9979</a:t>
            </a:r>
          </a:p>
          <a:p>
            <a:r>
              <a:rPr lang="en-US" altLang="zh-CN"/>
              <a:t>After feature selection</a:t>
            </a:r>
            <a:r>
              <a:rPr lang="zh-CN" altLang="en-US"/>
              <a:t>： </a:t>
            </a:r>
            <a:r>
              <a:rPr lang="en-US" altLang="zh-CN"/>
              <a:t>n=24, train rmse=2.5472, val rmse=2.9715, the model fit time: 0.3261</a:t>
            </a:r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D357EB4-4DC9-4F3D-BFEC-74E8774B9C21}"/>
              </a:ext>
            </a:extLst>
          </p:cNvPr>
          <p:cNvSpPr/>
          <p:nvPr/>
        </p:nvSpPr>
        <p:spPr>
          <a:xfrm rot="3755496">
            <a:off x="4252951" y="2719819"/>
            <a:ext cx="187543" cy="358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8CAEFB-3366-47EE-BD5D-477CEE341D96}"/>
              </a:ext>
            </a:extLst>
          </p:cNvPr>
          <p:cNvSpPr txBox="1"/>
          <p:nvPr/>
        </p:nvSpPr>
        <p:spPr>
          <a:xfrm>
            <a:off x="4675695" y="2558671"/>
            <a:ext cx="11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降维前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537B1D-DFC5-4D19-8163-8AAD73198EB2}"/>
              </a:ext>
            </a:extLst>
          </p:cNvPr>
          <p:cNvSpPr txBox="1"/>
          <p:nvPr/>
        </p:nvSpPr>
        <p:spPr>
          <a:xfrm>
            <a:off x="5063766" y="4625911"/>
            <a:ext cx="114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降维后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6C4F448-55B3-4940-BD7E-B33063516951}"/>
              </a:ext>
            </a:extLst>
          </p:cNvPr>
          <p:cNvSpPr/>
          <p:nvPr/>
        </p:nvSpPr>
        <p:spPr>
          <a:xfrm rot="8887223">
            <a:off x="4795772" y="4343969"/>
            <a:ext cx="187543" cy="358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E0B61-361D-42F1-A650-A4FCD18CE699}"/>
              </a:ext>
            </a:extLst>
          </p:cNvPr>
          <p:cNvSpPr txBox="1"/>
          <p:nvPr/>
        </p:nvSpPr>
        <p:spPr>
          <a:xfrm>
            <a:off x="2036190" y="5279010"/>
            <a:ext cx="895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可以观察到，降维后与降维前的性能基本不变，但是模型的训练时间大大提高！</a:t>
            </a:r>
          </a:p>
        </p:txBody>
      </p:sp>
    </p:spTree>
    <p:extLst>
      <p:ext uri="{BB962C8B-B14F-4D97-AF65-F5344CB8AC3E}">
        <p14:creationId xmlns:p14="http://schemas.microsoft.com/office/powerpoint/2010/main" val="229438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8079B-E44F-44D5-AD8D-B92C2E3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参数优化</a:t>
            </a:r>
            <a:r>
              <a:rPr lang="en-US" altLang="zh-CN"/>
              <a:t>——</a:t>
            </a:r>
            <a:r>
              <a:rPr lang="en-US" altLang="zh-CN">
                <a:latin typeface="+mj-ea"/>
              </a:rPr>
              <a:t>Tune max_depth and min_child_weight</a:t>
            </a:r>
            <a:br>
              <a:rPr lang="en-US" altLang="zh-CN">
                <a:latin typeface="+mj-ea"/>
              </a:rPr>
            </a:br>
            <a:endParaRPr lang="zh-CN" altLang="en-US">
              <a:latin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06A585-EA9A-4D5E-9B40-4A8C2BB018BF}"/>
              </a:ext>
            </a:extLst>
          </p:cNvPr>
          <p:cNvSpPr/>
          <p:nvPr/>
        </p:nvSpPr>
        <p:spPr>
          <a:xfrm>
            <a:off x="2168335" y="2328052"/>
            <a:ext cx="86506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{'max_depth': 4, 'min_child_weight': 3}</a:t>
            </a:r>
          </a:p>
          <a:p>
            <a:r>
              <a:rPr lang="en-US" altLang="zh-CN"/>
              <a:t>-9.188897923201079</a:t>
            </a:r>
          </a:p>
          <a:p>
            <a:r>
              <a:rPr lang="en-US" altLang="zh-CN"/>
              <a:t>the mean test score of {'max_depth': 3, 'min_child_weight': 1} is -9.32276945851252.</a:t>
            </a:r>
          </a:p>
          <a:p>
            <a:r>
              <a:rPr lang="en-US" altLang="zh-CN"/>
              <a:t>the mean test score of {'max_depth': 3, 'min_child_weight': 2} is -9.241266912156968.</a:t>
            </a:r>
          </a:p>
          <a:p>
            <a:r>
              <a:rPr lang="en-US" altLang="zh-CN"/>
              <a:t>the mean test score of {'max_depth': 3, 'min_child_weight': 3} is -9.238592010057186.</a:t>
            </a:r>
          </a:p>
          <a:p>
            <a:r>
              <a:rPr lang="en-US" altLang="zh-CN"/>
              <a:t>the mean test score of {'max_depth': 3, 'min_child_weight': 4} is -9.244109767803682.</a:t>
            </a:r>
          </a:p>
          <a:p>
            <a:r>
              <a:rPr lang="en-US" altLang="zh-CN"/>
              <a:t>the mean test score of {'max_depth': 3, 'min_child_weight': 5} is -9.263935603267527.</a:t>
            </a:r>
          </a:p>
          <a:p>
            <a:r>
              <a:rPr lang="en-US" altLang="zh-CN"/>
              <a:t>······</a:t>
            </a:r>
          </a:p>
          <a:p>
            <a:r>
              <a:rPr lang="en-US" altLang="zh-CN"/>
              <a:t>the mean test score of {'max_depth': 7, 'min_child_weight': 2} is -9.567127917004553.</a:t>
            </a:r>
          </a:p>
          <a:p>
            <a:r>
              <a:rPr lang="en-US" altLang="zh-CN"/>
              <a:t>the mean test score of {'max_depth': 7, 'min_child_weight': 3} is -9.430288282878786.</a:t>
            </a:r>
          </a:p>
          <a:p>
            <a:r>
              <a:rPr lang="en-US" altLang="zh-CN"/>
              <a:t>the mean test score of {'max_depth': 7, 'min_child_weight': 4} is -9.26750641952823.</a:t>
            </a:r>
          </a:p>
          <a:p>
            <a:r>
              <a:rPr lang="en-US" altLang="zh-CN"/>
              <a:t>the mean test score of {'max_depth': 7, 'min_child_weight': 5} is -9.389997190883857.</a:t>
            </a:r>
          </a:p>
          <a:p>
            <a:r>
              <a:rPr lang="en-US" altLang="zh-CN"/>
              <a:t>the mean test score of {'max_depth': 10, 'min_child_weight': 5} is -9.621240295538986.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9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8079B-E44F-44D5-AD8D-B92C2E3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/>
              <a:t>参数优化</a:t>
            </a:r>
            <a:r>
              <a:rPr lang="en-US" altLang="zh-CN"/>
              <a:t>——</a:t>
            </a:r>
            <a:r>
              <a:rPr lang="en-US" altLang="zh-CN">
                <a:latin typeface="+mj-ea"/>
              </a:rPr>
              <a:t>Tune the gamma</a:t>
            </a:r>
            <a:br>
              <a:rPr lang="en-US" altLang="zh-CN">
                <a:latin typeface="+mj-ea"/>
              </a:rPr>
            </a:br>
            <a:endParaRPr lang="zh-CN" altLang="en-US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195697-DF95-4D5F-89D7-131ACDDE433C}"/>
              </a:ext>
            </a:extLst>
          </p:cNvPr>
          <p:cNvSpPr/>
          <p:nvPr/>
        </p:nvSpPr>
        <p:spPr>
          <a:xfrm>
            <a:off x="2766937" y="2201882"/>
            <a:ext cx="74534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Tune the gamma...</a:t>
            </a:r>
          </a:p>
          <a:p>
            <a:r>
              <a:rPr lang="en-US" altLang="zh-CN"/>
              <a:t>{'gamma': 0.05}</a:t>
            </a:r>
          </a:p>
          <a:p>
            <a:r>
              <a:rPr lang="en-US" altLang="zh-CN"/>
              <a:t>-9.175705124741881</a:t>
            </a:r>
          </a:p>
          <a:p>
            <a:r>
              <a:rPr lang="en-US" altLang="zh-CN"/>
              <a:t>the mean test score of {'gamma': 0.0} is -9.188897923201079.</a:t>
            </a:r>
          </a:p>
          <a:p>
            <a:r>
              <a:rPr lang="en-US" altLang="zh-CN"/>
              <a:t>the mean test score of {'gamma': 0.01} is -9.181539455393425.</a:t>
            </a:r>
          </a:p>
          <a:p>
            <a:r>
              <a:rPr lang="en-US" altLang="zh-CN"/>
              <a:t>the mean test score of {'gamma': 0.02} is -9.181539455393425.</a:t>
            </a:r>
          </a:p>
          <a:p>
            <a:r>
              <a:rPr lang="en-US" altLang="zh-CN"/>
              <a:t>the mean test score of {'gamma': 0.03} is -9.181539455393425.</a:t>
            </a:r>
          </a:p>
          <a:p>
            <a:r>
              <a:rPr lang="en-US" altLang="zh-CN"/>
              <a:t>the mean test score of {'gamma': 0.04} is -9.181539455393425.</a:t>
            </a:r>
          </a:p>
          <a:p>
            <a:r>
              <a:rPr lang="en-US" altLang="zh-CN"/>
              <a:t>the mean test score of {'gamma': 0.05} is -9.175705124741881.</a:t>
            </a:r>
          </a:p>
          <a:p>
            <a:r>
              <a:rPr lang="en-US" altLang="zh-CN"/>
              <a:t>the mean test score of {'gamma': 0.06} is -9.175705124741881.</a:t>
            </a:r>
          </a:p>
          <a:p>
            <a:r>
              <a:rPr lang="en-US" altLang="zh-CN"/>
              <a:t>the mean test score of {'gamma': 0.07} is -9.175705124741881.</a:t>
            </a:r>
          </a:p>
          <a:p>
            <a:r>
              <a:rPr lang="en-US" altLang="zh-CN"/>
              <a:t>the mean test score of {'gamma': 0.08} is -9.175705124741881.</a:t>
            </a:r>
          </a:p>
          <a:p>
            <a:r>
              <a:rPr lang="en-US" altLang="zh-CN"/>
              <a:t>the mean test score of {'gamma': 0.09} is -9.175705124741881.</a:t>
            </a:r>
          </a:p>
          <a:p>
            <a:r>
              <a:rPr lang="en-US" altLang="zh-CN"/>
              <a:t>the mean test score of {'gamma': 0.1} is -9.175705124741881.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4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8079B-E44F-44D5-AD8D-B92C2E3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/>
              <a:t>参数优化</a:t>
            </a:r>
            <a:r>
              <a:rPr lang="en-US" altLang="zh-CN"/>
              <a:t>——</a:t>
            </a:r>
            <a:r>
              <a:rPr lang="en-US" altLang="zh-CN">
                <a:latin typeface="+mj-ea"/>
              </a:rPr>
              <a:t>Tune the subsample and colsample_bytree</a:t>
            </a:r>
            <a:br>
              <a:rPr lang="en-US" altLang="zh-CN">
                <a:latin typeface="+mj-ea"/>
              </a:rPr>
            </a:br>
            <a:endParaRPr lang="zh-CN" altLang="en-US"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10181C-3D70-4E77-8BB7-5F63D21B1788}"/>
              </a:ext>
            </a:extLst>
          </p:cNvPr>
          <p:cNvSpPr/>
          <p:nvPr/>
        </p:nvSpPr>
        <p:spPr>
          <a:xfrm>
            <a:off x="1921667" y="2438399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Tune the gamma...</a:t>
            </a:r>
          </a:p>
          <a:p>
            <a:r>
              <a:rPr lang="en-US" altLang="zh-CN"/>
              <a:t>{'colsample_bytree': 1.0, 'subsample': 0.8}</a:t>
            </a:r>
          </a:p>
          <a:p>
            <a:r>
              <a:rPr lang="en-US" altLang="zh-CN"/>
              <a:t>-9.156759993125572</a:t>
            </a:r>
          </a:p>
          <a:p>
            <a:r>
              <a:rPr lang="en-US" altLang="zh-CN"/>
              <a:t>the mean test score of {'colsample_bytree': 0.5, 'subsample': 0.5} is -9.562260520999782.</a:t>
            </a:r>
          </a:p>
          <a:p>
            <a:r>
              <a:rPr lang="en-US" altLang="zh-CN"/>
              <a:t>the mean test score of {'colsample_bytree': 0.5, 'subsample': 0.6} is -9.337598521878611.</a:t>
            </a:r>
          </a:p>
          <a:p>
            <a:r>
              <a:rPr lang="en-US" altLang="zh-CN"/>
              <a:t>the mean test score of {'colsample_bytree': 0.5, 'subsample': 0.7} is -9.422673157724386.</a:t>
            </a:r>
          </a:p>
          <a:p>
            <a:r>
              <a:rPr lang="en-US" altLang="zh-CN"/>
              <a:t>the mean test score of {'colsample_bytree': 1.0, 'subsample': 0.5} is -9.34221567129747.</a:t>
            </a:r>
          </a:p>
          <a:p>
            <a:r>
              <a:rPr lang="en-US" altLang="zh-CN"/>
              <a:t>······</a:t>
            </a:r>
          </a:p>
          <a:p>
            <a:r>
              <a:rPr lang="en-US" altLang="zh-CN"/>
              <a:t>the mean test score of {'colsample_bytree': 1.0, 'subsample': 0.6} is -9.374519264703858.</a:t>
            </a:r>
          </a:p>
          <a:p>
            <a:r>
              <a:rPr lang="en-US" altLang="zh-CN"/>
              <a:t>the mean test score of {'colsample_bytree': 1.0, 'subsample': 0.7} is -9.294335818648108.</a:t>
            </a:r>
          </a:p>
          <a:p>
            <a:r>
              <a:rPr lang="en-US" altLang="zh-CN"/>
              <a:t>the mean test score of {'colsample_bytree': 1.0, 'subsample': 0.8} is -9.156759993125572.</a:t>
            </a:r>
          </a:p>
          <a:p>
            <a:r>
              <a:rPr lang="en-US" altLang="zh-CN"/>
              <a:t>the mean test score of {'colsample_bytree': 1.0, 'subsample': 0.9} is -9.308807137349646.</a:t>
            </a:r>
          </a:p>
          <a:p>
            <a:r>
              <a:rPr lang="en-US" altLang="zh-CN"/>
              <a:t>the mean test score of {'colsample_bytree': 1.0, 'subsample': 1.0} is -9.230157012449023.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7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8079B-E44F-44D5-AD8D-B92C2E3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/>
              <a:t>参数优化</a:t>
            </a:r>
            <a:r>
              <a:rPr lang="en-US" altLang="zh-CN"/>
              <a:t>——</a:t>
            </a:r>
            <a:r>
              <a:rPr lang="en-US" altLang="zh-CN">
                <a:latin typeface="+mj-ea"/>
              </a:rPr>
              <a:t>Tune the Regularization Parameters</a:t>
            </a:r>
            <a:br>
              <a:rPr lang="en-US" altLang="zh-CN">
                <a:latin typeface="+mj-ea"/>
              </a:rPr>
            </a:br>
            <a:endParaRPr lang="zh-CN" altLang="en-US">
              <a:latin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57DDDB-0631-4550-8E93-616418A59E21}"/>
              </a:ext>
            </a:extLst>
          </p:cNvPr>
          <p:cNvSpPr/>
          <p:nvPr/>
        </p:nvSpPr>
        <p:spPr>
          <a:xfrm>
            <a:off x="1868488" y="2438399"/>
            <a:ext cx="8455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Tune the Regularization Parameters</a:t>
            </a:r>
          </a:p>
          <a:p>
            <a:r>
              <a:rPr lang="en-US" altLang="zh-CN"/>
              <a:t>{'reg_lambda': 1.2}</a:t>
            </a:r>
          </a:p>
          <a:p>
            <a:r>
              <a:rPr lang="en-US" altLang="zh-CN"/>
              <a:t>-9.126721925670328</a:t>
            </a:r>
          </a:p>
          <a:p>
            <a:r>
              <a:rPr lang="en-US" altLang="zh-CN"/>
              <a:t>the mean test score of {'reg_lambda': 1.0} is -9.156759993125572.</a:t>
            </a:r>
          </a:p>
          <a:p>
            <a:r>
              <a:rPr lang="en-US" altLang="zh-CN"/>
              <a:t>the mean test score of {'reg_lambda': 1.1} is -9.299175636489709.</a:t>
            </a:r>
          </a:p>
          <a:p>
            <a:r>
              <a:rPr lang="en-US" altLang="zh-CN"/>
              <a:t>the mean test score of {'reg_lambda': 1.2} is -9.126721925670328.</a:t>
            </a:r>
          </a:p>
          <a:p>
            <a:r>
              <a:rPr lang="en-US" altLang="zh-CN"/>
              <a:t>the mean test score of {'reg_lambda': 1.3} is -9.200200236934823.</a:t>
            </a:r>
          </a:p>
          <a:p>
            <a:r>
              <a:rPr lang="en-US" altLang="zh-CN"/>
              <a:t>the mean test score of {'reg_lambda': 1.4} is -9.31787241234576.</a:t>
            </a:r>
          </a:p>
          <a:p>
            <a:r>
              <a:rPr lang="en-US" altLang="zh-CN"/>
              <a:t>the mean test score of {'reg_lambda': 1.5} is -9.207012480734932.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4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8079B-E44F-44D5-AD8D-B92C2E3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/>
              <a:t>参数优化</a:t>
            </a:r>
            <a:r>
              <a:rPr lang="en-US" altLang="zh-CN"/>
              <a:t>——</a:t>
            </a:r>
            <a:r>
              <a:rPr lang="en-US" altLang="zh-CN">
                <a:latin typeface="+mj-ea"/>
              </a:rPr>
              <a:t>Best Model</a:t>
            </a:r>
            <a:br>
              <a:rPr lang="en-US" altLang="zh-CN">
                <a:latin typeface="+mj-ea"/>
              </a:rPr>
            </a:br>
            <a:endParaRPr lang="zh-CN" altLang="en-US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574FA-9DAA-46EC-9F45-065D6DE1E0A4}"/>
              </a:ext>
            </a:extLst>
          </p:cNvPr>
          <p:cNvSpPr/>
          <p:nvPr/>
        </p:nvSpPr>
        <p:spPr>
          <a:xfrm>
            <a:off x="1484312" y="37790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best model report</a:t>
            </a:r>
            <a:r>
              <a:rPr lang="zh-CN" altLang="en-US"/>
              <a:t>： </a:t>
            </a:r>
            <a:r>
              <a:rPr lang="en-US" altLang="zh-CN"/>
              <a:t>train rmse=2.2783, val rmse=2.9575, the model fit time: 0.4049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EE4E86-269C-4978-90CC-9992A9B333A0}"/>
              </a:ext>
            </a:extLst>
          </p:cNvPr>
          <p:cNvSpPr/>
          <p:nvPr/>
        </p:nvSpPr>
        <p:spPr>
          <a:xfrm>
            <a:off x="1484311" y="3059668"/>
            <a:ext cx="926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original model</a:t>
            </a:r>
            <a:r>
              <a:rPr lang="zh-CN" altLang="en-US"/>
              <a:t>： train rmse=2.5472, val rmse=2.9715, the model fit time: 0.3401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DC8A98-58DC-40C8-B573-8561F5A62ABF}"/>
              </a:ext>
            </a:extLst>
          </p:cNvPr>
          <p:cNvSpPr txBox="1"/>
          <p:nvPr/>
        </p:nvSpPr>
        <p:spPr>
          <a:xfrm>
            <a:off x="1611985" y="4873658"/>
            <a:ext cx="518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可以看出，参数优化后，我们模型性能略有改善</a:t>
            </a:r>
          </a:p>
        </p:txBody>
      </p:sp>
    </p:spTree>
    <p:extLst>
      <p:ext uri="{BB962C8B-B14F-4D97-AF65-F5344CB8AC3E}">
        <p14:creationId xmlns:p14="http://schemas.microsoft.com/office/powerpoint/2010/main" val="329217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8E0B-7111-4190-9E6E-65264DC2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049E3-E46D-47C5-87E1-2FED7A32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E1330-2452-4F2C-A0C5-04E9B6D2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30" y="2684283"/>
            <a:ext cx="10018713" cy="1752599"/>
          </a:xfrm>
        </p:spPr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C3F7C-D061-43E5-8457-8ABA298E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模型源代码说明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7C0D0-973A-456E-8DB7-3855F5D6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数据集：</a:t>
            </a:r>
            <a:r>
              <a:rPr lang="en-US" altLang="zh-CN"/>
              <a:t>train.xlsx </a:t>
            </a:r>
            <a:r>
              <a:rPr lang="zh-CN" altLang="en-US"/>
              <a:t>和 </a:t>
            </a:r>
            <a:r>
              <a:rPr lang="en-US" altLang="zh-CN"/>
              <a:t>test.xlsx</a:t>
            </a:r>
          </a:p>
          <a:p>
            <a:r>
              <a:rPr lang="zh-CN" altLang="en-US"/>
              <a:t>代码文件：</a:t>
            </a:r>
            <a:r>
              <a:rPr lang="en-US" altLang="zh-CN"/>
              <a:t>main-4.22.py</a:t>
            </a:r>
          </a:p>
          <a:p>
            <a:r>
              <a:rPr lang="zh-CN" altLang="en-US"/>
              <a:t>输出文件：</a:t>
            </a:r>
            <a:r>
              <a:rPr lang="en-US" altLang="zh-CN"/>
              <a:t>mission1_YML.csv</a:t>
            </a:r>
          </a:p>
          <a:p>
            <a:r>
              <a:rPr lang="zh-CN" altLang="en-US"/>
              <a:t>实验环境：</a:t>
            </a:r>
            <a:r>
              <a:rPr lang="en-US" altLang="zh-CN"/>
              <a:t>Anaconda python3.7 </a:t>
            </a:r>
            <a:r>
              <a:rPr lang="zh-CN" altLang="en-US"/>
              <a:t>核心库：</a:t>
            </a:r>
            <a:r>
              <a:rPr lang="en-US" altLang="zh-CN"/>
              <a:t>xgboost</a:t>
            </a:r>
            <a:r>
              <a:rPr lang="zh-CN" altLang="en-US"/>
              <a:t>、</a:t>
            </a:r>
            <a:r>
              <a:rPr lang="en-US" altLang="zh-CN"/>
              <a:t>sklearn</a:t>
            </a:r>
          </a:p>
        </p:txBody>
      </p:sp>
    </p:spTree>
    <p:extLst>
      <p:ext uri="{BB962C8B-B14F-4D97-AF65-F5344CB8AC3E}">
        <p14:creationId xmlns:p14="http://schemas.microsoft.com/office/powerpoint/2010/main" val="28461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72950-FC5B-41D2-9A69-424DF35F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13" y="19448"/>
            <a:ext cx="10018713" cy="1326035"/>
          </a:xfrm>
        </p:spPr>
        <p:txBody>
          <a:bodyPr/>
          <a:lstStyle/>
          <a:p>
            <a:pPr algn="l"/>
            <a:r>
              <a:rPr lang="zh-CN" altLang="en-US"/>
              <a:t>算法流程图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5C09E9-E883-468F-8A14-06AD9FB3B63F}"/>
              </a:ext>
            </a:extLst>
          </p:cNvPr>
          <p:cNvSpPr/>
          <p:nvPr/>
        </p:nvSpPr>
        <p:spPr>
          <a:xfrm>
            <a:off x="4713418" y="2042471"/>
            <a:ext cx="1178351" cy="525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特征工程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D4B483-4F16-488C-ADD2-21FF59FFAFF1}"/>
              </a:ext>
            </a:extLst>
          </p:cNvPr>
          <p:cNvSpPr/>
          <p:nvPr/>
        </p:nvSpPr>
        <p:spPr>
          <a:xfrm>
            <a:off x="6452238" y="1393110"/>
            <a:ext cx="2022453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特征清洗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F65446-23ED-4E4F-AE3A-1EFC1CBCC95E}"/>
              </a:ext>
            </a:extLst>
          </p:cNvPr>
          <p:cNvSpPr/>
          <p:nvPr/>
        </p:nvSpPr>
        <p:spPr>
          <a:xfrm>
            <a:off x="6452238" y="1779997"/>
            <a:ext cx="2022453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特征编码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D4B483-4F16-488C-ADD2-21FF59FFAFF1}"/>
              </a:ext>
            </a:extLst>
          </p:cNvPr>
          <p:cNvSpPr/>
          <p:nvPr/>
        </p:nvSpPr>
        <p:spPr>
          <a:xfrm>
            <a:off x="6452232" y="2561926"/>
            <a:ext cx="2022461" cy="2587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特征归一化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448CAD-25A1-4BBB-B951-F2B6E1B81D2D}"/>
              </a:ext>
            </a:extLst>
          </p:cNvPr>
          <p:cNvSpPr/>
          <p:nvPr/>
        </p:nvSpPr>
        <p:spPr>
          <a:xfrm>
            <a:off x="6452238" y="2171016"/>
            <a:ext cx="2022453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空值填充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D4B483-4F16-488C-ADD2-21FF59FFAFF1}"/>
              </a:ext>
            </a:extLst>
          </p:cNvPr>
          <p:cNvSpPr/>
          <p:nvPr/>
        </p:nvSpPr>
        <p:spPr>
          <a:xfrm>
            <a:off x="6452232" y="2948813"/>
            <a:ext cx="2022461" cy="2587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特征选择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329738B3-C2DC-4823-AAB4-867EE1EB7DB5}"/>
              </a:ext>
            </a:extLst>
          </p:cNvPr>
          <p:cNvSpPr/>
          <p:nvPr/>
        </p:nvSpPr>
        <p:spPr>
          <a:xfrm>
            <a:off x="6017152" y="1496703"/>
            <a:ext cx="309703" cy="1614142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EF7D2A5-21B8-4A16-8536-2ECD2B2AFE43}"/>
              </a:ext>
            </a:extLst>
          </p:cNvPr>
          <p:cNvSpPr/>
          <p:nvPr/>
        </p:nvSpPr>
        <p:spPr>
          <a:xfrm>
            <a:off x="4713417" y="3049764"/>
            <a:ext cx="1178351" cy="525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xgboost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1BC69D-E494-4715-AF55-61787EAB20AD}"/>
              </a:ext>
            </a:extLst>
          </p:cNvPr>
          <p:cNvSpPr/>
          <p:nvPr/>
        </p:nvSpPr>
        <p:spPr>
          <a:xfrm>
            <a:off x="4713417" y="4228501"/>
            <a:ext cx="1178351" cy="525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参数调优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857655-EDF2-4FFF-8C08-803666019DB1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flipH="1">
            <a:off x="5302593" y="2568015"/>
            <a:ext cx="1" cy="4817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C57FF44-F5DC-4A10-8F15-C0CFEE74D2B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5302593" y="3575308"/>
            <a:ext cx="0" cy="6531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5ADE657-3D1C-40CB-BEA6-6C27CE095CB9}"/>
              </a:ext>
            </a:extLst>
          </p:cNvPr>
          <p:cNvSpPr/>
          <p:nvPr/>
        </p:nvSpPr>
        <p:spPr>
          <a:xfrm>
            <a:off x="4713417" y="5235794"/>
            <a:ext cx="1178351" cy="525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n-ea"/>
              </a:rPr>
              <a:t>输出预测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5F0DEA-CC65-4EA8-B3D8-F2E808B3390A}"/>
              </a:ext>
            </a:extLst>
          </p:cNvPr>
          <p:cNvCxnSpPr/>
          <p:nvPr/>
        </p:nvCxnSpPr>
        <p:spPr>
          <a:xfrm>
            <a:off x="5302592" y="4754045"/>
            <a:ext cx="0" cy="4817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5E6CA6C-E2C4-4D90-A69C-3D48ABFC86EA}"/>
              </a:ext>
            </a:extLst>
          </p:cNvPr>
          <p:cNvSpPr/>
          <p:nvPr/>
        </p:nvSpPr>
        <p:spPr>
          <a:xfrm>
            <a:off x="6480943" y="3369984"/>
            <a:ext cx="1993754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max_depth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CE62CD-8E14-4664-B749-18C55555AED3}"/>
              </a:ext>
            </a:extLst>
          </p:cNvPr>
          <p:cNvSpPr/>
          <p:nvPr/>
        </p:nvSpPr>
        <p:spPr>
          <a:xfrm>
            <a:off x="6480943" y="3757168"/>
            <a:ext cx="1993754" cy="2621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min_child_weight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CA247C7-4209-4D67-B00E-37432AAB358B}"/>
              </a:ext>
            </a:extLst>
          </p:cNvPr>
          <p:cNvSpPr/>
          <p:nvPr/>
        </p:nvSpPr>
        <p:spPr>
          <a:xfrm>
            <a:off x="6480937" y="4535074"/>
            <a:ext cx="1993754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subsample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D9800D-3F47-4902-8CD2-143312485CCD}"/>
              </a:ext>
            </a:extLst>
          </p:cNvPr>
          <p:cNvSpPr/>
          <p:nvPr/>
        </p:nvSpPr>
        <p:spPr>
          <a:xfrm>
            <a:off x="6480943" y="4147890"/>
            <a:ext cx="1993754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gamma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01E96B-E49E-46F7-8E92-FD1D5875831F}"/>
              </a:ext>
            </a:extLst>
          </p:cNvPr>
          <p:cNvSpPr/>
          <p:nvPr/>
        </p:nvSpPr>
        <p:spPr>
          <a:xfrm>
            <a:off x="6480937" y="4918128"/>
            <a:ext cx="1993754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colsample_bytree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873F8226-3C8D-4D40-AA03-95B4A41E893E}"/>
              </a:ext>
            </a:extLst>
          </p:cNvPr>
          <p:cNvSpPr/>
          <p:nvPr/>
        </p:nvSpPr>
        <p:spPr>
          <a:xfrm>
            <a:off x="6045857" y="3473576"/>
            <a:ext cx="309703" cy="1965689"/>
          </a:xfrm>
          <a:prstGeom prst="lef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4A0CD8-0B8B-45A9-80B1-21DA9097441C}"/>
              </a:ext>
            </a:extLst>
          </p:cNvPr>
          <p:cNvSpPr/>
          <p:nvPr/>
        </p:nvSpPr>
        <p:spPr>
          <a:xfrm>
            <a:off x="6480937" y="5301182"/>
            <a:ext cx="1993754" cy="2624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+mn-ea"/>
              </a:rPr>
              <a:t>reg_lambda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950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848B-2D6B-40E8-AA87-136B552B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9983-EEF1-4192-A163-574E8423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645024"/>
          </a:xfrm>
        </p:spPr>
        <p:txBody>
          <a:bodyPr>
            <a:normAutofit fontScale="77500" lnSpcReduction="20000"/>
          </a:bodyPr>
          <a:lstStyle/>
          <a:p>
            <a:endParaRPr lang="en-US" altLang="zh-CN"/>
          </a:p>
          <a:p>
            <a:r>
              <a:rPr lang="zh-CN" altLang="en-US"/>
              <a:t>首先，我们去掉了包含较多空值的特征</a:t>
            </a:r>
            <a:endParaRPr lang="en-US" altLang="zh-CN"/>
          </a:p>
          <a:p>
            <a:r>
              <a:rPr lang="zh-CN" altLang="en-US"/>
              <a:t>对于大部分类别特征， 我们对其进行了独热编码</a:t>
            </a:r>
            <a:endParaRPr lang="en-US" altLang="zh-CN"/>
          </a:p>
          <a:p>
            <a:r>
              <a:rPr lang="zh-CN" altLang="en-US"/>
              <a:t>具体的，上市</a:t>
            </a:r>
            <a:r>
              <a:rPr lang="zh-CN" altLang="en-US" dirty="0"/>
              <a:t>信息财务信息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这部分数据的每个指标下，每个企业都有</a:t>
            </a:r>
            <a:r>
              <a:rPr lang="en-US" altLang="zh-CN" dirty="0"/>
              <a:t>5~10</a:t>
            </a:r>
            <a:r>
              <a:rPr lang="zh-CN" altLang="en-US" dirty="0"/>
              <a:t>个数据，并按时间排列。模型无法接收具有多个数据的特征，因此我们首先调研了该部分涉及到的财务指标，筛除了与企业投资价值关系较小的指标，将剩余的指标下的数据进行以下两步处理：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计算每个企业在该指标下数据的加权平均值，权重在时间上由近到远逐渐递减。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计算每个企业在该指标下数据的斜率，采用线性回归方程。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处理后由原来的指标衍生出新的两个特征，分别反映企业在该指标下的绝对水平和变化趋势。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3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对于该文件，我们统计了每个企业的不同产品的数量作为特征。</a:t>
            </a:r>
            <a:endParaRPr lang="en-US" altLang="zh-CN" dirty="0"/>
          </a:p>
          <a:p>
            <a:r>
              <a:rPr lang="zh-CN" altLang="en-US" dirty="0"/>
              <a:t>融资信息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对于该文件，我们首先统计了每个企业上市距今时间和最近一次融资距今时间（考虑到近期融资过的企业的发展潜力可能更大），之后统计了每个企业是否获得战略投资，以及是否被其他企业并购</a:t>
            </a:r>
            <a:r>
              <a:rPr lang="en-US" altLang="zh-CN" dirty="0"/>
              <a:t>/</a:t>
            </a:r>
            <a:r>
              <a:rPr lang="zh-CN" altLang="en-US" dirty="0"/>
              <a:t>收购。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13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848B-2D6B-40E8-AA87-136B552B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9983-EEF1-4192-A163-574E8423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购地信息</a:t>
            </a:r>
            <a:endParaRPr lang="en-US" altLang="zh-CN" dirty="0"/>
          </a:p>
          <a:p>
            <a:pPr lvl="1"/>
            <a:r>
              <a:rPr lang="zh-CN" altLang="en-US" dirty="0"/>
              <a:t>提取了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日之后仍然在押的土地信息。主要关注公司的在押土地的总估值金额和总抵押金额，这些信息一方面可以部分反映公司的土地持有情况，另一方面可以反映目前在押的资产情况。</a:t>
            </a:r>
            <a:endParaRPr lang="en-US" altLang="zh-CN" dirty="0"/>
          </a:p>
          <a:p>
            <a:pPr lvl="1"/>
            <a:r>
              <a:rPr lang="zh-CN" altLang="en-US" dirty="0"/>
              <a:t>但是在测试集上数据特征过于稀疏，大部分信息缺乏重要的估值信息，或者已有的都是很久之前的估值信息，因此我们选择放弃这部分特征，以免对模型产生干扰。</a:t>
            </a:r>
          </a:p>
        </p:txBody>
      </p:sp>
    </p:spTree>
    <p:extLst>
      <p:ext uri="{BB962C8B-B14F-4D97-AF65-F5344CB8AC3E}">
        <p14:creationId xmlns:p14="http://schemas.microsoft.com/office/powerpoint/2010/main" val="1254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848B-2D6B-40E8-AA87-136B552B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9983-EEF1-4192-A163-574E8423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认证与产权信息</a:t>
            </a:r>
            <a:endParaRPr lang="en-US" altLang="zh-CN" dirty="0"/>
          </a:p>
          <a:p>
            <a:pPr lvl="1"/>
            <a:r>
              <a:rPr lang="zh-CN" altLang="en-US" dirty="0"/>
              <a:t>资质认证：资质认证的信息中存在大量无效、过时的信息，因此我们提取了每个公司有效的资质认证数目，作为公司资质的特征。</a:t>
            </a:r>
            <a:endParaRPr lang="en-US" altLang="zh-CN" dirty="0"/>
          </a:p>
          <a:p>
            <a:pPr lvl="1"/>
            <a:r>
              <a:rPr lang="zh-CN" altLang="en-US" dirty="0"/>
              <a:t>专利信息：提取了每个公司的发明专利、实用新型专利、外观设计专利等等不同分类的专利数目，反映公司的知识产权信息。</a:t>
            </a:r>
            <a:endParaRPr lang="en-US" altLang="zh-CN" dirty="0"/>
          </a:p>
          <a:p>
            <a:pPr lvl="1"/>
            <a:r>
              <a:rPr lang="zh-CN" altLang="en-US" dirty="0"/>
              <a:t>作品著作权：依据作品著作权的细类分别统计了公司各种著作的数量，同样反映公司的知识产权信息</a:t>
            </a:r>
            <a:endParaRPr lang="en-US" altLang="zh-CN" dirty="0"/>
          </a:p>
          <a:p>
            <a:pPr lvl="1"/>
            <a:r>
              <a:rPr lang="zh-CN" altLang="en-US" dirty="0"/>
              <a:t>软著著作权：统计了公司的软著著作数目。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7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848B-2D6B-40E8-AA87-136B552B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7901"/>
            <a:ext cx="10018713" cy="1752599"/>
          </a:xfrm>
        </p:spPr>
        <p:txBody>
          <a:bodyPr/>
          <a:lstStyle/>
          <a:p>
            <a:r>
              <a:rPr lang="en-US" altLang="zh-CN"/>
              <a:t>Xgboost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49983-EEF1-4192-A163-574E8423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80500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XGBoost</a:t>
            </a:r>
            <a:r>
              <a:rPr lang="zh-CN" altLang="en-US"/>
              <a:t>是</a:t>
            </a:r>
            <a:r>
              <a:rPr lang="en-US" altLang="zh-CN"/>
              <a:t>boosting</a:t>
            </a:r>
            <a:r>
              <a:rPr lang="zh-CN" altLang="en-US"/>
              <a:t>算法的其中一种。</a:t>
            </a:r>
            <a:r>
              <a:rPr lang="en-US" altLang="zh-CN"/>
              <a:t>Boosting</a:t>
            </a:r>
            <a:r>
              <a:rPr lang="zh-CN" altLang="en-US"/>
              <a:t>算法的思想是将许多弱分类器集成在一起形成一个强分类器。因为</a:t>
            </a:r>
            <a:r>
              <a:rPr lang="en-US" altLang="zh-CN"/>
              <a:t>XGBoost</a:t>
            </a:r>
            <a:r>
              <a:rPr lang="zh-CN" altLang="en-US"/>
              <a:t>是一种提升树模型，所以它是将许多树模型集成在一起，形成一个很强的分类器。</a:t>
            </a:r>
            <a:endParaRPr lang="en-US" altLang="zh-CN"/>
          </a:p>
          <a:p>
            <a:r>
              <a:rPr lang="en-US" altLang="zh-CN"/>
              <a:t>Xgboost</a:t>
            </a:r>
            <a:r>
              <a:rPr lang="zh-CN" altLang="en-US"/>
              <a:t>的优点：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采用正则化增强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并行处理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处理缺失值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内置交叉验证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高灵活性</a:t>
            </a:r>
          </a:p>
        </p:txBody>
      </p:sp>
    </p:spTree>
    <p:extLst>
      <p:ext uri="{BB962C8B-B14F-4D97-AF65-F5344CB8AC3E}">
        <p14:creationId xmlns:p14="http://schemas.microsoft.com/office/powerpoint/2010/main" val="254984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4DE2-6295-418E-8F28-20498777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 基于树的特征选择 </a:t>
            </a:r>
            <a:r>
              <a:rPr lang="en-US" altLang="zh-CN" b="1"/>
              <a:t>(Tree-based feature selection) 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3CCDFB-D884-40C0-983F-0EA483D35A5C}"/>
              </a:ext>
            </a:extLst>
          </p:cNvPr>
          <p:cNvSpPr txBox="1"/>
          <p:nvPr/>
        </p:nvSpPr>
        <p:spPr>
          <a:xfrm>
            <a:off x="9376135" y="2941583"/>
            <a:ext cx="2331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0.24+0.11+0.10+0.10+0.06=0.61</a:t>
            </a:r>
          </a:p>
          <a:p>
            <a:r>
              <a:rPr lang="zh-CN" altLang="en-US"/>
              <a:t>说明前五个重要特征比重已经超过了</a:t>
            </a:r>
            <a:r>
              <a:rPr lang="en-US" altLang="zh-CN"/>
              <a:t>0.5</a:t>
            </a:r>
            <a:r>
              <a:rPr lang="zh-CN" altLang="en-US"/>
              <a:t>，有必要进行特征选择，以降低特征维数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3D525D-F9CF-4D5C-8715-90D4A10E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55" y="1868288"/>
            <a:ext cx="7116124" cy="39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1542</Words>
  <Application>Microsoft Office PowerPoint</Application>
  <PresentationFormat>宽屏</PresentationFormat>
  <Paragraphs>133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华文楷体</vt:lpstr>
      <vt:lpstr>Arial</vt:lpstr>
      <vt:lpstr>Corbel</vt:lpstr>
      <vt:lpstr>Wingdings</vt:lpstr>
      <vt:lpstr>视差</vt:lpstr>
      <vt:lpstr>IEEE ISI World Cup 2019</vt:lpstr>
      <vt:lpstr>模型源代码说明</vt:lpstr>
      <vt:lpstr>算法流程图</vt:lpstr>
      <vt:lpstr>特征提取</vt:lpstr>
      <vt:lpstr>特征提取</vt:lpstr>
      <vt:lpstr>特征提取</vt:lpstr>
      <vt:lpstr>特征提取</vt:lpstr>
      <vt:lpstr>Xgboost简介</vt:lpstr>
      <vt:lpstr> 基于树的特征选择 (Tree-based feature selection)  </vt:lpstr>
      <vt:lpstr>特征选择（Feature Selection）</vt:lpstr>
      <vt:lpstr> 基于树的特征选择 (Tree-based feature selection)  </vt:lpstr>
      <vt:lpstr>参数优化——Tune max_depth and min_child_weight </vt:lpstr>
      <vt:lpstr>参数优化——Tune the gamma </vt:lpstr>
      <vt:lpstr>参数优化——Tune the subsample and colsample_bytree </vt:lpstr>
      <vt:lpstr>参数优化——Tune the Regularization Parameters </vt:lpstr>
      <vt:lpstr>参数优化——Best Model </vt:lpstr>
      <vt:lpstr>建议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yuxiang 阳</dc:creator>
  <cp:lastModifiedBy>yuxiang 阳</cp:lastModifiedBy>
  <cp:revision>34</cp:revision>
  <dcterms:created xsi:type="dcterms:W3CDTF">2019-04-22T10:33:53Z</dcterms:created>
  <dcterms:modified xsi:type="dcterms:W3CDTF">2019-04-23T06:27:59Z</dcterms:modified>
</cp:coreProperties>
</file>