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4" r:id="rId5"/>
    <p:sldId id="285" r:id="rId6"/>
    <p:sldId id="287" r:id="rId7"/>
    <p:sldId id="288" r:id="rId8"/>
    <p:sldId id="284" r:id="rId9"/>
    <p:sldId id="289" r:id="rId10"/>
    <p:sldId id="290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4660"/>
  </p:normalViewPr>
  <p:slideViewPr>
    <p:cSldViewPr>
      <p:cViewPr varScale="1">
        <p:scale>
          <a:sx n="110" d="100"/>
          <a:sy n="110" d="100"/>
        </p:scale>
        <p:origin x="-715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苹方 中等" pitchFamily="34" charset="-122"/>
              </a:defRPr>
            </a:lvl1pPr>
          </a:lstStyle>
          <a:p>
            <a:fld id="{3E9BE559-CBCC-4AA1-82C1-94EE84014781}" type="datetimeFigureOut">
              <a:rPr lang="zh-CN" altLang="en-US" smtClean="0"/>
              <a:pPr/>
              <a:t>2019/9/10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苹方 中等" pitchFamily="34" charset="-122"/>
              </a:defRPr>
            </a:lvl1pPr>
          </a:lstStyle>
          <a:p>
            <a:fld id="{7A3B02A7-4422-4201-9930-C36E15417B5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10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3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>
          <a:xfrm>
            <a:off x="357158" y="214296"/>
            <a:ext cx="8143932" cy="48220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357158" y="964395"/>
            <a:ext cx="8143932" cy="348260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76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苹方 中等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35696" y="1847541"/>
            <a:ext cx="1572536" cy="1542434"/>
            <a:chOff x="3295850" y="2024958"/>
            <a:chExt cx="3459934" cy="3833709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234395" y="2337279"/>
              <a:ext cx="3833709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517384" y="2609397"/>
              <a:ext cx="2951667" cy="236939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428993" y="2089543"/>
            <a:ext cx="3894951" cy="697502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275856" y="2357436"/>
            <a:ext cx="128768" cy="118509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28926" y="2357436"/>
            <a:ext cx="130906" cy="118509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27631" y="2400424"/>
            <a:ext cx="288238" cy="46073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60778" y="2192581"/>
            <a:ext cx="30625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Canvas</a:t>
            </a:r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状态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166870" y="2094969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19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0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1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2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3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4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5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6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53650" y="2272324"/>
            <a:ext cx="1440159" cy="444849"/>
            <a:chOff x="4927934" y="2884106"/>
            <a:chExt cx="842141" cy="679375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927934" y="2928931"/>
              <a:ext cx="842141" cy="634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第</a:t>
              </a:r>
              <a:r>
                <a:rPr lang="en-US" altLang="zh-CN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11</a:t>
              </a:r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章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  <a:ea typeface="苹方 中等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07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683568" y="638541"/>
            <a:ext cx="8143932" cy="48220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3</a:t>
            </a:r>
            <a:r>
              <a:rPr lang="zh-CN" altLang="en-US" sz="2400" b="1" dirty="0" smtClean="0"/>
              <a:t>、状态属性的改变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721946" y="1159791"/>
            <a:ext cx="8143932" cy="14839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Canvas</a:t>
            </a:r>
            <a:r>
              <a:rPr lang="zh-CN" altLang="en-US" sz="2000" dirty="0"/>
              <a:t>中，</a:t>
            </a:r>
            <a:r>
              <a:rPr lang="zh-CN" altLang="en-US" sz="2000" dirty="0" smtClean="0"/>
              <a:t>如果状态</a:t>
            </a:r>
            <a:r>
              <a:rPr lang="zh-CN" altLang="en-US" sz="2000" dirty="0"/>
              <a:t>属性发生改变，我们可以在这些状态改变之前使用</a:t>
            </a:r>
            <a:r>
              <a:rPr lang="en-US" altLang="zh-CN" sz="2000" dirty="0"/>
              <a:t>save()</a:t>
            </a:r>
            <a:r>
              <a:rPr lang="zh-CN" altLang="en-US" sz="2000" dirty="0"/>
              <a:t>方法来保存，然后可以使用</a:t>
            </a:r>
            <a:r>
              <a:rPr lang="en-US" altLang="zh-CN" sz="2000" dirty="0"/>
              <a:t>restore()</a:t>
            </a:r>
            <a:r>
              <a:rPr lang="zh-CN" altLang="en-US" sz="2000" dirty="0"/>
              <a:t>方法恢复此状态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42881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19672" y="1213684"/>
            <a:ext cx="2536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ea typeface="苹方 中等" pitchFamily="34" charset="-122"/>
              </a:rPr>
              <a:t>教学重点</a:t>
            </a:r>
            <a:endParaRPr lang="zh-CN" altLang="en-US" sz="2800" b="1" dirty="0">
              <a:ea typeface="苹方 中等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59832" y="1907720"/>
            <a:ext cx="6480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itchFamily="34" charset="-122"/>
              </a:rPr>
              <a:t>  了解“状态”是什么</a:t>
            </a:r>
            <a:endParaRPr lang="en-US" altLang="zh-CN" sz="2000" dirty="0" smtClean="0">
              <a:ea typeface="苹方 中等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ea typeface="苹方 中等" pitchFamily="34" charset="-122"/>
              </a:rPr>
              <a:t> </a:t>
            </a:r>
            <a:r>
              <a:rPr lang="en-US" altLang="zh-CN" sz="2000" dirty="0" smtClean="0">
                <a:ea typeface="苹方 中等" pitchFamily="34" charset="-122"/>
              </a:rPr>
              <a:t> </a:t>
            </a:r>
            <a:r>
              <a:rPr lang="zh-CN" altLang="en-US" sz="2000" dirty="0" smtClean="0">
                <a:ea typeface="苹方 中等" pitchFamily="34" charset="-122"/>
              </a:rPr>
              <a:t>掌握</a:t>
            </a:r>
            <a:r>
              <a:rPr lang="en-US" altLang="zh-CN" sz="2000" dirty="0" smtClean="0">
                <a:ea typeface="苹方 中等" pitchFamily="34" charset="-122"/>
              </a:rPr>
              <a:t>clip()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ea typeface="苹方 中等" pitchFamily="34" charset="-122"/>
              </a:rPr>
              <a:t> </a:t>
            </a:r>
            <a:r>
              <a:rPr lang="en-US" altLang="zh-CN" sz="2000" dirty="0" smtClean="0">
                <a:ea typeface="苹方 中等" pitchFamily="34" charset="-122"/>
              </a:rPr>
              <a:t> </a:t>
            </a:r>
            <a:r>
              <a:rPr lang="zh-CN" altLang="en-US" sz="2000" dirty="0" smtClean="0">
                <a:ea typeface="苹方 中等" pitchFamily="34" charset="-122"/>
              </a:rPr>
              <a:t>掌握</a:t>
            </a:r>
            <a:r>
              <a:rPr lang="en-US" altLang="zh-CN" sz="2000" dirty="0" smtClean="0">
                <a:ea typeface="苹方 中等" pitchFamily="34" charset="-122"/>
              </a:rPr>
              <a:t>save()</a:t>
            </a:r>
            <a:r>
              <a:rPr lang="zh-CN" altLang="en-US" sz="2000" dirty="0" smtClean="0">
                <a:ea typeface="苹方 中等" pitchFamily="34" charset="-122"/>
              </a:rPr>
              <a:t>和</a:t>
            </a:r>
            <a:r>
              <a:rPr lang="en-US" altLang="zh-CN" sz="2000" dirty="0" smtClean="0">
                <a:ea typeface="苹方 中等" pitchFamily="34" charset="-122"/>
              </a:rPr>
              <a:t>restore()</a:t>
            </a:r>
          </a:p>
        </p:txBody>
      </p:sp>
    </p:spTree>
    <p:extLst>
      <p:ext uri="{BB962C8B-B14F-4D97-AF65-F5344CB8AC3E}">
        <p14:creationId xmlns:p14="http://schemas.microsoft.com/office/powerpoint/2010/main" val="378349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11.1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什么是状态？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9"/>
            <a:ext cx="8416243" cy="12421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Canvas</a:t>
            </a:r>
            <a:r>
              <a:rPr lang="zh-CN" altLang="en-US" sz="2000" dirty="0"/>
              <a:t>是基于“状态”来绘制图形的。每一次绘制，即使用</a:t>
            </a:r>
            <a:r>
              <a:rPr lang="en-US" altLang="zh-CN" sz="2000" dirty="0"/>
              <a:t>stroke()</a:t>
            </a:r>
            <a:r>
              <a:rPr lang="zh-CN" altLang="en-US" sz="2000" dirty="0"/>
              <a:t>或</a:t>
            </a:r>
            <a:r>
              <a:rPr lang="en-US" altLang="zh-CN" sz="2000" dirty="0"/>
              <a:t>fill()</a:t>
            </a:r>
            <a:r>
              <a:rPr lang="zh-CN" altLang="en-US" sz="2000" dirty="0"/>
              <a:t>，</a:t>
            </a:r>
            <a:r>
              <a:rPr lang="en-US" altLang="zh-CN" sz="2000" dirty="0"/>
              <a:t>Canvas</a:t>
            </a:r>
            <a:r>
              <a:rPr lang="zh-CN" altLang="en-US" sz="2000" dirty="0"/>
              <a:t>会检测整个程序定义的所有状态，这些状态包括</a:t>
            </a:r>
            <a:r>
              <a:rPr lang="en-US" altLang="zh-CN" sz="2000" dirty="0" err="1"/>
              <a:t>strokeStyle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fillStyle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lineWidth</a:t>
            </a:r>
            <a:r>
              <a:rPr lang="zh-CN" altLang="en-US" sz="2000" dirty="0"/>
              <a:t>等。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2407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611560" y="1419622"/>
            <a:ext cx="8143932" cy="213203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当一个状态值没有被改变时，</a:t>
            </a:r>
            <a:r>
              <a:rPr lang="en-US" altLang="zh-CN" sz="2000" dirty="0"/>
              <a:t>Canvas</a:t>
            </a:r>
            <a:r>
              <a:rPr lang="zh-CN" altLang="en-US" sz="2000" dirty="0"/>
              <a:t>就一直使用最初的值。当一个状态值被改变时，我们分两种情况考虑。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）如果</a:t>
            </a:r>
            <a:r>
              <a:rPr lang="zh-CN" altLang="en-US" sz="2000" dirty="0"/>
              <a:t>使用</a:t>
            </a:r>
            <a:r>
              <a:rPr lang="en-US" altLang="zh-CN" sz="2000" dirty="0" err="1"/>
              <a:t>beginPath</a:t>
            </a:r>
            <a:r>
              <a:rPr lang="en-US" altLang="zh-CN" sz="2000" dirty="0"/>
              <a:t>()</a:t>
            </a:r>
            <a:r>
              <a:rPr lang="zh-CN" altLang="en-US" sz="2000" dirty="0"/>
              <a:t>开始一个新的路径，则不同路径使用不同的值。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）如果</a:t>
            </a:r>
            <a:r>
              <a:rPr lang="zh-CN" altLang="en-US" sz="2000" dirty="0"/>
              <a:t>没有使用</a:t>
            </a:r>
            <a:r>
              <a:rPr lang="en-US" altLang="zh-CN" sz="2000" dirty="0" err="1"/>
              <a:t>beginPath</a:t>
            </a:r>
            <a:r>
              <a:rPr lang="en-US" altLang="zh-CN" sz="2000" dirty="0"/>
              <a:t>()</a:t>
            </a:r>
            <a:r>
              <a:rPr lang="zh-CN" altLang="en-US" sz="2000" dirty="0"/>
              <a:t>开始一个新的路径，则后面的值会覆盖前面的值（后来者居上原则）。</a:t>
            </a:r>
          </a:p>
        </p:txBody>
      </p:sp>
    </p:spTree>
    <p:extLst>
      <p:ext uri="{BB962C8B-B14F-4D97-AF65-F5344CB8AC3E}">
        <p14:creationId xmlns:p14="http://schemas.microsoft.com/office/powerpoint/2010/main" val="18874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11.1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什么是状态？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9"/>
            <a:ext cx="8416243" cy="12421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Canvas</a:t>
            </a:r>
            <a:r>
              <a:rPr lang="zh-CN" altLang="en-US" sz="2000" dirty="0"/>
              <a:t>是基于“状态”来绘制图形的。每一次绘制，即使用</a:t>
            </a:r>
            <a:r>
              <a:rPr lang="en-US" altLang="zh-CN" sz="2000" dirty="0"/>
              <a:t>stroke()</a:t>
            </a:r>
            <a:r>
              <a:rPr lang="zh-CN" altLang="en-US" sz="2000" dirty="0"/>
              <a:t>或</a:t>
            </a:r>
            <a:r>
              <a:rPr lang="en-US" altLang="zh-CN" sz="2000" dirty="0"/>
              <a:t>fill()</a:t>
            </a:r>
            <a:r>
              <a:rPr lang="zh-CN" altLang="en-US" sz="2000" dirty="0"/>
              <a:t>，</a:t>
            </a:r>
            <a:r>
              <a:rPr lang="en-US" altLang="zh-CN" sz="2000" dirty="0"/>
              <a:t>Canvas</a:t>
            </a:r>
            <a:r>
              <a:rPr lang="zh-CN" altLang="en-US" sz="2000" dirty="0"/>
              <a:t>会检测整个程序定义的所有状态，这些状态包括</a:t>
            </a:r>
            <a:r>
              <a:rPr lang="en-US" altLang="zh-CN" sz="2000" dirty="0" err="1"/>
              <a:t>strokeStyle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fillStyle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lineWidth</a:t>
            </a:r>
            <a:r>
              <a:rPr lang="zh-CN" altLang="en-US" sz="2000" dirty="0"/>
              <a:t>等。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9959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11.2  clip()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8"/>
            <a:ext cx="8416243" cy="17626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Canvas</a:t>
            </a:r>
            <a:r>
              <a:rPr lang="zh-CN" altLang="en-US" sz="2000" dirty="0"/>
              <a:t>中，我们可以结合使用“</a:t>
            </a:r>
            <a:r>
              <a:rPr lang="en-US" altLang="zh-CN" sz="2000" dirty="0"/>
              <a:t>clip()</a:t>
            </a:r>
            <a:r>
              <a:rPr lang="zh-CN" altLang="en-US" sz="2000" dirty="0"/>
              <a:t>方法”和“基本图形的绘制”来指定一个“剪切区域”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zh-CN" altLang="zh-CN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139952" y="3101677"/>
            <a:ext cx="1595309" cy="41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err="1" smtClean="0">
                <a:solidFill>
                  <a:srgbClr val="C00000"/>
                </a:solidFill>
                <a:latin typeface="Consolas" panose="020B0609020204030204" pitchFamily="49" charset="0"/>
                <a:ea typeface="苹方 中等" pitchFamily="34" charset="-122"/>
              </a:rPr>
              <a:t>cxt.clip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苹方 中等" pitchFamily="34" charset="-122"/>
              </a:rPr>
              <a:t>()</a:t>
            </a:r>
            <a:endParaRPr lang="zh-CN" altLang="en-US" sz="2000" dirty="0">
              <a:solidFill>
                <a:srgbClr val="C00000"/>
              </a:solidFill>
              <a:latin typeface="Consolas" panose="020B0609020204030204" pitchFamily="49" charset="0"/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876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11.3 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save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restore()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8"/>
            <a:ext cx="8416243" cy="17626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Canvas</a:t>
            </a:r>
            <a:r>
              <a:rPr lang="zh-CN" altLang="en-US" sz="2000" dirty="0"/>
              <a:t>中，我们可以使用</a:t>
            </a:r>
            <a:r>
              <a:rPr lang="en-US" altLang="zh-CN" sz="2000" dirty="0"/>
              <a:t>save()</a:t>
            </a:r>
            <a:r>
              <a:rPr lang="zh-CN" altLang="en-US" sz="2000" dirty="0"/>
              <a:t>方法来保存当前状态，然后使用</a:t>
            </a:r>
            <a:r>
              <a:rPr lang="en-US" altLang="zh-CN" sz="2000" dirty="0"/>
              <a:t>restore()</a:t>
            </a:r>
            <a:r>
              <a:rPr lang="zh-CN" altLang="en-US" sz="2000" dirty="0"/>
              <a:t>方法来恢复之前保存的状态。</a:t>
            </a:r>
            <a:r>
              <a:rPr lang="en-US" altLang="zh-CN" sz="2000" dirty="0"/>
              <a:t>save()</a:t>
            </a:r>
            <a:r>
              <a:rPr lang="zh-CN" altLang="en-US" sz="2000" dirty="0"/>
              <a:t>和</a:t>
            </a:r>
            <a:r>
              <a:rPr lang="en-US" altLang="zh-CN" sz="2000" dirty="0"/>
              <a:t>restore()</a:t>
            </a:r>
            <a:r>
              <a:rPr lang="zh-CN" altLang="en-US" sz="2000" dirty="0"/>
              <a:t>一般情况下都是成对使用的</a:t>
            </a:r>
            <a:r>
              <a:rPr lang="zh-CN" altLang="en-US" sz="2000" dirty="0" smtClean="0"/>
              <a:t>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6367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683568" y="638541"/>
            <a:ext cx="8143932" cy="48220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1</a:t>
            </a:r>
            <a:r>
              <a:rPr lang="zh-CN" altLang="en-US" sz="2400" b="1" dirty="0" smtClean="0"/>
              <a:t>、图形或图片剪切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721946" y="1159790"/>
            <a:ext cx="8143932" cy="16999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Canvas</a:t>
            </a:r>
            <a:r>
              <a:rPr lang="zh-CN" altLang="en-US" sz="2000" dirty="0"/>
              <a:t>中，我们可以在图形或者图片剪切，即</a:t>
            </a:r>
            <a:r>
              <a:rPr lang="en-US" altLang="zh-CN" sz="2000" dirty="0"/>
              <a:t>clip()</a:t>
            </a:r>
            <a:r>
              <a:rPr lang="zh-CN" altLang="en-US" sz="2000" dirty="0"/>
              <a:t>之前使用</a:t>
            </a:r>
            <a:r>
              <a:rPr lang="en-US" altLang="zh-CN" sz="2000" dirty="0"/>
              <a:t>save()</a:t>
            </a:r>
            <a:r>
              <a:rPr lang="zh-CN" altLang="en-US" sz="2000" dirty="0"/>
              <a:t>方法来保持当前状态，然后在剪切，即</a:t>
            </a:r>
            <a:r>
              <a:rPr lang="en-US" altLang="zh-CN" sz="2000" dirty="0"/>
              <a:t>clip()</a:t>
            </a:r>
            <a:r>
              <a:rPr lang="zh-CN" altLang="en-US" sz="2000" dirty="0"/>
              <a:t>之后可以使用</a:t>
            </a:r>
            <a:r>
              <a:rPr lang="en-US" altLang="zh-CN" sz="2000" dirty="0"/>
              <a:t>restore()</a:t>
            </a:r>
            <a:r>
              <a:rPr lang="zh-CN" altLang="en-US" sz="2000" dirty="0"/>
              <a:t>方法恢复之前保存的状态。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1923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683568" y="638541"/>
            <a:ext cx="8143932" cy="48220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2</a:t>
            </a:r>
            <a:r>
              <a:rPr lang="zh-CN" altLang="en-US" sz="2400" b="1" dirty="0"/>
              <a:t>、图形或图片变形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721946" y="1159790"/>
            <a:ext cx="8143932" cy="16999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Canvas</a:t>
            </a:r>
            <a:r>
              <a:rPr lang="zh-CN" altLang="en-US" sz="2000" dirty="0"/>
              <a:t>中，我们可以在图形或者图片变形（</a:t>
            </a:r>
            <a:r>
              <a:rPr lang="en-US" altLang="zh-CN" sz="2000" dirty="0"/>
              <a:t>clip()</a:t>
            </a:r>
            <a:r>
              <a:rPr lang="zh-CN" altLang="en-US" sz="2000" dirty="0"/>
              <a:t>）之前使用</a:t>
            </a:r>
            <a:r>
              <a:rPr lang="en-US" altLang="zh-CN" sz="2000" dirty="0"/>
              <a:t>save()</a:t>
            </a:r>
            <a:r>
              <a:rPr lang="zh-CN" altLang="en-US" sz="2000" dirty="0"/>
              <a:t>方法来保持当前状态，然后在变形，即</a:t>
            </a:r>
            <a:r>
              <a:rPr lang="en-US" altLang="zh-CN" sz="2000" dirty="0"/>
              <a:t>clip()</a:t>
            </a:r>
            <a:r>
              <a:rPr lang="zh-CN" altLang="en-US" sz="2000" dirty="0"/>
              <a:t>之后使用</a:t>
            </a:r>
            <a:r>
              <a:rPr lang="en-US" altLang="zh-CN" sz="2000" dirty="0"/>
              <a:t>restore()</a:t>
            </a:r>
            <a:r>
              <a:rPr lang="zh-CN" altLang="en-US" sz="2000" dirty="0"/>
              <a:t>方法恢复之前保存的状态。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01917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417</Words>
  <Application>Microsoft Office PowerPoint</Application>
  <PresentationFormat>全屏显示(16:9)</PresentationFormat>
  <Paragraphs>25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hasee</dc:creator>
  <cp:lastModifiedBy>helicopter</cp:lastModifiedBy>
  <cp:revision>83</cp:revision>
  <dcterms:created xsi:type="dcterms:W3CDTF">2017-08-11T01:38:56Z</dcterms:created>
  <dcterms:modified xsi:type="dcterms:W3CDTF">2019-09-10T02:57:08Z</dcterms:modified>
</cp:coreProperties>
</file>