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9" r:id="rId4"/>
    <p:sldId id="285" r:id="rId5"/>
    <p:sldId id="284" r:id="rId6"/>
    <p:sldId id="286" r:id="rId7"/>
    <p:sldId id="264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4660"/>
  </p:normalViewPr>
  <p:slideViewPr>
    <p:cSldViewPr>
      <p:cViewPr varScale="1">
        <p:scale>
          <a:sx n="110" d="100"/>
          <a:sy n="110" d="100"/>
        </p:scale>
        <p:origin x="-715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苹方 中等" pitchFamily="34" charset="-122"/>
              </a:defRPr>
            </a:lvl1pPr>
          </a:lstStyle>
          <a:p>
            <a:fld id="{3E9BE559-CBCC-4AA1-82C1-94EE84014781}" type="datetimeFigureOut">
              <a:rPr lang="zh-CN" altLang="en-US" smtClean="0"/>
              <a:pPr/>
              <a:t>2019/9/10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苹方 中等" pitchFamily="34" charset="-122"/>
              </a:defRPr>
            </a:lvl1pPr>
          </a:lstStyle>
          <a:p>
            <a:fld id="{7A3B02A7-4422-4201-9930-C36E15417B5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10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苹方 中等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3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>
          <a:xfrm>
            <a:off x="357158" y="214296"/>
            <a:ext cx="8143932" cy="48220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357158" y="964395"/>
            <a:ext cx="8143932" cy="348260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76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2019/9/10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苹方 中等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苹方 中等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苹方 中等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35696" y="1847541"/>
            <a:ext cx="1572536" cy="1542434"/>
            <a:chOff x="3295850" y="2024958"/>
            <a:chExt cx="3459934" cy="3833709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234395" y="2337279"/>
              <a:ext cx="3833709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517384" y="2609397"/>
              <a:ext cx="2951667" cy="236939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solidFill>
                  <a:prstClr val="black"/>
                </a:solidFill>
                <a:ea typeface="苹方 中等" pitchFamily="34" charset="-122"/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428993" y="2089543"/>
            <a:ext cx="3894951" cy="697502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275856" y="2357436"/>
            <a:ext cx="128768" cy="118509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28926" y="2357436"/>
            <a:ext cx="130906" cy="118509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27631" y="2400424"/>
            <a:ext cx="288238" cy="46073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60778" y="2192581"/>
            <a:ext cx="30625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物理动画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166870" y="2094969"/>
            <a:ext cx="589923" cy="553376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19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0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1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2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3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4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5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6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 dirty="0">
                <a:ea typeface="苹方 中等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53650" y="2272324"/>
            <a:ext cx="1440159" cy="444849"/>
            <a:chOff x="4927934" y="2884106"/>
            <a:chExt cx="842141" cy="679375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ea typeface="苹方 中等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927934" y="2928931"/>
              <a:ext cx="842141" cy="634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第</a:t>
              </a:r>
              <a:r>
                <a:rPr lang="en-US" altLang="zh-CN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14</a:t>
              </a:r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  <a:ea typeface="苹方 中等" pitchFamily="34" charset="-122"/>
                </a:rPr>
                <a:t>章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  <a:ea typeface="苹方 中等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07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14.3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三角函数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9"/>
            <a:ext cx="8416243" cy="12421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事实上，三角函数在</a:t>
            </a:r>
            <a:r>
              <a:rPr lang="en-US" altLang="zh-CN" sz="2000" dirty="0"/>
              <a:t>Canvas</a:t>
            </a:r>
            <a:r>
              <a:rPr lang="zh-CN" altLang="en-US" sz="2000" dirty="0"/>
              <a:t>动画开发中用途极其广泛。在</a:t>
            </a:r>
            <a:r>
              <a:rPr lang="en-US" altLang="zh-CN" sz="2000" dirty="0"/>
              <a:t>Canvas</a:t>
            </a:r>
            <a:r>
              <a:rPr lang="zh-CN" altLang="en-US" sz="2000" dirty="0"/>
              <a:t>中，三角函常见的用途有</a:t>
            </a:r>
            <a:r>
              <a:rPr lang="en-US" altLang="zh-CN" sz="2000" dirty="0"/>
              <a:t>3</a:t>
            </a:r>
            <a:r>
              <a:rPr lang="zh-CN" altLang="en-US" sz="2000" dirty="0"/>
              <a:t>个。</a:t>
            </a:r>
            <a:endParaRPr lang="zh-CN" altLang="zh-CN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563888" y="2643757"/>
            <a:ext cx="20697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 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两</a:t>
            </a: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点间的距离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 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圆周运动</a:t>
            </a:r>
            <a:endParaRPr lang="zh-CN" altLang="en-US" sz="2000" dirty="0">
              <a:solidFill>
                <a:srgbClr val="C00000"/>
              </a:solidFill>
              <a:ea typeface="苹方 中等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 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波形</a:t>
            </a: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运动</a:t>
            </a:r>
          </a:p>
        </p:txBody>
      </p:sp>
    </p:spTree>
    <p:extLst>
      <p:ext uri="{BB962C8B-B14F-4D97-AF65-F5344CB8AC3E}">
        <p14:creationId xmlns:p14="http://schemas.microsoft.com/office/powerpoint/2010/main" val="317999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/>
        </p:nvSpPr>
        <p:spPr>
          <a:xfrm>
            <a:off x="683568" y="638541"/>
            <a:ext cx="8143932" cy="48220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1</a:t>
            </a:r>
            <a:r>
              <a:rPr lang="zh-CN" altLang="en-US" sz="2400" b="1" dirty="0" smtClean="0"/>
              <a:t>、两点间距离</a:t>
            </a:r>
            <a:endParaRPr lang="zh-CN" altLang="en-US" sz="2400" dirty="0"/>
          </a:p>
        </p:txBody>
      </p:sp>
      <p:sp>
        <p:nvSpPr>
          <p:cNvPr id="3" name="文本占位符 2"/>
          <p:cNvSpPr txBox="1">
            <a:spLocks/>
          </p:cNvSpPr>
          <p:nvPr/>
        </p:nvSpPr>
        <p:spPr>
          <a:xfrm>
            <a:off x="721946" y="1159791"/>
            <a:ext cx="8143932" cy="64807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smtClean="0"/>
              <a:t>语法：</a:t>
            </a: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88105" y="2710701"/>
            <a:ext cx="5262979" cy="15277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E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dx = x2 - x1;</a:t>
            </a:r>
          </a:p>
          <a:p>
            <a:pPr>
              <a:lnSpc>
                <a:spcPct val="120000"/>
              </a:lnSpc>
            </a:pPr>
            <a:r>
              <a:rPr lang="es-E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dy = y2 - y1;</a:t>
            </a:r>
          </a:p>
          <a:p>
            <a:pPr>
              <a:lnSpc>
                <a:spcPct val="120000"/>
              </a:lnSpc>
            </a:pPr>
            <a:r>
              <a:rPr lang="es-E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distance = Math.sqrt(dx*dx + dy*dy);</a:t>
            </a:r>
          </a:p>
          <a:p>
            <a:pPr>
              <a:lnSpc>
                <a:spcPts val="2700"/>
              </a:lnSpc>
            </a:pPr>
            <a:endParaRPr lang="zh-CN" altLang="en-US" sz="2000" dirty="0">
              <a:ea typeface="苹方 中等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0552" y="712488"/>
            <a:ext cx="333375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7802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/>
        </p:nvSpPr>
        <p:spPr>
          <a:xfrm>
            <a:off x="683568" y="638541"/>
            <a:ext cx="8143932" cy="48220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2</a:t>
            </a:r>
            <a:r>
              <a:rPr lang="zh-CN" altLang="en-US" sz="2400" b="1" dirty="0" smtClean="0"/>
              <a:t>、圆周运动</a:t>
            </a:r>
            <a:endParaRPr lang="zh-CN" altLang="en-US" sz="2400" dirty="0"/>
          </a:p>
        </p:txBody>
      </p:sp>
      <p:sp>
        <p:nvSpPr>
          <p:cNvPr id="3" name="文本占位符 2"/>
          <p:cNvSpPr txBox="1">
            <a:spLocks/>
          </p:cNvSpPr>
          <p:nvPr/>
        </p:nvSpPr>
        <p:spPr>
          <a:xfrm>
            <a:off x="721946" y="1159791"/>
            <a:ext cx="8143932" cy="64807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000" dirty="0"/>
              <a:t>在</a:t>
            </a:r>
            <a:r>
              <a:rPr lang="en-US" altLang="zh-CN" sz="2000" dirty="0"/>
              <a:t>Canvas</a:t>
            </a:r>
            <a:r>
              <a:rPr lang="zh-CN" altLang="zh-CN" sz="2000" dirty="0"/>
              <a:t>中，圆周运动共有两种形式：正圆运动和椭圆运动。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73246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>
            <a:spLocks/>
          </p:cNvSpPr>
          <p:nvPr/>
        </p:nvSpPr>
        <p:spPr>
          <a:xfrm>
            <a:off x="611560" y="411510"/>
            <a:ext cx="8143932" cy="206003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）正圆运动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</p:txBody>
      </p:sp>
      <p:pic>
        <p:nvPicPr>
          <p:cNvPr id="3" name="图片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5816" y="267494"/>
            <a:ext cx="526732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051720" y="3651870"/>
            <a:ext cx="5404043" cy="80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E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x = centerX + Math.cos(angle)*radius;</a:t>
            </a:r>
          </a:p>
          <a:p>
            <a:pPr>
              <a:lnSpc>
                <a:spcPct val="120000"/>
              </a:lnSpc>
            </a:pPr>
            <a:r>
              <a:rPr lang="es-E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y = centerY + Math.sin(angle)*radius;</a:t>
            </a:r>
          </a:p>
        </p:txBody>
      </p:sp>
    </p:spTree>
    <p:extLst>
      <p:ext uri="{BB962C8B-B14F-4D97-AF65-F5344CB8AC3E}">
        <p14:creationId xmlns:p14="http://schemas.microsoft.com/office/powerpoint/2010/main" val="56789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>
            <a:spLocks/>
          </p:cNvSpPr>
          <p:nvPr/>
        </p:nvSpPr>
        <p:spPr>
          <a:xfrm>
            <a:off x="611560" y="411510"/>
            <a:ext cx="8143932" cy="206003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/>
              <a:t>2</a:t>
            </a:r>
            <a:r>
              <a:rPr lang="zh-CN" altLang="en-US" sz="2000" dirty="0" smtClean="0"/>
              <a:t>）椭圆运动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051720" y="3651870"/>
            <a:ext cx="5545108" cy="80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E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x = centerX + Math.cos(angle)*radiusX;</a:t>
            </a:r>
          </a:p>
          <a:p>
            <a:pPr>
              <a:lnSpc>
                <a:spcPct val="120000"/>
              </a:lnSpc>
            </a:pPr>
            <a:r>
              <a:rPr lang="es-E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y = centerY + Math.sin(angle)*radiusY;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5816" y="363465"/>
            <a:ext cx="526732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791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/>
        </p:nvSpPr>
        <p:spPr>
          <a:xfrm>
            <a:off x="683568" y="638541"/>
            <a:ext cx="8143932" cy="48220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3</a:t>
            </a:r>
            <a:r>
              <a:rPr lang="zh-CN" altLang="en-US" sz="2400" b="1" dirty="0" smtClean="0"/>
              <a:t>、波形运动</a:t>
            </a:r>
            <a:endParaRPr lang="zh-CN" altLang="en-US" sz="2400" dirty="0"/>
          </a:p>
        </p:txBody>
      </p:sp>
      <p:sp>
        <p:nvSpPr>
          <p:cNvPr id="3" name="文本占位符 2"/>
          <p:cNvSpPr txBox="1">
            <a:spLocks/>
          </p:cNvSpPr>
          <p:nvPr/>
        </p:nvSpPr>
        <p:spPr>
          <a:xfrm>
            <a:off x="721946" y="1159790"/>
            <a:ext cx="8143932" cy="105191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Canvas</a:t>
            </a:r>
            <a:r>
              <a:rPr lang="zh-CN" altLang="en-US" sz="2000" dirty="0"/>
              <a:t>中，根据</a:t>
            </a:r>
            <a:r>
              <a:rPr lang="en-US" altLang="zh-CN" sz="2000" dirty="0"/>
              <a:t>sin</a:t>
            </a:r>
            <a:r>
              <a:rPr lang="zh-CN" altLang="en-US" sz="2000" dirty="0"/>
              <a:t>函数作用对象的不同</a:t>
            </a:r>
            <a:r>
              <a:rPr lang="en-US" altLang="zh-CN" sz="2000" dirty="0"/>
              <a:t>, </a:t>
            </a:r>
            <a:r>
              <a:rPr lang="zh-CN" altLang="en-US" sz="2000" dirty="0"/>
              <a:t>常见的波形运动可以分为</a:t>
            </a:r>
            <a:r>
              <a:rPr lang="en-US" altLang="zh-CN" sz="2000" dirty="0"/>
              <a:t>3</a:t>
            </a:r>
            <a:r>
              <a:rPr lang="zh-CN" altLang="en-US" sz="2000" dirty="0"/>
              <a:t>种。</a:t>
            </a: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814881" y="2211709"/>
            <a:ext cx="4769832" cy="1435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 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作用</a:t>
            </a: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于</a:t>
            </a:r>
            <a:r>
              <a:rPr lang="en-US" altLang="zh-CN" sz="2000" dirty="0">
                <a:solidFill>
                  <a:srgbClr val="C00000"/>
                </a:solidFill>
                <a:ea typeface="苹方 中等" pitchFamily="34" charset="-122"/>
              </a:rPr>
              <a:t>x</a:t>
            </a: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轴坐标。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 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作用</a:t>
            </a: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于</a:t>
            </a:r>
            <a:r>
              <a:rPr lang="en-US" altLang="zh-CN" sz="2000" dirty="0">
                <a:solidFill>
                  <a:srgbClr val="C00000"/>
                </a:solidFill>
                <a:ea typeface="苹方 中等" pitchFamily="34" charset="-122"/>
              </a:rPr>
              <a:t>y</a:t>
            </a: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轴坐标。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 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作用</a:t>
            </a: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于缩放属性（</a:t>
            </a:r>
            <a:r>
              <a:rPr lang="en-US" altLang="zh-CN" sz="2000" dirty="0" err="1">
                <a:solidFill>
                  <a:srgbClr val="C00000"/>
                </a:solidFill>
                <a:ea typeface="苹方 中等" pitchFamily="34" charset="-122"/>
              </a:rPr>
              <a:t>scaleX</a:t>
            </a: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或</a:t>
            </a:r>
            <a:r>
              <a:rPr lang="en-US" altLang="zh-CN" sz="2000" dirty="0" err="1">
                <a:solidFill>
                  <a:srgbClr val="C00000"/>
                </a:solidFill>
                <a:ea typeface="苹方 中等" pitchFamily="34" charset="-122"/>
              </a:rPr>
              <a:t>scaleY</a:t>
            </a: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385311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19425" y="1157287"/>
            <a:ext cx="310515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2263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14.4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匀速运动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8"/>
            <a:ext cx="8416243" cy="15465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匀速运动是一种加速度为</a:t>
            </a:r>
            <a:r>
              <a:rPr lang="en-US" altLang="zh-CN" sz="2000" dirty="0"/>
              <a:t>0</a:t>
            </a:r>
            <a:r>
              <a:rPr lang="zh-CN" altLang="en-US" sz="2000" dirty="0"/>
              <a:t>的运动。匀速运动只有一种，那就是：匀速直线运动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zh-CN" altLang="zh-CN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491880" y="3003798"/>
            <a:ext cx="2441694" cy="80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E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object.x + = vx;</a:t>
            </a:r>
          </a:p>
          <a:p>
            <a:pPr>
              <a:lnSpc>
                <a:spcPct val="120000"/>
              </a:lnSpc>
            </a:pPr>
            <a:r>
              <a:rPr lang="es-E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object.y + = vy;</a:t>
            </a:r>
          </a:p>
        </p:txBody>
      </p:sp>
    </p:spTree>
    <p:extLst>
      <p:ext uri="{BB962C8B-B14F-4D97-AF65-F5344CB8AC3E}">
        <p14:creationId xmlns:p14="http://schemas.microsoft.com/office/powerpoint/2010/main" val="394007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/>
        </p:nvSpPr>
        <p:spPr>
          <a:xfrm>
            <a:off x="683568" y="638541"/>
            <a:ext cx="8143932" cy="48220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 smtClean="0"/>
              <a:t>速度的合成和分解</a:t>
            </a:r>
            <a:endParaRPr lang="zh-CN" altLang="en-US" sz="2400" dirty="0"/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551" y="1786318"/>
            <a:ext cx="290512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765168" y="2283718"/>
            <a:ext cx="5009705" cy="125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E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vx = speed * Math.cos(angle * Math.PI/180);</a:t>
            </a:r>
          </a:p>
          <a:p>
            <a:pPr>
              <a:lnSpc>
                <a:spcPct val="120000"/>
              </a:lnSpc>
            </a:pPr>
            <a:r>
              <a:rPr lang="es-E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vy = speed * Math.sin(angle * Math.PI/180);</a:t>
            </a:r>
          </a:p>
          <a:p>
            <a:pPr>
              <a:lnSpc>
                <a:spcPct val="120000"/>
              </a:lnSpc>
            </a:pPr>
            <a:r>
              <a:rPr lang="es-E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object.x += vx;</a:t>
            </a:r>
          </a:p>
          <a:p>
            <a:pPr>
              <a:lnSpc>
                <a:spcPct val="120000"/>
              </a:lnSpc>
            </a:pPr>
            <a:r>
              <a:rPr lang="es-E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object.y += vy;</a:t>
            </a:r>
          </a:p>
        </p:txBody>
      </p:sp>
    </p:spTree>
    <p:extLst>
      <p:ext uri="{BB962C8B-B14F-4D97-AF65-F5344CB8AC3E}">
        <p14:creationId xmlns:p14="http://schemas.microsoft.com/office/powerpoint/2010/main" val="60309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14.5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运动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8"/>
            <a:ext cx="8416243" cy="15465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加速运动</a:t>
            </a:r>
            <a:r>
              <a:rPr lang="zh-CN" altLang="en-US" sz="2000" dirty="0"/>
              <a:t>，指的是方向相同、速度大小变化的运动。速度递增的是加速运动，速度递减的是减速运动。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加速运动</a:t>
            </a:r>
            <a:r>
              <a:rPr lang="zh-CN" altLang="en-US" sz="2000" dirty="0"/>
              <a:t>分为两种：匀加速运动和变加速运动。</a:t>
            </a:r>
            <a:endParaRPr lang="zh-CN" altLang="zh-CN" sz="2000" dirty="0"/>
          </a:p>
        </p:txBody>
      </p:sp>
      <p:pic>
        <p:nvPicPr>
          <p:cNvPr id="12" name="图片 1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7094" y="2931790"/>
            <a:ext cx="394335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6275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19672" y="1213684"/>
            <a:ext cx="2536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ea typeface="苹方 中等" pitchFamily="34" charset="-122"/>
              </a:rPr>
              <a:t>教学重点</a:t>
            </a:r>
            <a:endParaRPr lang="zh-CN" altLang="en-US" sz="2800" b="1" dirty="0">
              <a:ea typeface="苹方 中等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1800" y="1923676"/>
            <a:ext cx="648072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 smtClean="0">
                <a:ea typeface="苹方 中等" pitchFamily="34" charset="-122"/>
              </a:rPr>
              <a:t>  掌握</a:t>
            </a:r>
            <a:r>
              <a:rPr lang="en-US" altLang="zh-CN" sz="2000" dirty="0" smtClean="0">
                <a:ea typeface="苹方 中等" pitchFamily="34" charset="-122"/>
              </a:rPr>
              <a:t>Canvas</a:t>
            </a:r>
            <a:r>
              <a:rPr lang="zh-CN" altLang="en-US" sz="2000" dirty="0" smtClean="0">
                <a:ea typeface="苹方 中等" pitchFamily="34" charset="-122"/>
              </a:rPr>
              <a:t>动画的绘制</a:t>
            </a:r>
            <a:endParaRPr lang="en-US" altLang="zh-CN" sz="2000" dirty="0" smtClean="0">
              <a:ea typeface="苹方 中等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ea typeface="苹方 中等" pitchFamily="34" charset="-122"/>
              </a:rPr>
              <a:t> </a:t>
            </a:r>
            <a:r>
              <a:rPr lang="en-US" altLang="zh-CN" sz="2000" dirty="0" smtClean="0">
                <a:ea typeface="苹方 中等" pitchFamily="34" charset="-122"/>
              </a:rPr>
              <a:t> </a:t>
            </a:r>
            <a:r>
              <a:rPr lang="zh-CN" altLang="en-US" sz="2000" dirty="0" smtClean="0">
                <a:ea typeface="苹方 中等" pitchFamily="34" charset="-122"/>
              </a:rPr>
              <a:t>掌握三角函数动画</a:t>
            </a:r>
            <a:endParaRPr lang="en-US" altLang="zh-CN" sz="2000" dirty="0" smtClean="0">
              <a:ea typeface="苹方 中等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ea typeface="苹方 中等" pitchFamily="34" charset="-122"/>
              </a:rPr>
              <a:t> </a:t>
            </a:r>
            <a:r>
              <a:rPr lang="en-US" altLang="zh-CN" sz="2000" dirty="0" smtClean="0">
                <a:ea typeface="苹方 中等" pitchFamily="34" charset="-122"/>
              </a:rPr>
              <a:t> </a:t>
            </a:r>
            <a:r>
              <a:rPr lang="zh-CN" altLang="en-US" sz="2000" dirty="0" smtClean="0">
                <a:ea typeface="苹方 中等" pitchFamily="34" charset="-122"/>
              </a:rPr>
              <a:t>掌握匀速运动动画</a:t>
            </a:r>
            <a:endParaRPr lang="en-US" altLang="zh-CN" sz="2000" dirty="0" smtClean="0">
              <a:ea typeface="苹方 中等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ea typeface="苹方 中等" pitchFamily="34" charset="-122"/>
              </a:rPr>
              <a:t> </a:t>
            </a:r>
            <a:r>
              <a:rPr lang="en-US" altLang="zh-CN" sz="2000" dirty="0" smtClean="0">
                <a:ea typeface="苹方 中等" pitchFamily="34" charset="-122"/>
              </a:rPr>
              <a:t> </a:t>
            </a:r>
            <a:r>
              <a:rPr lang="zh-CN" altLang="en-US" sz="2000" dirty="0" smtClean="0">
                <a:ea typeface="苹方 中等" pitchFamily="34" charset="-122"/>
              </a:rPr>
              <a:t>掌握加速运动动画</a:t>
            </a:r>
            <a:endParaRPr lang="en-US" altLang="zh-CN" sz="2000" dirty="0" smtClean="0">
              <a:ea typeface="苹方 中等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ea typeface="苹方 中等" pitchFamily="34" charset="-122"/>
              </a:rPr>
              <a:t> </a:t>
            </a:r>
            <a:r>
              <a:rPr lang="en-US" altLang="zh-CN" sz="2000" dirty="0" smtClean="0">
                <a:ea typeface="苹方 中等" pitchFamily="34" charset="-122"/>
              </a:rPr>
              <a:t> </a:t>
            </a:r>
            <a:r>
              <a:rPr lang="zh-CN" altLang="en-US" sz="2000" dirty="0" smtClean="0">
                <a:ea typeface="苹方 中等" pitchFamily="34" charset="-122"/>
              </a:rPr>
              <a:t>掌握重力和摩擦力</a:t>
            </a:r>
            <a:endParaRPr lang="en-US" altLang="zh-CN" sz="2000" dirty="0" smtClean="0"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49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/>
        </p:nvSpPr>
        <p:spPr>
          <a:xfrm>
            <a:off x="683568" y="638541"/>
            <a:ext cx="8143932" cy="48220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 smtClean="0"/>
              <a:t>加速度的合成和分解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988252"/>
            <a:ext cx="4560864" cy="184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E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ax = a * Math.cos(angle * Math.PI/180);</a:t>
            </a:r>
          </a:p>
          <a:p>
            <a:pPr>
              <a:lnSpc>
                <a:spcPct val="120000"/>
              </a:lnSpc>
            </a:pPr>
            <a:r>
              <a:rPr lang="es-E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ay = a * Math.sin(angle * Math.PI/180);</a:t>
            </a:r>
          </a:p>
          <a:p>
            <a:pPr>
              <a:lnSpc>
                <a:spcPct val="120000"/>
              </a:lnSpc>
            </a:pPr>
            <a:r>
              <a:rPr lang="es-E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vx += ax;</a:t>
            </a:r>
          </a:p>
          <a:p>
            <a:pPr>
              <a:lnSpc>
                <a:spcPct val="120000"/>
              </a:lnSpc>
            </a:pPr>
            <a:r>
              <a:rPr lang="es-E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vy += ay;</a:t>
            </a:r>
          </a:p>
          <a:p>
            <a:pPr>
              <a:lnSpc>
                <a:spcPct val="120000"/>
              </a:lnSpc>
            </a:pPr>
            <a:r>
              <a:rPr lang="es-E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object.x += vx;</a:t>
            </a:r>
          </a:p>
          <a:p>
            <a:pPr>
              <a:lnSpc>
                <a:spcPct val="120000"/>
              </a:lnSpc>
            </a:pPr>
            <a:r>
              <a:rPr lang="es-E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object.y += vy;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1891092"/>
            <a:ext cx="270510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325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14.6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重力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8"/>
            <a:ext cx="8416243" cy="15465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对于重力引起的运动，我们姑且可以看成是沿着</a:t>
            </a:r>
            <a:r>
              <a:rPr lang="en-US" altLang="zh-CN" sz="2000" dirty="0"/>
              <a:t>y</a:t>
            </a:r>
            <a:r>
              <a:rPr lang="zh-CN" altLang="en-US" sz="2000" dirty="0"/>
              <a:t>轴正方向的加速运动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zh-CN" altLang="zh-CN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2771800" y="2715766"/>
            <a:ext cx="2300630" cy="80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E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vy += gravity;</a:t>
            </a:r>
          </a:p>
          <a:p>
            <a:pPr>
              <a:lnSpc>
                <a:spcPct val="120000"/>
              </a:lnSpc>
            </a:pPr>
            <a:r>
              <a:rPr lang="es-E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object.y += vy;</a:t>
            </a:r>
          </a:p>
        </p:txBody>
      </p:sp>
      <p:pic>
        <p:nvPicPr>
          <p:cNvPr id="12" name="图片 1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2160" y="2571750"/>
            <a:ext cx="5905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005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>
            <a:spLocks/>
          </p:cNvSpPr>
          <p:nvPr/>
        </p:nvSpPr>
        <p:spPr>
          <a:xfrm>
            <a:off x="539552" y="1385208"/>
            <a:ext cx="8416243" cy="2266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/>
              <a:t>Canvas</a:t>
            </a:r>
            <a:r>
              <a:rPr lang="zh-CN" altLang="en-US" sz="2000" dirty="0"/>
              <a:t>动画循环中的一些注意事项，有以下</a:t>
            </a:r>
            <a:r>
              <a:rPr lang="en-US" altLang="zh-CN" sz="2000" dirty="0"/>
              <a:t>2</a:t>
            </a:r>
            <a:r>
              <a:rPr lang="zh-CN" altLang="en-US" sz="2000" dirty="0"/>
              <a:t>点。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）对于</a:t>
            </a:r>
            <a:r>
              <a:rPr lang="zh-CN" altLang="en-US" sz="2000" dirty="0"/>
              <a:t>需要不断改变的变量，一般在动画循环之前先定义。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）对于</a:t>
            </a:r>
            <a:r>
              <a:rPr lang="zh-CN" altLang="en-US" sz="2000" dirty="0"/>
              <a:t>需要不断改变的变量，一般在动画循环中图形绘制之后</a:t>
            </a:r>
            <a:r>
              <a:rPr lang="zh-CN" altLang="en-US" sz="2000" dirty="0" smtClean="0"/>
              <a:t>才递增</a:t>
            </a:r>
            <a:r>
              <a:rPr lang="zh-CN" altLang="en-US" sz="2000" dirty="0"/>
              <a:t>或递减。</a:t>
            </a:r>
          </a:p>
        </p:txBody>
      </p:sp>
    </p:spTree>
    <p:extLst>
      <p:ext uri="{BB962C8B-B14F-4D97-AF65-F5344CB8AC3E}">
        <p14:creationId xmlns:p14="http://schemas.microsoft.com/office/powerpoint/2010/main" val="26200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14.7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摩擦力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8"/>
            <a:ext cx="8416243" cy="15465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摩擦力，指的是阻碍物体相对运动的力。其中摩擦力的方向与物体相对运动的方向相反。摩擦力只会改变速度的大小而不会改变它的方向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zh-CN" altLang="zh-CN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491880" y="2787774"/>
            <a:ext cx="2300630" cy="154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E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vx *= friction;</a:t>
            </a:r>
          </a:p>
          <a:p>
            <a:pPr>
              <a:lnSpc>
                <a:spcPct val="120000"/>
              </a:lnSpc>
            </a:pPr>
            <a:r>
              <a:rPr lang="es-E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vy *= friction;</a:t>
            </a:r>
          </a:p>
          <a:p>
            <a:pPr>
              <a:lnSpc>
                <a:spcPct val="120000"/>
              </a:lnSpc>
            </a:pPr>
            <a:r>
              <a:rPr lang="es-E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object.x += vx;</a:t>
            </a:r>
          </a:p>
          <a:p>
            <a:pPr>
              <a:lnSpc>
                <a:spcPct val="120000"/>
              </a:lnSpc>
            </a:pPr>
            <a:r>
              <a:rPr lang="es-E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object.y += vy;</a:t>
            </a:r>
          </a:p>
        </p:txBody>
      </p:sp>
    </p:spTree>
    <p:extLst>
      <p:ext uri="{BB962C8B-B14F-4D97-AF65-F5344CB8AC3E}">
        <p14:creationId xmlns:p14="http://schemas.microsoft.com/office/powerpoint/2010/main" val="111555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14.1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物理动画简介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9"/>
            <a:ext cx="8416243" cy="12421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物理动画，简单来说，就是模拟现实世界的一种动画效果。在物理动画中，物体会遵循牛顿运动</a:t>
            </a:r>
            <a:r>
              <a:rPr lang="zh-CN" altLang="en-US" sz="2000" dirty="0" smtClean="0"/>
              <a:t>定律。</a:t>
            </a:r>
            <a:endParaRPr lang="zh-CN" altLang="zh-CN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790378" y="2538376"/>
            <a:ext cx="155683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 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三角函数</a:t>
            </a:r>
            <a:endParaRPr lang="zh-CN" altLang="en-US" sz="2000" dirty="0">
              <a:solidFill>
                <a:srgbClr val="C00000"/>
              </a:solidFill>
              <a:ea typeface="苹方 中等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 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匀速运动</a:t>
            </a:r>
            <a:endParaRPr lang="zh-CN" altLang="en-US" sz="2000" dirty="0">
              <a:solidFill>
                <a:srgbClr val="C00000"/>
              </a:solidFill>
              <a:ea typeface="苹方 中等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 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加速运动</a:t>
            </a:r>
            <a:endParaRPr lang="zh-CN" altLang="en-US" sz="2000" dirty="0">
              <a:solidFill>
                <a:srgbClr val="C00000"/>
              </a:solidFill>
              <a:ea typeface="苹方 中等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 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重力</a:t>
            </a:r>
            <a:endParaRPr lang="zh-CN" altLang="en-US" sz="2000" dirty="0">
              <a:solidFill>
                <a:srgbClr val="C00000"/>
              </a:solidFill>
              <a:ea typeface="苹方 中等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 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摩擦力</a:t>
            </a:r>
            <a:endParaRPr lang="zh-CN" altLang="en-US" sz="2000" dirty="0">
              <a:solidFill>
                <a:srgbClr val="C00000"/>
              </a:solidFill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407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 txBox="1">
            <a:spLocks/>
          </p:cNvSpPr>
          <p:nvPr/>
        </p:nvSpPr>
        <p:spPr>
          <a:xfrm>
            <a:off x="1187624" y="1477189"/>
            <a:ext cx="8143932" cy="227605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苹方 中等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   想</a:t>
            </a:r>
            <a:r>
              <a:rPr lang="zh-CN" altLang="en-US" sz="2000" dirty="0"/>
              <a:t>要实现</a:t>
            </a:r>
            <a:r>
              <a:rPr lang="en-US" altLang="zh-CN" sz="2000" dirty="0"/>
              <a:t>Canvas</a:t>
            </a:r>
            <a:r>
              <a:rPr lang="zh-CN" altLang="en-US" sz="2000" dirty="0"/>
              <a:t>动画，也就只有两步。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en-US" altLang="zh-CN" sz="2000" dirty="0" err="1" smtClean="0"/>
              <a:t>clearRect</a:t>
            </a:r>
            <a:r>
              <a:rPr lang="en-US" altLang="zh-CN" sz="2000" dirty="0"/>
              <a:t>()</a:t>
            </a:r>
            <a:r>
              <a:rPr lang="zh-CN" altLang="en-US" sz="2000" dirty="0"/>
              <a:t>方法“清除”整个</a:t>
            </a:r>
            <a:r>
              <a:rPr lang="en-US" altLang="zh-CN" sz="2000" dirty="0"/>
              <a:t>Canvas</a:t>
            </a:r>
            <a:r>
              <a:rPr lang="zh-CN" altLang="en-US" sz="2000" dirty="0"/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</a:t>
            </a:r>
            <a:r>
              <a:rPr lang="en-US" altLang="zh-CN" sz="2000" dirty="0" err="1" smtClean="0"/>
              <a:t>requestAnimationFrame</a:t>
            </a:r>
            <a:r>
              <a:rPr lang="en-US" altLang="zh-CN" sz="2000" dirty="0"/>
              <a:t>()</a:t>
            </a:r>
            <a:r>
              <a:rPr lang="zh-CN" altLang="en-US" sz="2000" dirty="0"/>
              <a:t>方法实现“重绘”。</a:t>
            </a:r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7839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601317"/>
            <a:ext cx="4143404" cy="535785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 dirty="0">
              <a:ea typeface="苹方 中等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1520" y="783738"/>
            <a:ext cx="152708" cy="118509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814281"/>
            <a:ext cx="288238" cy="46073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solidFill>
                  <a:prstClr val="white"/>
                </a:solidFill>
                <a:ea typeface="苹方 中等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672185"/>
            <a:ext cx="418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14.2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三角函数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539552" y="1385209"/>
            <a:ext cx="8416243" cy="12421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三角函数一般用于计算三角形中“未知长度的边”和“未知度数的角”。常见的三角函数有</a:t>
            </a:r>
            <a:r>
              <a:rPr lang="en-US" altLang="zh-CN" sz="2000" dirty="0"/>
              <a:t>3</a:t>
            </a:r>
            <a:r>
              <a:rPr lang="zh-CN" altLang="en-US" sz="2000" dirty="0"/>
              <a:t>种。</a:t>
            </a:r>
            <a:endParaRPr lang="zh-CN" altLang="zh-CN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563888" y="2643757"/>
            <a:ext cx="2192716" cy="14328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 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正弦</a:t>
            </a: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函数</a:t>
            </a:r>
            <a:r>
              <a:rPr lang="en-US" altLang="zh-CN" sz="2000" dirty="0">
                <a:solidFill>
                  <a:srgbClr val="C00000"/>
                </a:solidFill>
                <a:ea typeface="苹方 中等" pitchFamily="34" charset="-122"/>
              </a:rPr>
              <a:t>sin⁡(θ)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solidFill>
                  <a:srgbClr val="C00000"/>
                </a:solidFill>
                <a:ea typeface="苹方 中等" pitchFamily="34" charset="-122"/>
              </a:rPr>
              <a:t> 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余弦</a:t>
            </a: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函数</a:t>
            </a:r>
            <a:r>
              <a:rPr lang="en-US" altLang="zh-CN" sz="2000" dirty="0">
                <a:solidFill>
                  <a:srgbClr val="C00000"/>
                </a:solidFill>
                <a:ea typeface="苹方 中等" pitchFamily="34" charset="-122"/>
              </a:rPr>
              <a:t>cos⁡(θ)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solidFill>
                  <a:srgbClr val="C00000"/>
                </a:solidFill>
                <a:ea typeface="苹方 中等" pitchFamily="34" charset="-122"/>
              </a:rPr>
              <a:t> </a:t>
            </a:r>
            <a:r>
              <a:rPr lang="zh-CN" altLang="en-US" sz="2000" dirty="0" smtClean="0">
                <a:solidFill>
                  <a:srgbClr val="C00000"/>
                </a:solidFill>
                <a:ea typeface="苹方 中等" pitchFamily="34" charset="-122"/>
              </a:rPr>
              <a:t>正切</a:t>
            </a:r>
            <a:r>
              <a:rPr lang="zh-CN" altLang="en-US" sz="2000" dirty="0">
                <a:solidFill>
                  <a:srgbClr val="C00000"/>
                </a:solidFill>
                <a:ea typeface="苹方 中等" pitchFamily="34" charset="-122"/>
              </a:rPr>
              <a:t>函数</a:t>
            </a:r>
            <a:r>
              <a:rPr lang="en-US" altLang="zh-CN" sz="2000" dirty="0">
                <a:solidFill>
                  <a:srgbClr val="C00000"/>
                </a:solidFill>
                <a:ea typeface="苹方 中等" pitchFamily="34" charset="-122"/>
              </a:rPr>
              <a:t>tan⁡(θ)</a:t>
            </a:r>
            <a:endParaRPr lang="zh-CN" altLang="en-US" sz="2000" dirty="0">
              <a:solidFill>
                <a:srgbClr val="C00000"/>
              </a:solidFill>
              <a:ea typeface="苹方 中等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241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5087" y="1562100"/>
            <a:ext cx="39338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27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702936" y="987574"/>
            <a:ext cx="8143932" cy="648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07704" y="1707654"/>
            <a:ext cx="5942652" cy="2277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sin⁡(</a:t>
            </a:r>
            <a:r>
              <a:rPr lang="el-GR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θ)</a:t>
            </a:r>
            <a:r>
              <a:rPr lang="zh-CN" altLang="el-GR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：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Math.sin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</a:t>
            </a:r>
            <a:r>
              <a:rPr lang="el-GR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θ*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Math.PI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/180)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cos⁡(</a:t>
            </a:r>
            <a:r>
              <a:rPr lang="el-GR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θ)</a:t>
            </a:r>
            <a:r>
              <a:rPr lang="zh-CN" altLang="el-GR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：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Math.cos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</a:t>
            </a:r>
            <a:r>
              <a:rPr lang="el-GR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θ*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Math.PI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/180)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tan⁡(</a:t>
            </a:r>
            <a:r>
              <a:rPr lang="el-GR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θ)</a:t>
            </a:r>
            <a:r>
              <a:rPr lang="zh-CN" altLang="el-GR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：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Math.tan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</a:t>
            </a:r>
            <a:r>
              <a:rPr lang="el-GR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θ*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Math.PI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/180)</a:t>
            </a:r>
          </a:p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arcsin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⁡(x/R)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：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Math.asin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(x/R)*(180/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Math.PI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arccos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⁡(x/R)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：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Math.acos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(x/R)*(180/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Math.PI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arcsin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⁡(x/R)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：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Math.atan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(x/R)*(180/</a:t>
            </a:r>
            <a:r>
              <a:rPr lang="en-US" altLang="zh-CN" sz="2000" dirty="0" err="1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Math.PI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)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4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683568" y="638541"/>
            <a:ext cx="8143932" cy="48220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1</a:t>
            </a:r>
            <a:r>
              <a:rPr lang="zh-CN" altLang="en-US" sz="2400" b="1" dirty="0" smtClean="0"/>
              <a:t>、</a:t>
            </a:r>
            <a:r>
              <a:rPr lang="en-US" altLang="zh-CN" sz="2400" b="1" dirty="0" err="1" smtClean="0"/>
              <a:t>Math.atan</a:t>
            </a:r>
            <a:r>
              <a:rPr lang="en-US" altLang="zh-CN" sz="2400" b="1" dirty="0" smtClean="0"/>
              <a:t>()</a:t>
            </a:r>
            <a:r>
              <a:rPr lang="zh-CN" altLang="en-US" sz="2400" b="1" dirty="0" smtClean="0"/>
              <a:t>与</a:t>
            </a:r>
            <a:r>
              <a:rPr lang="en-US" altLang="zh-CN" sz="2400" b="1" dirty="0" smtClean="0"/>
              <a:t>Math.atan2()</a:t>
            </a:r>
            <a:endParaRPr lang="zh-CN" altLang="en-US" sz="2400" dirty="0"/>
          </a:p>
        </p:txBody>
      </p:sp>
      <p:pic>
        <p:nvPicPr>
          <p:cNvPr id="6" name="图片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3163" y="1851670"/>
            <a:ext cx="37052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148064" y="2089666"/>
            <a:ext cx="20185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E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tan(A</a:t>
            </a:r>
            <a:r>
              <a:rPr lang="es-E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) = -0.5</a:t>
            </a:r>
          </a:p>
          <a:p>
            <a:pPr>
              <a:lnSpc>
                <a:spcPct val="120000"/>
              </a:lnSpc>
            </a:pPr>
            <a:r>
              <a:rPr lang="es-E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tan(B</a:t>
            </a:r>
            <a:r>
              <a:rPr lang="es-E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) = 0.5</a:t>
            </a:r>
          </a:p>
          <a:p>
            <a:pPr>
              <a:lnSpc>
                <a:spcPct val="120000"/>
              </a:lnSpc>
            </a:pPr>
            <a:r>
              <a:rPr lang="es-E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tan(C</a:t>
            </a:r>
            <a:r>
              <a:rPr lang="es-E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) = -0.5</a:t>
            </a:r>
          </a:p>
          <a:p>
            <a:pPr>
              <a:lnSpc>
                <a:spcPct val="120000"/>
              </a:lnSpc>
            </a:pPr>
            <a:r>
              <a:rPr lang="es-ES" altLang="zh-CN" sz="2000" dirty="0" smtClean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tan(D</a:t>
            </a:r>
            <a:r>
              <a:rPr lang="es-E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) = 0.5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Source Code Pro Light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702936" y="411510"/>
            <a:ext cx="8143932" cy="1800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Canvas</a:t>
            </a:r>
            <a:r>
              <a:rPr lang="zh-CN" altLang="en-US" sz="2000" dirty="0"/>
              <a:t>中，我们可以使用反正切函数</a:t>
            </a:r>
            <a:r>
              <a:rPr lang="en-US" altLang="zh-CN" sz="2000" dirty="0"/>
              <a:t>Math.atan2()</a:t>
            </a:r>
            <a:r>
              <a:rPr lang="zh-CN" altLang="en-US" sz="2000" dirty="0"/>
              <a:t>来求出两条边之间夹角的度数，并且能够准确判断该度数对应的是哪一个夹角。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语法：</a:t>
            </a:r>
            <a:endParaRPr lang="en-US" altLang="zh-CN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61038" y="1967427"/>
            <a:ext cx="2582758" cy="43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Source Code Pro Light" pitchFamily="49" charset="0"/>
              </a:rPr>
              <a:t>Math.atan2(y ,x);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9956" y="2715766"/>
            <a:ext cx="39052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3124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743</Words>
  <Application>Microsoft Office PowerPoint</Application>
  <PresentationFormat>全屏显示(16:9)</PresentationFormat>
  <Paragraphs>96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hasee</dc:creator>
  <cp:lastModifiedBy>helicopter</cp:lastModifiedBy>
  <cp:revision>86</cp:revision>
  <dcterms:created xsi:type="dcterms:W3CDTF">2017-08-11T01:38:56Z</dcterms:created>
  <dcterms:modified xsi:type="dcterms:W3CDTF">2019-09-10T03:04:56Z</dcterms:modified>
</cp:coreProperties>
</file>