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84" r:id="rId5"/>
    <p:sldId id="264" r:id="rId6"/>
    <p:sldId id="285" r:id="rId7"/>
    <p:sldId id="287" r:id="rId8"/>
    <p:sldId id="288" r:id="rId9"/>
    <p:sldId id="286" r:id="rId10"/>
    <p:sldId id="289" r:id="rId11"/>
    <p:sldId id="291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4660"/>
  </p:normalViewPr>
  <p:slideViewPr>
    <p:cSldViewPr>
      <p:cViewPr varScale="1">
        <p:scale>
          <a:sx n="110" d="100"/>
          <a:sy n="110" d="100"/>
        </p:scale>
        <p:origin x="-715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苹方 中等" pitchFamily="34" charset="-122"/>
              </a:defRPr>
            </a:lvl1pPr>
          </a:lstStyle>
          <a:p>
            <a:fld id="{3E9BE559-CBCC-4AA1-82C1-94EE84014781}" type="datetimeFigureOut">
              <a:rPr lang="zh-CN" altLang="en-US" smtClean="0"/>
              <a:pPr/>
              <a:t>2019/9/10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苹方 中等" pitchFamily="34" charset="-122"/>
              </a:defRPr>
            </a:lvl1pPr>
          </a:lstStyle>
          <a:p>
            <a:fld id="{7A3B02A7-4422-4201-9930-C36E15417B5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10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3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>
          <a:xfrm>
            <a:off x="357158" y="214296"/>
            <a:ext cx="8143932" cy="48220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357158" y="964395"/>
            <a:ext cx="8143932" cy="348260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76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苹方 中等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35696" y="1847541"/>
            <a:ext cx="1572536" cy="1542434"/>
            <a:chOff x="3295850" y="2024958"/>
            <a:chExt cx="3459934" cy="3833709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234395" y="2337279"/>
              <a:ext cx="3833709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517384" y="2609397"/>
              <a:ext cx="2951667" cy="236939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428993" y="2089543"/>
            <a:ext cx="3894951" cy="697502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275856" y="2357436"/>
            <a:ext cx="128768" cy="118509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28926" y="2357436"/>
            <a:ext cx="130906" cy="118509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27631" y="2400424"/>
            <a:ext cx="288238" cy="46073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60778" y="2192581"/>
            <a:ext cx="30625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高级动画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166870" y="2094969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19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0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1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2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3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4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5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6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53650" y="2272324"/>
            <a:ext cx="1440159" cy="444849"/>
            <a:chOff x="4927934" y="2884106"/>
            <a:chExt cx="842141" cy="679375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927934" y="2928931"/>
              <a:ext cx="842141" cy="634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第</a:t>
              </a:r>
              <a:r>
                <a:rPr lang="en-US" altLang="zh-CN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18</a:t>
              </a:r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章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  <a:ea typeface="苹方 中等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07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755576" y="771550"/>
            <a:ext cx="8143932" cy="648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243717" y="1347614"/>
            <a:ext cx="5121915" cy="3020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ax = (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targetX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-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object.x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) * spring;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ay = (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targetY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-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object.y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) * spring;</a:t>
            </a:r>
          </a:p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vx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+= ax;</a:t>
            </a:r>
          </a:p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vy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+= ay;</a:t>
            </a:r>
          </a:p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vx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*= friction;</a:t>
            </a:r>
          </a:p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vy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*=friction;</a:t>
            </a:r>
          </a:p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object.x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+=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vx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object.y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+=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vy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7700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18.5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动画应用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8"/>
            <a:ext cx="8416243" cy="190662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实现悠悠球动画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1576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19672" y="1213684"/>
            <a:ext cx="2536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ea typeface="苹方 中等" pitchFamily="34" charset="-122"/>
              </a:rPr>
              <a:t>教学重点</a:t>
            </a:r>
            <a:endParaRPr lang="zh-CN" altLang="en-US" sz="2800" b="1" dirty="0">
              <a:ea typeface="苹方 中等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75856" y="1923677"/>
            <a:ext cx="6480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itchFamily="34" charset="-122"/>
              </a:rPr>
              <a:t>  掌握缓动动画</a:t>
            </a:r>
            <a:endParaRPr lang="en-US" altLang="zh-CN" sz="2000" dirty="0" smtClean="0">
              <a:ea typeface="苹方 中等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ea typeface="苹方 中等" pitchFamily="34" charset="-122"/>
              </a:rPr>
              <a:t> </a:t>
            </a:r>
            <a:r>
              <a:rPr lang="en-US" altLang="zh-CN" sz="2000" dirty="0" smtClean="0">
                <a:ea typeface="苹方 中等" pitchFamily="34" charset="-122"/>
              </a:rPr>
              <a:t> </a:t>
            </a:r>
            <a:r>
              <a:rPr lang="zh-CN" altLang="en-US" sz="2000" dirty="0" smtClean="0">
                <a:ea typeface="苹方 中等" pitchFamily="34" charset="-122"/>
              </a:rPr>
              <a:t>掌握弹性动画</a:t>
            </a:r>
            <a:endParaRPr lang="en-US" altLang="zh-CN" sz="2000" dirty="0" smtClean="0"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49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18.1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高级动画简介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8"/>
            <a:ext cx="8416243" cy="23386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缓动动画和弹性动画关系十分紧密，这两种技术实现的都是“把一个物体从已有位置移动到目标位置”的动画效果。缓动动画指的是物体滑动到目标点就停下来了；弹性动画指的是物体来回地反弹一会儿，最终停在目标点的运动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2407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18.2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缓动动画简介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9"/>
            <a:ext cx="8416243" cy="11865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缓动动画，指的是带有一定缓冲效果的动画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缓动动画分为两种：缓入动画和缓出动画。</a:t>
            </a:r>
            <a:endParaRPr lang="zh-CN" altLang="zh-CN" sz="2000" dirty="0"/>
          </a:p>
        </p:txBody>
      </p:sp>
      <p:pic>
        <p:nvPicPr>
          <p:cNvPr id="12" name="图片 11" descr="5-4(2)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347864" y="2643758"/>
            <a:ext cx="2847340" cy="194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4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721946" y="627535"/>
            <a:ext cx="8143932" cy="33843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 在</a:t>
            </a:r>
            <a:r>
              <a:rPr lang="en-US" altLang="zh-CN" sz="2000" dirty="0"/>
              <a:t>Canvas</a:t>
            </a:r>
            <a:r>
              <a:rPr lang="zh-CN" altLang="en-US" sz="2000" dirty="0"/>
              <a:t>中，我们想要实现缓动动画，一般需要以下</a:t>
            </a:r>
            <a:r>
              <a:rPr lang="en-US" altLang="zh-CN" sz="2000" dirty="0"/>
              <a:t>5</a:t>
            </a:r>
            <a:r>
              <a:rPr lang="zh-CN" altLang="en-US" sz="2000" dirty="0"/>
              <a:t>步。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）定义</a:t>
            </a:r>
            <a:r>
              <a:rPr lang="zh-CN" altLang="en-US" sz="2000" dirty="0"/>
              <a:t>一个</a:t>
            </a:r>
            <a:r>
              <a:rPr lang="en-US" altLang="zh-CN" sz="2000" dirty="0"/>
              <a:t>0~1</a:t>
            </a:r>
            <a:r>
              <a:rPr lang="zh-CN" altLang="en-US" sz="2000" dirty="0"/>
              <a:t>之间的缓动系数</a:t>
            </a:r>
            <a:r>
              <a:rPr lang="en-US" altLang="zh-CN" sz="2000" dirty="0"/>
              <a:t>easing</a:t>
            </a:r>
            <a:r>
              <a:rPr lang="zh-CN" altLang="en-US" sz="2000" dirty="0"/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）计算</a:t>
            </a:r>
            <a:r>
              <a:rPr lang="zh-CN" altLang="en-US" sz="2000" dirty="0"/>
              <a:t>出物体与终点之间的距离。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）计算</a:t>
            </a:r>
            <a:r>
              <a:rPr lang="zh-CN" altLang="en-US" sz="2000" dirty="0"/>
              <a:t>出当前速度，其中当前速度</a:t>
            </a:r>
            <a:r>
              <a:rPr lang="en-US" altLang="zh-CN" sz="2000" dirty="0"/>
              <a:t>=</a:t>
            </a:r>
            <a:r>
              <a:rPr lang="zh-CN" altLang="en-US" sz="2000" dirty="0"/>
              <a:t>距离</a:t>
            </a:r>
            <a:r>
              <a:rPr lang="en-US" altLang="zh-CN" sz="2000" dirty="0"/>
              <a:t>×</a:t>
            </a:r>
            <a:r>
              <a:rPr lang="zh-CN" altLang="en-US" sz="2000" dirty="0"/>
              <a:t>缓动系数。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）计算</a:t>
            </a:r>
            <a:r>
              <a:rPr lang="zh-CN" altLang="en-US" sz="2000" dirty="0"/>
              <a:t>新的位置，其中新的位置</a:t>
            </a:r>
            <a:r>
              <a:rPr lang="en-US" altLang="zh-CN" sz="2000" dirty="0"/>
              <a:t>=</a:t>
            </a:r>
            <a:r>
              <a:rPr lang="zh-CN" altLang="en-US" sz="2000" dirty="0"/>
              <a:t>当前位置</a:t>
            </a:r>
            <a:r>
              <a:rPr lang="en-US" altLang="zh-CN" sz="2000" dirty="0"/>
              <a:t>+</a:t>
            </a:r>
            <a:r>
              <a:rPr lang="zh-CN" altLang="en-US" sz="2000" dirty="0"/>
              <a:t>当前速度。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）重复</a:t>
            </a:r>
            <a:r>
              <a:rPr lang="zh-CN" altLang="en-US" sz="2000" dirty="0"/>
              <a:t>执行第②</a:t>
            </a:r>
            <a:r>
              <a:rPr lang="en-US" altLang="zh-CN" sz="2000" dirty="0"/>
              <a:t>~④</a:t>
            </a:r>
            <a:r>
              <a:rPr lang="zh-CN" altLang="en-US" sz="2000" dirty="0"/>
              <a:t>步，直到物体达到目标。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8874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721946" y="1159791"/>
            <a:ext cx="8143932" cy="648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267744" y="1779662"/>
            <a:ext cx="5686172" cy="1912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var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targetX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= 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任意位置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var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targetY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= 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任意位置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//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动画循环</a:t>
            </a:r>
          </a:p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var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vx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= (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targetX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–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object.x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) * easing;</a:t>
            </a:r>
          </a:p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var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vy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= (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targetY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–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object.y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) * easing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00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18.3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缓动动画应用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8"/>
            <a:ext cx="8416243" cy="190662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不管缓动动画应用于什么方面，其实现思路是一样的，也就是以下两</a:t>
            </a:r>
            <a:r>
              <a:rPr lang="zh-CN" altLang="en-US" sz="2000" dirty="0" smtClean="0"/>
              <a:t>步。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C00000"/>
                </a:solidFill>
              </a:rPr>
              <a:t>（</a:t>
            </a:r>
            <a:r>
              <a:rPr lang="en-US" altLang="zh-CN" sz="2000" dirty="0" smtClean="0">
                <a:solidFill>
                  <a:srgbClr val="C00000"/>
                </a:solidFill>
              </a:rPr>
              <a:t>1</a:t>
            </a:r>
            <a:r>
              <a:rPr lang="zh-CN" altLang="en-US" sz="2000" dirty="0" smtClean="0">
                <a:solidFill>
                  <a:srgbClr val="C00000"/>
                </a:solidFill>
              </a:rPr>
              <a:t>）当前</a:t>
            </a:r>
            <a:r>
              <a:rPr lang="zh-CN" altLang="en-US" sz="2000" dirty="0">
                <a:solidFill>
                  <a:srgbClr val="C00000"/>
                </a:solidFill>
              </a:rPr>
              <a:t>速度 </a:t>
            </a:r>
            <a:r>
              <a:rPr lang="en-US" altLang="zh-CN" sz="2000" dirty="0">
                <a:solidFill>
                  <a:srgbClr val="C00000"/>
                </a:solidFill>
              </a:rPr>
              <a:t>=</a:t>
            </a:r>
            <a:r>
              <a:rPr lang="zh-CN" altLang="en-US" sz="2000" dirty="0">
                <a:solidFill>
                  <a:srgbClr val="C00000"/>
                </a:solidFill>
              </a:rPr>
              <a:t>（最终值 </a:t>
            </a:r>
            <a:r>
              <a:rPr lang="en-US" altLang="zh-CN" sz="2000" dirty="0">
                <a:solidFill>
                  <a:srgbClr val="C00000"/>
                </a:solidFill>
              </a:rPr>
              <a:t>- </a:t>
            </a:r>
            <a:r>
              <a:rPr lang="zh-CN" altLang="en-US" sz="2000" dirty="0">
                <a:solidFill>
                  <a:srgbClr val="C00000"/>
                </a:solidFill>
              </a:rPr>
              <a:t>当前值）</a:t>
            </a:r>
            <a:r>
              <a:rPr lang="en-US" altLang="zh-CN" sz="2000" dirty="0">
                <a:solidFill>
                  <a:srgbClr val="C00000"/>
                </a:solidFill>
              </a:rPr>
              <a:t>× </a:t>
            </a:r>
            <a:r>
              <a:rPr lang="zh-CN" altLang="en-US" sz="2000" dirty="0">
                <a:solidFill>
                  <a:srgbClr val="C00000"/>
                </a:solidFill>
              </a:rPr>
              <a:t>缓动系数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C00000"/>
                </a:solidFill>
              </a:rPr>
              <a:t>（</a:t>
            </a:r>
            <a:r>
              <a:rPr lang="en-US" altLang="zh-CN" sz="2000" dirty="0" smtClean="0">
                <a:solidFill>
                  <a:srgbClr val="C00000"/>
                </a:solidFill>
              </a:rPr>
              <a:t>2</a:t>
            </a:r>
            <a:r>
              <a:rPr lang="zh-CN" altLang="en-US" sz="2000" dirty="0" smtClean="0">
                <a:solidFill>
                  <a:srgbClr val="C00000"/>
                </a:solidFill>
              </a:rPr>
              <a:t>）新</a:t>
            </a:r>
            <a:r>
              <a:rPr lang="zh-CN" altLang="en-US" sz="2000" dirty="0">
                <a:solidFill>
                  <a:srgbClr val="C00000"/>
                </a:solidFill>
              </a:rPr>
              <a:t>的值 </a:t>
            </a:r>
            <a:r>
              <a:rPr lang="en-US" altLang="zh-CN" sz="2000" dirty="0">
                <a:solidFill>
                  <a:srgbClr val="C00000"/>
                </a:solidFill>
              </a:rPr>
              <a:t>= </a:t>
            </a:r>
            <a:r>
              <a:rPr lang="zh-CN" altLang="en-US" sz="2000" dirty="0">
                <a:solidFill>
                  <a:srgbClr val="C00000"/>
                </a:solidFill>
              </a:rPr>
              <a:t>当前值 </a:t>
            </a:r>
            <a:r>
              <a:rPr lang="en-US" altLang="zh-CN" sz="2000" dirty="0">
                <a:solidFill>
                  <a:srgbClr val="C00000"/>
                </a:solidFill>
              </a:rPr>
              <a:t>+ </a:t>
            </a:r>
            <a:r>
              <a:rPr lang="zh-CN" altLang="en-US" sz="2000" dirty="0">
                <a:solidFill>
                  <a:srgbClr val="C00000"/>
                </a:solidFill>
              </a:rPr>
              <a:t>当前速度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0845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18.4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动画简介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8"/>
            <a:ext cx="8416243" cy="190662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弹性动画和缓动动画是非常相似的，它们实现的都是“把一个物体从一个位置移动到另外一个位置”的动画效果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C00000"/>
                </a:solidFill>
              </a:rPr>
              <a:t>区别</a:t>
            </a:r>
            <a:r>
              <a:rPr lang="zh-CN" altLang="en-US" sz="2000" dirty="0"/>
              <a:t>：在缓动动画中，物体滑动到终点就停下来了；但是在弹性动画中，物体滑动到终点后还会来回反弹一会儿，直至停止。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6241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721946" y="1159790"/>
            <a:ext cx="8143932" cy="22040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从技术上来说，缓动动画和弹性动画都有以下</a:t>
            </a:r>
            <a:r>
              <a:rPr lang="en-US" altLang="zh-CN" sz="2000" dirty="0"/>
              <a:t>3</a:t>
            </a:r>
            <a:r>
              <a:rPr lang="zh-CN" altLang="en-US" sz="2000" dirty="0"/>
              <a:t>个共同点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）需要</a:t>
            </a:r>
            <a:r>
              <a:rPr lang="zh-CN" altLang="en-US" sz="2000" dirty="0"/>
              <a:t>设置一个终点。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）需要</a:t>
            </a:r>
            <a:r>
              <a:rPr lang="zh-CN" altLang="en-US" sz="2000" dirty="0"/>
              <a:t>确定物体到终点的距离。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）运动</a:t>
            </a:r>
            <a:r>
              <a:rPr lang="zh-CN" altLang="en-US" sz="2000" dirty="0"/>
              <a:t>和距离成正比。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58414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484</Words>
  <Application>Microsoft Office PowerPoint</Application>
  <PresentationFormat>全屏显示(16:9)</PresentationFormat>
  <Paragraphs>44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hasee</dc:creator>
  <cp:lastModifiedBy>helicopter</cp:lastModifiedBy>
  <cp:revision>83</cp:revision>
  <dcterms:created xsi:type="dcterms:W3CDTF">2017-08-11T01:38:56Z</dcterms:created>
  <dcterms:modified xsi:type="dcterms:W3CDTF">2019-09-10T03:00:36Z</dcterms:modified>
</cp:coreProperties>
</file>