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84" r:id="rId5"/>
    <p:sldId id="264" r:id="rId6"/>
    <p:sldId id="285" r:id="rId7"/>
    <p:sldId id="286" r:id="rId8"/>
    <p:sldId id="287" r:id="rId9"/>
    <p:sldId id="288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>
      <p:cViewPr varScale="1">
        <p:scale>
          <a:sx n="110" d="100"/>
          <a:sy n="110" d="100"/>
        </p:scale>
        <p:origin x="-715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3E9BE559-CBCC-4AA1-82C1-94EE84014781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7A3B02A7-4422-4201-9930-C36E15417B5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10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357158" y="214296"/>
            <a:ext cx="8143932" cy="48220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357158" y="964395"/>
            <a:ext cx="8143932" cy="348260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76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苹方 中等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35696" y="1847541"/>
            <a:ext cx="1572536" cy="1542434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3" y="2089543"/>
            <a:ext cx="3894951" cy="6975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75856" y="2357436"/>
            <a:ext cx="128768" cy="118509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2357436"/>
            <a:ext cx="130906" cy="118509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2400424"/>
            <a:ext cx="288238" cy="46073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60778" y="2192581"/>
            <a:ext cx="30625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事件操作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166870" y="2094969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50" y="2272324"/>
            <a:ext cx="1440159" cy="444849"/>
            <a:chOff x="4927934" y="2884106"/>
            <a:chExt cx="842141" cy="679375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4" y="2928931"/>
              <a:ext cx="842141" cy="634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第</a:t>
              </a:r>
              <a:r>
                <a:rPr lang="en-US" altLang="zh-CN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13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  <a:ea typeface="苹方 中等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9672" y="1213684"/>
            <a:ext cx="253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a typeface="苹方 中等" pitchFamily="34" charset="-122"/>
              </a:rPr>
              <a:t>教学重点</a:t>
            </a:r>
            <a:endParaRPr lang="zh-CN" altLang="en-US" sz="2800" b="1" dirty="0">
              <a:ea typeface="苹方 中等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3848" y="1945076"/>
            <a:ext cx="6480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 掌握鼠标事件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itchFamily="34" charset="-122"/>
              </a:rPr>
              <a:t> </a:t>
            </a:r>
            <a:r>
              <a:rPr lang="en-US" altLang="zh-CN" sz="2000" dirty="0" smtClean="0">
                <a:ea typeface="苹方 中等" pitchFamily="34" charset="-122"/>
              </a:rPr>
              <a:t> </a:t>
            </a:r>
            <a:r>
              <a:rPr lang="zh-CN" altLang="en-US" sz="2000" dirty="0" smtClean="0">
                <a:ea typeface="苹方 中等" pitchFamily="34" charset="-122"/>
              </a:rPr>
              <a:t>掌握键盘事件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itchFamily="34" charset="-122"/>
              </a:rPr>
              <a:t> </a:t>
            </a:r>
            <a:r>
              <a:rPr lang="en-US" altLang="zh-CN" sz="2000" dirty="0" smtClean="0">
                <a:ea typeface="苹方 中等" pitchFamily="34" charset="-122"/>
              </a:rPr>
              <a:t> </a:t>
            </a:r>
            <a:r>
              <a:rPr lang="zh-CN" altLang="en-US" sz="2000" dirty="0" smtClean="0">
                <a:ea typeface="苹方 中等" pitchFamily="34" charset="-122"/>
              </a:rPr>
              <a:t>掌握循环事件</a:t>
            </a:r>
            <a:endParaRPr lang="en-US" altLang="zh-CN" sz="2000" dirty="0" smtClean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13.1  Canvas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进阶简介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9"/>
            <a:ext cx="8416243" cy="12421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前面部分介绍的是</a:t>
            </a:r>
            <a:r>
              <a:rPr lang="en-US" altLang="zh-CN" sz="2000" dirty="0" smtClean="0"/>
              <a:t>Canvas</a:t>
            </a:r>
            <a:r>
              <a:rPr lang="zh-CN" altLang="en-US" sz="2000" dirty="0" smtClean="0"/>
              <a:t>的各种</a:t>
            </a:r>
            <a:r>
              <a:rPr lang="en-US" altLang="zh-CN" sz="2000" dirty="0" smtClean="0"/>
              <a:t>API</a:t>
            </a:r>
            <a:r>
              <a:rPr lang="zh-CN" altLang="en-US" sz="2000" dirty="0" smtClean="0"/>
              <a:t>，接下来介绍的是</a:t>
            </a:r>
            <a:r>
              <a:rPr lang="en-US" altLang="zh-CN" sz="2000" dirty="0" smtClean="0"/>
              <a:t>Canvas</a:t>
            </a:r>
            <a:r>
              <a:rPr lang="zh-CN" altLang="en-US" sz="2000" dirty="0" smtClean="0"/>
              <a:t>的各种动画技巧。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13.2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鼠标事件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9"/>
            <a:ext cx="8416243" cy="8265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/>
              <a:t>在</a:t>
            </a:r>
            <a:r>
              <a:rPr lang="en-US" altLang="zh-CN" sz="2000" dirty="0" smtClean="0"/>
              <a:t>Canvas</a:t>
            </a:r>
            <a:r>
              <a:rPr lang="zh-CN" altLang="zh-CN" sz="2000" dirty="0" smtClean="0"/>
              <a:t>中，鼠标事件分为</a:t>
            </a:r>
            <a:r>
              <a:rPr lang="en-US" altLang="zh-CN" sz="2000" dirty="0" smtClean="0"/>
              <a:t>3</a:t>
            </a:r>
            <a:r>
              <a:rPr lang="zh-CN" altLang="zh-CN" sz="2000" dirty="0" smtClean="0"/>
              <a:t>种。</a:t>
            </a:r>
            <a:endParaRPr lang="zh-CN" altLang="zh-CN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916966" y="2136839"/>
            <a:ext cx="3282245" cy="1435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  鼠标</a:t>
            </a: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按下：</a:t>
            </a:r>
            <a:r>
              <a:rPr lang="en-US" altLang="zh-CN" sz="2000" dirty="0" err="1">
                <a:solidFill>
                  <a:srgbClr val="C00000"/>
                </a:solidFill>
                <a:ea typeface="苹方 中等" pitchFamily="34" charset="-122"/>
              </a:rPr>
              <a:t>mousedown</a:t>
            </a:r>
            <a:endParaRPr lang="en-US" altLang="zh-CN" sz="2000" dirty="0">
              <a:solidFill>
                <a:srgbClr val="C00000"/>
              </a:solidFill>
              <a:ea typeface="苹方 中等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C00000"/>
                </a:solidFill>
                <a:ea typeface="苹方 中等" pitchFamily="34" charset="-122"/>
              </a:rPr>
              <a:t>  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鼠标</a:t>
            </a: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松开：</a:t>
            </a:r>
            <a:r>
              <a:rPr lang="en-US" altLang="zh-CN" sz="2000" dirty="0" err="1">
                <a:solidFill>
                  <a:srgbClr val="C00000"/>
                </a:solidFill>
                <a:ea typeface="苹方 中等" pitchFamily="34" charset="-122"/>
              </a:rPr>
              <a:t>mouseup</a:t>
            </a:r>
            <a:endParaRPr lang="en-US" altLang="zh-CN" sz="2000" dirty="0">
              <a:solidFill>
                <a:srgbClr val="C00000"/>
              </a:solidFill>
              <a:ea typeface="苹方 中等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C00000"/>
                </a:solidFill>
                <a:ea typeface="苹方 中等" pitchFamily="34" charset="-122"/>
              </a:rPr>
              <a:t>  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鼠标</a:t>
            </a: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移动：</a:t>
            </a:r>
            <a:r>
              <a:rPr lang="en-US" altLang="zh-CN" sz="2000" dirty="0" err="1">
                <a:solidFill>
                  <a:srgbClr val="C00000"/>
                </a:solidFill>
                <a:ea typeface="苹方 中等" pitchFamily="34" charset="-122"/>
              </a:rPr>
              <a:t>mousemove</a:t>
            </a:r>
            <a:endParaRPr lang="zh-CN" altLang="en-US" sz="2000" dirty="0">
              <a:solidFill>
                <a:srgbClr val="C00000"/>
              </a:solidFill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224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83568" y="638541"/>
            <a:ext cx="8143932" cy="482207"/>
          </a:xfrm>
        </p:spPr>
        <p:txBody>
          <a:bodyPr>
            <a:normAutofit/>
          </a:bodyPr>
          <a:lstStyle/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、获取鼠标位置</a:t>
            </a:r>
            <a:endParaRPr lang="zh-CN" altLang="en-US" sz="2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21946" y="1159791"/>
            <a:ext cx="8143932" cy="648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参考书中步骤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8874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13.3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键盘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9"/>
            <a:ext cx="8416243" cy="8265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中，常用的键盘事件共有</a:t>
            </a:r>
            <a:r>
              <a:rPr lang="en-US" altLang="zh-CN" sz="2000" dirty="0"/>
              <a:t>2</a:t>
            </a:r>
            <a:r>
              <a:rPr lang="zh-CN" altLang="en-US" sz="2000" dirty="0"/>
              <a:t>种。</a:t>
            </a:r>
            <a:endParaRPr lang="zh-CN" altLang="zh-CN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022535" y="2067694"/>
            <a:ext cx="2810898" cy="973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 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键盘</a:t>
            </a: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按下：</a:t>
            </a:r>
            <a:r>
              <a:rPr lang="en-US" altLang="zh-CN" sz="2000" dirty="0" err="1">
                <a:solidFill>
                  <a:srgbClr val="C00000"/>
                </a:solidFill>
                <a:ea typeface="苹方 中等" pitchFamily="34" charset="-122"/>
              </a:rPr>
              <a:t>keydown</a:t>
            </a:r>
            <a:endParaRPr lang="en-US" altLang="zh-CN" sz="2000" dirty="0">
              <a:solidFill>
                <a:srgbClr val="C00000"/>
              </a:solidFill>
              <a:ea typeface="苹方 中等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C00000"/>
                </a:solidFill>
                <a:ea typeface="苹方 中等" pitchFamily="34" charset="-122"/>
              </a:rPr>
              <a:t> 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键盘</a:t>
            </a: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松开：</a:t>
            </a:r>
            <a:r>
              <a:rPr lang="en-US" altLang="zh-CN" sz="2000" dirty="0" err="1">
                <a:solidFill>
                  <a:srgbClr val="C00000"/>
                </a:solidFill>
                <a:ea typeface="苹方 中等" pitchFamily="34" charset="-122"/>
              </a:rPr>
              <a:t>keyup</a:t>
            </a:r>
            <a:endParaRPr lang="zh-CN" altLang="en-US" sz="2000" dirty="0">
              <a:solidFill>
                <a:srgbClr val="C00000"/>
              </a:solidFill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142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683568" y="843558"/>
            <a:ext cx="8143932" cy="17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由于</a:t>
            </a:r>
            <a:r>
              <a:rPr lang="en-US" altLang="zh-CN" sz="2000" dirty="0"/>
              <a:t>Canvas</a:t>
            </a:r>
            <a:r>
              <a:rPr lang="zh-CN" altLang="en-US" sz="2000" dirty="0"/>
              <a:t>元素本身不支持键盘事件，因此一般情况下我们都是使用</a:t>
            </a:r>
            <a:r>
              <a:rPr lang="en-US" altLang="zh-CN" sz="2000" dirty="0"/>
              <a:t>window</a:t>
            </a:r>
            <a:r>
              <a:rPr lang="zh-CN" altLang="en-US" sz="2000" dirty="0"/>
              <a:t>对象来实现</a:t>
            </a:r>
            <a:r>
              <a:rPr lang="en-US" altLang="zh-CN" sz="2000" dirty="0"/>
              <a:t>Canvas</a:t>
            </a:r>
            <a:r>
              <a:rPr lang="zh-CN" altLang="en-US" sz="2000" dirty="0"/>
              <a:t>中键盘事件的监听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en-US" altLang="zh-CN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07704" y="2603108"/>
            <a:ext cx="550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window.addEventListener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(type ,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, false)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96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13.4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循环事件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9"/>
            <a:ext cx="8416243" cy="17626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中，我们都是使用</a:t>
            </a:r>
            <a:r>
              <a:rPr lang="en-US" altLang="zh-CN" sz="2000" dirty="0" err="1"/>
              <a:t>requestAnimationFrame</a:t>
            </a:r>
            <a:r>
              <a:rPr lang="en-US" altLang="zh-CN" sz="2000" dirty="0"/>
              <a:t>()</a:t>
            </a:r>
            <a:r>
              <a:rPr lang="zh-CN" altLang="en-US" sz="2000" dirty="0"/>
              <a:t>方法来实现循环，从而实现动画效果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zh-CN" altLang="zh-CN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351173" y="2787774"/>
            <a:ext cx="61366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function frame(){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window.requestAnimationFrame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(frame);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cxt.clearRect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(0, 0,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cnv.width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cnv.height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  ……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})();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08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 txBox="1">
            <a:spLocks/>
          </p:cNvSpPr>
          <p:nvPr/>
        </p:nvSpPr>
        <p:spPr>
          <a:xfrm>
            <a:off x="688758" y="1851670"/>
            <a:ext cx="8143932" cy="1772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/>
              <a:t>Canvas</a:t>
            </a:r>
            <a:r>
              <a:rPr lang="zh-CN" altLang="en-US" sz="2000" dirty="0"/>
              <a:t>动画的原理是：</a:t>
            </a:r>
            <a:r>
              <a:rPr lang="zh-CN" altLang="en-US" sz="2000" dirty="0">
                <a:solidFill>
                  <a:srgbClr val="C00000"/>
                </a:solidFill>
              </a:rPr>
              <a:t>使用</a:t>
            </a:r>
            <a:r>
              <a:rPr lang="en-US" altLang="zh-CN" sz="2000" dirty="0" err="1">
                <a:solidFill>
                  <a:srgbClr val="C00000"/>
                </a:solidFill>
              </a:rPr>
              <a:t>requestAnimationFrame</a:t>
            </a:r>
            <a:r>
              <a:rPr lang="en-US" altLang="zh-CN" sz="2000" dirty="0">
                <a:solidFill>
                  <a:srgbClr val="C00000"/>
                </a:solidFill>
              </a:rPr>
              <a:t>()</a:t>
            </a:r>
            <a:r>
              <a:rPr lang="zh-CN" altLang="en-US" sz="2000" dirty="0">
                <a:solidFill>
                  <a:srgbClr val="C00000"/>
                </a:solidFill>
              </a:rPr>
              <a:t>方法不断地清除</a:t>
            </a:r>
            <a:r>
              <a:rPr lang="en-US" altLang="zh-CN" sz="2000" dirty="0">
                <a:solidFill>
                  <a:srgbClr val="C00000"/>
                </a:solidFill>
              </a:rPr>
              <a:t>Canvas</a:t>
            </a:r>
            <a:r>
              <a:rPr lang="zh-CN" altLang="en-US" sz="2000" dirty="0">
                <a:solidFill>
                  <a:srgbClr val="C00000"/>
                </a:solidFill>
              </a:rPr>
              <a:t>，然后重绘图形</a:t>
            </a:r>
            <a:r>
              <a:rPr lang="zh-CN" altLang="en-US" sz="2000" dirty="0"/>
              <a:t>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06692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202</Words>
  <Application>Microsoft Office PowerPoint</Application>
  <PresentationFormat>全屏显示(16:9)</PresentationFormat>
  <Paragraphs>31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84</cp:revision>
  <dcterms:created xsi:type="dcterms:W3CDTF">2017-08-11T01:38:56Z</dcterms:created>
  <dcterms:modified xsi:type="dcterms:W3CDTF">2019-09-10T02:59:57Z</dcterms:modified>
</cp:coreProperties>
</file>