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2"/>
  </p:handoutMasterIdLst>
  <p:sldIdLst>
    <p:sldId id="256" r:id="rId2"/>
    <p:sldId id="288" r:id="rId3"/>
    <p:sldId id="289" r:id="rId4"/>
    <p:sldId id="290" r:id="rId5"/>
    <p:sldId id="293" r:id="rId6"/>
    <p:sldId id="294" r:id="rId7"/>
    <p:sldId id="292" r:id="rId8"/>
    <p:sldId id="295" r:id="rId9"/>
    <p:sldId id="298" r:id="rId10"/>
    <p:sldId id="303" r:id="rId11"/>
    <p:sldId id="297" r:id="rId12"/>
    <p:sldId id="299" r:id="rId13"/>
    <p:sldId id="300" r:id="rId14"/>
    <p:sldId id="304" r:id="rId15"/>
    <p:sldId id="305" r:id="rId16"/>
    <p:sldId id="306" r:id="rId17"/>
    <p:sldId id="308" r:id="rId18"/>
    <p:sldId id="309" r:id="rId19"/>
    <p:sldId id="307" r:id="rId20"/>
    <p:sldId id="31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认识对象" id="{30E80977-3A99-4CFF-9F4F-128624515CD7}">
          <p14:sldIdLst>
            <p14:sldId id="289"/>
            <p14:sldId id="290"/>
            <p14:sldId id="293"/>
            <p14:sldId id="294"/>
            <p14:sldId id="292"/>
            <p14:sldId id="295"/>
          </p14:sldIdLst>
        </p14:section>
        <p14:section name="引用类型" id="{F4F4987A-1C78-49DB-A5E8-96C41C94E578}">
          <p14:sldIdLst>
            <p14:sldId id="298"/>
            <p14:sldId id="303"/>
            <p14:sldId id="297"/>
          </p14:sldIdLst>
        </p14:section>
        <p14:section name="方法中的this" id="{FE67D25A-A3C7-44C9-8829-1DC8D6084926}">
          <p14:sldIdLst>
            <p14:sldId id="299"/>
            <p14:sldId id="300"/>
          </p14:sldIdLst>
        </p14:section>
        <p14:section name="构造函数和new" id="{DB1C8A7C-7ADC-4D3D-9CFB-26EF10EDBA11}">
          <p14:sldIdLst>
            <p14:sldId id="304"/>
            <p14:sldId id="305"/>
            <p14:sldId id="306"/>
            <p14:sldId id="308"/>
            <p14:sldId id="309"/>
            <p14:sldId id="307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340" autoAdjust="0"/>
  </p:normalViewPr>
  <p:slideViewPr>
    <p:cSldViewPr snapToGrid="0" snapToObjects="1">
      <p:cViewPr varScale="1">
        <p:scale>
          <a:sx n="92" d="100"/>
          <a:sy n="9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的面向对象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61323" y="3684158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7E4883-887E-0523-69CF-1732A26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原始类型的保存方式：在变量中保存的是值本身</a:t>
            </a:r>
            <a:endParaRPr lang="en-US" altLang="zh-CN" b="1" dirty="0"/>
          </a:p>
          <a:p>
            <a:pPr lvl="1"/>
            <a:r>
              <a:rPr lang="zh-CN" altLang="en-US" dirty="0"/>
              <a:t>所以原始类型也被称之为</a:t>
            </a:r>
            <a:r>
              <a:rPr lang="zh-CN" altLang="en-US" dirty="0">
                <a:solidFill>
                  <a:srgbClr val="FF0000"/>
                </a:solidFill>
              </a:rPr>
              <a:t>值类型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b="1" dirty="0"/>
              <a:t>对象类型的保存方式：在变量中保存的是对象的“引用”</a:t>
            </a:r>
            <a:endParaRPr lang="en-US" altLang="zh-CN" b="1" dirty="0"/>
          </a:p>
          <a:p>
            <a:pPr lvl="1"/>
            <a:r>
              <a:rPr lang="zh-CN" altLang="en-US" dirty="0"/>
              <a:t>所以对象类型也被称之为</a:t>
            </a:r>
            <a:r>
              <a:rPr lang="zh-CN" altLang="en-US" dirty="0">
                <a:solidFill>
                  <a:srgbClr val="FF0000"/>
                </a:solidFill>
              </a:rPr>
              <a:t>引用类型</a:t>
            </a:r>
            <a:r>
              <a:rPr lang="zh-CN" altLang="en-US" dirty="0"/>
              <a:t>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E37CFF-64AE-AB78-C768-6B9CF81B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值类型和引用类型</a:t>
            </a:r>
          </a:p>
        </p:txBody>
      </p:sp>
      <p:pic>
        <p:nvPicPr>
          <p:cNvPr id="2050" name="Picture 2" descr="Memory stack Examples">
            <a:extLst>
              <a:ext uri="{FF2B5EF4-FFF2-40B4-BE49-F238E27FC236}">
                <a16:creationId xmlns:a16="http://schemas.microsoft.com/office/drawing/2014/main" id="{E0FE03B3-7052-8FD4-5961-81F7E63A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3756" y="3148930"/>
            <a:ext cx="7246049" cy="383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ck heap pointers explained">
            <a:extLst>
              <a:ext uri="{FF2B5EF4-FFF2-40B4-BE49-F238E27FC236}">
                <a16:creationId xmlns:a16="http://schemas.microsoft.com/office/drawing/2014/main" id="{29EBB0D5-F46B-744C-D8BE-B4606356C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57" y="2985792"/>
            <a:ext cx="7027161" cy="37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7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4F9E6E-6760-4C86-ABDA-0841E8C4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现象一：两个对象的比较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现象二：引用传递和值传递的内存区别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2C8B89-4F89-4B70-8079-E01516F8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思考下面的现象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767B9-8E7F-DEB1-8219-32250904C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29" y="1758037"/>
            <a:ext cx="3705339" cy="19482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4AC2B9-8890-B31A-D709-72CBC6FA3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0" y="4394335"/>
            <a:ext cx="2980510" cy="10185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EAEB20-ADD5-2D2B-0D88-E00FEE3B7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056" y="4398848"/>
            <a:ext cx="2980511" cy="15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6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0FBCAF-640F-47DA-9B06-BEE9C98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在常见的编程语言中，几乎都有</a:t>
            </a:r>
            <a:r>
              <a:rPr lang="en-US" altLang="zh-CN" sz="1600" b="1" dirty="0"/>
              <a:t>this</a:t>
            </a:r>
            <a:r>
              <a:rPr lang="zh-CN" altLang="en-US" sz="1600" b="1" dirty="0"/>
              <a:t>这个关键字（</a:t>
            </a:r>
            <a:r>
              <a:rPr lang="en-US" altLang="zh-CN" sz="1600" b="1" dirty="0"/>
              <a:t>Objective-C</a:t>
            </a:r>
            <a:r>
              <a:rPr lang="zh-CN" altLang="en-US" sz="1600" b="1" dirty="0"/>
              <a:t>中使用的是</a:t>
            </a:r>
            <a:r>
              <a:rPr lang="en-US" altLang="zh-CN" sz="1600" b="1" dirty="0"/>
              <a:t>self</a:t>
            </a:r>
            <a:r>
              <a:rPr lang="zh-CN" altLang="en-US" sz="1600" b="1" dirty="0"/>
              <a:t>），但是</a:t>
            </a:r>
            <a:r>
              <a:rPr lang="en-US" altLang="zh-CN" sz="1600" b="1" dirty="0"/>
              <a:t>JavaScript</a:t>
            </a:r>
            <a:r>
              <a:rPr lang="zh-CN" altLang="en-US" sz="1600" b="1" dirty="0"/>
              <a:t>中的</a:t>
            </a:r>
            <a:r>
              <a:rPr lang="en-US" altLang="zh-CN" sz="1600" b="1" dirty="0"/>
              <a:t>this</a:t>
            </a:r>
            <a:r>
              <a:rPr lang="zh-CN" altLang="en-US" sz="1600" b="1" dirty="0"/>
              <a:t>和常见的面向对象语言中的</a:t>
            </a:r>
            <a:r>
              <a:rPr lang="en-US" altLang="zh-CN" sz="1600" b="1" dirty="0"/>
              <a:t>this</a:t>
            </a:r>
            <a:r>
              <a:rPr lang="zh-CN" altLang="en-US" sz="1600" b="1" dirty="0"/>
              <a:t>不太一样：</a:t>
            </a:r>
            <a:endParaRPr lang="en-US" altLang="zh-CN" sz="1600" b="1" dirty="0"/>
          </a:p>
          <a:p>
            <a:pPr lvl="1"/>
            <a:r>
              <a:rPr lang="zh-CN" altLang="en-US" sz="1600" dirty="0"/>
              <a:t>常见面向对象的编程语言中，比如</a:t>
            </a: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C++</a:t>
            </a:r>
            <a:r>
              <a:rPr lang="zh-CN" altLang="en-US" sz="1600" dirty="0"/>
              <a:t>、</a:t>
            </a:r>
            <a:r>
              <a:rPr lang="en-US" altLang="zh-CN" sz="1600" dirty="0"/>
              <a:t>Swift</a:t>
            </a:r>
            <a:r>
              <a:rPr lang="zh-CN" altLang="en-US" sz="1600" dirty="0"/>
              <a:t>、</a:t>
            </a:r>
            <a:r>
              <a:rPr lang="en-US" altLang="zh-CN" sz="1600" dirty="0"/>
              <a:t>Dart</a:t>
            </a:r>
            <a:r>
              <a:rPr lang="zh-CN" altLang="en-US" sz="1600" dirty="0"/>
              <a:t>等等一系列语言中，</a:t>
            </a:r>
            <a:r>
              <a:rPr lang="en-US" altLang="zh-CN" sz="1600" dirty="0">
                <a:solidFill>
                  <a:srgbClr val="FF0000"/>
                </a:solidFill>
              </a:rPr>
              <a:t>this</a:t>
            </a:r>
            <a:r>
              <a:rPr lang="zh-CN" altLang="en-US" sz="1600" dirty="0">
                <a:solidFill>
                  <a:srgbClr val="FF0000"/>
                </a:solidFill>
              </a:rPr>
              <a:t>通常只会出现在类的方法</a:t>
            </a:r>
            <a:r>
              <a:rPr lang="zh-CN" altLang="en-US" sz="1600" dirty="0"/>
              <a:t>中。</a:t>
            </a:r>
          </a:p>
          <a:p>
            <a:pPr lvl="1"/>
            <a:r>
              <a:rPr lang="zh-CN" altLang="en-US" sz="1600" dirty="0"/>
              <a:t>也就是你需要有一个类，类中的方法（特别是实例方法）中，</a:t>
            </a:r>
            <a:r>
              <a:rPr lang="en-US" altLang="zh-CN" sz="1600" dirty="0">
                <a:solidFill>
                  <a:srgbClr val="FF0000"/>
                </a:solidFill>
              </a:rPr>
              <a:t>this</a:t>
            </a:r>
            <a:r>
              <a:rPr lang="zh-CN" altLang="en-US" sz="1600" dirty="0">
                <a:solidFill>
                  <a:srgbClr val="FF0000"/>
                </a:solidFill>
              </a:rPr>
              <a:t>代表的是当前调用对象</a:t>
            </a:r>
            <a:r>
              <a:rPr lang="zh-CN" altLang="en-US" sz="1600" dirty="0"/>
              <a:t>；</a:t>
            </a:r>
          </a:p>
          <a:p>
            <a:r>
              <a:rPr lang="zh-CN" altLang="en-US" b="1" dirty="0"/>
              <a:t>但是</a:t>
            </a:r>
            <a:r>
              <a:rPr lang="en-US" altLang="zh-CN" b="1" dirty="0"/>
              <a:t>JavaScript</a:t>
            </a:r>
            <a:r>
              <a:rPr lang="zh-CN" altLang="en-US" b="1" dirty="0"/>
              <a:t>中的</a:t>
            </a:r>
            <a:r>
              <a:rPr lang="en-US" altLang="zh-CN" b="1" dirty="0"/>
              <a:t>this</a:t>
            </a:r>
            <a:r>
              <a:rPr lang="zh-CN" altLang="en-US" b="1" dirty="0"/>
              <a:t>更加灵活，无论是它出现的位置还是它代表的含义；</a:t>
            </a:r>
          </a:p>
          <a:p>
            <a:r>
              <a:rPr kumimoji="1" lang="zh-CN" altLang="en-US" sz="1600" dirty="0"/>
              <a:t>我们来看一下编写一个</a:t>
            </a:r>
            <a:r>
              <a:rPr kumimoji="1" lang="en-US" altLang="zh-CN" sz="1600" dirty="0"/>
              <a:t>obj</a:t>
            </a:r>
            <a:r>
              <a:rPr kumimoji="1" lang="zh-CN" altLang="en-US" sz="1600" dirty="0"/>
              <a:t>的对象，有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和没有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的区别：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32B898-2260-4B64-B36A-5991D26B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this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372105-D1FE-BA63-BAD8-E54A46A5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5" y="3950966"/>
            <a:ext cx="3993662" cy="26420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C9E127-5812-77F8-0227-654B0A27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853" y="3950966"/>
            <a:ext cx="4318336" cy="26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8C03D3-69BA-4224-A372-9408E354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目前掌握两个</a:t>
            </a:r>
            <a:r>
              <a:rPr lang="en-US" altLang="zh-CN" b="1" dirty="0"/>
              <a:t>this</a:t>
            </a:r>
            <a:r>
              <a:rPr lang="zh-CN" altLang="en-US" b="1" dirty="0"/>
              <a:t>的判断方法：</a:t>
            </a:r>
            <a:endParaRPr lang="en-US" altLang="zh-CN" b="1" dirty="0"/>
          </a:p>
          <a:p>
            <a:pPr lvl="1"/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默认的方式</a:t>
            </a:r>
            <a:r>
              <a:rPr lang="zh-CN" altLang="en-US" dirty="0"/>
              <a:t>调用一个函数，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r>
              <a:rPr lang="en-US" altLang="zh-CN" dirty="0">
                <a:solidFill>
                  <a:srgbClr val="FF0000"/>
                </a:solidFill>
              </a:rPr>
              <a:t>window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对象调用</a:t>
            </a:r>
            <a:r>
              <a:rPr lang="zh-CN" altLang="en-US" dirty="0"/>
              <a:t>，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r>
              <a:rPr lang="zh-CN" altLang="en-US" dirty="0">
                <a:solidFill>
                  <a:srgbClr val="FF0000"/>
                </a:solidFill>
              </a:rPr>
              <a:t>调用的对象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后续我们还会学习其他，也会给大家总结</a:t>
            </a:r>
            <a:r>
              <a:rPr lang="en-US" altLang="zh-CN" b="1" dirty="0"/>
              <a:t>this</a:t>
            </a:r>
            <a:r>
              <a:rPr lang="zh-CN" altLang="en-US" b="1" dirty="0"/>
              <a:t>的规律；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CAF004-304F-464A-9511-BC8A717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指向什么？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E4D11D-C57A-D7A2-1C78-67742C11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2731083"/>
            <a:ext cx="3813411" cy="1161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04D81B-6B88-E2A7-647D-68EEBA72D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0" y="4126917"/>
            <a:ext cx="3478875" cy="17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0334BC-4455-E113-50DC-1016A95D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我们来思考一个问题：如果需要在开发中创建一系列的相似的对象，我们应该如何操作呢？</a:t>
            </a:r>
            <a:endParaRPr lang="en-US" altLang="zh-CN" b="1" dirty="0"/>
          </a:p>
          <a:p>
            <a:r>
              <a:rPr lang="zh-CN" altLang="en-US" b="1" dirty="0"/>
              <a:t>比如下面的例子：</a:t>
            </a:r>
            <a:endParaRPr lang="en-US" altLang="zh-CN" b="1" dirty="0"/>
          </a:p>
          <a:p>
            <a:pPr lvl="1"/>
            <a:r>
              <a:rPr lang="zh-CN" altLang="en-US" dirty="0"/>
              <a:t>游戏中创建</a:t>
            </a:r>
            <a:r>
              <a:rPr lang="zh-CN" altLang="en-US" dirty="0">
                <a:solidFill>
                  <a:srgbClr val="FF0000"/>
                </a:solidFill>
              </a:rPr>
              <a:t>一系列的英雄</a:t>
            </a:r>
            <a:r>
              <a:rPr lang="zh-CN" altLang="en-US" dirty="0"/>
              <a:t>（英雄具备的特性是相似的，比如都有名字、技能、价格，但是具体的值又不相同）</a:t>
            </a:r>
            <a:endParaRPr lang="en-US" altLang="zh-CN" dirty="0"/>
          </a:p>
          <a:p>
            <a:pPr lvl="1"/>
            <a:r>
              <a:rPr lang="zh-CN" altLang="en-US" dirty="0"/>
              <a:t>学生系统中创建</a:t>
            </a:r>
            <a:r>
              <a:rPr lang="zh-CN" altLang="en-US" dirty="0">
                <a:solidFill>
                  <a:srgbClr val="FF0000"/>
                </a:solidFill>
              </a:rPr>
              <a:t>一系列的学生</a:t>
            </a:r>
            <a:r>
              <a:rPr lang="zh-CN" altLang="en-US" dirty="0"/>
              <a:t>（学生都有学号、姓名、年龄等，但是具体的值又不相同）</a:t>
            </a:r>
            <a:endParaRPr lang="en-US" altLang="zh-CN" dirty="0"/>
          </a:p>
          <a:p>
            <a:r>
              <a:rPr lang="zh-CN" altLang="en-US" b="1" dirty="0"/>
              <a:t>当然，一种办法是我们创建一系列的对象：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b="1" dirty="0"/>
              <a:t>这种方式有一个很大的弊端：创建同样的对象时，需要编写重复的代码；</a:t>
            </a:r>
          </a:p>
          <a:p>
            <a:pPr lvl="1"/>
            <a:r>
              <a:rPr lang="zh-CN" altLang="en-US" dirty="0"/>
              <a:t>我们是否有可以批量创建对象，但是又让它们的属性不一样呢？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89A870-E3B3-771C-F7B4-E0DC05D0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类和对象的思维方式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425766-EACD-F399-CF8A-D9B960AF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4" y="3637319"/>
            <a:ext cx="2579721" cy="17511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FA7249-2400-0D38-EE82-4EF542F6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20" y="3637319"/>
            <a:ext cx="2419755" cy="17538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996E23-F021-AB7F-3CDD-87221767E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22" y="3664184"/>
            <a:ext cx="2336799" cy="17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114EEF-BBBB-1F02-7C75-331180F8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我们可以想到的一种创建对象的方式：工厂函数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我们可以</a:t>
            </a:r>
            <a:r>
              <a:rPr kumimoji="1" lang="zh-CN" altLang="en-US" dirty="0">
                <a:solidFill>
                  <a:srgbClr val="FF0000"/>
                </a:solidFill>
              </a:rPr>
              <a:t>封装一个函数</a:t>
            </a:r>
            <a:r>
              <a:rPr kumimoji="1" lang="zh-CN" altLang="en-US" dirty="0"/>
              <a:t>，这个函数用于帮助我们</a:t>
            </a:r>
            <a:r>
              <a:rPr kumimoji="1" lang="zh-CN" altLang="en-US" dirty="0">
                <a:solidFill>
                  <a:srgbClr val="FF0000"/>
                </a:solidFill>
              </a:rPr>
              <a:t>创建一个对象</a:t>
            </a:r>
            <a:r>
              <a:rPr kumimoji="1" lang="zh-CN" altLang="en-US" dirty="0"/>
              <a:t>，我们只需要重复调用这个函数即可；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工厂模式其实是一种常见的设计模式</a:t>
            </a:r>
            <a:r>
              <a:rPr kumimoji="1" lang="zh-CN" altLang="en-US" dirty="0"/>
              <a:t>；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EF091F-406B-DBD1-9203-D260A73D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创建对象的方案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工厂函数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18164A-DF92-7E10-8D28-B1BE744F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3" y="2757794"/>
            <a:ext cx="4315904" cy="35988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EB2FE5-3D3E-6F0F-4592-81511A1C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710" y="3845545"/>
            <a:ext cx="5286847" cy="11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E31599C-5FB6-CE61-CBE9-96CEB0D1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工厂方法创建对象有一个比较大的问题：</a:t>
            </a:r>
            <a:r>
              <a:rPr kumimoji="1" lang="zh-CN" altLang="en-US" b="1" dirty="0">
                <a:solidFill>
                  <a:srgbClr val="FF0000"/>
                </a:solidFill>
              </a:rPr>
              <a:t>我们在打印对象时，对象的类型都是</a:t>
            </a:r>
            <a:r>
              <a:rPr kumimoji="1" lang="en-US" altLang="zh-CN" b="1" dirty="0">
                <a:solidFill>
                  <a:srgbClr val="FF0000"/>
                </a:solidFill>
              </a:rPr>
              <a:t>Object</a:t>
            </a:r>
            <a:r>
              <a:rPr kumimoji="1" lang="zh-CN" altLang="en-US" b="1" dirty="0">
                <a:solidFill>
                  <a:srgbClr val="FF0000"/>
                </a:solidFill>
              </a:rPr>
              <a:t>类型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但是从某些角度来说，这些对象应该有一个</a:t>
            </a:r>
            <a:r>
              <a:rPr kumimoji="1" lang="zh-CN" altLang="en-US" dirty="0">
                <a:solidFill>
                  <a:srgbClr val="FF0000"/>
                </a:solidFill>
              </a:rPr>
              <a:t>他们共同的类型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下面我们来看一下另外一种模式：</a:t>
            </a:r>
            <a:r>
              <a:rPr kumimoji="1" lang="zh-CN" altLang="en-US" dirty="0">
                <a:solidFill>
                  <a:srgbClr val="FF0000"/>
                </a:solidFill>
              </a:rPr>
              <a:t>构造函数的方式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b="1" dirty="0"/>
              <a:t>我们先理解什么是构造函数？</a:t>
            </a:r>
            <a:endParaRPr kumimoji="1" lang="en-US" altLang="zh-CN" b="1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也称之为</a:t>
            </a:r>
            <a:r>
              <a:rPr kumimoji="1" lang="zh-CN" altLang="en-US" dirty="0">
                <a:solidFill>
                  <a:srgbClr val="FF0000"/>
                </a:solidFill>
              </a:rPr>
              <a:t>构造器（</a:t>
            </a:r>
            <a:r>
              <a:rPr kumimoji="1" lang="en-US" altLang="zh-CN" dirty="0">
                <a:solidFill>
                  <a:srgbClr val="FF0000"/>
                </a:solidFill>
              </a:rPr>
              <a:t>constructor</a:t>
            </a:r>
            <a:r>
              <a:rPr kumimoji="1" lang="zh-CN" altLang="en-US" dirty="0">
                <a:solidFill>
                  <a:srgbClr val="FF0000"/>
                </a:solidFill>
              </a:rPr>
              <a:t>），</a:t>
            </a:r>
            <a:r>
              <a:rPr kumimoji="1" lang="zh-CN" altLang="en-US" dirty="0"/>
              <a:t>通常是我们在</a:t>
            </a:r>
            <a:r>
              <a:rPr kumimoji="1" lang="zh-CN" altLang="en-US" dirty="0">
                <a:solidFill>
                  <a:srgbClr val="FF0000"/>
                </a:solidFill>
              </a:rPr>
              <a:t>创建对象时会调用的函数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在其他面向的编程语言里面，</a:t>
            </a:r>
            <a:r>
              <a:rPr kumimoji="1" lang="zh-CN" altLang="en-US" dirty="0">
                <a:solidFill>
                  <a:srgbClr val="FF0000"/>
                </a:solidFill>
              </a:rPr>
              <a:t>构造函数是存在于类中的一个方法，称之为构造方法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但是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中的构造函数有点不太一样，</a:t>
            </a:r>
            <a:r>
              <a:rPr kumimoji="1" lang="zh-CN" altLang="en-US" dirty="0">
                <a:solidFill>
                  <a:srgbClr val="FF0000"/>
                </a:solidFill>
              </a:rPr>
              <a:t>构造函数扮演了其他语言中类的角色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b="1" dirty="0"/>
              <a:t>也就是在</a:t>
            </a:r>
            <a:r>
              <a:rPr kumimoji="1" lang="en-US" altLang="zh-CN" b="1" dirty="0"/>
              <a:t>JavaScript</a:t>
            </a:r>
            <a:r>
              <a:rPr kumimoji="1" lang="zh-CN" altLang="en-US" b="1" dirty="0"/>
              <a:t>中，构造函数其实就是类的扮演者：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比如</a:t>
            </a:r>
            <a:r>
              <a:rPr kumimoji="1" lang="zh-CN" altLang="en-US" dirty="0">
                <a:solidFill>
                  <a:srgbClr val="FF0000"/>
                </a:solidFill>
              </a:rPr>
              <a:t>系统默认给我们提供的</a:t>
            </a:r>
            <a:r>
              <a:rPr kumimoji="1" lang="en-US" altLang="zh-CN" dirty="0">
                <a:solidFill>
                  <a:srgbClr val="FF0000"/>
                </a:solidFill>
              </a:rPr>
              <a:t>Date</a:t>
            </a:r>
            <a:r>
              <a:rPr kumimoji="1" lang="zh-CN" altLang="en-US" dirty="0">
                <a:solidFill>
                  <a:srgbClr val="FF0000"/>
                </a:solidFill>
              </a:rPr>
              <a:t>就是一个构造函数</a:t>
            </a:r>
            <a:r>
              <a:rPr kumimoji="1" lang="zh-CN" altLang="en-US" dirty="0"/>
              <a:t>，也可以</a:t>
            </a:r>
            <a:r>
              <a:rPr kumimoji="1" lang="zh-CN" altLang="en-US" dirty="0">
                <a:solidFill>
                  <a:srgbClr val="FF0000"/>
                </a:solidFill>
              </a:rPr>
              <a:t>看成是一个类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ES5</a:t>
            </a:r>
            <a:r>
              <a:rPr kumimoji="1" lang="zh-CN" altLang="en-US" dirty="0"/>
              <a:t>之前，我们都是</a:t>
            </a:r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function</a:t>
            </a:r>
            <a:r>
              <a:rPr kumimoji="1" lang="zh-CN" altLang="en-US" dirty="0">
                <a:solidFill>
                  <a:srgbClr val="FF0000"/>
                </a:solidFill>
              </a:rPr>
              <a:t>来声明一个构造函数（类）</a:t>
            </a:r>
            <a:r>
              <a:rPr kumimoji="1" lang="zh-CN" altLang="en-US" dirty="0"/>
              <a:t>的，</a:t>
            </a:r>
            <a:r>
              <a:rPr kumimoji="1" lang="zh-CN" altLang="en-US" dirty="0">
                <a:solidFill>
                  <a:srgbClr val="FF0000"/>
                </a:solidFill>
              </a:rPr>
              <a:t>之后通过</a:t>
            </a:r>
            <a:r>
              <a:rPr kumimoji="1" lang="en-US" altLang="zh-CN" dirty="0">
                <a:solidFill>
                  <a:srgbClr val="FF0000"/>
                </a:solidFill>
              </a:rPr>
              <a:t>new</a:t>
            </a:r>
            <a:r>
              <a:rPr kumimoji="1" lang="zh-CN" altLang="en-US" dirty="0">
                <a:solidFill>
                  <a:srgbClr val="FF0000"/>
                </a:solidFill>
              </a:rPr>
              <a:t>关键字来对其进行调用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ES6</a:t>
            </a:r>
            <a:r>
              <a:rPr kumimoji="1" lang="zh-CN" altLang="en-US" dirty="0"/>
              <a:t>之后，</a:t>
            </a:r>
            <a:r>
              <a:rPr kumimoji="1" lang="en-US" altLang="zh-CN" dirty="0">
                <a:solidFill>
                  <a:srgbClr val="FF0000"/>
                </a:solidFill>
              </a:rPr>
              <a:t>JavaScript</a:t>
            </a:r>
            <a:r>
              <a:rPr kumimoji="1" lang="zh-CN" altLang="en-US" dirty="0">
                <a:solidFill>
                  <a:srgbClr val="FF0000"/>
                </a:solidFill>
              </a:rPr>
              <a:t>可以像别的语言一样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class</a:t>
            </a:r>
            <a:r>
              <a:rPr kumimoji="1" lang="zh-CN" altLang="en-US" dirty="0">
                <a:solidFill>
                  <a:srgbClr val="FF0000"/>
                </a:solidFill>
              </a:rPr>
              <a:t>来声明一个类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b="1" dirty="0"/>
              <a:t>那么类和对象到底是什么关系呢？</a:t>
            </a:r>
            <a:endParaRPr kumimoji="1"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1922E3-102E-9F98-98C5-FC3AB636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认识构造函数</a:t>
            </a:r>
          </a:p>
        </p:txBody>
      </p:sp>
    </p:spTree>
    <p:extLst>
      <p:ext uri="{BB962C8B-B14F-4D97-AF65-F5344CB8AC3E}">
        <p14:creationId xmlns:p14="http://schemas.microsoft.com/office/powerpoint/2010/main" val="2858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CE3582-ECB3-3AAF-E8F7-8D10E2940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那么什么是类（构造函数）呢？</a:t>
            </a:r>
            <a:endParaRPr lang="en-US" altLang="zh-CN" b="1" dirty="0"/>
          </a:p>
          <a:p>
            <a:pPr lvl="1"/>
            <a:r>
              <a:rPr lang="zh-CN" altLang="en-US" dirty="0"/>
              <a:t>现实生活中往往是根据</a:t>
            </a:r>
            <a:r>
              <a:rPr lang="zh-CN" altLang="en-US" dirty="0">
                <a:solidFill>
                  <a:srgbClr val="FF0000"/>
                </a:solidFill>
              </a:rPr>
              <a:t>一份描述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一个模板</a:t>
            </a:r>
            <a:r>
              <a:rPr lang="zh-CN" altLang="en-US" dirty="0"/>
              <a:t>来创建一个</a:t>
            </a:r>
            <a:r>
              <a:rPr lang="zh-CN" altLang="en-US" dirty="0">
                <a:solidFill>
                  <a:srgbClr val="FF0000"/>
                </a:solidFill>
              </a:rPr>
              <a:t>实体对象</a:t>
            </a:r>
            <a:r>
              <a:rPr lang="zh-CN" altLang="en-US" dirty="0"/>
              <a:t>的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编程语言也是一样</a:t>
            </a:r>
            <a:r>
              <a:rPr lang="en-US" altLang="zh-CN" dirty="0"/>
              <a:t>, </a:t>
            </a:r>
            <a:r>
              <a:rPr lang="zh-CN" altLang="en-US" dirty="0"/>
              <a:t>也必须先有</a:t>
            </a:r>
            <a:r>
              <a:rPr lang="zh-CN" altLang="en-US" dirty="0">
                <a:solidFill>
                  <a:srgbClr val="FF0000"/>
                </a:solidFill>
              </a:rPr>
              <a:t>一份描述</a:t>
            </a:r>
            <a:r>
              <a:rPr lang="en-US" altLang="zh-CN" dirty="0"/>
              <a:t>, </a:t>
            </a:r>
            <a:r>
              <a:rPr lang="zh-CN" altLang="en-US" dirty="0"/>
              <a:t>在这份描述中说明将来创建出来的对象</a:t>
            </a:r>
            <a:r>
              <a:rPr lang="zh-CN" altLang="en-US" dirty="0">
                <a:solidFill>
                  <a:srgbClr val="FF0000"/>
                </a:solidFill>
              </a:rPr>
              <a:t>有哪些属性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成员变量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和行为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成员方法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b="1" dirty="0"/>
              <a:t>比如现实生活中，我们会如此来描述一些事物：</a:t>
            </a:r>
            <a:endParaRPr lang="en-US" altLang="zh-CN" b="1" dirty="0"/>
          </a:p>
          <a:p>
            <a:pPr lvl="1"/>
            <a:r>
              <a:rPr lang="zh-CN" altLang="en-US" dirty="0"/>
              <a:t>比如水果</a:t>
            </a:r>
            <a:r>
              <a:rPr lang="en-US" altLang="zh-CN" dirty="0">
                <a:solidFill>
                  <a:srgbClr val="FF0000"/>
                </a:solidFill>
              </a:rPr>
              <a:t>fruits</a:t>
            </a:r>
            <a:r>
              <a:rPr lang="zh-CN" altLang="en-US" dirty="0"/>
              <a:t>是一类事物的统称，</a:t>
            </a:r>
            <a:r>
              <a:rPr lang="zh-CN" altLang="en-US" dirty="0">
                <a:solidFill>
                  <a:srgbClr val="FF0000"/>
                </a:solidFill>
              </a:rPr>
              <a:t>苹果、橘子、葡萄</a:t>
            </a:r>
            <a:r>
              <a:rPr lang="zh-CN" altLang="en-US" dirty="0"/>
              <a:t>等是具体的对象；</a:t>
            </a:r>
            <a:endParaRPr lang="en-US" altLang="zh-CN" dirty="0"/>
          </a:p>
          <a:p>
            <a:pPr lvl="1"/>
            <a:r>
              <a:rPr lang="zh-CN" altLang="en-US" dirty="0"/>
              <a:t>比如人</a:t>
            </a:r>
            <a:r>
              <a:rPr lang="en-US" altLang="zh-CN" dirty="0">
                <a:solidFill>
                  <a:srgbClr val="FF0000"/>
                </a:solidFill>
              </a:rPr>
              <a:t>person</a:t>
            </a:r>
            <a:r>
              <a:rPr lang="zh-CN" altLang="en-US" dirty="0"/>
              <a:t>是一类事物的统称，而</a:t>
            </a:r>
            <a:r>
              <a:rPr lang="en-US" altLang="zh-CN" dirty="0">
                <a:solidFill>
                  <a:srgbClr val="FF0000"/>
                </a:solidFill>
              </a:rPr>
              <a:t>Jim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Lucy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Lily</a:t>
            </a:r>
            <a:r>
              <a:rPr lang="zh-CN" altLang="en-US" dirty="0">
                <a:solidFill>
                  <a:srgbClr val="FF0000"/>
                </a:solidFill>
              </a:rPr>
              <a:t>、李雷、韩梅梅</a:t>
            </a:r>
            <a:r>
              <a:rPr lang="zh-CN" altLang="en-US" dirty="0"/>
              <a:t>是具体的对象；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7968AF6-5E17-DE25-CFF4-172293C5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类和对象的关系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6D0CA40-9CA2-AB14-74C2-E6EAC692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58" y="4214218"/>
            <a:ext cx="5118410" cy="2371407"/>
          </a:xfrm>
          <a:prstGeom prst="rect">
            <a:avLst/>
          </a:prstGeom>
        </p:spPr>
      </p:pic>
      <p:pic>
        <p:nvPicPr>
          <p:cNvPr id="3076" name="Picture 4" descr="Java-class-objects - Core java tutorial for beginners">
            <a:extLst>
              <a:ext uri="{FF2B5EF4-FFF2-40B4-BE49-F238E27FC236}">
                <a16:creationId xmlns:a16="http://schemas.microsoft.com/office/drawing/2014/main" id="{F690F569-FC68-73D5-0435-CE39C1BE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92" y="3979360"/>
            <a:ext cx="4203313" cy="290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77C26C-DC5E-C2A5-39EE-0C101691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比如植物大战僵尸游戏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D383A-D7F6-9169-79BB-06009DE6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8" y="1337423"/>
            <a:ext cx="9361202" cy="51844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2CA254-2E64-BBF6-EB72-2576DC47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634" y="1469653"/>
            <a:ext cx="2420396" cy="905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8234CC-CBB6-3E2F-C496-17B7D15E4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470" y="3251412"/>
            <a:ext cx="2381948" cy="866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58869C-F76D-03BE-ABA1-B1D8173CF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470" y="4880299"/>
            <a:ext cx="2424434" cy="12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5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1A056B-906C-2151-61EE-3FCFAB28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我们前面说过，在</a:t>
            </a:r>
            <a:r>
              <a:rPr kumimoji="1" lang="en-US" altLang="zh-CN" b="1" dirty="0"/>
              <a:t>JavaScript</a:t>
            </a:r>
            <a:r>
              <a:rPr kumimoji="1" lang="zh-CN" altLang="en-US" b="1" dirty="0"/>
              <a:t>中类的表示形式就是构造函数。</a:t>
            </a:r>
            <a:endParaRPr kumimoji="1" lang="en-US" altLang="zh-CN" b="1" dirty="0"/>
          </a:p>
          <a:p>
            <a:r>
              <a:rPr kumimoji="1" lang="en-US" altLang="zh-CN" b="1" dirty="0"/>
              <a:t>JavaScript</a:t>
            </a:r>
            <a:r>
              <a:rPr kumimoji="1" lang="zh-CN" altLang="en-US" b="1" dirty="0"/>
              <a:t>中的构造函数是怎么样的？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构造函数也是一个</a:t>
            </a:r>
            <a:r>
              <a:rPr kumimoji="1" lang="zh-CN" altLang="en-US" dirty="0">
                <a:solidFill>
                  <a:srgbClr val="FF0000"/>
                </a:solidFill>
              </a:rPr>
              <a:t>普通的函数</a:t>
            </a:r>
            <a:r>
              <a:rPr kumimoji="1" lang="zh-CN" altLang="en-US" dirty="0"/>
              <a:t>，从表现形式来说，和</a:t>
            </a:r>
            <a:r>
              <a:rPr kumimoji="1" lang="zh-CN" altLang="en-US" dirty="0">
                <a:solidFill>
                  <a:srgbClr val="FF0000"/>
                </a:solidFill>
              </a:rPr>
              <a:t>千千万万个普通的函数</a:t>
            </a:r>
            <a:r>
              <a:rPr kumimoji="1" lang="zh-CN" altLang="en-US" dirty="0"/>
              <a:t>没有任何区别；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那么如果这么一个</a:t>
            </a:r>
            <a:r>
              <a:rPr kumimoji="1" lang="zh-CN" altLang="en-US" dirty="0">
                <a:solidFill>
                  <a:srgbClr val="FF0000"/>
                </a:solidFill>
              </a:rPr>
              <a:t>普通的函数被使用</a:t>
            </a:r>
            <a:r>
              <a:rPr kumimoji="1" lang="en-US" altLang="zh-CN" dirty="0">
                <a:solidFill>
                  <a:srgbClr val="FF0000"/>
                </a:solidFill>
              </a:rPr>
              <a:t>new</a:t>
            </a:r>
            <a:r>
              <a:rPr kumimoji="1" lang="zh-CN" altLang="en-US" dirty="0">
                <a:solidFill>
                  <a:srgbClr val="FF0000"/>
                </a:solidFill>
              </a:rPr>
              <a:t>操作符</a:t>
            </a:r>
            <a:r>
              <a:rPr kumimoji="1" lang="zh-CN" altLang="en-US" dirty="0"/>
              <a:t>来调用了，那么</a:t>
            </a:r>
            <a:r>
              <a:rPr kumimoji="1" lang="zh-CN" altLang="en-US" dirty="0">
                <a:solidFill>
                  <a:srgbClr val="FF0000"/>
                </a:solidFill>
              </a:rPr>
              <a:t>这个函数就称之为是一个构造函数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b="1" dirty="0"/>
              <a:t>如果一个函数被使用</a:t>
            </a:r>
            <a:r>
              <a:rPr kumimoji="1" lang="en-US" altLang="zh-CN" b="1" dirty="0"/>
              <a:t>new</a:t>
            </a:r>
            <a:r>
              <a:rPr kumimoji="1" lang="zh-CN" altLang="en-US" b="1" dirty="0"/>
              <a:t>操作符调用了，那么它会执行如下操作：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1.</a:t>
            </a:r>
            <a:r>
              <a:rPr kumimoji="1" lang="zh-CN" altLang="en-US" dirty="0"/>
              <a:t> 在内存中创建一个新的对象（空对象）；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2.</a:t>
            </a:r>
            <a:r>
              <a:rPr kumimoji="1" lang="zh-CN" altLang="en-US" dirty="0"/>
              <a:t> 这个对象内部的</a:t>
            </a:r>
            <a:r>
              <a:rPr kumimoji="1" lang="en-US" altLang="zh-CN" dirty="0"/>
              <a:t>[[prototype]]</a:t>
            </a:r>
            <a:r>
              <a:rPr kumimoji="1" lang="zh-CN" altLang="en-US" dirty="0"/>
              <a:t>属性会被赋值为该构造函数的</a:t>
            </a:r>
            <a:r>
              <a:rPr kumimoji="1" lang="en-US" altLang="zh-CN" dirty="0"/>
              <a:t>prototype</a:t>
            </a:r>
            <a:r>
              <a:rPr kumimoji="1" lang="zh-CN" altLang="en-US" dirty="0"/>
              <a:t>属性；（后面详细讲）；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3.</a:t>
            </a:r>
            <a:r>
              <a:rPr kumimoji="1" lang="zh-CN" altLang="en-US" dirty="0"/>
              <a:t> 构造函数内部的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，会指向创建出来的新对象；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4.</a:t>
            </a:r>
            <a:r>
              <a:rPr kumimoji="1" lang="zh-CN" altLang="en-US" dirty="0"/>
              <a:t> 执行函数的内部代码（函数体代码）；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5.</a:t>
            </a:r>
            <a:r>
              <a:rPr kumimoji="1" lang="zh-CN" altLang="en-US" dirty="0"/>
              <a:t> 如果构造函数没有返回非空对象，则返回创建出来的新对象；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接下来，我们可以用构造函数的方式来实现一下批量创建学生。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AD84FC-69B8-F4E2-3E32-91A178A2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中的类（</a:t>
            </a:r>
            <a:r>
              <a:rPr lang="en-US" altLang="zh-CN" dirty="0"/>
              <a:t>ES5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3332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02120" y="4823306"/>
            <a:ext cx="3857510" cy="520700"/>
            <a:chOff x="0" y="0"/>
            <a:chExt cx="3858354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构造函数和类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3820239" cy="520700"/>
            <a:chOff x="0" y="0"/>
            <a:chExt cx="3821075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对象类型的使用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619766"/>
            <a:ext cx="3820671" cy="520700"/>
            <a:chOff x="0" y="0"/>
            <a:chExt cx="3819755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287829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值类型和引用类型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73831"/>
            <a:ext cx="3821992" cy="520700"/>
            <a:chOff x="0" y="0"/>
            <a:chExt cx="3821075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879616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502120" y="3755638"/>
            <a:ext cx="3857510" cy="520700"/>
            <a:chOff x="0" y="0"/>
            <a:chExt cx="3858354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工厂方法创建对象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4DD8A6F3-89E2-4A56-BE42-3E0C66664E45}"/>
              </a:ext>
            </a:extLst>
          </p:cNvPr>
          <p:cNvGrpSpPr/>
          <p:nvPr/>
        </p:nvGrpSpPr>
        <p:grpSpPr bwMode="auto">
          <a:xfrm>
            <a:off x="7530051" y="5847622"/>
            <a:ext cx="3857510" cy="520700"/>
            <a:chOff x="0" y="0"/>
            <a:chExt cx="3858354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71DFD119-D266-4943-A85E-D4DE8A905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CB693DDA-2D7B-43BD-A833-98C5EE48F399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5DA86C1B-C0CB-41BF-AD41-FA64E64BE80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9BDE7988-431E-4472-BB2A-8DAA6BD22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15684828-1349-4982-B908-5116F6DC9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629FBEE8-F552-4B97-A039-AC3262822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28C97F1E-39A6-4BE6-8EFD-AF4E45E128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2586A8-079A-A4E8-C09F-FB46FED5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我们来通过构造函数实现一下：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可以确保我们的对象是有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的类型的（实际是</a:t>
            </a:r>
            <a:r>
              <a:rPr lang="en-US" altLang="zh-CN" dirty="0"/>
              <a:t>constructor</a:t>
            </a:r>
            <a:r>
              <a:rPr lang="zh-CN" altLang="en-US" dirty="0"/>
              <a:t>的属性，这个我们后续再探讨</a:t>
            </a:r>
            <a:r>
              <a:rPr kumimoji="1" lang="zh-CN" altLang="en-US" dirty="0"/>
              <a:t>）；</a:t>
            </a:r>
            <a:endParaRPr kumimoji="1" lang="en-US" altLang="zh-CN" dirty="0"/>
          </a:p>
          <a:p>
            <a:r>
              <a:rPr kumimoji="1" lang="zh-CN" altLang="en-US" b="1" dirty="0"/>
              <a:t>事实上构造函数还有很多其他的特性：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比如原型、原型链、实现继承的方案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比如</a:t>
            </a:r>
            <a:r>
              <a:rPr kumimoji="1" lang="en-US" altLang="zh-CN" dirty="0"/>
              <a:t>ES6</a:t>
            </a:r>
            <a:r>
              <a:rPr kumimoji="1" lang="zh-CN" altLang="en-US" dirty="0"/>
              <a:t>中类、继承的实现；</a:t>
            </a:r>
            <a:endParaRPr kumimoji="1" lang="en-US" altLang="zh-CN" dirty="0"/>
          </a:p>
          <a:p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2C2610-9EE6-14B6-47DF-E83FAF46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创建对象的方案 </a:t>
            </a:r>
            <a:r>
              <a:rPr lang="en-US" altLang="zh-CN" dirty="0"/>
              <a:t>–</a:t>
            </a:r>
            <a:r>
              <a:rPr lang="zh-CN" altLang="en-US" dirty="0"/>
              <a:t> 构造函数（类）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3F1CED-7B20-0DF0-8C83-2A577EFC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2" y="1752658"/>
            <a:ext cx="4812067" cy="29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2A34C0-D2BD-4F40-A8F4-9341B54C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在数据类型中我们提到还有一种特别的类型：对象类型。</a:t>
            </a:r>
            <a:endParaRPr lang="en-US" altLang="zh-CN" b="1" dirty="0"/>
          </a:p>
          <a:p>
            <a:pPr lvl="1"/>
            <a:r>
              <a:rPr lang="zh-CN" altLang="en-US" dirty="0"/>
              <a:t>对象类型涉及到</a:t>
            </a:r>
            <a:r>
              <a:rPr lang="en-US" altLang="zh-CN" dirty="0"/>
              <a:t>JavaScript</a:t>
            </a:r>
            <a:r>
              <a:rPr lang="zh-CN" altLang="en-US" dirty="0"/>
              <a:t>的各个方面，所以掌握</a:t>
            </a:r>
            <a:r>
              <a:rPr lang="zh-CN" altLang="en-US" dirty="0">
                <a:solidFill>
                  <a:srgbClr val="FF0000"/>
                </a:solidFill>
              </a:rPr>
              <a:t>对象类型非常重要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对象类型是一种</a:t>
            </a:r>
            <a:r>
              <a:rPr lang="zh-CN" altLang="en-US" dirty="0">
                <a:solidFill>
                  <a:srgbClr val="FF0000"/>
                </a:solidFill>
              </a:rPr>
              <a:t>存储键值对（</a:t>
            </a:r>
            <a:r>
              <a:rPr lang="en-US" altLang="zh-CN" dirty="0">
                <a:solidFill>
                  <a:srgbClr val="FF0000"/>
                </a:solidFill>
              </a:rPr>
              <a:t>key-value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的更复杂的数据类型；</a:t>
            </a:r>
            <a:endParaRPr lang="en-US" altLang="zh-CN" dirty="0"/>
          </a:p>
          <a:p>
            <a:r>
              <a:rPr lang="zh-CN" altLang="en-US" b="1" dirty="0"/>
              <a:t>为什么需要对象类型呢？</a:t>
            </a:r>
            <a:endParaRPr lang="en-US" altLang="zh-CN" b="1" dirty="0"/>
          </a:p>
          <a:p>
            <a:pPr lvl="1"/>
            <a:r>
              <a:rPr lang="zh-CN" altLang="en-US" dirty="0"/>
              <a:t>基本数据类型可以存储一些简单的值，但是现实世界的事物抽象成程序时，往往比较复杂；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zh-CN" altLang="en-US" dirty="0">
                <a:solidFill>
                  <a:srgbClr val="FF0000"/>
                </a:solidFill>
              </a:rPr>
              <a:t>一个人</a:t>
            </a:r>
            <a:r>
              <a:rPr lang="zh-CN" altLang="en-US" dirty="0"/>
              <a:t>，有</a:t>
            </a:r>
            <a:r>
              <a:rPr lang="zh-CN" altLang="en-US" dirty="0">
                <a:solidFill>
                  <a:srgbClr val="FF0000"/>
                </a:solidFill>
              </a:rPr>
              <a:t>自己的特性</a:t>
            </a:r>
            <a:r>
              <a:rPr lang="zh-CN" altLang="en-US" dirty="0"/>
              <a:t>（比如姓名、年龄、身高），</a:t>
            </a:r>
            <a:r>
              <a:rPr lang="zh-CN" altLang="en-US" dirty="0">
                <a:solidFill>
                  <a:srgbClr val="FF0000"/>
                </a:solidFill>
              </a:rPr>
              <a:t>有一些行为</a:t>
            </a:r>
            <a:r>
              <a:rPr lang="zh-CN" altLang="en-US" dirty="0"/>
              <a:t>（比如跑步、学习、工作）；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zh-CN" altLang="en-US" dirty="0">
                <a:solidFill>
                  <a:srgbClr val="FF0000"/>
                </a:solidFill>
              </a:rPr>
              <a:t>一辆车</a:t>
            </a:r>
            <a:r>
              <a:rPr lang="zh-CN" altLang="en-US" dirty="0"/>
              <a:t>，有</a:t>
            </a:r>
            <a:r>
              <a:rPr lang="zh-CN" altLang="en-US" dirty="0">
                <a:solidFill>
                  <a:srgbClr val="FF0000"/>
                </a:solidFill>
              </a:rPr>
              <a:t>自己的特性</a:t>
            </a:r>
            <a:r>
              <a:rPr lang="zh-CN" altLang="en-US" dirty="0"/>
              <a:t>（比如颜色、重量、速度），</a:t>
            </a:r>
            <a:r>
              <a:rPr lang="zh-CN" altLang="en-US" dirty="0">
                <a:solidFill>
                  <a:srgbClr val="FF0000"/>
                </a:solidFill>
              </a:rPr>
              <a:t>有一些行为</a:t>
            </a:r>
            <a:r>
              <a:rPr lang="zh-CN" altLang="en-US" dirty="0"/>
              <a:t>（比如行驶）；</a:t>
            </a:r>
            <a:endParaRPr lang="en-US" altLang="zh-CN" dirty="0"/>
          </a:p>
          <a:p>
            <a:r>
              <a:rPr lang="zh-CN" altLang="en-US" b="1" dirty="0"/>
              <a:t>这个时候，我们需要一种新的类型将这些特性和行为组织在一起，这种类型就是对象类型。</a:t>
            </a:r>
            <a:endParaRPr lang="en-US" altLang="zh-CN" b="1" dirty="0"/>
          </a:p>
          <a:p>
            <a:pPr lvl="1"/>
            <a:r>
              <a:rPr lang="zh-CN" altLang="en-US" dirty="0"/>
              <a:t>对象类型可以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{…}</a:t>
            </a:r>
            <a:r>
              <a:rPr lang="zh-CN" altLang="en-US" dirty="0"/>
              <a:t>来创建的复杂类型，里面包含的是</a:t>
            </a:r>
            <a:r>
              <a:rPr lang="zh-CN" altLang="en-US" dirty="0">
                <a:solidFill>
                  <a:srgbClr val="FF0000"/>
                </a:solidFill>
              </a:rPr>
              <a:t>键值对（“</a:t>
            </a:r>
            <a:r>
              <a:rPr lang="en-US" altLang="zh-CN" dirty="0">
                <a:solidFill>
                  <a:srgbClr val="FF0000"/>
                </a:solidFill>
              </a:rPr>
              <a:t>key: value”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键值对</a:t>
            </a:r>
            <a:r>
              <a:rPr lang="zh-CN" altLang="en-US" dirty="0"/>
              <a:t>可以是</a:t>
            </a:r>
            <a:r>
              <a:rPr lang="zh-CN" altLang="en-US" dirty="0">
                <a:solidFill>
                  <a:srgbClr val="FF0000"/>
                </a:solidFill>
              </a:rPr>
              <a:t>属性和方法（在对象中的函数称之为方法）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是字符串</a:t>
            </a:r>
            <a:r>
              <a:rPr lang="zh-CN" altLang="en-US" dirty="0"/>
              <a:t>（也叫做属性名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property name 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，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ES6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之后也可以是</a:t>
            </a:r>
            <a:r>
              <a:rPr lang="en-US" altLang="zh-CN" b="0" i="0" dirty="0">
                <a:solidFill>
                  <a:srgbClr val="313130"/>
                </a:solidFill>
                <a:effectLst/>
                <a:latin typeface="system-ui"/>
              </a:rPr>
              <a:t>Symbol</a:t>
            </a:r>
            <a:r>
              <a:rPr lang="zh-CN" altLang="en-US" b="0" i="0" dirty="0">
                <a:solidFill>
                  <a:srgbClr val="313130"/>
                </a:solidFill>
                <a:effectLst/>
                <a:latin typeface="system-ui"/>
              </a:rPr>
              <a:t>类型，后续学习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zh-CN" altLang="en-US" dirty="0">
                <a:solidFill>
                  <a:srgbClr val="FF0000"/>
                </a:solidFill>
              </a:rPr>
              <a:t>可以是任意类型</a:t>
            </a:r>
            <a:r>
              <a:rPr lang="zh-CN" altLang="en-US" dirty="0"/>
              <a:t>，包括基本数据类型、函数类型、对象类型等；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9E2C4B-CA53-4753-870B-35330456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认识对象类型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859A29-0182-46E0-BCBC-D3338260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2" y="4654204"/>
            <a:ext cx="3406588" cy="12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8A9BF5-6017-405D-BC80-C5AB50BA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对象的创建方法有很多，包括三种：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对象字面量（</a:t>
            </a:r>
            <a:r>
              <a:rPr lang="en-US" altLang="zh-CN" dirty="0">
                <a:solidFill>
                  <a:srgbClr val="FF0000"/>
                </a:solidFill>
              </a:rPr>
              <a:t>Object Literal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：通过</a:t>
            </a:r>
            <a:r>
              <a:rPr lang="en-US" altLang="zh-CN" dirty="0"/>
              <a:t>{}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new Object+</a:t>
            </a:r>
            <a:r>
              <a:rPr lang="zh-CN" altLang="en-US" dirty="0">
                <a:solidFill>
                  <a:srgbClr val="FF0000"/>
                </a:solidFill>
              </a:rPr>
              <a:t>动态添加属性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new </a:t>
            </a:r>
            <a:r>
              <a:rPr lang="zh-CN" altLang="en-US" dirty="0">
                <a:solidFill>
                  <a:srgbClr val="FF0000"/>
                </a:solidFill>
              </a:rPr>
              <a:t>其他类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目前我们主要掌握对象字面量的方式，后续我们学习其他两种方式。</a:t>
            </a:r>
            <a:endParaRPr lang="en-US" altLang="zh-CN" dirty="0"/>
          </a:p>
          <a:p>
            <a:pPr lvl="1"/>
            <a:r>
              <a:rPr lang="zh-CN" altLang="en-US" dirty="0"/>
              <a:t>属性之间是以</a:t>
            </a:r>
            <a:r>
              <a:rPr lang="zh-CN" altLang="en-US" dirty="0">
                <a:solidFill>
                  <a:srgbClr val="FF0000"/>
                </a:solidFill>
              </a:rPr>
              <a:t>逗号（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ystem-ui"/>
              </a:rPr>
              <a:t> comma </a:t>
            </a:r>
            <a:r>
              <a:rPr lang="zh-CN" altLang="en-US" dirty="0">
                <a:solidFill>
                  <a:srgbClr val="FF0000"/>
                </a:solidFill>
              </a:rPr>
              <a:t>）分割</a:t>
            </a:r>
            <a:r>
              <a:rPr lang="zh-CN" altLang="en-US" dirty="0"/>
              <a:t>的；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对象的使用过程包括如下操作：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zh-CN" altLang="en-US" dirty="0"/>
              <a:t>对象的属性；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zh-CN" altLang="en-US" dirty="0"/>
              <a:t>对象的属性；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添加</a:t>
            </a:r>
            <a:r>
              <a:rPr lang="zh-CN" altLang="en-US" dirty="0"/>
              <a:t>对象的属性；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删除</a:t>
            </a:r>
            <a:r>
              <a:rPr lang="zh-CN" altLang="en-US" dirty="0"/>
              <a:t>对象的属性；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B9DF6A-918B-4EEA-BC26-EE6E7EF2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创建对象和使用对象</a:t>
            </a:r>
          </a:p>
        </p:txBody>
      </p:sp>
    </p:spTree>
    <p:extLst>
      <p:ext uri="{BB962C8B-B14F-4D97-AF65-F5344CB8AC3E}">
        <p14:creationId xmlns:p14="http://schemas.microsoft.com/office/powerpoint/2010/main" val="37043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50CFDD-69F4-49B8-8034-D5D478C0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访问对象的属性；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修改对象的属性；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添加对象的属性；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删除对象的属性：</a:t>
            </a:r>
            <a:r>
              <a:rPr lang="en-US" altLang="zh-CN" b="1" dirty="0"/>
              <a:t>delete</a:t>
            </a:r>
            <a:r>
              <a:rPr lang="zh-CN" altLang="en-US" b="1" dirty="0"/>
              <a:t>操作符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ADC5A2-CACA-4631-9C97-6AAE3CC6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对象的常见操作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E772F4-F24A-B844-2899-5D618816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44" y="1784875"/>
            <a:ext cx="2741727" cy="8428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AE0E0B-FAE3-1617-A8C5-9FC95744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4" y="3198594"/>
            <a:ext cx="2853239" cy="886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3D7DB6-2E52-EB9B-AC9A-45BBB1CEB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14" y="4655577"/>
            <a:ext cx="2947445" cy="8861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B6C7F9-4CDE-DFBC-4696-482EB20D3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14" y="6112560"/>
            <a:ext cx="2063106" cy="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7900E9-EF6F-4E44-8BB6-C900FD68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为什么需要使用方括号呢？</a:t>
            </a:r>
            <a:endParaRPr lang="en-US" altLang="zh-CN" b="1" dirty="0"/>
          </a:p>
          <a:p>
            <a:pPr lvl="1"/>
            <a:r>
              <a:rPr lang="zh-CN" altLang="en-US" dirty="0"/>
              <a:t>对于多次属性来说，</a:t>
            </a:r>
            <a:r>
              <a:rPr lang="en-US" altLang="zh-CN" dirty="0"/>
              <a:t>JavaScript</a:t>
            </a:r>
            <a:r>
              <a:rPr lang="zh-CN" altLang="en-US" dirty="0"/>
              <a:t>是无法理解的。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这是因为</a:t>
            </a:r>
            <a:r>
              <a:rPr lang="zh-CN" altLang="en-US" b="1" dirty="0"/>
              <a:t>点符号</a:t>
            </a:r>
            <a:r>
              <a:rPr lang="zh-CN" altLang="en-US" dirty="0"/>
              <a:t>要求 </a:t>
            </a:r>
            <a:r>
              <a:rPr lang="en-US" altLang="zh-CN" dirty="0"/>
              <a:t>key </a:t>
            </a:r>
            <a:r>
              <a:rPr lang="zh-CN" altLang="en-US" dirty="0"/>
              <a:t>是</a:t>
            </a:r>
            <a:r>
              <a:rPr lang="zh-CN" altLang="en-US" b="1" dirty="0"/>
              <a:t>有效的变量标识符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不包含空格，不以数字开头，也不包含特殊字符</a:t>
            </a:r>
            <a:r>
              <a:rPr lang="zh-CN" altLang="en-US" dirty="0"/>
              <a:t>（允许使用 </a:t>
            </a:r>
            <a:r>
              <a:rPr lang="en-US" altLang="zh-CN" dirty="0"/>
              <a:t>$ </a:t>
            </a:r>
            <a:r>
              <a:rPr lang="zh-CN" altLang="en-US" dirty="0"/>
              <a:t>和 </a:t>
            </a:r>
            <a:r>
              <a:rPr lang="en-US" altLang="zh-CN" dirty="0"/>
              <a:t>_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zh-CN" altLang="en-US" b="1" dirty="0"/>
              <a:t>这个时候我们可以使用</a:t>
            </a:r>
            <a:r>
              <a:rPr lang="zh-CN" altLang="en-US" b="1" dirty="0">
                <a:solidFill>
                  <a:srgbClr val="FF0000"/>
                </a:solidFill>
              </a:rPr>
              <a:t>方括号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zh-CN" altLang="en-US" dirty="0"/>
              <a:t>方括号运行我们在定义或者操作属性时更加的灵活；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73D0B8-17E1-410C-AF2A-23C0FECA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方括号和引用的使用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10AA20-69FA-0868-A18D-DF23F7E1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71" y="2152809"/>
            <a:ext cx="3026696" cy="6670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A0752B-6E12-7097-035F-1922A33B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1" y="4798829"/>
            <a:ext cx="3528708" cy="19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7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3FB719-14EF-465E-B4CA-CCC6D387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练习一：商品对象</a:t>
            </a:r>
            <a:endParaRPr lang="en-US" altLang="zh-CN" b="1" dirty="0"/>
          </a:p>
          <a:p>
            <a:r>
              <a:rPr lang="zh-CN" altLang="en-US" b="1" dirty="0"/>
              <a:t>练习二：手机对象</a:t>
            </a:r>
            <a:endParaRPr lang="en-US" altLang="zh-CN" b="1" dirty="0"/>
          </a:p>
          <a:p>
            <a:r>
              <a:rPr lang="zh-CN" altLang="en-US" b="1" dirty="0"/>
              <a:t>练习三：用户对象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作业：思考日常生活或者开发中都会有哪些对象？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4B5575-93E0-4637-9893-1E0F55F0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对象的练习</a:t>
            </a:r>
          </a:p>
        </p:txBody>
      </p:sp>
    </p:spTree>
    <p:extLst>
      <p:ext uri="{BB962C8B-B14F-4D97-AF65-F5344CB8AC3E}">
        <p14:creationId xmlns:p14="http://schemas.microsoft.com/office/powerpoint/2010/main" val="38188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759592-6A50-4A30-9F0A-A5349C91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对象的遍历（迭代）：表示获取对象中所有的属性和方法。</a:t>
            </a:r>
            <a:endParaRPr lang="en-US" altLang="zh-CN" b="1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Object.keys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/>
              <a:t>方法会返回一个由一个给定对象的自身可枚举属性组成的数组；</a:t>
            </a:r>
            <a:endParaRPr lang="en-US" altLang="zh-CN" dirty="0"/>
          </a:p>
          <a:p>
            <a:r>
              <a:rPr lang="zh-CN" altLang="en-US" b="1" dirty="0"/>
              <a:t>遍历方式一：普通</a:t>
            </a:r>
            <a:r>
              <a:rPr lang="en-US" altLang="zh-CN" b="1" dirty="0"/>
              <a:t>for</a:t>
            </a:r>
            <a:r>
              <a:rPr lang="zh-CN" altLang="en-US" b="1" dirty="0"/>
              <a:t>循环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遍历方式二：</a:t>
            </a:r>
            <a:r>
              <a:rPr lang="en-US" altLang="zh-CN" b="1" dirty="0"/>
              <a:t>for in </a:t>
            </a:r>
            <a:r>
              <a:rPr lang="zh-CN" altLang="en-US" b="1" dirty="0"/>
              <a:t>遍历方法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108A3B-F66B-49A2-979B-3C5945D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对象的遍历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903A73-E350-BEC8-6805-24EDBC7C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2" y="2691926"/>
            <a:ext cx="4613997" cy="1474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1C675E-CC40-F9D4-5FC6-704830EA5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1" y="4721238"/>
            <a:ext cx="5122212" cy="11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BAE2D8-6F43-4C32-8B9F-0648E26CD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我们知道程序是需要加载到内存中来执行的，我们可以将内存划分为两个区域：</a:t>
            </a:r>
            <a:r>
              <a:rPr lang="zh-CN" altLang="en-US" b="1" dirty="0">
                <a:solidFill>
                  <a:srgbClr val="FF0000"/>
                </a:solidFill>
              </a:rPr>
              <a:t>栈内存和堆内存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原始类型</a:t>
            </a:r>
            <a:r>
              <a:rPr lang="zh-CN" altLang="en-US" dirty="0"/>
              <a:t>占据的空间是在</a:t>
            </a:r>
            <a:r>
              <a:rPr lang="zh-CN" altLang="en-US" dirty="0">
                <a:solidFill>
                  <a:srgbClr val="FF0000"/>
                </a:solidFill>
              </a:rPr>
              <a:t>栈内存</a:t>
            </a:r>
            <a:r>
              <a:rPr lang="zh-CN" altLang="en-US" dirty="0"/>
              <a:t>中分配的；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对象类型</a:t>
            </a:r>
            <a:r>
              <a:rPr lang="zh-CN" altLang="en-US" dirty="0"/>
              <a:t>占据的空间是在</a:t>
            </a:r>
            <a:r>
              <a:rPr lang="zh-CN" altLang="en-US" dirty="0">
                <a:solidFill>
                  <a:srgbClr val="FF0000"/>
                </a:solidFill>
              </a:rPr>
              <a:t>堆内存</a:t>
            </a:r>
            <a:r>
              <a:rPr lang="zh-CN" altLang="en-US" dirty="0"/>
              <a:t>中分配的；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70E877-9C88-4EF2-8D08-E6FBD79E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栈内存和堆内存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BDFE73-ABD0-8716-811C-F703ECD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4" y="2653320"/>
            <a:ext cx="7336573" cy="40480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9030A7E-6668-DF94-D5E0-31ED9A061316}"/>
              </a:ext>
            </a:extLst>
          </p:cNvPr>
          <p:cNvSpPr txBox="1"/>
          <p:nvPr/>
        </p:nvSpPr>
        <p:spPr bwMode="auto">
          <a:xfrm>
            <a:off x="7950820" y="528242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 defTabSz="914377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后续我们会学习图中的其他知识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377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目前我们先掌握堆和栈的概念即可</a:t>
            </a:r>
          </a:p>
        </p:txBody>
      </p:sp>
    </p:spTree>
    <p:extLst>
      <p:ext uri="{BB962C8B-B14F-4D97-AF65-F5344CB8AC3E}">
        <p14:creationId xmlns:p14="http://schemas.microsoft.com/office/powerpoint/2010/main" val="39070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28748</TotalTime>
  <Words>1751</Words>
  <Application>Microsoft Office PowerPoint</Application>
  <PresentationFormat>宽屏</PresentationFormat>
  <Paragraphs>176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system-ui</vt:lpstr>
      <vt:lpstr>等线</vt:lpstr>
      <vt:lpstr>等线 Light</vt:lpstr>
      <vt:lpstr>微软雅黑</vt:lpstr>
      <vt:lpstr>Arial</vt:lpstr>
      <vt:lpstr>Wingdings</vt:lpstr>
      <vt:lpstr>2021-4-26-2</vt:lpstr>
      <vt:lpstr>JavaScript的面向对象</vt:lpstr>
      <vt:lpstr>PowerPoint 演示文稿</vt:lpstr>
      <vt:lpstr>认识对象类型</vt:lpstr>
      <vt:lpstr>创建对象和使用对象</vt:lpstr>
      <vt:lpstr>对象的常见操作</vt:lpstr>
      <vt:lpstr>方括号和引用的使用</vt:lpstr>
      <vt:lpstr>对象的练习</vt:lpstr>
      <vt:lpstr>对象的遍历</vt:lpstr>
      <vt:lpstr>栈内存和堆内存</vt:lpstr>
      <vt:lpstr>值类型和引用类型</vt:lpstr>
      <vt:lpstr>思考下面的现象</vt:lpstr>
      <vt:lpstr>为什么需要this？</vt:lpstr>
      <vt:lpstr>this指向什么？</vt:lpstr>
      <vt:lpstr>类和对象的思维方式</vt:lpstr>
      <vt:lpstr>创建对象的方案 – 工厂函数</vt:lpstr>
      <vt:lpstr>认识构造函数</vt:lpstr>
      <vt:lpstr>类和对象的关系</vt:lpstr>
      <vt:lpstr>比如植物大战僵尸游戏</vt:lpstr>
      <vt:lpstr>JavaScript中的类（ES5）</vt:lpstr>
      <vt:lpstr>创建对象的方案 – 构造函数（类）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DELL</cp:lastModifiedBy>
  <cp:revision>939</cp:revision>
  <dcterms:created xsi:type="dcterms:W3CDTF">2021-04-26T13:18:14Z</dcterms:created>
  <dcterms:modified xsi:type="dcterms:W3CDTF">2022-05-12T10:09:31Z</dcterms:modified>
</cp:coreProperties>
</file>