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1"/>
  </p:handoutMasterIdLst>
  <p:sldIdLst>
    <p:sldId id="256" r:id="rId2"/>
    <p:sldId id="288" r:id="rId3"/>
    <p:sldId id="294" r:id="rId4"/>
    <p:sldId id="292" r:id="rId5"/>
    <p:sldId id="293" r:id="rId6"/>
    <p:sldId id="280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Node.js是什么" id="{B3493B16-66F2-7446-B7E9-DA090C890ABB}">
          <p14:sldIdLst>
            <p14:sldId id="294"/>
            <p14:sldId id="292"/>
            <p14:sldId id="293"/>
          </p14:sldIdLst>
        </p14:section>
        <p14:section name="为什么学习Node.js" id="{9F7CDCA5-D16D-BE47-AADA-7404F7AC7777}">
          <p14:sldIdLst>
            <p14:sldId id="280"/>
          </p14:sldIdLst>
        </p14:section>
        <p14:section name="Node的安装" id="{C9883ACA-5C41-2145-8AE8-9714513378A7}">
          <p14:sldIdLst>
            <p14:sldId id="297"/>
            <p14:sldId id="298"/>
            <p14:sldId id="299"/>
          </p14:sldIdLst>
        </p14:section>
        <p14:section name="JavaScript代码执行" id="{3BAC76D2-C3A1-2940-908D-E4D2BEAD51C9}">
          <p14:sldIdLst>
            <p14:sldId id="300"/>
            <p14:sldId id="301"/>
          </p14:sldIdLst>
        </p14:section>
        <p14:section name="Node的输入和输出" id="{3573A319-CEE5-E24D-89F3-0E9B58B56305}">
          <p14:sldIdLst>
            <p14:sldId id="302"/>
            <p14:sldId id="303"/>
            <p14:sldId id="304"/>
          </p14:sldIdLst>
        </p14:section>
        <p14:section name="常用的全局对象" id="{ED303F03-00FE-EE47-90F9-CD8DAD169D06}">
          <p14:sldIdLst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3588" indent="-306388" defTabSz="982663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34988" algn="l"/>
              </a:tabLs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E5EF7-0E96-4BE9-8112-FD320139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6.x/docs/api/consol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conso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ybutler/nvm-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邂逅</a:t>
            </a:r>
            <a:r>
              <a:rPr kumimoji="1" lang="en-US" altLang="zh-CN" dirty="0"/>
              <a:t>Node.js</a:t>
            </a:r>
            <a:r>
              <a:rPr kumimoji="1" lang="zh-CN" altLang="en-US" dirty="0"/>
              <a:t>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D884E-CAA1-BD46-ADAD-5E3460340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如果我们编写一个</a:t>
            </a:r>
            <a:r>
              <a:rPr lang="en-US" altLang="zh-CN" b="1" dirty="0" err="1"/>
              <a:t>js</a:t>
            </a:r>
            <a:r>
              <a:rPr lang="zh-CN" altLang="en-US" b="1" dirty="0"/>
              <a:t>文件，里面存放</a:t>
            </a:r>
            <a:r>
              <a:rPr lang="en-US" altLang="zh-CN" b="1" dirty="0"/>
              <a:t>JavaScript</a:t>
            </a:r>
            <a:r>
              <a:rPr lang="zh-CN" altLang="en-US" b="1" dirty="0"/>
              <a:t>代码，如何来执行它呢？</a:t>
            </a:r>
            <a:endParaRPr lang="en-US" altLang="zh-CN" b="1" dirty="0"/>
          </a:p>
          <a:p>
            <a:r>
              <a:rPr lang="zh-CN" altLang="en-US" b="1" dirty="0"/>
              <a:t>目前我们知道有两种方式可以执行：</a:t>
            </a:r>
          </a:p>
          <a:p>
            <a:pPr lvl="1"/>
            <a:r>
              <a:rPr lang="zh-CN" altLang="en-US" dirty="0"/>
              <a:t>将代码交给</a:t>
            </a:r>
            <a:r>
              <a:rPr lang="zh-CN" altLang="en-US" dirty="0">
                <a:solidFill>
                  <a:srgbClr val="FF0000"/>
                </a:solidFill>
              </a:rPr>
              <a:t>浏览器</a:t>
            </a:r>
            <a:r>
              <a:rPr lang="zh-CN" altLang="en-US" dirty="0"/>
              <a:t>执行；</a:t>
            </a:r>
          </a:p>
          <a:p>
            <a:pPr lvl="1"/>
            <a:r>
              <a:rPr lang="zh-CN" altLang="en-US" dirty="0"/>
              <a:t>将代码载入到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FF0000"/>
                </a:solidFill>
              </a:rPr>
              <a:t>环境</a:t>
            </a:r>
            <a:r>
              <a:rPr lang="zh-CN" altLang="en-US" dirty="0"/>
              <a:t>中执行；</a:t>
            </a:r>
          </a:p>
          <a:p>
            <a:endParaRPr lang="en-US" altLang="zh-CN" dirty="0"/>
          </a:p>
          <a:p>
            <a:r>
              <a:rPr lang="zh-CN" altLang="en-US" b="1" dirty="0"/>
              <a:t>如果我们希望把代码交给浏览器执行：</a:t>
            </a:r>
          </a:p>
          <a:p>
            <a:pPr lvl="1"/>
            <a:r>
              <a:rPr lang="zh-CN" altLang="en-US" dirty="0"/>
              <a:t>需要通过让浏览器加载、解析</a:t>
            </a:r>
            <a:r>
              <a:rPr lang="en-US" altLang="zh-CN" dirty="0"/>
              <a:t>html</a:t>
            </a:r>
            <a:r>
              <a:rPr lang="zh-CN" altLang="en-US" dirty="0"/>
              <a:t>代码，所以我们需要创建一个</a:t>
            </a:r>
            <a:r>
              <a:rPr lang="en-US" altLang="zh-CN" dirty="0"/>
              <a:t>html</a:t>
            </a:r>
            <a:r>
              <a:rPr lang="zh-CN" altLang="en-US" dirty="0"/>
              <a:t>文件；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中通过</a:t>
            </a:r>
            <a:r>
              <a:rPr lang="en-US" altLang="zh-CN" dirty="0"/>
              <a:t>script</a:t>
            </a:r>
            <a:r>
              <a:rPr lang="zh-CN" altLang="en-US" dirty="0"/>
              <a:t>标签，引入</a:t>
            </a:r>
            <a:r>
              <a:rPr lang="en-US" altLang="zh-CN" dirty="0" err="1"/>
              <a:t>js</a:t>
            </a:r>
            <a:r>
              <a:rPr lang="zh-CN" altLang="en-US" dirty="0"/>
              <a:t>文件；</a:t>
            </a:r>
          </a:p>
          <a:p>
            <a:pPr lvl="1"/>
            <a:r>
              <a:rPr lang="zh-CN" altLang="en-US" dirty="0"/>
              <a:t>当浏览器遇到</a:t>
            </a:r>
            <a:r>
              <a:rPr lang="en-US" altLang="zh-CN" dirty="0"/>
              <a:t>script</a:t>
            </a:r>
            <a:r>
              <a:rPr lang="zh-CN" altLang="en-US" dirty="0"/>
              <a:t>标签时，就会根据</a:t>
            </a:r>
            <a:r>
              <a:rPr lang="en-US" altLang="zh-CN" dirty="0" err="1"/>
              <a:t>src</a:t>
            </a:r>
            <a:r>
              <a:rPr lang="zh-CN" altLang="en-US" dirty="0"/>
              <a:t>加载、执行</a:t>
            </a:r>
            <a:r>
              <a:rPr lang="en-US" altLang="zh-CN" dirty="0"/>
              <a:t>JavaScript</a:t>
            </a:r>
            <a:r>
              <a:rPr lang="zh-CN" altLang="en-US" dirty="0"/>
              <a:t>代码；</a:t>
            </a:r>
          </a:p>
          <a:p>
            <a:endParaRPr lang="en-US" altLang="zh-CN" dirty="0"/>
          </a:p>
          <a:p>
            <a:r>
              <a:rPr lang="zh-CN" altLang="en-US" b="1" dirty="0"/>
              <a:t>如果我们希望把</a:t>
            </a:r>
            <a:r>
              <a:rPr lang="en-US" altLang="zh-CN" b="1" dirty="0" err="1"/>
              <a:t>js</a:t>
            </a:r>
            <a:r>
              <a:rPr lang="zh-CN" altLang="en-US" b="1" dirty="0"/>
              <a:t>文件交给</a:t>
            </a:r>
            <a:r>
              <a:rPr lang="en-US" altLang="zh-CN" b="1" dirty="0"/>
              <a:t>node</a:t>
            </a:r>
            <a:r>
              <a:rPr lang="zh-CN" altLang="en-US" b="1" dirty="0"/>
              <a:t>执行：</a:t>
            </a:r>
          </a:p>
          <a:p>
            <a:pPr lvl="1"/>
            <a:r>
              <a:rPr lang="zh-CN" altLang="en-US" dirty="0"/>
              <a:t>首先电脑上需要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Node.js</a:t>
            </a:r>
            <a:r>
              <a:rPr lang="zh-CN" altLang="en-US" dirty="0">
                <a:solidFill>
                  <a:srgbClr val="FF0000"/>
                </a:solidFill>
              </a:rPr>
              <a:t>环境</a:t>
            </a:r>
            <a:r>
              <a:rPr lang="zh-CN" altLang="en-US" dirty="0"/>
              <a:t>，安装过程中会</a:t>
            </a:r>
            <a:r>
              <a:rPr lang="zh-CN" altLang="en-US" dirty="0">
                <a:solidFill>
                  <a:srgbClr val="FF0000"/>
                </a:solidFill>
              </a:rPr>
              <a:t>自动配置环境变量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可以通过</a:t>
            </a:r>
            <a:r>
              <a:rPr lang="zh-CN" altLang="en-US" dirty="0">
                <a:solidFill>
                  <a:srgbClr val="FF0000"/>
                </a:solidFill>
              </a:rPr>
              <a:t>终端命令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文件的方式来载入和执行对应的</a:t>
            </a:r>
            <a:r>
              <a:rPr lang="en-US" altLang="zh-CN" dirty="0" err="1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754383-7726-A142-A7FF-A7862344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代码执行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375245-F102-6841-A302-3BFB77A2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93" y="3877003"/>
            <a:ext cx="3419584" cy="11257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667618-05E5-464D-BF69-8010AC8F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19" y="5828871"/>
            <a:ext cx="3940181" cy="6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C97B5-207E-8641-AEEC-B42BA1A1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en-US" altLang="zh-CN" b="1" dirty="0"/>
              <a:t>REPL</a:t>
            </a:r>
            <a:r>
              <a:rPr lang="zh-CN" altLang="en-US" b="1" dirty="0"/>
              <a:t>呢？感觉挺高大上</a:t>
            </a:r>
          </a:p>
          <a:p>
            <a:pPr lvl="1"/>
            <a:r>
              <a:rPr lang="en-US" altLang="zh-CN" b="1" dirty="0"/>
              <a:t>REPL</a:t>
            </a:r>
            <a:r>
              <a:rPr lang="zh-CN" altLang="en-US" dirty="0"/>
              <a:t>是</a:t>
            </a:r>
            <a:r>
              <a:rPr lang="en-US" altLang="zh-CN" b="1" dirty="0"/>
              <a:t>Read-Eval-Print Loop</a:t>
            </a:r>
            <a:r>
              <a:rPr lang="zh-CN" altLang="en-US" dirty="0"/>
              <a:t>的简称，翻译为</a:t>
            </a:r>
            <a:r>
              <a:rPr lang="zh-CN" altLang="en-US" b="1" dirty="0"/>
              <a:t>“读取</a:t>
            </a:r>
            <a:r>
              <a:rPr lang="en-US" altLang="zh-CN" b="1" dirty="0"/>
              <a:t>-</a:t>
            </a:r>
            <a:r>
              <a:rPr lang="zh-CN" altLang="en-US" b="1" dirty="0"/>
              <a:t>求值</a:t>
            </a:r>
            <a:r>
              <a:rPr lang="en-US" altLang="zh-CN" b="1" dirty="0"/>
              <a:t>-</a:t>
            </a:r>
            <a:r>
              <a:rPr lang="zh-CN" altLang="en-US" b="1" dirty="0"/>
              <a:t>输出”循环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REPL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简单的、交互式的编程环境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事实上，我们浏览器的</a:t>
            </a:r>
            <a:r>
              <a:rPr lang="en-US" altLang="zh-CN" b="1" dirty="0"/>
              <a:t>console</a:t>
            </a:r>
            <a:r>
              <a:rPr lang="zh-CN" altLang="en-US" b="1" dirty="0"/>
              <a:t>就可以看成一个</a:t>
            </a:r>
            <a:r>
              <a:rPr lang="en-US" altLang="zh-CN" b="1" dirty="0"/>
              <a:t>REPL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b="1" dirty="0"/>
              <a:t>Node</a:t>
            </a:r>
            <a:r>
              <a:rPr lang="zh-CN" altLang="en-US" b="1" dirty="0"/>
              <a:t>也给我们提供了一个</a:t>
            </a:r>
            <a:r>
              <a:rPr lang="en-US" altLang="zh-CN" b="1" dirty="0"/>
              <a:t>REPL</a:t>
            </a:r>
            <a:r>
              <a:rPr lang="zh-CN" altLang="en-US" b="1" dirty="0"/>
              <a:t>环境，我们可以在其中演练简单的代码。</a:t>
            </a:r>
            <a:endParaRPr kumimoji="1"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A74CE-311F-CD4B-9742-DA1426EA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REPL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A1CA3F-9403-3C4C-AE97-D8E98A4E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27" y="3832066"/>
            <a:ext cx="6565428" cy="26304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AF706A-8D28-2843-B4CA-A318EC70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50" y="3703408"/>
            <a:ext cx="4917632" cy="28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6F5B-D9B0-AF46-9CCA-94D483BC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560"/>
              </a:lnSpc>
            </a:pPr>
            <a:r>
              <a:rPr lang="zh-CN" altLang="en-US" b="1" dirty="0"/>
              <a:t>正常情况下</a:t>
            </a:r>
            <a:r>
              <a:rPr lang="zh-CN" altLang="en-US" sz="1600" b="1" dirty="0"/>
              <a:t>执行一个</a:t>
            </a:r>
            <a:r>
              <a:rPr lang="en-US" altLang="zh-CN" sz="1600" b="1" dirty="0"/>
              <a:t>node</a:t>
            </a:r>
            <a:r>
              <a:rPr lang="zh-CN" altLang="en-US" sz="1600" b="1" dirty="0"/>
              <a:t>程序，直接跟上我们对应的文件即可：</a:t>
            </a:r>
            <a:endParaRPr lang="en-US" altLang="zh-CN" sz="1600" b="1" dirty="0"/>
          </a:p>
          <a:p>
            <a:pPr>
              <a:lnSpc>
                <a:spcPts val="2560"/>
              </a:lnSpc>
            </a:pPr>
            <a:endParaRPr kumimoji="1" lang="en-US" altLang="zh-CN" sz="1600" dirty="0"/>
          </a:p>
          <a:p>
            <a:pPr>
              <a:lnSpc>
                <a:spcPts val="2560"/>
              </a:lnSpc>
            </a:pPr>
            <a:r>
              <a:rPr lang="zh-CN" altLang="en-US" sz="1600" b="1" dirty="0"/>
              <a:t>但是，在某些情况下执行</a:t>
            </a:r>
            <a:r>
              <a:rPr lang="en-US" altLang="zh-CN" sz="1600" b="1" dirty="0"/>
              <a:t>node</a:t>
            </a:r>
            <a:r>
              <a:rPr lang="zh-CN" altLang="en-US" sz="1600" b="1" dirty="0"/>
              <a:t>程序的过程中，我们可能希望给</a:t>
            </a:r>
            <a:r>
              <a:rPr lang="en-US" altLang="zh-CN" sz="1600" b="1" dirty="0"/>
              <a:t>node</a:t>
            </a:r>
            <a:r>
              <a:rPr lang="zh-CN" altLang="en-US" sz="1600" b="1" dirty="0"/>
              <a:t>传递一些参数：</a:t>
            </a:r>
            <a:endParaRPr kumimoji="1" lang="en-US" altLang="zh-CN" sz="1600" b="1" dirty="0"/>
          </a:p>
          <a:p>
            <a:pPr>
              <a:lnSpc>
                <a:spcPts val="2560"/>
              </a:lnSpc>
            </a:pPr>
            <a:endParaRPr kumimoji="1" lang="en-US" altLang="zh-CN" sz="1600" dirty="0"/>
          </a:p>
          <a:p>
            <a:pPr>
              <a:lnSpc>
                <a:spcPts val="2560"/>
              </a:lnSpc>
            </a:pPr>
            <a:r>
              <a:rPr lang="zh-CN" altLang="en-US" sz="1600" b="1" dirty="0"/>
              <a:t>如果我们这样来使用程序，就意味着我们需要在程序中获取到传递的参数：</a:t>
            </a:r>
          </a:p>
          <a:p>
            <a:pPr lvl="1">
              <a:lnSpc>
                <a:spcPts val="2560"/>
              </a:lnSpc>
            </a:pPr>
            <a:r>
              <a:rPr lang="zh-CN" altLang="en-US" sz="1600" dirty="0"/>
              <a:t>获取参数其实是在</a:t>
            </a:r>
            <a:r>
              <a:rPr lang="en-US" altLang="zh-CN" sz="1600" dirty="0">
                <a:solidFill>
                  <a:srgbClr val="FF0000"/>
                </a:solidFill>
              </a:rPr>
              <a:t>process</a:t>
            </a:r>
            <a:r>
              <a:rPr lang="zh-CN" altLang="en-US" sz="1600" dirty="0">
                <a:solidFill>
                  <a:srgbClr val="FF0000"/>
                </a:solidFill>
              </a:rPr>
              <a:t>的内置对象</a:t>
            </a:r>
            <a:r>
              <a:rPr lang="zh-CN" altLang="en-US" sz="1600" dirty="0"/>
              <a:t>中的；</a:t>
            </a:r>
            <a:endParaRPr lang="en-US" altLang="zh-CN" sz="1600" dirty="0"/>
          </a:p>
          <a:p>
            <a:pPr lvl="1">
              <a:lnSpc>
                <a:spcPts val="2560"/>
              </a:lnSpc>
            </a:pPr>
            <a:r>
              <a:rPr lang="zh-CN" altLang="en-US" sz="1600" dirty="0"/>
              <a:t>如果我们</a:t>
            </a:r>
            <a:r>
              <a:rPr lang="zh-CN" altLang="en-US" sz="1600" dirty="0">
                <a:solidFill>
                  <a:srgbClr val="FF0000"/>
                </a:solidFill>
              </a:rPr>
              <a:t>直接打印这个内置对象</a:t>
            </a:r>
            <a:r>
              <a:rPr lang="zh-CN" altLang="en-US" sz="1600" dirty="0"/>
              <a:t>，它里面包含特别的信息：</a:t>
            </a:r>
          </a:p>
          <a:p>
            <a:pPr lvl="2">
              <a:lnSpc>
                <a:spcPts val="2560"/>
              </a:lnSpc>
            </a:pPr>
            <a:r>
              <a:rPr lang="zh-CN" altLang="en-US" dirty="0"/>
              <a:t>其他的一些信息，比如</a:t>
            </a:r>
            <a:r>
              <a:rPr lang="zh-CN" altLang="en-US" dirty="0">
                <a:solidFill>
                  <a:srgbClr val="FF0000"/>
                </a:solidFill>
              </a:rPr>
              <a:t>版本、操作系统</a:t>
            </a:r>
            <a:r>
              <a:rPr lang="zh-CN" altLang="en-US" dirty="0"/>
              <a:t>等大家可以自行查看，后面用到一些其他的我们还会提到；</a:t>
            </a:r>
          </a:p>
          <a:p>
            <a:pPr>
              <a:lnSpc>
                <a:spcPts val="2560"/>
              </a:lnSpc>
            </a:pPr>
            <a:r>
              <a:rPr lang="zh-CN" altLang="en-US" sz="1600" b="1" dirty="0"/>
              <a:t>现在，我们先找到其中的</a:t>
            </a:r>
            <a:r>
              <a:rPr lang="en-US" altLang="zh-CN" sz="1600" b="1" dirty="0" err="1"/>
              <a:t>argv</a:t>
            </a:r>
            <a:r>
              <a:rPr lang="zh-CN" altLang="en-US" sz="1600" b="1" dirty="0"/>
              <a:t>属性：</a:t>
            </a:r>
          </a:p>
          <a:p>
            <a:pPr lvl="1">
              <a:lnSpc>
                <a:spcPts val="2560"/>
              </a:lnSpc>
            </a:pPr>
            <a:r>
              <a:rPr lang="zh-CN" altLang="en-US" sz="1600" dirty="0"/>
              <a:t>我们发现它是一</a:t>
            </a:r>
            <a:r>
              <a:rPr lang="zh-CN" altLang="en-US" dirty="0"/>
              <a:t>个数组，里面包含了我们需要的参数；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1EE3AC-0806-9743-8F53-7E6E85A4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程序传递参数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A900D-B058-EF46-BF8C-1B84EE0986BC}"/>
              </a:ext>
            </a:extLst>
          </p:cNvPr>
          <p:cNvSpPr txBox="1"/>
          <p:nvPr/>
        </p:nvSpPr>
        <p:spPr>
          <a:xfrm>
            <a:off x="538081" y="167114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index.js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2346B-7C03-3249-8767-84EBE92F8E89}"/>
              </a:ext>
            </a:extLst>
          </p:cNvPr>
          <p:cNvSpPr txBox="1"/>
          <p:nvPr/>
        </p:nvSpPr>
        <p:spPr>
          <a:xfrm>
            <a:off x="538081" y="260420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env=development coderwhy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7A340-C023-4349-B23C-7C3CC70A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2" y="5619934"/>
            <a:ext cx="7378333" cy="9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0EF0A-0FA6-3643-9044-E573BFAF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/>
              <a:t>你可能有个疑问，为什么叫</a:t>
            </a:r>
            <a:r>
              <a:rPr lang="en-US" altLang="zh-CN" sz="1600" b="1" dirty="0" err="1"/>
              <a:t>argv</a:t>
            </a:r>
            <a:r>
              <a:rPr lang="zh-CN" altLang="en-US" sz="1600" b="1" dirty="0"/>
              <a:t>呢？</a:t>
            </a:r>
          </a:p>
          <a:p>
            <a:r>
              <a:rPr lang="zh-CN" altLang="en-US" sz="1600" b="1" dirty="0"/>
              <a:t>在</a:t>
            </a:r>
            <a:r>
              <a:rPr lang="en-US" altLang="zh-CN" sz="1600" b="1" dirty="0"/>
              <a:t>C/C++</a:t>
            </a:r>
            <a:r>
              <a:rPr lang="zh-CN" altLang="en-US" sz="1600" b="1" dirty="0"/>
              <a:t>程序中的</a:t>
            </a:r>
            <a:r>
              <a:rPr lang="en-US" altLang="zh-CN" sz="1600" b="1" dirty="0"/>
              <a:t>main</a:t>
            </a:r>
            <a:r>
              <a:rPr lang="zh-CN" altLang="en-US" sz="1600" b="1" dirty="0"/>
              <a:t>函数中，实际上可以获取到两个参数：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argc</a:t>
            </a:r>
            <a:r>
              <a:rPr lang="zh-CN" altLang="en-US" sz="1600" dirty="0"/>
              <a:t>：</a:t>
            </a:r>
            <a:r>
              <a:rPr lang="en-US" altLang="zh-CN" sz="1600" dirty="0"/>
              <a:t>argument counter</a:t>
            </a:r>
            <a:r>
              <a:rPr lang="zh-CN" altLang="en-US" sz="1600" dirty="0"/>
              <a:t>的缩写，传递参数的个数；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zh-CN" altLang="en-US" sz="1600" dirty="0"/>
              <a:t>：</a:t>
            </a:r>
            <a:r>
              <a:rPr lang="en-US" altLang="zh-CN" sz="1600" dirty="0"/>
              <a:t>argument vector</a:t>
            </a:r>
            <a:r>
              <a:rPr lang="zh-CN" altLang="en-US" sz="1600" dirty="0"/>
              <a:t>（向量、矢量）的缩写，传入的具体参数。</a:t>
            </a:r>
          </a:p>
          <a:p>
            <a:pPr lvl="2"/>
            <a:r>
              <a:rPr lang="en-US" altLang="zh-CN" sz="1600" dirty="0"/>
              <a:t>vector</a:t>
            </a:r>
            <a:r>
              <a:rPr lang="zh-CN" altLang="en-US" sz="1600" dirty="0"/>
              <a:t>翻译过来是矢量的意思，在程序中表示的是一种数据结构。</a:t>
            </a:r>
          </a:p>
          <a:p>
            <a:pPr lvl="2"/>
            <a:r>
              <a:rPr lang="zh-CN" altLang="en-US" sz="1600" dirty="0"/>
              <a:t>在</a:t>
            </a:r>
            <a:r>
              <a:rPr lang="en-US" altLang="zh-CN" sz="1600" dirty="0"/>
              <a:t>C++</a:t>
            </a:r>
            <a:r>
              <a:rPr lang="zh-CN" altLang="en-US" sz="1600" dirty="0"/>
              <a:t>、</a:t>
            </a:r>
            <a:r>
              <a:rPr lang="en-US" altLang="zh-CN" sz="1600" dirty="0"/>
              <a:t>Java</a:t>
            </a:r>
            <a:r>
              <a:rPr lang="zh-CN" altLang="en-US" sz="1600" dirty="0"/>
              <a:t>中都有这种数据结构，是一种数组结构；</a:t>
            </a:r>
          </a:p>
          <a:p>
            <a:pPr lvl="2"/>
            <a:r>
              <a:rPr lang="zh-CN" altLang="en-US" sz="1600" dirty="0"/>
              <a:t>在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中也是一个数组，里面存储一些参数信息；</a:t>
            </a:r>
          </a:p>
          <a:p>
            <a:r>
              <a:rPr lang="zh-CN" altLang="en-US" sz="1600" b="1" dirty="0"/>
              <a:t>我们可以在代码中，将这些参数信息遍历出来，使用：</a:t>
            </a:r>
            <a:endParaRPr kumimoji="1" lang="zh-CN" altLang="en-US" sz="16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324AAA-E980-1F4D-9401-BD087FC5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为什么叫</a:t>
            </a:r>
            <a:r>
              <a:rPr lang="en-US" altLang="zh-CN" dirty="0" err="1"/>
              <a:t>argv</a:t>
            </a:r>
            <a:r>
              <a:rPr lang="zh-CN" altLang="en-US" dirty="0"/>
              <a:t>呢？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12B19-D808-524B-B548-9B254CB5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7" y="4848074"/>
            <a:ext cx="4366611" cy="17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B2120-CF36-9943-A441-47941795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console.log</a:t>
            </a:r>
            <a:endParaRPr lang="en-US" altLang="zh-CN" b="1" dirty="0"/>
          </a:p>
          <a:p>
            <a:pPr lvl="1"/>
            <a:r>
              <a:rPr lang="zh-CN" altLang="en-US" dirty="0"/>
              <a:t>最常用的输入内容的方式：</a:t>
            </a:r>
            <a:r>
              <a:rPr lang="en-US" altLang="zh-CN" dirty="0" err="1">
                <a:solidFill>
                  <a:srgbClr val="FF0000"/>
                </a:solidFill>
              </a:rPr>
              <a:t>console.log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console.clear</a:t>
            </a:r>
            <a:endParaRPr lang="en-US" altLang="zh-CN" b="1" dirty="0"/>
          </a:p>
          <a:p>
            <a:pPr lvl="1"/>
            <a:r>
              <a:rPr lang="zh-CN" altLang="en-US" dirty="0"/>
              <a:t>清空控制台：</a:t>
            </a:r>
            <a:r>
              <a:rPr lang="en-US" altLang="zh-CN" dirty="0" err="1">
                <a:solidFill>
                  <a:srgbClr val="FF0000"/>
                </a:solidFill>
              </a:rPr>
              <a:t>console.clear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 err="1"/>
              <a:t>console.trace</a:t>
            </a:r>
            <a:endParaRPr lang="en-US" altLang="zh-CN" b="1" dirty="0"/>
          </a:p>
          <a:p>
            <a:pPr lvl="1"/>
            <a:r>
              <a:rPr lang="zh-CN" altLang="en-US" dirty="0"/>
              <a:t>打印函数的调用栈：</a:t>
            </a:r>
            <a:r>
              <a:rPr lang="en-US" altLang="zh-CN" dirty="0" err="1">
                <a:solidFill>
                  <a:srgbClr val="FF0000"/>
                </a:solidFill>
              </a:rPr>
              <a:t>console.trace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/>
              <a:t>还有一些其他的方法，其他的一些</a:t>
            </a:r>
            <a:r>
              <a:rPr lang="en-US" altLang="zh-CN" b="1" dirty="0"/>
              <a:t>console</a:t>
            </a:r>
            <a:r>
              <a:rPr lang="zh-CN" altLang="en-US" b="1" dirty="0"/>
              <a:t>方法，可以自己在下面学习研究一下。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https://nodejs.org/dist/latest-v16.x/docs/api/console.html</a:t>
            </a:r>
            <a:endParaRPr lang="en-US" altLang="zh-CN" dirty="0"/>
          </a:p>
          <a:p>
            <a:pPr lvl="1"/>
            <a:endParaRPr lang="en-US" altLang="zh-CN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D538FB-326E-844D-AB23-3A14B75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35158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B08B3-6C3D-0645-8287-C7329521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Node</a:t>
            </a:r>
            <a:r>
              <a:rPr lang="zh-CN" altLang="en-US" b="1" dirty="0"/>
              <a:t>中给我们提供了一些全局对象，方便我们进行一些操作：</a:t>
            </a:r>
          </a:p>
          <a:p>
            <a:pPr lvl="1"/>
            <a:r>
              <a:rPr lang="zh-CN" altLang="en-US" dirty="0"/>
              <a:t>这些全局对象，我们并不需要从一开始全部一个个学习；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某些全局对象并不常用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某些全局对象我们会在后续学习中讲到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比如</a:t>
            </a:r>
            <a:r>
              <a:rPr lang="en-US" altLang="zh-CN" dirty="0"/>
              <a:t>module</a:t>
            </a:r>
            <a:r>
              <a:rPr lang="zh-CN" altLang="en-US" dirty="0"/>
              <a:t>、</a:t>
            </a:r>
            <a:r>
              <a:rPr lang="en-US" altLang="zh-CN" dirty="0"/>
              <a:t>exports</a:t>
            </a:r>
            <a:r>
              <a:rPr lang="zh-CN" altLang="en-US" dirty="0"/>
              <a:t>、</a:t>
            </a:r>
            <a:r>
              <a:rPr lang="en-US" altLang="zh-CN" dirty="0"/>
              <a:t>require()</a:t>
            </a:r>
            <a:r>
              <a:rPr lang="zh-CN" altLang="en-US" dirty="0"/>
              <a:t>会在模块化中讲到；</a:t>
            </a:r>
          </a:p>
          <a:p>
            <a:pPr lvl="2"/>
            <a:r>
              <a:rPr lang="zh-CN" altLang="en-US" dirty="0"/>
              <a:t>比如</a:t>
            </a:r>
            <a:r>
              <a:rPr lang="en-US" altLang="zh-CN" dirty="0"/>
              <a:t>Buffer</a:t>
            </a:r>
            <a:r>
              <a:rPr lang="zh-CN" altLang="en-US" dirty="0"/>
              <a:t>后续会专门讲到；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CF609-8495-E94D-9651-AD4000DB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常见的全局对象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5C7E2D-6DCE-4746-A945-8DF54182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78" y="1154932"/>
            <a:ext cx="3409199" cy="56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1A0E3-A66B-884C-B22A-A38F489D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为什么我称之为特殊的全局对象呢？</a:t>
            </a:r>
          </a:p>
          <a:p>
            <a:pPr lvl="1"/>
            <a:r>
              <a:rPr lang="zh-CN" altLang="en-US" dirty="0"/>
              <a:t>这些全局对象实际上是</a:t>
            </a:r>
            <a:r>
              <a:rPr lang="zh-CN" altLang="en-US" dirty="0">
                <a:solidFill>
                  <a:srgbClr val="FF0000"/>
                </a:solidFill>
              </a:rPr>
              <a:t>模块中的变量</a:t>
            </a:r>
            <a:r>
              <a:rPr lang="zh-CN" altLang="en-US" dirty="0"/>
              <a:t>，只是</a:t>
            </a:r>
            <a:r>
              <a:rPr lang="zh-CN" altLang="en-US" dirty="0">
                <a:solidFill>
                  <a:srgbClr val="FF0000"/>
                </a:solidFill>
              </a:rPr>
              <a:t>每个模块都有</a:t>
            </a:r>
            <a:r>
              <a:rPr lang="zh-CN" altLang="en-US" dirty="0"/>
              <a:t>，看来</a:t>
            </a:r>
            <a:r>
              <a:rPr lang="zh-CN" altLang="en-US" dirty="0">
                <a:solidFill>
                  <a:srgbClr val="FF0000"/>
                </a:solidFill>
              </a:rPr>
              <a:t>像是全局变量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在命令行交互中是不可以使用的；</a:t>
            </a:r>
          </a:p>
          <a:p>
            <a:pPr lvl="1"/>
            <a:r>
              <a:rPr lang="zh-CN" altLang="en-US" dirty="0"/>
              <a:t>包括：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dirname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__filename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require()</a:t>
            </a:r>
          </a:p>
          <a:p>
            <a:r>
              <a:rPr lang="en-US" altLang="zh-CN" b="1" dirty="0"/>
              <a:t>__</a:t>
            </a:r>
            <a:r>
              <a:rPr lang="en-US" altLang="zh-CN" b="1" dirty="0" err="1"/>
              <a:t>dirname</a:t>
            </a:r>
            <a:r>
              <a:rPr lang="zh-CN" altLang="en-US" b="1" dirty="0"/>
              <a:t>：</a:t>
            </a:r>
            <a:r>
              <a:rPr lang="zh-CN" altLang="en-US" dirty="0"/>
              <a:t>获取</a:t>
            </a:r>
            <a:r>
              <a:rPr lang="zh-CN" altLang="en-US" dirty="0">
                <a:solidFill>
                  <a:srgbClr val="FF0000"/>
                </a:solidFill>
              </a:rPr>
              <a:t>当前文件所在的路径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注意：不包括后面的文件名</a:t>
            </a:r>
          </a:p>
          <a:p>
            <a:r>
              <a:rPr lang="en-US" altLang="zh-CN" b="1" dirty="0"/>
              <a:t>__filename</a:t>
            </a:r>
            <a:r>
              <a:rPr lang="zh-CN" altLang="en-US" b="1" dirty="0"/>
              <a:t>：</a:t>
            </a:r>
            <a:r>
              <a:rPr lang="zh-CN" altLang="en-US" dirty="0"/>
              <a:t>获取</a:t>
            </a:r>
            <a:r>
              <a:rPr lang="zh-CN" altLang="en-US" dirty="0">
                <a:solidFill>
                  <a:srgbClr val="FF0000"/>
                </a:solidFill>
              </a:rPr>
              <a:t>当前文件所在的路径和文件名称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注意：包括后面的文件名称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620532-A1A4-EA4D-A9A0-A3D656F3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特殊的全局对象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EAAE64-8D77-2546-B649-9F910C74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0" y="5090573"/>
            <a:ext cx="8953353" cy="12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FAA8C-879A-E046-9D17-146DAE83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process</a:t>
            </a:r>
            <a:r>
              <a:rPr lang="zh-CN" altLang="en-US" b="1" dirty="0"/>
              <a:t>对象：</a:t>
            </a:r>
            <a:r>
              <a:rPr lang="en-US" altLang="zh-CN" dirty="0"/>
              <a:t>process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>
                <a:solidFill>
                  <a:srgbClr val="FF0000"/>
                </a:solidFill>
              </a:rPr>
              <a:t>进程中相关的信息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Node</a:t>
            </a:r>
            <a:r>
              <a:rPr lang="zh-CN" altLang="en-US" dirty="0"/>
              <a:t>的运行环境、参数信息等；</a:t>
            </a:r>
          </a:p>
          <a:p>
            <a:pPr lvl="1"/>
            <a:r>
              <a:rPr lang="zh-CN" altLang="en-US" dirty="0"/>
              <a:t>后面在项目中，我也会讲解，如何将一些环境变量读取到 </a:t>
            </a:r>
            <a:r>
              <a:rPr lang="en-US" altLang="zh-CN" dirty="0"/>
              <a:t>process </a:t>
            </a:r>
            <a:r>
              <a:rPr lang="zh-CN" altLang="en-US" dirty="0"/>
              <a:t>的 </a:t>
            </a:r>
            <a:r>
              <a:rPr lang="en-US" altLang="zh-CN" dirty="0"/>
              <a:t>env </a:t>
            </a:r>
            <a:r>
              <a:rPr lang="zh-CN" altLang="en-US" dirty="0"/>
              <a:t>中；</a:t>
            </a:r>
          </a:p>
          <a:p>
            <a:r>
              <a:rPr lang="en-US" altLang="zh-CN" b="1" dirty="0"/>
              <a:t>console</a:t>
            </a:r>
            <a:r>
              <a:rPr lang="zh-CN" altLang="en-US" b="1" dirty="0"/>
              <a:t>对象：</a:t>
            </a:r>
            <a:r>
              <a:rPr lang="zh-CN" altLang="en-US" dirty="0"/>
              <a:t>提供了简单的调试控制台，在前面讲解输入内容时已经学习过了。</a:t>
            </a:r>
          </a:p>
          <a:p>
            <a:pPr lvl="1"/>
            <a:r>
              <a:rPr lang="zh-CN" altLang="en-US" dirty="0"/>
              <a:t>更加详细的查看官网文档：</a:t>
            </a:r>
            <a:r>
              <a:rPr lang="en-US" altLang="zh-CN" dirty="0">
                <a:hlinkClick r:id="rId2"/>
              </a:rPr>
              <a:t>https://nodejs.org/api/console.html</a:t>
            </a:r>
            <a:endParaRPr lang="en-US" altLang="zh-CN" dirty="0"/>
          </a:p>
          <a:p>
            <a:r>
              <a:rPr lang="zh-CN" altLang="en-US" b="1" dirty="0"/>
              <a:t>定时器函数：</a:t>
            </a:r>
            <a:r>
              <a:rPr lang="zh-CN" altLang="en-US" dirty="0"/>
              <a:t>在</a:t>
            </a:r>
            <a:r>
              <a:rPr lang="en-US" altLang="zh-CN" dirty="0"/>
              <a:t>Node</a:t>
            </a:r>
            <a:r>
              <a:rPr lang="zh-CN" altLang="en-US" dirty="0"/>
              <a:t>中使用定时器有好几种方式：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setTimeout(callback, delay[, ...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zh-CN" altLang="en-US" dirty="0"/>
              <a:t>：</a:t>
            </a:r>
            <a:r>
              <a:rPr lang="en-US" altLang="zh-CN" dirty="0"/>
              <a:t>callback</a:t>
            </a:r>
            <a:r>
              <a:rPr lang="zh-CN" altLang="en-US" dirty="0"/>
              <a:t>在</a:t>
            </a:r>
            <a:r>
              <a:rPr lang="en-US" altLang="zh-CN" dirty="0"/>
              <a:t>delay</a:t>
            </a:r>
            <a:r>
              <a:rPr lang="zh-CN" altLang="en-US" dirty="0"/>
              <a:t>毫秒后执行一次；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setInterval</a:t>
            </a:r>
            <a:r>
              <a:rPr lang="en-US" altLang="zh-CN" dirty="0">
                <a:solidFill>
                  <a:srgbClr val="FF0000"/>
                </a:solidFill>
              </a:rPr>
              <a:t>(callback, delay[, ...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zh-CN" altLang="en-US" dirty="0"/>
              <a:t>：</a:t>
            </a:r>
            <a:r>
              <a:rPr lang="en-US" altLang="zh-CN" dirty="0"/>
              <a:t>callback</a:t>
            </a:r>
            <a:r>
              <a:rPr lang="zh-CN" altLang="en-US" dirty="0"/>
              <a:t>每</a:t>
            </a:r>
            <a:r>
              <a:rPr lang="en-US" altLang="zh-CN" dirty="0"/>
              <a:t>delay</a:t>
            </a:r>
            <a:r>
              <a:rPr lang="zh-CN" altLang="en-US" dirty="0"/>
              <a:t>毫秒重复执行一次；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setImmediate</a:t>
            </a:r>
            <a:r>
              <a:rPr lang="en-US" altLang="zh-CN" dirty="0">
                <a:solidFill>
                  <a:srgbClr val="FF0000"/>
                </a:solidFill>
              </a:rPr>
              <a:t>(callback[, ...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zh-CN" altLang="en-US" dirty="0"/>
              <a:t>：</a:t>
            </a:r>
            <a:r>
              <a:rPr lang="en-US" altLang="zh-CN" dirty="0" err="1"/>
              <a:t>callbackI</a:t>
            </a:r>
            <a:r>
              <a:rPr lang="en-US" altLang="zh-CN" dirty="0"/>
              <a:t> / O</a:t>
            </a:r>
            <a:r>
              <a:rPr lang="zh-CN" altLang="en-US" dirty="0"/>
              <a:t>事件后的回调的“立即”执行；</a:t>
            </a:r>
          </a:p>
          <a:p>
            <a:pPr lvl="2"/>
            <a:r>
              <a:rPr lang="zh-CN" altLang="en-US" dirty="0"/>
              <a:t>这里先不展开讨论它和</a:t>
            </a:r>
            <a:r>
              <a:rPr lang="en-US" altLang="zh-CN" dirty="0"/>
              <a:t>setTimeout(callback, 0)</a:t>
            </a:r>
            <a:r>
              <a:rPr lang="zh-CN" altLang="en-US" dirty="0"/>
              <a:t>之间的区别；</a:t>
            </a:r>
          </a:p>
          <a:p>
            <a:pPr lvl="2"/>
            <a:r>
              <a:rPr lang="zh-CN" altLang="en-US" dirty="0"/>
              <a:t>因为它涉及到事件循环的阶段问题，我会在后续详细讲解事件循环相关的知识；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process.nextTick</a:t>
            </a:r>
            <a:r>
              <a:rPr lang="en-US" altLang="zh-CN" dirty="0">
                <a:solidFill>
                  <a:srgbClr val="FF0000"/>
                </a:solidFill>
              </a:rPr>
              <a:t>(callback[, ...</a:t>
            </a:r>
            <a:r>
              <a:rPr lang="en-US" altLang="zh-CN" dirty="0" err="1">
                <a:solidFill>
                  <a:srgbClr val="FF0000"/>
                </a:solidFill>
              </a:rPr>
              <a:t>args</a:t>
            </a:r>
            <a:r>
              <a:rPr lang="en-US" altLang="zh-CN" dirty="0">
                <a:solidFill>
                  <a:srgbClr val="FF0000"/>
                </a:solidFill>
              </a:rPr>
              <a:t>])</a:t>
            </a:r>
            <a:r>
              <a:rPr lang="zh-CN" altLang="en-US" dirty="0"/>
              <a:t>：添加到下一次</a:t>
            </a:r>
            <a:r>
              <a:rPr lang="en-US" altLang="zh-CN" dirty="0"/>
              <a:t>tick</a:t>
            </a:r>
            <a:r>
              <a:rPr lang="zh-CN" altLang="en-US" dirty="0"/>
              <a:t>队列中；</a:t>
            </a:r>
          </a:p>
          <a:p>
            <a:pPr lvl="2"/>
            <a:r>
              <a:rPr lang="zh-CN" altLang="en-US" dirty="0"/>
              <a:t>具体的讲解，也放到事件循环中说明；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4604D4-4DE8-E849-BA69-3BB20540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常见的全局对象</a:t>
            </a:r>
          </a:p>
        </p:txBody>
      </p:sp>
    </p:spTree>
    <p:extLst>
      <p:ext uri="{BB962C8B-B14F-4D97-AF65-F5344CB8AC3E}">
        <p14:creationId xmlns:p14="http://schemas.microsoft.com/office/powerpoint/2010/main" val="140013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1421A-0FCF-6A4B-82F8-BFE3C5C4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global</a:t>
            </a:r>
            <a:r>
              <a:rPr lang="zh-CN" altLang="en-US" b="1" dirty="0"/>
              <a:t>是一个全局对象，事实上前端我们提到的</a:t>
            </a:r>
            <a:r>
              <a:rPr lang="en-US" altLang="zh-CN" b="1" dirty="0"/>
              <a:t>process</a:t>
            </a:r>
            <a:r>
              <a:rPr lang="zh-CN" altLang="en-US" b="1" dirty="0"/>
              <a:t>、</a:t>
            </a:r>
            <a:r>
              <a:rPr lang="en-US" altLang="zh-CN" b="1" dirty="0"/>
              <a:t>console</a:t>
            </a:r>
            <a:r>
              <a:rPr lang="zh-CN" altLang="en-US" b="1" dirty="0"/>
              <a:t>、</a:t>
            </a:r>
            <a:r>
              <a:rPr lang="en-US" altLang="zh-CN" b="1" dirty="0"/>
              <a:t>setTimeout</a:t>
            </a:r>
            <a:r>
              <a:rPr lang="zh-CN" altLang="en-US" b="1" dirty="0"/>
              <a:t>等都有被放到</a:t>
            </a:r>
            <a:r>
              <a:rPr lang="en-US" altLang="zh-CN" b="1" dirty="0"/>
              <a:t>global</a:t>
            </a:r>
            <a:r>
              <a:rPr lang="zh-CN" altLang="en-US" b="1" dirty="0"/>
              <a:t>中：</a:t>
            </a:r>
            <a:endParaRPr lang="en-US" altLang="zh-CN" b="1" dirty="0"/>
          </a:p>
          <a:p>
            <a:pPr lvl="1"/>
            <a:r>
              <a:rPr kumimoji="1" lang="zh-CN" altLang="en-US" dirty="0"/>
              <a:t>我们之前讲过：在新的标准中还有一个</a:t>
            </a:r>
            <a:r>
              <a:rPr kumimoji="1" lang="en-US" altLang="zh-CN" dirty="0" err="1"/>
              <a:t>globalThis</a:t>
            </a:r>
            <a:r>
              <a:rPr kumimoji="1" lang="zh-CN" altLang="en-US" dirty="0"/>
              <a:t>，也是指向全局对象的；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类似于浏览器中的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；</a:t>
            </a:r>
          </a:p>
          <a:p>
            <a:pPr lvl="1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0D2DCC-424F-7A44-9213-16766E0F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kumimoji="1" lang="en-US" altLang="zh-CN" dirty="0"/>
              <a:t>lobal</a:t>
            </a:r>
            <a:r>
              <a:rPr kumimoji="1" lang="zh-CN" altLang="en-US" dirty="0"/>
              <a:t>对象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357775-3F60-9F8F-02B7-D44261D0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" y="2551109"/>
            <a:ext cx="6820170" cy="40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14472-89E3-334F-8F6A-1000B289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在浏览器中，全局变量都是在</a:t>
            </a:r>
            <a:r>
              <a:rPr lang="en-US" altLang="zh-CN" b="1" dirty="0"/>
              <a:t>window</a:t>
            </a:r>
            <a:r>
              <a:rPr lang="zh-CN" altLang="en-US" b="1" dirty="0"/>
              <a:t>上的，比如有</a:t>
            </a:r>
            <a:r>
              <a:rPr lang="en-US" altLang="zh-CN" b="1" dirty="0"/>
              <a:t>document</a:t>
            </a:r>
            <a:r>
              <a:rPr lang="zh-CN" altLang="en-US" b="1" dirty="0"/>
              <a:t>、</a:t>
            </a:r>
            <a:r>
              <a:rPr lang="en-US" altLang="zh-CN" b="1" dirty="0" err="1"/>
              <a:t>setInterval</a:t>
            </a:r>
            <a:r>
              <a:rPr lang="zh-CN" altLang="en-US" b="1" dirty="0"/>
              <a:t>、</a:t>
            </a:r>
            <a:r>
              <a:rPr lang="en-US" altLang="zh-CN" b="1" dirty="0"/>
              <a:t>setTimeout</a:t>
            </a:r>
            <a:r>
              <a:rPr lang="zh-CN" altLang="en-US" b="1" dirty="0"/>
              <a:t>、</a:t>
            </a:r>
            <a:r>
              <a:rPr lang="en-US" altLang="zh-CN" b="1" dirty="0"/>
              <a:t>alert</a:t>
            </a:r>
            <a:r>
              <a:rPr lang="zh-CN" altLang="en-US" b="1" dirty="0"/>
              <a:t>、</a:t>
            </a:r>
            <a:r>
              <a:rPr lang="en-US" altLang="zh-CN" b="1" dirty="0"/>
              <a:t>console</a:t>
            </a:r>
            <a:r>
              <a:rPr lang="zh-CN" altLang="en-US" b="1" dirty="0"/>
              <a:t>等等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Node</a:t>
            </a:r>
            <a:r>
              <a:rPr lang="zh-CN" altLang="en-US" b="1" dirty="0"/>
              <a:t>中，我们也有一个</a:t>
            </a:r>
            <a:r>
              <a:rPr lang="en-US" altLang="zh-CN" b="1" dirty="0"/>
              <a:t>global</a:t>
            </a:r>
            <a:r>
              <a:rPr lang="zh-CN" altLang="en-US" b="1" dirty="0"/>
              <a:t>属性，并且看起来它里面有很多其他对象。</a:t>
            </a:r>
          </a:p>
          <a:p>
            <a:endParaRPr lang="en-US" altLang="zh-CN" dirty="0"/>
          </a:p>
          <a:p>
            <a:r>
              <a:rPr lang="zh-CN" altLang="en-US" b="1" dirty="0"/>
              <a:t>但是在浏览器中执行的</a:t>
            </a:r>
            <a:r>
              <a:rPr lang="en-US" altLang="zh-CN" b="1" dirty="0"/>
              <a:t>JavaScript</a:t>
            </a:r>
            <a:r>
              <a:rPr lang="zh-CN" altLang="en-US" b="1" dirty="0"/>
              <a:t>代码，如果我们在顶级范围内通过</a:t>
            </a:r>
            <a:r>
              <a:rPr lang="en-US" altLang="zh-CN" b="1" dirty="0"/>
              <a:t>var</a:t>
            </a:r>
            <a:r>
              <a:rPr lang="zh-CN" altLang="en-US" b="1" dirty="0"/>
              <a:t>定义的一个属性，默认会被添加到</a:t>
            </a:r>
            <a:r>
              <a:rPr lang="en-US" altLang="zh-CN" b="1" dirty="0"/>
              <a:t>window</a:t>
            </a:r>
            <a:r>
              <a:rPr lang="zh-CN" altLang="en-US" b="1" dirty="0"/>
              <a:t>对象上：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但是在</a:t>
            </a:r>
            <a:r>
              <a:rPr lang="en-US" altLang="zh-CN" b="1" dirty="0"/>
              <a:t>node</a:t>
            </a:r>
            <a:r>
              <a:rPr lang="zh-CN" altLang="en-US" b="1" dirty="0"/>
              <a:t>中，我们通过</a:t>
            </a:r>
            <a:r>
              <a:rPr lang="en-US" altLang="zh-CN" b="1" dirty="0"/>
              <a:t>var</a:t>
            </a:r>
            <a:r>
              <a:rPr lang="zh-CN" altLang="en-US" b="1" dirty="0"/>
              <a:t>定义一个变量，它只是在当前模块中有一个变量，不会放到全局中：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A5913E-ACEC-8D4E-9927-3C44669C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kumimoji="1" lang="en-US" altLang="zh-CN" dirty="0"/>
              <a:t>lobal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的区别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3DFD70-FF46-7248-8F56-DC75A216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2" y="3216397"/>
            <a:ext cx="5264445" cy="762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3E5914-A4E6-7947-ABDD-3585ABA16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2" y="4817648"/>
            <a:ext cx="5640129" cy="7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18392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的输入和输出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是什么？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的应用场景</a:t>
              </a: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安装和管理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779651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代码执行</a:t>
              </a: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70964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的全局对象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C7860C-16D5-D300-C7E1-7285A0D9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官方对</a:t>
            </a:r>
            <a:r>
              <a:rPr lang="en-US" altLang="zh-CN" b="1" dirty="0"/>
              <a:t>Node.js</a:t>
            </a:r>
            <a:r>
              <a:rPr lang="zh-CN" altLang="en-US" b="1" dirty="0"/>
              <a:t>的定义：</a:t>
            </a:r>
          </a:p>
          <a:p>
            <a:pPr lvl="1"/>
            <a:r>
              <a:rPr lang="en-US" altLang="zh-CN" dirty="0"/>
              <a:t>Node.js</a:t>
            </a:r>
            <a:r>
              <a:rPr lang="zh-CN" altLang="en-US" dirty="0"/>
              <a:t>是一个基于</a:t>
            </a:r>
            <a:r>
              <a:rPr lang="en-US" altLang="zh-CN" dirty="0">
                <a:solidFill>
                  <a:srgbClr val="FF0000"/>
                </a:solidFill>
              </a:rPr>
              <a:t>V8 JavaScript</a:t>
            </a:r>
            <a:r>
              <a:rPr lang="zh-CN" altLang="en-US" dirty="0">
                <a:solidFill>
                  <a:srgbClr val="FF0000"/>
                </a:solidFill>
              </a:rPr>
              <a:t>引擎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运行时环境</a:t>
            </a:r>
            <a:r>
              <a:rPr lang="zh-CN" altLang="en-US" dirty="0"/>
              <a:t>。</a:t>
            </a:r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也就是说</a:t>
            </a:r>
            <a:r>
              <a:rPr lang="en-US" altLang="zh-CN" b="1" dirty="0"/>
              <a:t>Node.js</a:t>
            </a:r>
            <a:r>
              <a:rPr lang="zh-CN" altLang="en-US" b="1" dirty="0"/>
              <a:t>基于</a:t>
            </a:r>
            <a:r>
              <a:rPr lang="en-US" altLang="zh-CN" b="1" dirty="0"/>
              <a:t>V8</a:t>
            </a:r>
            <a:r>
              <a:rPr lang="zh-CN" altLang="en-US" b="1" dirty="0"/>
              <a:t>引擎来执行</a:t>
            </a:r>
            <a:r>
              <a:rPr lang="en-US" altLang="zh-CN" b="1" dirty="0"/>
              <a:t>JavaScript</a:t>
            </a:r>
            <a:r>
              <a:rPr lang="zh-CN" altLang="en-US" b="1" dirty="0"/>
              <a:t>的代码，但是不仅仅只有</a:t>
            </a:r>
            <a:r>
              <a:rPr lang="en-US" altLang="zh-CN" b="1" dirty="0"/>
              <a:t>V8</a:t>
            </a:r>
            <a:r>
              <a:rPr lang="zh-CN" altLang="en-US" b="1" dirty="0"/>
              <a:t>引擎：</a:t>
            </a:r>
          </a:p>
          <a:p>
            <a:pPr lvl="1"/>
            <a:r>
              <a:rPr lang="zh-CN" altLang="en-US" dirty="0"/>
              <a:t>前面我们知道</a:t>
            </a:r>
            <a:r>
              <a:rPr lang="en-US" altLang="zh-CN" dirty="0">
                <a:solidFill>
                  <a:srgbClr val="FF0000"/>
                </a:solidFill>
              </a:rPr>
              <a:t>V8</a:t>
            </a:r>
            <a:r>
              <a:rPr lang="zh-CN" altLang="en-US" dirty="0">
                <a:solidFill>
                  <a:srgbClr val="FF0000"/>
                </a:solidFill>
              </a:rPr>
              <a:t>可以嵌入到任何</a:t>
            </a:r>
            <a:r>
              <a:rPr lang="en-US" altLang="zh-CN" dirty="0">
                <a:solidFill>
                  <a:srgbClr val="FF0000"/>
                </a:solidFill>
              </a:rPr>
              <a:t>C ++</a:t>
            </a:r>
            <a:r>
              <a:rPr lang="zh-CN" altLang="en-US" dirty="0">
                <a:solidFill>
                  <a:srgbClr val="FF0000"/>
                </a:solidFill>
              </a:rPr>
              <a:t>应用程序</a:t>
            </a:r>
            <a:r>
              <a:rPr lang="zh-CN" altLang="en-US" dirty="0"/>
              <a:t>中，无论是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rgbClr val="FF0000"/>
                </a:solidFill>
              </a:rPr>
              <a:t>还是</a:t>
            </a:r>
            <a:r>
              <a:rPr lang="en-US" altLang="zh-CN" dirty="0">
                <a:solidFill>
                  <a:srgbClr val="FF0000"/>
                </a:solidFill>
              </a:rPr>
              <a:t>Node.js</a:t>
            </a:r>
            <a:r>
              <a:rPr lang="zh-CN" altLang="en-US" dirty="0"/>
              <a:t>，事实上都是</a:t>
            </a:r>
            <a:r>
              <a:rPr lang="zh-CN" altLang="en-US" dirty="0">
                <a:solidFill>
                  <a:srgbClr val="FF0000"/>
                </a:solidFill>
              </a:rPr>
              <a:t>嵌入了</a:t>
            </a:r>
            <a:r>
              <a:rPr lang="en-US" altLang="zh-CN" dirty="0">
                <a:solidFill>
                  <a:srgbClr val="FF0000"/>
                </a:solidFill>
              </a:rPr>
              <a:t>V8</a:t>
            </a:r>
            <a:r>
              <a:rPr lang="zh-CN" altLang="en-US" dirty="0">
                <a:solidFill>
                  <a:srgbClr val="FF0000"/>
                </a:solidFill>
              </a:rPr>
              <a:t>引擎来执行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但是在</a:t>
            </a:r>
            <a:r>
              <a:rPr lang="en-US" altLang="zh-CN" dirty="0"/>
              <a:t>Chrome</a:t>
            </a:r>
            <a:r>
              <a:rPr lang="zh-CN" altLang="en-US" dirty="0"/>
              <a:t>浏览器中，还需要</a:t>
            </a:r>
            <a:r>
              <a:rPr lang="zh-CN" altLang="en-US" dirty="0">
                <a:solidFill>
                  <a:srgbClr val="FF0000"/>
                </a:solidFill>
              </a:rPr>
              <a:t>解析、渲染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等相关渲染引擎</a:t>
            </a:r>
            <a:r>
              <a:rPr lang="zh-CN" altLang="en-US" dirty="0"/>
              <a:t>，另外还需要提供</a:t>
            </a:r>
            <a:r>
              <a:rPr lang="zh-CN" altLang="en-US" dirty="0">
                <a:solidFill>
                  <a:srgbClr val="FF0000"/>
                </a:solidFill>
              </a:rPr>
              <a:t>支持浏览器操作的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、浏览器自己的事件循环</a:t>
            </a:r>
            <a:r>
              <a:rPr lang="zh-CN" altLang="en-US" dirty="0"/>
              <a:t>等；</a:t>
            </a:r>
          </a:p>
          <a:p>
            <a:pPr lvl="1"/>
            <a:r>
              <a:rPr lang="zh-CN" altLang="en-US" dirty="0"/>
              <a:t>另外，在</a:t>
            </a:r>
            <a:r>
              <a:rPr lang="en-US" altLang="zh-CN" dirty="0"/>
              <a:t>Node.js</a:t>
            </a:r>
            <a:r>
              <a:rPr lang="zh-CN" altLang="en-US" dirty="0"/>
              <a:t>中我们也需要进行一些额外的操作，比如</a:t>
            </a:r>
            <a:r>
              <a:rPr lang="zh-CN" altLang="en-US" dirty="0">
                <a:solidFill>
                  <a:srgbClr val="FF0000"/>
                </a:solidFill>
              </a:rPr>
              <a:t>文件系统读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写、网络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、加密、压缩解压文件</a:t>
            </a:r>
            <a:r>
              <a:rPr lang="zh-CN" altLang="en-US" dirty="0"/>
              <a:t>等操作；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946DF-6119-900F-908C-19D07F78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</a:t>
            </a:r>
            <a:r>
              <a:rPr kumimoji="1" lang="zh-CN" altLang="en-US" dirty="0"/>
              <a:t>是什么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148E0-2F63-1A32-6AAF-C5C69E74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51" y="2315266"/>
            <a:ext cx="8183872" cy="6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BD42A-4D56-2A41-A0E0-5CCE94E0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我们可以简单理解规划出</a:t>
            </a:r>
            <a:r>
              <a:rPr lang="en-US" altLang="zh-CN" b="1" dirty="0"/>
              <a:t>Node.js</a:t>
            </a:r>
            <a:r>
              <a:rPr lang="zh-CN" altLang="en-US" b="1" dirty="0"/>
              <a:t>和浏览器的差异：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15B0C2-1DBC-BF47-AEAC-1F5E3A4C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浏览器和</a:t>
            </a:r>
            <a:r>
              <a:rPr lang="en-US" altLang="zh-CN" dirty="0"/>
              <a:t>Node.js</a:t>
            </a:r>
            <a:r>
              <a:rPr lang="zh-CN" altLang="en-US" dirty="0"/>
              <a:t>架构区别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13A918-1DB0-3047-A560-9E00EEF1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65" y="1880240"/>
            <a:ext cx="10591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2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A69E6-B0EE-5C41-A98D-0A82FE23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我们来看一个单独的</a:t>
            </a:r>
            <a:r>
              <a:rPr lang="en-US" altLang="zh-CN" sz="1600" b="1" dirty="0"/>
              <a:t>Node.js</a:t>
            </a:r>
            <a:r>
              <a:rPr lang="zh-CN" altLang="en-US" sz="1600" b="1" dirty="0"/>
              <a:t>的架构图：</a:t>
            </a:r>
          </a:p>
          <a:p>
            <a:pPr lvl="1"/>
            <a:r>
              <a:rPr lang="zh-CN" altLang="en-US" sz="1600" dirty="0"/>
              <a:t>我们编写的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代码会经过</a:t>
            </a:r>
            <a:r>
              <a:rPr lang="en-US" altLang="zh-CN" sz="1600" dirty="0"/>
              <a:t>V8</a:t>
            </a:r>
            <a:r>
              <a:rPr lang="zh-CN" altLang="en-US" sz="1600" dirty="0"/>
              <a:t>引擎，再通过</a:t>
            </a:r>
            <a:r>
              <a:rPr lang="en-US" altLang="zh-CN" sz="1600" dirty="0"/>
              <a:t>Node.js</a:t>
            </a:r>
            <a:r>
              <a:rPr lang="zh-CN" altLang="en-US" sz="1600" dirty="0"/>
              <a:t>的</a:t>
            </a:r>
            <a:r>
              <a:rPr lang="en-US" altLang="zh-CN" sz="1600" dirty="0"/>
              <a:t>Bindings</a:t>
            </a:r>
            <a:r>
              <a:rPr lang="zh-CN" altLang="en-US" sz="1600" dirty="0"/>
              <a:t>，将任务放到</a:t>
            </a:r>
            <a:r>
              <a:rPr lang="en-US" altLang="zh-CN" sz="1600" dirty="0" err="1"/>
              <a:t>Libuv</a:t>
            </a:r>
            <a:r>
              <a:rPr lang="zh-CN" altLang="en-US" sz="1600" dirty="0"/>
              <a:t>的事件循环中；</a:t>
            </a:r>
          </a:p>
          <a:p>
            <a:pPr lvl="1"/>
            <a:r>
              <a:rPr lang="en-US" altLang="zh-CN" sz="1600" b="1" dirty="0" err="1"/>
              <a:t>libuv</a:t>
            </a:r>
            <a:r>
              <a:rPr lang="zh-CN" altLang="en-US" sz="1600" dirty="0"/>
              <a:t>（</a:t>
            </a:r>
            <a:r>
              <a:rPr lang="en-US" altLang="zh-CN" sz="1600" dirty="0"/>
              <a:t>Unicorn Velociraptor—</a:t>
            </a:r>
            <a:r>
              <a:rPr lang="zh-CN" altLang="en-US" sz="1600" dirty="0"/>
              <a:t>独角伶盗龙）是</a:t>
            </a:r>
            <a:r>
              <a:rPr lang="zh-CN" altLang="en-US" sz="1600" dirty="0">
                <a:solidFill>
                  <a:srgbClr val="FF0000"/>
                </a:solidFill>
              </a:rPr>
              <a:t>使用</a:t>
            </a:r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zh-CN" altLang="en-US" sz="1600" dirty="0">
                <a:solidFill>
                  <a:srgbClr val="FF0000"/>
                </a:solidFill>
              </a:rPr>
              <a:t>语言编写</a:t>
            </a:r>
            <a:r>
              <a:rPr lang="zh-CN" altLang="en-US" sz="1600" dirty="0"/>
              <a:t>的库；</a:t>
            </a:r>
          </a:p>
          <a:p>
            <a:pPr lvl="1"/>
            <a:r>
              <a:rPr lang="en-US" altLang="zh-CN" sz="1600" dirty="0" err="1"/>
              <a:t>libuv</a:t>
            </a:r>
            <a:r>
              <a:rPr lang="zh-CN" altLang="en-US" sz="1600" dirty="0"/>
              <a:t>提供了</a:t>
            </a:r>
            <a:r>
              <a:rPr lang="zh-CN" altLang="en-US" sz="1600" dirty="0">
                <a:solidFill>
                  <a:srgbClr val="FF0000"/>
                </a:solidFill>
              </a:rPr>
              <a:t>事件循环、文件系统读写、网络</a:t>
            </a:r>
            <a:r>
              <a:rPr lang="en-US" altLang="zh-CN" sz="1600" dirty="0">
                <a:solidFill>
                  <a:srgbClr val="FF0000"/>
                </a:solidFill>
              </a:rPr>
              <a:t>IO</a:t>
            </a:r>
            <a:r>
              <a:rPr lang="zh-CN" altLang="en-US" sz="1600" dirty="0">
                <a:solidFill>
                  <a:srgbClr val="FF0000"/>
                </a:solidFill>
              </a:rPr>
              <a:t>、线程池</a:t>
            </a:r>
            <a:r>
              <a:rPr lang="zh-CN" altLang="en-US" sz="1600" dirty="0"/>
              <a:t>等等内容；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4FA3F5-6544-4347-ADDC-2E81946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</a:t>
            </a:r>
            <a:r>
              <a:rPr kumimoji="1" lang="zh-CN" altLang="en-US" dirty="0"/>
              <a:t>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8AF87-439F-394C-9628-7B77B288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3" y="3083312"/>
            <a:ext cx="9776231" cy="34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B4568-2D26-BE41-A1EC-93106A47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600" b="1" dirty="0"/>
              <a:t>Node.js</a:t>
            </a:r>
            <a:r>
              <a:rPr lang="zh-CN" altLang="en-US" sz="1600" b="1" dirty="0"/>
              <a:t>的快速发展也让企业对</a:t>
            </a:r>
            <a:r>
              <a:rPr lang="en-US" altLang="zh-CN" sz="1600" b="1" dirty="0"/>
              <a:t>Node.js</a:t>
            </a:r>
            <a:r>
              <a:rPr lang="zh-CN" altLang="en-US" sz="1600" b="1" dirty="0"/>
              <a:t>技术越来越重视，在前端招聘中通常会对</a:t>
            </a:r>
            <a:r>
              <a:rPr lang="en-US" altLang="zh-CN" sz="1600" b="1" dirty="0"/>
              <a:t>Node.js</a:t>
            </a:r>
            <a:r>
              <a:rPr lang="zh-CN" altLang="en-US" sz="1600" b="1" dirty="0"/>
              <a:t>有一定的要求，特别对于高级前端开发工程师，</a:t>
            </a:r>
            <a:r>
              <a:rPr lang="en-US" altLang="zh-CN" sz="1600" b="1" dirty="0"/>
              <a:t>Node.js</a:t>
            </a:r>
            <a:r>
              <a:rPr lang="zh-CN" altLang="en-US" sz="1600" b="1" dirty="0"/>
              <a:t>更是必不可少的技能：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r>
              <a:rPr lang="zh-CN" altLang="en-US" sz="1600" dirty="0"/>
              <a:t>应用一：目前</a:t>
            </a:r>
            <a:r>
              <a:rPr lang="zh-CN" altLang="en-US" sz="1600" dirty="0">
                <a:solidFill>
                  <a:srgbClr val="FF0000"/>
                </a:solidFill>
              </a:rPr>
              <a:t>前端开发的库都是以</a:t>
            </a:r>
            <a:r>
              <a:rPr lang="en-US" altLang="zh-CN" sz="1600" dirty="0">
                <a:solidFill>
                  <a:srgbClr val="FF0000"/>
                </a:solidFill>
              </a:rPr>
              <a:t>node</a:t>
            </a:r>
            <a:r>
              <a:rPr lang="zh-CN" altLang="en-US" sz="1600" dirty="0">
                <a:solidFill>
                  <a:srgbClr val="FF0000"/>
                </a:solidFill>
              </a:rPr>
              <a:t>包的形式进行管理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应用二：</a:t>
            </a:r>
            <a:r>
              <a:rPr lang="en-US" altLang="zh-CN" sz="1600" dirty="0" err="1">
                <a:solidFill>
                  <a:srgbClr val="FF0000"/>
                </a:solidFill>
              </a:rPr>
              <a:t>npm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yarn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 err="1">
                <a:solidFill>
                  <a:srgbClr val="FF0000"/>
                </a:solidFill>
              </a:rPr>
              <a:t>pnpm</a:t>
            </a:r>
            <a:r>
              <a:rPr lang="zh-CN" altLang="en-US" sz="1600" dirty="0">
                <a:solidFill>
                  <a:srgbClr val="FF0000"/>
                </a:solidFill>
              </a:rPr>
              <a:t>工具成为前端开发使用最多的工具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应用三：越来越多的公司</a:t>
            </a:r>
            <a:r>
              <a:rPr lang="zh-CN" altLang="en-US" sz="1600" dirty="0">
                <a:solidFill>
                  <a:srgbClr val="FF0000"/>
                </a:solidFill>
              </a:rPr>
              <a:t>使用</a:t>
            </a:r>
            <a:r>
              <a:rPr lang="en-US" altLang="zh-CN" sz="1600" dirty="0">
                <a:solidFill>
                  <a:srgbClr val="FF0000"/>
                </a:solidFill>
              </a:rPr>
              <a:t>Node.js</a:t>
            </a:r>
            <a:r>
              <a:rPr lang="zh-CN" altLang="en-US" sz="1600" dirty="0">
                <a:solidFill>
                  <a:srgbClr val="FF0000"/>
                </a:solidFill>
              </a:rPr>
              <a:t>作为</a:t>
            </a:r>
            <a:r>
              <a:rPr lang="en-US" altLang="zh-CN" sz="1600" dirty="0">
                <a:solidFill>
                  <a:srgbClr val="FF0000"/>
                </a:solidFill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</a:rPr>
              <a:t>服务器开发、中间件、代理服务器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应用四：大量项目需要</a:t>
            </a:r>
            <a:r>
              <a:rPr lang="zh-CN" altLang="en-US" sz="1600" dirty="0">
                <a:solidFill>
                  <a:srgbClr val="FF0000"/>
                </a:solidFill>
              </a:rPr>
              <a:t>借助</a:t>
            </a:r>
            <a:r>
              <a:rPr lang="en-US" altLang="zh-CN" sz="1600" dirty="0">
                <a:solidFill>
                  <a:srgbClr val="FF0000"/>
                </a:solidFill>
              </a:rPr>
              <a:t>Node.js</a:t>
            </a:r>
            <a:r>
              <a:rPr lang="zh-CN" altLang="en-US" sz="1600" dirty="0">
                <a:solidFill>
                  <a:srgbClr val="FF0000"/>
                </a:solidFill>
              </a:rPr>
              <a:t>完成前后端渲染的同构应用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应用五：资深前端工程师需要为项目</a:t>
            </a:r>
            <a:r>
              <a:rPr lang="zh-CN" altLang="en-US" sz="1600" dirty="0">
                <a:solidFill>
                  <a:srgbClr val="FF0000"/>
                </a:solidFill>
              </a:rPr>
              <a:t>编写脚本工具</a:t>
            </a:r>
            <a:r>
              <a:rPr lang="zh-CN" altLang="en-US" sz="1600" dirty="0"/>
              <a:t>（前端工程师编写脚本通常会使用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，而不是</a:t>
            </a:r>
            <a:r>
              <a:rPr lang="en-US" altLang="zh-CN" sz="1600" dirty="0"/>
              <a:t>Python</a:t>
            </a:r>
            <a:r>
              <a:rPr lang="zh-CN" altLang="en-US" sz="1600" dirty="0"/>
              <a:t>或者</a:t>
            </a:r>
            <a:r>
              <a:rPr lang="en-US" altLang="zh-CN" sz="1600" dirty="0"/>
              <a:t>shell</a:t>
            </a:r>
            <a:r>
              <a:rPr lang="zh-CN" altLang="en-US" sz="1600" dirty="0"/>
              <a:t>）；</a:t>
            </a:r>
          </a:p>
          <a:p>
            <a:r>
              <a:rPr lang="zh-CN" altLang="en-US" sz="1600" dirty="0"/>
              <a:t>应用六：很多企业在</a:t>
            </a:r>
            <a:r>
              <a:rPr lang="zh-CN" altLang="en-US" sz="1600" dirty="0">
                <a:solidFill>
                  <a:srgbClr val="FF0000"/>
                </a:solidFill>
              </a:rPr>
              <a:t>使用</a:t>
            </a:r>
            <a:r>
              <a:rPr lang="en-US" altLang="zh-CN" sz="1600" dirty="0">
                <a:solidFill>
                  <a:srgbClr val="FF0000"/>
                </a:solidFill>
              </a:rPr>
              <a:t>Electron</a:t>
            </a:r>
            <a:r>
              <a:rPr lang="zh-CN" altLang="en-US" sz="1600" dirty="0">
                <a:solidFill>
                  <a:srgbClr val="FF0000"/>
                </a:solidFill>
              </a:rPr>
              <a:t>来开发桌面应用程序</a:t>
            </a:r>
            <a:r>
              <a:rPr lang="zh-CN" altLang="en-US" sz="1600" dirty="0"/>
              <a:t>；</a:t>
            </a:r>
            <a:endParaRPr kumimoji="1" lang="zh-CN" altLang="en-US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947AF3-857D-B249-8AF8-FFED8A71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Node.js</a:t>
            </a:r>
            <a:r>
              <a:rPr kumimoji="1" lang="zh-CN" altLang="en-US" dirty="0"/>
              <a:t>的应用场景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9AE757-5AB0-3E46-8F4D-7D4586CB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1939505"/>
            <a:ext cx="6821342" cy="19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723AB-D1D7-784F-A077-51301921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Node.js</a:t>
            </a:r>
            <a:r>
              <a:rPr lang="zh-CN" altLang="en-US" b="1" dirty="0"/>
              <a:t>是在</a:t>
            </a:r>
            <a:r>
              <a:rPr lang="en-US" altLang="zh-CN" b="1" dirty="0"/>
              <a:t>2009</a:t>
            </a:r>
            <a:r>
              <a:rPr lang="zh-CN" altLang="en-US" b="1" dirty="0"/>
              <a:t>年诞生的，目前最新的版本是分别是</a:t>
            </a:r>
            <a:r>
              <a:rPr lang="en-US" altLang="zh-CN" b="1" dirty="0"/>
              <a:t>LTS</a:t>
            </a:r>
            <a:r>
              <a:rPr lang="zh-CN" altLang="en-US" b="1" dirty="0"/>
              <a:t> </a:t>
            </a:r>
            <a:r>
              <a:rPr lang="en-US" altLang="zh-CN" b="1" dirty="0"/>
              <a:t>16.15.1</a:t>
            </a:r>
            <a:r>
              <a:rPr lang="zh-CN" altLang="en-US" b="1" dirty="0"/>
              <a:t>以及</a:t>
            </a:r>
            <a:r>
              <a:rPr lang="en-US" altLang="zh-CN" b="1" dirty="0"/>
              <a:t>Current</a:t>
            </a:r>
            <a:r>
              <a:rPr lang="zh-CN" altLang="en-US" b="1" dirty="0"/>
              <a:t> </a:t>
            </a:r>
            <a:r>
              <a:rPr lang="en-US" altLang="zh-CN" b="1" dirty="0"/>
              <a:t>18.4.0</a:t>
            </a:r>
            <a:r>
              <a:rPr lang="zh-CN" altLang="en-US" b="1" dirty="0"/>
              <a:t>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LTS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：（</a:t>
            </a:r>
            <a:r>
              <a:rPr lang="en-US" altLang="zh-CN" dirty="0"/>
              <a:t>Long-term support, </a:t>
            </a:r>
            <a:r>
              <a:rPr lang="zh-CN" altLang="en-US" dirty="0"/>
              <a:t>长期支持）相对稳定一些，推荐线上环境使用该版本；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：最新的</a:t>
            </a:r>
            <a:r>
              <a:rPr lang="en-US" altLang="zh-CN" dirty="0"/>
              <a:t>Node</a:t>
            </a:r>
            <a:r>
              <a:rPr lang="zh-CN" altLang="en-US" dirty="0"/>
              <a:t>版本，包含很多新特性；</a:t>
            </a:r>
          </a:p>
          <a:p>
            <a:r>
              <a:rPr lang="zh-CN" altLang="en-US" b="1" dirty="0"/>
              <a:t>这些我们选择什么版本呢？</a:t>
            </a:r>
          </a:p>
          <a:p>
            <a:pPr lvl="1"/>
            <a:r>
              <a:rPr lang="zh-CN" altLang="en-US" dirty="0"/>
              <a:t>如果你是学习使用，可以选择</a:t>
            </a:r>
            <a:r>
              <a:rPr lang="en-US" altLang="zh-CN" dirty="0"/>
              <a:t>current</a:t>
            </a:r>
            <a:r>
              <a:rPr lang="zh-CN" altLang="en-US" dirty="0"/>
              <a:t>版本；</a:t>
            </a:r>
          </a:p>
          <a:p>
            <a:pPr lvl="1"/>
            <a:r>
              <a:rPr lang="zh-CN" altLang="en-US" dirty="0"/>
              <a:t>如果你是</a:t>
            </a:r>
            <a:r>
              <a:rPr lang="zh-CN" altLang="en-US" dirty="0">
                <a:solidFill>
                  <a:srgbClr val="FF0000"/>
                </a:solidFill>
              </a:rPr>
              <a:t>公司开发</a:t>
            </a:r>
            <a:r>
              <a:rPr lang="zh-CN" altLang="en-US" dirty="0"/>
              <a:t>，建议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LTS</a:t>
            </a:r>
            <a:r>
              <a:rPr lang="zh-CN" altLang="en-US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（面向工作，选择</a:t>
            </a:r>
            <a:r>
              <a:rPr lang="en-US" altLang="zh-CN" dirty="0"/>
              <a:t>LTS</a:t>
            </a:r>
            <a:r>
              <a:rPr lang="zh-CN" altLang="en-US" dirty="0"/>
              <a:t>版本）；</a:t>
            </a:r>
          </a:p>
          <a:p>
            <a:r>
              <a:rPr lang="en-US" altLang="zh-CN" b="1" dirty="0"/>
              <a:t>Node</a:t>
            </a:r>
            <a:r>
              <a:rPr lang="zh-CN" altLang="en-US" b="1" dirty="0"/>
              <a:t>的安装方式有很多：</a:t>
            </a:r>
          </a:p>
          <a:p>
            <a:pPr lvl="1"/>
            <a:r>
              <a:rPr lang="zh-CN" altLang="en-US" dirty="0"/>
              <a:t>可以借助于一些</a:t>
            </a:r>
            <a:r>
              <a:rPr lang="zh-CN" altLang="en-US" dirty="0">
                <a:solidFill>
                  <a:srgbClr val="FF0000"/>
                </a:solidFill>
              </a:rPr>
              <a:t>操作系统上的软件管理工具</a:t>
            </a:r>
            <a:r>
              <a:rPr lang="zh-CN" altLang="en-US" dirty="0"/>
              <a:t>，比如</a:t>
            </a:r>
            <a:r>
              <a:rPr lang="en-US" altLang="zh-CN" dirty="0"/>
              <a:t>Mac</a:t>
            </a:r>
            <a:r>
              <a:rPr lang="zh-CN" altLang="en-US" dirty="0"/>
              <a:t>上的</a:t>
            </a:r>
            <a:r>
              <a:rPr lang="en-US" altLang="zh-CN" dirty="0"/>
              <a:t>homebrew</a:t>
            </a:r>
            <a:r>
              <a:rPr lang="zh-CN" altLang="en-US" dirty="0"/>
              <a:t>，</a:t>
            </a:r>
            <a:r>
              <a:rPr lang="en-US" altLang="zh-CN" dirty="0"/>
              <a:t>Linux</a:t>
            </a:r>
            <a:r>
              <a:rPr lang="zh-CN" altLang="en-US" dirty="0"/>
              <a:t>上的</a:t>
            </a:r>
            <a:r>
              <a:rPr lang="en-US" altLang="zh-CN" dirty="0"/>
              <a:t>yum</a:t>
            </a:r>
            <a:r>
              <a:rPr lang="zh-CN" altLang="en-US" dirty="0"/>
              <a:t>、</a:t>
            </a:r>
            <a:r>
              <a:rPr lang="en-US" altLang="zh-CN" dirty="0" err="1"/>
              <a:t>dnf</a:t>
            </a:r>
            <a:r>
              <a:rPr lang="zh-CN" altLang="en-US" dirty="0"/>
              <a:t>等；</a:t>
            </a:r>
          </a:p>
          <a:p>
            <a:pPr lvl="1"/>
            <a:r>
              <a:rPr lang="zh-CN" altLang="en-US" dirty="0"/>
              <a:t>也可以</a:t>
            </a:r>
            <a:r>
              <a:rPr lang="zh-CN" altLang="en-US" dirty="0">
                <a:solidFill>
                  <a:srgbClr val="FF0000"/>
                </a:solidFill>
              </a:rPr>
              <a:t>直接下载对应的安装包下载安装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我们选择下载安装，下载自己操作系统的安装包直接安装就可以了：</a:t>
            </a:r>
          </a:p>
          <a:p>
            <a:pPr lvl="1"/>
            <a:r>
              <a:rPr lang="en-US" altLang="zh-CN" dirty="0"/>
              <a:t>window</a:t>
            </a:r>
            <a:r>
              <a:rPr lang="zh-CN" altLang="en-US" dirty="0"/>
              <a:t>选择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msi</a:t>
            </a:r>
            <a:r>
              <a:rPr lang="zh-CN" altLang="en-US" dirty="0">
                <a:solidFill>
                  <a:srgbClr val="FF0000"/>
                </a:solidFill>
              </a:rPr>
              <a:t>安装包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选择</a:t>
            </a:r>
            <a:r>
              <a:rPr lang="en-US" altLang="zh-CN" dirty="0"/>
              <a:t>.pkg</a:t>
            </a:r>
            <a:r>
              <a:rPr lang="zh-CN" altLang="en-US" dirty="0"/>
              <a:t>安装包，</a:t>
            </a:r>
            <a:r>
              <a:rPr lang="en-US" altLang="zh-CN" dirty="0"/>
              <a:t>Linux</a:t>
            </a:r>
            <a:r>
              <a:rPr lang="zh-CN" altLang="en-US" dirty="0"/>
              <a:t>会在后续部署中讲解；</a:t>
            </a:r>
            <a:endParaRPr lang="en-US" altLang="zh-CN" dirty="0"/>
          </a:p>
          <a:p>
            <a:pPr lvl="1"/>
            <a:r>
              <a:rPr lang="zh-CN" altLang="en-US" dirty="0"/>
              <a:t>安装过程中</a:t>
            </a:r>
            <a:r>
              <a:rPr lang="zh-CN" altLang="en-US" dirty="0">
                <a:solidFill>
                  <a:srgbClr val="FF0000"/>
                </a:solidFill>
              </a:rPr>
              <a:t>会配置环境变量</a:t>
            </a:r>
            <a:r>
              <a:rPr lang="zh-CN" altLang="en-US" dirty="0"/>
              <a:t>（让我们可以在命令行使用）；</a:t>
            </a:r>
            <a:endParaRPr lang="en-US" altLang="zh-CN" dirty="0"/>
          </a:p>
          <a:p>
            <a:pPr lvl="1"/>
            <a:r>
              <a:rPr lang="zh-CN" altLang="en-US" dirty="0"/>
              <a:t>并且会</a:t>
            </a:r>
            <a:r>
              <a:rPr lang="zh-CN" altLang="en-US" dirty="0">
                <a:solidFill>
                  <a:srgbClr val="FF0000"/>
                </a:solidFill>
              </a:rPr>
              <a:t>安装</a:t>
            </a:r>
            <a:r>
              <a:rPr lang="en-US" altLang="zh-CN" dirty="0">
                <a:solidFill>
                  <a:srgbClr val="FF0000"/>
                </a:solidFill>
              </a:rPr>
              <a:t>npm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i="1" dirty="0">
                <a:solidFill>
                  <a:srgbClr val="FF0000"/>
                </a:solidFill>
              </a:rPr>
              <a:t>Node Package Manager</a:t>
            </a:r>
            <a:r>
              <a:rPr lang="zh-CN" altLang="en-US" dirty="0">
                <a:solidFill>
                  <a:srgbClr val="FF0000"/>
                </a:solidFill>
              </a:rPr>
              <a:t>）工具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E51874-2820-2B4A-B263-91FBAC87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的安装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76867-6F3C-8031-C9B7-EBE6013E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32" y="2076561"/>
            <a:ext cx="4282054" cy="10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36A3D-B7EF-B44B-8160-FDD54CE1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在实际开发学习中，我们只需要使用一个</a:t>
            </a:r>
            <a:r>
              <a:rPr kumimoji="1" lang="en-US" altLang="zh-CN" b="1" dirty="0"/>
              <a:t>Node</a:t>
            </a:r>
            <a:r>
              <a:rPr kumimoji="1" lang="zh-CN" altLang="en-US" b="1" dirty="0"/>
              <a:t>版本来开发或者学习即可。</a:t>
            </a:r>
            <a:endParaRPr kumimoji="1" lang="en-US" altLang="zh-CN" b="1" dirty="0"/>
          </a:p>
          <a:p>
            <a:r>
              <a:rPr kumimoji="1" lang="zh-CN" altLang="en-US" b="1" dirty="0"/>
              <a:t>但是，如果你希望通过可以快速更新或切换多个版本时，可以借助于一些工具：</a:t>
            </a:r>
            <a:endParaRPr kumimoji="1" lang="en-US" altLang="zh-CN" b="1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nvm</a:t>
            </a:r>
            <a:r>
              <a:rPr kumimoji="1" lang="zh-CN" altLang="en-US" dirty="0"/>
              <a:t>：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r>
              <a:rPr kumimoji="1" lang="zh-CN" altLang="en-US" dirty="0"/>
              <a:t>：</a:t>
            </a:r>
            <a:r>
              <a:rPr lang="en-US" altLang="zh-CN" dirty="0"/>
              <a:t>Interactively Manage Your Node.js Versions</a:t>
            </a:r>
            <a:r>
              <a:rPr lang="zh-CN" altLang="en-US" dirty="0"/>
              <a:t>（交互式管理你的</a:t>
            </a:r>
            <a:r>
              <a:rPr lang="en-US" altLang="zh-CN" dirty="0"/>
              <a:t>Node.js</a:t>
            </a:r>
            <a:r>
              <a:rPr lang="zh-CN" altLang="en-US" dirty="0"/>
              <a:t>版本）</a:t>
            </a:r>
            <a:endParaRPr kumimoji="1" lang="en-US" altLang="zh-CN" dirty="0"/>
          </a:p>
          <a:p>
            <a:r>
              <a:rPr kumimoji="1" lang="zh-CN" altLang="en-US" b="1" dirty="0"/>
              <a:t>问题：这两个工具都不支持</a:t>
            </a:r>
            <a:r>
              <a:rPr kumimoji="1" lang="en-US" altLang="zh-CN" b="1" dirty="0"/>
              <a:t>window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/>
              <a:t>n is not supported natively on Windows.</a:t>
            </a:r>
          </a:p>
          <a:p>
            <a:pPr lvl="1"/>
            <a:r>
              <a:rPr lang="en-US" altLang="zh-CN" dirty="0" err="1"/>
              <a:t>nvm</a:t>
            </a:r>
            <a:r>
              <a:rPr lang="zh-CN" altLang="en-US" dirty="0"/>
              <a:t>：</a:t>
            </a:r>
            <a:r>
              <a:rPr lang="en-US" altLang="zh-CN" dirty="0" err="1"/>
              <a:t>nvm</a:t>
            </a:r>
            <a:r>
              <a:rPr lang="en-US" altLang="zh-CN" dirty="0"/>
              <a:t> does not support Windows</a:t>
            </a:r>
            <a:endParaRPr kumimoji="1" lang="en-US" altLang="zh-CN" dirty="0"/>
          </a:p>
          <a:p>
            <a:r>
              <a:rPr kumimoji="1" lang="en-US" altLang="zh-CN" b="1" dirty="0"/>
              <a:t>Window</a:t>
            </a:r>
            <a:r>
              <a:rPr kumimoji="1" lang="zh-CN" altLang="en-US" b="1" dirty="0"/>
              <a:t>的同学怎么办？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针对</a:t>
            </a:r>
            <a:r>
              <a:rPr kumimoji="1" lang="en-US" altLang="zh-CN" dirty="0" err="1"/>
              <a:t>nvm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上有提供对应的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版本：</a:t>
            </a:r>
            <a:r>
              <a:rPr kumimoji="1" lang="en-US" altLang="zh-CN" dirty="0">
                <a:hlinkClick r:id="rId2"/>
              </a:rPr>
              <a:t>https://github.com/coreybutler/nvm-windows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 </a:t>
            </a:r>
            <a:r>
              <a:rPr kumimoji="1" lang="en-US" altLang="zh-CN" dirty="0" err="1">
                <a:solidFill>
                  <a:srgbClr val="FF0000"/>
                </a:solidFill>
              </a:rPr>
              <a:t>nvm</a:t>
            </a:r>
            <a:r>
              <a:rPr kumimoji="1" lang="en-US" altLang="zh-CN" dirty="0">
                <a:solidFill>
                  <a:srgbClr val="FF0000"/>
                </a:solidFill>
              </a:rPr>
              <a:t> install latest </a:t>
            </a:r>
            <a:r>
              <a:rPr kumimoji="1" lang="zh-CN" altLang="en-US" dirty="0"/>
              <a:t>安装最新的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版本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 </a:t>
            </a:r>
            <a:r>
              <a:rPr kumimoji="1" lang="en-US" altLang="zh-CN" dirty="0" err="1">
                <a:solidFill>
                  <a:srgbClr val="FF0000"/>
                </a:solidFill>
              </a:rPr>
              <a:t>nvm</a:t>
            </a:r>
            <a:r>
              <a:rPr kumimoji="1" lang="en-US" altLang="zh-CN" dirty="0">
                <a:solidFill>
                  <a:srgbClr val="FF0000"/>
                </a:solidFill>
              </a:rPr>
              <a:t> list </a:t>
            </a:r>
            <a:r>
              <a:rPr kumimoji="1" lang="zh-CN" altLang="en-US" dirty="0"/>
              <a:t>展示目前安装的所有版本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 </a:t>
            </a:r>
            <a:r>
              <a:rPr kumimoji="1" lang="en-US" altLang="zh-CN" dirty="0" err="1">
                <a:solidFill>
                  <a:srgbClr val="FF0000"/>
                </a:solidFill>
              </a:rPr>
              <a:t>nvm</a:t>
            </a:r>
            <a:r>
              <a:rPr kumimoji="1" lang="en-US" altLang="zh-CN" dirty="0">
                <a:solidFill>
                  <a:srgbClr val="FF0000"/>
                </a:solidFill>
              </a:rPr>
              <a:t> use </a:t>
            </a:r>
            <a:r>
              <a:rPr kumimoji="1" lang="zh-CN" altLang="en-US" dirty="0"/>
              <a:t>切换版本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873293-6D26-F24F-BB46-651B20A5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的版本工具</a:t>
            </a:r>
          </a:p>
        </p:txBody>
      </p:sp>
    </p:spTree>
    <p:extLst>
      <p:ext uri="{BB962C8B-B14F-4D97-AF65-F5344CB8AC3E}">
        <p14:creationId xmlns:p14="http://schemas.microsoft.com/office/powerpoint/2010/main" val="10338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97E33-0DB1-2943-B665-7789ADFC9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安装</a:t>
            </a:r>
            <a:r>
              <a:rPr lang="en-US" altLang="zh-CN" b="1" dirty="0"/>
              <a:t>n</a:t>
            </a:r>
            <a:r>
              <a:rPr lang="zh-CN" altLang="en-US" b="1" dirty="0"/>
              <a:t>：直接使用</a:t>
            </a:r>
            <a:r>
              <a:rPr lang="en-US" altLang="zh-CN" b="1" dirty="0"/>
              <a:t>npm</a:t>
            </a:r>
            <a:r>
              <a:rPr lang="zh-CN" altLang="en-US" b="1" dirty="0"/>
              <a:t>安装即可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安装最新的</a:t>
            </a:r>
            <a:r>
              <a:rPr lang="en-US" altLang="zh-CN" b="1" dirty="0" err="1"/>
              <a:t>lts</a:t>
            </a:r>
            <a:r>
              <a:rPr lang="zh-CN" altLang="en-US" b="1" dirty="0"/>
              <a:t>版本：</a:t>
            </a:r>
          </a:p>
          <a:p>
            <a:pPr lvl="1"/>
            <a:r>
              <a:rPr lang="zh-CN" altLang="en-US" dirty="0"/>
              <a:t>前面添加的</a:t>
            </a:r>
            <a:r>
              <a:rPr lang="en-US" altLang="zh-CN" dirty="0">
                <a:solidFill>
                  <a:srgbClr val="FF0000"/>
                </a:solidFill>
              </a:rPr>
              <a:t>sudo</a:t>
            </a:r>
            <a:r>
              <a:rPr lang="zh-CN" altLang="en-US" dirty="0"/>
              <a:t>是权限问题；</a:t>
            </a:r>
          </a:p>
          <a:p>
            <a:pPr lvl="1"/>
            <a:r>
              <a:rPr lang="zh-CN" altLang="en-US" dirty="0"/>
              <a:t>可以两个版本都安装，之后我们可以通过</a:t>
            </a:r>
            <a:r>
              <a:rPr lang="en-US" altLang="zh-CN" dirty="0"/>
              <a:t>n</a:t>
            </a:r>
            <a:r>
              <a:rPr lang="zh-CN" altLang="en-US" dirty="0"/>
              <a:t>快速在两个版本间切换；</a:t>
            </a:r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CC89CE-A872-594C-80AB-9C7B4C81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版本管理工具：</a:t>
            </a:r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A9CAEE-9E87-3647-A719-E5E8F9BB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4" y="1859791"/>
            <a:ext cx="3378200" cy="1130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6725B5-925F-F04F-B72E-B6B0EEEB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24" y="4883134"/>
            <a:ext cx="3162300" cy="1435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293ED6-09B2-B144-97D8-8D977E06C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98" y="5096540"/>
            <a:ext cx="2006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42274</TotalTime>
  <Words>2022</Words>
  <Application>Microsoft Office PowerPoint</Application>
  <PresentationFormat>宽屏</PresentationFormat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Consolas</vt:lpstr>
      <vt:lpstr>Wingdings</vt:lpstr>
      <vt:lpstr>2021-4-26-2</vt:lpstr>
      <vt:lpstr>邂逅Node.js开发</vt:lpstr>
      <vt:lpstr>PowerPoint 演示文稿</vt:lpstr>
      <vt:lpstr>Node.js是什么</vt:lpstr>
      <vt:lpstr>浏览器和Node.js架构区别</vt:lpstr>
      <vt:lpstr>Node.js架构</vt:lpstr>
      <vt:lpstr>Node.js的应用场景</vt:lpstr>
      <vt:lpstr>Node的安装</vt:lpstr>
      <vt:lpstr>Node的版本工具</vt:lpstr>
      <vt:lpstr>版本管理工具：n</vt:lpstr>
      <vt:lpstr>JavaScript代码执行</vt:lpstr>
      <vt:lpstr>Node的REPL</vt:lpstr>
      <vt:lpstr>Node程序传递参数</vt:lpstr>
      <vt:lpstr>为什么叫argv呢？</vt:lpstr>
      <vt:lpstr>Node的输出</vt:lpstr>
      <vt:lpstr>常见的全局对象</vt:lpstr>
      <vt:lpstr>特殊的全局对象</vt:lpstr>
      <vt:lpstr>常见的全局对象</vt:lpstr>
      <vt:lpstr>global对象</vt:lpstr>
      <vt:lpstr>global和window的区别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1408</cp:revision>
  <dcterms:created xsi:type="dcterms:W3CDTF">2021-04-26T13:18:14Z</dcterms:created>
  <dcterms:modified xsi:type="dcterms:W3CDTF">2022-06-26T13:45:19Z</dcterms:modified>
</cp:coreProperties>
</file>